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42062400" cy="32918400"/>
  <p:notesSz cx="7010400" cy="9296400"/>
  <p:defaultTextStyle>
    <a:defPPr>
      <a:defRPr lang="en-US"/>
    </a:defPPr>
    <a:lvl1pPr marL="0" algn="l" defTabSz="475488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77440" algn="l" defTabSz="475488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54880" algn="l" defTabSz="475488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32320" algn="l" defTabSz="475488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09760" algn="l" defTabSz="475488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887200" algn="l" defTabSz="475488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264640" algn="l" defTabSz="475488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642080" algn="l" defTabSz="475488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019520" algn="l" defTabSz="475488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064"/>
    <a:srgbClr val="C72727"/>
    <a:srgbClr val="753EAC"/>
    <a:srgbClr val="418AC8"/>
    <a:srgbClr val="FEDC15"/>
    <a:srgbClr val="D9E8F0"/>
    <a:srgbClr val="E3D8EE"/>
    <a:srgbClr val="D9D9D9"/>
    <a:srgbClr val="000000"/>
    <a:srgbClr val="FDF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74" autoAdjust="0"/>
  </p:normalViewPr>
  <p:slideViewPr>
    <p:cSldViewPr snapToGrid="0">
      <p:cViewPr>
        <p:scale>
          <a:sx n="62" d="100"/>
          <a:sy n="62" d="100"/>
        </p:scale>
        <p:origin x="-1814" y="-8088"/>
      </p:cViewPr>
      <p:guideLst>
        <p:guide orient="horz" pos="10368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2EDBBA-36EF-4796-BA31-ABC184A08969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1775" y="1162050"/>
            <a:ext cx="40068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3E688D-EB1E-4762-80C6-AE39E831DE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1775" y="1162050"/>
            <a:ext cx="40068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E688D-EB1E-4762-80C6-AE39E831DE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3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C7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5D3007-498B-41D5-B3EB-3A51372BDF0B}"/>
              </a:ext>
            </a:extLst>
          </p:cNvPr>
          <p:cNvSpPr/>
          <p:nvPr userDrawn="1"/>
        </p:nvSpPr>
        <p:spPr>
          <a:xfrm>
            <a:off x="228600" y="754380"/>
            <a:ext cx="20650200" cy="30998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 cmpd="thinThick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00" dirty="0">
              <a:solidFill>
                <a:schemeClr val="accent6"/>
              </a:solidFill>
              <a:latin typeface="Vegur" panose="00000500000000000000" pitchFamily="50" charset="0"/>
            </a:endParaRPr>
          </a:p>
          <a:p>
            <a:pPr algn="ctr"/>
            <a:endParaRPr lang="en-US" sz="9400" dirty="0">
              <a:solidFill>
                <a:schemeClr val="accent6"/>
              </a:solidFill>
              <a:latin typeface="Vegur" panose="000005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F22C1A-8B1A-4F13-BC9B-41378374541E}"/>
              </a:ext>
            </a:extLst>
          </p:cNvPr>
          <p:cNvSpPr/>
          <p:nvPr userDrawn="1"/>
        </p:nvSpPr>
        <p:spPr>
          <a:xfrm>
            <a:off x="21183600" y="480060"/>
            <a:ext cx="20650200" cy="312724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 cmpd="thinThick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00" dirty="0">
              <a:solidFill>
                <a:schemeClr val="accent6"/>
              </a:solidFill>
              <a:latin typeface="Vegur" panose="00000500000000000000" pitchFamily="50" charset="0"/>
            </a:endParaRPr>
          </a:p>
          <a:p>
            <a:pPr algn="ctr"/>
            <a:endParaRPr lang="en-US" sz="9400" dirty="0">
              <a:solidFill>
                <a:schemeClr val="accent6"/>
              </a:solidFill>
              <a:latin typeface="Vegur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731520"/>
            <a:ext cx="37856160" cy="475488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5852164"/>
            <a:ext cx="37856160" cy="23569574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43689" y="30510479"/>
            <a:ext cx="10529621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3781" y="30510479"/>
            <a:ext cx="16123920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18181" y="30510479"/>
            <a:ext cx="9113520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5240" y="1318273"/>
            <a:ext cx="9464040" cy="28087319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1318273"/>
            <a:ext cx="27691080" cy="28087319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43689" y="30510479"/>
            <a:ext cx="10529621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3781" y="30510479"/>
            <a:ext cx="16123920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18181" y="30510479"/>
            <a:ext cx="9113520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103120" y="30495240"/>
            <a:ext cx="37856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49354" tIns="224677" rIns="449354" bIns="224677" anchor="t" compatLnSpc="1"/>
          <a:lstStyle/>
          <a:p>
            <a:endParaRPr kumimoji="0" lang="en-US" sz="94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1908780" y="31055912"/>
            <a:ext cx="916076" cy="55344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49354" tIns="224677" rIns="449354" bIns="224677" anchor="ctr"/>
          <a:lstStyle/>
          <a:p>
            <a:pPr algn="ctr" eaLnBrk="1" latinLnBrk="0" hangingPunct="1"/>
            <a:endParaRPr kumimoji="0" lang="en-US" sz="94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16110976" y="15369370"/>
            <a:ext cx="280903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49354" tIns="224677" rIns="449354" bIns="224677" anchor="t" compatLnSpc="1"/>
          <a:lstStyle/>
          <a:p>
            <a:endParaRPr kumimoji="0" lang="en-US" sz="9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731520"/>
            <a:ext cx="37856160" cy="475488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43689" y="30510479"/>
            <a:ext cx="10529621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3781" y="30510479"/>
            <a:ext cx="16123920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18181" y="30510479"/>
            <a:ext cx="9113520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03120" y="5852160"/>
            <a:ext cx="37856160" cy="23701248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20" y="14264640"/>
            <a:ext cx="31546800" cy="512064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157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840" y="20482560"/>
            <a:ext cx="31196280" cy="54864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980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43680" y="30504384"/>
            <a:ext cx="10515600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3781" y="30504384"/>
            <a:ext cx="15983712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1310" y="30504384"/>
            <a:ext cx="6996379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06240" y="13533120"/>
            <a:ext cx="33649920" cy="614476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49354" tIns="224677" rIns="449354" bIns="224677" anchor="ctr"/>
          <a:lstStyle/>
          <a:p>
            <a:pPr algn="ctr" eaLnBrk="1" latinLnBrk="0" hangingPunct="1"/>
            <a:endParaRPr kumimoji="0" lang="en-US" sz="9400" dirty="0"/>
          </a:p>
        </p:txBody>
      </p:sp>
      <p:sp>
        <p:nvSpPr>
          <p:cNvPr id="8" name="Rectangle 7"/>
          <p:cNvSpPr/>
          <p:nvPr/>
        </p:nvSpPr>
        <p:spPr>
          <a:xfrm>
            <a:off x="4206240" y="13533120"/>
            <a:ext cx="1051560" cy="614476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49354" tIns="224677" rIns="449354" bIns="224677" anchor="ctr"/>
          <a:lstStyle/>
          <a:p>
            <a:pPr algn="ctr" eaLnBrk="1" latinLnBrk="0" hangingPunct="1"/>
            <a:endParaRPr kumimoji="0" lang="en-US" sz="9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097280"/>
            <a:ext cx="37856160" cy="438912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443689" y="30510479"/>
            <a:ext cx="10529621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333781" y="30510479"/>
            <a:ext cx="16123920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18181" y="30510479"/>
            <a:ext cx="9113520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03129" y="5852160"/>
            <a:ext cx="18591581" cy="23701248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21308117" y="5837530"/>
            <a:ext cx="18591581" cy="23701248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097280"/>
            <a:ext cx="37856160" cy="43891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4" y="6172200"/>
            <a:ext cx="18584865" cy="3291840"/>
          </a:xfrm>
          <a:prstGeom prst="rect">
            <a:avLst/>
          </a:prstGeom>
          <a:noFill/>
          <a:ln>
            <a:noFill/>
          </a:ln>
        </p:spPr>
        <p:txBody>
          <a:bodyPr lIns="449354" anchor="b" anchorCtr="0">
            <a:noAutofit/>
          </a:bodyPr>
          <a:lstStyle>
            <a:lvl1pPr marL="0" indent="0">
              <a:buNone/>
              <a:defRPr sz="11801" b="1">
                <a:solidFill>
                  <a:schemeClr val="accent2"/>
                </a:solidFill>
              </a:defRPr>
            </a:lvl1pPr>
            <a:lvl2pPr>
              <a:buNone/>
              <a:defRPr sz="9801" b="1"/>
            </a:lvl2pPr>
            <a:lvl3pPr>
              <a:buNone/>
              <a:defRPr sz="8800" b="1"/>
            </a:lvl3pPr>
            <a:lvl4pPr>
              <a:buNone/>
              <a:defRPr sz="7900" b="1"/>
            </a:lvl4pPr>
            <a:lvl5pPr>
              <a:buNone/>
              <a:defRPr sz="7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1381727" y="6217920"/>
            <a:ext cx="18592165" cy="3291840"/>
          </a:xfrm>
          <a:prstGeom prst="rect">
            <a:avLst/>
          </a:prstGeom>
          <a:noFill/>
          <a:ln>
            <a:noFill/>
          </a:ln>
        </p:spPr>
        <p:txBody>
          <a:bodyPr lIns="449354" anchor="b" anchorCtr="0"/>
          <a:lstStyle>
            <a:lvl1pPr marL="0" indent="0">
              <a:buNone/>
              <a:defRPr sz="11801" b="1">
                <a:solidFill>
                  <a:schemeClr val="accent2"/>
                </a:solidFill>
              </a:defRPr>
            </a:lvl1pPr>
            <a:lvl2pPr>
              <a:buNone/>
              <a:defRPr sz="9801" b="1"/>
            </a:lvl2pPr>
            <a:lvl3pPr>
              <a:buNone/>
              <a:defRPr sz="8800" b="1"/>
            </a:lvl3pPr>
            <a:lvl4pPr>
              <a:buNone/>
              <a:defRPr sz="7900" b="1"/>
            </a:lvl4pPr>
            <a:lvl5pPr>
              <a:buNone/>
              <a:defRPr sz="7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443689" y="30510479"/>
            <a:ext cx="10529621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333781" y="30510479"/>
            <a:ext cx="16123920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18181" y="30510479"/>
            <a:ext cx="9113520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2103120" y="10241280"/>
            <a:ext cx="18577560" cy="1938528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21381720" y="10241280"/>
            <a:ext cx="18577560" cy="1938528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097280"/>
            <a:ext cx="37856160" cy="438912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443689" y="30510479"/>
            <a:ext cx="10529621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333781" y="30510479"/>
            <a:ext cx="16123920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18181" y="30510479"/>
            <a:ext cx="9113520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1908780" y="31055912"/>
            <a:ext cx="916076" cy="55344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49354" tIns="224677" rIns="449354" bIns="224677" anchor="ctr"/>
          <a:lstStyle/>
          <a:p>
            <a:pPr algn="ctr" eaLnBrk="1" latinLnBrk="0" hangingPunct="1"/>
            <a:endParaRPr kumimoji="0" lang="en-US" sz="9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9443689" y="30510479"/>
            <a:ext cx="10529621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33781" y="30510479"/>
            <a:ext cx="16123920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18181" y="30510479"/>
            <a:ext cx="9113520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2103120" y="30495240"/>
            <a:ext cx="37856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49354" tIns="224677" rIns="449354" bIns="224677" anchor="t" compatLnSpc="1"/>
          <a:lstStyle/>
          <a:p>
            <a:endParaRPr kumimoji="0" lang="en-US" sz="9400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1908780" y="31055912"/>
            <a:ext cx="916076" cy="55344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49354" tIns="224677" rIns="449354" bIns="224677" anchor="ctr"/>
          <a:lstStyle/>
          <a:p>
            <a:pPr algn="ctr" eaLnBrk="1" latinLnBrk="0" hangingPunct="1"/>
            <a:endParaRPr kumimoji="0" lang="en-US" sz="9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3160" y="1463040"/>
            <a:ext cx="11567160" cy="402336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9801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9093160" y="5852165"/>
            <a:ext cx="11567160" cy="232486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812"/>
              </a:lnSpc>
              <a:spcAft>
                <a:spcPts val="4914"/>
              </a:spcAft>
              <a:buNone/>
              <a:defRPr sz="7900">
                <a:solidFill>
                  <a:schemeClr val="tx2"/>
                </a:solidFill>
              </a:defRPr>
            </a:lvl1pPr>
            <a:lvl2pPr>
              <a:buNone/>
              <a:defRPr sz="5901"/>
            </a:lvl2pPr>
            <a:lvl3pPr>
              <a:buNone/>
              <a:defRPr sz="4900"/>
            </a:lvl3pPr>
            <a:lvl4pPr>
              <a:buNone/>
              <a:defRPr sz="4400"/>
            </a:lvl4pPr>
            <a:lvl5pPr>
              <a:buNone/>
              <a:defRPr sz="44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443689" y="30510479"/>
            <a:ext cx="10529621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333781" y="30510479"/>
            <a:ext cx="16123920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18181" y="30510479"/>
            <a:ext cx="9113520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103120" y="30495240"/>
            <a:ext cx="37856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49354" tIns="224677" rIns="449354" bIns="224677" anchor="t" compatLnSpc="1"/>
          <a:lstStyle/>
          <a:p>
            <a:endParaRPr kumimoji="0" lang="en-US" sz="94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13935463" y="15956280"/>
            <a:ext cx="2896819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49354" tIns="224677" rIns="449354" bIns="224677" anchor="t" compatLnSpc="1"/>
          <a:lstStyle/>
          <a:p>
            <a:endParaRPr kumimoji="0" lang="en-US" sz="9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1908780" y="31055912"/>
            <a:ext cx="916076" cy="55344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49354" tIns="224677" rIns="449354" bIns="224677" anchor="ctr"/>
          <a:lstStyle/>
          <a:p>
            <a:pPr algn="ctr" eaLnBrk="1" latinLnBrk="0" hangingPunct="1"/>
            <a:endParaRPr kumimoji="0" lang="en-US" sz="9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1402080" y="1463040"/>
            <a:ext cx="26289000" cy="2743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2404112"/>
            <a:ext cx="37856160" cy="32385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1348063" anchor="ctr"/>
          <a:lstStyle>
            <a:lvl1pPr algn="r">
              <a:buNone/>
              <a:defRPr sz="9801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03120" y="9144004"/>
            <a:ext cx="37856160" cy="20497190"/>
          </a:xfrm>
          <a:prstGeom prst="rect">
            <a:avLst/>
          </a:prstGeo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2949"/>
              </a:spcBef>
              <a:buNone/>
              <a:defRPr sz="157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0" y="5852160"/>
            <a:ext cx="37856160" cy="25603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6900"/>
            </a:lvl1pPr>
            <a:lvl2pPr>
              <a:defRPr sz="5901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443689" y="30510479"/>
            <a:ext cx="10529621" cy="1755648"/>
          </a:xfrm>
          <a:prstGeom prst="rect">
            <a:avLst/>
          </a:prstGeom>
        </p:spPr>
        <p:txBody>
          <a:bodyPr/>
          <a:lstStyle/>
          <a:p>
            <a:fld id="{5745C35F-B02D-488A-A9A3-C9EF770C2E3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333781" y="30510479"/>
            <a:ext cx="16123920" cy="17556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18181" y="30510479"/>
            <a:ext cx="9113520" cy="1755648"/>
          </a:xfrm>
          <a:prstGeom prst="rect">
            <a:avLst/>
          </a:prstGeom>
        </p:spPr>
        <p:txBody>
          <a:bodyPr/>
          <a:lstStyle/>
          <a:p>
            <a:fld id="{D0FE462E-A6D1-4CC0-AD4B-E850C39CE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103120" y="30495240"/>
            <a:ext cx="37856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49354" tIns="224677" rIns="449354" bIns="224677" anchor="t" compatLnSpc="1"/>
          <a:lstStyle/>
          <a:p>
            <a:endParaRPr kumimoji="0" lang="en-US" sz="9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1908780" y="31055912"/>
            <a:ext cx="916076" cy="55344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49354" tIns="224677" rIns="449354" bIns="224677" anchor="ctr"/>
          <a:lstStyle/>
          <a:p>
            <a:pPr algn="ctr" eaLnBrk="1" latinLnBrk="0" hangingPunct="1"/>
            <a:endParaRPr kumimoji="0" lang="en-US" sz="9400" dirty="0"/>
          </a:p>
        </p:txBody>
      </p:sp>
      <p:sp>
        <p:nvSpPr>
          <p:cNvPr id="10" name="Rectangle 9"/>
          <p:cNvSpPr/>
          <p:nvPr/>
        </p:nvSpPr>
        <p:spPr>
          <a:xfrm>
            <a:off x="2103120" y="2404109"/>
            <a:ext cx="841248" cy="329184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49354" tIns="224677" rIns="449354" bIns="224677" anchor="ctr"/>
          <a:lstStyle/>
          <a:p>
            <a:pPr algn="ctr" eaLnBrk="1" latinLnBrk="0" hangingPunct="1"/>
            <a:endParaRPr kumimoji="0" lang="en-US" sz="9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60D492-7A3A-4E52-9479-2EB851A8DB4C}"/>
              </a:ext>
            </a:extLst>
          </p:cNvPr>
          <p:cNvSpPr/>
          <p:nvPr userDrawn="1"/>
        </p:nvSpPr>
        <p:spPr>
          <a:xfrm>
            <a:off x="320040" y="6627411"/>
            <a:ext cx="20589758" cy="25376590"/>
          </a:xfrm>
          <a:prstGeom prst="rect">
            <a:avLst/>
          </a:prstGeom>
          <a:solidFill>
            <a:schemeClr val="bg1"/>
          </a:solidFill>
          <a:ln w="76200" cmpd="thinThick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00" dirty="0">
              <a:solidFill>
                <a:schemeClr val="accent6"/>
              </a:solidFill>
              <a:latin typeface="Vegur" panose="00000500000000000000" pitchFamily="50" charset="0"/>
            </a:endParaRPr>
          </a:p>
          <a:p>
            <a:pPr algn="ctr"/>
            <a:endParaRPr lang="en-US" sz="9400" dirty="0">
              <a:solidFill>
                <a:schemeClr val="accent6"/>
              </a:solidFill>
              <a:latin typeface="Vegur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D0E0D-33B0-466F-AF23-1CB7642CBE61}"/>
              </a:ext>
            </a:extLst>
          </p:cNvPr>
          <p:cNvSpPr/>
          <p:nvPr userDrawn="1"/>
        </p:nvSpPr>
        <p:spPr>
          <a:xfrm>
            <a:off x="21106882" y="6583681"/>
            <a:ext cx="20589757" cy="25426855"/>
          </a:xfrm>
          <a:prstGeom prst="rect">
            <a:avLst/>
          </a:prstGeom>
          <a:solidFill>
            <a:schemeClr val="bg1"/>
          </a:solidFill>
          <a:ln w="76200" cmpd="thinThick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00" dirty="0">
              <a:solidFill>
                <a:schemeClr val="accent6"/>
              </a:solidFill>
              <a:latin typeface="Vegur" panose="00000500000000000000" pitchFamily="50" charset="0"/>
            </a:endParaRPr>
          </a:p>
          <a:p>
            <a:pPr algn="ctr"/>
            <a:endParaRPr lang="en-US" sz="9400" dirty="0">
              <a:solidFill>
                <a:schemeClr val="accent6"/>
              </a:solidFill>
              <a:latin typeface="Vegur" panose="00000500000000000000" pitchFamily="5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1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48170" indent="-1348170" algn="l" rtl="0" eaLnBrk="1" latinLnBrk="0" hangingPunct="1">
        <a:spcBef>
          <a:spcPts val="2949"/>
        </a:spcBef>
        <a:buClr>
          <a:schemeClr val="accent1"/>
        </a:buClr>
        <a:buSzPct val="76000"/>
        <a:buFont typeface="Wingdings 3"/>
        <a:buChar char=""/>
        <a:defRPr kumimoji="0" sz="12802" kern="1200">
          <a:solidFill>
            <a:schemeClr val="tx1"/>
          </a:solidFill>
          <a:latin typeface="+mn-lt"/>
          <a:ea typeface="+mn-ea"/>
          <a:cs typeface="+mn-cs"/>
        </a:defRPr>
      </a:lvl1pPr>
      <a:lvl2pPr marL="2696342" indent="-1348170" algn="l" rtl="0" eaLnBrk="1" latinLnBrk="0" hangingPunct="1">
        <a:spcBef>
          <a:spcPts val="2457"/>
        </a:spcBef>
        <a:buClr>
          <a:schemeClr val="accent2"/>
        </a:buClr>
        <a:buSzPct val="76000"/>
        <a:buFont typeface="Wingdings 3"/>
        <a:buChar char=""/>
        <a:defRPr kumimoji="0" sz="11301" kern="1200">
          <a:solidFill>
            <a:schemeClr val="tx2"/>
          </a:solidFill>
          <a:latin typeface="+mn-lt"/>
          <a:ea typeface="+mn-ea"/>
          <a:cs typeface="+mn-cs"/>
        </a:defRPr>
      </a:lvl2pPr>
      <a:lvl3pPr marL="4044512" indent="-1123475" algn="l" rtl="0" eaLnBrk="1" latinLnBrk="0" hangingPunct="1">
        <a:spcBef>
          <a:spcPts val="2457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9801" kern="1200">
          <a:solidFill>
            <a:schemeClr val="tx1"/>
          </a:solidFill>
          <a:latin typeface="+mn-lt"/>
          <a:ea typeface="+mn-ea"/>
          <a:cs typeface="+mn-cs"/>
        </a:defRPr>
      </a:lvl3pPr>
      <a:lvl4pPr marL="5392683" indent="-1123475" algn="l" rtl="0" eaLnBrk="1" latinLnBrk="0" hangingPunct="1">
        <a:spcBef>
          <a:spcPts val="1967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6740854" indent="-1123475" algn="l" rtl="0" eaLnBrk="1" latinLnBrk="0" hangingPunct="1">
        <a:spcBef>
          <a:spcPts val="1474"/>
        </a:spcBef>
        <a:buClr>
          <a:schemeClr val="accent2"/>
        </a:buClr>
        <a:buSzPct val="70000"/>
        <a:buFont typeface="Wingdings"/>
        <a:buChar char=""/>
        <a:defRPr kumimoji="0"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8089024" indent="-898781" algn="l" rtl="0" eaLnBrk="1" latinLnBrk="0" hangingPunct="1">
        <a:spcBef>
          <a:spcPts val="1474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79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8987805" indent="-898781" algn="l" rtl="0" eaLnBrk="1" latinLnBrk="0" hangingPunct="1">
        <a:spcBef>
          <a:spcPts val="1474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69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9886585" indent="-898781" algn="l" rtl="0" eaLnBrk="1" latinLnBrk="0" hangingPunct="1">
        <a:spcBef>
          <a:spcPts val="1474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69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0785366" indent="-898781" algn="l" rtl="0" eaLnBrk="1" latinLnBrk="0" hangingPunct="1">
        <a:spcBef>
          <a:spcPts val="1474"/>
        </a:spcBef>
        <a:buClr>
          <a:srgbClr val="9FB8CD"/>
        </a:buClr>
        <a:buSzPct val="75000"/>
        <a:buFont typeface="Wingdings 3"/>
        <a:buChar char=""/>
        <a:defRPr kumimoji="0" lang="en-US" sz="5901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469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4939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7408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9878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234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4817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7286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9756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D18AA-7449-44E4-BC32-E852D2FF26D5}"/>
              </a:ext>
            </a:extLst>
          </p:cNvPr>
          <p:cNvSpPr/>
          <p:nvPr/>
        </p:nvSpPr>
        <p:spPr>
          <a:xfrm>
            <a:off x="0" y="905340"/>
            <a:ext cx="42062400" cy="4388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Vegur" panose="00000500000000000000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FC6523-0C27-471D-A754-F0EA5EBA0BEA}"/>
              </a:ext>
            </a:extLst>
          </p:cNvPr>
          <p:cNvGrpSpPr/>
          <p:nvPr/>
        </p:nvGrpSpPr>
        <p:grpSpPr>
          <a:xfrm>
            <a:off x="39647860" y="1470155"/>
            <a:ext cx="1841606" cy="2808683"/>
            <a:chOff x="3366058" y="697704"/>
            <a:chExt cx="1995157" cy="304286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CF5AC8-ECBA-45F3-B9BB-1238994BC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C3C3C3"/>
                </a:clrFrom>
                <a:clrTo>
                  <a:srgbClr val="C3C3C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45" t="2010" r="-850" b="-2010"/>
            <a:stretch/>
          </p:blipFill>
          <p:spPr>
            <a:xfrm rot="18590911" flipH="1">
              <a:off x="3451741" y="1838828"/>
              <a:ext cx="669645" cy="84101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1946D7-ECC3-4E98-B7D9-72B2AA78F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7" t="25346" r="67373" b="60520"/>
            <a:stretch/>
          </p:blipFill>
          <p:spPr>
            <a:xfrm rot="5091883">
              <a:off x="3050568" y="1429924"/>
              <a:ext cx="3042867" cy="15784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ED1EC8-B594-47CD-974C-F6CD8F2C49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C3C3C3"/>
                </a:clrFrom>
                <a:clrTo>
                  <a:srgbClr val="C3C3C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023"/>
            <a:stretch/>
          </p:blipFill>
          <p:spPr>
            <a:xfrm rot="19707936" flipH="1">
              <a:off x="3605008" y="1593002"/>
              <a:ext cx="825554" cy="84101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4C9BC5-CB4D-40E9-8EB7-75CACC6BA67B}"/>
              </a:ext>
            </a:extLst>
          </p:cNvPr>
          <p:cNvSpPr txBox="1"/>
          <p:nvPr/>
        </p:nvSpPr>
        <p:spPr>
          <a:xfrm>
            <a:off x="5197642" y="1550076"/>
            <a:ext cx="32064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Effects of codon bias on expression of heterologous genes in </a:t>
            </a:r>
            <a:r>
              <a:rPr lang="en-US" sz="6600" b="1" i="1" dirty="0">
                <a:solidFill>
                  <a:schemeClr val="bg1"/>
                </a:solidFill>
              </a:rPr>
              <a:t>Xylella fastidiosa</a:t>
            </a:r>
            <a:endParaRPr lang="en-US" sz="6600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D87CE-C6E8-4765-8ECD-741BD950AD9D}"/>
              </a:ext>
            </a:extLst>
          </p:cNvPr>
          <p:cNvSpPr txBox="1"/>
          <p:nvPr/>
        </p:nvSpPr>
        <p:spPr>
          <a:xfrm>
            <a:off x="15290703" y="3124653"/>
            <a:ext cx="114810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Vegur" panose="00000500000000000000" pitchFamily="50" charset="0"/>
              </a:rPr>
              <a:t>Tiffany Lowe-Power and Steven Lindow</a:t>
            </a:r>
            <a:endParaRPr lang="en-US" sz="4400" baseline="30000" dirty="0">
              <a:solidFill>
                <a:schemeClr val="bg1"/>
              </a:solidFill>
              <a:latin typeface="Vegur" panose="00000500000000000000" pitchFamily="50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Vegur" panose="00000500000000000000" pitchFamily="50" charset="0"/>
              </a:rPr>
              <a:t>Plant and Microbial Biology, University of California Berkeley</a:t>
            </a:r>
            <a:r>
              <a:rPr lang="en-US" sz="3600" baseline="30000" dirty="0">
                <a:solidFill>
                  <a:schemeClr val="bg1"/>
                </a:solidFill>
                <a:latin typeface="Vegur" panose="00000500000000000000" pitchFamily="50" charset="0"/>
              </a:rPr>
              <a:t>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728DC2B-D7D7-4F14-B4EA-0E1FB5E3E1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t="28578" r="21274" b="40327"/>
          <a:stretch/>
        </p:blipFill>
        <p:spPr>
          <a:xfrm>
            <a:off x="156657" y="944086"/>
            <a:ext cx="4845306" cy="43144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FC5ABA-2B7F-4698-BD9C-3E107144423B}"/>
              </a:ext>
            </a:extLst>
          </p:cNvPr>
          <p:cNvSpPr/>
          <p:nvPr/>
        </p:nvSpPr>
        <p:spPr>
          <a:xfrm>
            <a:off x="224592" y="6036050"/>
            <a:ext cx="206502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>
                <a:latin typeface="Vegur" panose="00000500000000000000" pitchFamily="50" charset="0"/>
              </a:rPr>
              <a:t>Xylella fastidiosa:</a:t>
            </a:r>
            <a:r>
              <a:rPr lang="en-US" sz="4400" dirty="0">
                <a:latin typeface="Vegur" panose="00000500000000000000" pitchFamily="50" charset="0"/>
              </a:rPr>
              <a:t> an bacterial xylem pathogen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8DB2BE-E81D-4C86-9CF8-6ED695DA9EA5}"/>
              </a:ext>
            </a:extLst>
          </p:cNvPr>
          <p:cNvSpPr/>
          <p:nvPr/>
        </p:nvSpPr>
        <p:spPr>
          <a:xfrm>
            <a:off x="21157128" y="27605237"/>
            <a:ext cx="1335024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Vegur" panose="00000500000000000000" pitchFamily="50" charset="0"/>
              </a:rPr>
              <a:t>Acknowledgements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4F9DCE1-432B-4630-8151-AD1A830ABBEB}"/>
              </a:ext>
            </a:extLst>
          </p:cNvPr>
          <p:cNvSpPr/>
          <p:nvPr/>
        </p:nvSpPr>
        <p:spPr>
          <a:xfrm>
            <a:off x="21157129" y="6036052"/>
            <a:ext cx="206502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Vegur" panose="00000500000000000000" pitchFamily="50" charset="0"/>
              </a:rPr>
              <a:t>Methods: Harmonize </a:t>
            </a:r>
            <a:r>
              <a:rPr lang="en-US" sz="4400" i="1" dirty="0">
                <a:latin typeface="Vegur" panose="00000500000000000000" pitchFamily="50" charset="0"/>
              </a:rPr>
              <a:t>mScarlet-I</a:t>
            </a:r>
            <a:r>
              <a:rPr lang="en-US" sz="4400" dirty="0">
                <a:latin typeface="Vegur" panose="00000500000000000000" pitchFamily="50" charset="0"/>
              </a:rPr>
              <a:t> and </a:t>
            </a:r>
            <a:r>
              <a:rPr lang="en-US" sz="4400" i="1" dirty="0">
                <a:latin typeface="Vegur" panose="00000500000000000000" pitchFamily="50" charset="0"/>
              </a:rPr>
              <a:t>mNeonGreen</a:t>
            </a:r>
            <a:r>
              <a:rPr lang="en-US" sz="4400" dirty="0">
                <a:latin typeface="Vegur" panose="00000500000000000000" pitchFamily="50" charset="0"/>
              </a:rPr>
              <a:t>  genes to </a:t>
            </a:r>
            <a:r>
              <a:rPr lang="en-US" sz="4400" i="1" dirty="0">
                <a:latin typeface="Vegur" panose="00000500000000000000" pitchFamily="50" charset="0"/>
              </a:rPr>
              <a:t>X. fastidiosa  </a:t>
            </a:r>
            <a:r>
              <a:rPr lang="en-US" sz="4400" dirty="0">
                <a:latin typeface="Vegur" panose="00000500000000000000" pitchFamily="50" charset="0"/>
              </a:rPr>
              <a:t>codon usage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5C9C57D-F11D-4CC5-A8EE-D7C20F1CA5FC}"/>
              </a:ext>
            </a:extLst>
          </p:cNvPr>
          <p:cNvSpPr/>
          <p:nvPr/>
        </p:nvSpPr>
        <p:spPr>
          <a:xfrm>
            <a:off x="224592" y="12277592"/>
            <a:ext cx="206502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Vegur" panose="00000500000000000000" pitchFamily="50" charset="0"/>
              </a:rPr>
              <a:t>Goal: Optimize transcriptional reporters for </a:t>
            </a:r>
            <a:r>
              <a:rPr lang="en-US" sz="4400" i="1" dirty="0">
                <a:latin typeface="Vegur" panose="00000500000000000000" pitchFamily="50" charset="0"/>
              </a:rPr>
              <a:t>X. fastidiosa</a:t>
            </a:r>
            <a:endParaRPr lang="en-US" sz="4400" dirty="0">
              <a:latin typeface="Vegur" panose="00000500000000000000" pitchFamily="50" charset="0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F3DC17A5-10E4-4118-AA91-D132AE65234D}"/>
              </a:ext>
            </a:extLst>
          </p:cNvPr>
          <p:cNvSpPr/>
          <p:nvPr/>
        </p:nvSpPr>
        <p:spPr>
          <a:xfrm>
            <a:off x="21157129" y="20230398"/>
            <a:ext cx="206502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Vegur" panose="00000500000000000000" pitchFamily="50" charset="0"/>
              </a:rPr>
              <a:t>Ongoing work: Test </a:t>
            </a:r>
            <a:r>
              <a:rPr lang="en-US" sz="4400" i="1" dirty="0">
                <a:latin typeface="Vegur" panose="00000500000000000000" pitchFamily="50" charset="0"/>
              </a:rPr>
              <a:t>PhxfA::mScarlet-I </a:t>
            </a:r>
            <a:r>
              <a:rPr lang="en-US" sz="4400" dirty="0">
                <a:latin typeface="Vegur" panose="00000500000000000000" pitchFamily="50" charset="0"/>
              </a:rPr>
              <a:t>and </a:t>
            </a:r>
            <a:r>
              <a:rPr lang="en-US" sz="4400" i="1" dirty="0">
                <a:latin typeface="Vegur" panose="00000500000000000000" pitchFamily="50" charset="0"/>
              </a:rPr>
              <a:t>PhxfA::mNeonGreen </a:t>
            </a:r>
            <a:r>
              <a:rPr lang="en-US" sz="4400" dirty="0">
                <a:latin typeface="Vegur" panose="00000500000000000000" pitchFamily="50" charset="0"/>
              </a:rPr>
              <a:t>reporters</a:t>
            </a:r>
          </a:p>
        </p:txBody>
      </p:sp>
      <p:pic>
        <p:nvPicPr>
          <p:cNvPr id="340" name="Picture 339">
            <a:extLst>
              <a:ext uri="{FF2B5EF4-FFF2-40B4-BE49-F238E27FC236}">
                <a16:creationId xmlns:a16="http://schemas.microsoft.com/office/drawing/2014/main" id="{DC57F076-8519-4E2A-8F9C-F23653386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8878" y="28634794"/>
            <a:ext cx="4551473" cy="2658103"/>
          </a:xfrm>
          <a:prstGeom prst="rect">
            <a:avLst/>
          </a:prstGeom>
        </p:spPr>
      </p:pic>
      <p:sp>
        <p:nvSpPr>
          <p:cNvPr id="341" name="TextBox 340">
            <a:extLst>
              <a:ext uri="{FF2B5EF4-FFF2-40B4-BE49-F238E27FC236}">
                <a16:creationId xmlns:a16="http://schemas.microsoft.com/office/drawing/2014/main" id="{E464E3F1-97C8-408B-B1C3-6EDE64C81B60}"/>
              </a:ext>
            </a:extLst>
          </p:cNvPr>
          <p:cNvSpPr txBox="1"/>
          <p:nvPr/>
        </p:nvSpPr>
        <p:spPr>
          <a:xfrm>
            <a:off x="20717623" y="31190979"/>
            <a:ext cx="573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Tiffany Lowe-Power is funded by</a:t>
            </a:r>
          </a:p>
          <a:p>
            <a:pPr algn="ctr"/>
            <a:r>
              <a:rPr lang="en-US" sz="2000" dirty="0"/>
              <a:t>USDA NIFA Postdoctoral fellowship #15148</a:t>
            </a:r>
          </a:p>
        </p:txBody>
      </p:sp>
      <p:pic>
        <p:nvPicPr>
          <p:cNvPr id="1030" name="Picture 6" descr="http://cisr.ucr.edu/temeculagwss/wp-content/uploads/2012/09/PD.jpg">
            <a:extLst>
              <a:ext uri="{FF2B5EF4-FFF2-40B4-BE49-F238E27FC236}">
                <a16:creationId xmlns:a16="http://schemas.microsoft.com/office/drawing/2014/main" id="{99F78589-F267-4464-8DAD-C0BDC3FB5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0"/>
          <a:stretch/>
        </p:blipFill>
        <p:spPr bwMode="auto">
          <a:xfrm>
            <a:off x="792122" y="7379110"/>
            <a:ext cx="5071061" cy="3931920"/>
          </a:xfrm>
          <a:prstGeom prst="snip2Diag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9F48D5B9-2168-4835-B0D9-E453DD4490F8}"/>
              </a:ext>
            </a:extLst>
          </p:cNvPr>
          <p:cNvSpPr txBox="1"/>
          <p:nvPr/>
        </p:nvSpPr>
        <p:spPr>
          <a:xfrm>
            <a:off x="6377940" y="7490974"/>
            <a:ext cx="797242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600" i="1" dirty="0"/>
              <a:t>Xylella fastidiosa</a:t>
            </a:r>
            <a:endParaRPr lang="en-US" sz="3600" dirty="0"/>
          </a:p>
          <a:p>
            <a:pPr marL="285758" indent="-228607">
              <a:lnSpc>
                <a:spcPct val="90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Important diseases: Pierce’s disease of grapevine, olive quick decline syndrome, citrus variegated chlorosis </a:t>
            </a:r>
          </a:p>
          <a:p>
            <a:pPr marL="285758" indent="-228607">
              <a:lnSpc>
                <a:spcPct val="90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Slow, progressive xylem pathogen</a:t>
            </a:r>
          </a:p>
          <a:p>
            <a:pPr marL="285758" indent="-228607">
              <a:lnSpc>
                <a:spcPct val="90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Vector-borne by xylem-feeding insects (leafhoppers &amp; spittlebugs) </a:t>
            </a:r>
          </a:p>
          <a:p>
            <a:pPr marL="285758" indent="-228607">
              <a:lnSpc>
                <a:spcPct val="90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C1BD37-FEF3-40E3-8118-C46626D9BDFF}"/>
              </a:ext>
            </a:extLst>
          </p:cNvPr>
          <p:cNvSpPr txBox="1"/>
          <p:nvPr/>
        </p:nvSpPr>
        <p:spPr>
          <a:xfrm>
            <a:off x="987553" y="13871221"/>
            <a:ext cx="193736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3200" dirty="0"/>
              <a:t>Transcriptional fusions where promoters of interest drive expression of fluorescent protein genes are powerful tools for studying bacterial behavior </a:t>
            </a:r>
            <a:r>
              <a:rPr lang="en-US" sz="3200" i="1" dirty="0"/>
              <a:t>in vitro</a:t>
            </a:r>
            <a:r>
              <a:rPr lang="en-US" sz="3200" dirty="0"/>
              <a:t> and in host contexts. However, attempts to use fluorescent protein reporters in the fastidious bacterium </a:t>
            </a:r>
            <a:r>
              <a:rPr lang="en-US" sz="3200" i="1" dirty="0"/>
              <a:t>X. fastidiosa </a:t>
            </a:r>
            <a:r>
              <a:rPr lang="en-US" sz="3200" dirty="0"/>
              <a:t>have been unsuccessful.  </a:t>
            </a:r>
          </a:p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3200" dirty="0"/>
              <a:t>Because previous attempts have used fluorescent protein genes with codon usage optimal for </a:t>
            </a:r>
            <a:r>
              <a:rPr lang="en-US" sz="3200" i="1" dirty="0"/>
              <a:t>E. coli</a:t>
            </a:r>
            <a:r>
              <a:rPr lang="en-US" sz="3200" dirty="0"/>
              <a:t>, </a:t>
            </a:r>
            <a:r>
              <a:rPr lang="en-US" sz="3200" b="1" dirty="0"/>
              <a:t>we hypothesized that codon-harmonization may improve expression of fluorescent protein genes in </a:t>
            </a:r>
            <a:r>
              <a:rPr lang="en-US" sz="3200" b="1" i="1" dirty="0"/>
              <a:t>X. fastidiosa</a:t>
            </a:r>
            <a:r>
              <a:rPr lang="en-US" sz="3200" b="1" dirty="0"/>
              <a:t>. 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7982C5F-723F-492C-A282-844319CC50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8564" y="29688393"/>
            <a:ext cx="7452359" cy="1208703"/>
          </a:xfrm>
          <a:prstGeom prst="rect">
            <a:avLst/>
          </a:prstGeom>
        </p:spPr>
      </p:pic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1083C0CB-1D63-4E37-8A81-84B75BE23560}"/>
              </a:ext>
            </a:extLst>
          </p:cNvPr>
          <p:cNvGrpSpPr/>
          <p:nvPr/>
        </p:nvGrpSpPr>
        <p:grpSpPr>
          <a:xfrm>
            <a:off x="35456441" y="29251963"/>
            <a:ext cx="6019001" cy="2003202"/>
            <a:chOff x="40466981" y="28615671"/>
            <a:chExt cx="6019001" cy="2003202"/>
          </a:xfrm>
        </p:grpSpPr>
        <p:pic>
          <p:nvPicPr>
            <p:cNvPr id="1026" name="Picture 2" descr="Image result for researchgate">
              <a:extLst>
                <a:ext uri="{FF2B5EF4-FFF2-40B4-BE49-F238E27FC236}">
                  <a16:creationId xmlns:a16="http://schemas.microsoft.com/office/drawing/2014/main" id="{8FBC129B-9BE4-4EAA-ACEC-ADB093709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9265" y="30083713"/>
              <a:ext cx="2286717" cy="514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5CCA5C6F-A8F2-4ADC-ADFE-52B840BD1EC6}"/>
                </a:ext>
              </a:extLst>
            </p:cNvPr>
            <p:cNvSpPr txBox="1"/>
            <p:nvPr/>
          </p:nvSpPr>
          <p:spPr>
            <a:xfrm>
              <a:off x="40466981" y="29421121"/>
              <a:ext cx="23230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@tlowepower</a:t>
              </a: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BAF53942-5908-47B3-8FDD-36EBB417D15C}"/>
                </a:ext>
              </a:extLst>
            </p:cNvPr>
            <p:cNvSpPr txBox="1"/>
            <p:nvPr/>
          </p:nvSpPr>
          <p:spPr>
            <a:xfrm>
              <a:off x="40466981" y="30064875"/>
              <a:ext cx="372646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Tiffany M. Lowe-Power</a:t>
              </a: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7005488F-5D42-4940-B42A-794C97252CDB}"/>
                </a:ext>
              </a:extLst>
            </p:cNvPr>
            <p:cNvSpPr txBox="1"/>
            <p:nvPr/>
          </p:nvSpPr>
          <p:spPr>
            <a:xfrm>
              <a:off x="40466981" y="28777367"/>
              <a:ext cx="431079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tlowepower@berkeley.edu</a:t>
              </a:r>
            </a:p>
          </p:txBody>
        </p:sp>
        <p:pic>
          <p:nvPicPr>
            <p:cNvPr id="57" name="Picture 5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77BA6960-54D2-49E4-9367-2B6551936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3187" y="28615671"/>
              <a:ext cx="836256" cy="836256"/>
            </a:xfrm>
            <a:prstGeom prst="rect">
              <a:avLst/>
            </a:prstGeom>
          </p:spPr>
        </p:pic>
        <p:pic>
          <p:nvPicPr>
            <p:cNvPr id="1025" name="Picture 1024" descr="A picture containing ax, tool&#10;&#10;Description generated with very high confidence">
              <a:extLst>
                <a:ext uri="{FF2B5EF4-FFF2-40B4-BE49-F238E27FC236}">
                  <a16:creationId xmlns:a16="http://schemas.microsoft.com/office/drawing/2014/main" id="{C9970583-B5BC-43FC-AEC3-467CF50F7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5598" y="29502021"/>
              <a:ext cx="573389" cy="465591"/>
            </a:xfrm>
            <a:prstGeom prst="rect">
              <a:avLst/>
            </a:prstGeom>
          </p:spPr>
        </p:pic>
      </p:grpSp>
      <p:sp>
        <p:nvSpPr>
          <p:cNvPr id="766" name="Rectangle 765">
            <a:extLst>
              <a:ext uri="{FF2B5EF4-FFF2-40B4-BE49-F238E27FC236}">
                <a16:creationId xmlns:a16="http://schemas.microsoft.com/office/drawing/2014/main" id="{14024EF9-D145-4813-A85D-FC20206C5471}"/>
              </a:ext>
            </a:extLst>
          </p:cNvPr>
          <p:cNvSpPr/>
          <p:nvPr/>
        </p:nvSpPr>
        <p:spPr>
          <a:xfrm>
            <a:off x="35320625" y="27605237"/>
            <a:ext cx="648670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Vegur" panose="00000500000000000000" pitchFamily="50" charset="0"/>
              </a:rPr>
              <a:t>Contact</a:t>
            </a:r>
          </a:p>
        </p:txBody>
      </p:sp>
      <p:pic>
        <p:nvPicPr>
          <p:cNvPr id="3" name="Picture 2" descr="http://1.bp.blogspot.com/-kbvqZNjt9wQ/VVNoM1T0_lI/AAAAAAAACJ8/2r2k0IpBO38/s1600/lidopizzotragallipolietaviano29aprile.jpg">
            <a:extLst>
              <a:ext uri="{FF2B5EF4-FFF2-40B4-BE49-F238E27FC236}">
                <a16:creationId xmlns:a16="http://schemas.microsoft.com/office/drawing/2014/main" id="{097C3658-5D34-4366-BF39-B793241B3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23" b="16901"/>
          <a:stretch/>
        </p:blipFill>
        <p:spPr bwMode="auto">
          <a:xfrm>
            <a:off x="14715696" y="7407686"/>
            <a:ext cx="5791200" cy="3933825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64F073-FF56-43D0-972F-8144685C03A4}"/>
              </a:ext>
            </a:extLst>
          </p:cNvPr>
          <p:cNvSpPr txBox="1"/>
          <p:nvPr/>
        </p:nvSpPr>
        <p:spPr>
          <a:xfrm>
            <a:off x="14715697" y="11366281"/>
            <a:ext cx="325557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/>
              <a:t>Olive trees in Puglia (Paride De Carlo)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6BA3396D-ABC5-4001-B8E2-CC365CFFFE19}"/>
              </a:ext>
            </a:extLst>
          </p:cNvPr>
          <p:cNvSpPr txBox="1"/>
          <p:nvPr/>
        </p:nvSpPr>
        <p:spPr>
          <a:xfrm>
            <a:off x="792122" y="11366281"/>
            <a:ext cx="381162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/>
              <a:t>Pierce’s disease of Grapevines (UC Riverside)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82B2D3-2FE8-449F-BC09-FE0B69E77616}"/>
              </a:ext>
            </a:extLst>
          </p:cNvPr>
          <p:cNvGrpSpPr/>
          <p:nvPr/>
        </p:nvGrpSpPr>
        <p:grpSpPr>
          <a:xfrm>
            <a:off x="1294909" y="25980142"/>
            <a:ext cx="18113823" cy="4831958"/>
            <a:chOff x="4838476" y="24248362"/>
            <a:chExt cx="18113823" cy="4831958"/>
          </a:xfrm>
        </p:grpSpPr>
        <p:pic>
          <p:nvPicPr>
            <p:cNvPr id="452" name="Picture 451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A4D772FA-471A-4CDA-8E0B-70004DBFD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86" r="15492" b="32709"/>
            <a:stretch/>
          </p:blipFill>
          <p:spPr>
            <a:xfrm>
              <a:off x="4838476" y="24248362"/>
              <a:ext cx="9569502" cy="4831492"/>
            </a:xfrm>
            <a:prstGeom prst="rect">
              <a:avLst/>
            </a:prstGeom>
          </p:spPr>
        </p:pic>
        <p:pic>
          <p:nvPicPr>
            <p:cNvPr id="453" name="Picture 45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B386E523-3C49-426F-A572-FA5C370EF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16" t="67532" r="12146" b="1063"/>
            <a:stretch/>
          </p:blipFill>
          <p:spPr>
            <a:xfrm>
              <a:off x="14375958" y="24248828"/>
              <a:ext cx="8576341" cy="4831492"/>
            </a:xfrm>
            <a:prstGeom prst="rect">
              <a:avLst/>
            </a:prstGeom>
          </p:spPr>
        </p:pic>
      </p:grpSp>
      <p:pic>
        <p:nvPicPr>
          <p:cNvPr id="454" name="Picture 453" descr="A close up of a logo&#10;&#10;Description generated with high confidence">
            <a:extLst>
              <a:ext uri="{FF2B5EF4-FFF2-40B4-BE49-F238E27FC236}">
                <a16:creationId xmlns:a16="http://schemas.microsoft.com/office/drawing/2014/main" id="{B728B11A-ADDF-42AF-85C3-3F2200CC9F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t="1296" r="2908" b="64167"/>
          <a:stretch/>
        </p:blipFill>
        <p:spPr>
          <a:xfrm>
            <a:off x="8772529" y="20394576"/>
            <a:ext cx="10873946" cy="5313405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653B2A86-5F0C-4A17-BA34-C77D3B70474C}"/>
              </a:ext>
            </a:extLst>
          </p:cNvPr>
          <p:cNvSpPr/>
          <p:nvPr/>
        </p:nvSpPr>
        <p:spPr>
          <a:xfrm>
            <a:off x="224592" y="17199269"/>
            <a:ext cx="206502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>
                <a:latin typeface="Vegur" panose="00000500000000000000" pitchFamily="50" charset="0"/>
              </a:rPr>
              <a:t>X. fastidiosa </a:t>
            </a:r>
            <a:r>
              <a:rPr lang="en-US" sz="4400" dirty="0">
                <a:latin typeface="Vegur" panose="00000500000000000000" pitchFamily="50" charset="0"/>
              </a:rPr>
              <a:t>genome has remarkably low codon bias</a:t>
            </a:r>
            <a:endParaRPr lang="en-US" sz="4400" i="1" dirty="0">
              <a:latin typeface="Vegur" panose="00000500000000000000" pitchFamily="50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75EDE7-D4AC-4D60-8211-3D8E095C9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18" y="20779897"/>
            <a:ext cx="6071616" cy="4997976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DD994665-DD50-4BC7-8FB3-F1DC08D6CE3E}"/>
              </a:ext>
            </a:extLst>
          </p:cNvPr>
          <p:cNvSpPr txBox="1"/>
          <p:nvPr/>
        </p:nvSpPr>
        <p:spPr>
          <a:xfrm>
            <a:off x="939928" y="18587157"/>
            <a:ext cx="1937365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3200" dirty="0"/>
              <a:t>Fig 1.</a:t>
            </a:r>
            <a:r>
              <a:rPr lang="en-US" sz="3200" b="1" dirty="0"/>
              <a:t> </a:t>
            </a:r>
            <a:r>
              <a:rPr lang="en-US" sz="3200" b="1" i="1" dirty="0"/>
              <a:t>X. fastidiosa </a:t>
            </a:r>
            <a:r>
              <a:rPr lang="en-US" sz="3200" b="1" dirty="0"/>
              <a:t>genome has low codon bias. </a:t>
            </a:r>
            <a:r>
              <a:rPr lang="en-US" sz="3200" dirty="0"/>
              <a:t>In most organisms, genes exhibit bias in codon usage that reflects availability of cognate tRNAs. Codon usage mismatch between a genome and a heterologous gene can reduce protein expression by slowing translation efficiency, especially when rare codons are over-used.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0C322AE-B2EA-4E26-9751-B183AE770941}"/>
              </a:ext>
            </a:extLst>
          </p:cNvPr>
          <p:cNvSpPr txBox="1"/>
          <p:nvPr/>
        </p:nvSpPr>
        <p:spPr>
          <a:xfrm>
            <a:off x="2806066" y="20340396"/>
            <a:ext cx="37719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Overall codon usage for amino acids with 2+ codons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5CBAA6-D295-4B69-AC7C-65ACDDC44A94}"/>
              </a:ext>
            </a:extLst>
          </p:cNvPr>
          <p:cNvGrpSpPr/>
          <p:nvPr/>
        </p:nvGrpSpPr>
        <p:grpSpPr>
          <a:xfrm>
            <a:off x="37816677" y="1302589"/>
            <a:ext cx="1534643" cy="3329796"/>
            <a:chOff x="41595046" y="1863306"/>
            <a:chExt cx="1534643" cy="3329796"/>
          </a:xfrm>
        </p:grpSpPr>
        <p:pic>
          <p:nvPicPr>
            <p:cNvPr id="203" name="Picture 2" descr="Nearly Natural 40 in. Grape Leaf Deluxe Climbing Plant">
              <a:extLst>
                <a:ext uri="{FF2B5EF4-FFF2-40B4-BE49-F238E27FC236}">
                  <a16:creationId xmlns:a16="http://schemas.microsoft.com/office/drawing/2014/main" id="{AF951211-BD72-492E-A137-F1B173551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4500" b="94500" l="10000" r="90000">
                          <a14:foregroundMark x1="50200" y1="7800" x2="50200" y2="7800"/>
                          <a14:foregroundMark x1="50300" y1="5900" x2="48900" y2="7700"/>
                          <a14:foregroundMark x1="42100" y1="5200" x2="42100" y2="5200"/>
                          <a14:foregroundMark x1="51600" y1="4500" x2="51600" y2="4500"/>
                          <a14:foregroundMark x1="51400" y1="87800" x2="51400" y2="87800"/>
                          <a14:foregroundMark x1="47900" y1="89300" x2="52500" y2="86000"/>
                          <a14:foregroundMark x1="47400" y1="94300" x2="52400" y2="94500"/>
                          <a14:backgroundMark x1="50000" y1="25000" x2="50200" y2="2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31" r="30647"/>
            <a:stretch/>
          </p:blipFill>
          <p:spPr bwMode="auto">
            <a:xfrm>
              <a:off x="41595046" y="1863306"/>
              <a:ext cx="1282705" cy="3329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A1FDA3A2-4F3A-4822-AE0F-C0815AF90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C3C3C3"/>
                </a:clrFrom>
                <a:clrTo>
                  <a:srgbClr val="C3C3C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45" t="2010" r="-850" b="-2010"/>
            <a:stretch/>
          </p:blipFill>
          <p:spPr>
            <a:xfrm rot="1892064">
              <a:off x="42448634" y="3140530"/>
              <a:ext cx="618108" cy="776285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4648091B-E78D-4E5E-AF16-EF971DDF5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C3C3C3"/>
                </a:clrFrom>
                <a:clrTo>
                  <a:srgbClr val="C3C3C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023"/>
            <a:stretch/>
          </p:blipFill>
          <p:spPr>
            <a:xfrm rot="1892064">
              <a:off x="42367671" y="2474809"/>
              <a:ext cx="762018" cy="776285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7F19AD8A-D918-4FA0-B365-17940C2E2925}"/>
              </a:ext>
            </a:extLst>
          </p:cNvPr>
          <p:cNvSpPr txBox="1"/>
          <p:nvPr/>
        </p:nvSpPr>
        <p:spPr>
          <a:xfrm>
            <a:off x="939928" y="31129678"/>
            <a:ext cx="1937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2000" dirty="0"/>
              <a:t>Relevant reading: Smolka </a:t>
            </a:r>
            <a:r>
              <a:rPr lang="en-US" sz="2000" i="1" dirty="0"/>
              <a:t>et al. </a:t>
            </a:r>
            <a:r>
              <a:rPr lang="en-US" sz="2000" dirty="0"/>
              <a:t>2003. Proteome analysis of the plant pathogen </a:t>
            </a:r>
            <a:r>
              <a:rPr lang="en-US" sz="2000" i="1" dirty="0"/>
              <a:t>Xylella fastidiosa </a:t>
            </a:r>
            <a:r>
              <a:rPr lang="en-US" sz="2000" dirty="0"/>
              <a:t>reveals major cellular and extracellular proteins and a peculiar codon bias distribution. </a:t>
            </a:r>
            <a:r>
              <a:rPr lang="en-US" sz="2000" i="1" dirty="0"/>
              <a:t>Proteomics</a:t>
            </a:r>
            <a:endParaRPr lang="en-US" sz="2000" dirty="0"/>
          </a:p>
        </p:txBody>
      </p:sp>
      <p:pic>
        <p:nvPicPr>
          <p:cNvPr id="219" name="Picture 2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B39A60-C1BA-4635-8FED-F9B5D244A89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" b="65397"/>
          <a:stretch/>
        </p:blipFill>
        <p:spPr>
          <a:xfrm>
            <a:off x="29335840" y="7522551"/>
            <a:ext cx="11987420" cy="526742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E6EE00C-15B5-48EF-8982-88B28430C37A}"/>
              </a:ext>
            </a:extLst>
          </p:cNvPr>
          <p:cNvGrpSpPr/>
          <p:nvPr/>
        </p:nvGrpSpPr>
        <p:grpSpPr>
          <a:xfrm>
            <a:off x="21856600" y="13142819"/>
            <a:ext cx="19104286" cy="5442264"/>
            <a:chOff x="24660760" y="16039504"/>
            <a:chExt cx="19104286" cy="5442264"/>
          </a:xfrm>
        </p:grpSpPr>
        <p:pic>
          <p:nvPicPr>
            <p:cNvPr id="220" name="Picture 219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BF9ABD75-8ECA-4F40-81B2-543EC5083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99" b="32950"/>
            <a:stretch/>
          </p:blipFill>
          <p:spPr>
            <a:xfrm>
              <a:off x="24660760" y="16039504"/>
              <a:ext cx="11987420" cy="5125453"/>
            </a:xfrm>
            <a:prstGeom prst="rect">
              <a:avLst/>
            </a:prstGeom>
          </p:spPr>
        </p:pic>
        <p:pic>
          <p:nvPicPr>
            <p:cNvPr id="218" name="Picture 217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EDA46871-FA58-46EF-8611-62F6006CBC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1" t="66903" r="11094" b="1"/>
            <a:stretch/>
          </p:blipFill>
          <p:spPr>
            <a:xfrm>
              <a:off x="34853084" y="16139312"/>
              <a:ext cx="8911962" cy="5342456"/>
            </a:xfrm>
            <a:prstGeom prst="rect">
              <a:avLst/>
            </a:prstGeom>
          </p:spPr>
        </p:pic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BE3FED85-DB23-45AB-A731-3816F94B8986}"/>
              </a:ext>
            </a:extLst>
          </p:cNvPr>
          <p:cNvSpPr txBox="1"/>
          <p:nvPr/>
        </p:nvSpPr>
        <p:spPr>
          <a:xfrm>
            <a:off x="21818728" y="7672076"/>
            <a:ext cx="7152513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3200" dirty="0"/>
              <a:t>Fig 2.</a:t>
            </a:r>
            <a:r>
              <a:rPr lang="en-US" sz="3200" b="1" dirty="0"/>
              <a:t> Codon harmonization of </a:t>
            </a:r>
            <a:r>
              <a:rPr lang="en-US" sz="3200" b="1" i="1" dirty="0"/>
              <a:t>mScarlet-I </a:t>
            </a:r>
            <a:br>
              <a:rPr lang="en-US" sz="3200" b="1" i="1" dirty="0"/>
            </a:br>
            <a:r>
              <a:rPr lang="en-US" sz="3200" b="1" dirty="0"/>
              <a:t>gene. </a:t>
            </a:r>
            <a:r>
              <a:rPr lang="en-US" sz="3200" dirty="0"/>
              <a:t>Engineered fluorescent proteins with improved brightness (mScarlet-I and mNeonGreen) were selected for codon harmonization and expression in </a:t>
            </a:r>
            <a:r>
              <a:rPr lang="en-US" sz="3200" i="1" dirty="0"/>
              <a:t>X. fastidiosa</a:t>
            </a:r>
            <a:r>
              <a:rPr lang="en-US" sz="3200" dirty="0"/>
              <a:t>. Difference in codon usage frequency for original allele and codon-optimized allele is shown for </a:t>
            </a:r>
            <a:r>
              <a:rPr lang="en-US" sz="3200" i="1" dirty="0"/>
              <a:t>mScarlet-</a:t>
            </a:r>
            <a:r>
              <a:rPr lang="en-US" sz="3200" dirty="0"/>
              <a:t>I. Similar results achieved for </a:t>
            </a:r>
            <a:r>
              <a:rPr lang="en-US" sz="3200" i="1" dirty="0"/>
              <a:t>mNeonGreen</a:t>
            </a:r>
            <a:endParaRPr lang="en-US" sz="32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1AA668-1CD0-448F-B78A-317E6BEF2EDF}"/>
              </a:ext>
            </a:extLst>
          </p:cNvPr>
          <p:cNvGrpSpPr/>
          <p:nvPr/>
        </p:nvGrpSpPr>
        <p:grpSpPr>
          <a:xfrm>
            <a:off x="32729566" y="21401903"/>
            <a:ext cx="8703731" cy="3571102"/>
            <a:chOff x="29023729" y="20043575"/>
            <a:chExt cx="8703731" cy="3571102"/>
          </a:xfrm>
        </p:grpSpPr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D79B4536-C7F5-4300-A244-1A1E17D59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7" t="25346" r="67373" b="60520"/>
            <a:stretch/>
          </p:blipFill>
          <p:spPr>
            <a:xfrm rot="10800000">
              <a:off x="29023729" y="20043575"/>
              <a:ext cx="8703731" cy="35711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E351A15-B5FC-4D56-8EB4-8B94C33591E0}"/>
                </a:ext>
              </a:extLst>
            </p:cNvPr>
            <p:cNvGrpSpPr/>
            <p:nvPr/>
          </p:nvGrpSpPr>
          <p:grpSpPr>
            <a:xfrm>
              <a:off x="29599466" y="20642410"/>
              <a:ext cx="6705600" cy="1813730"/>
              <a:chOff x="30175200" y="20811744"/>
              <a:chExt cx="6705600" cy="1813730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B119045-A003-4D37-B0D1-93EA11E444A0}"/>
                  </a:ext>
                </a:extLst>
              </p:cNvPr>
              <p:cNvSpPr/>
              <p:nvPr/>
            </p:nvSpPr>
            <p:spPr>
              <a:xfrm>
                <a:off x="30175200" y="21457920"/>
                <a:ext cx="6705600" cy="1097280"/>
              </a:xfrm>
              <a:prstGeom prst="roundRect">
                <a:avLst>
                  <a:gd name="adj" fmla="val 47469"/>
                </a:avLst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Arrow: Pentagon 36">
                <a:extLst>
                  <a:ext uri="{FF2B5EF4-FFF2-40B4-BE49-F238E27FC236}">
                    <a16:creationId xmlns:a16="http://schemas.microsoft.com/office/drawing/2014/main" id="{BCC58E8C-0206-4133-8B88-F79697C1D9F8}"/>
                  </a:ext>
                </a:extLst>
              </p:cNvPr>
              <p:cNvSpPr/>
              <p:nvPr/>
            </p:nvSpPr>
            <p:spPr>
              <a:xfrm>
                <a:off x="33003744" y="21177504"/>
                <a:ext cx="3206496" cy="573024"/>
              </a:xfrm>
              <a:prstGeom prst="homePlate">
                <a:avLst/>
              </a:prstGeom>
              <a:solidFill>
                <a:srgbClr val="C7272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mScarlet-I </a:t>
                </a:r>
                <a:r>
                  <a:rPr lang="en-US" sz="2800" i="1" baseline="30000" dirty="0"/>
                  <a:t>Xff</a:t>
                </a:r>
                <a:endParaRPr lang="en-US" sz="2800" i="1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377C256-FE03-4683-BB76-23ED18B2252D}"/>
                  </a:ext>
                </a:extLst>
              </p:cNvPr>
              <p:cNvGrpSpPr/>
              <p:nvPr/>
            </p:nvGrpSpPr>
            <p:grpSpPr>
              <a:xfrm>
                <a:off x="32089344" y="20811744"/>
                <a:ext cx="926592" cy="390144"/>
                <a:chOff x="32101536" y="20385024"/>
                <a:chExt cx="926592" cy="390144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FE7127E8-1123-4FCF-B014-1A118AF9B005}"/>
                    </a:ext>
                  </a:extLst>
                </p:cNvPr>
                <p:cNvCxnSpPr/>
                <p:nvPr/>
              </p:nvCxnSpPr>
              <p:spPr>
                <a:xfrm>
                  <a:off x="32101536" y="20421600"/>
                  <a:ext cx="926592" cy="0"/>
                </a:xfrm>
                <a:prstGeom prst="straightConnector1">
                  <a:avLst/>
                </a:prstGeom>
                <a:ln w="76200">
                  <a:solidFill>
                    <a:srgbClr val="58606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96E07CB-4E70-4347-A4EF-FDD2648C9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25920" y="20385024"/>
                  <a:ext cx="0" cy="390144"/>
                </a:xfrm>
                <a:prstGeom prst="line">
                  <a:avLst/>
                </a:prstGeom>
                <a:ln w="76200">
                  <a:solidFill>
                    <a:srgbClr val="5860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DF5D112-F66B-415B-AEE8-6DA23436DF93}"/>
                  </a:ext>
                </a:extLst>
              </p:cNvPr>
              <p:cNvSpPr/>
              <p:nvPr/>
            </p:nvSpPr>
            <p:spPr>
              <a:xfrm>
                <a:off x="30872175" y="21171408"/>
                <a:ext cx="2194560" cy="573024"/>
              </a:xfrm>
              <a:prstGeom prst="rect">
                <a:avLst/>
              </a:prstGeom>
              <a:solidFill>
                <a:srgbClr val="58606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P</a:t>
                </a:r>
                <a:r>
                  <a:rPr lang="en-US" sz="2800" i="1" baseline="-25000" dirty="0"/>
                  <a:t>hxfA</a:t>
                </a:r>
                <a:endParaRPr lang="en-US" sz="2800" i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AAD2FBA-2941-406D-900F-40686E5428B8}"/>
                  </a:ext>
                </a:extLst>
              </p:cNvPr>
              <p:cNvSpPr txBox="1"/>
              <p:nvPr/>
            </p:nvSpPr>
            <p:spPr>
              <a:xfrm>
                <a:off x="32371115" y="22117643"/>
                <a:ext cx="225895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200"/>
                  </a:spcAft>
                </a:pPr>
                <a:r>
                  <a:rPr lang="en-US" sz="3000" dirty="0"/>
                  <a:t>pBBR1-MCS5</a:t>
                </a: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CB66C76-5EFB-4055-B38C-44ED04CB774B}"/>
              </a:ext>
            </a:extLst>
          </p:cNvPr>
          <p:cNvSpPr txBox="1"/>
          <p:nvPr/>
        </p:nvSpPr>
        <p:spPr>
          <a:xfrm>
            <a:off x="32665500" y="21225707"/>
            <a:ext cx="67537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dirty="0"/>
              <a:t>Fluorescent </a:t>
            </a:r>
            <a:r>
              <a:rPr lang="en-US" sz="3000" i="1" dirty="0"/>
              <a:t>Xf</a:t>
            </a:r>
            <a:r>
              <a:rPr lang="en-US" sz="3000" dirty="0"/>
              <a:t>DSF quorum sensing sensor: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D222945-4E8B-4100-BBA4-A2C15D5ED32B}"/>
              </a:ext>
            </a:extLst>
          </p:cNvPr>
          <p:cNvSpPr txBox="1"/>
          <p:nvPr/>
        </p:nvSpPr>
        <p:spPr>
          <a:xfrm>
            <a:off x="21547795" y="18719238"/>
            <a:ext cx="19373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2000" dirty="0"/>
              <a:t>Relevant reading: Bindels </a:t>
            </a:r>
            <a:r>
              <a:rPr lang="en-US" sz="2000" i="1" dirty="0"/>
              <a:t>et al. </a:t>
            </a:r>
            <a:r>
              <a:rPr lang="en-US" sz="2000" dirty="0"/>
              <a:t>2017. mScarlet: a bright monomeric red fluorescent protein for cellular imaging. </a:t>
            </a:r>
            <a:r>
              <a:rPr lang="en-US" sz="2000" i="1" dirty="0"/>
              <a:t>Nat. Methods</a:t>
            </a:r>
            <a:endParaRPr lang="en-US" sz="2000" dirty="0"/>
          </a:p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2000" dirty="0"/>
              <a:t>Shaner </a:t>
            </a:r>
            <a:r>
              <a:rPr lang="en-US" sz="2000" i="1" dirty="0"/>
              <a:t>et al</a:t>
            </a:r>
            <a:r>
              <a:rPr lang="en-US" sz="2000" dirty="0"/>
              <a:t>. 2013. A bright monomeric green fluorescent protein derived from </a:t>
            </a:r>
            <a:r>
              <a:rPr lang="en-US" sz="2000" i="1" dirty="0"/>
              <a:t>Branchiostoma lanceolatum</a:t>
            </a:r>
            <a:r>
              <a:rPr lang="en-US" sz="2000" dirty="0"/>
              <a:t>. </a:t>
            </a:r>
            <a:r>
              <a:rPr lang="en-US" sz="2000" i="1" dirty="0"/>
              <a:t>Nat. Methods</a:t>
            </a:r>
            <a:endParaRPr lang="en-US" sz="20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626D2DE-B370-485F-BFB0-A99BCF54ABE7}"/>
              </a:ext>
            </a:extLst>
          </p:cNvPr>
          <p:cNvSpPr txBox="1"/>
          <p:nvPr/>
        </p:nvSpPr>
        <p:spPr>
          <a:xfrm>
            <a:off x="21781473" y="23132209"/>
            <a:ext cx="895591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3200" dirty="0"/>
              <a:t>Fig 3.</a:t>
            </a:r>
            <a:r>
              <a:rPr lang="en-US" sz="3200" b="1" dirty="0"/>
              <a:t> Expression of mScarlet-I and mNeonGreen will be tested in </a:t>
            </a:r>
            <a:r>
              <a:rPr lang="en-US" sz="3200" b="1" i="1" dirty="0"/>
              <a:t>X. fastidiosa.</a:t>
            </a:r>
            <a:r>
              <a:rPr lang="en-US" sz="3200" i="1" dirty="0"/>
              <a:t> </a:t>
            </a:r>
            <a:r>
              <a:rPr lang="en-US" sz="3200" dirty="0"/>
              <a:t>Expression will be driven by the quorum sensing dependent promoter upstream of the </a:t>
            </a:r>
            <a:r>
              <a:rPr lang="en-US" sz="3200" i="1" dirty="0"/>
              <a:t>hxfA </a:t>
            </a:r>
            <a:r>
              <a:rPr lang="en-US" sz="3200" dirty="0"/>
              <a:t>hemagglutinin gene. </a:t>
            </a:r>
            <a:endParaRPr lang="en-US" sz="32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AE39C29-4437-45B5-BF00-30EA6F414272}"/>
              </a:ext>
            </a:extLst>
          </p:cNvPr>
          <p:cNvGrpSpPr/>
          <p:nvPr/>
        </p:nvGrpSpPr>
        <p:grpSpPr>
          <a:xfrm>
            <a:off x="32783112" y="24309860"/>
            <a:ext cx="8703731" cy="3571102"/>
            <a:chOff x="29023729" y="20043575"/>
            <a:chExt cx="8703731" cy="3571102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6D46490-D64D-46F4-9CF1-C868E4F58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7" t="25346" r="67373" b="60520"/>
            <a:stretch/>
          </p:blipFill>
          <p:spPr>
            <a:xfrm rot="10800000">
              <a:off x="29023729" y="20043575"/>
              <a:ext cx="8703731" cy="35711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37BC028-7299-40FF-B042-A63889B6DD8B}"/>
                </a:ext>
              </a:extLst>
            </p:cNvPr>
            <p:cNvGrpSpPr/>
            <p:nvPr/>
          </p:nvGrpSpPr>
          <p:grpSpPr>
            <a:xfrm>
              <a:off x="29599466" y="20642410"/>
              <a:ext cx="6705600" cy="1813730"/>
              <a:chOff x="30175200" y="20811744"/>
              <a:chExt cx="6705600" cy="1813730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AAEB8A8-7E52-4DCB-814B-B1C719DB77B4}"/>
                  </a:ext>
                </a:extLst>
              </p:cNvPr>
              <p:cNvSpPr/>
              <p:nvPr/>
            </p:nvSpPr>
            <p:spPr>
              <a:xfrm>
                <a:off x="30175200" y="21457920"/>
                <a:ext cx="6705600" cy="1097280"/>
              </a:xfrm>
              <a:prstGeom prst="roundRect">
                <a:avLst>
                  <a:gd name="adj" fmla="val 47469"/>
                </a:avLst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Arrow: Pentagon 66">
                <a:extLst>
                  <a:ext uri="{FF2B5EF4-FFF2-40B4-BE49-F238E27FC236}">
                    <a16:creationId xmlns:a16="http://schemas.microsoft.com/office/drawing/2014/main" id="{50675DB0-E423-4BAA-86BE-ED86F9E9FB08}"/>
                  </a:ext>
                </a:extLst>
              </p:cNvPr>
              <p:cNvSpPr/>
              <p:nvPr/>
            </p:nvSpPr>
            <p:spPr>
              <a:xfrm>
                <a:off x="33003744" y="21177504"/>
                <a:ext cx="3206496" cy="573024"/>
              </a:xfrm>
              <a:prstGeom prst="homePlat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mNeonGreen </a:t>
                </a:r>
                <a:r>
                  <a:rPr lang="en-US" sz="2800" i="1" baseline="30000" dirty="0"/>
                  <a:t>Xff</a:t>
                </a:r>
                <a:endParaRPr lang="en-US" sz="2800" i="1" dirty="0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EEEA1DE-FF39-4C20-BBCF-27D52320E95E}"/>
                  </a:ext>
                </a:extLst>
              </p:cNvPr>
              <p:cNvGrpSpPr/>
              <p:nvPr/>
            </p:nvGrpSpPr>
            <p:grpSpPr>
              <a:xfrm>
                <a:off x="32089344" y="20811744"/>
                <a:ext cx="926592" cy="390144"/>
                <a:chOff x="32101536" y="20385024"/>
                <a:chExt cx="926592" cy="390144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8B0AB706-DA57-474F-8833-C2A7EDA22545}"/>
                    </a:ext>
                  </a:extLst>
                </p:cNvPr>
                <p:cNvCxnSpPr/>
                <p:nvPr/>
              </p:nvCxnSpPr>
              <p:spPr>
                <a:xfrm>
                  <a:off x="32101536" y="20421600"/>
                  <a:ext cx="926592" cy="0"/>
                </a:xfrm>
                <a:prstGeom prst="straightConnector1">
                  <a:avLst/>
                </a:prstGeom>
                <a:ln w="76200">
                  <a:solidFill>
                    <a:srgbClr val="58606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A6DABB4-0123-407B-875F-BEFC0DB34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25920" y="20385024"/>
                  <a:ext cx="0" cy="390144"/>
                </a:xfrm>
                <a:prstGeom prst="line">
                  <a:avLst/>
                </a:prstGeom>
                <a:ln w="76200">
                  <a:solidFill>
                    <a:srgbClr val="5860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7085B5-13EF-4675-808D-0C9E9AF28318}"/>
                  </a:ext>
                </a:extLst>
              </p:cNvPr>
              <p:cNvSpPr/>
              <p:nvPr/>
            </p:nvSpPr>
            <p:spPr>
              <a:xfrm>
                <a:off x="30872175" y="21171408"/>
                <a:ext cx="2194560" cy="573024"/>
              </a:xfrm>
              <a:prstGeom prst="rect">
                <a:avLst/>
              </a:prstGeom>
              <a:solidFill>
                <a:srgbClr val="58606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P</a:t>
                </a:r>
                <a:r>
                  <a:rPr lang="en-US" sz="2800" i="1" baseline="-25000" dirty="0"/>
                  <a:t>hxfA</a:t>
                </a:r>
                <a:endParaRPr lang="en-US" sz="2800" i="1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0D59AC-CD6B-42D7-A1DA-6FE4FA37A1D7}"/>
                  </a:ext>
                </a:extLst>
              </p:cNvPr>
              <p:cNvSpPr txBox="1"/>
              <p:nvPr/>
            </p:nvSpPr>
            <p:spPr>
              <a:xfrm>
                <a:off x="32371115" y="22117643"/>
                <a:ext cx="225895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200"/>
                  </a:spcAft>
                </a:pPr>
                <a:r>
                  <a:rPr lang="en-US" sz="3000" dirty="0"/>
                  <a:t>pBBR1-MCS5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62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Vegur"/>
        <a:ea typeface=""/>
        <a:cs typeface=""/>
      </a:majorFont>
      <a:minorFont>
        <a:latin typeface="Vegur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1200"/>
          </a:spcAft>
          <a:defRPr sz="3000" i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20006</TotalTime>
  <Words>422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Vegur</vt:lpstr>
      <vt:lpstr>Wingdings</vt:lpstr>
      <vt:lpstr>Wingdings 3</vt:lpstr>
      <vt:lpstr>Theme1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Lowe</dc:creator>
  <cp:lastModifiedBy>Tiffany Lowe-Power</cp:lastModifiedBy>
  <cp:revision>124</cp:revision>
  <cp:lastPrinted>2018-04-05T01:02:39Z</cp:lastPrinted>
  <dcterms:created xsi:type="dcterms:W3CDTF">2014-04-29T20:12:18Z</dcterms:created>
  <dcterms:modified xsi:type="dcterms:W3CDTF">2018-07-11T20:27:42Z</dcterms:modified>
</cp:coreProperties>
</file>