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3"/>
  </p:notesMasterIdLst>
  <p:sldIdLst>
    <p:sldId id="271" r:id="rId2"/>
  </p:sldIdLst>
  <p:sldSz cx="47548800" cy="3291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ffany Lowe" initials="TL" lastIdx="1" clrIdx="0">
    <p:extLst>
      <p:ext uri="{19B8F6BF-5375-455C-9EA6-DF929625EA0E}">
        <p15:presenceInfo xmlns:p15="http://schemas.microsoft.com/office/powerpoint/2012/main" userId="S-1-5-21-2022480811-3978630685-3766543935-12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92C4"/>
    <a:srgbClr val="FFFFFF"/>
    <a:srgbClr val="0845F8"/>
    <a:srgbClr val="AE21E3"/>
    <a:srgbClr val="A6ADDE"/>
    <a:srgbClr val="93D4D8"/>
    <a:srgbClr val="96DB8B"/>
    <a:srgbClr val="FFD674"/>
    <a:srgbClr val="FF8926"/>
    <a:srgbClr val="FF3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33" autoAdjust="0"/>
  </p:normalViewPr>
  <p:slideViewPr>
    <p:cSldViewPr snapToGrid="0">
      <p:cViewPr>
        <p:scale>
          <a:sx n="20" d="100"/>
          <a:sy n="20" d="100"/>
        </p:scale>
        <p:origin x="787" y="-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A7053-C1AE-494E-8680-EE1922D19CF7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162050"/>
            <a:ext cx="45307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5AB8F-7C6D-4D0F-9F7B-E90F2414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40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39838" y="1162050"/>
            <a:ext cx="453072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AB8F-7C6D-4D0F-9F7B-E90F24143F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4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60" y="5387342"/>
            <a:ext cx="4041648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00" y="17289782"/>
            <a:ext cx="356616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3A12-718F-4377-BD9F-12F2F1ED779C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1051-EC88-48DD-B268-EB8341E33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0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3A12-718F-4377-BD9F-12F2F1ED779C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1051-EC88-48DD-B268-EB8341E33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5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027113" y="1752600"/>
            <a:ext cx="1025271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68983" y="1752600"/>
            <a:ext cx="3016377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3A12-718F-4377-BD9F-12F2F1ED779C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1051-EC88-48DD-B268-EB8341E33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43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2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3A12-718F-4377-BD9F-12F2F1ED779C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1051-EC88-48DD-B268-EB8341E337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4"/>
            <a:ext cx="47548800" cy="31781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949" dirty="0">
              <a:latin typeface="Myriad Pro" panose="020B05030304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852011" y="3522618"/>
            <a:ext cx="12817502" cy="2916936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949" dirty="0">
              <a:latin typeface="Myriad Pro" panose="020B0503030403020204" pitchFamily="34" charset="0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18124378" y="9753607"/>
            <a:ext cx="13684912" cy="2293837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949" dirty="0">
              <a:latin typeface="Myriad Pro" panose="020B0503030403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264155" y="3522618"/>
            <a:ext cx="15015126" cy="2916936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949" dirty="0">
              <a:latin typeface="Myriad Pro" panose="020B0503030403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937743" y="3574957"/>
            <a:ext cx="4281419" cy="769441"/>
          </a:xfrm>
          <a:prstGeom prst="rect">
            <a:avLst/>
          </a:prstGeom>
          <a:noFill/>
          <a:ln>
            <a:noFill/>
          </a:ln>
        </p:spPr>
        <p:txBody>
          <a:bodyPr wrap="none" lIns="137160" rtlCol="0">
            <a:noAutofit/>
          </a:bodyPr>
          <a:lstStyle/>
          <a:p>
            <a:r>
              <a:rPr lang="en-US" sz="3849" dirty="0">
                <a:solidFill>
                  <a:schemeClr val="bg1"/>
                </a:solidFill>
                <a:latin typeface="Myriad Pro" panose="020B0503030403020204" pitchFamily="34" charset="0"/>
              </a:rPr>
              <a:t>Metabolomics of tomato xylem sap </a:t>
            </a: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73380" y="-68"/>
            <a:ext cx="4134687" cy="32918468"/>
            <a:chOff x="540569" y="-12371"/>
            <a:chExt cx="3657607" cy="32918468"/>
          </a:xfrm>
        </p:grpSpPr>
        <p:grpSp>
          <p:nvGrpSpPr>
            <p:cNvPr id="51" name="Group 50"/>
            <p:cNvGrpSpPr/>
            <p:nvPr/>
          </p:nvGrpSpPr>
          <p:grpSpPr>
            <a:xfrm>
              <a:off x="540569" y="-12371"/>
              <a:ext cx="3657607" cy="32918468"/>
              <a:chOff x="53103410" y="3443997"/>
              <a:chExt cx="3657607" cy="32918468"/>
            </a:xfrm>
          </p:grpSpPr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03410" y="3443997"/>
                <a:ext cx="3657607" cy="9144019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03410" y="12588016"/>
                <a:ext cx="3657607" cy="9144019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03410" y="21732035"/>
                <a:ext cx="3657607" cy="9144019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03410" y="30876054"/>
                <a:ext cx="3657607" cy="5486411"/>
              </a:xfrm>
              <a:prstGeom prst="rect">
                <a:avLst/>
              </a:prstGeom>
            </p:spPr>
          </p:pic>
        </p:grpSp>
        <p:sp>
          <p:nvSpPr>
            <p:cNvPr id="52" name="Rectangle 51"/>
            <p:cNvSpPr/>
            <p:nvPr/>
          </p:nvSpPr>
          <p:spPr>
            <a:xfrm>
              <a:off x="540572" y="19667"/>
              <a:ext cx="3657600" cy="32854392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949" dirty="0">
                <a:latin typeface="Myriad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79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3A12-718F-4377-BD9F-12F2F1ED779C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1051-EC88-48DD-B268-EB8341E33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7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218" y="8206749"/>
            <a:ext cx="4101084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4218" y="22029429"/>
            <a:ext cx="4101084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3A12-718F-4377-BD9F-12F2F1ED779C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1051-EC88-48DD-B268-EB8341E33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4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8980" y="8763000"/>
            <a:ext cx="202082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071580" y="8763000"/>
            <a:ext cx="202082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3A12-718F-4377-BD9F-12F2F1ED779C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1051-EC88-48DD-B268-EB8341E33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6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3" y="1752607"/>
            <a:ext cx="4101084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5178" y="8069582"/>
            <a:ext cx="20115368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5178" y="12024360"/>
            <a:ext cx="20115368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071583" y="8069582"/>
            <a:ext cx="20214433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071583" y="12024360"/>
            <a:ext cx="20214433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3A12-718F-4377-BD9F-12F2F1ED779C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1051-EC88-48DD-B268-EB8341E33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5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3A12-718F-4377-BD9F-12F2F1ED779C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1051-EC88-48DD-B268-EB8341E33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3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3A12-718F-4377-BD9F-12F2F1ED779C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1051-EC88-48DD-B268-EB8341E33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5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3" y="2194560"/>
            <a:ext cx="15335726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4433" y="4739647"/>
            <a:ext cx="2407158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5173" y="9875520"/>
            <a:ext cx="15335726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3A12-718F-4377-BD9F-12F2F1ED779C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1051-EC88-48DD-B268-EB8341E33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5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3" y="2194560"/>
            <a:ext cx="15335726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14433" y="4739647"/>
            <a:ext cx="2407158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5173" y="9875520"/>
            <a:ext cx="15335726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3A12-718F-4377-BD9F-12F2F1ED779C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1051-EC88-48DD-B268-EB8341E33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5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8980" y="1752607"/>
            <a:ext cx="410108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8980" y="8763000"/>
            <a:ext cx="410108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68980" y="30510487"/>
            <a:ext cx="106984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03A12-718F-4377-BD9F-12F2F1ED779C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50540" y="30510487"/>
            <a:ext cx="160477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81340" y="30510487"/>
            <a:ext cx="106984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81051-EC88-48DD-B268-EB8341E33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697" r:id="rId13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5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10.jpe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jpe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/>
          <p:cNvGrpSpPr/>
          <p:nvPr/>
        </p:nvGrpSpPr>
        <p:grpSpPr>
          <a:xfrm>
            <a:off x="97760" y="3298764"/>
            <a:ext cx="3128187" cy="29260800"/>
            <a:chOff x="540569" y="-12371"/>
            <a:chExt cx="3657607" cy="32918468"/>
          </a:xfrm>
        </p:grpSpPr>
        <p:grpSp>
          <p:nvGrpSpPr>
            <p:cNvPr id="207" name="Group 206"/>
            <p:cNvGrpSpPr/>
            <p:nvPr/>
          </p:nvGrpSpPr>
          <p:grpSpPr>
            <a:xfrm>
              <a:off x="540569" y="-12371"/>
              <a:ext cx="3657607" cy="32918468"/>
              <a:chOff x="53103410" y="3443997"/>
              <a:chExt cx="3657607" cy="32918468"/>
            </a:xfrm>
          </p:grpSpPr>
          <p:pic>
            <p:nvPicPr>
              <p:cNvPr id="212" name="Picture 2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03410" y="3443997"/>
                <a:ext cx="3657607" cy="9144019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14" name="Picture 21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03410" y="12588016"/>
                <a:ext cx="3657607" cy="9144019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15" name="Picture 2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03410" y="21732035"/>
                <a:ext cx="3657607" cy="9144019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16" name="Picture 21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03410" y="30876054"/>
                <a:ext cx="3657607" cy="5486411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10" name="Rectangle 209"/>
            <p:cNvSpPr/>
            <p:nvPr/>
          </p:nvSpPr>
          <p:spPr>
            <a:xfrm>
              <a:off x="540572" y="19667"/>
              <a:ext cx="3657600" cy="32854392"/>
            </a:xfrm>
            <a:prstGeom prst="rect">
              <a:avLst/>
            </a:prstGeom>
            <a:noFill/>
            <a:ln w="762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220" name="TextBox 219"/>
          <p:cNvSpPr txBox="1"/>
          <p:nvPr/>
        </p:nvSpPr>
        <p:spPr>
          <a:xfrm>
            <a:off x="4869507" y="1191052"/>
            <a:ext cx="412619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Tiffany M Lowe-Power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, Connor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Hendrich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, Edda Von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Roepenack-Lahaye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, Bin Li,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Duosheng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 Wu,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Raka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Mitra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, Beth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Dalsing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,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Patrizia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Ricca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, Jacinth Naidoo, Amy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Jancewicz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, Patrick Masson, </a:t>
            </a:r>
            <a:b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</a:b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Thomas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Lahaye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, Anthony Michael,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Caitilyn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 Allen 																														</a:t>
            </a:r>
            <a:r>
              <a:rPr lang="en-US" sz="4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Affiliations: Univ. of Wisconsin-Madison,  Univ. </a:t>
            </a:r>
            <a:r>
              <a:rPr lang="en-US" sz="40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Tuebingen</a:t>
            </a:r>
            <a:r>
              <a:rPr lang="en-US" sz="4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, Germany,  Univ. Texas Southwestern,  Carleton College</a:t>
            </a:r>
            <a:b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</a:b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63760" y="6948357"/>
            <a:ext cx="6858303" cy="1583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12826" indent="-1312826">
              <a:lnSpc>
                <a:spcPct val="85000"/>
              </a:lnSpc>
              <a:buClr>
                <a:schemeClr val="accent5">
                  <a:lumMod val="75000"/>
                </a:schemeClr>
              </a:buClr>
            </a:pPr>
            <a:r>
              <a:rPr lang="en-US" sz="3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Aim: </a:t>
            </a:r>
            <a:r>
              <a:rPr lang="en-US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	Use metabolomics to understand how </a:t>
            </a:r>
            <a:r>
              <a:rPr lang="en-US" sz="38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Rs</a:t>
            </a:r>
            <a:r>
              <a:rPr lang="en-US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 manipulates xylem sap. </a:t>
            </a:r>
            <a:endParaRPr lang="en-US" sz="3800" i="1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086680" y="4137581"/>
            <a:ext cx="3280032" cy="4870113"/>
            <a:chOff x="4606535" y="5514458"/>
            <a:chExt cx="3280032" cy="4870113"/>
          </a:xfrm>
        </p:grpSpPr>
        <p:pic>
          <p:nvPicPr>
            <p:cNvPr id="22" name="Picture 2" descr="http://giantveggiegardener.files.wordpress.com/2011/03/bacterial-wilt-u-of-wisconsin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86" t="9832" r="31163"/>
            <a:stretch/>
          </p:blipFill>
          <p:spPr bwMode="auto">
            <a:xfrm>
              <a:off x="4606535" y="5514458"/>
              <a:ext cx="3116984" cy="48118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4660732" y="9984461"/>
              <a:ext cx="32258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  <a:buClr>
                  <a:schemeClr val="accent5">
                    <a:lumMod val="75000"/>
                  </a:schemeClr>
                </a:buClr>
              </a:pPr>
              <a:r>
                <a:rPr lang="en-US" sz="2000" i="1" dirty="0">
                  <a:solidFill>
                    <a:schemeClr val="bg1"/>
                  </a:solidFill>
                  <a:latin typeface="Myriad Pro" panose="020B0503030403020204" pitchFamily="34" charset="0"/>
                </a:rPr>
                <a:t>Rs</a:t>
              </a:r>
              <a:r>
                <a:rPr lang="en-US" sz="2000" dirty="0">
                  <a:solidFill>
                    <a:schemeClr val="bg1"/>
                  </a:solidFill>
                  <a:latin typeface="Myriad Pro" panose="020B0503030403020204" pitchFamily="34" charset="0"/>
                </a:rPr>
                <a:t>-infected tomato plant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455122" y="4160568"/>
            <a:ext cx="6737478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  <a:spcAft>
                <a:spcPts val="1800"/>
              </a:spcAft>
              <a:buClr>
                <a:schemeClr val="accent5">
                  <a:lumMod val="75000"/>
                </a:schemeClr>
              </a:buClr>
            </a:pPr>
            <a:r>
              <a:rPr lang="en-US" sz="3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R. solanacearum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 (</a:t>
            </a:r>
            <a:r>
              <a:rPr lang="en-US" sz="3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Rs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)</a:t>
            </a:r>
            <a:r>
              <a:rPr lang="en-US" sz="3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 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infects plant xylem vessels and causes bacterial wilt disease</a:t>
            </a:r>
          </a:p>
          <a:p>
            <a:pPr>
              <a:lnSpc>
                <a:spcPct val="105000"/>
              </a:lnSpc>
              <a:spcAft>
                <a:spcPts val="1800"/>
              </a:spcAft>
              <a:buClr>
                <a:schemeClr val="accent5">
                  <a:lumMod val="75000"/>
                </a:schemeClr>
              </a:buClr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How does </a:t>
            </a:r>
            <a:r>
              <a:rPr lang="en-US" sz="3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Rs</a:t>
            </a:r>
            <a:r>
              <a:rPr lang="en-US" sz="3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 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grow to &gt;10</a:t>
            </a:r>
            <a:r>
              <a:rPr lang="en-US" sz="30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9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 CFU/stem in nutrient-poor xylem?</a:t>
            </a:r>
          </a:p>
        </p:txBody>
      </p:sp>
      <p:pic>
        <p:nvPicPr>
          <p:cNvPr id="271" name="Picture 27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" t="28578" r="11724" b="40327"/>
          <a:stretch/>
        </p:blipFill>
        <p:spPr>
          <a:xfrm>
            <a:off x="-888108" y="0"/>
            <a:ext cx="4452627" cy="29079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952063" y="3175980"/>
            <a:ext cx="3598107" cy="769441"/>
          </a:xfrm>
          <a:prstGeom prst="rect">
            <a:avLst/>
          </a:prstGeom>
          <a:noFill/>
          <a:ln>
            <a:noFill/>
          </a:ln>
        </p:spPr>
        <p:txBody>
          <a:bodyPr wrap="none" lIns="137160" rtlCol="0">
            <a:noAutofit/>
          </a:bodyPr>
          <a:lstStyle/>
          <a:p>
            <a:r>
              <a:rPr lang="en-US" sz="5199" dirty="0">
                <a:latin typeface="Myriad Pro" panose="020B0503030403020204" pitchFamily="34" charset="0"/>
              </a:rPr>
              <a:t>Background: Bacterial wilt disease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52063" y="16671963"/>
            <a:ext cx="11408908" cy="3452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Aft>
                <a:spcPts val="1200"/>
              </a:spcAft>
              <a:buClr>
                <a:schemeClr val="accent5">
                  <a:lumMod val="75000"/>
                </a:schemeClr>
              </a:buClr>
            </a:pPr>
            <a:r>
              <a:rPr lang="en-US" sz="5199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Rs</a:t>
            </a:r>
            <a:r>
              <a:rPr lang="en-US" sz="5199" i="1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 </a:t>
            </a:r>
            <a:r>
              <a:rPr lang="en-US" sz="5199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infection increases nutrient density in xylem sap</a:t>
            </a:r>
          </a:p>
          <a:p>
            <a:pPr algn="just">
              <a:spcAft>
                <a:spcPts val="1200"/>
              </a:spcAft>
              <a:buClr>
                <a:schemeClr val="accent5">
                  <a:lumMod val="75000"/>
                </a:schemeClr>
              </a:buClr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22 metabolites are enriched and only 1 is depleted in sap from infected plants</a:t>
            </a:r>
            <a:r>
              <a:rPr lang="en-US" sz="3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 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(FDR&lt;0.1).  Nine of the enriched metabolites are carbon/nitrogen sources for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Rs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, which enables </a:t>
            </a:r>
            <a:r>
              <a:rPr lang="en-US" sz="3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Rs</a:t>
            </a:r>
            <a:r>
              <a:rPr lang="en-US" sz="3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 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to grow better in sap from infected plants  (data not shown).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16651416" y="10289847"/>
            <a:ext cx="12710160" cy="169277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  <a:buClr>
                <a:schemeClr val="accent5">
                  <a:lumMod val="75000"/>
                </a:schemeClr>
              </a:buClr>
            </a:pPr>
            <a:r>
              <a:rPr lang="en-US" sz="5199" dirty="0">
                <a:latin typeface="Myriad Pro" panose="020B0503030403020204" pitchFamily="34" charset="0"/>
              </a:rPr>
              <a:t>Putrescine is enriched 75-fold in sap from infected plants.</a:t>
            </a:r>
          </a:p>
          <a:p>
            <a:pPr>
              <a:lnSpc>
                <a:spcPct val="90000"/>
              </a:lnSpc>
              <a:spcAft>
                <a:spcPts val="1200"/>
              </a:spcAft>
              <a:buClr>
                <a:schemeClr val="accent5">
                  <a:lumMod val="75000"/>
                </a:schemeClr>
              </a:buClr>
            </a:pPr>
            <a:r>
              <a:rPr lang="en-US" sz="3000" dirty="0">
                <a:latin typeface="Myriad Pro" panose="020B0503030403020204" pitchFamily="34" charset="0"/>
              </a:rPr>
              <a:t>Does the host or pathogen produce the putrescine?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6651416" y="19112967"/>
            <a:ext cx="12710160" cy="3354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>
                <a:schemeClr val="accent5">
                  <a:lumMod val="75000"/>
                </a:schemeClr>
              </a:buClr>
            </a:pPr>
            <a:r>
              <a:rPr lang="en-US" sz="5199" i="1" dirty="0" err="1">
                <a:latin typeface="Myriad Pro" panose="020B0503030403020204" pitchFamily="34" charset="0"/>
              </a:rPr>
              <a:t>Rs</a:t>
            </a:r>
            <a:r>
              <a:rPr lang="en-US" sz="5199" dirty="0">
                <a:latin typeface="Myriad Pro" panose="020B0503030403020204" pitchFamily="34" charset="0"/>
              </a:rPr>
              <a:t> </a:t>
            </a:r>
            <a:r>
              <a:rPr lang="en-US" sz="5199" dirty="0" err="1">
                <a:latin typeface="Myriad Pro" panose="020B0503030403020204" pitchFamily="34" charset="0"/>
              </a:rPr>
              <a:t>Δ</a:t>
            </a:r>
            <a:r>
              <a:rPr lang="en-US" sz="5199" i="1" dirty="0" err="1">
                <a:latin typeface="Myriad Pro" panose="020B0503030403020204" pitchFamily="34" charset="0"/>
              </a:rPr>
              <a:t>speC</a:t>
            </a:r>
            <a:r>
              <a:rPr lang="en-US" sz="5199" dirty="0">
                <a:latin typeface="Myriad Pro" panose="020B0503030403020204" pitchFamily="34" charset="0"/>
              </a:rPr>
              <a:t> mutant is a putrescine auxotroph</a:t>
            </a:r>
          </a:p>
          <a:p>
            <a:pPr algn="just">
              <a:spcAft>
                <a:spcPts val="1200"/>
              </a:spcAft>
              <a:buClr>
                <a:schemeClr val="accent5">
                  <a:lumMod val="75000"/>
                </a:schemeClr>
              </a:buClr>
            </a:pPr>
            <a:r>
              <a:rPr lang="en-US" sz="3000" i="1" dirty="0" err="1">
                <a:latin typeface="Myriad Pro" panose="020B0503030403020204" pitchFamily="34" charset="0"/>
              </a:rPr>
              <a:t>Rs</a:t>
            </a:r>
            <a:r>
              <a:rPr lang="en-US" sz="3000" i="1" dirty="0">
                <a:latin typeface="Myriad Pro" panose="020B0503030403020204" pitchFamily="34" charset="0"/>
              </a:rPr>
              <a:t> </a:t>
            </a:r>
            <a:r>
              <a:rPr lang="en-US" sz="3000" dirty="0" err="1">
                <a:latin typeface="Myriad Pro" panose="020B0503030403020204" pitchFamily="34" charset="0"/>
              </a:rPr>
              <a:t>Δ</a:t>
            </a:r>
            <a:r>
              <a:rPr lang="en-US" sz="3000" i="1" dirty="0" err="1">
                <a:latin typeface="Myriad Pro" panose="020B0503030403020204" pitchFamily="34" charset="0"/>
              </a:rPr>
              <a:t>speC</a:t>
            </a:r>
            <a:r>
              <a:rPr lang="en-US" sz="3000" i="1" dirty="0">
                <a:latin typeface="Myriad Pro" panose="020B0503030403020204" pitchFamily="34" charset="0"/>
              </a:rPr>
              <a:t> </a:t>
            </a:r>
            <a:r>
              <a:rPr lang="en-US" sz="3000" dirty="0">
                <a:latin typeface="Myriad Pro" panose="020B0503030403020204" pitchFamily="34" charset="0"/>
              </a:rPr>
              <a:t>requires at least 30 µM putrescine (Put) to grow. Putrescine is not a carbon/nitrogen source for </a:t>
            </a:r>
            <a:r>
              <a:rPr lang="en-US" sz="3000" i="1" dirty="0" err="1">
                <a:latin typeface="Myriad Pro" panose="020B0503030403020204" pitchFamily="34" charset="0"/>
              </a:rPr>
              <a:t>Rs</a:t>
            </a:r>
            <a:r>
              <a:rPr lang="en-US" sz="3000" i="1" dirty="0">
                <a:latin typeface="Myriad Pro" panose="020B0503030403020204" pitchFamily="34" charset="0"/>
              </a:rPr>
              <a:t> </a:t>
            </a:r>
            <a:r>
              <a:rPr lang="en-US" sz="3000" dirty="0">
                <a:latin typeface="Myriad Pro" panose="020B0503030403020204" pitchFamily="34" charset="0"/>
              </a:rPr>
              <a:t>(data not shown)</a:t>
            </a:r>
            <a:r>
              <a:rPr lang="en-US" sz="3000" i="1" dirty="0">
                <a:latin typeface="Myriad Pro" panose="020B0503030403020204" pitchFamily="34" charset="0"/>
              </a:rPr>
              <a:t>.</a:t>
            </a:r>
            <a:r>
              <a:rPr lang="en-US" sz="3000" dirty="0">
                <a:latin typeface="Myriad Pro" panose="020B0503030403020204" pitchFamily="34" charset="0"/>
              </a:rPr>
              <a:t> The mechanism underlying </a:t>
            </a:r>
            <a:r>
              <a:rPr lang="en-US" sz="3000" i="1" dirty="0" err="1">
                <a:latin typeface="Myriad Pro" panose="020B0503030403020204" pitchFamily="34" charset="0"/>
              </a:rPr>
              <a:t>Rs’s</a:t>
            </a:r>
            <a:r>
              <a:rPr lang="en-US" sz="3000" i="1" dirty="0">
                <a:latin typeface="Myriad Pro" panose="020B0503030403020204" pitchFamily="34" charset="0"/>
              </a:rPr>
              <a:t> </a:t>
            </a:r>
            <a:r>
              <a:rPr lang="en-US" sz="3000" dirty="0">
                <a:latin typeface="Myriad Pro" panose="020B0503030403020204" pitchFamily="34" charset="0"/>
              </a:rPr>
              <a:t>putrescine requirement is unknown, but bacteria like </a:t>
            </a:r>
            <a:r>
              <a:rPr lang="en-US" sz="3000" i="1" dirty="0">
                <a:latin typeface="Myriad Pro" panose="020B0503030403020204" pitchFamily="34" charset="0"/>
              </a:rPr>
              <a:t>Agrobacterium </a:t>
            </a:r>
            <a:r>
              <a:rPr lang="en-US" sz="3000" i="1" dirty="0" err="1">
                <a:latin typeface="Myriad Pro" panose="020B0503030403020204" pitchFamily="34" charset="0"/>
              </a:rPr>
              <a:t>tumefaciens</a:t>
            </a:r>
            <a:r>
              <a:rPr lang="en-US" sz="3000" i="1" dirty="0">
                <a:latin typeface="Myriad Pro" panose="020B0503030403020204" pitchFamily="34" charset="0"/>
              </a:rPr>
              <a:t> </a:t>
            </a:r>
            <a:r>
              <a:rPr lang="en-US" sz="3000" dirty="0">
                <a:latin typeface="Myriad Pro" panose="020B0503030403020204" pitchFamily="34" charset="0"/>
              </a:rPr>
              <a:t>and </a:t>
            </a:r>
            <a:r>
              <a:rPr lang="en-US" sz="3000" i="1" dirty="0">
                <a:latin typeface="Myriad Pro" panose="020B0503030403020204" pitchFamily="34" charset="0"/>
              </a:rPr>
              <a:t>Campylobacter </a:t>
            </a:r>
            <a:r>
              <a:rPr lang="en-US" sz="3000" i="1" dirty="0" err="1">
                <a:latin typeface="Myriad Pro" panose="020B0503030403020204" pitchFamily="34" charset="0"/>
              </a:rPr>
              <a:t>jejuni</a:t>
            </a:r>
            <a:r>
              <a:rPr lang="en-US" sz="3000" i="1" dirty="0">
                <a:latin typeface="Myriad Pro" panose="020B0503030403020204" pitchFamily="34" charset="0"/>
              </a:rPr>
              <a:t> </a:t>
            </a:r>
            <a:r>
              <a:rPr lang="en-US" sz="3000" dirty="0">
                <a:latin typeface="Myriad Pro" panose="020B0503030403020204" pitchFamily="34" charset="0"/>
              </a:rPr>
              <a:t>require the related polyamine spermidine for growth. </a:t>
            </a:r>
            <a:endParaRPr lang="en-US" sz="3000" i="1" dirty="0">
              <a:latin typeface="Myriad Pro" panose="020B0503030403020204" pitchFamily="34" charset="0"/>
            </a:endParaRPr>
          </a:p>
        </p:txBody>
      </p:sp>
      <p:grpSp>
        <p:nvGrpSpPr>
          <p:cNvPr id="305" name="Group 304"/>
          <p:cNvGrpSpPr/>
          <p:nvPr/>
        </p:nvGrpSpPr>
        <p:grpSpPr>
          <a:xfrm>
            <a:off x="16331674" y="10352293"/>
            <a:ext cx="13456206" cy="23628300"/>
            <a:chOff x="15274406" y="10385181"/>
            <a:chExt cx="13456207" cy="23628300"/>
          </a:xfrm>
        </p:grpSpPr>
        <p:cxnSp>
          <p:nvCxnSpPr>
            <p:cNvPr id="306" name="Straight Connector 305"/>
            <p:cNvCxnSpPr>
              <a:cxnSpLocks/>
            </p:cNvCxnSpPr>
            <p:nvPr userDrawn="1"/>
          </p:nvCxnSpPr>
          <p:spPr>
            <a:xfrm flipV="1">
              <a:off x="15274406" y="10385182"/>
              <a:ext cx="0" cy="232986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>
              <a:cxnSpLocks/>
            </p:cNvCxnSpPr>
            <p:nvPr userDrawn="1"/>
          </p:nvCxnSpPr>
          <p:spPr>
            <a:xfrm flipV="1">
              <a:off x="28730613" y="10385181"/>
              <a:ext cx="0" cy="2362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8" name="Straight Connector 307"/>
          <p:cNvCxnSpPr/>
          <p:nvPr/>
        </p:nvCxnSpPr>
        <p:spPr>
          <a:xfrm rot="5400000" flipH="1" flipV="1">
            <a:off x="-13507506" y="16264093"/>
            <a:ext cx="34290000" cy="0"/>
          </a:xfrm>
          <a:prstGeom prst="line">
            <a:avLst/>
          </a:prstGeom>
          <a:ln w="1206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cxnSpLocks/>
          </p:cNvCxnSpPr>
          <p:nvPr/>
        </p:nvCxnSpPr>
        <p:spPr>
          <a:xfrm flipH="1">
            <a:off x="-227470" y="2955243"/>
            <a:ext cx="52198050" cy="0"/>
          </a:xfrm>
          <a:prstGeom prst="line">
            <a:avLst/>
          </a:prstGeom>
          <a:ln w="1206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4913519" y="45499"/>
            <a:ext cx="37401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7200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yriad Pro" panose="020B0503030403020204" pitchFamily="34" charset="0"/>
              </a:rPr>
              <a:t>Ralstonia solanacearum </a:t>
            </a:r>
            <a:r>
              <a:rPr lang="en-US" sz="7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yriad Pro" panose="020B0503030403020204" pitchFamily="34" charset="0"/>
              </a:rPr>
              <a:t>(</a:t>
            </a:r>
            <a:r>
              <a:rPr lang="en-US" sz="7200" i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yriad Pro" panose="020B0503030403020204" pitchFamily="34" charset="0"/>
              </a:rPr>
              <a:t>Rs</a:t>
            </a:r>
            <a:r>
              <a:rPr lang="en-US" sz="7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yriad Pro" panose="020B0503030403020204" pitchFamily="34" charset="0"/>
              </a:rPr>
              <a:t>)-produced putrescine accelerates bacterial wilt disease of plants </a:t>
            </a:r>
          </a:p>
        </p:txBody>
      </p:sp>
      <p:grpSp>
        <p:nvGrpSpPr>
          <p:cNvPr id="9241" name="Group 9240"/>
          <p:cNvGrpSpPr/>
          <p:nvPr/>
        </p:nvGrpSpPr>
        <p:grpSpPr>
          <a:xfrm>
            <a:off x="4061280" y="10407774"/>
            <a:ext cx="11277721" cy="5266174"/>
            <a:chOff x="4061280" y="10042014"/>
            <a:chExt cx="11277721" cy="5266174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3" r="17596" b="2277"/>
            <a:stretch/>
          </p:blipFill>
          <p:spPr>
            <a:xfrm>
              <a:off x="4157262" y="10042014"/>
              <a:ext cx="1732113" cy="2861873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890"/>
            <a:stretch/>
          </p:blipFill>
          <p:spPr>
            <a:xfrm>
              <a:off x="4061280" y="13120134"/>
              <a:ext cx="1591464" cy="2176325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5489772" y="11154241"/>
              <a:ext cx="2030696" cy="1269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1800"/>
                </a:spcAft>
                <a:buClr>
                  <a:schemeClr val="accent5">
                    <a:lumMod val="75000"/>
                  </a:schemeClr>
                </a:buClr>
              </a:pPr>
              <a:r>
                <a:rPr 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Healthy</a:t>
              </a:r>
              <a:br>
                <a:rPr 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</a:br>
              <a:r>
                <a:rPr 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tomato</a:t>
              </a:r>
              <a:br>
                <a:rPr 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</a:br>
              <a:r>
                <a:rPr 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plants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04686" y="13646195"/>
              <a:ext cx="2388656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1800"/>
                </a:spcAft>
                <a:buClr>
                  <a:schemeClr val="accent5">
                    <a:lumMod val="75000"/>
                  </a:schemeClr>
                </a:buClr>
              </a:pPr>
              <a:r>
                <a:rPr lang="en-US" sz="3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Symtomatic</a:t>
              </a:r>
              <a:r>
                <a:rPr 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, </a:t>
              </a:r>
              <a:r>
                <a:rPr lang="en-US" sz="30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Rs</a:t>
              </a:r>
              <a:r>
                <a:rPr lang="en-US" sz="3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 </a:t>
              </a:r>
              <a:r>
                <a:rPr 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GMI1000-infected</a:t>
              </a:r>
              <a:br>
                <a:rPr 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</a:br>
              <a:r>
                <a:rPr 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plants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75239" y="14038608"/>
              <a:ext cx="3743337" cy="1269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1800"/>
                </a:spcAft>
                <a:buClr>
                  <a:schemeClr val="accent5">
                    <a:lumMod val="75000"/>
                  </a:schemeClr>
                </a:buClr>
              </a:pPr>
              <a:r>
                <a:rPr 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Plants </a:t>
              </a:r>
              <a:r>
                <a:rPr lang="en-US" sz="3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detopped</a:t>
              </a:r>
              <a:br>
                <a:rPr 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</a:br>
              <a:r>
                <a:rPr 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and xylem sap harvested for 30 min</a:t>
              </a:r>
            </a:p>
          </p:txBody>
        </p:sp>
        <p:pic>
          <p:nvPicPr>
            <p:cNvPr id="37" name="Picture 2" descr="C:\Users\Tiff\Dropbox\Lab\Data\Notes + Lab Meetings\Photos\Xylem sap harvesting\IMG_20121024_191041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44" t="28738" r="36365" b="37006"/>
            <a:stretch/>
          </p:blipFill>
          <p:spPr bwMode="auto">
            <a:xfrm>
              <a:off x="8081329" y="11107653"/>
              <a:ext cx="3033724" cy="2920141"/>
            </a:xfrm>
            <a:prstGeom prst="ellipse">
              <a:avLst/>
            </a:prstGeom>
            <a:ln w="63500" cap="rnd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2070714" y="11145508"/>
              <a:ext cx="3268287" cy="4162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4200"/>
                </a:spcAft>
                <a:buClr>
                  <a:schemeClr val="accent5">
                    <a:lumMod val="75000"/>
                  </a:schemeClr>
                </a:buClr>
              </a:pPr>
              <a:r>
                <a:rPr 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GC-MS at </a:t>
              </a:r>
              <a:br>
                <a:rPr 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</a:br>
              <a:r>
                <a:rPr 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UC-Davis  metabolomics core  </a:t>
              </a:r>
              <a:br>
                <a:rPr 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</a:br>
              <a:r>
                <a:rPr 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(West Coast Metabolomics) </a:t>
              </a:r>
              <a:endParaRPr lang="en-US" sz="3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  <a:p>
              <a:pPr algn="ctr">
                <a:lnSpc>
                  <a:spcPct val="85000"/>
                </a:lnSpc>
                <a:buClr>
                  <a:schemeClr val="accent5">
                    <a:lumMod val="75000"/>
                  </a:schemeClr>
                </a:buClr>
              </a:pPr>
              <a:r>
                <a:rPr lang="en-US" sz="3000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Sample size:</a:t>
              </a:r>
            </a:p>
            <a:p>
              <a:pPr algn="ctr">
                <a:lnSpc>
                  <a:spcPct val="85000"/>
                </a:lnSpc>
                <a:buClr>
                  <a:schemeClr val="accent5">
                    <a:lumMod val="75000"/>
                  </a:schemeClr>
                </a:buClr>
              </a:pPr>
              <a:r>
                <a:rPr 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N=5 pools of </a:t>
              </a:r>
              <a:br>
                <a:rPr 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</a:br>
              <a:r>
                <a:rPr 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4 plants </a:t>
              </a:r>
            </a:p>
          </p:txBody>
        </p:sp>
        <p:cxnSp>
          <p:nvCxnSpPr>
            <p:cNvPr id="223" name="Straight Arrow Connector 222"/>
            <p:cNvCxnSpPr>
              <a:cxnSpLocks/>
            </p:cNvCxnSpPr>
            <p:nvPr/>
          </p:nvCxnSpPr>
          <p:spPr>
            <a:xfrm flipV="1">
              <a:off x="7459862" y="13389634"/>
              <a:ext cx="555691" cy="394697"/>
            </a:xfrm>
            <a:prstGeom prst="straightConnector1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>
              <a:off x="7315242" y="11739633"/>
              <a:ext cx="640080" cy="291916"/>
            </a:xfrm>
            <a:prstGeom prst="straightConnector1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flipV="1">
              <a:off x="11484857" y="12448622"/>
              <a:ext cx="731520" cy="0"/>
            </a:xfrm>
            <a:prstGeom prst="straightConnector1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5" name="Bacterium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08" t="3" r="-1734" b="-34440"/>
            <a:stretch/>
          </p:blipFill>
          <p:spPr>
            <a:xfrm rot="2012386">
              <a:off x="4894605" y="14835249"/>
              <a:ext cx="849045" cy="346704"/>
            </a:xfrm>
            <a:prstGeom prst="rect">
              <a:avLst/>
            </a:prstGeom>
          </p:spPr>
        </p:pic>
      </p:grpSp>
      <p:pic>
        <p:nvPicPr>
          <p:cNvPr id="24" name="Graphic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85540" y="20100717"/>
            <a:ext cx="10231986" cy="12619449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7024973" y="12635021"/>
            <a:ext cx="11627634" cy="5943935"/>
            <a:chOff x="16081788" y="18476225"/>
            <a:chExt cx="11627634" cy="5943935"/>
          </a:xfrm>
        </p:grpSpPr>
        <p:grpSp>
          <p:nvGrpSpPr>
            <p:cNvPr id="264" name="Group 263"/>
            <p:cNvGrpSpPr/>
            <p:nvPr/>
          </p:nvGrpSpPr>
          <p:grpSpPr>
            <a:xfrm>
              <a:off x="16081788" y="18476225"/>
              <a:ext cx="11627634" cy="5943935"/>
              <a:chOff x="16005564" y="17290390"/>
              <a:chExt cx="11627634" cy="5943934"/>
            </a:xfrm>
          </p:grpSpPr>
          <p:pic>
            <p:nvPicPr>
              <p:cNvPr id="54" name="Picture 3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71" t="37358" r="39908" b="34950"/>
              <a:stretch/>
            </p:blipFill>
            <p:spPr bwMode="auto">
              <a:xfrm>
                <a:off x="16388861" y="17848156"/>
                <a:ext cx="11090031" cy="481506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55" name="Group 54"/>
              <p:cNvGrpSpPr/>
              <p:nvPr/>
            </p:nvGrpSpPr>
            <p:grpSpPr>
              <a:xfrm>
                <a:off x="22052206" y="17727506"/>
                <a:ext cx="5580992" cy="5122666"/>
                <a:chOff x="22045448" y="18399778"/>
                <a:chExt cx="5580992" cy="5122666"/>
              </a:xfrm>
            </p:grpSpPr>
            <p:sp>
              <p:nvSpPr>
                <p:cNvPr id="77" name="Cloud 76"/>
                <p:cNvSpPr/>
                <p:nvPr/>
              </p:nvSpPr>
              <p:spPr>
                <a:xfrm rot="20698444" flipH="1">
                  <a:off x="25790712" y="21710516"/>
                  <a:ext cx="1377465" cy="1368374"/>
                </a:xfrm>
                <a:prstGeom prst="cloud">
                  <a:avLst/>
                </a:prstGeom>
                <a:solidFill>
                  <a:srgbClr val="F8E8C8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Myriad Pro" panose="020B0503030403020204" pitchFamily="34" charset="0"/>
                  </a:endParaRPr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22045448" y="18399778"/>
                  <a:ext cx="5580992" cy="5122666"/>
                  <a:chOff x="22045448" y="18399778"/>
                  <a:chExt cx="5580992" cy="5122666"/>
                </a:xfrm>
              </p:grpSpPr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 rotWithShape="1"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1307" t="3" r="24957" b="-34443"/>
                  <a:stretch/>
                </p:blipFill>
                <p:spPr>
                  <a:xfrm rot="10036797" flipH="1">
                    <a:off x="25332965" y="18409729"/>
                    <a:ext cx="1755419" cy="972249"/>
                  </a:xfrm>
                  <a:prstGeom prst="rect">
                    <a:avLst/>
                  </a:prstGeom>
                </p:spPr>
              </p:pic>
              <p:grpSp>
                <p:nvGrpSpPr>
                  <p:cNvPr id="80" name="Group 79"/>
                  <p:cNvGrpSpPr/>
                  <p:nvPr/>
                </p:nvGrpSpPr>
                <p:grpSpPr>
                  <a:xfrm flipH="1">
                    <a:off x="22045448" y="18458576"/>
                    <a:ext cx="5580992" cy="5063868"/>
                    <a:chOff x="2526118" y="2969451"/>
                    <a:chExt cx="2544074" cy="2346580"/>
                  </a:xfrm>
                </p:grpSpPr>
                <p:pic>
                  <p:nvPicPr>
                    <p:cNvPr id="88" name="Picture 87"/>
                    <p:cNvPicPr>
                      <a:picLocks noChangeAspect="1"/>
                    </p:cNvPicPr>
                    <p:nvPr/>
                  </p:nvPicPr>
                  <p:blipFill rotWithShape="1">
                    <a:blip r:embed="rId1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1307" t="3" r="24957" b="-34443"/>
                    <a:stretch/>
                  </p:blipFill>
                  <p:spPr>
                    <a:xfrm rot="3249017">
                      <a:off x="4315219" y="3472276"/>
                      <a:ext cx="800201" cy="44099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9" name="Cloud 88"/>
                    <p:cNvSpPr/>
                    <p:nvPr/>
                  </p:nvSpPr>
                  <p:spPr>
                    <a:xfrm rot="18001163">
                      <a:off x="4004288" y="3276174"/>
                      <a:ext cx="627912" cy="634100"/>
                    </a:xfrm>
                    <a:prstGeom prst="cloud">
                      <a:avLst/>
                    </a:prstGeom>
                    <a:solidFill>
                      <a:srgbClr val="F8E8C8">
                        <a:alpha val="8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</p:txBody>
                </p:sp>
                <p:grpSp>
                  <p:nvGrpSpPr>
                    <p:cNvPr id="90" name="Group 89"/>
                    <p:cNvGrpSpPr/>
                    <p:nvPr/>
                  </p:nvGrpSpPr>
                  <p:grpSpPr>
                    <a:xfrm>
                      <a:off x="2526118" y="2969451"/>
                      <a:ext cx="2544074" cy="2346580"/>
                      <a:chOff x="2526118" y="2969451"/>
                      <a:chExt cx="2544074" cy="2346580"/>
                    </a:xfrm>
                  </p:grpSpPr>
                  <p:pic>
                    <p:nvPicPr>
                      <p:cNvPr id="92" name="Picture 91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6775811">
                        <a:off x="2553223" y="3800191"/>
                        <a:ext cx="800201" cy="4409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3" name="Picture 92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9373877">
                        <a:off x="2855133" y="4099770"/>
                        <a:ext cx="800201" cy="45053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4" name="Picture 93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11024690">
                        <a:off x="3192664" y="3625356"/>
                        <a:ext cx="800201" cy="45053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5" name="Picture 94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4125450">
                        <a:off x="2779480" y="4634618"/>
                        <a:ext cx="800201" cy="45053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6" name="Picture 95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2756261">
                        <a:off x="3061282" y="4695433"/>
                        <a:ext cx="800201" cy="4409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7" name="Picture 96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1447854">
                        <a:off x="3145128" y="4017152"/>
                        <a:ext cx="800201" cy="44099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98" name="Cloud 97"/>
                      <p:cNvSpPr/>
                      <p:nvPr/>
                    </p:nvSpPr>
                    <p:spPr>
                      <a:xfrm rot="16200000">
                        <a:off x="3233277" y="3232975"/>
                        <a:ext cx="627912" cy="634100"/>
                      </a:xfrm>
                      <a:prstGeom prst="cloud">
                        <a:avLst/>
                      </a:prstGeom>
                      <a:solidFill>
                        <a:srgbClr val="F8E8C8">
                          <a:alpha val="8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endParaRPr>
                      </a:p>
                    </p:txBody>
                  </p:sp>
                  <p:sp>
                    <p:nvSpPr>
                      <p:cNvPr id="99" name="Cloud 98"/>
                      <p:cNvSpPr/>
                      <p:nvPr/>
                    </p:nvSpPr>
                    <p:spPr>
                      <a:xfrm rot="16200000">
                        <a:off x="2860406" y="4440002"/>
                        <a:ext cx="627912" cy="634100"/>
                      </a:xfrm>
                      <a:prstGeom prst="cloud">
                        <a:avLst/>
                      </a:prstGeom>
                      <a:solidFill>
                        <a:srgbClr val="F8E8C8">
                          <a:alpha val="8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endParaRPr>
                      </a:p>
                    </p:txBody>
                  </p:sp>
                  <p:pic>
                    <p:nvPicPr>
                      <p:cNvPr id="100" name="Picture 99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3084959">
                        <a:off x="3245752" y="4254585"/>
                        <a:ext cx="800201" cy="44099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3" name="Cloud 102"/>
                      <p:cNvSpPr/>
                      <p:nvPr/>
                    </p:nvSpPr>
                    <p:spPr>
                      <a:xfrm rot="16200000">
                        <a:off x="3177456" y="3992775"/>
                        <a:ext cx="627912" cy="634100"/>
                      </a:xfrm>
                      <a:prstGeom prst="cloud">
                        <a:avLst/>
                      </a:prstGeom>
                      <a:solidFill>
                        <a:srgbClr val="F8E8C8">
                          <a:alpha val="8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endParaRPr>
                      </a:p>
                    </p:txBody>
                  </p:sp>
                  <p:sp>
                    <p:nvSpPr>
                      <p:cNvPr id="104" name="Cloud 103"/>
                      <p:cNvSpPr/>
                      <p:nvPr/>
                    </p:nvSpPr>
                    <p:spPr>
                      <a:xfrm rot="16200000">
                        <a:off x="2979557" y="3669177"/>
                        <a:ext cx="627912" cy="634100"/>
                      </a:xfrm>
                      <a:prstGeom prst="cloud">
                        <a:avLst/>
                      </a:prstGeom>
                      <a:solidFill>
                        <a:srgbClr val="F8E8C8">
                          <a:alpha val="8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endParaRPr>
                      </a:p>
                    </p:txBody>
                  </p:sp>
                  <p:sp>
                    <p:nvSpPr>
                      <p:cNvPr id="105" name="Cloud 104"/>
                      <p:cNvSpPr/>
                      <p:nvPr/>
                    </p:nvSpPr>
                    <p:spPr>
                      <a:xfrm rot="16200000">
                        <a:off x="2841899" y="3422849"/>
                        <a:ext cx="627912" cy="634100"/>
                      </a:xfrm>
                      <a:prstGeom prst="cloud">
                        <a:avLst/>
                      </a:prstGeom>
                      <a:solidFill>
                        <a:srgbClr val="F8E8C8">
                          <a:alpha val="8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endParaRPr>
                      </a:p>
                    </p:txBody>
                  </p:sp>
                  <p:sp>
                    <p:nvSpPr>
                      <p:cNvPr id="106" name="Cloud 105"/>
                      <p:cNvSpPr/>
                      <p:nvPr/>
                    </p:nvSpPr>
                    <p:spPr>
                      <a:xfrm rot="16200000">
                        <a:off x="3245061" y="4440000"/>
                        <a:ext cx="627912" cy="634100"/>
                      </a:xfrm>
                      <a:prstGeom prst="cloud">
                        <a:avLst/>
                      </a:prstGeom>
                      <a:solidFill>
                        <a:srgbClr val="F8E8C8">
                          <a:alpha val="8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endParaRPr>
                      </a:p>
                    </p:txBody>
                  </p:sp>
                  <p:pic>
                    <p:nvPicPr>
                      <p:cNvPr id="107" name="Picture 106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3958377">
                        <a:off x="2828334" y="3395700"/>
                        <a:ext cx="800201" cy="45053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6775811">
                        <a:off x="3290805" y="3725466"/>
                        <a:ext cx="800201" cy="4409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0" name="Picture 109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9373877">
                        <a:off x="3592715" y="4025045"/>
                        <a:ext cx="800201" cy="45053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1" name="Picture 110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11024690">
                        <a:off x="3930246" y="3550631"/>
                        <a:ext cx="800201" cy="45053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2" name="Picture 111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4125450">
                        <a:off x="3490682" y="4629621"/>
                        <a:ext cx="800201" cy="45053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3" name="Picture 112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2756261">
                        <a:off x="3798864" y="4620708"/>
                        <a:ext cx="800201" cy="4409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4" name="Picture 113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1447854">
                        <a:off x="3882710" y="3942427"/>
                        <a:ext cx="800201" cy="44099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5" name="Cloud 114"/>
                      <p:cNvSpPr/>
                      <p:nvPr/>
                    </p:nvSpPr>
                    <p:spPr>
                      <a:xfrm rot="16200000">
                        <a:off x="3597988" y="4365277"/>
                        <a:ext cx="627912" cy="634100"/>
                      </a:xfrm>
                      <a:prstGeom prst="cloud">
                        <a:avLst/>
                      </a:prstGeom>
                      <a:solidFill>
                        <a:srgbClr val="F8E8C8">
                          <a:alpha val="8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endParaRPr>
                      </a:p>
                    </p:txBody>
                  </p:sp>
                  <p:pic>
                    <p:nvPicPr>
                      <p:cNvPr id="116" name="Picture 115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3084959">
                        <a:off x="3983334" y="4179860"/>
                        <a:ext cx="800201" cy="4409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8" name="Picture 117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7975751">
                        <a:off x="3484629" y="4632164"/>
                        <a:ext cx="800201" cy="45053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9" name="Cloud 118"/>
                      <p:cNvSpPr/>
                      <p:nvPr/>
                    </p:nvSpPr>
                    <p:spPr>
                      <a:xfrm rot="16200000">
                        <a:off x="3915038" y="3918050"/>
                        <a:ext cx="627912" cy="634100"/>
                      </a:xfrm>
                      <a:prstGeom prst="cloud">
                        <a:avLst/>
                      </a:prstGeom>
                      <a:solidFill>
                        <a:srgbClr val="F8E8C8">
                          <a:alpha val="8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endParaRPr>
                      </a:p>
                    </p:txBody>
                  </p:sp>
                  <p:sp>
                    <p:nvSpPr>
                      <p:cNvPr id="120" name="Cloud 119"/>
                      <p:cNvSpPr/>
                      <p:nvPr/>
                    </p:nvSpPr>
                    <p:spPr>
                      <a:xfrm rot="16200000">
                        <a:off x="3717139" y="3594452"/>
                        <a:ext cx="627912" cy="634100"/>
                      </a:xfrm>
                      <a:prstGeom prst="cloud">
                        <a:avLst/>
                      </a:prstGeom>
                      <a:solidFill>
                        <a:srgbClr val="F8E8C8">
                          <a:alpha val="8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endParaRPr>
                      </a:p>
                    </p:txBody>
                  </p:sp>
                  <p:sp>
                    <p:nvSpPr>
                      <p:cNvPr id="121" name="Cloud 120"/>
                      <p:cNvSpPr/>
                      <p:nvPr/>
                    </p:nvSpPr>
                    <p:spPr>
                      <a:xfrm rot="16200000">
                        <a:off x="3579481" y="3348124"/>
                        <a:ext cx="627912" cy="634100"/>
                      </a:xfrm>
                      <a:prstGeom prst="cloud">
                        <a:avLst/>
                      </a:prstGeom>
                      <a:solidFill>
                        <a:srgbClr val="F8E8C8">
                          <a:alpha val="8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endParaRPr>
                      </a:p>
                    </p:txBody>
                  </p:sp>
                  <p:sp>
                    <p:nvSpPr>
                      <p:cNvPr id="122" name="Cloud 121"/>
                      <p:cNvSpPr/>
                      <p:nvPr/>
                    </p:nvSpPr>
                    <p:spPr>
                      <a:xfrm rot="16200000">
                        <a:off x="3982643" y="4365275"/>
                        <a:ext cx="627912" cy="634100"/>
                      </a:xfrm>
                      <a:prstGeom prst="cloud">
                        <a:avLst/>
                      </a:prstGeom>
                      <a:solidFill>
                        <a:srgbClr val="F8E8C8">
                          <a:alpha val="8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endParaRPr>
                      </a:p>
                    </p:txBody>
                  </p:sp>
                  <p:pic>
                    <p:nvPicPr>
                      <p:cNvPr id="123" name="Picture 122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3958377">
                        <a:off x="3684614" y="3407868"/>
                        <a:ext cx="800201" cy="45053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5" name="Picture 124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8576974">
                        <a:off x="3901848" y="3821522"/>
                        <a:ext cx="800201" cy="4409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6" name="Picture 125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4557424">
                        <a:off x="4358256" y="4309306"/>
                        <a:ext cx="800201" cy="4409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7" name="Picture 126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11175040">
                        <a:off x="4203758" y="4121101"/>
                        <a:ext cx="800201" cy="45053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8" name="Picture 127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12825853">
                        <a:off x="4032260" y="3608421"/>
                        <a:ext cx="800201" cy="45053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9" name="Picture 128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5926613">
                        <a:off x="3911555" y="4618540"/>
                        <a:ext cx="800201" cy="45053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30" name="Picture 129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4557424">
                        <a:off x="4266930" y="4651240"/>
                        <a:ext cx="800201" cy="4409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31" name="Picture 130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4886122">
                        <a:off x="4282523" y="3889438"/>
                        <a:ext cx="800201" cy="4409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32" name="Picture 131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9776914">
                        <a:off x="3240936" y="2969451"/>
                        <a:ext cx="800201" cy="45053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33" name="Cloud 132"/>
                      <p:cNvSpPr/>
                      <p:nvPr/>
                    </p:nvSpPr>
                    <p:spPr>
                      <a:xfrm rot="18001163">
                        <a:off x="4140025" y="3873343"/>
                        <a:ext cx="627912" cy="634100"/>
                      </a:xfrm>
                      <a:prstGeom prst="cloud">
                        <a:avLst/>
                      </a:prstGeom>
                      <a:solidFill>
                        <a:srgbClr val="F8E8C8">
                          <a:alpha val="8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endParaRPr>
                      </a:p>
                    </p:txBody>
                  </p:sp>
                  <p:sp>
                    <p:nvSpPr>
                      <p:cNvPr id="134" name="Cloud 133"/>
                      <p:cNvSpPr/>
                      <p:nvPr/>
                    </p:nvSpPr>
                    <p:spPr>
                      <a:xfrm rot="18001163">
                        <a:off x="4328182" y="3690508"/>
                        <a:ext cx="627912" cy="634100"/>
                      </a:xfrm>
                      <a:prstGeom prst="cloud">
                        <a:avLst/>
                      </a:prstGeom>
                      <a:solidFill>
                        <a:srgbClr val="F8E8C8">
                          <a:alpha val="8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endParaRPr>
                      </a:p>
                    </p:txBody>
                  </p:sp>
                  <p:sp>
                    <p:nvSpPr>
                      <p:cNvPr id="135" name="Cloud 134"/>
                      <p:cNvSpPr/>
                      <p:nvPr/>
                    </p:nvSpPr>
                    <p:spPr>
                      <a:xfrm rot="18001163">
                        <a:off x="4190524" y="3444180"/>
                        <a:ext cx="627912" cy="634100"/>
                      </a:xfrm>
                      <a:prstGeom prst="cloud">
                        <a:avLst/>
                      </a:prstGeom>
                      <a:solidFill>
                        <a:srgbClr val="F8E8C8">
                          <a:alpha val="8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endParaRPr>
                      </a:p>
                    </p:txBody>
                  </p:sp>
                  <p:pic>
                    <p:nvPicPr>
                      <p:cNvPr id="136" name="Picture 135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5759540">
                        <a:off x="4444823" y="3406066"/>
                        <a:ext cx="800201" cy="45053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37" name="Picture 136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9057817">
                        <a:off x="2973818" y="3424681"/>
                        <a:ext cx="800201" cy="4409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38" name="Picture 137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18953608">
                        <a:off x="2571078" y="3952756"/>
                        <a:ext cx="787162" cy="458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39" name="Picture 138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17326246">
                        <a:off x="2752089" y="3591124"/>
                        <a:ext cx="800201" cy="45053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0" name="Picture 139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10427006">
                        <a:off x="2638082" y="4722897"/>
                        <a:ext cx="800201" cy="45053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1" name="Picture 140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9057817">
                        <a:off x="2526118" y="4151330"/>
                        <a:ext cx="800201" cy="4409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2" name="Picture 141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7749410">
                        <a:off x="2704553" y="3982920"/>
                        <a:ext cx="800201" cy="4409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3" name="Picture 142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2925080">
                        <a:off x="2500700" y="3389276"/>
                        <a:ext cx="800201" cy="44099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44" name="Cloud 143"/>
                      <p:cNvSpPr/>
                      <p:nvPr/>
                    </p:nvSpPr>
                    <p:spPr>
                      <a:xfrm rot="901556">
                        <a:off x="3039726" y="4405770"/>
                        <a:ext cx="627912" cy="634100"/>
                      </a:xfrm>
                      <a:prstGeom prst="cloud">
                        <a:avLst/>
                      </a:prstGeom>
                      <a:solidFill>
                        <a:srgbClr val="F8E8C8">
                          <a:alpha val="8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endParaRPr>
                      </a:p>
                    </p:txBody>
                  </p:sp>
                  <p:pic>
                    <p:nvPicPr>
                      <p:cNvPr id="145" name="Picture 144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9386515">
                        <a:off x="2805177" y="4220353"/>
                        <a:ext cx="800201" cy="4409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6" name="Picture 145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14277307">
                        <a:off x="2653350" y="4612551"/>
                        <a:ext cx="800201" cy="45053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7" name="Picture 146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14277307">
                        <a:off x="2819147" y="4422872"/>
                        <a:ext cx="800201" cy="45053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48" name="Cloud 147"/>
                      <p:cNvSpPr/>
                      <p:nvPr/>
                    </p:nvSpPr>
                    <p:spPr>
                      <a:xfrm rot="901556">
                        <a:off x="2706966" y="3643751"/>
                        <a:ext cx="627912" cy="634100"/>
                      </a:xfrm>
                      <a:prstGeom prst="cloud">
                        <a:avLst/>
                      </a:prstGeom>
                      <a:solidFill>
                        <a:srgbClr val="F8E8C8">
                          <a:alpha val="8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endParaRPr>
                      </a:p>
                    </p:txBody>
                  </p:sp>
                  <p:sp>
                    <p:nvSpPr>
                      <p:cNvPr id="149" name="Cloud 148"/>
                      <p:cNvSpPr/>
                      <p:nvPr/>
                    </p:nvSpPr>
                    <p:spPr>
                      <a:xfrm rot="901556">
                        <a:off x="2804486" y="4405768"/>
                        <a:ext cx="627912" cy="634100"/>
                      </a:xfrm>
                      <a:prstGeom prst="cloud">
                        <a:avLst/>
                      </a:prstGeom>
                      <a:solidFill>
                        <a:srgbClr val="F8E8C8">
                          <a:alpha val="8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endParaRPr>
                      </a:p>
                    </p:txBody>
                  </p:sp>
                  <p:pic>
                    <p:nvPicPr>
                      <p:cNvPr id="150" name="Picture 149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10259933">
                        <a:off x="3888736" y="3321187"/>
                        <a:ext cx="800201" cy="45053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51" name="Picture 150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307" t="3" r="24957" b="-34443"/>
                      <a:stretch/>
                    </p:blipFill>
                    <p:spPr>
                      <a:xfrm rot="4963317">
                        <a:off x="2889949" y="4191479"/>
                        <a:ext cx="800201" cy="450537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 rotWithShape="1"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1307" t="3" r="24957" b="-34443"/>
                  <a:stretch/>
                </p:blipFill>
                <p:spPr>
                  <a:xfrm rot="4273754" flipH="1">
                    <a:off x="22219156" y="20564029"/>
                    <a:ext cx="1726816" cy="988353"/>
                  </a:xfrm>
                  <a:prstGeom prst="rect">
                    <a:avLst/>
                  </a:prstGeom>
                </p:spPr>
              </p:pic>
              <p:pic>
                <p:nvPicPr>
                  <p:cNvPr id="82" name="Picture 81"/>
                  <p:cNvPicPr>
                    <a:picLocks noChangeAspect="1"/>
                  </p:cNvPicPr>
                  <p:nvPr/>
                </p:nvPicPr>
                <p:blipFill rotWithShape="1"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1307" t="3" r="24957" b="-34443"/>
                  <a:stretch/>
                </p:blipFill>
                <p:spPr>
                  <a:xfrm rot="13624249" flipH="1">
                    <a:off x="25895313" y="18831470"/>
                    <a:ext cx="1726816" cy="988353"/>
                  </a:xfrm>
                  <a:prstGeom prst="rect">
                    <a:avLst/>
                  </a:prstGeom>
                </p:spPr>
              </p:pic>
              <p:pic>
                <p:nvPicPr>
                  <p:cNvPr id="83" name="Picture 82"/>
                  <p:cNvPicPr>
                    <a:picLocks noChangeAspect="1"/>
                  </p:cNvPicPr>
                  <p:nvPr/>
                </p:nvPicPr>
                <p:blipFill rotWithShape="1"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1307" t="3" r="24957" b="-34443"/>
                  <a:stretch/>
                </p:blipFill>
                <p:spPr>
                  <a:xfrm rot="17101556" flipH="1">
                    <a:off x="24828057" y="19099712"/>
                    <a:ext cx="1726816" cy="967421"/>
                  </a:xfrm>
                  <a:prstGeom prst="rect">
                    <a:avLst/>
                  </a:prstGeom>
                </p:spPr>
              </p:pic>
              <p:pic>
                <p:nvPicPr>
                  <p:cNvPr id="84" name="Picture 83"/>
                  <p:cNvPicPr>
                    <a:picLocks noChangeAspect="1"/>
                  </p:cNvPicPr>
                  <p:nvPr/>
                </p:nvPicPr>
                <p:blipFill rotWithShape="1"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1307" t="3" r="24957" b="-34443"/>
                  <a:stretch/>
                </p:blipFill>
                <p:spPr>
                  <a:xfrm rot="11823086" flipH="1">
                    <a:off x="23084159" y="18531176"/>
                    <a:ext cx="1755419" cy="972249"/>
                  </a:xfrm>
                  <a:prstGeom prst="rect">
                    <a:avLst/>
                  </a:prstGeom>
                </p:spPr>
              </p:pic>
              <p:pic>
                <p:nvPicPr>
                  <p:cNvPr id="85" name="Picture 84"/>
                  <p:cNvPicPr>
                    <a:picLocks noChangeAspect="1"/>
                  </p:cNvPicPr>
                  <p:nvPr/>
                </p:nvPicPr>
                <p:blipFill rotWithShape="1"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1307" t="3" r="24957" b="-34443"/>
                  <a:stretch/>
                </p:blipFill>
                <p:spPr>
                  <a:xfrm rot="5400000" flipH="1">
                    <a:off x="23021774" y="19078676"/>
                    <a:ext cx="1726816" cy="988353"/>
                  </a:xfrm>
                  <a:prstGeom prst="rect">
                    <a:avLst/>
                  </a:prstGeom>
                </p:spPr>
              </p:pic>
              <p:pic>
                <p:nvPicPr>
                  <p:cNvPr id="86" name="Picture 85"/>
                  <p:cNvPicPr>
                    <a:picLocks noChangeAspect="1"/>
                  </p:cNvPicPr>
                  <p:nvPr/>
                </p:nvPicPr>
                <p:blipFill rotWithShape="1"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1307" t="3" r="24957" b="-34443"/>
                  <a:stretch/>
                </p:blipFill>
                <p:spPr>
                  <a:xfrm rot="13624249" flipH="1">
                    <a:off x="22447554" y="18769009"/>
                    <a:ext cx="1726816" cy="988353"/>
                  </a:xfrm>
                  <a:prstGeom prst="rect">
                    <a:avLst/>
                  </a:prstGeom>
                </p:spPr>
              </p:pic>
              <p:pic>
                <p:nvPicPr>
                  <p:cNvPr id="87" name="Picture 86"/>
                  <p:cNvPicPr>
                    <a:picLocks noChangeAspect="1"/>
                  </p:cNvPicPr>
                  <p:nvPr/>
                </p:nvPicPr>
                <p:blipFill rotWithShape="1"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1307" t="3" r="24957" b="-34443"/>
                  <a:stretch/>
                </p:blipFill>
                <p:spPr>
                  <a:xfrm rot="18674920" flipH="1">
                    <a:off x="22482746" y="18992821"/>
                    <a:ext cx="1726816" cy="967421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56" name="Rectangle 55"/>
              <p:cNvSpPr/>
              <p:nvPr/>
            </p:nvSpPr>
            <p:spPr>
              <a:xfrm flipH="1">
                <a:off x="16005564" y="17749203"/>
                <a:ext cx="11510571" cy="4946843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i="1" dirty="0">
                  <a:solidFill>
                    <a:schemeClr val="tx1"/>
                  </a:solidFill>
                  <a:latin typeface="Myriad Pro" panose="020B0503030403020204" pitchFamily="34" charset="0"/>
                  <a:cs typeface="Times"/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16325656" y="22680326"/>
                <a:ext cx="112014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/>
                  </a:rPr>
                  <a:t>ODC: ornithine decarboxylase and ADC: arginine decarboxylase</a:t>
                </a: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17022375" y="17290390"/>
                <a:ext cx="9237107" cy="5251043"/>
                <a:chOff x="17015617" y="17708012"/>
                <a:chExt cx="9237107" cy="5251043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17408966" y="22018006"/>
                  <a:ext cx="1952657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400" dirty="0">
                      <a:latin typeface="Myriad Pro" panose="020B0503030403020204" pitchFamily="34" charset="0"/>
                    </a:rPr>
                    <a:t>Arginine</a:t>
                  </a: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0828166" y="20993376"/>
                  <a:ext cx="14598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yriad Pro" panose="020B0503030403020204" pitchFamily="34" charset="0"/>
                      <a:cs typeface="Times"/>
                    </a:rPr>
                    <a:t>ODC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20884016" y="22405057"/>
                  <a:ext cx="1282641" cy="55399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3000" dirty="0">
                      <a:latin typeface="Myriad Pro" panose="020B0503030403020204" pitchFamily="34" charset="0"/>
                      <a:cs typeface="Times"/>
                    </a:rPr>
                    <a:t>CPA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20104613" y="22405057"/>
                  <a:ext cx="1068985" cy="55399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3000" dirty="0">
                      <a:latin typeface="Myriad Pro" panose="020B0503030403020204" pitchFamily="34" charset="0"/>
                      <a:cs typeface="Times"/>
                    </a:rPr>
                    <a:t>AIH</a:t>
                  </a: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18897339" y="22405057"/>
                  <a:ext cx="1353834" cy="55399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30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yriad Pro" panose="020B0503030403020204" pitchFamily="34" charset="0"/>
                      <a:cs typeface="Times"/>
                    </a:rPr>
                    <a:t>ADC</a:t>
                  </a: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22765991" y="18920331"/>
                  <a:ext cx="2246205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400" dirty="0">
                      <a:latin typeface="Myriad Pro" panose="020B0503030403020204" pitchFamily="34" charset="0"/>
                    </a:rPr>
                    <a:t>Ornithine</a:t>
                  </a: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24010946" y="19446518"/>
                  <a:ext cx="1693423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 err="1">
                      <a:solidFill>
                        <a:srgbClr val="4292C4"/>
                      </a:solidFill>
                      <a:latin typeface="Myriad Pro" panose="020B0503030403020204" pitchFamily="34" charset="0"/>
                      <a:cs typeface="Times"/>
                    </a:rPr>
                    <a:t>SpeC</a:t>
                  </a:r>
                  <a:endParaRPr lang="en-US" sz="4400" b="1" dirty="0">
                    <a:solidFill>
                      <a:srgbClr val="4292C4"/>
                    </a:solidFill>
                    <a:latin typeface="Myriad Pro" panose="020B0503030403020204" pitchFamily="34" charset="0"/>
                    <a:cs typeface="Times"/>
                  </a:endParaRPr>
                </a:p>
                <a:p>
                  <a:r>
                    <a:rPr lang="en-US" sz="3600" dirty="0">
                      <a:solidFill>
                        <a:srgbClr val="4292C4"/>
                      </a:solidFill>
                      <a:latin typeface="Myriad Pro" panose="020B0503030403020204" pitchFamily="34" charset="0"/>
                      <a:cs typeface="Times"/>
                    </a:rPr>
                    <a:t>(ODC)</a:t>
                  </a: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18534210" y="21235074"/>
                  <a:ext cx="2246205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400" dirty="0">
                      <a:latin typeface="Myriad Pro" panose="020B0503030403020204" pitchFamily="34" charset="0"/>
                    </a:rPr>
                    <a:t>Ornithine</a:t>
                  </a: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22554472" y="20694648"/>
                  <a:ext cx="2776504" cy="12618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800" dirty="0">
                      <a:latin typeface="Myriad Pro" panose="020B0503030403020204" pitchFamily="34" charset="0"/>
                    </a:rPr>
                    <a:t>36.9 µM </a:t>
                  </a:r>
                  <a:r>
                    <a:rPr lang="en-US" sz="3800" b="1" dirty="0">
                      <a:latin typeface="Myriad Pro" panose="020B0503030403020204" pitchFamily="34" charset="0"/>
                    </a:rPr>
                    <a:t>Putrescine</a:t>
                  </a:r>
                </a:p>
              </p:txBody>
            </p:sp>
            <p:cxnSp>
              <p:nvCxnSpPr>
                <p:cNvPr id="67" name="Straight Arrow Connector 66"/>
                <p:cNvCxnSpPr>
                  <a:cxnSpLocks/>
                </p:cNvCxnSpPr>
                <p:nvPr/>
              </p:nvCxnSpPr>
              <p:spPr>
                <a:xfrm>
                  <a:off x="19181911" y="22347855"/>
                  <a:ext cx="1085132" cy="0"/>
                </a:xfrm>
                <a:prstGeom prst="straightConnector1">
                  <a:avLst/>
                </a:prstGeom>
                <a:ln w="76200" cmpd="sng">
                  <a:solidFill>
                    <a:schemeClr val="tx1">
                      <a:lumMod val="75000"/>
                      <a:lumOff val="25000"/>
                    </a:schemeClr>
                  </a:solidFill>
                  <a:headEnd w="lg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23879523" y="19553536"/>
                  <a:ext cx="1" cy="1188720"/>
                </a:xfrm>
                <a:prstGeom prst="straightConnector1">
                  <a:avLst/>
                </a:prstGeom>
                <a:ln w="76200" cmpd="sng">
                  <a:solidFill>
                    <a:schemeClr val="tx1">
                      <a:lumMod val="75000"/>
                      <a:lumOff val="25000"/>
                    </a:schemeClr>
                  </a:solidFill>
                  <a:headEnd w="lg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 rot="5400000" flipV="1">
                  <a:off x="20723774" y="21936375"/>
                  <a:ext cx="0" cy="822960"/>
                </a:xfrm>
                <a:prstGeom prst="straightConnector1">
                  <a:avLst/>
                </a:prstGeom>
                <a:ln w="76200" cmpd="sng">
                  <a:solidFill>
                    <a:schemeClr val="tx1">
                      <a:lumMod val="75000"/>
                      <a:lumOff val="25000"/>
                    </a:schemeClr>
                  </a:solidFill>
                  <a:headEnd w="lg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 rot="5400000" flipV="1">
                  <a:off x="21774865" y="21753495"/>
                  <a:ext cx="0" cy="1188720"/>
                </a:xfrm>
                <a:prstGeom prst="straightConnector1">
                  <a:avLst/>
                </a:prstGeom>
                <a:ln w="76200" cmpd="sng">
                  <a:solidFill>
                    <a:schemeClr val="tx1">
                      <a:lumMod val="75000"/>
                      <a:lumOff val="25000"/>
                    </a:schemeClr>
                  </a:solidFill>
                  <a:headEnd w="lg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 rot="5400000" flipV="1">
                  <a:off x="21409105" y="20576295"/>
                  <a:ext cx="0" cy="1920240"/>
                </a:xfrm>
                <a:prstGeom prst="straightConnector1">
                  <a:avLst/>
                </a:prstGeom>
                <a:ln w="76200" cmpd="sng">
                  <a:solidFill>
                    <a:schemeClr val="tx1">
                      <a:lumMod val="75000"/>
                      <a:lumOff val="25000"/>
                    </a:schemeClr>
                  </a:solidFill>
                  <a:headEnd w="lg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17015617" y="17708012"/>
                  <a:ext cx="4066434" cy="55399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b="1" dirty="0">
                      <a:latin typeface="Myriad Pro" panose="020B0503030403020204"/>
                    </a:rPr>
                    <a:t>Tomato Put Synthesis</a:t>
                  </a: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23140910" y="17708012"/>
                  <a:ext cx="3111814" cy="55399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b="1" i="1" dirty="0" err="1">
                      <a:latin typeface="Myriad Pro" panose="020B0503030403020204"/>
                    </a:rPr>
                    <a:t>Rs</a:t>
                  </a:r>
                  <a:r>
                    <a:rPr lang="en-US" sz="3000" b="1" dirty="0">
                      <a:latin typeface="Myriad Pro" panose="020B0503030403020204"/>
                    </a:rPr>
                    <a:t> Put Synthesis</a:t>
                  </a:r>
                </a:p>
              </p:txBody>
            </p:sp>
          </p:grpSp>
        </p:grpSp>
        <p:pic>
          <p:nvPicPr>
            <p:cNvPr id="232" name="Graphic 23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2571954" y="22683473"/>
              <a:ext cx="2929051" cy="69935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33" name="Graphic 23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365270" y="22588030"/>
            <a:ext cx="10814006" cy="2537132"/>
          </a:xfrm>
          <a:prstGeom prst="rect">
            <a:avLst/>
          </a:prstGeom>
        </p:spPr>
      </p:pic>
      <p:sp>
        <p:nvSpPr>
          <p:cNvPr id="181" name="TextBox 180"/>
          <p:cNvSpPr txBox="1"/>
          <p:nvPr/>
        </p:nvSpPr>
        <p:spPr>
          <a:xfrm>
            <a:off x="30758605" y="21271408"/>
            <a:ext cx="821882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5000"/>
              </a:lnSpc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Culture supernatant from GMI1000 (+WT sup.) rescues </a:t>
            </a:r>
            <a:r>
              <a:rPr lang="el-G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Δ</a:t>
            </a:r>
            <a:r>
              <a:rPr lang="en-US" sz="3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speC</a:t>
            </a:r>
            <a:r>
              <a:rPr lang="en-US" sz="3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 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growth </a:t>
            </a:r>
            <a:r>
              <a:rPr lang="en-US" sz="3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in vitro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. </a:t>
            </a:r>
            <a:r>
              <a:rPr lang="en-US" sz="3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N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=3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40319421" y="21271408"/>
            <a:ext cx="7133124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5000"/>
              </a:lnSpc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Co-inoculation with wildtype GMI1000 partially rescues </a:t>
            </a:r>
            <a:r>
              <a:rPr lang="el-G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Δ</a:t>
            </a:r>
            <a:r>
              <a:rPr lang="en-US" sz="3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speC</a:t>
            </a:r>
            <a:r>
              <a:rPr lang="en-US" sz="3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 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growth in tomato. </a:t>
            </a:r>
            <a:r>
              <a:rPr lang="en-US" sz="3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N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=20, *</a:t>
            </a:r>
            <a:r>
              <a:rPr lang="en-US" sz="3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P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&lt;0.05, **</a:t>
            </a:r>
            <a:r>
              <a:rPr lang="en-US" sz="3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P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&lt;0.01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0758605" y="13874886"/>
            <a:ext cx="16430926" cy="179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  <a:buClr>
                <a:schemeClr val="accent5">
                  <a:lumMod val="75000"/>
                </a:schemeClr>
              </a:buClr>
            </a:pPr>
            <a:r>
              <a:rPr lang="en-US" sz="5199" dirty="0">
                <a:latin typeface="Myriad Pro" panose="020B0503030403020204" pitchFamily="34" charset="0"/>
              </a:rPr>
              <a:t>Wildtype </a:t>
            </a:r>
            <a:r>
              <a:rPr lang="en-US" sz="5199" i="1" dirty="0" err="1">
                <a:latin typeface="Myriad Pro" panose="020B0503030403020204" pitchFamily="34" charset="0"/>
              </a:rPr>
              <a:t>Rs</a:t>
            </a:r>
            <a:r>
              <a:rPr lang="en-US" sz="5199" i="1" dirty="0">
                <a:latin typeface="Myriad Pro" panose="020B0503030403020204" pitchFamily="34" charset="0"/>
              </a:rPr>
              <a:t> </a:t>
            </a:r>
            <a:r>
              <a:rPr lang="en-US" sz="5199" dirty="0">
                <a:latin typeface="Myriad Pro" panose="020B0503030403020204" pitchFamily="34" charset="0"/>
              </a:rPr>
              <a:t>exports putrescine </a:t>
            </a:r>
            <a:r>
              <a:rPr lang="en-US" sz="5199" i="1" dirty="0">
                <a:latin typeface="Myriad Pro" panose="020B0503030403020204" pitchFamily="34" charset="0"/>
              </a:rPr>
              <a:t>in vitro </a:t>
            </a:r>
            <a:r>
              <a:rPr lang="en-US" sz="5199" dirty="0">
                <a:latin typeface="Myriad Pro" panose="020B0503030403020204" pitchFamily="34" charset="0"/>
              </a:rPr>
              <a:t>and </a:t>
            </a:r>
            <a:r>
              <a:rPr lang="en-US" sz="5199" i="1" dirty="0">
                <a:latin typeface="Myriad Pro" panose="020B0503030403020204" pitchFamily="34" charset="0"/>
              </a:rPr>
              <a:t>in planta</a:t>
            </a:r>
          </a:p>
          <a:p>
            <a:pPr algn="just">
              <a:lnSpc>
                <a:spcPct val="90000"/>
              </a:lnSpc>
              <a:spcAft>
                <a:spcPts val="1200"/>
              </a:spcAft>
              <a:buClr>
                <a:schemeClr val="accent5">
                  <a:lumMod val="75000"/>
                </a:schemeClr>
              </a:buClr>
            </a:pPr>
            <a:r>
              <a:rPr lang="en-US" sz="3000" dirty="0">
                <a:latin typeface="Myriad Pro" panose="020B0503030403020204" pitchFamily="34" charset="0"/>
              </a:rPr>
              <a:t>Culture supernatant from the wildtype restores growth of the </a:t>
            </a:r>
            <a:r>
              <a:rPr lang="en-US" sz="3000" i="1" dirty="0" err="1">
                <a:latin typeface="Myriad Pro" panose="020B0503030403020204" pitchFamily="34" charset="0"/>
              </a:rPr>
              <a:t>speC</a:t>
            </a:r>
            <a:r>
              <a:rPr lang="en-US" sz="3000" dirty="0">
                <a:latin typeface="Myriad Pro" panose="020B0503030403020204" pitchFamily="34" charset="0"/>
              </a:rPr>
              <a:t> mutant </a:t>
            </a:r>
            <a:r>
              <a:rPr lang="en-US" sz="3000" i="1" dirty="0">
                <a:latin typeface="Myriad Pro" panose="020B0503030403020204" pitchFamily="34" charset="0"/>
              </a:rPr>
              <a:t>in vitro</a:t>
            </a:r>
            <a:r>
              <a:rPr lang="en-US" sz="3000" dirty="0">
                <a:latin typeface="Myriad Pro" panose="020B0503030403020204" pitchFamily="34" charset="0"/>
              </a:rPr>
              <a:t>, and </a:t>
            </a:r>
            <a:br>
              <a:rPr lang="en-US" sz="3000" dirty="0">
                <a:latin typeface="Myriad Pro" panose="020B0503030403020204" pitchFamily="34" charset="0"/>
              </a:rPr>
            </a:br>
            <a:r>
              <a:rPr lang="en-US" sz="3000" dirty="0">
                <a:latin typeface="Myriad Pro" panose="020B0503030403020204" pitchFamily="34" charset="0"/>
              </a:rPr>
              <a:t>co-inoculation with wildtype partially restores </a:t>
            </a:r>
            <a:r>
              <a:rPr lang="en-US" sz="3000" i="1" dirty="0" err="1">
                <a:latin typeface="Myriad Pro" panose="020B0503030403020204" pitchFamily="34" charset="0"/>
              </a:rPr>
              <a:t>speC</a:t>
            </a:r>
            <a:r>
              <a:rPr lang="en-US" sz="3000" i="1" dirty="0">
                <a:latin typeface="Myriad Pro" panose="020B0503030403020204" pitchFamily="34" charset="0"/>
              </a:rPr>
              <a:t> </a:t>
            </a:r>
            <a:r>
              <a:rPr lang="en-US" sz="3000" dirty="0">
                <a:latin typeface="Myriad Pro" panose="020B0503030403020204" pitchFamily="34" charset="0"/>
              </a:rPr>
              <a:t>growth in tomato xylem</a:t>
            </a:r>
          </a:p>
        </p:txBody>
      </p:sp>
      <p:pic>
        <p:nvPicPr>
          <p:cNvPr id="43" name="Graphic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1333249" y="15756384"/>
            <a:ext cx="6955966" cy="5493430"/>
          </a:xfrm>
          <a:prstGeom prst="rect">
            <a:avLst/>
          </a:prstGeom>
        </p:spPr>
      </p:pic>
      <p:pic>
        <p:nvPicPr>
          <p:cNvPr id="49" name="Graphic 4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0667912" y="15556492"/>
            <a:ext cx="6259989" cy="5980213"/>
          </a:xfrm>
          <a:prstGeom prst="rect">
            <a:avLst/>
          </a:prstGeom>
        </p:spPr>
      </p:pic>
      <p:sp>
        <p:nvSpPr>
          <p:cNvPr id="180" name="TextBox 179"/>
          <p:cNvSpPr txBox="1"/>
          <p:nvPr/>
        </p:nvSpPr>
        <p:spPr>
          <a:xfrm>
            <a:off x="30758605" y="11973932"/>
            <a:ext cx="6607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Δ</a:t>
            </a:r>
            <a:r>
              <a:rPr lang="en-US" sz="3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speC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 population sizes 3 d after stem inoculation reflect the inoculum dose (X-axis). In contrast, WT grew. (</a:t>
            </a:r>
            <a:r>
              <a:rPr lang="en-US" sz="3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N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=5)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30758605" y="3176818"/>
            <a:ext cx="16430926" cy="2046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>
                <a:schemeClr val="accent5">
                  <a:lumMod val="75000"/>
                </a:schemeClr>
              </a:buClr>
            </a:pPr>
            <a:r>
              <a:rPr lang="en-US" sz="5199" i="1" dirty="0" err="1">
                <a:latin typeface="Myriad Pro" panose="020B0503030403020204" pitchFamily="34" charset="0"/>
              </a:rPr>
              <a:t>Rs</a:t>
            </a:r>
            <a:r>
              <a:rPr lang="en-US" sz="5199" dirty="0">
                <a:latin typeface="Myriad Pro" panose="020B0503030403020204" pitchFamily="34" charset="0"/>
              </a:rPr>
              <a:t> </a:t>
            </a:r>
            <a:r>
              <a:rPr lang="en-US" sz="5199" dirty="0" err="1">
                <a:latin typeface="Myriad Pro" panose="020B0503030403020204" pitchFamily="34" charset="0"/>
              </a:rPr>
              <a:t>Δ</a:t>
            </a:r>
            <a:r>
              <a:rPr lang="en-US" sz="5199" i="1" dirty="0" err="1">
                <a:latin typeface="Myriad Pro" panose="020B0503030403020204" pitchFamily="34" charset="0"/>
              </a:rPr>
              <a:t>speC</a:t>
            </a:r>
            <a:r>
              <a:rPr lang="en-US" sz="5199" dirty="0">
                <a:latin typeface="Myriad Pro" panose="020B0503030403020204" pitchFamily="34" charset="0"/>
              </a:rPr>
              <a:t> mutant is a biosensor for putrescine</a:t>
            </a:r>
          </a:p>
          <a:p>
            <a:pPr algn="just">
              <a:spcAft>
                <a:spcPts val="1200"/>
              </a:spcAft>
              <a:buClr>
                <a:schemeClr val="accent5">
                  <a:lumMod val="75000"/>
                </a:schemeClr>
              </a:buClr>
            </a:pPr>
            <a:r>
              <a:rPr lang="en-US" sz="3000" dirty="0">
                <a:latin typeface="Myriad Pro" panose="020B0503030403020204" pitchFamily="34" charset="0"/>
              </a:rPr>
              <a:t>If tomato plants produce the enriched putrescine found in xylem sap of </a:t>
            </a:r>
            <a:r>
              <a:rPr lang="en-US" sz="3000" i="1" dirty="0" err="1">
                <a:latin typeface="Myriad Pro" panose="020B0503030403020204" pitchFamily="34" charset="0"/>
              </a:rPr>
              <a:t>Rs</a:t>
            </a:r>
            <a:r>
              <a:rPr lang="en-US" sz="3000" dirty="0">
                <a:latin typeface="Myriad Pro" panose="020B0503030403020204" pitchFamily="34" charset="0"/>
              </a:rPr>
              <a:t>-infected plants, the </a:t>
            </a:r>
            <a:r>
              <a:rPr lang="el-GR" sz="3000" dirty="0"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en-US" sz="3000" i="1" dirty="0" err="1">
                <a:latin typeface="Myriad Pro" panose="020B0503030403020204" pitchFamily="34" charset="0"/>
                <a:cs typeface="Calibri" panose="020F0502020204030204" pitchFamily="34" charset="0"/>
              </a:rPr>
              <a:t>s</a:t>
            </a:r>
            <a:r>
              <a:rPr lang="en-US" sz="3000" i="1" dirty="0" err="1">
                <a:latin typeface="Myriad Pro" panose="020B0503030403020204" pitchFamily="34" charset="0"/>
              </a:rPr>
              <a:t>peC</a:t>
            </a:r>
            <a:r>
              <a:rPr lang="en-US" sz="3000" dirty="0">
                <a:latin typeface="Myriad Pro" panose="020B0503030403020204" pitchFamily="34" charset="0"/>
              </a:rPr>
              <a:t> mutant should grow in tomato xylem. 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31077337" y="5260312"/>
            <a:ext cx="701899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l-G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Δ</a:t>
            </a:r>
            <a:r>
              <a:rPr lang="en-US" sz="3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speC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 does not grow in </a:t>
            </a:r>
          </a:p>
          <a:p>
            <a:pPr algn="ctr">
              <a:lnSpc>
                <a:spcPct val="85000"/>
              </a:lnSpc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tomato xylem.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38096335" y="5260312"/>
            <a:ext cx="930036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Putrescine is not enriched after </a:t>
            </a:r>
            <a:r>
              <a:rPr lang="el-G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en-US" sz="3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speC</a:t>
            </a:r>
            <a:r>
              <a:rPr lang="en-US" sz="3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 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inoculation.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38754586" y="11973932"/>
            <a:ext cx="8697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LC-MS measurements of putrescine in xylem sap harvested from healthy plants and plants infected with wildtype (GMI1000) or </a:t>
            </a:r>
            <a:r>
              <a:rPr lang="el-G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en-US" sz="3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speC.</a:t>
            </a:r>
            <a:r>
              <a:rPr lang="en-US" sz="3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 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(</a:t>
            </a:r>
            <a:r>
              <a:rPr lang="en-US" sz="3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N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&gt;3)</a:t>
            </a:r>
          </a:p>
        </p:txBody>
      </p:sp>
      <p:pic>
        <p:nvPicPr>
          <p:cNvPr id="38" name="Graphic 3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8400570" y="5585507"/>
            <a:ext cx="8884345" cy="6546359"/>
          </a:xfrm>
          <a:prstGeom prst="rect">
            <a:avLst/>
          </a:prstGeom>
        </p:spPr>
      </p:pic>
      <p:pic>
        <p:nvPicPr>
          <p:cNvPr id="51" name="Graphic 50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0980953" y="6002813"/>
            <a:ext cx="6479818" cy="5788152"/>
          </a:xfrm>
          <a:prstGeom prst="rect">
            <a:avLst/>
          </a:prstGeom>
        </p:spPr>
      </p:pic>
      <p:pic>
        <p:nvPicPr>
          <p:cNvPr id="267" name="Graphic 266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b="27613"/>
          <a:stretch/>
        </p:blipFill>
        <p:spPr>
          <a:xfrm>
            <a:off x="32081318" y="25900918"/>
            <a:ext cx="5459827" cy="5544095"/>
          </a:xfrm>
          <a:prstGeom prst="rect">
            <a:avLst/>
          </a:prstGeom>
        </p:spPr>
      </p:pic>
      <p:pic>
        <p:nvPicPr>
          <p:cNvPr id="272" name="Graphic 271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989486" y="25711455"/>
            <a:ext cx="6635207" cy="5876898"/>
          </a:xfrm>
          <a:prstGeom prst="rect">
            <a:avLst/>
          </a:prstGeom>
        </p:spPr>
      </p:pic>
      <p:sp>
        <p:nvSpPr>
          <p:cNvPr id="273" name="TextBox 272"/>
          <p:cNvSpPr txBox="1"/>
          <p:nvPr/>
        </p:nvSpPr>
        <p:spPr>
          <a:xfrm>
            <a:off x="30758605" y="23254564"/>
            <a:ext cx="16693940" cy="2705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  <a:buClr>
                <a:schemeClr val="accent5">
                  <a:lumMod val="75000"/>
                </a:schemeClr>
              </a:buClr>
            </a:pPr>
            <a:r>
              <a:rPr lang="en-US" sz="5199" dirty="0">
                <a:latin typeface="Myriad Pro" panose="020B0503030403020204" pitchFamily="34" charset="0"/>
              </a:rPr>
              <a:t>Putrescine accelerates bacterial wilt disease</a:t>
            </a:r>
          </a:p>
          <a:p>
            <a:pPr algn="just">
              <a:lnSpc>
                <a:spcPct val="90000"/>
              </a:lnSpc>
              <a:spcAft>
                <a:spcPts val="1200"/>
              </a:spcAft>
              <a:buClr>
                <a:schemeClr val="accent5">
                  <a:lumMod val="75000"/>
                </a:schemeClr>
              </a:buClr>
            </a:pPr>
            <a:r>
              <a:rPr lang="en-US" sz="3000" dirty="0">
                <a:latin typeface="Myriad Pro" panose="020B0503030403020204" pitchFamily="34" charset="0"/>
              </a:rPr>
              <a:t>Pretreating roots and leaves of tomato plants with 0.5 </a:t>
            </a:r>
            <a:r>
              <a:rPr lang="en-US" sz="3000" dirty="0" err="1">
                <a:latin typeface="Myriad Pro" panose="020B0503030403020204" pitchFamily="34" charset="0"/>
              </a:rPr>
              <a:t>mM</a:t>
            </a:r>
            <a:r>
              <a:rPr lang="en-US" sz="3000" dirty="0">
                <a:latin typeface="Myriad Pro" panose="020B0503030403020204" pitchFamily="34" charset="0"/>
              </a:rPr>
              <a:t> putrescine accelerated wilt symptom development and growth and spread of </a:t>
            </a:r>
            <a:r>
              <a:rPr lang="en-US" sz="3000" i="1" dirty="0" err="1">
                <a:latin typeface="Myriad Pro" panose="020B0503030403020204" pitchFamily="34" charset="0"/>
              </a:rPr>
              <a:t>Rs</a:t>
            </a:r>
            <a:r>
              <a:rPr lang="en-US" sz="3000" i="1" dirty="0">
                <a:latin typeface="Myriad Pro" panose="020B0503030403020204" pitchFamily="34" charset="0"/>
              </a:rPr>
              <a:t> </a:t>
            </a:r>
            <a:r>
              <a:rPr lang="en-US" sz="3000" dirty="0">
                <a:latin typeface="Myriad Pro" panose="020B0503030403020204" pitchFamily="34" charset="0"/>
              </a:rPr>
              <a:t>within the xylem. Treatment did not increase putrescine levels in xylem sap (data not shown), suggesting that putrescine accelerated wilt disease via an indirect effect on host plant physiology.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30758605" y="31445013"/>
            <a:ext cx="884115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5000"/>
              </a:lnSpc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Putrescine treatment accelerated </a:t>
            </a:r>
            <a:r>
              <a:rPr lang="en-US" sz="3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Rs</a:t>
            </a:r>
            <a:r>
              <a:rPr lang="en-US" sz="3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 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wilt symptoms (0-4 scale corresponds to % leaves wilted)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40319421" y="31482420"/>
            <a:ext cx="713312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5000"/>
              </a:lnSpc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Putrescine treatment increased growth and spread of </a:t>
            </a:r>
            <a:r>
              <a:rPr lang="en-US" sz="3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Rs</a:t>
            </a:r>
            <a:r>
              <a:rPr lang="en-US" sz="3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 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in xylem. </a:t>
            </a:r>
          </a:p>
        </p:txBody>
      </p:sp>
      <p:pic>
        <p:nvPicPr>
          <p:cNvPr id="281" name="Graphic 280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7897406" y="25313303"/>
            <a:ext cx="10137492" cy="5049763"/>
          </a:xfrm>
          <a:prstGeom prst="rect">
            <a:avLst/>
          </a:prstGeom>
        </p:spPr>
      </p:pic>
      <p:sp>
        <p:nvSpPr>
          <p:cNvPr id="282" name="TextBox 281"/>
          <p:cNvSpPr txBox="1"/>
          <p:nvPr/>
        </p:nvSpPr>
        <p:spPr>
          <a:xfrm>
            <a:off x="17266036" y="30426647"/>
            <a:ext cx="1138467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5000"/>
              </a:lnSpc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Growth of </a:t>
            </a:r>
            <a:r>
              <a:rPr lang="en-US" sz="3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speC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 in glucose/ammonium minimal media (MM) ±30 µM putrescine (Put). </a:t>
            </a:r>
            <a:r>
              <a:rPr lang="en-US" sz="3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N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/>
              </a:rPr>
              <a:t>=3. </a:t>
            </a:r>
          </a:p>
        </p:txBody>
      </p:sp>
      <p:grpSp>
        <p:nvGrpSpPr>
          <p:cNvPr id="287" name="Group 286"/>
          <p:cNvGrpSpPr/>
          <p:nvPr/>
        </p:nvGrpSpPr>
        <p:grpSpPr>
          <a:xfrm>
            <a:off x="17750408" y="32004365"/>
            <a:ext cx="10578043" cy="1020597"/>
            <a:chOff x="18923393" y="31729365"/>
            <a:chExt cx="10578043" cy="1020597"/>
          </a:xfrm>
        </p:grpSpPr>
        <p:pic>
          <p:nvPicPr>
            <p:cNvPr id="9222" name="Picture 6" descr="https://media.licdn.com/mpr/mpr/shrink_200_200/p/3/005/0a3/3e4/3a73611.png"/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29963" y="31910481"/>
              <a:ext cx="695861" cy="695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18" name="Picture 2" descr="http://edgaps.org/gaps/wp-content/uploads/bucky_labcoat.png"/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98546" y="31875688"/>
              <a:ext cx="730654" cy="730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8" name="Picture 12" descr="http://www.caaquaculture.org/wp-content/uploads/2013/04/NIFA.jpeg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96729" y="31783814"/>
              <a:ext cx="897634" cy="897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30" name="Picture 14" descr="https://pbs.twimg.com/profile_images/3443048571/ef5062acfce64a7aef1d75b4934fbee6_400x400.png"/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80839" y="31729365"/>
              <a:ext cx="1020597" cy="1020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1" name="Picture 260"/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61472" y="31905500"/>
              <a:ext cx="948783" cy="654265"/>
            </a:xfrm>
            <a:prstGeom prst="rect">
              <a:avLst/>
            </a:prstGeom>
          </p:spPr>
        </p:pic>
        <p:pic>
          <p:nvPicPr>
            <p:cNvPr id="9220" name="Picture 4" descr="https://doximity-res.cloudinary.com/image/upload/v1415993740/institution/logo_image/17348.png"/>
            <p:cNvPicPr>
              <a:picLocks noChangeAspect="1" noChangeArrowheads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15674" y="31777109"/>
              <a:ext cx="927815" cy="927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https://encrypted-tbn1.gstatic.com/images?q=tbn:ANd9GcSH3CB2hbXKXHKE2FMDTdi3IeTsUz2MEeHoYPknCpp7CSERVerp"/>
            <p:cNvPicPr>
              <a:picLocks noChangeAspect="1" noChangeArrowheads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12298" y="31927060"/>
              <a:ext cx="662700" cy="662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4" name="TextBox 283"/>
            <p:cNvSpPr txBox="1"/>
            <p:nvPr/>
          </p:nvSpPr>
          <p:spPr>
            <a:xfrm>
              <a:off x="18923393" y="31896574"/>
              <a:ext cx="936426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buClr>
                  <a:schemeClr val="accent5">
                    <a:lumMod val="75000"/>
                  </a:schemeClr>
                </a:buClr>
              </a:pPr>
              <a:r>
                <a:rPr lang="en-US" sz="3000" dirty="0">
                  <a:latin typeface="Myriad Pro" panose="020B0503030403020204" pitchFamily="34" charset="0"/>
                </a:rPr>
                <a:t>Affiliations/Funding:</a:t>
              </a:r>
            </a:p>
          </p:txBody>
        </p:sp>
      </p:grpSp>
      <p:cxnSp>
        <p:nvCxnSpPr>
          <p:cNvPr id="302" name="Straight Connector 301"/>
          <p:cNvCxnSpPr>
            <a:cxnSpLocks/>
          </p:cNvCxnSpPr>
          <p:nvPr/>
        </p:nvCxnSpPr>
        <p:spPr>
          <a:xfrm rot="16200000" flipV="1">
            <a:off x="23039427" y="26333044"/>
            <a:ext cx="0" cy="109728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42" name="Group 9241"/>
          <p:cNvGrpSpPr/>
          <p:nvPr/>
        </p:nvGrpSpPr>
        <p:grpSpPr>
          <a:xfrm>
            <a:off x="3952063" y="9569885"/>
            <a:ext cx="3598107" cy="769441"/>
            <a:chOff x="3952063" y="9158405"/>
            <a:chExt cx="3598107" cy="769441"/>
          </a:xfrm>
        </p:grpSpPr>
        <p:sp>
          <p:nvSpPr>
            <p:cNvPr id="19" name="TextBox 18"/>
            <p:cNvSpPr txBox="1"/>
            <p:nvPr/>
          </p:nvSpPr>
          <p:spPr>
            <a:xfrm>
              <a:off x="3952063" y="9158405"/>
              <a:ext cx="3598107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37160" rtlCol="0">
              <a:noAutofit/>
            </a:bodyPr>
            <a:lstStyle/>
            <a:p>
              <a:r>
                <a:rPr lang="en-US" sz="5199" dirty="0">
                  <a:latin typeface="Myriad Pro" panose="020B0503030403020204" pitchFamily="34" charset="0"/>
                </a:rPr>
                <a:t>Tomato xylem sap metabolomics </a:t>
              </a: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3952063" y="9158405"/>
              <a:ext cx="3598107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37160" rtlCol="0">
              <a:noAutofit/>
            </a:bodyPr>
            <a:lstStyle/>
            <a:p>
              <a:r>
                <a:rPr lang="en-US" sz="5199" dirty="0">
                  <a:latin typeface="Myriad Pro" panose="020B0503030403020204" pitchFamily="34" charset="0"/>
                </a:rPr>
                <a:t>Tomato xylem sap metabolomics </a:t>
              </a:r>
            </a:p>
          </p:txBody>
        </p:sp>
      </p:grpSp>
      <p:sp>
        <p:nvSpPr>
          <p:cNvPr id="304" name="TextBox 303"/>
          <p:cNvSpPr txBox="1"/>
          <p:nvPr/>
        </p:nvSpPr>
        <p:spPr>
          <a:xfrm>
            <a:off x="3952063" y="3175980"/>
            <a:ext cx="3598107" cy="769441"/>
          </a:xfrm>
          <a:prstGeom prst="rect">
            <a:avLst/>
          </a:prstGeom>
          <a:noFill/>
          <a:ln>
            <a:noFill/>
          </a:ln>
        </p:spPr>
        <p:txBody>
          <a:bodyPr wrap="none" lIns="137160" rtlCol="0">
            <a:noAutofit/>
          </a:bodyPr>
          <a:lstStyle/>
          <a:p>
            <a:r>
              <a:rPr lang="en-US" sz="5199" dirty="0">
                <a:latin typeface="Myriad Pro" panose="020B0503030403020204" pitchFamily="34" charset="0"/>
              </a:rPr>
              <a:t>Background: Bacterial wilt disease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3952063" y="16671963"/>
            <a:ext cx="11408908" cy="1452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Aft>
                <a:spcPts val="1200"/>
              </a:spcAft>
              <a:buClr>
                <a:schemeClr val="accent5">
                  <a:lumMod val="75000"/>
                </a:schemeClr>
              </a:buClr>
            </a:pPr>
            <a:r>
              <a:rPr lang="en-US" sz="5199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Rs</a:t>
            </a:r>
            <a:r>
              <a:rPr lang="en-US" sz="5199" i="1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 </a:t>
            </a:r>
            <a:r>
              <a:rPr lang="en-US" sz="5199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infection increases nutrient density in xylem sap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16651416" y="10289847"/>
            <a:ext cx="12710160" cy="169277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  <a:buClr>
                <a:schemeClr val="accent5">
                  <a:lumMod val="75000"/>
                </a:schemeClr>
              </a:buClr>
            </a:pPr>
            <a:r>
              <a:rPr lang="en-US" sz="5199" dirty="0">
                <a:latin typeface="Myriad Pro" panose="020B0503030403020204" pitchFamily="34" charset="0"/>
              </a:rPr>
              <a:t>Putrescine is enriched 75-fold in sap from infected plants.</a:t>
            </a:r>
            <a:endParaRPr lang="en-US" sz="3000" dirty="0">
              <a:latin typeface="Myriad Pro" panose="020B0503030403020204" pitchFamily="34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16651416" y="19112967"/>
            <a:ext cx="12710160" cy="1507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>
                <a:schemeClr val="accent5">
                  <a:lumMod val="75000"/>
                </a:schemeClr>
              </a:buClr>
            </a:pPr>
            <a:r>
              <a:rPr lang="en-US" sz="5199" i="1" dirty="0" err="1">
                <a:latin typeface="Myriad Pro" panose="020B0503030403020204" pitchFamily="34" charset="0"/>
              </a:rPr>
              <a:t>Rs</a:t>
            </a:r>
            <a:r>
              <a:rPr lang="en-US" sz="5199" dirty="0">
                <a:latin typeface="Myriad Pro" panose="020B0503030403020204" pitchFamily="34" charset="0"/>
              </a:rPr>
              <a:t> </a:t>
            </a:r>
            <a:r>
              <a:rPr lang="en-US" sz="5199" dirty="0" err="1">
                <a:latin typeface="Myriad Pro" panose="020B0503030403020204" pitchFamily="34" charset="0"/>
              </a:rPr>
              <a:t>Δ</a:t>
            </a:r>
            <a:r>
              <a:rPr lang="en-US" sz="5199" i="1" dirty="0" err="1">
                <a:latin typeface="Myriad Pro" panose="020B0503030403020204" pitchFamily="34" charset="0"/>
              </a:rPr>
              <a:t>speC</a:t>
            </a:r>
            <a:r>
              <a:rPr lang="en-US" sz="5199" dirty="0">
                <a:latin typeface="Myriad Pro" panose="020B0503030403020204" pitchFamily="34" charset="0"/>
              </a:rPr>
              <a:t> mutant is a putrescine auxotroph</a:t>
            </a:r>
          </a:p>
          <a:p>
            <a:pPr algn="just">
              <a:spcAft>
                <a:spcPts val="1200"/>
              </a:spcAft>
              <a:buClr>
                <a:schemeClr val="accent5">
                  <a:lumMod val="75000"/>
                </a:schemeClr>
              </a:buClr>
            </a:pPr>
            <a:r>
              <a:rPr lang="en-US" sz="3000" dirty="0">
                <a:latin typeface="Myriad Pro" panose="020B0503030403020204" pitchFamily="34" charset="0"/>
              </a:rPr>
              <a:t>. </a:t>
            </a:r>
            <a:endParaRPr lang="en-US" sz="3000" i="1" dirty="0">
              <a:latin typeface="Myriad Pro" panose="020B0503030403020204" pitchFamily="34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30758605" y="13874886"/>
            <a:ext cx="16693940" cy="81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  <a:buClr>
                <a:schemeClr val="accent5">
                  <a:lumMod val="75000"/>
                </a:schemeClr>
              </a:buClr>
            </a:pPr>
            <a:r>
              <a:rPr lang="en-US" sz="5199" dirty="0">
                <a:latin typeface="Myriad Pro" panose="020B0503030403020204" pitchFamily="34" charset="0"/>
              </a:rPr>
              <a:t>Wildtype </a:t>
            </a:r>
            <a:r>
              <a:rPr lang="en-US" sz="5199" i="1" dirty="0" err="1">
                <a:latin typeface="Myriad Pro" panose="020B0503030403020204" pitchFamily="34" charset="0"/>
              </a:rPr>
              <a:t>Rs</a:t>
            </a:r>
            <a:r>
              <a:rPr lang="en-US" sz="5199" i="1" dirty="0">
                <a:latin typeface="Myriad Pro" panose="020B0503030403020204" pitchFamily="34" charset="0"/>
              </a:rPr>
              <a:t> </a:t>
            </a:r>
            <a:r>
              <a:rPr lang="en-US" sz="5199" dirty="0">
                <a:latin typeface="Myriad Pro" panose="020B0503030403020204" pitchFamily="34" charset="0"/>
              </a:rPr>
              <a:t>exports putrescine </a:t>
            </a:r>
            <a:r>
              <a:rPr lang="en-US" sz="5199" i="1" dirty="0">
                <a:latin typeface="Myriad Pro" panose="020B0503030403020204" pitchFamily="34" charset="0"/>
              </a:rPr>
              <a:t>in vitro </a:t>
            </a:r>
            <a:r>
              <a:rPr lang="en-US" sz="5199" dirty="0">
                <a:latin typeface="Myriad Pro" panose="020B0503030403020204" pitchFamily="34" charset="0"/>
              </a:rPr>
              <a:t>and </a:t>
            </a:r>
            <a:r>
              <a:rPr lang="en-US" sz="5199" i="1" dirty="0">
                <a:latin typeface="Myriad Pro" panose="020B0503030403020204" pitchFamily="34" charset="0"/>
              </a:rPr>
              <a:t>in planta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30758605" y="3176818"/>
            <a:ext cx="16693940" cy="892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>
                <a:schemeClr val="accent5">
                  <a:lumMod val="75000"/>
                </a:schemeClr>
              </a:buClr>
            </a:pPr>
            <a:r>
              <a:rPr lang="en-US" sz="5199" i="1" dirty="0" err="1">
                <a:latin typeface="Myriad Pro" panose="020B0503030403020204" pitchFamily="34" charset="0"/>
              </a:rPr>
              <a:t>Rs</a:t>
            </a:r>
            <a:r>
              <a:rPr lang="en-US" sz="5199" dirty="0">
                <a:latin typeface="Myriad Pro" panose="020B0503030403020204" pitchFamily="34" charset="0"/>
              </a:rPr>
              <a:t> </a:t>
            </a:r>
            <a:r>
              <a:rPr lang="en-US" sz="5199" dirty="0" err="1">
                <a:latin typeface="Myriad Pro" panose="020B0503030403020204" pitchFamily="34" charset="0"/>
              </a:rPr>
              <a:t>Δ</a:t>
            </a:r>
            <a:r>
              <a:rPr lang="en-US" sz="5199" i="1" dirty="0" err="1">
                <a:latin typeface="Myriad Pro" panose="020B0503030403020204" pitchFamily="34" charset="0"/>
              </a:rPr>
              <a:t>speC</a:t>
            </a:r>
            <a:r>
              <a:rPr lang="en-US" sz="5199" dirty="0">
                <a:latin typeface="Myriad Pro" panose="020B0503030403020204" pitchFamily="34" charset="0"/>
              </a:rPr>
              <a:t> mutant is a biosensor for putrescine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30758605" y="23254564"/>
            <a:ext cx="16693940" cy="81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  <a:buClr>
                <a:schemeClr val="accent5">
                  <a:lumMod val="75000"/>
                </a:schemeClr>
              </a:buClr>
            </a:pPr>
            <a:r>
              <a:rPr lang="en-US" sz="5199" dirty="0">
                <a:latin typeface="Myriad Pro" panose="020B0503030403020204" pitchFamily="34" charset="0"/>
              </a:rPr>
              <a:t>Putrescine accelerates bacterial wilt disease</a:t>
            </a:r>
          </a:p>
        </p:txBody>
      </p:sp>
      <p:grpSp>
        <p:nvGrpSpPr>
          <p:cNvPr id="9238" name="Group 9237"/>
          <p:cNvGrpSpPr/>
          <p:nvPr/>
        </p:nvGrpSpPr>
        <p:grpSpPr>
          <a:xfrm>
            <a:off x="15841279" y="3123784"/>
            <a:ext cx="14145768" cy="6857199"/>
            <a:chOff x="14825576" y="3830433"/>
            <a:chExt cx="14145768" cy="5650992"/>
          </a:xfrm>
        </p:grpSpPr>
        <p:sp>
          <p:nvSpPr>
            <p:cNvPr id="252" name="Snip Diagonal Corner Rectangle 251"/>
            <p:cNvSpPr/>
            <p:nvPr/>
          </p:nvSpPr>
          <p:spPr>
            <a:xfrm>
              <a:off x="14825576" y="3830433"/>
              <a:ext cx="14145768" cy="5650992"/>
            </a:xfrm>
            <a:prstGeom prst="snip2DiagRect">
              <a:avLst>
                <a:gd name="adj1" fmla="val 0"/>
                <a:gd name="adj2" fmla="val 11711"/>
              </a:avLst>
            </a:prstGeom>
            <a:gradFill flip="none" rotWithShape="1">
              <a:gsLst>
                <a:gs pos="0">
                  <a:srgbClr val="FFB9DC"/>
                </a:gs>
                <a:gs pos="63000">
                  <a:srgbClr val="96DB8B"/>
                </a:gs>
                <a:gs pos="92000">
                  <a:srgbClr val="A6ADDE"/>
                </a:gs>
                <a:gs pos="100000">
                  <a:srgbClr val="AE21E3"/>
                </a:gs>
                <a:gs pos="77000">
                  <a:srgbClr val="93D4D8"/>
                </a:gs>
                <a:gs pos="12000">
                  <a:srgbClr val="FF3D32"/>
                </a:gs>
                <a:gs pos="27000">
                  <a:srgbClr val="FF8926"/>
                </a:gs>
                <a:gs pos="45000">
                  <a:srgbClr val="FFD674"/>
                </a:gs>
              </a:gsLst>
              <a:path path="circle">
                <a:fillToRect r="100000" b="100000"/>
              </a:path>
              <a:tileRect l="-100000" t="-100000"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4953143" y="3951844"/>
              <a:ext cx="13890634" cy="54041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Ins="182880" rtlCol="0" anchor="t">
              <a:noAutofit/>
            </a:bodyPr>
            <a:lstStyle/>
            <a:p>
              <a:pPr marL="625457" indent="-503224" algn="ctr">
                <a:spcAft>
                  <a:spcPts val="1200"/>
                </a:spcAft>
              </a:pPr>
              <a:endParaRPr lang="en-US" sz="5599" dirty="0">
                <a:latin typeface="Myriad Pro" panose="020B0503030403020204"/>
              </a:endParaRPr>
            </a:p>
            <a:p>
              <a:pPr marL="625457" indent="-503224">
                <a:spcAft>
                  <a:spcPts val="1800"/>
                </a:spcAft>
                <a:buFont typeface="+mj-lt"/>
                <a:buAutoNum type="arabicPeriod"/>
              </a:pPr>
              <a:r>
                <a:rPr lang="en-US" sz="4400" i="1" dirty="0" err="1">
                  <a:latin typeface="Myriad Pro" panose="020B0503030403020204"/>
                </a:rPr>
                <a:t>Rs</a:t>
              </a:r>
              <a:r>
                <a:rPr lang="en-US" sz="4400" dirty="0">
                  <a:latin typeface="Myriad Pro" panose="020B0503030403020204"/>
                </a:rPr>
                <a:t> infection enriches nutrients for </a:t>
              </a:r>
              <a:r>
                <a:rPr lang="en-US" sz="4400" i="1" dirty="0" err="1">
                  <a:latin typeface="Myriad Pro" panose="020B0503030403020204"/>
                </a:rPr>
                <a:t>Rs</a:t>
              </a:r>
              <a:r>
                <a:rPr lang="en-US" sz="4400" dirty="0">
                  <a:latin typeface="Myriad Pro" panose="020B0503030403020204"/>
                </a:rPr>
                <a:t> in xylem sap and enriches the polyamine putrescine, which is not a carbon or nitrogen source for </a:t>
              </a:r>
              <a:r>
                <a:rPr lang="en-US" sz="4400" i="1" dirty="0" err="1">
                  <a:latin typeface="Myriad Pro" panose="020B0503030403020204"/>
                </a:rPr>
                <a:t>Rs</a:t>
              </a:r>
              <a:r>
                <a:rPr lang="en-US" sz="4400" i="1" dirty="0">
                  <a:latin typeface="Myriad Pro" panose="020B0503030403020204"/>
                </a:rPr>
                <a:t>.</a:t>
              </a:r>
            </a:p>
            <a:p>
              <a:pPr marL="625457" indent="-503224">
                <a:spcAft>
                  <a:spcPts val="1800"/>
                </a:spcAft>
                <a:buFont typeface="+mj-lt"/>
                <a:buAutoNum type="arabicPeriod"/>
                <a:tabLst>
                  <a:tab pos="12128165" algn="l"/>
                </a:tabLst>
              </a:pPr>
              <a:r>
                <a:rPr lang="en-US" sz="4400" i="1" dirty="0" err="1">
                  <a:latin typeface="Myriad Pro" panose="020B0503030403020204"/>
                </a:rPr>
                <a:t>Rs</a:t>
              </a:r>
              <a:r>
                <a:rPr lang="en-US" sz="4400" i="1" dirty="0">
                  <a:latin typeface="Myriad Pro" panose="020B0503030403020204"/>
                </a:rPr>
                <a:t> </a:t>
              </a:r>
              <a:r>
                <a:rPr lang="en-US" sz="4400" dirty="0">
                  <a:latin typeface="Myriad Pro" panose="020B0503030403020204"/>
                </a:rPr>
                <a:t>produces the enriched putrescine via the </a:t>
              </a:r>
              <a:r>
                <a:rPr lang="en-US" sz="4400" dirty="0" err="1">
                  <a:latin typeface="Myriad Pro" panose="020B0503030403020204"/>
                </a:rPr>
                <a:t>SpeC</a:t>
              </a:r>
              <a:r>
                <a:rPr lang="en-US" sz="4400" dirty="0">
                  <a:latin typeface="Myriad Pro" panose="020B0503030403020204"/>
                </a:rPr>
                <a:t> ornithine decarboxylase.</a:t>
              </a:r>
              <a:endParaRPr lang="en-US" sz="2000" i="1" dirty="0">
                <a:latin typeface="Myriad Pro" panose="020B0503030403020204"/>
              </a:endParaRPr>
            </a:p>
            <a:p>
              <a:pPr marL="625457" indent="-503224">
                <a:spcAft>
                  <a:spcPts val="1800"/>
                </a:spcAft>
                <a:buFont typeface="+mj-lt"/>
                <a:buAutoNum type="arabicPeriod"/>
                <a:tabLst>
                  <a:tab pos="12128165" algn="l"/>
                </a:tabLst>
              </a:pPr>
              <a:r>
                <a:rPr lang="en-US" sz="4400" dirty="0">
                  <a:latin typeface="Myriad Pro" panose="020B0503030403020204"/>
                </a:rPr>
                <a:t>Putrescine treatment accelerates bacterial wilt disease on tomato. </a:t>
              </a:r>
              <a:endParaRPr lang="en-US" sz="4400" i="1" dirty="0">
                <a:latin typeface="Myriad Pro" panose="020B0503030403020204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15032956" y="4784109"/>
              <a:ext cx="605837" cy="634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4400" dirty="0">
                  <a:latin typeface="Myriad Pro" panose="020B0503030403020204"/>
                </a:rPr>
                <a:t>1.</a:t>
              </a:r>
            </a:p>
          </p:txBody>
        </p:sp>
      </p:grpSp>
      <p:sp>
        <p:nvSpPr>
          <p:cNvPr id="9239" name="TextBox 9238"/>
          <p:cNvSpPr txBox="1"/>
          <p:nvPr/>
        </p:nvSpPr>
        <p:spPr>
          <a:xfrm>
            <a:off x="19835049" y="3463880"/>
            <a:ext cx="58158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Myriad Pro" panose="020B0503030403020204"/>
              </a:rPr>
              <a:t>Take Home Points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19835049" y="3463880"/>
            <a:ext cx="58158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Myriad Pro" panose="020B0503030403020204"/>
              </a:rPr>
              <a:t>Take Home Points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16045582" y="6488617"/>
            <a:ext cx="605837" cy="76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400" dirty="0">
                <a:latin typeface="Myriad Pro" panose="020B0503030403020204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49448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54292</TotalTime>
  <Words>664</Words>
  <Application>Microsoft Office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Myriad Pro</vt:lpstr>
      <vt:lpstr>Times</vt:lpstr>
      <vt:lpstr>Office Theme</vt:lpstr>
      <vt:lpstr>PowerPoint Presentation</vt:lpstr>
    </vt:vector>
  </TitlesOfParts>
  <Company>University of Wisconsin - Madison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Lowe</dc:creator>
  <cp:lastModifiedBy>tiff.lowe@gmail.com</cp:lastModifiedBy>
  <cp:revision>262</cp:revision>
  <cp:lastPrinted>2016-06-21T14:42:52Z</cp:lastPrinted>
  <dcterms:created xsi:type="dcterms:W3CDTF">2015-03-21T00:19:38Z</dcterms:created>
  <dcterms:modified xsi:type="dcterms:W3CDTF">2017-05-24T19:11:14Z</dcterms:modified>
</cp:coreProperties>
</file>