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1" r:id="rId2"/>
  </p:sldIdLst>
  <p:sldSz cx="51206400" cy="32918400"/>
  <p:notesSz cx="7010400" cy="9296400"/>
  <p:custDataLst>
    <p:tags r:id="rId4"/>
  </p:custDataLst>
  <p:defaultTextStyle>
    <a:defPPr>
      <a:defRPr lang="en-US"/>
    </a:defPPr>
    <a:lvl1pPr marL="0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1pPr>
    <a:lvl2pPr marL="2018995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2pPr>
    <a:lvl3pPr marL="4037990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3pPr>
    <a:lvl4pPr marL="6056986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4pPr>
    <a:lvl5pPr marL="8075981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5pPr>
    <a:lvl6pPr marL="10094976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6pPr>
    <a:lvl7pPr marL="12113971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7pPr>
    <a:lvl8pPr marL="14132966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8pPr>
    <a:lvl9pPr marL="16151962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ffany Lowe" initials="TL" lastIdx="1" clrIdx="0">
    <p:extLst>
      <p:ext uri="{19B8F6BF-5375-455C-9EA6-DF929625EA0E}">
        <p15:presenceInfo xmlns:p15="http://schemas.microsoft.com/office/powerpoint/2012/main" userId="S-1-5-21-2022480811-3978630685-3766543935-12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DEEBF7"/>
    <a:srgbClr val="4C216D"/>
    <a:srgbClr val="9933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8" d="100"/>
          <a:sy n="18" d="100"/>
        </p:scale>
        <p:origin x="103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A7053-C1AE-494E-8680-EE1922D19CF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1162050"/>
            <a:ext cx="48768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5AB8F-7C6D-4D0F-9F7B-E90F2414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4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1162050"/>
            <a:ext cx="48768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AB8F-7C6D-4D0F-9F7B-E90F24143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6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5387342"/>
            <a:ext cx="3840480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7289782"/>
            <a:ext cx="384048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9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5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752600"/>
            <a:ext cx="1104138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752600"/>
            <a:ext cx="3248406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8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5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8206745"/>
            <a:ext cx="4416552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22029425"/>
            <a:ext cx="4416552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0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8763000"/>
            <a:ext cx="217627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8763000"/>
            <a:ext cx="217627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3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752603"/>
            <a:ext cx="4416552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069582"/>
            <a:ext cx="21662705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2024360"/>
            <a:ext cx="21662705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069582"/>
            <a:ext cx="21769390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2024360"/>
            <a:ext cx="21769390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7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9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194560"/>
            <a:ext cx="16515395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739642"/>
            <a:ext cx="2592324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9875520"/>
            <a:ext cx="16515395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194560"/>
            <a:ext cx="16515395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739642"/>
            <a:ext cx="2592324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9875520"/>
            <a:ext cx="16515395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3A12-718F-4377-BD9F-12F2F1ED779C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7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752603"/>
            <a:ext cx="441655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8763000"/>
            <a:ext cx="441655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0510482"/>
            <a:ext cx="115214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3A12-718F-4377-BD9F-12F2F1ED779C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0510482"/>
            <a:ext cx="172821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0510482"/>
            <a:ext cx="115214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81051-EC88-48DD-B268-EB8341E33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6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tiff"/><Relationship Id="rId18" Type="http://schemas.openxmlformats.org/officeDocument/2006/relationships/image" Target="../media/image15.jpe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jpeg"/><Relationship Id="rId12" Type="http://schemas.openxmlformats.org/officeDocument/2006/relationships/image" Target="../media/image9.jpeg"/><Relationship Id="rId17" Type="http://schemas.openxmlformats.org/officeDocument/2006/relationships/image" Target="../media/image14.jpe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gif"/><Relationship Id="rId20" Type="http://schemas.openxmlformats.org/officeDocument/2006/relationships/image" Target="../media/image17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tiff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2"/>
            <a:ext cx="51206400" cy="40930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87463" y="230435"/>
            <a:ext cx="46547314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8500" dirty="0">
                <a:solidFill>
                  <a:schemeClr val="bg1"/>
                </a:solidFill>
                <a:latin typeface="Century Gothic" panose="020B0502020202020204" pitchFamily="34" charset="0"/>
              </a:rPr>
              <a:t>Metabolomics reveals putrescine is involved in </a:t>
            </a:r>
            <a:r>
              <a:rPr lang="en-US" sz="8500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Ralstonia</a:t>
            </a:r>
            <a:r>
              <a:rPr lang="en-US" sz="85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8500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solanacearum</a:t>
            </a:r>
            <a:r>
              <a:rPr lang="en-US" sz="8500" dirty="0">
                <a:solidFill>
                  <a:schemeClr val="bg1"/>
                </a:solidFill>
                <a:latin typeface="Century Gothic" panose="020B0502020202020204" pitchFamily="34" charset="0"/>
              </a:rPr>
              <a:t>-host interactions</a:t>
            </a:r>
          </a:p>
          <a:p>
            <a:pPr>
              <a:spcAft>
                <a:spcPts val="2400"/>
              </a:spcAft>
            </a:pPr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Tiffany M. Lowe</a:t>
            </a:r>
            <a:r>
              <a:rPr lang="en-US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, A. Jancewicz, P. Masson, Caitilyn Allen</a:t>
            </a:r>
          </a:p>
          <a:p>
            <a:pPr marL="1828762" indent="-1828762"/>
            <a:r>
              <a:rPr lang="en-US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University of Wisconsin—Madison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577915" y="-68"/>
            <a:ext cx="3657607" cy="32918468"/>
            <a:chOff x="540569" y="-12371"/>
            <a:chExt cx="3657607" cy="32918468"/>
          </a:xfrm>
        </p:grpSpPr>
        <p:grpSp>
          <p:nvGrpSpPr>
            <p:cNvPr id="1038" name="Group 1037"/>
            <p:cNvGrpSpPr/>
            <p:nvPr/>
          </p:nvGrpSpPr>
          <p:grpSpPr>
            <a:xfrm>
              <a:off x="540569" y="-12371"/>
              <a:ext cx="3657607" cy="32918468"/>
              <a:chOff x="53103410" y="3443997"/>
              <a:chExt cx="3657607" cy="32918468"/>
            </a:xfrm>
          </p:grpSpPr>
          <p:pic>
            <p:nvPicPr>
              <p:cNvPr id="1034" name="Picture 103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03410" y="3443997"/>
                <a:ext cx="3657607" cy="9144019"/>
              </a:xfrm>
              <a:prstGeom prst="rect">
                <a:avLst/>
              </a:prstGeom>
            </p:spPr>
          </p:pic>
          <p:pic>
            <p:nvPicPr>
              <p:cNvPr id="1035" name="Picture 10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03410" y="12588016"/>
                <a:ext cx="3657607" cy="9144019"/>
              </a:xfrm>
              <a:prstGeom prst="rect">
                <a:avLst/>
              </a:prstGeom>
            </p:spPr>
          </p:pic>
          <p:pic>
            <p:nvPicPr>
              <p:cNvPr id="1036" name="Picture 103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03410" y="21732035"/>
                <a:ext cx="3657607" cy="9144019"/>
              </a:xfrm>
              <a:prstGeom prst="rect">
                <a:avLst/>
              </a:prstGeom>
            </p:spPr>
          </p:pic>
          <p:pic>
            <p:nvPicPr>
              <p:cNvPr id="1037" name="Picture 10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03410" y="30876054"/>
                <a:ext cx="3657607" cy="5486411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540572" y="19667"/>
              <a:ext cx="3657600" cy="32854392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4787463" y="4497978"/>
            <a:ext cx="11795760" cy="28087320"/>
            <a:chOff x="4721926" y="4497978"/>
            <a:chExt cx="11795760" cy="28087320"/>
          </a:xfrm>
        </p:grpSpPr>
        <p:sp>
          <p:nvSpPr>
            <p:cNvPr id="2" name="Rectangle 1"/>
            <p:cNvSpPr/>
            <p:nvPr/>
          </p:nvSpPr>
          <p:spPr>
            <a:xfrm>
              <a:off x="5179126" y="4513218"/>
              <a:ext cx="11338560" cy="28072080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4" name="Group 243"/>
            <p:cNvGrpSpPr/>
            <p:nvPr/>
          </p:nvGrpSpPr>
          <p:grpSpPr>
            <a:xfrm>
              <a:off x="4721926" y="4497978"/>
              <a:ext cx="11795760" cy="27849873"/>
              <a:chOff x="4721926" y="4497978"/>
              <a:chExt cx="11795760" cy="27849873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721926" y="4497978"/>
                <a:ext cx="11795760" cy="822960"/>
                <a:chOff x="4708722" y="4513217"/>
                <a:chExt cx="11602387" cy="82296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4708722" y="4513217"/>
                  <a:ext cx="11602387" cy="82296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849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708722" y="4539977"/>
                  <a:ext cx="3594856" cy="7694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37160" rtlCol="0">
                  <a:noAutofit/>
                </a:bodyPr>
                <a:lstStyle/>
                <a:p>
                  <a:r>
                    <a:rPr lang="en-US" sz="3849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Background: Bacterial wilt disease</a:t>
                  </a: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4721926" y="10373709"/>
                <a:ext cx="11795760" cy="822960"/>
                <a:chOff x="4708722" y="10560942"/>
                <a:chExt cx="11409014" cy="822960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4708722" y="10560942"/>
                  <a:ext cx="11409014" cy="82296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849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4708722" y="10587702"/>
                  <a:ext cx="3534942" cy="7694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37160" rtlCol="0">
                  <a:noAutofit/>
                </a:bodyPr>
                <a:lstStyle/>
                <a:p>
                  <a:r>
                    <a:rPr lang="en-US" sz="3849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Metabolomics of tomato xylem sap </a:t>
                  </a:r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8975380" y="5539554"/>
                <a:ext cx="7202517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5000"/>
                  </a:lnSpc>
                  <a:buClr>
                    <a:schemeClr val="accent5">
                      <a:lumMod val="75000"/>
                    </a:schemeClr>
                  </a:buClr>
                </a:pPr>
                <a:r>
                  <a:rPr lang="en-US" sz="3000" u="sng" dirty="0"/>
                  <a:t>Our Aim:</a:t>
                </a:r>
              </a:p>
              <a:p>
                <a:pPr marL="228595" indent="-228595">
                  <a:lnSpc>
                    <a:spcPct val="85000"/>
                  </a:lnSpc>
                  <a:spcAft>
                    <a:spcPts val="3600"/>
                  </a:spcAft>
                  <a:buClr>
                    <a:schemeClr val="accent5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sz="3000" dirty="0"/>
                  <a:t>Use metabolomics to understand how </a:t>
                </a:r>
                <a:r>
                  <a:rPr lang="en-US" sz="3000" i="1" dirty="0"/>
                  <a:t>Ralstonia solanacearum </a:t>
                </a:r>
                <a:r>
                  <a:rPr lang="en-US" sz="3000" dirty="0"/>
                  <a:t>(</a:t>
                </a:r>
                <a:r>
                  <a:rPr lang="en-US" sz="3000" i="1" dirty="0"/>
                  <a:t>Rs</a:t>
                </a:r>
                <a:r>
                  <a:rPr lang="en-US" sz="3000" dirty="0"/>
                  <a:t>) grows so well in tomato xylem vessels</a:t>
                </a: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5503252" y="5518421"/>
                <a:ext cx="3225835" cy="4692641"/>
                <a:chOff x="4993658" y="5514458"/>
                <a:chExt cx="3225835" cy="4692641"/>
              </a:xfrm>
            </p:grpSpPr>
            <p:pic>
              <p:nvPicPr>
                <p:cNvPr id="77" name="Picture 2" descr="http://giantveggiegardener.files.wordpress.com/2011/03/bacterial-wilt-u-of-wisconsin.jpg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686" t="9832" r="31163"/>
                <a:stretch/>
              </p:blipFill>
              <p:spPr bwMode="auto">
                <a:xfrm>
                  <a:off x="5078671" y="5514458"/>
                  <a:ext cx="2998390" cy="462881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8" name="TextBox 77"/>
                <p:cNvSpPr txBox="1"/>
                <p:nvPr/>
              </p:nvSpPr>
              <p:spPr>
                <a:xfrm>
                  <a:off x="4993658" y="9806989"/>
                  <a:ext cx="322583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1800"/>
                    </a:spcAft>
                    <a:buClr>
                      <a:schemeClr val="accent5">
                        <a:lumMod val="75000"/>
                      </a:schemeClr>
                    </a:buClr>
                  </a:pPr>
                  <a:r>
                    <a:rPr lang="en-US" sz="2000" i="1" dirty="0">
                      <a:solidFill>
                        <a:schemeClr val="bg1"/>
                      </a:solidFill>
                    </a:rPr>
                    <a:t>Rs</a:t>
                  </a:r>
                  <a:r>
                    <a:rPr lang="en-US" sz="2000" dirty="0">
                      <a:solidFill>
                        <a:schemeClr val="bg1"/>
                      </a:solidFill>
                    </a:rPr>
                    <a:t>-infected tomato plant</a:t>
                  </a:r>
                </a:p>
              </p:txBody>
            </p:sp>
          </p:grpSp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13" r="17596" b="2277"/>
              <a:stretch/>
            </p:blipFill>
            <p:spPr>
              <a:xfrm>
                <a:off x="5502893" y="11908010"/>
                <a:ext cx="1091160" cy="2019062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890"/>
              <a:stretch/>
            </p:blipFill>
            <p:spPr>
              <a:xfrm>
                <a:off x="5553175" y="14068735"/>
                <a:ext cx="990599" cy="1843171"/>
              </a:xfrm>
              <a:prstGeom prst="rect">
                <a:avLst/>
              </a:prstGeom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5411720" y="11311424"/>
                <a:ext cx="72547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  <a:buClr>
                    <a:schemeClr val="accent5">
                      <a:lumMod val="75000"/>
                    </a:schemeClr>
                  </a:buClr>
                </a:pPr>
                <a:r>
                  <a:rPr lang="en-US" sz="3000" dirty="0"/>
                  <a:t>Experiment Overview: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6502633" y="12127650"/>
                <a:ext cx="16074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  <a:spcAft>
                    <a:spcPts val="1800"/>
                  </a:spcAft>
                  <a:buClr>
                    <a:schemeClr val="accent5">
                      <a:lumMod val="75000"/>
                    </a:schemeClr>
                  </a:buClr>
                </a:pPr>
                <a:r>
                  <a:rPr lang="en-US" sz="3000" dirty="0"/>
                  <a:t>Healthy</a:t>
                </a:r>
                <a:br>
                  <a:rPr lang="en-US" sz="3000" dirty="0"/>
                </a:br>
                <a:r>
                  <a:rPr lang="en-US" sz="3000" dirty="0"/>
                  <a:t>Tomato</a:t>
                </a:r>
                <a:br>
                  <a:rPr lang="en-US" sz="3000" dirty="0"/>
                </a:br>
                <a:r>
                  <a:rPr lang="en-US" sz="3000" dirty="0"/>
                  <a:t>Plants 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246832" y="14834029"/>
                <a:ext cx="21190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  <a:spcAft>
                    <a:spcPts val="1800"/>
                  </a:spcAft>
                  <a:buClr>
                    <a:schemeClr val="accent5">
                      <a:lumMod val="75000"/>
                    </a:schemeClr>
                  </a:buClr>
                </a:pPr>
                <a:r>
                  <a:rPr lang="en-US" sz="3000" i="1" dirty="0"/>
                  <a:t>Rs</a:t>
                </a:r>
                <a:r>
                  <a:rPr lang="en-US" sz="3000" dirty="0"/>
                  <a:t>-Infected</a:t>
                </a:r>
                <a:br>
                  <a:rPr lang="en-US" sz="3000" dirty="0"/>
                </a:br>
                <a:r>
                  <a:rPr lang="en-US" sz="3000" dirty="0"/>
                  <a:t>Tomato</a:t>
                </a:r>
                <a:br>
                  <a:rPr lang="en-US" sz="3000" dirty="0"/>
                </a:br>
                <a:r>
                  <a:rPr lang="en-US" sz="3000" dirty="0"/>
                  <a:t>Plants </a:t>
                </a:r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58" t="12930" r="69917" b="80352"/>
              <a:stretch/>
            </p:blipFill>
            <p:spPr>
              <a:xfrm flipH="1">
                <a:off x="5579846" y="15511475"/>
                <a:ext cx="529590" cy="176530"/>
              </a:xfrm>
              <a:prstGeom prst="rect">
                <a:avLst/>
              </a:prstGeom>
            </p:spPr>
          </p:pic>
          <p:cxnSp>
            <p:nvCxnSpPr>
              <p:cNvPr id="98" name="Straight Arrow Connector 97"/>
              <p:cNvCxnSpPr/>
              <p:nvPr/>
            </p:nvCxnSpPr>
            <p:spPr>
              <a:xfrm flipV="1">
                <a:off x="8288010" y="14188653"/>
                <a:ext cx="723043" cy="642213"/>
              </a:xfrm>
              <a:prstGeom prst="straightConnector1">
                <a:avLst/>
              </a:prstGeom>
              <a:ln w="762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9007717" y="11939190"/>
                <a:ext cx="2658805" cy="21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1800"/>
                  </a:spcAft>
                  <a:buClr>
                    <a:schemeClr val="accent5">
                      <a:lumMod val="75000"/>
                    </a:schemeClr>
                  </a:buClr>
                </a:pPr>
                <a:r>
                  <a:rPr lang="en-US" sz="3000" dirty="0"/>
                  <a:t>Plants were </a:t>
                </a:r>
                <a:r>
                  <a:rPr lang="en-US" sz="3000" dirty="0" err="1"/>
                  <a:t>detopped</a:t>
                </a:r>
                <a:r>
                  <a:rPr lang="en-US" sz="3000" dirty="0"/>
                  <a:t>, &amp; xylem sap was harvested for 30 min.</a:t>
                </a:r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9422718" y="14231653"/>
                <a:ext cx="1828800" cy="1765720"/>
                <a:chOff x="8590628" y="14451797"/>
                <a:chExt cx="1828800" cy="1765720"/>
              </a:xfrm>
            </p:grpSpPr>
            <p:pic>
              <p:nvPicPr>
                <p:cNvPr id="92" name="Picture 2" descr="C:\Users\Tiff\Dropbox\Lab\Data\Notes + Lab Meetings\Photos\Xylem sap harvesting\IMG_20121024_191041.jpg"/>
                <p:cNvPicPr>
                  <a:picLocks noChangeAspect="1" noChangeArrowheads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944" t="28738" r="36365" b="37006"/>
                <a:stretch/>
              </p:blipFill>
              <p:spPr bwMode="auto">
                <a:xfrm>
                  <a:off x="8590628" y="14451797"/>
                  <a:ext cx="1828800" cy="176033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0" name="TextBox 99"/>
                <p:cNvSpPr txBox="1"/>
                <p:nvPr/>
              </p:nvSpPr>
              <p:spPr>
                <a:xfrm>
                  <a:off x="8590628" y="15817407"/>
                  <a:ext cx="1828800" cy="400110"/>
                </a:xfrm>
                <a:prstGeom prst="rect">
                  <a:avLst/>
                </a:prstGeom>
                <a:solidFill>
                  <a:schemeClr val="tx1">
                    <a:alpha val="60000"/>
                  </a:schemeClr>
                </a:solidFill>
              </p:spPr>
              <p:txBody>
                <a:bodyPr wrap="square" lIns="0" rIns="0" rtlCol="0">
                  <a:spAutoFit/>
                </a:bodyPr>
                <a:lstStyle/>
                <a:p>
                  <a:pPr algn="ctr">
                    <a:spcAft>
                      <a:spcPts val="1800"/>
                    </a:spcAft>
                    <a:buClr>
                      <a:schemeClr val="accent5">
                        <a:lumMod val="75000"/>
                      </a:schemeClr>
                    </a:buClr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Detopped plant</a:t>
                  </a:r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12314051" y="12247334"/>
                <a:ext cx="4165006" cy="3647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1800"/>
                  </a:spcAft>
                  <a:buClr>
                    <a:schemeClr val="accent5">
                      <a:lumMod val="75000"/>
                    </a:schemeClr>
                  </a:buClr>
                </a:pPr>
                <a:r>
                  <a:rPr lang="en-US" sz="3000" dirty="0"/>
                  <a:t>GC-MS analysis at NIH-funded metabolomics core at UC-Davis (West Coast Metabolomics) </a:t>
                </a:r>
              </a:p>
              <a:p>
                <a:pPr algn="ctr">
                  <a:lnSpc>
                    <a:spcPct val="90000"/>
                  </a:lnSpc>
                  <a:buClr>
                    <a:schemeClr val="accent5">
                      <a:lumMod val="75000"/>
                    </a:schemeClr>
                  </a:buClr>
                </a:pPr>
                <a:endParaRPr lang="en-US" sz="3000" u="sng" dirty="0"/>
              </a:p>
              <a:p>
                <a:pPr algn="ctr">
                  <a:lnSpc>
                    <a:spcPct val="90000"/>
                  </a:lnSpc>
                  <a:buClr>
                    <a:schemeClr val="accent5">
                      <a:lumMod val="75000"/>
                    </a:schemeClr>
                  </a:buClr>
                </a:pPr>
                <a:r>
                  <a:rPr lang="en-US" sz="3000" u="sng" dirty="0"/>
                  <a:t>Sample size:</a:t>
                </a:r>
              </a:p>
              <a:p>
                <a:pPr algn="ctr">
                  <a:lnSpc>
                    <a:spcPct val="90000"/>
                  </a:lnSpc>
                  <a:buClr>
                    <a:schemeClr val="accent5">
                      <a:lumMod val="75000"/>
                    </a:schemeClr>
                  </a:buClr>
                </a:pPr>
                <a:r>
                  <a:rPr lang="en-US" sz="3000" dirty="0"/>
                  <a:t>5 pools of 4 samples </a:t>
                </a:r>
                <a:br>
                  <a:rPr lang="en-US" sz="3000" dirty="0"/>
                </a:br>
                <a:r>
                  <a:rPr lang="en-US" sz="3000" dirty="0"/>
                  <a:t>per condition</a:t>
                </a: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11624537" y="13741171"/>
                <a:ext cx="731520" cy="0"/>
              </a:xfrm>
              <a:prstGeom prst="straightConnector1">
                <a:avLst/>
              </a:prstGeom>
              <a:ln w="762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8255208" y="12755657"/>
                <a:ext cx="755844" cy="836206"/>
              </a:xfrm>
              <a:prstGeom prst="straightConnector1">
                <a:avLst/>
              </a:prstGeom>
              <a:ln w="762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TextBox 281"/>
              <p:cNvSpPr txBox="1"/>
              <p:nvPr/>
            </p:nvSpPr>
            <p:spPr>
              <a:xfrm>
                <a:off x="5960291" y="30408859"/>
                <a:ext cx="977623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800"/>
                  </a:spcAft>
                  <a:buClr>
                    <a:schemeClr val="accent5">
                      <a:lumMod val="75000"/>
                    </a:schemeClr>
                  </a:buClr>
                </a:pPr>
                <a:r>
                  <a:rPr lang="en-US" sz="4000" dirty="0"/>
                  <a:t>Hypothesis: </a:t>
                </a:r>
                <a:r>
                  <a:rPr lang="en-US" sz="4000" i="1" dirty="0"/>
                  <a:t>R. solanacearum-</a:t>
                </a:r>
                <a:r>
                  <a:rPr lang="en-US" sz="4000" dirty="0"/>
                  <a:t>produced putrescine in tomato xylem sap </a:t>
                </a:r>
                <a:br>
                  <a:rPr lang="en-US" sz="4000" dirty="0"/>
                </a:br>
                <a:r>
                  <a:rPr lang="en-US" sz="4000" dirty="0"/>
                  <a:t>contributes to virulence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413577" y="16543333"/>
                <a:ext cx="1047678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  <a:buClr>
                    <a:schemeClr val="accent5">
                      <a:lumMod val="75000"/>
                    </a:schemeClr>
                  </a:buClr>
                </a:pPr>
                <a:r>
                  <a:rPr lang="en-US" sz="3000" dirty="0"/>
                  <a:t>34 compounds were enriched in infected xylem sap</a:t>
                </a:r>
                <a:r>
                  <a:rPr lang="en-US" sz="1600" dirty="0"/>
                  <a:t>   </a:t>
                </a:r>
                <a:br>
                  <a:rPr lang="en-US" sz="1600" dirty="0"/>
                </a:br>
                <a:r>
                  <a:rPr lang="en-US" sz="2000" dirty="0"/>
                  <a:t>(p&lt;0.05 by t-test; Fold Change&gt;1.5)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975380" y="7744969"/>
                <a:ext cx="7353862" cy="2516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595" indent="-228595">
                  <a:lnSpc>
                    <a:spcPct val="85000"/>
                  </a:lnSpc>
                  <a:spcAft>
                    <a:spcPts val="1800"/>
                  </a:spcAft>
                  <a:buClr>
                    <a:schemeClr val="accent5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sz="3000" i="1" dirty="0"/>
                  <a:t>Rs </a:t>
                </a:r>
                <a:r>
                  <a:rPr lang="en-US" sz="3000" dirty="0"/>
                  <a:t>infects the water-transporting xylem vessels of many plants. </a:t>
                </a:r>
              </a:p>
              <a:p>
                <a:pPr marL="228595" indent="-228595">
                  <a:lnSpc>
                    <a:spcPct val="85000"/>
                  </a:lnSpc>
                  <a:spcAft>
                    <a:spcPts val="1800"/>
                  </a:spcAft>
                  <a:buClr>
                    <a:schemeClr val="accent5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sz="3000" dirty="0"/>
                  <a:t>Large </a:t>
                </a:r>
                <a:r>
                  <a:rPr lang="en-US" sz="3000" i="1" dirty="0"/>
                  <a:t>Rs</a:t>
                </a:r>
                <a:r>
                  <a:rPr lang="en-US" sz="3000" dirty="0"/>
                  <a:t> populations (&gt;10</a:t>
                </a:r>
                <a:r>
                  <a:rPr lang="en-US" sz="3000" baseline="30000" dirty="0"/>
                  <a:t>9</a:t>
                </a:r>
                <a:r>
                  <a:rPr lang="en-US" sz="3000" dirty="0"/>
                  <a:t> CFU/g stem) clog xylem vessels, leading to wilt.  </a:t>
                </a:r>
                <a:endParaRPr lang="en-US" sz="3000" i="1" dirty="0"/>
              </a:p>
              <a:p>
                <a:pPr marL="228595" indent="-228595">
                  <a:lnSpc>
                    <a:spcPct val="85000"/>
                  </a:lnSpc>
                  <a:spcAft>
                    <a:spcPts val="3000"/>
                  </a:spcAft>
                  <a:buClr>
                    <a:schemeClr val="accent5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sz="3000" dirty="0"/>
                  <a:t>Xylem sap is considered nutrient-poor.</a:t>
                </a: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5819206" y="17510603"/>
                <a:ext cx="10058400" cy="12740969"/>
                <a:chOff x="5274500" y="17510601"/>
                <a:chExt cx="10058400" cy="12740969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5274500" y="17510601"/>
                  <a:ext cx="10058400" cy="12740969"/>
                  <a:chOff x="5289740" y="17251521"/>
                  <a:chExt cx="10058400" cy="12740969"/>
                </a:xfrm>
              </p:grpSpPr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89740" y="23634220"/>
                    <a:ext cx="10058400" cy="6358270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89740" y="17251521"/>
                    <a:ext cx="10058400" cy="637953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9" name="Rectangle 28"/>
                <p:cNvSpPr/>
                <p:nvPr/>
              </p:nvSpPr>
              <p:spPr>
                <a:xfrm>
                  <a:off x="7750691" y="18339349"/>
                  <a:ext cx="1427545" cy="2864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684546" y="18008700"/>
                  <a:ext cx="2599366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Putrescine</a:t>
                  </a:r>
                </a:p>
              </p:txBody>
            </p:sp>
          </p:grpSp>
        </p:grpSp>
      </p:grpSp>
      <p:grpSp>
        <p:nvGrpSpPr>
          <p:cNvPr id="226" name="Group 225"/>
          <p:cNvGrpSpPr/>
          <p:nvPr/>
        </p:nvGrpSpPr>
        <p:grpSpPr>
          <a:xfrm>
            <a:off x="34303062" y="4497980"/>
            <a:ext cx="16397539" cy="28087318"/>
            <a:chOff x="32909687" y="4497978"/>
            <a:chExt cx="16397539" cy="28087319"/>
          </a:xfrm>
        </p:grpSpPr>
        <p:sp>
          <p:nvSpPr>
            <p:cNvPr id="27" name="Rectangle 26"/>
            <p:cNvSpPr/>
            <p:nvPr/>
          </p:nvSpPr>
          <p:spPr>
            <a:xfrm>
              <a:off x="33366887" y="4513217"/>
              <a:ext cx="15636240" cy="28072080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909687" y="28242109"/>
              <a:ext cx="16093440" cy="769441"/>
              <a:chOff x="33774015" y="30154730"/>
              <a:chExt cx="16824960" cy="76944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3774015" y="30155402"/>
                <a:ext cx="16824960" cy="76809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849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3774015" y="30154730"/>
                <a:ext cx="3534942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37160" rtlCol="0">
                <a:noAutofit/>
              </a:bodyPr>
              <a:lstStyle/>
              <a:p>
                <a:r>
                  <a:rPr lang="en-US" sz="3849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References and Acknowledgements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2909687" y="15985415"/>
              <a:ext cx="16093440" cy="822960"/>
              <a:chOff x="33845861" y="25232780"/>
              <a:chExt cx="16824960" cy="862942"/>
            </a:xfrm>
            <a:solidFill>
              <a:schemeClr val="tx1"/>
            </a:solidFill>
          </p:grpSpPr>
          <p:sp>
            <p:nvSpPr>
              <p:cNvPr id="40" name="Rectangle 39"/>
              <p:cNvSpPr/>
              <p:nvPr/>
            </p:nvSpPr>
            <p:spPr>
              <a:xfrm>
                <a:off x="33845861" y="25232780"/>
                <a:ext cx="16824960" cy="862942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3845861" y="25279535"/>
                <a:ext cx="3534942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37160" rtlCol="0">
                <a:no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Summary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2909687" y="4497978"/>
              <a:ext cx="16093440" cy="769441"/>
              <a:chOff x="33774015" y="4558540"/>
              <a:chExt cx="16824960" cy="76944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3774015" y="4559212"/>
                <a:ext cx="16824960" cy="76809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849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3783159" y="4558540"/>
                <a:ext cx="3534942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37160" rtlCol="0">
                <a:noAutofit/>
              </a:bodyPr>
              <a:lstStyle/>
              <a:p>
                <a:r>
                  <a:rPr lang="en-US" sz="3849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Putrescine biosynthesis mutants display increased twitching motility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909687" y="23250140"/>
              <a:ext cx="16093440" cy="822960"/>
              <a:chOff x="33774015" y="23535349"/>
              <a:chExt cx="16824960" cy="82296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3774015" y="23535349"/>
                <a:ext cx="16824960" cy="82296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849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3774015" y="23562109"/>
                <a:ext cx="3534942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37160" rtlCol="0">
                <a:noAutofit/>
              </a:bodyPr>
              <a:lstStyle/>
              <a:p>
                <a:r>
                  <a:rPr lang="en-US" sz="3849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Future Directions</a:t>
                </a:r>
              </a:p>
            </p:txBody>
          </p:sp>
        </p:grpSp>
        <p:pic>
          <p:nvPicPr>
            <p:cNvPr id="110" name="Picture 109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" t="5769" r="10344" b="28936"/>
            <a:stretch/>
          </p:blipFill>
          <p:spPr>
            <a:xfrm>
              <a:off x="33595470" y="10283810"/>
              <a:ext cx="8229600" cy="5074655"/>
            </a:xfrm>
            <a:prstGeom prst="rect">
              <a:avLst/>
            </a:prstGeom>
          </p:spPr>
        </p:pic>
        <p:sp>
          <p:nvSpPr>
            <p:cNvPr id="174" name="TextBox 173"/>
            <p:cNvSpPr txBox="1"/>
            <p:nvPr/>
          </p:nvSpPr>
          <p:spPr>
            <a:xfrm>
              <a:off x="33599455" y="17016946"/>
              <a:ext cx="15231553" cy="6014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92105" indent="-392105">
                <a:lnSpc>
                  <a:spcPct val="90000"/>
                </a:lnSpc>
                <a:spcAft>
                  <a:spcPts val="18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4000" i="1" dirty="0"/>
                <a:t>R. solanacearum </a:t>
              </a:r>
              <a:r>
                <a:rPr lang="en-US" sz="4000" dirty="0"/>
                <a:t>infections increase concentrations of sugars and amino acids in tomato xylem sap</a:t>
              </a:r>
            </a:p>
            <a:p>
              <a:pPr marL="392105" indent="-392105">
                <a:lnSpc>
                  <a:spcPct val="90000"/>
                </a:lnSpc>
                <a:spcAft>
                  <a:spcPts val="18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4000" dirty="0"/>
                <a:t>The polyamine putrescine is dramatically enriched (62-fold) in infected xylem sap</a:t>
              </a:r>
            </a:p>
            <a:p>
              <a:pPr marL="392105" indent="-392105">
                <a:lnSpc>
                  <a:spcPct val="90000"/>
                </a:lnSpc>
                <a:spcAft>
                  <a:spcPts val="18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4000" dirty="0"/>
                <a:t>Exogenous putrescine accelerates disease progress in tomato</a:t>
              </a:r>
            </a:p>
            <a:p>
              <a:pPr marL="392105" indent="-392105">
                <a:lnSpc>
                  <a:spcPct val="90000"/>
                </a:lnSpc>
                <a:spcAft>
                  <a:spcPts val="18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4000" dirty="0"/>
                <a:t>Genetically disrupting polyamine biosynthesis reduces </a:t>
              </a:r>
              <a:r>
                <a:rPr lang="en-US" sz="4000" i="1" dirty="0"/>
                <a:t>R. solanacearum </a:t>
              </a:r>
              <a:r>
                <a:rPr lang="en-US" sz="4000" dirty="0"/>
                <a:t>virulence on tomato</a:t>
              </a:r>
            </a:p>
            <a:p>
              <a:pPr marL="392105" indent="-392105">
                <a:lnSpc>
                  <a:spcPct val="90000"/>
                </a:lnSpc>
                <a:spcAft>
                  <a:spcPts val="18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4000" dirty="0"/>
                <a:t>Polyamine biosynthesis mutants have altered colony morphology that suggests twitching motility is constitutively expressed in these strains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3599455" y="24254906"/>
              <a:ext cx="15233904" cy="385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92105" indent="-392105">
                <a:lnSpc>
                  <a:spcPct val="90000"/>
                </a:lnSpc>
                <a:spcAft>
                  <a:spcPts val="18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3400" dirty="0"/>
                <a:t>Biochemically confirm that </a:t>
              </a:r>
              <a:r>
                <a:rPr lang="en-US" sz="3400" i="1" dirty="0"/>
                <a:t>adi </a:t>
              </a:r>
              <a:r>
                <a:rPr lang="en-US" sz="3400" dirty="0"/>
                <a:t>and </a:t>
              </a:r>
              <a:r>
                <a:rPr lang="en-US" sz="3400" i="1" dirty="0"/>
                <a:t>speB</a:t>
              </a:r>
              <a:r>
                <a:rPr lang="en-US" sz="3400" dirty="0"/>
                <a:t> mutants produce less polyamines</a:t>
              </a:r>
            </a:p>
            <a:p>
              <a:pPr marL="392105" indent="-392105">
                <a:lnSpc>
                  <a:spcPct val="90000"/>
                </a:lnSpc>
                <a:spcAft>
                  <a:spcPts val="18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3400" dirty="0"/>
                <a:t>Determine whether the increased putrescine in infected xylem sap is produced </a:t>
              </a:r>
              <a:br>
                <a:rPr lang="en-US" sz="3400" dirty="0"/>
              </a:br>
              <a:r>
                <a:rPr lang="en-US" sz="3400" dirty="0"/>
                <a:t>by </a:t>
              </a:r>
              <a:r>
                <a:rPr lang="en-US" sz="3400" i="1" dirty="0"/>
                <a:t>R. </a:t>
              </a:r>
              <a:r>
                <a:rPr lang="en-US" sz="3400" i="1" dirty="0" err="1"/>
                <a:t>solanacearum</a:t>
              </a:r>
              <a:r>
                <a:rPr lang="en-US" sz="3400" dirty="0"/>
                <a:t>:</a:t>
              </a:r>
              <a:r>
                <a:rPr lang="en-US" sz="3400" i="1" dirty="0"/>
                <a:t> </a:t>
              </a:r>
              <a:r>
                <a:rPr lang="en-US" sz="3400" dirty="0"/>
                <a:t>quantify putrescine in sap from plants infected by WT vs. putrescine mutants.</a:t>
              </a:r>
            </a:p>
            <a:p>
              <a:pPr marL="392105" indent="-392105">
                <a:lnSpc>
                  <a:spcPct val="90000"/>
                </a:lnSpc>
                <a:spcAft>
                  <a:spcPts val="18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3400" dirty="0"/>
                <a:t>Does constitutive expression of twitching motility cause the abnormal colony morphology in </a:t>
              </a:r>
              <a:r>
                <a:rPr lang="el-GR" sz="3400" dirty="0"/>
                <a:t>Δ</a:t>
              </a:r>
              <a:r>
                <a:rPr lang="en-US" sz="3400" i="1" dirty="0" err="1"/>
                <a:t>adi</a:t>
              </a:r>
              <a:r>
                <a:rPr lang="en-US" sz="3400" dirty="0"/>
                <a:t>::</a:t>
              </a:r>
              <a:r>
                <a:rPr lang="el-GR" sz="3400" dirty="0"/>
                <a:t>Ω</a:t>
              </a:r>
              <a:r>
                <a:rPr lang="en-US" sz="3400" dirty="0"/>
                <a:t> and </a:t>
              </a:r>
              <a:r>
                <a:rPr lang="el-GR" sz="3400" dirty="0"/>
                <a:t>Δ</a:t>
              </a:r>
              <a:r>
                <a:rPr lang="en-US" sz="3400" i="1" dirty="0" err="1"/>
                <a:t>speB</a:t>
              </a:r>
              <a:r>
                <a:rPr lang="en-US" sz="3400" dirty="0"/>
                <a:t>::Gm</a:t>
              </a:r>
              <a:r>
                <a:rPr lang="en-US" sz="3400" i="1" dirty="0"/>
                <a:t> </a:t>
              </a:r>
              <a:r>
                <a:rPr lang="en-US" sz="3400" dirty="0"/>
                <a:t>mutants (i.e. does </a:t>
              </a:r>
              <a:r>
                <a:rPr lang="en-US" sz="3400" i="1" dirty="0" err="1"/>
                <a:t>pilA</a:t>
              </a:r>
              <a:r>
                <a:rPr lang="en-US" sz="3400" dirty="0"/>
                <a:t> deletion revert the phenotype)? If so, do polyamines affect the quorum-sensing regulator </a:t>
              </a:r>
              <a:r>
                <a:rPr lang="en-US" sz="3400" dirty="0" err="1"/>
                <a:t>PhcA</a:t>
              </a:r>
              <a:r>
                <a:rPr lang="en-US" sz="3400" dirty="0"/>
                <a:t>?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3599455" y="29063368"/>
              <a:ext cx="15233904" cy="139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595" indent="-228595">
                <a:lnSpc>
                  <a:spcPct val="90000"/>
                </a:lnSpc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2360" dirty="0"/>
                <a:t>Jacobs, Babujee, Meng, Milling, &amp; Allen. 2012. The </a:t>
              </a:r>
              <a:r>
                <a:rPr lang="en-US" sz="2360" i="1" dirty="0"/>
                <a:t>In Planta </a:t>
              </a:r>
              <a:r>
                <a:rPr lang="en-US" sz="2360" dirty="0"/>
                <a:t>Transcriptome of </a:t>
              </a:r>
              <a:r>
                <a:rPr lang="en-US" sz="2360" i="1" dirty="0"/>
                <a:t>Ralstonia solanacearum</a:t>
              </a:r>
              <a:r>
                <a:rPr lang="en-US" sz="2360" dirty="0"/>
                <a:t>: Conserved Physiological and Virulence Strategies during Bacterial Wilt of Tomato. </a:t>
              </a:r>
              <a:r>
                <a:rPr lang="en-US" sz="2360" i="1" dirty="0"/>
                <a:t>mBio</a:t>
              </a:r>
              <a:r>
                <a:rPr lang="en-US" sz="2360" dirty="0"/>
                <a:t>. </a:t>
              </a:r>
            </a:p>
            <a:p>
              <a:pPr marL="228595" indent="-228595">
                <a:lnSpc>
                  <a:spcPct val="90000"/>
                </a:lnSpc>
                <a:spcAft>
                  <a:spcPts val="24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2360" dirty="0"/>
                <a:t>Liu, Kang, Genin, Schell, &amp; Denny. 2001. Twitching Motility of </a:t>
              </a:r>
              <a:r>
                <a:rPr lang="en-US" sz="2360" i="1" dirty="0"/>
                <a:t>Ralstonia solanacearum </a:t>
              </a:r>
              <a:r>
                <a:rPr lang="en-US" sz="2360" dirty="0"/>
                <a:t>Requires</a:t>
              </a:r>
              <a:r>
                <a:rPr lang="en-US" sz="2360" i="1" dirty="0"/>
                <a:t> </a:t>
              </a:r>
              <a:r>
                <a:rPr lang="en-US" sz="2360" dirty="0"/>
                <a:t>a Type IV Pilus System. </a:t>
              </a:r>
              <a:r>
                <a:rPr lang="en-US" sz="2360" i="1" dirty="0" err="1"/>
                <a:t>Microbiol</a:t>
              </a:r>
              <a:r>
                <a:rPr lang="en-US" sz="2360" dirty="0"/>
                <a:t>. 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4935839" y="30515422"/>
              <a:ext cx="2479016" cy="1890895"/>
            </a:xfrm>
            <a:prstGeom prst="rect">
              <a:avLst/>
            </a:prstGeom>
            <a:noFill/>
          </p:spPr>
          <p:txBody>
            <a:bodyPr wrap="square" lIns="43809" tIns="21904" rIns="43809" bIns="21904" rtlCol="0">
              <a:spAutoFit/>
            </a:bodyPr>
            <a:lstStyle/>
            <a:p>
              <a:r>
                <a:rPr lang="en-US" sz="2400" dirty="0"/>
                <a:t>TML and AJ were supported by NIH National Research Service Award T32 GM07215</a:t>
              </a:r>
            </a:p>
          </p:txBody>
        </p:sp>
        <p:pic>
          <p:nvPicPr>
            <p:cNvPr id="182" name="Picture 2" descr="http://win.niddk.nih.gov/images/logo_nih_lrg.gif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1979" y="30775068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8" descr="http://nifa.usda.gov/sites/default/files/resource/Powerpt_usda_nifa_vertical_rgb_300.jpg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56" r="-2614" b="68699"/>
            <a:stretch/>
          </p:blipFill>
          <p:spPr bwMode="auto">
            <a:xfrm>
              <a:off x="37524434" y="31023930"/>
              <a:ext cx="1484957" cy="873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3" name="TextBox 212"/>
            <p:cNvSpPr txBox="1"/>
            <p:nvPr/>
          </p:nvSpPr>
          <p:spPr>
            <a:xfrm>
              <a:off x="38810507" y="30515422"/>
              <a:ext cx="4808313" cy="1891101"/>
            </a:xfrm>
            <a:prstGeom prst="rect">
              <a:avLst/>
            </a:prstGeom>
            <a:noFill/>
          </p:spPr>
          <p:txBody>
            <a:bodyPr wrap="square" lIns="43809" tIns="21904" rIns="43809" bIns="21904" rtlCol="0">
              <a:spAutoFit/>
            </a:bodyPr>
            <a:lstStyle/>
            <a:p>
              <a:r>
                <a:rPr lang="en-US" sz="2400" dirty="0"/>
                <a:t>This project was supported by the Agriculture and Food Research Initiative Competitive Grant No. 2015-67011-22799 from the USDA National Institute of Food and Agriculture</a:t>
              </a:r>
            </a:p>
          </p:txBody>
        </p:sp>
        <p:pic>
          <p:nvPicPr>
            <p:cNvPr id="17" name="Picture 4" descr="https://yt3.ggpht.com/-Mhh89MXvn0A/AAAAAAAAAAI/AAAAAAAAAAA/WPhtNcrovBc/s900-c-k-no/photo.jpg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599" r="69459" b="26223"/>
            <a:stretch/>
          </p:blipFill>
          <p:spPr bwMode="auto">
            <a:xfrm>
              <a:off x="43902571" y="30775068"/>
              <a:ext cx="869483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4" name="TextBox 213"/>
            <p:cNvSpPr txBox="1"/>
            <p:nvPr/>
          </p:nvSpPr>
          <p:spPr>
            <a:xfrm>
              <a:off x="44854214" y="30700088"/>
              <a:ext cx="2677801" cy="1521728"/>
            </a:xfrm>
            <a:prstGeom prst="rect">
              <a:avLst/>
            </a:prstGeom>
            <a:noFill/>
          </p:spPr>
          <p:txBody>
            <a:bodyPr wrap="square" lIns="43809" tIns="21904" rIns="43809" bIns="21904" rtlCol="0">
              <a:spAutoFit/>
            </a:bodyPr>
            <a:lstStyle/>
            <a:p>
              <a:r>
                <a:rPr lang="en-US" sz="2400" dirty="0"/>
                <a:t>Travel to ASM-GM 2015 was supported by an ASM Student Travel Award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4375695" y="5985688"/>
              <a:ext cx="4529544" cy="5373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595" indent="-228595">
                <a:lnSpc>
                  <a:spcPct val="90000"/>
                </a:lnSpc>
                <a:spcAft>
                  <a:spcPts val="24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3000" dirty="0"/>
                <a:t>Strains were plated onto rich medium at ~100 CFU/plate</a:t>
              </a:r>
            </a:p>
            <a:p>
              <a:pPr marL="228595" indent="-228595">
                <a:lnSpc>
                  <a:spcPct val="90000"/>
                </a:lnSpc>
                <a:spcAft>
                  <a:spcPts val="24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3000" dirty="0"/>
                <a:t>Plates were incubated at </a:t>
              </a:r>
              <a:br>
                <a:rPr lang="en-US" sz="3000" dirty="0"/>
              </a:br>
              <a:r>
                <a:rPr lang="en-US" sz="3000" dirty="0"/>
                <a:t>28 °C with high humidity </a:t>
              </a:r>
            </a:p>
            <a:p>
              <a:pPr marL="228595" indent="-228595">
                <a:lnSpc>
                  <a:spcPct val="85000"/>
                </a:lnSpc>
                <a:spcAft>
                  <a:spcPts val="18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3000" dirty="0"/>
                <a:t>The greatest differences in colony morphology were observed at 48 hpi (top).</a:t>
              </a:r>
            </a:p>
            <a:p>
              <a:pPr marL="228595" indent="-228595">
                <a:lnSpc>
                  <a:spcPct val="85000"/>
                </a:lnSpc>
                <a:spcAft>
                  <a:spcPts val="18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3000" dirty="0"/>
                <a:t>ImageJ was used to quantify surface area (n&gt;30 per strain). 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4375695" y="5503159"/>
              <a:ext cx="493153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2400"/>
                </a:spcAft>
                <a:buClr>
                  <a:schemeClr val="accent5">
                    <a:lumMod val="75000"/>
                  </a:schemeClr>
                </a:buClr>
              </a:pPr>
              <a:r>
                <a:rPr lang="en-US" sz="3000" dirty="0"/>
                <a:t>Experiment Overview: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1657577" y="11917507"/>
              <a:ext cx="7282742" cy="361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8919" indent="-288919">
                <a:lnSpc>
                  <a:spcPct val="90000"/>
                </a:lnSpc>
                <a:spcAft>
                  <a:spcPts val="24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3000" dirty="0"/>
                <a:t>Twitching motility is a virulence factor </a:t>
              </a:r>
              <a:br>
                <a:rPr lang="en-US" sz="3000" dirty="0"/>
              </a:br>
              <a:r>
                <a:rPr lang="en-US" sz="3000" dirty="0"/>
                <a:t>(Liu </a:t>
              </a:r>
              <a:r>
                <a:rPr lang="en-US" sz="3000" i="1" dirty="0"/>
                <a:t>et al., </a:t>
              </a:r>
              <a:r>
                <a:rPr lang="en-US" sz="3000" dirty="0"/>
                <a:t>2001)</a:t>
              </a:r>
            </a:p>
            <a:p>
              <a:pPr marL="288919" indent="-288919">
                <a:lnSpc>
                  <a:spcPct val="90000"/>
                </a:lnSpc>
                <a:spcAft>
                  <a:spcPts val="24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3000" dirty="0" err="1"/>
                <a:t>Wildtype</a:t>
              </a:r>
              <a:r>
                <a:rPr lang="en-US" sz="3000" dirty="0"/>
                <a:t> twitches only at low cell density (Liu </a:t>
              </a:r>
              <a:r>
                <a:rPr lang="en-US" sz="3000" i="1" dirty="0"/>
                <a:t>et al., </a:t>
              </a:r>
              <a:r>
                <a:rPr lang="en-US" sz="3000" dirty="0"/>
                <a:t>2001)</a:t>
              </a:r>
            </a:p>
            <a:p>
              <a:pPr marL="288919" indent="-288919">
                <a:lnSpc>
                  <a:spcPct val="90000"/>
                </a:lnSpc>
                <a:spcAft>
                  <a:spcPts val="24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3000" dirty="0"/>
                <a:t>Proposed explanation: </a:t>
              </a:r>
              <a:r>
                <a:rPr lang="el-GR" sz="3000" dirty="0"/>
                <a:t>Δ</a:t>
              </a:r>
              <a:r>
                <a:rPr lang="en-US" sz="3000" i="1" dirty="0" err="1"/>
                <a:t>speB</a:t>
              </a:r>
              <a:r>
                <a:rPr lang="en-US" sz="3000" dirty="0"/>
                <a:t>::Gm</a:t>
              </a:r>
              <a:r>
                <a:rPr lang="en-US" sz="3000" i="1" dirty="0"/>
                <a:t> </a:t>
              </a:r>
              <a:r>
                <a:rPr lang="en-US" sz="3000" dirty="0"/>
                <a:t>mutation induces constitutive twitching motility and abnormal colony morphology 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3503423" y="5517626"/>
              <a:ext cx="10744200" cy="3634081"/>
              <a:chOff x="33155079" y="5517626"/>
              <a:chExt cx="10744200" cy="3634081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55079" y="5570306"/>
                <a:ext cx="10744200" cy="3581401"/>
              </a:xfrm>
              <a:prstGeom prst="rect">
                <a:avLst/>
              </a:prstGeom>
            </p:spPr>
          </p:pic>
          <p:grpSp>
            <p:nvGrpSpPr>
              <p:cNvPr id="19" name="Group 18"/>
              <p:cNvGrpSpPr/>
              <p:nvPr/>
            </p:nvGrpSpPr>
            <p:grpSpPr>
              <a:xfrm>
                <a:off x="33155079" y="5517626"/>
                <a:ext cx="8961101" cy="3584382"/>
                <a:chOff x="32676107" y="5517626"/>
                <a:chExt cx="8961101" cy="3584382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32676107" y="5517626"/>
                  <a:ext cx="8961101" cy="553998"/>
                  <a:chOff x="32676107" y="5517626"/>
                  <a:chExt cx="8961101" cy="553998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32676107" y="5570305"/>
                    <a:ext cx="1003401" cy="457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Rectangle 272"/>
                  <p:cNvSpPr/>
                  <p:nvPr/>
                </p:nvSpPr>
                <p:spPr>
                  <a:xfrm>
                    <a:off x="36379427" y="5570305"/>
                    <a:ext cx="1118239" cy="457200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" name="Rectangle 273"/>
                  <p:cNvSpPr/>
                  <p:nvPr/>
                </p:nvSpPr>
                <p:spPr>
                  <a:xfrm>
                    <a:off x="39998925" y="5584939"/>
                    <a:ext cx="1554480" cy="4572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2820176" y="5517626"/>
                    <a:ext cx="715260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000" dirty="0">
                        <a:solidFill>
                          <a:schemeClr val="bg1"/>
                        </a:solidFill>
                      </a:rPr>
                      <a:t>WT</a:t>
                    </a:r>
                  </a:p>
                </p:txBody>
              </p:sp>
              <p:sp>
                <p:nvSpPr>
                  <p:cNvPr id="275" name="TextBox 274"/>
                  <p:cNvSpPr txBox="1"/>
                  <p:nvPr/>
                </p:nvSpPr>
                <p:spPr>
                  <a:xfrm>
                    <a:off x="36370433" y="5517626"/>
                    <a:ext cx="1127232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000" i="1" dirty="0" err="1">
                        <a:solidFill>
                          <a:schemeClr val="bg1"/>
                        </a:solidFill>
                      </a:rPr>
                      <a:t>adi</a:t>
                    </a:r>
                    <a:r>
                      <a:rPr lang="en-US" sz="3000" dirty="0">
                        <a:solidFill>
                          <a:schemeClr val="bg1"/>
                        </a:solidFill>
                      </a:rPr>
                      <a:t>::</a:t>
                    </a:r>
                    <a:r>
                      <a:rPr lang="el-GR" sz="3000" dirty="0">
                        <a:solidFill>
                          <a:schemeClr val="bg1"/>
                        </a:solidFill>
                      </a:rPr>
                      <a:t>Ω</a:t>
                    </a:r>
                    <a:endParaRPr lang="en-US" sz="3000" i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39956940" y="5517626"/>
                    <a:ext cx="1680268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000" i="1" dirty="0" err="1">
                        <a:solidFill>
                          <a:schemeClr val="bg1"/>
                        </a:solidFill>
                      </a:rPr>
                      <a:t>speB</a:t>
                    </a:r>
                    <a:r>
                      <a:rPr lang="en-US" sz="3000" dirty="0">
                        <a:solidFill>
                          <a:schemeClr val="bg1"/>
                        </a:solidFill>
                      </a:rPr>
                      <a:t>::Gm</a:t>
                    </a:r>
                    <a:endParaRPr lang="en-US" sz="3000" i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0" name="TextBox 49"/>
                <p:cNvSpPr txBox="1"/>
                <p:nvPr/>
              </p:nvSpPr>
              <p:spPr>
                <a:xfrm>
                  <a:off x="32970627" y="8701898"/>
                  <a:ext cx="78258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1 mm</a:t>
                  </a:r>
                </a:p>
              </p:txBody>
            </p:sp>
          </p:grpSp>
        </p:grpSp>
        <p:sp>
          <p:nvSpPr>
            <p:cNvPr id="243" name="TextBox 242"/>
            <p:cNvSpPr txBox="1"/>
            <p:nvPr/>
          </p:nvSpPr>
          <p:spPr>
            <a:xfrm rot="16200000">
              <a:off x="31786881" y="11755712"/>
              <a:ext cx="4373249" cy="10895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600" dirty="0"/>
                <a:t>Twitching surface area</a:t>
              </a:r>
              <a:br>
                <a:rPr lang="en-US" sz="3600" dirty="0"/>
              </a:br>
              <a:r>
                <a:rPr lang="en-US" sz="3600" dirty="0"/>
                <a:t>(% of colony)</a:t>
              </a:r>
            </a:p>
          </p:txBody>
        </p:sp>
        <p:pic>
          <p:nvPicPr>
            <p:cNvPr id="1026" name="Picture 2" descr="https://biochem.wisc.edu/sites/default/files/intranet/medialab/clipart/bucky_labcoat.gif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9101" y="30755541"/>
              <a:ext cx="1211908" cy="1454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6" name="Group 245"/>
          <p:cNvGrpSpPr/>
          <p:nvPr/>
        </p:nvGrpSpPr>
        <p:grpSpPr>
          <a:xfrm>
            <a:off x="17396422" y="4497977"/>
            <a:ext cx="16093440" cy="28087320"/>
            <a:chOff x="17154648" y="4497977"/>
            <a:chExt cx="16093440" cy="28087320"/>
          </a:xfrm>
        </p:grpSpPr>
        <p:sp>
          <p:nvSpPr>
            <p:cNvPr id="25" name="Rectangle 24"/>
            <p:cNvSpPr/>
            <p:nvPr/>
          </p:nvSpPr>
          <p:spPr>
            <a:xfrm>
              <a:off x="17611847" y="4513217"/>
              <a:ext cx="15636240" cy="28072080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7154648" y="11993188"/>
              <a:ext cx="16093440" cy="822960"/>
              <a:chOff x="16253769" y="11261668"/>
              <a:chExt cx="16824960" cy="82296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6253769" y="11261668"/>
                <a:ext cx="16824960" cy="82296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849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6253769" y="11288428"/>
                <a:ext cx="3534942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37160" rtlCol="0">
                <a:noAutofit/>
              </a:bodyPr>
              <a:lstStyle/>
              <a:p>
                <a:r>
                  <a:rPr lang="en-US" sz="3849" i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R. solanacearum </a:t>
                </a:r>
                <a:r>
                  <a:rPr lang="en-US" sz="3849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expresses putrescine biosynthesis genes </a:t>
                </a:r>
                <a:r>
                  <a:rPr lang="en-US" sz="3849" i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in planta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7154648" y="23001307"/>
              <a:ext cx="16093440" cy="822960"/>
              <a:chOff x="16253769" y="21507787"/>
              <a:chExt cx="16824960" cy="82296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6253769" y="21507787"/>
                <a:ext cx="16824960" cy="82296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849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6253769" y="21534547"/>
                <a:ext cx="3534942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37160" rtlCol="0">
                <a:noAutofit/>
              </a:bodyPr>
              <a:lstStyle/>
              <a:p>
                <a:r>
                  <a:rPr lang="en-US" sz="3849" i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R. solanacearum </a:t>
                </a:r>
                <a:r>
                  <a:rPr lang="en-US" sz="3849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putrescine biosynthesis contributes to virulence</a:t>
                </a:r>
                <a:endParaRPr lang="en-US" sz="3849" i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24980824" y="6331638"/>
              <a:ext cx="8022080" cy="486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595" indent="-228595">
                <a:lnSpc>
                  <a:spcPct val="90000"/>
                </a:lnSpc>
                <a:spcAft>
                  <a:spcPts val="24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3000" dirty="0"/>
                <a:t>Tomato plants were pre-treated with exogenous putrescine (0.5 mM) or water by spraying leaves to run-off and pouring 10 ml into soil  </a:t>
              </a:r>
            </a:p>
            <a:p>
              <a:pPr marL="228595" indent="-228595">
                <a:lnSpc>
                  <a:spcPct val="85000"/>
                </a:lnSpc>
                <a:spcAft>
                  <a:spcPts val="18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3000" dirty="0"/>
                <a:t>After 3 hr, plants were directly inoculated by placing 50 cells of </a:t>
              </a:r>
              <a:r>
                <a:rPr lang="en-US" sz="3000" dirty="0" err="1"/>
                <a:t>wildtype</a:t>
              </a:r>
              <a:r>
                <a:rPr lang="en-US" sz="3000" dirty="0"/>
                <a:t> bacteria onto a cut branch</a:t>
              </a:r>
            </a:p>
            <a:p>
              <a:pPr marL="228595" indent="-228595">
                <a:lnSpc>
                  <a:spcPct val="85000"/>
                </a:lnSpc>
                <a:spcAft>
                  <a:spcPts val="18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3000" dirty="0"/>
                <a:t>Symptoms of each plant were rated daily on 0-4 scale corresponding to % wilted leaves</a:t>
              </a:r>
            </a:p>
            <a:p>
              <a:pPr marL="228595" indent="-228595">
                <a:lnSpc>
                  <a:spcPct val="85000"/>
                </a:lnSpc>
                <a:spcAft>
                  <a:spcPts val="18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3000" dirty="0"/>
                <a:t>N=55 plants per condition; p&lt;0.05 by repeated measures ANOVA</a:t>
              </a:r>
            </a:p>
          </p:txBody>
        </p:sp>
        <p:sp>
          <p:nvSpPr>
            <p:cNvPr id="360" name="Rounded Rectangle 359"/>
            <p:cNvSpPr/>
            <p:nvPr/>
          </p:nvSpPr>
          <p:spPr>
            <a:xfrm>
              <a:off x="17883793" y="24170866"/>
              <a:ext cx="15092353" cy="21697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8128266" y="24204320"/>
              <a:ext cx="816171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  <a:buClr>
                  <a:schemeClr val="accent5">
                    <a:lumMod val="75000"/>
                  </a:schemeClr>
                </a:buClr>
              </a:pPr>
              <a:r>
                <a:rPr lang="el-GR" sz="3000" dirty="0">
                  <a:solidFill>
                    <a:srgbClr val="7030A0"/>
                  </a:solidFill>
                </a:rPr>
                <a:t>Δ</a:t>
              </a:r>
              <a:r>
                <a:rPr lang="en-US" sz="3000" i="1" dirty="0">
                  <a:solidFill>
                    <a:srgbClr val="7030A0"/>
                  </a:solidFill>
                </a:rPr>
                <a:t>adi</a:t>
              </a:r>
              <a:r>
                <a:rPr lang="en-US" sz="3000" dirty="0">
                  <a:solidFill>
                    <a:srgbClr val="7030A0"/>
                  </a:solidFill>
                </a:rPr>
                <a:t>::</a:t>
              </a:r>
              <a:r>
                <a:rPr lang="el-GR" sz="3000" dirty="0">
                  <a:solidFill>
                    <a:srgbClr val="7030A0"/>
                  </a:solidFill>
                </a:rPr>
                <a:t>Ω</a:t>
              </a:r>
              <a:r>
                <a:rPr lang="en-US" sz="3000" dirty="0">
                  <a:solidFill>
                    <a:srgbClr val="7030A0"/>
                  </a:solidFill>
                </a:rPr>
                <a:t> </a:t>
              </a:r>
              <a:r>
                <a:rPr lang="en-US" sz="3000" dirty="0"/>
                <a:t>and </a:t>
              </a:r>
              <a:r>
                <a:rPr lang="el-GR" sz="3000" dirty="0">
                  <a:solidFill>
                    <a:schemeClr val="accent6">
                      <a:lumMod val="75000"/>
                    </a:schemeClr>
                  </a:solidFill>
                </a:rPr>
                <a:t>Δ</a:t>
              </a:r>
              <a:r>
                <a:rPr lang="en-US" sz="3000" i="1" dirty="0">
                  <a:solidFill>
                    <a:schemeClr val="accent6">
                      <a:lumMod val="75000"/>
                    </a:schemeClr>
                  </a:solidFill>
                </a:rPr>
                <a:t>speB</a:t>
              </a:r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</a:rPr>
                <a:t>::Gm </a:t>
              </a:r>
              <a:r>
                <a:rPr lang="en-US" sz="3000" dirty="0"/>
                <a:t>mutants were created:</a:t>
              </a:r>
              <a:endParaRPr lang="en-US" sz="3000" i="1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8206337" y="24661673"/>
              <a:ext cx="14447260" cy="1317337"/>
              <a:chOff x="17163176" y="24402591"/>
              <a:chExt cx="14447260" cy="1317337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7163176" y="24402591"/>
                <a:ext cx="7772400" cy="1294817"/>
                <a:chOff x="17078265" y="15833354"/>
                <a:chExt cx="7772400" cy="1294817"/>
              </a:xfrm>
            </p:grpSpPr>
            <p:pic>
              <p:nvPicPr>
                <p:cNvPr id="260" name="Picture 259"/>
                <p:cNvPicPr>
                  <a:picLocks noChangeAspect="1"/>
                </p:cNvPicPr>
                <p:nvPr/>
              </p:nvPicPr>
              <p:blipFill rotWithShape="1"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742" t="13467" r="30403" b="13096"/>
                <a:stretch/>
              </p:blipFill>
              <p:spPr>
                <a:xfrm rot="16200000">
                  <a:off x="21951106" y="15883173"/>
                  <a:ext cx="452605" cy="352968"/>
                </a:xfrm>
                <a:prstGeom prst="rect">
                  <a:avLst/>
                </a:prstGeom>
              </p:spPr>
            </p:pic>
            <p:grpSp>
              <p:nvGrpSpPr>
                <p:cNvPr id="266" name="Group 265"/>
                <p:cNvGrpSpPr/>
                <p:nvPr/>
              </p:nvGrpSpPr>
              <p:grpSpPr>
                <a:xfrm>
                  <a:off x="17078265" y="16160942"/>
                  <a:ext cx="7772400" cy="328751"/>
                  <a:chOff x="17520225" y="16801022"/>
                  <a:chExt cx="7772400" cy="328751"/>
                </a:xfrm>
              </p:grpSpPr>
              <p:sp>
                <p:nvSpPr>
                  <p:cNvPr id="265" name="Rounded Rectangle 264"/>
                  <p:cNvSpPr/>
                  <p:nvPr/>
                </p:nvSpPr>
                <p:spPr>
                  <a:xfrm>
                    <a:off x="17520225" y="16893622"/>
                    <a:ext cx="7772400" cy="16402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4" name="Pentagon 253"/>
                  <p:cNvSpPr/>
                  <p:nvPr/>
                </p:nvSpPr>
                <p:spPr>
                  <a:xfrm>
                    <a:off x="19723852" y="16801022"/>
                    <a:ext cx="2811521" cy="328751"/>
                  </a:xfrm>
                  <a:prstGeom prst="homePlat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i="1" dirty="0"/>
                      <a:t>adi</a:t>
                    </a:r>
                  </a:p>
                </p:txBody>
              </p:sp>
              <p:sp>
                <p:nvSpPr>
                  <p:cNvPr id="302" name="Pentagon 301"/>
                  <p:cNvSpPr/>
                  <p:nvPr/>
                </p:nvSpPr>
                <p:spPr>
                  <a:xfrm>
                    <a:off x="18907500" y="16801022"/>
                    <a:ext cx="731520" cy="328751"/>
                  </a:xfrm>
                  <a:prstGeom prst="homePlat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i="1" dirty="0"/>
                      <a:t>dcd</a:t>
                    </a:r>
                  </a:p>
                </p:txBody>
              </p:sp>
              <p:sp>
                <p:nvSpPr>
                  <p:cNvPr id="303" name="Pentagon 302"/>
                  <p:cNvSpPr/>
                  <p:nvPr/>
                </p:nvSpPr>
                <p:spPr>
                  <a:xfrm>
                    <a:off x="17598243" y="16801022"/>
                    <a:ext cx="1097280" cy="328751"/>
                  </a:xfrm>
                  <a:prstGeom prst="homePlat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i="1" dirty="0"/>
                      <a:t>fdhD</a:t>
                    </a:r>
                  </a:p>
                </p:txBody>
              </p:sp>
              <p:sp>
                <p:nvSpPr>
                  <p:cNvPr id="304" name="Pentagon 303"/>
                  <p:cNvSpPr/>
                  <p:nvPr/>
                </p:nvSpPr>
                <p:spPr>
                  <a:xfrm>
                    <a:off x="22716985" y="16801022"/>
                    <a:ext cx="822960" cy="328751"/>
                  </a:xfrm>
                  <a:prstGeom prst="homePlat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/>
                      <a:t>Hyp</a:t>
                    </a:r>
                  </a:p>
                </p:txBody>
              </p:sp>
              <p:sp>
                <p:nvSpPr>
                  <p:cNvPr id="305" name="Pentagon 304"/>
                  <p:cNvSpPr/>
                  <p:nvPr/>
                </p:nvSpPr>
                <p:spPr>
                  <a:xfrm flipH="1">
                    <a:off x="23493117" y="16801022"/>
                    <a:ext cx="1737360" cy="328751"/>
                  </a:xfrm>
                  <a:prstGeom prst="homePlat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i="1" dirty="0"/>
                      <a:t>argH</a:t>
                    </a:r>
                  </a:p>
                </p:txBody>
              </p:sp>
            </p:grpSp>
            <p:grpSp>
              <p:nvGrpSpPr>
                <p:cNvPr id="96" name="Group 95"/>
                <p:cNvGrpSpPr/>
                <p:nvPr/>
              </p:nvGrpSpPr>
              <p:grpSpPr>
                <a:xfrm>
                  <a:off x="19279413" y="16429144"/>
                  <a:ext cx="149691" cy="373423"/>
                  <a:chOff x="19721373" y="17150249"/>
                  <a:chExt cx="149691" cy="373423"/>
                </a:xfrm>
              </p:grpSpPr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19721373" y="17150249"/>
                    <a:ext cx="149691" cy="373423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Straight Connector 345"/>
                  <p:cNvCxnSpPr/>
                  <p:nvPr/>
                </p:nvCxnSpPr>
                <p:spPr>
                  <a:xfrm flipV="1">
                    <a:off x="19721373" y="17150249"/>
                    <a:ext cx="149691" cy="373423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8" name="Group 347"/>
                <p:cNvGrpSpPr/>
                <p:nvPr/>
              </p:nvGrpSpPr>
              <p:grpSpPr>
                <a:xfrm>
                  <a:off x="21969660" y="16429144"/>
                  <a:ext cx="149691" cy="373423"/>
                  <a:chOff x="19721373" y="17150249"/>
                  <a:chExt cx="149691" cy="373423"/>
                </a:xfrm>
              </p:grpSpPr>
              <p:cxnSp>
                <p:nvCxnSpPr>
                  <p:cNvPr id="349" name="Straight Connector 348"/>
                  <p:cNvCxnSpPr/>
                  <p:nvPr/>
                </p:nvCxnSpPr>
                <p:spPr>
                  <a:xfrm>
                    <a:off x="19721373" y="17150249"/>
                    <a:ext cx="149691" cy="373423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/>
                  <p:cNvCxnSpPr/>
                  <p:nvPr/>
                </p:nvCxnSpPr>
                <p:spPr>
                  <a:xfrm flipV="1">
                    <a:off x="19721373" y="17150249"/>
                    <a:ext cx="149691" cy="373423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7" name="Pentagon 356"/>
                <p:cNvSpPr/>
                <p:nvPr/>
              </p:nvSpPr>
              <p:spPr>
                <a:xfrm>
                  <a:off x="19279413" y="16799420"/>
                  <a:ext cx="2811521" cy="328751"/>
                </a:xfrm>
                <a:prstGeom prst="homePlat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2000" dirty="0"/>
                    <a:t>Ω</a:t>
                  </a:r>
                  <a:r>
                    <a:rPr lang="en-US" sz="2000" dirty="0"/>
                    <a:t> cassette</a:t>
                  </a: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26140955" y="24730179"/>
                <a:ext cx="5469481" cy="989749"/>
                <a:chOff x="26746200" y="16160942"/>
                <a:chExt cx="5469481" cy="989749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31460924" y="16764677"/>
                  <a:ext cx="754757" cy="386014"/>
                  <a:chOff x="31011739" y="17509371"/>
                  <a:chExt cx="754757" cy="386014"/>
                </a:xfrm>
              </p:grpSpPr>
              <p:sp>
                <p:nvSpPr>
                  <p:cNvPr id="261" name="Left Bracket 260"/>
                  <p:cNvSpPr/>
                  <p:nvPr/>
                </p:nvSpPr>
                <p:spPr>
                  <a:xfrm rot="5400000">
                    <a:off x="31343397" y="17529625"/>
                    <a:ext cx="91440" cy="640080"/>
                  </a:xfrm>
                  <a:prstGeom prst="leftBracke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6" name="TextBox 335"/>
                  <p:cNvSpPr txBox="1"/>
                  <p:nvPr/>
                </p:nvSpPr>
                <p:spPr>
                  <a:xfrm>
                    <a:off x="31011739" y="17509371"/>
                    <a:ext cx="75475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1800"/>
                      </a:spcAft>
                      <a:buClr>
                        <a:schemeClr val="accent5">
                          <a:lumMod val="75000"/>
                        </a:schemeClr>
                      </a:buClr>
                    </a:pPr>
                    <a:r>
                      <a:rPr lang="en-US" sz="1600" dirty="0"/>
                      <a:t>0.5 kb</a:t>
                    </a:r>
                    <a:endParaRPr lang="en-US" sz="1600" i="1" dirty="0"/>
                  </a:p>
                </p:txBody>
              </p:sp>
            </p:grpSp>
            <p:grpSp>
              <p:nvGrpSpPr>
                <p:cNvPr id="351" name="Group 350"/>
                <p:cNvGrpSpPr/>
                <p:nvPr/>
              </p:nvGrpSpPr>
              <p:grpSpPr>
                <a:xfrm>
                  <a:off x="29795137" y="16429144"/>
                  <a:ext cx="149691" cy="373423"/>
                  <a:chOff x="19721373" y="17150249"/>
                  <a:chExt cx="149691" cy="373423"/>
                </a:xfrm>
              </p:grpSpPr>
              <p:cxnSp>
                <p:nvCxnSpPr>
                  <p:cNvPr id="352" name="Straight Connector 351"/>
                  <p:cNvCxnSpPr/>
                  <p:nvPr/>
                </p:nvCxnSpPr>
                <p:spPr>
                  <a:xfrm>
                    <a:off x="19721373" y="17150249"/>
                    <a:ext cx="149691" cy="373423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Connector 352"/>
                  <p:cNvCxnSpPr/>
                  <p:nvPr/>
                </p:nvCxnSpPr>
                <p:spPr>
                  <a:xfrm flipV="1">
                    <a:off x="19721373" y="17150249"/>
                    <a:ext cx="149691" cy="373423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353"/>
                <p:cNvGrpSpPr/>
                <p:nvPr/>
              </p:nvGrpSpPr>
              <p:grpSpPr>
                <a:xfrm>
                  <a:off x="30832750" y="16429144"/>
                  <a:ext cx="149691" cy="373423"/>
                  <a:chOff x="19721373" y="17150249"/>
                  <a:chExt cx="149691" cy="373423"/>
                </a:xfrm>
              </p:grpSpPr>
              <p:cxnSp>
                <p:nvCxnSpPr>
                  <p:cNvPr id="355" name="Straight Connector 354"/>
                  <p:cNvCxnSpPr/>
                  <p:nvPr/>
                </p:nvCxnSpPr>
                <p:spPr>
                  <a:xfrm>
                    <a:off x="19721373" y="17150249"/>
                    <a:ext cx="149691" cy="373423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Connector 355"/>
                  <p:cNvCxnSpPr/>
                  <p:nvPr/>
                </p:nvCxnSpPr>
                <p:spPr>
                  <a:xfrm flipV="1">
                    <a:off x="19721373" y="17150249"/>
                    <a:ext cx="149691" cy="373423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26746200" y="16160942"/>
                  <a:ext cx="5303520" cy="328751"/>
                  <a:chOff x="26532840" y="16803794"/>
                  <a:chExt cx="5303520" cy="328751"/>
                </a:xfrm>
              </p:grpSpPr>
              <p:sp>
                <p:nvSpPr>
                  <p:cNvPr id="342" name="Rounded Rectangle 341"/>
                  <p:cNvSpPr/>
                  <p:nvPr/>
                </p:nvSpPr>
                <p:spPr>
                  <a:xfrm>
                    <a:off x="26532840" y="16886156"/>
                    <a:ext cx="5303520" cy="16402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64" name="Group 263"/>
                  <p:cNvGrpSpPr/>
                  <p:nvPr/>
                </p:nvGrpSpPr>
                <p:grpSpPr>
                  <a:xfrm>
                    <a:off x="26621043" y="16803794"/>
                    <a:ext cx="5166921" cy="328751"/>
                    <a:chOff x="26531110" y="16965049"/>
                    <a:chExt cx="5166921" cy="328751"/>
                  </a:xfrm>
                </p:grpSpPr>
                <p:sp>
                  <p:nvSpPr>
                    <p:cNvPr id="315" name="Pentagon 314"/>
                    <p:cNvSpPr/>
                    <p:nvPr/>
                  </p:nvSpPr>
                  <p:spPr>
                    <a:xfrm>
                      <a:off x="26531110" y="16965049"/>
                      <a:ext cx="1097280" cy="328751"/>
                    </a:xfrm>
                    <a:prstGeom prst="homePlat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ABC</a:t>
                      </a:r>
                    </a:p>
                  </p:txBody>
                </p:sp>
                <p:sp>
                  <p:nvSpPr>
                    <p:cNvPr id="316" name="Pentagon 315"/>
                    <p:cNvSpPr/>
                    <p:nvPr/>
                  </p:nvSpPr>
                  <p:spPr>
                    <a:xfrm>
                      <a:off x="27690729" y="16965049"/>
                      <a:ext cx="868680" cy="328751"/>
                    </a:xfrm>
                    <a:prstGeom prst="homePlat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ABC</a:t>
                      </a:r>
                    </a:p>
                  </p:txBody>
                </p:sp>
                <p:sp>
                  <p:nvSpPr>
                    <p:cNvPr id="317" name="Pentagon 316"/>
                    <p:cNvSpPr/>
                    <p:nvPr/>
                  </p:nvSpPr>
                  <p:spPr>
                    <a:xfrm>
                      <a:off x="28559409" y="16965049"/>
                      <a:ext cx="868680" cy="328751"/>
                    </a:xfrm>
                    <a:prstGeom prst="homePlat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/>
                        <a:t>ABC</a:t>
                      </a:r>
                    </a:p>
                  </p:txBody>
                </p:sp>
                <p:sp>
                  <p:nvSpPr>
                    <p:cNvPr id="318" name="Pentagon 317"/>
                    <p:cNvSpPr/>
                    <p:nvPr/>
                  </p:nvSpPr>
                  <p:spPr>
                    <a:xfrm>
                      <a:off x="29490428" y="16965049"/>
                      <a:ext cx="1188720" cy="328751"/>
                    </a:xfrm>
                    <a:prstGeom prst="homePlat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i="1" dirty="0"/>
                        <a:t>speB</a:t>
                      </a:r>
                    </a:p>
                  </p:txBody>
                </p:sp>
                <p:sp>
                  <p:nvSpPr>
                    <p:cNvPr id="319" name="Pentagon 318"/>
                    <p:cNvSpPr/>
                    <p:nvPr/>
                  </p:nvSpPr>
                  <p:spPr>
                    <a:xfrm>
                      <a:off x="30737911" y="16965049"/>
                      <a:ext cx="960120" cy="328751"/>
                    </a:xfrm>
                    <a:prstGeom prst="homePlat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sz="2000" dirty="0"/>
                        <a:t>TxnReg</a:t>
                      </a:r>
                    </a:p>
                  </p:txBody>
                </p:sp>
              </p:grpSp>
            </p:grpSp>
            <p:sp>
              <p:nvSpPr>
                <p:cNvPr id="359" name="Pentagon 358"/>
                <p:cNvSpPr/>
                <p:nvPr/>
              </p:nvSpPr>
              <p:spPr>
                <a:xfrm>
                  <a:off x="29795137" y="16821940"/>
                  <a:ext cx="1188720" cy="328751"/>
                </a:xfrm>
                <a:prstGeom prst="homePlat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GmR</a:t>
                  </a:r>
                </a:p>
              </p:txBody>
            </p:sp>
          </p:grpSp>
        </p:grpSp>
        <p:grpSp>
          <p:nvGrpSpPr>
            <p:cNvPr id="15" name="Group 14"/>
            <p:cNvGrpSpPr/>
            <p:nvPr/>
          </p:nvGrpSpPr>
          <p:grpSpPr>
            <a:xfrm>
              <a:off x="17154648" y="4497977"/>
              <a:ext cx="16093440" cy="822960"/>
              <a:chOff x="16253769" y="4540828"/>
              <a:chExt cx="16824960" cy="82296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16253769" y="4540828"/>
                <a:ext cx="16824960" cy="82296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849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6253769" y="4567588"/>
                <a:ext cx="3534942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37160" rtlCol="0">
                <a:noAutofit/>
              </a:bodyPr>
              <a:lstStyle/>
              <a:p>
                <a:r>
                  <a:rPr lang="en-US" sz="3849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Exogenous putrescine accelerates bacterial wilt disease</a:t>
                </a:r>
              </a:p>
            </p:txBody>
          </p:sp>
        </p:grpSp>
        <p:sp>
          <p:nvSpPr>
            <p:cNvPr id="283" name="TextBox 282"/>
            <p:cNvSpPr txBox="1"/>
            <p:nvPr/>
          </p:nvSpPr>
          <p:spPr>
            <a:xfrm>
              <a:off x="24709647" y="5797356"/>
              <a:ext cx="838772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2400"/>
                </a:spcAft>
                <a:buClr>
                  <a:schemeClr val="accent5">
                    <a:lumMod val="75000"/>
                  </a:schemeClr>
                </a:buClr>
              </a:pPr>
              <a:r>
                <a:rPr lang="en-US" sz="3000" dirty="0"/>
                <a:t>Experiment Overview: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8928247" y="26592874"/>
              <a:ext cx="5671079" cy="5817428"/>
              <a:chOff x="17846040" y="25373673"/>
              <a:chExt cx="6409754" cy="6575165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29" t="5335" r="10447" b="2970"/>
              <a:stretch/>
            </p:blipFill>
            <p:spPr>
              <a:xfrm>
                <a:off x="17846040" y="25373673"/>
                <a:ext cx="6409754" cy="6575165"/>
              </a:xfrm>
              <a:prstGeom prst="rect">
                <a:avLst/>
              </a:prstGeom>
            </p:spPr>
          </p:pic>
          <p:sp>
            <p:nvSpPr>
              <p:cNvPr id="257" name="TextBox 256"/>
              <p:cNvSpPr txBox="1"/>
              <p:nvPr/>
            </p:nvSpPr>
            <p:spPr>
              <a:xfrm>
                <a:off x="21843726" y="26535251"/>
                <a:ext cx="1839612" cy="73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  <a:buClr>
                    <a:schemeClr val="accent5">
                      <a:lumMod val="75000"/>
                    </a:schemeClr>
                  </a:buClr>
                </a:pPr>
                <a:r>
                  <a:rPr lang="el-GR" sz="3400" dirty="0">
                    <a:solidFill>
                      <a:srgbClr val="7030A0"/>
                    </a:solidFill>
                  </a:rPr>
                  <a:t>Δ</a:t>
                </a:r>
                <a:r>
                  <a:rPr lang="en-US" sz="3400" i="1" dirty="0" err="1">
                    <a:solidFill>
                      <a:srgbClr val="7030A0"/>
                    </a:solidFill>
                  </a:rPr>
                  <a:t>adi</a:t>
                </a:r>
                <a:r>
                  <a:rPr lang="en-US" sz="3400" dirty="0">
                    <a:solidFill>
                      <a:srgbClr val="7030A0"/>
                    </a:solidFill>
                  </a:rPr>
                  <a:t>::</a:t>
                </a:r>
                <a:r>
                  <a:rPr lang="el-GR" sz="3600" dirty="0">
                    <a:solidFill>
                      <a:srgbClr val="7030A0"/>
                    </a:solidFill>
                  </a:rPr>
                  <a:t>Ω</a:t>
                </a:r>
                <a:endParaRPr lang="en-US" sz="3400" i="1" dirty="0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21133940" y="29695403"/>
                <a:ext cx="2460106" cy="695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  <a:buClr>
                    <a:schemeClr val="accent5">
                      <a:lumMod val="75000"/>
                    </a:schemeClr>
                  </a:buClr>
                </a:pPr>
                <a:r>
                  <a:rPr lang="el-GR" sz="3400" dirty="0">
                    <a:solidFill>
                      <a:schemeClr val="accent6">
                        <a:lumMod val="75000"/>
                      </a:schemeClr>
                    </a:solidFill>
                  </a:rPr>
                  <a:t>Δ</a:t>
                </a:r>
                <a:r>
                  <a:rPr lang="en-US" sz="3400" i="1" dirty="0" err="1">
                    <a:solidFill>
                      <a:schemeClr val="accent6">
                        <a:lumMod val="75000"/>
                      </a:schemeClr>
                    </a:solidFill>
                  </a:rPr>
                  <a:t>speB</a:t>
                </a:r>
                <a:r>
                  <a:rPr lang="en-US" sz="3400" dirty="0">
                    <a:solidFill>
                      <a:schemeClr val="accent6">
                        <a:lumMod val="75000"/>
                      </a:schemeClr>
                    </a:solidFill>
                  </a:rPr>
                  <a:t>::Gm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18929402" y="25876384"/>
                <a:ext cx="2204538" cy="695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  <a:buClr>
                    <a:schemeClr val="accent5">
                      <a:lumMod val="75000"/>
                    </a:schemeClr>
                  </a:buClr>
                </a:pPr>
                <a:r>
                  <a:rPr lang="en-US" sz="3400" dirty="0"/>
                  <a:t>Wildtype</a:t>
                </a:r>
              </a:p>
            </p:txBody>
          </p:sp>
        </p:grpSp>
        <p:sp>
          <p:nvSpPr>
            <p:cNvPr id="271" name="TextBox 270"/>
            <p:cNvSpPr txBox="1"/>
            <p:nvPr/>
          </p:nvSpPr>
          <p:spPr>
            <a:xfrm>
              <a:off x="25503846" y="27472867"/>
              <a:ext cx="6807201" cy="420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595" indent="-228595">
                <a:lnSpc>
                  <a:spcPct val="90000"/>
                </a:lnSpc>
                <a:spcAft>
                  <a:spcPts val="24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3000" dirty="0"/>
                <a:t>Tomato plants were directly inoculated by placing 500 cells onto a cut branch.</a:t>
              </a:r>
            </a:p>
            <a:p>
              <a:pPr marL="228595" indent="-228595">
                <a:lnSpc>
                  <a:spcPct val="85000"/>
                </a:lnSpc>
                <a:spcAft>
                  <a:spcPts val="18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3000" dirty="0"/>
                <a:t>Symptoms of each plant were rated daily on 0-4 scale corresponding to % wilted leaves</a:t>
              </a:r>
            </a:p>
            <a:p>
              <a:pPr marL="228595" indent="-228595">
                <a:lnSpc>
                  <a:spcPct val="85000"/>
                </a:lnSpc>
                <a:spcAft>
                  <a:spcPts val="1800"/>
                </a:spcAft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3000" dirty="0"/>
                <a:t>N=55 plants per strain; virulence of </a:t>
              </a:r>
              <a:r>
                <a:rPr lang="el-GR" sz="3000" dirty="0"/>
                <a:t>Δ</a:t>
              </a:r>
              <a:r>
                <a:rPr lang="en-US" sz="3000" i="1" dirty="0" err="1"/>
                <a:t>speB</a:t>
              </a:r>
              <a:r>
                <a:rPr lang="en-US" sz="3000" dirty="0"/>
                <a:t>::Gm</a:t>
              </a:r>
              <a:r>
                <a:rPr lang="en-US" sz="3000" i="1" dirty="0"/>
                <a:t> </a:t>
              </a:r>
              <a:r>
                <a:rPr lang="en-US" sz="3000" dirty="0"/>
                <a:t>is significantly reduced compared to </a:t>
              </a:r>
              <a:r>
                <a:rPr lang="en-US" sz="3000" dirty="0" err="1"/>
                <a:t>wildtype</a:t>
              </a:r>
              <a:r>
                <a:rPr lang="en-US" sz="3000" dirty="0"/>
                <a:t>. p&lt;0.05 repeated measures ANOVA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25325464" y="26822854"/>
              <a:ext cx="71156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2400"/>
                </a:spcAft>
                <a:buClr>
                  <a:schemeClr val="accent5">
                    <a:lumMod val="75000"/>
                  </a:schemeClr>
                </a:buClr>
              </a:pPr>
              <a:r>
                <a:rPr lang="en-US" sz="3000" dirty="0"/>
                <a:t>Experiment Overview:</a:t>
              </a: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17981713" y="5431671"/>
              <a:ext cx="6163671" cy="6534082"/>
              <a:chOff x="10670700" y="27491833"/>
              <a:chExt cx="4815069" cy="5104435"/>
            </a:xfrm>
          </p:grpSpPr>
          <p:pic>
            <p:nvPicPr>
              <p:cNvPr id="253" name="Picture 252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87" t="4905" r="29691" b="25707"/>
              <a:stretch/>
            </p:blipFill>
            <p:spPr>
              <a:xfrm>
                <a:off x="10670700" y="27491833"/>
                <a:ext cx="4815069" cy="5104435"/>
              </a:xfrm>
              <a:prstGeom prst="rect">
                <a:avLst/>
              </a:prstGeom>
            </p:spPr>
          </p:pic>
          <p:sp>
            <p:nvSpPr>
              <p:cNvPr id="255" name="TextBox 254"/>
              <p:cNvSpPr txBox="1"/>
              <p:nvPr/>
            </p:nvSpPr>
            <p:spPr>
              <a:xfrm>
                <a:off x="11750828" y="28119608"/>
                <a:ext cx="1599898" cy="48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400" dirty="0">
                    <a:solidFill>
                      <a:srgbClr val="FF0000"/>
                    </a:solidFill>
                  </a:rPr>
                  <a:t>Putrescine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13770855" y="29527229"/>
                <a:ext cx="993450" cy="48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400" dirty="0"/>
                  <a:t>Water</a:t>
                </a: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14591821" y="31174221"/>
                <a:ext cx="814140" cy="312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p&lt;0.05</a:t>
                </a:r>
              </a:p>
            </p:txBody>
          </p:sp>
        </p:grpSp>
        <p:sp>
          <p:nvSpPr>
            <p:cNvPr id="278" name="Title 1"/>
            <p:cNvSpPr txBox="1">
              <a:spLocks/>
            </p:cNvSpPr>
            <p:nvPr/>
          </p:nvSpPr>
          <p:spPr>
            <a:xfrm>
              <a:off x="18072747" y="12993974"/>
              <a:ext cx="14714440" cy="5631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384048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5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500" b="1" dirty="0"/>
                <a:t>Proposed Arginine &amp; Polyamine (e.g. Putrescine) Biosynthesis Pathway in </a:t>
              </a:r>
              <a:r>
                <a:rPr lang="en-US" sz="3500" b="1" i="1" dirty="0"/>
                <a:t>Rs</a:t>
              </a:r>
              <a:endParaRPr lang="en-US" sz="3500" b="1" dirty="0"/>
            </a:p>
          </p:txBody>
        </p:sp>
        <p:sp>
          <p:nvSpPr>
            <p:cNvPr id="280" name="Rounded Rectangle 279"/>
            <p:cNvSpPr/>
            <p:nvPr/>
          </p:nvSpPr>
          <p:spPr>
            <a:xfrm>
              <a:off x="18784478" y="15224867"/>
              <a:ext cx="8934687" cy="4082667"/>
            </a:xfrm>
            <a:prstGeom prst="roundRect">
              <a:avLst>
                <a:gd name="adj" fmla="val 10261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18975351" y="15258662"/>
              <a:ext cx="12904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</a:rPr>
                <a:t>Urea Cycle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27878831" y="13735617"/>
              <a:ext cx="4196629" cy="1473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/>
                <a:t>Absolute gene expression </a:t>
              </a:r>
            </a:p>
            <a:p>
              <a:pPr algn="ctr"/>
              <a:r>
                <a:rPr lang="en-US" sz="3000" i="1" dirty="0"/>
                <a:t>in planta</a:t>
              </a:r>
            </a:p>
            <a:p>
              <a:pPr algn="ctr"/>
              <a:r>
                <a:rPr lang="en-US" sz="3000" i="1" dirty="0"/>
                <a:t> </a:t>
              </a:r>
              <a:r>
                <a:rPr lang="en-US" sz="3000" dirty="0"/>
                <a:t>(Jacobs </a:t>
              </a:r>
              <a:r>
                <a:rPr lang="en-US" sz="3000" i="1" dirty="0"/>
                <a:t>et al., </a:t>
              </a:r>
              <a:r>
                <a:rPr lang="en-US" sz="3000" dirty="0"/>
                <a:t>2012)</a:t>
              </a:r>
            </a:p>
          </p:txBody>
        </p:sp>
        <p:sp>
          <p:nvSpPr>
            <p:cNvPr id="285" name="Rounded Rectangle 284"/>
            <p:cNvSpPr/>
            <p:nvPr/>
          </p:nvSpPr>
          <p:spPr>
            <a:xfrm>
              <a:off x="19295391" y="20586765"/>
              <a:ext cx="8204130" cy="74345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pic>
          <p:nvPicPr>
            <p:cNvPr id="299" name="Picture 4" descr="File:Diaminobutane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0961" y="20693972"/>
              <a:ext cx="2137531" cy="529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4" name="TextBox 323"/>
            <p:cNvSpPr txBox="1"/>
            <p:nvPr/>
          </p:nvSpPr>
          <p:spPr>
            <a:xfrm>
              <a:off x="22614816" y="20727659"/>
              <a:ext cx="1561325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>
              <a:spAutoFit/>
            </a:bodyPr>
            <a:lstStyle/>
            <a:p>
              <a:r>
                <a:rPr lang="en-US" sz="3000" dirty="0">
                  <a:solidFill>
                    <a:sysClr val="windowText" lastClr="000000"/>
                  </a:solidFill>
                </a:rPr>
                <a:t>1,102,525</a:t>
              </a: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19295391" y="19528757"/>
              <a:ext cx="8204130" cy="74345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pic>
          <p:nvPicPr>
            <p:cNvPr id="298" name="Picture 2" descr="File:Agmatine.png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0961" y="19617259"/>
              <a:ext cx="2137531" cy="566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6" name="TextBox 325"/>
            <p:cNvSpPr txBox="1"/>
            <p:nvPr/>
          </p:nvSpPr>
          <p:spPr>
            <a:xfrm>
              <a:off x="23003384" y="19623484"/>
              <a:ext cx="78418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n.d.</a:t>
              </a:r>
            </a:p>
          </p:txBody>
        </p:sp>
        <p:sp>
          <p:nvSpPr>
            <p:cNvPr id="288" name="Rounded Rectangle 287"/>
            <p:cNvSpPr/>
            <p:nvPr/>
          </p:nvSpPr>
          <p:spPr>
            <a:xfrm>
              <a:off x="19295492" y="18337847"/>
              <a:ext cx="8204848" cy="87508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pic>
          <p:nvPicPr>
            <p:cNvPr id="301" name="Picture 10" descr="File:Arginin - Arginine.svg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8459" y="18336577"/>
              <a:ext cx="2422535" cy="877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" name="TextBox 327"/>
            <p:cNvSpPr txBox="1"/>
            <p:nvPr/>
          </p:nvSpPr>
          <p:spPr>
            <a:xfrm>
              <a:off x="23003384" y="18498389"/>
              <a:ext cx="78418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n.d.</a:t>
              </a:r>
            </a:p>
          </p:txBody>
        </p:sp>
        <p:sp>
          <p:nvSpPr>
            <p:cNvPr id="290" name="Rounded Rectangle 289"/>
            <p:cNvSpPr/>
            <p:nvPr/>
          </p:nvSpPr>
          <p:spPr>
            <a:xfrm>
              <a:off x="19295492" y="16924738"/>
              <a:ext cx="8204848" cy="109728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9718459" y="16831864"/>
              <a:ext cx="2422535" cy="1161113"/>
              <a:chOff x="18790924" y="16555155"/>
              <a:chExt cx="2422535" cy="1161113"/>
            </a:xfrm>
          </p:grpSpPr>
          <p:pic>
            <p:nvPicPr>
              <p:cNvPr id="361" name="Picture 10" descr="File:Arginin - Arginine.svg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90924" y="16838643"/>
                <a:ext cx="2422535" cy="877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2" name="Rectangle 361"/>
              <p:cNvSpPr/>
              <p:nvPr/>
            </p:nvSpPr>
            <p:spPr>
              <a:xfrm>
                <a:off x="19383401" y="16868945"/>
                <a:ext cx="142502" cy="14250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19318629" y="16990454"/>
                <a:ext cx="142502" cy="1995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/>
              </a:p>
            </p:txBody>
          </p:sp>
          <p:sp>
            <p:nvSpPr>
              <p:cNvPr id="364" name="TextBox 363"/>
              <p:cNvSpPr txBox="1"/>
              <p:nvPr/>
            </p:nvSpPr>
            <p:spPr>
              <a:xfrm>
                <a:off x="19412986" y="16555155"/>
                <a:ext cx="1064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succinate</a:t>
                </a:r>
              </a:p>
            </p:txBody>
          </p:sp>
          <p:cxnSp>
            <p:nvCxnSpPr>
              <p:cNvPr id="365" name="Straight Connector 364"/>
              <p:cNvCxnSpPr/>
              <p:nvPr/>
            </p:nvCxnSpPr>
            <p:spPr>
              <a:xfrm flipH="1">
                <a:off x="19388590" y="16746232"/>
                <a:ext cx="100584" cy="100584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0" name="TextBox 329"/>
            <p:cNvSpPr txBox="1"/>
            <p:nvPr/>
          </p:nvSpPr>
          <p:spPr>
            <a:xfrm>
              <a:off x="23003384" y="17196379"/>
              <a:ext cx="78418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n.d.</a:t>
              </a:r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19295492" y="15679916"/>
              <a:ext cx="8204848" cy="83739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pic>
          <p:nvPicPr>
            <p:cNvPr id="306" name="Picture 14" descr="File:L-Citrullin2.svg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0504" y="15687129"/>
              <a:ext cx="2278443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2" name="TextBox 331"/>
            <p:cNvSpPr txBox="1"/>
            <p:nvPr/>
          </p:nvSpPr>
          <p:spPr>
            <a:xfrm>
              <a:off x="23102129" y="15867779"/>
              <a:ext cx="586699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>
              <a:spAutoFit/>
            </a:bodyPr>
            <a:lstStyle/>
            <a:p>
              <a:r>
                <a:rPr lang="en-US" sz="3000" dirty="0">
                  <a:solidFill>
                    <a:sysClr val="windowText" lastClr="000000"/>
                  </a:solidFill>
                </a:rPr>
                <a:t>458</a:t>
              </a: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21419301" y="13735617"/>
              <a:ext cx="395235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/>
                <a:t>Amount in </a:t>
              </a:r>
            </a:p>
            <a:p>
              <a:pPr algn="ctr"/>
              <a:r>
                <a:rPr lang="en-US" sz="3000" dirty="0"/>
                <a:t>infected xylem sap </a:t>
              </a:r>
            </a:p>
            <a:p>
              <a:pPr algn="ctr"/>
              <a:r>
                <a:rPr lang="en-US" sz="3000" dirty="0"/>
                <a:t>(peak height)</a:t>
              </a: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22311110" y="22470830"/>
              <a:ext cx="2168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n.d. = not detected</a:t>
              </a:r>
            </a:p>
          </p:txBody>
        </p:sp>
        <p:sp>
          <p:nvSpPr>
            <p:cNvPr id="284" name="Rounded Rectangle 283"/>
            <p:cNvSpPr/>
            <p:nvPr/>
          </p:nvSpPr>
          <p:spPr>
            <a:xfrm>
              <a:off x="19295391" y="21644769"/>
              <a:ext cx="8204130" cy="74345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pic>
          <p:nvPicPr>
            <p:cNvPr id="300" name="Picture 6" descr="File:Spermidine-2D-skeletal.pn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0633" y="21660239"/>
              <a:ext cx="2938187" cy="712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2" name="TextBox 321"/>
            <p:cNvSpPr txBox="1"/>
            <p:nvPr/>
          </p:nvSpPr>
          <p:spPr>
            <a:xfrm>
              <a:off x="22956253" y="21785664"/>
              <a:ext cx="87844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>
              <a:spAutoFit/>
            </a:bodyPr>
            <a:lstStyle/>
            <a:p>
              <a:r>
                <a:rPr lang="en-US" sz="3000" dirty="0">
                  <a:solidFill>
                    <a:sysClr val="windowText" lastClr="000000"/>
                  </a:solidFill>
                </a:rPr>
                <a:t>2,505</a:t>
              </a:r>
            </a:p>
          </p:txBody>
        </p:sp>
        <p:sp>
          <p:nvSpPr>
            <p:cNvPr id="287" name="Rounded Rectangle 286"/>
            <p:cNvSpPr/>
            <p:nvPr/>
          </p:nvSpPr>
          <p:spPr>
            <a:xfrm>
              <a:off x="26287411" y="20068071"/>
              <a:ext cx="5635028" cy="7434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sp>
          <p:nvSpPr>
            <p:cNvPr id="289" name="Rounded Rectangle 288"/>
            <p:cNvSpPr/>
            <p:nvPr/>
          </p:nvSpPr>
          <p:spPr>
            <a:xfrm>
              <a:off x="26287411" y="21151581"/>
              <a:ext cx="5635028" cy="7434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sp>
          <p:nvSpPr>
            <p:cNvPr id="293" name="Rounded Rectangle 292"/>
            <p:cNvSpPr/>
            <p:nvPr/>
          </p:nvSpPr>
          <p:spPr>
            <a:xfrm>
              <a:off x="26289735" y="16431663"/>
              <a:ext cx="5632704" cy="7434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26289735" y="17725789"/>
              <a:ext cx="5632704" cy="7434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sp>
          <p:nvSpPr>
            <p:cNvPr id="309" name="Rounded Rectangle 308"/>
            <p:cNvSpPr/>
            <p:nvPr/>
          </p:nvSpPr>
          <p:spPr>
            <a:xfrm>
              <a:off x="26287411" y="18961699"/>
              <a:ext cx="5635028" cy="7434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25076757" y="20681490"/>
              <a:ext cx="18274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Putrescine</a:t>
              </a: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24975733" y="19623484"/>
              <a:ext cx="168629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Agmatine</a:t>
              </a: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25219877" y="18498389"/>
              <a:ext cx="148906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Arginine</a:t>
              </a: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24712752" y="17196379"/>
              <a:ext cx="267400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Arginosuccinate</a:t>
              </a: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25076756" y="15821611"/>
              <a:ext cx="160011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Citrulline</a:t>
              </a: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24993172" y="21739496"/>
              <a:ext cx="19672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Spermidine</a:t>
              </a:r>
            </a:p>
          </p:txBody>
        </p:sp>
        <p:cxnSp>
          <p:nvCxnSpPr>
            <p:cNvPr id="296" name="Straight Arrow Connector 295"/>
            <p:cNvCxnSpPr/>
            <p:nvPr/>
          </p:nvCxnSpPr>
          <p:spPr>
            <a:xfrm flipH="1">
              <a:off x="25999722" y="20096895"/>
              <a:ext cx="454" cy="685800"/>
            </a:xfrm>
            <a:prstGeom prst="straightConnector1">
              <a:avLst/>
            </a:prstGeom>
            <a:ln w="381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1" name="Group 310"/>
            <p:cNvGrpSpPr/>
            <p:nvPr/>
          </p:nvGrpSpPr>
          <p:grpSpPr>
            <a:xfrm>
              <a:off x="26373209" y="20055082"/>
              <a:ext cx="4154796" cy="769441"/>
              <a:chOff x="25479411" y="11365007"/>
              <a:chExt cx="4154797" cy="769441"/>
            </a:xfrm>
          </p:grpSpPr>
          <p:sp>
            <p:nvSpPr>
              <p:cNvPr id="347" name="TextBox 346"/>
              <p:cNvSpPr txBox="1"/>
              <p:nvPr/>
            </p:nvSpPr>
            <p:spPr>
              <a:xfrm>
                <a:off x="25479411" y="11472728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i="1" dirty="0">
                    <a:solidFill>
                      <a:srgbClr val="00B050"/>
                    </a:solidFill>
                  </a:rPr>
                  <a:t>speB </a:t>
                </a:r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28526211" y="11365007"/>
                <a:ext cx="110799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3000" dirty="0"/>
                  <a:t>High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500" dirty="0"/>
                  <a:t>(11.38)</a:t>
                </a:r>
              </a:p>
            </p:txBody>
          </p:sp>
        </p:grpSp>
        <p:cxnSp>
          <p:nvCxnSpPr>
            <p:cNvPr id="297" name="Straight Arrow Connector 296"/>
            <p:cNvCxnSpPr/>
            <p:nvPr/>
          </p:nvCxnSpPr>
          <p:spPr>
            <a:xfrm flipH="1">
              <a:off x="26021781" y="21180405"/>
              <a:ext cx="454" cy="685800"/>
            </a:xfrm>
            <a:prstGeom prst="straightConnector1">
              <a:avLst/>
            </a:prstGeom>
            <a:ln w="381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2" name="Group 311"/>
            <p:cNvGrpSpPr/>
            <p:nvPr/>
          </p:nvGrpSpPr>
          <p:grpSpPr>
            <a:xfrm>
              <a:off x="26373210" y="21138593"/>
              <a:ext cx="4073847" cy="769441"/>
              <a:chOff x="25479411" y="12461659"/>
              <a:chExt cx="4073846" cy="769441"/>
            </a:xfrm>
          </p:grpSpPr>
          <p:sp>
            <p:nvSpPr>
              <p:cNvPr id="344" name="TextBox 343"/>
              <p:cNvSpPr txBox="1"/>
              <p:nvPr/>
            </p:nvSpPr>
            <p:spPr>
              <a:xfrm>
                <a:off x="25479411" y="12569380"/>
                <a:ext cx="98937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i="1" dirty="0"/>
                  <a:t>speE </a:t>
                </a:r>
              </a:p>
            </p:txBody>
          </p:sp>
          <p:sp>
            <p:nvSpPr>
              <p:cNvPr id="345" name="TextBox 344"/>
              <p:cNvSpPr txBox="1"/>
              <p:nvPr/>
            </p:nvSpPr>
            <p:spPr>
              <a:xfrm>
                <a:off x="28607164" y="12461659"/>
                <a:ext cx="9460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3000" dirty="0"/>
                  <a:t>Low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500" dirty="0"/>
                  <a:t>(8.84)</a:t>
                </a:r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26373209" y="16418674"/>
              <a:ext cx="4154796" cy="769441"/>
              <a:chOff x="25479411" y="7922432"/>
              <a:chExt cx="4154797" cy="769441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25479411" y="8030153"/>
                <a:ext cx="10390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i="1" dirty="0"/>
                  <a:t>argG </a:t>
                </a:r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>
                <a:off x="28526211" y="7922432"/>
                <a:ext cx="110799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3000" dirty="0"/>
                  <a:t>High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500" dirty="0"/>
                  <a:t>(12.02)</a:t>
                </a:r>
              </a:p>
            </p:txBody>
          </p:sp>
        </p:grpSp>
        <p:cxnSp>
          <p:nvCxnSpPr>
            <p:cNvPr id="334" name="Straight Arrow Connector 333"/>
            <p:cNvCxnSpPr/>
            <p:nvPr/>
          </p:nvCxnSpPr>
          <p:spPr>
            <a:xfrm flipH="1">
              <a:off x="25972242" y="16346188"/>
              <a:ext cx="454" cy="914400"/>
            </a:xfrm>
            <a:prstGeom prst="straightConnector1">
              <a:avLst/>
            </a:prstGeom>
            <a:ln w="381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/>
            <p:nvPr/>
          </p:nvCxnSpPr>
          <p:spPr>
            <a:xfrm flipH="1">
              <a:off x="25972242" y="17686033"/>
              <a:ext cx="454" cy="822960"/>
            </a:xfrm>
            <a:prstGeom prst="straightConnector1">
              <a:avLst/>
            </a:prstGeom>
            <a:ln w="381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4" name="Group 313"/>
            <p:cNvGrpSpPr/>
            <p:nvPr/>
          </p:nvGrpSpPr>
          <p:grpSpPr>
            <a:xfrm>
              <a:off x="26373208" y="17712799"/>
              <a:ext cx="4352768" cy="769441"/>
              <a:chOff x="25479411" y="9102879"/>
              <a:chExt cx="4352768" cy="769441"/>
            </a:xfrm>
          </p:grpSpPr>
          <p:sp>
            <p:nvSpPr>
              <p:cNvPr id="339" name="TextBox 338"/>
              <p:cNvSpPr txBox="1"/>
              <p:nvPr/>
            </p:nvSpPr>
            <p:spPr>
              <a:xfrm>
                <a:off x="25479411" y="9210600"/>
                <a:ext cx="95090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i="1" dirty="0"/>
                  <a:t>argH</a:t>
                </a:r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28328241" y="9102879"/>
                <a:ext cx="150393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3000" dirty="0"/>
                  <a:t>Medium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500" dirty="0"/>
                  <a:t>(9.72)</a:t>
                </a:r>
              </a:p>
            </p:txBody>
          </p:sp>
        </p:grpSp>
        <p:cxnSp>
          <p:nvCxnSpPr>
            <p:cNvPr id="295" name="Straight Arrow Connector 294"/>
            <p:cNvCxnSpPr/>
            <p:nvPr/>
          </p:nvCxnSpPr>
          <p:spPr>
            <a:xfrm flipH="1">
              <a:off x="25985774" y="18967664"/>
              <a:ext cx="454" cy="731520"/>
            </a:xfrm>
            <a:prstGeom prst="straightConnector1">
              <a:avLst/>
            </a:prstGeom>
            <a:ln w="381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 312"/>
            <p:cNvGrpSpPr/>
            <p:nvPr/>
          </p:nvGrpSpPr>
          <p:grpSpPr>
            <a:xfrm>
              <a:off x="26373209" y="18948711"/>
              <a:ext cx="4154796" cy="769441"/>
              <a:chOff x="25479411" y="10334332"/>
              <a:chExt cx="4154797" cy="769441"/>
            </a:xfrm>
          </p:grpSpPr>
          <p:sp>
            <p:nvSpPr>
              <p:cNvPr id="341" name="TextBox 340"/>
              <p:cNvSpPr txBox="1"/>
              <p:nvPr/>
            </p:nvSpPr>
            <p:spPr>
              <a:xfrm>
                <a:off x="25479411" y="10442053"/>
                <a:ext cx="7537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i="1" dirty="0">
                    <a:solidFill>
                      <a:srgbClr val="7030A0"/>
                    </a:solidFill>
                  </a:rPr>
                  <a:t>adi </a:t>
                </a:r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>
                <a:off x="28526211" y="10334332"/>
                <a:ext cx="110799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3000" dirty="0"/>
                  <a:t>High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500" dirty="0"/>
                  <a:t>(11.57)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6065D0-C871-4ED2-B0A6-4145184641BF}"/>
              </a:ext>
            </a:extLst>
          </p:cNvPr>
          <p:cNvSpPr txBox="1"/>
          <p:nvPr/>
        </p:nvSpPr>
        <p:spPr>
          <a:xfrm>
            <a:off x="26529185" y="1482069"/>
            <a:ext cx="22309890" cy="17543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Editorial note: the “</a:t>
            </a:r>
            <a:r>
              <a:rPr lang="en-US" sz="5400" dirty="0" err="1">
                <a:solidFill>
                  <a:srgbClr val="C00000"/>
                </a:solidFill>
              </a:rPr>
              <a:t>speB</a:t>
            </a:r>
            <a:r>
              <a:rPr lang="en-US" sz="5400" dirty="0">
                <a:solidFill>
                  <a:srgbClr val="C00000"/>
                </a:solidFill>
              </a:rPr>
              <a:t>” mutant was incorrect. </a:t>
            </a:r>
          </a:p>
          <a:p>
            <a:r>
              <a:rPr lang="en-US" sz="5400" dirty="0">
                <a:solidFill>
                  <a:srgbClr val="C00000"/>
                </a:solidFill>
              </a:rPr>
              <a:t>Don’t trust this data. Read the 2018 paper to learn about Ralstonia/putrescine </a:t>
            </a:r>
          </a:p>
        </p:txBody>
      </p:sp>
    </p:spTree>
    <p:extLst>
      <p:ext uri="{BB962C8B-B14F-4D97-AF65-F5344CB8AC3E}">
        <p14:creationId xmlns:p14="http://schemas.microsoft.com/office/powerpoint/2010/main" val="38744292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7d3655a0-19d0-46d0-a88c-4ac8fea7648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23553</TotalTime>
  <Words>891</Words>
  <Application>Microsoft Office PowerPoint</Application>
  <PresentationFormat>Custom</PresentationFormat>
  <Paragraphs>125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</vt:vector>
  </TitlesOfParts>
  <Company>University of Wisconsin - Madison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Lowe</dc:creator>
  <cp:lastModifiedBy>Tiffany Lowe-Power</cp:lastModifiedBy>
  <cp:revision>105</cp:revision>
  <cp:lastPrinted>2015-05-11T19:29:47Z</cp:lastPrinted>
  <dcterms:created xsi:type="dcterms:W3CDTF">2015-03-21T00:19:38Z</dcterms:created>
  <dcterms:modified xsi:type="dcterms:W3CDTF">2021-03-13T01:40:59Z</dcterms:modified>
</cp:coreProperties>
</file>