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tif" ContentType="image/tiff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062400" cy="32918400"/>
  <p:notesSz cx="6858000" cy="9144000"/>
  <p:defaultTextStyle>
    <a:defPPr>
      <a:defRPr lang="en-US"/>
    </a:defPPr>
    <a:lvl1pPr marL="0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252" autoAdjust="0"/>
  </p:normalViewPr>
  <p:slideViewPr>
    <p:cSldViewPr>
      <p:cViewPr>
        <p:scale>
          <a:sx n="50" d="100"/>
          <a:sy n="50" d="100"/>
        </p:scale>
        <p:origin x="-18" y="6606"/>
      </p:cViewPr>
      <p:guideLst>
        <p:guide orient="horz" pos="10368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Effect of SA on R. solanacearum gene expression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Upregulated by SA</c:v>
                </c:pt>
                <c:pt idx="1">
                  <c:v>Downregulated by SA</c:v>
                </c:pt>
                <c:pt idx="2">
                  <c:v>Not affected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347</c:v>
                </c:pt>
                <c:pt idx="1">
                  <c:v>485</c:v>
                </c:pt>
                <c:pt idx="2">
                  <c:v>4297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2800"/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0.28378</cdr:x>
      <cdr:y>0.64171</cdr:y>
    </cdr:from>
    <cdr:to>
      <cdr:x>0.6876</cdr:x>
      <cdr:y>0.85554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600200" y="3048000"/>
          <a:ext cx="2277035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3000" dirty="0" smtClean="0">
              <a:solidFill>
                <a:schemeClr val="bg1"/>
              </a:solidFill>
            </a:rPr>
            <a:t>Not affected</a:t>
          </a:r>
        </a:p>
        <a:p xmlns:a="http://schemas.openxmlformats.org/drawingml/2006/main">
          <a:pPr algn="ctr"/>
          <a:r>
            <a:rPr lang="en-US" sz="3000" dirty="0" smtClean="0">
              <a:solidFill>
                <a:schemeClr val="bg1"/>
              </a:solidFill>
            </a:rPr>
            <a:t>(83.7%)</a:t>
          </a:r>
          <a:endParaRPr lang="en-US" sz="3000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10226043"/>
            <a:ext cx="357530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8653760"/>
            <a:ext cx="294436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785787" y="9845042"/>
            <a:ext cx="34066165" cy="209717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2701" y="9845042"/>
            <a:ext cx="101512050" cy="209717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122"/>
            <a:ext cx="357530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227"/>
            <a:ext cx="35753040" cy="7200897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697" y="57348120"/>
            <a:ext cx="67789105" cy="162214560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62846" y="57348120"/>
            <a:ext cx="67789110" cy="162214560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318262"/>
            <a:ext cx="3785616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2" y="7368542"/>
            <a:ext cx="18584865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2" y="10439400"/>
            <a:ext cx="18584865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7" y="7368542"/>
            <a:ext cx="18592165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7" y="10439400"/>
            <a:ext cx="18592165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6" y="1310640"/>
            <a:ext cx="13838240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310644"/>
            <a:ext cx="23514050" cy="28094943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6" y="6888484"/>
            <a:ext cx="13838240" cy="22517103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3042882"/>
            <a:ext cx="25237440" cy="2720343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941320"/>
            <a:ext cx="252374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5763225"/>
            <a:ext cx="25237440" cy="3863337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9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20" y="1318262"/>
            <a:ext cx="378561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7680963"/>
            <a:ext cx="378561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20" y="30510483"/>
            <a:ext cx="98145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FB5F-B6AF-4A6A-ADB3-855DF9DE582A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320" y="30510483"/>
            <a:ext cx="133197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4720" y="30510483"/>
            <a:ext cx="98145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6AE8-7BD7-4649-A8C7-96B7BB7A8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07092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4807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4807092" rtl="0" eaLnBrk="1" latinLnBrk="0" hangingPunct="1">
        <a:spcBef>
          <a:spcPct val="20000"/>
        </a:spcBef>
        <a:buFont typeface="Arial" panose="020B0604020202020204" pitchFamily="34" charset="0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4807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4807092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4807092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4807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4807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4807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4807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4807092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jpeg"/><Relationship Id="rId18" Type="http://schemas.openxmlformats.org/officeDocument/2006/relationships/image" Target="../media/image11.tif"/><Relationship Id="rId3" Type="http://schemas.openxmlformats.org/officeDocument/2006/relationships/image" Target="../media/image3.png"/><Relationship Id="rId21" Type="http://schemas.openxmlformats.org/officeDocument/2006/relationships/image" Target="../media/image14.tiff"/><Relationship Id="rId7" Type="http://schemas.openxmlformats.org/officeDocument/2006/relationships/image" Target="../media/image6.gif"/><Relationship Id="rId12" Type="http://schemas.openxmlformats.org/officeDocument/2006/relationships/image" Target="../media/image9.gif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3.ti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openxmlformats.org/officeDocument/2006/relationships/image" Target="../media/image17.gif"/><Relationship Id="rId5" Type="http://schemas.openxmlformats.org/officeDocument/2006/relationships/image" Target="../media/image4.png"/><Relationship Id="rId15" Type="http://schemas.openxmlformats.org/officeDocument/2006/relationships/image" Target="../media/image1.wmf"/><Relationship Id="rId23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12.tif"/><Relationship Id="rId4" Type="http://schemas.microsoft.com/office/2007/relationships/hdphoto" Target="../media/hdphoto1.wdp"/><Relationship Id="rId9" Type="http://schemas.openxmlformats.org/officeDocument/2006/relationships/chart" Target="../charts/chart1.xml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roup 466"/>
          <p:cNvGrpSpPr/>
          <p:nvPr/>
        </p:nvGrpSpPr>
        <p:grpSpPr>
          <a:xfrm>
            <a:off x="228600" y="152400"/>
            <a:ext cx="41605200" cy="3804832"/>
            <a:chOff x="228600" y="152400"/>
            <a:chExt cx="41605200" cy="3804832"/>
          </a:xfrm>
        </p:grpSpPr>
        <p:sp>
          <p:nvSpPr>
            <p:cNvPr id="300" name="Rectangle 299"/>
            <p:cNvSpPr/>
            <p:nvPr/>
          </p:nvSpPr>
          <p:spPr>
            <a:xfrm>
              <a:off x="228600" y="152400"/>
              <a:ext cx="41605200" cy="35661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thinThick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36728402" y="152400"/>
              <a:ext cx="4495798" cy="3804832"/>
              <a:chOff x="533400" y="609600"/>
              <a:chExt cx="4861535" cy="4114358"/>
            </a:xfrm>
          </p:grpSpPr>
          <p:pic>
            <p:nvPicPr>
              <p:cNvPr id="302" name="Picture 2" descr="http://static.ddmcdn.com/gif/staking-vegetables-2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1500" y1="50000" x2="41500" y2="50000"/>
                            <a14:foregroundMark x1="41500" y1="51424" x2="41500" y2="51424"/>
                            <a14:foregroundMark x1="41500" y1="75158" x2="41500" y2="75158"/>
                            <a14:foregroundMark x1="52000" y1="83861" x2="52000" y2="83861"/>
                            <a14:backgroundMark x1="42750" y1="35443" x2="42750" y2="35443"/>
                            <a14:backgroundMark x1="43250" y1="47152" x2="43250" y2="47152"/>
                            <a14:backgroundMark x1="42250" y1="52373" x2="42250" y2="52373"/>
                            <a14:backgroundMark x1="50750" y1="42563" x2="50750" y2="42563"/>
                            <a14:backgroundMark x1="43250" y1="46519" x2="43250" y2="46519"/>
                            <a14:backgroundMark x1="50250" y1="47310" x2="50250" y2="47310"/>
                            <a14:backgroundMark x1="50000" y1="53006" x2="50000" y2="53006"/>
                            <a14:backgroundMark x1="50000" y1="50475" x2="50000" y2="50475"/>
                            <a14:backgroundMark x1="60500" y1="56329" x2="60500" y2="56329"/>
                            <a14:backgroundMark x1="61000" y1="56804" x2="61000" y2="56804"/>
                            <a14:backgroundMark x1="66250" y1="59494" x2="66250" y2="59494"/>
                            <a14:backgroundMark x1="57750" y1="66297" x2="57750" y2="66297"/>
                            <a14:backgroundMark x1="59250" y1="69146" x2="59250" y2="69146"/>
                            <a14:backgroundMark x1="59500" y1="68196" x2="59500" y2="68196"/>
                            <a14:backgroundMark x1="50250" y1="68196" x2="50250" y2="68196"/>
                            <a14:backgroundMark x1="50250" y1="70728" x2="50250" y2="70728"/>
                            <a14:backgroundMark x1="49750" y1="73259" x2="49750" y2="73259"/>
                            <a14:backgroundMark x1="42250" y1="72785" x2="42250" y2="72785"/>
                            <a14:backgroundMark x1="73500" y1="58861" x2="73500" y2="58861"/>
                            <a14:backgroundMark x1="70500" y1="60918" x2="70500" y2="60918"/>
                            <a14:backgroundMark x1="68500" y1="62342" x2="68500" y2="62342"/>
                            <a14:backgroundMark x1="71500" y1="29114" x2="71500" y2="29114"/>
                            <a14:backgroundMark x1="71500" y1="31646" x2="71500" y2="31646"/>
                            <a14:backgroundMark x1="55000" y1="31804" x2="55000" y2="31804"/>
                            <a14:backgroundMark x1="54250" y1="30380" x2="54250" y2="30380"/>
                            <a14:backgroundMark x1="50500" y1="27848" x2="50500" y2="27848"/>
                            <a14:backgroundMark x1="54250" y1="33386" x2="54250" y2="33386"/>
                            <a14:backgroundMark x1="57250" y1="33703" x2="57250" y2="33703"/>
                            <a14:backgroundMark x1="59250" y1="37500" x2="59250" y2="37500"/>
                            <a14:backgroundMark x1="68250" y1="39873" x2="68250" y2="39873"/>
                            <a14:backgroundMark x1="70000" y1="42880" x2="70000" y2="42880"/>
                            <a14:backgroundMark x1="54750" y1="19304" x2="54750" y2="19304"/>
                            <a14:backgroundMark x1="55250" y1="18354" x2="55250" y2="18354"/>
                            <a14:backgroundMark x1="50000" y1="80222" x2="50000" y2="80222"/>
                            <a14:backgroundMark x1="50000" y1="81646" x2="50000" y2="81646"/>
                            <a14:backgroundMark x1="49750" y1="82278" x2="49750" y2="82278"/>
                            <a14:backgroundMark x1="61250" y1="82911" x2="61250" y2="829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609600"/>
                <a:ext cx="2604023" cy="4114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3" name="Group 302"/>
              <p:cNvGrpSpPr/>
              <p:nvPr/>
            </p:nvGrpSpPr>
            <p:grpSpPr>
              <a:xfrm>
                <a:off x="2368772" y="685801"/>
                <a:ext cx="3026163" cy="3806752"/>
                <a:chOff x="2368772" y="685801"/>
                <a:chExt cx="3026163" cy="3806752"/>
              </a:xfrm>
            </p:grpSpPr>
            <p:pic>
              <p:nvPicPr>
                <p:cNvPr id="304" name="Picture 303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C3C3C3"/>
                    </a:clrFrom>
                    <a:clrTo>
                      <a:srgbClr val="C3C3C3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445" t="2010" r="-850" b="-2010"/>
                <a:stretch/>
              </p:blipFill>
              <p:spPr>
                <a:xfrm rot="1892064">
                  <a:off x="2456484" y="2399017"/>
                  <a:ext cx="669645" cy="841011"/>
                </a:xfrm>
                <a:prstGeom prst="rect">
                  <a:avLst/>
                </a:prstGeom>
              </p:spPr>
            </p:pic>
            <p:pic>
              <p:nvPicPr>
                <p:cNvPr id="305" name="Picture 304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C3C3C3"/>
                    </a:clrFrom>
                    <a:clrTo>
                      <a:srgbClr val="C3C3C3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4023"/>
                <a:stretch/>
              </p:blipFill>
              <p:spPr>
                <a:xfrm rot="1892064">
                  <a:off x="2368772" y="1677789"/>
                  <a:ext cx="825554" cy="841011"/>
                </a:xfrm>
                <a:prstGeom prst="rect">
                  <a:avLst/>
                </a:prstGeom>
              </p:spPr>
            </p:pic>
            <p:pic>
              <p:nvPicPr>
                <p:cNvPr id="306" name="Picture 305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C3C3C3"/>
                    </a:clrFrom>
                    <a:clrTo>
                      <a:srgbClr val="C3C3C3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445" t="2010" r="-850" b="-2010"/>
                <a:stretch/>
              </p:blipFill>
              <p:spPr>
                <a:xfrm rot="18590911" flipH="1">
                  <a:off x="3451741" y="1838828"/>
                  <a:ext cx="669645" cy="841011"/>
                </a:xfrm>
                <a:prstGeom prst="rect">
                  <a:avLst/>
                </a:prstGeom>
              </p:spPr>
            </p:pic>
            <p:pic>
              <p:nvPicPr>
                <p:cNvPr id="307" name="Picture 30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27" t="25346" r="62832" b="60999"/>
                <a:stretch/>
              </p:blipFill>
              <p:spPr>
                <a:xfrm rot="5091883">
                  <a:off x="2818201" y="1915818"/>
                  <a:ext cx="3806752" cy="134671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8" name="Picture 307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C3C3C3"/>
                    </a:clrFrom>
                    <a:clrTo>
                      <a:srgbClr val="C3C3C3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4023"/>
                <a:stretch/>
              </p:blipFill>
              <p:spPr>
                <a:xfrm rot="19707936" flipH="1">
                  <a:off x="3605008" y="1593002"/>
                  <a:ext cx="825554" cy="841011"/>
                </a:xfrm>
                <a:prstGeom prst="rect">
                  <a:avLst/>
                </a:prstGeom>
              </p:spPr>
            </p:pic>
          </p:grpSp>
        </p:grpSp>
        <p:sp>
          <p:nvSpPr>
            <p:cNvPr id="309" name="TextBox 308"/>
            <p:cNvSpPr txBox="1"/>
            <p:nvPr/>
          </p:nvSpPr>
          <p:spPr>
            <a:xfrm>
              <a:off x="4038600" y="152400"/>
              <a:ext cx="329946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</a:rPr>
                <a:t>The pathogen </a:t>
              </a:r>
              <a:r>
                <a:rPr lang="en-US" sz="7200" i="1" dirty="0">
                  <a:solidFill>
                    <a:schemeClr val="bg1"/>
                  </a:solidFill>
                </a:rPr>
                <a:t>Ralstonia solanacearum</a:t>
              </a:r>
              <a:r>
                <a:rPr lang="en-US" sz="7200" dirty="0">
                  <a:solidFill>
                    <a:schemeClr val="bg1"/>
                  </a:solidFill>
                </a:rPr>
                <a:t> degrades the key immune </a:t>
              </a:r>
              <a:r>
                <a:rPr lang="en-US" sz="7200" dirty="0" smtClean="0">
                  <a:solidFill>
                    <a:schemeClr val="bg1"/>
                  </a:solidFill>
                </a:rPr>
                <a:t>signal salicylic acid </a:t>
              </a:r>
              <a:r>
                <a:rPr lang="en-US" sz="7200" dirty="0">
                  <a:solidFill>
                    <a:schemeClr val="bg1"/>
                  </a:solidFill>
                </a:rPr>
                <a:t>during infection of tomato </a:t>
              </a:r>
              <a:r>
                <a:rPr lang="en-US" sz="7200" dirty="0" smtClean="0">
                  <a:solidFill>
                    <a:schemeClr val="bg1"/>
                  </a:solidFill>
                </a:rPr>
                <a:t>plants</a:t>
              </a:r>
              <a:endParaRPr lang="en-US" sz="7200" dirty="0">
                <a:solidFill>
                  <a:schemeClr val="bg1"/>
                </a:solidFill>
              </a:endParaRPr>
            </a:p>
            <a:p>
              <a:pPr algn="ctr"/>
              <a:endParaRPr lang="en-US" sz="7200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477562" y="2362200"/>
              <a:ext cx="15107277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Tiffany M. Lowe</a:t>
              </a:r>
              <a:r>
                <a:rPr lang="en-US" sz="4400" baseline="30000" dirty="0" smtClean="0">
                  <a:solidFill>
                    <a:schemeClr val="bg1"/>
                  </a:solidFill>
                </a:rPr>
                <a:t>a</a:t>
              </a:r>
              <a:r>
                <a:rPr lang="en-US" sz="4400" dirty="0" smtClean="0">
                  <a:solidFill>
                    <a:schemeClr val="bg1"/>
                  </a:solidFill>
                </a:rPr>
                <a:t>, Jon Jacobs</a:t>
              </a:r>
              <a:r>
                <a:rPr lang="en-US" sz="4400" baseline="30000" dirty="0" smtClean="0">
                  <a:solidFill>
                    <a:schemeClr val="bg1"/>
                  </a:solidFill>
                </a:rPr>
                <a:t>b</a:t>
              </a:r>
              <a:r>
                <a:rPr lang="en-US" sz="4400" dirty="0" smtClean="0">
                  <a:solidFill>
                    <a:schemeClr val="bg1"/>
                  </a:solidFill>
                </a:rPr>
                <a:t>, Florent Ailloud</a:t>
              </a:r>
              <a:r>
                <a:rPr lang="en-US" sz="4400" baseline="30000" dirty="0" smtClean="0">
                  <a:solidFill>
                    <a:schemeClr val="bg1"/>
                  </a:solidFill>
                </a:rPr>
                <a:t>c</a:t>
              </a:r>
              <a:r>
                <a:rPr lang="en-US" sz="4400" dirty="0" smtClean="0">
                  <a:solidFill>
                    <a:schemeClr val="bg1"/>
                  </a:solidFill>
                </a:rPr>
                <a:t>, and Caitilyn Allen</a:t>
              </a:r>
              <a:r>
                <a:rPr lang="en-US" sz="4400" baseline="30000" dirty="0" smtClean="0">
                  <a:solidFill>
                    <a:schemeClr val="bg1"/>
                  </a:solidFill>
                </a:rPr>
                <a:t>a</a:t>
              </a:r>
            </a:p>
            <a:p>
              <a:pPr algn="ctr"/>
              <a:r>
                <a:rPr lang="en-US" sz="3000" baseline="30000" dirty="0">
                  <a:solidFill>
                    <a:schemeClr val="bg1"/>
                  </a:solidFill>
                </a:rPr>
                <a:t>a</a:t>
              </a:r>
              <a:r>
                <a:rPr lang="en-US" sz="3000" dirty="0" smtClean="0">
                  <a:solidFill>
                    <a:schemeClr val="bg1"/>
                  </a:solidFill>
                </a:rPr>
                <a:t>University of Wisconsin, Madison; </a:t>
              </a:r>
              <a:r>
                <a:rPr lang="en-US" sz="3000" baseline="30000" dirty="0" smtClean="0">
                  <a:solidFill>
                    <a:schemeClr val="bg1"/>
                  </a:solidFill>
                </a:rPr>
                <a:t>b</a:t>
              </a:r>
              <a:r>
                <a:rPr lang="en-US" sz="3000" dirty="0" smtClean="0">
                  <a:solidFill>
                    <a:schemeClr val="bg1"/>
                  </a:solidFill>
                </a:rPr>
                <a:t>IRD, Montpellier, France; </a:t>
              </a:r>
              <a:r>
                <a:rPr lang="en-US" sz="3000" baseline="30000" dirty="0" smtClean="0">
                  <a:solidFill>
                    <a:schemeClr val="bg1"/>
                  </a:solidFill>
                </a:rPr>
                <a:t>c</a:t>
              </a:r>
              <a:r>
                <a:rPr lang="en-US" sz="3000" dirty="0" smtClean="0">
                  <a:solidFill>
                    <a:schemeClr val="bg1"/>
                  </a:solidFill>
                </a:rPr>
                <a:t>CIRAD,  Reunion, France</a:t>
              </a:r>
              <a:endParaRPr lang="en-US" sz="3000" baseline="30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311" name="Picture 2" descr="http://www.biochem.wisc.edu/medialab/clipart/bucky_labcoat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3" y="381000"/>
              <a:ext cx="2603499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5" name="Picture 3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692" r="63061" b="38462"/>
          <a:stretch/>
        </p:blipFill>
        <p:spPr>
          <a:xfrm>
            <a:off x="43746624" y="26289004"/>
            <a:ext cx="2665839" cy="3418451"/>
          </a:xfrm>
          <a:prstGeom prst="rect">
            <a:avLst/>
          </a:prstGeom>
        </p:spPr>
      </p:pic>
      <p:sp>
        <p:nvSpPr>
          <p:cNvPr id="326" name="TextBox 325"/>
          <p:cNvSpPr txBox="1"/>
          <p:nvPr/>
        </p:nvSpPr>
        <p:spPr>
          <a:xfrm>
            <a:off x="43909404" y="3007321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10 uM SA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42902718" y="2971916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100 uM Gentisate</a:t>
            </a:r>
            <a:endParaRPr lang="en-US" sz="2400" dirty="0"/>
          </a:p>
        </p:txBody>
      </p:sp>
      <p:sp>
        <p:nvSpPr>
          <p:cNvPr id="328" name="TextBox 327"/>
          <p:cNvSpPr txBox="1"/>
          <p:nvPr/>
        </p:nvSpPr>
        <p:spPr>
          <a:xfrm>
            <a:off x="45797336" y="29998185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329" name="TextBox 328"/>
          <p:cNvSpPr txBox="1"/>
          <p:nvPr/>
        </p:nvSpPr>
        <p:spPr>
          <a:xfrm>
            <a:off x="45797336" y="29644133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330" name="TextBox 329"/>
          <p:cNvSpPr txBox="1"/>
          <p:nvPr/>
        </p:nvSpPr>
        <p:spPr>
          <a:xfrm>
            <a:off x="46766468" y="29998184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331" name="TextBox 330"/>
          <p:cNvSpPr txBox="1"/>
          <p:nvPr/>
        </p:nvSpPr>
        <p:spPr>
          <a:xfrm>
            <a:off x="46715973" y="2964413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+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47641335" y="2999583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47641335" y="2964178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+</a:t>
            </a:r>
          </a:p>
        </p:txBody>
      </p:sp>
      <p:pic>
        <p:nvPicPr>
          <p:cNvPr id="334" name="Picture 33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9" t="11692" r="24184" b="38462"/>
          <a:stretch/>
        </p:blipFill>
        <p:spPr>
          <a:xfrm>
            <a:off x="46413953" y="26289004"/>
            <a:ext cx="1901371" cy="3418451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1" t="15179" r="1962" b="73676"/>
          <a:stretch/>
        </p:blipFill>
        <p:spPr>
          <a:xfrm>
            <a:off x="48663269" y="26553946"/>
            <a:ext cx="1478510" cy="764336"/>
          </a:xfrm>
          <a:prstGeom prst="rect">
            <a:avLst/>
          </a:prstGeom>
        </p:spPr>
      </p:pic>
      <p:sp>
        <p:nvSpPr>
          <p:cNvPr id="336" name="TextBox 335"/>
          <p:cNvSpPr txBox="1"/>
          <p:nvPr/>
        </p:nvSpPr>
        <p:spPr>
          <a:xfrm>
            <a:off x="43510200" y="25679400"/>
            <a:ext cx="6575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nagGH mutant can still degrade gentisate</a:t>
            </a:r>
            <a:endParaRPr lang="en-US" sz="3000" dirty="0"/>
          </a:p>
        </p:txBody>
      </p:sp>
      <p:grpSp>
        <p:nvGrpSpPr>
          <p:cNvPr id="471" name="Group 470"/>
          <p:cNvGrpSpPr/>
          <p:nvPr/>
        </p:nvGrpSpPr>
        <p:grpSpPr>
          <a:xfrm>
            <a:off x="228600" y="24216360"/>
            <a:ext cx="20650200" cy="8564880"/>
            <a:chOff x="228600" y="24216360"/>
            <a:chExt cx="20650200" cy="8564880"/>
          </a:xfrm>
        </p:grpSpPr>
        <p:sp>
          <p:nvSpPr>
            <p:cNvPr id="337" name="Rectangle 336"/>
            <p:cNvSpPr/>
            <p:nvPr/>
          </p:nvSpPr>
          <p:spPr>
            <a:xfrm>
              <a:off x="228600" y="24368760"/>
              <a:ext cx="20650200" cy="8412480"/>
            </a:xfrm>
            <a:prstGeom prst="rect">
              <a:avLst/>
            </a:prstGeom>
            <a:solidFill>
              <a:schemeClr val="bg1"/>
            </a:solidFill>
            <a:ln w="76200" cmpd="thinThick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6"/>
                </a:solidFill>
              </a:endParaRPr>
            </a:p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28600" y="24216360"/>
              <a:ext cx="20650200" cy="7315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thinThick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SA induces </a:t>
              </a:r>
              <a:r>
                <a:rPr lang="en-US" sz="4400" i="1" dirty="0" smtClean="0"/>
                <a:t>nag </a:t>
              </a:r>
              <a:r>
                <a:rPr lang="en-US" sz="4400" dirty="0" smtClean="0"/>
                <a:t>genes and represses many virulence factor genes in </a:t>
              </a:r>
              <a:r>
                <a:rPr lang="en-US" sz="4400" i="1" dirty="0" smtClean="0"/>
                <a:t>R. solanacearum</a:t>
              </a:r>
              <a:endParaRPr lang="en-US" sz="4400" dirty="0"/>
            </a:p>
          </p:txBody>
        </p:sp>
      </p:grpSp>
      <p:graphicFrame>
        <p:nvGraphicFramePr>
          <p:cNvPr id="339" name="Chart 338"/>
          <p:cNvGraphicFramePr/>
          <p:nvPr>
            <p:extLst>
              <p:ext uri="{D42A27DB-BD31-4B8C-83A1-F6EECF244321}">
                <p14:modId xmlns:p14="http://schemas.microsoft.com/office/powerpoint/2010/main" val="3852192627"/>
              </p:ext>
            </p:extLst>
          </p:nvPr>
        </p:nvGraphicFramePr>
        <p:xfrm>
          <a:off x="228600" y="27432000"/>
          <a:ext cx="5638800" cy="47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82295"/>
              </p:ext>
            </p:extLst>
          </p:nvPr>
        </p:nvGraphicFramePr>
        <p:xfrm>
          <a:off x="14097003" y="26787456"/>
          <a:ext cx="6553199" cy="42729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9293"/>
                <a:gridCol w="1521277"/>
                <a:gridCol w="3432629"/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Fold Change</a:t>
                      </a:r>
                      <a:endParaRPr lang="en-US" sz="3000" dirty="0">
                        <a:latin typeface="+mj-lt"/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Gene</a:t>
                      </a:r>
                      <a:endParaRPr lang="en-US" sz="3000" dirty="0">
                        <a:latin typeface="+mj-lt"/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Function </a:t>
                      </a:r>
                      <a:endParaRPr lang="en-US" sz="3000" dirty="0">
                        <a:latin typeface="+mj-lt"/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-14.34</a:t>
                      </a:r>
                      <a:endParaRPr lang="en-US" sz="3000" b="0" i="0" u="none" strike="noStrike" dirty="0">
                        <a:effectLst/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pilA</a:t>
                      </a:r>
                      <a:endParaRPr lang="en-US" sz="3000" b="0" i="1" u="none" strike="noStrike" dirty="0">
                        <a:effectLst/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Type IV pilus subunit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-35.51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 smtClean="0">
                          <a:effectLst/>
                        </a:rPr>
                        <a:t>popA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 smtClean="0">
                          <a:effectLst/>
                        </a:rPr>
                        <a:t>Type 3 Effector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-17.42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ripD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 smtClean="0">
                          <a:effectLst/>
                        </a:rPr>
                        <a:t>Type 3 Effector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-16.16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 smtClean="0">
                          <a:effectLst/>
                        </a:rPr>
                        <a:t>popB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Type 3 Effector</a:t>
                      </a:r>
                      <a:endParaRPr lang="en-US" sz="3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-11.84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hrpY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Type</a:t>
                      </a:r>
                      <a:r>
                        <a:rPr lang="en-US" sz="3000" u="none" strike="noStrike" baseline="0" dirty="0" smtClean="0">
                          <a:effectLst/>
                        </a:rPr>
                        <a:t> 3 pilus subunit</a:t>
                      </a:r>
                      <a:endParaRPr lang="en-US" sz="3000" b="0" i="0" u="none" strike="noStrike" dirty="0" smtClean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-9.77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 smtClean="0">
                          <a:effectLst/>
                        </a:rPr>
                        <a:t>popF1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Type 3 Effector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-5.66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 smtClean="0">
                          <a:effectLst/>
                        </a:rPr>
                        <a:t>popW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Type 3 Effector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7633"/>
              </p:ext>
            </p:extLst>
          </p:nvPr>
        </p:nvGraphicFramePr>
        <p:xfrm>
          <a:off x="7086603" y="26787456"/>
          <a:ext cx="6476999" cy="566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97"/>
                <a:gridCol w="1503589"/>
                <a:gridCol w="3392713"/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Fold Change</a:t>
                      </a:r>
                      <a:endParaRPr lang="en-US" sz="3000" dirty="0"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Gene</a:t>
                      </a:r>
                      <a:endParaRPr lang="en-US" sz="3000" dirty="0"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Function </a:t>
                      </a:r>
                      <a:endParaRPr lang="en-US" sz="3000" dirty="0">
                        <a:latin typeface="+mj-lt"/>
                      </a:endParaRPr>
                    </a:p>
                  </a:txBody>
                  <a:tcPr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+260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nagH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SA Degradation</a:t>
                      </a:r>
                      <a:endParaRPr lang="en-US" sz="3000" b="0" i="0" u="none" strike="noStrike" dirty="0" smtClean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+199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nagG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SA Degradation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+159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nagAa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SA Degradation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+158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nagAb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SA Degradation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+136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nagI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SA Degradation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+135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nagK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SA Degradation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+92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nagL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SA Degradation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92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+66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i="1" u="none" strike="noStrike" dirty="0">
                          <a:effectLst/>
                        </a:rPr>
                        <a:t>pcaK</a:t>
                      </a:r>
                      <a:endParaRPr lang="en-US" sz="3000" b="0" i="1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Transmembrane</a:t>
                      </a:r>
                      <a:r>
                        <a:rPr lang="en-US" sz="3000" u="none" strike="noStrike" kern="1200" baseline="0" dirty="0" smtClean="0">
                          <a:effectLst/>
                        </a:rPr>
                        <a:t> transporter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  <a:tr h="46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 smtClean="0">
                          <a:effectLst/>
                        </a:rPr>
                        <a:t>+46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RSp0442</a:t>
                      </a:r>
                      <a:endParaRPr lang="en-US" sz="30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kern="1200" dirty="0" smtClean="0">
                          <a:effectLst/>
                        </a:rPr>
                        <a:t>Drug</a:t>
                      </a:r>
                      <a:r>
                        <a:rPr lang="en-US" sz="3000" u="none" strike="noStrike" kern="1200" baseline="0" dirty="0" smtClean="0">
                          <a:effectLst/>
                        </a:rPr>
                        <a:t> e</a:t>
                      </a:r>
                      <a:r>
                        <a:rPr lang="en-US" sz="3000" u="none" strike="noStrike" kern="1200" dirty="0" smtClean="0">
                          <a:effectLst/>
                        </a:rPr>
                        <a:t>fflux pump</a:t>
                      </a:r>
                      <a:endParaRPr lang="en-US" sz="3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7086600" y="26289000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Selected genes upregulated by SA</a:t>
            </a:r>
            <a:endParaRPr lang="en-US" sz="30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4097000" y="26289000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Selected genes downregulated by SA</a:t>
            </a:r>
            <a:endParaRPr lang="en-US" sz="3000" dirty="0"/>
          </a:p>
        </p:txBody>
      </p:sp>
      <p:grpSp>
        <p:nvGrpSpPr>
          <p:cNvPr id="464" name="Group 463"/>
          <p:cNvGrpSpPr/>
          <p:nvPr/>
        </p:nvGrpSpPr>
        <p:grpSpPr>
          <a:xfrm>
            <a:off x="21183600" y="22884065"/>
            <a:ext cx="20650200" cy="6431280"/>
            <a:chOff x="21183600" y="22871235"/>
            <a:chExt cx="20650200" cy="6431280"/>
          </a:xfrm>
        </p:grpSpPr>
        <p:sp>
          <p:nvSpPr>
            <p:cNvPr id="322" name="Rectangle 321"/>
            <p:cNvSpPr/>
            <p:nvPr/>
          </p:nvSpPr>
          <p:spPr>
            <a:xfrm>
              <a:off x="21183600" y="22871235"/>
              <a:ext cx="20650200" cy="6400800"/>
            </a:xfrm>
            <a:prstGeom prst="rect">
              <a:avLst/>
            </a:prstGeom>
            <a:solidFill>
              <a:schemeClr val="bg1"/>
            </a:solidFill>
            <a:ln w="76200" cmpd="thinThick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6"/>
                </a:solidFill>
              </a:endParaRPr>
            </a:p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1183600" y="22871235"/>
              <a:ext cx="20650200" cy="7315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thinThick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Conclusions &amp; Future work</a:t>
              </a:r>
              <a:endParaRPr lang="en-US" sz="44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1318202" y="23099835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000" dirty="0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21259802" y="23633235"/>
              <a:ext cx="20421599" cy="5669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95000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The ability to breakdown SA does not contribute to </a:t>
              </a:r>
              <a:r>
                <a:rPr lang="en-US" sz="3600" i="1" dirty="0" smtClean="0"/>
                <a:t>R. solanacearum </a:t>
              </a:r>
              <a:r>
                <a:rPr lang="en-US" sz="3600" dirty="0" smtClean="0"/>
                <a:t>virulence on tomato… but what about the ability to degrade gentisic acid? (The </a:t>
              </a:r>
              <a:r>
                <a:rPr lang="el-GR" sz="3600" dirty="0" smtClean="0">
                  <a:latin typeface="Calibri"/>
                </a:rPr>
                <a:t>Δ</a:t>
              </a:r>
              <a:r>
                <a:rPr lang="en-US" sz="3600" i="1" dirty="0" smtClean="0"/>
                <a:t>nagGH </a:t>
              </a:r>
              <a:r>
                <a:rPr lang="en-US" sz="3600" dirty="0" smtClean="0"/>
                <a:t>mutant can breakdown gentisic acid when SA is present).</a:t>
              </a:r>
            </a:p>
            <a:p>
              <a:pPr marL="909638" lvl="1" indent="-228600">
                <a:lnSpc>
                  <a:spcPct val="9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Next step: test virulence of a mutant that is unable to degrade gentisic acid or SA (</a:t>
              </a:r>
              <a:r>
                <a:rPr lang="el-GR" sz="3600" dirty="0"/>
                <a:t>Δ</a:t>
              </a:r>
              <a:r>
                <a:rPr lang="en-US" sz="3600" i="1" dirty="0" smtClean="0"/>
                <a:t>nagAbGHAaIKL</a:t>
              </a:r>
              <a:r>
                <a:rPr lang="en-US" sz="3600" dirty="0" smtClean="0"/>
                <a:t>) </a:t>
              </a:r>
              <a:endParaRPr lang="en-US" sz="3600" dirty="0"/>
            </a:p>
            <a:p>
              <a:pPr marL="228600" indent="-228600">
                <a:lnSpc>
                  <a:spcPct val="95000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Does the </a:t>
              </a:r>
              <a:r>
                <a:rPr lang="en-US" sz="3600" i="1" dirty="0" smtClean="0"/>
                <a:t>nag </a:t>
              </a:r>
              <a:r>
                <a:rPr lang="en-US" sz="3600" dirty="0" smtClean="0"/>
                <a:t>pathway allow </a:t>
              </a:r>
              <a:r>
                <a:rPr lang="en-US" sz="3600" i="1" dirty="0" smtClean="0"/>
                <a:t>R. solanacearum </a:t>
              </a:r>
              <a:r>
                <a:rPr lang="en-US" sz="3600" dirty="0" smtClean="0"/>
                <a:t>to decrease [SA] and [gentisic acid] in the plant?</a:t>
              </a:r>
            </a:p>
            <a:p>
              <a:pPr marL="909638" lvl="1" indent="-228600">
                <a:lnSpc>
                  <a:spcPct val="9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Metabolic profiling is in progress to detect SA and gentisic acid in xylem sap from healthy &amp; infected plants</a:t>
              </a:r>
            </a:p>
            <a:p>
              <a:pPr marL="228600" indent="-228600">
                <a:lnSpc>
                  <a:spcPct val="9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Does SA &amp; gentisate degradation by </a:t>
              </a:r>
              <a:r>
                <a:rPr lang="en-US" sz="3600" i="1" dirty="0" smtClean="0"/>
                <a:t>R. solanacearum </a:t>
              </a:r>
              <a:r>
                <a:rPr lang="en-US" sz="3600" dirty="0" smtClean="0"/>
                <a:t>suppress SA- and gentisic acid-dependent plant defenses?</a:t>
              </a:r>
            </a:p>
            <a:p>
              <a:pPr marL="228600" lvl="1" indent="-228600">
                <a:lnSpc>
                  <a:spcPct val="95000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Some known virulence factor genes were suppressed by SA. Does </a:t>
              </a:r>
              <a:r>
                <a:rPr lang="en-US" sz="3600" i="1" dirty="0" smtClean="0"/>
                <a:t>R. solanacearum</a:t>
              </a:r>
              <a:r>
                <a:rPr lang="en-US" sz="3600" dirty="0" smtClean="0"/>
                <a:t>’s</a:t>
              </a:r>
              <a:r>
                <a:rPr lang="en-US" sz="3600" i="1" dirty="0" smtClean="0"/>
                <a:t> </a:t>
              </a:r>
              <a:r>
                <a:rPr lang="en-US" sz="3600" dirty="0" smtClean="0"/>
                <a:t>ability to degrade SA &amp; gentisic acid affect its regulation of type 3 effectors &amp; type IV pili?  </a:t>
              </a:r>
            </a:p>
          </p:txBody>
        </p:sp>
      </p:grpSp>
      <p:sp>
        <p:nvSpPr>
          <p:cNvPr id="396" name="TextBox 395"/>
          <p:cNvSpPr txBox="1"/>
          <p:nvPr/>
        </p:nvSpPr>
        <p:spPr>
          <a:xfrm>
            <a:off x="1676402" y="26593801"/>
            <a:ext cx="2198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 smtClean="0"/>
              <a:t>Upregulated </a:t>
            </a:r>
          </a:p>
          <a:p>
            <a:pPr algn="r"/>
            <a:r>
              <a:rPr lang="en-US" sz="3000" dirty="0" smtClean="0"/>
              <a:t>(6.8%)</a:t>
            </a:r>
            <a:endParaRPr lang="en-US" sz="3000" dirty="0"/>
          </a:p>
        </p:txBody>
      </p:sp>
      <p:sp>
        <p:nvSpPr>
          <p:cNvPr id="397" name="TextBox 396"/>
          <p:cNvSpPr txBox="1"/>
          <p:nvPr/>
        </p:nvSpPr>
        <p:spPr>
          <a:xfrm>
            <a:off x="4418280" y="27203401"/>
            <a:ext cx="2592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Downregulated</a:t>
            </a:r>
          </a:p>
          <a:p>
            <a:r>
              <a:rPr lang="en-US" sz="3000" dirty="0" smtClean="0"/>
              <a:t>(9.5%)</a:t>
            </a:r>
            <a:endParaRPr lang="en-US" sz="3000" dirty="0"/>
          </a:p>
        </p:txBody>
      </p:sp>
      <p:sp>
        <p:nvSpPr>
          <p:cNvPr id="398" name="Rounded Rectangle 397"/>
          <p:cNvSpPr/>
          <p:nvPr/>
        </p:nvSpPr>
        <p:spPr>
          <a:xfrm>
            <a:off x="1600200" y="25247600"/>
            <a:ext cx="18440400" cy="914400"/>
          </a:xfrm>
          <a:prstGeom prst="roundRect">
            <a:avLst>
              <a:gd name="adj" fmla="val 375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1796776" y="25381636"/>
            <a:ext cx="1804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Transcriptomic comparison of wildtype </a:t>
            </a:r>
            <a:r>
              <a:rPr lang="en-US" sz="3600" i="1" dirty="0" smtClean="0"/>
              <a:t>R. solanacearum </a:t>
            </a:r>
            <a:r>
              <a:rPr lang="en-US" sz="3600" dirty="0" smtClean="0"/>
              <a:t>grown in minimal media +/- 500 µM SA</a:t>
            </a:r>
            <a:r>
              <a:rPr lang="en-US" sz="3600" i="1" dirty="0" smtClean="0"/>
              <a:t> </a:t>
            </a:r>
            <a:endParaRPr lang="en-US" sz="3600" dirty="0"/>
          </a:p>
        </p:txBody>
      </p:sp>
      <p:grpSp>
        <p:nvGrpSpPr>
          <p:cNvPr id="470" name="Group 469"/>
          <p:cNvGrpSpPr/>
          <p:nvPr/>
        </p:nvGrpSpPr>
        <p:grpSpPr>
          <a:xfrm>
            <a:off x="228600" y="13809134"/>
            <a:ext cx="20650200" cy="10261600"/>
            <a:chOff x="228600" y="13809134"/>
            <a:chExt cx="20650200" cy="10261600"/>
          </a:xfrm>
        </p:grpSpPr>
        <p:sp>
          <p:nvSpPr>
            <p:cNvPr id="316" name="Rectangle 315"/>
            <p:cNvSpPr/>
            <p:nvPr/>
          </p:nvSpPr>
          <p:spPr>
            <a:xfrm>
              <a:off x="228600" y="13961534"/>
              <a:ext cx="20650200" cy="10109200"/>
            </a:xfrm>
            <a:prstGeom prst="rect">
              <a:avLst/>
            </a:prstGeom>
            <a:solidFill>
              <a:schemeClr val="bg1"/>
            </a:solidFill>
            <a:ln w="76200" cmpd="thinThick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6"/>
                </a:solidFill>
              </a:endParaRPr>
            </a:p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28600" y="13809134"/>
              <a:ext cx="20650200" cy="12801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thinThick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The Nag pathway is genetically and functionally well conserved in the </a:t>
              </a:r>
              <a:r>
                <a:rPr lang="en-US" sz="4400" i="1" dirty="0" smtClean="0"/>
                <a:t>R. solanacearum </a:t>
              </a:r>
              <a:r>
                <a:rPr lang="en-US" sz="4400" dirty="0" smtClean="0"/>
                <a:t>species complex</a:t>
              </a:r>
              <a:endParaRPr lang="en-US" sz="4400" dirty="0"/>
            </a:p>
          </p:txBody>
        </p:sp>
        <p:grpSp>
          <p:nvGrpSpPr>
            <p:cNvPr id="355" name="Group 354"/>
            <p:cNvGrpSpPr/>
            <p:nvPr/>
          </p:nvGrpSpPr>
          <p:grpSpPr>
            <a:xfrm>
              <a:off x="383806" y="15163800"/>
              <a:ext cx="12951194" cy="8755797"/>
              <a:chOff x="383806" y="17228402"/>
              <a:chExt cx="12951194" cy="8755797"/>
            </a:xfrm>
          </p:grpSpPr>
          <p:sp>
            <p:nvSpPr>
              <p:cNvPr id="356" name="TextBox 355"/>
              <p:cNvSpPr txBox="1"/>
              <p:nvPr/>
            </p:nvSpPr>
            <p:spPr>
              <a:xfrm>
                <a:off x="3822768" y="17228402"/>
                <a:ext cx="44723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5400" dirty="0" smtClean="0">
                    <a:solidFill>
                      <a:srgbClr val="FF3314"/>
                    </a:solidFill>
                    <a:latin typeface="Aharoni" panose="02010803020104030203" pitchFamily="2" charset="-79"/>
                    <a:cs typeface="Aharoni" panose="02010803020104030203" pitchFamily="2" charset="-79"/>
                    <a:sym typeface="Wingdings 2"/>
                  </a:rPr>
                  <a:t></a:t>
                </a:r>
                <a:endParaRPr lang="en-US" sz="5400" baseline="30000" dirty="0">
                  <a:solidFill>
                    <a:srgbClr val="FF3314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357" name="Group 356"/>
              <p:cNvGrpSpPr/>
              <p:nvPr/>
            </p:nvGrpSpPr>
            <p:grpSpPr>
              <a:xfrm>
                <a:off x="383806" y="17754600"/>
                <a:ext cx="12951194" cy="8229599"/>
                <a:chOff x="383806" y="17754600"/>
                <a:chExt cx="12951194" cy="8229599"/>
              </a:xfrm>
            </p:grpSpPr>
            <p:pic>
              <p:nvPicPr>
                <p:cNvPr id="358" name="Picture 357"/>
                <p:cNvPicPr>
                  <a:picLocks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66" r="12324"/>
                <a:stretch/>
              </p:blipFill>
              <p:spPr>
                <a:xfrm>
                  <a:off x="497090" y="18186889"/>
                  <a:ext cx="12154915" cy="7789264"/>
                </a:xfrm>
                <a:prstGeom prst="rect">
                  <a:avLst/>
                </a:prstGeom>
              </p:spPr>
            </p:pic>
            <p:sp>
              <p:nvSpPr>
                <p:cNvPr id="359" name="TextBox 358"/>
                <p:cNvSpPr txBox="1"/>
                <p:nvPr/>
              </p:nvSpPr>
              <p:spPr>
                <a:xfrm>
                  <a:off x="3834735" y="17754600"/>
                  <a:ext cx="35907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FF3314"/>
                      </a:solidFill>
                      <a:latin typeface="Webdings"/>
                      <a:ea typeface="Webdings"/>
                      <a:cs typeface="Webdings"/>
                      <a:sym typeface="Webdings"/>
                    </a:rPr>
                    <a:t></a:t>
                  </a:r>
                  <a:endParaRPr lang="en-US" sz="2800" b="1" dirty="0">
                    <a:solidFill>
                      <a:srgbClr val="FF3314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1679205" y="21031184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12652006" y="21564600"/>
                  <a:ext cx="44723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5400" dirty="0" smtClean="0">
                      <a:solidFill>
                        <a:srgbClr val="FF3314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  <a:sym typeface="Wingdings 2"/>
                    </a:rPr>
                    <a:t></a:t>
                  </a:r>
                  <a:endParaRPr lang="en-US" sz="5400" baseline="30000" dirty="0">
                    <a:solidFill>
                      <a:srgbClr val="FF3314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12804406" y="20200201"/>
                  <a:ext cx="53059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54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  <a:sym typeface="Wingdings 2"/>
                    </a:rPr>
                    <a:t></a:t>
                  </a:r>
                  <a:endParaRPr lang="en-US" sz="54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993406" y="211074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833221" y="214122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383806" y="219456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528421" y="223266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7" name="TextBox 366"/>
                <p:cNvSpPr txBox="1"/>
                <p:nvPr/>
              </p:nvSpPr>
              <p:spPr>
                <a:xfrm>
                  <a:off x="1679206" y="240792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8" name="TextBox 367"/>
                <p:cNvSpPr txBox="1"/>
                <p:nvPr/>
              </p:nvSpPr>
              <p:spPr>
                <a:xfrm>
                  <a:off x="2052420" y="24225647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2365006" y="24759046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2441206" y="179070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2966821" y="180594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2" name="TextBox 371"/>
                <p:cNvSpPr txBox="1"/>
                <p:nvPr/>
              </p:nvSpPr>
              <p:spPr>
                <a:xfrm>
                  <a:off x="4719421" y="18129646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176621" y="18129646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679206" y="19028658"/>
                  <a:ext cx="35907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FF3314"/>
                      </a:solidFill>
                      <a:latin typeface="Webdings"/>
                      <a:ea typeface="Webdings"/>
                      <a:cs typeface="Webdings"/>
                      <a:sym typeface="Webdings"/>
                    </a:rPr>
                    <a:t></a:t>
                  </a:r>
                  <a:endParaRPr lang="en-US" sz="2800" b="1" dirty="0">
                    <a:solidFill>
                      <a:srgbClr val="FF3314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12597734" y="23545800"/>
                  <a:ext cx="35907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FF3314"/>
                      </a:solidFill>
                      <a:latin typeface="Webdings"/>
                      <a:ea typeface="Webdings"/>
                      <a:cs typeface="Webdings"/>
                      <a:sym typeface="Webdings"/>
                    </a:rPr>
                    <a:t></a:t>
                  </a:r>
                  <a:endParaRPr lang="en-US" sz="2800" b="1" dirty="0">
                    <a:solidFill>
                      <a:srgbClr val="FF3314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6" name="TextBox 375"/>
                <p:cNvSpPr txBox="1"/>
                <p:nvPr/>
              </p:nvSpPr>
              <p:spPr>
                <a:xfrm>
                  <a:off x="11577421" y="187452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7" name="TextBox 376"/>
                <p:cNvSpPr txBox="1"/>
                <p:nvPr/>
              </p:nvSpPr>
              <p:spPr>
                <a:xfrm>
                  <a:off x="12271006" y="198120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8" name="TextBox 377"/>
                <p:cNvSpPr txBox="1"/>
                <p:nvPr/>
              </p:nvSpPr>
              <p:spPr>
                <a:xfrm>
                  <a:off x="12499606" y="202692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9" name="TextBox 378"/>
                <p:cNvSpPr txBox="1"/>
                <p:nvPr/>
              </p:nvSpPr>
              <p:spPr>
                <a:xfrm>
                  <a:off x="12042406" y="209550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0" name="TextBox 379"/>
                <p:cNvSpPr txBox="1"/>
                <p:nvPr/>
              </p:nvSpPr>
              <p:spPr>
                <a:xfrm>
                  <a:off x="12347206" y="216408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1" name="TextBox 380"/>
                <p:cNvSpPr txBox="1"/>
                <p:nvPr/>
              </p:nvSpPr>
              <p:spPr>
                <a:xfrm>
                  <a:off x="11509006" y="222504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2" name="TextBox 381"/>
                <p:cNvSpPr txBox="1"/>
                <p:nvPr/>
              </p:nvSpPr>
              <p:spPr>
                <a:xfrm>
                  <a:off x="6014821" y="23997046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3" name="TextBox 382"/>
                <p:cNvSpPr txBox="1"/>
                <p:nvPr/>
              </p:nvSpPr>
              <p:spPr>
                <a:xfrm>
                  <a:off x="5862421" y="24917400"/>
                  <a:ext cx="31258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+</a:t>
                  </a:r>
                  <a:endParaRPr lang="en-US" sz="40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4" name="TextBox 383"/>
                <p:cNvSpPr txBox="1"/>
                <p:nvPr/>
              </p:nvSpPr>
              <p:spPr>
                <a:xfrm>
                  <a:off x="1308168" y="18828602"/>
                  <a:ext cx="44723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5400" dirty="0" smtClean="0">
                      <a:solidFill>
                        <a:srgbClr val="FF3314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  <a:sym typeface="Wingdings 2"/>
                    </a:rPr>
                    <a:t></a:t>
                  </a:r>
                  <a:endParaRPr lang="en-US" sz="5400" baseline="30000" dirty="0">
                    <a:solidFill>
                      <a:srgbClr val="FF3314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5" name="TextBox 384"/>
                <p:cNvSpPr txBox="1"/>
                <p:nvPr/>
              </p:nvSpPr>
              <p:spPr>
                <a:xfrm>
                  <a:off x="11892812" y="18676202"/>
                  <a:ext cx="53059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54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  <a:sym typeface="Wingdings 2"/>
                    </a:rPr>
                    <a:t></a:t>
                  </a:r>
                  <a:endParaRPr lang="en-US" sz="54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>
                <a:xfrm>
                  <a:off x="11813806" y="22174200"/>
                  <a:ext cx="53059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54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  <a:sym typeface="Wingdings 2"/>
                    </a:rPr>
                    <a:t></a:t>
                  </a:r>
                  <a:endParaRPr lang="en-US" sz="54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7" name="TextBox 386"/>
                <p:cNvSpPr txBox="1"/>
                <p:nvPr/>
              </p:nvSpPr>
              <p:spPr>
                <a:xfrm>
                  <a:off x="2291612" y="25077002"/>
                  <a:ext cx="53059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54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  <a:sym typeface="Wingdings 2"/>
                    </a:rPr>
                    <a:t></a:t>
                  </a:r>
                  <a:endParaRPr lang="en-US" sz="54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>
                <a:xfrm>
                  <a:off x="5946406" y="25153202"/>
                  <a:ext cx="53059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5400" b="1" dirty="0" smtClean="0">
                      <a:solidFill>
                        <a:srgbClr val="2839B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  <a:sym typeface="Wingdings 2"/>
                    </a:rPr>
                    <a:t></a:t>
                  </a:r>
                  <a:endParaRPr lang="en-US" sz="5400" b="1" dirty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389" name="Picture 388"/>
                <p:cNvPicPr>
                  <a:picLocks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612" t="20252" r="154" b="59938"/>
                <a:stretch/>
              </p:blipFill>
              <p:spPr>
                <a:xfrm rot="516281">
                  <a:off x="10013946" y="19406725"/>
                  <a:ext cx="1828799" cy="1543050"/>
                </a:xfrm>
                <a:prstGeom prst="rect">
                  <a:avLst/>
                </a:prstGeom>
              </p:spPr>
            </p:pic>
            <p:pic>
              <p:nvPicPr>
                <p:cNvPr id="390" name="Picture 389"/>
                <p:cNvPicPr>
                  <a:picLocks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954" t="63174" r="23480" b="15916"/>
                <a:stretch/>
              </p:blipFill>
              <p:spPr>
                <a:xfrm rot="1881544">
                  <a:off x="8865066" y="20830299"/>
                  <a:ext cx="2027912" cy="1628775"/>
                </a:xfrm>
                <a:prstGeom prst="rect">
                  <a:avLst/>
                </a:prstGeom>
              </p:spPr>
            </p:pic>
            <p:pic>
              <p:nvPicPr>
                <p:cNvPr id="391" name="Picture 390"/>
                <p:cNvPicPr>
                  <a:picLocks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" t="22453" r="86173" b="58104"/>
                <a:stretch/>
              </p:blipFill>
              <p:spPr>
                <a:xfrm rot="1921627">
                  <a:off x="4212388" y="20691910"/>
                  <a:ext cx="2028825" cy="1514475"/>
                </a:xfrm>
                <a:prstGeom prst="rect">
                  <a:avLst/>
                </a:prstGeom>
              </p:spPr>
            </p:pic>
            <p:sp>
              <p:nvSpPr>
                <p:cNvPr id="392" name="Rectangle 391"/>
                <p:cNvSpPr/>
                <p:nvPr/>
              </p:nvSpPr>
              <p:spPr>
                <a:xfrm>
                  <a:off x="410259" y="19812000"/>
                  <a:ext cx="1434058" cy="12570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 rot="19376574">
                  <a:off x="8812418" y="23732929"/>
                  <a:ext cx="2454158" cy="7594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394" name="Picture 393"/>
            <p:cNvPicPr>
              <a:picLocks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t="92155" r="94080" b="-367"/>
            <a:stretch/>
          </p:blipFill>
          <p:spPr>
            <a:xfrm>
              <a:off x="542924" y="23164800"/>
              <a:ext cx="904876" cy="639653"/>
            </a:xfrm>
            <a:prstGeom prst="rect">
              <a:avLst/>
            </a:prstGeom>
          </p:spPr>
        </p:pic>
        <p:grpSp>
          <p:nvGrpSpPr>
            <p:cNvPr id="400" name="Group 399"/>
            <p:cNvGrpSpPr/>
            <p:nvPr/>
          </p:nvGrpSpPr>
          <p:grpSpPr>
            <a:xfrm>
              <a:off x="13716000" y="16147198"/>
              <a:ext cx="6858000" cy="6096000"/>
              <a:chOff x="13716000" y="17754600"/>
              <a:chExt cx="6858000" cy="6096000"/>
            </a:xfrm>
          </p:grpSpPr>
          <p:sp>
            <p:nvSpPr>
              <p:cNvPr id="401" name="Rounded Rectangle 400"/>
              <p:cNvSpPr/>
              <p:nvPr/>
            </p:nvSpPr>
            <p:spPr>
              <a:xfrm>
                <a:off x="13716000" y="17754600"/>
                <a:ext cx="6858000" cy="6096000"/>
              </a:xfrm>
              <a:prstGeom prst="roundRect">
                <a:avLst>
                  <a:gd name="adj" fmla="val 375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13868400" y="17903071"/>
                <a:ext cx="6477000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Phylogenetic tree created by whole-genome comparison (MUMI).</a:t>
                </a:r>
                <a:br>
                  <a:rPr lang="en-US" sz="3000" dirty="0" smtClean="0"/>
                </a:br>
                <a:endParaRPr lang="en-US" sz="30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sz="3000" dirty="0" smtClean="0"/>
                  <a:t>Genetic conservation of </a:t>
                </a:r>
                <a:r>
                  <a:rPr lang="en-US" sz="3000" i="1" dirty="0" smtClean="0"/>
                  <a:t>nag </a:t>
                </a:r>
                <a:r>
                  <a:rPr lang="en-US" sz="3000" dirty="0" smtClean="0"/>
                  <a:t>operon in </a:t>
                </a:r>
                <a:br>
                  <a:rPr lang="en-US" sz="3000" dirty="0" smtClean="0"/>
                </a:br>
                <a:r>
                  <a:rPr lang="en-US" sz="3000" dirty="0" smtClean="0"/>
                  <a:t>23 diverse </a:t>
                </a:r>
                <a:r>
                  <a:rPr lang="en-US" sz="3000" i="1" dirty="0" smtClean="0"/>
                  <a:t>R. solanacearum </a:t>
                </a:r>
                <a:r>
                  <a:rPr lang="en-US" sz="3000" dirty="0" smtClean="0"/>
                  <a:t>strains</a:t>
                </a:r>
              </a:p>
              <a:p>
                <a:r>
                  <a:rPr lang="en-US" sz="3000" dirty="0" smtClean="0"/>
                  <a:t>       genes present</a:t>
                </a:r>
              </a:p>
              <a:p>
                <a:r>
                  <a:rPr lang="en-US" sz="3000" dirty="0"/>
                  <a:t> </a:t>
                </a:r>
                <a:r>
                  <a:rPr lang="en-US" sz="3000" dirty="0" smtClean="0"/>
                  <a:t>      genes absent</a:t>
                </a:r>
                <a:br>
                  <a:rPr lang="en-US" sz="3000" dirty="0" smtClean="0"/>
                </a:br>
                <a:r>
                  <a:rPr lang="en-US" sz="3000" dirty="0" smtClean="0"/>
                  <a:t/>
                </a:r>
                <a:br>
                  <a:rPr lang="en-US" sz="3000" dirty="0" smtClean="0"/>
                </a:br>
                <a:r>
                  <a:rPr lang="en-US" sz="3000" dirty="0" smtClean="0"/>
                  <a:t>Functional conservation of Nag</a:t>
                </a:r>
                <a:r>
                  <a:rPr lang="en-US" sz="3000" i="1" dirty="0" smtClean="0"/>
                  <a:t> </a:t>
                </a:r>
                <a:r>
                  <a:rPr lang="en-US" sz="3000" dirty="0" smtClean="0"/>
                  <a:t>pathway </a:t>
                </a:r>
                <a:br>
                  <a:rPr lang="en-US" sz="3000" dirty="0" smtClean="0"/>
                </a:br>
                <a:r>
                  <a:rPr lang="en-US" sz="3000" dirty="0" smtClean="0"/>
                  <a:t>(tested in a subset of 8 strains)</a:t>
                </a:r>
              </a:p>
              <a:p>
                <a:r>
                  <a:rPr lang="en-US" sz="3000" dirty="0" smtClean="0"/>
                  <a:t>       growth on SA </a:t>
                </a:r>
              </a:p>
              <a:p>
                <a:r>
                  <a:rPr lang="en-US" sz="3000" dirty="0"/>
                  <a:t> </a:t>
                </a:r>
                <a:r>
                  <a:rPr lang="en-US" sz="3000" dirty="0" smtClean="0"/>
                  <a:t>      no growth on SA</a:t>
                </a: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14143487" y="20352602"/>
                <a:ext cx="3125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+</a:t>
                </a:r>
                <a:endParaRPr lang="en-US" sz="4000" b="1" dirty="0">
                  <a:solidFill>
                    <a:srgbClr val="2839BA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14097000" y="20886002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3314"/>
                    </a:solidFill>
                    <a:latin typeface="Webdings"/>
                    <a:ea typeface="Webdings"/>
                    <a:cs typeface="Webdings"/>
                    <a:sym typeface="Webdings"/>
                  </a:rPr>
                  <a:t></a:t>
                </a:r>
                <a:endParaRPr lang="en-US" sz="2800" b="1" dirty="0">
                  <a:solidFill>
                    <a:srgbClr val="FF3314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14099806" y="22562402"/>
                <a:ext cx="5305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5400" b="1" dirty="0" smtClean="0">
                    <a:solidFill>
                      <a:srgbClr val="2839BA"/>
                    </a:solidFill>
                    <a:latin typeface="Aharoni" panose="02010803020104030203" pitchFamily="2" charset="-79"/>
                    <a:cs typeface="Aharoni" panose="02010803020104030203" pitchFamily="2" charset="-79"/>
                    <a:sym typeface="Wingdings 2"/>
                  </a:rPr>
                  <a:t></a:t>
                </a:r>
                <a:endParaRPr lang="en-US" sz="5400" b="1" dirty="0">
                  <a:solidFill>
                    <a:srgbClr val="2839BA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14106962" y="23019602"/>
                <a:ext cx="44723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5400" dirty="0" smtClean="0">
                    <a:solidFill>
                      <a:srgbClr val="FF3314"/>
                    </a:solidFill>
                    <a:latin typeface="Aharoni" panose="02010803020104030203" pitchFamily="2" charset="-79"/>
                    <a:cs typeface="Aharoni" panose="02010803020104030203" pitchFamily="2" charset="-79"/>
                    <a:sym typeface="Wingdings 2"/>
                  </a:rPr>
                  <a:t></a:t>
                </a:r>
                <a:endParaRPr lang="en-US" sz="5400" baseline="30000" dirty="0">
                  <a:solidFill>
                    <a:srgbClr val="FF3314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cxnSp>
            <p:nvCxnSpPr>
              <p:cNvPr id="407" name="Straight Connector 406"/>
              <p:cNvCxnSpPr/>
              <p:nvPr/>
            </p:nvCxnSpPr>
            <p:spPr>
              <a:xfrm>
                <a:off x="13944600" y="21564600"/>
                <a:ext cx="62179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13944600" y="19126200"/>
                <a:ext cx="62179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4" name="Rectangle 343"/>
          <p:cNvSpPr/>
          <p:nvPr/>
        </p:nvSpPr>
        <p:spPr>
          <a:xfrm>
            <a:off x="228600" y="9365827"/>
            <a:ext cx="20650200" cy="4297680"/>
          </a:xfrm>
          <a:prstGeom prst="rect">
            <a:avLst/>
          </a:prstGeom>
          <a:solidFill>
            <a:schemeClr val="bg1"/>
          </a:solidFill>
          <a:ln w="76200" cmpd="thinThick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28600" y="9365827"/>
            <a:ext cx="2065020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thinThick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The Nag pathway breaks down the plant defense signals SA and gentisic acid </a:t>
            </a:r>
            <a:endParaRPr lang="en-US" sz="4400" dirty="0"/>
          </a:p>
        </p:txBody>
      </p:sp>
      <p:sp>
        <p:nvSpPr>
          <p:cNvPr id="395" name="Rounded Rectangle 394"/>
          <p:cNvSpPr/>
          <p:nvPr/>
        </p:nvSpPr>
        <p:spPr>
          <a:xfrm>
            <a:off x="6705600" y="10555490"/>
            <a:ext cx="2209800" cy="1737360"/>
          </a:xfrm>
          <a:prstGeom prst="roundRect">
            <a:avLst>
              <a:gd name="adj" fmla="val 3750"/>
            </a:avLst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ounded Rectangle 408"/>
          <p:cNvSpPr/>
          <p:nvPr/>
        </p:nvSpPr>
        <p:spPr>
          <a:xfrm>
            <a:off x="2667000" y="10555490"/>
            <a:ext cx="1905000" cy="1737360"/>
          </a:xfrm>
          <a:prstGeom prst="roundRect">
            <a:avLst>
              <a:gd name="adj" fmla="val 3750"/>
            </a:avLst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" name="Group 409"/>
          <p:cNvGrpSpPr/>
          <p:nvPr/>
        </p:nvGrpSpPr>
        <p:grpSpPr>
          <a:xfrm>
            <a:off x="13780373" y="10381827"/>
            <a:ext cx="3409280" cy="3120208"/>
            <a:chOff x="3752951" y="4444482"/>
            <a:chExt cx="2098141" cy="1920240"/>
          </a:xfrm>
        </p:grpSpPr>
        <p:pic>
          <p:nvPicPr>
            <p:cNvPr id="411" name="Picture 6" descr="Krebs and his trinity of cycles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" t="4291" r="53880" b="20621"/>
            <a:stretch/>
          </p:blipFill>
          <p:spPr bwMode="auto">
            <a:xfrm>
              <a:off x="3833199" y="4485441"/>
              <a:ext cx="1958383" cy="1848520"/>
            </a:xfrm>
            <a:prstGeom prst="rect">
              <a:avLst/>
            </a:prstGeom>
            <a:blipFill>
              <a:blip r:embed="rId13"/>
              <a:tile tx="0" ty="0" sx="100000" sy="100000" flip="none" algn="tl"/>
            </a:blipFill>
          </p:spPr>
        </p:pic>
        <p:sp>
          <p:nvSpPr>
            <p:cNvPr id="412" name="Rectangle 411"/>
            <p:cNvSpPr/>
            <p:nvPr/>
          </p:nvSpPr>
          <p:spPr>
            <a:xfrm>
              <a:off x="3752951" y="4444482"/>
              <a:ext cx="2098141" cy="192024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867045" y="4486893"/>
              <a:ext cx="383104" cy="205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4413049" y="5048196"/>
              <a:ext cx="654261" cy="625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TCA</a:t>
              </a:r>
            </a:p>
            <a:p>
              <a:pPr algn="ctr"/>
              <a:r>
                <a:rPr lang="en-US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Cycle</a:t>
              </a:r>
              <a:endPara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5" name="TextBox 414"/>
          <p:cNvSpPr txBox="1"/>
          <p:nvPr/>
        </p:nvSpPr>
        <p:spPr>
          <a:xfrm>
            <a:off x="4858727" y="11346728"/>
            <a:ext cx="1377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NagGH</a:t>
            </a:r>
            <a:endParaRPr lang="en-US" sz="3000" dirty="0"/>
          </a:p>
        </p:txBody>
      </p:sp>
      <p:cxnSp>
        <p:nvCxnSpPr>
          <p:cNvPr id="416" name="Straight Arrow Connector 415"/>
          <p:cNvCxnSpPr/>
          <p:nvPr/>
        </p:nvCxnSpPr>
        <p:spPr>
          <a:xfrm>
            <a:off x="4724400" y="11910938"/>
            <a:ext cx="173736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3143714" y="12304210"/>
            <a:ext cx="63478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400" dirty="0" smtClean="0"/>
              <a:t>SA</a:t>
            </a:r>
            <a:endParaRPr lang="en-US" sz="4400" dirty="0"/>
          </a:p>
        </p:txBody>
      </p:sp>
      <p:grpSp>
        <p:nvGrpSpPr>
          <p:cNvPr id="418" name="Group 417"/>
          <p:cNvGrpSpPr/>
          <p:nvPr/>
        </p:nvGrpSpPr>
        <p:grpSpPr>
          <a:xfrm>
            <a:off x="10657010" y="11377514"/>
            <a:ext cx="1485813" cy="553997"/>
            <a:chOff x="3313821" y="3021379"/>
            <a:chExt cx="914400" cy="340941"/>
          </a:xfrm>
        </p:grpSpPr>
        <p:sp>
          <p:nvSpPr>
            <p:cNvPr id="419" name="TextBox 418"/>
            <p:cNvSpPr txBox="1"/>
            <p:nvPr/>
          </p:nvSpPr>
          <p:spPr>
            <a:xfrm>
              <a:off x="3399777" y="3021379"/>
              <a:ext cx="654261" cy="340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NagK</a:t>
              </a:r>
              <a:endParaRPr lang="en-US" sz="3000" dirty="0"/>
            </a:p>
          </p:txBody>
        </p:sp>
        <p:cxnSp>
          <p:nvCxnSpPr>
            <p:cNvPr id="420" name="Straight Arrow Connector 419"/>
            <p:cNvCxnSpPr/>
            <p:nvPr/>
          </p:nvCxnSpPr>
          <p:spPr>
            <a:xfrm>
              <a:off x="3313821" y="336202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Group 420"/>
          <p:cNvGrpSpPr/>
          <p:nvPr/>
        </p:nvGrpSpPr>
        <p:grpSpPr>
          <a:xfrm>
            <a:off x="9047380" y="11377514"/>
            <a:ext cx="1485813" cy="553997"/>
            <a:chOff x="2323221" y="3018212"/>
            <a:chExt cx="914400" cy="340941"/>
          </a:xfrm>
        </p:grpSpPr>
        <p:sp>
          <p:nvSpPr>
            <p:cNvPr id="422" name="TextBox 421"/>
            <p:cNvSpPr txBox="1"/>
            <p:nvPr/>
          </p:nvSpPr>
          <p:spPr>
            <a:xfrm>
              <a:off x="2409177" y="3018212"/>
              <a:ext cx="558569" cy="340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NagI</a:t>
              </a:r>
              <a:endParaRPr lang="en-US" sz="3000" dirty="0"/>
            </a:p>
          </p:txBody>
        </p:sp>
        <p:cxnSp>
          <p:nvCxnSpPr>
            <p:cNvPr id="423" name="Straight Arrow Connector 422"/>
            <p:cNvCxnSpPr/>
            <p:nvPr/>
          </p:nvCxnSpPr>
          <p:spPr>
            <a:xfrm>
              <a:off x="2323221" y="335886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4" name="TextBox 423"/>
          <p:cNvSpPr txBox="1"/>
          <p:nvPr/>
        </p:nvSpPr>
        <p:spPr>
          <a:xfrm>
            <a:off x="4676545" y="11846875"/>
            <a:ext cx="1680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NagAaAb</a:t>
            </a:r>
            <a:endParaRPr lang="en-US" sz="3000" dirty="0"/>
          </a:p>
        </p:txBody>
      </p:sp>
      <p:grpSp>
        <p:nvGrpSpPr>
          <p:cNvPr id="425" name="Group 424"/>
          <p:cNvGrpSpPr/>
          <p:nvPr/>
        </p:nvGrpSpPr>
        <p:grpSpPr>
          <a:xfrm>
            <a:off x="12390458" y="11377514"/>
            <a:ext cx="1485813" cy="553997"/>
            <a:chOff x="4380621" y="3021379"/>
            <a:chExt cx="914400" cy="340941"/>
          </a:xfrm>
        </p:grpSpPr>
        <p:sp>
          <p:nvSpPr>
            <p:cNvPr id="426" name="TextBox 425"/>
            <p:cNvSpPr txBox="1"/>
            <p:nvPr/>
          </p:nvSpPr>
          <p:spPr>
            <a:xfrm>
              <a:off x="4466577" y="3021379"/>
              <a:ext cx="615787" cy="340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NagL</a:t>
              </a:r>
              <a:endParaRPr lang="en-US" sz="3000" dirty="0"/>
            </a:p>
          </p:txBody>
        </p:sp>
        <p:cxnSp>
          <p:nvCxnSpPr>
            <p:cNvPr id="427" name="Straight Arrow Connector 426"/>
            <p:cNvCxnSpPr/>
            <p:nvPr/>
          </p:nvCxnSpPr>
          <p:spPr>
            <a:xfrm>
              <a:off x="4380621" y="336202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8" name="Object 4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51635"/>
              </p:ext>
            </p:extLst>
          </p:nvPr>
        </p:nvGraphicFramePr>
        <p:xfrm>
          <a:off x="2927352" y="10610428"/>
          <a:ext cx="150336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emSketch" r:id="rId14" imgW="783360" imgH="871560" progId="ACD.ChemSketch.20">
                  <p:embed/>
                </p:oleObj>
              </mc:Choice>
              <mc:Fallback>
                <p:oleObj name="ChemSketch" r:id="rId14" imgW="783360" imgH="871560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2" y="10610428"/>
                        <a:ext cx="1503363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Object 4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64423"/>
              </p:ext>
            </p:extLst>
          </p:nvPr>
        </p:nvGraphicFramePr>
        <p:xfrm>
          <a:off x="6858002" y="10610427"/>
          <a:ext cx="1871663" cy="169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hemSketch" r:id="rId16" imgW="975240" imgH="889920" progId="ACD.ChemSketch.20">
                  <p:embed/>
                </p:oleObj>
              </mc:Choice>
              <mc:Fallback>
                <p:oleObj name="ChemSketch" r:id="rId16" imgW="975240" imgH="889920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2" y="10610427"/>
                        <a:ext cx="1871663" cy="169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" name="TextBox 429"/>
          <p:cNvSpPr txBox="1"/>
          <p:nvPr/>
        </p:nvSpPr>
        <p:spPr>
          <a:xfrm>
            <a:off x="6926647" y="12304211"/>
            <a:ext cx="186910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400" dirty="0" smtClean="0"/>
              <a:t>Gentisic</a:t>
            </a:r>
            <a:br>
              <a:rPr lang="en-US" sz="4400" dirty="0" smtClean="0"/>
            </a:br>
            <a:r>
              <a:rPr lang="en-US" sz="4400" dirty="0" smtClean="0"/>
              <a:t>Acid</a:t>
            </a:r>
            <a:endParaRPr lang="en-US" sz="4400" dirty="0"/>
          </a:p>
        </p:txBody>
      </p:sp>
      <p:grpSp>
        <p:nvGrpSpPr>
          <p:cNvPr id="466" name="Group 465"/>
          <p:cNvGrpSpPr/>
          <p:nvPr/>
        </p:nvGrpSpPr>
        <p:grpSpPr>
          <a:xfrm>
            <a:off x="21183600" y="3886200"/>
            <a:ext cx="20650200" cy="8290560"/>
            <a:chOff x="21183600" y="3886200"/>
            <a:chExt cx="20650200" cy="8290560"/>
          </a:xfrm>
        </p:grpSpPr>
        <p:sp>
          <p:nvSpPr>
            <p:cNvPr id="318" name="Rectangle 317"/>
            <p:cNvSpPr/>
            <p:nvPr/>
          </p:nvSpPr>
          <p:spPr>
            <a:xfrm>
              <a:off x="21183600" y="4038600"/>
              <a:ext cx="20650200" cy="8138160"/>
            </a:xfrm>
            <a:prstGeom prst="rect">
              <a:avLst/>
            </a:prstGeom>
            <a:solidFill>
              <a:schemeClr val="bg1"/>
            </a:solidFill>
            <a:ln w="76200" cmpd="thinThick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6"/>
                </a:solidFill>
              </a:endParaRPr>
            </a:p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1183600" y="3886200"/>
              <a:ext cx="20650200" cy="7315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thinThick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A </a:t>
              </a:r>
              <a:r>
                <a:rPr lang="el-GR" sz="4400" dirty="0" smtClean="0">
                  <a:latin typeface="Calibri"/>
                </a:rPr>
                <a:t>Δ</a:t>
              </a:r>
              <a:r>
                <a:rPr lang="en-US" sz="4400" i="1" dirty="0" smtClean="0"/>
                <a:t>nagGH</a:t>
              </a:r>
              <a:r>
                <a:rPr lang="en-US" sz="4400" dirty="0" smtClean="0"/>
                <a:t> strain cannot use SA as a carbon source and is more sensitive to SA toxicity</a:t>
              </a:r>
              <a:endParaRPr lang="en-US" sz="4400" dirty="0"/>
            </a:p>
          </p:txBody>
        </p:sp>
        <p:pic>
          <p:nvPicPr>
            <p:cNvPr id="320" name="Content Placeholder 4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7"/>
            <a:stretch/>
          </p:blipFill>
          <p:spPr>
            <a:xfrm>
              <a:off x="22479000" y="4724400"/>
              <a:ext cx="7543800" cy="5972176"/>
            </a:xfrm>
            <a:prstGeom prst="rect">
              <a:avLst/>
            </a:prstGeom>
          </p:spPr>
        </p:pic>
        <p:pic>
          <p:nvPicPr>
            <p:cNvPr id="321" name="Picture 320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6" t="54329" r="41790" b="6300"/>
            <a:stretch/>
          </p:blipFill>
          <p:spPr>
            <a:xfrm>
              <a:off x="31475661" y="5334000"/>
              <a:ext cx="9977141" cy="5029514"/>
            </a:xfrm>
            <a:prstGeom prst="rect">
              <a:avLst/>
            </a:prstGeom>
          </p:spPr>
        </p:pic>
        <p:grpSp>
          <p:nvGrpSpPr>
            <p:cNvPr id="431" name="Group 430"/>
            <p:cNvGrpSpPr/>
            <p:nvPr/>
          </p:nvGrpSpPr>
          <p:grpSpPr>
            <a:xfrm>
              <a:off x="23393400" y="10439603"/>
              <a:ext cx="6477000" cy="1508760"/>
              <a:chOff x="22783800" y="11730871"/>
              <a:chExt cx="6477000" cy="1527929"/>
            </a:xfrm>
          </p:grpSpPr>
          <p:sp>
            <p:nvSpPr>
              <p:cNvPr id="432" name="Rounded Rectangle 431"/>
              <p:cNvSpPr/>
              <p:nvPr/>
            </p:nvSpPr>
            <p:spPr>
              <a:xfrm>
                <a:off x="22783800" y="11734800"/>
                <a:ext cx="6477000" cy="1524000"/>
              </a:xfrm>
              <a:prstGeom prst="roundRect">
                <a:avLst>
                  <a:gd name="adj" fmla="val 375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22783800" y="11730871"/>
                <a:ext cx="6477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Strains grown in minimal media without carbon or with 0.1 mM succinate or SA. Growth was measured after 48 hrs. </a:t>
                </a: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>
              <a:off x="31775400" y="10439400"/>
              <a:ext cx="7315200" cy="1509166"/>
              <a:chOff x="31856660" y="11433929"/>
              <a:chExt cx="6477000" cy="2075103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31856660" y="11433929"/>
                <a:ext cx="6477000" cy="2011680"/>
              </a:xfrm>
              <a:prstGeom prst="roundRect">
                <a:avLst>
                  <a:gd name="adj" fmla="val 375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6" name="TextBox 435"/>
              <p:cNvSpPr txBox="1"/>
              <p:nvPr/>
            </p:nvSpPr>
            <p:spPr>
              <a:xfrm>
                <a:off x="31856660" y="11472206"/>
                <a:ext cx="6477000" cy="2036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Growth inhibition assay: Strains grown in complete minimal media with increasing [SA] added. Growth was measured after 48 hrs. </a:t>
                </a:r>
              </a:p>
            </p:txBody>
          </p:sp>
        </p:grpSp>
      </p:grpSp>
      <p:sp>
        <p:nvSpPr>
          <p:cNvPr id="346" name="Rectangle 345"/>
          <p:cNvSpPr/>
          <p:nvPr/>
        </p:nvSpPr>
        <p:spPr>
          <a:xfrm>
            <a:off x="21183600" y="12381295"/>
            <a:ext cx="20650200" cy="10298235"/>
          </a:xfrm>
          <a:prstGeom prst="rect">
            <a:avLst/>
          </a:prstGeom>
          <a:solidFill>
            <a:schemeClr val="bg1"/>
          </a:solidFill>
          <a:ln w="76200" cmpd="thinThick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21183600" y="12420600"/>
            <a:ext cx="20650200" cy="12801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thinThick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Ability to degrade SA does not contribute to </a:t>
            </a:r>
            <a:r>
              <a:rPr lang="en-US" sz="4400" i="1" dirty="0" smtClean="0"/>
              <a:t>R. solanacearum</a:t>
            </a:r>
            <a:r>
              <a:rPr lang="en-US" sz="4400" dirty="0" smtClean="0"/>
              <a:t> virulence on tomato nor growth in </a:t>
            </a:r>
            <a:r>
              <a:rPr lang="en-US" sz="4400" i="1" dirty="0" smtClean="0"/>
              <a:t>ex vivo </a:t>
            </a:r>
            <a:r>
              <a:rPr lang="en-US" sz="4400" dirty="0" smtClean="0"/>
              <a:t>xylem sap and root exudate</a:t>
            </a:r>
            <a:endParaRPr lang="en-US" sz="4400" dirty="0"/>
          </a:p>
        </p:txBody>
      </p:sp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3728" r="10096"/>
          <a:stretch/>
        </p:blipFill>
        <p:spPr>
          <a:xfrm>
            <a:off x="21367835" y="13992730"/>
            <a:ext cx="8273967" cy="7467600"/>
          </a:xfrm>
          <a:prstGeom prst="rect">
            <a:avLst/>
          </a:prstGeom>
        </p:spPr>
      </p:pic>
      <p:grpSp>
        <p:nvGrpSpPr>
          <p:cNvPr id="460" name="Group 459"/>
          <p:cNvGrpSpPr/>
          <p:nvPr/>
        </p:nvGrpSpPr>
        <p:grpSpPr>
          <a:xfrm>
            <a:off x="21412200" y="20134450"/>
            <a:ext cx="8839200" cy="2468880"/>
            <a:chOff x="21412200" y="20229284"/>
            <a:chExt cx="8839200" cy="2468880"/>
          </a:xfrm>
        </p:grpSpPr>
        <p:sp>
          <p:nvSpPr>
            <p:cNvPr id="438" name="Rounded Rectangle 437"/>
            <p:cNvSpPr/>
            <p:nvPr/>
          </p:nvSpPr>
          <p:spPr>
            <a:xfrm>
              <a:off x="21412200" y="20320724"/>
              <a:ext cx="8839200" cy="2286000"/>
            </a:xfrm>
            <a:prstGeom prst="roundRect">
              <a:avLst>
                <a:gd name="adj" fmla="val 375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21412200" y="20229284"/>
              <a:ext cx="8839200" cy="246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Virulence Assay: Individually-potted tomato plants were inoculated by thorough soil-drenching with bacterial suspension. Symptoms were assessed daily using a scale of 0-4 corresponding to % of leaves showing wilt symptoms (</a:t>
              </a:r>
              <a:r>
                <a:rPr lang="en-US" sz="3000" i="1" dirty="0" smtClean="0"/>
                <a:t>p</a:t>
              </a:r>
              <a:r>
                <a:rPr lang="en-US" sz="3000" dirty="0" smtClean="0"/>
                <a:t>=0.0458, repeated measures ANOVA).</a:t>
              </a:r>
            </a:p>
          </p:txBody>
        </p:sp>
      </p:grpSp>
      <p:pic>
        <p:nvPicPr>
          <p:cNvPr id="440" name="Picture 4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2676" r="11310" b="64891"/>
          <a:stretch/>
        </p:blipFill>
        <p:spPr>
          <a:xfrm>
            <a:off x="30099000" y="14133895"/>
            <a:ext cx="11582400" cy="5827853"/>
          </a:xfrm>
          <a:prstGeom prst="rect">
            <a:avLst/>
          </a:prstGeom>
        </p:spPr>
      </p:pic>
      <p:grpSp>
        <p:nvGrpSpPr>
          <p:cNvPr id="461" name="Group 460"/>
          <p:cNvGrpSpPr/>
          <p:nvPr/>
        </p:nvGrpSpPr>
        <p:grpSpPr>
          <a:xfrm>
            <a:off x="31165801" y="20134450"/>
            <a:ext cx="10058401" cy="2468880"/>
            <a:chOff x="31165801" y="20229283"/>
            <a:chExt cx="10058401" cy="2468880"/>
          </a:xfrm>
        </p:grpSpPr>
        <p:sp>
          <p:nvSpPr>
            <p:cNvPr id="442" name="Rounded Rectangle 441"/>
            <p:cNvSpPr/>
            <p:nvPr/>
          </p:nvSpPr>
          <p:spPr>
            <a:xfrm>
              <a:off x="31165801" y="20320723"/>
              <a:ext cx="9906001" cy="2286000"/>
            </a:xfrm>
            <a:prstGeom prst="roundRect">
              <a:avLst>
                <a:gd name="adj" fmla="val 375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31165802" y="20229283"/>
              <a:ext cx="10058400" cy="246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Growth Assays: </a:t>
              </a:r>
              <a:r>
                <a:rPr lang="en-US" sz="3000" u="sng" dirty="0" smtClean="0"/>
                <a:t>Left:</a:t>
              </a:r>
              <a:r>
                <a:rPr lang="en-US" sz="3000" dirty="0" smtClean="0"/>
                <a:t> Xylem sap was harvested from detopped healthy plants. </a:t>
              </a:r>
              <a:r>
                <a:rPr lang="en-US" sz="3000" u="sng" dirty="0" smtClean="0"/>
                <a:t>Right</a:t>
              </a:r>
              <a:r>
                <a:rPr lang="en-US" sz="3000" dirty="0" smtClean="0"/>
                <a:t>: Root exudate was collected by incubating sterile seedling roots in minimal media for 24 hrs. Strains were grown in </a:t>
              </a:r>
              <a:r>
                <a:rPr lang="en-US" sz="3000" dirty="0"/>
                <a:t>f</a:t>
              </a:r>
              <a:r>
                <a:rPr lang="en-US" sz="3000" dirty="0" smtClean="0"/>
                <a:t>ilter-sterilized sap and root exudate and cell density was measured in a plate reader.</a:t>
              </a:r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228600" y="3886200"/>
            <a:ext cx="20650200" cy="5334000"/>
            <a:chOff x="228600" y="3886200"/>
            <a:chExt cx="20650200" cy="5334000"/>
          </a:xfrm>
        </p:grpSpPr>
        <p:sp>
          <p:nvSpPr>
            <p:cNvPr id="312" name="Rectangle 311"/>
            <p:cNvSpPr/>
            <p:nvPr/>
          </p:nvSpPr>
          <p:spPr>
            <a:xfrm>
              <a:off x="228600" y="4114800"/>
              <a:ext cx="20650200" cy="5105400"/>
            </a:xfrm>
            <a:prstGeom prst="rect">
              <a:avLst/>
            </a:prstGeom>
            <a:solidFill>
              <a:schemeClr val="bg1"/>
            </a:solidFill>
            <a:ln w="76200" cmpd="thinThick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6"/>
                </a:solidFill>
              </a:endParaRPr>
            </a:p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28600" y="3886200"/>
              <a:ext cx="20650200" cy="7315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thinThick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Background</a:t>
              </a:r>
              <a:endParaRPr lang="en-US" sz="4400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7604760" y="4800600"/>
              <a:ext cx="1319784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900" i="1" dirty="0" smtClean="0"/>
                <a:t>R. solanacearum </a:t>
              </a:r>
              <a:r>
                <a:rPr lang="en-US" sz="2900" dirty="0" smtClean="0"/>
                <a:t>causes bacterial wilt disease on many important crop species, such as tomato. 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900" dirty="0" smtClean="0"/>
                <a:t>Salicylic acid (SA) is a key mediator of plant immunity</a:t>
              </a:r>
            </a:p>
            <a:p>
              <a:pPr marL="690563" lvl="2" indent="-228600">
                <a:buFont typeface="Arial" panose="020B0604020202020204" pitchFamily="34" charset="0"/>
                <a:buChar char="•"/>
              </a:pPr>
              <a:r>
                <a:rPr lang="en-US" sz="2900" i="1" dirty="0" smtClean="0"/>
                <a:t>R. solanacearum</a:t>
              </a:r>
              <a:r>
                <a:rPr lang="en-US" sz="2900" dirty="0" smtClean="0"/>
                <a:t>-infected tomato plants express SA-dependent defense genes</a:t>
              </a:r>
              <a:r>
                <a:rPr lang="en-US" sz="2900" baseline="30000" dirty="0" smtClean="0"/>
                <a:t>1</a:t>
              </a:r>
              <a:endParaRPr lang="en-US" sz="2900" dirty="0" smtClean="0"/>
            </a:p>
            <a:p>
              <a:pPr marL="690563" lvl="2" indent="-228600">
                <a:buFont typeface="Arial" panose="020B0604020202020204" pitchFamily="34" charset="0"/>
                <a:buChar char="•"/>
              </a:pPr>
              <a:r>
                <a:rPr lang="en-US" sz="2900" dirty="0" smtClean="0"/>
                <a:t>Pretreating tomato plants with SA delays bacterial wilt disease</a:t>
              </a:r>
              <a:r>
                <a:rPr lang="en-US" sz="2900" baseline="30000" dirty="0" smtClean="0"/>
                <a:t>2</a:t>
              </a:r>
              <a:endParaRPr lang="en-US" sz="2900" dirty="0" smtClean="0"/>
            </a:p>
            <a:p>
              <a:pPr marL="690563" lvl="2" indent="-228600">
                <a:buFont typeface="Arial" panose="020B0604020202020204" pitchFamily="34" charset="0"/>
                <a:buChar char="•"/>
              </a:pPr>
              <a:r>
                <a:rPr lang="en-US" sz="2900" dirty="0" smtClean="0"/>
                <a:t>The </a:t>
              </a:r>
              <a:r>
                <a:rPr lang="en-US" sz="2900" i="1" dirty="0" smtClean="0"/>
                <a:t>R. solanacearum </a:t>
              </a:r>
              <a:r>
                <a:rPr lang="en-US" sz="2900" dirty="0" smtClean="0"/>
                <a:t>effector PopS suppresses SA-dependent defenses in tomato</a:t>
              </a:r>
              <a:r>
                <a:rPr lang="en-US" sz="2900" baseline="30000" dirty="0" smtClean="0"/>
                <a:t>2</a:t>
              </a:r>
              <a:endParaRPr lang="en-US" sz="2900" dirty="0" smtClean="0"/>
            </a:p>
            <a:p>
              <a:pPr marL="690563" lvl="2" indent="-228600">
                <a:buFont typeface="Arial" panose="020B0604020202020204" pitchFamily="34" charset="0"/>
                <a:buChar char="•"/>
              </a:pPr>
              <a:r>
                <a:rPr lang="en-US" sz="2900" dirty="0" smtClean="0"/>
                <a:t>In the plant, </a:t>
              </a:r>
              <a:r>
                <a:rPr lang="en-US" sz="2900" i="1" dirty="0" smtClean="0"/>
                <a:t>R. solanacearum </a:t>
              </a:r>
              <a:r>
                <a:rPr lang="en-US" sz="2900" dirty="0" smtClean="0"/>
                <a:t>expresses the </a:t>
              </a:r>
              <a:r>
                <a:rPr lang="en-US" sz="2900" i="1" dirty="0" smtClean="0"/>
                <a:t>nag</a:t>
              </a:r>
              <a:r>
                <a:rPr lang="en-US" sz="2900" dirty="0" smtClean="0"/>
                <a:t> genes which degrade SA via a gentisic acid intermediate</a:t>
              </a:r>
              <a:r>
                <a:rPr lang="en-US" sz="2900" baseline="30000" dirty="0" smtClean="0"/>
                <a:t>3</a:t>
              </a:r>
              <a:endParaRPr lang="en-US" sz="2900" dirty="0" smtClean="0"/>
            </a:p>
            <a:p>
              <a:pPr marL="690563" lvl="2" indent="-228600">
                <a:buFont typeface="Arial" panose="020B0604020202020204" pitchFamily="34" charset="0"/>
                <a:buChar char="•"/>
              </a:pPr>
              <a:r>
                <a:rPr lang="en-US" sz="2900" dirty="0" smtClean="0"/>
                <a:t>Gentisic acid is a tomato defense signaling molecule</a:t>
              </a:r>
              <a:r>
                <a:rPr lang="en-US" sz="2900" baseline="30000" dirty="0" smtClean="0"/>
                <a:t>4</a:t>
              </a:r>
            </a:p>
          </p:txBody>
        </p:sp>
        <p:pic>
          <p:nvPicPr>
            <p:cNvPr id="315" name="Picture 2" descr="http://giantveggiegardener.files.wordpress.com/2011/03/bacterial-wilt-u-of-wisconsin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6"/>
            <a:stretch/>
          </p:blipFill>
          <p:spPr bwMode="auto">
            <a:xfrm>
              <a:off x="3886200" y="4953000"/>
              <a:ext cx="3657600" cy="394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5" name="Picture 45" descr="C:\Users\Tiff\Downloads\qrcode.22095421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64008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6" name="TextBox 445"/>
            <p:cNvSpPr txBox="1"/>
            <p:nvPr/>
          </p:nvSpPr>
          <p:spPr>
            <a:xfrm>
              <a:off x="304802" y="5029200"/>
              <a:ext cx="35052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Video of Bacterial Wilt Symptom Development:</a:t>
              </a:r>
              <a:endParaRPr lang="en-US" sz="3000" dirty="0"/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73865" y="8229602"/>
              <a:ext cx="36123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300" dirty="0" smtClean="0"/>
                <a:t>http://vimeo.com/74855449</a:t>
              </a:r>
              <a:br>
                <a:rPr lang="en-US" sz="2300" dirty="0" smtClean="0"/>
              </a:br>
              <a:r>
                <a:rPr lang="en-US" sz="2300" dirty="0" smtClean="0"/>
                <a:t>(Created by Jon Jacobs)</a:t>
              </a:r>
              <a:endParaRPr lang="en-US" sz="2300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21183600" y="29519880"/>
            <a:ext cx="20650200" cy="3261360"/>
            <a:chOff x="21183600" y="29519880"/>
            <a:chExt cx="20650200" cy="3261360"/>
          </a:xfrm>
        </p:grpSpPr>
        <p:grpSp>
          <p:nvGrpSpPr>
            <p:cNvPr id="463" name="Group 462"/>
            <p:cNvGrpSpPr/>
            <p:nvPr/>
          </p:nvGrpSpPr>
          <p:grpSpPr>
            <a:xfrm>
              <a:off x="21183600" y="29519880"/>
              <a:ext cx="14554200" cy="3261360"/>
              <a:chOff x="21183600" y="29500635"/>
              <a:chExt cx="14554200" cy="326136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21183600" y="29653035"/>
                <a:ext cx="14554200" cy="3108960"/>
              </a:xfrm>
              <a:prstGeom prst="rect">
                <a:avLst/>
              </a:prstGeom>
              <a:solidFill>
                <a:schemeClr val="bg1"/>
              </a:solidFill>
              <a:ln w="76200" cmpd="thinThick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6"/>
                  </a:solidFill>
                </a:endParaRPr>
              </a:p>
              <a:p>
                <a:pPr algn="ctr"/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21183600" y="29500635"/>
                <a:ext cx="14554200" cy="5486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 cmpd="thinThick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References</a:t>
                </a:r>
                <a:endParaRPr lang="en-US" sz="4400" dirty="0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>
                <a:off x="21259800" y="30041000"/>
                <a:ext cx="14385942" cy="237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1-Milling, Babujee, and Allen. 2011. </a:t>
                </a:r>
                <a:r>
                  <a:rPr lang="en-US" sz="2200" i="1" dirty="0"/>
                  <a:t>Ralstonia solanacearum</a:t>
                </a:r>
                <a:r>
                  <a:rPr lang="en-US" sz="2200" dirty="0"/>
                  <a:t> </a:t>
                </a:r>
                <a:r>
                  <a:rPr lang="en-US" sz="2200" dirty="0" smtClean="0"/>
                  <a:t>extracellular polysaccharide is </a:t>
                </a:r>
                <a:r>
                  <a:rPr lang="en-US" sz="2200" dirty="0"/>
                  <a:t>a </a:t>
                </a:r>
                <a:r>
                  <a:rPr lang="en-US" sz="2200" dirty="0" smtClean="0"/>
                  <a:t>specific elicitor </a:t>
                </a:r>
                <a:r>
                  <a:rPr lang="en-US" sz="2200" dirty="0"/>
                  <a:t>of </a:t>
                </a:r>
                <a:r>
                  <a:rPr lang="en-US" sz="2200" dirty="0" smtClean="0"/>
                  <a:t>defense responses </a:t>
                </a:r>
                <a:r>
                  <a:rPr lang="en-US" sz="2200" dirty="0"/>
                  <a:t>in </a:t>
                </a:r>
                <a:r>
                  <a:rPr lang="en-US" sz="2200" dirty="0" smtClean="0"/>
                  <a:t>wilt-resistant tomato plants. PLoS One. </a:t>
                </a:r>
                <a:r>
                  <a:rPr lang="en-US" sz="2200" dirty="0"/>
                  <a:t>6(1): e15853</a:t>
                </a:r>
              </a:p>
              <a:p>
                <a:r>
                  <a:rPr lang="en-US" sz="2200" dirty="0" smtClean="0"/>
                  <a:t>2-Jacobs et al. 2013. </a:t>
                </a:r>
                <a:r>
                  <a:rPr lang="en-US" sz="2200" i="1" dirty="0" smtClean="0"/>
                  <a:t>Ralstonia solanacearum </a:t>
                </a:r>
                <a:r>
                  <a:rPr lang="en-US" sz="2200" dirty="0"/>
                  <a:t>r</a:t>
                </a:r>
                <a:r>
                  <a:rPr lang="en-US" sz="2200" dirty="0" smtClean="0"/>
                  <a:t>equires PopS, an ancient AvrE-family effector, for </a:t>
                </a:r>
                <a:r>
                  <a:rPr lang="en-US" sz="2200" dirty="0"/>
                  <a:t>v</a:t>
                </a:r>
                <a:r>
                  <a:rPr lang="en-US" sz="2200" dirty="0" smtClean="0"/>
                  <a:t>irulence and to overcome salicylic acid-mediated defenses during tomato pathogenesis. </a:t>
                </a:r>
                <a:r>
                  <a:rPr lang="en-US" sz="2200" dirty="0"/>
                  <a:t>mBio 4(6):e00875-13.</a:t>
                </a:r>
                <a:endParaRPr lang="en-US" sz="2200" dirty="0" smtClean="0"/>
              </a:p>
              <a:p>
                <a:r>
                  <a:rPr lang="en-US" sz="2200" dirty="0" smtClean="0"/>
                  <a:t>3-Jacobs et al. 2012. The </a:t>
                </a:r>
                <a:r>
                  <a:rPr lang="en-US" sz="2200" i="1" dirty="0"/>
                  <a:t>i</a:t>
                </a:r>
                <a:r>
                  <a:rPr lang="en-US" sz="2200" i="1" dirty="0" smtClean="0"/>
                  <a:t>n </a:t>
                </a:r>
                <a:r>
                  <a:rPr lang="en-US" sz="2200" i="1" dirty="0"/>
                  <a:t>p</a:t>
                </a:r>
                <a:r>
                  <a:rPr lang="en-US" sz="2200" i="1" dirty="0" smtClean="0"/>
                  <a:t>lanta </a:t>
                </a:r>
                <a:r>
                  <a:rPr lang="en-US" sz="2200" dirty="0" smtClean="0"/>
                  <a:t>transcriptome of </a:t>
                </a:r>
                <a:r>
                  <a:rPr lang="en-US" sz="2200" i="1" dirty="0" smtClean="0"/>
                  <a:t>Ralstonia solanacearum</a:t>
                </a:r>
                <a:r>
                  <a:rPr lang="en-US" sz="2200" dirty="0" smtClean="0"/>
                  <a:t>: conserved physiological and virulence </a:t>
                </a:r>
                <a:r>
                  <a:rPr lang="en-US" sz="2200" dirty="0"/>
                  <a:t>s</a:t>
                </a:r>
                <a:r>
                  <a:rPr lang="en-US" sz="2200" dirty="0" smtClean="0"/>
                  <a:t>trategies during bacterial </a:t>
                </a:r>
                <a:r>
                  <a:rPr lang="en-US" sz="2200" dirty="0"/>
                  <a:t>w</a:t>
                </a:r>
                <a:r>
                  <a:rPr lang="en-US" sz="2200" dirty="0" smtClean="0"/>
                  <a:t>ilt of tomato. mBio </a:t>
                </a:r>
                <a:r>
                  <a:rPr lang="en-US" sz="2200" dirty="0"/>
                  <a:t>3(4):e00114-12. </a:t>
                </a:r>
                <a:endParaRPr lang="en-US" sz="2200" dirty="0" smtClean="0"/>
              </a:p>
              <a:p>
                <a:r>
                  <a:rPr lang="en-US" sz="2200" dirty="0" smtClean="0"/>
                  <a:t>4-Belles et al. 1999. Gentisic acid as a pathogen-inducible </a:t>
                </a:r>
                <a:r>
                  <a:rPr lang="en-US" sz="2200" dirty="0"/>
                  <a:t>s</a:t>
                </a:r>
                <a:r>
                  <a:rPr lang="en-US" sz="2200" dirty="0" smtClean="0"/>
                  <a:t>ignal, additional to salicylic acid for activation of plant defenses in tomato. MPMI 12(2): 227-235.</a:t>
                </a:r>
                <a:endParaRPr lang="en-US" sz="2200" dirty="0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36042600" y="29519880"/>
              <a:ext cx="5791200" cy="3261360"/>
              <a:chOff x="36042600" y="29500635"/>
              <a:chExt cx="5791200" cy="326136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36042600" y="29653035"/>
                <a:ext cx="5791200" cy="3108960"/>
              </a:xfrm>
              <a:prstGeom prst="rect">
                <a:avLst/>
              </a:prstGeom>
              <a:solidFill>
                <a:schemeClr val="bg1"/>
              </a:solidFill>
              <a:ln w="76200" cmpd="thinThick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6"/>
                  </a:solidFill>
                </a:endParaRPr>
              </a:p>
              <a:p>
                <a:pPr algn="ctr"/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36042600" y="29500635"/>
                <a:ext cx="5791200" cy="5486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 cmpd="thinThick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Acknowledgements</a:t>
                </a:r>
                <a:endParaRPr lang="en-US" sz="4400" dirty="0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37947600" y="30338835"/>
                <a:ext cx="3733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TML was supported by NIH National Research Service Award T32 GM07215</a:t>
                </a:r>
                <a:endParaRPr lang="en-US" sz="2800" dirty="0"/>
              </a:p>
            </p:txBody>
          </p:sp>
          <p:pic>
            <p:nvPicPr>
              <p:cNvPr id="449" name="Picture 2" descr="http://win.niddk.nih.gov/images/logo_nih_lrg.gif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71200" y="30460755"/>
                <a:ext cx="1554480" cy="155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603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</p:bld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749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ChemSketch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</dc:creator>
  <cp:lastModifiedBy>Tiffany Lowe</cp:lastModifiedBy>
  <cp:revision>10</cp:revision>
  <dcterms:created xsi:type="dcterms:W3CDTF">2014-05-05T22:00:32Z</dcterms:created>
  <dcterms:modified xsi:type="dcterms:W3CDTF">2014-10-15T19:17:50Z</dcterms:modified>
</cp:coreProperties>
</file>