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4747200" cy="18288000"/>
  <p:notesSz cx="6858000" cy="9144000"/>
  <p:defaultTextStyle>
    <a:defPPr>
      <a:defRPr lang="en-US"/>
    </a:defPPr>
    <a:lvl1pPr marL="0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201613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403225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604838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806450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6008063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209675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411288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612900" algn="l" defTabSz="240322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25" autoAdjust="0"/>
  </p:normalViewPr>
  <p:slideViewPr>
    <p:cSldViewPr snapToGrid="0" snapToObjects="1">
      <p:cViewPr varScale="1">
        <p:scale>
          <a:sx n="33" d="100"/>
          <a:sy n="33" d="100"/>
        </p:scale>
        <p:origin x="-300" y="-78"/>
      </p:cViewPr>
      <p:guideLst>
        <p:guide orient="horz" pos="5760"/>
        <p:guide pos="10944"/>
      </p:guideLst>
    </p:cSldViewPr>
  </p:slideViewPr>
  <p:notesTextViewPr>
    <p:cViewPr>
      <p:scale>
        <a:sx n="1" d="1"/>
        <a:sy n="1" d="1"/>
      </p:scale>
      <p:origin x="0" y="9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221D-9C4C-445A-90F7-0AD3D2C8BB9F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685800"/>
            <a:ext cx="6515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68878-4DFC-4396-9E6B-B30FA7256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1613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03225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04838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06450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08063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09675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11288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12900" algn="l" defTabSz="240322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schemer.com/onlin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685800"/>
            <a:ext cx="6515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Font sizes</a:t>
            </a:r>
          </a:p>
          <a:p>
            <a:r>
              <a:rPr lang="en-US" dirty="0" smtClean="0"/>
              <a:t>Title: 85 </a:t>
            </a:r>
          </a:p>
          <a:p>
            <a:r>
              <a:rPr lang="en-US" dirty="0" smtClean="0"/>
              <a:t>Authors:</a:t>
            </a:r>
            <a:r>
              <a:rPr lang="en-US" baseline="0" dirty="0" smtClean="0"/>
              <a:t> 56</a:t>
            </a:r>
          </a:p>
          <a:p>
            <a:r>
              <a:rPr lang="en-US" baseline="0" dirty="0" smtClean="0"/>
              <a:t>Sub heading 36</a:t>
            </a:r>
          </a:p>
          <a:p>
            <a:r>
              <a:rPr lang="en-US" baseline="0" dirty="0" smtClean="0"/>
              <a:t>Body text: 24</a:t>
            </a:r>
          </a:p>
          <a:p>
            <a:r>
              <a:rPr lang="en-US" baseline="0" dirty="0" smtClean="0"/>
              <a:t>Captions: 18 </a:t>
            </a:r>
          </a:p>
          <a:p>
            <a:endParaRPr lang="en-US" baseline="0" dirty="0" smtClean="0"/>
          </a:p>
          <a:p>
            <a:r>
              <a:rPr lang="en-US" dirty="0" smtClean="0"/>
              <a:t>2-3 colors max?</a:t>
            </a:r>
          </a:p>
          <a:p>
            <a:r>
              <a:rPr lang="en-US" dirty="0" smtClean="0">
                <a:hlinkClick r:id="rId3"/>
              </a:rPr>
              <a:t>http://www.colorschemer.com/online.html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68878-4DFC-4396-9E6B-B30FA7256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040" y="5681136"/>
            <a:ext cx="295351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0" y="10363200"/>
            <a:ext cx="243230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3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6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8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9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1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1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1720" y="732371"/>
            <a:ext cx="781812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360" y="732371"/>
            <a:ext cx="2287524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90" y="11751735"/>
            <a:ext cx="29535120" cy="3632200"/>
          </a:xfrm>
        </p:spPr>
        <p:txBody>
          <a:bodyPr anchor="t"/>
          <a:lstStyle>
            <a:lvl1pPr algn="l">
              <a:defRPr sz="10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90" y="7751237"/>
            <a:ext cx="29535120" cy="4000499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0161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4032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60483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0645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0806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20967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4112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61290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4267203"/>
            <a:ext cx="15346680" cy="12069235"/>
          </a:xfrm>
        </p:spPr>
        <p:txBody>
          <a:bodyPr/>
          <a:lstStyle>
            <a:lvl1pPr>
              <a:defRPr sz="7400"/>
            </a:lvl1pPr>
            <a:lvl2pPr>
              <a:defRPr sz="63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3160" y="4267203"/>
            <a:ext cx="15346680" cy="12069235"/>
          </a:xfrm>
        </p:spPr>
        <p:txBody>
          <a:bodyPr/>
          <a:lstStyle>
            <a:lvl1pPr>
              <a:defRPr sz="7400"/>
            </a:lvl1pPr>
            <a:lvl2pPr>
              <a:defRPr sz="63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1" y="4093635"/>
            <a:ext cx="15352715" cy="1706032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1613" indent="0">
              <a:buNone/>
              <a:defRPr sz="5300" b="1"/>
            </a:lvl2pPr>
            <a:lvl3pPr marL="2403225" indent="0">
              <a:buNone/>
              <a:defRPr sz="4700" b="1"/>
            </a:lvl3pPr>
            <a:lvl4pPr marL="3604838" indent="0">
              <a:buNone/>
              <a:defRPr sz="4200" b="1"/>
            </a:lvl4pPr>
            <a:lvl5pPr marL="4806450" indent="0">
              <a:buNone/>
              <a:defRPr sz="4200" b="1"/>
            </a:lvl5pPr>
            <a:lvl6pPr marL="6008063" indent="0">
              <a:buNone/>
              <a:defRPr sz="4200" b="1"/>
            </a:lvl6pPr>
            <a:lvl7pPr marL="7209675" indent="0">
              <a:buNone/>
              <a:defRPr sz="4200" b="1"/>
            </a:lvl7pPr>
            <a:lvl8pPr marL="8411288" indent="0">
              <a:buNone/>
              <a:defRPr sz="4200" b="1"/>
            </a:lvl8pPr>
            <a:lvl9pPr marL="9612900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1" y="5799667"/>
            <a:ext cx="15352715" cy="10536768"/>
          </a:xfrm>
        </p:spPr>
        <p:txBody>
          <a:bodyPr/>
          <a:lstStyle>
            <a:lvl1pPr>
              <a:defRPr sz="6300"/>
            </a:lvl1pPr>
            <a:lvl2pPr>
              <a:defRPr sz="53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1097" y="4093635"/>
            <a:ext cx="15358745" cy="1706032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1613" indent="0">
              <a:buNone/>
              <a:defRPr sz="5300" b="1"/>
            </a:lvl2pPr>
            <a:lvl3pPr marL="2403225" indent="0">
              <a:buNone/>
              <a:defRPr sz="4700" b="1"/>
            </a:lvl3pPr>
            <a:lvl4pPr marL="3604838" indent="0">
              <a:buNone/>
              <a:defRPr sz="4200" b="1"/>
            </a:lvl4pPr>
            <a:lvl5pPr marL="4806450" indent="0">
              <a:buNone/>
              <a:defRPr sz="4200" b="1"/>
            </a:lvl5pPr>
            <a:lvl6pPr marL="6008063" indent="0">
              <a:buNone/>
              <a:defRPr sz="4200" b="1"/>
            </a:lvl6pPr>
            <a:lvl7pPr marL="7209675" indent="0">
              <a:buNone/>
              <a:defRPr sz="4200" b="1"/>
            </a:lvl7pPr>
            <a:lvl8pPr marL="8411288" indent="0">
              <a:buNone/>
              <a:defRPr sz="4200" b="1"/>
            </a:lvl8pPr>
            <a:lvl9pPr marL="9612900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1097" y="5799667"/>
            <a:ext cx="15358745" cy="10536768"/>
          </a:xfrm>
        </p:spPr>
        <p:txBody>
          <a:bodyPr/>
          <a:lstStyle>
            <a:lvl1pPr>
              <a:defRPr sz="6300"/>
            </a:lvl1pPr>
            <a:lvl2pPr>
              <a:defRPr sz="53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3" y="728134"/>
            <a:ext cx="11431590" cy="3098800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190" y="728135"/>
            <a:ext cx="19424650" cy="15608302"/>
          </a:xfrm>
        </p:spPr>
        <p:txBody>
          <a:bodyPr/>
          <a:lstStyle>
            <a:lvl1pPr>
              <a:defRPr sz="8400"/>
            </a:lvl1pPr>
            <a:lvl2pPr>
              <a:defRPr sz="7400"/>
            </a:lvl2pPr>
            <a:lvl3pPr>
              <a:defRPr sz="63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3" y="3826935"/>
            <a:ext cx="11431590" cy="12509502"/>
          </a:xfrm>
        </p:spPr>
        <p:txBody>
          <a:bodyPr/>
          <a:lstStyle>
            <a:lvl1pPr marL="0" indent="0">
              <a:buNone/>
              <a:defRPr sz="3700"/>
            </a:lvl1pPr>
            <a:lvl2pPr marL="1201613" indent="0">
              <a:buNone/>
              <a:defRPr sz="3200"/>
            </a:lvl2pPr>
            <a:lvl3pPr marL="2403225" indent="0">
              <a:buNone/>
              <a:defRPr sz="2600"/>
            </a:lvl3pPr>
            <a:lvl4pPr marL="3604838" indent="0">
              <a:buNone/>
              <a:defRPr sz="2300"/>
            </a:lvl4pPr>
            <a:lvl5pPr marL="4806450" indent="0">
              <a:buNone/>
              <a:defRPr sz="2300"/>
            </a:lvl5pPr>
            <a:lvl6pPr marL="6008063" indent="0">
              <a:buNone/>
              <a:defRPr sz="2300"/>
            </a:lvl6pPr>
            <a:lvl7pPr marL="7209675" indent="0">
              <a:buNone/>
              <a:defRPr sz="2300"/>
            </a:lvl7pPr>
            <a:lvl8pPr marL="8411288" indent="0">
              <a:buNone/>
              <a:defRPr sz="2300"/>
            </a:lvl8pPr>
            <a:lvl9pPr marL="9612900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695" y="12801600"/>
            <a:ext cx="20848320" cy="1511302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0695" y="1634066"/>
            <a:ext cx="20848320" cy="10972800"/>
          </a:xfrm>
        </p:spPr>
        <p:txBody>
          <a:bodyPr/>
          <a:lstStyle>
            <a:lvl1pPr marL="0" indent="0">
              <a:buNone/>
              <a:defRPr sz="8400"/>
            </a:lvl1pPr>
            <a:lvl2pPr marL="1201613" indent="0">
              <a:buNone/>
              <a:defRPr sz="7400"/>
            </a:lvl2pPr>
            <a:lvl3pPr marL="2403225" indent="0">
              <a:buNone/>
              <a:defRPr sz="6300"/>
            </a:lvl3pPr>
            <a:lvl4pPr marL="3604838" indent="0">
              <a:buNone/>
              <a:defRPr sz="5300"/>
            </a:lvl4pPr>
            <a:lvl5pPr marL="4806450" indent="0">
              <a:buNone/>
              <a:defRPr sz="5300"/>
            </a:lvl5pPr>
            <a:lvl6pPr marL="6008063" indent="0">
              <a:buNone/>
              <a:defRPr sz="5300"/>
            </a:lvl6pPr>
            <a:lvl7pPr marL="7209675" indent="0">
              <a:buNone/>
              <a:defRPr sz="5300"/>
            </a:lvl7pPr>
            <a:lvl8pPr marL="8411288" indent="0">
              <a:buNone/>
              <a:defRPr sz="5300"/>
            </a:lvl8pPr>
            <a:lvl9pPr marL="9612900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695" y="14312903"/>
            <a:ext cx="20848320" cy="2146299"/>
          </a:xfrm>
        </p:spPr>
        <p:txBody>
          <a:bodyPr/>
          <a:lstStyle>
            <a:lvl1pPr marL="0" indent="0">
              <a:buNone/>
              <a:defRPr sz="3700"/>
            </a:lvl1pPr>
            <a:lvl2pPr marL="1201613" indent="0">
              <a:buNone/>
              <a:defRPr sz="3200"/>
            </a:lvl2pPr>
            <a:lvl3pPr marL="2403225" indent="0">
              <a:buNone/>
              <a:defRPr sz="2600"/>
            </a:lvl3pPr>
            <a:lvl4pPr marL="3604838" indent="0">
              <a:buNone/>
              <a:defRPr sz="2300"/>
            </a:lvl4pPr>
            <a:lvl5pPr marL="4806450" indent="0">
              <a:buNone/>
              <a:defRPr sz="2300"/>
            </a:lvl5pPr>
            <a:lvl6pPr marL="6008063" indent="0">
              <a:buNone/>
              <a:defRPr sz="2300"/>
            </a:lvl6pPr>
            <a:lvl7pPr marL="7209675" indent="0">
              <a:buNone/>
              <a:defRPr sz="2300"/>
            </a:lvl7pPr>
            <a:lvl8pPr marL="8411288" indent="0">
              <a:buNone/>
              <a:defRPr sz="2300"/>
            </a:lvl8pPr>
            <a:lvl9pPr marL="9612900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1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360" y="732368"/>
            <a:ext cx="31272480" cy="3048000"/>
          </a:xfrm>
          <a:prstGeom prst="rect">
            <a:avLst/>
          </a:prstGeom>
        </p:spPr>
        <p:txBody>
          <a:bodyPr vert="horz" lIns="240322" tIns="120161" rIns="240322" bIns="1201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0" y="4267203"/>
            <a:ext cx="31272480" cy="12069235"/>
          </a:xfrm>
          <a:prstGeom prst="rect">
            <a:avLst/>
          </a:prstGeom>
        </p:spPr>
        <p:txBody>
          <a:bodyPr vert="horz" lIns="240322" tIns="120161" rIns="240322" bIns="1201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360" y="16950269"/>
            <a:ext cx="8107680" cy="973667"/>
          </a:xfrm>
          <a:prstGeom prst="rect">
            <a:avLst/>
          </a:prstGeom>
        </p:spPr>
        <p:txBody>
          <a:bodyPr vert="horz" lIns="240322" tIns="120161" rIns="240322" bIns="12016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968D-FDF4-4410-B429-AF95F955021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1960" y="16950269"/>
            <a:ext cx="11003280" cy="973667"/>
          </a:xfrm>
          <a:prstGeom prst="rect">
            <a:avLst/>
          </a:prstGeom>
        </p:spPr>
        <p:txBody>
          <a:bodyPr vert="horz" lIns="240322" tIns="120161" rIns="240322" bIns="12016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2160" y="16950269"/>
            <a:ext cx="8107680" cy="973667"/>
          </a:xfrm>
          <a:prstGeom prst="rect">
            <a:avLst/>
          </a:prstGeom>
        </p:spPr>
        <p:txBody>
          <a:bodyPr vert="horz" lIns="240322" tIns="120161" rIns="240322" bIns="12016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6E96-3010-4A91-B307-56F87C74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0322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210" indent="-901210" algn="l" defTabSz="2403225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1952620" indent="-751008" algn="l" defTabSz="2403225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004031" indent="-600806" algn="l" defTabSz="240322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205644" indent="-600806" algn="l" defTabSz="2403225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07256" indent="-600806" algn="l" defTabSz="2403225" rtl="0" eaLnBrk="1" latinLnBrk="0" hangingPunct="1">
        <a:spcBef>
          <a:spcPct val="20000"/>
        </a:spcBef>
        <a:buFont typeface="Arial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608869" indent="-600806" algn="l" defTabSz="2403225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810481" indent="-600806" algn="l" defTabSz="2403225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012094" indent="-600806" algn="l" defTabSz="2403225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3706" indent="-600806" algn="l" defTabSz="2403225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613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403225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604838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6450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6008063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209675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411288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612900" algn="l" defTabSz="240322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g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gif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9001" y="264476"/>
            <a:ext cx="33506228" cy="17777461"/>
            <a:chOff x="905256" y="838200"/>
            <a:chExt cx="49377600" cy="35554922"/>
          </a:xfrm>
        </p:grpSpPr>
        <p:sp>
          <p:nvSpPr>
            <p:cNvPr id="17" name="Rectangle 16"/>
            <p:cNvSpPr/>
            <p:nvPr/>
          </p:nvSpPr>
          <p:spPr>
            <a:xfrm>
              <a:off x="905256" y="838200"/>
              <a:ext cx="49377600" cy="4572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5669282"/>
              <a:ext cx="15846552" cy="307238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75352" y="5669282"/>
              <a:ext cx="15846552" cy="307238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436304" y="5669282"/>
              <a:ext cx="15846552" cy="307238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314" y="517071"/>
            <a:ext cx="34747200" cy="736733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1">
                    <a:lumMod val="75000"/>
                  </a:schemeClr>
                </a:solidFill>
              </a:rPr>
              <a:t>Degradation</a:t>
            </a:r>
            <a:r>
              <a:rPr lang="en-US" sz="4500" b="1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sz="4500" b="1" dirty="0" smtClean="0">
                <a:solidFill>
                  <a:schemeClr val="tx2">
                    <a:lumMod val="75000"/>
                  </a:schemeClr>
                </a:solidFill>
              </a:rPr>
              <a:t>Plant Antimicrobial Hydroxycinnamic Acids Contributes </a:t>
            </a:r>
            <a:r>
              <a:rPr lang="en-US" sz="4500" b="1" dirty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en-US" sz="4500" b="1" dirty="0" smtClean="0">
                <a:solidFill>
                  <a:schemeClr val="tx2">
                    <a:lumMod val="75000"/>
                  </a:schemeClr>
                </a:solidFill>
              </a:rPr>
              <a:t>Pathogenic Success of </a:t>
            </a:r>
            <a:r>
              <a:rPr lang="en-US" sz="4500" b="1" i="1" dirty="0" smtClean="0">
                <a:solidFill>
                  <a:schemeClr val="tx2">
                    <a:lumMod val="75000"/>
                  </a:schemeClr>
                </a:solidFill>
              </a:rPr>
              <a:t>Ralstonia </a:t>
            </a:r>
            <a:r>
              <a:rPr lang="en-US" sz="4500" b="1" i="1" dirty="0">
                <a:solidFill>
                  <a:schemeClr val="tx2">
                    <a:lumMod val="75000"/>
                  </a:schemeClr>
                </a:solidFill>
              </a:rPr>
              <a:t>solanacearum</a:t>
            </a:r>
            <a:r>
              <a:rPr lang="en-US" sz="4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6912" y="2774679"/>
            <a:ext cx="2031120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753" y="11066195"/>
            <a:ext cx="10608855" cy="967566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RNAseq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analysis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eveals that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infections induce expression of plant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henylpropanoid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biosynthesis genes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8978" y="1344388"/>
            <a:ext cx="11083791" cy="459734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r>
              <a:rPr lang="en-US" sz="2700" dirty="0"/>
              <a:t>Tiffany Lowe</a:t>
            </a:r>
            <a:r>
              <a:rPr lang="en-US" sz="2700" baseline="30000" dirty="0"/>
              <a:t>1</a:t>
            </a:r>
            <a:r>
              <a:rPr lang="en-US" sz="2700" dirty="0"/>
              <a:t>, </a:t>
            </a:r>
            <a:r>
              <a:rPr lang="en-US" sz="2700" dirty="0" err="1"/>
              <a:t>Raka</a:t>
            </a:r>
            <a:r>
              <a:rPr lang="en-US" sz="2700" dirty="0"/>
              <a:t> Mitra</a:t>
            </a:r>
            <a:r>
              <a:rPr lang="en-US" sz="2700" baseline="30000" dirty="0"/>
              <a:t>2</a:t>
            </a:r>
            <a:r>
              <a:rPr lang="en-US" sz="2700" dirty="0"/>
              <a:t>, Annett Milling</a:t>
            </a:r>
            <a:r>
              <a:rPr lang="en-US" sz="2700" baseline="30000" dirty="0"/>
              <a:t>1</a:t>
            </a:r>
            <a:r>
              <a:rPr lang="en-US" sz="2700" dirty="0"/>
              <a:t>, Melanie Mustful</a:t>
            </a:r>
            <a:r>
              <a:rPr lang="en-US" sz="2700" baseline="30000" dirty="0"/>
              <a:t>1</a:t>
            </a:r>
            <a:r>
              <a:rPr lang="en-US" sz="2700" dirty="0"/>
              <a:t>, &amp; </a:t>
            </a:r>
            <a:r>
              <a:rPr lang="en-US" sz="2700" dirty="0" err="1"/>
              <a:t>Caitilyn</a:t>
            </a:r>
            <a:r>
              <a:rPr lang="en-US" sz="2700" dirty="0"/>
              <a:t> Allen</a:t>
            </a:r>
            <a:r>
              <a:rPr lang="en-US" sz="2700" baseline="30000" dirty="0"/>
              <a:t>1</a:t>
            </a:r>
            <a:endParaRPr lang="en-US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9273605" y="1915888"/>
            <a:ext cx="17655090" cy="352012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r>
              <a:rPr lang="en-US" sz="2000" baseline="30000" dirty="0" smtClean="0"/>
              <a:t>1</a:t>
            </a:r>
            <a:r>
              <a:rPr lang="en-US" sz="2000" dirty="0" smtClean="0"/>
              <a:t>Microbiology Doctoral Training Program &amp; Department of Plant Pathology  at University </a:t>
            </a:r>
            <a:r>
              <a:rPr lang="en-US" sz="2000" dirty="0"/>
              <a:t>of Wisconsin, Madison; 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Department of Biology, Carleton College, Northfield MN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03919" y="16821981"/>
            <a:ext cx="3424775" cy="321235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5934" y="8521156"/>
            <a:ext cx="109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Vanillic</a:t>
            </a:r>
            <a:r>
              <a:rPr lang="en-US" sz="1400" dirty="0"/>
              <a:t> </a:t>
            </a:r>
            <a:r>
              <a:rPr lang="en-US" sz="1400" dirty="0" smtClean="0"/>
              <a:t>Acid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512812" y="7993221"/>
            <a:ext cx="135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VanB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13314" y="9485776"/>
            <a:ext cx="1314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Protocatechuic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Acid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963954" y="9151188"/>
            <a:ext cx="2286000" cy="188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39536" y="9732991"/>
            <a:ext cx="730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PobA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46349" y="8831807"/>
            <a:ext cx="1005840" cy="400110"/>
            <a:chOff x="3390086" y="915840"/>
            <a:chExt cx="1005840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3586284" y="915840"/>
              <a:ext cx="53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tx2">
                      <a:lumMod val="75000"/>
                    </a:schemeClr>
                  </a:solidFill>
                </a:rPr>
                <a:t>Fca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3390086" y="1241707"/>
              <a:ext cx="1005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948079" y="890437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R=OH</a:t>
            </a:r>
            <a:endParaRPr lang="en-US" sz="1400" dirty="0"/>
          </a:p>
        </p:txBody>
      </p:sp>
      <p:grpSp>
        <p:nvGrpSpPr>
          <p:cNvPr id="58" name="Group 57"/>
          <p:cNvGrpSpPr/>
          <p:nvPr/>
        </p:nvGrpSpPr>
        <p:grpSpPr>
          <a:xfrm rot="20700000">
            <a:off x="6004071" y="9322191"/>
            <a:ext cx="680526" cy="701143"/>
            <a:chOff x="3949292" y="3848466"/>
            <a:chExt cx="680526" cy="701143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967618" y="3908035"/>
              <a:ext cx="662200" cy="6415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2600073">
              <a:off x="3949292" y="3848466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R=H</a:t>
              </a:r>
              <a:endParaRPr lang="en-US" sz="14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rot="840000" flipV="1">
            <a:off x="7384082" y="9348017"/>
            <a:ext cx="764686" cy="7045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 rot="840000">
            <a:off x="5703609" y="8079139"/>
            <a:ext cx="904754" cy="640080"/>
            <a:chOff x="3639544" y="2426656"/>
            <a:chExt cx="904754" cy="641574"/>
          </a:xfrm>
        </p:grpSpPr>
        <p:sp>
          <p:nvSpPr>
            <p:cNvPr id="63" name="TextBox 62"/>
            <p:cNvSpPr txBox="1"/>
            <p:nvPr/>
          </p:nvSpPr>
          <p:spPr>
            <a:xfrm rot="18921663">
              <a:off x="3639544" y="258291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R=OCH</a:t>
              </a:r>
              <a:r>
                <a:rPr lang="en-US" sz="1400" baseline="-25000" dirty="0" smtClean="0"/>
                <a:t>3</a:t>
              </a:r>
              <a:endParaRPr lang="en-US" sz="1400" baseline="-250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3882098" y="2426656"/>
              <a:ext cx="662200" cy="64157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 rot="21000000">
            <a:off x="7453772" y="8292882"/>
            <a:ext cx="685631" cy="54864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669986" y="9168420"/>
            <a:ext cx="274320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12409" y="10231373"/>
            <a:ext cx="109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dirty="0" smtClean="0"/>
              <a:t>-</a:t>
            </a:r>
            <a:r>
              <a:rPr lang="en-US" sz="1400" dirty="0" err="1"/>
              <a:t>H</a:t>
            </a:r>
            <a:r>
              <a:rPr lang="en-US" sz="1400" dirty="0" err="1" smtClean="0"/>
              <a:t>ydroxy</a:t>
            </a:r>
            <a:r>
              <a:rPr lang="en-US" sz="1400" dirty="0" smtClean="0"/>
              <a:t>-</a:t>
            </a:r>
            <a:endParaRPr lang="en-US" sz="1400" dirty="0"/>
          </a:p>
          <a:p>
            <a:pPr algn="ctr"/>
            <a:r>
              <a:rPr lang="en-US" sz="1400" dirty="0" smtClean="0"/>
              <a:t>benzoic acid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422515" y="9617179"/>
            <a:ext cx="89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HCA-CoA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4766" y="9549874"/>
            <a:ext cx="92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Phenolic</a:t>
            </a:r>
          </a:p>
          <a:p>
            <a:pPr algn="ctr"/>
            <a:r>
              <a:rPr lang="en-US" sz="1400" dirty="0" smtClean="0"/>
              <a:t>Aldehyde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658066" y="8827206"/>
            <a:ext cx="58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Vdh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014417" y="8794034"/>
            <a:ext cx="1163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Succinyl</a:t>
            </a:r>
            <a:r>
              <a:rPr lang="en-US" sz="1400" dirty="0" smtClean="0"/>
              <a:t>-CoA,</a:t>
            </a:r>
            <a:br>
              <a:rPr lang="en-US" sz="1400" dirty="0" smtClean="0"/>
            </a:br>
            <a:r>
              <a:rPr lang="en-US" sz="1400" dirty="0" smtClean="0"/>
              <a:t>Acetyl-CoA,</a:t>
            </a:r>
            <a:br>
              <a:rPr lang="en-US" sz="1400" dirty="0" smtClean="0"/>
            </a:br>
            <a:r>
              <a:rPr lang="en-US" sz="1400" dirty="0" smtClean="0"/>
              <a:t>Co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8857156" y="8594409"/>
            <a:ext cx="12450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sz="1400" dirty="0" smtClean="0"/>
              <a:t>β</a:t>
            </a:r>
            <a:r>
              <a:rPr lang="en-US" sz="1400" dirty="0" smtClean="0"/>
              <a:t>-</a:t>
            </a:r>
            <a:r>
              <a:rPr lang="en-US" sz="1400" dirty="0" err="1" smtClean="0"/>
              <a:t>ketoadipate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smtClean="0"/>
              <a:t>pathway</a:t>
            </a:r>
            <a:endParaRPr lang="en-US" sz="14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365186" y="9168420"/>
            <a:ext cx="274320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073086" y="9168420"/>
            <a:ext cx="274320" cy="0"/>
          </a:xfrm>
          <a:prstGeom prst="straightConnector1">
            <a:avLst/>
          </a:prstGeom>
          <a:ln w="22225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25735" y="9571501"/>
            <a:ext cx="234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Hydroxycinnamic Acids</a:t>
            </a:r>
            <a:endParaRPr lang="en-US" sz="1800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1001809" y="9889210"/>
            <a:ext cx="2650377" cy="86793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square" lIns="18288" tIns="18288" rIns="18288" bIns="18288" rtlCol="0">
            <a:spAutoFit/>
          </a:bodyPr>
          <a:lstStyle/>
          <a:p>
            <a:pPr>
              <a:tabLst>
                <a:tab pos="571500" algn="l"/>
                <a:tab pos="800100" algn="l"/>
              </a:tabLst>
            </a:pPr>
            <a:r>
              <a:rPr lang="en-US" sz="1800" dirty="0" smtClean="0"/>
              <a:t>R=OCH</a:t>
            </a:r>
            <a:r>
              <a:rPr lang="en-US" sz="1800" baseline="-25000" dirty="0" smtClean="0"/>
              <a:t>3	 </a:t>
            </a:r>
            <a:r>
              <a:rPr lang="en-US" sz="1800" dirty="0" smtClean="0"/>
              <a:t>Ferulic Acid</a:t>
            </a:r>
          </a:p>
          <a:p>
            <a:pPr>
              <a:tabLst>
                <a:tab pos="571500" algn="l"/>
                <a:tab pos="800100" algn="l"/>
              </a:tabLst>
            </a:pPr>
            <a:r>
              <a:rPr lang="en-US" sz="1800" dirty="0" smtClean="0"/>
              <a:t>R=OH 	 Caffeic Acid</a:t>
            </a:r>
          </a:p>
          <a:p>
            <a:pPr>
              <a:tabLst>
                <a:tab pos="571500" algn="l"/>
                <a:tab pos="800100" algn="l"/>
              </a:tabLst>
            </a:pPr>
            <a:r>
              <a:rPr lang="en-US" sz="1800" dirty="0" smtClean="0"/>
              <a:t>R=H 	     </a:t>
            </a:r>
            <a:r>
              <a:rPr lang="en-US" sz="1800" i="1" dirty="0" smtClean="0"/>
              <a:t>p</a:t>
            </a:r>
            <a:r>
              <a:rPr lang="en-US" sz="1800" dirty="0" smtClean="0"/>
              <a:t>-Coumaric Acid</a:t>
            </a:r>
            <a:endParaRPr lang="en-US" sz="1800" dirty="0"/>
          </a:p>
        </p:txBody>
      </p:sp>
      <p:sp>
        <p:nvSpPr>
          <p:cNvPr id="106" name="Multiply 105"/>
          <p:cNvSpPr/>
          <p:nvPr/>
        </p:nvSpPr>
        <p:spPr>
          <a:xfrm>
            <a:off x="2010076" y="7919732"/>
            <a:ext cx="1737360" cy="1280160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635310" y="8812423"/>
            <a:ext cx="50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Fcs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408950" y="9153071"/>
            <a:ext cx="109728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75946" y="8266124"/>
            <a:ext cx="78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 smtClean="0"/>
              <a:t>Δ</a:t>
            </a:r>
            <a:r>
              <a:rPr lang="en-US" sz="2800" b="1" i="1" dirty="0" smtClean="0"/>
              <a:t>fcs</a:t>
            </a:r>
            <a:endParaRPr lang="en-US" sz="2800" b="1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552028" y="6851976"/>
            <a:ext cx="8868506" cy="428957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2500" i="1" dirty="0" smtClean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Hydroxycinnamic Acid (HCA) Degradation Pathway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r="7441"/>
          <a:stretch/>
        </p:blipFill>
        <p:spPr>
          <a:xfrm>
            <a:off x="12334809" y="3792139"/>
            <a:ext cx="6437605" cy="48761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710" y="12248845"/>
            <a:ext cx="5029200" cy="468274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23715470" y="2716190"/>
            <a:ext cx="9953162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HCA degradation protects </a:t>
            </a:r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R. solanacearum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against HCA toxicity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869222" y="11717882"/>
            <a:ext cx="9015919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HCA degradation provides a route for carbon assimilation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65"/>
          <a:stretch/>
        </p:blipFill>
        <p:spPr>
          <a:xfrm>
            <a:off x="23659403" y="8645129"/>
            <a:ext cx="4067535" cy="3298207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3688760" y="13675145"/>
            <a:ext cx="1946355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Conclusions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746816" y="14112708"/>
            <a:ext cx="9921816" cy="1140690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 marL="457200" indent="-225425">
              <a:lnSpc>
                <a:spcPct val="95000"/>
              </a:lnSpc>
              <a:buFont typeface="Calibri" pitchFamily="34" charset="0"/>
              <a:buChar char="-"/>
            </a:pPr>
            <a:r>
              <a:rPr lang="en-US" sz="2500" dirty="0" smtClean="0"/>
              <a:t>HCA degradation contributes to </a:t>
            </a:r>
            <a:r>
              <a:rPr lang="en-US" sz="2500" i="1" dirty="0" smtClean="0"/>
              <a:t>R. solanacearum </a:t>
            </a:r>
            <a:r>
              <a:rPr lang="en-US" sz="2500" dirty="0" smtClean="0"/>
              <a:t>virulence.</a:t>
            </a:r>
            <a:endParaRPr lang="en-US" sz="2500" dirty="0" smtClean="0"/>
          </a:p>
          <a:p>
            <a:pPr marL="457200" indent="-225425">
              <a:lnSpc>
                <a:spcPct val="95000"/>
              </a:lnSpc>
              <a:buFont typeface="Calibri" pitchFamily="34" charset="0"/>
              <a:buChar char="-"/>
            </a:pPr>
            <a:r>
              <a:rPr lang="en-US" sz="2500" dirty="0" smtClean="0"/>
              <a:t>The </a:t>
            </a:r>
            <a:r>
              <a:rPr lang="en-US" sz="2500" i="1" dirty="0" smtClean="0"/>
              <a:t>in planta </a:t>
            </a:r>
            <a:r>
              <a:rPr lang="en-US" sz="2500" dirty="0" smtClean="0"/>
              <a:t>role of HCA degradation could be carbon assimilation or toxin elimination, but is apparently not lignin </a:t>
            </a:r>
            <a:r>
              <a:rPr lang="en-US" sz="2500" dirty="0" smtClean="0"/>
              <a:t>removal.</a:t>
            </a:r>
            <a:endParaRPr lang="en-US" sz="25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989618" y="3416155"/>
            <a:ext cx="9921816" cy="1890895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2000" dirty="0" smtClean="0"/>
              <a:t>	The </a:t>
            </a:r>
            <a:r>
              <a:rPr lang="en-US" sz="2000" dirty="0"/>
              <a:t>xylem-colonizing plant pathogen </a:t>
            </a:r>
            <a:r>
              <a:rPr lang="en-US" sz="2000" i="1" dirty="0"/>
              <a:t>Ralstonia solanacearum </a:t>
            </a:r>
            <a:r>
              <a:rPr lang="en-US" sz="2000" dirty="0"/>
              <a:t>causes </a:t>
            </a:r>
            <a:r>
              <a:rPr lang="en-US" sz="2000" dirty="0" smtClean="0"/>
              <a:t>a fatal wilting disease</a:t>
            </a:r>
            <a:r>
              <a:rPr lang="en-US" sz="2000" dirty="0"/>
              <a:t>, a source of major economic losses on a wide range of food crops.  Plants defend themselves from pathogens by a process functionally analogous to </a:t>
            </a:r>
            <a:r>
              <a:rPr lang="en-US" sz="2000" dirty="0" err="1"/>
              <a:t>melanization</a:t>
            </a:r>
            <a:r>
              <a:rPr lang="en-US" sz="2000" dirty="0"/>
              <a:t> in insect </a:t>
            </a:r>
            <a:r>
              <a:rPr lang="en-US" sz="2000" dirty="0" smtClean="0"/>
              <a:t>immunity</a:t>
            </a:r>
            <a:r>
              <a:rPr lang="en-US" sz="2000" baseline="30000" dirty="0"/>
              <a:t>1</a:t>
            </a:r>
            <a:r>
              <a:rPr lang="en-US" sz="2000" dirty="0" smtClean="0"/>
              <a:t>; </a:t>
            </a:r>
            <a:r>
              <a:rPr lang="en-US" sz="2000" dirty="0"/>
              <a:t>plants produce </a:t>
            </a:r>
            <a:r>
              <a:rPr lang="en-US" sz="2000" dirty="0" smtClean="0"/>
              <a:t>phenylpropanoids, </a:t>
            </a:r>
            <a:r>
              <a:rPr lang="en-US" sz="2000" dirty="0"/>
              <a:t>which </a:t>
            </a:r>
            <a:r>
              <a:rPr lang="en-US" sz="2000" dirty="0" smtClean="0"/>
              <a:t>function as antimicrobial compounds and </a:t>
            </a:r>
            <a:r>
              <a:rPr lang="en-US" sz="2000" dirty="0"/>
              <a:t>precursors of a</a:t>
            </a:r>
            <a:r>
              <a:rPr lang="en-US" sz="2000" dirty="0" smtClean="0"/>
              <a:t> </a:t>
            </a:r>
            <a:r>
              <a:rPr lang="en-US" sz="2000" dirty="0"/>
              <a:t>recalcitrant physical barrier, </a:t>
            </a:r>
            <a:r>
              <a:rPr lang="en-US" sz="2000" dirty="0" smtClean="0"/>
              <a:t>lignin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 During disease, </a:t>
            </a:r>
            <a:r>
              <a:rPr lang="en-US" sz="2000" i="1" dirty="0" smtClean="0"/>
              <a:t>R. solanacearum </a:t>
            </a:r>
            <a:r>
              <a:rPr lang="en-US" sz="2000" dirty="0" smtClean="0"/>
              <a:t>expresses genes encoding enzymes that degrade a class of plant phenylpropanoids, hydroxycinnamic acids (HCAs)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946582" y="4161995"/>
            <a:ext cx="3720175" cy="3660610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 smtClean="0"/>
              <a:t>Fig 3: Virulence Assay:</a:t>
            </a:r>
          </a:p>
          <a:p>
            <a:pPr marL="174625" indent="-174625">
              <a:spcAft>
                <a:spcPts val="600"/>
              </a:spcAft>
              <a:buFont typeface="Calibri" pitchFamily="34" charset="0"/>
              <a:buChar char="-"/>
            </a:pPr>
            <a:r>
              <a:rPr lang="en-US" sz="2000" dirty="0" smtClean="0"/>
              <a:t>Naturalistic inoculation: bacteria poured into soil of unwounded, individually potted plants</a:t>
            </a:r>
          </a:p>
          <a:p>
            <a:pPr marL="174625" indent="-174625">
              <a:buFont typeface="Calibri" pitchFamily="34" charset="0"/>
              <a:buChar char="-"/>
            </a:pPr>
            <a:r>
              <a:rPr lang="en-US" sz="2000" dirty="0" smtClean="0"/>
              <a:t>Symptoms rated on 0-4 scale:</a:t>
            </a:r>
          </a:p>
          <a:p>
            <a:pPr marL="503238" lvl="1" indent="-174625">
              <a:buFont typeface="Calibri" pitchFamily="34" charset="0"/>
              <a:buChar char="-"/>
            </a:pPr>
            <a:r>
              <a:rPr lang="en-US" sz="2000" dirty="0" smtClean="0"/>
              <a:t>0: asymptomatic</a:t>
            </a:r>
          </a:p>
          <a:p>
            <a:pPr marL="503238" lvl="1" indent="-174625">
              <a:buFont typeface="Calibri" pitchFamily="34" charset="0"/>
              <a:buChar char="-"/>
            </a:pPr>
            <a:r>
              <a:rPr lang="en-US" sz="2000" dirty="0" smtClean="0"/>
              <a:t>1:  &lt; 25% wilted</a:t>
            </a:r>
          </a:p>
          <a:p>
            <a:pPr marL="503238" lvl="1" indent="-174625">
              <a:buFont typeface="Calibri" pitchFamily="34" charset="0"/>
              <a:buChar char="-"/>
            </a:pPr>
            <a:r>
              <a:rPr lang="en-US" sz="2000" dirty="0"/>
              <a:t>2</a:t>
            </a:r>
            <a:r>
              <a:rPr lang="en-US" sz="2000" dirty="0" smtClean="0"/>
              <a:t>:  &lt; 50% wilted</a:t>
            </a:r>
          </a:p>
          <a:p>
            <a:pPr marL="503238" lvl="1" indent="-174625">
              <a:buFont typeface="Calibri" pitchFamily="34" charset="0"/>
              <a:buChar char="-"/>
            </a:pPr>
            <a:r>
              <a:rPr lang="en-US" sz="2000" dirty="0"/>
              <a:t>3</a:t>
            </a:r>
            <a:r>
              <a:rPr lang="en-US" sz="2000" dirty="0" smtClean="0"/>
              <a:t>:  &lt; 75% wilted</a:t>
            </a:r>
          </a:p>
          <a:p>
            <a:pPr marL="503238" lvl="1" indent="-174625">
              <a:spcAft>
                <a:spcPts val="600"/>
              </a:spcAft>
              <a:buFont typeface="Calibri" pitchFamily="34" charset="0"/>
              <a:buChar char="-"/>
            </a:pPr>
            <a:r>
              <a:rPr lang="en-US" sz="2000" dirty="0"/>
              <a:t>4</a:t>
            </a:r>
            <a:r>
              <a:rPr lang="en-US" sz="2000" dirty="0" smtClean="0"/>
              <a:t>:  &lt; 100% wilted</a:t>
            </a:r>
            <a:endParaRPr lang="en-US" sz="2000" dirty="0"/>
          </a:p>
          <a:p>
            <a:pPr marL="1588" lvl="1"/>
            <a:r>
              <a:rPr lang="en-US" sz="2000" dirty="0" smtClean="0"/>
              <a:t>N = 82 plants per strain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3785856" y="15352754"/>
            <a:ext cx="2784213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Future Directions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24" name="Straight Connector 1023"/>
          <p:cNvCxnSpPr/>
          <p:nvPr/>
        </p:nvCxnSpPr>
        <p:spPr>
          <a:xfrm>
            <a:off x="841412" y="5562841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41412" y="10938612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2186105" y="11588503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3566158" y="8251372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3598510" y="16807669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biochem.wisc.edu/medialab/clipart/bucky_labcoa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7" y="459921"/>
            <a:ext cx="1599279" cy="19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12525309" y="16838562"/>
            <a:ext cx="4685005" cy="967566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2000" u="sng" dirty="0" smtClean="0"/>
              <a:t>Fig 4A</a:t>
            </a:r>
            <a:r>
              <a:rPr lang="en-US" sz="2000" dirty="0" smtClean="0"/>
              <a:t>: HCA degradation allows </a:t>
            </a:r>
            <a:r>
              <a:rPr lang="en-US" sz="2000" i="1" dirty="0" smtClean="0"/>
              <a:t>R. solanacearum </a:t>
            </a:r>
            <a:r>
              <a:rPr lang="en-US" sz="2000" dirty="0" smtClean="0"/>
              <a:t>to use ferulic acid as a sole carbon source.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848402" y="16838562"/>
            <a:ext cx="4685005" cy="967566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2000" u="sng" dirty="0" smtClean="0"/>
              <a:t>Fig 4B</a:t>
            </a:r>
            <a:r>
              <a:rPr lang="en-US" sz="2000" dirty="0" smtClean="0"/>
              <a:t>: HCA degradation allows growth on 110 µM </a:t>
            </a:r>
            <a:r>
              <a:rPr lang="en-US" sz="2000" i="1" dirty="0" smtClean="0"/>
              <a:t>p</a:t>
            </a:r>
            <a:r>
              <a:rPr lang="en-US" sz="2000" dirty="0" smtClean="0"/>
              <a:t>-coumaric acid  and caffeic as sole carbon sources.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2147032" y="8890796"/>
            <a:ext cx="10370047" cy="2491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  <a:prstDash val="lgDash"/>
          </a:ln>
        </p:spPr>
        <p:txBody>
          <a:bodyPr wrap="square" lIns="182880" tIns="21904" rIns="91440" bIns="21904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How does HCA degradation contribute to virulence?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1: Carbon assimilation in a nutrient poor environment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/>
              <a:t>2</a:t>
            </a:r>
            <a:r>
              <a:rPr lang="en-US" sz="2800" dirty="0" smtClean="0"/>
              <a:t>: Elimination of antimicrobial molecules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/>
              <a:t>3</a:t>
            </a:r>
            <a:r>
              <a:rPr lang="en-US" sz="2800" dirty="0" smtClean="0"/>
              <a:t>: Reduction of physical barriers to systemic spread by removing lignin precursors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936661" y="2852692"/>
            <a:ext cx="9141119" cy="967566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needs HCA degradation for full virulence 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on susceptible tomato plants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715470" y="6921369"/>
            <a:ext cx="10165623" cy="1275342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r>
              <a:rPr lang="en-US" sz="2000" u="sng" dirty="0" smtClean="0"/>
              <a:t>Fig 5</a:t>
            </a:r>
            <a:r>
              <a:rPr lang="en-US" sz="2000" dirty="0" smtClean="0"/>
              <a:t>: An </a:t>
            </a:r>
            <a:r>
              <a:rPr lang="en-US" sz="2000" i="1" dirty="0" smtClean="0"/>
              <a:t>R. solanacearum </a:t>
            </a:r>
            <a:r>
              <a:rPr lang="en-US" sz="2000" dirty="0" smtClean="0"/>
              <a:t>mutant</a:t>
            </a:r>
            <a:r>
              <a:rPr lang="en-US" sz="2000" i="1" dirty="0" smtClean="0"/>
              <a:t> </a:t>
            </a:r>
            <a:r>
              <a:rPr lang="en-US" sz="2000" dirty="0" smtClean="0"/>
              <a:t>that cannot degrade HCAs was more inhibited </a:t>
            </a:r>
            <a:r>
              <a:rPr lang="en-US" sz="2000" dirty="0"/>
              <a:t>than its wild-type parent by </a:t>
            </a:r>
            <a:r>
              <a:rPr lang="en-US" sz="2000" dirty="0" smtClean="0"/>
              <a:t>the HCAs </a:t>
            </a:r>
            <a:r>
              <a:rPr lang="en-US" sz="2000" i="1" dirty="0" smtClean="0"/>
              <a:t>p</a:t>
            </a:r>
            <a:r>
              <a:rPr lang="en-US" sz="2000" dirty="0" smtClean="0"/>
              <a:t>-coumaric acid and caffeic acid.  Strains were grown in minimal media with 10 mM succinate as carbon source and HCAs at the indicated concentrations. * Indicates </a:t>
            </a:r>
            <a:r>
              <a:rPr lang="en-US" sz="2000" i="1" dirty="0" smtClean="0"/>
              <a:t>p</a:t>
            </a:r>
            <a:r>
              <a:rPr lang="en-US" sz="2000" dirty="0" smtClean="0"/>
              <a:t>&lt;0.05 and **</a:t>
            </a:r>
            <a:r>
              <a:rPr lang="en-US" sz="2000" i="1" dirty="0" smtClean="0"/>
              <a:t> </a:t>
            </a:r>
            <a:r>
              <a:rPr lang="en-US" sz="2000" dirty="0"/>
              <a:t>Indicates </a:t>
            </a:r>
            <a:r>
              <a:rPr lang="en-US" sz="2000" i="1" dirty="0" smtClean="0"/>
              <a:t>p</a:t>
            </a:r>
            <a:r>
              <a:rPr lang="en-US" sz="2000" dirty="0" smtClean="0"/>
              <a:t>&lt;0.005.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3645793" y="11985250"/>
            <a:ext cx="4540756" cy="1583119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2000" u="sng" dirty="0" smtClean="0"/>
              <a:t>Fig 6A</a:t>
            </a:r>
            <a:r>
              <a:rPr lang="en-US" sz="2000" dirty="0" smtClean="0"/>
              <a:t>: Six days post-inoculation, total lignin content (quantified by an acetyl bromide assay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) was similar in tomato stems inoculated with water, wild-type </a:t>
            </a:r>
            <a:r>
              <a:rPr lang="en-US" sz="2000" i="1" dirty="0" smtClean="0"/>
              <a:t>R. solanacearum, </a:t>
            </a:r>
            <a:r>
              <a:rPr lang="en-US" sz="2000" dirty="0" smtClean="0"/>
              <a:t>or the </a:t>
            </a:r>
            <a:r>
              <a:rPr lang="en-US" sz="2000" i="1" dirty="0"/>
              <a:t>∆</a:t>
            </a:r>
            <a:r>
              <a:rPr lang="en-US" sz="2000" i="1" dirty="0" smtClean="0"/>
              <a:t>fcs </a:t>
            </a:r>
            <a:r>
              <a:rPr lang="en-US" sz="2000" dirty="0" smtClean="0"/>
              <a:t>mutant.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288927" y="8297772"/>
            <a:ext cx="8948321" cy="505901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HCA degradation does not visibly reduce total host lignin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17325910" y="12628782"/>
            <a:ext cx="5109547" cy="4151932"/>
            <a:chOff x="17260596" y="12400183"/>
            <a:chExt cx="5109547" cy="4151932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4" r="6869"/>
            <a:stretch/>
          </p:blipFill>
          <p:spPr>
            <a:xfrm>
              <a:off x="17260596" y="12400183"/>
              <a:ext cx="5109547" cy="4151932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3" t="11173" r="69454" b="75409"/>
            <a:stretch/>
          </p:blipFill>
          <p:spPr>
            <a:xfrm>
              <a:off x="18087974" y="12400183"/>
              <a:ext cx="1238251" cy="83245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046911" y="12150193"/>
            <a:ext cx="5837876" cy="5882874"/>
            <a:chOff x="5803925" y="12497596"/>
            <a:chExt cx="5396891" cy="5438489"/>
          </a:xfrm>
        </p:grpSpPr>
        <p:grpSp>
          <p:nvGrpSpPr>
            <p:cNvPr id="176" name="Group 175"/>
            <p:cNvGrpSpPr/>
            <p:nvPr/>
          </p:nvGrpSpPr>
          <p:grpSpPr>
            <a:xfrm>
              <a:off x="5803925" y="12497596"/>
              <a:ext cx="5396891" cy="5438489"/>
              <a:chOff x="-90248" y="1433310"/>
              <a:chExt cx="5396891" cy="5438489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-90248" y="1433310"/>
                <a:ext cx="4939961" cy="5147835"/>
                <a:chOff x="2689659" y="589022"/>
                <a:chExt cx="5389547" cy="5655574"/>
              </a:xfrm>
            </p:grpSpPr>
            <p:pic>
              <p:nvPicPr>
                <p:cNvPr id="18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38" r="8109"/>
                <a:stretch/>
              </p:blipFill>
              <p:spPr bwMode="auto">
                <a:xfrm>
                  <a:off x="2805599" y="589022"/>
                  <a:ext cx="5273607" cy="56555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0" name="Rectangle 189"/>
                <p:cNvSpPr/>
                <p:nvPr/>
              </p:nvSpPr>
              <p:spPr>
                <a:xfrm>
                  <a:off x="2689659" y="1638300"/>
                  <a:ext cx="299286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3693841" y="2730500"/>
                  <a:ext cx="484800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5117141" y="4749800"/>
                  <a:ext cx="484800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609555" y="6672629"/>
                <a:ext cx="1697088" cy="199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Figure adapted from Reddy </a:t>
                </a:r>
                <a:r>
                  <a:rPr lang="en-US" sz="800" i="1" dirty="0" smtClean="0"/>
                  <a:t>et al. </a:t>
                </a:r>
                <a:r>
                  <a:rPr lang="en-US" sz="800" dirty="0" smtClean="0"/>
                  <a:t>2005</a:t>
                </a:r>
                <a:r>
                  <a:rPr lang="en-US" sz="800" baseline="30000" dirty="0" smtClean="0"/>
                  <a:t>4</a:t>
                </a:r>
                <a:endParaRPr lang="en-US" sz="800" dirty="0"/>
              </a:p>
            </p:txBody>
          </p:sp>
        </p:grpSp>
        <p:sp>
          <p:nvSpPr>
            <p:cNvPr id="213" name="Isosceles Triangle 212"/>
            <p:cNvSpPr/>
            <p:nvPr/>
          </p:nvSpPr>
          <p:spPr>
            <a:xfrm>
              <a:off x="6119208" y="13452673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7259166" y="14484285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8626651" y="16284833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9831537" y="16303315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64928" y="12908053"/>
              <a:ext cx="137160" cy="137160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5-Point Star 219"/>
            <p:cNvSpPr/>
            <p:nvPr/>
          </p:nvSpPr>
          <p:spPr>
            <a:xfrm>
              <a:off x="7286598" y="13957655"/>
              <a:ext cx="155448" cy="155448"/>
            </a:xfrm>
            <a:prstGeom prst="star5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5-Point Star 220"/>
            <p:cNvSpPr/>
            <p:nvPr/>
          </p:nvSpPr>
          <p:spPr>
            <a:xfrm>
              <a:off x="7286598" y="15128938"/>
              <a:ext cx="155448" cy="155448"/>
            </a:xfrm>
            <a:prstGeom prst="star5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478536" y="17476749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409956" y="13904736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9446530" y="16164786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112313" y="12628782"/>
            <a:ext cx="3504816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000" dirty="0" smtClean="0"/>
              <a:t>Plant Phenylpropanoid Biosynthesis Pathway</a:t>
            </a:r>
            <a:endParaRPr lang="en-US" sz="2000" dirty="0"/>
          </a:p>
        </p:txBody>
      </p:sp>
      <p:grpSp>
        <p:nvGrpSpPr>
          <p:cNvPr id="1051" name="Group 1050"/>
          <p:cNvGrpSpPr/>
          <p:nvPr/>
        </p:nvGrpSpPr>
        <p:grpSpPr>
          <a:xfrm>
            <a:off x="28237540" y="9330371"/>
            <a:ext cx="5643553" cy="4241356"/>
            <a:chOff x="28172226" y="8606700"/>
            <a:chExt cx="5643553" cy="4241356"/>
          </a:xfrm>
        </p:grpSpPr>
        <p:pic>
          <p:nvPicPr>
            <p:cNvPr id="1042" name="Picture 104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0" t="18021" r="23852" b="2057"/>
            <a:stretch/>
          </p:blipFill>
          <p:spPr>
            <a:xfrm>
              <a:off x="31989796" y="8606700"/>
              <a:ext cx="1825983" cy="1828800"/>
            </a:xfrm>
            <a:prstGeom prst="rect">
              <a:avLst/>
            </a:prstGeom>
          </p:spPr>
        </p:pic>
        <p:sp>
          <p:nvSpPr>
            <p:cNvPr id="1043" name="TextBox 1042"/>
            <p:cNvSpPr txBox="1"/>
            <p:nvPr/>
          </p:nvSpPr>
          <p:spPr>
            <a:xfrm>
              <a:off x="28744831" y="10425967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Mock</a:t>
              </a:r>
              <a:endParaRPr lang="en-US" sz="2000" dirty="0"/>
            </a:p>
          </p:txBody>
        </p:sp>
        <p:pic>
          <p:nvPicPr>
            <p:cNvPr id="1046" name="Picture 104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4" t="17301" r="5518" b="1155"/>
            <a:stretch/>
          </p:blipFill>
          <p:spPr>
            <a:xfrm>
              <a:off x="28172226" y="8606700"/>
              <a:ext cx="1828621" cy="1828800"/>
            </a:xfrm>
            <a:prstGeom prst="rect">
              <a:avLst/>
            </a:prstGeom>
          </p:spPr>
        </p:pic>
        <p:pic>
          <p:nvPicPr>
            <p:cNvPr id="1048" name="Picture 104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6" t="16843" r="22545" b="24079"/>
            <a:stretch/>
          </p:blipFill>
          <p:spPr>
            <a:xfrm>
              <a:off x="30087931" y="8606700"/>
              <a:ext cx="1812035" cy="1828800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30769572" y="10425967"/>
              <a:ext cx="537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WT</a:t>
              </a:r>
              <a:endParaRPr lang="en-US" sz="20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2726910" y="10420808"/>
              <a:ext cx="610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 smtClean="0"/>
                <a:t>Δ</a:t>
              </a:r>
              <a:r>
                <a:rPr lang="en-US" sz="2000" i="1" dirty="0" smtClean="0"/>
                <a:t>fcs</a:t>
              </a:r>
              <a:endParaRPr lang="en-US" sz="2000" i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0421231" y="10806403"/>
              <a:ext cx="1357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Inoculation</a:t>
              </a:r>
              <a:endParaRPr lang="en-US" sz="2000" dirty="0"/>
            </a:p>
          </p:txBody>
        </p:sp>
        <p:cxnSp>
          <p:nvCxnSpPr>
            <p:cNvPr id="1050" name="Straight Connector 1049"/>
            <p:cNvCxnSpPr/>
            <p:nvPr/>
          </p:nvCxnSpPr>
          <p:spPr>
            <a:xfrm>
              <a:off x="28259310" y="10806403"/>
              <a:ext cx="54864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28259310" y="11264937"/>
              <a:ext cx="5486400" cy="1583119"/>
            </a:xfrm>
            <a:prstGeom prst="rect">
              <a:avLst/>
            </a:prstGeom>
            <a:noFill/>
          </p:spPr>
          <p:txBody>
            <a:bodyPr wrap="square" lIns="43809" tIns="21904" rIns="43809" bIns="21904" rtlCol="0">
              <a:spAutoFit/>
            </a:bodyPr>
            <a:lstStyle/>
            <a:p>
              <a:pPr>
                <a:tabLst>
                  <a:tab pos="400050" algn="l"/>
                </a:tabLst>
              </a:pPr>
              <a:r>
                <a:rPr lang="en-US" sz="2000" u="sng" dirty="0" smtClean="0"/>
                <a:t>Fig 6B</a:t>
              </a:r>
              <a:r>
                <a:rPr lang="en-US" sz="2000" dirty="0" smtClean="0"/>
                <a:t>: Tomato stem vascular bundles stained with lignin-specific phloroglucinol did not reveal obvious differences in lignin content of xylem vessels in mock inoculated tomato plant or in plants inoculated with wild-type or ∆</a:t>
              </a:r>
              <a:r>
                <a:rPr lang="en-US" sz="2000" i="1" dirty="0" smtClean="0"/>
                <a:t>fcs</a:t>
              </a:r>
              <a:r>
                <a:rPr lang="en-US" sz="2000" dirty="0" smtClean="0"/>
                <a:t> </a:t>
              </a:r>
              <a:r>
                <a:rPr lang="en-US" sz="2000" i="1" dirty="0" smtClean="0"/>
                <a:t>R. solanacearum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27473855" y="16831506"/>
            <a:ext cx="1120359" cy="321235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References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rot="16200000">
            <a:off x="26801346" y="17424540"/>
            <a:ext cx="10972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23598510" y="15295765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3598510" y="13684670"/>
            <a:ext cx="1025239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7488062" y="17102199"/>
            <a:ext cx="3255502" cy="852149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 marL="171450" indent="-171450">
              <a:tabLst>
                <a:tab pos="400050" algn="l"/>
              </a:tabLst>
            </a:pPr>
            <a:r>
              <a:rPr lang="en-US" sz="1050" dirty="0" smtClean="0"/>
              <a:t>1. 	</a:t>
            </a:r>
            <a:r>
              <a:rPr lang="en-US" sz="1050" dirty="0" err="1" smtClean="0"/>
              <a:t>Kanost</a:t>
            </a:r>
            <a:r>
              <a:rPr lang="en-US" sz="1050" dirty="0" smtClean="0"/>
              <a:t> MR </a:t>
            </a:r>
            <a:r>
              <a:rPr lang="en-US" sz="1050" i="1" dirty="0" smtClean="0"/>
              <a:t>et al</a:t>
            </a:r>
            <a:r>
              <a:rPr lang="en-US" sz="1050" dirty="0" smtClean="0"/>
              <a:t>. 2004. </a:t>
            </a:r>
            <a:r>
              <a:rPr lang="en-US" sz="1050" i="1" dirty="0" err="1"/>
              <a:t>Immunol</a:t>
            </a:r>
            <a:r>
              <a:rPr lang="en-US" sz="1050" i="1" dirty="0"/>
              <a:t> Rev. </a:t>
            </a:r>
            <a:r>
              <a:rPr lang="en-US" sz="1050" dirty="0"/>
              <a:t>198: 97-105</a:t>
            </a:r>
            <a:r>
              <a:rPr lang="en-US" sz="1050" dirty="0" smtClean="0"/>
              <a:t>.</a:t>
            </a:r>
          </a:p>
          <a:p>
            <a:pPr marL="171450" indent="-171450">
              <a:tabLst>
                <a:tab pos="400050" algn="l"/>
              </a:tabLst>
            </a:pPr>
            <a:r>
              <a:rPr lang="en-US" sz="1050" dirty="0" smtClean="0"/>
              <a:t>2.	Dixon R. 2001. </a:t>
            </a:r>
            <a:r>
              <a:rPr lang="en-US" sz="1050" i="1" dirty="0" smtClean="0"/>
              <a:t>Nature </a:t>
            </a:r>
            <a:r>
              <a:rPr lang="en-US" sz="1050" dirty="0" smtClean="0"/>
              <a:t>411: 843-847. </a:t>
            </a:r>
          </a:p>
          <a:p>
            <a:pPr marL="171450" indent="-171450">
              <a:tabLst>
                <a:tab pos="400050" algn="l"/>
              </a:tabLst>
            </a:pPr>
            <a:r>
              <a:rPr lang="en-US" sz="1050" dirty="0" smtClean="0"/>
              <a:t>3.	Jacobs JM </a:t>
            </a:r>
            <a:r>
              <a:rPr lang="en-US" sz="1050" i="1" dirty="0" smtClean="0"/>
              <a:t>et al</a:t>
            </a:r>
            <a:r>
              <a:rPr lang="en-US" sz="1050" dirty="0" smtClean="0"/>
              <a:t>. 2012. </a:t>
            </a:r>
            <a:r>
              <a:rPr lang="en-US" sz="1050" i="1" dirty="0" err="1" smtClean="0"/>
              <a:t>mBio</a:t>
            </a:r>
            <a:r>
              <a:rPr lang="en-US" sz="1050" dirty="0"/>
              <a:t> 3(4</a:t>
            </a:r>
            <a:r>
              <a:rPr lang="en-US" sz="1050" dirty="0" smtClean="0"/>
              <a:t>): e00114-12.</a:t>
            </a:r>
            <a:endParaRPr lang="en-US" sz="1050" dirty="0"/>
          </a:p>
          <a:p>
            <a:pPr marL="171450" indent="-171450">
              <a:tabLst>
                <a:tab pos="400050" algn="l"/>
              </a:tabLst>
            </a:pPr>
            <a:r>
              <a:rPr lang="en-US" sz="1050" dirty="0" smtClean="0"/>
              <a:t>4.	Reddy MS </a:t>
            </a:r>
            <a:r>
              <a:rPr lang="en-US" sz="1050" i="1" dirty="0" smtClean="0"/>
              <a:t>et al</a:t>
            </a:r>
            <a:r>
              <a:rPr lang="en-US" sz="1050" dirty="0" smtClean="0"/>
              <a:t>. 2005. </a:t>
            </a:r>
            <a:r>
              <a:rPr lang="en-US" sz="1050" i="1" dirty="0" smtClean="0"/>
              <a:t>PNAS</a:t>
            </a:r>
            <a:r>
              <a:rPr lang="en-US" sz="1050" dirty="0" smtClean="0"/>
              <a:t> 102 (62): 16573-16578.</a:t>
            </a:r>
          </a:p>
          <a:p>
            <a:pPr marL="171450" indent="-171450">
              <a:tabLst>
                <a:tab pos="400050" algn="l"/>
              </a:tabLst>
            </a:pPr>
            <a:r>
              <a:rPr lang="en-US" sz="1050" dirty="0" smtClean="0"/>
              <a:t>5. 	</a:t>
            </a:r>
            <a:r>
              <a:rPr lang="en-US" sz="1050" dirty="0" err="1" smtClean="0"/>
              <a:t>Dence</a:t>
            </a:r>
            <a:r>
              <a:rPr lang="en-US" sz="1050" dirty="0" smtClean="0"/>
              <a:t> CW. 1992. </a:t>
            </a:r>
            <a:r>
              <a:rPr lang="en-US" sz="1050" i="1" dirty="0" smtClean="0"/>
              <a:t>Methods in Lignin Chemistry</a:t>
            </a:r>
            <a:r>
              <a:rPr lang="en-US" sz="1050" dirty="0" smtClean="0"/>
              <a:t>. 33-31.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3749103" y="15771960"/>
            <a:ext cx="9921816" cy="967566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 marL="457200" indent="-225425">
              <a:buFont typeface="Calibri" pitchFamily="34" charset="0"/>
              <a:buChar char="-"/>
            </a:pPr>
            <a:r>
              <a:rPr lang="en-US" sz="2000" dirty="0" smtClean="0"/>
              <a:t>We observed that a quantitatively wilt-resistant tomato line (Hawaii 7996) highly expresses phenylpropanoid biosynthesis genes during </a:t>
            </a:r>
            <a:r>
              <a:rPr lang="en-US" sz="2000" i="1" dirty="0" smtClean="0"/>
              <a:t>R. solanacearum</a:t>
            </a:r>
            <a:r>
              <a:rPr lang="en-US" sz="2000" dirty="0" smtClean="0"/>
              <a:t> infection. We will investigate the role of pathogen HCA degradation in this interaction.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0071" y="8248132"/>
            <a:ext cx="1032611" cy="1441317"/>
            <a:chOff x="1450071" y="8248132"/>
            <a:chExt cx="1032611" cy="14413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441" b="78623"/>
            <a:stretch/>
          </p:blipFill>
          <p:spPr>
            <a:xfrm>
              <a:off x="1450182" y="8248243"/>
              <a:ext cx="1032500" cy="1441206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441" b="78623"/>
            <a:stretch/>
          </p:blipFill>
          <p:spPr>
            <a:xfrm>
              <a:off x="1450071" y="8248132"/>
              <a:ext cx="1032500" cy="144120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358777" y="8197701"/>
            <a:ext cx="1032500" cy="1441206"/>
            <a:chOff x="3358777" y="8197701"/>
            <a:chExt cx="1032500" cy="1441206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-342" r="76662" b="78965"/>
            <a:stretch/>
          </p:blipFill>
          <p:spPr>
            <a:xfrm>
              <a:off x="3358777" y="8197701"/>
              <a:ext cx="1032500" cy="1441206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-342" r="76662" b="78965"/>
            <a:stretch/>
          </p:blipFill>
          <p:spPr>
            <a:xfrm>
              <a:off x="3358777" y="8197701"/>
              <a:ext cx="1032500" cy="144120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166069" y="8409021"/>
            <a:ext cx="1034142" cy="1441206"/>
            <a:chOff x="4554737" y="7611113"/>
            <a:chExt cx="1034142" cy="1441206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4" t="2661" r="62757" b="75962"/>
            <a:stretch/>
          </p:blipFill>
          <p:spPr>
            <a:xfrm>
              <a:off x="4554737" y="7611113"/>
              <a:ext cx="1032500" cy="1441206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4" t="2661" r="62757" b="75962"/>
            <a:stretch/>
          </p:blipFill>
          <p:spPr>
            <a:xfrm>
              <a:off x="4556379" y="7611113"/>
              <a:ext cx="1032500" cy="1441206"/>
            </a:xfrm>
            <a:prstGeom prst="rect">
              <a:avLst/>
            </a:prstGeom>
          </p:spPr>
        </p:pic>
      </p:grpSp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0" t="24896" r="57451" b="53727"/>
          <a:stretch/>
        </p:blipFill>
        <p:spPr>
          <a:xfrm>
            <a:off x="6498590" y="7282772"/>
            <a:ext cx="1032500" cy="144120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0" t="24896" r="57451" b="53727"/>
          <a:stretch/>
        </p:blipFill>
        <p:spPr>
          <a:xfrm>
            <a:off x="6498977" y="7281606"/>
            <a:ext cx="1032500" cy="1441206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2" t="48518" r="56729" b="30105"/>
          <a:stretch/>
        </p:blipFill>
        <p:spPr>
          <a:xfrm>
            <a:off x="8078919" y="8219153"/>
            <a:ext cx="1032500" cy="1441206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t="80519" r="54428" b="-1896"/>
          <a:stretch/>
        </p:blipFill>
        <p:spPr>
          <a:xfrm>
            <a:off x="6493652" y="9052255"/>
            <a:ext cx="1032500" cy="1441206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3" t="80519" r="54428" b="-1896"/>
          <a:stretch/>
        </p:blipFill>
        <p:spPr>
          <a:xfrm>
            <a:off x="6493625" y="9052255"/>
            <a:ext cx="1032500" cy="1441206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2" t="48518" r="56729" b="30105"/>
          <a:stretch/>
        </p:blipFill>
        <p:spPr>
          <a:xfrm>
            <a:off x="8078919" y="8219153"/>
            <a:ext cx="1032500" cy="1441206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24435118" y="17262647"/>
            <a:ext cx="2834958" cy="413568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r>
              <a:rPr lang="en-US" sz="1200" dirty="0" smtClean="0"/>
              <a:t>TML </a:t>
            </a:r>
            <a:r>
              <a:rPr lang="en-US" sz="1200" dirty="0"/>
              <a:t>was supported by NIH National Research Service Award T32 </a:t>
            </a:r>
            <a:r>
              <a:rPr lang="en-US" sz="1200" dirty="0" smtClean="0"/>
              <a:t>GM07215</a:t>
            </a:r>
            <a:endParaRPr lang="en-US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8" r="52644"/>
          <a:stretch/>
        </p:blipFill>
        <p:spPr>
          <a:xfrm>
            <a:off x="2307895" y="14997339"/>
            <a:ext cx="1060001" cy="293261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r="17596" b="2277"/>
          <a:stretch/>
        </p:blipFill>
        <p:spPr>
          <a:xfrm>
            <a:off x="1750352" y="12037232"/>
            <a:ext cx="978700" cy="1677983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1841280" y="13690389"/>
            <a:ext cx="748795" cy="42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 smtClean="0"/>
              <a:t>Healthy</a:t>
            </a:r>
          </a:p>
          <a:p>
            <a:pPr algn="ctr">
              <a:lnSpc>
                <a:spcPct val="75000"/>
              </a:lnSpc>
            </a:pPr>
            <a:r>
              <a:rPr lang="en-US" sz="1400" dirty="0" smtClean="0"/>
              <a:t>Tomato</a:t>
            </a:r>
            <a:endParaRPr lang="en-US" sz="1400" dirty="0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0"/>
          <a:stretch/>
        </p:blipFill>
        <p:spPr>
          <a:xfrm>
            <a:off x="2986761" y="12151015"/>
            <a:ext cx="896812" cy="1498954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010">
            <a:off x="3341884" y="13264558"/>
            <a:ext cx="546064" cy="17091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2844632" y="13690389"/>
            <a:ext cx="1453988" cy="422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i="1" dirty="0" smtClean="0"/>
              <a:t>R. solanacearum-</a:t>
            </a:r>
          </a:p>
          <a:p>
            <a:pPr algn="ctr">
              <a:lnSpc>
                <a:spcPct val="75000"/>
              </a:lnSpc>
            </a:pPr>
            <a:r>
              <a:rPr lang="en-US" sz="1400" dirty="0" smtClean="0"/>
              <a:t>Infected Tomato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065217" y="14288342"/>
            <a:ext cx="1664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 smtClean="0"/>
              <a:t>RNA extracted from </a:t>
            </a:r>
            <a:br>
              <a:rPr lang="en-US" sz="1400" dirty="0" smtClean="0"/>
            </a:br>
            <a:r>
              <a:rPr lang="en-US" sz="1400" dirty="0" smtClean="0"/>
              <a:t>tomato stems</a:t>
            </a:r>
            <a:endParaRPr lang="en-US" sz="14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2637062" y="14665869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110586" y="14672763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235550" y="14044194"/>
            <a:ext cx="401512" cy="24414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3159873" y="14044194"/>
            <a:ext cx="401512" cy="24414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832" r="50956" b="91024"/>
          <a:stretch/>
        </p:blipFill>
        <p:spPr>
          <a:xfrm>
            <a:off x="1120003" y="15016919"/>
            <a:ext cx="1028502" cy="326599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3454841" y="15028541"/>
            <a:ext cx="1877117" cy="115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" dirty="0"/>
              <a:t>Phenylalanine </a:t>
            </a:r>
            <a:r>
              <a:rPr lang="en-US" sz="1000" dirty="0" smtClean="0"/>
              <a:t>ammonia-lyase (PAL) </a:t>
            </a:r>
            <a:endParaRPr lang="en-US" sz="1000" dirty="0"/>
          </a:p>
        </p:txBody>
      </p:sp>
      <p:sp>
        <p:nvSpPr>
          <p:cNvPr id="1038" name="Right Brace 1037"/>
          <p:cNvSpPr/>
          <p:nvPr/>
        </p:nvSpPr>
        <p:spPr>
          <a:xfrm>
            <a:off x="3365515" y="14997339"/>
            <a:ext cx="91440" cy="18288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464365" y="15264973"/>
            <a:ext cx="1186222" cy="115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" dirty="0" smtClean="0"/>
              <a:t>HCA </a:t>
            </a:r>
            <a:r>
              <a:rPr lang="en-US" sz="1000" dirty="0" err="1" smtClean="0"/>
              <a:t>transferase</a:t>
            </a:r>
            <a:r>
              <a:rPr lang="en-US" sz="1000" dirty="0" smtClean="0"/>
              <a:t> (HCT) </a:t>
            </a:r>
            <a:endParaRPr lang="en-US" sz="1000" dirty="0"/>
          </a:p>
        </p:txBody>
      </p:sp>
      <p:sp>
        <p:nvSpPr>
          <p:cNvPr id="202" name="Right Brace 201"/>
          <p:cNvSpPr/>
          <p:nvPr/>
        </p:nvSpPr>
        <p:spPr>
          <a:xfrm>
            <a:off x="3363401" y="15188225"/>
            <a:ext cx="91440" cy="27432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Brace 202"/>
          <p:cNvSpPr/>
          <p:nvPr/>
        </p:nvSpPr>
        <p:spPr>
          <a:xfrm>
            <a:off x="3363401" y="15462545"/>
            <a:ext cx="91440" cy="9144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ight Brace 203"/>
          <p:cNvSpPr/>
          <p:nvPr/>
        </p:nvSpPr>
        <p:spPr>
          <a:xfrm>
            <a:off x="3363401" y="15553306"/>
            <a:ext cx="91440" cy="9144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Brace 204"/>
          <p:cNvSpPr/>
          <p:nvPr/>
        </p:nvSpPr>
        <p:spPr>
          <a:xfrm>
            <a:off x="3363401" y="15651889"/>
            <a:ext cx="91440" cy="9144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Brace 205"/>
          <p:cNvSpPr/>
          <p:nvPr/>
        </p:nvSpPr>
        <p:spPr>
          <a:xfrm>
            <a:off x="3367741" y="15742989"/>
            <a:ext cx="91440" cy="219456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3459603" y="15438669"/>
            <a:ext cx="1293624" cy="120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000" dirty="0" smtClean="0"/>
              <a:t>HCA/</a:t>
            </a:r>
            <a:r>
              <a:rPr lang="en-US" sz="1000" dirty="0" err="1" smtClean="0"/>
              <a:t>benzoyltransferase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449812" y="15546095"/>
            <a:ext cx="2321148" cy="120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000" dirty="0" smtClean="0"/>
              <a:t>HCA-CoA </a:t>
            </a:r>
            <a:r>
              <a:rPr lang="en-US" sz="1000" dirty="0" err="1" smtClean="0"/>
              <a:t>shikimate</a:t>
            </a:r>
            <a:r>
              <a:rPr lang="en-US" sz="1000" dirty="0" smtClean="0"/>
              <a:t>/</a:t>
            </a:r>
            <a:r>
              <a:rPr lang="en-US" sz="1000" dirty="0" err="1" smtClean="0"/>
              <a:t>quinate</a:t>
            </a:r>
            <a:r>
              <a:rPr lang="en-US" sz="1000" dirty="0" smtClean="0"/>
              <a:t> HCA </a:t>
            </a:r>
            <a:r>
              <a:rPr lang="en-US" sz="1000" dirty="0" err="1" smtClean="0"/>
              <a:t>transferase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456743" y="15666858"/>
            <a:ext cx="1718419" cy="120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000" dirty="0" err="1" smtClean="0"/>
              <a:t>Cinnamyl</a:t>
            </a:r>
            <a:r>
              <a:rPr lang="en-US" sz="1000" dirty="0" smtClean="0"/>
              <a:t> alcohol dehydrogenase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76467" y="16789124"/>
            <a:ext cx="1578958" cy="115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000" dirty="0" smtClean="0"/>
              <a:t>Cytochrome P450 Superfamily</a:t>
            </a:r>
            <a:endParaRPr lang="en-US" sz="1000" dirty="0"/>
          </a:p>
        </p:txBody>
      </p:sp>
      <p:sp>
        <p:nvSpPr>
          <p:cNvPr id="1040" name="Isosceles Triangle 1039"/>
          <p:cNvSpPr/>
          <p:nvPr/>
        </p:nvSpPr>
        <p:spPr>
          <a:xfrm>
            <a:off x="5083722" y="16779171"/>
            <a:ext cx="182880" cy="155448"/>
          </a:xfrm>
          <a:prstGeom prst="triangl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331958" y="15018881"/>
            <a:ext cx="137160" cy="137160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5-Point Star 218"/>
          <p:cNvSpPr/>
          <p:nvPr/>
        </p:nvSpPr>
        <p:spPr>
          <a:xfrm>
            <a:off x="4645404" y="15216250"/>
            <a:ext cx="155448" cy="155448"/>
          </a:xfrm>
          <a:prstGeom prst="star5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5-Point Star 221"/>
          <p:cNvSpPr/>
          <p:nvPr/>
        </p:nvSpPr>
        <p:spPr>
          <a:xfrm>
            <a:off x="5793739" y="15511410"/>
            <a:ext cx="155448" cy="155448"/>
          </a:xfrm>
          <a:prstGeom prst="star5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198022" y="15666858"/>
            <a:ext cx="137160" cy="137160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979505" y="14803816"/>
            <a:ext cx="1317990" cy="260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400" dirty="0" smtClean="0"/>
              <a:t>Fold Expression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79505" y="5766850"/>
            <a:ext cx="9921816" cy="967566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r>
              <a:rPr lang="en-US" sz="2000" b="1" dirty="0" smtClean="0"/>
              <a:t>To </a:t>
            </a:r>
            <a:r>
              <a:rPr lang="en-US" sz="2000" b="1" dirty="0"/>
              <a:t>test the hypothesis that </a:t>
            </a:r>
            <a:r>
              <a:rPr lang="en-US" sz="2000" b="1" dirty="0" smtClean="0"/>
              <a:t>HCA degradation </a:t>
            </a:r>
            <a:r>
              <a:rPr lang="en-US" sz="2000" b="1" dirty="0"/>
              <a:t>is important during bacterial wilt pathogenesis, </a:t>
            </a:r>
            <a:r>
              <a:rPr lang="en-US" sz="2000" dirty="0"/>
              <a:t>we constructed a mutant with a cleanly deleted </a:t>
            </a:r>
            <a:r>
              <a:rPr lang="en-US" sz="2000" i="1" dirty="0"/>
              <a:t>fcs</a:t>
            </a:r>
            <a:r>
              <a:rPr lang="en-US" sz="2000" dirty="0"/>
              <a:t> gene, which encodes </a:t>
            </a:r>
            <a:r>
              <a:rPr lang="en-US" sz="2000" dirty="0" smtClean="0"/>
              <a:t>the </a:t>
            </a:r>
            <a:r>
              <a:rPr lang="en-US" sz="2000" dirty="0"/>
              <a:t>first enzyme </a:t>
            </a:r>
            <a:r>
              <a:rPr lang="en-US" sz="2000" dirty="0" smtClean="0"/>
              <a:t>in the HCA degradation pathway.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bs.russell.wisc.edu/uw-nematode-diagnostic-lab/files/2012/03/UW-crest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884" y="437248"/>
            <a:ext cx="1941808" cy="194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http://win.niddk.nih.gov/images/logo_nih_lrg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784" y="17140682"/>
            <a:ext cx="751172" cy="7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8720" r="4512" b="8225"/>
          <a:stretch/>
        </p:blipFill>
        <p:spPr>
          <a:xfrm>
            <a:off x="23449111" y="3280580"/>
            <a:ext cx="10513032" cy="3571396"/>
          </a:xfrm>
          <a:prstGeom prst="rect">
            <a:avLst/>
          </a:prstGeom>
        </p:spPr>
      </p:pic>
      <p:cxnSp>
        <p:nvCxnSpPr>
          <p:cNvPr id="166" name="Straight Connector 165"/>
          <p:cNvCxnSpPr/>
          <p:nvPr/>
        </p:nvCxnSpPr>
        <p:spPr>
          <a:xfrm rot="16200000">
            <a:off x="30239871" y="17424540"/>
            <a:ext cx="109728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0898581" y="16824898"/>
            <a:ext cx="1977965" cy="321235"/>
          </a:xfrm>
          <a:prstGeom prst="rect">
            <a:avLst/>
          </a:prstGeom>
          <a:noFill/>
        </p:spPr>
        <p:txBody>
          <a:bodyPr wrap="none" lIns="43809" tIns="21904" rIns="43809" bIns="21904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912788" y="17293431"/>
            <a:ext cx="3049355" cy="413568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50" algn="l"/>
              </a:tabLst>
            </a:pPr>
            <a:r>
              <a:rPr lang="en-US" sz="1200" dirty="0" smtClean="0"/>
              <a:t>Contact Tiffany with any questions or comments at </a:t>
            </a:r>
            <a:r>
              <a:rPr lang="en-US" sz="1200" dirty="0" smtClean="0"/>
              <a:t>Tiff.Lowe@gmail.com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374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8962</TotalTime>
  <Words>619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Tiffany Lowe</cp:lastModifiedBy>
  <cp:revision>66</cp:revision>
  <cp:lastPrinted>2013-05-12T00:55:20Z</cp:lastPrinted>
  <dcterms:created xsi:type="dcterms:W3CDTF">2013-05-07T19:58:22Z</dcterms:created>
  <dcterms:modified xsi:type="dcterms:W3CDTF">2013-05-16T19:46:04Z</dcterms:modified>
</cp:coreProperties>
</file>