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175200" cy="42062400"/>
  <p:notesSz cx="6858000" cy="9144000"/>
  <p:defaultTextStyle>
    <a:defPPr>
      <a:defRPr lang="en-US"/>
    </a:defPPr>
    <a:lvl1pPr marL="0" algn="l" defTabSz="4127784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1pPr>
    <a:lvl2pPr marL="2063892" algn="l" defTabSz="4127784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2pPr>
    <a:lvl3pPr marL="4127784" algn="l" defTabSz="4127784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3pPr>
    <a:lvl4pPr marL="6191677" algn="l" defTabSz="4127784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4pPr>
    <a:lvl5pPr marL="8255569" algn="l" defTabSz="4127784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5pPr>
    <a:lvl6pPr marL="10319461" algn="l" defTabSz="4127784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6pPr>
    <a:lvl7pPr marL="12383353" algn="l" defTabSz="4127784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7pPr>
    <a:lvl8pPr marL="14447246" algn="l" defTabSz="4127784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8pPr>
    <a:lvl9pPr marL="16511138" algn="l" defTabSz="4127784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25" autoAdjust="0"/>
  </p:normalViewPr>
  <p:slideViewPr>
    <p:cSldViewPr snapToGrid="0" snapToObjects="1">
      <p:cViewPr varScale="1">
        <p:scale>
          <a:sx n="13" d="100"/>
          <a:sy n="13" d="100"/>
        </p:scale>
        <p:origin x="-2760" y="-210"/>
      </p:cViewPr>
      <p:guideLst>
        <p:guide orient="horz" pos="13248"/>
        <p:guide pos="9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2747B-21B3-4916-AE66-1F34964F3829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8688" y="685800"/>
            <a:ext cx="24606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AC361-070A-4C4D-BD8B-08854F0F4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27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27784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1pPr>
    <a:lvl2pPr marL="2063892" algn="l" defTabSz="4127784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2pPr>
    <a:lvl3pPr marL="4127784" algn="l" defTabSz="4127784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3pPr>
    <a:lvl4pPr marL="6191677" algn="l" defTabSz="4127784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4pPr>
    <a:lvl5pPr marL="8255569" algn="l" defTabSz="4127784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5pPr>
    <a:lvl6pPr marL="10319461" algn="l" defTabSz="4127784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6pPr>
    <a:lvl7pPr marL="12383353" algn="l" defTabSz="4127784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7pPr>
    <a:lvl8pPr marL="14447246" algn="l" defTabSz="4127784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8pPr>
    <a:lvl9pPr marL="16511138" algn="l" defTabSz="4127784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AC361-070A-4C4D-BD8B-08854F0F49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4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3140" y="13066615"/>
            <a:ext cx="25648920" cy="90161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280" y="23835360"/>
            <a:ext cx="21122640" cy="10749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63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27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91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255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319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383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44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511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2AE26-F428-4EBE-8B28-9036103122F4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D144-0830-4606-867B-34977E7C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2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2AE26-F428-4EBE-8B28-9036103122F4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D144-0830-4606-867B-34977E7C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3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07763" y="2249175"/>
            <a:ext cx="5092067" cy="478459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2" y="2249175"/>
            <a:ext cx="14773277" cy="478459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2AE26-F428-4EBE-8B28-9036103122F4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D144-0830-4606-867B-34977E7C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6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2AE26-F428-4EBE-8B28-9036103122F4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D144-0830-4606-867B-34977E7C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634" y="27028988"/>
            <a:ext cx="25648920" cy="8354060"/>
          </a:xfrm>
        </p:spPr>
        <p:txBody>
          <a:bodyPr anchor="t"/>
          <a:lstStyle>
            <a:lvl1pPr algn="l">
              <a:defRPr sz="18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3634" y="17827845"/>
            <a:ext cx="25648920" cy="9201145"/>
          </a:xfrm>
        </p:spPr>
        <p:txBody>
          <a:bodyPr anchor="b"/>
          <a:lstStyle>
            <a:lvl1pPr marL="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1pPr>
            <a:lvl2pPr marL="2063892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2pPr>
            <a:lvl3pPr marL="4127784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6191677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4pPr>
            <a:lvl5pPr marL="8255569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5pPr>
            <a:lvl6pPr marL="10319461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6pPr>
            <a:lvl7pPr marL="12383353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7pPr>
            <a:lvl8pPr marL="14447246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8pPr>
            <a:lvl9pPr marL="16511138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2AE26-F428-4EBE-8B28-9036103122F4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D144-0830-4606-867B-34977E7C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2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2" y="13086082"/>
            <a:ext cx="9932670" cy="37009075"/>
          </a:xfrm>
        </p:spPr>
        <p:txBody>
          <a:bodyPr/>
          <a:lstStyle>
            <a:lvl1pPr>
              <a:defRPr sz="12600"/>
            </a:lvl1pPr>
            <a:lvl2pPr>
              <a:defRPr sz="10800"/>
            </a:lvl2pPr>
            <a:lvl3pPr>
              <a:defRPr sz="90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7162" y="13086082"/>
            <a:ext cx="9932670" cy="37009075"/>
          </a:xfrm>
        </p:spPr>
        <p:txBody>
          <a:bodyPr/>
          <a:lstStyle>
            <a:lvl1pPr>
              <a:defRPr sz="12600"/>
            </a:lvl1pPr>
            <a:lvl2pPr>
              <a:defRPr sz="10800"/>
            </a:lvl2pPr>
            <a:lvl3pPr>
              <a:defRPr sz="90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2AE26-F428-4EBE-8B28-9036103122F4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D144-0830-4606-867B-34977E7C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8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684446"/>
            <a:ext cx="27157680" cy="7010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2" y="9415358"/>
            <a:ext cx="13332620" cy="3923874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63892" indent="0">
              <a:buNone/>
              <a:defRPr sz="9000" b="1"/>
            </a:lvl2pPr>
            <a:lvl3pPr marL="4127784" indent="0">
              <a:buNone/>
              <a:defRPr sz="8100" b="1"/>
            </a:lvl3pPr>
            <a:lvl4pPr marL="6191677" indent="0">
              <a:buNone/>
              <a:defRPr sz="7200" b="1"/>
            </a:lvl4pPr>
            <a:lvl5pPr marL="8255569" indent="0">
              <a:buNone/>
              <a:defRPr sz="7200" b="1"/>
            </a:lvl5pPr>
            <a:lvl6pPr marL="10319461" indent="0">
              <a:buNone/>
              <a:defRPr sz="7200" b="1"/>
            </a:lvl6pPr>
            <a:lvl7pPr marL="12383353" indent="0">
              <a:buNone/>
              <a:defRPr sz="7200" b="1"/>
            </a:lvl7pPr>
            <a:lvl8pPr marL="14447246" indent="0">
              <a:buNone/>
              <a:defRPr sz="7200" b="1"/>
            </a:lvl8pPr>
            <a:lvl9pPr marL="16511138" indent="0">
              <a:buNone/>
              <a:defRPr sz="7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8762" y="13339232"/>
            <a:ext cx="13332620" cy="24234566"/>
          </a:xfrm>
        </p:spPr>
        <p:txBody>
          <a:bodyPr/>
          <a:lstStyle>
            <a:lvl1pPr>
              <a:defRPr sz="10800"/>
            </a:lvl1pPr>
            <a:lvl2pPr>
              <a:defRPr sz="9000"/>
            </a:lvl2pPr>
            <a:lvl3pPr>
              <a:defRPr sz="81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8586" y="9415358"/>
            <a:ext cx="13337856" cy="3923874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63892" indent="0">
              <a:buNone/>
              <a:defRPr sz="9000" b="1"/>
            </a:lvl2pPr>
            <a:lvl3pPr marL="4127784" indent="0">
              <a:buNone/>
              <a:defRPr sz="8100" b="1"/>
            </a:lvl3pPr>
            <a:lvl4pPr marL="6191677" indent="0">
              <a:buNone/>
              <a:defRPr sz="7200" b="1"/>
            </a:lvl4pPr>
            <a:lvl5pPr marL="8255569" indent="0">
              <a:buNone/>
              <a:defRPr sz="7200" b="1"/>
            </a:lvl5pPr>
            <a:lvl6pPr marL="10319461" indent="0">
              <a:buNone/>
              <a:defRPr sz="7200" b="1"/>
            </a:lvl6pPr>
            <a:lvl7pPr marL="12383353" indent="0">
              <a:buNone/>
              <a:defRPr sz="7200" b="1"/>
            </a:lvl7pPr>
            <a:lvl8pPr marL="14447246" indent="0">
              <a:buNone/>
              <a:defRPr sz="7200" b="1"/>
            </a:lvl8pPr>
            <a:lvl9pPr marL="16511138" indent="0">
              <a:buNone/>
              <a:defRPr sz="7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8586" y="13339232"/>
            <a:ext cx="13337856" cy="24234566"/>
          </a:xfrm>
        </p:spPr>
        <p:txBody>
          <a:bodyPr/>
          <a:lstStyle>
            <a:lvl1pPr>
              <a:defRPr sz="10800"/>
            </a:lvl1pPr>
            <a:lvl2pPr>
              <a:defRPr sz="9000"/>
            </a:lvl2pPr>
            <a:lvl3pPr>
              <a:defRPr sz="81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2AE26-F428-4EBE-8B28-9036103122F4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D144-0830-4606-867B-34977E7C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4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2AE26-F428-4EBE-8B28-9036103122F4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D144-0830-4606-867B-34977E7C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9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2AE26-F428-4EBE-8B28-9036103122F4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D144-0830-4606-867B-34977E7C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2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2" y="1674708"/>
            <a:ext cx="9927434" cy="7127240"/>
          </a:xfrm>
        </p:spPr>
        <p:txBody>
          <a:bodyPr anchor="b"/>
          <a:lstStyle>
            <a:lvl1pPr algn="l">
              <a:defRPr sz="9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7665" y="1674710"/>
            <a:ext cx="16868777" cy="35899095"/>
          </a:xfrm>
        </p:spPr>
        <p:txBody>
          <a:bodyPr/>
          <a:lstStyle>
            <a:lvl1pPr>
              <a:defRPr sz="14400"/>
            </a:lvl1pPr>
            <a:lvl2pPr>
              <a:defRPr sz="12600"/>
            </a:lvl2pPr>
            <a:lvl3pPr>
              <a:defRPr sz="108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8762" y="8801950"/>
            <a:ext cx="9927434" cy="28771855"/>
          </a:xfrm>
        </p:spPr>
        <p:txBody>
          <a:bodyPr/>
          <a:lstStyle>
            <a:lvl1pPr marL="0" indent="0">
              <a:buNone/>
              <a:defRPr sz="6300"/>
            </a:lvl1pPr>
            <a:lvl2pPr marL="2063892" indent="0">
              <a:buNone/>
              <a:defRPr sz="5400"/>
            </a:lvl2pPr>
            <a:lvl3pPr marL="4127784" indent="0">
              <a:buNone/>
              <a:defRPr sz="4500"/>
            </a:lvl3pPr>
            <a:lvl4pPr marL="6191677" indent="0">
              <a:buNone/>
              <a:defRPr sz="4100"/>
            </a:lvl4pPr>
            <a:lvl5pPr marL="8255569" indent="0">
              <a:buNone/>
              <a:defRPr sz="4100"/>
            </a:lvl5pPr>
            <a:lvl6pPr marL="10319461" indent="0">
              <a:buNone/>
              <a:defRPr sz="4100"/>
            </a:lvl6pPr>
            <a:lvl7pPr marL="12383353" indent="0">
              <a:buNone/>
              <a:defRPr sz="4100"/>
            </a:lvl7pPr>
            <a:lvl8pPr marL="14447246" indent="0">
              <a:buNone/>
              <a:defRPr sz="4100"/>
            </a:lvl8pPr>
            <a:lvl9pPr marL="16511138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2AE26-F428-4EBE-8B28-9036103122F4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D144-0830-4606-867B-34977E7C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4550" y="29443682"/>
            <a:ext cx="18105120" cy="3475995"/>
          </a:xfrm>
        </p:spPr>
        <p:txBody>
          <a:bodyPr anchor="b"/>
          <a:lstStyle>
            <a:lvl1pPr algn="l">
              <a:defRPr sz="9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14550" y="3758352"/>
            <a:ext cx="18105120" cy="25237440"/>
          </a:xfrm>
        </p:spPr>
        <p:txBody>
          <a:bodyPr/>
          <a:lstStyle>
            <a:lvl1pPr marL="0" indent="0">
              <a:buNone/>
              <a:defRPr sz="14400"/>
            </a:lvl1pPr>
            <a:lvl2pPr marL="2063892" indent="0">
              <a:buNone/>
              <a:defRPr sz="12600"/>
            </a:lvl2pPr>
            <a:lvl3pPr marL="4127784" indent="0">
              <a:buNone/>
              <a:defRPr sz="10800"/>
            </a:lvl3pPr>
            <a:lvl4pPr marL="6191677" indent="0">
              <a:buNone/>
              <a:defRPr sz="9000"/>
            </a:lvl4pPr>
            <a:lvl5pPr marL="8255569" indent="0">
              <a:buNone/>
              <a:defRPr sz="9000"/>
            </a:lvl5pPr>
            <a:lvl6pPr marL="10319461" indent="0">
              <a:buNone/>
              <a:defRPr sz="9000"/>
            </a:lvl6pPr>
            <a:lvl7pPr marL="12383353" indent="0">
              <a:buNone/>
              <a:defRPr sz="9000"/>
            </a:lvl7pPr>
            <a:lvl8pPr marL="14447246" indent="0">
              <a:buNone/>
              <a:defRPr sz="9000"/>
            </a:lvl8pPr>
            <a:lvl9pPr marL="16511138" indent="0">
              <a:buNone/>
              <a:defRPr sz="9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4550" y="32919677"/>
            <a:ext cx="18105120" cy="4936485"/>
          </a:xfrm>
        </p:spPr>
        <p:txBody>
          <a:bodyPr/>
          <a:lstStyle>
            <a:lvl1pPr marL="0" indent="0">
              <a:buNone/>
              <a:defRPr sz="6300"/>
            </a:lvl1pPr>
            <a:lvl2pPr marL="2063892" indent="0">
              <a:buNone/>
              <a:defRPr sz="5400"/>
            </a:lvl2pPr>
            <a:lvl3pPr marL="4127784" indent="0">
              <a:buNone/>
              <a:defRPr sz="4500"/>
            </a:lvl3pPr>
            <a:lvl4pPr marL="6191677" indent="0">
              <a:buNone/>
              <a:defRPr sz="4100"/>
            </a:lvl4pPr>
            <a:lvl5pPr marL="8255569" indent="0">
              <a:buNone/>
              <a:defRPr sz="4100"/>
            </a:lvl5pPr>
            <a:lvl6pPr marL="10319461" indent="0">
              <a:buNone/>
              <a:defRPr sz="4100"/>
            </a:lvl6pPr>
            <a:lvl7pPr marL="12383353" indent="0">
              <a:buNone/>
              <a:defRPr sz="4100"/>
            </a:lvl7pPr>
            <a:lvl8pPr marL="14447246" indent="0">
              <a:buNone/>
              <a:defRPr sz="4100"/>
            </a:lvl8pPr>
            <a:lvl9pPr marL="16511138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2AE26-F428-4EBE-8B28-9036103122F4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D144-0830-4606-867B-34977E7C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9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684446"/>
            <a:ext cx="27157680" cy="7010400"/>
          </a:xfrm>
          <a:prstGeom prst="rect">
            <a:avLst/>
          </a:prstGeom>
        </p:spPr>
        <p:txBody>
          <a:bodyPr vert="horz" lIns="412778" tIns="206389" rIns="412778" bIns="20638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9814567"/>
            <a:ext cx="27157680" cy="27759238"/>
          </a:xfrm>
          <a:prstGeom prst="rect">
            <a:avLst/>
          </a:prstGeom>
        </p:spPr>
        <p:txBody>
          <a:bodyPr vert="horz" lIns="412778" tIns="206389" rIns="412778" bIns="2063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8985619"/>
            <a:ext cx="7040880" cy="2239432"/>
          </a:xfrm>
          <a:prstGeom prst="rect">
            <a:avLst/>
          </a:prstGeom>
        </p:spPr>
        <p:txBody>
          <a:bodyPr vert="horz" lIns="412778" tIns="206389" rIns="412778" bIns="206389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2AE26-F428-4EBE-8B28-9036103122F4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09860" y="38985619"/>
            <a:ext cx="9555480" cy="2239432"/>
          </a:xfrm>
          <a:prstGeom prst="rect">
            <a:avLst/>
          </a:prstGeom>
        </p:spPr>
        <p:txBody>
          <a:bodyPr vert="horz" lIns="412778" tIns="206389" rIns="412778" bIns="206389" rtlCol="0" anchor="ctr"/>
          <a:lstStyle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25560" y="38985619"/>
            <a:ext cx="7040880" cy="2239432"/>
          </a:xfrm>
          <a:prstGeom prst="rect">
            <a:avLst/>
          </a:prstGeom>
        </p:spPr>
        <p:txBody>
          <a:bodyPr vert="horz" lIns="412778" tIns="206389" rIns="412778" bIns="206389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4D144-0830-4606-867B-34977E7C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4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27784" rtl="0" eaLnBrk="1" latinLnBrk="0" hangingPunct="1">
        <a:spcBef>
          <a:spcPct val="0"/>
        </a:spcBef>
        <a:buNone/>
        <a:defRPr sz="19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7919" indent="-1547919" algn="l" defTabSz="4127784" rtl="0" eaLnBrk="1" latinLnBrk="0" hangingPunct="1">
        <a:spcBef>
          <a:spcPct val="20000"/>
        </a:spcBef>
        <a:buFont typeface="Arial" pitchFamily="34" charset="0"/>
        <a:buChar char="•"/>
        <a:defRPr sz="14400" kern="1200">
          <a:solidFill>
            <a:schemeClr val="tx1"/>
          </a:solidFill>
          <a:latin typeface="+mn-lt"/>
          <a:ea typeface="+mn-ea"/>
          <a:cs typeface="+mn-cs"/>
        </a:defRPr>
      </a:lvl1pPr>
      <a:lvl2pPr marL="3353825" indent="-1289933" algn="l" defTabSz="4127784" rtl="0" eaLnBrk="1" latinLnBrk="0" hangingPunct="1">
        <a:spcBef>
          <a:spcPct val="20000"/>
        </a:spcBef>
        <a:buFont typeface="Arial" pitchFamily="34" charset="0"/>
        <a:buChar char="–"/>
        <a:defRPr sz="12600" kern="1200">
          <a:solidFill>
            <a:schemeClr val="tx1"/>
          </a:solidFill>
          <a:latin typeface="+mn-lt"/>
          <a:ea typeface="+mn-ea"/>
          <a:cs typeface="+mn-cs"/>
        </a:defRPr>
      </a:lvl2pPr>
      <a:lvl3pPr marL="5159731" indent="-1031946" algn="l" defTabSz="4127784" rtl="0" eaLnBrk="1" latinLnBrk="0" hangingPunct="1">
        <a:spcBef>
          <a:spcPct val="20000"/>
        </a:spcBef>
        <a:buFont typeface="Arial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3pPr>
      <a:lvl4pPr marL="7223623" indent="-1031946" algn="l" defTabSz="4127784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9287515" indent="-1031946" algn="l" defTabSz="4127784" rtl="0" eaLnBrk="1" latinLnBrk="0" hangingPunct="1">
        <a:spcBef>
          <a:spcPct val="20000"/>
        </a:spcBef>
        <a:buFont typeface="Arial" pitchFamily="34" charset="0"/>
        <a:buChar char="»"/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1351407" indent="-1031946" algn="l" defTabSz="4127784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415300" indent="-1031946" algn="l" defTabSz="4127784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5479192" indent="-1031946" algn="l" defTabSz="4127784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7543084" indent="-1031946" algn="l" defTabSz="4127784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27784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2063892" algn="l" defTabSz="4127784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4127784" algn="l" defTabSz="4127784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6191677" algn="l" defTabSz="4127784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255569" algn="l" defTabSz="4127784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319461" algn="l" defTabSz="4127784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2383353" algn="l" defTabSz="4127784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4447246" algn="l" defTabSz="4127784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6511138" algn="l" defTabSz="4127784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18" Type="http://schemas.openxmlformats.org/officeDocument/2006/relationships/image" Target="../media/image16.gif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17" Type="http://schemas.openxmlformats.org/officeDocument/2006/relationships/image" Target="../media/image15.gi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gif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0654" y="264477"/>
            <a:ext cx="29535120" cy="423132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5" name="Rectangle 4"/>
          <p:cNvSpPr/>
          <p:nvPr/>
        </p:nvSpPr>
        <p:spPr>
          <a:xfrm>
            <a:off x="381000" y="4815840"/>
            <a:ext cx="14630400" cy="3694176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5240000" y="4815840"/>
            <a:ext cx="14630400" cy="3694176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 dirty="0"/>
          </a:p>
        </p:txBody>
      </p:sp>
      <p:sp>
        <p:nvSpPr>
          <p:cNvPr id="8" name="TextBox 7"/>
          <p:cNvSpPr txBox="1"/>
          <p:nvPr/>
        </p:nvSpPr>
        <p:spPr>
          <a:xfrm>
            <a:off x="2667000" y="533400"/>
            <a:ext cx="24612600" cy="1983224"/>
          </a:xfrm>
          <a:prstGeom prst="rect">
            <a:avLst/>
          </a:prstGeom>
          <a:noFill/>
        </p:spPr>
        <p:txBody>
          <a:bodyPr wrap="square" lIns="43806" tIns="21902" rIns="43806" bIns="21902" rtlCol="0">
            <a:spAutoFit/>
          </a:bodyPr>
          <a:lstStyle/>
          <a:p>
            <a:pPr algn="ctr"/>
            <a:r>
              <a:rPr lang="en-US" sz="6300" b="1" dirty="0"/>
              <a:t>Degradation of hydroxycinnamic acids, a class of plant defense molecules, </a:t>
            </a:r>
            <a:endParaRPr lang="en-US" sz="6300" b="1" dirty="0" smtClean="0"/>
          </a:p>
          <a:p>
            <a:pPr algn="ctr"/>
            <a:r>
              <a:rPr lang="en-US" sz="6300" b="1" dirty="0" smtClean="0"/>
              <a:t>contributes </a:t>
            </a:r>
            <a:r>
              <a:rPr lang="en-US" sz="6300" b="1" dirty="0"/>
              <a:t>to pathogenic success of </a:t>
            </a:r>
            <a:r>
              <a:rPr lang="en-US" sz="6300" b="1" i="1" dirty="0"/>
              <a:t>Ralstonia solanacearum</a:t>
            </a:r>
            <a:endParaRPr lang="en-US" sz="6300" dirty="0"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4800600"/>
            <a:ext cx="14630400" cy="690563"/>
          </a:xfrm>
          <a:prstGeom prst="rect">
            <a:avLst/>
          </a:prstGeom>
          <a:noFill/>
        </p:spPr>
        <p:txBody>
          <a:bodyPr wrap="none" lIns="43806" tIns="21902" rIns="43806" bIns="21902" rtlCol="0">
            <a:spAutoFit/>
          </a:bodyPr>
          <a:lstStyle/>
          <a:p>
            <a:pPr algn="ctr"/>
            <a:r>
              <a:rPr lang="en-US" sz="4200" dirty="0">
                <a:solidFill>
                  <a:schemeClr val="accent4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72755" y="2693015"/>
            <a:ext cx="16368245" cy="659785"/>
          </a:xfrm>
          <a:prstGeom prst="rect">
            <a:avLst/>
          </a:prstGeom>
          <a:noFill/>
        </p:spPr>
        <p:txBody>
          <a:bodyPr wrap="none" lIns="43806" tIns="21902" rIns="43806" bIns="21902" rtlCol="0">
            <a:spAutoFit/>
          </a:bodyPr>
          <a:lstStyle/>
          <a:p>
            <a:pPr algn="ctr"/>
            <a:r>
              <a:rPr lang="en-US" sz="4000" dirty="0"/>
              <a:t>Tiffany Lowe</a:t>
            </a:r>
            <a:r>
              <a:rPr lang="en-US" sz="4000" baseline="30000" dirty="0"/>
              <a:t>1</a:t>
            </a:r>
            <a:r>
              <a:rPr lang="en-US" sz="4000" dirty="0"/>
              <a:t>, </a:t>
            </a:r>
            <a:r>
              <a:rPr lang="en-US" sz="4000" dirty="0" err="1"/>
              <a:t>Raka</a:t>
            </a:r>
            <a:r>
              <a:rPr lang="en-US" sz="4000" dirty="0"/>
              <a:t> Mitra</a:t>
            </a:r>
            <a:r>
              <a:rPr lang="en-US" sz="4000" baseline="30000" dirty="0"/>
              <a:t>2</a:t>
            </a:r>
            <a:r>
              <a:rPr lang="en-US" sz="4000" dirty="0"/>
              <a:t>, Annett Milling</a:t>
            </a:r>
            <a:r>
              <a:rPr lang="en-US" sz="4000" baseline="30000" dirty="0"/>
              <a:t>1</a:t>
            </a:r>
            <a:r>
              <a:rPr lang="en-US" sz="4000" dirty="0"/>
              <a:t>, Melanie Mustful</a:t>
            </a:r>
            <a:r>
              <a:rPr lang="en-US" sz="4000" baseline="30000" dirty="0"/>
              <a:t>1</a:t>
            </a:r>
            <a:r>
              <a:rPr lang="en-US" sz="4000" dirty="0"/>
              <a:t>, &amp; </a:t>
            </a:r>
            <a:r>
              <a:rPr lang="en-US" sz="4000" dirty="0" err="1"/>
              <a:t>Caitilyn</a:t>
            </a:r>
            <a:r>
              <a:rPr lang="en-US" sz="4000" dirty="0"/>
              <a:t> Allen</a:t>
            </a:r>
            <a:r>
              <a:rPr lang="en-US" sz="4000" baseline="30000" dirty="0"/>
              <a:t>1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3730526"/>
            <a:ext cx="28443281" cy="536674"/>
          </a:xfrm>
          <a:prstGeom prst="rect">
            <a:avLst/>
          </a:prstGeom>
          <a:noFill/>
        </p:spPr>
        <p:txBody>
          <a:bodyPr wrap="none" lIns="43806" tIns="21902" rIns="43806" bIns="21902" rtlCol="0">
            <a:spAutoFit/>
          </a:bodyPr>
          <a:lstStyle/>
          <a:p>
            <a:pPr algn="ctr"/>
            <a:r>
              <a:rPr lang="en-US" sz="3200" baseline="30000" dirty="0"/>
              <a:t>1</a:t>
            </a:r>
            <a:r>
              <a:rPr lang="en-US" sz="3200" dirty="0"/>
              <a:t>Microbiology Doctoral Training Program &amp; Department of Plant Pathology  at University of Wisconsin, Madison; </a:t>
            </a:r>
            <a:r>
              <a:rPr lang="en-US" sz="3200" baseline="30000" dirty="0"/>
              <a:t>2 </a:t>
            </a:r>
            <a:r>
              <a:rPr lang="en-US" sz="3200" dirty="0"/>
              <a:t>Department of Biology, Carleton College, Northfield MN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86357" y="39547800"/>
            <a:ext cx="4220843" cy="598230"/>
          </a:xfrm>
          <a:prstGeom prst="rect">
            <a:avLst/>
          </a:prstGeom>
          <a:noFill/>
        </p:spPr>
        <p:txBody>
          <a:bodyPr wrap="square" lIns="43806" tIns="21902" rIns="43806" bIns="21902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Acknowledgements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4800" y="11723239"/>
            <a:ext cx="14630400" cy="1078361"/>
          </a:xfrm>
          <a:prstGeom prst="rect">
            <a:avLst/>
          </a:prstGeom>
          <a:noFill/>
        </p:spPr>
        <p:txBody>
          <a:bodyPr wrap="square" lIns="43806" tIns="21902" rIns="43806" bIns="21902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200" i="1" dirty="0">
                <a:solidFill>
                  <a:schemeClr val="tx2">
                    <a:lumMod val="75000"/>
                  </a:schemeClr>
                </a:solidFill>
              </a:rPr>
              <a:t>R. solanacearum </a:t>
            </a:r>
            <a:r>
              <a:rPr lang="en-US" sz="4200" dirty="0">
                <a:solidFill>
                  <a:schemeClr val="tx2">
                    <a:lumMod val="75000"/>
                  </a:schemeClr>
                </a:solidFill>
              </a:rPr>
              <a:t>Hydroxycinnamic Acid (HCA) </a:t>
            </a:r>
            <a:endParaRPr lang="en-US" sz="42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4200" dirty="0" smtClean="0">
                <a:solidFill>
                  <a:schemeClr val="tx2">
                    <a:lumMod val="75000"/>
                  </a:schemeClr>
                </a:solidFill>
              </a:rPr>
              <a:t>Degradation </a:t>
            </a:r>
            <a:r>
              <a:rPr lang="en-US" sz="4200" dirty="0">
                <a:solidFill>
                  <a:schemeClr val="tx2">
                    <a:lumMod val="75000"/>
                  </a:schemeClr>
                </a:solidFill>
              </a:rPr>
              <a:t>Pathway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t="3283" r="8934" b="2506"/>
          <a:stretch/>
        </p:blipFill>
        <p:spPr>
          <a:xfrm>
            <a:off x="15475633" y="9220200"/>
            <a:ext cx="6546167" cy="6479611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5240000" y="17362039"/>
            <a:ext cx="14630400" cy="1078361"/>
          </a:xfrm>
          <a:prstGeom prst="rect">
            <a:avLst/>
          </a:prstGeom>
          <a:noFill/>
        </p:spPr>
        <p:txBody>
          <a:bodyPr wrap="square" lIns="43806" tIns="21902" rIns="43806" bIns="21902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200" dirty="0">
                <a:solidFill>
                  <a:schemeClr val="tx2">
                    <a:lumMod val="75000"/>
                  </a:schemeClr>
                </a:solidFill>
              </a:rPr>
              <a:t>HCA degradation protects </a:t>
            </a:r>
            <a:r>
              <a:rPr lang="en-US" sz="4200" i="1" dirty="0">
                <a:solidFill>
                  <a:schemeClr val="tx2">
                    <a:lumMod val="75000"/>
                  </a:schemeClr>
                </a:solidFill>
              </a:rPr>
              <a:t>R. solanacearum</a:t>
            </a:r>
            <a:r>
              <a:rPr lang="en-US" sz="4200" dirty="0">
                <a:solidFill>
                  <a:schemeClr val="tx2">
                    <a:lumMod val="75000"/>
                  </a:schemeClr>
                </a:solidFill>
              </a:rPr>
              <a:t> against HCA toxicity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240000" y="8458200"/>
            <a:ext cx="14630400" cy="690563"/>
          </a:xfrm>
          <a:prstGeom prst="rect">
            <a:avLst/>
          </a:prstGeom>
          <a:noFill/>
        </p:spPr>
        <p:txBody>
          <a:bodyPr wrap="none" lIns="43806" tIns="21902" rIns="43806" bIns="21902" rtlCol="0">
            <a:spAutoFit/>
          </a:bodyPr>
          <a:lstStyle/>
          <a:p>
            <a:pPr algn="ctr"/>
            <a:r>
              <a:rPr lang="en-US" sz="4200" dirty="0">
                <a:solidFill>
                  <a:schemeClr val="tx2">
                    <a:lumMod val="75000"/>
                  </a:schemeClr>
                </a:solidFill>
              </a:rPr>
              <a:t>HCA degradation provides a route for carbon assimilation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65"/>
          <a:stretch/>
        </p:blipFill>
        <p:spPr>
          <a:xfrm>
            <a:off x="15318591" y="25891104"/>
            <a:ext cx="5941209" cy="4817496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09600" y="5410200"/>
            <a:ext cx="14020800" cy="4254615"/>
          </a:xfrm>
          <a:prstGeom prst="rect">
            <a:avLst/>
          </a:prstGeom>
          <a:noFill/>
        </p:spPr>
        <p:txBody>
          <a:bodyPr wrap="square" lIns="43806" tIns="21902" rIns="43806" bIns="21902" rtlCol="0">
            <a:spAutoFit/>
          </a:bodyPr>
          <a:lstStyle/>
          <a:p>
            <a:pPr>
              <a:lnSpc>
                <a:spcPct val="95000"/>
              </a:lnSpc>
              <a:tabLst>
                <a:tab pos="400023" algn="l"/>
              </a:tabLst>
            </a:pPr>
            <a:r>
              <a:rPr lang="en-US" sz="3600" dirty="0"/>
              <a:t>	The xylem-colonizing plant pathogen </a:t>
            </a:r>
            <a:r>
              <a:rPr lang="en-US" sz="3600" i="1" dirty="0"/>
              <a:t>Ralstonia solanacearum </a:t>
            </a:r>
            <a:r>
              <a:rPr lang="en-US" sz="3600" dirty="0"/>
              <a:t>causes a fatal wilting disease, a source of major economic losses on a wide range of food crops.  Plants defend themselves from pathogens by a process functionally analogous to </a:t>
            </a:r>
            <a:r>
              <a:rPr lang="en-US" sz="3600" dirty="0" err="1"/>
              <a:t>melanization</a:t>
            </a:r>
            <a:r>
              <a:rPr lang="en-US" sz="3600" dirty="0"/>
              <a:t> in insect immunity</a:t>
            </a:r>
            <a:r>
              <a:rPr lang="en-US" sz="3600" baseline="30000" dirty="0"/>
              <a:t>1</a:t>
            </a:r>
            <a:r>
              <a:rPr lang="en-US" sz="3600" dirty="0"/>
              <a:t>; plants produce phenylpropanoids, which function as antimicrobial compounds and precursors of a recalcitrant physical barrier, lignin</a:t>
            </a:r>
            <a:r>
              <a:rPr lang="en-US" sz="3600" baseline="30000" dirty="0"/>
              <a:t>2</a:t>
            </a:r>
            <a:r>
              <a:rPr lang="en-US" sz="3600" dirty="0"/>
              <a:t>. During disease, </a:t>
            </a:r>
            <a:r>
              <a:rPr lang="en-US" sz="3600" i="1" dirty="0"/>
              <a:t>R. solanacearum </a:t>
            </a:r>
            <a:r>
              <a:rPr lang="en-US" sz="3600" dirty="0"/>
              <a:t>expresses genes encoding enzymes that degrade a class of plant phenylpropanoids, hydroxycinnamic acids (HCAs)</a:t>
            </a:r>
            <a:r>
              <a:rPr lang="en-US" sz="3600" baseline="30000" dirty="0"/>
              <a:t>3</a:t>
            </a:r>
            <a:r>
              <a:rPr lang="en-US" sz="3600" dirty="0"/>
              <a:t>.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731520" y="9753600"/>
            <a:ext cx="1389888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16280" y="18440400"/>
            <a:ext cx="1399032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5697200" y="25398228"/>
            <a:ext cx="137160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5697200" y="39547800"/>
            <a:ext cx="137160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4" descr="http://www.biochem.wisc.edu/medialab/clipart/bucky_labcoat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"/>
            <a:ext cx="2244104" cy="269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15316200" y="15699641"/>
            <a:ext cx="7162800" cy="1029117"/>
          </a:xfrm>
          <a:prstGeom prst="rect">
            <a:avLst/>
          </a:prstGeom>
          <a:noFill/>
        </p:spPr>
        <p:txBody>
          <a:bodyPr wrap="square" lIns="43806" tIns="21902" rIns="43806" bIns="21902" rtlCol="0">
            <a:spAutoFit/>
          </a:bodyPr>
          <a:lstStyle/>
          <a:p>
            <a:pPr>
              <a:tabLst>
                <a:tab pos="400023" algn="l"/>
              </a:tabLst>
            </a:pPr>
            <a:r>
              <a:rPr lang="en-US" sz="3200" dirty="0" smtClean="0"/>
              <a:t>HCA </a:t>
            </a:r>
            <a:r>
              <a:rPr lang="en-US" sz="3200" dirty="0"/>
              <a:t>degradation allows </a:t>
            </a:r>
            <a:r>
              <a:rPr lang="en-US" sz="3200" i="1" dirty="0"/>
              <a:t>R. solanacearum </a:t>
            </a:r>
            <a:r>
              <a:rPr lang="en-US" sz="3200" dirty="0"/>
              <a:t>to use ferulic acid as a sole carbon source.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2510254" y="15621000"/>
            <a:ext cx="7283946" cy="1521559"/>
          </a:xfrm>
          <a:prstGeom prst="rect">
            <a:avLst/>
          </a:prstGeom>
          <a:noFill/>
        </p:spPr>
        <p:txBody>
          <a:bodyPr wrap="square" lIns="43806" tIns="21902" rIns="43806" bIns="21902" rtlCol="0">
            <a:spAutoFit/>
          </a:bodyPr>
          <a:lstStyle/>
          <a:p>
            <a:pPr>
              <a:tabLst>
                <a:tab pos="400023" algn="l"/>
              </a:tabLst>
            </a:pPr>
            <a:r>
              <a:rPr lang="en-US" sz="3200" smtClean="0"/>
              <a:t>HCA </a:t>
            </a:r>
            <a:r>
              <a:rPr lang="en-US" sz="3200" dirty="0" smtClean="0"/>
              <a:t>degradation allows growth </a:t>
            </a:r>
            <a:r>
              <a:rPr lang="en-US" sz="3200" smtClean="0"/>
              <a:t>on </a:t>
            </a:r>
          </a:p>
          <a:p>
            <a:pPr>
              <a:tabLst>
                <a:tab pos="400023" algn="l"/>
              </a:tabLst>
            </a:pPr>
            <a:r>
              <a:rPr lang="en-US" sz="3200" i="1" smtClean="0"/>
              <a:t>p</a:t>
            </a:r>
            <a:r>
              <a:rPr lang="en-US" sz="3200" smtClean="0"/>
              <a:t>-coumaric </a:t>
            </a:r>
            <a:r>
              <a:rPr lang="en-US" sz="3200" dirty="0"/>
              <a:t>acid  and caffeic as sole carbon sources.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5634404" y="4953000"/>
            <a:ext cx="13854996" cy="35067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4">
                <a:lumMod val="75000"/>
              </a:schemeClr>
            </a:solidFill>
            <a:prstDash val="lgDash"/>
          </a:ln>
        </p:spPr>
        <p:txBody>
          <a:bodyPr wrap="square" lIns="182867" tIns="21902" rIns="91434" bIns="21902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200" b="1" dirty="0"/>
              <a:t>How does HCA degradation contribute to virulence?</a:t>
            </a:r>
          </a:p>
          <a:p>
            <a:pPr>
              <a:spcAft>
                <a:spcPts val="600"/>
              </a:spcAft>
            </a:pPr>
            <a:r>
              <a:rPr lang="en-US" sz="4200" dirty="0"/>
              <a:t>H</a:t>
            </a:r>
            <a:r>
              <a:rPr lang="en-US" sz="4200" baseline="-25000" dirty="0"/>
              <a:t>0</a:t>
            </a:r>
            <a:r>
              <a:rPr lang="en-US" sz="4200" dirty="0"/>
              <a:t>1: Carbon assimilation in a nutrient poor environment</a:t>
            </a:r>
          </a:p>
          <a:p>
            <a:pPr>
              <a:spcAft>
                <a:spcPts val="600"/>
              </a:spcAft>
            </a:pPr>
            <a:r>
              <a:rPr lang="en-US" sz="4200" dirty="0"/>
              <a:t>H</a:t>
            </a:r>
            <a:r>
              <a:rPr lang="en-US" sz="4200" baseline="-25000" dirty="0"/>
              <a:t>0</a:t>
            </a:r>
            <a:r>
              <a:rPr lang="en-US" sz="4200" dirty="0"/>
              <a:t>2: Elimination of antimicrobial molecules</a:t>
            </a:r>
          </a:p>
          <a:p>
            <a:pPr marL="1082675" indent="-1082675">
              <a:spcAft>
                <a:spcPts val="600"/>
              </a:spcAft>
            </a:pPr>
            <a:r>
              <a:rPr lang="en-US" sz="4200" dirty="0"/>
              <a:t>H</a:t>
            </a:r>
            <a:r>
              <a:rPr lang="en-US" sz="4200" baseline="-25000" dirty="0"/>
              <a:t>0</a:t>
            </a:r>
            <a:r>
              <a:rPr lang="en-US" sz="4200" dirty="0"/>
              <a:t>3: Reduction of physical barriers to systemic spread by </a:t>
            </a:r>
            <a:r>
              <a:rPr lang="en-US" sz="4200" dirty="0" smtClean="0"/>
              <a:t>removing </a:t>
            </a:r>
            <a:r>
              <a:rPr lang="en-US" sz="4200" dirty="0"/>
              <a:t>lignin precursors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5316200" y="22992552"/>
            <a:ext cx="14478000" cy="2014002"/>
          </a:xfrm>
          <a:prstGeom prst="rect">
            <a:avLst/>
          </a:prstGeom>
          <a:noFill/>
        </p:spPr>
        <p:txBody>
          <a:bodyPr wrap="square" lIns="43806" tIns="21902" rIns="43806" bIns="21902" rtlCol="0">
            <a:spAutoFit/>
          </a:bodyPr>
          <a:lstStyle/>
          <a:p>
            <a:r>
              <a:rPr lang="en-US" sz="3200" u="sng" dirty="0" smtClean="0"/>
              <a:t>Inhibition Assay</a:t>
            </a:r>
            <a:r>
              <a:rPr lang="en-US" sz="3200" dirty="0" smtClean="0"/>
              <a:t>: </a:t>
            </a:r>
            <a:r>
              <a:rPr lang="en-US" sz="3200" dirty="0"/>
              <a:t>An </a:t>
            </a:r>
            <a:r>
              <a:rPr lang="en-US" sz="3200" i="1" dirty="0"/>
              <a:t>R. solanacearum </a:t>
            </a:r>
            <a:r>
              <a:rPr lang="en-US" sz="3200" dirty="0"/>
              <a:t>mutant</a:t>
            </a:r>
            <a:r>
              <a:rPr lang="en-US" sz="3200" i="1" dirty="0"/>
              <a:t> </a:t>
            </a:r>
            <a:r>
              <a:rPr lang="en-US" sz="3200" dirty="0"/>
              <a:t>that cannot degrade HCAs was more inhibited than its wild-type parent by the HCAs </a:t>
            </a:r>
            <a:r>
              <a:rPr lang="en-US" sz="3200" i="1" dirty="0"/>
              <a:t>p</a:t>
            </a:r>
            <a:r>
              <a:rPr lang="en-US" sz="3200" dirty="0"/>
              <a:t>-coumaric acid and caffeic acid.  Strains were grown in minimal media with 10 mM succinate as carbon source and HCAs at the indicated concentrations. * Indicates </a:t>
            </a:r>
            <a:r>
              <a:rPr lang="en-US" sz="3200" i="1" dirty="0"/>
              <a:t>p</a:t>
            </a:r>
            <a:r>
              <a:rPr lang="en-US" sz="3200" dirty="0"/>
              <a:t>&lt;0.05 and **</a:t>
            </a:r>
            <a:r>
              <a:rPr lang="en-US" sz="3200" i="1" dirty="0"/>
              <a:t> </a:t>
            </a:r>
            <a:r>
              <a:rPr lang="en-US" sz="3200" dirty="0"/>
              <a:t>Indicates </a:t>
            </a:r>
            <a:r>
              <a:rPr lang="en-US" sz="3200" i="1" dirty="0"/>
              <a:t>p</a:t>
            </a:r>
            <a:r>
              <a:rPr lang="en-US" sz="3200" dirty="0"/>
              <a:t>&lt;0.005.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5392400" y="30757713"/>
            <a:ext cx="6324600" cy="2998887"/>
          </a:xfrm>
          <a:prstGeom prst="rect">
            <a:avLst/>
          </a:prstGeom>
          <a:noFill/>
        </p:spPr>
        <p:txBody>
          <a:bodyPr wrap="square" lIns="43806" tIns="21902" rIns="43806" bIns="21902" rtlCol="0">
            <a:spAutoFit/>
          </a:bodyPr>
          <a:lstStyle/>
          <a:p>
            <a:pPr>
              <a:tabLst>
                <a:tab pos="400023" algn="l"/>
              </a:tabLst>
            </a:pPr>
            <a:r>
              <a:rPr lang="en-US" sz="3200" u="sng" dirty="0" smtClean="0"/>
              <a:t>Total Lignin Content:</a:t>
            </a:r>
            <a:r>
              <a:rPr lang="en-US" sz="3200" dirty="0" smtClean="0"/>
              <a:t> Six </a:t>
            </a:r>
            <a:r>
              <a:rPr lang="en-US" sz="3200" dirty="0"/>
              <a:t>days post-inoculation, total lignin content (quantified by an acetyl bromide assay</a:t>
            </a:r>
            <a:r>
              <a:rPr lang="en-US" sz="3200" baseline="30000" dirty="0"/>
              <a:t>5</a:t>
            </a:r>
            <a:r>
              <a:rPr lang="en-US" sz="3200" dirty="0"/>
              <a:t>) was similar in tomato stems inoculated with water, wild-type </a:t>
            </a:r>
            <a:r>
              <a:rPr lang="en-US" sz="3200" i="1" dirty="0"/>
              <a:t>R. solanacearum, </a:t>
            </a:r>
            <a:r>
              <a:rPr lang="en-US" sz="3200" dirty="0"/>
              <a:t>or the </a:t>
            </a:r>
            <a:r>
              <a:rPr lang="en-US" sz="3200" i="1" dirty="0"/>
              <a:t>∆fcs </a:t>
            </a:r>
            <a:r>
              <a:rPr lang="en-US" sz="3200" dirty="0"/>
              <a:t>mutant.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6755927" y="25476146"/>
            <a:ext cx="11321991" cy="690563"/>
          </a:xfrm>
          <a:prstGeom prst="rect">
            <a:avLst/>
          </a:prstGeom>
          <a:noFill/>
        </p:spPr>
        <p:txBody>
          <a:bodyPr wrap="none" lIns="43806" tIns="21902" rIns="43806" bIns="21902" rtlCol="0">
            <a:spAutoFit/>
          </a:bodyPr>
          <a:lstStyle/>
          <a:p>
            <a:pPr algn="ctr"/>
            <a:r>
              <a:rPr lang="en-US" sz="4200" dirty="0">
                <a:solidFill>
                  <a:schemeClr val="tx2">
                    <a:lumMod val="75000"/>
                  </a:schemeClr>
                </a:solidFill>
              </a:rPr>
              <a:t>HCA degradation does not visibly reduce </a:t>
            </a:r>
            <a:r>
              <a:rPr lang="en-US" sz="4200" dirty="0" smtClean="0">
                <a:solidFill>
                  <a:schemeClr val="tx2">
                    <a:lumMod val="75000"/>
                  </a:schemeClr>
                </a:solidFill>
              </a:rPr>
              <a:t>host </a:t>
            </a:r>
            <a:r>
              <a:rPr lang="en-US" sz="4200" dirty="0">
                <a:solidFill>
                  <a:schemeClr val="tx2">
                    <a:lumMod val="75000"/>
                  </a:schemeClr>
                </a:solidFill>
              </a:rPr>
              <a:t>lignin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22121998" y="9144000"/>
            <a:ext cx="7519802" cy="6559890"/>
            <a:chOff x="17287349" y="12400183"/>
            <a:chExt cx="4966625" cy="4151932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7" t="7524" r="8986"/>
            <a:stretch/>
          </p:blipFill>
          <p:spPr>
            <a:xfrm>
              <a:off x="17287349" y="12400183"/>
              <a:ext cx="4966625" cy="4151932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13" t="11173" r="69454" b="75409"/>
            <a:stretch/>
          </p:blipFill>
          <p:spPr>
            <a:xfrm>
              <a:off x="18087974" y="12400183"/>
              <a:ext cx="1238251" cy="832459"/>
            </a:xfrm>
            <a:prstGeom prst="rect">
              <a:avLst/>
            </a:prstGeom>
          </p:spPr>
        </p:pic>
      </p:grpSp>
      <p:grpSp>
        <p:nvGrpSpPr>
          <p:cNvPr id="66" name="Group 65"/>
          <p:cNvGrpSpPr/>
          <p:nvPr/>
        </p:nvGrpSpPr>
        <p:grpSpPr>
          <a:xfrm>
            <a:off x="6714725" y="20670028"/>
            <a:ext cx="8144275" cy="8590772"/>
            <a:chOff x="5803925" y="12497596"/>
            <a:chExt cx="5278383" cy="5471872"/>
          </a:xfrm>
        </p:grpSpPr>
        <p:grpSp>
          <p:nvGrpSpPr>
            <p:cNvPr id="67" name="Group 66"/>
            <p:cNvGrpSpPr/>
            <p:nvPr/>
          </p:nvGrpSpPr>
          <p:grpSpPr>
            <a:xfrm>
              <a:off x="5803925" y="12497596"/>
              <a:ext cx="5278383" cy="5471872"/>
              <a:chOff x="-90248" y="1433310"/>
              <a:chExt cx="5278383" cy="5471872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-90248" y="1433310"/>
                <a:ext cx="4939961" cy="5147835"/>
                <a:chOff x="2689659" y="589022"/>
                <a:chExt cx="5389547" cy="5655574"/>
              </a:xfrm>
            </p:grpSpPr>
            <p:pic>
              <p:nvPicPr>
                <p:cNvPr id="80" name="Picture 3"/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038" r="8109"/>
                <a:stretch/>
              </p:blipFill>
              <p:spPr bwMode="auto">
                <a:xfrm>
                  <a:off x="2805599" y="589022"/>
                  <a:ext cx="5273607" cy="56555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blipFill dpi="0" rotWithShape="0">
                        <a:blip/>
                        <a:srcRect/>
                        <a:stretch>
                          <a:fillRect/>
                        </a:stretch>
                      </a:blip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FFFF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81" name="Rectangle 80"/>
                <p:cNvSpPr/>
                <p:nvPr/>
              </p:nvSpPr>
              <p:spPr>
                <a:xfrm>
                  <a:off x="2689659" y="1638300"/>
                  <a:ext cx="299286" cy="241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3693840" y="2730500"/>
                  <a:ext cx="484800" cy="241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5117141" y="4749800"/>
                  <a:ext cx="484800" cy="241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9" name="TextBox 78"/>
              <p:cNvSpPr txBox="1"/>
              <p:nvPr/>
            </p:nvSpPr>
            <p:spPr>
              <a:xfrm>
                <a:off x="2950317" y="6689541"/>
                <a:ext cx="2237818" cy="215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Figure adapted from Reddy </a:t>
                </a:r>
                <a:r>
                  <a:rPr lang="en-US" sz="1600" i="1" dirty="0"/>
                  <a:t>et al. </a:t>
                </a:r>
                <a:r>
                  <a:rPr lang="en-US" sz="1600" dirty="0"/>
                  <a:t>2005</a:t>
                </a:r>
                <a:r>
                  <a:rPr lang="en-US" sz="1600" baseline="30000" dirty="0"/>
                  <a:t>4</a:t>
                </a:r>
                <a:endParaRPr lang="en-US" sz="1600" dirty="0"/>
              </a:p>
            </p:txBody>
          </p:sp>
        </p:grpSp>
        <p:sp>
          <p:nvSpPr>
            <p:cNvPr id="68" name="Isosceles Triangle 67"/>
            <p:cNvSpPr/>
            <p:nvPr/>
          </p:nvSpPr>
          <p:spPr>
            <a:xfrm>
              <a:off x="6119208" y="13452673"/>
              <a:ext cx="182880" cy="155448"/>
            </a:xfrm>
            <a:prstGeom prst="triangle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/>
            <p:cNvSpPr/>
            <p:nvPr/>
          </p:nvSpPr>
          <p:spPr>
            <a:xfrm>
              <a:off x="7259166" y="14484285"/>
              <a:ext cx="182880" cy="155448"/>
            </a:xfrm>
            <a:prstGeom prst="triangle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/>
          </p:nvSpPr>
          <p:spPr>
            <a:xfrm>
              <a:off x="8626651" y="16284833"/>
              <a:ext cx="182880" cy="155448"/>
            </a:xfrm>
            <a:prstGeom prst="triangle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9831537" y="16303315"/>
              <a:ext cx="182880" cy="155448"/>
            </a:xfrm>
            <a:prstGeom prst="triangle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164928" y="12908053"/>
              <a:ext cx="137160" cy="137160"/>
            </a:xfrm>
            <a:prstGeom prst="ellipse">
              <a:avLst/>
            </a:prstGeom>
            <a:solidFill>
              <a:srgbClr val="C0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5-Point Star 72"/>
            <p:cNvSpPr/>
            <p:nvPr/>
          </p:nvSpPr>
          <p:spPr>
            <a:xfrm>
              <a:off x="7286598" y="13957655"/>
              <a:ext cx="155448" cy="155448"/>
            </a:xfrm>
            <a:prstGeom prst="star5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5-Point Star 73"/>
            <p:cNvSpPr/>
            <p:nvPr/>
          </p:nvSpPr>
          <p:spPr>
            <a:xfrm>
              <a:off x="7286598" y="15128938"/>
              <a:ext cx="155448" cy="155448"/>
            </a:xfrm>
            <a:prstGeom prst="star5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478536" y="17476749"/>
              <a:ext cx="137160" cy="137160"/>
            </a:xfrm>
            <a:prstGeom prst="rect">
              <a:avLst/>
            </a:prstGeom>
            <a:solidFill>
              <a:srgbClr val="7030A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409956" y="13904736"/>
              <a:ext cx="137160" cy="137160"/>
            </a:xfrm>
            <a:prstGeom prst="rect">
              <a:avLst/>
            </a:prstGeom>
            <a:solidFill>
              <a:srgbClr val="7030A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9446530" y="16164786"/>
              <a:ext cx="137160" cy="137160"/>
            </a:xfrm>
            <a:prstGeom prst="rect">
              <a:avLst/>
            </a:prstGeom>
            <a:solidFill>
              <a:srgbClr val="7030A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9077536" y="20979545"/>
            <a:ext cx="4682203" cy="1355493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3600" dirty="0"/>
              <a:t>Plant Phenylpropanoid Biosynthesis Pathway</a:t>
            </a:r>
          </a:p>
        </p:txBody>
      </p:sp>
      <p:grpSp>
        <p:nvGrpSpPr>
          <p:cNvPr id="158" name="Group 157"/>
          <p:cNvGrpSpPr/>
          <p:nvPr/>
        </p:nvGrpSpPr>
        <p:grpSpPr>
          <a:xfrm>
            <a:off x="21827272" y="26986825"/>
            <a:ext cx="7738328" cy="3497064"/>
            <a:chOff x="21827272" y="27549543"/>
            <a:chExt cx="6955362" cy="3143229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10" t="18021" r="23852" b="2057"/>
            <a:stretch/>
          </p:blipFill>
          <p:spPr>
            <a:xfrm>
              <a:off x="26532213" y="27549543"/>
              <a:ext cx="2250421" cy="2253893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22532975" y="29707830"/>
              <a:ext cx="980658" cy="516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Mock</a:t>
              </a: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54" t="17301" r="5518" b="1155"/>
            <a:stretch/>
          </p:blipFill>
          <p:spPr>
            <a:xfrm>
              <a:off x="21827272" y="27549543"/>
              <a:ext cx="2253673" cy="2253893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26" t="16843" r="22545" b="24079"/>
            <a:stretch/>
          </p:blipFill>
          <p:spPr>
            <a:xfrm>
              <a:off x="24188271" y="27549543"/>
              <a:ext cx="2233231" cy="2253893"/>
            </a:xfrm>
            <a:prstGeom prst="rect">
              <a:avLst/>
            </a:prstGeom>
          </p:spPr>
        </p:pic>
        <p:sp>
          <p:nvSpPr>
            <p:cNvPr id="90" name="TextBox 89"/>
            <p:cNvSpPr txBox="1"/>
            <p:nvPr/>
          </p:nvSpPr>
          <p:spPr>
            <a:xfrm>
              <a:off x="25028355" y="29707830"/>
              <a:ext cx="662354" cy="516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WT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7440664" y="29701472"/>
              <a:ext cx="765456" cy="516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200" dirty="0"/>
                <a:t>Δ</a:t>
              </a:r>
              <a:r>
                <a:rPr lang="en-US" sz="3200" i="1" dirty="0"/>
                <a:t>fcs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4599044" y="30176696"/>
              <a:ext cx="1821884" cy="516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Inoculation</a:t>
              </a: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21934598" y="30260553"/>
              <a:ext cx="67616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/>
          <p:cNvSpPr txBox="1"/>
          <p:nvPr/>
        </p:nvSpPr>
        <p:spPr>
          <a:xfrm>
            <a:off x="22307550" y="30727269"/>
            <a:ext cx="7272504" cy="2998891"/>
          </a:xfrm>
          <a:prstGeom prst="rect">
            <a:avLst/>
          </a:prstGeom>
          <a:noFill/>
        </p:spPr>
        <p:txBody>
          <a:bodyPr wrap="square" lIns="43809" tIns="21904" rIns="43809" bIns="21904" rtlCol="0">
            <a:spAutoFit/>
          </a:bodyPr>
          <a:lstStyle/>
          <a:p>
            <a:pPr>
              <a:tabLst>
                <a:tab pos="400023" algn="l"/>
              </a:tabLst>
            </a:pPr>
            <a:r>
              <a:rPr lang="en-US" sz="3200" u="sng" dirty="0" smtClean="0"/>
              <a:t>Lignin Distribution</a:t>
            </a:r>
            <a:r>
              <a:rPr lang="en-US" sz="3200" dirty="0" smtClean="0"/>
              <a:t>: </a:t>
            </a:r>
            <a:r>
              <a:rPr lang="en-US" sz="3200" dirty="0"/>
              <a:t>Tomato stem vascular bundles stained with lignin-specific phloroglucinol did not reveal obvious differences in lignin content of xylem vessels in mock inoculated tomato plant or in plants inoculated with wild-type or ∆</a:t>
            </a:r>
            <a:r>
              <a:rPr lang="en-US" sz="3200" i="1" dirty="0" smtClean="0"/>
              <a:t>fcs.</a:t>
            </a:r>
            <a:endParaRPr lang="en-US" sz="3200" dirty="0"/>
          </a:p>
        </p:txBody>
      </p:sp>
      <p:sp>
        <p:nvSpPr>
          <p:cNvPr id="95" name="TextBox 94"/>
          <p:cNvSpPr txBox="1"/>
          <p:nvPr/>
        </p:nvSpPr>
        <p:spPr>
          <a:xfrm>
            <a:off x="21564600" y="39547800"/>
            <a:ext cx="2145826" cy="598230"/>
          </a:xfrm>
          <a:prstGeom prst="rect">
            <a:avLst/>
          </a:prstGeom>
          <a:noFill/>
        </p:spPr>
        <p:txBody>
          <a:bodyPr wrap="none" lIns="43806" tIns="21902" rIns="43806" bIns="21902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References</a:t>
            </a:r>
          </a:p>
        </p:txBody>
      </p:sp>
      <p:cxnSp>
        <p:nvCxnSpPr>
          <p:cNvPr id="96" name="Straight Connector 95"/>
          <p:cNvCxnSpPr/>
          <p:nvPr/>
        </p:nvCxnSpPr>
        <p:spPr>
          <a:xfrm rot="16200000">
            <a:off x="20574000" y="40614600"/>
            <a:ext cx="18288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/>
          <p:cNvGrpSpPr/>
          <p:nvPr/>
        </p:nvGrpSpPr>
        <p:grpSpPr>
          <a:xfrm>
            <a:off x="15240000" y="33756600"/>
            <a:ext cx="14554200" cy="2362200"/>
            <a:chOff x="15240000" y="32766000"/>
            <a:chExt cx="14554200" cy="2362200"/>
          </a:xfrm>
        </p:grpSpPr>
        <p:sp>
          <p:nvSpPr>
            <p:cNvPr id="46" name="TextBox 45"/>
            <p:cNvSpPr txBox="1"/>
            <p:nvPr/>
          </p:nvSpPr>
          <p:spPr>
            <a:xfrm>
              <a:off x="15447061" y="32842200"/>
              <a:ext cx="2688539" cy="690563"/>
            </a:xfrm>
            <a:prstGeom prst="rect">
              <a:avLst/>
            </a:prstGeom>
            <a:noFill/>
          </p:spPr>
          <p:txBody>
            <a:bodyPr wrap="none" lIns="43806" tIns="21902" rIns="43806" bIns="21902" rtlCol="0">
              <a:spAutoFit/>
            </a:bodyPr>
            <a:lstStyle/>
            <a:p>
              <a:pPr algn="ctr"/>
              <a:r>
                <a:rPr lang="en-US" sz="4200" dirty="0">
                  <a:solidFill>
                    <a:schemeClr val="tx2">
                      <a:lumMod val="75000"/>
                    </a:schemeClr>
                  </a:solidFill>
                </a:rPr>
                <a:t>Conclusions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5240000" y="33505074"/>
              <a:ext cx="14554200" cy="1623126"/>
            </a:xfrm>
            <a:prstGeom prst="rect">
              <a:avLst/>
            </a:prstGeom>
            <a:noFill/>
          </p:spPr>
          <p:txBody>
            <a:bodyPr wrap="square" lIns="43806" tIns="21902" rIns="43806" bIns="21902" rtlCol="0">
              <a:spAutoFit/>
            </a:bodyPr>
            <a:lstStyle/>
            <a:p>
              <a:pPr marL="457170" indent="-225409">
                <a:lnSpc>
                  <a:spcPct val="95000"/>
                </a:lnSpc>
                <a:buFont typeface="Calibri" pitchFamily="34" charset="0"/>
                <a:buChar char="-"/>
              </a:pPr>
              <a:r>
                <a:rPr lang="en-US" sz="3600" dirty="0"/>
                <a:t>HCA degradation contributes to </a:t>
              </a:r>
              <a:r>
                <a:rPr lang="en-US" sz="3600" i="1" dirty="0"/>
                <a:t>R. solanacearum </a:t>
              </a:r>
              <a:r>
                <a:rPr lang="en-US" sz="3600" dirty="0"/>
                <a:t>virulence.</a:t>
              </a:r>
            </a:p>
            <a:p>
              <a:pPr marL="457170" indent="-225409">
                <a:lnSpc>
                  <a:spcPct val="95000"/>
                </a:lnSpc>
                <a:buFont typeface="Calibri" pitchFamily="34" charset="0"/>
                <a:buChar char="-"/>
              </a:pPr>
              <a:r>
                <a:rPr lang="en-US" sz="3600" dirty="0"/>
                <a:t>The </a:t>
              </a:r>
              <a:r>
                <a:rPr lang="en-US" sz="3600" i="1" dirty="0"/>
                <a:t>in planta </a:t>
              </a:r>
              <a:r>
                <a:rPr lang="en-US" sz="3600" dirty="0"/>
                <a:t>role of HCA degradation could be carbon assimilation or toxin elimination, but is apparently not lignin removal.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15697200" y="32766000"/>
              <a:ext cx="13716000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21564600" y="40132133"/>
            <a:ext cx="8382000" cy="1571701"/>
          </a:xfrm>
          <a:prstGeom prst="rect">
            <a:avLst/>
          </a:prstGeom>
          <a:noFill/>
        </p:spPr>
        <p:txBody>
          <a:bodyPr wrap="square" lIns="43806" tIns="21902" rIns="43806" bIns="21902" rtlCol="0">
            <a:spAutoFit/>
          </a:bodyPr>
          <a:lstStyle/>
          <a:p>
            <a:pPr marL="171438" indent="-171438">
              <a:lnSpc>
                <a:spcPct val="70000"/>
              </a:lnSpc>
              <a:tabLst>
                <a:tab pos="400023" algn="l"/>
              </a:tabLst>
            </a:pPr>
            <a:r>
              <a:rPr lang="en-US" sz="2800" dirty="0"/>
              <a:t>1. 	</a:t>
            </a:r>
            <a:r>
              <a:rPr lang="en-US" sz="2800" dirty="0" err="1"/>
              <a:t>Kanost</a:t>
            </a:r>
            <a:r>
              <a:rPr lang="en-US" sz="2800" dirty="0"/>
              <a:t> MR </a:t>
            </a:r>
            <a:r>
              <a:rPr lang="en-US" sz="2800" i="1" dirty="0"/>
              <a:t>et al</a:t>
            </a:r>
            <a:r>
              <a:rPr lang="en-US" sz="2800" dirty="0"/>
              <a:t>. 2004. </a:t>
            </a:r>
            <a:r>
              <a:rPr lang="en-US" sz="2800" i="1" dirty="0" err="1"/>
              <a:t>Immunol</a:t>
            </a:r>
            <a:r>
              <a:rPr lang="en-US" sz="2800" i="1" dirty="0"/>
              <a:t> Rev. </a:t>
            </a:r>
            <a:r>
              <a:rPr lang="en-US" sz="2800" dirty="0"/>
              <a:t>198: 97-105.</a:t>
            </a:r>
          </a:p>
          <a:p>
            <a:pPr marL="171438" indent="-171438">
              <a:lnSpc>
                <a:spcPct val="70000"/>
              </a:lnSpc>
              <a:tabLst>
                <a:tab pos="400023" algn="l"/>
              </a:tabLst>
            </a:pPr>
            <a:r>
              <a:rPr lang="en-US" sz="2800" dirty="0"/>
              <a:t>2.	Dixon R. 2001. </a:t>
            </a:r>
            <a:r>
              <a:rPr lang="en-US" sz="2800" i="1" dirty="0"/>
              <a:t>Nature </a:t>
            </a:r>
            <a:r>
              <a:rPr lang="en-US" sz="2800" dirty="0"/>
              <a:t>411: 843-847. </a:t>
            </a:r>
          </a:p>
          <a:p>
            <a:pPr marL="171438" indent="-171438">
              <a:lnSpc>
                <a:spcPct val="70000"/>
              </a:lnSpc>
              <a:tabLst>
                <a:tab pos="400023" algn="l"/>
              </a:tabLst>
            </a:pPr>
            <a:r>
              <a:rPr lang="en-US" sz="2800" dirty="0"/>
              <a:t>3.	Jacobs JM </a:t>
            </a:r>
            <a:r>
              <a:rPr lang="en-US" sz="2800" i="1" dirty="0"/>
              <a:t>et al</a:t>
            </a:r>
            <a:r>
              <a:rPr lang="en-US" sz="2800" dirty="0"/>
              <a:t>. 2012. </a:t>
            </a:r>
            <a:r>
              <a:rPr lang="en-US" sz="2800" i="1" dirty="0" err="1"/>
              <a:t>mBio</a:t>
            </a:r>
            <a:r>
              <a:rPr lang="en-US" sz="2800" dirty="0"/>
              <a:t> 3(4): e00114-12.</a:t>
            </a:r>
          </a:p>
          <a:p>
            <a:pPr marL="171438" indent="-171438">
              <a:lnSpc>
                <a:spcPct val="70000"/>
              </a:lnSpc>
              <a:tabLst>
                <a:tab pos="400023" algn="l"/>
              </a:tabLst>
            </a:pPr>
            <a:r>
              <a:rPr lang="en-US" sz="2800" dirty="0"/>
              <a:t>4.	Reddy MS </a:t>
            </a:r>
            <a:r>
              <a:rPr lang="en-US" sz="2800" i="1" dirty="0"/>
              <a:t>et al</a:t>
            </a:r>
            <a:r>
              <a:rPr lang="en-US" sz="2800" dirty="0"/>
              <a:t>. 2005. </a:t>
            </a:r>
            <a:r>
              <a:rPr lang="en-US" sz="2800" i="1" dirty="0"/>
              <a:t>PNAS</a:t>
            </a:r>
            <a:r>
              <a:rPr lang="en-US" sz="2800" dirty="0"/>
              <a:t> 102 (62): 16573-16578.</a:t>
            </a:r>
          </a:p>
          <a:p>
            <a:pPr marL="171438" indent="-171438">
              <a:lnSpc>
                <a:spcPct val="70000"/>
              </a:lnSpc>
              <a:tabLst>
                <a:tab pos="400023" algn="l"/>
              </a:tabLst>
            </a:pPr>
            <a:r>
              <a:rPr lang="en-US" sz="2800" dirty="0"/>
              <a:t>5. 	</a:t>
            </a:r>
            <a:r>
              <a:rPr lang="en-US" sz="2800" dirty="0" err="1"/>
              <a:t>Dence</a:t>
            </a:r>
            <a:r>
              <a:rPr lang="en-US" sz="2800" dirty="0"/>
              <a:t> CW. 1992. </a:t>
            </a:r>
            <a:r>
              <a:rPr lang="en-US" sz="2800" i="1" dirty="0"/>
              <a:t>Methods in Lignin Chemistry</a:t>
            </a:r>
            <a:r>
              <a:rPr lang="en-US" sz="2800" dirty="0"/>
              <a:t>. 33-31.</a:t>
            </a:r>
          </a:p>
        </p:txBody>
      </p:sp>
      <p:grpSp>
        <p:nvGrpSpPr>
          <p:cNvPr id="160" name="Group 159"/>
          <p:cNvGrpSpPr/>
          <p:nvPr/>
        </p:nvGrpSpPr>
        <p:grpSpPr>
          <a:xfrm>
            <a:off x="15240000" y="36271200"/>
            <a:ext cx="14478000" cy="3192244"/>
            <a:chOff x="15240000" y="36576000"/>
            <a:chExt cx="14478000" cy="3192244"/>
          </a:xfrm>
        </p:grpSpPr>
        <p:sp>
          <p:nvSpPr>
            <p:cNvPr id="50" name="TextBox 49"/>
            <p:cNvSpPr txBox="1"/>
            <p:nvPr/>
          </p:nvSpPr>
          <p:spPr>
            <a:xfrm>
              <a:off x="15411661" y="36576000"/>
              <a:ext cx="3866939" cy="690563"/>
            </a:xfrm>
            <a:prstGeom prst="rect">
              <a:avLst/>
            </a:prstGeom>
            <a:noFill/>
          </p:spPr>
          <p:txBody>
            <a:bodyPr wrap="none" lIns="43806" tIns="21902" rIns="43806" bIns="21902" rtlCol="0">
              <a:spAutoFit/>
            </a:bodyPr>
            <a:lstStyle/>
            <a:p>
              <a:pPr algn="ctr"/>
              <a:r>
                <a:rPr lang="en-US" sz="4200" dirty="0">
                  <a:solidFill>
                    <a:schemeClr val="tx2">
                      <a:lumMod val="75000"/>
                    </a:schemeClr>
                  </a:solidFill>
                </a:rPr>
                <a:t>Future Directions</a:t>
              </a: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5697200" y="36576000"/>
              <a:ext cx="13716000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15240000" y="37261800"/>
              <a:ext cx="14478000" cy="2506444"/>
            </a:xfrm>
            <a:prstGeom prst="rect">
              <a:avLst/>
            </a:prstGeom>
            <a:noFill/>
          </p:spPr>
          <p:txBody>
            <a:bodyPr wrap="square" lIns="43806" tIns="21902" rIns="43806" bIns="21902" rtlCol="0">
              <a:spAutoFit/>
            </a:bodyPr>
            <a:lstStyle/>
            <a:p>
              <a:pPr marL="457170" indent="-225409">
                <a:buFont typeface="Calibri" pitchFamily="34" charset="0"/>
                <a:buChar char="-"/>
              </a:pPr>
              <a:r>
                <a:rPr lang="en-US" sz="3200" dirty="0"/>
                <a:t>We observed that a quantitatively wilt-resistant tomato line (Hawaii 7996) highly expresses phenylpropanoid biosynthesis genes during </a:t>
              </a:r>
              <a:r>
                <a:rPr lang="en-US" sz="3200" i="1" dirty="0"/>
                <a:t>R. solanacearum</a:t>
              </a:r>
              <a:r>
                <a:rPr lang="en-US" sz="3200" dirty="0"/>
                <a:t> infection. We will investigate the role of pathogen HCA degradation in this interaction.  </a:t>
              </a:r>
              <a:endParaRPr lang="en-US" sz="3200" dirty="0" smtClean="0"/>
            </a:p>
            <a:p>
              <a:pPr marL="457170" indent="-225409">
                <a:buFont typeface="Calibri" pitchFamily="34" charset="0"/>
                <a:buChar char="-"/>
              </a:pPr>
              <a:r>
                <a:rPr lang="en-US" sz="3200" dirty="0" smtClean="0"/>
                <a:t>Since ferulic acid does not inhibit growth of </a:t>
              </a:r>
              <a:r>
                <a:rPr lang="el-GR" sz="3200" dirty="0" smtClean="0"/>
                <a:t>Δ</a:t>
              </a:r>
              <a:r>
                <a:rPr lang="en-US" sz="3200" i="1" dirty="0" smtClean="0"/>
                <a:t>fcs </a:t>
              </a:r>
              <a:r>
                <a:rPr lang="en-US" sz="3200" dirty="0" smtClean="0"/>
                <a:t>more than wild type, does </a:t>
              </a:r>
              <a:r>
                <a:rPr lang="en-US" sz="3200" i="1" dirty="0" smtClean="0"/>
                <a:t>R. solanacearum </a:t>
              </a:r>
              <a:r>
                <a:rPr lang="en-US" sz="3200" dirty="0" smtClean="0"/>
                <a:t>have an additional pathway to degrade ferulic acid?</a:t>
              </a:r>
              <a:endParaRPr lang="en-US" sz="3200" dirty="0"/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454384" y="12630969"/>
            <a:ext cx="14432509" cy="5885631"/>
            <a:chOff x="454384" y="11734800"/>
            <a:chExt cx="14432509" cy="5885631"/>
          </a:xfrm>
        </p:grpSpPr>
        <p:sp>
          <p:nvSpPr>
            <p:cNvPr id="13" name="TextBox 12"/>
            <p:cNvSpPr txBox="1"/>
            <p:nvPr/>
          </p:nvSpPr>
          <p:spPr>
            <a:xfrm>
              <a:off x="9112728" y="13374475"/>
              <a:ext cx="1402872" cy="646325"/>
            </a:xfrm>
            <a:prstGeom prst="rect">
              <a:avLst/>
            </a:prstGeom>
            <a:noFill/>
          </p:spPr>
          <p:txBody>
            <a:bodyPr wrap="none" lIns="91434" tIns="45717" rIns="91434" bIns="45717" rtlCol="0">
              <a:spAutoFit/>
            </a:bodyPr>
            <a:lstStyle/>
            <a:p>
              <a:r>
                <a:rPr lang="en-US" sz="3600" dirty="0" smtClean="0">
                  <a:solidFill>
                    <a:schemeClr val="tx2">
                      <a:lumMod val="75000"/>
                    </a:schemeClr>
                  </a:solidFill>
                </a:rPr>
                <a:t>VanAB</a:t>
              </a:r>
              <a:endParaRPr lang="en-US" sz="3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6934200" y="15037787"/>
              <a:ext cx="3108960" cy="232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220200" y="15697200"/>
              <a:ext cx="1167680" cy="646325"/>
            </a:xfrm>
            <a:prstGeom prst="rect">
              <a:avLst/>
            </a:prstGeom>
            <a:noFill/>
          </p:spPr>
          <p:txBody>
            <a:bodyPr wrap="none" lIns="91434" tIns="45717" rIns="91434" bIns="45717" rtlCol="0">
              <a:spAutoFit/>
            </a:bodyPr>
            <a:lstStyle/>
            <a:p>
              <a:r>
                <a:rPr lang="en-US" sz="3600" dirty="0" err="1">
                  <a:solidFill>
                    <a:schemeClr val="tx2">
                      <a:lumMod val="75000"/>
                    </a:schemeClr>
                  </a:solidFill>
                </a:rPr>
                <a:t>PobA</a:t>
              </a:r>
              <a:endParaRPr lang="en-US" sz="3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709160" y="14478000"/>
              <a:ext cx="1005840" cy="646331"/>
              <a:chOff x="3390086" y="781015"/>
              <a:chExt cx="816135" cy="5244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3453294" y="781015"/>
                <a:ext cx="651480" cy="5244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err="1">
                    <a:solidFill>
                      <a:schemeClr val="tx2">
                        <a:lumMod val="75000"/>
                      </a:schemeClr>
                    </a:solidFill>
                  </a:rPr>
                  <a:t>Fca</a:t>
                </a:r>
                <a:endParaRPr lang="en-US" sz="3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3390086" y="1241707"/>
                <a:ext cx="81613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6858000" y="14653950"/>
              <a:ext cx="931653" cy="477048"/>
            </a:xfrm>
            <a:prstGeom prst="rect">
              <a:avLst/>
            </a:prstGeom>
            <a:noFill/>
          </p:spPr>
          <p:txBody>
            <a:bodyPr wrap="none" lIns="91434" tIns="45717" rIns="91434" bIns="45717" rtlCol="0">
              <a:spAutoFit/>
            </a:bodyPr>
            <a:lstStyle/>
            <a:p>
              <a:r>
                <a:rPr lang="en-US" sz="2500" dirty="0"/>
                <a:t>R=OH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rot="20700000">
              <a:off x="7009361" y="15391361"/>
              <a:ext cx="822960" cy="82296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 rot="1700073">
              <a:off x="6906056" y="15306444"/>
              <a:ext cx="72006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R=H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rot="840000" flipV="1">
              <a:off x="9098329" y="15194328"/>
              <a:ext cx="1005840" cy="100584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19761663">
              <a:off x="6599462" y="13610584"/>
              <a:ext cx="1212192" cy="477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R=OCH</a:t>
              </a:r>
              <a:r>
                <a:rPr lang="en-US" sz="2500" baseline="-25000" dirty="0"/>
                <a:t>3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rot="840000" flipV="1">
              <a:off x="6943966" y="13556656"/>
              <a:ext cx="914400" cy="82296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21000000">
              <a:off x="9147490" y="13643291"/>
              <a:ext cx="1005840" cy="100584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8077200" y="14478000"/>
              <a:ext cx="910430" cy="646325"/>
            </a:xfrm>
            <a:prstGeom prst="rect">
              <a:avLst/>
            </a:prstGeom>
            <a:noFill/>
          </p:spPr>
          <p:txBody>
            <a:bodyPr wrap="none" lIns="91434" tIns="45717" rIns="91434" bIns="45717" rtlCol="0">
              <a:spAutoFit/>
            </a:bodyPr>
            <a:lstStyle/>
            <a:p>
              <a:r>
                <a:rPr lang="en-US" sz="3600" dirty="0" err="1">
                  <a:solidFill>
                    <a:schemeClr val="tx2">
                      <a:lumMod val="75000"/>
                    </a:schemeClr>
                  </a:solidFill>
                </a:rPr>
                <a:t>Vdh</a:t>
              </a:r>
              <a:endParaRPr lang="en-US" sz="3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830589" y="14478000"/>
              <a:ext cx="1056304" cy="1077212"/>
            </a:xfrm>
            <a:prstGeom prst="rect">
              <a:avLst/>
            </a:prstGeom>
            <a:noFill/>
          </p:spPr>
          <p:txBody>
            <a:bodyPr wrap="none" lIns="91434" tIns="45717" rIns="91434" bIns="45717" rtlCol="0">
              <a:spAutoFit/>
            </a:bodyPr>
            <a:lstStyle/>
            <a:p>
              <a:pPr algn="ctr"/>
              <a:r>
                <a:rPr lang="en-US" sz="3200" dirty="0" smtClean="0"/>
                <a:t>TCA </a:t>
              </a:r>
            </a:p>
            <a:p>
              <a:pPr algn="ctr"/>
              <a:r>
                <a:rPr lang="en-US" sz="3200" dirty="0" smtClean="0"/>
                <a:t>Cycle</a:t>
              </a:r>
              <a:endParaRPr lang="en-US" sz="3200" baseline="-25000" dirty="0"/>
            </a:p>
          </p:txBody>
        </p:sp>
        <p:grpSp>
          <p:nvGrpSpPr>
            <p:cNvPr id="149" name="Group 148"/>
            <p:cNvGrpSpPr/>
            <p:nvPr/>
          </p:nvGrpSpPr>
          <p:grpSpPr>
            <a:xfrm>
              <a:off x="11420805" y="14073849"/>
              <a:ext cx="2599995" cy="1077212"/>
              <a:chOff x="11268405" y="14073849"/>
              <a:chExt cx="2599995" cy="1077212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>
                <a:off x="12963554" y="15059024"/>
                <a:ext cx="548640" cy="0"/>
              </a:xfrm>
              <a:prstGeom prst="straightConnector1">
                <a:avLst/>
              </a:prstGeom>
              <a:ln w="22225" cmpd="sng">
                <a:solidFill>
                  <a:schemeClr val="bg1">
                    <a:lumMod val="50000"/>
                  </a:schemeClr>
                </a:solidFill>
                <a:prstDash val="solid"/>
                <a:headEnd type="none" w="med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11268405" y="14073849"/>
                <a:ext cx="2599995" cy="1077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34" tIns="45717" rIns="91434" bIns="45717" rtlCol="0">
                <a:spAutoFit/>
              </a:bodyPr>
              <a:lstStyle/>
              <a:p>
                <a:pPr algn="ctr"/>
                <a:r>
                  <a:rPr lang="el-GR" sz="3200" dirty="0"/>
                  <a:t>β</a:t>
                </a:r>
                <a:r>
                  <a:rPr lang="en-US" sz="3200" dirty="0"/>
                  <a:t>-</a:t>
                </a:r>
                <a:r>
                  <a:rPr lang="en-US" sz="3200" dirty="0" err="1"/>
                  <a:t>ketoadipate</a:t>
                </a:r>
                <a:r>
                  <a:rPr lang="en-US" sz="3200" dirty="0"/>
                  <a:t> </a:t>
                </a:r>
              </a:p>
              <a:p>
                <a:pPr algn="ctr"/>
                <a:r>
                  <a:rPr lang="en-US" sz="3200" dirty="0"/>
                  <a:t>pathway</a:t>
                </a: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12273580" y="15059024"/>
                <a:ext cx="548640" cy="0"/>
              </a:xfrm>
              <a:prstGeom prst="straightConnector1">
                <a:avLst/>
              </a:prstGeom>
              <a:ln w="22225" cmpd="sng">
                <a:solidFill>
                  <a:schemeClr val="bg1">
                    <a:lumMod val="50000"/>
                  </a:schemeClr>
                </a:solidFill>
                <a:prstDash val="solid"/>
                <a:headEnd type="none" w="med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11658600" y="15059024"/>
                <a:ext cx="548640" cy="0"/>
              </a:xfrm>
              <a:prstGeom prst="straightConnector1">
                <a:avLst/>
              </a:prstGeom>
              <a:ln w="22225" cmpd="sng">
                <a:solidFill>
                  <a:schemeClr val="bg1">
                    <a:lumMod val="50000"/>
                  </a:schemeClr>
                </a:solidFill>
                <a:prstDash val="solid"/>
                <a:headEnd type="none" w="med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704408" y="12499271"/>
              <a:ext cx="1020470" cy="646325"/>
            </a:xfrm>
            <a:prstGeom prst="rect">
              <a:avLst/>
            </a:prstGeom>
            <a:noFill/>
          </p:spPr>
          <p:txBody>
            <a:bodyPr wrap="square" lIns="91434" tIns="45717" rIns="91434" bIns="45717" rtlCol="0">
              <a:spAutoFit/>
            </a:bodyPr>
            <a:lstStyle/>
            <a:p>
              <a:r>
                <a:rPr lang="en-US" sz="3600" dirty="0" smtClean="0"/>
                <a:t>HCA</a:t>
              </a:r>
              <a:endParaRPr lang="en-US" sz="3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54384" y="15686899"/>
              <a:ext cx="3889016" cy="1329593"/>
            </a:xfrm>
            <a:prstGeom prst="rect">
              <a:avLst/>
            </a:prstGeom>
            <a:noFill/>
            <a:ln>
              <a:noFill/>
              <a:prstDash val="lgDashDot"/>
            </a:ln>
          </p:spPr>
          <p:txBody>
            <a:bodyPr wrap="square" lIns="18287" tIns="18287" rIns="18287" bIns="18287" rtlCol="0">
              <a:spAutoFit/>
            </a:bodyPr>
            <a:lstStyle/>
            <a:p>
              <a:pPr>
                <a:tabLst>
                  <a:tab pos="571461" algn="l"/>
                  <a:tab pos="800046" algn="l"/>
                </a:tabLst>
              </a:pPr>
              <a:r>
                <a:rPr lang="en-US" sz="2800" dirty="0" smtClean="0"/>
                <a:t>R=OCH</a:t>
              </a:r>
              <a:r>
                <a:rPr lang="en-US" sz="2800" baseline="-25000" dirty="0" smtClean="0"/>
                <a:t>3  </a:t>
              </a:r>
              <a:r>
                <a:rPr lang="en-US" sz="2800" dirty="0"/>
                <a:t>Ferulic Acid</a:t>
              </a:r>
            </a:p>
            <a:p>
              <a:pPr>
                <a:tabLst>
                  <a:tab pos="571461" algn="l"/>
                  <a:tab pos="800046" algn="l"/>
                </a:tabLst>
              </a:pPr>
              <a:r>
                <a:rPr lang="en-US" sz="2800" dirty="0"/>
                <a:t>R=OH </a:t>
              </a:r>
              <a:r>
                <a:rPr lang="en-US" sz="2800" dirty="0" smtClean="0"/>
                <a:t>    Caffeic </a:t>
              </a:r>
              <a:r>
                <a:rPr lang="en-US" sz="2800" dirty="0"/>
                <a:t>Acid</a:t>
              </a:r>
            </a:p>
            <a:p>
              <a:pPr>
                <a:tabLst>
                  <a:tab pos="571461" algn="l"/>
                  <a:tab pos="800046" algn="l"/>
                </a:tabLst>
              </a:pPr>
              <a:r>
                <a:rPr lang="en-US" sz="2800" dirty="0"/>
                <a:t>R=H 	 </a:t>
              </a:r>
              <a:r>
                <a:rPr lang="en-US" sz="2800" dirty="0" smtClean="0"/>
                <a:t>     </a:t>
              </a:r>
              <a:r>
                <a:rPr lang="en-US" sz="2800" i="1" dirty="0" smtClean="0"/>
                <a:t>p</a:t>
              </a:r>
              <a:r>
                <a:rPr lang="en-US" sz="2800" dirty="0" smtClean="0"/>
                <a:t>-Coumaric </a:t>
              </a:r>
              <a:r>
                <a:rPr lang="en-US" sz="2800" dirty="0"/>
                <a:t>Acid</a:t>
              </a:r>
            </a:p>
          </p:txBody>
        </p:sp>
        <p:sp>
          <p:nvSpPr>
            <p:cNvPr id="36" name="Multiply 35"/>
            <p:cNvSpPr/>
            <p:nvPr/>
          </p:nvSpPr>
          <p:spPr>
            <a:xfrm>
              <a:off x="1811345" y="13520086"/>
              <a:ext cx="2141199" cy="1577725"/>
            </a:xfrm>
            <a:prstGeom prst="mathMultiply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34" tIns="45717" rIns="91434" bIns="45717"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14600" y="14541025"/>
              <a:ext cx="768916" cy="646325"/>
            </a:xfrm>
            <a:prstGeom prst="rect">
              <a:avLst/>
            </a:prstGeom>
            <a:noFill/>
          </p:spPr>
          <p:txBody>
            <a:bodyPr wrap="none" lIns="91434" tIns="45717" rIns="91434" bIns="45717" rtlCol="0">
              <a:spAutoFit/>
            </a:bodyPr>
            <a:lstStyle/>
            <a:p>
              <a:r>
                <a:rPr lang="en-US" sz="3600" b="1" dirty="0">
                  <a:solidFill>
                    <a:schemeClr val="tx2">
                      <a:lumMod val="75000"/>
                    </a:schemeClr>
                  </a:solidFill>
                </a:rPr>
                <a:t>Fcs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2209800" y="15040107"/>
              <a:ext cx="135233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280710" y="13792200"/>
              <a:ext cx="1224490" cy="830991"/>
            </a:xfrm>
            <a:prstGeom prst="rect">
              <a:avLst/>
            </a:prstGeom>
            <a:noFill/>
          </p:spPr>
          <p:txBody>
            <a:bodyPr wrap="none" lIns="91434" tIns="45717" rIns="91434" bIns="45717" rtlCol="0">
              <a:spAutoFit/>
            </a:bodyPr>
            <a:lstStyle/>
            <a:p>
              <a:pPr algn="ctr"/>
              <a:r>
                <a:rPr lang="el-GR" sz="4800" b="1" dirty="0"/>
                <a:t>Δ</a:t>
              </a:r>
              <a:r>
                <a:rPr lang="en-US" sz="4800" b="1" i="1" dirty="0"/>
                <a:t>fcs</a:t>
              </a: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671658" y="13145596"/>
              <a:ext cx="1869346" cy="2609230"/>
              <a:chOff x="1450071" y="8248132"/>
              <a:chExt cx="1032611" cy="1441317"/>
            </a:xfrm>
          </p:grpSpPr>
          <p:pic>
            <p:nvPicPr>
              <p:cNvPr id="102" name="Picture 101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8441" b="78623"/>
              <a:stretch/>
            </p:blipFill>
            <p:spPr>
              <a:xfrm>
                <a:off x="1450182" y="8248243"/>
                <a:ext cx="1032500" cy="1441206"/>
              </a:xfrm>
              <a:prstGeom prst="rect">
                <a:avLst/>
              </a:prstGeom>
            </p:spPr>
          </p:pic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8441" b="78623"/>
              <a:stretch/>
            </p:blipFill>
            <p:spPr>
              <a:xfrm>
                <a:off x="1450071" y="8248132"/>
                <a:ext cx="1032500" cy="1441206"/>
              </a:xfrm>
              <a:prstGeom prst="rect">
                <a:avLst/>
              </a:prstGeom>
            </p:spPr>
          </p:pic>
        </p:grpSp>
        <p:grpSp>
          <p:nvGrpSpPr>
            <p:cNvPr id="104" name="Group 103"/>
            <p:cNvGrpSpPr/>
            <p:nvPr/>
          </p:nvGrpSpPr>
          <p:grpSpPr>
            <a:xfrm>
              <a:off x="3092070" y="13197031"/>
              <a:ext cx="1869145" cy="2609031"/>
              <a:chOff x="3358777" y="8197701"/>
              <a:chExt cx="1032500" cy="1441206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779" t="-342" r="76662" b="78965"/>
              <a:stretch/>
            </p:blipFill>
            <p:spPr>
              <a:xfrm>
                <a:off x="3358777" y="8197701"/>
                <a:ext cx="1032500" cy="1441206"/>
              </a:xfrm>
              <a:prstGeom prst="rect">
                <a:avLst/>
              </a:prstGeom>
            </p:spPr>
          </p:pic>
          <p:pic>
            <p:nvPicPr>
              <p:cNvPr id="106" name="Picture 105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779" t="-342" r="76662" b="78965"/>
              <a:stretch/>
            </p:blipFill>
            <p:spPr>
              <a:xfrm>
                <a:off x="3358777" y="8197701"/>
                <a:ext cx="1032500" cy="1441206"/>
              </a:xfrm>
              <a:prstGeom prst="rect">
                <a:avLst/>
              </a:prstGeom>
            </p:spPr>
          </p:pic>
        </p:grpSp>
        <p:grpSp>
          <p:nvGrpSpPr>
            <p:cNvPr id="107" name="Group 106"/>
            <p:cNvGrpSpPr/>
            <p:nvPr/>
          </p:nvGrpSpPr>
          <p:grpSpPr>
            <a:xfrm>
              <a:off x="5366882" y="13577774"/>
              <a:ext cx="1872118" cy="2609031"/>
              <a:chOff x="4554737" y="7611113"/>
              <a:chExt cx="1034142" cy="1441206"/>
            </a:xfrm>
          </p:grpSpPr>
          <p:pic>
            <p:nvPicPr>
              <p:cNvPr id="108" name="Picture 107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684" t="2661" r="62757" b="75962"/>
              <a:stretch/>
            </p:blipFill>
            <p:spPr>
              <a:xfrm>
                <a:off x="4554737" y="7611113"/>
                <a:ext cx="1032500" cy="1441206"/>
              </a:xfrm>
              <a:prstGeom prst="rect">
                <a:avLst/>
              </a:prstGeom>
            </p:spPr>
          </p:pic>
          <p:pic>
            <p:nvPicPr>
              <p:cNvPr id="109" name="Picture 108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684" t="2661" r="62757" b="75962"/>
              <a:stretch/>
            </p:blipFill>
            <p:spPr>
              <a:xfrm>
                <a:off x="4556379" y="7611113"/>
                <a:ext cx="1032500" cy="1441206"/>
              </a:xfrm>
              <a:prstGeom prst="rect">
                <a:avLst/>
              </a:prstGeom>
            </p:spPr>
          </p:pic>
        </p:grpSp>
        <p:pic>
          <p:nvPicPr>
            <p:cNvPr id="110" name="Picture 109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90" t="24896" r="57451" b="53727"/>
            <a:stretch/>
          </p:blipFill>
          <p:spPr>
            <a:xfrm>
              <a:off x="7543800" y="11734800"/>
              <a:ext cx="1869145" cy="2609031"/>
            </a:xfrm>
            <a:prstGeom prst="rect">
              <a:avLst/>
            </a:prstGeom>
          </p:spPr>
        </p:pic>
        <p:pic>
          <p:nvPicPr>
            <p:cNvPr id="111" name="Picture 110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13" t="80519" r="54428" b="-1896"/>
            <a:stretch/>
          </p:blipFill>
          <p:spPr>
            <a:xfrm>
              <a:off x="7467600" y="15011400"/>
              <a:ext cx="1869145" cy="2609031"/>
            </a:xfrm>
            <a:prstGeom prst="rect">
              <a:avLst/>
            </a:prstGeom>
          </p:spPr>
        </p:pic>
        <p:pic>
          <p:nvPicPr>
            <p:cNvPr id="112" name="Picture 111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12" t="48518" r="56729" b="30105"/>
            <a:stretch/>
          </p:blipFill>
          <p:spPr>
            <a:xfrm>
              <a:off x="9829800" y="13411200"/>
              <a:ext cx="1869145" cy="2609031"/>
            </a:xfrm>
            <a:prstGeom prst="rect">
              <a:avLst/>
            </a:prstGeom>
          </p:spPr>
        </p:pic>
      </p:grpSp>
      <p:sp>
        <p:nvSpPr>
          <p:cNvPr id="113" name="TextBox 112"/>
          <p:cNvSpPr txBox="1"/>
          <p:nvPr/>
        </p:nvSpPr>
        <p:spPr>
          <a:xfrm>
            <a:off x="16790344" y="40309800"/>
            <a:ext cx="4469456" cy="1336893"/>
          </a:xfrm>
          <a:prstGeom prst="rect">
            <a:avLst/>
          </a:prstGeom>
          <a:noFill/>
        </p:spPr>
        <p:txBody>
          <a:bodyPr wrap="square" lIns="43806" tIns="21902" rIns="43806" bIns="21902" rtlCol="0">
            <a:spAutoFit/>
          </a:bodyPr>
          <a:lstStyle/>
          <a:p>
            <a:r>
              <a:rPr lang="en-US" sz="2800" dirty="0"/>
              <a:t>TML was supported by NIH National Research Service Award T32 GM07215</a:t>
            </a: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3" r="17596" b="2277"/>
          <a:stretch/>
        </p:blipFill>
        <p:spPr>
          <a:xfrm>
            <a:off x="795704" y="20009689"/>
            <a:ext cx="1206193" cy="2068020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685799" y="21977678"/>
            <a:ext cx="1386201" cy="784824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3000" dirty="0"/>
              <a:t>Healthy</a:t>
            </a:r>
          </a:p>
          <a:p>
            <a:pPr algn="ctr">
              <a:lnSpc>
                <a:spcPct val="75000"/>
              </a:lnSpc>
            </a:pPr>
            <a:r>
              <a:rPr lang="en-US" sz="3000" dirty="0"/>
              <a:t>Tomato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3055504" y="20134561"/>
            <a:ext cx="1110661" cy="1847377"/>
            <a:chOff x="2967492" y="20556952"/>
            <a:chExt cx="1110661" cy="1847377"/>
          </a:xfrm>
        </p:grpSpPr>
        <p:pic>
          <p:nvPicPr>
            <p:cNvPr id="117" name="Picture 116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890"/>
            <a:stretch/>
          </p:blipFill>
          <p:spPr>
            <a:xfrm>
              <a:off x="2967492" y="20556952"/>
              <a:ext cx="1105270" cy="1847377"/>
            </a:xfrm>
            <a:prstGeom prst="rect">
              <a:avLst/>
            </a:prstGeom>
          </p:spPr>
        </p:pic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3010">
              <a:off x="3405160" y="21929331"/>
              <a:ext cx="672993" cy="210637"/>
            </a:xfrm>
            <a:prstGeom prst="rect">
              <a:avLst/>
            </a:prstGeom>
          </p:spPr>
        </p:pic>
      </p:grpSp>
      <p:sp>
        <p:nvSpPr>
          <p:cNvPr id="119" name="TextBox 118"/>
          <p:cNvSpPr txBox="1"/>
          <p:nvPr/>
        </p:nvSpPr>
        <p:spPr>
          <a:xfrm>
            <a:off x="2108973" y="21970175"/>
            <a:ext cx="2894755" cy="799828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3000" i="1" dirty="0"/>
              <a:t>R. solanacearum-</a:t>
            </a:r>
          </a:p>
          <a:p>
            <a:pPr algn="ctr">
              <a:lnSpc>
                <a:spcPct val="75000"/>
              </a:lnSpc>
            </a:pPr>
            <a:r>
              <a:rPr lang="en-US" sz="3000" dirty="0"/>
              <a:t>Infected Tomato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35863" y="23014023"/>
            <a:ext cx="3178936" cy="784824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3000" dirty="0"/>
              <a:t>RNA extracted </a:t>
            </a:r>
            <a:endParaRPr lang="en-US" sz="3000" dirty="0" smtClean="0"/>
          </a:p>
          <a:p>
            <a:pPr algn="ctr">
              <a:lnSpc>
                <a:spcPct val="75000"/>
              </a:lnSpc>
            </a:pPr>
            <a:r>
              <a:rPr lang="en-US" sz="3000" dirty="0" smtClean="0"/>
              <a:t>from tomato </a:t>
            </a:r>
            <a:r>
              <a:rPr lang="en-US" sz="3000" dirty="0"/>
              <a:t>stems</a:t>
            </a: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2107134" y="23709699"/>
            <a:ext cx="0" cy="2286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2796315" y="23718196"/>
            <a:ext cx="0" cy="2286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447799" y="22673847"/>
            <a:ext cx="609600" cy="3048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124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" t="832" r="50956" b="91024"/>
          <a:stretch/>
        </p:blipFill>
        <p:spPr>
          <a:xfrm>
            <a:off x="4238856" y="24664698"/>
            <a:ext cx="1267571" cy="402515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68" r="52644"/>
          <a:stretch/>
        </p:blipFill>
        <p:spPr>
          <a:xfrm>
            <a:off x="1621521" y="24031135"/>
            <a:ext cx="1579689" cy="4733711"/>
          </a:xfrm>
          <a:prstGeom prst="rect">
            <a:avLst/>
          </a:prstGeom>
        </p:spPr>
      </p:pic>
      <p:sp>
        <p:nvSpPr>
          <p:cNvPr id="127" name="Right Brace 126"/>
          <p:cNvSpPr/>
          <p:nvPr/>
        </p:nvSpPr>
        <p:spPr>
          <a:xfrm>
            <a:off x="3197660" y="24031134"/>
            <a:ext cx="136271" cy="295197"/>
          </a:xfrm>
          <a:prstGeom prst="rightBrace">
            <a:avLst>
              <a:gd name="adj1" fmla="val 42187"/>
              <a:gd name="adj2" fmla="val 50000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sp>
        <p:nvSpPr>
          <p:cNvPr id="128" name="Right Brace 127"/>
          <p:cNvSpPr/>
          <p:nvPr/>
        </p:nvSpPr>
        <p:spPr>
          <a:xfrm>
            <a:off x="3194510" y="24339253"/>
            <a:ext cx="136271" cy="731520"/>
          </a:xfrm>
          <a:prstGeom prst="rightBrace">
            <a:avLst>
              <a:gd name="adj1" fmla="val 42187"/>
              <a:gd name="adj2" fmla="val 50000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sp>
        <p:nvSpPr>
          <p:cNvPr id="129" name="Right Brace 128"/>
          <p:cNvSpPr/>
          <p:nvPr/>
        </p:nvSpPr>
        <p:spPr>
          <a:xfrm>
            <a:off x="3194510" y="25087683"/>
            <a:ext cx="136271" cy="147599"/>
          </a:xfrm>
          <a:prstGeom prst="rightBrace">
            <a:avLst>
              <a:gd name="adj1" fmla="val 42187"/>
              <a:gd name="adj2" fmla="val 50000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sp>
        <p:nvSpPr>
          <p:cNvPr id="130" name="Right Brace 129"/>
          <p:cNvSpPr/>
          <p:nvPr/>
        </p:nvSpPr>
        <p:spPr>
          <a:xfrm>
            <a:off x="3200978" y="25234732"/>
            <a:ext cx="136271" cy="3542372"/>
          </a:xfrm>
          <a:prstGeom prst="rightBrace">
            <a:avLst>
              <a:gd name="adj1" fmla="val 42187"/>
              <a:gd name="adj2" fmla="val 50000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sp>
        <p:nvSpPr>
          <p:cNvPr id="131" name="Isosceles Triangle 130"/>
          <p:cNvSpPr/>
          <p:nvPr/>
        </p:nvSpPr>
        <p:spPr>
          <a:xfrm>
            <a:off x="3333931" y="26907297"/>
            <a:ext cx="272540" cy="250918"/>
          </a:xfrm>
          <a:prstGeom prst="triangle">
            <a:avLst/>
          </a:prstGeom>
          <a:solidFill>
            <a:srgbClr val="FFC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3365482" y="24073014"/>
            <a:ext cx="204406" cy="221398"/>
          </a:xfrm>
          <a:prstGeom prst="ellipse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sp>
        <p:nvSpPr>
          <p:cNvPr id="133" name="5-Point Star 132"/>
          <p:cNvSpPr/>
          <p:nvPr/>
        </p:nvSpPr>
        <p:spPr>
          <a:xfrm>
            <a:off x="3343860" y="24582650"/>
            <a:ext cx="231660" cy="250918"/>
          </a:xfrm>
          <a:prstGeom prst="star5">
            <a:avLst/>
          </a:prstGeom>
          <a:solidFill>
            <a:srgbClr val="00B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3371114" y="25087347"/>
            <a:ext cx="204406" cy="221398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4051091" y="24016694"/>
            <a:ext cx="1632551" cy="705443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2600" dirty="0"/>
              <a:t>Fold </a:t>
            </a:r>
            <a:endParaRPr lang="en-US" sz="2600" dirty="0" smtClean="0"/>
          </a:p>
          <a:p>
            <a:pPr algn="ctr">
              <a:lnSpc>
                <a:spcPct val="75000"/>
              </a:lnSpc>
            </a:pPr>
            <a:r>
              <a:rPr lang="en-US" sz="2600" dirty="0" smtClean="0"/>
              <a:t>Expression</a:t>
            </a:r>
            <a:endParaRPr lang="en-US" sz="2600" dirty="0"/>
          </a:p>
        </p:txBody>
      </p:sp>
      <p:sp>
        <p:nvSpPr>
          <p:cNvPr id="136" name="TextBox 135"/>
          <p:cNvSpPr txBox="1"/>
          <p:nvPr/>
        </p:nvSpPr>
        <p:spPr>
          <a:xfrm>
            <a:off x="609600" y="9799975"/>
            <a:ext cx="14020800" cy="1706225"/>
          </a:xfrm>
          <a:prstGeom prst="rect">
            <a:avLst/>
          </a:prstGeom>
          <a:noFill/>
        </p:spPr>
        <p:txBody>
          <a:bodyPr wrap="square" lIns="43806" tIns="21902" rIns="43806" bIns="21902" rtlCol="0">
            <a:spAutoFit/>
          </a:bodyPr>
          <a:lstStyle/>
          <a:p>
            <a:r>
              <a:rPr lang="en-US" sz="3600" b="1" dirty="0"/>
              <a:t>To test the hypothesis that HCA degradation is important during bacterial wilt pathogenesis, </a:t>
            </a:r>
            <a:r>
              <a:rPr lang="en-US" sz="3600" dirty="0"/>
              <a:t>we constructed a mutant with a cleanly deleted </a:t>
            </a:r>
            <a:r>
              <a:rPr lang="en-US" sz="3600" i="1" dirty="0"/>
              <a:t>fcs</a:t>
            </a:r>
            <a:r>
              <a:rPr lang="en-US" sz="3600" dirty="0"/>
              <a:t> gene, which encodes the first enzyme in the HCA degradation pathway. 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37" name="Picture 2" descr="http://labs.russell.wisc.edu/uw-nematode-diagnostic-lab/files/2012/03/UW-crest.gif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00" y="533400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2" descr="http://win.niddk.nih.gov/images/logo_nih_lrg.gif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3748" y="40266644"/>
            <a:ext cx="1334052" cy="133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138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" t="8720" r="4512" b="8225"/>
          <a:stretch/>
        </p:blipFill>
        <p:spPr>
          <a:xfrm>
            <a:off x="15316200" y="17983200"/>
            <a:ext cx="14435304" cy="4903836"/>
          </a:xfrm>
          <a:prstGeom prst="rect">
            <a:avLst/>
          </a:prstGeom>
        </p:spPr>
      </p:pic>
      <p:grpSp>
        <p:nvGrpSpPr>
          <p:cNvPr id="152" name="Group 151"/>
          <p:cNvGrpSpPr/>
          <p:nvPr/>
        </p:nvGrpSpPr>
        <p:grpSpPr>
          <a:xfrm>
            <a:off x="4038599" y="26864847"/>
            <a:ext cx="6400800" cy="2194560"/>
            <a:chOff x="4210277" y="27293566"/>
            <a:chExt cx="6400800" cy="2194560"/>
          </a:xfrm>
        </p:grpSpPr>
        <p:sp>
          <p:nvSpPr>
            <p:cNvPr id="141" name="TextBox 140"/>
            <p:cNvSpPr txBox="1"/>
            <p:nvPr/>
          </p:nvSpPr>
          <p:spPr>
            <a:xfrm>
              <a:off x="4583030" y="27764537"/>
              <a:ext cx="6008120" cy="160043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600" dirty="0"/>
                <a:t>Phenylalanine ammonia-lyase (</a:t>
              </a:r>
              <a:r>
                <a:rPr lang="en-US" sz="2600" dirty="0" smtClean="0"/>
                <a:t>PAL)</a:t>
              </a:r>
            </a:p>
            <a:p>
              <a:r>
                <a:rPr lang="en-US" sz="2600" dirty="0" smtClean="0"/>
                <a:t>HCA-CoA </a:t>
              </a:r>
              <a:r>
                <a:rPr lang="en-US" sz="2600" dirty="0" err="1" smtClean="0"/>
                <a:t>shikimate</a:t>
              </a:r>
              <a:r>
                <a:rPr lang="en-US" sz="2600" dirty="0" smtClean="0"/>
                <a:t>/</a:t>
              </a:r>
              <a:r>
                <a:rPr lang="en-US" sz="2600" dirty="0" err="1" smtClean="0"/>
                <a:t>quinate</a:t>
              </a:r>
              <a:r>
                <a:rPr lang="en-US" sz="2600" dirty="0" smtClean="0"/>
                <a:t> HCA </a:t>
              </a:r>
              <a:r>
                <a:rPr lang="en-US" sz="2600" dirty="0" err="1" smtClean="0"/>
                <a:t>transferase</a:t>
              </a:r>
              <a:endParaRPr lang="en-US" sz="2600" dirty="0" smtClean="0"/>
            </a:p>
            <a:p>
              <a:r>
                <a:rPr lang="en-US" sz="2600" dirty="0" err="1" smtClean="0"/>
                <a:t>Cinnamyl</a:t>
              </a:r>
              <a:r>
                <a:rPr lang="en-US" sz="2600" dirty="0" smtClean="0"/>
                <a:t> Alcohol Dehydrogenase (CAD)</a:t>
              </a:r>
            </a:p>
            <a:p>
              <a:r>
                <a:rPr lang="en-US" sz="2600" dirty="0" smtClean="0"/>
                <a:t>Cytochrome P450 Superfamily </a:t>
              </a:r>
              <a:endParaRPr lang="en-US" sz="2600" dirty="0"/>
            </a:p>
          </p:txBody>
        </p:sp>
        <p:sp>
          <p:nvSpPr>
            <p:cNvPr id="142" name="Oval 141"/>
            <p:cNvSpPr/>
            <p:nvPr/>
          </p:nvSpPr>
          <p:spPr>
            <a:xfrm>
              <a:off x="4378624" y="27896402"/>
              <a:ext cx="204406" cy="221398"/>
            </a:xfrm>
            <a:prstGeom prst="ellipse">
              <a:avLst/>
            </a:prstGeom>
            <a:solidFill>
              <a:srgbClr val="C0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/>
            <p:cNvSpPr/>
            <p:nvPr/>
          </p:nvSpPr>
          <p:spPr>
            <a:xfrm>
              <a:off x="4311799" y="29009882"/>
              <a:ext cx="272540" cy="250918"/>
            </a:xfrm>
            <a:prstGeom prst="triangle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rtlCol="0" anchor="ctr"/>
            <a:lstStyle/>
            <a:p>
              <a:pPr algn="ctr"/>
              <a:endParaRPr lang="en-US"/>
            </a:p>
          </p:txBody>
        </p:sp>
        <p:sp>
          <p:nvSpPr>
            <p:cNvPr id="144" name="5-Point Star 143"/>
            <p:cNvSpPr/>
            <p:nvPr/>
          </p:nvSpPr>
          <p:spPr>
            <a:xfrm>
              <a:off x="4336998" y="28247882"/>
              <a:ext cx="231660" cy="250918"/>
            </a:xfrm>
            <a:prstGeom prst="star5">
              <a:avLst/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4364252" y="28651200"/>
              <a:ext cx="204406" cy="221398"/>
            </a:xfrm>
            <a:prstGeom prst="rect">
              <a:avLst/>
            </a:prstGeom>
            <a:solidFill>
              <a:srgbClr val="7030A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469266" y="27304547"/>
              <a:ext cx="1535345" cy="525844"/>
            </a:xfrm>
            <a:prstGeom prst="rect">
              <a:avLst/>
            </a:prstGeom>
            <a:noFill/>
          </p:spPr>
          <p:txBody>
            <a:bodyPr wrap="none" lIns="91434" tIns="45717" rIns="91434" bIns="45717" rtlCol="0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3600" dirty="0" smtClean="0"/>
                <a:t>Legend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4210277" y="27293566"/>
              <a:ext cx="6400800" cy="2194560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304800" y="18669000"/>
            <a:ext cx="14630400" cy="1595426"/>
          </a:xfrm>
          <a:prstGeom prst="rect">
            <a:avLst/>
          </a:prstGeom>
          <a:noFill/>
        </p:spPr>
        <p:txBody>
          <a:bodyPr wrap="square" lIns="43806" tIns="21902" rIns="43806" bIns="21902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200" dirty="0" err="1">
                <a:solidFill>
                  <a:schemeClr val="tx2">
                    <a:lumMod val="75000"/>
                  </a:schemeClr>
                </a:solidFill>
              </a:rPr>
              <a:t>RNAseq</a:t>
            </a:r>
            <a:r>
              <a:rPr lang="en-US" sz="4200" dirty="0">
                <a:solidFill>
                  <a:schemeClr val="tx2">
                    <a:lumMod val="75000"/>
                  </a:schemeClr>
                </a:solidFill>
              </a:rPr>
              <a:t> analysis reveals that </a:t>
            </a:r>
            <a:r>
              <a:rPr lang="en-US" sz="4200" i="1" dirty="0">
                <a:solidFill>
                  <a:schemeClr val="tx2">
                    <a:lumMod val="75000"/>
                  </a:schemeClr>
                </a:solidFill>
              </a:rPr>
              <a:t>R. solanacearum </a:t>
            </a:r>
            <a:r>
              <a:rPr lang="en-US" sz="4200" dirty="0">
                <a:solidFill>
                  <a:schemeClr val="tx2">
                    <a:lumMod val="75000"/>
                  </a:schemeClr>
                </a:solidFill>
              </a:rPr>
              <a:t>infections induce expression of plant </a:t>
            </a:r>
            <a:r>
              <a:rPr lang="en-US" sz="4200" dirty="0" err="1">
                <a:solidFill>
                  <a:schemeClr val="tx2">
                    <a:lumMod val="75000"/>
                  </a:schemeClr>
                </a:solidFill>
              </a:rPr>
              <a:t>phenylpropanoid</a:t>
            </a:r>
            <a:r>
              <a:rPr lang="en-US" sz="4200" dirty="0">
                <a:solidFill>
                  <a:schemeClr val="tx2">
                    <a:lumMod val="75000"/>
                  </a:schemeClr>
                </a:solidFill>
              </a:rPr>
              <a:t> biosynthesis genes</a:t>
            </a:r>
          </a:p>
        </p:txBody>
      </p:sp>
      <p:cxnSp>
        <p:nvCxnSpPr>
          <p:cNvPr id="151" name="Straight Arrow Connector 150"/>
          <p:cNvCxnSpPr/>
          <p:nvPr/>
        </p:nvCxnSpPr>
        <p:spPr>
          <a:xfrm flipH="1">
            <a:off x="2895599" y="22673847"/>
            <a:ext cx="609600" cy="3048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" name="Picture 152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" r="7441"/>
          <a:stretch/>
        </p:blipFill>
        <p:spPr>
          <a:xfrm>
            <a:off x="1295400" y="30784800"/>
            <a:ext cx="12344400" cy="9350287"/>
          </a:xfrm>
          <a:prstGeom prst="rect">
            <a:avLst/>
          </a:prstGeom>
        </p:spPr>
      </p:pic>
      <p:sp>
        <p:nvSpPr>
          <p:cNvPr id="154" name="TextBox 153"/>
          <p:cNvSpPr txBox="1"/>
          <p:nvPr/>
        </p:nvSpPr>
        <p:spPr>
          <a:xfrm>
            <a:off x="457200" y="40159841"/>
            <a:ext cx="14630400" cy="1521559"/>
          </a:xfrm>
          <a:prstGeom prst="rect">
            <a:avLst/>
          </a:prstGeom>
          <a:noFill/>
        </p:spPr>
        <p:txBody>
          <a:bodyPr wrap="square" lIns="43806" tIns="21902" rIns="43806" bIns="21902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u="sng" dirty="0" smtClean="0"/>
              <a:t>Virulence Assay:</a:t>
            </a:r>
            <a:r>
              <a:rPr lang="en-US" sz="3200" dirty="0" smtClean="0"/>
              <a:t> Naturalistic </a:t>
            </a:r>
            <a:r>
              <a:rPr lang="en-US" sz="3200" dirty="0"/>
              <a:t>inoculation: bacteria poured into soil of unwounded, individually potted </a:t>
            </a:r>
            <a:r>
              <a:rPr lang="en-US" sz="3200" dirty="0" smtClean="0"/>
              <a:t>plants. Symptoms </a:t>
            </a:r>
            <a:r>
              <a:rPr lang="en-US" sz="3200" dirty="0"/>
              <a:t>rated on 0-4 </a:t>
            </a:r>
            <a:r>
              <a:rPr lang="en-US" sz="3200" dirty="0" smtClean="0"/>
              <a:t>scale: 0, asymptomatic; 1, &lt; </a:t>
            </a:r>
            <a:r>
              <a:rPr lang="en-US" sz="3200" dirty="0"/>
              <a:t>25% </a:t>
            </a:r>
            <a:r>
              <a:rPr lang="en-US" sz="3200" dirty="0" smtClean="0"/>
              <a:t>wilted; 2,&lt; </a:t>
            </a:r>
            <a:r>
              <a:rPr lang="en-US" sz="3200" dirty="0"/>
              <a:t>50% </a:t>
            </a:r>
            <a:r>
              <a:rPr lang="en-US" sz="3200" dirty="0" smtClean="0"/>
              <a:t>wilted; 3, </a:t>
            </a:r>
            <a:r>
              <a:rPr lang="en-US" sz="3200" dirty="0"/>
              <a:t>&lt; 75% </a:t>
            </a:r>
            <a:r>
              <a:rPr lang="en-US" sz="3200" dirty="0" smtClean="0"/>
              <a:t>wilted; 4, &lt; </a:t>
            </a:r>
            <a:r>
              <a:rPr lang="en-US" sz="3200" dirty="0"/>
              <a:t>100% </a:t>
            </a:r>
            <a:r>
              <a:rPr lang="en-US" sz="3200" dirty="0" smtClean="0"/>
              <a:t>wilted. n </a:t>
            </a:r>
            <a:r>
              <a:rPr lang="en-US" sz="3200" dirty="0"/>
              <a:t>= 82 plants per </a:t>
            </a:r>
            <a:r>
              <a:rPr lang="en-US" sz="3200" dirty="0" smtClean="0"/>
              <a:t>strain.</a:t>
            </a:r>
            <a:endParaRPr lang="en-US" sz="32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04800" y="29752707"/>
            <a:ext cx="14630400" cy="1336893"/>
          </a:xfrm>
          <a:prstGeom prst="rect">
            <a:avLst/>
          </a:prstGeom>
          <a:noFill/>
        </p:spPr>
        <p:txBody>
          <a:bodyPr wrap="square" lIns="43806" tIns="21902" rIns="43806" bIns="21902" rtlCol="0">
            <a:spAutoFit/>
          </a:bodyPr>
          <a:lstStyle/>
          <a:p>
            <a:pPr algn="ctr"/>
            <a:r>
              <a:rPr lang="en-US" sz="4200" i="1" dirty="0">
                <a:solidFill>
                  <a:schemeClr val="tx2">
                    <a:lumMod val="75000"/>
                  </a:schemeClr>
                </a:solidFill>
              </a:rPr>
              <a:t>R. solanacearum </a:t>
            </a:r>
            <a:r>
              <a:rPr lang="en-US" sz="4200" dirty="0">
                <a:solidFill>
                  <a:schemeClr val="tx2">
                    <a:lumMod val="75000"/>
                  </a:schemeClr>
                </a:solidFill>
              </a:rPr>
              <a:t>needs HCA degradation for full </a:t>
            </a:r>
            <a:r>
              <a:rPr lang="en-US" sz="4200" dirty="0" smtClean="0">
                <a:solidFill>
                  <a:schemeClr val="tx2">
                    <a:lumMod val="75000"/>
                  </a:schemeClr>
                </a:solidFill>
              </a:rPr>
              <a:t>virulence on </a:t>
            </a:r>
            <a:r>
              <a:rPr lang="en-US" sz="4200" dirty="0">
                <a:solidFill>
                  <a:schemeClr val="tx2">
                    <a:lumMod val="75000"/>
                  </a:schemeClr>
                </a:solidFill>
              </a:rPr>
              <a:t>susceptible tomato plants</a:t>
            </a:r>
          </a:p>
        </p:txBody>
      </p:sp>
      <p:cxnSp>
        <p:nvCxnSpPr>
          <p:cNvPr id="156" name="Straight Connector 155"/>
          <p:cNvCxnSpPr/>
          <p:nvPr/>
        </p:nvCxnSpPr>
        <p:spPr>
          <a:xfrm>
            <a:off x="685800" y="29565600"/>
            <a:ext cx="1399032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15544800" y="17221200"/>
            <a:ext cx="1399032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19016661" y="19888200"/>
            <a:ext cx="1219200" cy="213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23574374" y="19845341"/>
            <a:ext cx="1419225" cy="213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28194000" y="19888200"/>
            <a:ext cx="1600200" cy="213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58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rgbClr val="FFFFFF"/>
      </a:lt1>
      <a:dk2>
        <a:srgbClr val="464653"/>
      </a:dk2>
      <a:lt2>
        <a:srgbClr val="DDE9EC"/>
      </a:lt2>
      <a:accent1>
        <a:srgbClr val="FADA7A"/>
      </a:accent1>
      <a:accent2>
        <a:srgbClr val="9FB8CD"/>
      </a:accent2>
      <a:accent3>
        <a:srgbClr val="D2DA7A"/>
      </a:accent3>
      <a:accent4>
        <a:srgbClr val="727CA3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12383</TotalTime>
  <Words>602</Words>
  <Application>Microsoft Office PowerPoint</Application>
  <PresentationFormat>Custom</PresentationFormat>
  <Paragraphs>76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Wisconsin-Madison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Tiffany Lowe</dc:creator>
  <cp:lastModifiedBy>Tiffany Lowe</cp:lastModifiedBy>
  <cp:revision>11</cp:revision>
  <dcterms:created xsi:type="dcterms:W3CDTF">2013-08-06T16:02:08Z</dcterms:created>
  <dcterms:modified xsi:type="dcterms:W3CDTF">2013-12-24T19:46:13Z</dcterms:modified>
</cp:coreProperties>
</file>