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sldIdLst>
    <p:sldId id="256" r:id="rId2"/>
    <p:sldId id="257" r:id="rId3"/>
    <p:sldId id="281" r:id="rId4"/>
    <p:sldId id="265" r:id="rId5"/>
    <p:sldId id="280" r:id="rId6"/>
    <p:sldId id="282" r:id="rId7"/>
    <p:sldId id="283" r:id="rId8"/>
    <p:sldId id="284" r:id="rId9"/>
    <p:sldId id="285" r:id="rId10"/>
    <p:sldId id="288" r:id="rId11"/>
    <p:sldId id="290" r:id="rId12"/>
    <p:sldId id="286" r:id="rId13"/>
    <p:sldId id="291" r:id="rId14"/>
    <p:sldId id="293" r:id="rId15"/>
    <p:sldId id="292" r:id="rId16"/>
    <p:sldId id="294" r:id="rId17"/>
    <p:sldId id="297" r:id="rId18"/>
    <p:sldId id="295" r:id="rId19"/>
    <p:sldId id="299" r:id="rId20"/>
    <p:sldId id="298" r:id="rId21"/>
    <p:sldId id="279" r:id="rId22"/>
  </p:sldIdLst>
  <p:sldSz cx="12192000" cy="6858000"/>
  <p:notesSz cx="6400800" cy="8686800"/>
  <p:defaultTex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709" userDrawn="1">
          <p15:clr>
            <a:srgbClr val="A4A3A4"/>
          </p15:clr>
        </p15:guide>
        <p15:guide id="2" orient="horz" pos="1389" userDrawn="1">
          <p15:clr>
            <a:srgbClr val="A4A3A4"/>
          </p15:clr>
        </p15:guide>
        <p15:guide id="3" orient="horz" pos="3838" userDrawn="1">
          <p15:clr>
            <a:srgbClr val="A4A3A4"/>
          </p15:clr>
        </p15:guide>
        <p15:guide id="5" pos="3840" userDrawn="1">
          <p15:clr>
            <a:srgbClr val="A4A3A4"/>
          </p15:clr>
        </p15:guide>
        <p15:guide id="6" pos="3727" userDrawn="1">
          <p15:clr>
            <a:srgbClr val="A4A3A4"/>
          </p15:clr>
        </p15:guide>
        <p15:guide id="7" pos="3953" userDrawn="1">
          <p15:clr>
            <a:srgbClr val="A4A3A4"/>
          </p15:clr>
        </p15:guide>
        <p15:guide id="8" pos="4861" userDrawn="1">
          <p15:clr>
            <a:srgbClr val="A4A3A4"/>
          </p15:clr>
        </p15:guide>
        <p15:guide id="9" pos="5065" userDrawn="1">
          <p15:clr>
            <a:srgbClr val="A4A3A4"/>
          </p15:clr>
        </p15:guide>
        <p15:guide id="10" pos="7106" userDrawn="1">
          <p15:clr>
            <a:srgbClr val="A4A3A4"/>
          </p15:clr>
        </p15:guide>
        <p15:guide id="11" pos="2819" userDrawn="1">
          <p15:clr>
            <a:srgbClr val="A4A3A4"/>
          </p15:clr>
        </p15:guide>
        <p15:guide id="12" pos="2615" userDrawn="1">
          <p15:clr>
            <a:srgbClr val="A4A3A4"/>
          </p15:clr>
        </p15:guide>
        <p15:guide id="13" pos="574" userDrawn="1">
          <p15:clr>
            <a:srgbClr val="A4A3A4"/>
          </p15:clr>
        </p15:guide>
        <p15:guide id="14" orient="horz" pos="799" userDrawn="1">
          <p15:clr>
            <a:srgbClr val="A4A3A4"/>
          </p15:clr>
        </p15:guide>
        <p15:guide id="15" orient="horz" pos="411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3A42"/>
    <a:srgbClr val="C3A060"/>
    <a:srgbClr val="C33A42"/>
    <a:srgbClr val="C360A0"/>
    <a:srgbClr val="0028A5"/>
    <a:srgbClr val="A3ADB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86897" autoAdjust="0"/>
  </p:normalViewPr>
  <p:slideViewPr>
    <p:cSldViewPr snapToObjects="1">
      <p:cViewPr varScale="1">
        <p:scale>
          <a:sx n="86" d="100"/>
          <a:sy n="86" d="100"/>
        </p:scale>
        <p:origin x="940" y="64"/>
      </p:cViewPr>
      <p:guideLst>
        <p:guide orient="horz" pos="709"/>
        <p:guide orient="horz" pos="1389"/>
        <p:guide orient="horz" pos="3838"/>
        <p:guide pos="3840"/>
        <p:guide pos="3727"/>
        <p:guide pos="3953"/>
        <p:guide pos="4861"/>
        <p:guide pos="5065"/>
        <p:guide pos="7106"/>
        <p:guide pos="2819"/>
        <p:guide pos="2615"/>
        <p:guide pos="574"/>
        <p:guide orient="horz" pos="799"/>
        <p:guide orient="horz" pos="411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773363" cy="433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86211" tIns="43106" rIns="86211" bIns="43106" numCol="1" anchor="t" anchorCtr="0" compatLnSpc="1">
            <a:prstTxWarp prst="textNoShape">
              <a:avLst/>
            </a:prstTxWarp>
          </a:bodyPr>
          <a:lstStyle>
            <a:lvl1pPr defTabSz="862013">
              <a:defRPr sz="1100"/>
            </a:lvl1pPr>
          </a:lstStyle>
          <a:p>
            <a:endParaRPr lang="de-CH"/>
          </a:p>
        </p:txBody>
      </p:sp>
      <p:sp>
        <p:nvSpPr>
          <p:cNvPr id="5123" name="Rectangle 3"/>
          <p:cNvSpPr>
            <a:spLocks noGrp="1" noChangeArrowheads="1"/>
          </p:cNvSpPr>
          <p:nvPr>
            <p:ph type="dt" idx="1"/>
          </p:nvPr>
        </p:nvSpPr>
        <p:spPr bwMode="auto">
          <a:xfrm>
            <a:off x="3625850" y="0"/>
            <a:ext cx="2773363" cy="433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86211" tIns="43106" rIns="86211" bIns="43106" numCol="1" anchor="t" anchorCtr="0" compatLnSpc="1">
            <a:prstTxWarp prst="textNoShape">
              <a:avLst/>
            </a:prstTxWarp>
          </a:bodyPr>
          <a:lstStyle>
            <a:lvl1pPr algn="r" defTabSz="862013">
              <a:defRPr sz="1100"/>
            </a:lvl1pPr>
          </a:lstStyle>
          <a:p>
            <a:endParaRPr lang="de-CH"/>
          </a:p>
        </p:txBody>
      </p:sp>
      <p:sp>
        <p:nvSpPr>
          <p:cNvPr id="5124" name="Rectangle 4"/>
          <p:cNvSpPr>
            <a:spLocks noGrp="1" noRot="1" noChangeAspect="1" noChangeArrowheads="1" noTextEdit="1"/>
          </p:cNvSpPr>
          <p:nvPr>
            <p:ph type="sldImg" idx="2"/>
          </p:nvPr>
        </p:nvSpPr>
        <p:spPr bwMode="auto">
          <a:xfrm>
            <a:off x="307975" y="652463"/>
            <a:ext cx="5786438" cy="3255962"/>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5125" name="Rectangle 5"/>
          <p:cNvSpPr>
            <a:spLocks noGrp="1" noChangeArrowheads="1"/>
          </p:cNvSpPr>
          <p:nvPr>
            <p:ph type="body" sz="quarter" idx="3"/>
          </p:nvPr>
        </p:nvSpPr>
        <p:spPr bwMode="auto">
          <a:xfrm>
            <a:off x="639763" y="4125913"/>
            <a:ext cx="5121275" cy="3908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86211" tIns="43106" rIns="86211" bIns="43106" numCol="1" anchor="t" anchorCtr="0" compatLnSpc="1">
            <a:prstTxWarp prst="textNoShape">
              <a:avLst/>
            </a:prstTxWarp>
          </a:bodyPr>
          <a:lstStyle/>
          <a:p>
            <a:pPr lvl="0"/>
            <a:r>
              <a:rPr lang="de-CH"/>
              <a:t>Textmasterformate durch Klicken bearbeiten</a:t>
            </a:r>
          </a:p>
          <a:p>
            <a:pPr lvl="1"/>
            <a:r>
              <a:rPr lang="de-CH"/>
              <a:t>Zweite Ebene</a:t>
            </a:r>
          </a:p>
          <a:p>
            <a:pPr lvl="2"/>
            <a:r>
              <a:rPr lang="de-CH"/>
              <a:t>Dritte Ebene</a:t>
            </a:r>
          </a:p>
          <a:p>
            <a:pPr lvl="3"/>
            <a:r>
              <a:rPr lang="de-CH"/>
              <a:t>Vierte Ebene</a:t>
            </a:r>
          </a:p>
          <a:p>
            <a:pPr lvl="4"/>
            <a:r>
              <a:rPr lang="de-CH"/>
              <a:t>Fünfte Ebene</a:t>
            </a:r>
          </a:p>
        </p:txBody>
      </p:sp>
      <p:sp>
        <p:nvSpPr>
          <p:cNvPr id="5126" name="Rectangle 6"/>
          <p:cNvSpPr>
            <a:spLocks noGrp="1" noChangeArrowheads="1"/>
          </p:cNvSpPr>
          <p:nvPr>
            <p:ph type="ftr" sz="quarter" idx="4"/>
          </p:nvPr>
        </p:nvSpPr>
        <p:spPr bwMode="auto">
          <a:xfrm>
            <a:off x="0" y="8251825"/>
            <a:ext cx="2773363" cy="433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86211" tIns="43106" rIns="86211" bIns="43106" numCol="1" anchor="b" anchorCtr="0" compatLnSpc="1">
            <a:prstTxWarp prst="textNoShape">
              <a:avLst/>
            </a:prstTxWarp>
          </a:bodyPr>
          <a:lstStyle>
            <a:lvl1pPr defTabSz="862013">
              <a:defRPr sz="1100"/>
            </a:lvl1pPr>
          </a:lstStyle>
          <a:p>
            <a:endParaRPr lang="de-CH"/>
          </a:p>
        </p:txBody>
      </p:sp>
      <p:sp>
        <p:nvSpPr>
          <p:cNvPr id="5127" name="Rectangle 7"/>
          <p:cNvSpPr>
            <a:spLocks noGrp="1" noChangeArrowheads="1"/>
          </p:cNvSpPr>
          <p:nvPr>
            <p:ph type="sldNum" sz="quarter" idx="5"/>
          </p:nvPr>
        </p:nvSpPr>
        <p:spPr bwMode="auto">
          <a:xfrm>
            <a:off x="3625850" y="8251825"/>
            <a:ext cx="2773363" cy="433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86211" tIns="43106" rIns="86211" bIns="43106" numCol="1" anchor="b" anchorCtr="0" compatLnSpc="1">
            <a:prstTxWarp prst="textNoShape">
              <a:avLst/>
            </a:prstTxWarp>
          </a:bodyPr>
          <a:lstStyle>
            <a:lvl1pPr algn="r" defTabSz="862013">
              <a:defRPr sz="1100"/>
            </a:lvl1pPr>
          </a:lstStyle>
          <a:p>
            <a:fld id="{54E7F490-E965-9B42-AE49-DA4BC6E663B1}" type="slidenum">
              <a:rPr lang="de-CH"/>
              <a:pPr/>
              <a:t>‹#›</a:t>
            </a:fld>
            <a:endParaRPr lang="de-CH"/>
          </a:p>
        </p:txBody>
      </p:sp>
    </p:spTree>
    <p:extLst>
      <p:ext uri="{BB962C8B-B14F-4D97-AF65-F5344CB8AC3E}">
        <p14:creationId xmlns:p14="http://schemas.microsoft.com/office/powerpoint/2010/main" val="498438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Arial" charset="0"/>
      </a:defRPr>
    </a:lvl1pPr>
    <a:lvl2pPr marL="457200" algn="l" rtl="0" fontAlgn="base">
      <a:spcBef>
        <a:spcPct val="30000"/>
      </a:spcBef>
      <a:spcAft>
        <a:spcPct val="0"/>
      </a:spcAft>
      <a:defRPr sz="1200" kern="1200">
        <a:solidFill>
          <a:schemeClr val="tx1"/>
        </a:solidFill>
        <a:latin typeface="Arial" charset="0"/>
        <a:ea typeface="Arial" charset="0"/>
        <a:cs typeface="Arial" charset="0"/>
      </a:defRPr>
    </a:lvl2pPr>
    <a:lvl3pPr marL="914400" algn="l" rtl="0" fontAlgn="base">
      <a:spcBef>
        <a:spcPct val="30000"/>
      </a:spcBef>
      <a:spcAft>
        <a:spcPct val="0"/>
      </a:spcAft>
      <a:defRPr sz="1200" kern="1200">
        <a:solidFill>
          <a:schemeClr val="tx1"/>
        </a:solidFill>
        <a:latin typeface="Arial" charset="0"/>
        <a:ea typeface="Arial" charset="0"/>
        <a:cs typeface="Arial" charset="0"/>
      </a:defRPr>
    </a:lvl3pPr>
    <a:lvl4pPr marL="1371600" algn="l" rtl="0" fontAlgn="base">
      <a:spcBef>
        <a:spcPct val="30000"/>
      </a:spcBef>
      <a:spcAft>
        <a:spcPct val="0"/>
      </a:spcAft>
      <a:defRPr sz="1200" kern="1200">
        <a:solidFill>
          <a:schemeClr val="tx1"/>
        </a:solidFill>
        <a:latin typeface="Arial" charset="0"/>
        <a:ea typeface="Arial" charset="0"/>
        <a:cs typeface="Arial" charset="0"/>
      </a:defRPr>
    </a:lvl4pPr>
    <a:lvl5pPr marL="1828800" algn="l" rtl="0" fontAlgn="base">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Sorry for the inconvenience that I have to do the presentation online because I’m currently not in Zurich. Welcome to the master thesis midterm presentation of Bluetooth low energy device classifier for </a:t>
            </a:r>
            <a:r>
              <a:rPr lang="en-US" altLang="zh-CN" dirty="0" err="1"/>
              <a:t>HomeScout</a:t>
            </a:r>
            <a:r>
              <a:rPr lang="en-US" altLang="zh-CN" dirty="0"/>
              <a:t>. My name is Jie Liao and my supervisor is Katharina. I’m really appreciated to have an opportunity to do the thesis at the group.</a:t>
            </a:r>
            <a:endParaRPr lang="zh-CN" altLang="en-US" dirty="0"/>
          </a:p>
        </p:txBody>
      </p:sp>
      <p:sp>
        <p:nvSpPr>
          <p:cNvPr id="4" name="灯片编号占位符 3"/>
          <p:cNvSpPr>
            <a:spLocks noGrp="1"/>
          </p:cNvSpPr>
          <p:nvPr>
            <p:ph type="sldNum" sz="quarter" idx="5"/>
          </p:nvPr>
        </p:nvSpPr>
        <p:spPr/>
        <p:txBody>
          <a:bodyPr/>
          <a:lstStyle/>
          <a:p>
            <a:fld id="{54E7F490-E965-9B42-AE49-DA4BC6E663B1}" type="slidenum">
              <a:rPr lang="de-CH" smtClean="0"/>
              <a:pPr/>
              <a:t>1</a:t>
            </a:fld>
            <a:endParaRPr lang="de-CH"/>
          </a:p>
        </p:txBody>
      </p:sp>
    </p:spTree>
    <p:extLst>
      <p:ext uri="{BB962C8B-B14F-4D97-AF65-F5344CB8AC3E}">
        <p14:creationId xmlns:p14="http://schemas.microsoft.com/office/powerpoint/2010/main" val="3030506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err="1">
                <a:solidFill>
                  <a:srgbClr val="374151"/>
                </a:solidFill>
                <a:effectLst/>
                <a:latin typeface="Söhne"/>
              </a:rPr>
              <a:t>IoTHunter</a:t>
            </a:r>
            <a:r>
              <a:rPr lang="en-US" altLang="zh-CN" b="0" i="0" dirty="0">
                <a:solidFill>
                  <a:srgbClr val="374151"/>
                </a:solidFill>
                <a:effectLst/>
                <a:latin typeface="Söhne"/>
              </a:rPr>
              <a:t> is a Deep Packet Inspection based IoT traffic classifier that extracts unique keywords, such as domain names and device names, to identify flows belonging to a particular device. The system automates the keyword extraction process by using the frequency of occurrence of words belonging to flows of different devices. To enhance performance, </a:t>
            </a:r>
            <a:r>
              <a:rPr lang="en-US" altLang="zh-CN" b="0" i="0" dirty="0" err="1">
                <a:solidFill>
                  <a:srgbClr val="374151"/>
                </a:solidFill>
                <a:effectLst/>
                <a:latin typeface="Söhne"/>
              </a:rPr>
              <a:t>IoTHunter</a:t>
            </a:r>
            <a:r>
              <a:rPr lang="en-US" altLang="zh-CN" b="0" i="0" dirty="0">
                <a:solidFill>
                  <a:srgbClr val="374151"/>
                </a:solidFill>
                <a:effectLst/>
                <a:latin typeface="Söhne"/>
              </a:rPr>
              <a:t> combines device-specific keywords with the MAC address of the device for subsequent flow labeling.</a:t>
            </a:r>
          </a:p>
          <a:p>
            <a:pPr algn="l"/>
            <a:r>
              <a:rPr lang="en-US" altLang="zh-CN" b="0" i="0" dirty="0">
                <a:solidFill>
                  <a:srgbClr val="374151"/>
                </a:solidFill>
                <a:effectLst/>
                <a:latin typeface="Söhne"/>
              </a:rPr>
              <a:t>The authors tested </a:t>
            </a:r>
            <a:r>
              <a:rPr lang="en-US" altLang="zh-CN" b="0" i="0" dirty="0" err="1">
                <a:solidFill>
                  <a:srgbClr val="374151"/>
                </a:solidFill>
                <a:effectLst/>
                <a:latin typeface="Söhne"/>
              </a:rPr>
              <a:t>IoTHunter</a:t>
            </a:r>
            <a:r>
              <a:rPr lang="en-US" altLang="zh-CN" b="0" i="0" dirty="0">
                <a:solidFill>
                  <a:srgbClr val="374151"/>
                </a:solidFill>
                <a:effectLst/>
                <a:latin typeface="Söhne"/>
              </a:rPr>
              <a:t> on a publicly available IoT dataset and demonstrated good classification accuracy across a range of IoT devices.</a:t>
            </a:r>
          </a:p>
        </p:txBody>
      </p:sp>
      <p:sp>
        <p:nvSpPr>
          <p:cNvPr id="4" name="灯片编号占位符 3"/>
          <p:cNvSpPr>
            <a:spLocks noGrp="1"/>
          </p:cNvSpPr>
          <p:nvPr>
            <p:ph type="sldNum" sz="quarter" idx="5"/>
          </p:nvPr>
        </p:nvSpPr>
        <p:spPr/>
        <p:txBody>
          <a:bodyPr/>
          <a:lstStyle/>
          <a:p>
            <a:fld id="{54E7F490-E965-9B42-AE49-DA4BC6E663B1}" type="slidenum">
              <a:rPr lang="de-CH" smtClean="0"/>
              <a:pPr/>
              <a:t>10</a:t>
            </a:fld>
            <a:endParaRPr lang="de-CH"/>
          </a:p>
        </p:txBody>
      </p:sp>
    </p:spTree>
    <p:extLst>
      <p:ext uri="{BB962C8B-B14F-4D97-AF65-F5344CB8AC3E}">
        <p14:creationId xmlns:p14="http://schemas.microsoft.com/office/powerpoint/2010/main" val="3667587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mn-lt"/>
              </a:rPr>
              <a:t>In Identification of Wearable Devices with Bluetooth, the authors propose a machine learning based fingerprinting method to identify wearable Bluetooth devices, such as smart watches. The key feature to feed into machine learning models is </a:t>
            </a:r>
            <a:r>
              <a:rPr lang="en-US" altLang="zh-CN" sz="1200" b="0" i="0" dirty="0">
                <a:solidFill>
                  <a:srgbClr val="333333"/>
                </a:solidFill>
                <a:effectLst/>
                <a:latin typeface="+mn-lt"/>
              </a:rPr>
              <a:t>inter-arrival-time distributions of the Bluetooth packets. The results shows high precision and recall </a:t>
            </a:r>
            <a:r>
              <a:rPr lang="en-US" altLang="zh-CN" b="0" i="0" dirty="0">
                <a:solidFill>
                  <a:srgbClr val="374151"/>
                </a:solidFill>
                <a:effectLst/>
                <a:latin typeface="Söhne"/>
              </a:rPr>
              <a:t>for identifying wearables using the Bluetooth classic protocol</a:t>
            </a:r>
            <a:r>
              <a:rPr lang="en-US" altLang="zh-CN" b="0" i="0" dirty="0">
                <a:solidFill>
                  <a:srgbClr val="333333"/>
                </a:solidFill>
                <a:effectLst/>
                <a:latin typeface="+mn-lt"/>
              </a:rPr>
              <a:t>.</a:t>
            </a:r>
            <a:endParaRPr lang="zh-CN" altLang="en-US" dirty="0"/>
          </a:p>
        </p:txBody>
      </p:sp>
      <p:sp>
        <p:nvSpPr>
          <p:cNvPr id="4" name="灯片编号占位符 3"/>
          <p:cNvSpPr>
            <a:spLocks noGrp="1"/>
          </p:cNvSpPr>
          <p:nvPr>
            <p:ph type="sldNum" sz="quarter" idx="5"/>
          </p:nvPr>
        </p:nvSpPr>
        <p:spPr/>
        <p:txBody>
          <a:bodyPr/>
          <a:lstStyle/>
          <a:p>
            <a:fld id="{54E7F490-E965-9B42-AE49-DA4BC6E663B1}" type="slidenum">
              <a:rPr lang="de-CH" smtClean="0"/>
              <a:pPr/>
              <a:t>11</a:t>
            </a:fld>
            <a:endParaRPr lang="de-CH"/>
          </a:p>
        </p:txBody>
      </p:sp>
    </p:spTree>
    <p:extLst>
      <p:ext uri="{BB962C8B-B14F-4D97-AF65-F5344CB8AC3E}">
        <p14:creationId xmlns:p14="http://schemas.microsoft.com/office/powerpoint/2010/main" val="3572239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374151"/>
                </a:solidFill>
                <a:effectLst/>
                <a:latin typeface="Söhne"/>
              </a:rPr>
              <a:t>Blueseer</a:t>
            </a:r>
            <a:r>
              <a:rPr lang="en-US" altLang="zh-CN" b="0" i="0" dirty="0">
                <a:solidFill>
                  <a:srgbClr val="374151"/>
                </a:solidFill>
                <a:effectLst/>
                <a:latin typeface="Söhne"/>
              </a:rPr>
              <a:t> is an AI-driven </a:t>
            </a:r>
            <a:r>
              <a:rPr lang="en-US" altLang="zh-CN" b="0" i="0" dirty="0" err="1">
                <a:solidFill>
                  <a:srgbClr val="374151"/>
                </a:solidFill>
                <a:effectLst/>
                <a:latin typeface="Söhne"/>
              </a:rPr>
              <a:t>classifer</a:t>
            </a:r>
            <a:r>
              <a:rPr lang="en-US" altLang="zh-CN" b="0" i="0" dirty="0">
                <a:solidFill>
                  <a:srgbClr val="374151"/>
                </a:solidFill>
                <a:effectLst/>
                <a:latin typeface="Söhne"/>
              </a:rPr>
              <a:t> that identify the category of environment. It scans BLE advertising packets and extracts features such as signal strength from them. The classification system of it is based on a two-layer dense neural network. It achieves an 84% of accuracy in differentiating between 7 categories of environment, including </a:t>
            </a:r>
            <a:r>
              <a:rPr lang="en-US" altLang="zh-CN" sz="1200" dirty="0">
                <a:latin typeface="+mn-lt"/>
              </a:rPr>
              <a:t>– home, office, shopping, transport, nature, street, and restaurant. The paper demonstrated the </a:t>
            </a:r>
            <a:r>
              <a:rPr lang="en-US" altLang="zh-CN" b="0" i="0" dirty="0">
                <a:solidFill>
                  <a:srgbClr val="374151"/>
                </a:solidFill>
                <a:effectLst/>
                <a:latin typeface="Söhne"/>
              </a:rPr>
              <a:t>significant potential of leveraging BLE advertising packets for classification purpose.</a:t>
            </a:r>
            <a:endParaRPr lang="zh-CN" altLang="en-US" dirty="0"/>
          </a:p>
        </p:txBody>
      </p:sp>
      <p:sp>
        <p:nvSpPr>
          <p:cNvPr id="4" name="灯片编号占位符 3"/>
          <p:cNvSpPr>
            <a:spLocks noGrp="1"/>
          </p:cNvSpPr>
          <p:nvPr>
            <p:ph type="sldNum" sz="quarter" idx="5"/>
          </p:nvPr>
        </p:nvSpPr>
        <p:spPr/>
        <p:txBody>
          <a:bodyPr/>
          <a:lstStyle/>
          <a:p>
            <a:fld id="{54E7F490-E965-9B42-AE49-DA4BC6E663B1}" type="slidenum">
              <a:rPr lang="de-CH" smtClean="0"/>
              <a:pPr/>
              <a:t>12</a:t>
            </a:fld>
            <a:endParaRPr lang="de-CH"/>
          </a:p>
        </p:txBody>
      </p:sp>
    </p:spTree>
    <p:extLst>
      <p:ext uri="{BB962C8B-B14F-4D97-AF65-F5344CB8AC3E}">
        <p14:creationId xmlns:p14="http://schemas.microsoft.com/office/powerpoint/2010/main" val="3923404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summarize recent studies, research area, data source, identification algorithm and classification focus of these papers will be discussed.</a:t>
            </a:r>
            <a:br>
              <a:rPr lang="en-US" altLang="zh-CN" dirty="0"/>
            </a:br>
            <a:r>
              <a:rPr lang="en-US" altLang="zh-CN" dirty="0"/>
              <a:t>IoT hunter focus on the IoT and take network flows of IoT devices as data source. They use deep packet inspection to classify between IoT device.</a:t>
            </a:r>
            <a:br>
              <a:rPr lang="en-US" altLang="zh-CN" dirty="0"/>
            </a:br>
            <a:r>
              <a:rPr lang="en-US" altLang="zh-CN" dirty="0"/>
              <a:t>In the second related work, they focus on Bluetooth classic protocol. The data source is </a:t>
            </a:r>
            <a:r>
              <a:rPr lang="en-US" altLang="zh-CN" dirty="0" err="1"/>
              <a:t>Blutooth</a:t>
            </a:r>
            <a:r>
              <a:rPr lang="en-US" altLang="zh-CN" dirty="0"/>
              <a:t> classic packets. The identification algorithm they used is machine learning method. They manage to classify between 7 smart watches.</a:t>
            </a:r>
            <a:br>
              <a:rPr lang="en-US" altLang="zh-CN" dirty="0"/>
            </a:br>
            <a:r>
              <a:rPr lang="en-US" altLang="zh-CN" dirty="0" err="1"/>
              <a:t>Blueseer</a:t>
            </a:r>
            <a:r>
              <a:rPr lang="en-US" altLang="zh-CN" dirty="0"/>
              <a:t> also used machine learning in classification.  They classify environment category by utilizing BLE advertising packets. The research area of it is BLE, which is the same with this thesis.</a:t>
            </a:r>
            <a:br>
              <a:rPr lang="en-US" altLang="zh-CN" dirty="0"/>
            </a:br>
            <a:r>
              <a:rPr lang="en-US" altLang="zh-CN" dirty="0" err="1"/>
              <a:t>HomeScout</a:t>
            </a:r>
            <a:r>
              <a:rPr lang="en-US" altLang="zh-CN" dirty="0"/>
              <a:t> identify 4 BLE trackers by utilizing BLE advertising packets. It also focus on BLE protocol, but it doesn’t use a comprehensive method in classification.</a:t>
            </a:r>
            <a:endParaRPr lang="zh-CN" altLang="en-US" dirty="0"/>
          </a:p>
        </p:txBody>
      </p:sp>
      <p:sp>
        <p:nvSpPr>
          <p:cNvPr id="4" name="灯片编号占位符 3"/>
          <p:cNvSpPr>
            <a:spLocks noGrp="1"/>
          </p:cNvSpPr>
          <p:nvPr>
            <p:ph type="sldNum" sz="quarter" idx="5"/>
          </p:nvPr>
        </p:nvSpPr>
        <p:spPr/>
        <p:txBody>
          <a:bodyPr/>
          <a:lstStyle/>
          <a:p>
            <a:fld id="{54E7F490-E965-9B42-AE49-DA4BC6E663B1}" type="slidenum">
              <a:rPr lang="de-CH" smtClean="0"/>
              <a:pPr/>
              <a:t>13</a:t>
            </a:fld>
            <a:endParaRPr lang="de-CH"/>
          </a:p>
        </p:txBody>
      </p:sp>
    </p:spTree>
    <p:extLst>
      <p:ext uri="{BB962C8B-B14F-4D97-AF65-F5344CB8AC3E}">
        <p14:creationId xmlns:p14="http://schemas.microsoft.com/office/powerpoint/2010/main" val="2437595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move on to the motivation part.</a:t>
            </a:r>
            <a:endParaRPr lang="zh-CN" altLang="en-US" dirty="0"/>
          </a:p>
        </p:txBody>
      </p:sp>
      <p:sp>
        <p:nvSpPr>
          <p:cNvPr id="4" name="灯片编号占位符 3"/>
          <p:cNvSpPr>
            <a:spLocks noGrp="1"/>
          </p:cNvSpPr>
          <p:nvPr>
            <p:ph type="sldNum" sz="quarter" idx="5"/>
          </p:nvPr>
        </p:nvSpPr>
        <p:spPr/>
        <p:txBody>
          <a:bodyPr/>
          <a:lstStyle/>
          <a:p>
            <a:fld id="{54E7F490-E965-9B42-AE49-DA4BC6E663B1}" type="slidenum">
              <a:rPr lang="de-CH" smtClean="0"/>
              <a:pPr/>
              <a:t>14</a:t>
            </a:fld>
            <a:endParaRPr lang="de-CH"/>
          </a:p>
        </p:txBody>
      </p:sp>
    </p:spTree>
    <p:extLst>
      <p:ext uri="{BB962C8B-B14F-4D97-AF65-F5344CB8AC3E}">
        <p14:creationId xmlns:p14="http://schemas.microsoft.com/office/powerpoint/2010/main" val="3117489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Upon reviewing the summary table of related work, it becomes apparent that there is a notable research gap in recent studies. Specifically, no work has been dedicated to the comprehensive classification of Bluetooth Low Energy (BLE) device categories. While </a:t>
            </a:r>
            <a:r>
              <a:rPr lang="en-US" altLang="zh-CN" b="0" i="0" dirty="0" err="1">
                <a:solidFill>
                  <a:srgbClr val="374151"/>
                </a:solidFill>
                <a:effectLst/>
                <a:latin typeface="Söhne"/>
              </a:rPr>
              <a:t>HomeScout</a:t>
            </a:r>
            <a:r>
              <a:rPr lang="en-US" altLang="zh-CN" b="0" i="0" dirty="0">
                <a:solidFill>
                  <a:srgbClr val="374151"/>
                </a:solidFill>
                <a:effectLst/>
                <a:latin typeface="Söhne"/>
              </a:rPr>
              <a:t> has also focused on this research area, its classification capabilities remain limited. Therefore, a study aimed at addressing this research gap, could be intriguing and valuable.</a:t>
            </a:r>
            <a:endParaRPr lang="zh-CN" altLang="en-US" dirty="0"/>
          </a:p>
        </p:txBody>
      </p:sp>
      <p:sp>
        <p:nvSpPr>
          <p:cNvPr id="4" name="灯片编号占位符 3"/>
          <p:cNvSpPr>
            <a:spLocks noGrp="1"/>
          </p:cNvSpPr>
          <p:nvPr>
            <p:ph type="sldNum" sz="quarter" idx="5"/>
          </p:nvPr>
        </p:nvSpPr>
        <p:spPr/>
        <p:txBody>
          <a:bodyPr/>
          <a:lstStyle/>
          <a:p>
            <a:fld id="{54E7F490-E965-9B42-AE49-DA4BC6E663B1}" type="slidenum">
              <a:rPr lang="de-CH" smtClean="0"/>
              <a:pPr/>
              <a:t>15</a:t>
            </a:fld>
            <a:endParaRPr lang="de-CH"/>
          </a:p>
        </p:txBody>
      </p:sp>
    </p:spTree>
    <p:extLst>
      <p:ext uri="{BB962C8B-B14F-4D97-AF65-F5344CB8AC3E}">
        <p14:creationId xmlns:p14="http://schemas.microsoft.com/office/powerpoint/2010/main" val="1698515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Therefore, our research objectives is to develop a comprehensive classifier that can identify category of BLE device, which focus on utilizing BLE advertising packets. The implemented algorithm will finally integrated into </a:t>
            </a:r>
            <a:r>
              <a:rPr lang="en-US" altLang="zh-CN" dirty="0" err="1"/>
              <a:t>HomeScout</a:t>
            </a:r>
            <a:r>
              <a:rPr lang="en-US" altLang="zh-CN" dirty="0"/>
              <a:t> to enhance its classification capability.</a:t>
            </a:r>
            <a:endParaRPr lang="zh-CN" altLang="en-US" dirty="0"/>
          </a:p>
        </p:txBody>
      </p:sp>
      <p:sp>
        <p:nvSpPr>
          <p:cNvPr id="4" name="灯片编号占位符 3"/>
          <p:cNvSpPr>
            <a:spLocks noGrp="1"/>
          </p:cNvSpPr>
          <p:nvPr>
            <p:ph type="sldNum" sz="quarter" idx="5"/>
          </p:nvPr>
        </p:nvSpPr>
        <p:spPr/>
        <p:txBody>
          <a:bodyPr/>
          <a:lstStyle/>
          <a:p>
            <a:fld id="{54E7F490-E965-9B42-AE49-DA4BC6E663B1}" type="slidenum">
              <a:rPr lang="de-CH" smtClean="0"/>
              <a:pPr/>
              <a:t>16</a:t>
            </a:fld>
            <a:endParaRPr lang="de-CH"/>
          </a:p>
        </p:txBody>
      </p:sp>
    </p:spTree>
    <p:extLst>
      <p:ext uri="{BB962C8B-B14F-4D97-AF65-F5344CB8AC3E}">
        <p14:creationId xmlns:p14="http://schemas.microsoft.com/office/powerpoint/2010/main" val="2127139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will talk about overall design of the classification algorithm in the next part.</a:t>
            </a:r>
            <a:endParaRPr lang="zh-CN" altLang="en-US" dirty="0"/>
          </a:p>
        </p:txBody>
      </p:sp>
      <p:sp>
        <p:nvSpPr>
          <p:cNvPr id="4" name="灯片编号占位符 3"/>
          <p:cNvSpPr>
            <a:spLocks noGrp="1"/>
          </p:cNvSpPr>
          <p:nvPr>
            <p:ph type="sldNum" sz="quarter" idx="5"/>
          </p:nvPr>
        </p:nvSpPr>
        <p:spPr/>
        <p:txBody>
          <a:bodyPr/>
          <a:lstStyle/>
          <a:p>
            <a:fld id="{54E7F490-E965-9B42-AE49-DA4BC6E663B1}" type="slidenum">
              <a:rPr lang="de-CH" smtClean="0"/>
              <a:pPr/>
              <a:t>17</a:t>
            </a:fld>
            <a:endParaRPr lang="de-CH"/>
          </a:p>
        </p:txBody>
      </p:sp>
    </p:spTree>
    <p:extLst>
      <p:ext uri="{BB962C8B-B14F-4D97-AF65-F5344CB8AC3E}">
        <p14:creationId xmlns:p14="http://schemas.microsoft.com/office/powerpoint/2010/main" val="3511933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In this study, Wireshark is employed to capture BLE packets.</a:t>
            </a:r>
            <a:br>
              <a:rPr lang="en-US" altLang="zh-CN" dirty="0"/>
            </a:br>
            <a:r>
              <a:rPr lang="en-US" altLang="zh-CN" dirty="0"/>
              <a:t>These two </a:t>
            </a:r>
            <a:r>
              <a:rPr lang="en-US" altLang="zh-CN" dirty="0" err="1"/>
              <a:t>screeshots</a:t>
            </a:r>
            <a:r>
              <a:rPr lang="en-US" altLang="zh-CN" dirty="0"/>
              <a:t> are taken from captured BLE advertising packets of Huawei Smart Watch in Wireshark.</a:t>
            </a:r>
            <a:br>
              <a:rPr lang="en-US" altLang="zh-CN" dirty="0"/>
            </a:br>
            <a:r>
              <a:rPr lang="en-US" altLang="zh-CN" dirty="0"/>
              <a:t>From the </a:t>
            </a:r>
            <a:r>
              <a:rPr lang="en-US" altLang="zh-CN" dirty="0" err="1"/>
              <a:t>screeshots</a:t>
            </a:r>
            <a:r>
              <a:rPr lang="en-US" altLang="zh-CN" dirty="0"/>
              <a:t>, we can see that the payload of BLE advertising packets contains abundant information about device, such as device name, service data and manufacturer specific data. This makes BLE advertising packet an ideal data source for classification.</a:t>
            </a:r>
            <a:endParaRPr lang="zh-CN" altLang="en-US" dirty="0"/>
          </a:p>
        </p:txBody>
      </p:sp>
      <p:sp>
        <p:nvSpPr>
          <p:cNvPr id="4" name="灯片编号占位符 3"/>
          <p:cNvSpPr>
            <a:spLocks noGrp="1"/>
          </p:cNvSpPr>
          <p:nvPr>
            <p:ph type="sldNum" sz="quarter" idx="5"/>
          </p:nvPr>
        </p:nvSpPr>
        <p:spPr/>
        <p:txBody>
          <a:bodyPr/>
          <a:lstStyle/>
          <a:p>
            <a:fld id="{54E7F490-E965-9B42-AE49-DA4BC6E663B1}" type="slidenum">
              <a:rPr lang="de-CH" smtClean="0"/>
              <a:pPr/>
              <a:t>18</a:t>
            </a:fld>
            <a:endParaRPr lang="de-CH"/>
          </a:p>
        </p:txBody>
      </p:sp>
    </p:spTree>
    <p:extLst>
      <p:ext uri="{BB962C8B-B14F-4D97-AF65-F5344CB8AC3E}">
        <p14:creationId xmlns:p14="http://schemas.microsoft.com/office/powerpoint/2010/main" val="1259923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paper </a:t>
            </a:r>
            <a:r>
              <a:rPr lang="en-US" altLang="zh-CN" dirty="0" err="1"/>
              <a:t>Blueseer</a:t>
            </a:r>
            <a:r>
              <a:rPr lang="en-US" altLang="zh-CN" dirty="0"/>
              <a:t> successfully utilize machine learning method to identify the pattern of environment category in BLE advertising packets. Inspired by </a:t>
            </a:r>
            <a:r>
              <a:rPr lang="en-US" altLang="zh-CN" dirty="0" err="1"/>
              <a:t>Blueseer</a:t>
            </a:r>
            <a:r>
              <a:rPr lang="en-US" altLang="zh-CN" dirty="0"/>
              <a:t>, machine learning method will also be exploited in this work.</a:t>
            </a:r>
            <a:r>
              <a:rPr lang="en-US" altLang="zh-CN" b="0" i="0" dirty="0">
                <a:solidFill>
                  <a:srgbClr val="374151"/>
                </a:solidFill>
                <a:effectLst/>
                <a:latin typeface="Söhne"/>
              </a:rPr>
              <a:t> The approach is to use machine learning models like random forest or neural network and take BLE advertising packets as inputs to classify device category.</a:t>
            </a:r>
            <a:br>
              <a:rPr lang="en-US" altLang="zh-CN" b="0" i="0" dirty="0">
                <a:solidFill>
                  <a:srgbClr val="374151"/>
                </a:solidFill>
                <a:effectLst/>
                <a:latin typeface="Söhne"/>
              </a:rPr>
            </a:br>
            <a:r>
              <a:rPr lang="en-US" altLang="zh-CN" b="0" i="0" dirty="0">
                <a:solidFill>
                  <a:srgbClr val="374151"/>
                </a:solidFill>
                <a:effectLst/>
                <a:latin typeface="Söhne"/>
              </a:rPr>
              <a:t>Another reason to choose machine learning based method is BLE advertising packets contain various pieces of information, which can have complex relationships that are difficult to model with traditional rule-based system. Machine learning models, on the other hand, are excellent at identifying patterns. Furthermore, there are countless types of BLE devices on the market, and new ones are being developed all the time. A machine learning model can be trained on a dataset of known devices, and then used to predict the type of new, unknown devices. This is much more scalable than manually coding rules for each type of device.</a:t>
            </a:r>
            <a:endParaRPr lang="zh-CN" altLang="en-US" dirty="0"/>
          </a:p>
        </p:txBody>
      </p:sp>
      <p:sp>
        <p:nvSpPr>
          <p:cNvPr id="4" name="灯片编号占位符 3"/>
          <p:cNvSpPr>
            <a:spLocks noGrp="1"/>
          </p:cNvSpPr>
          <p:nvPr>
            <p:ph type="sldNum" sz="quarter" idx="5"/>
          </p:nvPr>
        </p:nvSpPr>
        <p:spPr/>
        <p:txBody>
          <a:bodyPr/>
          <a:lstStyle/>
          <a:p>
            <a:fld id="{54E7F490-E965-9B42-AE49-DA4BC6E663B1}" type="slidenum">
              <a:rPr lang="de-CH" smtClean="0"/>
              <a:pPr/>
              <a:t>19</a:t>
            </a:fld>
            <a:endParaRPr lang="de-CH"/>
          </a:p>
        </p:txBody>
      </p:sp>
    </p:spTree>
    <p:extLst>
      <p:ext uri="{BB962C8B-B14F-4D97-AF65-F5344CB8AC3E}">
        <p14:creationId xmlns:p14="http://schemas.microsoft.com/office/powerpoint/2010/main" val="1516266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My presentation today consists of four parts, including Introduction, related work, motivation and design.</a:t>
            </a:r>
            <a:endParaRPr lang="zh-CN" altLang="en-US" dirty="0"/>
          </a:p>
        </p:txBody>
      </p:sp>
      <p:sp>
        <p:nvSpPr>
          <p:cNvPr id="4" name="灯片编号占位符 3"/>
          <p:cNvSpPr>
            <a:spLocks noGrp="1"/>
          </p:cNvSpPr>
          <p:nvPr>
            <p:ph type="sldNum" sz="quarter" idx="5"/>
          </p:nvPr>
        </p:nvSpPr>
        <p:spPr/>
        <p:txBody>
          <a:bodyPr/>
          <a:lstStyle/>
          <a:p>
            <a:fld id="{54E7F490-E965-9B42-AE49-DA4BC6E663B1}" type="slidenum">
              <a:rPr lang="de-CH" smtClean="0"/>
              <a:pPr/>
              <a:t>2</a:t>
            </a:fld>
            <a:endParaRPr lang="de-CH"/>
          </a:p>
        </p:txBody>
      </p:sp>
    </p:spTree>
    <p:extLst>
      <p:ext uri="{BB962C8B-B14F-4D97-AF65-F5344CB8AC3E}">
        <p14:creationId xmlns:p14="http://schemas.microsoft.com/office/powerpoint/2010/main" val="876552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803d9f7a28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803d9f7a28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the roadmap of major work should be done in this thesis. The first </a:t>
            </a:r>
            <a:r>
              <a:rPr lang="en-US" altLang="zh-CN" dirty="0"/>
              <a:t>step</a:t>
            </a:r>
            <a:r>
              <a:rPr lang="en-US" dirty="0"/>
              <a:t> is to do the research work around how to identify category of BLE devices. The next step is to design the classification algorithm. The overall methodology has been designed so far. </a:t>
            </a:r>
            <a:r>
              <a:rPr lang="en-US" altLang="zh-CN" dirty="0"/>
              <a:t>In next steps, a </a:t>
            </a:r>
            <a:r>
              <a:rPr lang="en-US" dirty="0"/>
              <a:t>detailed prototype will be designed. After that, implementation and evaluation of models will be conducted.</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Thank you for your attention. Do you have any question?</a:t>
            </a:r>
            <a:endParaRPr lang="zh-CN" altLang="en-US" dirty="0"/>
          </a:p>
        </p:txBody>
      </p:sp>
      <p:sp>
        <p:nvSpPr>
          <p:cNvPr id="4" name="灯片编号占位符 3"/>
          <p:cNvSpPr>
            <a:spLocks noGrp="1"/>
          </p:cNvSpPr>
          <p:nvPr>
            <p:ph type="sldNum" sz="quarter" idx="5"/>
          </p:nvPr>
        </p:nvSpPr>
        <p:spPr/>
        <p:txBody>
          <a:bodyPr/>
          <a:lstStyle/>
          <a:p>
            <a:fld id="{54E7F490-E965-9B42-AE49-DA4BC6E663B1}" type="slidenum">
              <a:rPr lang="de-CH" smtClean="0"/>
              <a:pPr/>
              <a:t>21</a:t>
            </a:fld>
            <a:endParaRPr lang="de-CH"/>
          </a:p>
        </p:txBody>
      </p:sp>
    </p:spTree>
    <p:extLst>
      <p:ext uri="{BB962C8B-B14F-4D97-AF65-F5344CB8AC3E}">
        <p14:creationId xmlns:p14="http://schemas.microsoft.com/office/powerpoint/2010/main" val="1594732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will first introduce the background of this thesis.</a:t>
            </a:r>
            <a:endParaRPr lang="zh-CN" altLang="en-US" dirty="0"/>
          </a:p>
        </p:txBody>
      </p:sp>
      <p:sp>
        <p:nvSpPr>
          <p:cNvPr id="4" name="灯片编号占位符 3"/>
          <p:cNvSpPr>
            <a:spLocks noGrp="1"/>
          </p:cNvSpPr>
          <p:nvPr>
            <p:ph type="sldNum" sz="quarter" idx="5"/>
          </p:nvPr>
        </p:nvSpPr>
        <p:spPr/>
        <p:txBody>
          <a:bodyPr/>
          <a:lstStyle/>
          <a:p>
            <a:fld id="{54E7F490-E965-9B42-AE49-DA4BC6E663B1}" type="slidenum">
              <a:rPr lang="de-CH" smtClean="0"/>
              <a:pPr/>
              <a:t>3</a:t>
            </a:fld>
            <a:endParaRPr lang="de-CH"/>
          </a:p>
        </p:txBody>
      </p:sp>
    </p:spTree>
    <p:extLst>
      <p:ext uri="{BB962C8B-B14F-4D97-AF65-F5344CB8AC3E}">
        <p14:creationId xmlns:p14="http://schemas.microsoft.com/office/powerpoint/2010/main" val="442233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b="0" i="0" dirty="0">
                <a:solidFill>
                  <a:srgbClr val="374151"/>
                </a:solidFill>
                <a:effectLst/>
                <a:latin typeface="Söhne"/>
              </a:rPr>
              <a:t>The focus of this thesis is around Bluetooth Low Energy, or BLE. So, what exactly is BLE?</a:t>
            </a:r>
          </a:p>
          <a:p>
            <a:pPr algn="l"/>
            <a:r>
              <a:rPr lang="en-US" altLang="zh-CN" b="0" i="0" dirty="0">
                <a:solidFill>
                  <a:srgbClr val="374151"/>
                </a:solidFill>
                <a:effectLst/>
                <a:latin typeface="Söhne"/>
              </a:rPr>
              <a:t>BLE is a power-efficient version of the classic Bluetooth technology, which is designed for short-range wireless communication between devices. It's the technology that connects your smartphone to your smartwatch, your wireless headphones, or even your home automation devices.</a:t>
            </a:r>
          </a:p>
          <a:p>
            <a:pPr algn="l"/>
            <a:r>
              <a:rPr lang="en-US" altLang="zh-CN" b="0" i="0" dirty="0">
                <a:solidFill>
                  <a:srgbClr val="374151"/>
                </a:solidFill>
                <a:effectLst/>
                <a:latin typeface="Söhne"/>
              </a:rPr>
              <a:t>One of the key advantages of BLE is its low power consumption, which makes it ideal for devices that run on small, coin-cell batteries.</a:t>
            </a:r>
          </a:p>
        </p:txBody>
      </p:sp>
      <p:sp>
        <p:nvSpPr>
          <p:cNvPr id="4" name="Slide Number Placeholder 3"/>
          <p:cNvSpPr>
            <a:spLocks noGrp="1"/>
          </p:cNvSpPr>
          <p:nvPr>
            <p:ph type="sldNum" sz="quarter" idx="10"/>
          </p:nvPr>
        </p:nvSpPr>
        <p:spPr/>
        <p:txBody>
          <a:bodyPr/>
          <a:lstStyle/>
          <a:p>
            <a:fld id="{76FCA1CB-09C8-4FD8-927C-CA9FB7125B7A}" type="slidenum">
              <a:rPr lang="en-US" smtClean="0"/>
              <a:t>4</a:t>
            </a:fld>
            <a:endParaRPr lang="en-US"/>
          </a:p>
        </p:txBody>
      </p:sp>
    </p:spTree>
    <p:extLst>
      <p:ext uri="{BB962C8B-B14F-4D97-AF65-F5344CB8AC3E}">
        <p14:creationId xmlns:p14="http://schemas.microsoft.com/office/powerpoint/2010/main" val="4054159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latin typeface="+mn-lt"/>
              </a:rPr>
              <a:t>Since the introduction of </a:t>
            </a:r>
            <a:r>
              <a:rPr lang="en-US" altLang="zh-CN" sz="1200" dirty="0" err="1">
                <a:latin typeface="+mn-lt"/>
              </a:rPr>
              <a:t>Airtags</a:t>
            </a:r>
            <a:r>
              <a:rPr lang="en-US" altLang="zh-CN" sz="1200" dirty="0">
                <a:latin typeface="+mn-lt"/>
              </a:rPr>
              <a:t>, BLE trackers has dominated the market of item trackers due to its energy saving advantage.</a:t>
            </a:r>
            <a:endParaRPr lang="zh-CN" altLang="en-US" sz="1200" dirty="0">
              <a:latin typeface="+mn-lt"/>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latin typeface="+mn-lt"/>
              </a:rPr>
              <a:t>BLE trackers can help track and locate important items such as keys </a:t>
            </a:r>
            <a:r>
              <a:rPr lang="en-US" altLang="zh-CN" b="0" i="0" dirty="0">
                <a:solidFill>
                  <a:srgbClr val="1D1D1F"/>
                </a:solidFill>
                <a:effectLst/>
                <a:latin typeface="SF Pro Display"/>
              </a:rPr>
              <a:t>through crowdsourced finding networks</a:t>
            </a:r>
            <a:r>
              <a:rPr lang="en-US" altLang="zh-CN" sz="1200" dirty="0">
                <a:latin typeface="+mn-lt"/>
              </a:rPr>
              <a:t>. They can be very useful when we try to find a lost item.</a:t>
            </a:r>
            <a:endParaRPr lang="zh-CN" altLang="en-US" sz="1200" dirty="0">
              <a:latin typeface="+mn-lt"/>
            </a:endParaRPr>
          </a:p>
          <a:p>
            <a:endParaRPr lang="zh-CN" altLang="en-US" dirty="0"/>
          </a:p>
        </p:txBody>
      </p:sp>
      <p:sp>
        <p:nvSpPr>
          <p:cNvPr id="4" name="灯片编号占位符 3"/>
          <p:cNvSpPr>
            <a:spLocks noGrp="1"/>
          </p:cNvSpPr>
          <p:nvPr>
            <p:ph type="sldNum" sz="quarter" idx="5"/>
          </p:nvPr>
        </p:nvSpPr>
        <p:spPr/>
        <p:txBody>
          <a:bodyPr/>
          <a:lstStyle/>
          <a:p>
            <a:fld id="{54E7F490-E965-9B42-AE49-DA4BC6E663B1}" type="slidenum">
              <a:rPr lang="de-CH" smtClean="0"/>
              <a:pPr/>
              <a:t>5</a:t>
            </a:fld>
            <a:endParaRPr lang="de-CH"/>
          </a:p>
        </p:txBody>
      </p:sp>
    </p:spTree>
    <p:extLst>
      <p:ext uri="{BB962C8B-B14F-4D97-AF65-F5344CB8AC3E}">
        <p14:creationId xmlns:p14="http://schemas.microsoft.com/office/powerpoint/2010/main" val="1521569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mn-lt"/>
              </a:rPr>
              <a:t>While BLE trackers like </a:t>
            </a:r>
            <a:r>
              <a:rPr lang="en-US" altLang="zh-CN" sz="1200" dirty="0" err="1">
                <a:latin typeface="+mn-lt"/>
              </a:rPr>
              <a:t>Airtags</a:t>
            </a:r>
            <a:r>
              <a:rPr lang="en-US" altLang="zh-CN" sz="1200" dirty="0">
                <a:latin typeface="+mn-lt"/>
              </a:rPr>
              <a:t> has brought convenience to life,</a:t>
            </a:r>
          </a:p>
          <a:p>
            <a:r>
              <a:rPr lang="en-US" altLang="zh-CN" sz="1200" dirty="0">
                <a:latin typeface="+mn-lt"/>
              </a:rPr>
              <a:t>they also pose security and privacy issues.</a:t>
            </a:r>
            <a:endParaRPr lang="zh-CN" altLang="en-US" sz="1200" dirty="0">
              <a:latin typeface="+mn-lt"/>
            </a:endParaRPr>
          </a:p>
          <a:p>
            <a:r>
              <a:rPr lang="en-US" altLang="zh-CN" b="0" i="0" dirty="0">
                <a:effectLst/>
                <a:latin typeface="Arial" panose="020B0604020202020204" pitchFamily="34" charset="0"/>
              </a:rPr>
              <a:t>BLE tracker is typically small, easy to conceal and have a long battery life, which makes it perfectly suitable for tracking other people.</a:t>
            </a:r>
          </a:p>
          <a:p>
            <a:r>
              <a:rPr lang="en-US" altLang="zh-CN" b="0" i="0" dirty="0">
                <a:effectLst/>
                <a:latin typeface="Arial" panose="020B0604020202020204" pitchFamily="34" charset="0"/>
              </a:rPr>
              <a:t>For example, malicious entities could potentially track the</a:t>
            </a:r>
            <a:br>
              <a:rPr lang="en-US" altLang="zh-CN" dirty="0"/>
            </a:br>
            <a:r>
              <a:rPr lang="en-US" altLang="zh-CN" b="0" i="0" dirty="0">
                <a:effectLst/>
                <a:latin typeface="Arial" panose="020B0604020202020204" pitchFamily="34" charset="0"/>
              </a:rPr>
              <a:t>movements of an individual carrying an BLE tracker without their knowledge</a:t>
            </a:r>
            <a:br>
              <a:rPr lang="en-US" altLang="zh-CN" dirty="0"/>
            </a:br>
            <a:r>
              <a:rPr lang="en-US" altLang="zh-CN" b="0" i="0" dirty="0">
                <a:effectLst/>
                <a:latin typeface="Arial" panose="020B0604020202020204" pitchFamily="34" charset="0"/>
              </a:rPr>
              <a:t>or consent.</a:t>
            </a:r>
            <a:br>
              <a:rPr lang="en-US" altLang="zh-CN" b="0" i="0" dirty="0">
                <a:effectLst/>
                <a:latin typeface="Arial" panose="020B0604020202020204" pitchFamily="34" charset="0"/>
              </a:rPr>
            </a:br>
            <a:r>
              <a:rPr lang="en-US" altLang="zh-CN" b="0" i="0" dirty="0">
                <a:effectLst/>
                <a:latin typeface="Arial" panose="020B0604020202020204" pitchFamily="34" charset="0"/>
              </a:rPr>
              <a:t>To solve these problems, device manufacturers like Apple have implemented security features in their products.</a:t>
            </a:r>
            <a:br>
              <a:rPr lang="en-US" altLang="zh-CN" b="0" i="0" dirty="0">
                <a:effectLst/>
                <a:latin typeface="Arial" panose="020B0604020202020204" pitchFamily="34" charset="0"/>
              </a:rPr>
            </a:br>
            <a:r>
              <a:rPr lang="en-US" altLang="zh-CN" b="0" i="0" dirty="0">
                <a:effectLst/>
                <a:latin typeface="Arial" panose="020B0604020202020204" pitchFamily="34" charset="0"/>
              </a:rPr>
              <a:t>Apple implements a safety measure to </a:t>
            </a:r>
            <a:r>
              <a:rPr lang="en-US" altLang="zh-CN" b="0" i="0" dirty="0" err="1">
                <a:effectLst/>
                <a:latin typeface="Arial" panose="020B0604020202020204" pitchFamily="34" charset="0"/>
              </a:rPr>
              <a:t>Airtags</a:t>
            </a:r>
            <a:r>
              <a:rPr lang="en-US" altLang="zh-CN" b="0" i="0" dirty="0">
                <a:effectLst/>
                <a:latin typeface="Arial" panose="020B0604020202020204" pitchFamily="34" charset="0"/>
              </a:rPr>
              <a:t> which makes a beeping noise when</a:t>
            </a:r>
            <a:br>
              <a:rPr lang="en-US" altLang="zh-CN" dirty="0"/>
            </a:br>
            <a:r>
              <a:rPr lang="en-US" altLang="zh-CN" b="0" i="0" dirty="0">
                <a:effectLst/>
                <a:latin typeface="Arial" panose="020B0604020202020204" pitchFamily="34" charset="0"/>
              </a:rPr>
              <a:t>an unregistered </a:t>
            </a:r>
            <a:r>
              <a:rPr lang="en-US" altLang="zh-CN" b="0" i="0" dirty="0" err="1">
                <a:effectLst/>
                <a:latin typeface="Arial" panose="020B0604020202020204" pitchFamily="34" charset="0"/>
              </a:rPr>
              <a:t>AirTag</a:t>
            </a:r>
            <a:r>
              <a:rPr lang="en-US" altLang="zh-CN" b="0" i="0" dirty="0">
                <a:effectLst/>
                <a:latin typeface="Arial" panose="020B0604020202020204" pitchFamily="34" charset="0"/>
              </a:rPr>
              <a:t> is detected moving with a user after 8 hours.</a:t>
            </a:r>
            <a:br>
              <a:rPr lang="en-US" altLang="zh-CN" b="0" i="0" dirty="0">
                <a:effectLst/>
                <a:latin typeface="Arial" panose="020B0604020202020204" pitchFamily="34" charset="0"/>
              </a:rPr>
            </a:br>
            <a:r>
              <a:rPr lang="en-US" altLang="zh-CN" b="0" i="0" dirty="0">
                <a:effectLst/>
                <a:latin typeface="Arial" panose="020B0604020202020204" pitchFamily="34" charset="0"/>
              </a:rPr>
              <a:t>However, current countermeasure has some problems. </a:t>
            </a:r>
            <a:br>
              <a:rPr lang="en-US" altLang="zh-CN" b="0" i="0" dirty="0">
                <a:effectLst/>
                <a:latin typeface="Arial" panose="020B0604020202020204" pitchFamily="34" charset="0"/>
              </a:rPr>
            </a:br>
            <a:r>
              <a:rPr lang="en-US" altLang="zh-CN" b="0" i="0" dirty="0">
                <a:effectLst/>
                <a:latin typeface="Arial" panose="020B0604020202020204" pitchFamily="34" charset="0"/>
              </a:rPr>
              <a:t>First, it’s relatively easy to muffle the beeping noise with a cushion.</a:t>
            </a:r>
            <a:br>
              <a:rPr lang="en-US" altLang="zh-CN" b="0" i="0" dirty="0">
                <a:effectLst/>
                <a:latin typeface="Arial" panose="020B0604020202020204" pitchFamily="34" charset="0"/>
              </a:rPr>
            </a:br>
            <a:r>
              <a:rPr lang="en-US" altLang="zh-CN" b="0" i="0" dirty="0">
                <a:effectLst/>
                <a:latin typeface="Arial" panose="020B0604020202020204" pitchFamily="34" charset="0"/>
              </a:rPr>
              <a:t>Secondly, 8 hours could be too late to alert malicious activities.</a:t>
            </a:r>
            <a:br>
              <a:rPr lang="en-US" altLang="zh-CN" b="0" i="0" dirty="0">
                <a:effectLst/>
                <a:latin typeface="Arial" panose="020B0604020202020204" pitchFamily="34" charset="0"/>
              </a:rPr>
            </a:br>
            <a:r>
              <a:rPr lang="en-US" altLang="zh-CN" b="0" i="0" dirty="0">
                <a:effectLst/>
                <a:latin typeface="Arial" panose="020B0604020202020204" pitchFamily="34" charset="0"/>
              </a:rPr>
              <a:t>Thirdly, as of now, only iOS users are truly safeguarded by this measure. Google and Apple have</a:t>
            </a:r>
            <a:br>
              <a:rPr lang="en-US" altLang="zh-CN" dirty="0"/>
            </a:br>
            <a:r>
              <a:rPr lang="en-US" altLang="zh-CN" b="0" i="0" dirty="0">
                <a:effectLst/>
                <a:latin typeface="Arial" panose="020B0604020202020204" pitchFamily="34" charset="0"/>
              </a:rPr>
              <a:t>pledged to collaborate on ensuring Android users receive equivalent protection, though</a:t>
            </a:r>
            <a:br>
              <a:rPr lang="en-US" altLang="zh-CN" dirty="0"/>
            </a:br>
            <a:r>
              <a:rPr lang="en-US" altLang="zh-CN" b="0" i="0" dirty="0">
                <a:effectLst/>
                <a:latin typeface="Arial" panose="020B0604020202020204" pitchFamily="34" charset="0"/>
              </a:rPr>
              <a:t>progress on this front has been slow.</a:t>
            </a:r>
            <a:endParaRPr lang="zh-CN" altLang="en-US" dirty="0"/>
          </a:p>
        </p:txBody>
      </p:sp>
      <p:sp>
        <p:nvSpPr>
          <p:cNvPr id="4" name="灯片编号占位符 3"/>
          <p:cNvSpPr>
            <a:spLocks noGrp="1"/>
          </p:cNvSpPr>
          <p:nvPr>
            <p:ph type="sldNum" sz="quarter" idx="5"/>
          </p:nvPr>
        </p:nvSpPr>
        <p:spPr/>
        <p:txBody>
          <a:bodyPr/>
          <a:lstStyle/>
          <a:p>
            <a:fld id="{54E7F490-E965-9B42-AE49-DA4BC6E663B1}" type="slidenum">
              <a:rPr lang="de-CH" smtClean="0"/>
              <a:pPr/>
              <a:t>6</a:t>
            </a:fld>
            <a:endParaRPr lang="de-CH"/>
          </a:p>
        </p:txBody>
      </p:sp>
    </p:spTree>
    <p:extLst>
      <p:ext uri="{BB962C8B-B14F-4D97-AF65-F5344CB8AC3E}">
        <p14:creationId xmlns:p14="http://schemas.microsoft.com/office/powerpoint/2010/main" val="551232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Thus, a number of third party applications have been developed to protect users from unwanted tracking, including </a:t>
            </a:r>
            <a:r>
              <a:rPr lang="en-US" altLang="zh-CN" dirty="0" err="1"/>
              <a:t>HomeScout</a:t>
            </a:r>
            <a:r>
              <a:rPr lang="en-US" altLang="zh-CN" dirty="0"/>
              <a:t>.</a:t>
            </a:r>
            <a:br>
              <a:rPr lang="en-US" altLang="zh-CN" dirty="0"/>
            </a:br>
            <a:r>
              <a:rPr lang="en-US" altLang="zh-CN" sz="1200" dirty="0" err="1">
                <a:solidFill>
                  <a:srgbClr val="233A42"/>
                </a:solidFill>
                <a:latin typeface="+mn-lt"/>
              </a:rPr>
              <a:t>HomeScout</a:t>
            </a:r>
            <a:r>
              <a:rPr lang="en-US" altLang="zh-CN" sz="1200" dirty="0">
                <a:solidFill>
                  <a:srgbClr val="233A42"/>
                </a:solidFill>
                <a:latin typeface="+mn-lt"/>
              </a:rPr>
              <a:t> is an Android application used to detect stalking from BLE devices. </a:t>
            </a:r>
            <a:r>
              <a:rPr lang="en-US" altLang="zh-CN" b="0" i="0" dirty="0">
                <a:solidFill>
                  <a:srgbClr val="374151"/>
                </a:solidFill>
                <a:effectLst/>
                <a:latin typeface="Söhne"/>
              </a:rPr>
              <a:t>It identifies malicious trackers that persistently appear in the user's vicinity and promptly alerts them. The parameters defining 'vicinity' and the frequency of 'persistent appearance' are adjustable, allowing users to customize the application according to their specific needs.</a:t>
            </a:r>
            <a:endParaRPr lang="zh-CN" altLang="en-US" dirty="0"/>
          </a:p>
        </p:txBody>
      </p:sp>
      <p:sp>
        <p:nvSpPr>
          <p:cNvPr id="4" name="灯片编号占位符 3"/>
          <p:cNvSpPr>
            <a:spLocks noGrp="1"/>
          </p:cNvSpPr>
          <p:nvPr>
            <p:ph type="sldNum" sz="quarter" idx="5"/>
          </p:nvPr>
        </p:nvSpPr>
        <p:spPr/>
        <p:txBody>
          <a:bodyPr/>
          <a:lstStyle/>
          <a:p>
            <a:fld id="{54E7F490-E965-9B42-AE49-DA4BC6E663B1}" type="slidenum">
              <a:rPr lang="de-CH" smtClean="0"/>
              <a:pPr/>
              <a:t>7</a:t>
            </a:fld>
            <a:endParaRPr lang="de-CH"/>
          </a:p>
        </p:txBody>
      </p:sp>
    </p:spTree>
    <p:extLst>
      <p:ext uri="{BB962C8B-B14F-4D97-AF65-F5344CB8AC3E}">
        <p14:creationId xmlns:p14="http://schemas.microsoft.com/office/powerpoint/2010/main" val="3402766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However, there are some limitations in </a:t>
            </a:r>
            <a:r>
              <a:rPr lang="en-US" altLang="zh-CN" dirty="0" err="1"/>
              <a:t>HomeScout</a:t>
            </a:r>
            <a:r>
              <a:rPr lang="en-US" altLang="zh-CN" dirty="0"/>
              <a:t>.</a:t>
            </a:r>
            <a:br>
              <a:rPr lang="en-US" altLang="zh-CN" dirty="0"/>
            </a:br>
            <a:br>
              <a:rPr lang="en-US" altLang="zh-CN" dirty="0"/>
            </a:br>
            <a:r>
              <a:rPr lang="en-US" altLang="zh-CN" dirty="0"/>
              <a:t>Detection of stalking events in </a:t>
            </a:r>
            <a:r>
              <a:rPr lang="en-US" altLang="zh-CN" dirty="0" err="1"/>
              <a:t>HomeScout</a:t>
            </a:r>
            <a:r>
              <a:rPr lang="en-US" altLang="zh-CN" dirty="0"/>
              <a:t> depends on the successful identification of tracker. But Identification of tracker in </a:t>
            </a:r>
            <a:r>
              <a:rPr lang="en-US" altLang="zh-CN" dirty="0" err="1"/>
              <a:t>HomeScout</a:t>
            </a:r>
            <a:r>
              <a:rPr lang="en-US" altLang="zh-CN" dirty="0"/>
              <a:t> only supports 4 devices including </a:t>
            </a:r>
            <a:r>
              <a:rPr lang="en-US" altLang="zh-CN" dirty="0" err="1"/>
              <a:t>AirTag</a:t>
            </a:r>
            <a:r>
              <a:rPr lang="en-US" altLang="zh-CN" dirty="0"/>
              <a:t>, </a:t>
            </a:r>
            <a:r>
              <a:rPr lang="en-US" altLang="zh-CN" dirty="0" err="1"/>
              <a:t>Chipolo</a:t>
            </a:r>
            <a:r>
              <a:rPr lang="en-US" altLang="zh-CN" dirty="0"/>
              <a:t> One Spot, Galaxy SmartTag plus and Tile. </a:t>
            </a:r>
            <a:r>
              <a:rPr lang="en-US" altLang="zh-CN" dirty="0" err="1"/>
              <a:t>HomeScout</a:t>
            </a:r>
            <a:r>
              <a:rPr lang="en-US" altLang="zh-CN" dirty="0"/>
              <a:t> analyze these four devices on an individual basis and extract individual patterns to identify them. The problem is there is a huge market of item tracker and it’s impossible to analyze them all on an individual basis. A</a:t>
            </a:r>
            <a:r>
              <a:rPr lang="en-US" altLang="zh-CN" b="0" i="0" dirty="0">
                <a:effectLst/>
                <a:latin typeface="Arial" panose="020B0604020202020204" pitchFamily="34" charset="0"/>
              </a:rPr>
              <a:t>nother</a:t>
            </a:r>
            <a:br>
              <a:rPr lang="en-US" altLang="zh-CN" dirty="0"/>
            </a:br>
            <a:r>
              <a:rPr lang="en-US" altLang="zh-CN" b="0" i="0" dirty="0">
                <a:effectLst/>
                <a:latin typeface="Arial" panose="020B0604020202020204" pitchFamily="34" charset="0"/>
              </a:rPr>
              <a:t>limitation of </a:t>
            </a:r>
            <a:r>
              <a:rPr lang="en-US" altLang="zh-CN" b="0" i="0" dirty="0" err="1">
                <a:effectLst/>
                <a:latin typeface="Arial" panose="020B0604020202020204" pitchFamily="34" charset="0"/>
              </a:rPr>
              <a:t>HomeScout</a:t>
            </a:r>
            <a:r>
              <a:rPr lang="en-US" altLang="zh-CN" b="0" i="0" dirty="0">
                <a:effectLst/>
                <a:latin typeface="Arial" panose="020B0604020202020204" pitchFamily="34" charset="0"/>
              </a:rPr>
              <a:t> is that it only supports the identification of trackers, leaving</a:t>
            </a:r>
            <a:br>
              <a:rPr lang="en-US" altLang="zh-CN" dirty="0"/>
            </a:br>
            <a:r>
              <a:rPr lang="en-US" altLang="zh-CN" b="0" i="0" dirty="0">
                <a:effectLst/>
                <a:latin typeface="Arial" panose="020B0604020202020204" pitchFamily="34" charset="0"/>
              </a:rPr>
              <a:t>many other types of BLE devices remain unknown in the application.</a:t>
            </a:r>
            <a:br>
              <a:rPr lang="en-US" altLang="zh-CN" dirty="0"/>
            </a:br>
            <a:br>
              <a:rPr lang="en-US" altLang="zh-CN" dirty="0"/>
            </a:br>
            <a:r>
              <a:rPr lang="en-US" altLang="zh-CN" b="0" i="0" dirty="0">
                <a:effectLst/>
                <a:latin typeface="Arial" panose="020B0604020202020204" pitchFamily="34" charset="0"/>
              </a:rPr>
              <a:t>Therefore, the classification capability of </a:t>
            </a:r>
            <a:r>
              <a:rPr lang="en-US" altLang="zh-CN" b="0" i="0" dirty="0" err="1">
                <a:effectLst/>
                <a:latin typeface="Arial" panose="020B0604020202020204" pitchFamily="34" charset="0"/>
              </a:rPr>
              <a:t>HomeScout</a:t>
            </a:r>
            <a:r>
              <a:rPr lang="en-US" altLang="zh-CN" b="0" i="0" dirty="0">
                <a:effectLst/>
                <a:latin typeface="Arial" panose="020B0604020202020204" pitchFamily="34" charset="0"/>
              </a:rPr>
              <a:t> is limited and needs to be enhanced.</a:t>
            </a:r>
            <a:endParaRPr lang="zh-CN" altLang="en-US" sz="1200" dirty="0">
              <a:solidFill>
                <a:srgbClr val="233A42"/>
              </a:solidFill>
              <a:latin typeface="+mn-lt"/>
            </a:endParaRPr>
          </a:p>
          <a:p>
            <a:endParaRPr lang="zh-CN" altLang="en-US" dirty="0"/>
          </a:p>
        </p:txBody>
      </p:sp>
      <p:sp>
        <p:nvSpPr>
          <p:cNvPr id="4" name="灯片编号占位符 3"/>
          <p:cNvSpPr>
            <a:spLocks noGrp="1"/>
          </p:cNvSpPr>
          <p:nvPr>
            <p:ph type="sldNum" sz="quarter" idx="5"/>
          </p:nvPr>
        </p:nvSpPr>
        <p:spPr/>
        <p:txBody>
          <a:bodyPr/>
          <a:lstStyle/>
          <a:p>
            <a:fld id="{54E7F490-E965-9B42-AE49-DA4BC6E663B1}" type="slidenum">
              <a:rPr lang="de-CH" smtClean="0"/>
              <a:pPr/>
              <a:t>8</a:t>
            </a:fld>
            <a:endParaRPr lang="de-CH"/>
          </a:p>
        </p:txBody>
      </p:sp>
    </p:spTree>
    <p:extLst>
      <p:ext uri="{BB962C8B-B14F-4D97-AF65-F5344CB8AC3E}">
        <p14:creationId xmlns:p14="http://schemas.microsoft.com/office/powerpoint/2010/main" val="1297050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will move on to related work</a:t>
            </a:r>
            <a:r>
              <a:rPr lang="zh-CN" altLang="en-US" dirty="0"/>
              <a:t> </a:t>
            </a:r>
            <a:r>
              <a:rPr lang="en-US" altLang="zh-CN" dirty="0"/>
              <a:t>of</a:t>
            </a:r>
            <a:r>
              <a:rPr lang="zh-CN" altLang="en-US" dirty="0"/>
              <a:t> </a:t>
            </a:r>
            <a:r>
              <a:rPr lang="en-US" altLang="zh-CN" dirty="0"/>
              <a:t>this</a:t>
            </a:r>
            <a:r>
              <a:rPr lang="zh-CN" altLang="en-US" dirty="0"/>
              <a:t> </a:t>
            </a:r>
            <a:r>
              <a:rPr lang="en-US" altLang="zh-CN" dirty="0"/>
              <a:t>thesis.</a:t>
            </a:r>
            <a:endParaRPr lang="zh-CN" altLang="en-US" dirty="0"/>
          </a:p>
        </p:txBody>
      </p:sp>
      <p:sp>
        <p:nvSpPr>
          <p:cNvPr id="4" name="灯片编号占位符 3"/>
          <p:cNvSpPr>
            <a:spLocks noGrp="1"/>
          </p:cNvSpPr>
          <p:nvPr>
            <p:ph type="sldNum" sz="quarter" idx="5"/>
          </p:nvPr>
        </p:nvSpPr>
        <p:spPr/>
        <p:txBody>
          <a:bodyPr/>
          <a:lstStyle/>
          <a:p>
            <a:fld id="{54E7F490-E965-9B42-AE49-DA4BC6E663B1}" type="slidenum">
              <a:rPr lang="de-CH" smtClean="0"/>
              <a:pPr/>
              <a:t>9</a:t>
            </a:fld>
            <a:endParaRPr lang="de-CH"/>
          </a:p>
        </p:txBody>
      </p:sp>
    </p:spTree>
    <p:extLst>
      <p:ext uri="{BB962C8B-B14F-4D97-AF65-F5344CB8AC3E}">
        <p14:creationId xmlns:p14="http://schemas.microsoft.com/office/powerpoint/2010/main" val="214587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1225" y="1989138"/>
            <a:ext cx="10369550" cy="1295400"/>
          </a:xfrm>
        </p:spPr>
        <p:txBody>
          <a:bodyPr/>
          <a:lstStyle>
            <a:lvl1pPr>
              <a:defRPr sz="3900"/>
            </a:lvl1pPr>
          </a:lstStyle>
          <a:p>
            <a:pPr lvl="0"/>
            <a:r>
              <a:rPr lang="zh-CN" altLang="en-US" noProof="0" dirty="0"/>
              <a:t>单击此处编辑母版标题样式</a:t>
            </a:r>
            <a:endParaRPr lang="en-US" noProof="0" dirty="0"/>
          </a:p>
        </p:txBody>
      </p:sp>
      <p:sp>
        <p:nvSpPr>
          <p:cNvPr id="4099" name="Rectangle 3"/>
          <p:cNvSpPr>
            <a:spLocks noGrp="1" noChangeArrowheads="1"/>
          </p:cNvSpPr>
          <p:nvPr>
            <p:ph type="subTitle" idx="1"/>
          </p:nvPr>
        </p:nvSpPr>
        <p:spPr>
          <a:xfrm>
            <a:off x="911225" y="3429000"/>
            <a:ext cx="10369550" cy="1752600"/>
          </a:xfrm>
        </p:spPr>
        <p:txBody>
          <a:bodyPr/>
          <a:lstStyle>
            <a:lvl1pPr marL="0" indent="0">
              <a:buNone/>
              <a:defRPr/>
            </a:lvl1pPr>
          </a:lstStyle>
          <a:p>
            <a:pPr lvl="0"/>
            <a:r>
              <a:rPr lang="zh-CN" altLang="en-US" noProof="0"/>
              <a:t>单击此处编辑母版副标题样式</a:t>
            </a:r>
            <a:endParaRPr lang="en-US" noProof="0" dirty="0"/>
          </a:p>
        </p:txBody>
      </p:sp>
      <p:sp>
        <p:nvSpPr>
          <p:cNvPr id="2" name="Datumsplatzhalter 1"/>
          <p:cNvSpPr>
            <a:spLocks noGrp="1"/>
          </p:cNvSpPr>
          <p:nvPr>
            <p:ph type="dt" sz="half" idx="10"/>
          </p:nvPr>
        </p:nvSpPr>
        <p:spPr/>
        <p:txBody>
          <a:bodyPr/>
          <a:lstStyle/>
          <a:p>
            <a:fld id="{7DE04A2C-2F4B-4724-85F6-3B353DA0D9E5}" type="datetime1">
              <a:rPr lang="en-US" altLang="zh-CN" smtClean="0"/>
              <a:t>7/17/2023</a:t>
            </a:fld>
            <a:endParaRPr lang="en-US" dirty="0"/>
          </a:p>
        </p:txBody>
      </p:sp>
      <p:sp>
        <p:nvSpPr>
          <p:cNvPr id="6" name="Fußzeilenplatzhalter 5"/>
          <p:cNvSpPr>
            <a:spLocks noGrp="1"/>
          </p:cNvSpPr>
          <p:nvPr>
            <p:ph type="ftr" sz="quarter" idx="11"/>
          </p:nvPr>
        </p:nvSpPr>
        <p:spPr/>
        <p:txBody>
          <a:bodyPr/>
          <a:lstStyle/>
          <a:p>
            <a:r>
              <a:rPr lang="en-US"/>
              <a:t>Master Thesis Midterm Presentation</a:t>
            </a:r>
            <a:endParaRPr lang="en-US" dirty="0"/>
          </a:p>
        </p:txBody>
      </p:sp>
      <p:sp>
        <p:nvSpPr>
          <p:cNvPr id="7" name="Foliennummernplatzhalter 6"/>
          <p:cNvSpPr>
            <a:spLocks noGrp="1"/>
          </p:cNvSpPr>
          <p:nvPr>
            <p:ph type="sldNum" sz="quarter" idx="12"/>
          </p:nvPr>
        </p:nvSpPr>
        <p:spPr/>
        <p:txBody>
          <a:bodyPr/>
          <a:lstStyle/>
          <a:p>
            <a:r>
              <a:rPr lang="en-US"/>
              <a:t>Page </a:t>
            </a:r>
            <a:fld id="{9D46F3A4-F478-9440-BC8E-B732027F4C86}" type="slidenum">
              <a:rPr lang="en-US" smtClean="0"/>
              <a:pPr/>
              <a:t>‹#›</a:t>
            </a:fld>
            <a:endParaRPr lang="en-US" dirty="0"/>
          </a:p>
        </p:txBody>
      </p:sp>
      <p:cxnSp>
        <p:nvCxnSpPr>
          <p:cNvPr id="5" name="直接连接符 4">
            <a:extLst>
              <a:ext uri="{FF2B5EF4-FFF2-40B4-BE49-F238E27FC236}">
                <a16:creationId xmlns:a16="http://schemas.microsoft.com/office/drawing/2014/main" id="{26EDF669-EBE4-C707-A2AE-F6161CE519EB}"/>
              </a:ext>
            </a:extLst>
          </p:cNvPr>
          <p:cNvCxnSpPr/>
          <p:nvPr userDrawn="1"/>
        </p:nvCxnSpPr>
        <p:spPr bwMode="auto">
          <a:xfrm>
            <a:off x="0" y="1124744"/>
            <a:ext cx="12192000" cy="0"/>
          </a:xfrm>
          <a:prstGeom prst="line">
            <a:avLst/>
          </a:prstGeom>
          <a:ln>
            <a:headEnd type="none" w="med" len="med"/>
            <a:tailEnd type="none" w="med" len="med"/>
          </a:ln>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cSld>
  <p:clrMapOvr>
    <a:masterClrMapping/>
  </p:clrMapOvr>
  <p:extLst>
    <p:ext uri="{DCECCB84-F9BA-43D5-87BE-67443E8EF086}">
      <p15:sldGuideLst xmlns:p15="http://schemas.microsoft.com/office/powerpoint/2012/main">
        <p15:guide id="1" orient="horz" pos="1253" userDrawn="1">
          <p15:clr>
            <a:srgbClr val="9FCC3B"/>
          </p15:clr>
        </p15:guide>
        <p15:guide id="2" orient="horz" pos="2160" userDrawn="1">
          <p15:clr>
            <a:srgbClr val="9FCC3B"/>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Kapitel">
    <p:spTree>
      <p:nvGrpSpPr>
        <p:cNvPr id="1" name=""/>
        <p:cNvGrpSpPr/>
        <p:nvPr/>
      </p:nvGrpSpPr>
      <p:grpSpPr>
        <a:xfrm>
          <a:off x="0" y="0"/>
          <a:ext cx="0" cy="0"/>
          <a:chOff x="0" y="0"/>
          <a:chExt cx="0" cy="0"/>
        </a:xfrm>
      </p:grpSpPr>
      <p:sp>
        <p:nvSpPr>
          <p:cNvPr id="6" name="Rechteck 5"/>
          <p:cNvSpPr/>
          <p:nvPr userDrawn="1"/>
        </p:nvSpPr>
        <p:spPr bwMode="white">
          <a:xfrm>
            <a:off x="0" y="1125538"/>
            <a:ext cx="12192000" cy="5732462"/>
          </a:xfrm>
          <a:prstGeom prst="rect">
            <a:avLst/>
          </a:prstGeom>
          <a:solidFill>
            <a:srgbClr val="A3ADB7"/>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Arial" charset="0"/>
            </a:endParaRPr>
          </a:p>
        </p:txBody>
      </p:sp>
      <p:sp>
        <p:nvSpPr>
          <p:cNvPr id="2" name="Titel 1"/>
          <p:cNvSpPr>
            <a:spLocks noGrp="1"/>
          </p:cNvSpPr>
          <p:nvPr>
            <p:ph type="title"/>
          </p:nvPr>
        </p:nvSpPr>
        <p:spPr/>
        <p:txBody>
          <a:bodyPr/>
          <a:lstStyle>
            <a:lvl1pPr>
              <a:defRPr>
                <a:solidFill>
                  <a:schemeClr val="bg1"/>
                </a:solidFill>
              </a:defRPr>
            </a:lvl1pPr>
          </a:lstStyle>
          <a:p>
            <a:r>
              <a:rPr lang="zh-CN" altLang="en-US"/>
              <a:t>单击此处编辑母版标题样式</a:t>
            </a:r>
            <a:endParaRPr lang="en-US" dirty="0"/>
          </a:p>
        </p:txBody>
      </p:sp>
    </p:spTree>
    <p:extLst>
      <p:ext uri="{BB962C8B-B14F-4D97-AF65-F5344CB8AC3E}">
        <p14:creationId xmlns:p14="http://schemas.microsoft.com/office/powerpoint/2010/main" val="1844417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a:t>单击此处编辑母版标题样式</a:t>
            </a:r>
            <a:endParaRPr lang="en-US" dirty="0"/>
          </a:p>
        </p:txBody>
      </p:sp>
      <p:sp>
        <p:nvSpPr>
          <p:cNvPr id="3" name="Inhaltsplatzhalt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umsplatzhalter 6"/>
          <p:cNvSpPr>
            <a:spLocks noGrp="1"/>
          </p:cNvSpPr>
          <p:nvPr>
            <p:ph type="dt" sz="half" idx="10"/>
          </p:nvPr>
        </p:nvSpPr>
        <p:spPr/>
        <p:txBody>
          <a:bodyPr/>
          <a:lstStyle/>
          <a:p>
            <a:fld id="{85108DF9-3F94-465D-B70C-F64E3CC4A1B2}" type="datetime1">
              <a:rPr lang="en-US" altLang="zh-CN" smtClean="0"/>
              <a:t>7/17/2023</a:t>
            </a:fld>
            <a:endParaRPr lang="en-US" dirty="0"/>
          </a:p>
        </p:txBody>
      </p:sp>
      <p:sp>
        <p:nvSpPr>
          <p:cNvPr id="8" name="Fußzeilenplatzhalter 7"/>
          <p:cNvSpPr>
            <a:spLocks noGrp="1"/>
          </p:cNvSpPr>
          <p:nvPr>
            <p:ph type="ftr" sz="quarter" idx="11"/>
          </p:nvPr>
        </p:nvSpPr>
        <p:spPr/>
        <p:txBody>
          <a:bodyPr/>
          <a:lstStyle/>
          <a:p>
            <a:r>
              <a:rPr lang="en-US"/>
              <a:t>Master Thesis Midterm Presentation</a:t>
            </a:r>
            <a:endParaRPr lang="en-US" dirty="0"/>
          </a:p>
        </p:txBody>
      </p:sp>
      <p:sp>
        <p:nvSpPr>
          <p:cNvPr id="9" name="Foliennummernplatzhalter 8"/>
          <p:cNvSpPr>
            <a:spLocks noGrp="1"/>
          </p:cNvSpPr>
          <p:nvPr>
            <p:ph type="sldNum" sz="quarter" idx="12"/>
          </p:nvPr>
        </p:nvSpPr>
        <p:spPr/>
        <p:txBody>
          <a:bodyPr/>
          <a:lstStyle/>
          <a:p>
            <a:r>
              <a:rPr lang="en-US"/>
              <a:t>Page </a:t>
            </a:r>
            <a:fld id="{9D46F3A4-F478-9440-BC8E-B732027F4C86}" type="slidenum">
              <a:rPr lang="en-US" smtClean="0"/>
              <a:pPr/>
              <a:t>‹#›</a:t>
            </a:fld>
            <a:endParaRPr lang="en-US" dirty="0"/>
          </a:p>
        </p:txBody>
      </p:sp>
    </p:spTree>
    <p:extLst>
      <p:ext uri="{BB962C8B-B14F-4D97-AF65-F5344CB8AC3E}">
        <p14:creationId xmlns:p14="http://schemas.microsoft.com/office/powerpoint/2010/main" val="2133943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a:t>单击此处编辑母版标题样式</a:t>
            </a:r>
            <a:endParaRPr lang="en-US" dirty="0"/>
          </a:p>
        </p:txBody>
      </p:sp>
      <p:sp>
        <p:nvSpPr>
          <p:cNvPr id="3" name="Inhaltsplatzhalter 2"/>
          <p:cNvSpPr>
            <a:spLocks noGrp="1"/>
          </p:cNvSpPr>
          <p:nvPr>
            <p:ph idx="1"/>
          </p:nvPr>
        </p:nvSpPr>
        <p:spPr>
          <a:xfrm>
            <a:off x="911225" y="2205039"/>
            <a:ext cx="5005388" cy="38877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Inhaltsplatzhalter 2"/>
          <p:cNvSpPr>
            <a:spLocks noGrp="1"/>
          </p:cNvSpPr>
          <p:nvPr>
            <p:ph idx="13"/>
          </p:nvPr>
        </p:nvSpPr>
        <p:spPr>
          <a:xfrm>
            <a:off x="6291040" y="2205039"/>
            <a:ext cx="5005388" cy="38877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umsplatzhalter 7"/>
          <p:cNvSpPr>
            <a:spLocks noGrp="1"/>
          </p:cNvSpPr>
          <p:nvPr>
            <p:ph type="dt" sz="half" idx="14"/>
          </p:nvPr>
        </p:nvSpPr>
        <p:spPr/>
        <p:txBody>
          <a:bodyPr/>
          <a:lstStyle/>
          <a:p>
            <a:fld id="{AD20B437-AECF-4FA6-BA41-2DE5D0C9F6E4}" type="datetime1">
              <a:rPr lang="en-US" altLang="zh-CN" smtClean="0"/>
              <a:t>7/17/2023</a:t>
            </a:fld>
            <a:endParaRPr lang="en-US" dirty="0"/>
          </a:p>
        </p:txBody>
      </p:sp>
      <p:sp>
        <p:nvSpPr>
          <p:cNvPr id="9" name="Fußzeilenplatzhalter 8"/>
          <p:cNvSpPr>
            <a:spLocks noGrp="1"/>
          </p:cNvSpPr>
          <p:nvPr>
            <p:ph type="ftr" sz="quarter" idx="15"/>
          </p:nvPr>
        </p:nvSpPr>
        <p:spPr/>
        <p:txBody>
          <a:bodyPr/>
          <a:lstStyle/>
          <a:p>
            <a:r>
              <a:rPr lang="en-US"/>
              <a:t>Master Thesis Midterm Presentation</a:t>
            </a:r>
            <a:endParaRPr lang="en-US" dirty="0"/>
          </a:p>
        </p:txBody>
      </p:sp>
      <p:sp>
        <p:nvSpPr>
          <p:cNvPr id="10" name="Foliennummernplatzhalter 9"/>
          <p:cNvSpPr>
            <a:spLocks noGrp="1"/>
          </p:cNvSpPr>
          <p:nvPr>
            <p:ph type="sldNum" sz="quarter" idx="16"/>
          </p:nvPr>
        </p:nvSpPr>
        <p:spPr/>
        <p:txBody>
          <a:bodyPr/>
          <a:lstStyle/>
          <a:p>
            <a:r>
              <a:rPr lang="en-US"/>
              <a:t>Page </a:t>
            </a:r>
            <a:fld id="{9D46F3A4-F478-9440-BC8E-B732027F4C86}" type="slidenum">
              <a:rPr lang="en-US" smtClean="0"/>
              <a:pPr/>
              <a:t>‹#›</a:t>
            </a:fld>
            <a:endParaRPr lang="en-US" dirty="0"/>
          </a:p>
        </p:txBody>
      </p:sp>
    </p:spTree>
    <p:extLst>
      <p:ext uri="{BB962C8B-B14F-4D97-AF65-F5344CB8AC3E}">
        <p14:creationId xmlns:p14="http://schemas.microsoft.com/office/powerpoint/2010/main" val="341425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a:t>单击此处编辑母版标题样式</a:t>
            </a:r>
            <a:endParaRPr lang="en-US" dirty="0"/>
          </a:p>
        </p:txBody>
      </p:sp>
      <p:sp>
        <p:nvSpPr>
          <p:cNvPr id="6" name="Datumsplatzhalter 5"/>
          <p:cNvSpPr>
            <a:spLocks noGrp="1"/>
          </p:cNvSpPr>
          <p:nvPr>
            <p:ph type="dt" sz="half" idx="10"/>
          </p:nvPr>
        </p:nvSpPr>
        <p:spPr/>
        <p:txBody>
          <a:bodyPr/>
          <a:lstStyle/>
          <a:p>
            <a:fld id="{66E4F274-C497-4652-8D7F-D127858AB976}" type="datetime1">
              <a:rPr lang="en-US" altLang="zh-CN" smtClean="0"/>
              <a:t>7/17/2023</a:t>
            </a:fld>
            <a:endParaRPr lang="en-US" dirty="0"/>
          </a:p>
        </p:txBody>
      </p:sp>
      <p:sp>
        <p:nvSpPr>
          <p:cNvPr id="7" name="Fußzeilenplatzhalter 6"/>
          <p:cNvSpPr>
            <a:spLocks noGrp="1"/>
          </p:cNvSpPr>
          <p:nvPr>
            <p:ph type="ftr" sz="quarter" idx="11"/>
          </p:nvPr>
        </p:nvSpPr>
        <p:spPr/>
        <p:txBody>
          <a:bodyPr/>
          <a:lstStyle/>
          <a:p>
            <a:r>
              <a:rPr lang="en-US"/>
              <a:t>Master Thesis Midterm Presentation</a:t>
            </a:r>
            <a:endParaRPr lang="en-US" dirty="0"/>
          </a:p>
        </p:txBody>
      </p:sp>
      <p:sp>
        <p:nvSpPr>
          <p:cNvPr id="8" name="Foliennummernplatzhalter 7"/>
          <p:cNvSpPr>
            <a:spLocks noGrp="1"/>
          </p:cNvSpPr>
          <p:nvPr>
            <p:ph type="sldNum" sz="quarter" idx="12"/>
          </p:nvPr>
        </p:nvSpPr>
        <p:spPr/>
        <p:txBody>
          <a:bodyPr/>
          <a:lstStyle/>
          <a:p>
            <a:r>
              <a:rPr lang="en-US"/>
              <a:t>Page </a:t>
            </a:r>
            <a:fld id="{9D46F3A4-F478-9440-BC8E-B732027F4C86}" type="slidenum">
              <a:rPr lang="en-US" smtClean="0"/>
              <a:pPr/>
              <a:t>‹#›</a:t>
            </a:fld>
            <a:endParaRPr lang="en-US" dirty="0"/>
          </a:p>
        </p:txBody>
      </p:sp>
    </p:spTree>
    <p:extLst>
      <p:ext uri="{BB962C8B-B14F-4D97-AF65-F5344CB8AC3E}">
        <p14:creationId xmlns:p14="http://schemas.microsoft.com/office/powerpoint/2010/main" val="69864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ild">
    <p:spTree>
      <p:nvGrpSpPr>
        <p:cNvPr id="1" name=""/>
        <p:cNvGrpSpPr/>
        <p:nvPr/>
      </p:nvGrpSpPr>
      <p:grpSpPr>
        <a:xfrm>
          <a:off x="0" y="0"/>
          <a:ext cx="0" cy="0"/>
          <a:chOff x="0" y="0"/>
          <a:chExt cx="0" cy="0"/>
        </a:xfrm>
      </p:grpSpPr>
      <p:sp>
        <p:nvSpPr>
          <p:cNvPr id="8" name="Bildplatzhalter 7"/>
          <p:cNvSpPr>
            <a:spLocks noGrp="1"/>
          </p:cNvSpPr>
          <p:nvPr>
            <p:ph type="pic" sz="quarter" idx="10"/>
          </p:nvPr>
        </p:nvSpPr>
        <p:spPr>
          <a:xfrm>
            <a:off x="192089" y="188912"/>
            <a:ext cx="11807824" cy="6480175"/>
          </a:xfrm>
        </p:spPr>
        <p:txBody>
          <a:bodyPr/>
          <a:lstStyle/>
          <a:p>
            <a:r>
              <a:rPr lang="zh-CN" altLang="en-US"/>
              <a:t>单击图标添加图片</a:t>
            </a:r>
            <a:endParaRPr lang="en-US" dirty="0"/>
          </a:p>
        </p:txBody>
      </p:sp>
    </p:spTree>
    <p:extLst>
      <p:ext uri="{BB962C8B-B14F-4D97-AF65-F5344CB8AC3E}">
        <p14:creationId xmlns:p14="http://schemas.microsoft.com/office/powerpoint/2010/main" val="2131282136"/>
      </p:ext>
    </p:extLst>
  </p:cSld>
  <p:clrMapOvr>
    <a:masterClrMapping/>
  </p:clrMapOvr>
  <p:extLst>
    <p:ext uri="{DCECCB84-F9BA-43D5-87BE-67443E8EF086}">
      <p15:sldGuideLst xmlns:p15="http://schemas.microsoft.com/office/powerpoint/2012/main">
        <p15:guide id="1" pos="121" userDrawn="1">
          <p15:clr>
            <a:srgbClr val="9FCC3B"/>
          </p15:clr>
        </p15:guide>
        <p15:guide id="2" pos="7559" userDrawn="1">
          <p15:clr>
            <a:srgbClr val="9FCC3B"/>
          </p15:clr>
        </p15:guide>
        <p15:guide id="3" orient="horz" pos="119" userDrawn="1">
          <p15:clr>
            <a:srgbClr val="9FCC3B"/>
          </p15:clr>
        </p15:guide>
        <p15:guide id="4" orient="horz" pos="4201" userDrawn="1">
          <p15:clr>
            <a:srgbClr val="9FCC3B"/>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AD974A1C-628C-41A8-9955-72FCA7F2DD80}" type="datetime1">
              <a:rPr lang="en-US" altLang="zh-CN" smtClean="0"/>
              <a:t>7/17/2023</a:t>
            </a:fld>
            <a:endParaRPr lang="en-US" dirty="0"/>
          </a:p>
        </p:txBody>
      </p:sp>
      <p:sp>
        <p:nvSpPr>
          <p:cNvPr id="6" name="Fußzeilenplatzhalter 5"/>
          <p:cNvSpPr>
            <a:spLocks noGrp="1"/>
          </p:cNvSpPr>
          <p:nvPr>
            <p:ph type="ftr" sz="quarter" idx="11"/>
          </p:nvPr>
        </p:nvSpPr>
        <p:spPr/>
        <p:txBody>
          <a:bodyPr/>
          <a:lstStyle/>
          <a:p>
            <a:r>
              <a:rPr lang="en-US"/>
              <a:t>Master Thesis Midterm Presentation</a:t>
            </a:r>
            <a:endParaRPr lang="en-US" dirty="0"/>
          </a:p>
        </p:txBody>
      </p:sp>
      <p:sp>
        <p:nvSpPr>
          <p:cNvPr id="7" name="Foliennummernplatzhalter 6"/>
          <p:cNvSpPr>
            <a:spLocks noGrp="1"/>
          </p:cNvSpPr>
          <p:nvPr>
            <p:ph type="sldNum" sz="quarter" idx="12"/>
          </p:nvPr>
        </p:nvSpPr>
        <p:spPr/>
        <p:txBody>
          <a:bodyPr/>
          <a:lstStyle/>
          <a:p>
            <a:r>
              <a:rPr lang="en-US"/>
              <a:t>Page </a:t>
            </a:r>
            <a:fld id="{9D46F3A4-F478-9440-BC8E-B732027F4C86}" type="slidenum">
              <a:rPr lang="en-US" smtClean="0"/>
              <a:pPr/>
              <a:t>‹#›</a:t>
            </a:fld>
            <a:endParaRPr lang="en-US" dirty="0"/>
          </a:p>
        </p:txBody>
      </p:sp>
    </p:spTree>
    <p:extLst>
      <p:ext uri="{BB962C8B-B14F-4D97-AF65-F5344CB8AC3E}">
        <p14:creationId xmlns:p14="http://schemas.microsoft.com/office/powerpoint/2010/main" val="1181129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13" descr="uzh_logo_e_pos_grau_1mm"/>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93344" y="142875"/>
            <a:ext cx="2027238" cy="684213"/>
          </a:xfrm>
          <a:prstGeom prst="rect">
            <a:avLst/>
          </a:prstGeom>
          <a:noFill/>
          <a:extLst>
            <a:ext uri="{909E8E84-426E-40dd-AFC4-6F175D3DCCD1}">
              <a14:hiddenFill xmlns=""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911225" y="1268414"/>
            <a:ext cx="10369550" cy="792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36000" rIns="0" bIns="0" numCol="1" anchor="t" anchorCtr="0" compatLnSpc="1">
            <a:prstTxWarp prst="textNoShape">
              <a:avLst/>
            </a:prstTxWarp>
          </a:bodyPr>
          <a:lstStyle/>
          <a:p>
            <a:pPr lvl="0"/>
            <a:r>
              <a:rPr lang="en-US" dirty="0" err="1"/>
              <a:t>Mastertitelformat</a:t>
            </a:r>
            <a:r>
              <a:rPr lang="en-US" dirty="0"/>
              <a:t> </a:t>
            </a:r>
            <a:r>
              <a:rPr lang="en-US" dirty="0" err="1"/>
              <a:t>bearbeiten</a:t>
            </a:r>
            <a:endParaRPr lang="en-US" dirty="0"/>
          </a:p>
        </p:txBody>
      </p:sp>
      <p:sp>
        <p:nvSpPr>
          <p:cNvPr id="1027" name="Rectangle 3"/>
          <p:cNvSpPr>
            <a:spLocks noGrp="1" noChangeArrowheads="1"/>
          </p:cNvSpPr>
          <p:nvPr>
            <p:ph type="body" idx="1"/>
          </p:nvPr>
        </p:nvSpPr>
        <p:spPr bwMode="auto">
          <a:xfrm>
            <a:off x="911225" y="2205039"/>
            <a:ext cx="10369550" cy="3887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err="1"/>
              <a:t>Mastertextformat</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1028" name="Rectangle 4"/>
          <p:cNvSpPr>
            <a:spLocks noGrp="1" noChangeArrowheads="1"/>
          </p:cNvSpPr>
          <p:nvPr>
            <p:ph type="dt" sz="half" idx="2"/>
          </p:nvPr>
        </p:nvSpPr>
        <p:spPr bwMode="auto">
          <a:xfrm>
            <a:off x="911225" y="6524625"/>
            <a:ext cx="1246716" cy="215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defRPr sz="1000"/>
            </a:lvl1pPr>
          </a:lstStyle>
          <a:p>
            <a:fld id="{16F3435B-E7E6-4F59-8B67-9556F1CAB56A}" type="datetime1">
              <a:rPr lang="en-US" altLang="zh-CN" smtClean="0"/>
              <a:t>7/17/2023</a:t>
            </a:fld>
            <a:endParaRPr lang="en-US" dirty="0"/>
          </a:p>
        </p:txBody>
      </p:sp>
      <p:sp>
        <p:nvSpPr>
          <p:cNvPr id="1029" name="Rectangle 5"/>
          <p:cNvSpPr>
            <a:spLocks noGrp="1" noChangeArrowheads="1"/>
          </p:cNvSpPr>
          <p:nvPr>
            <p:ph type="ftr" sz="quarter" idx="3"/>
          </p:nvPr>
        </p:nvSpPr>
        <p:spPr bwMode="auto">
          <a:xfrm>
            <a:off x="2255308" y="6524625"/>
            <a:ext cx="7008284" cy="215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defRPr sz="1000"/>
            </a:lvl1pPr>
          </a:lstStyle>
          <a:p>
            <a:r>
              <a:rPr lang="en-US"/>
              <a:t>Master Thesis Midterm Presentation</a:t>
            </a:r>
            <a:endParaRPr lang="en-US" dirty="0"/>
          </a:p>
        </p:txBody>
      </p:sp>
      <p:sp>
        <p:nvSpPr>
          <p:cNvPr id="1030" name="Rectangle 6"/>
          <p:cNvSpPr>
            <a:spLocks noGrp="1" noChangeArrowheads="1"/>
          </p:cNvSpPr>
          <p:nvPr>
            <p:ph type="sldNum" sz="quarter" idx="4"/>
          </p:nvPr>
        </p:nvSpPr>
        <p:spPr bwMode="auto">
          <a:xfrm>
            <a:off x="10452484" y="6524625"/>
            <a:ext cx="828291" cy="215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r">
              <a:defRPr sz="1000"/>
            </a:lvl1pPr>
          </a:lstStyle>
          <a:p>
            <a:r>
              <a:rPr lang="en-US" dirty="0"/>
              <a:t>Page </a:t>
            </a:r>
            <a:fld id="{9D46F3A4-F478-9440-BC8E-B732027F4C86}" type="slidenum">
              <a:rPr lang="en-US" smtClean="0"/>
              <a:pPr/>
              <a:t>‹#›</a:t>
            </a:fld>
            <a:endParaRPr lang="en-US" dirty="0"/>
          </a:p>
        </p:txBody>
      </p:sp>
      <p:cxnSp>
        <p:nvCxnSpPr>
          <p:cNvPr id="3" name="直接连接符 2">
            <a:extLst>
              <a:ext uri="{FF2B5EF4-FFF2-40B4-BE49-F238E27FC236}">
                <a16:creationId xmlns:a16="http://schemas.microsoft.com/office/drawing/2014/main" id="{694518C7-693A-F715-B542-C6C82C006FB6}"/>
              </a:ext>
            </a:extLst>
          </p:cNvPr>
          <p:cNvCxnSpPr/>
          <p:nvPr userDrawn="1"/>
        </p:nvCxnSpPr>
        <p:spPr bwMode="auto">
          <a:xfrm>
            <a:off x="0" y="1124744"/>
            <a:ext cx="12192000" cy="0"/>
          </a:xfrm>
          <a:prstGeom prst="line">
            <a:avLst/>
          </a:prstGeom>
          <a:ln>
            <a:solidFill>
              <a:srgbClr val="233A42"/>
            </a:solidFill>
            <a:headEnd type="none" w="med" len="med"/>
            <a:tailEnd type="none" w="med" len="med"/>
          </a:ln>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7" r:id="rId4"/>
    <p:sldLayoutId id="2147483654" r:id="rId5"/>
    <p:sldLayoutId id="2147483658" r:id="rId6"/>
    <p:sldLayoutId id="2147483655" r:id="rId7"/>
  </p:sldLayoutIdLst>
  <p:hf hdr="0"/>
  <p:txStyles>
    <p:titleStyle>
      <a:lvl1pPr algn="l" rtl="0" eaLnBrk="1" fontAlgn="base" hangingPunct="1">
        <a:spcBef>
          <a:spcPct val="0"/>
        </a:spcBef>
        <a:spcAft>
          <a:spcPct val="0"/>
        </a:spcAft>
        <a:defRPr sz="2400" b="1">
          <a:solidFill>
            <a:srgbClr val="0028A5"/>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2pPr>
      <a:lvl3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3pPr>
      <a:lvl4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4pPr>
      <a:lvl5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5pPr>
      <a:lvl6pPr marL="457200" algn="l" rtl="0" eaLnBrk="1" fontAlgn="base" hangingPunct="1">
        <a:spcBef>
          <a:spcPct val="0"/>
        </a:spcBef>
        <a:spcAft>
          <a:spcPct val="0"/>
        </a:spcAft>
        <a:defRPr sz="2400" b="1">
          <a:solidFill>
            <a:schemeClr val="tx2"/>
          </a:solidFill>
          <a:latin typeface="Arial" charset="0"/>
          <a:ea typeface="ＭＳ Ｐゴシック" charset="0"/>
          <a:cs typeface="Arial" charset="0"/>
        </a:defRPr>
      </a:lvl6pPr>
      <a:lvl7pPr marL="914400" algn="l" rtl="0" eaLnBrk="1" fontAlgn="base" hangingPunct="1">
        <a:spcBef>
          <a:spcPct val="0"/>
        </a:spcBef>
        <a:spcAft>
          <a:spcPct val="0"/>
        </a:spcAft>
        <a:defRPr sz="2400" b="1">
          <a:solidFill>
            <a:schemeClr val="tx2"/>
          </a:solidFill>
          <a:latin typeface="Arial" charset="0"/>
          <a:ea typeface="ＭＳ Ｐゴシック" charset="0"/>
          <a:cs typeface="Arial" charset="0"/>
        </a:defRPr>
      </a:lvl7pPr>
      <a:lvl8pPr marL="1371600" algn="l" rtl="0" eaLnBrk="1" fontAlgn="base" hangingPunct="1">
        <a:spcBef>
          <a:spcPct val="0"/>
        </a:spcBef>
        <a:spcAft>
          <a:spcPct val="0"/>
        </a:spcAft>
        <a:defRPr sz="2400" b="1">
          <a:solidFill>
            <a:schemeClr val="tx2"/>
          </a:solidFill>
          <a:latin typeface="Arial" charset="0"/>
          <a:ea typeface="ＭＳ Ｐゴシック" charset="0"/>
          <a:cs typeface="Arial" charset="0"/>
        </a:defRPr>
      </a:lvl8pPr>
      <a:lvl9pPr marL="1828800" algn="l" rtl="0" eaLnBrk="1" fontAlgn="base" hangingPunct="1">
        <a:spcBef>
          <a:spcPct val="0"/>
        </a:spcBef>
        <a:spcAft>
          <a:spcPct val="0"/>
        </a:spcAft>
        <a:defRPr sz="2400" b="1">
          <a:solidFill>
            <a:schemeClr val="tx2"/>
          </a:solidFill>
          <a:latin typeface="Arial" charset="0"/>
          <a:ea typeface="ＭＳ Ｐゴシック" charset="0"/>
          <a:cs typeface="Arial" charset="0"/>
        </a:defRPr>
      </a:lvl9pPr>
    </p:titleStyle>
    <p:bodyStyle>
      <a:lvl1pPr marL="342000" indent="-342000" algn="l" rtl="0" eaLnBrk="1" fontAlgn="base" hangingPunct="1">
        <a:spcBef>
          <a:spcPct val="40000"/>
        </a:spcBef>
        <a:spcAft>
          <a:spcPct val="0"/>
        </a:spcAft>
        <a:buFont typeface="Arial" panose="020B0604020202020204" pitchFamily="34" charset="0"/>
        <a:buChar char="–"/>
        <a:defRPr sz="1700">
          <a:solidFill>
            <a:schemeClr val="tx1"/>
          </a:solidFill>
          <a:latin typeface="+mn-lt"/>
          <a:ea typeface="+mn-ea"/>
          <a:cs typeface="+mn-cs"/>
        </a:defRPr>
      </a:lvl1pPr>
      <a:lvl2pPr marL="684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2pPr>
      <a:lvl3pPr marL="1026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3pPr>
      <a:lvl4pPr marL="1368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4pPr>
      <a:lvl5pPr marL="1710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4" userDrawn="1">
          <p15:clr>
            <a:srgbClr val="F26B43"/>
          </p15:clr>
        </p15:guide>
        <p15:guide id="2" pos="7106" userDrawn="1">
          <p15:clr>
            <a:srgbClr val="F26B43"/>
          </p15:clr>
        </p15:guide>
        <p15:guide id="3" orient="horz" pos="1389" userDrawn="1">
          <p15:clr>
            <a:srgbClr val="F26B43"/>
          </p15:clr>
        </p15:guide>
        <p15:guide id="4" orient="horz" pos="799" userDrawn="1">
          <p15:clr>
            <a:srgbClr val="F26B43"/>
          </p15:clr>
        </p15:guide>
        <p15:guide id="5" orient="horz" pos="4110" userDrawn="1">
          <p15:clr>
            <a:srgbClr val="F26B43"/>
          </p15:clr>
        </p15:guide>
        <p15:guide id="6" pos="3840" userDrawn="1">
          <p15:clr>
            <a:srgbClr val="F26B43"/>
          </p15:clr>
        </p15:guide>
        <p15:guide id="7" pos="3953" userDrawn="1">
          <p15:clr>
            <a:srgbClr val="5ACBF0"/>
          </p15:clr>
        </p15:guide>
        <p15:guide id="8" pos="3727" userDrawn="1">
          <p15:clr>
            <a:srgbClr val="5ACBF0"/>
          </p15:clr>
        </p15:guide>
        <p15:guide id="9" pos="2615" userDrawn="1">
          <p15:clr>
            <a:srgbClr val="5ACBF0"/>
          </p15:clr>
        </p15:guide>
        <p15:guide id="10" pos="2819" userDrawn="1">
          <p15:clr>
            <a:srgbClr val="5ACBF0"/>
          </p15:clr>
        </p15:guide>
        <p15:guide id="11" pos="4861" userDrawn="1">
          <p15:clr>
            <a:srgbClr val="5ACBF0"/>
          </p15:clr>
        </p15:guide>
        <p15:guide id="12" pos="5065" userDrawn="1">
          <p15:clr>
            <a:srgbClr val="5ACBF0"/>
          </p15:clr>
        </p15:guide>
        <p15:guide id="13" orient="horz" pos="709" userDrawn="1">
          <p15:clr>
            <a:srgbClr val="F26B43"/>
          </p15:clr>
        </p15:guide>
        <p15:guide id="14" orient="horz" pos="383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639616" y="2663825"/>
            <a:ext cx="10369550" cy="1295400"/>
          </a:xfrm>
        </p:spPr>
        <p:txBody>
          <a:bodyPr/>
          <a:lstStyle/>
          <a:p>
            <a:r>
              <a:rPr lang="en-US" altLang="zh-CN" sz="3600" dirty="0">
                <a:solidFill>
                  <a:srgbClr val="233A42"/>
                </a:solidFill>
                <a:latin typeface="Sylfaen" panose="010A0502050306030303" pitchFamily="18" charset="0"/>
              </a:rPr>
              <a:t>Master Thesis Midterm Presentation</a:t>
            </a:r>
            <a:endParaRPr lang="en-US" sz="3600" dirty="0">
              <a:solidFill>
                <a:srgbClr val="233A42"/>
              </a:solidFill>
              <a:latin typeface="Sylfaen" panose="010A0502050306030303" pitchFamily="18" charset="0"/>
            </a:endParaRPr>
          </a:p>
        </p:txBody>
      </p:sp>
      <p:sp>
        <p:nvSpPr>
          <p:cNvPr id="10" name="副标题 9">
            <a:extLst>
              <a:ext uri="{FF2B5EF4-FFF2-40B4-BE49-F238E27FC236}">
                <a16:creationId xmlns:a16="http://schemas.microsoft.com/office/drawing/2014/main" id="{06AFBBB3-20A3-8587-0892-C92A9879DC73}"/>
              </a:ext>
            </a:extLst>
          </p:cNvPr>
          <p:cNvSpPr>
            <a:spLocks noGrp="1"/>
          </p:cNvSpPr>
          <p:nvPr>
            <p:ph type="subTitle" idx="1"/>
          </p:nvPr>
        </p:nvSpPr>
        <p:spPr>
          <a:xfrm>
            <a:off x="937956" y="3959225"/>
            <a:ext cx="10369550" cy="1752600"/>
          </a:xfrm>
        </p:spPr>
        <p:txBody>
          <a:bodyPr/>
          <a:lstStyle/>
          <a:p>
            <a:pPr algn="ctr"/>
            <a:r>
              <a:rPr lang="en-US" altLang="zh-CN" sz="2000" dirty="0">
                <a:solidFill>
                  <a:srgbClr val="233A42"/>
                </a:solidFill>
                <a:latin typeface="Sylfaen" panose="010A0502050306030303" pitchFamily="18" charset="0"/>
              </a:rPr>
              <a:t>Bluetooth Low Energy (BLE) Device Classifier for </a:t>
            </a:r>
            <a:r>
              <a:rPr lang="en-US" altLang="zh-CN" sz="2000" dirty="0" err="1">
                <a:solidFill>
                  <a:srgbClr val="233A42"/>
                </a:solidFill>
                <a:latin typeface="Sylfaen" panose="010A0502050306030303" pitchFamily="18" charset="0"/>
              </a:rPr>
              <a:t>HomeScout</a:t>
            </a:r>
            <a:endParaRPr lang="en-US" altLang="zh-CN" sz="2000" dirty="0">
              <a:solidFill>
                <a:srgbClr val="233A42"/>
              </a:solidFill>
              <a:latin typeface="Sylfaen" panose="010A0502050306030303" pitchFamily="18" charset="0"/>
            </a:endParaRPr>
          </a:p>
          <a:p>
            <a:pPr algn="ctr"/>
            <a:endParaRPr lang="en-US" altLang="zh-CN" sz="2000" dirty="0">
              <a:solidFill>
                <a:srgbClr val="233A42"/>
              </a:solidFill>
              <a:latin typeface="Sylfaen" panose="010A0502050306030303" pitchFamily="18" charset="0"/>
            </a:endParaRPr>
          </a:p>
          <a:p>
            <a:pPr algn="ctr"/>
            <a:r>
              <a:rPr lang="en-US" altLang="zh-CN" sz="2000" dirty="0">
                <a:solidFill>
                  <a:srgbClr val="233A42"/>
                </a:solidFill>
              </a:rPr>
              <a:t>Supervisor: Katharina M</a:t>
            </a:r>
            <a:r>
              <a:rPr lang="en-US" altLang="zh-CN" sz="2000" dirty="0"/>
              <a:t>ü</a:t>
            </a:r>
            <a:r>
              <a:rPr lang="en-US" altLang="zh-CN" sz="2000" dirty="0">
                <a:solidFill>
                  <a:srgbClr val="233A42"/>
                </a:solidFill>
              </a:rPr>
              <a:t>ller</a:t>
            </a:r>
          </a:p>
          <a:p>
            <a:pPr algn="ctr"/>
            <a:endParaRPr lang="en-US" altLang="zh-CN" sz="2000" dirty="0">
              <a:solidFill>
                <a:srgbClr val="233A42"/>
              </a:solidFill>
              <a:latin typeface="Sylfaen" panose="010A0502050306030303" pitchFamily="18" charset="0"/>
            </a:endParaRPr>
          </a:p>
          <a:p>
            <a:pPr algn="ctr"/>
            <a:endParaRPr lang="en-US" altLang="zh-CN" sz="2000" dirty="0">
              <a:solidFill>
                <a:srgbClr val="233A42"/>
              </a:solidFill>
              <a:latin typeface="Sylfaen" panose="010A0502050306030303" pitchFamily="18" charset="0"/>
            </a:endParaRPr>
          </a:p>
          <a:p>
            <a:pPr algn="ctr"/>
            <a:endParaRPr lang="zh-CN" altLang="en-US" sz="2000" dirty="0">
              <a:solidFill>
                <a:srgbClr val="233A42"/>
              </a:solidFill>
              <a:latin typeface="Sylfaen" panose="010A0502050306030303" pitchFamily="18" charset="0"/>
            </a:endParaRPr>
          </a:p>
        </p:txBody>
      </p:sp>
      <p:sp>
        <p:nvSpPr>
          <p:cNvPr id="7" name="直角三角形 6">
            <a:extLst>
              <a:ext uri="{FF2B5EF4-FFF2-40B4-BE49-F238E27FC236}">
                <a16:creationId xmlns:a16="http://schemas.microsoft.com/office/drawing/2014/main" id="{33F464A7-D243-5AFC-29EA-3DCCEBB07B1A}"/>
              </a:ext>
            </a:extLst>
          </p:cNvPr>
          <p:cNvSpPr/>
          <p:nvPr/>
        </p:nvSpPr>
        <p:spPr bwMode="auto">
          <a:xfrm>
            <a:off x="0" y="4869160"/>
            <a:ext cx="6528048" cy="1988840"/>
          </a:xfrm>
          <a:prstGeom prst="rtTriangle">
            <a:avLst/>
          </a:prstGeom>
          <a:solidFill>
            <a:srgbClr val="C3A06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Arial" charset="0"/>
              <a:ea typeface="ＭＳ Ｐゴシック" charset="0"/>
              <a:cs typeface="Arial" charset="0"/>
            </a:endParaRPr>
          </a:p>
        </p:txBody>
      </p:sp>
      <p:sp>
        <p:nvSpPr>
          <p:cNvPr id="8" name="直角三角形 7">
            <a:extLst>
              <a:ext uri="{FF2B5EF4-FFF2-40B4-BE49-F238E27FC236}">
                <a16:creationId xmlns:a16="http://schemas.microsoft.com/office/drawing/2014/main" id="{1C4BD1A6-0A55-6428-CB15-EDD44A6DDA6D}"/>
              </a:ext>
            </a:extLst>
          </p:cNvPr>
          <p:cNvSpPr/>
          <p:nvPr/>
        </p:nvSpPr>
        <p:spPr bwMode="auto">
          <a:xfrm rot="16200000">
            <a:off x="7261084" y="1933311"/>
            <a:ext cx="3183540" cy="6665835"/>
          </a:xfrm>
          <a:prstGeom prst="rtTriangle">
            <a:avLst/>
          </a:prstGeom>
          <a:solidFill>
            <a:srgbClr val="233A42"/>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Arial" charset="0"/>
              <a:ea typeface="ＭＳ Ｐゴシック" charset="0"/>
              <a:cs typeface="Arial" charset="0"/>
            </a:endParaRPr>
          </a:p>
        </p:txBody>
      </p:sp>
      <p:sp>
        <p:nvSpPr>
          <p:cNvPr id="11" name="副标题 9">
            <a:extLst>
              <a:ext uri="{FF2B5EF4-FFF2-40B4-BE49-F238E27FC236}">
                <a16:creationId xmlns:a16="http://schemas.microsoft.com/office/drawing/2014/main" id="{6452D6F0-61A5-591E-A512-5D724A09DFDF}"/>
              </a:ext>
            </a:extLst>
          </p:cNvPr>
          <p:cNvSpPr txBox="1">
            <a:spLocks/>
          </p:cNvSpPr>
          <p:nvPr/>
        </p:nvSpPr>
        <p:spPr bwMode="auto">
          <a:xfrm>
            <a:off x="1919536" y="5492989"/>
            <a:ext cx="7692922" cy="5132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indent="0" algn="l" rtl="0" eaLnBrk="1" fontAlgn="base" hangingPunct="1">
              <a:spcBef>
                <a:spcPct val="40000"/>
              </a:spcBef>
              <a:spcAft>
                <a:spcPct val="0"/>
              </a:spcAft>
              <a:buFont typeface="Arial" panose="020B0604020202020204" pitchFamily="34" charset="0"/>
              <a:buNone/>
              <a:defRPr sz="1700">
                <a:solidFill>
                  <a:schemeClr val="tx1"/>
                </a:solidFill>
                <a:latin typeface="+mn-lt"/>
                <a:ea typeface="+mn-ea"/>
                <a:cs typeface="+mn-cs"/>
              </a:defRPr>
            </a:lvl1pPr>
            <a:lvl2pPr marL="684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2pPr>
            <a:lvl3pPr marL="1026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3pPr>
            <a:lvl4pPr marL="1368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4pPr>
            <a:lvl5pPr marL="1710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9pPr>
          </a:lstStyle>
          <a:p>
            <a:pPr algn="ctr"/>
            <a:r>
              <a:rPr lang="en-US" altLang="zh-CN" sz="2000" kern="0" dirty="0">
                <a:solidFill>
                  <a:srgbClr val="233A42"/>
                </a:solidFill>
                <a:latin typeface="Sylfaen" panose="010A0502050306030303" pitchFamily="18" charset="0"/>
              </a:rPr>
              <a:t>Jie Liao</a:t>
            </a:r>
            <a:endParaRPr lang="zh-CN" altLang="en-US" sz="2000" kern="0" dirty="0">
              <a:solidFill>
                <a:srgbClr val="233A42"/>
              </a:solidFill>
              <a:latin typeface="Sylfaen" panose="010A050205030603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0389CDF-4449-AF2F-6D8E-6BD1BD26C60F}"/>
              </a:ext>
            </a:extLst>
          </p:cNvPr>
          <p:cNvSpPr txBox="1"/>
          <p:nvPr/>
        </p:nvSpPr>
        <p:spPr>
          <a:xfrm>
            <a:off x="9686274" y="565119"/>
            <a:ext cx="2026349" cy="400110"/>
          </a:xfrm>
          <a:prstGeom prst="rect">
            <a:avLst/>
          </a:prstGeom>
          <a:noFill/>
        </p:spPr>
        <p:txBody>
          <a:bodyPr wrap="square" rtlCol="0">
            <a:spAutoFit/>
          </a:bodyPr>
          <a:lstStyle/>
          <a:p>
            <a:r>
              <a:rPr lang="en-US" altLang="zh-CN" sz="2000" dirty="0">
                <a:solidFill>
                  <a:srgbClr val="233A42"/>
                </a:solidFill>
                <a:latin typeface="+mn-lt"/>
              </a:rPr>
              <a:t>Related Work</a:t>
            </a:r>
            <a:endParaRPr lang="zh-CN" altLang="en-US" dirty="0">
              <a:solidFill>
                <a:srgbClr val="233A42"/>
              </a:solidFill>
              <a:latin typeface="+mn-lt"/>
            </a:endParaRPr>
          </a:p>
        </p:txBody>
      </p:sp>
      <p:sp>
        <p:nvSpPr>
          <p:cNvPr id="6" name="日期占位符 5">
            <a:extLst>
              <a:ext uri="{FF2B5EF4-FFF2-40B4-BE49-F238E27FC236}">
                <a16:creationId xmlns:a16="http://schemas.microsoft.com/office/drawing/2014/main" id="{7644B123-8B02-A1C3-D24B-A3960CB528B0}"/>
              </a:ext>
            </a:extLst>
          </p:cNvPr>
          <p:cNvSpPr>
            <a:spLocks noGrp="1"/>
          </p:cNvSpPr>
          <p:nvPr>
            <p:ph type="dt" sz="half" idx="10"/>
          </p:nvPr>
        </p:nvSpPr>
        <p:spPr/>
        <p:txBody>
          <a:bodyPr/>
          <a:lstStyle/>
          <a:p>
            <a:fld id="{75F693B0-C1A4-46CE-B34F-30ADF6C94BB3}" type="datetime1">
              <a:rPr lang="en-US" altLang="zh-CN" smtClean="0"/>
              <a:t>7/17/2023</a:t>
            </a:fld>
            <a:endParaRPr lang="en-US" dirty="0"/>
          </a:p>
        </p:txBody>
      </p:sp>
      <p:sp>
        <p:nvSpPr>
          <p:cNvPr id="7" name="页脚占位符 6">
            <a:extLst>
              <a:ext uri="{FF2B5EF4-FFF2-40B4-BE49-F238E27FC236}">
                <a16:creationId xmlns:a16="http://schemas.microsoft.com/office/drawing/2014/main" id="{F8B20AC7-00BA-5645-7BB3-9BE299DB8930}"/>
              </a:ext>
            </a:extLst>
          </p:cNvPr>
          <p:cNvSpPr>
            <a:spLocks noGrp="1"/>
          </p:cNvSpPr>
          <p:nvPr>
            <p:ph type="ftr" sz="quarter" idx="11"/>
          </p:nvPr>
        </p:nvSpPr>
        <p:spPr/>
        <p:txBody>
          <a:bodyPr/>
          <a:lstStyle/>
          <a:p>
            <a:r>
              <a:rPr lang="en-US" dirty="0"/>
              <a:t>Master Thesis Midterm Presentation</a:t>
            </a:r>
          </a:p>
        </p:txBody>
      </p:sp>
      <p:sp>
        <p:nvSpPr>
          <p:cNvPr id="8" name="灯片编号占位符 7">
            <a:extLst>
              <a:ext uri="{FF2B5EF4-FFF2-40B4-BE49-F238E27FC236}">
                <a16:creationId xmlns:a16="http://schemas.microsoft.com/office/drawing/2014/main" id="{E5ABB2B9-B939-5995-C1DB-B81B955AE595}"/>
              </a:ext>
            </a:extLst>
          </p:cNvPr>
          <p:cNvSpPr>
            <a:spLocks noGrp="1"/>
          </p:cNvSpPr>
          <p:nvPr>
            <p:ph type="sldNum" sz="quarter" idx="12"/>
          </p:nvPr>
        </p:nvSpPr>
        <p:spPr/>
        <p:txBody>
          <a:bodyPr/>
          <a:lstStyle/>
          <a:p>
            <a:r>
              <a:rPr lang="en-US"/>
              <a:t>Page </a:t>
            </a:r>
            <a:fld id="{9D46F3A4-F478-9440-BC8E-B732027F4C86}" type="slidenum">
              <a:rPr lang="en-US" smtClean="0"/>
              <a:pPr/>
              <a:t>10</a:t>
            </a:fld>
            <a:endParaRPr lang="en-US" dirty="0"/>
          </a:p>
        </p:txBody>
      </p:sp>
      <p:sp>
        <p:nvSpPr>
          <p:cNvPr id="2" name="文本框 1">
            <a:extLst>
              <a:ext uri="{FF2B5EF4-FFF2-40B4-BE49-F238E27FC236}">
                <a16:creationId xmlns:a16="http://schemas.microsoft.com/office/drawing/2014/main" id="{37C0B874-3C5F-76CF-38E7-D55A495DB803}"/>
              </a:ext>
            </a:extLst>
          </p:cNvPr>
          <p:cNvSpPr txBox="1"/>
          <p:nvPr/>
        </p:nvSpPr>
        <p:spPr>
          <a:xfrm>
            <a:off x="316020" y="1462187"/>
            <a:ext cx="10797484" cy="830997"/>
          </a:xfrm>
          <a:prstGeom prst="rect">
            <a:avLst/>
          </a:prstGeom>
          <a:noFill/>
        </p:spPr>
        <p:txBody>
          <a:bodyPr wrap="square" rtlCol="0">
            <a:spAutoFit/>
          </a:bodyPr>
          <a:lstStyle/>
          <a:p>
            <a:r>
              <a:rPr lang="en-US" altLang="zh-CN" sz="2400" dirty="0">
                <a:solidFill>
                  <a:srgbClr val="233A42"/>
                </a:solidFill>
                <a:latin typeface="+mn-lt"/>
              </a:rPr>
              <a:t>IoT Hunter: IoT network traffic classification using device specific keywords</a:t>
            </a:r>
          </a:p>
          <a:p>
            <a:r>
              <a:rPr lang="en-US" altLang="zh-CN" sz="2400" dirty="0">
                <a:solidFill>
                  <a:srgbClr val="233A42"/>
                </a:solidFill>
                <a:latin typeface="+mn-lt"/>
              </a:rPr>
              <a:t> </a:t>
            </a:r>
            <a:endParaRPr lang="zh-CN" altLang="en-US" sz="2400" dirty="0">
              <a:solidFill>
                <a:srgbClr val="233A42"/>
              </a:solidFill>
              <a:latin typeface="+mn-lt"/>
            </a:endParaRPr>
          </a:p>
        </p:txBody>
      </p:sp>
      <p:sp>
        <p:nvSpPr>
          <p:cNvPr id="3" name="AutoShape 2" descr="Details are in the caption following the image">
            <a:extLst>
              <a:ext uri="{FF2B5EF4-FFF2-40B4-BE49-F238E27FC236}">
                <a16:creationId xmlns:a16="http://schemas.microsoft.com/office/drawing/2014/main" id="{7342E09B-E2BA-8E89-6A41-402C63F5528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5" name="图片 14" descr="图示&#10;&#10;描述已自动生成">
            <a:extLst>
              <a:ext uri="{FF2B5EF4-FFF2-40B4-BE49-F238E27FC236}">
                <a16:creationId xmlns:a16="http://schemas.microsoft.com/office/drawing/2014/main" id="{18BA43D0-BE6D-1B74-5AC8-8B040A12D51D}"/>
              </a:ext>
            </a:extLst>
          </p:cNvPr>
          <p:cNvPicPr>
            <a:picLocks noChangeAspect="1"/>
          </p:cNvPicPr>
          <p:nvPr/>
        </p:nvPicPr>
        <p:blipFill>
          <a:blip r:embed="rId3"/>
          <a:stretch>
            <a:fillRect/>
          </a:stretch>
        </p:blipFill>
        <p:spPr>
          <a:xfrm>
            <a:off x="1102834" y="2108012"/>
            <a:ext cx="10677604" cy="4104456"/>
          </a:xfrm>
          <a:prstGeom prst="rect">
            <a:avLst/>
          </a:prstGeom>
        </p:spPr>
      </p:pic>
    </p:spTree>
    <p:extLst>
      <p:ext uri="{BB962C8B-B14F-4D97-AF65-F5344CB8AC3E}">
        <p14:creationId xmlns:p14="http://schemas.microsoft.com/office/powerpoint/2010/main" val="3458099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F01F0-8367-BD5C-189E-9BC111F40B0B}"/>
              </a:ext>
            </a:extLst>
          </p:cNvPr>
          <p:cNvSpPr>
            <a:spLocks noGrp="1"/>
          </p:cNvSpPr>
          <p:nvPr>
            <p:ph type="title"/>
          </p:nvPr>
        </p:nvSpPr>
        <p:spPr>
          <a:xfrm>
            <a:off x="574675" y="1507531"/>
            <a:ext cx="10369550" cy="792434"/>
          </a:xfrm>
        </p:spPr>
        <p:txBody>
          <a:bodyPr/>
          <a:lstStyle/>
          <a:p>
            <a:r>
              <a:rPr lang="en-US" altLang="zh-CN" b="0" i="0" dirty="0">
                <a:solidFill>
                  <a:srgbClr val="333333"/>
                </a:solidFill>
                <a:effectLst/>
                <a:latin typeface="+mn-lt"/>
              </a:rPr>
              <a:t>Identification of Wearable Devices with Bluetooth</a:t>
            </a:r>
            <a:br>
              <a:rPr lang="en-US" altLang="zh-CN" b="0" i="0" dirty="0">
                <a:solidFill>
                  <a:srgbClr val="333333"/>
                </a:solidFill>
                <a:effectLst/>
                <a:latin typeface="+mn-lt"/>
              </a:rPr>
            </a:br>
            <a:endParaRPr lang="zh-CN" altLang="en-US" b="0" dirty="0">
              <a:latin typeface="+mn-lt"/>
            </a:endParaRPr>
          </a:p>
        </p:txBody>
      </p:sp>
      <p:sp>
        <p:nvSpPr>
          <p:cNvPr id="4" name="日期占位符 3">
            <a:extLst>
              <a:ext uri="{FF2B5EF4-FFF2-40B4-BE49-F238E27FC236}">
                <a16:creationId xmlns:a16="http://schemas.microsoft.com/office/drawing/2014/main" id="{D9EB83C6-E12D-328F-9610-56A3BF3E37A7}"/>
              </a:ext>
            </a:extLst>
          </p:cNvPr>
          <p:cNvSpPr>
            <a:spLocks noGrp="1"/>
          </p:cNvSpPr>
          <p:nvPr>
            <p:ph type="dt" sz="half" idx="10"/>
          </p:nvPr>
        </p:nvSpPr>
        <p:spPr/>
        <p:txBody>
          <a:bodyPr/>
          <a:lstStyle/>
          <a:p>
            <a:fld id="{85108DF9-3F94-465D-B70C-F64E3CC4A1B2}" type="datetime1">
              <a:rPr lang="en-US" altLang="zh-CN" smtClean="0"/>
              <a:t>7/17/2023</a:t>
            </a:fld>
            <a:endParaRPr lang="en-US" dirty="0"/>
          </a:p>
        </p:txBody>
      </p:sp>
      <p:sp>
        <p:nvSpPr>
          <p:cNvPr id="5" name="页脚占位符 4">
            <a:extLst>
              <a:ext uri="{FF2B5EF4-FFF2-40B4-BE49-F238E27FC236}">
                <a16:creationId xmlns:a16="http://schemas.microsoft.com/office/drawing/2014/main" id="{18318DAD-4975-FC3D-BF88-C59CBD13870E}"/>
              </a:ext>
            </a:extLst>
          </p:cNvPr>
          <p:cNvSpPr>
            <a:spLocks noGrp="1"/>
          </p:cNvSpPr>
          <p:nvPr>
            <p:ph type="ftr" sz="quarter" idx="11"/>
          </p:nvPr>
        </p:nvSpPr>
        <p:spPr/>
        <p:txBody>
          <a:bodyPr/>
          <a:lstStyle/>
          <a:p>
            <a:r>
              <a:rPr lang="en-US"/>
              <a:t>Master Thesis Midterm Presentation</a:t>
            </a:r>
            <a:endParaRPr lang="en-US" dirty="0"/>
          </a:p>
        </p:txBody>
      </p:sp>
      <p:sp>
        <p:nvSpPr>
          <p:cNvPr id="6" name="灯片编号占位符 5">
            <a:extLst>
              <a:ext uri="{FF2B5EF4-FFF2-40B4-BE49-F238E27FC236}">
                <a16:creationId xmlns:a16="http://schemas.microsoft.com/office/drawing/2014/main" id="{9AC02245-0CA7-5331-BF7D-5DB6FC6F1EE3}"/>
              </a:ext>
            </a:extLst>
          </p:cNvPr>
          <p:cNvSpPr>
            <a:spLocks noGrp="1"/>
          </p:cNvSpPr>
          <p:nvPr>
            <p:ph type="sldNum" sz="quarter" idx="12"/>
          </p:nvPr>
        </p:nvSpPr>
        <p:spPr/>
        <p:txBody>
          <a:bodyPr/>
          <a:lstStyle/>
          <a:p>
            <a:r>
              <a:rPr lang="en-US"/>
              <a:t>Page </a:t>
            </a:r>
            <a:fld id="{9D46F3A4-F478-9440-BC8E-B732027F4C86}" type="slidenum">
              <a:rPr lang="en-US" smtClean="0"/>
              <a:pPr/>
              <a:t>11</a:t>
            </a:fld>
            <a:endParaRPr lang="en-US" dirty="0"/>
          </a:p>
        </p:txBody>
      </p:sp>
      <p:sp>
        <p:nvSpPr>
          <p:cNvPr id="11" name="AutoShape 2" descr="Details are in the caption following the image">
            <a:extLst>
              <a:ext uri="{FF2B5EF4-FFF2-40B4-BE49-F238E27FC236}">
                <a16:creationId xmlns:a16="http://schemas.microsoft.com/office/drawing/2014/main" id="{8B5B09C7-0F42-9CBF-7E81-CF8F9999B93C}"/>
              </a:ext>
            </a:extLst>
          </p:cNvPr>
          <p:cNvSpPr>
            <a:spLocks noChangeAspect="1" noChangeArrowheads="1"/>
          </p:cNvSpPr>
          <p:nvPr/>
        </p:nvSpPr>
        <p:spPr bwMode="auto">
          <a:xfrm>
            <a:off x="6365204" y="314022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64251821-5333-9386-3F76-FC21017F5EB1}"/>
              </a:ext>
            </a:extLst>
          </p:cNvPr>
          <p:cNvSpPr txBox="1"/>
          <p:nvPr/>
        </p:nvSpPr>
        <p:spPr>
          <a:xfrm>
            <a:off x="554240" y="3292624"/>
            <a:ext cx="4968552" cy="384721"/>
          </a:xfrm>
          <a:prstGeom prst="rect">
            <a:avLst/>
          </a:prstGeom>
          <a:noFill/>
        </p:spPr>
        <p:txBody>
          <a:bodyPr wrap="square" rtlCol="0">
            <a:spAutoFit/>
          </a:bodyPr>
          <a:lstStyle/>
          <a:p>
            <a:pPr marL="285750" indent="-285750">
              <a:buFont typeface="Arial" panose="020B0604020202020204" pitchFamily="34" charset="0"/>
              <a:buChar char="•"/>
            </a:pPr>
            <a:r>
              <a:rPr lang="en-US" altLang="zh-CN" sz="1900" dirty="0">
                <a:latin typeface="+mn-lt"/>
              </a:rPr>
              <a:t>Machine learning methods based</a:t>
            </a:r>
            <a:endParaRPr lang="zh-CN" altLang="en-US" sz="1900" dirty="0">
              <a:latin typeface="+mn-lt"/>
            </a:endParaRPr>
          </a:p>
        </p:txBody>
      </p:sp>
      <p:sp>
        <p:nvSpPr>
          <p:cNvPr id="14" name="文本框 13">
            <a:extLst>
              <a:ext uri="{FF2B5EF4-FFF2-40B4-BE49-F238E27FC236}">
                <a16:creationId xmlns:a16="http://schemas.microsoft.com/office/drawing/2014/main" id="{4A1C91EA-A861-AFDD-0253-CEA364EF7295}"/>
              </a:ext>
            </a:extLst>
          </p:cNvPr>
          <p:cNvSpPr txBox="1"/>
          <p:nvPr/>
        </p:nvSpPr>
        <p:spPr>
          <a:xfrm>
            <a:off x="536097" y="4117998"/>
            <a:ext cx="4968552" cy="969496"/>
          </a:xfrm>
          <a:prstGeom prst="rect">
            <a:avLst/>
          </a:prstGeom>
          <a:noFill/>
        </p:spPr>
        <p:txBody>
          <a:bodyPr wrap="square" rtlCol="0">
            <a:spAutoFit/>
          </a:bodyPr>
          <a:lstStyle/>
          <a:p>
            <a:pPr marL="285750" indent="-285750">
              <a:buFont typeface="Arial" panose="020B0604020202020204" pitchFamily="34" charset="0"/>
              <a:buChar char="•"/>
            </a:pPr>
            <a:r>
              <a:rPr lang="en-US" altLang="zh-CN" sz="1900" dirty="0">
                <a:latin typeface="+mn-lt"/>
              </a:rPr>
              <a:t>Use </a:t>
            </a:r>
            <a:r>
              <a:rPr lang="en-US" altLang="zh-CN" sz="1900" b="0" i="0" dirty="0">
                <a:solidFill>
                  <a:srgbClr val="333333"/>
                </a:solidFill>
                <a:effectLst/>
                <a:latin typeface="+mn-lt"/>
              </a:rPr>
              <a:t>packet inter-arrival-time distributions as the fundamental wearable fingerprinting feature</a:t>
            </a:r>
            <a:r>
              <a:rPr lang="en-US" altLang="zh-CN" sz="1900" dirty="0">
                <a:latin typeface="+mn-lt"/>
              </a:rPr>
              <a:t> </a:t>
            </a:r>
            <a:endParaRPr lang="zh-CN" altLang="en-US" sz="1900" dirty="0">
              <a:latin typeface="+mn-lt"/>
            </a:endParaRPr>
          </a:p>
        </p:txBody>
      </p:sp>
      <p:sp>
        <p:nvSpPr>
          <p:cNvPr id="15" name="文本框 14">
            <a:extLst>
              <a:ext uri="{FF2B5EF4-FFF2-40B4-BE49-F238E27FC236}">
                <a16:creationId xmlns:a16="http://schemas.microsoft.com/office/drawing/2014/main" id="{33F16D62-DDEC-D797-1B7B-1B1969C2A61E}"/>
              </a:ext>
            </a:extLst>
          </p:cNvPr>
          <p:cNvSpPr txBox="1"/>
          <p:nvPr/>
        </p:nvSpPr>
        <p:spPr>
          <a:xfrm>
            <a:off x="540202" y="2454956"/>
            <a:ext cx="5690592" cy="384721"/>
          </a:xfrm>
          <a:prstGeom prst="rect">
            <a:avLst/>
          </a:prstGeom>
          <a:noFill/>
        </p:spPr>
        <p:txBody>
          <a:bodyPr wrap="square" rtlCol="0">
            <a:spAutoFit/>
          </a:bodyPr>
          <a:lstStyle/>
          <a:p>
            <a:pPr marL="285750" indent="-285750">
              <a:buFont typeface="Arial" panose="020B0604020202020204" pitchFamily="34" charset="0"/>
              <a:buChar char="•"/>
            </a:pPr>
            <a:r>
              <a:rPr lang="en-US" altLang="zh-CN" sz="1900" dirty="0">
                <a:latin typeface="+mn-lt"/>
              </a:rPr>
              <a:t>Focus on Bluetooth Classic protocol fingerprinting</a:t>
            </a:r>
            <a:endParaRPr lang="zh-CN" altLang="en-US" sz="1900" dirty="0">
              <a:latin typeface="+mn-lt"/>
            </a:endParaRPr>
          </a:p>
        </p:txBody>
      </p:sp>
      <p:sp>
        <p:nvSpPr>
          <p:cNvPr id="16" name="文本框 15">
            <a:extLst>
              <a:ext uri="{FF2B5EF4-FFF2-40B4-BE49-F238E27FC236}">
                <a16:creationId xmlns:a16="http://schemas.microsoft.com/office/drawing/2014/main" id="{BD03645B-4DDC-5EC0-018F-B3CA2FDAA168}"/>
              </a:ext>
            </a:extLst>
          </p:cNvPr>
          <p:cNvSpPr txBox="1"/>
          <p:nvPr/>
        </p:nvSpPr>
        <p:spPr>
          <a:xfrm>
            <a:off x="525965" y="5203710"/>
            <a:ext cx="4968552" cy="969496"/>
          </a:xfrm>
          <a:prstGeom prst="rect">
            <a:avLst/>
          </a:prstGeom>
          <a:noFill/>
        </p:spPr>
        <p:txBody>
          <a:bodyPr wrap="square" rtlCol="0">
            <a:spAutoFit/>
          </a:bodyPr>
          <a:lstStyle/>
          <a:p>
            <a:pPr marL="285750" indent="-285750">
              <a:buFont typeface="Arial" panose="020B0604020202020204" pitchFamily="34" charset="0"/>
              <a:buChar char="•"/>
            </a:pPr>
            <a:r>
              <a:rPr lang="en-US" altLang="zh-CN" sz="1900" b="0" i="0" dirty="0">
                <a:solidFill>
                  <a:srgbClr val="333333"/>
                </a:solidFill>
                <a:effectLst/>
                <a:latin typeface="+mn-lt"/>
              </a:rPr>
              <a:t>Accuracy results show on average 98.5, 98.3 percent precision and recall for wearables using the Bluetooth classic protocol</a:t>
            </a:r>
            <a:endParaRPr lang="zh-CN" altLang="en-US" sz="1900" dirty="0">
              <a:latin typeface="+mn-lt"/>
            </a:endParaRPr>
          </a:p>
        </p:txBody>
      </p:sp>
      <p:pic>
        <p:nvPicPr>
          <p:cNvPr id="19" name="图片 18">
            <a:extLst>
              <a:ext uri="{FF2B5EF4-FFF2-40B4-BE49-F238E27FC236}">
                <a16:creationId xmlns:a16="http://schemas.microsoft.com/office/drawing/2014/main" id="{D814317C-8DEE-1314-E4F8-3D71559E6520}"/>
              </a:ext>
            </a:extLst>
          </p:cNvPr>
          <p:cNvPicPr>
            <a:picLocks noChangeAspect="1"/>
          </p:cNvPicPr>
          <p:nvPr/>
        </p:nvPicPr>
        <p:blipFill>
          <a:blip r:embed="rId3"/>
          <a:stretch>
            <a:fillRect/>
          </a:stretch>
        </p:blipFill>
        <p:spPr>
          <a:xfrm>
            <a:off x="7582461" y="2454956"/>
            <a:ext cx="3366804" cy="3468367"/>
          </a:xfrm>
          <a:prstGeom prst="rect">
            <a:avLst/>
          </a:prstGeom>
        </p:spPr>
      </p:pic>
      <p:sp>
        <p:nvSpPr>
          <p:cNvPr id="3" name="文本框 2">
            <a:extLst>
              <a:ext uri="{FF2B5EF4-FFF2-40B4-BE49-F238E27FC236}">
                <a16:creationId xmlns:a16="http://schemas.microsoft.com/office/drawing/2014/main" id="{A38D5AB4-951C-C8A3-A91F-B91DE0366357}"/>
              </a:ext>
            </a:extLst>
          </p:cNvPr>
          <p:cNvSpPr txBox="1"/>
          <p:nvPr/>
        </p:nvSpPr>
        <p:spPr>
          <a:xfrm>
            <a:off x="9686274" y="565119"/>
            <a:ext cx="2026349" cy="400110"/>
          </a:xfrm>
          <a:prstGeom prst="rect">
            <a:avLst/>
          </a:prstGeom>
          <a:noFill/>
        </p:spPr>
        <p:txBody>
          <a:bodyPr wrap="square" rtlCol="0">
            <a:spAutoFit/>
          </a:bodyPr>
          <a:lstStyle/>
          <a:p>
            <a:r>
              <a:rPr lang="en-US" altLang="zh-CN" sz="2000" dirty="0">
                <a:solidFill>
                  <a:srgbClr val="233A42"/>
                </a:solidFill>
                <a:latin typeface="+mn-lt"/>
              </a:rPr>
              <a:t>Related Work</a:t>
            </a:r>
            <a:endParaRPr lang="zh-CN" altLang="en-US" dirty="0">
              <a:solidFill>
                <a:srgbClr val="233A42"/>
              </a:solidFill>
              <a:latin typeface="+mn-lt"/>
            </a:endParaRPr>
          </a:p>
        </p:txBody>
      </p:sp>
    </p:spTree>
    <p:extLst>
      <p:ext uri="{BB962C8B-B14F-4D97-AF65-F5344CB8AC3E}">
        <p14:creationId xmlns:p14="http://schemas.microsoft.com/office/powerpoint/2010/main" val="2375492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0389CDF-4449-AF2F-6D8E-6BD1BD26C60F}"/>
              </a:ext>
            </a:extLst>
          </p:cNvPr>
          <p:cNvSpPr txBox="1"/>
          <p:nvPr/>
        </p:nvSpPr>
        <p:spPr>
          <a:xfrm>
            <a:off x="9686274" y="565119"/>
            <a:ext cx="2026349" cy="400110"/>
          </a:xfrm>
          <a:prstGeom prst="rect">
            <a:avLst/>
          </a:prstGeom>
          <a:noFill/>
        </p:spPr>
        <p:txBody>
          <a:bodyPr wrap="square" rtlCol="0">
            <a:spAutoFit/>
          </a:bodyPr>
          <a:lstStyle/>
          <a:p>
            <a:r>
              <a:rPr lang="en-US" altLang="zh-CN" sz="2000" dirty="0">
                <a:solidFill>
                  <a:srgbClr val="233A42"/>
                </a:solidFill>
                <a:latin typeface="+mn-lt"/>
              </a:rPr>
              <a:t>Related Work</a:t>
            </a:r>
            <a:endParaRPr lang="zh-CN" altLang="en-US" dirty="0">
              <a:solidFill>
                <a:srgbClr val="233A42"/>
              </a:solidFill>
              <a:latin typeface="+mn-lt"/>
            </a:endParaRPr>
          </a:p>
        </p:txBody>
      </p:sp>
      <p:sp>
        <p:nvSpPr>
          <p:cNvPr id="6" name="日期占位符 5">
            <a:extLst>
              <a:ext uri="{FF2B5EF4-FFF2-40B4-BE49-F238E27FC236}">
                <a16:creationId xmlns:a16="http://schemas.microsoft.com/office/drawing/2014/main" id="{7644B123-8B02-A1C3-D24B-A3960CB528B0}"/>
              </a:ext>
            </a:extLst>
          </p:cNvPr>
          <p:cNvSpPr>
            <a:spLocks noGrp="1"/>
          </p:cNvSpPr>
          <p:nvPr>
            <p:ph type="dt" sz="half" idx="10"/>
          </p:nvPr>
        </p:nvSpPr>
        <p:spPr/>
        <p:txBody>
          <a:bodyPr/>
          <a:lstStyle/>
          <a:p>
            <a:fld id="{75F693B0-C1A4-46CE-B34F-30ADF6C94BB3}" type="datetime1">
              <a:rPr lang="en-US" altLang="zh-CN" smtClean="0"/>
              <a:t>7/17/2023</a:t>
            </a:fld>
            <a:endParaRPr lang="en-US" dirty="0"/>
          </a:p>
        </p:txBody>
      </p:sp>
      <p:sp>
        <p:nvSpPr>
          <p:cNvPr id="7" name="页脚占位符 6">
            <a:extLst>
              <a:ext uri="{FF2B5EF4-FFF2-40B4-BE49-F238E27FC236}">
                <a16:creationId xmlns:a16="http://schemas.microsoft.com/office/drawing/2014/main" id="{F8B20AC7-00BA-5645-7BB3-9BE299DB8930}"/>
              </a:ext>
            </a:extLst>
          </p:cNvPr>
          <p:cNvSpPr>
            <a:spLocks noGrp="1"/>
          </p:cNvSpPr>
          <p:nvPr>
            <p:ph type="ftr" sz="quarter" idx="11"/>
          </p:nvPr>
        </p:nvSpPr>
        <p:spPr/>
        <p:txBody>
          <a:bodyPr/>
          <a:lstStyle/>
          <a:p>
            <a:r>
              <a:rPr lang="en-US" dirty="0"/>
              <a:t>Master Thesis Midterm Presentation</a:t>
            </a:r>
          </a:p>
        </p:txBody>
      </p:sp>
      <p:sp>
        <p:nvSpPr>
          <p:cNvPr id="8" name="灯片编号占位符 7">
            <a:extLst>
              <a:ext uri="{FF2B5EF4-FFF2-40B4-BE49-F238E27FC236}">
                <a16:creationId xmlns:a16="http://schemas.microsoft.com/office/drawing/2014/main" id="{E5ABB2B9-B939-5995-C1DB-B81B955AE595}"/>
              </a:ext>
            </a:extLst>
          </p:cNvPr>
          <p:cNvSpPr>
            <a:spLocks noGrp="1"/>
          </p:cNvSpPr>
          <p:nvPr>
            <p:ph type="sldNum" sz="quarter" idx="12"/>
          </p:nvPr>
        </p:nvSpPr>
        <p:spPr/>
        <p:txBody>
          <a:bodyPr/>
          <a:lstStyle/>
          <a:p>
            <a:r>
              <a:rPr lang="en-US"/>
              <a:t>Page </a:t>
            </a:r>
            <a:fld id="{9D46F3A4-F478-9440-BC8E-B732027F4C86}" type="slidenum">
              <a:rPr lang="en-US" smtClean="0"/>
              <a:pPr/>
              <a:t>12</a:t>
            </a:fld>
            <a:endParaRPr lang="en-US" dirty="0"/>
          </a:p>
        </p:txBody>
      </p:sp>
      <p:sp>
        <p:nvSpPr>
          <p:cNvPr id="2" name="文本框 1">
            <a:extLst>
              <a:ext uri="{FF2B5EF4-FFF2-40B4-BE49-F238E27FC236}">
                <a16:creationId xmlns:a16="http://schemas.microsoft.com/office/drawing/2014/main" id="{37C0B874-3C5F-76CF-38E7-D55A495DB803}"/>
              </a:ext>
            </a:extLst>
          </p:cNvPr>
          <p:cNvSpPr txBox="1"/>
          <p:nvPr/>
        </p:nvSpPr>
        <p:spPr>
          <a:xfrm>
            <a:off x="360708" y="1430291"/>
            <a:ext cx="11711956" cy="830997"/>
          </a:xfrm>
          <a:prstGeom prst="rect">
            <a:avLst/>
          </a:prstGeom>
          <a:noFill/>
        </p:spPr>
        <p:txBody>
          <a:bodyPr wrap="square" rtlCol="0">
            <a:spAutoFit/>
          </a:bodyPr>
          <a:lstStyle/>
          <a:p>
            <a:r>
              <a:rPr lang="en-US" altLang="zh-CN" sz="2400" dirty="0" err="1">
                <a:solidFill>
                  <a:srgbClr val="233A42"/>
                </a:solidFill>
                <a:latin typeface="+mn-lt"/>
              </a:rPr>
              <a:t>Blueseer</a:t>
            </a:r>
            <a:r>
              <a:rPr lang="en-US" altLang="zh-CN" sz="2400" dirty="0">
                <a:solidFill>
                  <a:srgbClr val="233A42"/>
                </a:solidFill>
                <a:latin typeface="+mn-lt"/>
              </a:rPr>
              <a:t>: A classification system that identify environment category via BLE Scans</a:t>
            </a:r>
          </a:p>
          <a:p>
            <a:r>
              <a:rPr lang="en-US" altLang="zh-CN" sz="2400" dirty="0">
                <a:solidFill>
                  <a:srgbClr val="233A42"/>
                </a:solidFill>
                <a:latin typeface="+mn-lt"/>
              </a:rPr>
              <a:t> </a:t>
            </a:r>
            <a:endParaRPr lang="zh-CN" altLang="en-US" sz="2400" dirty="0">
              <a:solidFill>
                <a:srgbClr val="233A42"/>
              </a:solidFill>
              <a:latin typeface="+mn-lt"/>
            </a:endParaRPr>
          </a:p>
        </p:txBody>
      </p:sp>
      <p:sp>
        <p:nvSpPr>
          <p:cNvPr id="3" name="AutoShape 2" descr="Details are in the caption following the image">
            <a:extLst>
              <a:ext uri="{FF2B5EF4-FFF2-40B4-BE49-F238E27FC236}">
                <a16:creationId xmlns:a16="http://schemas.microsoft.com/office/drawing/2014/main" id="{7342E09B-E2BA-8E89-6A41-402C63F5528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6" name="图片 15">
            <a:extLst>
              <a:ext uri="{FF2B5EF4-FFF2-40B4-BE49-F238E27FC236}">
                <a16:creationId xmlns:a16="http://schemas.microsoft.com/office/drawing/2014/main" id="{32CD29E2-2514-A33E-5232-8AB2C9D7CB63}"/>
              </a:ext>
            </a:extLst>
          </p:cNvPr>
          <p:cNvPicPr>
            <a:picLocks noChangeAspect="1"/>
          </p:cNvPicPr>
          <p:nvPr/>
        </p:nvPicPr>
        <p:blipFill>
          <a:blip r:embed="rId3"/>
          <a:stretch>
            <a:fillRect/>
          </a:stretch>
        </p:blipFill>
        <p:spPr>
          <a:xfrm>
            <a:off x="5120964" y="2268077"/>
            <a:ext cx="7071036" cy="4038725"/>
          </a:xfrm>
          <a:prstGeom prst="rect">
            <a:avLst/>
          </a:prstGeom>
        </p:spPr>
      </p:pic>
      <p:sp>
        <p:nvSpPr>
          <p:cNvPr id="17" name="文本框 16">
            <a:extLst>
              <a:ext uri="{FF2B5EF4-FFF2-40B4-BE49-F238E27FC236}">
                <a16:creationId xmlns:a16="http://schemas.microsoft.com/office/drawing/2014/main" id="{9CB3DBC5-A38B-674E-ABDD-9CED5E01D33C}"/>
              </a:ext>
            </a:extLst>
          </p:cNvPr>
          <p:cNvSpPr txBox="1"/>
          <p:nvPr/>
        </p:nvSpPr>
        <p:spPr>
          <a:xfrm>
            <a:off x="489621" y="2715730"/>
            <a:ext cx="4968552" cy="384721"/>
          </a:xfrm>
          <a:prstGeom prst="rect">
            <a:avLst/>
          </a:prstGeom>
          <a:noFill/>
        </p:spPr>
        <p:txBody>
          <a:bodyPr wrap="square" rtlCol="0">
            <a:spAutoFit/>
          </a:bodyPr>
          <a:lstStyle/>
          <a:p>
            <a:pPr marL="285750" indent="-285750">
              <a:buFont typeface="Arial" panose="020B0604020202020204" pitchFamily="34" charset="0"/>
              <a:buChar char="•"/>
            </a:pPr>
            <a:r>
              <a:rPr lang="en-US" altLang="zh-CN" sz="1900" dirty="0">
                <a:latin typeface="+mn-lt"/>
              </a:rPr>
              <a:t>Solely relies on BLE advertisement packets</a:t>
            </a:r>
            <a:endParaRPr lang="zh-CN" altLang="en-US" sz="1900" dirty="0">
              <a:latin typeface="+mn-lt"/>
            </a:endParaRPr>
          </a:p>
        </p:txBody>
      </p:sp>
      <p:sp>
        <p:nvSpPr>
          <p:cNvPr id="18" name="文本框 17">
            <a:extLst>
              <a:ext uri="{FF2B5EF4-FFF2-40B4-BE49-F238E27FC236}">
                <a16:creationId xmlns:a16="http://schemas.microsoft.com/office/drawing/2014/main" id="{D740B486-1286-4D37-3D3B-9349FE2D146C}"/>
              </a:ext>
            </a:extLst>
          </p:cNvPr>
          <p:cNvSpPr txBox="1"/>
          <p:nvPr/>
        </p:nvSpPr>
        <p:spPr>
          <a:xfrm>
            <a:off x="489621" y="3627713"/>
            <a:ext cx="4968552" cy="384721"/>
          </a:xfrm>
          <a:prstGeom prst="rect">
            <a:avLst/>
          </a:prstGeom>
          <a:noFill/>
        </p:spPr>
        <p:txBody>
          <a:bodyPr wrap="square" rtlCol="0">
            <a:spAutoFit/>
          </a:bodyPr>
          <a:lstStyle/>
          <a:p>
            <a:pPr marL="285750" indent="-285750">
              <a:buFont typeface="Arial" panose="020B0604020202020204" pitchFamily="34" charset="0"/>
              <a:buChar char="•"/>
            </a:pPr>
            <a:r>
              <a:rPr lang="en-US" altLang="zh-CN" sz="1900" dirty="0">
                <a:latin typeface="+mn-lt"/>
              </a:rPr>
              <a:t>Neural network based</a:t>
            </a:r>
            <a:endParaRPr lang="zh-CN" altLang="en-US" sz="1900" dirty="0">
              <a:latin typeface="+mn-lt"/>
            </a:endParaRPr>
          </a:p>
        </p:txBody>
      </p:sp>
      <p:sp>
        <p:nvSpPr>
          <p:cNvPr id="19" name="文本框 18">
            <a:extLst>
              <a:ext uri="{FF2B5EF4-FFF2-40B4-BE49-F238E27FC236}">
                <a16:creationId xmlns:a16="http://schemas.microsoft.com/office/drawing/2014/main" id="{B49EF885-7A94-1DF9-E4F4-402D1499E5C2}"/>
              </a:ext>
            </a:extLst>
          </p:cNvPr>
          <p:cNvSpPr txBox="1"/>
          <p:nvPr/>
        </p:nvSpPr>
        <p:spPr>
          <a:xfrm>
            <a:off x="489621" y="4495888"/>
            <a:ext cx="4968552" cy="1261884"/>
          </a:xfrm>
          <a:prstGeom prst="rect">
            <a:avLst/>
          </a:prstGeom>
          <a:noFill/>
        </p:spPr>
        <p:txBody>
          <a:bodyPr wrap="square" rtlCol="0">
            <a:spAutoFit/>
          </a:bodyPr>
          <a:lstStyle/>
          <a:p>
            <a:pPr marL="285750" indent="-285750">
              <a:buFont typeface="Arial" panose="020B0604020202020204" pitchFamily="34" charset="0"/>
              <a:buChar char="•"/>
            </a:pPr>
            <a:r>
              <a:rPr lang="en-US" altLang="zh-CN" sz="1900" dirty="0">
                <a:latin typeface="+mn-lt"/>
              </a:rPr>
              <a:t>Achieve up to 84% of accuracy in classifying 7 categories of environment – home, office, shopping, transport,  nature, street, and restaurant.</a:t>
            </a:r>
            <a:endParaRPr lang="zh-CN" altLang="en-US" sz="1900" dirty="0">
              <a:latin typeface="+mn-lt"/>
            </a:endParaRPr>
          </a:p>
        </p:txBody>
      </p:sp>
    </p:spTree>
    <p:extLst>
      <p:ext uri="{BB962C8B-B14F-4D97-AF65-F5344CB8AC3E}">
        <p14:creationId xmlns:p14="http://schemas.microsoft.com/office/powerpoint/2010/main" val="2606558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17E8DF-BAE8-BDD8-B8D7-C4077068AB96}"/>
              </a:ext>
            </a:extLst>
          </p:cNvPr>
          <p:cNvSpPr>
            <a:spLocks noGrp="1"/>
          </p:cNvSpPr>
          <p:nvPr>
            <p:ph type="dt" sz="half" idx="10"/>
          </p:nvPr>
        </p:nvSpPr>
        <p:spPr/>
        <p:txBody>
          <a:bodyPr/>
          <a:lstStyle/>
          <a:p>
            <a:fld id="{85108DF9-3F94-465D-B70C-F64E3CC4A1B2}" type="datetime1">
              <a:rPr lang="en-US" altLang="zh-CN" smtClean="0"/>
              <a:t>7/17/2023</a:t>
            </a:fld>
            <a:endParaRPr lang="en-US" dirty="0"/>
          </a:p>
        </p:txBody>
      </p:sp>
      <p:sp>
        <p:nvSpPr>
          <p:cNvPr id="5" name="页脚占位符 4">
            <a:extLst>
              <a:ext uri="{FF2B5EF4-FFF2-40B4-BE49-F238E27FC236}">
                <a16:creationId xmlns:a16="http://schemas.microsoft.com/office/drawing/2014/main" id="{00D14B78-A4B1-AE5F-4C70-E4FE61991951}"/>
              </a:ext>
            </a:extLst>
          </p:cNvPr>
          <p:cNvSpPr>
            <a:spLocks noGrp="1"/>
          </p:cNvSpPr>
          <p:nvPr>
            <p:ph type="ftr" sz="quarter" idx="11"/>
          </p:nvPr>
        </p:nvSpPr>
        <p:spPr/>
        <p:txBody>
          <a:bodyPr/>
          <a:lstStyle/>
          <a:p>
            <a:r>
              <a:rPr lang="en-US"/>
              <a:t>Master Thesis Midterm Presentation</a:t>
            </a:r>
            <a:endParaRPr lang="en-US" dirty="0"/>
          </a:p>
        </p:txBody>
      </p:sp>
      <p:sp>
        <p:nvSpPr>
          <p:cNvPr id="6" name="灯片编号占位符 5">
            <a:extLst>
              <a:ext uri="{FF2B5EF4-FFF2-40B4-BE49-F238E27FC236}">
                <a16:creationId xmlns:a16="http://schemas.microsoft.com/office/drawing/2014/main" id="{1D65303C-575B-BD15-7FBD-1FB8AE92FF8E}"/>
              </a:ext>
            </a:extLst>
          </p:cNvPr>
          <p:cNvSpPr>
            <a:spLocks noGrp="1"/>
          </p:cNvSpPr>
          <p:nvPr>
            <p:ph type="sldNum" sz="quarter" idx="12"/>
          </p:nvPr>
        </p:nvSpPr>
        <p:spPr/>
        <p:txBody>
          <a:bodyPr/>
          <a:lstStyle/>
          <a:p>
            <a:r>
              <a:rPr lang="en-US"/>
              <a:t>Page </a:t>
            </a:r>
            <a:fld id="{9D46F3A4-F478-9440-BC8E-B732027F4C86}" type="slidenum">
              <a:rPr lang="en-US" smtClean="0"/>
              <a:pPr/>
              <a:t>13</a:t>
            </a:fld>
            <a:endParaRPr lang="en-US" dirty="0"/>
          </a:p>
        </p:txBody>
      </p:sp>
      <p:graphicFrame>
        <p:nvGraphicFramePr>
          <p:cNvPr id="7" name="表格 7">
            <a:extLst>
              <a:ext uri="{FF2B5EF4-FFF2-40B4-BE49-F238E27FC236}">
                <a16:creationId xmlns:a16="http://schemas.microsoft.com/office/drawing/2014/main" id="{3BE5ABFF-B50E-5125-5A48-A7D0DEBBC360}"/>
              </a:ext>
            </a:extLst>
          </p:cNvPr>
          <p:cNvGraphicFramePr>
            <a:graphicFrameLocks noGrp="1"/>
          </p:cNvGraphicFramePr>
          <p:nvPr>
            <p:extLst>
              <p:ext uri="{D42A27DB-BD31-4B8C-83A1-F6EECF244321}">
                <p14:modId xmlns:p14="http://schemas.microsoft.com/office/powerpoint/2010/main" val="965681685"/>
              </p:ext>
            </p:extLst>
          </p:nvPr>
        </p:nvGraphicFramePr>
        <p:xfrm>
          <a:off x="1595500" y="1703333"/>
          <a:ext cx="9001000" cy="4652952"/>
        </p:xfrm>
        <a:graphic>
          <a:graphicData uri="http://schemas.openxmlformats.org/drawingml/2006/table">
            <a:tbl>
              <a:tblPr firstRow="1" bandRow="1">
                <a:tableStyleId>{21E4AEA4-8DFA-4A89-87EB-49C32662AFE0}</a:tableStyleId>
              </a:tblPr>
              <a:tblGrid>
                <a:gridCol w="1800200">
                  <a:extLst>
                    <a:ext uri="{9D8B030D-6E8A-4147-A177-3AD203B41FA5}">
                      <a16:colId xmlns:a16="http://schemas.microsoft.com/office/drawing/2014/main" val="4247995152"/>
                    </a:ext>
                  </a:extLst>
                </a:gridCol>
                <a:gridCol w="1800200">
                  <a:extLst>
                    <a:ext uri="{9D8B030D-6E8A-4147-A177-3AD203B41FA5}">
                      <a16:colId xmlns:a16="http://schemas.microsoft.com/office/drawing/2014/main" val="2289970101"/>
                    </a:ext>
                  </a:extLst>
                </a:gridCol>
                <a:gridCol w="1800200">
                  <a:extLst>
                    <a:ext uri="{9D8B030D-6E8A-4147-A177-3AD203B41FA5}">
                      <a16:colId xmlns:a16="http://schemas.microsoft.com/office/drawing/2014/main" val="2991677086"/>
                    </a:ext>
                  </a:extLst>
                </a:gridCol>
                <a:gridCol w="1800200">
                  <a:extLst>
                    <a:ext uri="{9D8B030D-6E8A-4147-A177-3AD203B41FA5}">
                      <a16:colId xmlns:a16="http://schemas.microsoft.com/office/drawing/2014/main" val="2797845934"/>
                    </a:ext>
                  </a:extLst>
                </a:gridCol>
                <a:gridCol w="1800200">
                  <a:extLst>
                    <a:ext uri="{9D8B030D-6E8A-4147-A177-3AD203B41FA5}">
                      <a16:colId xmlns:a16="http://schemas.microsoft.com/office/drawing/2014/main" val="2185805441"/>
                    </a:ext>
                  </a:extLst>
                </a:gridCol>
              </a:tblGrid>
              <a:tr h="702560">
                <a:tc>
                  <a:txBody>
                    <a:bodyPr/>
                    <a:lstStyle/>
                    <a:p>
                      <a:pPr algn="ctr"/>
                      <a:endParaRPr lang="zh-CN" altLang="en-US" b="0" dirty="0">
                        <a:solidFill>
                          <a:srgbClr val="233A42"/>
                        </a:solidFill>
                        <a:latin typeface="+mn-lt"/>
                      </a:endParaRPr>
                    </a:p>
                  </a:txBody>
                  <a:tcPr anchor="ctr">
                    <a:solidFill>
                      <a:schemeClr val="bg1">
                        <a:lumMod val="95000"/>
                      </a:schemeClr>
                    </a:solidFill>
                  </a:tcPr>
                </a:tc>
                <a:tc>
                  <a:txBody>
                    <a:bodyPr/>
                    <a:lstStyle/>
                    <a:p>
                      <a:pPr algn="ctr"/>
                      <a:r>
                        <a:rPr lang="en-US" altLang="zh-CN" b="0" dirty="0">
                          <a:solidFill>
                            <a:srgbClr val="233A42"/>
                          </a:solidFill>
                        </a:rPr>
                        <a:t>Research Area</a:t>
                      </a:r>
                      <a:endParaRPr lang="zh-CN" altLang="en-US" b="0" dirty="0">
                        <a:solidFill>
                          <a:srgbClr val="233A42"/>
                        </a:solidFill>
                      </a:endParaRPr>
                    </a:p>
                  </a:txBody>
                  <a:tcPr anchor="ctr">
                    <a:solidFill>
                      <a:schemeClr val="bg1">
                        <a:lumMod val="95000"/>
                      </a:schemeClr>
                    </a:solidFill>
                  </a:tcPr>
                </a:tc>
                <a:tc>
                  <a:txBody>
                    <a:bodyPr/>
                    <a:lstStyle/>
                    <a:p>
                      <a:pPr algn="ctr"/>
                      <a:r>
                        <a:rPr lang="en-US" altLang="zh-CN" b="0" dirty="0">
                          <a:solidFill>
                            <a:srgbClr val="233A42"/>
                          </a:solidFill>
                        </a:rPr>
                        <a:t>Data Source</a:t>
                      </a:r>
                      <a:endParaRPr lang="zh-CN" altLang="en-US" b="0" dirty="0">
                        <a:solidFill>
                          <a:srgbClr val="233A42"/>
                        </a:solidFill>
                      </a:endParaRPr>
                    </a:p>
                  </a:txBody>
                  <a:tcPr anchor="ctr">
                    <a:solidFill>
                      <a:schemeClr val="bg1">
                        <a:lumMod val="95000"/>
                      </a:schemeClr>
                    </a:solidFill>
                  </a:tcPr>
                </a:tc>
                <a:tc>
                  <a:txBody>
                    <a:bodyPr/>
                    <a:lstStyle/>
                    <a:p>
                      <a:pPr algn="ctr"/>
                      <a:r>
                        <a:rPr lang="en-US" altLang="zh-CN" b="0" dirty="0">
                          <a:solidFill>
                            <a:srgbClr val="233A42"/>
                          </a:solidFill>
                        </a:rPr>
                        <a:t>Identification Algorithm</a:t>
                      </a:r>
                      <a:endParaRPr lang="zh-CN" altLang="en-US" b="0" dirty="0">
                        <a:solidFill>
                          <a:srgbClr val="233A42"/>
                        </a:solidFill>
                      </a:endParaRPr>
                    </a:p>
                  </a:txBody>
                  <a:tcPr anchor="ctr">
                    <a:solidFill>
                      <a:schemeClr val="bg1">
                        <a:lumMod val="95000"/>
                      </a:schemeClr>
                    </a:solidFill>
                  </a:tcPr>
                </a:tc>
                <a:tc>
                  <a:txBody>
                    <a:bodyPr/>
                    <a:lstStyle/>
                    <a:p>
                      <a:pPr algn="ctr"/>
                      <a:r>
                        <a:rPr lang="en-US" altLang="zh-CN" b="0" dirty="0">
                          <a:solidFill>
                            <a:srgbClr val="233A42"/>
                          </a:solidFill>
                        </a:rPr>
                        <a:t>Classification Focus</a:t>
                      </a:r>
                      <a:endParaRPr lang="zh-CN" altLang="en-US" b="0" dirty="0">
                        <a:solidFill>
                          <a:srgbClr val="233A42"/>
                        </a:solidFill>
                      </a:endParaRPr>
                    </a:p>
                  </a:txBody>
                  <a:tcPr anchor="ctr">
                    <a:solidFill>
                      <a:schemeClr val="bg1">
                        <a:lumMod val="95000"/>
                      </a:schemeClr>
                    </a:solidFill>
                  </a:tcPr>
                </a:tc>
                <a:extLst>
                  <a:ext uri="{0D108BD9-81ED-4DB2-BD59-A6C34878D82A}">
                    <a16:rowId xmlns:a16="http://schemas.microsoft.com/office/drawing/2014/main" val="1519710740"/>
                  </a:ext>
                </a:extLst>
              </a:tr>
              <a:tr h="1165238">
                <a:tc>
                  <a:txBody>
                    <a:bodyPr/>
                    <a:lstStyle/>
                    <a:p>
                      <a:pPr algn="ctr"/>
                      <a:r>
                        <a:rPr lang="en-US" altLang="zh-CN" b="0" dirty="0"/>
                        <a:t>IoT Hunter</a:t>
                      </a:r>
                      <a:endParaRPr lang="zh-CN" altLang="en-US" b="0" dirty="0"/>
                    </a:p>
                  </a:txBody>
                  <a:tcPr anchor="ctr"/>
                </a:tc>
                <a:tc>
                  <a:txBody>
                    <a:bodyPr/>
                    <a:lstStyle/>
                    <a:p>
                      <a:pPr algn="ctr"/>
                      <a:r>
                        <a:rPr lang="en-US" altLang="zh-CN" dirty="0"/>
                        <a:t>IoT</a:t>
                      </a:r>
                      <a:endParaRPr lang="zh-CN" altLang="en-US" dirty="0"/>
                    </a:p>
                  </a:txBody>
                  <a:tcPr anchor="ctr"/>
                </a:tc>
                <a:tc>
                  <a:txBody>
                    <a:bodyPr/>
                    <a:lstStyle/>
                    <a:p>
                      <a:pPr algn="ctr"/>
                      <a:r>
                        <a:rPr lang="en-US" altLang="zh-CN" dirty="0"/>
                        <a:t>IoT network flows</a:t>
                      </a:r>
                      <a:endParaRPr lang="zh-CN" altLang="en-US" dirty="0"/>
                    </a:p>
                  </a:txBody>
                  <a:tcPr anchor="ctr"/>
                </a:tc>
                <a:tc>
                  <a:txBody>
                    <a:bodyPr/>
                    <a:lstStyle/>
                    <a:p>
                      <a:pPr algn="ctr"/>
                      <a:r>
                        <a:rPr lang="en-US" altLang="zh-CN" dirty="0"/>
                        <a:t>Deep Packet Inspection </a:t>
                      </a:r>
                      <a:endParaRPr lang="zh-CN" altLang="en-US" dirty="0"/>
                    </a:p>
                  </a:txBody>
                  <a:tcPr anchor="ctr"/>
                </a:tc>
                <a:tc>
                  <a:txBody>
                    <a:bodyPr/>
                    <a:lstStyle/>
                    <a:p>
                      <a:pPr algn="ctr"/>
                      <a:r>
                        <a:rPr lang="en-US" altLang="zh-CN" dirty="0"/>
                        <a:t>Flow classification between IoT devices</a:t>
                      </a:r>
                      <a:endParaRPr lang="zh-CN" altLang="en-US" dirty="0"/>
                    </a:p>
                  </a:txBody>
                  <a:tcPr anchor="ctr"/>
                </a:tc>
                <a:extLst>
                  <a:ext uri="{0D108BD9-81ED-4DB2-BD59-A6C34878D82A}">
                    <a16:rowId xmlns:a16="http://schemas.microsoft.com/office/drawing/2014/main" val="1925934783"/>
                  </a:ext>
                </a:extLst>
              </a:tr>
              <a:tr h="1165238">
                <a:tc>
                  <a:txBody>
                    <a:bodyPr/>
                    <a:lstStyle/>
                    <a:p>
                      <a:pPr algn="ctr"/>
                      <a:r>
                        <a:rPr lang="en-US" altLang="zh-CN" b="0" i="0" dirty="0">
                          <a:solidFill>
                            <a:srgbClr val="333333"/>
                          </a:solidFill>
                          <a:effectLst/>
                          <a:latin typeface="+mn-lt"/>
                        </a:rPr>
                        <a:t>Identification of Wearable Devices with Bluetooth</a:t>
                      </a:r>
                      <a:endParaRPr lang="zh-CN" altLang="en-US" b="0" dirty="0"/>
                    </a:p>
                  </a:txBody>
                  <a:tcPr anchor="ctr"/>
                </a:tc>
                <a:tc>
                  <a:txBody>
                    <a:bodyPr/>
                    <a:lstStyle/>
                    <a:p>
                      <a:pPr algn="ctr"/>
                      <a:r>
                        <a:rPr lang="en-US" altLang="zh-CN" dirty="0"/>
                        <a:t>Bluetooth</a:t>
                      </a:r>
                      <a:endParaRPr lang="zh-CN" altLang="en-US" dirty="0"/>
                    </a:p>
                  </a:txBody>
                  <a:tcPr anchor="ctr"/>
                </a:tc>
                <a:tc>
                  <a:txBody>
                    <a:bodyPr/>
                    <a:lstStyle/>
                    <a:p>
                      <a:pPr algn="ctr"/>
                      <a:r>
                        <a:rPr lang="en-US" altLang="zh-CN" sz="1800" b="0" i="0" kern="1200" dirty="0">
                          <a:solidFill>
                            <a:schemeClr val="dk1"/>
                          </a:solidFill>
                          <a:effectLst/>
                          <a:latin typeface="+mn-lt"/>
                          <a:ea typeface="+mn-ea"/>
                          <a:cs typeface="+mn-cs"/>
                        </a:rPr>
                        <a:t>Bluetooth classic packets</a:t>
                      </a:r>
                      <a:endParaRPr lang="zh-CN" altLang="en-US" dirty="0"/>
                    </a:p>
                  </a:txBody>
                  <a:tcPr anchor="ctr"/>
                </a:tc>
                <a:tc>
                  <a:txBody>
                    <a:bodyPr/>
                    <a:lstStyle/>
                    <a:p>
                      <a:pPr algn="ctr"/>
                      <a:r>
                        <a:rPr lang="en-US" altLang="zh-CN" dirty="0"/>
                        <a:t>Machine learning</a:t>
                      </a:r>
                      <a:endParaRPr lang="zh-CN" altLang="en-US" dirty="0"/>
                    </a:p>
                  </a:txBody>
                  <a:tcPr anchor="ctr"/>
                </a:tc>
                <a:tc>
                  <a:txBody>
                    <a:bodyPr/>
                    <a:lstStyle/>
                    <a:p>
                      <a:pPr algn="ctr"/>
                      <a:r>
                        <a:rPr lang="en-US" altLang="zh-CN" dirty="0" err="1"/>
                        <a:t>Inta</a:t>
                      </a:r>
                      <a:r>
                        <a:rPr lang="en-US" altLang="zh-CN" dirty="0"/>
                        <a:t>-device classification between 7 smart watches</a:t>
                      </a:r>
                      <a:endParaRPr lang="zh-CN" altLang="en-US" dirty="0"/>
                    </a:p>
                  </a:txBody>
                  <a:tcPr anchor="ctr"/>
                </a:tc>
                <a:extLst>
                  <a:ext uri="{0D108BD9-81ED-4DB2-BD59-A6C34878D82A}">
                    <a16:rowId xmlns:a16="http://schemas.microsoft.com/office/drawing/2014/main" val="915738749"/>
                  </a:ext>
                </a:extLst>
              </a:tr>
              <a:tr h="702560">
                <a:tc>
                  <a:txBody>
                    <a:bodyPr/>
                    <a:lstStyle/>
                    <a:p>
                      <a:pPr algn="ctr"/>
                      <a:r>
                        <a:rPr lang="en-US" altLang="zh-CN" sz="1800" b="0" dirty="0" err="1">
                          <a:solidFill>
                            <a:srgbClr val="233A42"/>
                          </a:solidFill>
                          <a:latin typeface="+mn-lt"/>
                        </a:rPr>
                        <a:t>Blueseer</a:t>
                      </a:r>
                      <a:endParaRPr lang="zh-CN" altLang="en-US" b="0" dirty="0"/>
                    </a:p>
                  </a:txBody>
                  <a:tcPr anchor="ctr"/>
                </a:tc>
                <a:tc>
                  <a:txBody>
                    <a:bodyPr/>
                    <a:lstStyle/>
                    <a:p>
                      <a:pPr algn="ctr"/>
                      <a:r>
                        <a:rPr lang="en-US" altLang="zh-CN" dirty="0"/>
                        <a:t>BLE</a:t>
                      </a:r>
                      <a:endParaRPr lang="zh-CN" altLang="en-US" dirty="0"/>
                    </a:p>
                  </a:txBody>
                  <a:tcPr anchor="ctr"/>
                </a:tc>
                <a:tc>
                  <a:txBody>
                    <a:bodyPr/>
                    <a:lstStyle/>
                    <a:p>
                      <a:pPr algn="ctr"/>
                      <a:r>
                        <a:rPr lang="en-US" altLang="zh-CN" dirty="0"/>
                        <a:t>BLE advertising packets</a:t>
                      </a:r>
                      <a:endParaRPr lang="zh-CN" altLang="en-US" dirty="0"/>
                    </a:p>
                  </a:txBody>
                  <a:tcPr anchor="ctr"/>
                </a:tc>
                <a:tc>
                  <a:txBody>
                    <a:bodyPr/>
                    <a:lstStyle/>
                    <a:p>
                      <a:pPr algn="ctr"/>
                      <a:r>
                        <a:rPr lang="en-US" altLang="zh-CN" dirty="0"/>
                        <a:t>Machine learning</a:t>
                      </a:r>
                      <a:endParaRPr lang="zh-CN" altLang="en-US" dirty="0"/>
                    </a:p>
                  </a:txBody>
                  <a:tcPr anchor="ctr"/>
                </a:tc>
                <a:tc>
                  <a:txBody>
                    <a:bodyPr/>
                    <a:lstStyle/>
                    <a:p>
                      <a:pPr algn="ctr"/>
                      <a:r>
                        <a:rPr lang="en-US" altLang="zh-CN" dirty="0"/>
                        <a:t>Environment category</a:t>
                      </a:r>
                      <a:endParaRPr lang="zh-CN" altLang="en-US" dirty="0"/>
                    </a:p>
                  </a:txBody>
                  <a:tcPr anchor="ctr"/>
                </a:tc>
                <a:extLst>
                  <a:ext uri="{0D108BD9-81ED-4DB2-BD59-A6C34878D82A}">
                    <a16:rowId xmlns:a16="http://schemas.microsoft.com/office/drawing/2014/main" val="1523780912"/>
                  </a:ext>
                </a:extLst>
              </a:tr>
              <a:tr h="870392">
                <a:tc>
                  <a:txBody>
                    <a:bodyPr/>
                    <a:lstStyle/>
                    <a:p>
                      <a:pPr algn="ctr"/>
                      <a:r>
                        <a:rPr lang="en-US" altLang="zh-CN" b="0" dirty="0" err="1"/>
                        <a:t>HomeScout</a:t>
                      </a:r>
                      <a:endParaRPr lang="zh-CN" altLang="en-US" b="0" dirty="0"/>
                    </a:p>
                  </a:txBody>
                  <a:tcPr anchor="ctr"/>
                </a:tc>
                <a:tc>
                  <a:txBody>
                    <a:bodyPr/>
                    <a:lstStyle/>
                    <a:p>
                      <a:pPr algn="ctr"/>
                      <a:r>
                        <a:rPr lang="en-US" altLang="zh-CN" dirty="0"/>
                        <a:t>BLE</a:t>
                      </a:r>
                      <a:endParaRPr lang="zh-CN" altLang="en-US"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BLE advertising packets</a:t>
                      </a:r>
                      <a:endParaRPr lang="zh-CN" altLang="en-US" dirty="0"/>
                    </a:p>
                  </a:txBody>
                  <a:tcPr anchor="ctr"/>
                </a:tc>
                <a:tc>
                  <a:txBody>
                    <a:bodyPr/>
                    <a:lstStyle/>
                    <a:p>
                      <a:pPr algn="ctr"/>
                      <a:r>
                        <a:rPr lang="en-US" altLang="zh-CN" dirty="0"/>
                        <a:t>Individual analysis</a:t>
                      </a:r>
                      <a:endParaRPr lang="zh-CN" altLang="en-US" dirty="0"/>
                    </a:p>
                  </a:txBody>
                  <a:tcPr anchor="ctr"/>
                </a:tc>
                <a:tc>
                  <a:txBody>
                    <a:bodyPr/>
                    <a:lstStyle/>
                    <a:p>
                      <a:pPr algn="ctr"/>
                      <a:r>
                        <a:rPr lang="en-US" altLang="zh-CN" dirty="0"/>
                        <a:t>Identification of 4 BLE trackers</a:t>
                      </a:r>
                    </a:p>
                  </a:txBody>
                  <a:tcPr anchor="ctr"/>
                </a:tc>
                <a:extLst>
                  <a:ext uri="{0D108BD9-81ED-4DB2-BD59-A6C34878D82A}">
                    <a16:rowId xmlns:a16="http://schemas.microsoft.com/office/drawing/2014/main" val="2971573635"/>
                  </a:ext>
                </a:extLst>
              </a:tr>
            </a:tbl>
          </a:graphicData>
        </a:graphic>
      </p:graphicFrame>
      <p:sp>
        <p:nvSpPr>
          <p:cNvPr id="8" name="文本框 7">
            <a:extLst>
              <a:ext uri="{FF2B5EF4-FFF2-40B4-BE49-F238E27FC236}">
                <a16:creationId xmlns:a16="http://schemas.microsoft.com/office/drawing/2014/main" id="{36CFE708-ECCF-B4F3-C8C7-6DE94DD23181}"/>
              </a:ext>
            </a:extLst>
          </p:cNvPr>
          <p:cNvSpPr txBox="1"/>
          <p:nvPr/>
        </p:nvSpPr>
        <p:spPr>
          <a:xfrm>
            <a:off x="240022" y="1239241"/>
            <a:ext cx="11711956" cy="461665"/>
          </a:xfrm>
          <a:prstGeom prst="rect">
            <a:avLst/>
          </a:prstGeom>
          <a:noFill/>
        </p:spPr>
        <p:txBody>
          <a:bodyPr wrap="square" rtlCol="0">
            <a:spAutoFit/>
          </a:bodyPr>
          <a:lstStyle/>
          <a:p>
            <a:r>
              <a:rPr lang="en-US" altLang="zh-CN" sz="2400" dirty="0">
                <a:solidFill>
                  <a:srgbClr val="233A42"/>
                </a:solidFill>
                <a:latin typeface="+mn-lt"/>
              </a:rPr>
              <a:t>Summary of Related Work </a:t>
            </a:r>
            <a:endParaRPr lang="zh-CN" altLang="en-US" sz="2400" dirty="0">
              <a:solidFill>
                <a:srgbClr val="233A42"/>
              </a:solidFill>
              <a:latin typeface="+mn-lt"/>
            </a:endParaRPr>
          </a:p>
        </p:txBody>
      </p:sp>
      <p:sp>
        <p:nvSpPr>
          <p:cNvPr id="2" name="文本框 1">
            <a:extLst>
              <a:ext uri="{FF2B5EF4-FFF2-40B4-BE49-F238E27FC236}">
                <a16:creationId xmlns:a16="http://schemas.microsoft.com/office/drawing/2014/main" id="{FAF814B6-E473-A937-AA91-5BB6D6679769}"/>
              </a:ext>
            </a:extLst>
          </p:cNvPr>
          <p:cNvSpPr txBox="1"/>
          <p:nvPr/>
        </p:nvSpPr>
        <p:spPr>
          <a:xfrm>
            <a:off x="9686274" y="565119"/>
            <a:ext cx="2026349" cy="400110"/>
          </a:xfrm>
          <a:prstGeom prst="rect">
            <a:avLst/>
          </a:prstGeom>
          <a:noFill/>
        </p:spPr>
        <p:txBody>
          <a:bodyPr wrap="square" rtlCol="0">
            <a:spAutoFit/>
          </a:bodyPr>
          <a:lstStyle/>
          <a:p>
            <a:r>
              <a:rPr lang="en-US" altLang="zh-CN" sz="2000" dirty="0">
                <a:solidFill>
                  <a:srgbClr val="233A42"/>
                </a:solidFill>
                <a:latin typeface="+mn-lt"/>
              </a:rPr>
              <a:t>Related Work</a:t>
            </a:r>
            <a:endParaRPr lang="zh-CN" altLang="en-US" dirty="0">
              <a:solidFill>
                <a:srgbClr val="233A42"/>
              </a:solidFill>
              <a:latin typeface="+mn-lt"/>
            </a:endParaRPr>
          </a:p>
        </p:txBody>
      </p:sp>
    </p:spTree>
    <p:extLst>
      <p:ext uri="{BB962C8B-B14F-4D97-AF65-F5344CB8AC3E}">
        <p14:creationId xmlns:p14="http://schemas.microsoft.com/office/powerpoint/2010/main" val="3022136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64AA35E0-BF1C-4758-896A-C3A52F7D0B5A}" type="datetime1">
              <a:rPr lang="en-US" altLang="zh-CN" smtClean="0"/>
              <a:t>7/17/2023</a:t>
            </a:fld>
            <a:endParaRPr lang="en-US" dirty="0"/>
          </a:p>
        </p:txBody>
      </p:sp>
      <p:sp>
        <p:nvSpPr>
          <p:cNvPr id="5" name="Fußzeilenplatzhalter 4"/>
          <p:cNvSpPr>
            <a:spLocks noGrp="1"/>
          </p:cNvSpPr>
          <p:nvPr>
            <p:ph type="ftr" sz="quarter" idx="11"/>
          </p:nvPr>
        </p:nvSpPr>
        <p:spPr/>
        <p:txBody>
          <a:bodyPr/>
          <a:lstStyle/>
          <a:p>
            <a:r>
              <a:rPr lang="en-US"/>
              <a:t>Master Thesis Midterm Presentation</a:t>
            </a:r>
            <a:endParaRPr lang="en-US" dirty="0"/>
          </a:p>
        </p:txBody>
      </p:sp>
      <p:sp>
        <p:nvSpPr>
          <p:cNvPr id="8" name="文本框 7">
            <a:extLst>
              <a:ext uri="{FF2B5EF4-FFF2-40B4-BE49-F238E27FC236}">
                <a16:creationId xmlns:a16="http://schemas.microsoft.com/office/drawing/2014/main" id="{DAD7E3FF-1022-65C6-35ED-31A4B21D81D4}"/>
              </a:ext>
            </a:extLst>
          </p:cNvPr>
          <p:cNvSpPr txBox="1"/>
          <p:nvPr/>
        </p:nvSpPr>
        <p:spPr>
          <a:xfrm>
            <a:off x="914653" y="2623805"/>
            <a:ext cx="9721080" cy="461665"/>
          </a:xfrm>
          <a:prstGeom prst="rect">
            <a:avLst/>
          </a:prstGeom>
          <a:noFill/>
        </p:spPr>
        <p:txBody>
          <a:bodyPr wrap="square" rtlCol="0">
            <a:spAutoFit/>
          </a:bodyPr>
          <a:lstStyle/>
          <a:p>
            <a:r>
              <a:rPr lang="en-US" altLang="zh-CN" sz="2400" b="1" dirty="0">
                <a:solidFill>
                  <a:srgbClr val="233A42"/>
                </a:solidFill>
                <a:latin typeface="+mn-lt"/>
              </a:rPr>
              <a:t>1	</a:t>
            </a:r>
            <a:r>
              <a:rPr lang="en-US" altLang="zh-CN" sz="2400" dirty="0">
                <a:solidFill>
                  <a:srgbClr val="233A42"/>
                </a:solidFill>
                <a:latin typeface="+mn-lt"/>
              </a:rPr>
              <a:t>Introduction</a:t>
            </a:r>
            <a:endParaRPr lang="zh-CN" altLang="en-US" sz="2400" dirty="0">
              <a:solidFill>
                <a:srgbClr val="233A42"/>
              </a:solidFill>
              <a:latin typeface="+mn-lt"/>
            </a:endParaRPr>
          </a:p>
        </p:txBody>
      </p:sp>
      <p:sp>
        <p:nvSpPr>
          <p:cNvPr id="9" name="文本框 8">
            <a:extLst>
              <a:ext uri="{FF2B5EF4-FFF2-40B4-BE49-F238E27FC236}">
                <a16:creationId xmlns:a16="http://schemas.microsoft.com/office/drawing/2014/main" id="{FE8FDF07-8A4C-ADAA-6668-CA8C765B1941}"/>
              </a:ext>
            </a:extLst>
          </p:cNvPr>
          <p:cNvSpPr txBox="1"/>
          <p:nvPr/>
        </p:nvSpPr>
        <p:spPr>
          <a:xfrm>
            <a:off x="911225" y="3398984"/>
            <a:ext cx="9721080" cy="461665"/>
          </a:xfrm>
          <a:prstGeom prst="rect">
            <a:avLst/>
          </a:prstGeom>
          <a:solidFill>
            <a:schemeClr val="bg1"/>
          </a:solidFill>
        </p:spPr>
        <p:txBody>
          <a:bodyPr wrap="square" rtlCol="0">
            <a:spAutoFit/>
          </a:bodyPr>
          <a:lstStyle/>
          <a:p>
            <a:r>
              <a:rPr lang="en-US" altLang="zh-CN" sz="2400" dirty="0">
                <a:solidFill>
                  <a:srgbClr val="233A42"/>
                </a:solidFill>
                <a:latin typeface="+mn-lt"/>
              </a:rPr>
              <a:t>2	Related Work</a:t>
            </a:r>
            <a:endParaRPr lang="zh-CN" altLang="en-US" sz="2400" dirty="0">
              <a:solidFill>
                <a:srgbClr val="233A42"/>
              </a:solidFill>
              <a:latin typeface="+mn-lt"/>
            </a:endParaRPr>
          </a:p>
        </p:txBody>
      </p:sp>
      <p:sp>
        <p:nvSpPr>
          <p:cNvPr id="10" name="文本框 9">
            <a:extLst>
              <a:ext uri="{FF2B5EF4-FFF2-40B4-BE49-F238E27FC236}">
                <a16:creationId xmlns:a16="http://schemas.microsoft.com/office/drawing/2014/main" id="{42450AA4-CAB1-3795-5EFC-92726FD9E80B}"/>
              </a:ext>
            </a:extLst>
          </p:cNvPr>
          <p:cNvSpPr txBox="1"/>
          <p:nvPr/>
        </p:nvSpPr>
        <p:spPr>
          <a:xfrm>
            <a:off x="901353" y="4174161"/>
            <a:ext cx="9721080" cy="461665"/>
          </a:xfrm>
          <a:prstGeom prst="rect">
            <a:avLst/>
          </a:prstGeom>
          <a:solidFill>
            <a:srgbClr val="EDEFF1"/>
          </a:solidFill>
        </p:spPr>
        <p:txBody>
          <a:bodyPr wrap="square" rtlCol="0">
            <a:spAutoFit/>
          </a:bodyPr>
          <a:lstStyle/>
          <a:p>
            <a:r>
              <a:rPr lang="en-US" altLang="zh-CN" sz="2400" b="1" dirty="0">
                <a:solidFill>
                  <a:srgbClr val="233A42"/>
                </a:solidFill>
                <a:latin typeface="+mn-lt"/>
              </a:rPr>
              <a:t>3	</a:t>
            </a:r>
            <a:r>
              <a:rPr lang="en-US" altLang="zh-CN" sz="2400" dirty="0">
                <a:solidFill>
                  <a:srgbClr val="233A42"/>
                </a:solidFill>
                <a:latin typeface="+mn-lt"/>
              </a:rPr>
              <a:t>Motivation</a:t>
            </a:r>
            <a:endParaRPr lang="zh-CN" altLang="en-US" sz="2400" dirty="0">
              <a:solidFill>
                <a:srgbClr val="233A42"/>
              </a:solidFill>
              <a:latin typeface="+mn-lt"/>
            </a:endParaRPr>
          </a:p>
        </p:txBody>
      </p:sp>
      <p:sp>
        <p:nvSpPr>
          <p:cNvPr id="11" name="文本框 10">
            <a:extLst>
              <a:ext uri="{FF2B5EF4-FFF2-40B4-BE49-F238E27FC236}">
                <a16:creationId xmlns:a16="http://schemas.microsoft.com/office/drawing/2014/main" id="{53B09532-C697-6E23-EE6B-A6218DA4651E}"/>
              </a:ext>
            </a:extLst>
          </p:cNvPr>
          <p:cNvSpPr txBox="1"/>
          <p:nvPr/>
        </p:nvSpPr>
        <p:spPr>
          <a:xfrm>
            <a:off x="901353" y="4949339"/>
            <a:ext cx="9721080" cy="461665"/>
          </a:xfrm>
          <a:prstGeom prst="rect">
            <a:avLst/>
          </a:prstGeom>
          <a:noFill/>
        </p:spPr>
        <p:txBody>
          <a:bodyPr wrap="square" rtlCol="0">
            <a:spAutoFit/>
          </a:bodyPr>
          <a:lstStyle/>
          <a:p>
            <a:r>
              <a:rPr lang="en-US" altLang="zh-CN" sz="2400" b="1" dirty="0">
                <a:solidFill>
                  <a:srgbClr val="233A42"/>
                </a:solidFill>
                <a:latin typeface="+mn-lt"/>
              </a:rPr>
              <a:t>4	</a:t>
            </a:r>
            <a:r>
              <a:rPr lang="en-US" altLang="zh-CN" sz="2400" dirty="0">
                <a:solidFill>
                  <a:srgbClr val="233A42"/>
                </a:solidFill>
                <a:latin typeface="+mn-lt"/>
              </a:rPr>
              <a:t>Design</a:t>
            </a:r>
            <a:endParaRPr lang="zh-CN" altLang="en-US" sz="2400" dirty="0">
              <a:solidFill>
                <a:srgbClr val="233A42"/>
              </a:solidFill>
              <a:latin typeface="+mn-lt"/>
            </a:endParaRPr>
          </a:p>
        </p:txBody>
      </p:sp>
      <p:sp>
        <p:nvSpPr>
          <p:cNvPr id="14" name="灯片编号占位符 13">
            <a:extLst>
              <a:ext uri="{FF2B5EF4-FFF2-40B4-BE49-F238E27FC236}">
                <a16:creationId xmlns:a16="http://schemas.microsoft.com/office/drawing/2014/main" id="{D515039D-C636-944C-4C57-A31CD28CE20E}"/>
              </a:ext>
            </a:extLst>
          </p:cNvPr>
          <p:cNvSpPr>
            <a:spLocks noGrp="1"/>
          </p:cNvSpPr>
          <p:nvPr>
            <p:ph type="sldNum" sz="quarter" idx="12"/>
          </p:nvPr>
        </p:nvSpPr>
        <p:spPr/>
        <p:txBody>
          <a:bodyPr/>
          <a:lstStyle/>
          <a:p>
            <a:r>
              <a:rPr lang="en-US"/>
              <a:t>Page </a:t>
            </a:r>
            <a:fld id="{9D46F3A4-F478-9440-BC8E-B732027F4C86}" type="slidenum">
              <a:rPr lang="en-US" smtClean="0"/>
              <a:pPr/>
              <a:t>14</a:t>
            </a:fld>
            <a:endParaRPr lang="en-US" dirty="0"/>
          </a:p>
        </p:txBody>
      </p:sp>
      <p:cxnSp>
        <p:nvCxnSpPr>
          <p:cNvPr id="2" name="直接连接符 1">
            <a:extLst>
              <a:ext uri="{FF2B5EF4-FFF2-40B4-BE49-F238E27FC236}">
                <a16:creationId xmlns:a16="http://schemas.microsoft.com/office/drawing/2014/main" id="{AD89CB75-6209-39E3-7A1C-787EA2D1D13E}"/>
              </a:ext>
            </a:extLst>
          </p:cNvPr>
          <p:cNvCxnSpPr/>
          <p:nvPr/>
        </p:nvCxnSpPr>
        <p:spPr bwMode="auto">
          <a:xfrm>
            <a:off x="898910" y="4635826"/>
            <a:ext cx="9721080" cy="0"/>
          </a:xfrm>
          <a:prstGeom prst="line">
            <a:avLst/>
          </a:prstGeom>
          <a:solidFill>
            <a:schemeClr val="accent1"/>
          </a:solidFill>
          <a:ln w="25400" cap="flat" cmpd="sng" algn="ctr">
            <a:solidFill>
              <a:srgbClr val="233A4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Tree>
    <p:extLst>
      <p:ext uri="{BB962C8B-B14F-4D97-AF65-F5344CB8AC3E}">
        <p14:creationId xmlns:p14="http://schemas.microsoft.com/office/powerpoint/2010/main" val="3728748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17E8DF-BAE8-BDD8-B8D7-C4077068AB96}"/>
              </a:ext>
            </a:extLst>
          </p:cNvPr>
          <p:cNvSpPr>
            <a:spLocks noGrp="1"/>
          </p:cNvSpPr>
          <p:nvPr>
            <p:ph type="dt" sz="half" idx="10"/>
          </p:nvPr>
        </p:nvSpPr>
        <p:spPr/>
        <p:txBody>
          <a:bodyPr/>
          <a:lstStyle/>
          <a:p>
            <a:fld id="{85108DF9-3F94-465D-B70C-F64E3CC4A1B2}" type="datetime1">
              <a:rPr lang="en-US" altLang="zh-CN" smtClean="0"/>
              <a:t>7/17/2023</a:t>
            </a:fld>
            <a:endParaRPr lang="en-US" dirty="0"/>
          </a:p>
        </p:txBody>
      </p:sp>
      <p:sp>
        <p:nvSpPr>
          <p:cNvPr id="5" name="页脚占位符 4">
            <a:extLst>
              <a:ext uri="{FF2B5EF4-FFF2-40B4-BE49-F238E27FC236}">
                <a16:creationId xmlns:a16="http://schemas.microsoft.com/office/drawing/2014/main" id="{00D14B78-A4B1-AE5F-4C70-E4FE61991951}"/>
              </a:ext>
            </a:extLst>
          </p:cNvPr>
          <p:cNvSpPr>
            <a:spLocks noGrp="1"/>
          </p:cNvSpPr>
          <p:nvPr>
            <p:ph type="ftr" sz="quarter" idx="11"/>
          </p:nvPr>
        </p:nvSpPr>
        <p:spPr/>
        <p:txBody>
          <a:bodyPr/>
          <a:lstStyle/>
          <a:p>
            <a:r>
              <a:rPr lang="en-US"/>
              <a:t>Master Thesis Midterm Presentation</a:t>
            </a:r>
            <a:endParaRPr lang="en-US" dirty="0"/>
          </a:p>
        </p:txBody>
      </p:sp>
      <p:sp>
        <p:nvSpPr>
          <p:cNvPr id="6" name="灯片编号占位符 5">
            <a:extLst>
              <a:ext uri="{FF2B5EF4-FFF2-40B4-BE49-F238E27FC236}">
                <a16:creationId xmlns:a16="http://schemas.microsoft.com/office/drawing/2014/main" id="{1D65303C-575B-BD15-7FBD-1FB8AE92FF8E}"/>
              </a:ext>
            </a:extLst>
          </p:cNvPr>
          <p:cNvSpPr>
            <a:spLocks noGrp="1"/>
          </p:cNvSpPr>
          <p:nvPr>
            <p:ph type="sldNum" sz="quarter" idx="12"/>
          </p:nvPr>
        </p:nvSpPr>
        <p:spPr/>
        <p:txBody>
          <a:bodyPr/>
          <a:lstStyle/>
          <a:p>
            <a:r>
              <a:rPr lang="en-US"/>
              <a:t>Page </a:t>
            </a:r>
            <a:fld id="{9D46F3A4-F478-9440-BC8E-B732027F4C86}" type="slidenum">
              <a:rPr lang="en-US" smtClean="0"/>
              <a:pPr/>
              <a:t>15</a:t>
            </a:fld>
            <a:endParaRPr lang="en-US" dirty="0"/>
          </a:p>
        </p:txBody>
      </p:sp>
      <p:graphicFrame>
        <p:nvGraphicFramePr>
          <p:cNvPr id="7" name="表格 7">
            <a:extLst>
              <a:ext uri="{FF2B5EF4-FFF2-40B4-BE49-F238E27FC236}">
                <a16:creationId xmlns:a16="http://schemas.microsoft.com/office/drawing/2014/main" id="{3BE5ABFF-B50E-5125-5A48-A7D0DEBBC360}"/>
              </a:ext>
            </a:extLst>
          </p:cNvPr>
          <p:cNvGraphicFramePr>
            <a:graphicFrameLocks noGrp="1"/>
          </p:cNvGraphicFramePr>
          <p:nvPr>
            <p:extLst>
              <p:ext uri="{D42A27DB-BD31-4B8C-83A1-F6EECF244321}">
                <p14:modId xmlns:p14="http://schemas.microsoft.com/office/powerpoint/2010/main" val="1026721958"/>
              </p:ext>
            </p:extLst>
          </p:nvPr>
        </p:nvGraphicFramePr>
        <p:xfrm>
          <a:off x="2255308" y="1556792"/>
          <a:ext cx="7956885" cy="4891728"/>
        </p:xfrm>
        <a:graphic>
          <a:graphicData uri="http://schemas.openxmlformats.org/drawingml/2006/table">
            <a:tbl>
              <a:tblPr firstRow="1" bandRow="1">
                <a:tableStyleId>{21E4AEA4-8DFA-4A89-87EB-49C32662AFE0}</a:tableStyleId>
              </a:tblPr>
              <a:tblGrid>
                <a:gridCol w="1591377">
                  <a:extLst>
                    <a:ext uri="{9D8B030D-6E8A-4147-A177-3AD203B41FA5}">
                      <a16:colId xmlns:a16="http://schemas.microsoft.com/office/drawing/2014/main" val="4247995152"/>
                    </a:ext>
                  </a:extLst>
                </a:gridCol>
                <a:gridCol w="1591377">
                  <a:extLst>
                    <a:ext uri="{9D8B030D-6E8A-4147-A177-3AD203B41FA5}">
                      <a16:colId xmlns:a16="http://schemas.microsoft.com/office/drawing/2014/main" val="2289970101"/>
                    </a:ext>
                  </a:extLst>
                </a:gridCol>
                <a:gridCol w="1591377">
                  <a:extLst>
                    <a:ext uri="{9D8B030D-6E8A-4147-A177-3AD203B41FA5}">
                      <a16:colId xmlns:a16="http://schemas.microsoft.com/office/drawing/2014/main" val="2991677086"/>
                    </a:ext>
                  </a:extLst>
                </a:gridCol>
                <a:gridCol w="1591377">
                  <a:extLst>
                    <a:ext uri="{9D8B030D-6E8A-4147-A177-3AD203B41FA5}">
                      <a16:colId xmlns:a16="http://schemas.microsoft.com/office/drawing/2014/main" val="2797845934"/>
                    </a:ext>
                  </a:extLst>
                </a:gridCol>
                <a:gridCol w="1591377">
                  <a:extLst>
                    <a:ext uri="{9D8B030D-6E8A-4147-A177-3AD203B41FA5}">
                      <a16:colId xmlns:a16="http://schemas.microsoft.com/office/drawing/2014/main" val="2185805441"/>
                    </a:ext>
                  </a:extLst>
                </a:gridCol>
              </a:tblGrid>
              <a:tr h="615960">
                <a:tc>
                  <a:txBody>
                    <a:bodyPr/>
                    <a:lstStyle/>
                    <a:p>
                      <a:pPr algn="ctr"/>
                      <a:endParaRPr lang="zh-CN" altLang="en-US" sz="1600" b="0" dirty="0">
                        <a:solidFill>
                          <a:srgbClr val="233A42"/>
                        </a:solidFill>
                        <a:latin typeface="+mn-lt"/>
                      </a:endParaRPr>
                    </a:p>
                  </a:txBody>
                  <a:tcPr anchor="ctr">
                    <a:solidFill>
                      <a:schemeClr val="bg1">
                        <a:lumMod val="95000"/>
                      </a:schemeClr>
                    </a:solidFill>
                  </a:tcPr>
                </a:tc>
                <a:tc>
                  <a:txBody>
                    <a:bodyPr/>
                    <a:lstStyle/>
                    <a:p>
                      <a:pPr algn="ctr"/>
                      <a:r>
                        <a:rPr lang="en-US" altLang="zh-CN" sz="1600" b="0" dirty="0">
                          <a:solidFill>
                            <a:srgbClr val="233A42"/>
                          </a:solidFill>
                        </a:rPr>
                        <a:t>Granularity of Research Area</a:t>
                      </a:r>
                      <a:endParaRPr lang="zh-CN" altLang="en-US" sz="1600" b="0" dirty="0">
                        <a:solidFill>
                          <a:srgbClr val="233A42"/>
                        </a:solidFill>
                      </a:endParaRPr>
                    </a:p>
                  </a:txBody>
                  <a:tcPr anchor="ctr">
                    <a:solidFill>
                      <a:schemeClr val="bg1">
                        <a:lumMod val="95000"/>
                      </a:schemeClr>
                    </a:solidFill>
                  </a:tcPr>
                </a:tc>
                <a:tc>
                  <a:txBody>
                    <a:bodyPr/>
                    <a:lstStyle/>
                    <a:p>
                      <a:pPr algn="ctr"/>
                      <a:r>
                        <a:rPr lang="en-US" altLang="zh-CN" sz="1600" b="0" dirty="0">
                          <a:solidFill>
                            <a:srgbClr val="233A42"/>
                          </a:solidFill>
                        </a:rPr>
                        <a:t>Data Source</a:t>
                      </a:r>
                      <a:endParaRPr lang="zh-CN" altLang="en-US" sz="1600" b="0" dirty="0">
                        <a:solidFill>
                          <a:srgbClr val="233A42"/>
                        </a:solidFill>
                      </a:endParaRPr>
                    </a:p>
                  </a:txBody>
                  <a:tcPr anchor="ctr">
                    <a:solidFill>
                      <a:schemeClr val="bg1">
                        <a:lumMod val="95000"/>
                      </a:schemeClr>
                    </a:solidFill>
                  </a:tcPr>
                </a:tc>
                <a:tc>
                  <a:txBody>
                    <a:bodyPr/>
                    <a:lstStyle/>
                    <a:p>
                      <a:pPr algn="ctr"/>
                      <a:r>
                        <a:rPr lang="en-US" altLang="zh-CN" sz="1600" b="0" dirty="0">
                          <a:solidFill>
                            <a:srgbClr val="233A42"/>
                          </a:solidFill>
                        </a:rPr>
                        <a:t>Identification Algorithm</a:t>
                      </a:r>
                      <a:endParaRPr lang="zh-CN" altLang="en-US" sz="1600" b="0" dirty="0">
                        <a:solidFill>
                          <a:srgbClr val="233A42"/>
                        </a:solidFill>
                      </a:endParaRPr>
                    </a:p>
                  </a:txBody>
                  <a:tcPr anchor="ctr">
                    <a:solidFill>
                      <a:schemeClr val="bg1">
                        <a:lumMod val="95000"/>
                      </a:schemeClr>
                    </a:solidFill>
                  </a:tcPr>
                </a:tc>
                <a:tc>
                  <a:txBody>
                    <a:bodyPr/>
                    <a:lstStyle/>
                    <a:p>
                      <a:pPr algn="ctr"/>
                      <a:r>
                        <a:rPr lang="en-US" altLang="zh-CN" sz="1600" b="0" dirty="0">
                          <a:solidFill>
                            <a:srgbClr val="233A42"/>
                          </a:solidFill>
                        </a:rPr>
                        <a:t>Classification Ability</a:t>
                      </a:r>
                      <a:endParaRPr lang="zh-CN" altLang="en-US" sz="1600" b="0" dirty="0">
                        <a:solidFill>
                          <a:srgbClr val="233A42"/>
                        </a:solidFill>
                      </a:endParaRPr>
                    </a:p>
                  </a:txBody>
                  <a:tcPr anchor="ctr">
                    <a:solidFill>
                      <a:schemeClr val="bg1">
                        <a:lumMod val="95000"/>
                      </a:schemeClr>
                    </a:solidFill>
                  </a:tcPr>
                </a:tc>
                <a:extLst>
                  <a:ext uri="{0D108BD9-81ED-4DB2-BD59-A6C34878D82A}">
                    <a16:rowId xmlns:a16="http://schemas.microsoft.com/office/drawing/2014/main" val="1519710740"/>
                  </a:ext>
                </a:extLst>
              </a:tr>
              <a:tr h="1042194">
                <a:tc>
                  <a:txBody>
                    <a:bodyPr/>
                    <a:lstStyle/>
                    <a:p>
                      <a:pPr algn="ctr"/>
                      <a:r>
                        <a:rPr lang="en-US" altLang="zh-CN" sz="1600" b="0" dirty="0"/>
                        <a:t>IoT Hunter</a:t>
                      </a:r>
                      <a:endParaRPr lang="zh-CN" altLang="en-US" sz="1600" b="0" dirty="0"/>
                    </a:p>
                  </a:txBody>
                  <a:tcPr anchor="ctr"/>
                </a:tc>
                <a:tc>
                  <a:txBody>
                    <a:bodyPr/>
                    <a:lstStyle/>
                    <a:p>
                      <a:pPr algn="ctr"/>
                      <a:r>
                        <a:rPr lang="en-US" altLang="zh-CN" sz="1600" dirty="0"/>
                        <a:t>IoT</a:t>
                      </a:r>
                      <a:endParaRPr lang="zh-CN" altLang="en-US" sz="1600" dirty="0"/>
                    </a:p>
                  </a:txBody>
                  <a:tcPr anchor="ctr"/>
                </a:tc>
                <a:tc>
                  <a:txBody>
                    <a:bodyPr/>
                    <a:lstStyle/>
                    <a:p>
                      <a:pPr algn="ctr"/>
                      <a:r>
                        <a:rPr lang="en-US" altLang="zh-CN" sz="1600" dirty="0"/>
                        <a:t>IoT network flows</a:t>
                      </a:r>
                      <a:endParaRPr lang="zh-CN" altLang="en-US" sz="1600" dirty="0"/>
                    </a:p>
                  </a:txBody>
                  <a:tcPr anchor="ctr"/>
                </a:tc>
                <a:tc>
                  <a:txBody>
                    <a:bodyPr/>
                    <a:lstStyle/>
                    <a:p>
                      <a:pPr algn="ctr"/>
                      <a:r>
                        <a:rPr lang="en-US" altLang="zh-CN" sz="1600" dirty="0"/>
                        <a:t>Deep Packet Inspection </a:t>
                      </a:r>
                      <a:endParaRPr lang="zh-CN" altLang="en-US" sz="1600" dirty="0"/>
                    </a:p>
                  </a:txBody>
                  <a:tcPr anchor="ctr"/>
                </a:tc>
                <a:tc>
                  <a:txBody>
                    <a:bodyPr/>
                    <a:lstStyle/>
                    <a:p>
                      <a:pPr algn="ctr"/>
                      <a:r>
                        <a:rPr lang="en-US" altLang="zh-CN" sz="1600" dirty="0"/>
                        <a:t>Flow classification between IoT devices</a:t>
                      </a:r>
                      <a:endParaRPr lang="zh-CN" altLang="en-US" sz="1600" dirty="0"/>
                    </a:p>
                  </a:txBody>
                  <a:tcPr anchor="ctr"/>
                </a:tc>
                <a:extLst>
                  <a:ext uri="{0D108BD9-81ED-4DB2-BD59-A6C34878D82A}">
                    <a16:rowId xmlns:a16="http://schemas.microsoft.com/office/drawing/2014/main" val="1925934783"/>
                  </a:ext>
                </a:extLst>
              </a:tr>
              <a:tr h="1042194">
                <a:tc>
                  <a:txBody>
                    <a:bodyPr/>
                    <a:lstStyle/>
                    <a:p>
                      <a:pPr algn="ctr"/>
                      <a:r>
                        <a:rPr lang="en-US" altLang="zh-CN" sz="1600" b="0" i="0" dirty="0">
                          <a:solidFill>
                            <a:srgbClr val="333333"/>
                          </a:solidFill>
                          <a:effectLst/>
                          <a:latin typeface="+mn-lt"/>
                        </a:rPr>
                        <a:t>Identification of Wearable Devices with Bluetooth</a:t>
                      </a:r>
                      <a:endParaRPr lang="zh-CN" altLang="en-US" sz="1600" b="0" dirty="0"/>
                    </a:p>
                  </a:txBody>
                  <a:tcPr anchor="ctr"/>
                </a:tc>
                <a:tc>
                  <a:txBody>
                    <a:bodyPr/>
                    <a:lstStyle/>
                    <a:p>
                      <a:pPr algn="ctr"/>
                      <a:r>
                        <a:rPr lang="en-US" altLang="zh-CN" sz="1600" dirty="0"/>
                        <a:t>Bluetooth</a:t>
                      </a:r>
                      <a:endParaRPr lang="zh-CN" altLang="en-US" sz="1600" dirty="0"/>
                    </a:p>
                  </a:txBody>
                  <a:tcPr anchor="ctr"/>
                </a:tc>
                <a:tc>
                  <a:txBody>
                    <a:bodyPr/>
                    <a:lstStyle/>
                    <a:p>
                      <a:pPr algn="ctr"/>
                      <a:r>
                        <a:rPr lang="en-US" altLang="zh-CN" sz="1600" b="0" i="0" kern="1200" dirty="0">
                          <a:solidFill>
                            <a:schemeClr val="dk1"/>
                          </a:solidFill>
                          <a:effectLst/>
                          <a:latin typeface="+mn-lt"/>
                          <a:ea typeface="+mn-ea"/>
                          <a:cs typeface="+mn-cs"/>
                        </a:rPr>
                        <a:t>Bluetooth classic packets</a:t>
                      </a:r>
                      <a:endParaRPr lang="zh-CN" altLang="en-US" sz="1600" dirty="0"/>
                    </a:p>
                  </a:txBody>
                  <a:tcPr anchor="ctr"/>
                </a:tc>
                <a:tc>
                  <a:txBody>
                    <a:bodyPr/>
                    <a:lstStyle/>
                    <a:p>
                      <a:pPr algn="ctr"/>
                      <a:r>
                        <a:rPr lang="en-US" altLang="zh-CN" sz="1600" dirty="0"/>
                        <a:t>Machine learning</a:t>
                      </a:r>
                      <a:endParaRPr lang="zh-CN" altLang="en-US" sz="1600" dirty="0"/>
                    </a:p>
                  </a:txBody>
                  <a:tcPr anchor="ctr"/>
                </a:tc>
                <a:tc>
                  <a:txBody>
                    <a:bodyPr/>
                    <a:lstStyle/>
                    <a:p>
                      <a:pPr algn="ctr"/>
                      <a:r>
                        <a:rPr lang="en-US" altLang="zh-CN" sz="1600" dirty="0" err="1"/>
                        <a:t>Inta</a:t>
                      </a:r>
                      <a:r>
                        <a:rPr lang="en-US" altLang="zh-CN" sz="1600" dirty="0"/>
                        <a:t>-device classification between 7 smart watches</a:t>
                      </a:r>
                      <a:endParaRPr lang="zh-CN" altLang="en-US" sz="1600" dirty="0"/>
                    </a:p>
                  </a:txBody>
                  <a:tcPr anchor="ctr"/>
                </a:tc>
                <a:extLst>
                  <a:ext uri="{0D108BD9-81ED-4DB2-BD59-A6C34878D82A}">
                    <a16:rowId xmlns:a16="http://schemas.microsoft.com/office/drawing/2014/main" val="915738749"/>
                  </a:ext>
                </a:extLst>
              </a:tr>
              <a:tr h="615960">
                <a:tc>
                  <a:txBody>
                    <a:bodyPr/>
                    <a:lstStyle/>
                    <a:p>
                      <a:pPr algn="ctr"/>
                      <a:r>
                        <a:rPr lang="en-US" altLang="zh-CN" sz="1600" b="0" dirty="0" err="1">
                          <a:solidFill>
                            <a:srgbClr val="233A42"/>
                          </a:solidFill>
                          <a:latin typeface="+mn-lt"/>
                        </a:rPr>
                        <a:t>Blueseer</a:t>
                      </a:r>
                      <a:endParaRPr lang="zh-CN" altLang="en-US" sz="1600" b="0" dirty="0"/>
                    </a:p>
                  </a:txBody>
                  <a:tcPr anchor="ctr"/>
                </a:tc>
                <a:tc>
                  <a:txBody>
                    <a:bodyPr/>
                    <a:lstStyle/>
                    <a:p>
                      <a:pPr algn="ctr"/>
                      <a:r>
                        <a:rPr lang="en-US" altLang="zh-CN" sz="1600" dirty="0"/>
                        <a:t>BLE</a:t>
                      </a:r>
                      <a:endParaRPr lang="zh-CN" altLang="en-US" sz="1600" dirty="0"/>
                    </a:p>
                  </a:txBody>
                  <a:tcPr anchor="ctr"/>
                </a:tc>
                <a:tc>
                  <a:txBody>
                    <a:bodyPr/>
                    <a:lstStyle/>
                    <a:p>
                      <a:pPr algn="ctr"/>
                      <a:r>
                        <a:rPr lang="en-US" altLang="zh-CN" sz="1600" dirty="0"/>
                        <a:t>BLE advertising packets</a:t>
                      </a:r>
                      <a:endParaRPr lang="zh-CN" altLang="en-US" sz="1600" dirty="0"/>
                    </a:p>
                  </a:txBody>
                  <a:tcPr anchor="ctr"/>
                </a:tc>
                <a:tc>
                  <a:txBody>
                    <a:bodyPr/>
                    <a:lstStyle/>
                    <a:p>
                      <a:pPr algn="ctr"/>
                      <a:r>
                        <a:rPr lang="en-US" altLang="zh-CN" sz="1600" dirty="0"/>
                        <a:t>Machine learning</a:t>
                      </a:r>
                      <a:endParaRPr lang="zh-CN" altLang="en-US" sz="1600" dirty="0"/>
                    </a:p>
                  </a:txBody>
                  <a:tcPr anchor="ctr"/>
                </a:tc>
                <a:tc>
                  <a:txBody>
                    <a:bodyPr/>
                    <a:lstStyle/>
                    <a:p>
                      <a:pPr algn="ctr"/>
                      <a:r>
                        <a:rPr lang="en-US" altLang="zh-CN" sz="1600" dirty="0"/>
                        <a:t>Environment category</a:t>
                      </a:r>
                      <a:endParaRPr lang="zh-CN" altLang="en-US" sz="1600" dirty="0"/>
                    </a:p>
                  </a:txBody>
                  <a:tcPr anchor="ctr"/>
                </a:tc>
                <a:extLst>
                  <a:ext uri="{0D108BD9-81ED-4DB2-BD59-A6C34878D82A}">
                    <a16:rowId xmlns:a16="http://schemas.microsoft.com/office/drawing/2014/main" val="1523780912"/>
                  </a:ext>
                </a:extLst>
              </a:tr>
              <a:tr h="763104">
                <a:tc>
                  <a:txBody>
                    <a:bodyPr/>
                    <a:lstStyle/>
                    <a:p>
                      <a:pPr algn="ctr"/>
                      <a:r>
                        <a:rPr lang="en-US" altLang="zh-CN" sz="1600" b="0" dirty="0" err="1"/>
                        <a:t>HomeScout</a:t>
                      </a:r>
                      <a:endParaRPr lang="zh-CN" altLang="en-US" sz="1600" b="0" dirty="0"/>
                    </a:p>
                  </a:txBody>
                  <a:tcPr anchor="ctr"/>
                </a:tc>
                <a:tc>
                  <a:txBody>
                    <a:bodyPr/>
                    <a:lstStyle/>
                    <a:p>
                      <a:pPr algn="ctr"/>
                      <a:r>
                        <a:rPr lang="en-US" altLang="zh-CN" sz="1600" dirty="0"/>
                        <a:t>BLE</a:t>
                      </a:r>
                      <a:endParaRPr lang="zh-CN" altLang="en-US" sz="16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BLE advertising packets</a:t>
                      </a:r>
                      <a:endParaRPr lang="zh-CN" altLang="en-US" sz="1600" dirty="0"/>
                    </a:p>
                  </a:txBody>
                  <a:tcPr anchor="ctr"/>
                </a:tc>
                <a:tc>
                  <a:txBody>
                    <a:bodyPr/>
                    <a:lstStyle/>
                    <a:p>
                      <a:pPr algn="ctr"/>
                      <a:r>
                        <a:rPr lang="en-US" altLang="zh-CN" sz="1600" dirty="0"/>
                        <a:t>Individual analysis</a:t>
                      </a:r>
                      <a:endParaRPr lang="zh-CN" altLang="en-US" sz="1600" dirty="0"/>
                    </a:p>
                  </a:txBody>
                  <a:tcPr anchor="ctr"/>
                </a:tc>
                <a:tc>
                  <a:txBody>
                    <a:bodyPr/>
                    <a:lstStyle/>
                    <a:p>
                      <a:pPr algn="ctr"/>
                      <a:r>
                        <a:rPr lang="en-US" altLang="zh-CN" sz="1600" dirty="0"/>
                        <a:t>Identification of 4 BLE trackers</a:t>
                      </a:r>
                    </a:p>
                  </a:txBody>
                  <a:tcPr anchor="ctr"/>
                </a:tc>
                <a:extLst>
                  <a:ext uri="{0D108BD9-81ED-4DB2-BD59-A6C34878D82A}">
                    <a16:rowId xmlns:a16="http://schemas.microsoft.com/office/drawing/2014/main" val="2971573635"/>
                  </a:ext>
                </a:extLst>
              </a:tr>
              <a:tr h="763104">
                <a:tc>
                  <a:txBody>
                    <a:bodyPr/>
                    <a:lstStyle/>
                    <a:p>
                      <a:pPr algn="ctr"/>
                      <a:r>
                        <a:rPr lang="en-US" altLang="zh-CN" sz="1600" b="0" dirty="0">
                          <a:solidFill>
                            <a:srgbClr val="FF0000"/>
                          </a:solidFill>
                        </a:rPr>
                        <a:t>Research Gap</a:t>
                      </a:r>
                      <a:endParaRPr lang="zh-CN" altLang="en-US" sz="1600" b="0" dirty="0">
                        <a:solidFill>
                          <a:srgbClr val="FF0000"/>
                        </a:solidFill>
                      </a:endParaRPr>
                    </a:p>
                  </a:txBody>
                  <a:tcPr anchor="ctr"/>
                </a:tc>
                <a:tc>
                  <a:txBody>
                    <a:bodyPr/>
                    <a:lstStyle/>
                    <a:p>
                      <a:pPr algn="ctr"/>
                      <a:r>
                        <a:rPr lang="en-US" altLang="zh-CN" sz="1600" dirty="0">
                          <a:solidFill>
                            <a:srgbClr val="FF0000"/>
                          </a:solidFill>
                        </a:rPr>
                        <a:t>BLE</a:t>
                      </a:r>
                      <a:endParaRPr lang="zh-CN" altLang="en-US" sz="1600" dirty="0">
                        <a:solidFill>
                          <a:srgbClr val="FF0000"/>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solidFill>
                            <a:srgbClr val="FF0000"/>
                          </a:solidFill>
                        </a:rPr>
                        <a:t>BLE advertising packets</a:t>
                      </a:r>
                      <a:endParaRPr lang="zh-CN" altLang="en-US" sz="1600" dirty="0">
                        <a:solidFill>
                          <a:srgbClr val="FF0000"/>
                        </a:solidFill>
                      </a:endParaRPr>
                    </a:p>
                  </a:txBody>
                  <a:tcPr anchor="ctr"/>
                </a:tc>
                <a:tc>
                  <a:txBody>
                    <a:bodyPr/>
                    <a:lstStyle/>
                    <a:p>
                      <a:pPr algn="ctr"/>
                      <a:r>
                        <a:rPr lang="en-US" altLang="zh-CN" sz="1600" dirty="0">
                          <a:solidFill>
                            <a:srgbClr val="FF0000"/>
                          </a:solidFill>
                        </a:rPr>
                        <a:t>Comprehensive</a:t>
                      </a:r>
                      <a:br>
                        <a:rPr lang="en-US" altLang="zh-CN" sz="1600" dirty="0">
                          <a:solidFill>
                            <a:srgbClr val="FF0000"/>
                          </a:solidFill>
                        </a:rPr>
                      </a:br>
                      <a:r>
                        <a:rPr lang="en-US" altLang="zh-CN" sz="1600" dirty="0">
                          <a:solidFill>
                            <a:srgbClr val="FF0000"/>
                          </a:solidFill>
                        </a:rPr>
                        <a:t>method</a:t>
                      </a:r>
                      <a:endParaRPr lang="zh-CN" altLang="en-US" sz="1600" dirty="0">
                        <a:solidFill>
                          <a:srgbClr val="FF0000"/>
                        </a:solidFill>
                      </a:endParaRPr>
                    </a:p>
                  </a:txBody>
                  <a:tcPr anchor="ctr"/>
                </a:tc>
                <a:tc>
                  <a:txBody>
                    <a:bodyPr/>
                    <a:lstStyle/>
                    <a:p>
                      <a:pPr algn="ctr"/>
                      <a:r>
                        <a:rPr lang="en-US" altLang="zh-CN" sz="1600" dirty="0">
                          <a:solidFill>
                            <a:srgbClr val="FF0000"/>
                          </a:solidFill>
                        </a:rPr>
                        <a:t>Classification of device category</a:t>
                      </a:r>
                    </a:p>
                  </a:txBody>
                  <a:tcPr anchor="ctr"/>
                </a:tc>
                <a:extLst>
                  <a:ext uri="{0D108BD9-81ED-4DB2-BD59-A6C34878D82A}">
                    <a16:rowId xmlns:a16="http://schemas.microsoft.com/office/drawing/2014/main" val="1330185994"/>
                  </a:ext>
                </a:extLst>
              </a:tr>
            </a:tbl>
          </a:graphicData>
        </a:graphic>
      </p:graphicFrame>
      <p:sp>
        <p:nvSpPr>
          <p:cNvPr id="2" name="文本框 1">
            <a:extLst>
              <a:ext uri="{FF2B5EF4-FFF2-40B4-BE49-F238E27FC236}">
                <a16:creationId xmlns:a16="http://schemas.microsoft.com/office/drawing/2014/main" id="{4435A21A-E593-0B67-9AC1-5498B75C9B93}"/>
              </a:ext>
            </a:extLst>
          </p:cNvPr>
          <p:cNvSpPr txBox="1"/>
          <p:nvPr/>
        </p:nvSpPr>
        <p:spPr>
          <a:xfrm>
            <a:off x="119336" y="1239241"/>
            <a:ext cx="2135972" cy="461665"/>
          </a:xfrm>
          <a:prstGeom prst="rect">
            <a:avLst/>
          </a:prstGeom>
          <a:noFill/>
        </p:spPr>
        <p:txBody>
          <a:bodyPr wrap="square" rtlCol="0">
            <a:spAutoFit/>
          </a:bodyPr>
          <a:lstStyle/>
          <a:p>
            <a:r>
              <a:rPr lang="en-US" altLang="zh-CN" sz="2400" dirty="0">
                <a:solidFill>
                  <a:srgbClr val="233A42"/>
                </a:solidFill>
                <a:latin typeface="+mn-lt"/>
              </a:rPr>
              <a:t>Research Gap</a:t>
            </a:r>
            <a:endParaRPr lang="zh-CN" altLang="en-US" sz="2400" dirty="0">
              <a:solidFill>
                <a:srgbClr val="233A42"/>
              </a:solidFill>
              <a:latin typeface="+mn-lt"/>
            </a:endParaRPr>
          </a:p>
        </p:txBody>
      </p:sp>
      <p:sp>
        <p:nvSpPr>
          <p:cNvPr id="3" name="文本框 2">
            <a:extLst>
              <a:ext uri="{FF2B5EF4-FFF2-40B4-BE49-F238E27FC236}">
                <a16:creationId xmlns:a16="http://schemas.microsoft.com/office/drawing/2014/main" id="{B09CD8D2-A86E-5EF7-BC44-5599B2C7B835}"/>
              </a:ext>
            </a:extLst>
          </p:cNvPr>
          <p:cNvSpPr txBox="1"/>
          <p:nvPr/>
        </p:nvSpPr>
        <p:spPr>
          <a:xfrm>
            <a:off x="9686274" y="565119"/>
            <a:ext cx="2026349" cy="400110"/>
          </a:xfrm>
          <a:prstGeom prst="rect">
            <a:avLst/>
          </a:prstGeom>
          <a:noFill/>
        </p:spPr>
        <p:txBody>
          <a:bodyPr wrap="square" rtlCol="0">
            <a:spAutoFit/>
          </a:bodyPr>
          <a:lstStyle/>
          <a:p>
            <a:r>
              <a:rPr lang="en-US" altLang="zh-CN" sz="2000" dirty="0">
                <a:solidFill>
                  <a:srgbClr val="233A42"/>
                </a:solidFill>
                <a:latin typeface="+mn-lt"/>
              </a:rPr>
              <a:t>Motivation</a:t>
            </a:r>
            <a:endParaRPr lang="zh-CN" altLang="en-US" dirty="0">
              <a:solidFill>
                <a:srgbClr val="233A42"/>
              </a:solidFill>
              <a:latin typeface="+mn-lt"/>
            </a:endParaRPr>
          </a:p>
        </p:txBody>
      </p:sp>
    </p:spTree>
    <p:extLst>
      <p:ext uri="{BB962C8B-B14F-4D97-AF65-F5344CB8AC3E}">
        <p14:creationId xmlns:p14="http://schemas.microsoft.com/office/powerpoint/2010/main" val="3486263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17E8DF-BAE8-BDD8-B8D7-C4077068AB96}"/>
              </a:ext>
            </a:extLst>
          </p:cNvPr>
          <p:cNvSpPr>
            <a:spLocks noGrp="1"/>
          </p:cNvSpPr>
          <p:nvPr>
            <p:ph type="dt" sz="half" idx="10"/>
          </p:nvPr>
        </p:nvSpPr>
        <p:spPr/>
        <p:txBody>
          <a:bodyPr/>
          <a:lstStyle/>
          <a:p>
            <a:fld id="{85108DF9-3F94-465D-B70C-F64E3CC4A1B2}" type="datetime1">
              <a:rPr lang="en-US" altLang="zh-CN" smtClean="0"/>
              <a:t>7/17/2023</a:t>
            </a:fld>
            <a:endParaRPr lang="en-US" dirty="0"/>
          </a:p>
        </p:txBody>
      </p:sp>
      <p:sp>
        <p:nvSpPr>
          <p:cNvPr id="5" name="页脚占位符 4">
            <a:extLst>
              <a:ext uri="{FF2B5EF4-FFF2-40B4-BE49-F238E27FC236}">
                <a16:creationId xmlns:a16="http://schemas.microsoft.com/office/drawing/2014/main" id="{00D14B78-A4B1-AE5F-4C70-E4FE61991951}"/>
              </a:ext>
            </a:extLst>
          </p:cNvPr>
          <p:cNvSpPr>
            <a:spLocks noGrp="1"/>
          </p:cNvSpPr>
          <p:nvPr>
            <p:ph type="ftr" sz="quarter" idx="11"/>
          </p:nvPr>
        </p:nvSpPr>
        <p:spPr/>
        <p:txBody>
          <a:bodyPr/>
          <a:lstStyle/>
          <a:p>
            <a:r>
              <a:rPr lang="en-US"/>
              <a:t>Master Thesis Midterm Presentation</a:t>
            </a:r>
            <a:endParaRPr lang="en-US" dirty="0"/>
          </a:p>
        </p:txBody>
      </p:sp>
      <p:sp>
        <p:nvSpPr>
          <p:cNvPr id="6" name="灯片编号占位符 5">
            <a:extLst>
              <a:ext uri="{FF2B5EF4-FFF2-40B4-BE49-F238E27FC236}">
                <a16:creationId xmlns:a16="http://schemas.microsoft.com/office/drawing/2014/main" id="{1D65303C-575B-BD15-7FBD-1FB8AE92FF8E}"/>
              </a:ext>
            </a:extLst>
          </p:cNvPr>
          <p:cNvSpPr>
            <a:spLocks noGrp="1"/>
          </p:cNvSpPr>
          <p:nvPr>
            <p:ph type="sldNum" sz="quarter" idx="12"/>
          </p:nvPr>
        </p:nvSpPr>
        <p:spPr/>
        <p:txBody>
          <a:bodyPr/>
          <a:lstStyle/>
          <a:p>
            <a:r>
              <a:rPr lang="en-US"/>
              <a:t>Page </a:t>
            </a:r>
            <a:fld id="{9D46F3A4-F478-9440-BC8E-B732027F4C86}" type="slidenum">
              <a:rPr lang="en-US" smtClean="0"/>
              <a:pPr/>
              <a:t>16</a:t>
            </a:fld>
            <a:endParaRPr lang="en-US" dirty="0"/>
          </a:p>
        </p:txBody>
      </p:sp>
      <p:sp>
        <p:nvSpPr>
          <p:cNvPr id="2" name="文本框 1">
            <a:extLst>
              <a:ext uri="{FF2B5EF4-FFF2-40B4-BE49-F238E27FC236}">
                <a16:creationId xmlns:a16="http://schemas.microsoft.com/office/drawing/2014/main" id="{4435A21A-E593-0B67-9AC1-5498B75C9B93}"/>
              </a:ext>
            </a:extLst>
          </p:cNvPr>
          <p:cNvSpPr txBox="1"/>
          <p:nvPr/>
        </p:nvSpPr>
        <p:spPr>
          <a:xfrm>
            <a:off x="479376" y="1556792"/>
            <a:ext cx="3096344" cy="461665"/>
          </a:xfrm>
          <a:prstGeom prst="rect">
            <a:avLst/>
          </a:prstGeom>
          <a:noFill/>
        </p:spPr>
        <p:txBody>
          <a:bodyPr wrap="square" rtlCol="0">
            <a:spAutoFit/>
          </a:bodyPr>
          <a:lstStyle/>
          <a:p>
            <a:r>
              <a:rPr lang="en-US" altLang="zh-CN" sz="2400" dirty="0">
                <a:solidFill>
                  <a:srgbClr val="233A42"/>
                </a:solidFill>
                <a:latin typeface="+mn-lt"/>
              </a:rPr>
              <a:t>Research Objectives</a:t>
            </a:r>
            <a:endParaRPr lang="zh-CN" altLang="en-US" sz="2400" dirty="0">
              <a:solidFill>
                <a:srgbClr val="233A42"/>
              </a:solidFill>
              <a:latin typeface="+mn-lt"/>
            </a:endParaRPr>
          </a:p>
        </p:txBody>
      </p:sp>
      <p:sp>
        <p:nvSpPr>
          <p:cNvPr id="3" name="文本框 2">
            <a:extLst>
              <a:ext uri="{FF2B5EF4-FFF2-40B4-BE49-F238E27FC236}">
                <a16:creationId xmlns:a16="http://schemas.microsoft.com/office/drawing/2014/main" id="{E77EC14D-C2DA-15D7-000B-008FD3156275}"/>
              </a:ext>
            </a:extLst>
          </p:cNvPr>
          <p:cNvSpPr txBox="1"/>
          <p:nvPr/>
        </p:nvSpPr>
        <p:spPr>
          <a:xfrm>
            <a:off x="479376" y="2636912"/>
            <a:ext cx="9973108" cy="2862322"/>
          </a:xfrm>
          <a:prstGeom prst="rect">
            <a:avLst/>
          </a:prstGeom>
          <a:solidFill>
            <a:schemeClr val="accent2">
              <a:lumMod val="20000"/>
              <a:lumOff val="80000"/>
            </a:schemeClr>
          </a:solidFill>
        </p:spPr>
        <p:txBody>
          <a:bodyPr wrap="square" rtlCol="0">
            <a:spAutoFit/>
          </a:bodyPr>
          <a:lstStyle/>
          <a:p>
            <a:pPr marL="342900" indent="-342900">
              <a:buFont typeface="Arial" panose="020B0604020202020204" pitchFamily="34" charset="0"/>
              <a:buChar char="•"/>
            </a:pPr>
            <a:endParaRPr lang="en-US" altLang="zh-CN" sz="2000" dirty="0">
              <a:latin typeface="+mn-lt"/>
            </a:endParaRPr>
          </a:p>
          <a:p>
            <a:pPr marL="342900" indent="-342900">
              <a:buFont typeface="Arial" panose="020B0604020202020204" pitchFamily="34" charset="0"/>
              <a:buChar char="•"/>
            </a:pPr>
            <a:r>
              <a:rPr lang="en-US" altLang="zh-CN" sz="2000" dirty="0">
                <a:latin typeface="+mn-lt"/>
              </a:rPr>
              <a:t>Develop a comprehensive classifier that can identify category of BLE device </a:t>
            </a:r>
          </a:p>
          <a:p>
            <a:pPr marL="342900" indent="-342900">
              <a:buFont typeface="Arial" panose="020B0604020202020204" pitchFamily="34" charset="0"/>
              <a:buChar char="•"/>
            </a:pPr>
            <a:endParaRPr lang="en-US" altLang="zh-CN" sz="2000" dirty="0">
              <a:latin typeface="+mn-lt"/>
            </a:endParaRPr>
          </a:p>
          <a:p>
            <a:pPr marL="342900" indent="-342900">
              <a:buFont typeface="Arial" panose="020B0604020202020204" pitchFamily="34" charset="0"/>
              <a:buChar char="•"/>
            </a:pPr>
            <a:endParaRPr lang="en-US" altLang="zh-CN" sz="2000" dirty="0">
              <a:latin typeface="+mn-lt"/>
            </a:endParaRPr>
          </a:p>
          <a:p>
            <a:pPr marL="342900" indent="-342900">
              <a:buFont typeface="Arial" panose="020B0604020202020204" pitchFamily="34" charset="0"/>
              <a:buChar char="•"/>
            </a:pPr>
            <a:r>
              <a:rPr lang="en-US" altLang="zh-CN" sz="2000" dirty="0">
                <a:latin typeface="+mn-lt"/>
              </a:rPr>
              <a:t>Focus on utilizing BLE advertising packets </a:t>
            </a:r>
          </a:p>
          <a:p>
            <a:pPr marL="342900" indent="-342900">
              <a:buFont typeface="Arial" panose="020B0604020202020204" pitchFamily="34" charset="0"/>
              <a:buChar char="•"/>
            </a:pPr>
            <a:endParaRPr lang="en-US" altLang="zh-CN" sz="2000" dirty="0">
              <a:latin typeface="+mn-lt"/>
            </a:endParaRPr>
          </a:p>
          <a:p>
            <a:pPr marL="342900" indent="-342900">
              <a:buFont typeface="Arial" panose="020B0604020202020204" pitchFamily="34" charset="0"/>
              <a:buChar char="•"/>
            </a:pPr>
            <a:endParaRPr lang="en-US" altLang="zh-CN" sz="2000" dirty="0">
              <a:latin typeface="+mn-lt"/>
            </a:endParaRPr>
          </a:p>
          <a:p>
            <a:pPr marL="342900" indent="-342900">
              <a:buFont typeface="Arial" panose="020B0604020202020204" pitchFamily="34" charset="0"/>
              <a:buChar char="•"/>
            </a:pPr>
            <a:r>
              <a:rPr lang="en-US" altLang="zh-CN" sz="2000" dirty="0">
                <a:latin typeface="+mn-lt"/>
              </a:rPr>
              <a:t>Integration into </a:t>
            </a:r>
            <a:r>
              <a:rPr lang="en-US" altLang="zh-CN" sz="2000" dirty="0" err="1">
                <a:latin typeface="+mn-lt"/>
              </a:rPr>
              <a:t>HomeScout</a:t>
            </a:r>
            <a:r>
              <a:rPr lang="en-US" altLang="zh-CN" sz="2000" dirty="0">
                <a:latin typeface="+mn-lt"/>
              </a:rPr>
              <a:t> </a:t>
            </a:r>
          </a:p>
          <a:p>
            <a:pPr marL="342900" indent="-342900">
              <a:buFont typeface="Arial" panose="020B0604020202020204" pitchFamily="34" charset="0"/>
              <a:buChar char="•"/>
            </a:pPr>
            <a:endParaRPr lang="zh-CN" altLang="en-US" sz="2000" dirty="0">
              <a:latin typeface="+mn-lt"/>
            </a:endParaRPr>
          </a:p>
        </p:txBody>
      </p:sp>
      <p:sp>
        <p:nvSpPr>
          <p:cNvPr id="7" name="文本框 6">
            <a:extLst>
              <a:ext uri="{FF2B5EF4-FFF2-40B4-BE49-F238E27FC236}">
                <a16:creationId xmlns:a16="http://schemas.microsoft.com/office/drawing/2014/main" id="{6B26B687-E42A-A51D-F06E-A2F61776EF86}"/>
              </a:ext>
            </a:extLst>
          </p:cNvPr>
          <p:cNvSpPr txBox="1"/>
          <p:nvPr/>
        </p:nvSpPr>
        <p:spPr>
          <a:xfrm>
            <a:off x="9686274" y="565119"/>
            <a:ext cx="2026349" cy="400110"/>
          </a:xfrm>
          <a:prstGeom prst="rect">
            <a:avLst/>
          </a:prstGeom>
          <a:noFill/>
        </p:spPr>
        <p:txBody>
          <a:bodyPr wrap="square" rtlCol="0">
            <a:spAutoFit/>
          </a:bodyPr>
          <a:lstStyle/>
          <a:p>
            <a:r>
              <a:rPr lang="en-US" altLang="zh-CN" sz="2000" dirty="0">
                <a:solidFill>
                  <a:srgbClr val="233A42"/>
                </a:solidFill>
                <a:latin typeface="+mn-lt"/>
              </a:rPr>
              <a:t>Motivation</a:t>
            </a:r>
            <a:endParaRPr lang="zh-CN" altLang="en-US" dirty="0">
              <a:solidFill>
                <a:srgbClr val="233A42"/>
              </a:solidFill>
              <a:latin typeface="+mn-lt"/>
            </a:endParaRPr>
          </a:p>
        </p:txBody>
      </p:sp>
    </p:spTree>
    <p:extLst>
      <p:ext uri="{BB962C8B-B14F-4D97-AF65-F5344CB8AC3E}">
        <p14:creationId xmlns:p14="http://schemas.microsoft.com/office/powerpoint/2010/main" val="2810703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64AA35E0-BF1C-4758-896A-C3A52F7D0B5A}" type="datetime1">
              <a:rPr lang="en-US" altLang="zh-CN" smtClean="0"/>
              <a:t>7/17/2023</a:t>
            </a:fld>
            <a:endParaRPr lang="en-US" dirty="0"/>
          </a:p>
        </p:txBody>
      </p:sp>
      <p:sp>
        <p:nvSpPr>
          <p:cNvPr id="5" name="Fußzeilenplatzhalter 4"/>
          <p:cNvSpPr>
            <a:spLocks noGrp="1"/>
          </p:cNvSpPr>
          <p:nvPr>
            <p:ph type="ftr" sz="quarter" idx="11"/>
          </p:nvPr>
        </p:nvSpPr>
        <p:spPr/>
        <p:txBody>
          <a:bodyPr/>
          <a:lstStyle/>
          <a:p>
            <a:r>
              <a:rPr lang="en-US"/>
              <a:t>Master Thesis Midterm Presentation</a:t>
            </a:r>
            <a:endParaRPr lang="en-US" dirty="0"/>
          </a:p>
        </p:txBody>
      </p:sp>
      <p:sp>
        <p:nvSpPr>
          <p:cNvPr id="8" name="文本框 7">
            <a:extLst>
              <a:ext uri="{FF2B5EF4-FFF2-40B4-BE49-F238E27FC236}">
                <a16:creationId xmlns:a16="http://schemas.microsoft.com/office/drawing/2014/main" id="{DAD7E3FF-1022-65C6-35ED-31A4B21D81D4}"/>
              </a:ext>
            </a:extLst>
          </p:cNvPr>
          <p:cNvSpPr txBox="1"/>
          <p:nvPr/>
        </p:nvSpPr>
        <p:spPr>
          <a:xfrm>
            <a:off x="914653" y="2623805"/>
            <a:ext cx="9721080" cy="461665"/>
          </a:xfrm>
          <a:prstGeom prst="rect">
            <a:avLst/>
          </a:prstGeom>
          <a:noFill/>
        </p:spPr>
        <p:txBody>
          <a:bodyPr wrap="square" rtlCol="0">
            <a:spAutoFit/>
          </a:bodyPr>
          <a:lstStyle/>
          <a:p>
            <a:r>
              <a:rPr lang="en-US" altLang="zh-CN" sz="2400" b="1" dirty="0">
                <a:solidFill>
                  <a:srgbClr val="233A42"/>
                </a:solidFill>
                <a:latin typeface="+mn-lt"/>
              </a:rPr>
              <a:t>1	</a:t>
            </a:r>
            <a:r>
              <a:rPr lang="en-US" altLang="zh-CN" sz="2400" dirty="0">
                <a:solidFill>
                  <a:srgbClr val="233A42"/>
                </a:solidFill>
                <a:latin typeface="+mn-lt"/>
              </a:rPr>
              <a:t>Introduction</a:t>
            </a:r>
            <a:endParaRPr lang="zh-CN" altLang="en-US" sz="2400" dirty="0">
              <a:solidFill>
                <a:srgbClr val="233A42"/>
              </a:solidFill>
              <a:latin typeface="+mn-lt"/>
            </a:endParaRPr>
          </a:p>
        </p:txBody>
      </p:sp>
      <p:sp>
        <p:nvSpPr>
          <p:cNvPr id="9" name="文本框 8">
            <a:extLst>
              <a:ext uri="{FF2B5EF4-FFF2-40B4-BE49-F238E27FC236}">
                <a16:creationId xmlns:a16="http://schemas.microsoft.com/office/drawing/2014/main" id="{FE8FDF07-8A4C-ADAA-6668-CA8C765B1941}"/>
              </a:ext>
            </a:extLst>
          </p:cNvPr>
          <p:cNvSpPr txBox="1"/>
          <p:nvPr/>
        </p:nvSpPr>
        <p:spPr>
          <a:xfrm>
            <a:off x="911225" y="3398984"/>
            <a:ext cx="9721080" cy="461665"/>
          </a:xfrm>
          <a:prstGeom prst="rect">
            <a:avLst/>
          </a:prstGeom>
          <a:solidFill>
            <a:schemeClr val="bg1"/>
          </a:solidFill>
        </p:spPr>
        <p:txBody>
          <a:bodyPr wrap="square" rtlCol="0">
            <a:spAutoFit/>
          </a:bodyPr>
          <a:lstStyle/>
          <a:p>
            <a:r>
              <a:rPr lang="en-US" altLang="zh-CN" sz="2400" dirty="0">
                <a:solidFill>
                  <a:srgbClr val="233A42"/>
                </a:solidFill>
                <a:latin typeface="+mn-lt"/>
              </a:rPr>
              <a:t>2	Related Work</a:t>
            </a:r>
            <a:endParaRPr lang="zh-CN" altLang="en-US" sz="2400" dirty="0">
              <a:solidFill>
                <a:srgbClr val="233A42"/>
              </a:solidFill>
              <a:latin typeface="+mn-lt"/>
            </a:endParaRPr>
          </a:p>
        </p:txBody>
      </p:sp>
      <p:sp>
        <p:nvSpPr>
          <p:cNvPr id="10" name="文本框 9">
            <a:extLst>
              <a:ext uri="{FF2B5EF4-FFF2-40B4-BE49-F238E27FC236}">
                <a16:creationId xmlns:a16="http://schemas.microsoft.com/office/drawing/2014/main" id="{42450AA4-CAB1-3795-5EFC-92726FD9E80B}"/>
              </a:ext>
            </a:extLst>
          </p:cNvPr>
          <p:cNvSpPr txBox="1"/>
          <p:nvPr/>
        </p:nvSpPr>
        <p:spPr>
          <a:xfrm>
            <a:off x="901353" y="4174161"/>
            <a:ext cx="9721080" cy="461665"/>
          </a:xfrm>
          <a:prstGeom prst="rect">
            <a:avLst/>
          </a:prstGeom>
          <a:solidFill>
            <a:schemeClr val="bg1"/>
          </a:solidFill>
        </p:spPr>
        <p:txBody>
          <a:bodyPr wrap="square" rtlCol="0">
            <a:spAutoFit/>
          </a:bodyPr>
          <a:lstStyle/>
          <a:p>
            <a:r>
              <a:rPr lang="en-US" altLang="zh-CN" sz="2400" dirty="0">
                <a:solidFill>
                  <a:srgbClr val="233A42"/>
                </a:solidFill>
                <a:latin typeface="+mn-lt"/>
              </a:rPr>
              <a:t>3</a:t>
            </a:r>
            <a:r>
              <a:rPr lang="en-US" altLang="zh-CN" sz="2400" b="1" dirty="0">
                <a:solidFill>
                  <a:srgbClr val="233A42"/>
                </a:solidFill>
                <a:latin typeface="+mn-lt"/>
              </a:rPr>
              <a:t>	</a:t>
            </a:r>
            <a:r>
              <a:rPr lang="en-US" altLang="zh-CN" sz="2400" dirty="0">
                <a:solidFill>
                  <a:srgbClr val="233A42"/>
                </a:solidFill>
                <a:latin typeface="+mn-lt"/>
              </a:rPr>
              <a:t>Motivation</a:t>
            </a:r>
            <a:endParaRPr lang="zh-CN" altLang="en-US" sz="2400" dirty="0">
              <a:solidFill>
                <a:srgbClr val="233A42"/>
              </a:solidFill>
              <a:latin typeface="+mn-lt"/>
            </a:endParaRPr>
          </a:p>
        </p:txBody>
      </p:sp>
      <p:sp>
        <p:nvSpPr>
          <p:cNvPr id="11" name="文本框 10">
            <a:extLst>
              <a:ext uri="{FF2B5EF4-FFF2-40B4-BE49-F238E27FC236}">
                <a16:creationId xmlns:a16="http://schemas.microsoft.com/office/drawing/2014/main" id="{53B09532-C697-6E23-EE6B-A6218DA4651E}"/>
              </a:ext>
            </a:extLst>
          </p:cNvPr>
          <p:cNvSpPr txBox="1"/>
          <p:nvPr/>
        </p:nvSpPr>
        <p:spPr>
          <a:xfrm>
            <a:off x="901353" y="4949339"/>
            <a:ext cx="9721080" cy="461665"/>
          </a:xfrm>
          <a:prstGeom prst="rect">
            <a:avLst/>
          </a:prstGeom>
          <a:solidFill>
            <a:schemeClr val="bg1">
              <a:lumMod val="95000"/>
            </a:schemeClr>
          </a:solidFill>
        </p:spPr>
        <p:txBody>
          <a:bodyPr wrap="square" rtlCol="0">
            <a:spAutoFit/>
          </a:bodyPr>
          <a:lstStyle/>
          <a:p>
            <a:r>
              <a:rPr lang="en-US" altLang="zh-CN" sz="2400" b="1" dirty="0">
                <a:solidFill>
                  <a:srgbClr val="233A42"/>
                </a:solidFill>
                <a:latin typeface="+mn-lt"/>
              </a:rPr>
              <a:t>4	</a:t>
            </a:r>
            <a:r>
              <a:rPr lang="en-US" altLang="zh-CN" sz="2400" dirty="0">
                <a:solidFill>
                  <a:srgbClr val="233A42"/>
                </a:solidFill>
                <a:latin typeface="+mn-lt"/>
              </a:rPr>
              <a:t>Design</a:t>
            </a:r>
            <a:endParaRPr lang="zh-CN" altLang="en-US" sz="2400" dirty="0">
              <a:solidFill>
                <a:srgbClr val="233A42"/>
              </a:solidFill>
              <a:latin typeface="+mn-lt"/>
            </a:endParaRPr>
          </a:p>
        </p:txBody>
      </p:sp>
      <p:sp>
        <p:nvSpPr>
          <p:cNvPr id="14" name="灯片编号占位符 13">
            <a:extLst>
              <a:ext uri="{FF2B5EF4-FFF2-40B4-BE49-F238E27FC236}">
                <a16:creationId xmlns:a16="http://schemas.microsoft.com/office/drawing/2014/main" id="{D515039D-C636-944C-4C57-A31CD28CE20E}"/>
              </a:ext>
            </a:extLst>
          </p:cNvPr>
          <p:cNvSpPr>
            <a:spLocks noGrp="1"/>
          </p:cNvSpPr>
          <p:nvPr>
            <p:ph type="sldNum" sz="quarter" idx="12"/>
          </p:nvPr>
        </p:nvSpPr>
        <p:spPr/>
        <p:txBody>
          <a:bodyPr/>
          <a:lstStyle/>
          <a:p>
            <a:r>
              <a:rPr lang="en-US"/>
              <a:t>Page </a:t>
            </a:r>
            <a:fld id="{9D46F3A4-F478-9440-BC8E-B732027F4C86}" type="slidenum">
              <a:rPr lang="en-US" smtClean="0"/>
              <a:pPr/>
              <a:t>17</a:t>
            </a:fld>
            <a:endParaRPr lang="en-US" dirty="0"/>
          </a:p>
        </p:txBody>
      </p:sp>
      <p:cxnSp>
        <p:nvCxnSpPr>
          <p:cNvPr id="2" name="直接连接符 1">
            <a:extLst>
              <a:ext uri="{FF2B5EF4-FFF2-40B4-BE49-F238E27FC236}">
                <a16:creationId xmlns:a16="http://schemas.microsoft.com/office/drawing/2014/main" id="{AD89CB75-6209-39E3-7A1C-787EA2D1D13E}"/>
              </a:ext>
            </a:extLst>
          </p:cNvPr>
          <p:cNvCxnSpPr/>
          <p:nvPr/>
        </p:nvCxnSpPr>
        <p:spPr bwMode="auto">
          <a:xfrm>
            <a:off x="901353" y="5411004"/>
            <a:ext cx="9721080" cy="0"/>
          </a:xfrm>
          <a:prstGeom prst="line">
            <a:avLst/>
          </a:prstGeom>
          <a:solidFill>
            <a:schemeClr val="accent1"/>
          </a:solidFill>
          <a:ln w="25400" cap="flat" cmpd="sng" algn="ctr">
            <a:solidFill>
              <a:srgbClr val="233A4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Tree>
    <p:extLst>
      <p:ext uri="{BB962C8B-B14F-4D97-AF65-F5344CB8AC3E}">
        <p14:creationId xmlns:p14="http://schemas.microsoft.com/office/powerpoint/2010/main" val="3456003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0389CDF-4449-AF2F-6D8E-6BD1BD26C60F}"/>
              </a:ext>
            </a:extLst>
          </p:cNvPr>
          <p:cNvSpPr txBox="1"/>
          <p:nvPr/>
        </p:nvSpPr>
        <p:spPr>
          <a:xfrm>
            <a:off x="10056440" y="565119"/>
            <a:ext cx="1018237" cy="400110"/>
          </a:xfrm>
          <a:prstGeom prst="rect">
            <a:avLst/>
          </a:prstGeom>
          <a:noFill/>
        </p:spPr>
        <p:txBody>
          <a:bodyPr wrap="square" rtlCol="0">
            <a:spAutoFit/>
          </a:bodyPr>
          <a:lstStyle/>
          <a:p>
            <a:r>
              <a:rPr lang="en-US" altLang="zh-CN" sz="2000" dirty="0">
                <a:solidFill>
                  <a:srgbClr val="233A42"/>
                </a:solidFill>
                <a:latin typeface="+mn-lt"/>
              </a:rPr>
              <a:t>Design</a:t>
            </a:r>
            <a:endParaRPr lang="zh-CN" altLang="en-US" dirty="0">
              <a:solidFill>
                <a:srgbClr val="233A42"/>
              </a:solidFill>
              <a:latin typeface="+mn-lt"/>
            </a:endParaRPr>
          </a:p>
        </p:txBody>
      </p:sp>
      <p:sp>
        <p:nvSpPr>
          <p:cNvPr id="6" name="日期占位符 5">
            <a:extLst>
              <a:ext uri="{FF2B5EF4-FFF2-40B4-BE49-F238E27FC236}">
                <a16:creationId xmlns:a16="http://schemas.microsoft.com/office/drawing/2014/main" id="{7644B123-8B02-A1C3-D24B-A3960CB528B0}"/>
              </a:ext>
            </a:extLst>
          </p:cNvPr>
          <p:cNvSpPr>
            <a:spLocks noGrp="1"/>
          </p:cNvSpPr>
          <p:nvPr>
            <p:ph type="dt" sz="half" idx="10"/>
          </p:nvPr>
        </p:nvSpPr>
        <p:spPr/>
        <p:txBody>
          <a:bodyPr/>
          <a:lstStyle/>
          <a:p>
            <a:fld id="{75F693B0-C1A4-46CE-B34F-30ADF6C94BB3}" type="datetime1">
              <a:rPr lang="en-US" altLang="zh-CN" smtClean="0"/>
              <a:t>7/17/2023</a:t>
            </a:fld>
            <a:endParaRPr lang="en-US" dirty="0"/>
          </a:p>
        </p:txBody>
      </p:sp>
      <p:sp>
        <p:nvSpPr>
          <p:cNvPr id="7" name="页脚占位符 6">
            <a:extLst>
              <a:ext uri="{FF2B5EF4-FFF2-40B4-BE49-F238E27FC236}">
                <a16:creationId xmlns:a16="http://schemas.microsoft.com/office/drawing/2014/main" id="{F8B20AC7-00BA-5645-7BB3-9BE299DB8930}"/>
              </a:ext>
            </a:extLst>
          </p:cNvPr>
          <p:cNvSpPr>
            <a:spLocks noGrp="1"/>
          </p:cNvSpPr>
          <p:nvPr>
            <p:ph type="ftr" sz="quarter" idx="11"/>
          </p:nvPr>
        </p:nvSpPr>
        <p:spPr/>
        <p:txBody>
          <a:bodyPr/>
          <a:lstStyle/>
          <a:p>
            <a:r>
              <a:rPr lang="en-US" dirty="0"/>
              <a:t>Master Thesis Midterm Presentation</a:t>
            </a:r>
          </a:p>
        </p:txBody>
      </p:sp>
      <p:sp>
        <p:nvSpPr>
          <p:cNvPr id="8" name="灯片编号占位符 7">
            <a:extLst>
              <a:ext uri="{FF2B5EF4-FFF2-40B4-BE49-F238E27FC236}">
                <a16:creationId xmlns:a16="http://schemas.microsoft.com/office/drawing/2014/main" id="{E5ABB2B9-B939-5995-C1DB-B81B955AE595}"/>
              </a:ext>
            </a:extLst>
          </p:cNvPr>
          <p:cNvSpPr>
            <a:spLocks noGrp="1"/>
          </p:cNvSpPr>
          <p:nvPr>
            <p:ph type="sldNum" sz="quarter" idx="12"/>
          </p:nvPr>
        </p:nvSpPr>
        <p:spPr/>
        <p:txBody>
          <a:bodyPr/>
          <a:lstStyle/>
          <a:p>
            <a:r>
              <a:rPr lang="en-US"/>
              <a:t>Page </a:t>
            </a:r>
            <a:fld id="{9D46F3A4-F478-9440-BC8E-B732027F4C86}" type="slidenum">
              <a:rPr lang="en-US" smtClean="0"/>
              <a:pPr/>
              <a:t>18</a:t>
            </a:fld>
            <a:endParaRPr lang="en-US" dirty="0"/>
          </a:p>
        </p:txBody>
      </p:sp>
      <p:sp>
        <p:nvSpPr>
          <p:cNvPr id="10" name="文本框 9">
            <a:extLst>
              <a:ext uri="{FF2B5EF4-FFF2-40B4-BE49-F238E27FC236}">
                <a16:creationId xmlns:a16="http://schemas.microsoft.com/office/drawing/2014/main" id="{BC0D4E6D-AEA4-B1E3-AA20-D88F7F10AD2C}"/>
              </a:ext>
            </a:extLst>
          </p:cNvPr>
          <p:cNvSpPr txBox="1"/>
          <p:nvPr/>
        </p:nvSpPr>
        <p:spPr>
          <a:xfrm>
            <a:off x="-528736" y="3057225"/>
            <a:ext cx="8775050" cy="353943"/>
          </a:xfrm>
          <a:prstGeom prst="rect">
            <a:avLst/>
          </a:prstGeom>
          <a:noFill/>
        </p:spPr>
        <p:txBody>
          <a:bodyPr wrap="square" rtlCol="0">
            <a:spAutoFit/>
          </a:bodyPr>
          <a:lstStyle/>
          <a:p>
            <a:pPr marL="285750" indent="-285750">
              <a:buFont typeface="Arial" panose="020B0604020202020204" pitchFamily="34" charset="0"/>
              <a:buChar char="•"/>
            </a:pPr>
            <a:endParaRPr lang="zh-CN" altLang="en-US" dirty="0"/>
          </a:p>
        </p:txBody>
      </p:sp>
      <p:sp>
        <p:nvSpPr>
          <p:cNvPr id="17" name="文本框 16">
            <a:extLst>
              <a:ext uri="{FF2B5EF4-FFF2-40B4-BE49-F238E27FC236}">
                <a16:creationId xmlns:a16="http://schemas.microsoft.com/office/drawing/2014/main" id="{468A7A18-648E-C2AD-532C-B75101201280}"/>
              </a:ext>
            </a:extLst>
          </p:cNvPr>
          <p:cNvSpPr txBox="1"/>
          <p:nvPr/>
        </p:nvSpPr>
        <p:spPr>
          <a:xfrm>
            <a:off x="479376" y="1527474"/>
            <a:ext cx="5184576" cy="461665"/>
          </a:xfrm>
          <a:prstGeom prst="rect">
            <a:avLst/>
          </a:prstGeom>
          <a:noFill/>
        </p:spPr>
        <p:txBody>
          <a:bodyPr wrap="square" rtlCol="0">
            <a:spAutoFit/>
          </a:bodyPr>
          <a:lstStyle/>
          <a:p>
            <a:r>
              <a:rPr lang="en-US" altLang="zh-CN" sz="2400" dirty="0">
                <a:solidFill>
                  <a:srgbClr val="233A42"/>
                </a:solidFill>
                <a:latin typeface="+mn-lt"/>
              </a:rPr>
              <a:t>Analysis of BLE advertising packets</a:t>
            </a:r>
            <a:endParaRPr lang="zh-CN" altLang="en-US" sz="2400" dirty="0">
              <a:solidFill>
                <a:srgbClr val="233A42"/>
              </a:solidFill>
              <a:latin typeface="+mn-lt"/>
            </a:endParaRPr>
          </a:p>
        </p:txBody>
      </p:sp>
      <p:pic>
        <p:nvPicPr>
          <p:cNvPr id="13" name="图片 12">
            <a:extLst>
              <a:ext uri="{FF2B5EF4-FFF2-40B4-BE49-F238E27FC236}">
                <a16:creationId xmlns:a16="http://schemas.microsoft.com/office/drawing/2014/main" id="{015DAB39-ED29-AD3B-59DC-18056A5A9642}"/>
              </a:ext>
            </a:extLst>
          </p:cNvPr>
          <p:cNvPicPr>
            <a:picLocks noChangeAspect="1"/>
          </p:cNvPicPr>
          <p:nvPr/>
        </p:nvPicPr>
        <p:blipFill>
          <a:blip r:embed="rId3"/>
          <a:stretch>
            <a:fillRect/>
          </a:stretch>
        </p:blipFill>
        <p:spPr>
          <a:xfrm>
            <a:off x="263352" y="2348880"/>
            <a:ext cx="6518958" cy="3362454"/>
          </a:xfrm>
          <a:prstGeom prst="rect">
            <a:avLst/>
          </a:prstGeom>
        </p:spPr>
      </p:pic>
      <p:pic>
        <p:nvPicPr>
          <p:cNvPr id="14" name="图片 13">
            <a:extLst>
              <a:ext uri="{FF2B5EF4-FFF2-40B4-BE49-F238E27FC236}">
                <a16:creationId xmlns:a16="http://schemas.microsoft.com/office/drawing/2014/main" id="{27DF6B16-C840-D2B5-3A17-66390A317790}"/>
              </a:ext>
            </a:extLst>
          </p:cNvPr>
          <p:cNvPicPr>
            <a:picLocks noChangeAspect="1"/>
          </p:cNvPicPr>
          <p:nvPr/>
        </p:nvPicPr>
        <p:blipFill rotWithShape="1">
          <a:blip r:embed="rId4"/>
          <a:srcRect t="-3282" r="38812"/>
          <a:stretch/>
        </p:blipFill>
        <p:spPr>
          <a:xfrm>
            <a:off x="6928314" y="2746192"/>
            <a:ext cx="4670556" cy="2380841"/>
          </a:xfrm>
          <a:prstGeom prst="rect">
            <a:avLst/>
          </a:prstGeom>
        </p:spPr>
      </p:pic>
    </p:spTree>
    <p:extLst>
      <p:ext uri="{BB962C8B-B14F-4D97-AF65-F5344CB8AC3E}">
        <p14:creationId xmlns:p14="http://schemas.microsoft.com/office/powerpoint/2010/main" val="2044815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0389CDF-4449-AF2F-6D8E-6BD1BD26C60F}"/>
              </a:ext>
            </a:extLst>
          </p:cNvPr>
          <p:cNvSpPr txBox="1"/>
          <p:nvPr/>
        </p:nvSpPr>
        <p:spPr>
          <a:xfrm>
            <a:off x="10056440" y="565119"/>
            <a:ext cx="1018237" cy="400110"/>
          </a:xfrm>
          <a:prstGeom prst="rect">
            <a:avLst/>
          </a:prstGeom>
          <a:noFill/>
        </p:spPr>
        <p:txBody>
          <a:bodyPr wrap="square" rtlCol="0">
            <a:spAutoFit/>
          </a:bodyPr>
          <a:lstStyle/>
          <a:p>
            <a:r>
              <a:rPr lang="en-US" altLang="zh-CN" sz="2000" dirty="0">
                <a:solidFill>
                  <a:srgbClr val="233A42"/>
                </a:solidFill>
                <a:latin typeface="+mn-lt"/>
              </a:rPr>
              <a:t>Design</a:t>
            </a:r>
            <a:endParaRPr lang="zh-CN" altLang="en-US" dirty="0">
              <a:solidFill>
                <a:srgbClr val="233A42"/>
              </a:solidFill>
              <a:latin typeface="+mn-lt"/>
            </a:endParaRPr>
          </a:p>
        </p:txBody>
      </p:sp>
      <p:sp>
        <p:nvSpPr>
          <p:cNvPr id="6" name="日期占位符 5">
            <a:extLst>
              <a:ext uri="{FF2B5EF4-FFF2-40B4-BE49-F238E27FC236}">
                <a16:creationId xmlns:a16="http://schemas.microsoft.com/office/drawing/2014/main" id="{7644B123-8B02-A1C3-D24B-A3960CB528B0}"/>
              </a:ext>
            </a:extLst>
          </p:cNvPr>
          <p:cNvSpPr>
            <a:spLocks noGrp="1"/>
          </p:cNvSpPr>
          <p:nvPr>
            <p:ph type="dt" sz="half" idx="10"/>
          </p:nvPr>
        </p:nvSpPr>
        <p:spPr/>
        <p:txBody>
          <a:bodyPr/>
          <a:lstStyle/>
          <a:p>
            <a:fld id="{75F693B0-C1A4-46CE-B34F-30ADF6C94BB3}" type="datetime1">
              <a:rPr lang="en-US" altLang="zh-CN" smtClean="0"/>
              <a:t>7/17/2023</a:t>
            </a:fld>
            <a:endParaRPr lang="en-US" dirty="0"/>
          </a:p>
        </p:txBody>
      </p:sp>
      <p:sp>
        <p:nvSpPr>
          <p:cNvPr id="7" name="页脚占位符 6">
            <a:extLst>
              <a:ext uri="{FF2B5EF4-FFF2-40B4-BE49-F238E27FC236}">
                <a16:creationId xmlns:a16="http://schemas.microsoft.com/office/drawing/2014/main" id="{F8B20AC7-00BA-5645-7BB3-9BE299DB8930}"/>
              </a:ext>
            </a:extLst>
          </p:cNvPr>
          <p:cNvSpPr>
            <a:spLocks noGrp="1"/>
          </p:cNvSpPr>
          <p:nvPr>
            <p:ph type="ftr" sz="quarter" idx="11"/>
          </p:nvPr>
        </p:nvSpPr>
        <p:spPr/>
        <p:txBody>
          <a:bodyPr/>
          <a:lstStyle/>
          <a:p>
            <a:r>
              <a:rPr lang="en-US" dirty="0"/>
              <a:t>Master Thesis Midterm Presentation</a:t>
            </a:r>
          </a:p>
        </p:txBody>
      </p:sp>
      <p:sp>
        <p:nvSpPr>
          <p:cNvPr id="8" name="灯片编号占位符 7">
            <a:extLst>
              <a:ext uri="{FF2B5EF4-FFF2-40B4-BE49-F238E27FC236}">
                <a16:creationId xmlns:a16="http://schemas.microsoft.com/office/drawing/2014/main" id="{E5ABB2B9-B939-5995-C1DB-B81B955AE595}"/>
              </a:ext>
            </a:extLst>
          </p:cNvPr>
          <p:cNvSpPr>
            <a:spLocks noGrp="1"/>
          </p:cNvSpPr>
          <p:nvPr>
            <p:ph type="sldNum" sz="quarter" idx="12"/>
          </p:nvPr>
        </p:nvSpPr>
        <p:spPr/>
        <p:txBody>
          <a:bodyPr/>
          <a:lstStyle/>
          <a:p>
            <a:r>
              <a:rPr lang="en-US"/>
              <a:t>Page </a:t>
            </a:r>
            <a:fld id="{9D46F3A4-F478-9440-BC8E-B732027F4C86}" type="slidenum">
              <a:rPr lang="en-US" smtClean="0"/>
              <a:pPr/>
              <a:t>19</a:t>
            </a:fld>
            <a:endParaRPr lang="en-US" dirty="0"/>
          </a:p>
        </p:txBody>
      </p:sp>
      <p:sp>
        <p:nvSpPr>
          <p:cNvPr id="10" name="文本框 9">
            <a:extLst>
              <a:ext uri="{FF2B5EF4-FFF2-40B4-BE49-F238E27FC236}">
                <a16:creationId xmlns:a16="http://schemas.microsoft.com/office/drawing/2014/main" id="{BC0D4E6D-AEA4-B1E3-AA20-D88F7F10AD2C}"/>
              </a:ext>
            </a:extLst>
          </p:cNvPr>
          <p:cNvSpPr txBox="1"/>
          <p:nvPr/>
        </p:nvSpPr>
        <p:spPr>
          <a:xfrm>
            <a:off x="-528736" y="3057225"/>
            <a:ext cx="8775050" cy="353943"/>
          </a:xfrm>
          <a:prstGeom prst="rect">
            <a:avLst/>
          </a:prstGeom>
          <a:noFill/>
        </p:spPr>
        <p:txBody>
          <a:bodyPr wrap="square" rtlCol="0">
            <a:spAutoFit/>
          </a:bodyPr>
          <a:lstStyle/>
          <a:p>
            <a:pPr marL="285750" indent="-285750">
              <a:buFont typeface="Arial" panose="020B0604020202020204" pitchFamily="34" charset="0"/>
              <a:buChar char="•"/>
            </a:pPr>
            <a:endParaRPr lang="zh-CN" altLang="en-US" dirty="0"/>
          </a:p>
        </p:txBody>
      </p:sp>
      <p:sp>
        <p:nvSpPr>
          <p:cNvPr id="17" name="文本框 16">
            <a:extLst>
              <a:ext uri="{FF2B5EF4-FFF2-40B4-BE49-F238E27FC236}">
                <a16:creationId xmlns:a16="http://schemas.microsoft.com/office/drawing/2014/main" id="{468A7A18-648E-C2AD-532C-B75101201280}"/>
              </a:ext>
            </a:extLst>
          </p:cNvPr>
          <p:cNvSpPr txBox="1"/>
          <p:nvPr/>
        </p:nvSpPr>
        <p:spPr>
          <a:xfrm>
            <a:off x="479376" y="1527474"/>
            <a:ext cx="7992888" cy="461665"/>
          </a:xfrm>
          <a:prstGeom prst="rect">
            <a:avLst/>
          </a:prstGeom>
          <a:noFill/>
        </p:spPr>
        <p:txBody>
          <a:bodyPr wrap="square" rtlCol="0">
            <a:spAutoFit/>
          </a:bodyPr>
          <a:lstStyle/>
          <a:p>
            <a:r>
              <a:rPr lang="en-US" altLang="zh-CN" sz="2400" dirty="0">
                <a:solidFill>
                  <a:srgbClr val="233A42"/>
                </a:solidFill>
                <a:latin typeface="+mn-lt"/>
              </a:rPr>
              <a:t>Approach</a:t>
            </a:r>
            <a:endParaRPr lang="zh-CN" altLang="en-US" sz="2400" dirty="0">
              <a:solidFill>
                <a:srgbClr val="233A42"/>
              </a:solidFill>
              <a:latin typeface="+mn-lt"/>
            </a:endParaRPr>
          </a:p>
        </p:txBody>
      </p:sp>
      <p:sp>
        <p:nvSpPr>
          <p:cNvPr id="3" name="文本框 2">
            <a:extLst>
              <a:ext uri="{FF2B5EF4-FFF2-40B4-BE49-F238E27FC236}">
                <a16:creationId xmlns:a16="http://schemas.microsoft.com/office/drawing/2014/main" id="{6EF99962-E5E4-E9AB-E294-381FF9AACF29}"/>
              </a:ext>
            </a:extLst>
          </p:cNvPr>
          <p:cNvSpPr txBox="1"/>
          <p:nvPr/>
        </p:nvSpPr>
        <p:spPr>
          <a:xfrm>
            <a:off x="556986" y="2561954"/>
            <a:ext cx="9895498" cy="369332"/>
          </a:xfrm>
          <a:prstGeom prst="rect">
            <a:avLst/>
          </a:prstGeom>
          <a:solidFill>
            <a:srgbClr val="EDEFF1"/>
          </a:solidFill>
        </p:spPr>
        <p:txBody>
          <a:bodyPr wrap="square" rtlCol="0">
            <a:spAutoFit/>
          </a:bodyPr>
          <a:lstStyle/>
          <a:p>
            <a:r>
              <a:rPr lang="en-US" altLang="zh-CN" sz="1800" dirty="0">
                <a:solidFill>
                  <a:srgbClr val="233A42"/>
                </a:solidFill>
                <a:latin typeface="+mn-lt"/>
              </a:rPr>
              <a:t>Use machine learning based method and utilize BLE advertising packets to classify device category </a:t>
            </a:r>
            <a:endParaRPr lang="zh-CN" altLang="en-US" sz="1600" dirty="0"/>
          </a:p>
        </p:txBody>
      </p:sp>
      <p:sp>
        <p:nvSpPr>
          <p:cNvPr id="4" name="文本框 3">
            <a:extLst>
              <a:ext uri="{FF2B5EF4-FFF2-40B4-BE49-F238E27FC236}">
                <a16:creationId xmlns:a16="http://schemas.microsoft.com/office/drawing/2014/main" id="{CF2D1E6B-760F-593D-BA62-0F6AE5357C9E}"/>
              </a:ext>
            </a:extLst>
          </p:cNvPr>
          <p:cNvSpPr txBox="1"/>
          <p:nvPr/>
        </p:nvSpPr>
        <p:spPr>
          <a:xfrm>
            <a:off x="639754" y="4437569"/>
            <a:ext cx="9098928" cy="1477328"/>
          </a:xfrm>
          <a:prstGeom prst="rect">
            <a:avLst/>
          </a:prstGeom>
          <a:solidFill>
            <a:srgbClr val="EDEFF1"/>
          </a:solidFill>
        </p:spPr>
        <p:txBody>
          <a:bodyPr wrap="square" rtlCol="0">
            <a:spAutoFit/>
          </a:bodyPr>
          <a:lstStyle/>
          <a:p>
            <a:pPr marL="285750" indent="-285750">
              <a:buFont typeface="Arial" panose="020B0604020202020204" pitchFamily="34" charset="0"/>
              <a:buChar char="•"/>
            </a:pPr>
            <a:r>
              <a:rPr lang="en-US" altLang="zh-CN" sz="1800" dirty="0">
                <a:latin typeface="+mn-lt"/>
              </a:rPr>
              <a:t>Success of </a:t>
            </a:r>
            <a:r>
              <a:rPr lang="en-US" altLang="zh-CN" sz="1800" dirty="0" err="1">
                <a:latin typeface="+mn-lt"/>
              </a:rPr>
              <a:t>Blueseer</a:t>
            </a:r>
            <a:endParaRPr lang="en-US" altLang="zh-CN" sz="1800" dirty="0">
              <a:latin typeface="+mn-lt"/>
            </a:endParaRPr>
          </a:p>
          <a:p>
            <a:pPr marL="285750" indent="-285750">
              <a:buFont typeface="Arial" panose="020B0604020202020204" pitchFamily="34" charset="0"/>
              <a:buChar char="•"/>
            </a:pPr>
            <a:endParaRPr lang="en-US" altLang="zh-CN" sz="1800" dirty="0">
              <a:latin typeface="+mn-lt"/>
            </a:endParaRPr>
          </a:p>
          <a:p>
            <a:pPr marL="285750" indent="-285750">
              <a:buFont typeface="Arial" panose="020B0604020202020204" pitchFamily="34" charset="0"/>
              <a:buChar char="•"/>
            </a:pPr>
            <a:r>
              <a:rPr lang="en-US" altLang="zh-CN" sz="1800" dirty="0">
                <a:latin typeface="+mn-lt"/>
              </a:rPr>
              <a:t>Capability of machine learning in recognizing complex pattern of data</a:t>
            </a:r>
          </a:p>
          <a:p>
            <a:pPr marL="285750" indent="-285750">
              <a:buFont typeface="Arial" panose="020B0604020202020204" pitchFamily="34" charset="0"/>
              <a:buChar char="•"/>
            </a:pPr>
            <a:endParaRPr lang="en-US" altLang="zh-CN" sz="1800" dirty="0">
              <a:latin typeface="+mn-lt"/>
            </a:endParaRPr>
          </a:p>
          <a:p>
            <a:pPr marL="285750" indent="-285750">
              <a:buFont typeface="Arial" panose="020B0604020202020204" pitchFamily="34" charset="0"/>
              <a:buChar char="•"/>
            </a:pPr>
            <a:r>
              <a:rPr lang="en-US" altLang="zh-CN" sz="1800" dirty="0">
                <a:latin typeface="+mn-lt"/>
              </a:rPr>
              <a:t>Scalability of machine learning rather than manual coding rules in </a:t>
            </a:r>
            <a:r>
              <a:rPr lang="en-US" altLang="zh-CN" sz="1800" dirty="0" err="1">
                <a:latin typeface="+mn-lt"/>
              </a:rPr>
              <a:t>HomeScout</a:t>
            </a:r>
            <a:endParaRPr lang="en-US" altLang="zh-CN" sz="1800" dirty="0">
              <a:latin typeface="+mn-lt"/>
            </a:endParaRPr>
          </a:p>
        </p:txBody>
      </p:sp>
      <p:sp>
        <p:nvSpPr>
          <p:cNvPr id="11" name="文本框 10">
            <a:extLst>
              <a:ext uri="{FF2B5EF4-FFF2-40B4-BE49-F238E27FC236}">
                <a16:creationId xmlns:a16="http://schemas.microsoft.com/office/drawing/2014/main" id="{D40B0527-BE96-7774-09BA-F804594AC848}"/>
              </a:ext>
            </a:extLst>
          </p:cNvPr>
          <p:cNvSpPr txBox="1"/>
          <p:nvPr/>
        </p:nvSpPr>
        <p:spPr>
          <a:xfrm>
            <a:off x="597472" y="3605398"/>
            <a:ext cx="6364224" cy="461665"/>
          </a:xfrm>
          <a:prstGeom prst="rect">
            <a:avLst/>
          </a:prstGeom>
          <a:noFill/>
        </p:spPr>
        <p:txBody>
          <a:bodyPr wrap="square">
            <a:spAutoFit/>
          </a:bodyPr>
          <a:lstStyle/>
          <a:p>
            <a:r>
              <a:rPr lang="en-US" altLang="zh-CN" sz="2400" dirty="0">
                <a:solidFill>
                  <a:srgbClr val="233A42"/>
                </a:solidFill>
                <a:latin typeface="+mn-lt"/>
              </a:rPr>
              <a:t>Reason</a:t>
            </a:r>
            <a:endParaRPr lang="zh-CN" altLang="en-US" sz="2400" dirty="0">
              <a:solidFill>
                <a:srgbClr val="233A42"/>
              </a:solidFill>
              <a:latin typeface="+mn-lt"/>
            </a:endParaRPr>
          </a:p>
        </p:txBody>
      </p:sp>
    </p:spTree>
    <p:extLst>
      <p:ext uri="{BB962C8B-B14F-4D97-AF65-F5344CB8AC3E}">
        <p14:creationId xmlns:p14="http://schemas.microsoft.com/office/powerpoint/2010/main" val="246020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96ED61A0-626D-4366-BA8A-DF3C66FEA9EF}" type="datetime1">
              <a:rPr lang="en-US" altLang="zh-CN" smtClean="0"/>
              <a:t>7/17/2023</a:t>
            </a:fld>
            <a:endParaRPr lang="en-US" dirty="0"/>
          </a:p>
        </p:txBody>
      </p:sp>
      <p:sp>
        <p:nvSpPr>
          <p:cNvPr id="5" name="Fußzeilenplatzhalter 4"/>
          <p:cNvSpPr>
            <a:spLocks noGrp="1"/>
          </p:cNvSpPr>
          <p:nvPr>
            <p:ph type="ftr" sz="quarter" idx="11"/>
          </p:nvPr>
        </p:nvSpPr>
        <p:spPr/>
        <p:txBody>
          <a:bodyPr/>
          <a:lstStyle/>
          <a:p>
            <a:r>
              <a:rPr lang="en-US"/>
              <a:t>Master Thesis Midterm Presentation</a:t>
            </a:r>
            <a:endParaRPr lang="en-US" dirty="0"/>
          </a:p>
        </p:txBody>
      </p:sp>
      <p:sp>
        <p:nvSpPr>
          <p:cNvPr id="7" name="Titel 1">
            <a:extLst>
              <a:ext uri="{FF2B5EF4-FFF2-40B4-BE49-F238E27FC236}">
                <a16:creationId xmlns:a16="http://schemas.microsoft.com/office/drawing/2014/main" id="{96C0D59F-CE64-CF21-1CE8-4098C68C0698}"/>
              </a:ext>
            </a:extLst>
          </p:cNvPr>
          <p:cNvSpPr txBox="1">
            <a:spLocks/>
          </p:cNvSpPr>
          <p:nvPr/>
        </p:nvSpPr>
        <p:spPr>
          <a:xfrm>
            <a:off x="911225" y="1126648"/>
            <a:ext cx="5878010" cy="112220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bg1"/>
                </a:solidFill>
                <a:latin typeface="+mj-lt"/>
                <a:ea typeface="+mj-ea"/>
                <a:cs typeface="+mj-cs"/>
              </a:defRPr>
            </a:lvl1pPr>
          </a:lstStyle>
          <a:p>
            <a:pPr algn="l"/>
            <a:r>
              <a:rPr lang="de-DE" sz="2400" b="1" dirty="0">
                <a:solidFill>
                  <a:srgbClr val="233A42"/>
                </a:solidFill>
              </a:rPr>
              <a:t>Outline</a:t>
            </a:r>
          </a:p>
        </p:txBody>
      </p:sp>
      <p:sp>
        <p:nvSpPr>
          <p:cNvPr id="8" name="文本框 7">
            <a:extLst>
              <a:ext uri="{FF2B5EF4-FFF2-40B4-BE49-F238E27FC236}">
                <a16:creationId xmlns:a16="http://schemas.microsoft.com/office/drawing/2014/main" id="{DAD7E3FF-1022-65C6-35ED-31A4B21D81D4}"/>
              </a:ext>
            </a:extLst>
          </p:cNvPr>
          <p:cNvSpPr txBox="1"/>
          <p:nvPr/>
        </p:nvSpPr>
        <p:spPr>
          <a:xfrm>
            <a:off x="901353" y="2623805"/>
            <a:ext cx="9721080" cy="461665"/>
          </a:xfrm>
          <a:prstGeom prst="rect">
            <a:avLst/>
          </a:prstGeom>
          <a:noFill/>
        </p:spPr>
        <p:txBody>
          <a:bodyPr wrap="square" rtlCol="0">
            <a:spAutoFit/>
          </a:bodyPr>
          <a:lstStyle/>
          <a:p>
            <a:r>
              <a:rPr lang="en-US" altLang="zh-CN" sz="2400" b="1" dirty="0">
                <a:solidFill>
                  <a:srgbClr val="233A42"/>
                </a:solidFill>
                <a:latin typeface="+mn-lt"/>
              </a:rPr>
              <a:t>1	</a:t>
            </a:r>
            <a:r>
              <a:rPr lang="en-US" altLang="zh-CN" sz="2400" dirty="0">
                <a:solidFill>
                  <a:srgbClr val="233A42"/>
                </a:solidFill>
                <a:latin typeface="+mn-lt"/>
              </a:rPr>
              <a:t>Introduction</a:t>
            </a:r>
            <a:endParaRPr lang="zh-CN" altLang="en-US" sz="2400" dirty="0">
              <a:solidFill>
                <a:srgbClr val="233A42"/>
              </a:solidFill>
              <a:latin typeface="+mn-lt"/>
            </a:endParaRPr>
          </a:p>
        </p:txBody>
      </p:sp>
      <p:sp>
        <p:nvSpPr>
          <p:cNvPr id="9" name="文本框 8">
            <a:extLst>
              <a:ext uri="{FF2B5EF4-FFF2-40B4-BE49-F238E27FC236}">
                <a16:creationId xmlns:a16="http://schemas.microsoft.com/office/drawing/2014/main" id="{FE8FDF07-8A4C-ADAA-6668-CA8C765B1941}"/>
              </a:ext>
            </a:extLst>
          </p:cNvPr>
          <p:cNvSpPr txBox="1"/>
          <p:nvPr/>
        </p:nvSpPr>
        <p:spPr>
          <a:xfrm>
            <a:off x="911225" y="3398984"/>
            <a:ext cx="9721080" cy="461665"/>
          </a:xfrm>
          <a:prstGeom prst="rect">
            <a:avLst/>
          </a:prstGeom>
          <a:noFill/>
        </p:spPr>
        <p:txBody>
          <a:bodyPr wrap="square" rtlCol="0">
            <a:spAutoFit/>
          </a:bodyPr>
          <a:lstStyle/>
          <a:p>
            <a:r>
              <a:rPr lang="en-US" altLang="zh-CN" sz="2400" b="1" dirty="0">
                <a:solidFill>
                  <a:srgbClr val="233A42"/>
                </a:solidFill>
                <a:latin typeface="+mn-lt"/>
              </a:rPr>
              <a:t>2	</a:t>
            </a:r>
            <a:r>
              <a:rPr lang="en-US" altLang="zh-CN" sz="2400" dirty="0">
                <a:solidFill>
                  <a:srgbClr val="233A42"/>
                </a:solidFill>
                <a:latin typeface="+mn-lt"/>
              </a:rPr>
              <a:t>Related Work</a:t>
            </a:r>
            <a:endParaRPr lang="zh-CN" altLang="en-US" sz="2400" dirty="0">
              <a:solidFill>
                <a:srgbClr val="233A42"/>
              </a:solidFill>
              <a:latin typeface="+mn-lt"/>
            </a:endParaRPr>
          </a:p>
        </p:txBody>
      </p:sp>
      <p:sp>
        <p:nvSpPr>
          <p:cNvPr id="10" name="文本框 9">
            <a:extLst>
              <a:ext uri="{FF2B5EF4-FFF2-40B4-BE49-F238E27FC236}">
                <a16:creationId xmlns:a16="http://schemas.microsoft.com/office/drawing/2014/main" id="{42450AA4-CAB1-3795-5EFC-92726FD9E80B}"/>
              </a:ext>
            </a:extLst>
          </p:cNvPr>
          <p:cNvSpPr txBox="1"/>
          <p:nvPr/>
        </p:nvSpPr>
        <p:spPr>
          <a:xfrm>
            <a:off x="901353" y="4174161"/>
            <a:ext cx="9721080" cy="461665"/>
          </a:xfrm>
          <a:prstGeom prst="rect">
            <a:avLst/>
          </a:prstGeom>
          <a:noFill/>
        </p:spPr>
        <p:txBody>
          <a:bodyPr wrap="square" rtlCol="0">
            <a:spAutoFit/>
          </a:bodyPr>
          <a:lstStyle/>
          <a:p>
            <a:r>
              <a:rPr lang="en-US" altLang="zh-CN" sz="2400" b="1" dirty="0">
                <a:solidFill>
                  <a:srgbClr val="233A42"/>
                </a:solidFill>
                <a:latin typeface="+mn-lt"/>
              </a:rPr>
              <a:t>3	</a:t>
            </a:r>
            <a:r>
              <a:rPr lang="en-US" altLang="zh-CN" sz="2400" dirty="0">
                <a:solidFill>
                  <a:srgbClr val="233A42"/>
                </a:solidFill>
                <a:latin typeface="+mn-lt"/>
              </a:rPr>
              <a:t>Motivation</a:t>
            </a:r>
            <a:endParaRPr lang="zh-CN" altLang="en-US" sz="2400" dirty="0">
              <a:solidFill>
                <a:srgbClr val="233A42"/>
              </a:solidFill>
              <a:latin typeface="+mn-lt"/>
            </a:endParaRPr>
          </a:p>
        </p:txBody>
      </p:sp>
      <p:sp>
        <p:nvSpPr>
          <p:cNvPr id="11" name="文本框 10">
            <a:extLst>
              <a:ext uri="{FF2B5EF4-FFF2-40B4-BE49-F238E27FC236}">
                <a16:creationId xmlns:a16="http://schemas.microsoft.com/office/drawing/2014/main" id="{53B09532-C697-6E23-EE6B-A6218DA4651E}"/>
              </a:ext>
            </a:extLst>
          </p:cNvPr>
          <p:cNvSpPr txBox="1"/>
          <p:nvPr/>
        </p:nvSpPr>
        <p:spPr>
          <a:xfrm>
            <a:off x="901353" y="4949339"/>
            <a:ext cx="9721080" cy="461665"/>
          </a:xfrm>
          <a:prstGeom prst="rect">
            <a:avLst/>
          </a:prstGeom>
          <a:noFill/>
        </p:spPr>
        <p:txBody>
          <a:bodyPr wrap="square" rtlCol="0">
            <a:spAutoFit/>
          </a:bodyPr>
          <a:lstStyle/>
          <a:p>
            <a:r>
              <a:rPr lang="en-US" altLang="zh-CN" sz="2400" b="1" dirty="0">
                <a:solidFill>
                  <a:srgbClr val="233A42"/>
                </a:solidFill>
                <a:latin typeface="+mn-lt"/>
              </a:rPr>
              <a:t>4	</a:t>
            </a:r>
            <a:r>
              <a:rPr lang="en-US" altLang="zh-CN" sz="2400" dirty="0">
                <a:solidFill>
                  <a:srgbClr val="233A42"/>
                </a:solidFill>
                <a:latin typeface="+mn-lt"/>
              </a:rPr>
              <a:t>Design</a:t>
            </a:r>
            <a:endParaRPr lang="zh-CN" altLang="en-US" sz="2400" dirty="0">
              <a:solidFill>
                <a:srgbClr val="233A42"/>
              </a:solidFill>
              <a:latin typeface="+mn-lt"/>
            </a:endParaRPr>
          </a:p>
        </p:txBody>
      </p:sp>
      <p:sp>
        <p:nvSpPr>
          <p:cNvPr id="12" name="灯片编号占位符 11">
            <a:extLst>
              <a:ext uri="{FF2B5EF4-FFF2-40B4-BE49-F238E27FC236}">
                <a16:creationId xmlns:a16="http://schemas.microsoft.com/office/drawing/2014/main" id="{B8584E95-7367-32D5-3018-C2927294273E}"/>
              </a:ext>
            </a:extLst>
          </p:cNvPr>
          <p:cNvSpPr>
            <a:spLocks noGrp="1"/>
          </p:cNvSpPr>
          <p:nvPr>
            <p:ph type="sldNum" sz="quarter" idx="12"/>
          </p:nvPr>
        </p:nvSpPr>
        <p:spPr/>
        <p:txBody>
          <a:bodyPr/>
          <a:lstStyle/>
          <a:p>
            <a:r>
              <a:rPr lang="en-US"/>
              <a:t>Page </a:t>
            </a:r>
            <a:fld id="{9D46F3A4-F478-9440-BC8E-B732027F4C86}"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52" name="Google Shape;519;p24">
            <a:extLst>
              <a:ext uri="{FF2B5EF4-FFF2-40B4-BE49-F238E27FC236}">
                <a16:creationId xmlns:a16="http://schemas.microsoft.com/office/drawing/2014/main" id="{18A90A74-20D5-559A-940A-AC400DED6FE1}"/>
              </a:ext>
            </a:extLst>
          </p:cNvPr>
          <p:cNvSpPr txBox="1">
            <a:spLocks/>
          </p:cNvSpPr>
          <p:nvPr/>
        </p:nvSpPr>
        <p:spPr>
          <a:xfrm>
            <a:off x="658879" y="1347104"/>
            <a:ext cx="10298000" cy="641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0" i="0" u="none" strike="noStrike" kern="0" cap="none" spc="0" normalizeH="0" baseline="0" noProof="0" dirty="0">
                <a:ln>
                  <a:noFill/>
                </a:ln>
                <a:solidFill>
                  <a:srgbClr val="000000"/>
                </a:solidFill>
                <a:effectLst/>
                <a:uLnTx/>
                <a:uFillTx/>
                <a:latin typeface="+mn-lt"/>
                <a:cs typeface="Arial"/>
                <a:sym typeface="Arial"/>
              </a:rPr>
              <a:t>Roadmap</a:t>
            </a:r>
          </a:p>
        </p:txBody>
      </p:sp>
      <p:grpSp>
        <p:nvGrpSpPr>
          <p:cNvPr id="553" name="Google Shape;520;p24">
            <a:extLst>
              <a:ext uri="{FF2B5EF4-FFF2-40B4-BE49-F238E27FC236}">
                <a16:creationId xmlns:a16="http://schemas.microsoft.com/office/drawing/2014/main" id="{8676EF73-8C2D-5ECF-8539-F0CAF2F1A466}"/>
              </a:ext>
            </a:extLst>
          </p:cNvPr>
          <p:cNvGrpSpPr/>
          <p:nvPr/>
        </p:nvGrpSpPr>
        <p:grpSpPr>
          <a:xfrm>
            <a:off x="-11154" y="4810271"/>
            <a:ext cx="11244605" cy="1410709"/>
            <a:chOff x="0" y="3354801"/>
            <a:chExt cx="8433454" cy="1058032"/>
          </a:xfrm>
        </p:grpSpPr>
        <p:sp>
          <p:nvSpPr>
            <p:cNvPr id="554" name="Google Shape;521;p24">
              <a:extLst>
                <a:ext uri="{FF2B5EF4-FFF2-40B4-BE49-F238E27FC236}">
                  <a16:creationId xmlns:a16="http://schemas.microsoft.com/office/drawing/2014/main" id="{A5090D6A-083C-0F12-3EA0-0944276F3E68}"/>
                </a:ext>
              </a:extLst>
            </p:cNvPr>
            <p:cNvSpPr/>
            <p:nvPr/>
          </p:nvSpPr>
          <p:spPr>
            <a:xfrm>
              <a:off x="0" y="3483450"/>
              <a:ext cx="8433454" cy="801090"/>
            </a:xfrm>
            <a:custGeom>
              <a:avLst/>
              <a:gdLst/>
              <a:ahLst/>
              <a:cxnLst/>
              <a:rect l="l" t="t" r="r" b="b"/>
              <a:pathLst>
                <a:path w="273547" h="35267" extrusionOk="0">
                  <a:moveTo>
                    <a:pt x="1" y="1"/>
                  </a:moveTo>
                  <a:lnTo>
                    <a:pt x="1" y="35267"/>
                  </a:lnTo>
                  <a:lnTo>
                    <a:pt x="258962" y="35267"/>
                  </a:lnTo>
                  <a:lnTo>
                    <a:pt x="273547" y="17598"/>
                  </a:lnTo>
                  <a:lnTo>
                    <a:pt x="258962" y="1"/>
                  </a:lnTo>
                  <a:close/>
                </a:path>
              </a:pathLst>
            </a:custGeom>
            <a:solidFill>
              <a:srgbClr val="869FB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0" cap="none" spc="0" normalizeH="0" baseline="0" noProof="0">
                <a:ln>
                  <a:noFill/>
                </a:ln>
                <a:solidFill>
                  <a:srgbClr val="000000"/>
                </a:solidFill>
                <a:effectLst/>
                <a:uLnTx/>
                <a:uFillTx/>
                <a:latin typeface="Arial"/>
                <a:cs typeface="Arial"/>
                <a:sym typeface="Arial"/>
              </a:endParaRPr>
            </a:p>
          </p:txBody>
        </p:sp>
        <p:sp>
          <p:nvSpPr>
            <p:cNvPr id="555" name="Google Shape;522;p24">
              <a:extLst>
                <a:ext uri="{FF2B5EF4-FFF2-40B4-BE49-F238E27FC236}">
                  <a16:creationId xmlns:a16="http://schemas.microsoft.com/office/drawing/2014/main" id="{CCD20DCB-DBD7-44F0-0370-4315BA7366F0}"/>
                </a:ext>
              </a:extLst>
            </p:cNvPr>
            <p:cNvSpPr/>
            <p:nvPr/>
          </p:nvSpPr>
          <p:spPr>
            <a:xfrm>
              <a:off x="1480" y="3354801"/>
              <a:ext cx="7990427" cy="98409"/>
            </a:xfrm>
            <a:custGeom>
              <a:avLst/>
              <a:gdLst/>
              <a:ahLst/>
              <a:cxnLst/>
              <a:rect l="l" t="t" r="r" b="b"/>
              <a:pathLst>
                <a:path w="259177" h="3192" extrusionOk="0">
                  <a:moveTo>
                    <a:pt x="1" y="0"/>
                  </a:moveTo>
                  <a:lnTo>
                    <a:pt x="1" y="3191"/>
                  </a:lnTo>
                  <a:lnTo>
                    <a:pt x="259176" y="3191"/>
                  </a:lnTo>
                  <a:lnTo>
                    <a:pt x="259176" y="0"/>
                  </a:lnTo>
                  <a:close/>
                </a:path>
              </a:pathLst>
            </a:custGeom>
            <a:solidFill>
              <a:srgbClr val="00000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0" cap="none" spc="0" normalizeH="0" baseline="0" noProof="0">
                <a:ln>
                  <a:noFill/>
                </a:ln>
                <a:solidFill>
                  <a:srgbClr val="000000"/>
                </a:solidFill>
                <a:effectLst/>
                <a:uLnTx/>
                <a:uFillTx/>
                <a:latin typeface="Arial"/>
                <a:cs typeface="Arial"/>
                <a:sym typeface="Arial"/>
              </a:endParaRPr>
            </a:p>
          </p:txBody>
        </p:sp>
        <p:sp>
          <p:nvSpPr>
            <p:cNvPr id="556" name="Google Shape;523;p24">
              <a:extLst>
                <a:ext uri="{FF2B5EF4-FFF2-40B4-BE49-F238E27FC236}">
                  <a16:creationId xmlns:a16="http://schemas.microsoft.com/office/drawing/2014/main" id="{5B40A24B-D8A5-6EC6-5C96-22657018C871}"/>
                </a:ext>
              </a:extLst>
            </p:cNvPr>
            <p:cNvSpPr/>
            <p:nvPr/>
          </p:nvSpPr>
          <p:spPr>
            <a:xfrm>
              <a:off x="1480" y="4314794"/>
              <a:ext cx="7990427" cy="98039"/>
            </a:xfrm>
            <a:custGeom>
              <a:avLst/>
              <a:gdLst/>
              <a:ahLst/>
              <a:cxnLst/>
              <a:rect l="l" t="t" r="r" b="b"/>
              <a:pathLst>
                <a:path w="259177" h="3180" extrusionOk="0">
                  <a:moveTo>
                    <a:pt x="1" y="1"/>
                  </a:moveTo>
                  <a:lnTo>
                    <a:pt x="1" y="3180"/>
                  </a:lnTo>
                  <a:lnTo>
                    <a:pt x="259176" y="3180"/>
                  </a:lnTo>
                  <a:lnTo>
                    <a:pt x="259176" y="1"/>
                  </a:lnTo>
                  <a:close/>
                </a:path>
              </a:pathLst>
            </a:custGeom>
            <a:solidFill>
              <a:srgbClr val="00000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0" cap="none" spc="0" normalizeH="0" baseline="0" noProof="0">
                <a:ln>
                  <a:noFill/>
                </a:ln>
                <a:solidFill>
                  <a:srgbClr val="000000"/>
                </a:solidFill>
                <a:effectLst/>
                <a:uLnTx/>
                <a:uFillTx/>
                <a:latin typeface="Arial"/>
                <a:cs typeface="Arial"/>
                <a:sym typeface="Arial"/>
              </a:endParaRPr>
            </a:p>
          </p:txBody>
        </p:sp>
        <p:grpSp>
          <p:nvGrpSpPr>
            <p:cNvPr id="557" name="Google Shape;524;p24">
              <a:extLst>
                <a:ext uri="{FF2B5EF4-FFF2-40B4-BE49-F238E27FC236}">
                  <a16:creationId xmlns:a16="http://schemas.microsoft.com/office/drawing/2014/main" id="{394AF482-79C6-F1A7-31B7-720E821C5FC2}"/>
                </a:ext>
              </a:extLst>
            </p:cNvPr>
            <p:cNvGrpSpPr/>
            <p:nvPr/>
          </p:nvGrpSpPr>
          <p:grpSpPr>
            <a:xfrm>
              <a:off x="346902" y="3857188"/>
              <a:ext cx="7740127" cy="53613"/>
              <a:chOff x="346902" y="3236710"/>
              <a:chExt cx="7740127" cy="53613"/>
            </a:xfrm>
          </p:grpSpPr>
          <p:sp>
            <p:nvSpPr>
              <p:cNvPr id="558" name="Google Shape;525;p24">
                <a:extLst>
                  <a:ext uri="{FF2B5EF4-FFF2-40B4-BE49-F238E27FC236}">
                    <a16:creationId xmlns:a16="http://schemas.microsoft.com/office/drawing/2014/main" id="{D5202E8E-8A2D-0B02-31AF-3EB34442D74D}"/>
                  </a:ext>
                </a:extLst>
              </p:cNvPr>
              <p:cNvSpPr/>
              <p:nvPr/>
            </p:nvSpPr>
            <p:spPr>
              <a:xfrm>
                <a:off x="3300753" y="3236710"/>
                <a:ext cx="355347" cy="53613"/>
              </a:xfrm>
              <a:custGeom>
                <a:avLst/>
                <a:gdLst/>
                <a:ahLst/>
                <a:cxnLst/>
                <a:rect l="l" t="t" r="r" b="b"/>
                <a:pathLst>
                  <a:path w="11526" h="1739" extrusionOk="0">
                    <a:moveTo>
                      <a:pt x="0" y="0"/>
                    </a:moveTo>
                    <a:lnTo>
                      <a:pt x="0" y="1739"/>
                    </a:lnTo>
                    <a:lnTo>
                      <a:pt x="11526" y="1739"/>
                    </a:lnTo>
                    <a:lnTo>
                      <a:pt x="11526" y="0"/>
                    </a:lnTo>
                    <a:close/>
                  </a:path>
                </a:pathLst>
              </a:custGeom>
              <a:solidFill>
                <a:srgbClr val="FF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0" cap="none" spc="0" normalizeH="0" baseline="0" noProof="0">
                  <a:ln>
                    <a:noFill/>
                  </a:ln>
                  <a:solidFill>
                    <a:srgbClr val="000000"/>
                  </a:solidFill>
                  <a:effectLst/>
                  <a:uLnTx/>
                  <a:uFillTx/>
                  <a:latin typeface="Arial"/>
                  <a:cs typeface="Arial"/>
                  <a:sym typeface="Arial"/>
                </a:endParaRPr>
              </a:p>
            </p:txBody>
          </p:sp>
          <p:sp>
            <p:nvSpPr>
              <p:cNvPr id="559" name="Google Shape;526;p24">
                <a:extLst>
                  <a:ext uri="{FF2B5EF4-FFF2-40B4-BE49-F238E27FC236}">
                    <a16:creationId xmlns:a16="http://schemas.microsoft.com/office/drawing/2014/main" id="{0929B462-2073-DFF7-322D-A59043544D51}"/>
                  </a:ext>
                </a:extLst>
              </p:cNvPr>
              <p:cNvSpPr/>
              <p:nvPr/>
            </p:nvSpPr>
            <p:spPr>
              <a:xfrm>
                <a:off x="4039293" y="3236710"/>
                <a:ext cx="354977" cy="53613"/>
              </a:xfrm>
              <a:custGeom>
                <a:avLst/>
                <a:gdLst/>
                <a:ahLst/>
                <a:cxnLst/>
                <a:rect l="l" t="t" r="r" b="b"/>
                <a:pathLst>
                  <a:path w="11514" h="1739" extrusionOk="0">
                    <a:moveTo>
                      <a:pt x="1" y="0"/>
                    </a:moveTo>
                    <a:lnTo>
                      <a:pt x="1"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0" cap="none" spc="0" normalizeH="0" baseline="0" noProof="0">
                  <a:ln>
                    <a:noFill/>
                  </a:ln>
                  <a:solidFill>
                    <a:srgbClr val="000000"/>
                  </a:solidFill>
                  <a:effectLst/>
                  <a:uLnTx/>
                  <a:uFillTx/>
                  <a:latin typeface="Arial"/>
                  <a:cs typeface="Arial"/>
                  <a:sym typeface="Arial"/>
                </a:endParaRPr>
              </a:p>
            </p:txBody>
          </p:sp>
          <p:sp>
            <p:nvSpPr>
              <p:cNvPr id="560" name="Google Shape;527;p24">
                <a:extLst>
                  <a:ext uri="{FF2B5EF4-FFF2-40B4-BE49-F238E27FC236}">
                    <a16:creationId xmlns:a16="http://schemas.microsoft.com/office/drawing/2014/main" id="{DC6560E5-B173-6373-5D8F-81765DABE0DA}"/>
                  </a:ext>
                </a:extLst>
              </p:cNvPr>
              <p:cNvSpPr/>
              <p:nvPr/>
            </p:nvSpPr>
            <p:spPr>
              <a:xfrm>
                <a:off x="4777863" y="3236710"/>
                <a:ext cx="354977" cy="53613"/>
              </a:xfrm>
              <a:custGeom>
                <a:avLst/>
                <a:gdLst/>
                <a:ahLst/>
                <a:cxnLst/>
                <a:rect l="l" t="t" r="r" b="b"/>
                <a:pathLst>
                  <a:path w="11514" h="1739" extrusionOk="0">
                    <a:moveTo>
                      <a:pt x="0" y="0"/>
                    </a:moveTo>
                    <a:lnTo>
                      <a:pt x="0" y="1739"/>
                    </a:lnTo>
                    <a:lnTo>
                      <a:pt x="11513" y="1739"/>
                    </a:lnTo>
                    <a:lnTo>
                      <a:pt x="11513" y="0"/>
                    </a:lnTo>
                    <a:close/>
                  </a:path>
                </a:pathLst>
              </a:custGeom>
              <a:solidFill>
                <a:srgbClr val="FF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0" cap="none" spc="0" normalizeH="0" baseline="0" noProof="0">
                  <a:ln>
                    <a:noFill/>
                  </a:ln>
                  <a:solidFill>
                    <a:srgbClr val="000000"/>
                  </a:solidFill>
                  <a:effectLst/>
                  <a:uLnTx/>
                  <a:uFillTx/>
                  <a:latin typeface="Arial"/>
                  <a:cs typeface="Arial"/>
                  <a:sym typeface="Arial"/>
                </a:endParaRPr>
              </a:p>
            </p:txBody>
          </p:sp>
          <p:sp>
            <p:nvSpPr>
              <p:cNvPr id="561" name="Google Shape;528;p24">
                <a:extLst>
                  <a:ext uri="{FF2B5EF4-FFF2-40B4-BE49-F238E27FC236}">
                    <a16:creationId xmlns:a16="http://schemas.microsoft.com/office/drawing/2014/main" id="{23335E7F-714D-0A36-C814-030C3353D80D}"/>
                  </a:ext>
                </a:extLst>
              </p:cNvPr>
              <p:cNvSpPr/>
              <p:nvPr/>
            </p:nvSpPr>
            <p:spPr>
              <a:xfrm>
                <a:off x="5516403" y="3236710"/>
                <a:ext cx="354977" cy="53613"/>
              </a:xfrm>
              <a:custGeom>
                <a:avLst/>
                <a:gdLst/>
                <a:ahLst/>
                <a:cxnLst/>
                <a:rect l="l" t="t" r="r" b="b"/>
                <a:pathLst>
                  <a:path w="11514" h="1739" extrusionOk="0">
                    <a:moveTo>
                      <a:pt x="0" y="0"/>
                    </a:moveTo>
                    <a:lnTo>
                      <a:pt x="0"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0" cap="none" spc="0" normalizeH="0" baseline="0" noProof="0">
                  <a:ln>
                    <a:noFill/>
                  </a:ln>
                  <a:solidFill>
                    <a:srgbClr val="000000"/>
                  </a:solidFill>
                  <a:effectLst/>
                  <a:uLnTx/>
                  <a:uFillTx/>
                  <a:latin typeface="Arial"/>
                  <a:cs typeface="Arial"/>
                  <a:sym typeface="Arial"/>
                </a:endParaRPr>
              </a:p>
            </p:txBody>
          </p:sp>
          <p:sp>
            <p:nvSpPr>
              <p:cNvPr id="562" name="Google Shape;529;p24">
                <a:extLst>
                  <a:ext uri="{FF2B5EF4-FFF2-40B4-BE49-F238E27FC236}">
                    <a16:creationId xmlns:a16="http://schemas.microsoft.com/office/drawing/2014/main" id="{0E947F2D-E9A9-6E64-A934-998A10027B9A}"/>
                  </a:ext>
                </a:extLst>
              </p:cNvPr>
              <p:cNvSpPr/>
              <p:nvPr/>
            </p:nvSpPr>
            <p:spPr>
              <a:xfrm>
                <a:off x="6254943" y="3236710"/>
                <a:ext cx="355007" cy="53613"/>
              </a:xfrm>
              <a:custGeom>
                <a:avLst/>
                <a:gdLst/>
                <a:ahLst/>
                <a:cxnLst/>
                <a:rect l="l" t="t" r="r" b="b"/>
                <a:pathLst>
                  <a:path w="11515" h="1739" extrusionOk="0">
                    <a:moveTo>
                      <a:pt x="1" y="0"/>
                    </a:moveTo>
                    <a:lnTo>
                      <a:pt x="1"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0" cap="none" spc="0" normalizeH="0" baseline="0" noProof="0">
                  <a:ln>
                    <a:noFill/>
                  </a:ln>
                  <a:solidFill>
                    <a:srgbClr val="000000"/>
                  </a:solidFill>
                  <a:effectLst/>
                  <a:uLnTx/>
                  <a:uFillTx/>
                  <a:latin typeface="Arial"/>
                  <a:cs typeface="Arial"/>
                  <a:sym typeface="Arial"/>
                </a:endParaRPr>
              </a:p>
            </p:txBody>
          </p:sp>
          <p:sp>
            <p:nvSpPr>
              <p:cNvPr id="563" name="Google Shape;530;p24">
                <a:extLst>
                  <a:ext uri="{FF2B5EF4-FFF2-40B4-BE49-F238E27FC236}">
                    <a16:creationId xmlns:a16="http://schemas.microsoft.com/office/drawing/2014/main" id="{1775A6E8-5D17-8A56-F9D5-6EE9AB71BD06}"/>
                  </a:ext>
                </a:extLst>
              </p:cNvPr>
              <p:cNvSpPr/>
              <p:nvPr/>
            </p:nvSpPr>
            <p:spPr>
              <a:xfrm>
                <a:off x="6993513" y="3236710"/>
                <a:ext cx="354977" cy="53613"/>
              </a:xfrm>
              <a:custGeom>
                <a:avLst/>
                <a:gdLst/>
                <a:ahLst/>
                <a:cxnLst/>
                <a:rect l="l" t="t" r="r" b="b"/>
                <a:pathLst>
                  <a:path w="11514" h="1739" extrusionOk="0">
                    <a:moveTo>
                      <a:pt x="0" y="0"/>
                    </a:moveTo>
                    <a:lnTo>
                      <a:pt x="0"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0" cap="none" spc="0" normalizeH="0" baseline="0" noProof="0">
                  <a:ln>
                    <a:noFill/>
                  </a:ln>
                  <a:solidFill>
                    <a:srgbClr val="000000"/>
                  </a:solidFill>
                  <a:effectLst/>
                  <a:uLnTx/>
                  <a:uFillTx/>
                  <a:latin typeface="Arial"/>
                  <a:cs typeface="Arial"/>
                  <a:sym typeface="Arial"/>
                </a:endParaRPr>
              </a:p>
            </p:txBody>
          </p:sp>
          <p:sp>
            <p:nvSpPr>
              <p:cNvPr id="564" name="Google Shape;531;p24">
                <a:extLst>
                  <a:ext uri="{FF2B5EF4-FFF2-40B4-BE49-F238E27FC236}">
                    <a16:creationId xmlns:a16="http://schemas.microsoft.com/office/drawing/2014/main" id="{A03FD414-CD74-F0AB-5D4A-7DC9A925930E}"/>
                  </a:ext>
                </a:extLst>
              </p:cNvPr>
              <p:cNvSpPr/>
              <p:nvPr/>
            </p:nvSpPr>
            <p:spPr>
              <a:xfrm>
                <a:off x="7732053" y="3236710"/>
                <a:ext cx="354977" cy="53613"/>
              </a:xfrm>
              <a:custGeom>
                <a:avLst/>
                <a:gdLst/>
                <a:ahLst/>
                <a:cxnLst/>
                <a:rect l="l" t="t" r="r" b="b"/>
                <a:pathLst>
                  <a:path w="11514" h="1739" extrusionOk="0">
                    <a:moveTo>
                      <a:pt x="1" y="0"/>
                    </a:moveTo>
                    <a:lnTo>
                      <a:pt x="1"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0" cap="none" spc="0" normalizeH="0" baseline="0" noProof="0">
                  <a:ln>
                    <a:noFill/>
                  </a:ln>
                  <a:solidFill>
                    <a:srgbClr val="000000"/>
                  </a:solidFill>
                  <a:effectLst/>
                  <a:uLnTx/>
                  <a:uFillTx/>
                  <a:latin typeface="Arial"/>
                  <a:cs typeface="Arial"/>
                  <a:sym typeface="Arial"/>
                </a:endParaRPr>
              </a:p>
            </p:txBody>
          </p:sp>
          <p:sp>
            <p:nvSpPr>
              <p:cNvPr id="565" name="Google Shape;532;p24">
                <a:extLst>
                  <a:ext uri="{FF2B5EF4-FFF2-40B4-BE49-F238E27FC236}">
                    <a16:creationId xmlns:a16="http://schemas.microsoft.com/office/drawing/2014/main" id="{1A126B95-E367-08A6-3BEA-DDB6E72E4B16}"/>
                  </a:ext>
                </a:extLst>
              </p:cNvPr>
              <p:cNvSpPr/>
              <p:nvPr/>
            </p:nvSpPr>
            <p:spPr>
              <a:xfrm>
                <a:off x="346902" y="3236710"/>
                <a:ext cx="355007" cy="53613"/>
              </a:xfrm>
              <a:custGeom>
                <a:avLst/>
                <a:gdLst/>
                <a:ahLst/>
                <a:cxnLst/>
                <a:rect l="l" t="t" r="r" b="b"/>
                <a:pathLst>
                  <a:path w="11515" h="1739" extrusionOk="0">
                    <a:moveTo>
                      <a:pt x="1" y="0"/>
                    </a:moveTo>
                    <a:lnTo>
                      <a:pt x="1"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0" cap="none" spc="0" normalizeH="0" baseline="0" noProof="0">
                  <a:ln>
                    <a:noFill/>
                  </a:ln>
                  <a:solidFill>
                    <a:srgbClr val="000000"/>
                  </a:solidFill>
                  <a:effectLst/>
                  <a:uLnTx/>
                  <a:uFillTx/>
                  <a:latin typeface="Arial"/>
                  <a:cs typeface="Arial"/>
                  <a:sym typeface="Arial"/>
                </a:endParaRPr>
              </a:p>
            </p:txBody>
          </p:sp>
          <p:sp>
            <p:nvSpPr>
              <p:cNvPr id="566" name="Google Shape;533;p24">
                <a:extLst>
                  <a:ext uri="{FF2B5EF4-FFF2-40B4-BE49-F238E27FC236}">
                    <a16:creationId xmlns:a16="http://schemas.microsoft.com/office/drawing/2014/main" id="{34F94CB6-D163-5B1F-3EC3-FEE3251800E4}"/>
                  </a:ext>
                </a:extLst>
              </p:cNvPr>
              <p:cNvSpPr/>
              <p:nvPr/>
            </p:nvSpPr>
            <p:spPr>
              <a:xfrm>
                <a:off x="1085103" y="3236710"/>
                <a:ext cx="355347" cy="53613"/>
              </a:xfrm>
              <a:custGeom>
                <a:avLst/>
                <a:gdLst/>
                <a:ahLst/>
                <a:cxnLst/>
                <a:rect l="l" t="t" r="r" b="b"/>
                <a:pathLst>
                  <a:path w="11526" h="1739" extrusionOk="0">
                    <a:moveTo>
                      <a:pt x="0" y="0"/>
                    </a:moveTo>
                    <a:lnTo>
                      <a:pt x="0" y="1739"/>
                    </a:lnTo>
                    <a:lnTo>
                      <a:pt x="11525" y="1739"/>
                    </a:lnTo>
                    <a:lnTo>
                      <a:pt x="11525" y="0"/>
                    </a:lnTo>
                    <a:close/>
                  </a:path>
                </a:pathLst>
              </a:custGeom>
              <a:solidFill>
                <a:srgbClr val="FF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0" cap="none" spc="0" normalizeH="0" baseline="0" noProof="0">
                  <a:ln>
                    <a:noFill/>
                  </a:ln>
                  <a:solidFill>
                    <a:srgbClr val="000000"/>
                  </a:solidFill>
                  <a:effectLst/>
                  <a:uLnTx/>
                  <a:uFillTx/>
                  <a:latin typeface="Arial"/>
                  <a:cs typeface="Arial"/>
                  <a:sym typeface="Arial"/>
                </a:endParaRPr>
              </a:p>
            </p:txBody>
          </p:sp>
          <p:sp>
            <p:nvSpPr>
              <p:cNvPr id="567" name="Google Shape;534;p24">
                <a:extLst>
                  <a:ext uri="{FF2B5EF4-FFF2-40B4-BE49-F238E27FC236}">
                    <a16:creationId xmlns:a16="http://schemas.microsoft.com/office/drawing/2014/main" id="{629868CB-2BF2-4F23-76F8-6372E2B986AA}"/>
                  </a:ext>
                </a:extLst>
              </p:cNvPr>
              <p:cNvSpPr/>
              <p:nvPr/>
            </p:nvSpPr>
            <p:spPr>
              <a:xfrm>
                <a:off x="1823643" y="3236710"/>
                <a:ext cx="355347" cy="53613"/>
              </a:xfrm>
              <a:custGeom>
                <a:avLst/>
                <a:gdLst/>
                <a:ahLst/>
                <a:cxnLst/>
                <a:rect l="l" t="t" r="r" b="b"/>
                <a:pathLst>
                  <a:path w="11526" h="1739" extrusionOk="0">
                    <a:moveTo>
                      <a:pt x="1" y="0"/>
                    </a:moveTo>
                    <a:lnTo>
                      <a:pt x="1" y="1739"/>
                    </a:lnTo>
                    <a:lnTo>
                      <a:pt x="11526" y="1739"/>
                    </a:lnTo>
                    <a:lnTo>
                      <a:pt x="11526" y="0"/>
                    </a:lnTo>
                    <a:close/>
                  </a:path>
                </a:pathLst>
              </a:custGeom>
              <a:solidFill>
                <a:srgbClr val="FF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0" cap="none" spc="0" normalizeH="0" baseline="0" noProof="0">
                  <a:ln>
                    <a:noFill/>
                  </a:ln>
                  <a:solidFill>
                    <a:srgbClr val="000000"/>
                  </a:solidFill>
                  <a:effectLst/>
                  <a:uLnTx/>
                  <a:uFillTx/>
                  <a:latin typeface="Arial"/>
                  <a:cs typeface="Arial"/>
                  <a:sym typeface="Arial"/>
                </a:endParaRPr>
              </a:p>
            </p:txBody>
          </p:sp>
          <p:sp>
            <p:nvSpPr>
              <p:cNvPr id="568" name="Google Shape;535;p24">
                <a:extLst>
                  <a:ext uri="{FF2B5EF4-FFF2-40B4-BE49-F238E27FC236}">
                    <a16:creationId xmlns:a16="http://schemas.microsoft.com/office/drawing/2014/main" id="{BC6DAF41-701E-0D09-5DCB-0F4F4D4544B3}"/>
                  </a:ext>
                </a:extLst>
              </p:cNvPr>
              <p:cNvSpPr/>
              <p:nvPr/>
            </p:nvSpPr>
            <p:spPr>
              <a:xfrm>
                <a:off x="2562183" y="3236710"/>
                <a:ext cx="355377" cy="53613"/>
              </a:xfrm>
              <a:custGeom>
                <a:avLst/>
                <a:gdLst/>
                <a:ahLst/>
                <a:cxnLst/>
                <a:rect l="l" t="t" r="r" b="b"/>
                <a:pathLst>
                  <a:path w="11527" h="1739" extrusionOk="0">
                    <a:moveTo>
                      <a:pt x="1" y="0"/>
                    </a:moveTo>
                    <a:lnTo>
                      <a:pt x="1" y="1739"/>
                    </a:lnTo>
                    <a:lnTo>
                      <a:pt x="11526" y="1739"/>
                    </a:lnTo>
                    <a:lnTo>
                      <a:pt x="11526" y="0"/>
                    </a:lnTo>
                    <a:close/>
                  </a:path>
                </a:pathLst>
              </a:custGeom>
              <a:solidFill>
                <a:srgbClr val="FF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569" name="Google Shape;536;p24">
            <a:extLst>
              <a:ext uri="{FF2B5EF4-FFF2-40B4-BE49-F238E27FC236}">
                <a16:creationId xmlns:a16="http://schemas.microsoft.com/office/drawing/2014/main" id="{B0188A67-9316-7BCF-5230-F6BE7BBAE249}"/>
              </a:ext>
            </a:extLst>
          </p:cNvPr>
          <p:cNvGrpSpPr/>
          <p:nvPr/>
        </p:nvGrpSpPr>
        <p:grpSpPr>
          <a:xfrm>
            <a:off x="3505847" y="2945419"/>
            <a:ext cx="2512800" cy="2176141"/>
            <a:chOff x="2637751" y="1956162"/>
            <a:chExt cx="1884600" cy="1632106"/>
          </a:xfrm>
        </p:grpSpPr>
        <p:sp>
          <p:nvSpPr>
            <p:cNvPr id="570" name="Google Shape;537;p24">
              <a:extLst>
                <a:ext uri="{FF2B5EF4-FFF2-40B4-BE49-F238E27FC236}">
                  <a16:creationId xmlns:a16="http://schemas.microsoft.com/office/drawing/2014/main" id="{7B018423-7EC9-E5DF-FEFD-750150230FAC}"/>
                </a:ext>
              </a:extLst>
            </p:cNvPr>
            <p:cNvSpPr/>
            <p:nvPr/>
          </p:nvSpPr>
          <p:spPr>
            <a:xfrm>
              <a:off x="3277022" y="2565575"/>
              <a:ext cx="606056" cy="1022693"/>
            </a:xfrm>
            <a:custGeom>
              <a:avLst/>
              <a:gdLst/>
              <a:ahLst/>
              <a:cxnLst/>
              <a:rect l="l" t="t" r="r" b="b"/>
              <a:pathLst>
                <a:path w="19658" h="33172" extrusionOk="0">
                  <a:moveTo>
                    <a:pt x="9823" y="1"/>
                  </a:moveTo>
                  <a:cubicBezTo>
                    <a:pt x="4394" y="1"/>
                    <a:pt x="0" y="4394"/>
                    <a:pt x="0" y="9823"/>
                  </a:cubicBezTo>
                  <a:cubicBezTo>
                    <a:pt x="0" y="14598"/>
                    <a:pt x="3393" y="18610"/>
                    <a:pt x="7906" y="19503"/>
                  </a:cubicBezTo>
                  <a:lnTo>
                    <a:pt x="9394" y="33172"/>
                  </a:lnTo>
                  <a:lnTo>
                    <a:pt x="10251" y="33172"/>
                  </a:lnTo>
                  <a:lnTo>
                    <a:pt x="11752" y="19503"/>
                  </a:lnTo>
                  <a:cubicBezTo>
                    <a:pt x="16252" y="18610"/>
                    <a:pt x="19657" y="14598"/>
                    <a:pt x="19657" y="9823"/>
                  </a:cubicBezTo>
                  <a:cubicBezTo>
                    <a:pt x="19657" y="4394"/>
                    <a:pt x="15252" y="1"/>
                    <a:pt x="9823" y="1"/>
                  </a:cubicBezTo>
                  <a:close/>
                </a:path>
              </a:pathLst>
            </a:custGeom>
            <a:solidFill>
              <a:srgbClr val="69E781"/>
            </a:solidFill>
            <a:ln>
              <a:noFill/>
            </a:ln>
          </p:spPr>
          <p:txBody>
            <a:bodyPr spcFirstLastPara="1" wrap="square" lIns="121900" tIns="182867"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933" b="0" i="0" u="none" strike="noStrike" kern="0" cap="none" spc="0" normalizeH="0" baseline="0" noProof="0">
                  <a:ln>
                    <a:noFill/>
                  </a:ln>
                  <a:solidFill>
                    <a:srgbClr val="FFFFFF"/>
                  </a:solidFill>
                  <a:effectLst/>
                  <a:uLnTx/>
                  <a:uFillTx/>
                  <a:latin typeface="Fira Sans Extra Condensed"/>
                  <a:ea typeface="Fira Sans Extra Condensed"/>
                  <a:cs typeface="Fira Sans Extra Condensed"/>
                  <a:sym typeface="Fira Sans Extra Condensed"/>
                </a:rPr>
                <a:t>02</a:t>
              </a:r>
              <a:endParaRPr kumimoji="0" sz="2933" b="0" i="0" u="none" strike="noStrike" kern="0" cap="none" spc="0" normalizeH="0" baseline="0" noProof="0">
                <a:ln>
                  <a:noFill/>
                </a:ln>
                <a:solidFill>
                  <a:srgbClr val="FFFFFF"/>
                </a:solidFill>
                <a:effectLst/>
                <a:uLnTx/>
                <a:uFillTx/>
                <a:latin typeface="Fira Sans Extra Condensed"/>
                <a:ea typeface="Fira Sans Extra Condensed"/>
                <a:cs typeface="Fira Sans Extra Condensed"/>
                <a:sym typeface="Fira Sans Extra Condensed"/>
              </a:endParaRPr>
            </a:p>
          </p:txBody>
        </p:sp>
        <p:sp>
          <p:nvSpPr>
            <p:cNvPr id="571" name="Google Shape;538;p24">
              <a:extLst>
                <a:ext uri="{FF2B5EF4-FFF2-40B4-BE49-F238E27FC236}">
                  <a16:creationId xmlns:a16="http://schemas.microsoft.com/office/drawing/2014/main" id="{39A62843-4193-6DBA-9ECD-B56C74A9CE75}"/>
                </a:ext>
              </a:extLst>
            </p:cNvPr>
            <p:cNvSpPr txBox="1"/>
            <p:nvPr/>
          </p:nvSpPr>
          <p:spPr>
            <a:xfrm>
              <a:off x="2637751" y="1956162"/>
              <a:ext cx="1884600" cy="429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dirty="0">
                  <a:ln>
                    <a:noFill/>
                  </a:ln>
                  <a:solidFill>
                    <a:srgbClr val="434343"/>
                  </a:solidFill>
                  <a:effectLst/>
                  <a:uLnTx/>
                  <a:uFillTx/>
                  <a:latin typeface="+mn-lt"/>
                  <a:ea typeface="Fira Sans Extra Condensed Medium"/>
                  <a:cs typeface="Fira Sans Extra Condensed Medium"/>
                  <a:sym typeface="Fira Sans Extra Condensed Medium"/>
                </a:rPr>
                <a:t>Design</a:t>
              </a:r>
              <a:endParaRPr kumimoji="0" sz="2000" b="0" i="0" u="none" strike="noStrike" kern="0" cap="none" spc="0" normalizeH="0" baseline="0" noProof="0" dirty="0">
                <a:ln>
                  <a:noFill/>
                </a:ln>
                <a:solidFill>
                  <a:srgbClr val="434343"/>
                </a:solidFill>
                <a:effectLst/>
                <a:uLnTx/>
                <a:uFillTx/>
                <a:latin typeface="+mn-lt"/>
                <a:ea typeface="Fira Sans Extra Condensed Medium"/>
                <a:cs typeface="Fira Sans Extra Condensed Medium"/>
                <a:sym typeface="Fira Sans Extra Condensed Medium"/>
              </a:endParaRPr>
            </a:p>
          </p:txBody>
        </p:sp>
      </p:grpSp>
      <p:grpSp>
        <p:nvGrpSpPr>
          <p:cNvPr id="573" name="Google Shape;540;p24">
            <a:extLst>
              <a:ext uri="{FF2B5EF4-FFF2-40B4-BE49-F238E27FC236}">
                <a16:creationId xmlns:a16="http://schemas.microsoft.com/office/drawing/2014/main" id="{7409822D-1167-213D-BBA3-E91BA99816D8}"/>
              </a:ext>
            </a:extLst>
          </p:cNvPr>
          <p:cNvGrpSpPr/>
          <p:nvPr/>
        </p:nvGrpSpPr>
        <p:grpSpPr>
          <a:xfrm>
            <a:off x="6173356" y="2945419"/>
            <a:ext cx="2512800" cy="2176143"/>
            <a:chOff x="4638382" y="1956161"/>
            <a:chExt cx="1884600" cy="1632107"/>
          </a:xfrm>
        </p:grpSpPr>
        <p:sp>
          <p:nvSpPr>
            <p:cNvPr id="574" name="Google Shape;541;p24">
              <a:extLst>
                <a:ext uri="{FF2B5EF4-FFF2-40B4-BE49-F238E27FC236}">
                  <a16:creationId xmlns:a16="http://schemas.microsoft.com/office/drawing/2014/main" id="{C1752927-BDD0-077B-0659-AAE387284DBD}"/>
                </a:ext>
              </a:extLst>
            </p:cNvPr>
            <p:cNvSpPr/>
            <p:nvPr/>
          </p:nvSpPr>
          <p:spPr>
            <a:xfrm>
              <a:off x="5253772" y="2565575"/>
              <a:ext cx="606056" cy="1022693"/>
            </a:xfrm>
            <a:custGeom>
              <a:avLst/>
              <a:gdLst/>
              <a:ahLst/>
              <a:cxnLst/>
              <a:rect l="l" t="t" r="r" b="b"/>
              <a:pathLst>
                <a:path w="19658" h="33172" extrusionOk="0">
                  <a:moveTo>
                    <a:pt x="9835" y="1"/>
                  </a:moveTo>
                  <a:cubicBezTo>
                    <a:pt x="4406" y="1"/>
                    <a:pt x="1" y="4394"/>
                    <a:pt x="1" y="9823"/>
                  </a:cubicBezTo>
                  <a:cubicBezTo>
                    <a:pt x="1" y="14598"/>
                    <a:pt x="3406" y="18610"/>
                    <a:pt x="7906" y="19503"/>
                  </a:cubicBezTo>
                  <a:lnTo>
                    <a:pt x="9407" y="33172"/>
                  </a:lnTo>
                  <a:lnTo>
                    <a:pt x="10264" y="33172"/>
                  </a:lnTo>
                  <a:lnTo>
                    <a:pt x="11752" y="19503"/>
                  </a:lnTo>
                  <a:cubicBezTo>
                    <a:pt x="16265" y="18610"/>
                    <a:pt x="19658" y="14598"/>
                    <a:pt x="19658" y="9823"/>
                  </a:cubicBezTo>
                  <a:cubicBezTo>
                    <a:pt x="19658" y="4394"/>
                    <a:pt x="15265" y="1"/>
                    <a:pt x="9835" y="1"/>
                  </a:cubicBezTo>
                  <a:close/>
                </a:path>
              </a:pathLst>
            </a:custGeom>
            <a:solidFill>
              <a:srgbClr val="FCBD24"/>
            </a:solidFill>
            <a:ln>
              <a:noFill/>
            </a:ln>
          </p:spPr>
          <p:txBody>
            <a:bodyPr spcFirstLastPara="1" wrap="square" lIns="121900" tIns="182867"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933" b="0" i="0" u="none" strike="noStrike" kern="0" cap="none" spc="0" normalizeH="0" baseline="0" noProof="0">
                  <a:ln>
                    <a:noFill/>
                  </a:ln>
                  <a:solidFill>
                    <a:srgbClr val="FFFFFF"/>
                  </a:solidFill>
                  <a:effectLst/>
                  <a:uLnTx/>
                  <a:uFillTx/>
                  <a:latin typeface="Fira Sans Extra Condensed"/>
                  <a:ea typeface="Fira Sans Extra Condensed"/>
                  <a:cs typeface="Fira Sans Extra Condensed"/>
                  <a:sym typeface="Fira Sans Extra Condensed"/>
                </a:rPr>
                <a:t>03</a:t>
              </a:r>
              <a:endParaRPr kumimoji="0" sz="2933" b="0" i="0" u="none" strike="noStrike" kern="0" cap="none" spc="0" normalizeH="0" baseline="0" noProof="0">
                <a:ln>
                  <a:noFill/>
                </a:ln>
                <a:solidFill>
                  <a:srgbClr val="FFFFFF"/>
                </a:solidFill>
                <a:effectLst/>
                <a:uLnTx/>
                <a:uFillTx/>
                <a:latin typeface="Fira Sans Extra Condensed"/>
                <a:ea typeface="Fira Sans Extra Condensed"/>
                <a:cs typeface="Fira Sans Extra Condensed"/>
                <a:sym typeface="Fira Sans Extra Condensed"/>
              </a:endParaRPr>
            </a:p>
          </p:txBody>
        </p:sp>
        <p:sp>
          <p:nvSpPr>
            <p:cNvPr id="575" name="Google Shape;542;p24">
              <a:extLst>
                <a:ext uri="{FF2B5EF4-FFF2-40B4-BE49-F238E27FC236}">
                  <a16:creationId xmlns:a16="http://schemas.microsoft.com/office/drawing/2014/main" id="{5AD15334-0741-3A0E-2463-528C63BD4960}"/>
                </a:ext>
              </a:extLst>
            </p:cNvPr>
            <p:cNvSpPr txBox="1"/>
            <p:nvPr/>
          </p:nvSpPr>
          <p:spPr>
            <a:xfrm>
              <a:off x="4638382" y="1956161"/>
              <a:ext cx="1884600" cy="429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dirty="0">
                  <a:ln>
                    <a:noFill/>
                  </a:ln>
                  <a:solidFill>
                    <a:srgbClr val="B5BDC5"/>
                  </a:solidFill>
                  <a:effectLst/>
                  <a:uLnTx/>
                  <a:uFillTx/>
                  <a:latin typeface="+mn-lt"/>
                  <a:ea typeface="Fira Sans Extra Condensed Medium"/>
                  <a:cs typeface="Fira Sans Extra Condensed Medium"/>
                  <a:sym typeface="Fira Sans Extra Condensed Medium"/>
                </a:rPr>
                <a:t>Implementation</a:t>
              </a:r>
              <a:endParaRPr kumimoji="0" sz="2000" b="0" i="0" u="none" strike="noStrike" kern="0" cap="none" spc="0" normalizeH="0" baseline="0" noProof="0" dirty="0">
                <a:ln>
                  <a:noFill/>
                </a:ln>
                <a:solidFill>
                  <a:srgbClr val="B5BDC5"/>
                </a:solidFill>
                <a:effectLst/>
                <a:uLnTx/>
                <a:uFillTx/>
                <a:latin typeface="+mn-lt"/>
                <a:ea typeface="Fira Sans Extra Condensed Medium"/>
                <a:cs typeface="Fira Sans Extra Condensed Medium"/>
                <a:sym typeface="Fira Sans Extra Condensed Medium"/>
              </a:endParaRPr>
            </a:p>
          </p:txBody>
        </p:sp>
      </p:grpSp>
      <p:grpSp>
        <p:nvGrpSpPr>
          <p:cNvPr id="577" name="Google Shape;544;p24">
            <a:extLst>
              <a:ext uri="{FF2B5EF4-FFF2-40B4-BE49-F238E27FC236}">
                <a16:creationId xmlns:a16="http://schemas.microsoft.com/office/drawing/2014/main" id="{38716316-F33A-97DA-8A3E-1D4B3646046D}"/>
              </a:ext>
            </a:extLst>
          </p:cNvPr>
          <p:cNvGrpSpPr/>
          <p:nvPr/>
        </p:nvGrpSpPr>
        <p:grpSpPr>
          <a:xfrm>
            <a:off x="8777179" y="2936013"/>
            <a:ext cx="2512800" cy="2185550"/>
            <a:chOff x="6591250" y="1949106"/>
            <a:chExt cx="1884600" cy="1639162"/>
          </a:xfrm>
        </p:grpSpPr>
        <p:sp>
          <p:nvSpPr>
            <p:cNvPr id="578" name="Google Shape;545;p24">
              <a:extLst>
                <a:ext uri="{FF2B5EF4-FFF2-40B4-BE49-F238E27FC236}">
                  <a16:creationId xmlns:a16="http://schemas.microsoft.com/office/drawing/2014/main" id="{DEEF5B11-A2D8-530C-1202-7F05DF14ECE3}"/>
                </a:ext>
              </a:extLst>
            </p:cNvPr>
            <p:cNvSpPr/>
            <p:nvPr/>
          </p:nvSpPr>
          <p:spPr>
            <a:xfrm>
              <a:off x="7230522" y="2565575"/>
              <a:ext cx="606056" cy="1022693"/>
            </a:xfrm>
            <a:custGeom>
              <a:avLst/>
              <a:gdLst/>
              <a:ahLst/>
              <a:cxnLst/>
              <a:rect l="l" t="t" r="r" b="b"/>
              <a:pathLst>
                <a:path w="19658" h="33172" extrusionOk="0">
                  <a:moveTo>
                    <a:pt x="9835" y="1"/>
                  </a:moveTo>
                  <a:cubicBezTo>
                    <a:pt x="4406" y="1"/>
                    <a:pt x="0" y="4394"/>
                    <a:pt x="0" y="9823"/>
                  </a:cubicBezTo>
                  <a:cubicBezTo>
                    <a:pt x="0" y="14598"/>
                    <a:pt x="3393" y="18610"/>
                    <a:pt x="7906" y="19503"/>
                  </a:cubicBezTo>
                  <a:lnTo>
                    <a:pt x="9406" y="33172"/>
                  </a:lnTo>
                  <a:lnTo>
                    <a:pt x="10251" y="33172"/>
                  </a:lnTo>
                  <a:lnTo>
                    <a:pt x="11752" y="19503"/>
                  </a:lnTo>
                  <a:cubicBezTo>
                    <a:pt x="16264" y="18610"/>
                    <a:pt x="19657" y="14598"/>
                    <a:pt x="19657" y="9823"/>
                  </a:cubicBezTo>
                  <a:cubicBezTo>
                    <a:pt x="19657" y="4394"/>
                    <a:pt x="15252" y="1"/>
                    <a:pt x="9835" y="1"/>
                  </a:cubicBezTo>
                  <a:close/>
                </a:path>
              </a:pathLst>
            </a:custGeom>
            <a:solidFill>
              <a:srgbClr val="EC3A3B"/>
            </a:solidFill>
            <a:ln>
              <a:noFill/>
            </a:ln>
          </p:spPr>
          <p:txBody>
            <a:bodyPr spcFirstLastPara="1" wrap="square" lIns="121900" tIns="182867"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933" b="0" i="0" u="none" strike="noStrike" kern="0" cap="none" spc="0" normalizeH="0" baseline="0" noProof="0">
                  <a:ln>
                    <a:noFill/>
                  </a:ln>
                  <a:solidFill>
                    <a:srgbClr val="FFFFFF"/>
                  </a:solidFill>
                  <a:effectLst/>
                  <a:uLnTx/>
                  <a:uFillTx/>
                  <a:latin typeface="Fira Sans Extra Condensed"/>
                  <a:ea typeface="Fira Sans Extra Condensed"/>
                  <a:cs typeface="Fira Sans Extra Condensed"/>
                  <a:sym typeface="Fira Sans Extra Condensed"/>
                </a:rPr>
                <a:t>04</a:t>
              </a:r>
              <a:endParaRPr kumimoji="0" sz="2933" b="0" i="0" u="none" strike="noStrike" kern="0" cap="none" spc="0" normalizeH="0" baseline="0" noProof="0">
                <a:ln>
                  <a:noFill/>
                </a:ln>
                <a:solidFill>
                  <a:srgbClr val="FFFFFF"/>
                </a:solidFill>
                <a:effectLst/>
                <a:uLnTx/>
                <a:uFillTx/>
                <a:latin typeface="Fira Sans Extra Condensed"/>
                <a:ea typeface="Fira Sans Extra Condensed"/>
                <a:cs typeface="Fira Sans Extra Condensed"/>
                <a:sym typeface="Fira Sans Extra Condensed"/>
              </a:endParaRPr>
            </a:p>
          </p:txBody>
        </p:sp>
        <p:sp>
          <p:nvSpPr>
            <p:cNvPr id="579" name="Google Shape;546;p24">
              <a:extLst>
                <a:ext uri="{FF2B5EF4-FFF2-40B4-BE49-F238E27FC236}">
                  <a16:creationId xmlns:a16="http://schemas.microsoft.com/office/drawing/2014/main" id="{B2FF1715-60F5-A24C-6EC0-9942E815E3E5}"/>
                </a:ext>
              </a:extLst>
            </p:cNvPr>
            <p:cNvSpPr txBox="1"/>
            <p:nvPr/>
          </p:nvSpPr>
          <p:spPr>
            <a:xfrm>
              <a:off x="6591250" y="1949106"/>
              <a:ext cx="1884600" cy="429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dirty="0">
                  <a:ln>
                    <a:noFill/>
                  </a:ln>
                  <a:solidFill>
                    <a:srgbClr val="B5BDC5"/>
                  </a:solidFill>
                  <a:effectLst/>
                  <a:uLnTx/>
                  <a:uFillTx/>
                  <a:latin typeface="+mn-lt"/>
                  <a:ea typeface="Fira Sans Extra Condensed Medium"/>
                  <a:cs typeface="Fira Sans Extra Condensed Medium"/>
                  <a:sym typeface="Fira Sans Extra Condensed Medium"/>
                </a:rPr>
                <a:t>Evaluation</a:t>
              </a:r>
              <a:endParaRPr kumimoji="0" sz="2000" b="0" i="0" u="none" strike="noStrike" kern="0" cap="none" spc="0" normalizeH="0" baseline="0" noProof="0" dirty="0">
                <a:ln>
                  <a:noFill/>
                </a:ln>
                <a:solidFill>
                  <a:srgbClr val="B5BDC5"/>
                </a:solidFill>
                <a:effectLst/>
                <a:uLnTx/>
                <a:uFillTx/>
                <a:latin typeface="+mn-lt"/>
                <a:ea typeface="Fira Sans Extra Condensed Medium"/>
                <a:cs typeface="Fira Sans Extra Condensed Medium"/>
                <a:sym typeface="Fira Sans Extra Condensed Medium"/>
              </a:endParaRPr>
            </a:p>
          </p:txBody>
        </p:sp>
      </p:grpSp>
      <p:grpSp>
        <p:nvGrpSpPr>
          <p:cNvPr id="581" name="Google Shape;548;p24">
            <a:extLst>
              <a:ext uri="{FF2B5EF4-FFF2-40B4-BE49-F238E27FC236}">
                <a16:creationId xmlns:a16="http://schemas.microsoft.com/office/drawing/2014/main" id="{3CC9E004-C821-D27C-9D29-C6A2082D532B}"/>
              </a:ext>
            </a:extLst>
          </p:cNvPr>
          <p:cNvGrpSpPr/>
          <p:nvPr/>
        </p:nvGrpSpPr>
        <p:grpSpPr>
          <a:xfrm>
            <a:off x="878273" y="2936013"/>
            <a:ext cx="2512800" cy="2185548"/>
            <a:chOff x="667071" y="1949107"/>
            <a:chExt cx="1884600" cy="1639161"/>
          </a:xfrm>
        </p:grpSpPr>
        <p:sp>
          <p:nvSpPr>
            <p:cNvPr id="582" name="Google Shape;549;p24">
              <a:extLst>
                <a:ext uri="{FF2B5EF4-FFF2-40B4-BE49-F238E27FC236}">
                  <a16:creationId xmlns:a16="http://schemas.microsoft.com/office/drawing/2014/main" id="{CD131B4F-CC0D-8248-64CD-F18523E5BBB7}"/>
                </a:ext>
              </a:extLst>
            </p:cNvPr>
            <p:cNvSpPr/>
            <p:nvPr/>
          </p:nvSpPr>
          <p:spPr>
            <a:xfrm>
              <a:off x="1300265" y="2565575"/>
              <a:ext cx="606056" cy="1022693"/>
            </a:xfrm>
            <a:custGeom>
              <a:avLst/>
              <a:gdLst/>
              <a:ahLst/>
              <a:cxnLst/>
              <a:rect l="l" t="t" r="r" b="b"/>
              <a:pathLst>
                <a:path w="19658" h="33172" extrusionOk="0">
                  <a:moveTo>
                    <a:pt x="9835" y="1"/>
                  </a:moveTo>
                  <a:cubicBezTo>
                    <a:pt x="4406" y="1"/>
                    <a:pt x="1" y="4394"/>
                    <a:pt x="1" y="9823"/>
                  </a:cubicBezTo>
                  <a:cubicBezTo>
                    <a:pt x="1" y="14598"/>
                    <a:pt x="3394" y="18610"/>
                    <a:pt x="7906" y="19503"/>
                  </a:cubicBezTo>
                  <a:lnTo>
                    <a:pt x="9407" y="33172"/>
                  </a:lnTo>
                  <a:lnTo>
                    <a:pt x="10252" y="33172"/>
                  </a:lnTo>
                  <a:lnTo>
                    <a:pt x="11752" y="19503"/>
                  </a:lnTo>
                  <a:cubicBezTo>
                    <a:pt x="16265" y="18610"/>
                    <a:pt x="19658" y="14598"/>
                    <a:pt x="19658" y="9823"/>
                  </a:cubicBezTo>
                  <a:cubicBezTo>
                    <a:pt x="19658" y="4394"/>
                    <a:pt x="15253" y="1"/>
                    <a:pt x="9835" y="1"/>
                  </a:cubicBezTo>
                  <a:close/>
                </a:path>
              </a:pathLst>
            </a:custGeom>
            <a:solidFill>
              <a:srgbClr val="5EB2FC"/>
            </a:solidFill>
            <a:ln>
              <a:noFill/>
            </a:ln>
          </p:spPr>
          <p:txBody>
            <a:bodyPr spcFirstLastPara="1" wrap="square" lIns="121900" tIns="182867"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933" b="0" i="0" u="none" strike="noStrike" kern="0" cap="none" spc="0" normalizeH="0" baseline="0" noProof="0">
                  <a:ln>
                    <a:noFill/>
                  </a:ln>
                  <a:solidFill>
                    <a:srgbClr val="FFFFFF"/>
                  </a:solidFill>
                  <a:effectLst/>
                  <a:uLnTx/>
                  <a:uFillTx/>
                  <a:latin typeface="Fira Sans Extra Condensed"/>
                  <a:ea typeface="Fira Sans Extra Condensed"/>
                  <a:cs typeface="Fira Sans Extra Condensed"/>
                  <a:sym typeface="Fira Sans Extra Condensed"/>
                </a:rPr>
                <a:t>01</a:t>
              </a:r>
              <a:endParaRPr kumimoji="0" sz="2933" b="0" i="0" u="none" strike="noStrike" kern="0" cap="none" spc="0" normalizeH="0" baseline="0" noProof="0">
                <a:ln>
                  <a:noFill/>
                </a:ln>
                <a:solidFill>
                  <a:srgbClr val="FFFFFF"/>
                </a:solidFill>
                <a:effectLst/>
                <a:uLnTx/>
                <a:uFillTx/>
                <a:latin typeface="Fira Sans Extra Condensed"/>
                <a:ea typeface="Fira Sans Extra Condensed"/>
                <a:cs typeface="Fira Sans Extra Condensed"/>
                <a:sym typeface="Fira Sans Extra Condensed"/>
              </a:endParaRPr>
            </a:p>
          </p:txBody>
        </p:sp>
        <p:sp>
          <p:nvSpPr>
            <p:cNvPr id="583" name="Google Shape;550;p24">
              <a:extLst>
                <a:ext uri="{FF2B5EF4-FFF2-40B4-BE49-F238E27FC236}">
                  <a16:creationId xmlns:a16="http://schemas.microsoft.com/office/drawing/2014/main" id="{BE9CDA75-FC5C-70FF-C99C-8EFF7BDE50C3}"/>
                </a:ext>
              </a:extLst>
            </p:cNvPr>
            <p:cNvSpPr txBox="1"/>
            <p:nvPr/>
          </p:nvSpPr>
          <p:spPr>
            <a:xfrm>
              <a:off x="667071" y="1949107"/>
              <a:ext cx="1884600" cy="429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dirty="0">
                  <a:ln>
                    <a:noFill/>
                  </a:ln>
                  <a:solidFill>
                    <a:srgbClr val="434343"/>
                  </a:solidFill>
                  <a:effectLst/>
                  <a:uLnTx/>
                  <a:uFillTx/>
                  <a:latin typeface="+mn-lt"/>
                  <a:ea typeface="Fira Sans Extra Condensed Medium"/>
                  <a:cs typeface="Fira Sans Extra Condensed Medium"/>
                  <a:sym typeface="Fira Sans Extra Condensed Medium"/>
                </a:rPr>
                <a:t>Research</a:t>
              </a:r>
              <a:endParaRPr kumimoji="0" sz="2000" b="0" i="0" u="none" strike="noStrike" kern="0" cap="none" spc="0" normalizeH="0" baseline="0" noProof="0" dirty="0">
                <a:ln>
                  <a:noFill/>
                </a:ln>
                <a:solidFill>
                  <a:srgbClr val="434343"/>
                </a:solidFill>
                <a:effectLst/>
                <a:uLnTx/>
                <a:uFillTx/>
                <a:latin typeface="+mn-lt"/>
                <a:ea typeface="Fira Sans Extra Condensed Medium"/>
                <a:cs typeface="Fira Sans Extra Condensed Medium"/>
                <a:sym typeface="Fira Sans Extra Condensed Medium"/>
              </a:endParaRPr>
            </a:p>
          </p:txBody>
        </p:sp>
      </p:grpSp>
    </p:spTree>
    <p:extLst>
      <p:ext uri="{BB962C8B-B14F-4D97-AF65-F5344CB8AC3E}">
        <p14:creationId xmlns:p14="http://schemas.microsoft.com/office/powerpoint/2010/main" val="4277211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414900" y="2841367"/>
            <a:ext cx="1362200" cy="833090"/>
          </a:xfrm>
        </p:spPr>
        <p:txBody>
          <a:bodyPr/>
          <a:lstStyle/>
          <a:p>
            <a:r>
              <a:rPr lang="en-US" altLang="zh-CN" sz="3600" b="0" dirty="0">
                <a:solidFill>
                  <a:srgbClr val="233A42"/>
                </a:solidFill>
                <a:latin typeface="Sylfaen" panose="010A0502050306030303" pitchFamily="18" charset="0"/>
              </a:rPr>
              <a:t>Q&amp;A</a:t>
            </a:r>
            <a:endParaRPr lang="en-US" sz="3600" b="0" dirty="0">
              <a:solidFill>
                <a:srgbClr val="233A42"/>
              </a:solidFill>
              <a:latin typeface="Sylfaen" panose="010A0502050306030303" pitchFamily="18" charset="0"/>
            </a:endParaRPr>
          </a:p>
        </p:txBody>
      </p:sp>
      <p:sp>
        <p:nvSpPr>
          <p:cNvPr id="10" name="副标题 9">
            <a:extLst>
              <a:ext uri="{FF2B5EF4-FFF2-40B4-BE49-F238E27FC236}">
                <a16:creationId xmlns:a16="http://schemas.microsoft.com/office/drawing/2014/main" id="{06AFBBB3-20A3-8587-0892-C92A9879DC73}"/>
              </a:ext>
            </a:extLst>
          </p:cNvPr>
          <p:cNvSpPr>
            <a:spLocks noGrp="1"/>
          </p:cNvSpPr>
          <p:nvPr>
            <p:ph type="subTitle" idx="1"/>
          </p:nvPr>
        </p:nvSpPr>
        <p:spPr>
          <a:xfrm>
            <a:off x="911225" y="4234517"/>
            <a:ext cx="10369550" cy="1752600"/>
          </a:xfrm>
        </p:spPr>
        <p:txBody>
          <a:bodyPr/>
          <a:lstStyle/>
          <a:p>
            <a:pPr algn="ctr"/>
            <a:r>
              <a:rPr lang="en-US" altLang="zh-CN" sz="2400" dirty="0">
                <a:solidFill>
                  <a:srgbClr val="233A42"/>
                </a:solidFill>
                <a:latin typeface="Sylfaen" panose="010A0502050306030303" pitchFamily="18" charset="0"/>
              </a:rPr>
              <a:t>Thank you for your attention!</a:t>
            </a:r>
            <a:endParaRPr lang="zh-CN" altLang="en-US" sz="2400" dirty="0">
              <a:solidFill>
                <a:srgbClr val="233A42"/>
              </a:solidFill>
              <a:latin typeface="Sylfaen" panose="010A0502050306030303" pitchFamily="18" charset="0"/>
            </a:endParaRPr>
          </a:p>
        </p:txBody>
      </p:sp>
      <p:sp>
        <p:nvSpPr>
          <p:cNvPr id="7" name="直角三角形 6">
            <a:extLst>
              <a:ext uri="{FF2B5EF4-FFF2-40B4-BE49-F238E27FC236}">
                <a16:creationId xmlns:a16="http://schemas.microsoft.com/office/drawing/2014/main" id="{33F464A7-D243-5AFC-29EA-3DCCEBB07B1A}"/>
              </a:ext>
            </a:extLst>
          </p:cNvPr>
          <p:cNvSpPr/>
          <p:nvPr/>
        </p:nvSpPr>
        <p:spPr bwMode="auto">
          <a:xfrm>
            <a:off x="0" y="4869160"/>
            <a:ext cx="6528048" cy="1988840"/>
          </a:xfrm>
          <a:prstGeom prst="rtTriangle">
            <a:avLst/>
          </a:prstGeom>
          <a:solidFill>
            <a:srgbClr val="C3A06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Arial" charset="0"/>
              <a:ea typeface="ＭＳ Ｐゴシック" charset="0"/>
              <a:cs typeface="Arial" charset="0"/>
            </a:endParaRPr>
          </a:p>
        </p:txBody>
      </p:sp>
      <p:sp>
        <p:nvSpPr>
          <p:cNvPr id="8" name="直角三角形 7">
            <a:extLst>
              <a:ext uri="{FF2B5EF4-FFF2-40B4-BE49-F238E27FC236}">
                <a16:creationId xmlns:a16="http://schemas.microsoft.com/office/drawing/2014/main" id="{1C4BD1A6-0A55-6428-CB15-EDD44A6DDA6D}"/>
              </a:ext>
            </a:extLst>
          </p:cNvPr>
          <p:cNvSpPr/>
          <p:nvPr/>
        </p:nvSpPr>
        <p:spPr bwMode="auto">
          <a:xfrm rot="16200000">
            <a:off x="7261084" y="1933311"/>
            <a:ext cx="3183540" cy="6665835"/>
          </a:xfrm>
          <a:prstGeom prst="rtTriangle">
            <a:avLst/>
          </a:prstGeom>
          <a:solidFill>
            <a:srgbClr val="233A42"/>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Arial" charset="0"/>
              <a:ea typeface="ＭＳ Ｐゴシック" charset="0"/>
              <a:cs typeface="Arial" charset="0"/>
            </a:endParaRPr>
          </a:p>
        </p:txBody>
      </p:sp>
    </p:spTree>
    <p:extLst>
      <p:ext uri="{BB962C8B-B14F-4D97-AF65-F5344CB8AC3E}">
        <p14:creationId xmlns:p14="http://schemas.microsoft.com/office/powerpoint/2010/main" val="2705980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64AA35E0-BF1C-4758-896A-C3A52F7D0B5A}" type="datetime1">
              <a:rPr lang="en-US" altLang="zh-CN" smtClean="0"/>
              <a:t>7/17/2023</a:t>
            </a:fld>
            <a:endParaRPr lang="en-US" dirty="0"/>
          </a:p>
        </p:txBody>
      </p:sp>
      <p:sp>
        <p:nvSpPr>
          <p:cNvPr id="5" name="Fußzeilenplatzhalter 4"/>
          <p:cNvSpPr>
            <a:spLocks noGrp="1"/>
          </p:cNvSpPr>
          <p:nvPr>
            <p:ph type="ftr" sz="quarter" idx="11"/>
          </p:nvPr>
        </p:nvSpPr>
        <p:spPr/>
        <p:txBody>
          <a:bodyPr/>
          <a:lstStyle/>
          <a:p>
            <a:r>
              <a:rPr lang="en-US"/>
              <a:t>Master Thesis Midterm Presentation</a:t>
            </a:r>
            <a:endParaRPr lang="en-US" dirty="0"/>
          </a:p>
        </p:txBody>
      </p:sp>
      <p:sp>
        <p:nvSpPr>
          <p:cNvPr id="8" name="文本框 7">
            <a:extLst>
              <a:ext uri="{FF2B5EF4-FFF2-40B4-BE49-F238E27FC236}">
                <a16:creationId xmlns:a16="http://schemas.microsoft.com/office/drawing/2014/main" id="{DAD7E3FF-1022-65C6-35ED-31A4B21D81D4}"/>
              </a:ext>
            </a:extLst>
          </p:cNvPr>
          <p:cNvSpPr txBox="1"/>
          <p:nvPr/>
        </p:nvSpPr>
        <p:spPr>
          <a:xfrm>
            <a:off x="914653" y="2623805"/>
            <a:ext cx="9721080" cy="461665"/>
          </a:xfrm>
          <a:prstGeom prst="rect">
            <a:avLst/>
          </a:prstGeom>
          <a:solidFill>
            <a:srgbClr val="EDEFF1"/>
          </a:solidFill>
        </p:spPr>
        <p:txBody>
          <a:bodyPr wrap="square" rtlCol="0">
            <a:spAutoFit/>
          </a:bodyPr>
          <a:lstStyle/>
          <a:p>
            <a:r>
              <a:rPr lang="en-US" altLang="zh-CN" sz="2400" b="1" dirty="0">
                <a:solidFill>
                  <a:srgbClr val="233A42"/>
                </a:solidFill>
                <a:latin typeface="+mn-lt"/>
              </a:rPr>
              <a:t>1	</a:t>
            </a:r>
            <a:r>
              <a:rPr lang="en-US" altLang="zh-CN" sz="2400" dirty="0">
                <a:solidFill>
                  <a:srgbClr val="233A42"/>
                </a:solidFill>
                <a:latin typeface="+mn-lt"/>
              </a:rPr>
              <a:t>Introduction</a:t>
            </a:r>
            <a:endParaRPr lang="zh-CN" altLang="en-US" sz="2400" dirty="0">
              <a:solidFill>
                <a:srgbClr val="233A42"/>
              </a:solidFill>
              <a:latin typeface="+mn-lt"/>
            </a:endParaRPr>
          </a:p>
        </p:txBody>
      </p:sp>
      <p:sp>
        <p:nvSpPr>
          <p:cNvPr id="9" name="文本框 8">
            <a:extLst>
              <a:ext uri="{FF2B5EF4-FFF2-40B4-BE49-F238E27FC236}">
                <a16:creationId xmlns:a16="http://schemas.microsoft.com/office/drawing/2014/main" id="{FE8FDF07-8A4C-ADAA-6668-CA8C765B1941}"/>
              </a:ext>
            </a:extLst>
          </p:cNvPr>
          <p:cNvSpPr txBox="1"/>
          <p:nvPr/>
        </p:nvSpPr>
        <p:spPr>
          <a:xfrm>
            <a:off x="911225" y="3398984"/>
            <a:ext cx="9721080" cy="461665"/>
          </a:xfrm>
          <a:prstGeom prst="rect">
            <a:avLst/>
          </a:prstGeom>
          <a:noFill/>
        </p:spPr>
        <p:txBody>
          <a:bodyPr wrap="square" rtlCol="0">
            <a:spAutoFit/>
          </a:bodyPr>
          <a:lstStyle/>
          <a:p>
            <a:r>
              <a:rPr lang="en-US" altLang="zh-CN" sz="2400" b="1" dirty="0">
                <a:solidFill>
                  <a:srgbClr val="233A42"/>
                </a:solidFill>
                <a:latin typeface="+mn-lt"/>
              </a:rPr>
              <a:t>2	</a:t>
            </a:r>
            <a:r>
              <a:rPr lang="en-US" altLang="zh-CN" sz="2400" dirty="0">
                <a:solidFill>
                  <a:srgbClr val="233A42"/>
                </a:solidFill>
                <a:latin typeface="+mn-lt"/>
              </a:rPr>
              <a:t>Related Work</a:t>
            </a:r>
            <a:endParaRPr lang="zh-CN" altLang="en-US" sz="2400" dirty="0">
              <a:solidFill>
                <a:srgbClr val="233A42"/>
              </a:solidFill>
              <a:latin typeface="+mn-lt"/>
            </a:endParaRPr>
          </a:p>
        </p:txBody>
      </p:sp>
      <p:sp>
        <p:nvSpPr>
          <p:cNvPr id="10" name="文本框 9">
            <a:extLst>
              <a:ext uri="{FF2B5EF4-FFF2-40B4-BE49-F238E27FC236}">
                <a16:creationId xmlns:a16="http://schemas.microsoft.com/office/drawing/2014/main" id="{42450AA4-CAB1-3795-5EFC-92726FD9E80B}"/>
              </a:ext>
            </a:extLst>
          </p:cNvPr>
          <p:cNvSpPr txBox="1"/>
          <p:nvPr/>
        </p:nvSpPr>
        <p:spPr>
          <a:xfrm>
            <a:off x="901353" y="4174161"/>
            <a:ext cx="9721080" cy="461665"/>
          </a:xfrm>
          <a:prstGeom prst="rect">
            <a:avLst/>
          </a:prstGeom>
          <a:noFill/>
        </p:spPr>
        <p:txBody>
          <a:bodyPr wrap="square" rtlCol="0">
            <a:spAutoFit/>
          </a:bodyPr>
          <a:lstStyle/>
          <a:p>
            <a:r>
              <a:rPr lang="en-US" altLang="zh-CN" sz="2400" b="1" dirty="0">
                <a:solidFill>
                  <a:srgbClr val="233A42"/>
                </a:solidFill>
                <a:latin typeface="+mn-lt"/>
              </a:rPr>
              <a:t>3	</a:t>
            </a:r>
            <a:r>
              <a:rPr lang="en-US" altLang="zh-CN" sz="2400" dirty="0">
                <a:solidFill>
                  <a:srgbClr val="233A42"/>
                </a:solidFill>
                <a:latin typeface="+mn-lt"/>
              </a:rPr>
              <a:t>Motivation</a:t>
            </a:r>
            <a:endParaRPr lang="zh-CN" altLang="en-US" sz="2400" dirty="0">
              <a:solidFill>
                <a:srgbClr val="233A42"/>
              </a:solidFill>
              <a:latin typeface="+mn-lt"/>
            </a:endParaRPr>
          </a:p>
        </p:txBody>
      </p:sp>
      <p:sp>
        <p:nvSpPr>
          <p:cNvPr id="11" name="文本框 10">
            <a:extLst>
              <a:ext uri="{FF2B5EF4-FFF2-40B4-BE49-F238E27FC236}">
                <a16:creationId xmlns:a16="http://schemas.microsoft.com/office/drawing/2014/main" id="{53B09532-C697-6E23-EE6B-A6218DA4651E}"/>
              </a:ext>
            </a:extLst>
          </p:cNvPr>
          <p:cNvSpPr txBox="1"/>
          <p:nvPr/>
        </p:nvSpPr>
        <p:spPr>
          <a:xfrm>
            <a:off x="901353" y="4949339"/>
            <a:ext cx="9721080" cy="461665"/>
          </a:xfrm>
          <a:prstGeom prst="rect">
            <a:avLst/>
          </a:prstGeom>
          <a:noFill/>
        </p:spPr>
        <p:txBody>
          <a:bodyPr wrap="square" rtlCol="0">
            <a:spAutoFit/>
          </a:bodyPr>
          <a:lstStyle/>
          <a:p>
            <a:r>
              <a:rPr lang="en-US" altLang="zh-CN" sz="2400" b="1" dirty="0">
                <a:solidFill>
                  <a:srgbClr val="233A42"/>
                </a:solidFill>
                <a:latin typeface="+mn-lt"/>
              </a:rPr>
              <a:t>4	</a:t>
            </a:r>
            <a:r>
              <a:rPr lang="en-US" altLang="zh-CN" sz="2400" dirty="0">
                <a:solidFill>
                  <a:srgbClr val="233A42"/>
                </a:solidFill>
                <a:latin typeface="+mn-lt"/>
              </a:rPr>
              <a:t>Design</a:t>
            </a:r>
            <a:endParaRPr lang="zh-CN" altLang="en-US" sz="2400" dirty="0">
              <a:solidFill>
                <a:srgbClr val="233A42"/>
              </a:solidFill>
              <a:latin typeface="+mn-lt"/>
            </a:endParaRPr>
          </a:p>
        </p:txBody>
      </p:sp>
      <p:cxnSp>
        <p:nvCxnSpPr>
          <p:cNvPr id="13" name="直接连接符 12">
            <a:extLst>
              <a:ext uri="{FF2B5EF4-FFF2-40B4-BE49-F238E27FC236}">
                <a16:creationId xmlns:a16="http://schemas.microsoft.com/office/drawing/2014/main" id="{5979CAB6-D7FA-DC35-3B43-EA123906709B}"/>
              </a:ext>
            </a:extLst>
          </p:cNvPr>
          <p:cNvCxnSpPr/>
          <p:nvPr/>
        </p:nvCxnSpPr>
        <p:spPr bwMode="auto">
          <a:xfrm>
            <a:off x="914653" y="3081705"/>
            <a:ext cx="9721080" cy="0"/>
          </a:xfrm>
          <a:prstGeom prst="line">
            <a:avLst/>
          </a:prstGeom>
          <a:solidFill>
            <a:schemeClr val="accent1"/>
          </a:solidFill>
          <a:ln w="25400" cap="flat" cmpd="sng" algn="ctr">
            <a:solidFill>
              <a:srgbClr val="233A4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14" name="灯片编号占位符 13">
            <a:extLst>
              <a:ext uri="{FF2B5EF4-FFF2-40B4-BE49-F238E27FC236}">
                <a16:creationId xmlns:a16="http://schemas.microsoft.com/office/drawing/2014/main" id="{D515039D-C636-944C-4C57-A31CD28CE20E}"/>
              </a:ext>
            </a:extLst>
          </p:cNvPr>
          <p:cNvSpPr>
            <a:spLocks noGrp="1"/>
          </p:cNvSpPr>
          <p:nvPr>
            <p:ph type="sldNum" sz="quarter" idx="12"/>
          </p:nvPr>
        </p:nvSpPr>
        <p:spPr/>
        <p:txBody>
          <a:bodyPr/>
          <a:lstStyle/>
          <a:p>
            <a:r>
              <a:rPr lang="en-US"/>
              <a:t>Page </a:t>
            </a:r>
            <a:fld id="{9D46F3A4-F478-9440-BC8E-B732027F4C86}" type="slidenum">
              <a:rPr lang="en-US" smtClean="0"/>
              <a:pPr/>
              <a:t>3</a:t>
            </a:fld>
            <a:endParaRPr lang="en-US" dirty="0"/>
          </a:p>
        </p:txBody>
      </p:sp>
    </p:spTree>
    <p:extLst>
      <p:ext uri="{BB962C8B-B14F-4D97-AF65-F5344CB8AC3E}">
        <p14:creationId xmlns:p14="http://schemas.microsoft.com/office/powerpoint/2010/main" val="3402064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1484784"/>
            <a:ext cx="7886700" cy="426611"/>
          </a:xfrm>
        </p:spPr>
        <p:txBody>
          <a:bodyPr>
            <a:normAutofit/>
          </a:bodyPr>
          <a:lstStyle/>
          <a:p>
            <a:r>
              <a:rPr lang="en-US" b="1" dirty="0">
                <a:solidFill>
                  <a:schemeClr val="tx2"/>
                </a:solidFill>
              </a:rPr>
              <a:t>What is BLE?</a:t>
            </a:r>
          </a:p>
        </p:txBody>
      </p:sp>
      <p:sp>
        <p:nvSpPr>
          <p:cNvPr id="6" name="Content Placeholder 2"/>
          <p:cNvSpPr>
            <a:spLocks noGrp="1"/>
          </p:cNvSpPr>
          <p:nvPr>
            <p:ph idx="1"/>
          </p:nvPr>
        </p:nvSpPr>
        <p:spPr>
          <a:xfrm>
            <a:off x="676212" y="2492896"/>
            <a:ext cx="7781060" cy="5195656"/>
          </a:xfrm>
        </p:spPr>
        <p:txBody>
          <a:bodyPr>
            <a:normAutofit/>
          </a:bodyPr>
          <a:lstStyle/>
          <a:p>
            <a:pPr>
              <a:lnSpc>
                <a:spcPct val="150000"/>
              </a:lnSpc>
            </a:pPr>
            <a:r>
              <a:rPr lang="en-US" sz="1800" dirty="0"/>
              <a:t>A wireless protocol for connecting two devices.</a:t>
            </a:r>
          </a:p>
          <a:p>
            <a:pPr>
              <a:lnSpc>
                <a:spcPct val="150000"/>
              </a:lnSpc>
            </a:pPr>
            <a:r>
              <a:rPr lang="en-US" sz="1800" dirty="0"/>
              <a:t>A lightweight subset of classic Bluetooth.</a:t>
            </a:r>
          </a:p>
          <a:p>
            <a:pPr>
              <a:lnSpc>
                <a:spcPct val="150000"/>
              </a:lnSpc>
            </a:pPr>
            <a:r>
              <a:rPr lang="en-US" altLang="zh-CN" sz="1800" dirty="0"/>
              <a:t>Low power consumption</a:t>
            </a:r>
            <a:endParaRPr lang="en-US" sz="1800" dirty="0"/>
          </a:p>
          <a:p>
            <a:pPr>
              <a:lnSpc>
                <a:spcPct val="150000"/>
              </a:lnSpc>
            </a:pPr>
            <a:r>
              <a:rPr lang="en-US" sz="1800" dirty="0"/>
              <a:t>Introduced by Nokia; Became a part of the Bluetooth 4.0 core specification.</a:t>
            </a:r>
          </a:p>
        </p:txBody>
      </p:sp>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968208" y="4774953"/>
            <a:ext cx="3190734" cy="1196525"/>
          </a:xfrm>
          <a:prstGeom prst="rect">
            <a:avLst/>
          </a:prstGeom>
        </p:spPr>
      </p:pic>
    </p:spTree>
    <p:extLst>
      <p:ext uri="{BB962C8B-B14F-4D97-AF65-F5344CB8AC3E}">
        <p14:creationId xmlns:p14="http://schemas.microsoft.com/office/powerpoint/2010/main" val="1299736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0389CDF-4449-AF2F-6D8E-6BD1BD26C60F}"/>
              </a:ext>
            </a:extLst>
          </p:cNvPr>
          <p:cNvSpPr txBox="1"/>
          <p:nvPr/>
        </p:nvSpPr>
        <p:spPr>
          <a:xfrm>
            <a:off x="9686275" y="456985"/>
            <a:ext cx="1584176" cy="400110"/>
          </a:xfrm>
          <a:prstGeom prst="rect">
            <a:avLst/>
          </a:prstGeom>
          <a:noFill/>
        </p:spPr>
        <p:txBody>
          <a:bodyPr wrap="square" rtlCol="0">
            <a:spAutoFit/>
          </a:bodyPr>
          <a:lstStyle/>
          <a:p>
            <a:r>
              <a:rPr lang="en-US" altLang="zh-CN" sz="2000" dirty="0">
                <a:solidFill>
                  <a:srgbClr val="233A42"/>
                </a:solidFill>
                <a:latin typeface="+mn-lt"/>
              </a:rPr>
              <a:t>Introduction</a:t>
            </a:r>
            <a:endParaRPr lang="zh-CN" altLang="en-US" dirty="0">
              <a:solidFill>
                <a:srgbClr val="233A42"/>
              </a:solidFill>
              <a:latin typeface="+mn-lt"/>
            </a:endParaRPr>
          </a:p>
        </p:txBody>
      </p:sp>
      <p:sp>
        <p:nvSpPr>
          <p:cNvPr id="6" name="日期占位符 5">
            <a:extLst>
              <a:ext uri="{FF2B5EF4-FFF2-40B4-BE49-F238E27FC236}">
                <a16:creationId xmlns:a16="http://schemas.microsoft.com/office/drawing/2014/main" id="{7644B123-8B02-A1C3-D24B-A3960CB528B0}"/>
              </a:ext>
            </a:extLst>
          </p:cNvPr>
          <p:cNvSpPr>
            <a:spLocks noGrp="1"/>
          </p:cNvSpPr>
          <p:nvPr>
            <p:ph type="dt" sz="half" idx="10"/>
          </p:nvPr>
        </p:nvSpPr>
        <p:spPr/>
        <p:txBody>
          <a:bodyPr/>
          <a:lstStyle/>
          <a:p>
            <a:fld id="{75F693B0-C1A4-46CE-B34F-30ADF6C94BB3}" type="datetime1">
              <a:rPr lang="en-US" altLang="zh-CN" smtClean="0"/>
              <a:t>7/17/2023</a:t>
            </a:fld>
            <a:endParaRPr lang="en-US" dirty="0"/>
          </a:p>
        </p:txBody>
      </p:sp>
      <p:sp>
        <p:nvSpPr>
          <p:cNvPr id="7" name="页脚占位符 6">
            <a:extLst>
              <a:ext uri="{FF2B5EF4-FFF2-40B4-BE49-F238E27FC236}">
                <a16:creationId xmlns:a16="http://schemas.microsoft.com/office/drawing/2014/main" id="{F8B20AC7-00BA-5645-7BB3-9BE299DB8930}"/>
              </a:ext>
            </a:extLst>
          </p:cNvPr>
          <p:cNvSpPr>
            <a:spLocks noGrp="1"/>
          </p:cNvSpPr>
          <p:nvPr>
            <p:ph type="ftr" sz="quarter" idx="11"/>
          </p:nvPr>
        </p:nvSpPr>
        <p:spPr/>
        <p:txBody>
          <a:bodyPr/>
          <a:lstStyle/>
          <a:p>
            <a:r>
              <a:rPr lang="en-US" dirty="0"/>
              <a:t>Master Thesis Midterm Presentation</a:t>
            </a:r>
          </a:p>
        </p:txBody>
      </p:sp>
      <p:sp>
        <p:nvSpPr>
          <p:cNvPr id="8" name="灯片编号占位符 7">
            <a:extLst>
              <a:ext uri="{FF2B5EF4-FFF2-40B4-BE49-F238E27FC236}">
                <a16:creationId xmlns:a16="http://schemas.microsoft.com/office/drawing/2014/main" id="{E5ABB2B9-B939-5995-C1DB-B81B955AE595}"/>
              </a:ext>
            </a:extLst>
          </p:cNvPr>
          <p:cNvSpPr>
            <a:spLocks noGrp="1"/>
          </p:cNvSpPr>
          <p:nvPr>
            <p:ph type="sldNum" sz="quarter" idx="12"/>
          </p:nvPr>
        </p:nvSpPr>
        <p:spPr/>
        <p:txBody>
          <a:bodyPr/>
          <a:lstStyle/>
          <a:p>
            <a:r>
              <a:rPr lang="en-US"/>
              <a:t>Page </a:t>
            </a:r>
            <a:fld id="{9D46F3A4-F478-9440-BC8E-B732027F4C86}" type="slidenum">
              <a:rPr lang="en-US" smtClean="0"/>
              <a:pPr/>
              <a:t>5</a:t>
            </a:fld>
            <a:endParaRPr lang="en-US" dirty="0"/>
          </a:p>
        </p:txBody>
      </p:sp>
      <p:sp>
        <p:nvSpPr>
          <p:cNvPr id="10" name="文本框 9">
            <a:extLst>
              <a:ext uri="{FF2B5EF4-FFF2-40B4-BE49-F238E27FC236}">
                <a16:creationId xmlns:a16="http://schemas.microsoft.com/office/drawing/2014/main" id="{BC0D4E6D-AEA4-B1E3-AA20-D88F7F10AD2C}"/>
              </a:ext>
            </a:extLst>
          </p:cNvPr>
          <p:cNvSpPr txBox="1"/>
          <p:nvPr/>
        </p:nvSpPr>
        <p:spPr>
          <a:xfrm>
            <a:off x="-528736" y="3057225"/>
            <a:ext cx="8775050" cy="353943"/>
          </a:xfrm>
          <a:prstGeom prst="rect">
            <a:avLst/>
          </a:prstGeom>
          <a:noFill/>
        </p:spPr>
        <p:txBody>
          <a:bodyPr wrap="square" rtlCol="0">
            <a:spAutoFit/>
          </a:bodyPr>
          <a:lstStyle/>
          <a:p>
            <a:pPr marL="285750" indent="-285750">
              <a:buFont typeface="Arial" panose="020B0604020202020204" pitchFamily="34" charset="0"/>
              <a:buChar char="•"/>
            </a:pPr>
            <a:endParaRPr lang="zh-CN" altLang="en-US" dirty="0"/>
          </a:p>
        </p:txBody>
      </p:sp>
      <p:pic>
        <p:nvPicPr>
          <p:cNvPr id="3" name="图片 2">
            <a:extLst>
              <a:ext uri="{FF2B5EF4-FFF2-40B4-BE49-F238E27FC236}">
                <a16:creationId xmlns:a16="http://schemas.microsoft.com/office/drawing/2014/main" id="{603D982E-ACC6-0F9B-16E9-D6C699F927F0}"/>
              </a:ext>
            </a:extLst>
          </p:cNvPr>
          <p:cNvPicPr>
            <a:picLocks noChangeAspect="1"/>
          </p:cNvPicPr>
          <p:nvPr/>
        </p:nvPicPr>
        <p:blipFill>
          <a:blip r:embed="rId3"/>
          <a:stretch>
            <a:fillRect/>
          </a:stretch>
        </p:blipFill>
        <p:spPr>
          <a:xfrm>
            <a:off x="70965" y="2276872"/>
            <a:ext cx="5907799" cy="3528268"/>
          </a:xfrm>
          <a:prstGeom prst="rect">
            <a:avLst/>
          </a:prstGeom>
        </p:spPr>
      </p:pic>
      <p:pic>
        <p:nvPicPr>
          <p:cNvPr id="16" name="内容占位符 15">
            <a:extLst>
              <a:ext uri="{FF2B5EF4-FFF2-40B4-BE49-F238E27FC236}">
                <a16:creationId xmlns:a16="http://schemas.microsoft.com/office/drawing/2014/main" id="{AC9FA51E-E884-E7F8-C47E-147AA5F03BEB}"/>
              </a:ext>
            </a:extLst>
          </p:cNvPr>
          <p:cNvPicPr>
            <a:picLocks noGrp="1" noChangeAspect="1"/>
          </p:cNvPicPr>
          <p:nvPr>
            <p:ph idx="1"/>
          </p:nvPr>
        </p:nvPicPr>
        <p:blipFill>
          <a:blip r:embed="rId4"/>
          <a:stretch>
            <a:fillRect/>
          </a:stretch>
        </p:blipFill>
        <p:spPr>
          <a:xfrm>
            <a:off x="6137197" y="2276872"/>
            <a:ext cx="5981698" cy="3528268"/>
          </a:xfrm>
        </p:spPr>
      </p:pic>
      <p:sp>
        <p:nvSpPr>
          <p:cNvPr id="17" name="文本框 16">
            <a:extLst>
              <a:ext uri="{FF2B5EF4-FFF2-40B4-BE49-F238E27FC236}">
                <a16:creationId xmlns:a16="http://schemas.microsoft.com/office/drawing/2014/main" id="{468A7A18-648E-C2AD-532C-B75101201280}"/>
              </a:ext>
            </a:extLst>
          </p:cNvPr>
          <p:cNvSpPr txBox="1"/>
          <p:nvPr/>
        </p:nvSpPr>
        <p:spPr>
          <a:xfrm>
            <a:off x="191344" y="1425030"/>
            <a:ext cx="5184576" cy="461665"/>
          </a:xfrm>
          <a:prstGeom prst="rect">
            <a:avLst/>
          </a:prstGeom>
          <a:noFill/>
        </p:spPr>
        <p:txBody>
          <a:bodyPr wrap="square" rtlCol="0">
            <a:spAutoFit/>
          </a:bodyPr>
          <a:lstStyle/>
          <a:p>
            <a:r>
              <a:rPr lang="en-US" altLang="zh-CN" sz="2400" dirty="0">
                <a:solidFill>
                  <a:srgbClr val="233A42"/>
                </a:solidFill>
                <a:latin typeface="+mn-lt"/>
              </a:rPr>
              <a:t>Bluetooth Low Energy(BLE) Trackers</a:t>
            </a:r>
            <a:endParaRPr lang="zh-CN" altLang="en-US" sz="2400" dirty="0">
              <a:solidFill>
                <a:srgbClr val="233A42"/>
              </a:solidFill>
              <a:latin typeface="+mn-lt"/>
            </a:endParaRPr>
          </a:p>
        </p:txBody>
      </p:sp>
    </p:spTree>
    <p:extLst>
      <p:ext uri="{BB962C8B-B14F-4D97-AF65-F5344CB8AC3E}">
        <p14:creationId xmlns:p14="http://schemas.microsoft.com/office/powerpoint/2010/main" val="347529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DE693BD-FA76-0BC0-149B-F1AD56066087}"/>
              </a:ext>
            </a:extLst>
          </p:cNvPr>
          <p:cNvSpPr/>
          <p:nvPr/>
        </p:nvSpPr>
        <p:spPr bwMode="auto">
          <a:xfrm>
            <a:off x="465848" y="4255035"/>
            <a:ext cx="5472608" cy="2082933"/>
          </a:xfrm>
          <a:prstGeom prst="rect">
            <a:avLst/>
          </a:prstGeom>
          <a:solidFill>
            <a:srgbClr val="DADEE2"/>
          </a:solidFill>
          <a:ln w="9525" cap="flat" cmpd="sng" algn="ctr">
            <a:solidFill>
              <a:srgbClr val="99A9DB"/>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Arial" charset="0"/>
              <a:ea typeface="ＭＳ Ｐゴシック" charset="0"/>
              <a:cs typeface="Arial" charset="0"/>
            </a:endParaRPr>
          </a:p>
        </p:txBody>
      </p:sp>
      <p:sp>
        <p:nvSpPr>
          <p:cNvPr id="5" name="文本框 4">
            <a:extLst>
              <a:ext uri="{FF2B5EF4-FFF2-40B4-BE49-F238E27FC236}">
                <a16:creationId xmlns:a16="http://schemas.microsoft.com/office/drawing/2014/main" id="{20389CDF-4449-AF2F-6D8E-6BD1BD26C60F}"/>
              </a:ext>
            </a:extLst>
          </p:cNvPr>
          <p:cNvSpPr txBox="1"/>
          <p:nvPr/>
        </p:nvSpPr>
        <p:spPr>
          <a:xfrm>
            <a:off x="9686275" y="456985"/>
            <a:ext cx="1584176" cy="400110"/>
          </a:xfrm>
          <a:prstGeom prst="rect">
            <a:avLst/>
          </a:prstGeom>
          <a:noFill/>
        </p:spPr>
        <p:txBody>
          <a:bodyPr wrap="square" rtlCol="0">
            <a:spAutoFit/>
          </a:bodyPr>
          <a:lstStyle/>
          <a:p>
            <a:r>
              <a:rPr lang="en-US" altLang="zh-CN" sz="2000" dirty="0">
                <a:solidFill>
                  <a:srgbClr val="233A42"/>
                </a:solidFill>
                <a:latin typeface="+mn-lt"/>
              </a:rPr>
              <a:t>Introduction</a:t>
            </a:r>
            <a:endParaRPr lang="zh-CN" altLang="en-US" dirty="0">
              <a:solidFill>
                <a:srgbClr val="233A42"/>
              </a:solidFill>
              <a:latin typeface="+mn-lt"/>
            </a:endParaRPr>
          </a:p>
        </p:txBody>
      </p:sp>
      <p:pic>
        <p:nvPicPr>
          <p:cNvPr id="2050" name="Picture 2" descr="APPLE AIRTAG - AirTag (White)">
            <a:extLst>
              <a:ext uri="{FF2B5EF4-FFF2-40B4-BE49-F238E27FC236}">
                <a16:creationId xmlns:a16="http://schemas.microsoft.com/office/drawing/2014/main" id="{D1909488-10CD-0FE0-6781-D8D0C7974AC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994286" y="1888293"/>
            <a:ext cx="2520280" cy="1744809"/>
          </a:xfrm>
          <a:prstGeom prst="rect">
            <a:avLst/>
          </a:prstGeom>
          <a:noFill/>
          <a:extLst>
            <a:ext uri="{909E8E84-426E-40DD-AFC4-6F175D3DCCD1}">
              <a14:hiddenFill xmlns:a14="http://schemas.microsoft.com/office/drawing/2010/main">
                <a:solidFill>
                  <a:srgbClr val="FFFFFF"/>
                </a:solidFill>
              </a14:hiddenFill>
            </a:ext>
          </a:extLst>
        </p:spPr>
      </p:pic>
      <p:sp>
        <p:nvSpPr>
          <p:cNvPr id="6" name="日期占位符 5">
            <a:extLst>
              <a:ext uri="{FF2B5EF4-FFF2-40B4-BE49-F238E27FC236}">
                <a16:creationId xmlns:a16="http://schemas.microsoft.com/office/drawing/2014/main" id="{7644B123-8B02-A1C3-D24B-A3960CB528B0}"/>
              </a:ext>
            </a:extLst>
          </p:cNvPr>
          <p:cNvSpPr>
            <a:spLocks noGrp="1"/>
          </p:cNvSpPr>
          <p:nvPr>
            <p:ph type="dt" sz="half" idx="10"/>
          </p:nvPr>
        </p:nvSpPr>
        <p:spPr/>
        <p:txBody>
          <a:bodyPr/>
          <a:lstStyle/>
          <a:p>
            <a:fld id="{75F693B0-C1A4-46CE-B34F-30ADF6C94BB3}" type="datetime1">
              <a:rPr lang="en-US" altLang="zh-CN" smtClean="0"/>
              <a:t>7/17/2023</a:t>
            </a:fld>
            <a:endParaRPr lang="en-US" dirty="0"/>
          </a:p>
        </p:txBody>
      </p:sp>
      <p:sp>
        <p:nvSpPr>
          <p:cNvPr id="7" name="页脚占位符 6">
            <a:extLst>
              <a:ext uri="{FF2B5EF4-FFF2-40B4-BE49-F238E27FC236}">
                <a16:creationId xmlns:a16="http://schemas.microsoft.com/office/drawing/2014/main" id="{F8B20AC7-00BA-5645-7BB3-9BE299DB8930}"/>
              </a:ext>
            </a:extLst>
          </p:cNvPr>
          <p:cNvSpPr>
            <a:spLocks noGrp="1"/>
          </p:cNvSpPr>
          <p:nvPr>
            <p:ph type="ftr" sz="quarter" idx="11"/>
          </p:nvPr>
        </p:nvSpPr>
        <p:spPr/>
        <p:txBody>
          <a:bodyPr/>
          <a:lstStyle/>
          <a:p>
            <a:r>
              <a:rPr lang="en-US"/>
              <a:t>Master Thesis Midterm Presentation</a:t>
            </a:r>
            <a:endParaRPr lang="en-US" dirty="0"/>
          </a:p>
        </p:txBody>
      </p:sp>
      <p:sp>
        <p:nvSpPr>
          <p:cNvPr id="8" name="灯片编号占位符 7">
            <a:extLst>
              <a:ext uri="{FF2B5EF4-FFF2-40B4-BE49-F238E27FC236}">
                <a16:creationId xmlns:a16="http://schemas.microsoft.com/office/drawing/2014/main" id="{E5ABB2B9-B939-5995-C1DB-B81B955AE595}"/>
              </a:ext>
            </a:extLst>
          </p:cNvPr>
          <p:cNvSpPr>
            <a:spLocks noGrp="1"/>
          </p:cNvSpPr>
          <p:nvPr>
            <p:ph type="sldNum" sz="quarter" idx="12"/>
          </p:nvPr>
        </p:nvSpPr>
        <p:spPr/>
        <p:txBody>
          <a:bodyPr/>
          <a:lstStyle/>
          <a:p>
            <a:r>
              <a:rPr lang="en-US"/>
              <a:t>Page </a:t>
            </a:r>
            <a:fld id="{9D46F3A4-F478-9440-BC8E-B732027F4C86}" type="slidenum">
              <a:rPr lang="en-US" smtClean="0"/>
              <a:pPr/>
              <a:t>6</a:t>
            </a:fld>
            <a:endParaRPr lang="en-US" dirty="0"/>
          </a:p>
        </p:txBody>
      </p:sp>
      <p:sp>
        <p:nvSpPr>
          <p:cNvPr id="10" name="文本框 9">
            <a:extLst>
              <a:ext uri="{FF2B5EF4-FFF2-40B4-BE49-F238E27FC236}">
                <a16:creationId xmlns:a16="http://schemas.microsoft.com/office/drawing/2014/main" id="{BC0D4E6D-AEA4-B1E3-AA20-D88F7F10AD2C}"/>
              </a:ext>
            </a:extLst>
          </p:cNvPr>
          <p:cNvSpPr txBox="1"/>
          <p:nvPr/>
        </p:nvSpPr>
        <p:spPr>
          <a:xfrm>
            <a:off x="-528736" y="3057225"/>
            <a:ext cx="8775050" cy="353943"/>
          </a:xfrm>
          <a:prstGeom prst="rect">
            <a:avLst/>
          </a:prstGeom>
          <a:noFill/>
        </p:spPr>
        <p:txBody>
          <a:bodyPr wrap="square" rtlCol="0">
            <a:spAutoFit/>
          </a:bodyPr>
          <a:lstStyle/>
          <a:p>
            <a:pPr marL="285750" indent="-285750">
              <a:buFont typeface="Arial" panose="020B0604020202020204" pitchFamily="34" charset="0"/>
              <a:buChar char="•"/>
            </a:pPr>
            <a:endParaRPr lang="zh-CN" altLang="en-US" dirty="0"/>
          </a:p>
        </p:txBody>
      </p:sp>
      <p:sp>
        <p:nvSpPr>
          <p:cNvPr id="12" name="矩形 11">
            <a:extLst>
              <a:ext uri="{FF2B5EF4-FFF2-40B4-BE49-F238E27FC236}">
                <a16:creationId xmlns:a16="http://schemas.microsoft.com/office/drawing/2014/main" id="{B187EDC5-B7AE-D28F-42A3-C3C4D509EA9D}"/>
              </a:ext>
            </a:extLst>
          </p:cNvPr>
          <p:cNvSpPr/>
          <p:nvPr/>
        </p:nvSpPr>
        <p:spPr bwMode="auto">
          <a:xfrm>
            <a:off x="479376" y="1531164"/>
            <a:ext cx="5472608" cy="2185868"/>
          </a:xfrm>
          <a:prstGeom prst="rect">
            <a:avLst/>
          </a:prstGeom>
          <a:solidFill>
            <a:srgbClr val="EDEFF1"/>
          </a:solidFill>
          <a:ln w="9525" cap="flat" cmpd="sng" algn="ctr">
            <a:solidFill>
              <a:srgbClr val="99A9DB"/>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Arial" charset="0"/>
              <a:ea typeface="ＭＳ Ｐゴシック" charset="0"/>
              <a:cs typeface="Arial" charset="0"/>
            </a:endParaRPr>
          </a:p>
        </p:txBody>
      </p:sp>
      <p:sp>
        <p:nvSpPr>
          <p:cNvPr id="2" name="文本框 1">
            <a:extLst>
              <a:ext uri="{FF2B5EF4-FFF2-40B4-BE49-F238E27FC236}">
                <a16:creationId xmlns:a16="http://schemas.microsoft.com/office/drawing/2014/main" id="{40BAB3F5-552F-534F-65E2-7329D9294910}"/>
              </a:ext>
            </a:extLst>
          </p:cNvPr>
          <p:cNvSpPr txBox="1"/>
          <p:nvPr/>
        </p:nvSpPr>
        <p:spPr>
          <a:xfrm>
            <a:off x="551384" y="1628800"/>
            <a:ext cx="3816424" cy="400110"/>
          </a:xfrm>
          <a:prstGeom prst="rect">
            <a:avLst/>
          </a:prstGeom>
          <a:noFill/>
        </p:spPr>
        <p:txBody>
          <a:bodyPr wrap="square" rtlCol="0">
            <a:spAutoFit/>
          </a:bodyPr>
          <a:lstStyle/>
          <a:p>
            <a:r>
              <a:rPr lang="en-US" altLang="zh-CN" sz="2000" dirty="0">
                <a:solidFill>
                  <a:srgbClr val="233A42"/>
                </a:solidFill>
                <a:latin typeface="+mn-lt"/>
              </a:rPr>
              <a:t>Security and Privacy Issues</a:t>
            </a:r>
            <a:endParaRPr lang="zh-CN" altLang="en-US" sz="1800" dirty="0">
              <a:solidFill>
                <a:srgbClr val="233A42"/>
              </a:solidFill>
            </a:endParaRPr>
          </a:p>
        </p:txBody>
      </p:sp>
      <p:sp>
        <p:nvSpPr>
          <p:cNvPr id="3" name="文本框 2">
            <a:extLst>
              <a:ext uri="{FF2B5EF4-FFF2-40B4-BE49-F238E27FC236}">
                <a16:creationId xmlns:a16="http://schemas.microsoft.com/office/drawing/2014/main" id="{36B9E637-82C2-D081-9A28-32F6B625ACBC}"/>
              </a:ext>
            </a:extLst>
          </p:cNvPr>
          <p:cNvSpPr txBox="1"/>
          <p:nvPr/>
        </p:nvSpPr>
        <p:spPr>
          <a:xfrm>
            <a:off x="539240" y="3107290"/>
            <a:ext cx="8208912"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sz="1800" dirty="0">
                <a:latin typeface="+mn-lt"/>
              </a:rPr>
              <a:t>Tracking ability exploited for malicious purposes</a:t>
            </a:r>
          </a:p>
        </p:txBody>
      </p:sp>
      <p:sp>
        <p:nvSpPr>
          <p:cNvPr id="4" name="文本框 3">
            <a:extLst>
              <a:ext uri="{FF2B5EF4-FFF2-40B4-BE49-F238E27FC236}">
                <a16:creationId xmlns:a16="http://schemas.microsoft.com/office/drawing/2014/main" id="{58AB3FF7-D317-AC44-4388-A4D1AD45A37E}"/>
              </a:ext>
            </a:extLst>
          </p:cNvPr>
          <p:cNvSpPr txBox="1"/>
          <p:nvPr/>
        </p:nvSpPr>
        <p:spPr>
          <a:xfrm>
            <a:off x="539240" y="2319227"/>
            <a:ext cx="8208912"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sz="1800" dirty="0">
                <a:latin typeface="+mn-lt"/>
              </a:rPr>
              <a:t>BLE tracker’s nature suits tracking people</a:t>
            </a:r>
          </a:p>
        </p:txBody>
      </p:sp>
      <p:sp>
        <p:nvSpPr>
          <p:cNvPr id="11" name="文本框 10">
            <a:extLst>
              <a:ext uri="{FF2B5EF4-FFF2-40B4-BE49-F238E27FC236}">
                <a16:creationId xmlns:a16="http://schemas.microsoft.com/office/drawing/2014/main" id="{1D887A3C-49A6-B7F0-CA34-BA7FF7F49001}"/>
              </a:ext>
            </a:extLst>
          </p:cNvPr>
          <p:cNvSpPr txBox="1"/>
          <p:nvPr/>
        </p:nvSpPr>
        <p:spPr>
          <a:xfrm>
            <a:off x="582544" y="4428881"/>
            <a:ext cx="5153416" cy="400110"/>
          </a:xfrm>
          <a:prstGeom prst="rect">
            <a:avLst/>
          </a:prstGeom>
          <a:noFill/>
        </p:spPr>
        <p:txBody>
          <a:bodyPr wrap="square" rtlCol="0">
            <a:spAutoFit/>
          </a:bodyPr>
          <a:lstStyle/>
          <a:p>
            <a:r>
              <a:rPr lang="en-US" altLang="zh-CN" sz="2000" dirty="0">
                <a:solidFill>
                  <a:srgbClr val="233A42"/>
                </a:solidFill>
                <a:latin typeface="+mn-lt"/>
              </a:rPr>
              <a:t>Countermeasure developed by Manufacturers </a:t>
            </a:r>
            <a:endParaRPr lang="zh-CN" altLang="en-US" sz="1800" dirty="0">
              <a:solidFill>
                <a:srgbClr val="233A42"/>
              </a:solidFill>
            </a:endParaRPr>
          </a:p>
        </p:txBody>
      </p:sp>
      <p:sp>
        <p:nvSpPr>
          <p:cNvPr id="15" name="文本框 14">
            <a:extLst>
              <a:ext uri="{FF2B5EF4-FFF2-40B4-BE49-F238E27FC236}">
                <a16:creationId xmlns:a16="http://schemas.microsoft.com/office/drawing/2014/main" id="{C7EDA183-AB6B-D3C6-B26B-749389EE6850}"/>
              </a:ext>
            </a:extLst>
          </p:cNvPr>
          <p:cNvSpPr txBox="1"/>
          <p:nvPr/>
        </p:nvSpPr>
        <p:spPr>
          <a:xfrm>
            <a:off x="479376" y="5289480"/>
            <a:ext cx="8208912"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sz="1800" dirty="0" err="1">
                <a:latin typeface="+mn-lt"/>
              </a:rPr>
              <a:t>Airtags</a:t>
            </a:r>
            <a:r>
              <a:rPr lang="en-US" altLang="zh-CN" sz="1800" dirty="0">
                <a:latin typeface="+mn-lt"/>
              </a:rPr>
              <a:t> alerts when moving with unregistered users</a:t>
            </a:r>
          </a:p>
        </p:txBody>
      </p:sp>
      <p:sp>
        <p:nvSpPr>
          <p:cNvPr id="16" name="矩形 15">
            <a:extLst>
              <a:ext uri="{FF2B5EF4-FFF2-40B4-BE49-F238E27FC236}">
                <a16:creationId xmlns:a16="http://schemas.microsoft.com/office/drawing/2014/main" id="{D91E1615-E4EF-D863-8123-2041A9D0C502}"/>
              </a:ext>
            </a:extLst>
          </p:cNvPr>
          <p:cNvSpPr/>
          <p:nvPr/>
        </p:nvSpPr>
        <p:spPr bwMode="auto">
          <a:xfrm>
            <a:off x="6527288" y="4255034"/>
            <a:ext cx="5472608" cy="2082933"/>
          </a:xfrm>
          <a:prstGeom prst="rect">
            <a:avLst/>
          </a:prstGeom>
          <a:solidFill>
            <a:srgbClr val="C8CED4"/>
          </a:solidFill>
          <a:ln w="9525" cap="flat" cmpd="sng" algn="ctr">
            <a:solidFill>
              <a:srgbClr val="99A9DB"/>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Arial" charset="0"/>
              <a:ea typeface="ＭＳ Ｐゴシック" charset="0"/>
              <a:cs typeface="Arial" charset="0"/>
            </a:endParaRPr>
          </a:p>
        </p:txBody>
      </p:sp>
      <p:sp>
        <p:nvSpPr>
          <p:cNvPr id="17" name="文本框 16">
            <a:extLst>
              <a:ext uri="{FF2B5EF4-FFF2-40B4-BE49-F238E27FC236}">
                <a16:creationId xmlns:a16="http://schemas.microsoft.com/office/drawing/2014/main" id="{4C38FBAA-8226-8576-420D-330EDCA7DD57}"/>
              </a:ext>
            </a:extLst>
          </p:cNvPr>
          <p:cNvSpPr txBox="1"/>
          <p:nvPr/>
        </p:nvSpPr>
        <p:spPr>
          <a:xfrm>
            <a:off x="6607956" y="4445613"/>
            <a:ext cx="5153416" cy="400110"/>
          </a:xfrm>
          <a:prstGeom prst="rect">
            <a:avLst/>
          </a:prstGeom>
          <a:noFill/>
        </p:spPr>
        <p:txBody>
          <a:bodyPr wrap="square" rtlCol="0">
            <a:spAutoFit/>
          </a:bodyPr>
          <a:lstStyle/>
          <a:p>
            <a:r>
              <a:rPr lang="en-US" altLang="zh-CN" sz="2000" dirty="0">
                <a:solidFill>
                  <a:srgbClr val="233A42"/>
                </a:solidFill>
                <a:latin typeface="+mn-lt"/>
              </a:rPr>
              <a:t>Problem of countermeasure</a:t>
            </a:r>
            <a:endParaRPr lang="zh-CN" altLang="en-US" sz="1800" dirty="0">
              <a:solidFill>
                <a:srgbClr val="233A42"/>
              </a:solidFill>
            </a:endParaRPr>
          </a:p>
        </p:txBody>
      </p:sp>
      <p:sp>
        <p:nvSpPr>
          <p:cNvPr id="22" name="箭头: 右 21">
            <a:extLst>
              <a:ext uri="{FF2B5EF4-FFF2-40B4-BE49-F238E27FC236}">
                <a16:creationId xmlns:a16="http://schemas.microsoft.com/office/drawing/2014/main" id="{1EC1CEBA-8F18-51C6-2830-DFB51CD801ED}"/>
              </a:ext>
            </a:extLst>
          </p:cNvPr>
          <p:cNvSpPr/>
          <p:nvPr/>
        </p:nvSpPr>
        <p:spPr bwMode="auto">
          <a:xfrm>
            <a:off x="5960396" y="5258246"/>
            <a:ext cx="560128" cy="215900"/>
          </a:xfrm>
          <a:prstGeom prst="rightArrow">
            <a:avLst/>
          </a:prstGeom>
          <a:solidFill>
            <a:schemeClr val="accent1">
              <a:lumMod val="20000"/>
              <a:lumOff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C3A060"/>
              </a:solidFill>
              <a:effectLst/>
              <a:latin typeface="Arial" charset="0"/>
              <a:ea typeface="ＭＳ Ｐゴシック" charset="0"/>
              <a:cs typeface="Arial" charset="0"/>
            </a:endParaRPr>
          </a:p>
        </p:txBody>
      </p:sp>
      <p:sp>
        <p:nvSpPr>
          <p:cNvPr id="24" name="箭头: 下 23">
            <a:extLst>
              <a:ext uri="{FF2B5EF4-FFF2-40B4-BE49-F238E27FC236}">
                <a16:creationId xmlns:a16="http://schemas.microsoft.com/office/drawing/2014/main" id="{64019211-CB1B-33B3-F1B6-FC7FD9CB4370}"/>
              </a:ext>
            </a:extLst>
          </p:cNvPr>
          <p:cNvSpPr/>
          <p:nvPr/>
        </p:nvSpPr>
        <p:spPr bwMode="auto">
          <a:xfrm>
            <a:off x="2999656" y="3717032"/>
            <a:ext cx="216024" cy="538003"/>
          </a:xfrm>
          <a:prstGeom prst="downArrow">
            <a:avLst/>
          </a:prstGeom>
          <a:solidFill>
            <a:schemeClr val="accent1">
              <a:lumMod val="20000"/>
              <a:lumOff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Arial" charset="0"/>
              <a:ea typeface="ＭＳ Ｐゴシック" charset="0"/>
              <a:cs typeface="Arial" charset="0"/>
            </a:endParaRPr>
          </a:p>
        </p:txBody>
      </p:sp>
      <p:sp>
        <p:nvSpPr>
          <p:cNvPr id="25" name="文本框 24">
            <a:extLst>
              <a:ext uri="{FF2B5EF4-FFF2-40B4-BE49-F238E27FC236}">
                <a16:creationId xmlns:a16="http://schemas.microsoft.com/office/drawing/2014/main" id="{2E88BB14-5C3B-BCD8-414A-2A44BF583FC3}"/>
              </a:ext>
            </a:extLst>
          </p:cNvPr>
          <p:cNvSpPr txBox="1"/>
          <p:nvPr/>
        </p:nvSpPr>
        <p:spPr>
          <a:xfrm>
            <a:off x="6623340" y="4935986"/>
            <a:ext cx="547260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sz="1800" dirty="0">
                <a:latin typeface="+mn-lt"/>
              </a:rPr>
              <a:t>Easy to muffle the beeping noise</a:t>
            </a:r>
          </a:p>
        </p:txBody>
      </p:sp>
      <p:sp>
        <p:nvSpPr>
          <p:cNvPr id="26" name="文本框 25">
            <a:extLst>
              <a:ext uri="{FF2B5EF4-FFF2-40B4-BE49-F238E27FC236}">
                <a16:creationId xmlns:a16="http://schemas.microsoft.com/office/drawing/2014/main" id="{5271775F-D2C8-9771-4A4A-3D8753FD210B}"/>
              </a:ext>
            </a:extLst>
          </p:cNvPr>
          <p:cNvSpPr txBox="1"/>
          <p:nvPr/>
        </p:nvSpPr>
        <p:spPr>
          <a:xfrm>
            <a:off x="6623340" y="5382809"/>
            <a:ext cx="547260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sz="1800" dirty="0">
                <a:latin typeface="+mn-lt"/>
              </a:rPr>
              <a:t>8 hours to alert could be too late</a:t>
            </a:r>
          </a:p>
        </p:txBody>
      </p:sp>
      <p:sp>
        <p:nvSpPr>
          <p:cNvPr id="27" name="文本框 26">
            <a:extLst>
              <a:ext uri="{FF2B5EF4-FFF2-40B4-BE49-F238E27FC236}">
                <a16:creationId xmlns:a16="http://schemas.microsoft.com/office/drawing/2014/main" id="{79E718AE-DE83-4D12-C07B-F9F70529DEE3}"/>
              </a:ext>
            </a:extLst>
          </p:cNvPr>
          <p:cNvSpPr txBox="1"/>
          <p:nvPr/>
        </p:nvSpPr>
        <p:spPr>
          <a:xfrm>
            <a:off x="6623340" y="5835992"/>
            <a:ext cx="547260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sz="1800" dirty="0">
                <a:latin typeface="+mn-lt"/>
              </a:rPr>
              <a:t>Android users receive no equivalent protections</a:t>
            </a:r>
          </a:p>
        </p:txBody>
      </p:sp>
    </p:spTree>
    <p:extLst>
      <p:ext uri="{BB962C8B-B14F-4D97-AF65-F5344CB8AC3E}">
        <p14:creationId xmlns:p14="http://schemas.microsoft.com/office/powerpoint/2010/main" val="642960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E1F7A08-F311-4468-5BFF-BB7FB727CF85}"/>
              </a:ext>
            </a:extLst>
          </p:cNvPr>
          <p:cNvSpPr>
            <a:spLocks noGrp="1"/>
          </p:cNvSpPr>
          <p:nvPr>
            <p:ph type="dt" sz="half" idx="10"/>
          </p:nvPr>
        </p:nvSpPr>
        <p:spPr/>
        <p:txBody>
          <a:bodyPr/>
          <a:lstStyle/>
          <a:p>
            <a:fld id="{85108DF9-3F94-465D-B70C-F64E3CC4A1B2}" type="datetime1">
              <a:rPr lang="en-US" altLang="zh-CN" smtClean="0"/>
              <a:t>7/17/2023</a:t>
            </a:fld>
            <a:endParaRPr lang="en-US" dirty="0"/>
          </a:p>
        </p:txBody>
      </p:sp>
      <p:sp>
        <p:nvSpPr>
          <p:cNvPr id="5" name="页脚占位符 4">
            <a:extLst>
              <a:ext uri="{FF2B5EF4-FFF2-40B4-BE49-F238E27FC236}">
                <a16:creationId xmlns:a16="http://schemas.microsoft.com/office/drawing/2014/main" id="{783F3D04-62A4-2887-6BC8-5F4F23A33C31}"/>
              </a:ext>
            </a:extLst>
          </p:cNvPr>
          <p:cNvSpPr>
            <a:spLocks noGrp="1"/>
          </p:cNvSpPr>
          <p:nvPr>
            <p:ph type="ftr" sz="quarter" idx="11"/>
          </p:nvPr>
        </p:nvSpPr>
        <p:spPr/>
        <p:txBody>
          <a:bodyPr/>
          <a:lstStyle/>
          <a:p>
            <a:r>
              <a:rPr lang="en-US"/>
              <a:t>Master Thesis Midterm Presentation</a:t>
            </a:r>
            <a:endParaRPr lang="en-US" dirty="0"/>
          </a:p>
        </p:txBody>
      </p:sp>
      <p:sp>
        <p:nvSpPr>
          <p:cNvPr id="6" name="灯片编号占位符 5">
            <a:extLst>
              <a:ext uri="{FF2B5EF4-FFF2-40B4-BE49-F238E27FC236}">
                <a16:creationId xmlns:a16="http://schemas.microsoft.com/office/drawing/2014/main" id="{06184A89-B7F6-4992-2CAB-AE0B924F2D16}"/>
              </a:ext>
            </a:extLst>
          </p:cNvPr>
          <p:cNvSpPr>
            <a:spLocks noGrp="1"/>
          </p:cNvSpPr>
          <p:nvPr>
            <p:ph type="sldNum" sz="quarter" idx="12"/>
          </p:nvPr>
        </p:nvSpPr>
        <p:spPr/>
        <p:txBody>
          <a:bodyPr/>
          <a:lstStyle/>
          <a:p>
            <a:r>
              <a:rPr lang="en-US"/>
              <a:t>Page </a:t>
            </a:r>
            <a:fld id="{9D46F3A4-F478-9440-BC8E-B732027F4C86}" type="slidenum">
              <a:rPr lang="en-US" smtClean="0"/>
              <a:pPr/>
              <a:t>7</a:t>
            </a:fld>
            <a:endParaRPr lang="en-US" dirty="0"/>
          </a:p>
        </p:txBody>
      </p:sp>
      <p:pic>
        <p:nvPicPr>
          <p:cNvPr id="7" name="图片 6">
            <a:extLst>
              <a:ext uri="{FF2B5EF4-FFF2-40B4-BE49-F238E27FC236}">
                <a16:creationId xmlns:a16="http://schemas.microsoft.com/office/drawing/2014/main" id="{232121DB-4AFA-D342-31CC-6C7C669B3E23}"/>
              </a:ext>
            </a:extLst>
          </p:cNvPr>
          <p:cNvPicPr>
            <a:picLocks noChangeAspect="1"/>
          </p:cNvPicPr>
          <p:nvPr/>
        </p:nvPicPr>
        <p:blipFill>
          <a:blip r:embed="rId3"/>
          <a:stretch>
            <a:fillRect/>
          </a:stretch>
        </p:blipFill>
        <p:spPr>
          <a:xfrm>
            <a:off x="1343472" y="1772816"/>
            <a:ext cx="9282186" cy="4667351"/>
          </a:xfrm>
          <a:prstGeom prst="rect">
            <a:avLst/>
          </a:prstGeom>
        </p:spPr>
      </p:pic>
      <p:sp>
        <p:nvSpPr>
          <p:cNvPr id="8" name="文本框 7">
            <a:extLst>
              <a:ext uri="{FF2B5EF4-FFF2-40B4-BE49-F238E27FC236}">
                <a16:creationId xmlns:a16="http://schemas.microsoft.com/office/drawing/2014/main" id="{1AE67041-8074-F8F1-6E80-30A57C853A25}"/>
              </a:ext>
            </a:extLst>
          </p:cNvPr>
          <p:cNvSpPr txBox="1"/>
          <p:nvPr/>
        </p:nvSpPr>
        <p:spPr>
          <a:xfrm>
            <a:off x="504534" y="1304132"/>
            <a:ext cx="9028522" cy="461665"/>
          </a:xfrm>
          <a:prstGeom prst="rect">
            <a:avLst/>
          </a:prstGeom>
          <a:noFill/>
        </p:spPr>
        <p:txBody>
          <a:bodyPr wrap="square" rtlCol="0">
            <a:spAutoFit/>
          </a:bodyPr>
          <a:lstStyle/>
          <a:p>
            <a:r>
              <a:rPr lang="en-US" altLang="zh-CN" sz="2400" dirty="0" err="1">
                <a:solidFill>
                  <a:srgbClr val="233A42"/>
                </a:solidFill>
                <a:latin typeface="+mn-lt"/>
              </a:rPr>
              <a:t>HomeScout</a:t>
            </a:r>
            <a:r>
              <a:rPr lang="en-US" altLang="zh-CN" sz="2400" dirty="0">
                <a:solidFill>
                  <a:srgbClr val="233A42"/>
                </a:solidFill>
                <a:latin typeface="+mn-lt"/>
              </a:rPr>
              <a:t>: an Android app used to detect stalking from BLE devices</a:t>
            </a:r>
            <a:endParaRPr lang="zh-CN" altLang="en-US" sz="2400" dirty="0">
              <a:solidFill>
                <a:srgbClr val="233A42"/>
              </a:solidFill>
              <a:latin typeface="+mn-lt"/>
            </a:endParaRPr>
          </a:p>
        </p:txBody>
      </p:sp>
      <p:sp>
        <p:nvSpPr>
          <p:cNvPr id="2" name="文本框 1">
            <a:extLst>
              <a:ext uri="{FF2B5EF4-FFF2-40B4-BE49-F238E27FC236}">
                <a16:creationId xmlns:a16="http://schemas.microsoft.com/office/drawing/2014/main" id="{22FC9C6A-DBC4-DE93-9224-02448D33279D}"/>
              </a:ext>
            </a:extLst>
          </p:cNvPr>
          <p:cNvSpPr txBox="1"/>
          <p:nvPr/>
        </p:nvSpPr>
        <p:spPr>
          <a:xfrm>
            <a:off x="9686275" y="456985"/>
            <a:ext cx="1584176" cy="400110"/>
          </a:xfrm>
          <a:prstGeom prst="rect">
            <a:avLst/>
          </a:prstGeom>
          <a:noFill/>
        </p:spPr>
        <p:txBody>
          <a:bodyPr wrap="square" rtlCol="0">
            <a:spAutoFit/>
          </a:bodyPr>
          <a:lstStyle/>
          <a:p>
            <a:r>
              <a:rPr lang="en-US" altLang="zh-CN" sz="2000" dirty="0">
                <a:solidFill>
                  <a:srgbClr val="233A42"/>
                </a:solidFill>
                <a:latin typeface="+mn-lt"/>
              </a:rPr>
              <a:t>Introduction</a:t>
            </a:r>
            <a:endParaRPr lang="zh-CN" altLang="en-US" dirty="0">
              <a:solidFill>
                <a:srgbClr val="233A42"/>
              </a:solidFill>
              <a:latin typeface="+mn-lt"/>
            </a:endParaRPr>
          </a:p>
        </p:txBody>
      </p:sp>
    </p:spTree>
    <p:extLst>
      <p:ext uri="{BB962C8B-B14F-4D97-AF65-F5344CB8AC3E}">
        <p14:creationId xmlns:p14="http://schemas.microsoft.com/office/powerpoint/2010/main" val="4141510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E1F7A08-F311-4468-5BFF-BB7FB727CF85}"/>
              </a:ext>
            </a:extLst>
          </p:cNvPr>
          <p:cNvSpPr>
            <a:spLocks noGrp="1"/>
          </p:cNvSpPr>
          <p:nvPr>
            <p:ph type="dt" sz="half" idx="10"/>
          </p:nvPr>
        </p:nvSpPr>
        <p:spPr/>
        <p:txBody>
          <a:bodyPr/>
          <a:lstStyle/>
          <a:p>
            <a:fld id="{85108DF9-3F94-465D-B70C-F64E3CC4A1B2}" type="datetime1">
              <a:rPr lang="en-US" altLang="zh-CN" smtClean="0"/>
              <a:t>7/17/2023</a:t>
            </a:fld>
            <a:endParaRPr lang="en-US" dirty="0"/>
          </a:p>
        </p:txBody>
      </p:sp>
      <p:sp>
        <p:nvSpPr>
          <p:cNvPr id="5" name="页脚占位符 4">
            <a:extLst>
              <a:ext uri="{FF2B5EF4-FFF2-40B4-BE49-F238E27FC236}">
                <a16:creationId xmlns:a16="http://schemas.microsoft.com/office/drawing/2014/main" id="{783F3D04-62A4-2887-6BC8-5F4F23A33C31}"/>
              </a:ext>
            </a:extLst>
          </p:cNvPr>
          <p:cNvSpPr>
            <a:spLocks noGrp="1"/>
          </p:cNvSpPr>
          <p:nvPr>
            <p:ph type="ftr" sz="quarter" idx="11"/>
          </p:nvPr>
        </p:nvSpPr>
        <p:spPr/>
        <p:txBody>
          <a:bodyPr/>
          <a:lstStyle/>
          <a:p>
            <a:r>
              <a:rPr lang="en-US"/>
              <a:t>Master Thesis Midterm Presentation</a:t>
            </a:r>
            <a:endParaRPr lang="en-US" dirty="0"/>
          </a:p>
        </p:txBody>
      </p:sp>
      <p:sp>
        <p:nvSpPr>
          <p:cNvPr id="6" name="灯片编号占位符 5">
            <a:extLst>
              <a:ext uri="{FF2B5EF4-FFF2-40B4-BE49-F238E27FC236}">
                <a16:creationId xmlns:a16="http://schemas.microsoft.com/office/drawing/2014/main" id="{06184A89-B7F6-4992-2CAB-AE0B924F2D16}"/>
              </a:ext>
            </a:extLst>
          </p:cNvPr>
          <p:cNvSpPr>
            <a:spLocks noGrp="1"/>
          </p:cNvSpPr>
          <p:nvPr>
            <p:ph type="sldNum" sz="quarter" idx="12"/>
          </p:nvPr>
        </p:nvSpPr>
        <p:spPr/>
        <p:txBody>
          <a:bodyPr/>
          <a:lstStyle/>
          <a:p>
            <a:r>
              <a:rPr lang="en-US"/>
              <a:t>Page </a:t>
            </a:r>
            <a:fld id="{9D46F3A4-F478-9440-BC8E-B732027F4C86}" type="slidenum">
              <a:rPr lang="en-US" smtClean="0"/>
              <a:pPr/>
              <a:t>8</a:t>
            </a:fld>
            <a:endParaRPr lang="en-US" dirty="0"/>
          </a:p>
        </p:txBody>
      </p:sp>
      <p:sp>
        <p:nvSpPr>
          <p:cNvPr id="8" name="文本框 7">
            <a:extLst>
              <a:ext uri="{FF2B5EF4-FFF2-40B4-BE49-F238E27FC236}">
                <a16:creationId xmlns:a16="http://schemas.microsoft.com/office/drawing/2014/main" id="{1AE67041-8074-F8F1-6E80-30A57C853A25}"/>
              </a:ext>
            </a:extLst>
          </p:cNvPr>
          <p:cNvSpPr txBox="1"/>
          <p:nvPr/>
        </p:nvSpPr>
        <p:spPr>
          <a:xfrm>
            <a:off x="339076" y="1534964"/>
            <a:ext cx="9028522" cy="461665"/>
          </a:xfrm>
          <a:prstGeom prst="rect">
            <a:avLst/>
          </a:prstGeom>
          <a:noFill/>
        </p:spPr>
        <p:txBody>
          <a:bodyPr wrap="square" rtlCol="0">
            <a:spAutoFit/>
          </a:bodyPr>
          <a:lstStyle/>
          <a:p>
            <a:r>
              <a:rPr lang="en-US" altLang="zh-CN" sz="2400" dirty="0">
                <a:solidFill>
                  <a:srgbClr val="233A42"/>
                </a:solidFill>
                <a:latin typeface="+mn-lt"/>
              </a:rPr>
              <a:t>Limitations of </a:t>
            </a:r>
            <a:r>
              <a:rPr lang="en-US" altLang="zh-CN" sz="2400" dirty="0" err="1">
                <a:solidFill>
                  <a:srgbClr val="233A42"/>
                </a:solidFill>
                <a:latin typeface="+mn-lt"/>
              </a:rPr>
              <a:t>HomeScout</a:t>
            </a:r>
            <a:endParaRPr lang="zh-CN" altLang="en-US" sz="2400" dirty="0">
              <a:solidFill>
                <a:srgbClr val="233A42"/>
              </a:solidFill>
              <a:latin typeface="+mn-lt"/>
            </a:endParaRPr>
          </a:p>
        </p:txBody>
      </p:sp>
      <p:sp>
        <p:nvSpPr>
          <p:cNvPr id="2" name="文本框 1">
            <a:extLst>
              <a:ext uri="{FF2B5EF4-FFF2-40B4-BE49-F238E27FC236}">
                <a16:creationId xmlns:a16="http://schemas.microsoft.com/office/drawing/2014/main" id="{34EE41C0-63E0-AFFF-464F-B5F9F27410EF}"/>
              </a:ext>
            </a:extLst>
          </p:cNvPr>
          <p:cNvSpPr txBox="1"/>
          <p:nvPr/>
        </p:nvSpPr>
        <p:spPr>
          <a:xfrm>
            <a:off x="339076" y="2564904"/>
            <a:ext cx="9385308" cy="3493264"/>
          </a:xfrm>
          <a:prstGeom prst="rect">
            <a:avLst/>
          </a:prstGeom>
          <a:noFill/>
        </p:spPr>
        <p:txBody>
          <a:bodyPr wrap="square" rtlCol="0">
            <a:spAutoFit/>
          </a:bodyPr>
          <a:lstStyle/>
          <a:p>
            <a:pPr marL="342900" indent="-342900">
              <a:buFont typeface="+mj-lt"/>
              <a:buAutoNum type="arabicPeriod"/>
            </a:pPr>
            <a:r>
              <a:rPr lang="en-US" altLang="zh-CN" dirty="0"/>
              <a:t>Detection of stalking events in </a:t>
            </a:r>
            <a:r>
              <a:rPr lang="en-US" altLang="zh-CN" dirty="0" err="1"/>
              <a:t>HomeScout</a:t>
            </a:r>
            <a:r>
              <a:rPr lang="en-US" altLang="zh-CN" dirty="0"/>
              <a:t> depends on the successful identification of tracker.</a:t>
            </a:r>
          </a:p>
          <a:p>
            <a:pPr marL="342900" indent="-342900">
              <a:buFont typeface="+mj-lt"/>
              <a:buAutoNum type="arabicPeriod"/>
            </a:pPr>
            <a:endParaRPr lang="en-US" altLang="zh-CN" dirty="0"/>
          </a:p>
          <a:p>
            <a:pPr marL="342900" indent="-342900">
              <a:buFont typeface="+mj-lt"/>
              <a:buAutoNum type="arabicPeriod"/>
            </a:pPr>
            <a:endParaRPr lang="en-US" altLang="zh-CN" dirty="0"/>
          </a:p>
          <a:p>
            <a:pPr marL="342900" indent="-342900">
              <a:buFont typeface="+mj-lt"/>
              <a:buAutoNum type="arabicPeriod"/>
            </a:pPr>
            <a:endParaRPr lang="en-US" altLang="zh-CN" dirty="0"/>
          </a:p>
          <a:p>
            <a:pPr marL="342900" indent="-342900">
              <a:buFont typeface="+mj-lt"/>
              <a:buAutoNum type="arabicPeriod"/>
            </a:pPr>
            <a:r>
              <a:rPr lang="en-US" altLang="zh-CN" dirty="0"/>
              <a:t>Identification of tracker in </a:t>
            </a:r>
            <a:r>
              <a:rPr lang="en-US" altLang="zh-CN" dirty="0" err="1"/>
              <a:t>HomeScout</a:t>
            </a:r>
            <a:r>
              <a:rPr lang="en-US" altLang="zh-CN" dirty="0"/>
              <a:t> supports only 4 devices including </a:t>
            </a:r>
            <a:r>
              <a:rPr lang="en-US" altLang="zh-CN" dirty="0" err="1"/>
              <a:t>AirTag</a:t>
            </a:r>
            <a:r>
              <a:rPr lang="en-US" altLang="zh-CN" dirty="0"/>
              <a:t>, </a:t>
            </a:r>
            <a:r>
              <a:rPr lang="en-US" altLang="zh-CN" dirty="0" err="1"/>
              <a:t>Chipolo</a:t>
            </a:r>
            <a:r>
              <a:rPr lang="en-US" altLang="zh-CN" dirty="0"/>
              <a:t> One Spot, Galaxy SmartTag+ and Tile. </a:t>
            </a:r>
          </a:p>
          <a:p>
            <a:pPr marL="342900" indent="-342900">
              <a:buFont typeface="+mj-lt"/>
              <a:buAutoNum type="arabicPeriod"/>
            </a:pPr>
            <a:endParaRPr lang="en-US" altLang="zh-CN" dirty="0"/>
          </a:p>
          <a:p>
            <a:endParaRPr lang="en-US" altLang="zh-CN" dirty="0"/>
          </a:p>
          <a:p>
            <a:endParaRPr lang="en-US" altLang="zh-CN" dirty="0"/>
          </a:p>
          <a:p>
            <a:r>
              <a:rPr lang="en-US" altLang="zh-CN" dirty="0"/>
              <a:t>3.   </a:t>
            </a:r>
            <a:r>
              <a:rPr lang="en-US" altLang="zh-CN" dirty="0" err="1"/>
              <a:t>HomeScout</a:t>
            </a:r>
            <a:r>
              <a:rPr lang="en-US" altLang="zh-CN" dirty="0"/>
              <a:t> can only identify tracker and leave other types of BLE devices remain unknown.</a:t>
            </a:r>
            <a:endParaRPr lang="zh-CN" altLang="en-US" dirty="0"/>
          </a:p>
          <a:p>
            <a:pPr marL="342900" indent="-342900">
              <a:buFont typeface="+mj-lt"/>
              <a:buAutoNum type="arabicPeriod"/>
            </a:pPr>
            <a:endParaRPr lang="zh-CN" altLang="en-US" dirty="0"/>
          </a:p>
          <a:p>
            <a:pPr marL="342900" indent="-342900">
              <a:buFont typeface="+mj-lt"/>
              <a:buAutoNum type="arabicPeriod"/>
            </a:pPr>
            <a:endParaRPr lang="zh-CN" altLang="en-US" dirty="0"/>
          </a:p>
        </p:txBody>
      </p:sp>
      <p:pic>
        <p:nvPicPr>
          <p:cNvPr id="10" name="图片 9">
            <a:extLst>
              <a:ext uri="{FF2B5EF4-FFF2-40B4-BE49-F238E27FC236}">
                <a16:creationId xmlns:a16="http://schemas.microsoft.com/office/drawing/2014/main" id="{FC878181-FD03-279D-3EE7-5B876BF4D1FD}"/>
              </a:ext>
            </a:extLst>
          </p:cNvPr>
          <p:cNvPicPr>
            <a:picLocks noChangeAspect="1"/>
          </p:cNvPicPr>
          <p:nvPr/>
        </p:nvPicPr>
        <p:blipFill>
          <a:blip r:embed="rId3"/>
          <a:stretch>
            <a:fillRect/>
          </a:stretch>
        </p:blipFill>
        <p:spPr>
          <a:xfrm>
            <a:off x="9844837" y="2780928"/>
            <a:ext cx="2347163" cy="2491956"/>
          </a:xfrm>
          <a:prstGeom prst="rect">
            <a:avLst/>
          </a:prstGeom>
        </p:spPr>
      </p:pic>
      <p:sp>
        <p:nvSpPr>
          <p:cNvPr id="3" name="文本框 2">
            <a:extLst>
              <a:ext uri="{FF2B5EF4-FFF2-40B4-BE49-F238E27FC236}">
                <a16:creationId xmlns:a16="http://schemas.microsoft.com/office/drawing/2014/main" id="{54F5DFEE-1F3C-3611-87A8-686D8A71C50D}"/>
              </a:ext>
            </a:extLst>
          </p:cNvPr>
          <p:cNvSpPr txBox="1"/>
          <p:nvPr/>
        </p:nvSpPr>
        <p:spPr>
          <a:xfrm>
            <a:off x="9686275" y="456985"/>
            <a:ext cx="1584176" cy="400110"/>
          </a:xfrm>
          <a:prstGeom prst="rect">
            <a:avLst/>
          </a:prstGeom>
          <a:noFill/>
        </p:spPr>
        <p:txBody>
          <a:bodyPr wrap="square" rtlCol="0">
            <a:spAutoFit/>
          </a:bodyPr>
          <a:lstStyle/>
          <a:p>
            <a:r>
              <a:rPr lang="en-US" altLang="zh-CN" sz="2000" dirty="0">
                <a:solidFill>
                  <a:srgbClr val="233A42"/>
                </a:solidFill>
                <a:latin typeface="+mn-lt"/>
              </a:rPr>
              <a:t>Introduction</a:t>
            </a:r>
            <a:endParaRPr lang="zh-CN" altLang="en-US" dirty="0">
              <a:solidFill>
                <a:srgbClr val="233A42"/>
              </a:solidFill>
              <a:latin typeface="+mn-lt"/>
            </a:endParaRPr>
          </a:p>
        </p:txBody>
      </p:sp>
    </p:spTree>
    <p:extLst>
      <p:ext uri="{BB962C8B-B14F-4D97-AF65-F5344CB8AC3E}">
        <p14:creationId xmlns:p14="http://schemas.microsoft.com/office/powerpoint/2010/main" val="77831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64AA35E0-BF1C-4758-896A-C3A52F7D0B5A}" type="datetime1">
              <a:rPr lang="en-US" altLang="zh-CN" smtClean="0"/>
              <a:t>7/17/2023</a:t>
            </a:fld>
            <a:endParaRPr lang="en-US" dirty="0"/>
          </a:p>
        </p:txBody>
      </p:sp>
      <p:sp>
        <p:nvSpPr>
          <p:cNvPr id="5" name="Fußzeilenplatzhalter 4"/>
          <p:cNvSpPr>
            <a:spLocks noGrp="1"/>
          </p:cNvSpPr>
          <p:nvPr>
            <p:ph type="ftr" sz="quarter" idx="11"/>
          </p:nvPr>
        </p:nvSpPr>
        <p:spPr/>
        <p:txBody>
          <a:bodyPr/>
          <a:lstStyle/>
          <a:p>
            <a:r>
              <a:rPr lang="en-US"/>
              <a:t>Master Thesis Midterm Presentation</a:t>
            </a:r>
            <a:endParaRPr lang="en-US" dirty="0"/>
          </a:p>
        </p:txBody>
      </p:sp>
      <p:sp>
        <p:nvSpPr>
          <p:cNvPr id="8" name="文本框 7">
            <a:extLst>
              <a:ext uri="{FF2B5EF4-FFF2-40B4-BE49-F238E27FC236}">
                <a16:creationId xmlns:a16="http://schemas.microsoft.com/office/drawing/2014/main" id="{DAD7E3FF-1022-65C6-35ED-31A4B21D81D4}"/>
              </a:ext>
            </a:extLst>
          </p:cNvPr>
          <p:cNvSpPr txBox="1"/>
          <p:nvPr/>
        </p:nvSpPr>
        <p:spPr>
          <a:xfrm>
            <a:off x="914653" y="2623805"/>
            <a:ext cx="9721080" cy="461665"/>
          </a:xfrm>
          <a:prstGeom prst="rect">
            <a:avLst/>
          </a:prstGeom>
          <a:noFill/>
        </p:spPr>
        <p:txBody>
          <a:bodyPr wrap="square" rtlCol="0">
            <a:spAutoFit/>
          </a:bodyPr>
          <a:lstStyle/>
          <a:p>
            <a:r>
              <a:rPr lang="en-US" altLang="zh-CN" sz="2400" b="1" dirty="0">
                <a:solidFill>
                  <a:srgbClr val="233A42"/>
                </a:solidFill>
                <a:latin typeface="+mn-lt"/>
              </a:rPr>
              <a:t>1	</a:t>
            </a:r>
            <a:r>
              <a:rPr lang="en-US" altLang="zh-CN" sz="2400" dirty="0">
                <a:solidFill>
                  <a:srgbClr val="233A42"/>
                </a:solidFill>
                <a:latin typeface="+mn-lt"/>
              </a:rPr>
              <a:t>Introduction</a:t>
            </a:r>
            <a:endParaRPr lang="zh-CN" altLang="en-US" sz="2400" dirty="0">
              <a:solidFill>
                <a:srgbClr val="233A42"/>
              </a:solidFill>
              <a:latin typeface="+mn-lt"/>
            </a:endParaRPr>
          </a:p>
        </p:txBody>
      </p:sp>
      <p:sp>
        <p:nvSpPr>
          <p:cNvPr id="9" name="文本框 8">
            <a:extLst>
              <a:ext uri="{FF2B5EF4-FFF2-40B4-BE49-F238E27FC236}">
                <a16:creationId xmlns:a16="http://schemas.microsoft.com/office/drawing/2014/main" id="{FE8FDF07-8A4C-ADAA-6668-CA8C765B1941}"/>
              </a:ext>
            </a:extLst>
          </p:cNvPr>
          <p:cNvSpPr txBox="1"/>
          <p:nvPr/>
        </p:nvSpPr>
        <p:spPr>
          <a:xfrm>
            <a:off x="911225" y="3398984"/>
            <a:ext cx="9721080" cy="461665"/>
          </a:xfrm>
          <a:prstGeom prst="rect">
            <a:avLst/>
          </a:prstGeom>
          <a:solidFill>
            <a:srgbClr val="EDEFF1"/>
          </a:solidFill>
        </p:spPr>
        <p:txBody>
          <a:bodyPr wrap="square" rtlCol="0">
            <a:spAutoFit/>
          </a:bodyPr>
          <a:lstStyle/>
          <a:p>
            <a:r>
              <a:rPr lang="en-US" altLang="zh-CN" sz="2400" dirty="0">
                <a:solidFill>
                  <a:srgbClr val="233A42"/>
                </a:solidFill>
                <a:latin typeface="+mn-lt"/>
              </a:rPr>
              <a:t>2	Related Work</a:t>
            </a:r>
            <a:endParaRPr lang="zh-CN" altLang="en-US" sz="2400" dirty="0">
              <a:solidFill>
                <a:srgbClr val="233A42"/>
              </a:solidFill>
              <a:latin typeface="+mn-lt"/>
            </a:endParaRPr>
          </a:p>
        </p:txBody>
      </p:sp>
      <p:sp>
        <p:nvSpPr>
          <p:cNvPr id="10" name="文本框 9">
            <a:extLst>
              <a:ext uri="{FF2B5EF4-FFF2-40B4-BE49-F238E27FC236}">
                <a16:creationId xmlns:a16="http://schemas.microsoft.com/office/drawing/2014/main" id="{42450AA4-CAB1-3795-5EFC-92726FD9E80B}"/>
              </a:ext>
            </a:extLst>
          </p:cNvPr>
          <p:cNvSpPr txBox="1"/>
          <p:nvPr/>
        </p:nvSpPr>
        <p:spPr>
          <a:xfrm>
            <a:off x="901353" y="4174161"/>
            <a:ext cx="9721080" cy="461665"/>
          </a:xfrm>
          <a:prstGeom prst="rect">
            <a:avLst/>
          </a:prstGeom>
          <a:noFill/>
        </p:spPr>
        <p:txBody>
          <a:bodyPr wrap="square" rtlCol="0">
            <a:spAutoFit/>
          </a:bodyPr>
          <a:lstStyle/>
          <a:p>
            <a:r>
              <a:rPr lang="en-US" altLang="zh-CN" sz="2400" b="1" dirty="0">
                <a:solidFill>
                  <a:srgbClr val="233A42"/>
                </a:solidFill>
                <a:latin typeface="+mn-lt"/>
              </a:rPr>
              <a:t>3	</a:t>
            </a:r>
            <a:r>
              <a:rPr lang="en-US" altLang="zh-CN" sz="2400" dirty="0">
                <a:solidFill>
                  <a:srgbClr val="233A42"/>
                </a:solidFill>
                <a:latin typeface="+mn-lt"/>
              </a:rPr>
              <a:t>Motivation</a:t>
            </a:r>
            <a:endParaRPr lang="zh-CN" altLang="en-US" sz="2400" dirty="0">
              <a:solidFill>
                <a:srgbClr val="233A42"/>
              </a:solidFill>
              <a:latin typeface="+mn-lt"/>
            </a:endParaRPr>
          </a:p>
        </p:txBody>
      </p:sp>
      <p:sp>
        <p:nvSpPr>
          <p:cNvPr id="11" name="文本框 10">
            <a:extLst>
              <a:ext uri="{FF2B5EF4-FFF2-40B4-BE49-F238E27FC236}">
                <a16:creationId xmlns:a16="http://schemas.microsoft.com/office/drawing/2014/main" id="{53B09532-C697-6E23-EE6B-A6218DA4651E}"/>
              </a:ext>
            </a:extLst>
          </p:cNvPr>
          <p:cNvSpPr txBox="1"/>
          <p:nvPr/>
        </p:nvSpPr>
        <p:spPr>
          <a:xfrm>
            <a:off x="901353" y="4949339"/>
            <a:ext cx="9721080" cy="461665"/>
          </a:xfrm>
          <a:prstGeom prst="rect">
            <a:avLst/>
          </a:prstGeom>
          <a:noFill/>
        </p:spPr>
        <p:txBody>
          <a:bodyPr wrap="square" rtlCol="0">
            <a:spAutoFit/>
          </a:bodyPr>
          <a:lstStyle/>
          <a:p>
            <a:r>
              <a:rPr lang="en-US" altLang="zh-CN" sz="2400" b="1" dirty="0">
                <a:solidFill>
                  <a:srgbClr val="233A42"/>
                </a:solidFill>
                <a:latin typeface="+mn-lt"/>
              </a:rPr>
              <a:t>4	</a:t>
            </a:r>
            <a:r>
              <a:rPr lang="en-US" altLang="zh-CN" sz="2400" dirty="0">
                <a:solidFill>
                  <a:srgbClr val="233A42"/>
                </a:solidFill>
                <a:latin typeface="+mn-lt"/>
              </a:rPr>
              <a:t>Design</a:t>
            </a:r>
            <a:endParaRPr lang="zh-CN" altLang="en-US" sz="2400" dirty="0">
              <a:solidFill>
                <a:srgbClr val="233A42"/>
              </a:solidFill>
              <a:latin typeface="+mn-lt"/>
            </a:endParaRPr>
          </a:p>
        </p:txBody>
      </p:sp>
      <p:sp>
        <p:nvSpPr>
          <p:cNvPr id="14" name="灯片编号占位符 13">
            <a:extLst>
              <a:ext uri="{FF2B5EF4-FFF2-40B4-BE49-F238E27FC236}">
                <a16:creationId xmlns:a16="http://schemas.microsoft.com/office/drawing/2014/main" id="{D515039D-C636-944C-4C57-A31CD28CE20E}"/>
              </a:ext>
            </a:extLst>
          </p:cNvPr>
          <p:cNvSpPr>
            <a:spLocks noGrp="1"/>
          </p:cNvSpPr>
          <p:nvPr>
            <p:ph type="sldNum" sz="quarter" idx="12"/>
          </p:nvPr>
        </p:nvSpPr>
        <p:spPr/>
        <p:txBody>
          <a:bodyPr/>
          <a:lstStyle/>
          <a:p>
            <a:r>
              <a:rPr lang="en-US"/>
              <a:t>Page </a:t>
            </a:r>
            <a:fld id="{9D46F3A4-F478-9440-BC8E-B732027F4C86}" type="slidenum">
              <a:rPr lang="en-US" smtClean="0"/>
              <a:pPr/>
              <a:t>9</a:t>
            </a:fld>
            <a:endParaRPr lang="en-US" dirty="0"/>
          </a:p>
        </p:txBody>
      </p:sp>
      <p:cxnSp>
        <p:nvCxnSpPr>
          <p:cNvPr id="2" name="直接连接符 1">
            <a:extLst>
              <a:ext uri="{FF2B5EF4-FFF2-40B4-BE49-F238E27FC236}">
                <a16:creationId xmlns:a16="http://schemas.microsoft.com/office/drawing/2014/main" id="{AD89CB75-6209-39E3-7A1C-787EA2D1D13E}"/>
              </a:ext>
            </a:extLst>
          </p:cNvPr>
          <p:cNvCxnSpPr/>
          <p:nvPr/>
        </p:nvCxnSpPr>
        <p:spPr bwMode="auto">
          <a:xfrm>
            <a:off x="901353" y="3865064"/>
            <a:ext cx="9721080" cy="0"/>
          </a:xfrm>
          <a:prstGeom prst="line">
            <a:avLst/>
          </a:prstGeom>
          <a:solidFill>
            <a:schemeClr val="accent1"/>
          </a:solidFill>
          <a:ln w="25400" cap="flat" cmpd="sng" algn="ctr">
            <a:solidFill>
              <a:srgbClr val="233A4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Tree>
    <p:extLst>
      <p:ext uri="{BB962C8B-B14F-4D97-AF65-F5344CB8AC3E}">
        <p14:creationId xmlns:p14="http://schemas.microsoft.com/office/powerpoint/2010/main" val="2776666385"/>
      </p:ext>
    </p:extLst>
  </p:cSld>
  <p:clrMapOvr>
    <a:masterClrMapping/>
  </p:clrMapOvr>
</p:sld>
</file>

<file path=ppt/theme/theme1.xml><?xml version="1.0" encoding="utf-8"?>
<a:theme xmlns:a="http://schemas.openxmlformats.org/drawingml/2006/main" name="UZH">
  <a:themeElements>
    <a:clrScheme name="自定义 1">
      <a:dk1>
        <a:srgbClr val="000000"/>
      </a:dk1>
      <a:lt1>
        <a:srgbClr val="FFFFFF"/>
      </a:lt1>
      <a:dk2>
        <a:srgbClr val="233A42"/>
      </a:dk2>
      <a:lt2>
        <a:srgbClr val="FEDC00"/>
      </a:lt2>
      <a:accent1>
        <a:srgbClr val="0028A5"/>
      </a:accent1>
      <a:accent2>
        <a:srgbClr val="A3ADB7"/>
      </a:accent2>
      <a:accent3>
        <a:srgbClr val="DC6027"/>
      </a:accent3>
      <a:accent4>
        <a:srgbClr val="0B82A0"/>
      </a:accent4>
      <a:accent5>
        <a:srgbClr val="2A7F60"/>
      </a:accent5>
      <a:accent6>
        <a:srgbClr val="91C34A"/>
      </a:accent6>
      <a:hlink>
        <a:srgbClr val="DC6027"/>
      </a:hlink>
      <a:folHlink>
        <a:srgbClr val="000000"/>
      </a:folHlink>
    </a:clrScheme>
    <a:fontScheme name="自定义 1">
      <a:majorFont>
        <a:latin typeface="Sylfaen"/>
        <a:ea typeface="ＭＳ Ｐゴシック"/>
        <a:cs typeface="Arial"/>
      </a:majorFont>
      <a:minorFont>
        <a:latin typeface="Sylfaen"/>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0" tIns="0" rIns="0" bIns="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CH" sz="2400" b="0" i="0" u="none" strike="noStrike" cap="none" normalizeH="0" baseline="0">
            <a:ln>
              <a:noFill/>
            </a:ln>
            <a:solidFill>
              <a:srgbClr val="000000"/>
            </a:solidFill>
            <a:effectLst/>
            <a:latin typeface="Arial" charset="0"/>
            <a:ea typeface="ＭＳ Ｐゴシック" charset="0"/>
            <a:cs typeface="Arial" charset="0"/>
          </a:defRPr>
        </a:defPPr>
      </a:lstStyle>
    </a:lnDef>
  </a:objectDefaults>
  <a:extraClrSchemeLst>
    <a:extraClrScheme>
      <a:clrScheme name="UZH">
        <a:dk1>
          <a:srgbClr val="000000"/>
        </a:dk1>
        <a:lt1>
          <a:srgbClr val="FFFFFF"/>
        </a:lt1>
        <a:dk2>
          <a:srgbClr val="DADEE2"/>
        </a:dk2>
        <a:lt2>
          <a:srgbClr val="FEDC00"/>
        </a:lt2>
        <a:accent1>
          <a:srgbClr val="0028A5"/>
        </a:accent1>
        <a:accent2>
          <a:srgbClr val="A3ADB7"/>
        </a:accent2>
        <a:accent3>
          <a:srgbClr val="DC6027"/>
        </a:accent3>
        <a:accent4>
          <a:srgbClr val="0B82A0"/>
        </a:accent4>
        <a:accent5>
          <a:srgbClr val="2A7F60"/>
        </a:accent5>
        <a:accent6>
          <a:srgbClr val="91C34A"/>
        </a:accent6>
        <a:hlink>
          <a:srgbClr val="DC6027"/>
        </a:hlink>
        <a:folHlink>
          <a:srgbClr val="000000"/>
        </a:folHlink>
      </a:clrScheme>
      <a:clrMap bg1="lt1" tx1="dk1" bg2="lt2" tx2="dk2" accent1="accent1" accent2="accent2" accent3="accent3" accent4="accent4" accent5="accent5" accent6="accent6" hlink="hlink" folHlink="folHlink"/>
    </a:extraClrScheme>
  </a:extraClrSchemeLst>
  <a:custClrLst>
    <a:custClr name="Blau 100%">
      <a:srgbClr val="0028A5"/>
    </a:custClr>
    <a:custClr name="Grau 100%">
      <a:srgbClr val="A3ADB7"/>
    </a:custClr>
    <a:custClr name="Ockerrot 100%">
      <a:srgbClr val="DC6027"/>
    </a:custClr>
    <a:custClr name="Türkis 100%">
      <a:srgbClr val="0B82A0"/>
    </a:custClr>
    <a:custClr name="Flaschengrün 100%">
      <a:srgbClr val="2A7F62"/>
    </a:custClr>
    <a:custClr name="Lindengrün 100%">
      <a:srgbClr val="91C34A"/>
    </a:custClr>
    <a:custClr name="Warmgelb 100%">
      <a:srgbClr val="FEDE00"/>
    </a:custClr>
    <a:custClr name="blank">
      <a:srgbClr val="FFFFFF"/>
    </a:custClr>
    <a:custClr name="blank">
      <a:srgbClr val="FFFFFF"/>
    </a:custClr>
    <a:custClr name="blank">
      <a:srgbClr val="FFFFFF"/>
    </a:custClr>
    <a:custClr name="Blau 80%">
      <a:srgbClr val="3353B7"/>
    </a:custClr>
    <a:custClr name="Grau 80%">
      <a:srgbClr val="B5BDC5"/>
    </a:custClr>
    <a:custClr name="Ockerrot 80%">
      <a:srgbClr val="E38052"/>
    </a:custClr>
    <a:custClr name="Türkis 80%">
      <a:srgbClr val="3C9FB6"/>
    </a:custClr>
    <a:custClr name="Flaschengrün 80%">
      <a:srgbClr val="569D85"/>
    </a:custClr>
    <a:custClr name="Lindengrün 80%">
      <a:srgbClr val="AAD470"/>
    </a:custClr>
    <a:custClr name="Warmgelb 80%">
      <a:srgbClr val="FBE651"/>
    </a:custClr>
    <a:custClr name="blank">
      <a:srgbClr val="FFFFFF"/>
    </a:custClr>
    <a:custClr name="blank">
      <a:srgbClr val="FFFFFF"/>
    </a:custClr>
    <a:custClr name="blank">
      <a:srgbClr val="FFFFFF"/>
    </a:custClr>
    <a:custClr name="Blau 60%">
      <a:srgbClr val="667EC9"/>
    </a:custClr>
    <a:custClr name="Grau 60%">
      <a:srgbClr val="C8CED4"/>
    </a:custClr>
    <a:custClr name="Ockerrot 60%">
      <a:srgbClr val="EAA07D"/>
    </a:custClr>
    <a:custClr name="Türkis 60%">
      <a:srgbClr val="6BB7C7"/>
    </a:custClr>
    <a:custClr name="Flaschengrün 60%">
      <a:srgbClr val="80B6A4"/>
    </a:custClr>
    <a:custClr name="Lindengrün 60%">
      <a:srgbClr val="BFDF94"/>
    </a:custClr>
    <a:custClr name="Warmgelb 60%">
      <a:srgbClr val="FCEC7C"/>
    </a:custClr>
    <a:custClr name="blank">
      <a:srgbClr val="FFFFFF"/>
    </a:custClr>
    <a:custClr name="blank">
      <a:srgbClr val="FFFFFF"/>
    </a:custClr>
    <a:custClr name="blank">
      <a:srgbClr val="FFFFFF"/>
    </a:custClr>
    <a:custClr name="Blau 40%">
      <a:srgbClr val="99A9DB"/>
    </a:custClr>
    <a:custClr name="Grau 40%">
      <a:srgbClr val="DADEE2"/>
    </a:custClr>
    <a:custClr name="Ockerrot 40%">
      <a:srgbClr val="F1BFA9"/>
    </a:custClr>
    <a:custClr name="Türkis 40%">
      <a:srgbClr val="ABCEC2"/>
    </a:custClr>
    <a:custClr name="Flaschengrün 40%">
      <a:srgbClr val="ABCEC2"/>
    </a:custClr>
    <a:custClr name="Lindengrün 40%">
      <a:srgbClr val="D5E9B7"/>
    </a:custClr>
    <a:custClr name="Warmgelb 40%">
      <a:srgbClr val="FDF3A8"/>
    </a:custClr>
    <a:custClr name="blank">
      <a:srgbClr val="FFFFFF"/>
    </a:custClr>
    <a:custClr name="blank">
      <a:srgbClr val="FFFFFF"/>
    </a:custClr>
    <a:custClr name="blank">
      <a:srgbClr val="FFFFFF"/>
    </a:custClr>
    <a:custClr name="Blau 20%">
      <a:srgbClr val="CCD4ED"/>
    </a:custClr>
    <a:custClr name="Grau 20%">
      <a:srgbClr val="EDEFF1"/>
    </a:custClr>
    <a:custClr name="Ockerrot 20%">
      <a:srgbClr val="F8DFD4"/>
    </a:custClr>
    <a:custClr name="Türkis 20%">
      <a:srgbClr val="CFE8EC"/>
    </a:custClr>
    <a:custClr name="Flaschengrün 20%">
      <a:srgbClr val="D5E7E1"/>
    </a:custClr>
    <a:custClr name="Lindengrün 20%">
      <a:srgbClr val="EAF4DB"/>
    </a:custClr>
    <a:custClr name="Warmgelb 20%">
      <a:srgbClr val="FEF9D3"/>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uzh_praesentation_e.potx" id="{749176B2-8F2A-4342-A048-60BED46E758F}" vid="{432F7B11-0F4C-4FE0-A45B-1D1A5AE252E3}"/>
    </a:ext>
  </a:ext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uzh_praesentation_16-9_e</Template>
  <TotalTime>5395</TotalTime>
  <Words>2276</Words>
  <Application>Microsoft Office PowerPoint</Application>
  <PresentationFormat>宽屏</PresentationFormat>
  <Paragraphs>260</Paragraphs>
  <Slides>21</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SF Pro Display</vt:lpstr>
      <vt:lpstr>Söhne</vt:lpstr>
      <vt:lpstr>Arial</vt:lpstr>
      <vt:lpstr>Calibri</vt:lpstr>
      <vt:lpstr>Fira Sans Extra Condensed</vt:lpstr>
      <vt:lpstr>Sylfaen</vt:lpstr>
      <vt:lpstr>UZH</vt:lpstr>
      <vt:lpstr>Master Thesis Midterm Presentation</vt:lpstr>
      <vt:lpstr>PowerPoint 演示文稿</vt:lpstr>
      <vt:lpstr>PowerPoint 演示文稿</vt:lpstr>
      <vt:lpstr>What is BLE?</vt:lpstr>
      <vt:lpstr>PowerPoint 演示文稿</vt:lpstr>
      <vt:lpstr>PowerPoint 演示文稿</vt:lpstr>
      <vt:lpstr>PowerPoint 演示文稿</vt:lpstr>
      <vt:lpstr>PowerPoint 演示文稿</vt:lpstr>
      <vt:lpstr>PowerPoint 演示文稿</vt:lpstr>
      <vt:lpstr>PowerPoint 演示文稿</vt:lpstr>
      <vt:lpstr>Identification of Wearable Devices with Bluetooth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Q&amp;A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Project Final Presentation</dc:title>
  <dc:subject/>
  <dc:creator>jie liao</dc:creator>
  <cp:keywords/>
  <dc:description>Vorlage uzh_praesentationen_16:9_e MSO2016 v3 11.02.2016</dc:description>
  <cp:lastModifiedBy>Jie Liao</cp:lastModifiedBy>
  <cp:revision>152</cp:revision>
  <dcterms:created xsi:type="dcterms:W3CDTF">2023-02-09T00:13:39Z</dcterms:created>
  <dcterms:modified xsi:type="dcterms:W3CDTF">2023-07-17T13:09:50Z</dcterms:modified>
  <cp:category/>
</cp:coreProperties>
</file>