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285_589A8B86.xml" ContentType="application/vnd.ms-powerpoint.comments+xml"/>
  <Override PartName="/ppt/comments/modernComment_287_8F1B3EF5.xml" ContentType="application/vnd.ms-powerpoint.comments+xml"/>
  <Override PartName="/ppt/comments/modernComment_189_94133F6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0"/>
  </p:notesMasterIdLst>
  <p:sldIdLst>
    <p:sldId id="356" r:id="rId3"/>
    <p:sldId id="494" r:id="rId4"/>
    <p:sldId id="495" r:id="rId5"/>
    <p:sldId id="645" r:id="rId6"/>
    <p:sldId id="404" r:id="rId7"/>
    <p:sldId id="647" r:id="rId8"/>
    <p:sldId id="393" r:id="rId9"/>
    <p:sldId id="648" r:id="rId10"/>
    <p:sldId id="410" r:id="rId11"/>
    <p:sldId id="486" r:id="rId12"/>
    <p:sldId id="649" r:id="rId13"/>
    <p:sldId id="650" r:id="rId14"/>
    <p:sldId id="651" r:id="rId15"/>
    <p:sldId id="652" r:id="rId16"/>
    <p:sldId id="653" r:id="rId17"/>
    <p:sldId id="643" r:id="rId18"/>
    <p:sldId id="64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1F589E-CFDE-9C03-7032-870AC522B385}" name="Rhonda Cawthorn" initials="" userId="S::Rhonda.Cawthorn@du.edu::e5f8352a-77a0-435f-9124-bdff5e6432e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05046"/>
    <a:srgbClr val="B22600"/>
    <a:srgbClr val="70AD47"/>
    <a:srgbClr val="4472C4"/>
    <a:srgbClr val="E84C2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1853" autoAdjust="0"/>
  </p:normalViewPr>
  <p:slideViewPr>
    <p:cSldViewPr snapToGrid="0" snapToObjects="1">
      <p:cViewPr varScale="1">
        <p:scale>
          <a:sx n="102" d="100"/>
          <a:sy n="102" d="100"/>
        </p:scale>
        <p:origin x="169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modernComment_189_94133F66.xml><?xml version="1.0" encoding="utf-8"?>
<p188:cmLst xmlns:a="http://schemas.openxmlformats.org/drawingml/2006/main" xmlns:r="http://schemas.openxmlformats.org/officeDocument/2006/relationships" xmlns:p188="http://schemas.microsoft.com/office/powerpoint/2018/8/main">
  <p188:cm id="{8FEF92C7-131E-4848-9ED1-154C0B16AEAC}" authorId="{D01F589E-CFDE-9C03-7032-870AC522B385}" created="2024-10-03T19:58:51.416">
    <ac:txMkLst xmlns:ac="http://schemas.microsoft.com/office/drawing/2013/main/command">
      <pc:docMk xmlns:pc="http://schemas.microsoft.com/office/powerpoint/2013/main/command"/>
      <pc:sldMk xmlns:pc="http://schemas.microsoft.com/office/powerpoint/2013/main/command" cId="2484289382" sldId="393"/>
      <ac:graphicFrameMk id="4" creationId="{00000000-0000-0000-0000-000000000000}"/>
      <ac:tblMk/>
      <ac:tcMk rowId="10002" colId="20001"/>
      <ac:txMk cp="88" len="6">
        <ac:context len="153" hash="252374351"/>
      </ac:txMk>
    </ac:txMkLst>
    <p188:pos x="6453407" y="2480137"/>
    <p188:txBody>
      <a:bodyPr/>
      <a:lstStyle/>
      <a:p>
        <a:r>
          <a:rPr lang="en-US"/>
          <a:t>added</a:t>
        </a:r>
      </a:p>
    </p188:txBody>
  </p188:cm>
</p188:cmLst>
</file>

<file path=ppt/comments/modernComment_285_589A8B86.xml><?xml version="1.0" encoding="utf-8"?>
<p188:cmLst xmlns:a="http://schemas.openxmlformats.org/drawingml/2006/main" xmlns:r="http://schemas.openxmlformats.org/officeDocument/2006/relationships" xmlns:p188="http://schemas.microsoft.com/office/powerpoint/2018/8/main">
  <p188:cm id="{C3695489-BC1A-DE46-A102-805A31160E86}" authorId="{D01F589E-CFDE-9C03-7032-870AC522B385}" created="2024-10-03T19:46:07.044">
    <ac:txMkLst xmlns:ac="http://schemas.microsoft.com/office/drawing/2013/main/command">
      <pc:docMk xmlns:pc="http://schemas.microsoft.com/office/powerpoint/2013/main/command"/>
      <pc:sldMk xmlns:pc="http://schemas.microsoft.com/office/powerpoint/2013/main/command" cId="1486523270" sldId="645"/>
      <ac:spMk id="2" creationId="{FBA18706-98C8-0331-2FD6-90AFF5252DD9}"/>
      <ac:txMk cp="450" len="42">
        <ac:context len="571" hash="1268997302"/>
      </ac:txMk>
    </ac:txMkLst>
    <p188:pos x="7599800" y="1553091"/>
    <p188:txBody>
      <a:bodyPr/>
      <a:lstStyle/>
      <a:p>
        <a:r>
          <a:rPr lang="en-US"/>
          <a:t>ADDED (RCA)</a:t>
        </a:r>
      </a:p>
    </p188:txBody>
  </p188:cm>
</p188:cmLst>
</file>

<file path=ppt/comments/modernComment_287_8F1B3EF5.xml><?xml version="1.0" encoding="utf-8"?>
<p188:cmLst xmlns:a="http://schemas.openxmlformats.org/drawingml/2006/main" xmlns:r="http://schemas.openxmlformats.org/officeDocument/2006/relationships" xmlns:p188="http://schemas.microsoft.com/office/powerpoint/2018/8/main">
  <p188:cm id="{CD5F6801-41F0-D94C-80AF-3EE2223892D3}" authorId="{D01F589E-CFDE-9C03-7032-870AC522B385}" created="2024-10-03T20:44:30.206">
    <ac:deMkLst xmlns:ac="http://schemas.microsoft.com/office/drawing/2013/main/command">
      <pc:docMk xmlns:pc="http://schemas.microsoft.com/office/powerpoint/2013/main/command"/>
      <pc:sldMk xmlns:pc="http://schemas.microsoft.com/office/powerpoint/2013/main/command" cId="2400927477" sldId="647"/>
      <ac:graphicFrameMk id="4" creationId="{00000000-0000-0000-0000-000000000000}"/>
    </ac:deMkLst>
    <p188:txBody>
      <a:bodyPr/>
      <a:lstStyle/>
      <a:p>
        <a:r>
          <a:rPr lang="en-US"/>
          <a:t>We need to make your thesis statement more actionable. 
Like 
Using a machine learning system, anomaly detection, event grouping, and causal diagnosis will reduce mean-time to recovery by isolating the symptoms of the event more effectively and expeditiously. 
How about that?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12/4/2024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patrickfleith/controlled-anomalies-time-series-dataset" TargetMode="External"/><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 Id="rId6" Type="http://schemas.openxmlformats.org/officeDocument/2006/relationships/hyperlink" Target="https://arxiv.org/abs/1907.05321" TargetMode="External"/><Relationship Id="rId5" Type="http://schemas.openxmlformats.org/officeDocument/2006/relationships/hyperlink" Target="https://doi.org/10.1186/1471-2105-10-122" TargetMode="External"/><Relationship Id="rId4" Type="http://schemas.openxmlformats.org/officeDocument/2006/relationships/hyperlink" Target="https://www.ponemon.org/research/ponemon-library/security/2016-cost-of-data-center-outag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285_589A8B8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287_8F1B3EF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89_94133F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08984" y="3246048"/>
            <a:ext cx="5320839" cy="1200230"/>
          </a:xfrm>
        </p:spPr>
        <p:txBody>
          <a:bodyPr>
            <a:noAutofit/>
          </a:bodyPr>
          <a:lstStyle/>
          <a:p>
            <a:pPr eaLnBrk="1" hangingPunct="1"/>
            <a:r>
              <a:rPr lang="en-US" sz="2800" dirty="0">
                <a:latin typeface="Arial" charset="0"/>
                <a:ea typeface="ＭＳ Ｐゴシック" charset="0"/>
              </a:rPr>
              <a:t>Bayesian Root Cause Diagnosis using a Variational Autoencoder with Graph Attention and Event Clustering</a:t>
            </a:r>
          </a:p>
        </p:txBody>
      </p:sp>
      <p:sp>
        <p:nvSpPr>
          <p:cNvPr id="15362" name="Rectangle 3"/>
          <p:cNvSpPr>
            <a:spLocks noGrp="1" noChangeArrowheads="1"/>
          </p:cNvSpPr>
          <p:nvPr>
            <p:ph type="subTitle" idx="1"/>
          </p:nvPr>
        </p:nvSpPr>
        <p:spPr>
          <a:xfrm>
            <a:off x="108984" y="4582775"/>
            <a:ext cx="4058106" cy="1752600"/>
          </a:xfrm>
        </p:spPr>
        <p:txBody>
          <a:bodyPr/>
          <a:lstStyle/>
          <a:p>
            <a:pPr eaLnBrk="1" hangingPunct="1"/>
            <a:r>
              <a:rPr lang="en-US" sz="2400" dirty="0">
                <a:latin typeface="Arial" charset="0"/>
                <a:ea typeface="ＭＳ Ｐゴシック" charset="0"/>
              </a:rPr>
              <a:t>Jeremiah Lowhorn</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a:t>
            </a:r>
            <a:endParaRPr lang="en-US" sz="3600" dirty="0"/>
          </a:p>
        </p:txBody>
      </p:sp>
      <p:graphicFrame>
        <p:nvGraphicFramePr>
          <p:cNvPr id="10" name="Table 9">
            <a:extLst>
              <a:ext uri="{FF2B5EF4-FFF2-40B4-BE49-F238E27FC236}">
                <a16:creationId xmlns:a16="http://schemas.microsoft.com/office/drawing/2014/main" id="{AC12E6D7-6343-A84E-AD77-35DD7BA773AB}"/>
              </a:ext>
            </a:extLst>
          </p:cNvPr>
          <p:cNvGraphicFramePr>
            <a:graphicFrameLocks noGrp="1"/>
          </p:cNvGraphicFramePr>
          <p:nvPr/>
        </p:nvGraphicFramePr>
        <p:xfrm>
          <a:off x="256652" y="992202"/>
          <a:ext cx="8630695" cy="1955158"/>
        </p:xfrm>
        <a:graphic>
          <a:graphicData uri="http://schemas.openxmlformats.org/drawingml/2006/table">
            <a:tbl>
              <a:tblPr/>
              <a:tblGrid>
                <a:gridCol w="1223380">
                  <a:extLst>
                    <a:ext uri="{9D8B030D-6E8A-4147-A177-3AD203B41FA5}">
                      <a16:colId xmlns:a16="http://schemas.microsoft.com/office/drawing/2014/main" val="2080272933"/>
                    </a:ext>
                  </a:extLst>
                </a:gridCol>
                <a:gridCol w="6452073">
                  <a:extLst>
                    <a:ext uri="{9D8B030D-6E8A-4147-A177-3AD203B41FA5}">
                      <a16:colId xmlns:a16="http://schemas.microsoft.com/office/drawing/2014/main" val="3146173574"/>
                    </a:ext>
                  </a:extLst>
                </a:gridCol>
                <a:gridCol w="955242">
                  <a:extLst>
                    <a:ext uri="{9D8B030D-6E8A-4147-A177-3AD203B41FA5}">
                      <a16:colId xmlns:a16="http://schemas.microsoft.com/office/drawing/2014/main" val="2286285797"/>
                    </a:ext>
                  </a:extLst>
                </a:gridCol>
              </a:tblGrid>
              <a:tr h="420392">
                <a:tc>
                  <a:txBody>
                    <a:bodyPr/>
                    <a:lstStyle/>
                    <a:p>
                      <a:pPr marL="0" algn="ctr" defTabSz="457200" rtl="0" eaLnBrk="1" fontAlgn="ctr" latinLnBrk="0" hangingPunct="1"/>
                      <a:r>
                        <a:rPr lang="en-US" sz="1200" b="1" kern="1200" dirty="0">
                          <a:solidFill>
                            <a:schemeClr val="bg1"/>
                          </a:solidFill>
                          <a:latin typeface="+mn-lt"/>
                          <a:ea typeface="+mn-ea"/>
                          <a:cs typeface="+mn-cs"/>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767383">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The purpose of the </a:t>
                      </a:r>
                      <a:r>
                        <a:rPr lang="en-US" sz="1200" b="0" i="0" u="none" strike="noStrike" dirty="0" err="1">
                          <a:solidFill>
                            <a:srgbClr val="000000"/>
                          </a:solidFill>
                          <a:effectLst/>
                          <a:latin typeface="Calibri" panose="020F0502020204030204" pitchFamily="34" charset="0"/>
                        </a:rPr>
                        <a:t>Solenix</a:t>
                      </a:r>
                      <a:r>
                        <a:rPr lang="en-US" sz="1200" b="0" i="0" u="none" strike="noStrike" dirty="0">
                          <a:solidFill>
                            <a:srgbClr val="000000"/>
                          </a:solidFill>
                          <a:effectLst/>
                          <a:latin typeface="Calibri" panose="020F0502020204030204" pitchFamily="34" charset="0"/>
                        </a:rPr>
                        <a:t> CATS dataset for my research is to build a system that identifies anomalies and the root causes of those anomalies while providing the ground truth.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30</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67383">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 I will perform an exploratory analysis to determine the distributions of each variable and determine if there are any missing values which I will perform nearest-neighbor imputation on. </a:t>
                      </a:r>
                    </a:p>
                    <a:p>
                      <a:pPr algn="l" fontAlgn="ctr"/>
                      <a:r>
                        <a:rPr lang="en-US" sz="1200" b="0" i="0" u="none" strike="noStrike" dirty="0">
                          <a:solidFill>
                            <a:srgbClr val="000000"/>
                          </a:solidFill>
                          <a:effectLst/>
                          <a:latin typeface="Calibri" panose="020F0502020204030204" pitchFamily="34" charset="0"/>
                        </a:rPr>
                        <a:t>• I will scale the numerical features so that they are all the same scale using a min-max scaler or a Yeo-Johnson power transform. </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28</a:t>
                      </a:r>
                    </a:p>
                    <a:p>
                      <a:pPr algn="l" fontAlgn="ctr"/>
                      <a:r>
                        <a:rPr lang="en-US" sz="1200" b="0" i="0" u="none" strike="noStrike" dirty="0">
                          <a:solidFill>
                            <a:srgbClr val="000000"/>
                          </a:solidFill>
                          <a:effectLst/>
                          <a:latin typeface="Calibri" panose="020F0502020204030204" pitchFamily="34" charset="0"/>
                        </a:rPr>
                        <a:t>23</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11" name="Title 2">
            <a:extLst>
              <a:ext uri="{FF2B5EF4-FFF2-40B4-BE49-F238E27FC236}">
                <a16:creationId xmlns:a16="http://schemas.microsoft.com/office/drawing/2014/main" id="{5701F77A-F788-FD4C-AD1F-6C8146C060AF}"/>
              </a:ext>
            </a:extLst>
          </p:cNvPr>
          <p:cNvSpPr txBox="1">
            <a:spLocks/>
          </p:cNvSpPr>
          <p:nvPr/>
        </p:nvSpPr>
        <p:spPr>
          <a:xfrm>
            <a:off x="398632" y="5111404"/>
            <a:ext cx="8568203"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7B99CB9D-1461-B633-84E9-AF5A5316ECF4}"/>
              </a:ext>
            </a:extLst>
          </p:cNvPr>
          <p:cNvGraphicFramePr>
            <a:graphicFrameLocks noGrp="1"/>
          </p:cNvGraphicFramePr>
          <p:nvPr/>
        </p:nvGraphicFramePr>
        <p:xfrm>
          <a:off x="704088" y="3593592"/>
          <a:ext cx="6827265" cy="1438584"/>
        </p:xfrm>
        <a:graphic>
          <a:graphicData uri="http://schemas.openxmlformats.org/drawingml/2006/table">
            <a:tbl>
              <a:tblPr/>
              <a:tblGrid>
                <a:gridCol w="1019291">
                  <a:extLst>
                    <a:ext uri="{9D8B030D-6E8A-4147-A177-3AD203B41FA5}">
                      <a16:colId xmlns:a16="http://schemas.microsoft.com/office/drawing/2014/main" val="845209190"/>
                    </a:ext>
                  </a:extLst>
                </a:gridCol>
                <a:gridCol w="387198">
                  <a:extLst>
                    <a:ext uri="{9D8B030D-6E8A-4147-A177-3AD203B41FA5}">
                      <a16:colId xmlns:a16="http://schemas.microsoft.com/office/drawing/2014/main" val="3033183568"/>
                    </a:ext>
                  </a:extLst>
                </a:gridCol>
                <a:gridCol w="426910">
                  <a:extLst>
                    <a:ext uri="{9D8B030D-6E8A-4147-A177-3AD203B41FA5}">
                      <a16:colId xmlns:a16="http://schemas.microsoft.com/office/drawing/2014/main" val="1162224166"/>
                    </a:ext>
                  </a:extLst>
                </a:gridCol>
                <a:gridCol w="833966">
                  <a:extLst>
                    <a:ext uri="{9D8B030D-6E8A-4147-A177-3AD203B41FA5}">
                      <a16:colId xmlns:a16="http://schemas.microsoft.com/office/drawing/2014/main" val="2827116008"/>
                    </a:ext>
                  </a:extLst>
                </a:gridCol>
                <a:gridCol w="886916">
                  <a:extLst>
                    <a:ext uri="{9D8B030D-6E8A-4147-A177-3AD203B41FA5}">
                      <a16:colId xmlns:a16="http://schemas.microsoft.com/office/drawing/2014/main" val="1644613817"/>
                    </a:ext>
                  </a:extLst>
                </a:gridCol>
                <a:gridCol w="886916">
                  <a:extLst>
                    <a:ext uri="{9D8B030D-6E8A-4147-A177-3AD203B41FA5}">
                      <a16:colId xmlns:a16="http://schemas.microsoft.com/office/drawing/2014/main" val="831513113"/>
                    </a:ext>
                  </a:extLst>
                </a:gridCol>
                <a:gridCol w="357413">
                  <a:extLst>
                    <a:ext uri="{9D8B030D-6E8A-4147-A177-3AD203B41FA5}">
                      <a16:colId xmlns:a16="http://schemas.microsoft.com/office/drawing/2014/main" val="1775176213"/>
                    </a:ext>
                  </a:extLst>
                </a:gridCol>
                <a:gridCol w="307773">
                  <a:extLst>
                    <a:ext uri="{9D8B030D-6E8A-4147-A177-3AD203B41FA5}">
                      <a16:colId xmlns:a16="http://schemas.microsoft.com/office/drawing/2014/main" val="2393445567"/>
                    </a:ext>
                  </a:extLst>
                </a:gridCol>
                <a:gridCol w="833966">
                  <a:extLst>
                    <a:ext uri="{9D8B030D-6E8A-4147-A177-3AD203B41FA5}">
                      <a16:colId xmlns:a16="http://schemas.microsoft.com/office/drawing/2014/main" val="3802216354"/>
                    </a:ext>
                  </a:extLst>
                </a:gridCol>
                <a:gridCol w="886916">
                  <a:extLst>
                    <a:ext uri="{9D8B030D-6E8A-4147-A177-3AD203B41FA5}">
                      <a16:colId xmlns:a16="http://schemas.microsoft.com/office/drawing/2014/main" val="1846017896"/>
                    </a:ext>
                  </a:extLst>
                </a:gridCol>
              </a:tblGrid>
              <a:tr h="359646">
                <a:tc>
                  <a:txBody>
                    <a:bodyPr/>
                    <a:lstStyle/>
                    <a:p>
                      <a:pPr algn="l" fontAlgn="b"/>
                      <a:r>
                        <a:rPr lang="en-US" sz="1100" b="0" i="0" u="none" strike="noStrike">
                          <a:solidFill>
                            <a:srgbClr val="000000"/>
                          </a:solidFill>
                          <a:effectLst/>
                          <a:latin typeface="Aptos Narrow" panose="020B0004020202020204" pitchFamily="34" charset="0"/>
                        </a:rPr>
                        <a:t>timestamp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aimp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amud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arnd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asin2</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adbr</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adfl</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bed2</a:t>
                      </a:r>
                    </a:p>
                  </a:txBody>
                  <a:tcPr marL="9525" marR="9525" marT="9525" marB="0" anchor="b">
                    <a:lnL>
                      <a:noFill/>
                    </a:lnL>
                    <a:lnR>
                      <a:noFill/>
                    </a:lnR>
                    <a:lnT>
                      <a:noFill/>
                    </a:lnT>
                    <a:lnB>
                      <a:noFill/>
                    </a:lnB>
                    <a:noFill/>
                  </a:tcPr>
                </a:tc>
                <a:extLst>
                  <a:ext uri="{0D108BD9-81ED-4DB2-BD59-A6C34878D82A}">
                    <a16:rowId xmlns:a16="http://schemas.microsoft.com/office/drawing/2014/main" val="323700328"/>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224868054"/>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20.08003144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562957360"/>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20.27656234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239079129"/>
                  </a:ext>
                </a:extLst>
              </a:tr>
            </a:tbl>
          </a:graphicData>
        </a:graphic>
      </p:graphicFrame>
    </p:spTree>
    <p:extLst>
      <p:ext uri="{BB962C8B-B14F-4D97-AF65-F5344CB8AC3E}">
        <p14:creationId xmlns:p14="http://schemas.microsoft.com/office/powerpoint/2010/main" val="267738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47A18-F7DA-5665-1BB1-945D68A3FF50}"/>
              </a:ext>
            </a:extLst>
          </p:cNvPr>
          <p:cNvSpPr>
            <a:spLocks noGrp="1"/>
          </p:cNvSpPr>
          <p:nvPr>
            <p:ph type="title"/>
          </p:nvPr>
        </p:nvSpPr>
        <p:spPr>
          <a:xfrm>
            <a:off x="593240" y="43031"/>
            <a:ext cx="7756263" cy="1054250"/>
          </a:xfrm>
        </p:spPr>
        <p:txBody>
          <a:bodyPr/>
          <a:lstStyle/>
          <a:p>
            <a:r>
              <a:rPr lang="en-US" sz="3600" dirty="0"/>
              <a:t>Annotated Bibliography (Source 1)</a:t>
            </a:r>
          </a:p>
        </p:txBody>
      </p:sp>
      <p:graphicFrame>
        <p:nvGraphicFramePr>
          <p:cNvPr id="4" name="Content Placeholder 3">
            <a:extLst>
              <a:ext uri="{FF2B5EF4-FFF2-40B4-BE49-F238E27FC236}">
                <a16:creationId xmlns:a16="http://schemas.microsoft.com/office/drawing/2014/main" id="{48C9B3A0-7F49-D545-0383-95E5D8560474}"/>
              </a:ext>
            </a:extLst>
          </p:cNvPr>
          <p:cNvGraphicFramePr>
            <a:graphicFrameLocks noGrp="1"/>
          </p:cNvGraphicFramePr>
          <p:nvPr>
            <p:ph idx="1"/>
            <p:extLst>
              <p:ext uri="{D42A27DB-BD31-4B8C-83A1-F6EECF244321}">
                <p14:modId xmlns:p14="http://schemas.microsoft.com/office/powerpoint/2010/main" val="2648533464"/>
              </p:ext>
            </p:extLst>
          </p:nvPr>
        </p:nvGraphicFramePr>
        <p:xfrm>
          <a:off x="0" y="570156"/>
          <a:ext cx="9144000" cy="4900037"/>
        </p:xfrm>
        <a:graphic>
          <a:graphicData uri="http://schemas.openxmlformats.org/drawingml/2006/table">
            <a:tbl>
              <a:tblPr firstRow="1" bandRow="1">
                <a:tableStyleId>{5C22544A-7EE6-4342-B048-85BDC9FD1C3A}</a:tableStyleId>
              </a:tblPr>
              <a:tblGrid>
                <a:gridCol w="1112818">
                  <a:extLst>
                    <a:ext uri="{9D8B030D-6E8A-4147-A177-3AD203B41FA5}">
                      <a16:colId xmlns:a16="http://schemas.microsoft.com/office/drawing/2014/main" val="20000"/>
                    </a:ext>
                  </a:extLst>
                </a:gridCol>
                <a:gridCol w="7354479">
                  <a:extLst>
                    <a:ext uri="{9D8B030D-6E8A-4147-A177-3AD203B41FA5}">
                      <a16:colId xmlns:a16="http://schemas.microsoft.com/office/drawing/2014/main" val="20001"/>
                    </a:ext>
                  </a:extLst>
                </a:gridCol>
                <a:gridCol w="67670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indent="0">
                        <a:lnSpc>
                          <a:spcPct val="100000"/>
                        </a:lnSpc>
                        <a:spcBef>
                          <a:spcPts val="0"/>
                        </a:spcBef>
                        <a:buNone/>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2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200" b="0" i="0" u="none" strike="noStrike" cap="none" normalizeH="0" baseline="0" dirty="0">
                        <a:ln>
                          <a:noFill/>
                        </a:ln>
                        <a:solidFill>
                          <a:schemeClr val="tx1"/>
                        </a:solidFill>
                        <a:effectLst/>
                        <a:latin typeface="+mn-lt"/>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presents MPGE and </a:t>
                      </a:r>
                      <a:r>
                        <a:rPr lang="en-US" sz="1200" kern="1200" dirty="0" err="1">
                          <a:latin typeface="+mn-lt"/>
                        </a:rPr>
                        <a:t>RootRank</a:t>
                      </a:r>
                      <a:r>
                        <a:rPr lang="en-US" sz="1200" kern="1200" dirty="0">
                          <a:latin typeface="+mn-lt"/>
                        </a:rPr>
                        <a:t> for root cause diagnosis, improving on traditional models by incorporating direct and indirect Granger causality to better characterize fault propagation and identify root causes</a:t>
                      </a:r>
                    </a:p>
                    <a:p>
                      <a:pPr marL="0" lvl="0" indent="0" algn="l" defTabSz="533400">
                        <a:lnSpc>
                          <a:spcPct val="90000"/>
                        </a:lnSpc>
                        <a:spcBef>
                          <a:spcPct val="0"/>
                        </a:spcBef>
                        <a:spcAft>
                          <a:spcPct val="15000"/>
                        </a:spcAft>
                      </a:pPr>
                      <a:r>
                        <a:rPr lang="en-US" sz="1200" kern="1200" dirty="0">
                          <a:latin typeface="+mn-lt"/>
                        </a:rPr>
                        <a:t>• MPGE constructs a sparse adjacency matrix to capture multi-level information transmission between variables, using a Hierarchical Adjacency Pruning (HAP) mechanism to focus on significant causal paths. </a:t>
                      </a:r>
                    </a:p>
                    <a:p>
                      <a:pPr marL="0" lvl="0" indent="0" algn="l" defTabSz="533400">
                        <a:lnSpc>
                          <a:spcPct val="90000"/>
                        </a:lnSpc>
                        <a:spcBef>
                          <a:spcPct val="0"/>
                        </a:spcBef>
                        <a:spcAft>
                          <a:spcPct val="15000"/>
                        </a:spcAft>
                      </a:pPr>
                      <a:r>
                        <a:rPr lang="en-US" sz="1200" kern="1200" dirty="0">
                          <a:latin typeface="+mn-lt"/>
                        </a:rPr>
                        <a:t>• The </a:t>
                      </a:r>
                      <a:r>
                        <a:rPr lang="en-US" sz="1200" kern="1200" dirty="0" err="1">
                          <a:latin typeface="+mn-lt"/>
                        </a:rPr>
                        <a:t>RootRank</a:t>
                      </a:r>
                      <a:r>
                        <a:rPr lang="en-US" sz="1200" kern="1200" dirty="0">
                          <a:latin typeface="+mn-lt"/>
                        </a:rPr>
                        <a:t> algorithm quantifies the contribution of each variable to fault propagation, providing clear root cause identification.</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30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lvl="0" indent="0" algn="l" defTabSz="533400">
                        <a:lnSpc>
                          <a:spcPct val="90000"/>
                        </a:lnSpc>
                        <a:spcBef>
                          <a:spcPct val="0"/>
                        </a:spcBef>
                        <a:spcAft>
                          <a:spcPct val="15000"/>
                        </a:spcAft>
                      </a:pPr>
                      <a:r>
                        <a:rPr lang="en-US" sz="1200" kern="1200" dirty="0">
                          <a:latin typeface="+mn-lt"/>
                        </a:rPr>
                        <a:t>Multi-level Predictive Graph Extraction and </a:t>
                      </a:r>
                      <a:r>
                        <a:rPr lang="en-US" sz="1200" kern="1200" dirty="0" err="1">
                          <a:latin typeface="+mn-lt"/>
                        </a:rPr>
                        <a:t>RootRank</a:t>
                      </a:r>
                      <a:endParaRPr lang="en-US" sz="1200" kern="1200" dirty="0">
                        <a:latin typeface="+mn-lt"/>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lvl="0" indent="0" algn="l" defTabSz="533400">
                        <a:lnSpc>
                          <a:spcPct val="90000"/>
                        </a:lnSpc>
                        <a:spcBef>
                          <a:spcPct val="0"/>
                        </a:spcBef>
                        <a:spcAft>
                          <a:spcPct val="15000"/>
                        </a:spcAft>
                      </a:pPr>
                      <a:r>
                        <a:rPr lang="en-US" sz="1200" kern="1200" dirty="0">
                          <a:latin typeface="+mn-lt"/>
                        </a:rPr>
                        <a:t>• The framework offers a significant improvement in root cause diagnosis by capturing both direct and indirect fault propagation and providing more accurate identification of root causes compared to traditional models.</a:t>
                      </a:r>
                    </a:p>
                    <a:p>
                      <a:pPr marL="0" lvl="0" indent="0" algn="l" defTabSz="533400">
                        <a:lnSpc>
                          <a:spcPct val="90000"/>
                        </a:lnSpc>
                        <a:spcBef>
                          <a:spcPct val="0"/>
                        </a:spcBef>
                        <a:spcAft>
                          <a:spcPct val="15000"/>
                        </a:spcAft>
                      </a:pPr>
                      <a:r>
                        <a:rPr lang="en-US" sz="1200" kern="1200" dirty="0">
                          <a:latin typeface="+mn-lt"/>
                        </a:rPr>
                        <a:t>• CNNs are used to capture temporal features in the data but may struggle with long-term dependencies in time series data compared to attention mechanisms.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is extremely relevant to my research and provides an unsupervised method for root cause diagnosis using Granger causality.</a:t>
                      </a:r>
                    </a:p>
                    <a:p>
                      <a:pPr marL="0" lvl="0" indent="0" algn="l" defTabSz="533400">
                        <a:lnSpc>
                          <a:spcPct val="90000"/>
                        </a:lnSpc>
                        <a:spcBef>
                          <a:spcPct val="0"/>
                        </a:spcBef>
                        <a:spcAft>
                          <a:spcPct val="15000"/>
                        </a:spcAft>
                      </a:pPr>
                      <a:r>
                        <a:rPr lang="en-US" sz="1200" kern="1200" dirty="0">
                          <a:latin typeface="+mn-lt"/>
                        </a:rPr>
                        <a:t>• The paper also provides one of the only known frameworks for extracting and ranking root causes making it critical to my research.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22</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69225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2)</a:t>
            </a:r>
          </a:p>
        </p:txBody>
      </p:sp>
      <p:graphicFrame>
        <p:nvGraphicFramePr>
          <p:cNvPr id="4" name="Content Placeholder 3">
            <a:extLst>
              <a:ext uri="{FF2B5EF4-FFF2-40B4-BE49-F238E27FC236}">
                <a16:creationId xmlns:a16="http://schemas.microsoft.com/office/drawing/2014/main" id="{8BAD72F6-56D6-0FE6-9015-781E9EAFE70E}"/>
              </a:ext>
            </a:extLst>
          </p:cNvPr>
          <p:cNvGraphicFramePr>
            <a:graphicFrameLocks noGrp="1"/>
          </p:cNvGraphicFramePr>
          <p:nvPr>
            <p:ph idx="1"/>
            <p:extLst>
              <p:ext uri="{D42A27DB-BD31-4B8C-83A1-F6EECF244321}">
                <p14:modId xmlns:p14="http://schemas.microsoft.com/office/powerpoint/2010/main" val="283320712"/>
              </p:ext>
            </p:extLst>
          </p:nvPr>
        </p:nvGraphicFramePr>
        <p:xfrm>
          <a:off x="0" y="643966"/>
          <a:ext cx="9144001" cy="5156069"/>
        </p:xfrm>
        <a:graphic>
          <a:graphicData uri="http://schemas.openxmlformats.org/drawingml/2006/table">
            <a:tbl>
              <a:tblPr firstRow="1" bandRow="1">
                <a:tableStyleId>{5C22544A-7EE6-4342-B048-85BDC9FD1C3A}</a:tableStyleId>
              </a:tblPr>
              <a:tblGrid>
                <a:gridCol w="1116465">
                  <a:extLst>
                    <a:ext uri="{9D8B030D-6E8A-4147-A177-3AD203B41FA5}">
                      <a16:colId xmlns:a16="http://schemas.microsoft.com/office/drawing/2014/main" val="20000"/>
                    </a:ext>
                  </a:extLst>
                </a:gridCol>
                <a:gridCol w="7346726">
                  <a:extLst>
                    <a:ext uri="{9D8B030D-6E8A-4147-A177-3AD203B41FA5}">
                      <a16:colId xmlns:a16="http://schemas.microsoft.com/office/drawing/2014/main" val="20001"/>
                    </a:ext>
                  </a:extLst>
                </a:gridCol>
                <a:gridCol w="68081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Yu, Y., Chen, J., Gao, T., &amp; Yu, M. (2019). DAG-GNN: DAG structure learning with graph neural networks. Proceedings of the 36th International Conference on Machine Learning (ICML), Long Beach, California. PMLR. https://github.com/fishmoon1234/DAG-GNN</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a deep generative model using graph neural networks, learns directed acyclic graph structures from data, improving on linear approaches by incorporating nonlinear relationships.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uses a VAE to efficiently learn both continuous and discrete variables, making it versatile for different data types, with a novel acyclicity constraint for graph structure learning.</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model outperforms methods like DAG-NOTEARS on synthetic and real-world datasets, excelling in capturing nonlinear and vector-valued data. It shows promise in bioinformatics and causal inference applications.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indent="0" algn="ctr">
                        <a:buFont typeface="Arial" panose="020B0604020202020204" pitchFamily="34" charset="0"/>
                        <a:buNone/>
                      </a:pPr>
                      <a:r>
                        <a:rPr lang="en-US" sz="1200" i="1" dirty="0">
                          <a:latin typeface="+mn-lt"/>
                          <a:cs typeface="Arial" panose="020B0604020202020204" pitchFamily="34" charset="0"/>
                        </a:rPr>
                        <a:t>28</a:t>
                      </a:r>
                    </a:p>
                    <a:p>
                      <a:pPr marL="0" indent="0" algn="ctr">
                        <a:buFont typeface="Arial" panose="020B0604020202020204" pitchFamily="34" charset="0"/>
                        <a:buNone/>
                      </a:pPr>
                      <a:r>
                        <a:rPr lang="en-US" sz="1200" i="1" dirty="0">
                          <a:latin typeface="+mn-lt"/>
                          <a:cs typeface="Arial" panose="020B0604020202020204" pitchFamily="34" charset="0"/>
                        </a:rPr>
                        <a:t>27</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DAG-GNN: DAG structure learning with graph neural networks</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advances DAG learning by using graph neural networks to handle complex, nonlinear relationships. It outperforms linear models, making it relevant for real-world, non-linear causal inference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model handles continuous, discrete, and vector-valued data, demonstrating flexibility for various datasets. However, its computational complexity may challenge use with very large-scale data.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presents a more practical acyclicity constraint making it easier to implement in deep learning frameworks. This enhances usability while maintaining performance, though careful tuning may still be necessary.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28</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30</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to my research because it provides a framework for generating an unsupervised Bayesian network for causal inference.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Bayesian networks generally outperform Granger causality methods when the sample size is smaller making it relevant extracting causality from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47828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3)</a:t>
            </a:r>
          </a:p>
        </p:txBody>
      </p:sp>
      <p:graphicFrame>
        <p:nvGraphicFramePr>
          <p:cNvPr id="6" name="Content Placeholder 3">
            <a:extLst>
              <a:ext uri="{FF2B5EF4-FFF2-40B4-BE49-F238E27FC236}">
                <a16:creationId xmlns:a16="http://schemas.microsoft.com/office/drawing/2014/main" id="{45186FA8-3B1A-F766-3EB4-73081935E42E}"/>
              </a:ext>
            </a:extLst>
          </p:cNvPr>
          <p:cNvGraphicFramePr>
            <a:graphicFrameLocks noGrp="1"/>
          </p:cNvGraphicFramePr>
          <p:nvPr>
            <p:ph idx="1"/>
            <p:extLst>
              <p:ext uri="{D42A27DB-BD31-4B8C-83A1-F6EECF244321}">
                <p14:modId xmlns:p14="http://schemas.microsoft.com/office/powerpoint/2010/main" val="1525600313"/>
              </p:ext>
            </p:extLst>
          </p:nvPr>
        </p:nvGraphicFramePr>
        <p:xfrm>
          <a:off x="-1" y="699154"/>
          <a:ext cx="9143998" cy="43306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Zou, C., &amp; Feng, J. (2009). Granger causality vs. dynamic Bayesian network inference: A comparative study. BMC Bioinformatics, 10(122). https://doi.org/10.1186/1471-2105-10-122</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compares Granger causality and Bayesian network inference for exploring causal relationships in biological data, focusing on cases where these methods produce conflicting results.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study finds DBN performs better with shorter data samples, while Granger causality excels with longer ones. These findings are supported by synthetic and experimental data.</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p>
                      <a:pPr marL="0" indent="0" algn="ctr">
                        <a:buFont typeface="Arial" panose="020B0604020202020204" pitchFamily="34" charset="0"/>
                        <a:buNone/>
                      </a:pPr>
                      <a:r>
                        <a:rPr lang="en-US" sz="1200" i="1" dirty="0">
                          <a:latin typeface="+mn-lt"/>
                          <a:cs typeface="Arial" panose="020B0604020202020204" pitchFamily="34" charset="0"/>
                        </a:rPr>
                        <a:t>26</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Granger causality vs. dynamic Bayesian network inference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offers a rigorous comparison of Granger causality and dynamic Bayesian network inference, using synthetic and experimental data. This robust evaluation ensures applicability to various datasets.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provides actionable insights for causal inference, highlighting when each method excels: DBN for short data, Granger for long data.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paper's thorough analysis requires extensive computational resources which raises concerns about accessibility for smaller labs or less-equipped environments. This may limit its practical utility for some audiences.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p>
                      <a:pPr marL="0" indent="0" algn="ctr">
                        <a:buFont typeface="Arial" panose="020B0604020202020204" pitchFamily="34" charset="0"/>
                        <a:buNone/>
                      </a:pPr>
                      <a:r>
                        <a:rPr lang="en-US" sz="1200" i="1" dirty="0">
                          <a:latin typeface="+mn-lt"/>
                          <a:cs typeface="Arial" panose="020B0604020202020204" pitchFamily="34" charset="0"/>
                        </a:rPr>
                        <a:t>21</a:t>
                      </a:r>
                    </a:p>
                    <a:p>
                      <a:pPr marL="0" indent="0" algn="ctr">
                        <a:buFont typeface="Arial" panose="020B0604020202020204" pitchFamily="34" charset="0"/>
                        <a:buNone/>
                      </a:pPr>
                      <a:r>
                        <a:rPr lang="en-US" sz="1200" i="1" dirty="0">
                          <a:latin typeface="+mn-lt"/>
                          <a:cs typeface="Arial" panose="020B0604020202020204" pitchFamily="34" charset="0"/>
                        </a:rPr>
                        <a:t>28</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My research focuses on a comparative study of dynamic Bayesian networks and Granger causality via a deep learning approach making it fundamental to my assumptions.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provides context on when to use one Granger causality versus Bayesian networks making it important to my research.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10185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4)</a:t>
            </a:r>
          </a:p>
        </p:txBody>
      </p:sp>
      <p:graphicFrame>
        <p:nvGraphicFramePr>
          <p:cNvPr id="5" name="Content Placeholder 3">
            <a:extLst>
              <a:ext uri="{FF2B5EF4-FFF2-40B4-BE49-F238E27FC236}">
                <a16:creationId xmlns:a16="http://schemas.microsoft.com/office/drawing/2014/main" id="{19FE4158-4C15-7A12-2F2E-437413183DF3}"/>
              </a:ext>
            </a:extLst>
          </p:cNvPr>
          <p:cNvGraphicFramePr>
            <a:graphicFrameLocks noGrp="1"/>
          </p:cNvGraphicFramePr>
          <p:nvPr>
            <p:ph idx="1"/>
            <p:extLst>
              <p:ext uri="{D42A27DB-BD31-4B8C-83A1-F6EECF244321}">
                <p14:modId xmlns:p14="http://schemas.microsoft.com/office/powerpoint/2010/main" val="4182543871"/>
              </p:ext>
            </p:extLst>
          </p:nvPr>
        </p:nvGraphicFramePr>
        <p:xfrm>
          <a:off x="-2" y="527125"/>
          <a:ext cx="9143998" cy="50164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Kazemi, S. M., Goel, R., </a:t>
                      </a:r>
                      <a:r>
                        <a:rPr lang="en-US" sz="1200" kern="1200" dirty="0" err="1">
                          <a:solidFill>
                            <a:schemeClr val="tx1"/>
                          </a:solidFill>
                          <a:effectLst/>
                          <a:latin typeface="+mn-lt"/>
                          <a:ea typeface="+mn-ea"/>
                          <a:cs typeface="Arial" panose="020B0604020202020204" pitchFamily="34" charset="0"/>
                        </a:rPr>
                        <a:t>Eghbali</a:t>
                      </a:r>
                      <a:r>
                        <a:rPr lang="en-US" sz="12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https://arxiv.org/abs/1907.05321</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introduces a versatile, learnable time representation using sine functions and linear terms and captures both periodic and non-periodic patterns, enhancing temporal data handling across different models without being model-specific.</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offers a simple and adaptable representation that maintains effectiveness across various time intervals like seconds, hours, and days through its scale-invariant design and flexible structure.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demonstrates superior performance compared to conventional approaches, showing improved accuracy, recall, and robustness across multiple time-sensitive datasets including Event-MNIST, Stack Overflow, and Last.FM.</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26</a:t>
                      </a:r>
                    </a:p>
                    <a:p>
                      <a:pPr marL="0" indent="0" algn="ctr">
                        <a:buFont typeface="Arial" panose="020B0604020202020204" pitchFamily="34" charset="0"/>
                        <a:buNone/>
                      </a:pPr>
                      <a:r>
                        <a:rPr lang="en-US" sz="120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Time2Vec: An embedding model for time series. </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offers a versatile, model-agnostic solution for representing temporal data, effectively managing both periodic and non-periodic patterns for diverse machine learning applications and tasks.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automates temporal representation and enhances performance across datasets, eliminating manual feature engineering and providing a scalable solution for time-sensitive modeling across industries.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lacks thorough theoretical analysis explaining Time2Vec's broad effectiveness and doesn't fully explore potential drawbacks of using learned versus fixed time representations across models.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because capturing periodic and non-periodic patterns in the CATS dataset is crucial for identifying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vector representations of time could be uses in both the deep learning GC method and the deep learning BN method to enhance the accuracy of identifying root causes.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49594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5)</a:t>
            </a:r>
          </a:p>
        </p:txBody>
      </p:sp>
      <p:sp>
        <p:nvSpPr>
          <p:cNvPr id="8" name="Content Placeholder 7">
            <a:extLst>
              <a:ext uri="{FF2B5EF4-FFF2-40B4-BE49-F238E27FC236}">
                <a16:creationId xmlns:a16="http://schemas.microsoft.com/office/drawing/2014/main" id="{9CE64BA3-9A68-5848-F543-2779D12C9094}"/>
              </a:ext>
            </a:extLst>
          </p:cNvPr>
          <p:cNvSpPr>
            <a:spLocks noGrp="1"/>
          </p:cNvSpPr>
          <p:nvPr>
            <p:ph idx="1"/>
          </p:nvPr>
        </p:nvSpPr>
        <p:spPr/>
        <p:txBody>
          <a:bodyPr/>
          <a:lstStyle/>
          <a:p>
            <a:endParaRPr lang="en-US"/>
          </a:p>
        </p:txBody>
      </p:sp>
      <p:graphicFrame>
        <p:nvGraphicFramePr>
          <p:cNvPr id="9" name="Content Placeholder 3">
            <a:extLst>
              <a:ext uri="{FF2B5EF4-FFF2-40B4-BE49-F238E27FC236}">
                <a16:creationId xmlns:a16="http://schemas.microsoft.com/office/drawing/2014/main" id="{6C9933A3-6858-EA13-C59C-9A9C64735F7B}"/>
              </a:ext>
            </a:extLst>
          </p:cNvPr>
          <p:cNvGraphicFramePr>
            <a:graphicFrameLocks/>
          </p:cNvGraphicFramePr>
          <p:nvPr>
            <p:extLst>
              <p:ext uri="{D42A27DB-BD31-4B8C-83A1-F6EECF244321}">
                <p14:modId xmlns:p14="http://schemas.microsoft.com/office/powerpoint/2010/main" val="1537160029"/>
              </p:ext>
            </p:extLst>
          </p:nvPr>
        </p:nvGraphicFramePr>
        <p:xfrm>
          <a:off x="-1" y="527126"/>
          <a:ext cx="9143998" cy="4798623"/>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49129">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2931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Killick, R., </a:t>
                      </a:r>
                      <a:r>
                        <a:rPr lang="en-US" sz="1200" kern="1200" dirty="0" err="1">
                          <a:solidFill>
                            <a:schemeClr val="tx1"/>
                          </a:solidFill>
                          <a:effectLst/>
                          <a:latin typeface="+mn-lt"/>
                          <a:ea typeface="+mn-ea"/>
                          <a:cs typeface="Arial" panose="020B0604020202020204" pitchFamily="34" charset="0"/>
                        </a:rPr>
                        <a:t>Fearnhead</a:t>
                      </a:r>
                      <a:r>
                        <a:rPr lang="en-US" sz="12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14654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PELT algorithm enhances changepoint detection in large datasets by incorporating pruning to reduce computations while preserving solution accuracy and improving upon existing methods' efficiency.</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achieves linear computational cost and improved accuracy versus Binary Segmentation and Optimal Partitioning methods, offering better scalability when changepoints increase linearly with data size.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superior accuracy and computational efficiency across diverse applications, from time series variance changes to oceanographic data, consistently outperforming traditional changepoint detection methods.</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38284">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PELT: Pruned Exact Linear Time (Changepoint detection)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1348529">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advances changepoint detection through exactness and computational efficiency, providing linear scalability for large datasets crucial in genomics and financial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broad applicability across domains like finance and oceanography, with empirical evidence showing superior speed and accuracy compared to traditional Binary Segmentation methods.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lacks analysis of PELT's performance in non-linear scenarios and complex penalties and would benefit from deeper comparisons with other exact methods like Pruned Dynamic Programming.</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27</a:t>
                      </a:r>
                    </a:p>
                  </a:txBody>
                  <a:tcPr/>
                </a:tc>
                <a:extLst>
                  <a:ext uri="{0D108BD9-81ED-4DB2-BD59-A6C34878D82A}">
                    <a16:rowId xmlns:a16="http://schemas.microsoft.com/office/drawing/2014/main" val="10002"/>
                  </a:ext>
                </a:extLst>
              </a:tr>
              <a:tr h="449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is relevant to my research because it could prove to be more effective in detecting the start and end of an event over methods like K-Means clustering.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28</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04138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B0B71-994F-EE38-1F30-9E881F1436EC}"/>
              </a:ext>
            </a:extLst>
          </p:cNvPr>
          <p:cNvSpPr>
            <a:spLocks noGrp="1"/>
          </p:cNvSpPr>
          <p:nvPr>
            <p:ph idx="1"/>
          </p:nvPr>
        </p:nvSpPr>
        <p:spPr>
          <a:xfrm>
            <a:off x="677732" y="527125"/>
            <a:ext cx="7745505" cy="5144639"/>
          </a:xfrm>
        </p:spPr>
        <p:txBody>
          <a:bodyPr/>
          <a:lstStyle/>
          <a:p>
            <a:pPr marL="460375" indent="-460375">
              <a:lnSpc>
                <a:spcPct val="150000"/>
              </a:lnSpc>
              <a:spcBef>
                <a:spcPts val="0"/>
              </a:spcBef>
              <a:buNone/>
            </a:pPr>
            <a:r>
              <a:rPr lang="en-US" sz="1100" dirty="0" err="1">
                <a:solidFill>
                  <a:schemeClr val="tx1"/>
                </a:solidFill>
                <a:latin typeface="+mn-lt"/>
              </a:rPr>
              <a:t>Molak</a:t>
            </a:r>
            <a:r>
              <a:rPr lang="en-US" sz="1100" dirty="0">
                <a:solidFill>
                  <a:schemeClr val="tx1"/>
                </a:solidFill>
                <a:latin typeface="+mn-lt"/>
              </a:rPr>
              <a:t>, A. (2023). </a:t>
            </a:r>
            <a:r>
              <a:rPr lang="en-US" sz="1100" i="1" dirty="0">
                <a:solidFill>
                  <a:schemeClr val="tx1"/>
                </a:solidFill>
                <a:latin typeface="+mn-lt"/>
              </a:rPr>
              <a:t>Causal inference and discovery in Python: Unlock the secrets of modern causal machine learning with </a:t>
            </a:r>
            <a:r>
              <a:rPr lang="en-US" sz="1100" i="1" dirty="0" err="1">
                <a:solidFill>
                  <a:schemeClr val="tx1"/>
                </a:solidFill>
                <a:latin typeface="+mn-lt"/>
              </a:rPr>
              <a:t>DoWhy</a:t>
            </a:r>
            <a:r>
              <a:rPr lang="en-US" sz="1100" i="1" dirty="0">
                <a:solidFill>
                  <a:schemeClr val="tx1"/>
                </a:solidFill>
                <a:latin typeface="+mn-lt"/>
              </a:rPr>
              <a:t>, </a:t>
            </a:r>
            <a:r>
              <a:rPr lang="en-US" sz="1100" i="1" dirty="0" err="1">
                <a:solidFill>
                  <a:schemeClr val="tx1"/>
                </a:solidFill>
                <a:latin typeface="+mn-lt"/>
              </a:rPr>
              <a:t>EconML</a:t>
            </a:r>
            <a:r>
              <a:rPr lang="en-US" sz="1100" i="1" dirty="0">
                <a:solidFill>
                  <a:schemeClr val="tx1"/>
                </a:solidFill>
                <a:latin typeface="+mn-lt"/>
              </a:rPr>
              <a:t>, </a:t>
            </a:r>
            <a:r>
              <a:rPr lang="en-US" sz="1100" i="1" dirty="0" err="1">
                <a:solidFill>
                  <a:schemeClr val="tx1"/>
                </a:solidFill>
                <a:latin typeface="+mn-lt"/>
              </a:rPr>
              <a:t>PyTorch</a:t>
            </a:r>
            <a:r>
              <a:rPr lang="en-US" sz="1100" i="1" dirty="0">
                <a:solidFill>
                  <a:schemeClr val="tx1"/>
                </a:solidFill>
                <a:latin typeface="+mn-lt"/>
              </a:rPr>
              <a:t> and more</a:t>
            </a:r>
            <a:r>
              <a:rPr lang="en-US" sz="1100" dirty="0">
                <a:solidFill>
                  <a:schemeClr val="tx1"/>
                </a:solidFill>
                <a:latin typeface="+mn-lt"/>
              </a:rPr>
              <a:t>. </a:t>
            </a:r>
            <a:r>
              <a:rPr lang="en-US" sz="1100" dirty="0" err="1">
                <a:solidFill>
                  <a:schemeClr val="tx1"/>
                </a:solidFill>
                <a:latin typeface="+mn-lt"/>
              </a:rPr>
              <a:t>Packt</a:t>
            </a:r>
            <a:r>
              <a:rPr lang="en-US" sz="1100" dirty="0">
                <a:solidFill>
                  <a:schemeClr val="tx1"/>
                </a:solidFill>
                <a:latin typeface="+mn-lt"/>
              </a:rPr>
              <a:t> Publishing Ltd.</a:t>
            </a:r>
          </a:p>
          <a:p>
            <a:pPr marL="460375" indent="-460375">
              <a:lnSpc>
                <a:spcPct val="150000"/>
              </a:lnSpc>
              <a:spcBef>
                <a:spcPts val="0"/>
              </a:spcBef>
              <a:buNone/>
            </a:pPr>
            <a:r>
              <a:rPr lang="en-US" sz="1100" dirty="0" err="1">
                <a:solidFill>
                  <a:schemeClr val="tx1"/>
                </a:solidFill>
                <a:latin typeface="+mn-lt"/>
              </a:rPr>
              <a:t>Mwanie</a:t>
            </a:r>
            <a:r>
              <a:rPr lang="en-US" sz="1100" dirty="0">
                <a:solidFill>
                  <a:schemeClr val="tx1"/>
                </a:solidFill>
                <a:latin typeface="+mn-lt"/>
              </a:rPr>
              <a:t>, S. S. &amp; </a:t>
            </a:r>
            <a:r>
              <a:rPr lang="en-US" sz="1100" dirty="0" err="1">
                <a:solidFill>
                  <a:schemeClr val="tx1"/>
                </a:solidFill>
                <a:latin typeface="+mn-lt"/>
              </a:rPr>
              <a:t>Mannweiler</a:t>
            </a:r>
            <a:r>
              <a:rPr lang="en-US" sz="1100" dirty="0">
                <a:solidFill>
                  <a:schemeClr val="tx1"/>
                </a:solidFill>
                <a:latin typeface="+mn-lt"/>
              </a:rPr>
              <a:t>, C. (Eds.). (2020).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Towards cognitive autonomous networks: Network management automation for 5G and beyond</a:t>
            </a:r>
            <a:r>
              <a:rPr lang="en-US" altLang="en-US" sz="1100" dirty="0">
                <a:solidFill>
                  <a:schemeClr val="tx1"/>
                </a:solidFill>
                <a:latin typeface="+mn-lt"/>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John Wiley &amp; Sons.</a:t>
            </a:r>
            <a:endParaRPr kumimoji="0" lang="en-US" altLang="en-US" sz="1100" b="0" i="0" u="none" strike="noStrike" cap="none" normalizeH="0" baseline="0" dirty="0">
              <a:ln>
                <a:noFill/>
              </a:ln>
              <a:solidFill>
                <a:schemeClr val="tx1"/>
              </a:solidFill>
              <a:effectLst/>
              <a:latin typeface="+mn-lt"/>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1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100" b="0" i="0" u="none" strike="noStrike" cap="none" normalizeH="0" baseline="0" dirty="0">
              <a:ln>
                <a:noFill/>
              </a:ln>
              <a:solidFill>
                <a:schemeClr val="tx1"/>
              </a:solidFill>
              <a:effectLst/>
              <a:latin typeface="+mn-lt"/>
              <a:cs typeface="Times New Roman" panose="02020603050405020304" pitchFamily="18" charset="0"/>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Yu, Y., Chen, J., Gao, T., &amp; Yu, M. (2019). DAG-GNN: DAG structure learning with graph neural networks. Proceedings of the 36th International Conference on Machine Learning (ICML), Long Beach, California. PMLR. https://github.com/fishmoon1234/DAG-GNN</a:t>
            </a:r>
          </a:p>
          <a:p>
            <a:pPr marL="460375" indent="-460375">
              <a:lnSpc>
                <a:spcPct val="150000"/>
              </a:lnSpc>
              <a:spcBef>
                <a:spcPts val="0"/>
              </a:spcBef>
              <a:buNone/>
            </a:pPr>
            <a:r>
              <a:rPr lang="en-US" sz="1100" dirty="0">
                <a:solidFill>
                  <a:schemeClr val="tx1"/>
                </a:solidFill>
                <a:latin typeface="+mn-lt"/>
              </a:rPr>
              <a:t>Controlled Anomalies Time Series (CATS) Dataset. (2023, September 14). Kaggle. </a:t>
            </a:r>
            <a:r>
              <a:rPr lang="en-US" sz="1100" dirty="0">
                <a:solidFill>
                  <a:schemeClr val="tx1"/>
                </a:solidFill>
                <a:latin typeface="+mn-lt"/>
                <a:hlinkClick r:id="rId3"/>
              </a:rPr>
              <a:t>https://www.kaggle.com/datasets/patrickfleith/controlled-anomalies-time-series-dataset</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2016 cost of data center outages. </a:t>
            </a:r>
            <a:r>
              <a:rPr lang="en-US" sz="1100" dirty="0" err="1">
                <a:solidFill>
                  <a:schemeClr val="tx1"/>
                </a:solidFill>
                <a:latin typeface="+mn-lt"/>
              </a:rPr>
              <a:t>Ponemon</a:t>
            </a:r>
            <a:r>
              <a:rPr lang="en-US" sz="1100" dirty="0">
                <a:solidFill>
                  <a:schemeClr val="tx1"/>
                </a:solidFill>
                <a:latin typeface="+mn-lt"/>
              </a:rPr>
              <a:t> Institute. (2016). </a:t>
            </a:r>
            <a:r>
              <a:rPr lang="en-US" sz="1100" dirty="0">
                <a:solidFill>
                  <a:schemeClr val="tx1"/>
                </a:solidFill>
                <a:latin typeface="+mn-lt"/>
                <a:hlinkClick r:id="rId4"/>
              </a:rPr>
              <a:t>https://www.ponemon.org/research/ponemon-library/security/2016-cost-of-data-center-outages.html</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Zou, C., &amp; Feng, J. (2009). Granger causality vs. dynamic Bayesian network inference: A comparative study. BMC Bioinformatics, 10(122). </a:t>
            </a:r>
            <a:r>
              <a:rPr lang="en-US" sz="1100" dirty="0">
                <a:solidFill>
                  <a:schemeClr val="tx1"/>
                </a:solidFill>
                <a:latin typeface="+mn-lt"/>
                <a:hlinkClick r:id="rId5"/>
              </a:rPr>
              <a:t>https://doi.org/10.1186/1471-2105-10-122</a:t>
            </a:r>
            <a:endParaRPr lang="en-US" sz="1100" dirty="0">
              <a:solidFill>
                <a:schemeClr val="tx1"/>
              </a:solidFill>
              <a:latin typeface="+mn-lt"/>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Kazemi, S. M., Goel, R., </a:t>
            </a:r>
            <a:r>
              <a:rPr lang="en-US" sz="1100" kern="1200" dirty="0" err="1">
                <a:solidFill>
                  <a:schemeClr val="tx1"/>
                </a:solidFill>
                <a:effectLst/>
                <a:latin typeface="+mn-lt"/>
                <a:ea typeface="+mn-ea"/>
                <a:cs typeface="Arial" panose="020B0604020202020204" pitchFamily="34" charset="0"/>
              </a:rPr>
              <a:t>Eghbali</a:t>
            </a:r>
            <a:r>
              <a:rPr lang="en-US" sz="11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100" kern="1200" dirty="0" err="1">
                <a:solidFill>
                  <a:schemeClr val="tx1"/>
                </a:solidFill>
                <a:effectLst/>
                <a:latin typeface="+mn-lt"/>
                <a:ea typeface="+mn-ea"/>
                <a:cs typeface="Arial" panose="020B0604020202020204" pitchFamily="34" charset="0"/>
              </a:rPr>
              <a:t>arXiv</a:t>
            </a:r>
            <a:r>
              <a:rPr lang="en-US" sz="1100" kern="1200" dirty="0">
                <a:solidFill>
                  <a:schemeClr val="tx1"/>
                </a:solidFill>
                <a:effectLst/>
                <a:latin typeface="+mn-lt"/>
                <a:ea typeface="+mn-ea"/>
                <a:cs typeface="Arial" panose="020B0604020202020204" pitchFamily="34" charset="0"/>
              </a:rPr>
              <a:t>. </a:t>
            </a:r>
            <a:r>
              <a:rPr lang="en-US" sz="1100" kern="1200" dirty="0">
                <a:solidFill>
                  <a:schemeClr val="tx1"/>
                </a:solidFill>
                <a:effectLst/>
                <a:latin typeface="+mn-lt"/>
                <a:ea typeface="+mn-ea"/>
                <a:cs typeface="Arial" panose="020B0604020202020204" pitchFamily="34" charset="0"/>
                <a:hlinkClick r:id="rId6"/>
              </a:rPr>
              <a:t>https://arxiv.org/abs/1907.05321</a:t>
            </a:r>
            <a:endParaRPr lang="en-US" sz="1100" kern="1200" dirty="0">
              <a:solidFill>
                <a:schemeClr val="tx1"/>
              </a:solidFill>
              <a:effectLst/>
              <a:latin typeface="+mn-lt"/>
              <a:ea typeface="+mn-ea"/>
              <a:cs typeface="Arial" panose="020B0604020202020204" pitchFamily="34" charset="0"/>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Killick, R., </a:t>
            </a:r>
            <a:r>
              <a:rPr lang="en-US" sz="1100" kern="1200" dirty="0" err="1">
                <a:solidFill>
                  <a:schemeClr val="tx1"/>
                </a:solidFill>
                <a:effectLst/>
                <a:latin typeface="+mn-lt"/>
                <a:ea typeface="+mn-ea"/>
                <a:cs typeface="Arial" panose="020B0604020202020204" pitchFamily="34" charset="0"/>
              </a:rPr>
              <a:t>Fearnhead</a:t>
            </a:r>
            <a:r>
              <a:rPr lang="en-US" sz="11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 </a:t>
            </a: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endParaRPr lang="en-US" sz="1100" dirty="0">
              <a:latin typeface="+mn-lt"/>
            </a:endParaRPr>
          </a:p>
        </p:txBody>
      </p:sp>
      <p:sp>
        <p:nvSpPr>
          <p:cNvPr id="3" name="Title 2">
            <a:extLst>
              <a:ext uri="{FF2B5EF4-FFF2-40B4-BE49-F238E27FC236}">
                <a16:creationId xmlns:a16="http://schemas.microsoft.com/office/drawing/2014/main" id="{713B49AF-7FD8-0DDE-EB46-E95B76A52759}"/>
              </a:ext>
            </a:extLst>
          </p:cNvPr>
          <p:cNvSpPr>
            <a:spLocks noGrp="1"/>
          </p:cNvSpPr>
          <p:nvPr>
            <p:ph type="title"/>
          </p:nvPr>
        </p:nvSpPr>
        <p:spPr>
          <a:xfrm>
            <a:off x="677732" y="0"/>
            <a:ext cx="7756263" cy="1054250"/>
          </a:xfrm>
        </p:spPr>
        <p:txBody>
          <a:bodyPr/>
          <a:lstStyle/>
          <a:p>
            <a:r>
              <a:rPr lang="en-US" dirty="0"/>
              <a:t>APA Reference List</a:t>
            </a:r>
          </a:p>
        </p:txBody>
      </p:sp>
    </p:spTree>
    <p:extLst>
      <p:ext uri="{BB962C8B-B14F-4D97-AF65-F5344CB8AC3E}">
        <p14:creationId xmlns:p14="http://schemas.microsoft.com/office/powerpoint/2010/main" val="51884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7535005"/>
              </p:ext>
            </p:extLst>
          </p:nvPr>
        </p:nvGraphicFramePr>
        <p:xfrm>
          <a:off x="457200" y="1302886"/>
          <a:ext cx="8229600" cy="3812877"/>
        </p:xfrm>
        <a:graphic>
          <a:graphicData uri="http://schemas.openxmlformats.org/drawingml/2006/table">
            <a:tbl>
              <a:tblPr firstRow="1" bandRow="1">
                <a:tableStyleId>{5C22544A-7EE6-4342-B048-85BDC9FD1C3A}</a:tableStyleId>
              </a:tblPr>
              <a:tblGrid>
                <a:gridCol w="1980405">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err="1"/>
                        <a:t>RootRank</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An algorithm designed to prioritize the most likely causes of an event or anomaly for further investigation. </a:t>
                      </a:r>
                    </a:p>
                  </a:txBody>
                  <a:tcPr/>
                </a:tc>
                <a:extLst>
                  <a:ext uri="{0D108BD9-81ED-4DB2-BD59-A6C34878D82A}">
                    <a16:rowId xmlns:a16="http://schemas.microsoft.com/office/drawing/2014/main" val="10001"/>
                  </a:ext>
                </a:extLst>
              </a:tr>
              <a:tr h="315034">
                <a:tc>
                  <a:txBody>
                    <a:bodyPr/>
                    <a:lstStyle/>
                    <a:p>
                      <a:r>
                        <a:rPr lang="en-US" sz="1200" dirty="0"/>
                        <a:t>Autoencoder</a:t>
                      </a:r>
                    </a:p>
                  </a:txBody>
                  <a:tcPr/>
                </a:tc>
                <a:tc>
                  <a:txBody>
                    <a:bodyPr/>
                    <a:lstStyle/>
                    <a:p>
                      <a:pPr marL="0" indent="0">
                        <a:buFont typeface="Arial" panose="020B0604020202020204" pitchFamily="34" charset="0"/>
                        <a:buNone/>
                      </a:pPr>
                      <a:r>
                        <a:rPr lang="en-US" sz="1200" dirty="0"/>
                        <a:t>A type of artificial intelligence which relies on a neural network that learns highly efficient </a:t>
                      </a:r>
                      <a:r>
                        <a:rPr lang="en-US" sz="1200" dirty="0" err="1"/>
                        <a:t>codings</a:t>
                      </a:r>
                      <a:r>
                        <a:rPr lang="en-US" sz="1200" dirty="0"/>
                        <a:t> of unlabeled and disparate data.</a:t>
                      </a:r>
                    </a:p>
                  </a:txBody>
                  <a:tcPr/>
                </a:tc>
                <a:extLst>
                  <a:ext uri="{0D108BD9-81ED-4DB2-BD59-A6C34878D82A}">
                    <a16:rowId xmlns:a16="http://schemas.microsoft.com/office/drawing/2014/main" val="10002"/>
                  </a:ext>
                </a:extLst>
              </a:tr>
              <a:tr h="390432">
                <a:tc>
                  <a:txBody>
                    <a:bodyPr/>
                    <a:lstStyle/>
                    <a:p>
                      <a:r>
                        <a:rPr lang="en-US" sz="1200" dirty="0"/>
                        <a:t>Attention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 aspect of AI which helps determine the relevance of components in a sequence based upon comparison to other components in that sequence of data. </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type of neural network that can learn and remember long-term dependencies and is useful for sequence prediction.</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Anomaly detection</a:t>
                      </a:r>
                    </a:p>
                  </a:txBody>
                  <a:tcPr/>
                </a:tc>
                <a:tc>
                  <a:txBody>
                    <a:bodyPr/>
                    <a:lstStyle/>
                    <a:p>
                      <a:r>
                        <a:rPr lang="en-US" sz="1200" dirty="0"/>
                        <a:t>The process of identifying rare or unusual events that deviate from the norm in a dataset.</a:t>
                      </a:r>
                    </a:p>
                  </a:txBody>
                  <a:tcPr/>
                </a:tc>
                <a:extLst>
                  <a:ext uri="{0D108BD9-81ED-4DB2-BD59-A6C34878D82A}">
                    <a16:rowId xmlns:a16="http://schemas.microsoft.com/office/drawing/2014/main" val="10005"/>
                  </a:ext>
                </a:extLst>
              </a:tr>
              <a:tr h="390432">
                <a:tc>
                  <a:txBody>
                    <a:bodyPr/>
                    <a:lstStyle/>
                    <a:p>
                      <a:r>
                        <a:rPr lang="en-US" sz="1200" b="0" dirty="0"/>
                        <a:t>Event grouping</a:t>
                      </a:r>
                    </a:p>
                  </a:txBody>
                  <a:tcPr/>
                </a:tc>
                <a:tc>
                  <a:txBody>
                    <a:bodyPr/>
                    <a:lstStyle/>
                    <a:p>
                      <a:r>
                        <a:rPr lang="en-US" sz="1200" dirty="0"/>
                        <a:t>Organizing related events into clusters based on similarity or shared characteristics.</a:t>
                      </a:r>
                    </a:p>
                  </a:txBody>
                  <a:tcPr/>
                </a:tc>
                <a:extLst>
                  <a:ext uri="{0D108BD9-81ED-4DB2-BD59-A6C34878D82A}">
                    <a16:rowId xmlns:a16="http://schemas.microsoft.com/office/drawing/2014/main" val="10006"/>
                  </a:ext>
                </a:extLst>
              </a:tr>
              <a:tr h="390432">
                <a:tc>
                  <a:txBody>
                    <a:bodyPr/>
                    <a:lstStyle/>
                    <a:p>
                      <a:r>
                        <a:rPr lang="en-US" sz="1200" dirty="0"/>
                        <a:t>Root cause diagnosis</a:t>
                      </a:r>
                    </a:p>
                  </a:txBody>
                  <a:tcPr/>
                </a:tc>
                <a:tc>
                  <a:txBody>
                    <a:bodyPr/>
                    <a:lstStyle/>
                    <a:p>
                      <a:pPr marL="0" marR="0" indent="9525" algn="l" defTabSz="457200" rtl="0" eaLnBrk="1" fontAlgn="auto" latinLnBrk="0" hangingPunct="1">
                        <a:lnSpc>
                          <a:spcPct val="100000"/>
                        </a:lnSpc>
                        <a:spcBef>
                          <a:spcPts val="0"/>
                        </a:spcBef>
                        <a:spcAft>
                          <a:spcPts val="0"/>
                        </a:spcAft>
                        <a:buClrTx/>
                        <a:buSzTx/>
                        <a:buFontTx/>
                        <a:buNone/>
                        <a:tabLst/>
                        <a:defRPr/>
                      </a:pPr>
                      <a:r>
                        <a:rPr lang="en-US" sz="1200" dirty="0"/>
                        <a:t>Identifying the fundamental cause of an event or anomaly for the purpose of  strategizing solutions. </a:t>
                      </a:r>
                    </a:p>
                  </a:txBody>
                  <a:tcPr/>
                </a:tc>
                <a:extLst>
                  <a:ext uri="{0D108BD9-81ED-4DB2-BD59-A6C34878D82A}">
                    <a16:rowId xmlns:a16="http://schemas.microsoft.com/office/drawing/2014/main" val="10007"/>
                  </a:ext>
                </a:extLst>
              </a:tr>
              <a:tr h="390432">
                <a:tc>
                  <a:txBody>
                    <a:bodyPr/>
                    <a:lstStyle/>
                    <a:p>
                      <a:r>
                        <a:rPr lang="en-US" sz="1200" dirty="0"/>
                        <a:t>Attention-based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Using attention mechanisms to extract important features or relationships from graphs.</a:t>
                      </a:r>
                    </a:p>
                  </a:txBody>
                  <a:tcPr/>
                </a:tc>
                <a:extLst>
                  <a:ext uri="{0D108BD9-81ED-4DB2-BD59-A6C34878D82A}">
                    <a16:rowId xmlns:a16="http://schemas.microsoft.com/office/drawing/2014/main" val="2833607511"/>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8412525"/>
              </p:ext>
            </p:extLst>
          </p:nvPr>
        </p:nvGraphicFramePr>
        <p:xfrm>
          <a:off x="435989" y="628788"/>
          <a:ext cx="8272021" cy="3524065"/>
        </p:xfrm>
        <a:graphic>
          <a:graphicData uri="http://schemas.openxmlformats.org/drawingml/2006/table">
            <a:tbl>
              <a:tblPr firstRow="1" bandRow="1">
                <a:tableStyleId>{5C22544A-7EE6-4342-B048-85BDC9FD1C3A}</a:tableStyleId>
              </a:tblPr>
              <a:tblGrid>
                <a:gridCol w="2022826">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DAG</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Directed acyclic graph</a:t>
                      </a:r>
                    </a:p>
                  </a:txBody>
                  <a:tcPr/>
                </a:tc>
                <a:extLst>
                  <a:ext uri="{0D108BD9-81ED-4DB2-BD59-A6C34878D82A}">
                    <a16:rowId xmlns:a16="http://schemas.microsoft.com/office/drawing/2014/main" val="10001"/>
                  </a:ext>
                </a:extLst>
              </a:tr>
              <a:tr h="315034">
                <a:tc>
                  <a:txBody>
                    <a:bodyPr/>
                    <a:lstStyle/>
                    <a:p>
                      <a:r>
                        <a:rPr lang="en-US" sz="1200" dirty="0"/>
                        <a:t>CATS</a:t>
                      </a:r>
                    </a:p>
                  </a:txBody>
                  <a:tcPr/>
                </a:tc>
                <a:tc>
                  <a:txBody>
                    <a:bodyPr/>
                    <a:lstStyle/>
                    <a:p>
                      <a:pPr marL="0" indent="0">
                        <a:buFont typeface="Arial" panose="020B0604020202020204" pitchFamily="34" charset="0"/>
                        <a:buNone/>
                      </a:pPr>
                      <a:r>
                        <a:rPr lang="en-US" sz="1200" b="0" dirty="0">
                          <a:latin typeface="+mn-lt"/>
                        </a:rPr>
                        <a:t>Controlled Anomalies Time Series Dataset</a:t>
                      </a:r>
                      <a:endParaRPr lang="en-US" sz="1200" b="0" dirty="0"/>
                    </a:p>
                  </a:txBody>
                  <a:tcPr/>
                </a:tc>
                <a:extLst>
                  <a:ext uri="{0D108BD9-81ED-4DB2-BD59-A6C34878D82A}">
                    <a16:rowId xmlns:a16="http://schemas.microsoft.com/office/drawing/2014/main" val="10002"/>
                  </a:ext>
                </a:extLst>
              </a:tr>
              <a:tr h="390432">
                <a:tc>
                  <a:txBody>
                    <a:bodyPr/>
                    <a:lstStyle/>
                    <a:p>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Long short-term memory</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Bayesian Networks</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GC</a:t>
                      </a:r>
                    </a:p>
                  </a:txBody>
                  <a:tcPr/>
                </a:tc>
                <a:tc>
                  <a:txBody>
                    <a:bodyPr/>
                    <a:lstStyle/>
                    <a:p>
                      <a:r>
                        <a:rPr lang="en-US" sz="1200" dirty="0"/>
                        <a:t>Granger Causality</a:t>
                      </a:r>
                    </a:p>
                  </a:txBody>
                  <a:tcPr/>
                </a:tc>
                <a:extLst>
                  <a:ext uri="{0D108BD9-81ED-4DB2-BD59-A6C34878D82A}">
                    <a16:rowId xmlns:a16="http://schemas.microsoft.com/office/drawing/2014/main" val="10005"/>
                  </a:ext>
                </a:extLst>
              </a:tr>
              <a:tr h="390432">
                <a:tc>
                  <a:txBody>
                    <a:bodyPr/>
                    <a:lstStyle/>
                    <a:p>
                      <a:r>
                        <a:rPr lang="en-US" sz="1200" b="0" dirty="0"/>
                        <a:t>MPGE</a:t>
                      </a:r>
                    </a:p>
                  </a:txBody>
                  <a:tcPr/>
                </a:tc>
                <a:tc>
                  <a:txBody>
                    <a:bodyPr/>
                    <a:lstStyle/>
                    <a:p>
                      <a:r>
                        <a:rPr lang="en-US" sz="1200" dirty="0"/>
                        <a:t>Multi-level predictive graph extraction</a:t>
                      </a:r>
                    </a:p>
                  </a:txBody>
                  <a:tcPr/>
                </a:tc>
                <a:extLst>
                  <a:ext uri="{0D108BD9-81ED-4DB2-BD59-A6C34878D82A}">
                    <a16:rowId xmlns:a16="http://schemas.microsoft.com/office/drawing/2014/main" val="10006"/>
                  </a:ext>
                </a:extLst>
              </a:tr>
              <a:tr h="390432">
                <a:tc>
                  <a:txBody>
                    <a:bodyPr/>
                    <a:lstStyle/>
                    <a:p>
                      <a:r>
                        <a:rPr lang="en-US" sz="1200" dirty="0"/>
                        <a:t>VAE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Variational Auto Encoder</a:t>
                      </a:r>
                    </a:p>
                  </a:txBody>
                  <a:tcPr/>
                </a:tc>
                <a:extLst>
                  <a:ext uri="{0D108BD9-81ED-4DB2-BD59-A6C34878D82A}">
                    <a16:rowId xmlns:a16="http://schemas.microsoft.com/office/drawing/2014/main" val="10007"/>
                  </a:ext>
                </a:extLst>
              </a:tr>
              <a:tr h="390432">
                <a:tc>
                  <a:txBody>
                    <a:bodyPr/>
                    <a:lstStyle/>
                    <a:p>
                      <a:r>
                        <a:rPr lang="en-US" sz="1200" dirty="0">
                          <a:solidFill>
                            <a:srgbClr val="FF0000"/>
                          </a:solidFill>
                        </a:rPr>
                        <a:t>CNN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Convolutional Neural Network</a:t>
                      </a:r>
                    </a:p>
                  </a:txBody>
                  <a:tcPr/>
                </a:tc>
                <a:extLst>
                  <a:ext uri="{0D108BD9-81ED-4DB2-BD59-A6C34878D82A}">
                    <a16:rowId xmlns:a16="http://schemas.microsoft.com/office/drawing/2014/main" val="809555567"/>
                  </a:ext>
                </a:extLst>
              </a:tr>
              <a:tr h="390432">
                <a:tc>
                  <a:txBody>
                    <a:bodyPr/>
                    <a:lstStyle/>
                    <a:p>
                      <a:r>
                        <a:rPr lang="en-US" sz="1200" dirty="0">
                          <a:solidFill>
                            <a:srgbClr val="FF0000"/>
                          </a:solidFill>
                        </a:rPr>
                        <a:t>PELT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Pruned Exact Linear Time</a:t>
                      </a:r>
                    </a:p>
                  </a:txBody>
                  <a:tcPr/>
                </a:tc>
                <a:extLst>
                  <a:ext uri="{0D108BD9-81ED-4DB2-BD59-A6C34878D82A}">
                    <a16:rowId xmlns:a16="http://schemas.microsoft.com/office/drawing/2014/main" val="2687357374"/>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34700" y="54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A18706-98C8-0331-2FD6-90AFF5252DD9}"/>
              </a:ext>
            </a:extLst>
          </p:cNvPr>
          <p:cNvSpPr>
            <a:spLocks noGrp="1"/>
          </p:cNvSpPr>
          <p:nvPr>
            <p:ph idx="1"/>
          </p:nvPr>
        </p:nvSpPr>
        <p:spPr/>
        <p:txBody>
          <a:bodyPr/>
          <a:lstStyle/>
          <a:p>
            <a:pPr marL="0" indent="0">
              <a:lnSpc>
                <a:spcPct val="200000"/>
              </a:lnSpc>
              <a:spcBef>
                <a:spcPts val="0"/>
              </a:spcBef>
              <a:buNone/>
            </a:pPr>
            <a:r>
              <a:rPr lang="en-US" sz="1200" dirty="0">
                <a:latin typeface="+mn-lt"/>
              </a:rPr>
              <a:t>Utilizing a Variational Auto-Encoder with Graph Attention Networks that incorporates Bayesian networks, the objective is to identify clusters of anomalous events and perform root cause analysis using a single framework. The methodology will be compared to a baseline model that extracts root causes using Granger Causality. The analysis will be conducted on the </a:t>
            </a:r>
            <a:r>
              <a:rPr lang="en-US" sz="1200" dirty="0" err="1">
                <a:latin typeface="+mn-lt"/>
              </a:rPr>
              <a:t>Solenix</a:t>
            </a:r>
            <a:r>
              <a:rPr lang="en-US" sz="1200" dirty="0">
                <a:latin typeface="+mn-lt"/>
              </a:rPr>
              <a:t> CATS Dataset, which includes commands, external stimuli, and telemetry readings from a simulated complex dynamical system with 200 injected anomalies (Controlled Anomalies Time Series Dataset, 2023).</a:t>
            </a:r>
          </a:p>
          <a:p>
            <a:pPr marL="0" indent="0">
              <a:buNone/>
            </a:pPr>
            <a:endParaRPr lang="en-US" sz="1200" dirty="0">
              <a:latin typeface="+mn-lt"/>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CB28892-C7EB-DB43-5B81-C8FEFCADA319}"/>
              </a:ext>
            </a:extLst>
          </p:cNvPr>
          <p:cNvSpPr>
            <a:spLocks noGrp="1"/>
          </p:cNvSpPr>
          <p:nvPr>
            <p:ph type="title"/>
          </p:nvPr>
        </p:nvSpPr>
        <p:spPr/>
        <p:txBody>
          <a:bodyPr/>
          <a:lstStyle/>
          <a:p>
            <a:r>
              <a:rPr lang="en-US" dirty="0"/>
              <a:t>Scope of Work (SOW)</a:t>
            </a:r>
          </a:p>
        </p:txBody>
      </p:sp>
    </p:spTree>
    <p:extLst>
      <p:ext uri="{BB962C8B-B14F-4D97-AF65-F5344CB8AC3E}">
        <p14:creationId xmlns:p14="http://schemas.microsoft.com/office/powerpoint/2010/main" val="148652327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7851159"/>
              </p:ext>
            </p:extLst>
          </p:nvPr>
        </p:nvGraphicFramePr>
        <p:xfrm>
          <a:off x="0" y="323089"/>
          <a:ext cx="9144000" cy="4630614"/>
        </p:xfrm>
        <a:graphic>
          <a:graphicData uri="http://schemas.openxmlformats.org/drawingml/2006/table">
            <a:tbl>
              <a:tblPr firstRow="1" bandRow="1">
                <a:tableStyleId>{5C22544A-7EE6-4342-B048-85BDC9FD1C3A}</a:tableStyleId>
              </a:tblPr>
              <a:tblGrid>
                <a:gridCol w="1743075">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gridCol w="1152525">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Technological advancements exponentially increase network operations leading to an increase in mean-time to recovery.</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a:latin typeface="+mn-lt"/>
                          <a:cs typeface="Arial" panose="020B0604020202020204" pitchFamily="34" charset="0"/>
                        </a:rPr>
                        <a:t>(Mwanie, S. S. &amp; Mannweiler, 2021, p. 207)</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731565">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mn-lt"/>
                          <a:cs typeface="Arial" panose="020B0604020202020204" pitchFamily="34" charset="0"/>
                        </a:rPr>
                        <a:t>Extended downtimes cost businesses approximately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a:t>
                      </a:r>
                      <a:r>
                        <a:rPr lang="en-US" sz="1200" dirty="0" err="1">
                          <a:latin typeface="+mn-lt"/>
                          <a:cs typeface="Arial" panose="020B0604020202020204" pitchFamily="34" charset="0"/>
                        </a:rPr>
                        <a:t>Poneman</a:t>
                      </a:r>
                      <a:r>
                        <a:rPr lang="en-US" sz="1200" dirty="0">
                          <a:latin typeface="+mn-lt"/>
                          <a:cs typeface="Arial" panose="020B0604020202020204" pitchFamily="34" charset="0"/>
                        </a:rPr>
                        <a:t>, 2016)</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exponentially increase network operations leading to an increase in mean-time to recovery impacting customers with extended downtime which cost business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Telecommunications or any organization that has data centers.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in wireless, such as moving from 4G to 5G, increase operational overhead, thus leading to increases in mean-time to recovery for network outages and degradations.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txBody>
                  <a:tcPr/>
                </a:tc>
                <a:extLst>
                  <a:ext uri="{0D108BD9-81ED-4DB2-BD59-A6C34878D82A}">
                    <a16:rowId xmlns:a16="http://schemas.microsoft.com/office/drawing/2014/main" val="10006"/>
                  </a:ext>
                </a:extLst>
              </a:tr>
              <a:tr h="304535">
                <a:tc>
                  <a:txBody>
                    <a:bodyPr/>
                    <a:lstStyle/>
                    <a:p>
                      <a:r>
                        <a:rPr lang="en-US" sz="1200" b="1" dirty="0">
                          <a:latin typeface="+mn-lt"/>
                          <a:cs typeface="Arial" panose="020B0604020202020204" pitchFamily="34" charset="0"/>
                        </a:rPr>
                        <a:t>PS Elaboration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Customer-impacting network outages lead to increased human resource utilization and negatively impact the customer experience--the end result of which is lost customers, churn, and, ultimately, a negative impact on a company’s bottom line.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5" name="Title 2"/>
          <p:cNvSpPr txBox="1">
            <a:spLocks/>
          </p:cNvSpPr>
          <p:nvPr/>
        </p:nvSpPr>
        <p:spPr>
          <a:xfrm>
            <a:off x="132848" y="225781"/>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endParaRPr>
          </a:p>
        </p:txBody>
      </p:sp>
    </p:spTree>
    <p:extLst>
      <p:ext uri="{BB962C8B-B14F-4D97-AF65-F5344CB8AC3E}">
        <p14:creationId xmlns:p14="http://schemas.microsoft.com/office/powerpoint/2010/main" val="209613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4592025"/>
              </p:ext>
            </p:extLst>
          </p:nvPr>
        </p:nvGraphicFramePr>
        <p:xfrm>
          <a:off x="0" y="26958"/>
          <a:ext cx="9144000" cy="5996472"/>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0000"/>
                    </a:ext>
                  </a:extLst>
                </a:gridCol>
                <a:gridCol w="7067550">
                  <a:extLst>
                    <a:ext uri="{9D8B030D-6E8A-4147-A177-3AD203B41FA5}">
                      <a16:colId xmlns:a16="http://schemas.microsoft.com/office/drawing/2014/main" val="20001"/>
                    </a:ext>
                  </a:extLst>
                </a:gridCol>
                <a:gridCol w="676275">
                  <a:extLst>
                    <a:ext uri="{9D8B030D-6E8A-4147-A177-3AD203B41FA5}">
                      <a16:colId xmlns:a16="http://schemas.microsoft.com/office/drawing/2014/main" val="2172403899"/>
                    </a:ext>
                  </a:extLst>
                </a:gridCol>
              </a:tblGrid>
              <a:tr h="279187">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65311">
                <a:tc>
                  <a:txBody>
                    <a:bodyPr/>
                    <a:lstStyle/>
                    <a:p>
                      <a:r>
                        <a:rPr lang="en-US" sz="1200" b="1" dirty="0">
                          <a:latin typeface="+mn-lt"/>
                          <a:cs typeface="Arial" panose="020B0604020202020204" pitchFamily="34" charset="0"/>
                        </a:rPr>
                        <a:t>Thesis Statement</a:t>
                      </a:r>
                    </a:p>
                  </a:txBody>
                  <a:tcPr/>
                </a:tc>
                <a:tc>
                  <a:txBody>
                    <a:bodyPr/>
                    <a:lstStyle/>
                    <a:p>
                      <a:pPr marL="0" marR="0" indent="0" algn="l" rtl="0" eaLnBrk="1" fontAlgn="auto" latinLnBrk="0" hangingPunct="1">
                        <a:spcBef>
                          <a:spcPts val="0"/>
                        </a:spcBef>
                        <a:spcAft>
                          <a:spcPts val="0"/>
                        </a:spcAft>
                      </a:pPr>
                      <a:r>
                        <a:rPr lang="en-US" sz="1200" kern="1200" dirty="0">
                          <a:solidFill>
                            <a:srgbClr val="000000"/>
                          </a:solidFill>
                          <a:effectLst/>
                          <a:latin typeface="Calibri" panose="020F0502020204030204" pitchFamily="34" charset="0"/>
                          <a:ea typeface="+mn-ea"/>
                          <a:cs typeface="Arial" panose="020B0604020202020204" pitchFamily="34" charset="0"/>
                        </a:rPr>
                        <a:t>A deep Bayesian network optimized using a Variational Autoencoder with Graph Attention will increase root cause identification accuracy by 10% compared to existing machine learning-based RCA models such as MPGE, due to its ability to model complex dependencies, capture latent patterns, and leverage graph-structed data.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45</a:t>
                      </a:r>
                    </a:p>
                  </a:txBody>
                  <a:tcPr/>
                </a:tc>
                <a:extLst>
                  <a:ext uri="{0D108BD9-81ED-4DB2-BD59-A6C34878D82A}">
                    <a16:rowId xmlns:a16="http://schemas.microsoft.com/office/drawing/2014/main" val="10001"/>
                  </a:ext>
                </a:extLst>
              </a:tr>
              <a:tr h="279187">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Event-Symptom Causation Engine (ESCE)</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299741">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set of Python modules for end-to-end root cause symptom identification.</a:t>
                      </a:r>
                    </a:p>
                  </a:txBody>
                  <a:tcPr/>
                </a:tc>
                <a:tc>
                  <a:txBody>
                    <a:bodyPr/>
                    <a:lstStyle/>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465311">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Network and systems engineers engaging in root cause analysis for post-hoc fault analysis, real-time network degradation events, and real-time network outages.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007"/>
                  </a:ext>
                </a:extLst>
              </a:tr>
              <a:tr h="465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This framework will reduce the time engineers spend isolating anomalies and degradation event windows, and it will provide them with the causal symptoms they need to isolate the root cause much more efficiently and effectively.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29</a:t>
                      </a:r>
                    </a:p>
                  </a:txBody>
                  <a:tcPr/>
                </a:tc>
                <a:extLst>
                  <a:ext uri="{0D108BD9-81ED-4DB2-BD59-A6C34878D82A}">
                    <a16:rowId xmlns:a16="http://schemas.microsoft.com/office/drawing/2014/main" val="3083811812"/>
                  </a:ext>
                </a:extLst>
              </a:tr>
              <a:tr h="6640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Extant research focuses on anomaly detection or root cause analysis, methodologies which lead to alert fatigue and the necessity of manual intervention. This framework is much more efficient and expeditious, identifying events and isolating their symptoms within complex systems, enhancing and improving analytic capabilities in every way.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096071760"/>
                  </a:ext>
                </a:extLst>
              </a:tr>
              <a:tr h="6834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The framework is applicable to isolate the symptoms of network events for a vast array of industries from telecommunications to cloud providers and/or organizations that have complex data centers that are subject to faults and performance issues.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343236813"/>
                  </a:ext>
                </a:extLst>
              </a:tr>
              <a:tr h="279187">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LSTM Autoencoder Clustering and Causal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651435">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 column representing the timestamp at each second; 4 Deliberate Actuations / Control Commands sent by a simulated operator / controller; 3 Environmental Stimuli / External Forces; 10 Telemetry Readings representing the observable states of the complex system by means of sensors.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3028355428"/>
                  </a:ext>
                </a:extLst>
              </a:tr>
              <a:tr h="9558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matrix containing the symptoms of each event along with the root rank of the symptom; a matrix containing the events though event grouping; and accuracies of both the anomaly grouping engine and the root causes as described in the metadata.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2663295773"/>
                  </a:ext>
                </a:extLst>
              </a:tr>
            </a:tbl>
          </a:graphicData>
        </a:graphic>
      </p:graphicFrame>
    </p:spTree>
    <p:extLst>
      <p:ext uri="{BB962C8B-B14F-4D97-AF65-F5344CB8AC3E}">
        <p14:creationId xmlns:p14="http://schemas.microsoft.com/office/powerpoint/2010/main" val="240092747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3659558"/>
              </p:ext>
            </p:extLst>
          </p:nvPr>
        </p:nvGraphicFramePr>
        <p:xfrm>
          <a:off x="132588" y="691326"/>
          <a:ext cx="8884663" cy="4731699"/>
        </p:xfrm>
        <a:graphic>
          <a:graphicData uri="http://schemas.openxmlformats.org/drawingml/2006/table">
            <a:tbl>
              <a:tblPr firstRow="1" bandRow="1">
                <a:tableStyleId>{5C22544A-7EE6-4342-B048-85BDC9FD1C3A}</a:tableStyleId>
              </a:tblPr>
              <a:tblGrid>
                <a:gridCol w="3779448">
                  <a:extLst>
                    <a:ext uri="{9D8B030D-6E8A-4147-A177-3AD203B41FA5}">
                      <a16:colId xmlns:a16="http://schemas.microsoft.com/office/drawing/2014/main" val="20000"/>
                    </a:ext>
                  </a:extLst>
                </a:gridCol>
                <a:gridCol w="3717390">
                  <a:extLst>
                    <a:ext uri="{9D8B030D-6E8A-4147-A177-3AD203B41FA5}">
                      <a16:colId xmlns:a16="http://schemas.microsoft.com/office/drawing/2014/main" val="20001"/>
                    </a:ext>
                  </a:extLst>
                </a:gridCol>
                <a:gridCol w="1387825">
                  <a:extLst>
                    <a:ext uri="{9D8B030D-6E8A-4147-A177-3AD203B41FA5}">
                      <a16:colId xmlns:a16="http://schemas.microsoft.com/office/drawing/2014/main" val="2172403899"/>
                    </a:ext>
                  </a:extLst>
                </a:gridCol>
              </a:tblGrid>
              <a:tr h="394308">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1445797">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How does event isolation utilizing K-means Clustering impact the accuracy of root causes identified in the </a:t>
                      </a:r>
                      <a:r>
                        <a:rPr lang="en-US" sz="1200" dirty="0" err="1">
                          <a:latin typeface="+mn-lt"/>
                          <a:cs typeface="Arial" panose="020B0604020202020204" pitchFamily="34" charset="0"/>
                        </a:rPr>
                        <a:t>Solenix</a:t>
                      </a:r>
                      <a:r>
                        <a:rPr lang="en-US" sz="1200" dirty="0">
                          <a:latin typeface="+mn-lt"/>
                          <a:cs typeface="Arial" panose="020B0604020202020204" pitchFamily="34" charset="0"/>
                        </a:rPr>
                        <a:t>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001"/>
                  </a:ext>
                </a:extLst>
              </a:tr>
              <a:tr h="1708669">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Will replacing the convolutional layers in MPGE with attention-based feature extraction </a:t>
                      </a:r>
                      <a:r>
                        <a:rPr lang="en-US" sz="1200" i="0" dirty="0">
                          <a:latin typeface="+mn-lt"/>
                          <a:cs typeface="Arial" panose="020B0604020202020204" pitchFamily="34" charset="0"/>
                        </a:rPr>
                        <a:t>(AFS) </a:t>
                      </a:r>
                      <a:r>
                        <a:rPr lang="en-US" sz="1200" dirty="0">
                          <a:latin typeface="+mn-lt"/>
                          <a:cs typeface="Arial" panose="020B0604020202020204" pitchFamily="34" charset="0"/>
                        </a:rPr>
                        <a:t>increase the accuracy of root causes on the CATS Dataset?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182925">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Does </a:t>
                      </a:r>
                      <a:r>
                        <a:rPr lang="en-US" sz="1200" dirty="0">
                          <a:solidFill>
                            <a:srgbClr val="FF0000"/>
                          </a:solidFill>
                          <a:latin typeface="+mn-lt"/>
                          <a:cs typeface="Arial" panose="020B0604020202020204" pitchFamily="34" charset="0"/>
                        </a:rPr>
                        <a:t>using a BN through a VAE </a:t>
                      </a:r>
                      <a:r>
                        <a:rPr lang="en-US" sz="1200" dirty="0">
                          <a:latin typeface="+mn-lt"/>
                          <a:cs typeface="Arial" panose="020B0604020202020204" pitchFamily="34" charset="0"/>
                        </a:rPr>
                        <a:t>over the GC method described by MPGE lead to increased accuracy on the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22</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248428938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9634784"/>
              </p:ext>
            </p:extLst>
          </p:nvPr>
        </p:nvGraphicFramePr>
        <p:xfrm>
          <a:off x="0" y="365760"/>
          <a:ext cx="9012554" cy="5760720"/>
        </p:xfrm>
        <a:graphic>
          <a:graphicData uri="http://schemas.openxmlformats.org/drawingml/2006/table">
            <a:tbl>
              <a:tblPr firstRow="1" bandRow="1">
                <a:tableStyleId>{5C22544A-7EE6-4342-B048-85BDC9FD1C3A}</a:tableStyleId>
              </a:tblPr>
              <a:tblGrid>
                <a:gridCol w="1868108">
                  <a:extLst>
                    <a:ext uri="{9D8B030D-6E8A-4147-A177-3AD203B41FA5}">
                      <a16:colId xmlns:a16="http://schemas.microsoft.com/office/drawing/2014/main" val="20000"/>
                    </a:ext>
                  </a:extLst>
                </a:gridCol>
                <a:gridCol w="6360294">
                  <a:extLst>
                    <a:ext uri="{9D8B030D-6E8A-4147-A177-3AD203B41FA5}">
                      <a16:colId xmlns:a16="http://schemas.microsoft.com/office/drawing/2014/main" val="20001"/>
                    </a:ext>
                  </a:extLst>
                </a:gridCol>
                <a:gridCol w="784152">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r>
                        <a:rPr lang="en-US" sz="1200" kern="1200" dirty="0">
                          <a:solidFill>
                            <a:srgbClr val="FF0000"/>
                          </a:solidFill>
                          <a:effectLst/>
                          <a:latin typeface="+mn-lt"/>
                          <a:ea typeface="+mn-ea"/>
                          <a:cs typeface="+mn-cs"/>
                        </a:rPr>
                        <a:t>Event isolation using K-Means </a:t>
                      </a:r>
                      <a:r>
                        <a:rPr lang="en-US" sz="1200" kern="1200" dirty="0">
                          <a:solidFill>
                            <a:schemeClr val="dk1"/>
                          </a:solidFill>
                          <a:effectLst/>
                          <a:latin typeface="+mn-lt"/>
                          <a:ea typeface="+mn-ea"/>
                          <a:cs typeface="+mn-cs"/>
                        </a:rPr>
                        <a:t>will increase the accuracy of identifying root causes through the causal engine by 30%.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while holding the causal inference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mn-lt"/>
                          <a:cs typeface="Arial" panose="020B0604020202020204" pitchFamily="34" charset="0"/>
                        </a:rPr>
                        <a:t>Attention based feature extraction </a:t>
                      </a:r>
                      <a:r>
                        <a:rPr lang="en-US" sz="1200" dirty="0">
                          <a:latin typeface="+mn-lt"/>
                          <a:cs typeface="Arial" panose="020B0604020202020204" pitchFamily="34" charset="0"/>
                        </a:rPr>
                        <a:t>in the first two layers of MPGE will improve the accuracy of the causal engine by 5%.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holding the event isolation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Utilizing BN through a VAE will increase the accuracy of the causal engine by </a:t>
                      </a:r>
                      <a:r>
                        <a:rPr lang="en-US" sz="1200" dirty="0">
                          <a:solidFill>
                            <a:srgbClr val="FF0000"/>
                          </a:solidFill>
                          <a:latin typeface="+mn-lt"/>
                          <a:cs typeface="Arial" panose="020B0604020202020204" pitchFamily="34" charset="0"/>
                        </a:rPr>
                        <a:t>5% over the GC method.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accuracy of the MPGE algorithm will be compared to the BN VAE holding the event engine constant.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322044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868680"/>
          <a:ext cx="8789670" cy="292608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CATS Dataset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Solenix</a:t>
                      </a:r>
                      <a:r>
                        <a:rPr lang="en-US" sz="1200" dirty="0"/>
                        <a:t> Engineering. </a:t>
                      </a:r>
                      <a:r>
                        <a:rPr lang="en-US" sz="1200" dirty="0" err="1"/>
                        <a:t>Solenix</a:t>
                      </a:r>
                      <a:r>
                        <a:rPr lang="en-US" sz="1200" dirty="0"/>
                        <a:t> is an international company providing software engineering, consulting services and software</a:t>
                      </a:r>
                    </a:p>
                    <a:p>
                      <a:r>
                        <a:rPr lang="en-US" sz="1200" dirty="0"/>
                        <a:t>products for the space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Controlled Anomalies Time Series (CATS) Dataset consists of commands, external stimuli, and telemetry readings of a simulated complex dynamical system with 200 injected anomalies.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2023-01-01 00:00:00 to 2023-02-27 20:53:19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5,000,000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a:t>
            </a:r>
          </a:p>
        </p:txBody>
      </p:sp>
    </p:spTree>
    <p:extLst>
      <p:ext uri="{BB962C8B-B14F-4D97-AF65-F5344CB8AC3E}">
        <p14:creationId xmlns:p14="http://schemas.microsoft.com/office/powerpoint/2010/main" val="6838434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32682</TotalTime>
  <Words>3461</Words>
  <Application>Microsoft Office PowerPoint</Application>
  <PresentationFormat>On-screen Show (4:3)</PresentationFormat>
  <Paragraphs>384</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Aptos Narrow</vt:lpstr>
      <vt:lpstr>Arial</vt:lpstr>
      <vt:lpstr>Calibri</vt:lpstr>
      <vt:lpstr>Custom Design</vt:lpstr>
      <vt:lpstr>1_Custom Design</vt:lpstr>
      <vt:lpstr>Bayesian Root Cause Diagnosis using a Variational Autoencoder with Graph Attention and Event Clustering</vt:lpstr>
      <vt:lpstr>Glossary of Terms</vt:lpstr>
      <vt:lpstr>Acronyms</vt:lpstr>
      <vt:lpstr>Scope of Work (SOW)</vt:lpstr>
      <vt:lpstr>PowerPoint Presentation</vt:lpstr>
      <vt:lpstr>PowerPoint Presentation</vt:lpstr>
      <vt:lpstr>PowerPoint Presentation</vt:lpstr>
      <vt:lpstr>PowerPoint Presentation</vt:lpstr>
      <vt:lpstr>Data Source</vt:lpstr>
      <vt:lpstr>Data Source</vt:lpstr>
      <vt:lpstr>Annotated Bibliography (Source 1)</vt:lpstr>
      <vt:lpstr>Annotated Bibliography (Source 2)</vt:lpstr>
      <vt:lpstr>Annotated Bibliography (Source 3)</vt:lpstr>
      <vt:lpstr>Annotated Bibliography (Source 4)</vt:lpstr>
      <vt:lpstr>Annotated Bibliography (Source 5)</vt:lpstr>
      <vt:lpstr>Appendix</vt:lpstr>
      <vt:lpstr>APA Reference List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Jeremiah Lowhorn</cp:lastModifiedBy>
  <cp:revision>186</cp:revision>
  <dcterms:created xsi:type="dcterms:W3CDTF">2020-01-15T21:27:56Z</dcterms:created>
  <dcterms:modified xsi:type="dcterms:W3CDTF">2024-12-04T21:15:18Z</dcterms:modified>
  <cp:category/>
</cp:coreProperties>
</file>