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86" r:id="rId2"/>
    <p:sldMasterId id="2147483672" r:id="rId3"/>
    <p:sldMasterId id="2147483688" r:id="rId4"/>
  </p:sldMasterIdLst>
  <p:notesMasterIdLst>
    <p:notesMasterId r:id="rId41"/>
  </p:notesMasterIdLst>
  <p:sldIdLst>
    <p:sldId id="354" r:id="rId5"/>
    <p:sldId id="302" r:id="rId6"/>
    <p:sldId id="303" r:id="rId7"/>
    <p:sldId id="304" r:id="rId8"/>
    <p:sldId id="356" r:id="rId9"/>
    <p:sldId id="305" r:id="rId10"/>
    <p:sldId id="306" r:id="rId11"/>
    <p:sldId id="308" r:id="rId12"/>
    <p:sldId id="307" r:id="rId13"/>
    <p:sldId id="309" r:id="rId14"/>
    <p:sldId id="357" r:id="rId15"/>
    <p:sldId id="310" r:id="rId16"/>
    <p:sldId id="311" r:id="rId17"/>
    <p:sldId id="312" r:id="rId18"/>
    <p:sldId id="313" r:id="rId19"/>
    <p:sldId id="317" r:id="rId20"/>
    <p:sldId id="314" r:id="rId21"/>
    <p:sldId id="315" r:id="rId22"/>
    <p:sldId id="322" r:id="rId23"/>
    <p:sldId id="318" r:id="rId24"/>
    <p:sldId id="319" r:id="rId25"/>
    <p:sldId id="320" r:id="rId26"/>
    <p:sldId id="367" r:id="rId27"/>
    <p:sldId id="321" r:id="rId28"/>
    <p:sldId id="323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16" r:id="rId37"/>
    <p:sldId id="365" r:id="rId38"/>
    <p:sldId id="366" r:id="rId39"/>
    <p:sldId id="287" r:id="rId4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  <a:srgbClr val="C1E8F2"/>
    <a:srgbClr val="000000"/>
    <a:srgbClr val="F0F0F0"/>
    <a:srgbClr val="FEB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2" autoAdjust="0"/>
    <p:restoredTop sz="60414" autoAdjust="0"/>
  </p:normalViewPr>
  <p:slideViewPr>
    <p:cSldViewPr snapToGrid="0" snapToObjects="1">
      <p:cViewPr varScale="1">
        <p:scale>
          <a:sx n="88" d="100"/>
          <a:sy n="88" d="100"/>
        </p:scale>
        <p:origin x="1832" y="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D0B49E-D587-4D05-9A27-3AEC517179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050D4-E039-465F-B72C-CC8A7311291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6880E2-0A2B-40C6-A465-19E434308345}" type="datetimeFigureOut">
              <a:rPr lang="en-US" altLang="en-US"/>
              <a:pPr/>
              <a:t>9/18/2023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262D0BC-2A47-4A32-B613-836DCCE55E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E6856CD-48CD-4489-9149-0CA79815B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52676-18C4-4D23-A85D-54CD22CC0E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AF1E0-10D3-45CC-9D1A-9C40A314A5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AC947F-BBC7-4FDB-A6DB-1EC6A7310C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279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2920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219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258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63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873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036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1100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095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1460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2873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2407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03596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62274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261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σ </a:t>
            </a:r>
            <a:r>
              <a:rPr lang="en-US" dirty="0"/>
              <a:t>manufacturer = 'Boeing’ (Aircraft)</a:t>
            </a:r>
          </a:p>
          <a:p>
            <a:r>
              <a:rPr lang="el-GR" dirty="0"/>
              <a:t>Π</a:t>
            </a:r>
            <a:r>
              <a:rPr lang="en-US" dirty="0"/>
              <a:t> id (</a:t>
            </a:r>
            <a:r>
              <a:rPr lang="el-GR" dirty="0"/>
              <a:t>σ </a:t>
            </a:r>
            <a:r>
              <a:rPr lang="en-US" dirty="0"/>
              <a:t>manufacturer = 'Boeing’ (Aircraft))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/>
              <a:t>Π</a:t>
            </a:r>
            <a:r>
              <a:rPr lang="en-US" dirty="0"/>
              <a:t> id (</a:t>
            </a:r>
            <a:r>
              <a:rPr lang="el-GR" dirty="0"/>
              <a:t>σ </a:t>
            </a:r>
            <a:r>
              <a:rPr lang="en-US" dirty="0"/>
              <a:t>manufacturer = 'Boeing’ (Aircraft)) ⨝ Aircraft.id = </a:t>
            </a:r>
            <a:r>
              <a:rPr lang="en-US" dirty="0" err="1"/>
              <a:t>Certified.aid</a:t>
            </a:r>
            <a:r>
              <a:rPr lang="en-US" dirty="0"/>
              <a:t> Certified</a:t>
            </a:r>
          </a:p>
          <a:p>
            <a:r>
              <a:rPr lang="el-GR" dirty="0"/>
              <a:t>Π</a:t>
            </a:r>
            <a:r>
              <a:rPr lang="en-US" dirty="0"/>
              <a:t> </a:t>
            </a:r>
            <a:r>
              <a:rPr lang="en-US" dirty="0" err="1"/>
              <a:t>eid</a:t>
            </a:r>
            <a:r>
              <a:rPr lang="en-US" dirty="0"/>
              <a:t> (</a:t>
            </a:r>
            <a:r>
              <a:rPr lang="el-GR" dirty="0"/>
              <a:t>π </a:t>
            </a:r>
            <a:r>
              <a:rPr lang="en-US" dirty="0"/>
              <a:t>id (</a:t>
            </a:r>
            <a:r>
              <a:rPr lang="el-GR" dirty="0"/>
              <a:t>σ </a:t>
            </a:r>
            <a:r>
              <a:rPr lang="en-US" dirty="0"/>
              <a:t>manufacturer = 'Boeing' (Aircraft)) ⨝ Aircraft.id = </a:t>
            </a:r>
            <a:r>
              <a:rPr lang="en-US" dirty="0" err="1"/>
              <a:t>Certified.aid</a:t>
            </a:r>
            <a:r>
              <a:rPr lang="en-US" dirty="0"/>
              <a:t> Certified)</a:t>
            </a:r>
          </a:p>
          <a:p>
            <a:r>
              <a:rPr lang="el-GR" dirty="0"/>
              <a:t>Π</a:t>
            </a:r>
            <a:r>
              <a:rPr lang="en-US" dirty="0"/>
              <a:t> </a:t>
            </a:r>
            <a:r>
              <a:rPr lang="en-US" dirty="0" err="1"/>
              <a:t>eid</a:t>
            </a:r>
            <a:r>
              <a:rPr lang="en-US" dirty="0"/>
              <a:t> (</a:t>
            </a:r>
            <a:r>
              <a:rPr lang="el-GR" dirty="0"/>
              <a:t>π </a:t>
            </a:r>
            <a:r>
              <a:rPr lang="en-US" dirty="0"/>
              <a:t>id (</a:t>
            </a:r>
            <a:r>
              <a:rPr lang="el-GR" dirty="0"/>
              <a:t>σ </a:t>
            </a:r>
            <a:r>
              <a:rPr lang="en-US" dirty="0"/>
              <a:t>manufacturer = 'Boeing' (Aircraft)) ⨝ Aircraft.id = </a:t>
            </a:r>
            <a:r>
              <a:rPr lang="en-US" dirty="0" err="1"/>
              <a:t>Certified.aid</a:t>
            </a:r>
            <a:r>
              <a:rPr lang="en-US" dirty="0"/>
              <a:t> Certified) ⨝ </a:t>
            </a:r>
            <a:r>
              <a:rPr lang="en-US" dirty="0" err="1"/>
              <a:t>Certified.eid</a:t>
            </a:r>
            <a:r>
              <a:rPr lang="en-US" dirty="0"/>
              <a:t> = Employee.id Employee</a:t>
            </a:r>
          </a:p>
          <a:p>
            <a:r>
              <a:rPr lang="el-GR" dirty="0"/>
              <a:t>Π</a:t>
            </a:r>
            <a:r>
              <a:rPr lang="en-US" dirty="0"/>
              <a:t> </a:t>
            </a:r>
            <a:r>
              <a:rPr lang="en-US" dirty="0" err="1"/>
              <a:t>eid</a:t>
            </a:r>
            <a:r>
              <a:rPr lang="en-US" dirty="0"/>
              <a:t> (</a:t>
            </a:r>
            <a:r>
              <a:rPr lang="el-GR" dirty="0"/>
              <a:t>π </a:t>
            </a:r>
            <a:r>
              <a:rPr lang="en-US" dirty="0"/>
              <a:t>id (</a:t>
            </a:r>
            <a:r>
              <a:rPr lang="el-GR" dirty="0"/>
              <a:t>σ </a:t>
            </a:r>
            <a:r>
              <a:rPr lang="en-US" dirty="0"/>
              <a:t>manufacturer = 'Boeing' (Aircraft)) ⨝ Aircraft.id = </a:t>
            </a:r>
            <a:r>
              <a:rPr lang="en-US" dirty="0" err="1"/>
              <a:t>Certified.aid</a:t>
            </a:r>
            <a:r>
              <a:rPr lang="en-US" dirty="0"/>
              <a:t> Certified) ⨝ </a:t>
            </a:r>
            <a:r>
              <a:rPr lang="en-US" dirty="0" err="1"/>
              <a:t>Certified.eid</a:t>
            </a:r>
            <a:r>
              <a:rPr lang="en-US" dirty="0"/>
              <a:t> = Employee.id Employee ⨝ Pilot</a:t>
            </a:r>
          </a:p>
          <a:p>
            <a:r>
              <a:rPr lang="el-GR" dirty="0"/>
              <a:t>Π</a:t>
            </a:r>
            <a:r>
              <a:rPr lang="en-US" dirty="0"/>
              <a:t> name (</a:t>
            </a:r>
            <a:r>
              <a:rPr lang="el-GR" dirty="0"/>
              <a:t>π </a:t>
            </a:r>
            <a:r>
              <a:rPr lang="en-US" dirty="0" err="1"/>
              <a:t>eid</a:t>
            </a:r>
            <a:r>
              <a:rPr lang="en-US" dirty="0"/>
              <a:t> (</a:t>
            </a:r>
            <a:r>
              <a:rPr lang="el-GR" dirty="0"/>
              <a:t>π </a:t>
            </a:r>
            <a:r>
              <a:rPr lang="en-US" dirty="0"/>
              <a:t>id (</a:t>
            </a:r>
            <a:r>
              <a:rPr lang="el-GR" dirty="0"/>
              <a:t>σ </a:t>
            </a:r>
            <a:r>
              <a:rPr lang="en-US" dirty="0"/>
              <a:t>manufacturer = 'Boeing' (Aircraft)) ⨝ Aircraft.id = </a:t>
            </a:r>
            <a:r>
              <a:rPr lang="en-US" dirty="0" err="1"/>
              <a:t>Certified.aid</a:t>
            </a:r>
            <a:r>
              <a:rPr lang="en-US" dirty="0"/>
              <a:t> Certified) ⨝ </a:t>
            </a:r>
            <a:r>
              <a:rPr lang="en-US" dirty="0" err="1"/>
              <a:t>Certified.eid</a:t>
            </a:r>
            <a:r>
              <a:rPr lang="en-US" dirty="0"/>
              <a:t> = Employee.id Employee ⨝ Pilot)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Result: David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0288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31945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86222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5775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579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6648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741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801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27990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19643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5C22365E-D7E6-774E-865F-C2415A7DF8F1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prstGeom prst="rect">
            <a:avLst/>
          </a:prstGeo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/>
              <a:t>Each Query input is a table (or set of tables)</a:t>
            </a:r>
          </a:p>
          <a:p>
            <a:r>
              <a:rPr lang="en-US" altLang="en-US" dirty="0"/>
              <a:t>Each query output is a table.</a:t>
            </a:r>
          </a:p>
          <a:p>
            <a:r>
              <a:rPr lang="en-US" altLang="en-US" dirty="0"/>
              <a:t>All data in the output table appears in one of the input tables</a:t>
            </a:r>
          </a:p>
          <a:p>
            <a:r>
              <a:rPr lang="en-US" altLang="en-US"/>
              <a:t>Relational Algebra is not Turning complete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965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0828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IDEMPOTENT – the operation can be applied more than once without getting a different answer or other side effects.</a:t>
            </a:r>
          </a:p>
          <a:p>
            <a:r>
              <a:rPr lang="en-US" dirty="0"/>
              <a:t>Once you select – you’re done. A select applied to the same select results in the same result.</a:t>
            </a:r>
          </a:p>
          <a:p>
            <a:endParaRPr lang="en-US" dirty="0"/>
          </a:p>
          <a:p>
            <a:r>
              <a:rPr lang="en-US" dirty="0"/>
              <a:t>Distributive over union – see picture</a:t>
            </a:r>
          </a:p>
          <a:p>
            <a:endParaRPr lang="en-US" dirty="0"/>
          </a:p>
          <a:p>
            <a:r>
              <a:rPr lang="en-US" dirty="0"/>
              <a:t>NOT distributed over intersection or set difference.  ORDER OF APPLICATION MATTERS!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991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762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IDEMPOTENT – the operation can be applied more than once without getting a different answer or other side effects.</a:t>
            </a:r>
          </a:p>
          <a:p>
            <a:r>
              <a:rPr lang="en-US" dirty="0"/>
              <a:t>Once you select – you’re done. A select applied to the same select results in the same result.</a:t>
            </a:r>
          </a:p>
          <a:p>
            <a:endParaRPr lang="en-US" dirty="0"/>
          </a:p>
          <a:p>
            <a:r>
              <a:rPr lang="en-US" dirty="0"/>
              <a:t>Distributive over union – see picture</a:t>
            </a:r>
          </a:p>
          <a:p>
            <a:endParaRPr lang="en-US" dirty="0"/>
          </a:p>
          <a:p>
            <a:r>
              <a:rPr lang="en-US" dirty="0"/>
              <a:t>NOT distributed over intersection or set difference.  ORDER OF APPLICATION MATTERS!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5684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1406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2492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0B012-42FE-4328-9FB6-F8C4D01A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92C0B0-3253-496F-8124-7E81195BA64D}" type="datetimeFigureOut">
              <a:rPr lang="en-US" altLang="en-US"/>
              <a:pPr/>
              <a:t>9/18/2023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EBDA0-2D55-463E-A486-744B238E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7C8F-357F-462A-82A0-4765AF4F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33D8A8-F2D3-44C8-AF5B-B8299F74FD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284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B155A8-6E64-4C57-91FA-22850CFF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BA8342-8168-46D2-9286-222BDB776874}" type="datetimeFigureOut">
              <a:rPr lang="en-US" altLang="en-US"/>
              <a:pPr/>
              <a:t>9/18/2023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C461010-6565-4F21-BB5F-26911C83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D06275D-D7C9-426B-AD8D-EE56A3B8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4A3EE9-4E7C-49F1-9F9F-7E27FDC68E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53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184F684-30B3-4C84-8021-1760B6F1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6583B9-C184-4857-930E-87FF06E831AF}" type="datetimeFigureOut">
              <a:rPr lang="en-US" altLang="en-US"/>
              <a:pPr/>
              <a:t>9/18/2023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338765-6CE7-47D8-AE36-939F5799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7454BE-751A-4F24-B038-9B423A22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679F7-C118-489A-89EE-05BA6BC068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973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32B19-A713-48CC-82DF-E235875C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AAF2CD-CD50-496D-B8A2-C830B3FD90BE}" type="datetimeFigureOut">
              <a:rPr lang="en-US" altLang="en-US"/>
              <a:pPr/>
              <a:t>9/18/2023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6575-32BF-478F-B1BE-86690D95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7B678-04D4-4C51-9585-720B5BFD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E7A501-9708-49D7-92B2-5A90739208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307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F906-B2D5-495A-A3E5-B3DB1FE2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581232-05E3-4565-A109-6D5A8552B72E}" type="datetimeFigureOut">
              <a:rPr lang="en-US" altLang="en-US"/>
              <a:pPr/>
              <a:t>9/18/2023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FEB8B-064B-4403-8E7D-A2DD5E41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4A211-D0CA-4BCE-B639-1CCD5560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45BA9A-77E9-4722-8F9F-335EF1D830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439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EC957-C7BC-44B4-9197-AD427E53E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F2F536-D103-40ED-8B0D-B042C4EA91AB}" type="datetimeFigureOut">
              <a:rPr lang="en-US" altLang="en-US"/>
              <a:pPr/>
              <a:t>9/18/2023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05E5F-F3CD-411A-8DA6-03A6C2ED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43BA6-1F1D-426F-B2A0-64E97575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D40BEC-2707-4B25-8FE3-4E14160686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3340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D32B6-69EA-4E7B-B383-06430388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088DB9-CE87-475F-9BDC-9D8F854536F2}" type="datetimeFigureOut">
              <a:rPr lang="en-US" altLang="en-US"/>
              <a:pPr/>
              <a:t>9/18/2023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8DFE5-B91F-4B14-94C4-E1C1CEFD7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AEFC1-F95B-41A7-9621-100BF357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0B9170-B52E-4380-955A-40C81D2EFD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9720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4C700-6B2B-4EA9-BB96-171933FD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68052A-7D6C-4464-93EF-85C6D2E58478}" type="datetimeFigureOut">
              <a:rPr lang="en-US" altLang="en-US"/>
              <a:pPr/>
              <a:t>9/18/2023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E3505-561A-4FC9-A88C-880E31D4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254FC-AA8D-4B1F-8DF1-26FF35BD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70D2B2-7720-4A66-A033-0A2015E4B9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4499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77AAAE-D44E-4789-9154-FE2BF039A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ABCE10-49D1-45C8-B226-30A37821F1F2}" type="datetimeFigureOut">
              <a:rPr lang="en-US" altLang="en-US"/>
              <a:pPr/>
              <a:t>9/18/2023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A01D367-FC72-46BB-8C91-CFEC1A35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7B59CE-BF00-4EA9-B74C-3639E2D7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CC4E2-F8E3-43B7-8B28-E39BC30061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6299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8265C00-E750-44A0-94A6-7FFC9E59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0B50DE-56E6-43E3-A451-AF04A19E1215}" type="datetimeFigureOut">
              <a:rPr lang="en-US" altLang="en-US"/>
              <a:pPr/>
              <a:t>9/18/2023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9BD640F-10FB-4E18-B6AC-8298B075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D5C301-C908-44E1-8077-87659482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1ACA7-D1B2-49AA-A1A4-FD6FA464F7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626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8ABAF0C-9F83-4D76-A7EB-1D0F3F60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AB5C65-2A43-495C-835F-33FAB82C7FAC}" type="datetimeFigureOut">
              <a:rPr lang="en-US" altLang="en-US"/>
              <a:pPr/>
              <a:t>9/18/2023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0875962-4188-4655-B825-2D67F1A0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5806F28-B3EC-40B8-9338-5D1C06CB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1AEE98-2AF2-477C-BC54-C6EB448B2B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68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475F7-4137-429F-9827-C9A764B9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2CCDD4-4AB9-4E77-8FAC-13CF81C47959}" type="datetimeFigureOut">
              <a:rPr lang="en-US" altLang="en-US"/>
              <a:pPr/>
              <a:t>9/18/2023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FEA6-E86D-49B8-B6AA-F5444889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39C33-77E9-4C5F-987D-92C7DC23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14F7D-FE77-4C35-B12B-B3A0E48DC7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9725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C78B922-245B-4C5A-83CB-F2FB65EF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F32475-3AD3-489A-B2FF-D90BFE23FB27}" type="datetimeFigureOut">
              <a:rPr lang="en-US" altLang="en-US"/>
              <a:pPr/>
              <a:t>9/18/2023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2998CD3-20EB-4EE9-BDA0-A380C759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649A9E4-6F9A-4EF0-8D13-F43C2208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C1CB5-923B-40A5-8C27-BDDC47684A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2410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C3F4DC7-F2B9-4E03-800D-CB6D42ED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F18691-751E-498E-A530-DD25E84AFB09}" type="datetimeFigureOut">
              <a:rPr lang="en-US" altLang="en-US"/>
              <a:pPr/>
              <a:t>9/18/2023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B77A4D-AAD0-4363-9FD2-6C984926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7AE184D-4FC7-4996-BB76-1E778EF8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EAB45B-6660-49DE-8DED-F429E8F2C6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486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E952CF0-B28C-4E0F-B67E-1E67AE35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A2B36D-D5D8-4BB4-A013-C19AEC6D3F7A}" type="datetimeFigureOut">
              <a:rPr lang="en-US" altLang="en-US"/>
              <a:pPr/>
              <a:t>9/18/2023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441671E-A33B-40F4-A47D-113E1154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8F484C-3F81-483F-84C4-93F9B2A4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9920D4-B200-4736-A7AC-75AD36DF54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91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78175-FCA8-4C9B-BEAD-92522C50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750C9E-C01E-4445-8B2D-0DC73CBB0DBF}" type="datetimeFigureOut">
              <a:rPr lang="en-US" altLang="en-US"/>
              <a:pPr/>
              <a:t>9/18/2023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B7D6E-350C-4BDF-BE7C-3C0BCA83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084A0-3775-4BFC-8CC9-8C86EAF0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4BA6D-7255-4B44-9A92-0CD21BBBC8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71015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D65D-D3B0-4E01-AE31-71D9F016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77F80B-8705-4054-BDEA-F6EC28BE20FF}" type="datetimeFigureOut">
              <a:rPr lang="en-US" altLang="en-US"/>
              <a:pPr/>
              <a:t>9/18/2023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23792-72EE-49F6-B98C-35DBDB63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4D1C8-DDBC-474F-B477-52B70ABE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DEF5B-C4BA-42FC-AD5C-194992041F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35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6781B-BAA1-4CB9-8D16-CF2475C8D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49351B-3F09-4C7F-8A50-E94F71321DC9}" type="datetimeFigureOut">
              <a:rPr lang="en-US" altLang="en-US"/>
              <a:pPr/>
              <a:t>9/18/2023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AFE42-633F-4814-8643-0BF0D5F2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9F8D0-2E51-48B8-9B98-AC0257ED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52EDC3-3130-4817-B015-0A31BE8CD6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75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BAFDC-910F-42F5-9888-172B18A7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E8ED03-BED0-4F3E-BD78-34BBCB33A5F6}" type="datetimeFigureOut">
              <a:rPr lang="en-US" altLang="en-US"/>
              <a:pPr/>
              <a:t>9/18/2023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F34F3-1B3F-442D-9AA3-3379F16F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2C771-AE13-417D-9EFD-DAB959F7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822747-9FE7-4527-94B2-BB16637BC0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13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CB8DD-A668-411E-B28D-94B8DB44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63B8E6-B207-4E3D-98FD-4DC247BD3AAA}" type="datetimeFigureOut">
              <a:rPr lang="en-US" altLang="en-US"/>
              <a:pPr/>
              <a:t>9/18/2023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ABEA2-2235-4C9E-AD6D-7150DAA4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2034D-C826-4DEF-8102-1CAB1D99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26927-2716-4099-924D-7679E7DDB1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06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631FA01-E2BB-45BC-A717-4D5CF783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C482DA-2221-4B41-9A3B-2975C7CF4382}" type="datetimeFigureOut">
              <a:rPr lang="en-US" altLang="en-US"/>
              <a:pPr/>
              <a:t>9/18/2023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C32F0D1-80F9-4F76-ABBF-BA02A930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45B83B4-F39C-4CD9-AAF4-FFB7A8C1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9B07D-761B-4C4F-BE77-161609DB59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65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0FF6EF5-BAE3-4020-932B-F6D5EC75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F7CE34-7A3A-4549-9860-485C21484BFD}" type="datetimeFigureOut">
              <a:rPr lang="en-US" altLang="en-US"/>
              <a:pPr/>
              <a:t>9/18/2023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B85126A-A74C-4FBC-9D7D-A4D5763C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91D82D7-2B8A-466F-BB4E-9810EFA5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6C3E10-9CF0-4AD2-AABB-7D669AAF37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10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DF8B361-5F7C-4DFA-BFF9-C202F5FD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0D67D1-57DC-4F9D-BAA3-85BE1639ED2E}" type="datetimeFigureOut">
              <a:rPr lang="en-US" altLang="en-US"/>
              <a:pPr/>
              <a:t>9/18/2023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0545F0-089F-41C6-A9CF-E6DDE48D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81C5EFA-6EC5-4D97-B52D-20918D9F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ABABE-5C4C-4235-A1E6-635B63BC92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916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08DA10F-DFB8-4A17-8254-422B9683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3966B0-EE85-40CD-B72D-3A0659B70677}" type="datetimeFigureOut">
              <a:rPr lang="en-US" altLang="en-US"/>
              <a:pPr/>
              <a:t>9/18/2023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811D38D-82A4-47D0-A5CF-A811DF97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B8BEA20-D326-48EC-88D7-CAB77F8D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7F6ED6-6B68-481D-8D32-F6FB17210B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19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4E3AAE7E-84E0-4192-8581-33D1B423911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3DFB29D4-AEEE-4A87-989C-13516A05399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59B34-537B-42A6-9123-06594B92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54B1E2A-4348-43A3-AED5-C114B3E217BA}" type="datetimeFigureOut">
              <a:rPr lang="en-US" altLang="en-US"/>
              <a:pPr/>
              <a:t>9/18/2023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ABAF1-8E72-4293-9768-62541AC80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D4CEF-99C0-469A-82F7-E19F99B6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44FB8E3-8003-420B-9ACE-792D4DC8C407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2055" name="Picture 6" descr="GenBackground.jpg">
            <a:extLst>
              <a:ext uri="{FF2B5EF4-FFF2-40B4-BE49-F238E27FC236}">
                <a16:creationId xmlns:a16="http://schemas.microsoft.com/office/drawing/2014/main" id="{FC891139-DE7B-4FFA-966C-BEB3D4757A6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606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ACBB8FE9-3144-48E1-95CF-90D5B62FCF3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522E3450-16DE-4320-9333-12326883D9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9D162-5A09-4530-B28F-231F261B7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489033D-2343-4DBD-93C2-500D6EFBAB34}" type="datetimeFigureOut">
              <a:rPr lang="en-US" altLang="en-US"/>
              <a:pPr/>
              <a:t>9/18/2023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CA21D-7A85-4DC2-9D2A-0D6F63854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3CFC4-0EB8-4829-B813-4E231F551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5F31E7A-8719-4737-A972-44D21473F6A1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079" name="Picture 6" descr="GenBackground2.jpg">
            <a:extLst>
              <a:ext uri="{FF2B5EF4-FFF2-40B4-BE49-F238E27FC236}">
                <a16:creationId xmlns:a16="http://schemas.microsoft.com/office/drawing/2014/main" id="{B4EC3CCC-926B-4AEB-84EC-7BA5870C4B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606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2365D9B5-E510-4476-AF80-39A6CDFE11D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571DB1BA-BC1A-48ED-83C9-803FB1EEA2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90F7B-A56B-4F22-86D5-554831F8A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CA81765A-6E6E-4A74-961F-04D0B213FF3E}" type="datetimeFigureOut">
              <a:rPr lang="en-US" altLang="en-US"/>
              <a:pPr/>
              <a:t>9/18/2023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69F0D-B087-4ECD-B6F0-1A38908C0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927CA-636A-4A43-B2CE-C1AE474B0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F733C12D-4865-425C-9522-7A1CEDE07B59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103" name="Picture 6" descr="GenBackground4.jpg">
            <a:extLst>
              <a:ext uri="{FF2B5EF4-FFF2-40B4-BE49-F238E27FC236}">
                <a16:creationId xmlns:a16="http://schemas.microsoft.com/office/drawing/2014/main" id="{C6350532-9409-45C5-99C5-F4C34326841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606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>
            <a:extLst>
              <a:ext uri="{FF2B5EF4-FFF2-40B4-BE49-F238E27FC236}">
                <a16:creationId xmlns:a16="http://schemas.microsoft.com/office/drawing/2014/main" id="{EF40AF55-BCB0-4BA1-9984-D01391917C0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Text Placeholder 2">
            <a:extLst>
              <a:ext uri="{FF2B5EF4-FFF2-40B4-BE49-F238E27FC236}">
                <a16:creationId xmlns:a16="http://schemas.microsoft.com/office/drawing/2014/main" id="{060CDD73-722A-4CD1-AD2A-BD9800BB17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01FA3-A37A-403B-8273-0A0A44016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614C501F-7830-4203-A9C5-282ECCEFC4F7}" type="datetimeFigureOut">
              <a:rPr lang="en-US" altLang="en-US"/>
              <a:pPr/>
              <a:t>9/18/2023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565B5-80F4-4B43-89D5-2F137EA54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E557-88E2-4276-A6EA-B90C3D11B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C97D2EA-1DDE-432A-B908-8AF4CE12B806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5127" name="Picture 6" descr="GenBackground3.jpg">
            <a:extLst>
              <a:ext uri="{FF2B5EF4-FFF2-40B4-BE49-F238E27FC236}">
                <a16:creationId xmlns:a16="http://schemas.microsoft.com/office/drawing/2014/main" id="{ACFAD57C-E18D-49E8-882A-AC37538F485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606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.uvic.ca/faculty/gmacgill/guide/RF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6.png"/><Relationship Id="rId4" Type="http://schemas.openxmlformats.org/officeDocument/2006/relationships/image" Target="../media/image6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gif"/><Relationship Id="rId5" Type="http://schemas.openxmlformats.org/officeDocument/2006/relationships/image" Target="../media/image18.gif"/><Relationship Id="rId4" Type="http://schemas.openxmlformats.org/officeDocument/2006/relationships/image" Target="../media/image17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1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gif"/><Relationship Id="rId5" Type="http://schemas.openxmlformats.org/officeDocument/2006/relationships/image" Target="../media/image20.gif"/><Relationship Id="rId4" Type="http://schemas.openxmlformats.org/officeDocument/2006/relationships/image" Target="../media/image19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5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7.png"/><Relationship Id="rId4" Type="http://schemas.openxmlformats.org/officeDocument/2006/relationships/image" Target="../media/image70.png"/><Relationship Id="rId9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dbis-uibk.github.io/relax/" TargetMode="External"/><Relationship Id="rId5" Type="http://schemas.openxmlformats.org/officeDocument/2006/relationships/hyperlink" Target="http://csci.viu.ca/~barskym/teaching/DB2013/Lectures3A.Relational-algebra%20exercises.pdf" TargetMode="External"/><Relationship Id="rId4" Type="http://schemas.openxmlformats.org/officeDocument/2006/relationships/hyperlink" Target="http://openclassroom.stanford.edu/MainFolder/courses/cs145/old-site/docs/backup/ra-exercises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3" Type="http://schemas.openxmlformats.org/officeDocument/2006/relationships/image" Target="../media/image5.png"/><Relationship Id="rId7" Type="http://schemas.openxmlformats.org/officeDocument/2006/relationships/image" Target="NUL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5.png"/><Relationship Id="rId7" Type="http://schemas.openxmlformats.org/officeDocument/2006/relationships/image" Target="NUL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101.png"/><Relationship Id="rId5" Type="http://schemas.openxmlformats.org/officeDocument/2006/relationships/image" Target="../media/image14.png"/><Relationship Id="rId10" Type="http://schemas.openxmlformats.org/officeDocument/2006/relationships/image" Target="../media/image91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5.png"/><Relationship Id="rId7" Type="http://schemas.openxmlformats.org/officeDocument/2006/relationships/image" Target="NUL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NUL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19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5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7DA53C-6DA1-4452-8B3A-100F841B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8F3AA-FD63-43E0-A18E-70DBD0E27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CMSC 508 – Database Theory</a:t>
            </a:r>
          </a:p>
        </p:txBody>
      </p:sp>
    </p:spTree>
    <p:extLst>
      <p:ext uri="{BB962C8B-B14F-4D97-AF65-F5344CB8AC3E}">
        <p14:creationId xmlns:p14="http://schemas.microsoft.com/office/powerpoint/2010/main" val="3089589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1549142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Rename (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- rho</a:t>
            </a:r>
            <a:r>
              <a:rPr lang="en-US" b="1" dirty="0"/>
              <a:t>)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Rename a relation or a column(s)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Allows to reference a given relation/column multiple times with different names (aliases) to reflect different roles involved in the expression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CCE1ABD-C9CB-4C55-A2BD-93AD6ADA7BCF}"/>
              </a:ext>
            </a:extLst>
          </p:cNvPr>
          <p:cNvSpPr/>
          <p:nvPr/>
        </p:nvSpPr>
        <p:spPr>
          <a:xfrm>
            <a:off x="2165732" y="2571750"/>
            <a:ext cx="4812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∏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newname.A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newname.B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(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newname ( R ) 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DEDAEF-C11B-4171-9C81-D1CFEE581036}"/>
              </a:ext>
            </a:extLst>
          </p:cNvPr>
          <p:cNvSpPr/>
          <p:nvPr/>
        </p:nvSpPr>
        <p:spPr>
          <a:xfrm>
            <a:off x="3147571" y="3225203"/>
            <a:ext cx="2848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ρ newA ← A, newB ← B (R)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572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A4A0F2-A579-4368-BF8E-E9592B5A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products and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43155-33E8-498A-A55D-EC27322E4C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CMSC 508 – Database Theory</a:t>
            </a:r>
          </a:p>
        </p:txBody>
      </p:sp>
    </p:spTree>
    <p:extLst>
      <p:ext uri="{BB962C8B-B14F-4D97-AF65-F5344CB8AC3E}">
        <p14:creationId xmlns:p14="http://schemas.microsoft.com/office/powerpoint/2010/main" val="530059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8E48E4-A8FC-4343-9E21-32744D3C0F29}"/>
                  </a:ext>
                </a:extLst>
              </p:cNvPr>
              <p:cNvSpPr txBox="1"/>
              <p:nvPr/>
            </p:nvSpPr>
            <p:spPr>
              <a:xfrm>
                <a:off x="0" y="457200"/>
                <a:ext cx="9144000" cy="3867725"/>
              </a:xfrm>
              <a:prstGeom prst="rect">
                <a:avLst/>
              </a:prstGeom>
              <a:noFill/>
            </p:spPr>
            <p:txBody>
              <a:bodyPr wrap="square" lIns="457200" tIns="182880" rIns="457200" bIns="0" rtlCol="0">
                <a:spAutoFit/>
              </a:bodyPr>
              <a:lstStyle/>
              <a:p>
                <a:pPr marL="342900" indent="-342900">
                  <a:spcAft>
                    <a:spcPts val="100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Cartesian product 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800100" lvl="1" indent="-3429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Combines all pairs of rows from the two input relations</a:t>
                </a:r>
              </a:p>
              <a:p>
                <a:pPr marL="800100" lvl="1" indent="-3429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en-US" dirty="0">
                  <a:ea typeface="Cambria Math" panose="02040503050406030204" pitchFamily="18" charset="0"/>
                </a:endParaRPr>
              </a:p>
              <a:p>
                <a:pPr marL="800100" lvl="1" indent="-3429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b="1" dirty="0">
                    <a:ea typeface="Cambria Math" panose="02040503050406030204" pitchFamily="18" charset="0"/>
                  </a:rPr>
                  <a:t>Schema</a:t>
                </a:r>
                <a:r>
                  <a:rPr lang="en-US" altLang="en-US" dirty="0">
                    <a:ea typeface="Cambria Math" panose="02040503050406030204" pitchFamily="18" charset="0"/>
                  </a:rPr>
                  <a:t>: union of </a:t>
                </a:r>
                <a:r>
                  <a:rPr lang="en-US" altLang="en-US" b="1" dirty="0">
                    <a:ea typeface="Cambria Math" panose="02040503050406030204" pitchFamily="18" charset="0"/>
                  </a:rPr>
                  <a:t>disjoint</a:t>
                </a:r>
                <a:r>
                  <a:rPr lang="en-US" altLang="en-US" dirty="0">
                    <a:ea typeface="Cambria Math" panose="02040503050406030204" pitchFamily="18" charset="0"/>
                  </a:rPr>
                  <a:t> attributes</a:t>
                </a: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en-US" dirty="0">
                    <a:ea typeface="Cambria Math" panose="02040503050406030204" pitchFamily="18" charset="0"/>
                  </a:rPr>
                  <a:t>(A, B)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en-US" dirty="0">
                    <a:ea typeface="Cambria Math" panose="02040503050406030204" pitchFamily="18" charset="0"/>
                  </a:rPr>
                  <a:t>(A, C) = T(R.A, R.B, T.A, T.C)</a:t>
                </a:r>
              </a:p>
              <a:p>
                <a:pPr marL="800100" lvl="1" indent="-3429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b="1" dirty="0"/>
                  <a:t>Content</a:t>
                </a:r>
                <a:r>
                  <a:rPr lang="en-US" altLang="en-US" dirty="0"/>
                  <a:t>: cross product of rows (permutations)</a:t>
                </a:r>
              </a:p>
              <a:p>
                <a:pPr marL="742950" lvl="1" indent="-28575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b="1" dirty="0"/>
                  <a:t> Cardinality</a:t>
                </a:r>
                <a:r>
                  <a:rPr lang="en-US" altLang="en-US" dirty="0"/>
                  <a:t> of the cartesian product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dirty="0"/>
                      <m:t>|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m:rPr>
                        <m:nor/>
                      </m:rPr>
                      <a:rPr lang="en-US" altLang="en-US" dirty="0"/>
                      <m:t>|</m:t>
                    </m:r>
                  </m:oMath>
                </a14:m>
                <a:r>
                  <a:rPr lang="en-US" altLang="en-US" dirty="0"/>
                  <a:t> = |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m:rPr>
                        <m:nor/>
                      </m:rPr>
                      <a:rPr lang="en-US" altLang="en-US" dirty="0"/>
                      <m:t>|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en-US" altLang="en-US" dirty="0"/>
                      <m:t>|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m:rPr>
                        <m:nor/>
                      </m:rPr>
                      <a:rPr lang="en-US" altLang="en-US" dirty="0"/>
                      <m:t>|</m:t>
                    </m:r>
                  </m:oMath>
                </a14:m>
                <a:endParaRPr lang="en-US" altLang="en-US" dirty="0"/>
              </a:p>
              <a:p>
                <a:pPr marL="742950" lvl="1" indent="-28575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b="1" dirty="0"/>
                  <a:t> Arity</a:t>
                </a:r>
                <a:r>
                  <a:rPr lang="en-US" altLang="en-US" dirty="0"/>
                  <a:t> of the cartesian product: sum of the arities of the relations involved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en-US" dirty="0"/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8E48E4-A8FC-4343-9E21-32744D3C0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38677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175D5219-3EB1-4C04-850A-37FCD4BFC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685101"/>
              </p:ext>
            </p:extLst>
          </p:nvPr>
        </p:nvGraphicFramePr>
        <p:xfrm>
          <a:off x="1254004" y="3587836"/>
          <a:ext cx="9091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2F5997F8-4B1A-4496-A62C-34C01EF00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879248"/>
              </p:ext>
            </p:extLst>
          </p:nvPr>
        </p:nvGraphicFramePr>
        <p:xfrm>
          <a:off x="2602144" y="3567992"/>
          <a:ext cx="9091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40FF816-90F2-4CC4-ABAA-EAD8644894DD}"/>
                  </a:ext>
                </a:extLst>
              </p:cNvPr>
              <p:cNvSpPr/>
              <p:nvPr/>
            </p:nvSpPr>
            <p:spPr>
              <a:xfrm>
                <a:off x="1538710" y="3218504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40FF816-90F2-4CC4-ABAA-EAD864489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710" y="3218504"/>
                <a:ext cx="3802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7598CC-6C89-424F-828D-1F92EB5CF245}"/>
                  </a:ext>
                </a:extLst>
              </p:cNvPr>
              <p:cNvSpPr/>
              <p:nvPr/>
            </p:nvSpPr>
            <p:spPr>
              <a:xfrm>
                <a:off x="2880133" y="3218504"/>
                <a:ext cx="373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7598CC-6C89-424F-828D-1F92EB5CF2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133" y="3218504"/>
                <a:ext cx="3738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1A6CAAF7-2C74-43D9-BE85-86B3CC92D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249506"/>
              </p:ext>
            </p:extLst>
          </p:nvPr>
        </p:nvGraphicFramePr>
        <p:xfrm>
          <a:off x="4567009" y="3275178"/>
          <a:ext cx="213149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874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532874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532874">
                  <a:extLst>
                    <a:ext uri="{9D8B030D-6E8A-4147-A177-3AD203B41FA5}">
                      <a16:colId xmlns:a16="http://schemas.microsoft.com/office/drawing/2014/main" val="545434851"/>
                    </a:ext>
                  </a:extLst>
                </a:gridCol>
                <a:gridCol w="532874">
                  <a:extLst>
                    <a:ext uri="{9D8B030D-6E8A-4147-A177-3AD203B41FA5}">
                      <a16:colId xmlns:a16="http://schemas.microsoft.com/office/drawing/2014/main" val="3092792880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R.A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R.B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T.A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T.C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33229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5374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51D3D72-EE1A-432D-AAC9-C8AEDAFE4444}"/>
                  </a:ext>
                </a:extLst>
              </p:cNvPr>
              <p:cNvSpPr/>
              <p:nvPr/>
            </p:nvSpPr>
            <p:spPr>
              <a:xfrm>
                <a:off x="5281539" y="2905846"/>
                <a:ext cx="7024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T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51D3D72-EE1A-432D-AAC9-C8AEDAFE44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539" y="2905846"/>
                <a:ext cx="702436" cy="369332"/>
              </a:xfrm>
              <a:prstGeom prst="rect">
                <a:avLst/>
              </a:prstGeom>
              <a:blipFill>
                <a:blip r:embed="rId7"/>
                <a:stretch>
                  <a:fillRect t="-10000" r="-775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884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8E48E4-A8FC-4343-9E21-32744D3C0F29}"/>
                  </a:ext>
                </a:extLst>
              </p:cNvPr>
              <p:cNvSpPr txBox="1"/>
              <p:nvPr/>
            </p:nvSpPr>
            <p:spPr>
              <a:xfrm>
                <a:off x="0" y="457200"/>
                <a:ext cx="9144000" cy="4108817"/>
              </a:xfrm>
              <a:prstGeom prst="rect">
                <a:avLst/>
              </a:prstGeom>
              <a:noFill/>
            </p:spPr>
            <p:txBody>
              <a:bodyPr wrap="square" lIns="457200" tIns="182880" rIns="457200" bIns="0" rtlCol="0">
                <a:spAutoFit/>
              </a:bodyPr>
              <a:lstStyle/>
              <a:p>
                <a:pPr marL="342900" indent="-342900">
                  <a:spcAft>
                    <a:spcPts val="100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Properties of the Cartesian product 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)</a:t>
                </a:r>
                <a:endParaRPr lang="en-US" altLang="en-US" dirty="0"/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Reading materials </a:t>
                </a:r>
                <a:r>
                  <a:rPr lang="en-US" altLang="en-US" dirty="0">
                    <a:hlinkClick r:id="rId3"/>
                  </a:rPr>
                  <a:t>here</a:t>
                </a:r>
                <a:endParaRPr lang="en-US" altLang="en-US" dirty="0"/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Strictly speaking (mathematical operations with </a:t>
                </a:r>
                <a:r>
                  <a:rPr lang="en-US" altLang="en-US" b="1" dirty="0"/>
                  <a:t>ordered</a:t>
                </a:r>
                <a:r>
                  <a:rPr lang="en-US" altLang="en-US" dirty="0"/>
                  <a:t> sets):</a:t>
                </a:r>
              </a:p>
              <a:p>
                <a:pPr marL="1257300" lvl="2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NOT commutative 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en-US" dirty="0"/>
              </a:p>
              <a:p>
                <a:pPr marL="1257300" lvl="2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NOT associative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altLang="en-US" dirty="0">
                  <a:ea typeface="Cambria Math" panose="02040503050406030204" pitchFamily="18" charset="0"/>
                </a:endParaRPr>
              </a:p>
              <a:p>
                <a:pPr marL="1257300" lvl="2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For database operations we consider it commutative and associative</a:t>
                </a:r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dirty="0">
                            <a:sym typeface="Symbol" panose="05050102010706020507" pitchFamily="18" charset="2"/>
                          </a:rPr>
                          <m:t>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dirty="0">
                            <a:sym typeface="Symbol" panose="05050102010706020507" pitchFamily="18" charset="2"/>
                          </a:rPr>
                          <m:t>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dirty="0">
                        <a:sym typeface="Symbol" panose="05050102010706020507" pitchFamily="18" charset="2"/>
                      </a:rPr>
                      <m:t>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altLang="en-US" dirty="0"/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nor/>
                          </m:rPr>
                          <a:rPr lang="en-US" alt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dirty="0">
                            <a:sym typeface="Symbol" panose="05050102010706020507" pitchFamily="18" charset="2"/>
                          </a:rPr>
                          <m:t>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m:rPr>
                            <m:nor/>
                          </m:rPr>
                          <a:rPr lang="en-US" alt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dirty="0">
                            <a:sym typeface="Symbol" panose="05050102010706020507" pitchFamily="18" charset="2"/>
                          </a:rPr>
                          <m:t>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m:rPr>
                        <m:nor/>
                      </m:rP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dirty="0">
                        <a:sym typeface="Symbol" panose="05050102010706020507" pitchFamily="18" charset="2"/>
                      </a:rPr>
                      <m:t>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altLang="en-US" dirty="0"/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m:rPr>
                            <m:nor/>
                          </m:rPr>
                          <a:rPr lang="en-US" alt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dirty="0">
                            <a:sym typeface="Symbol" panose="05050102010706020507" pitchFamily="18" charset="2"/>
                          </a:rPr>
                          <m:t> 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dirty="0">
                        <a:sym typeface="Symbol" panose="05050102010706020507" pitchFamily="18" charset="2"/>
                      </a:rPr>
                      <m:t> 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altLang="en-US" dirty="0"/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m:rPr>
                            <m:nor/>
                          </m:rPr>
                          <a:rPr lang="en-US" alt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dirty="0">
                            <a:sym typeface="Symbol" panose="05050102010706020507" pitchFamily="18" charset="2"/>
                          </a:rPr>
                          <m:t>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m:rPr>
                        <m:nor/>
                      </m:rP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dirty="0">
                        <a:sym typeface="Symbol" panose="05050102010706020507" pitchFamily="18" charset="2"/>
                      </a:rPr>
                      <m:t> 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8E48E4-A8FC-4343-9E21-32744D3C0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4108817"/>
              </a:xfrm>
              <a:prstGeom prst="rect">
                <a:avLst/>
              </a:prstGeom>
              <a:blipFill>
                <a:blip r:embed="rId4"/>
                <a:stretch>
                  <a:fillRect b="-1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81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8E48E4-A8FC-4343-9E21-32744D3C0F29}"/>
                  </a:ext>
                </a:extLst>
              </p:cNvPr>
              <p:cNvSpPr txBox="1"/>
              <p:nvPr/>
            </p:nvSpPr>
            <p:spPr>
              <a:xfrm>
                <a:off x="0" y="457200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lIns="457200" tIns="182880" rIns="457200" bIns="0" rtlCol="0">
                <a:spAutoFit/>
              </a:bodyPr>
              <a:lstStyle/>
              <a:p>
                <a:pPr marL="342900" indent="-342900">
                  <a:spcAft>
                    <a:spcPts val="100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Properties of the Cartesian product 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)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8E48E4-A8FC-4343-9E21-32744D3C0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461665"/>
              </a:xfrm>
              <a:prstGeom prst="rect">
                <a:avLst/>
              </a:prstGeom>
              <a:blipFill>
                <a:blip r:embed="rId3"/>
                <a:stretch>
                  <a:fillRect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15971E-42D1-4E53-B526-0D30EE9BA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25" y="1637574"/>
            <a:ext cx="4220307" cy="274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6736B6-1A94-4FAB-AEBF-CE0E01636B92}"/>
              </a:ext>
            </a:extLst>
          </p:cNvPr>
          <p:cNvSpPr txBox="1"/>
          <p:nvPr/>
        </p:nvSpPr>
        <p:spPr>
          <a:xfrm>
            <a:off x="140915" y="4482200"/>
            <a:ext cx="4172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(A∩B)×(C∩D) = (A×C)∩(B×D)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747151-CDAC-40BC-8BC7-5851FDFE5D20}"/>
              </a:ext>
            </a:extLst>
          </p:cNvPr>
          <p:cNvSpPr txBox="1"/>
          <p:nvPr/>
        </p:nvSpPr>
        <p:spPr>
          <a:xfrm>
            <a:off x="4850815" y="4482200"/>
            <a:ext cx="4172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(A∪B)×(C∪D) ≠ (A×C)∪(B×D)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46B660-283B-4F25-88EE-964B6F5CFA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3316" y="1637574"/>
            <a:ext cx="3620058" cy="2743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3A85CE1-CD20-41DE-8765-A111595DDD6B}"/>
              </a:ext>
            </a:extLst>
          </p:cNvPr>
          <p:cNvSpPr/>
          <p:nvPr/>
        </p:nvSpPr>
        <p:spPr>
          <a:xfrm>
            <a:off x="0" y="1024194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A={x:2≤x≤5}, B={x:3≤x≤7}, C={y:1≤y≤3}, D={y:2≤y≤4},</a:t>
            </a:r>
          </a:p>
        </p:txBody>
      </p:sp>
    </p:spTree>
    <p:extLst>
      <p:ext uri="{BB962C8B-B14F-4D97-AF65-F5344CB8AC3E}">
        <p14:creationId xmlns:p14="http://schemas.microsoft.com/office/powerpoint/2010/main" val="2897237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2528897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Natural join (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⨝</a:t>
            </a:r>
            <a:r>
              <a:rPr lang="en-US" b="1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Natural join of </a:t>
            </a:r>
            <a:r>
              <a:rPr lang="en-US" altLang="en-US" i="1" dirty="0"/>
              <a:t>R</a:t>
            </a:r>
            <a:r>
              <a:rPr lang="en-US" altLang="en-US" dirty="0"/>
              <a:t> and </a:t>
            </a:r>
            <a:r>
              <a:rPr lang="en-US" altLang="en-US" i="1" dirty="0"/>
              <a:t>S</a:t>
            </a:r>
            <a:r>
              <a:rPr lang="en-US" altLang="en-US" dirty="0"/>
              <a:t> is a relation with a </a:t>
            </a:r>
            <a:r>
              <a:rPr lang="en-US" altLang="en-US" b="1" dirty="0"/>
              <a:t>schema</a:t>
            </a:r>
            <a:r>
              <a:rPr lang="en-US" altLang="en-US" dirty="0"/>
              <a:t>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dirty="0"/>
              <a:t> </a:t>
            </a:r>
            <a:r>
              <a:rPr lang="en-US" altLang="en-US" i="1" dirty="0"/>
              <a:t>S</a:t>
            </a:r>
            <a:r>
              <a:rPr lang="en-US" altLang="en-US" dirty="0"/>
              <a:t> and </a:t>
            </a:r>
            <a:r>
              <a:rPr lang="en-US" altLang="en-US" b="1" dirty="0"/>
              <a:t>content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</a:t>
            </a:r>
            <a:r>
              <a:rPr lang="en-US" altLang="en-US" dirty="0"/>
              <a:t> </a:t>
            </a:r>
            <a:r>
              <a:rPr lang="en-US" altLang="en-US" i="1" dirty="0"/>
              <a:t>S </a:t>
            </a:r>
            <a:r>
              <a:rPr lang="en-US" altLang="en-US" dirty="0"/>
              <a:t>as: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altLang="en-US" dirty="0"/>
              <a:t>Consider each pair of tuples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r</a:t>
            </a:r>
            <a:r>
              <a:rPr lang="en-US" altLang="en-US" dirty="0"/>
              <a:t> from </a:t>
            </a:r>
            <a:r>
              <a:rPr lang="en-US" altLang="en-US" i="1" dirty="0"/>
              <a:t>R</a:t>
            </a:r>
            <a:r>
              <a:rPr lang="en-US" altLang="en-US" dirty="0"/>
              <a:t>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s</a:t>
            </a:r>
            <a:r>
              <a:rPr lang="en-US" altLang="en-US" dirty="0"/>
              <a:t> from </a:t>
            </a:r>
            <a:r>
              <a:rPr lang="en-US" altLang="en-US" i="1" dirty="0"/>
              <a:t>S</a:t>
            </a:r>
            <a:endParaRPr lang="en-US" altLang="en-US" dirty="0"/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altLang="en-US" dirty="0"/>
              <a:t>If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r</a:t>
            </a:r>
            <a:r>
              <a:rPr lang="en-US" altLang="en-US" dirty="0"/>
              <a:t>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s</a:t>
            </a:r>
            <a:r>
              <a:rPr lang="en-US" altLang="en-US" dirty="0"/>
              <a:t> have </a:t>
            </a:r>
            <a:r>
              <a:rPr lang="en-US" altLang="en-US" b="1" dirty="0"/>
              <a:t>the same value on all</a:t>
            </a:r>
            <a:r>
              <a:rPr lang="en-US" altLang="en-US" dirty="0"/>
              <a:t> </a:t>
            </a:r>
            <a:r>
              <a:rPr lang="en-US" altLang="en-US" b="1" dirty="0"/>
              <a:t>the common attributes</a:t>
            </a:r>
            <a:r>
              <a:rPr lang="en-US" altLang="en-US" dirty="0"/>
              <a:t>          between R and S then add a tuple </a:t>
            </a:r>
            <a:r>
              <a:rPr lang="en-US" altLang="en-US" i="1" dirty="0"/>
              <a:t>t</a:t>
            </a:r>
            <a:r>
              <a:rPr lang="en-US" altLang="en-US" dirty="0"/>
              <a:t>  to the result, where</a:t>
            </a:r>
          </a:p>
          <a:p>
            <a:pPr lvl="4"/>
            <a:r>
              <a:rPr lang="en-US" altLang="en-US" i="1" dirty="0"/>
              <a:t>t</a:t>
            </a:r>
            <a:r>
              <a:rPr lang="en-US" altLang="en-US" dirty="0"/>
              <a:t> has the same value as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r</a:t>
            </a:r>
            <a:r>
              <a:rPr lang="en-US" altLang="en-US" dirty="0"/>
              <a:t> on </a:t>
            </a:r>
            <a:r>
              <a:rPr lang="en-US" altLang="en-US" i="1" dirty="0"/>
              <a:t>r</a:t>
            </a:r>
            <a:endParaRPr lang="en-US" altLang="en-US" dirty="0"/>
          </a:p>
          <a:p>
            <a:pPr lvl="4"/>
            <a:r>
              <a:rPr lang="en-US" altLang="en-US" i="1" dirty="0"/>
              <a:t>t</a:t>
            </a:r>
            <a:r>
              <a:rPr lang="en-US" altLang="en-US" dirty="0"/>
              <a:t> has the same value as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s</a:t>
            </a:r>
            <a:r>
              <a:rPr lang="en-US" altLang="en-US" dirty="0"/>
              <a:t> on </a:t>
            </a:r>
            <a:r>
              <a:rPr lang="en-US" altLang="en-US" i="1" dirty="0"/>
              <a:t>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DA6E37AE-BB1E-438E-8D55-BAE36DDD7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485789"/>
              </p:ext>
            </p:extLst>
          </p:nvPr>
        </p:nvGraphicFramePr>
        <p:xfrm>
          <a:off x="936504" y="3294466"/>
          <a:ext cx="9091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FDF1BCA3-0782-4EF2-B291-CF72CD02C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21407"/>
              </p:ext>
            </p:extLst>
          </p:nvPr>
        </p:nvGraphicFramePr>
        <p:xfrm>
          <a:off x="2284644" y="3274622"/>
          <a:ext cx="116975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919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389919">
                  <a:extLst>
                    <a:ext uri="{9D8B030D-6E8A-4147-A177-3AD203B41FA5}">
                      <a16:colId xmlns:a16="http://schemas.microsoft.com/office/drawing/2014/main" val="3647445791"/>
                    </a:ext>
                  </a:extLst>
                </a:gridCol>
                <a:gridCol w="389918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64158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7982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2F2E87-7D75-4C41-BAD5-1D144A6A85F0}"/>
                  </a:ext>
                </a:extLst>
              </p:cNvPr>
              <p:cNvSpPr/>
              <p:nvPr/>
            </p:nvSpPr>
            <p:spPr>
              <a:xfrm>
                <a:off x="1221210" y="2925134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2F2E87-7D75-4C41-BAD5-1D144A6A85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210" y="2925134"/>
                <a:ext cx="3802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CFD2A8E-3700-4AF5-A47C-530C4C8A9B81}"/>
                  </a:ext>
                </a:extLst>
              </p:cNvPr>
              <p:cNvSpPr/>
              <p:nvPr/>
            </p:nvSpPr>
            <p:spPr>
              <a:xfrm>
                <a:off x="2668425" y="2925134"/>
                <a:ext cx="351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CFD2A8E-3700-4AF5-A47C-530C4C8A9B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425" y="2925134"/>
                <a:ext cx="3513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64D375B7-D1D6-4DAF-A660-6EC28C520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914238"/>
              </p:ext>
            </p:extLst>
          </p:nvPr>
        </p:nvGraphicFramePr>
        <p:xfrm>
          <a:off x="5448976" y="3274622"/>
          <a:ext cx="128038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794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26794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426794">
                  <a:extLst>
                    <a:ext uri="{9D8B030D-6E8A-4147-A177-3AD203B41FA5}">
                      <a16:colId xmlns:a16="http://schemas.microsoft.com/office/drawing/2014/main" val="3092792880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41952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3E4FA3D-727B-4DC0-9F0A-1DCD3C7CAF68}"/>
                  </a:ext>
                </a:extLst>
              </p:cNvPr>
              <p:cNvSpPr/>
              <p:nvPr/>
            </p:nvSpPr>
            <p:spPr>
              <a:xfrm>
                <a:off x="5701080" y="2905290"/>
                <a:ext cx="776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alt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⨝</m:t>
                    </m:r>
                  </m:oMath>
                </a14:m>
                <a:r>
                  <a:rPr lang="en-US" dirty="0"/>
                  <a:t> S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3E4FA3D-727B-4DC0-9F0A-1DCD3C7CAF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080" y="2905290"/>
                <a:ext cx="776175" cy="369332"/>
              </a:xfrm>
              <a:prstGeom prst="rect">
                <a:avLst/>
              </a:prstGeom>
              <a:blipFill>
                <a:blip r:embed="rId6"/>
                <a:stretch>
                  <a:fillRect t="-10000" r="-546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A6E7AE10-1A94-42DB-AA6C-087E5B204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746060"/>
              </p:ext>
            </p:extLst>
          </p:nvPr>
        </p:nvGraphicFramePr>
        <p:xfrm>
          <a:off x="3838181" y="3274622"/>
          <a:ext cx="9091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AEF5215-FBAE-448D-9B21-4C63602C3A4D}"/>
                  </a:ext>
                </a:extLst>
              </p:cNvPr>
              <p:cNvSpPr/>
              <p:nvPr/>
            </p:nvSpPr>
            <p:spPr>
              <a:xfrm>
                <a:off x="4100487" y="2905290"/>
                <a:ext cx="373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AEF5215-FBAE-448D-9B21-4C63602C3A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487" y="2905290"/>
                <a:ext cx="37382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1D1BDB8-FC8C-44AE-91A7-35A4921FBA93}"/>
                  </a:ext>
                </a:extLst>
              </p:cNvPr>
              <p:cNvSpPr/>
              <p:nvPr/>
            </p:nvSpPr>
            <p:spPr>
              <a:xfrm>
                <a:off x="7638310" y="2921870"/>
                <a:ext cx="782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alt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⨝</m:t>
                    </m:r>
                  </m:oMath>
                </a14:m>
                <a:r>
                  <a:rPr lang="en-US" dirty="0"/>
                  <a:t> T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1D1BDB8-FC8C-44AE-91A7-35A4921FB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310" y="2921870"/>
                <a:ext cx="782587" cy="369332"/>
              </a:xfrm>
              <a:prstGeom prst="rect">
                <a:avLst/>
              </a:prstGeom>
              <a:blipFill>
                <a:blip r:embed="rId8"/>
                <a:stretch>
                  <a:fillRect t="-8197" r="-70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2218D0D9-2738-4EF2-A0B5-EBEB7940E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748252"/>
              </p:ext>
            </p:extLst>
          </p:nvPr>
        </p:nvGraphicFramePr>
        <p:xfrm>
          <a:off x="7389847" y="3279952"/>
          <a:ext cx="128038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96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320096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320096">
                  <a:extLst>
                    <a:ext uri="{9D8B030D-6E8A-4147-A177-3AD203B41FA5}">
                      <a16:colId xmlns:a16="http://schemas.microsoft.com/office/drawing/2014/main" val="3092792880"/>
                    </a:ext>
                  </a:extLst>
                </a:gridCol>
                <a:gridCol w="320096">
                  <a:extLst>
                    <a:ext uri="{9D8B030D-6E8A-4147-A177-3AD203B41FA5}">
                      <a16:colId xmlns:a16="http://schemas.microsoft.com/office/drawing/2014/main" val="873704809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419523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131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944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3359894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Natural join (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⨝</a:t>
            </a:r>
            <a:r>
              <a:rPr lang="en-US" b="1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Instructor </a:t>
            </a:r>
            <a:r>
              <a:rPr lang="el-G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⨝ </a:t>
            </a:r>
            <a:r>
              <a:rPr lang="en-US" altLang="en-US" dirty="0"/>
              <a:t>Teaches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CE850F7C-3718-4913-8EFB-F5E843E6B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729198"/>
              </p:ext>
            </p:extLst>
          </p:nvPr>
        </p:nvGraphicFramePr>
        <p:xfrm>
          <a:off x="682341" y="1830402"/>
          <a:ext cx="2697402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618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892983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1320801">
                  <a:extLst>
                    <a:ext uri="{9D8B030D-6E8A-4147-A177-3AD203B41FA5}">
                      <a16:colId xmlns:a16="http://schemas.microsoft.com/office/drawing/2014/main" val="1256754252"/>
                    </a:ext>
                  </a:extLst>
                </a:gridCol>
              </a:tblGrid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department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C419F44-21FE-4F6E-BA09-18C530AFD062}"/>
                  </a:ext>
                </a:extLst>
              </p:cNvPr>
              <p:cNvSpPr/>
              <p:nvPr/>
            </p:nvSpPr>
            <p:spPr>
              <a:xfrm>
                <a:off x="1414281" y="1461070"/>
                <a:ext cx="112082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Instructor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C419F44-21FE-4F6E-BA09-18C530AFD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281" y="1461070"/>
                <a:ext cx="112082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7217ADC8-AB3C-4F22-8A8C-F80C9C61E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439765"/>
              </p:ext>
            </p:extLst>
          </p:nvPr>
        </p:nvGraphicFramePr>
        <p:xfrm>
          <a:off x="4030755" y="1799624"/>
          <a:ext cx="2108504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5876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1072628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instructor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course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CMSC-508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INF-302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AD933B7-83A5-48E0-AECF-A518FC81F31D}"/>
                  </a:ext>
                </a:extLst>
              </p:cNvPr>
              <p:cNvSpPr/>
              <p:nvPr/>
            </p:nvSpPr>
            <p:spPr>
              <a:xfrm>
                <a:off x="4429115" y="1400352"/>
                <a:ext cx="13965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Teaches</m:t>
                      </m:r>
                      <m: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AD933B7-83A5-48E0-AECF-A518FC81F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15" y="1400352"/>
                <a:ext cx="1396536" cy="338554"/>
              </a:xfrm>
              <a:prstGeom prst="rect">
                <a:avLst/>
              </a:prstGeom>
              <a:blipFill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714EBF37-F2B6-4C6D-9BD3-F99CDA002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354992"/>
              </p:ext>
            </p:extLst>
          </p:nvPr>
        </p:nvGraphicFramePr>
        <p:xfrm>
          <a:off x="579412" y="3384882"/>
          <a:ext cx="4553014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695642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1333373">
                  <a:extLst>
                    <a:ext uri="{9D8B030D-6E8A-4147-A177-3AD203B41FA5}">
                      <a16:colId xmlns:a16="http://schemas.microsoft.com/office/drawing/2014/main" val="1256754252"/>
                    </a:ext>
                  </a:extLst>
                </a:gridCol>
                <a:gridCol w="1035876">
                  <a:extLst>
                    <a:ext uri="{9D8B030D-6E8A-4147-A177-3AD203B41FA5}">
                      <a16:colId xmlns:a16="http://schemas.microsoft.com/office/drawing/2014/main" val="3541207891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607354096"/>
                    </a:ext>
                  </a:extLst>
                </a:gridCol>
              </a:tblGrid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department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instructor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course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CMSC-508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INF-302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INF-302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239503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CMSC-508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5803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3D5C30E-B5F0-49A6-8C9F-56E001B85158}"/>
                  </a:ext>
                </a:extLst>
              </p:cNvPr>
              <p:cNvSpPr/>
              <p:nvPr/>
            </p:nvSpPr>
            <p:spPr>
              <a:xfrm>
                <a:off x="1311353" y="3015550"/>
                <a:ext cx="23968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1600" dirty="0"/>
                        <m:t>Instructor</m:t>
                      </m:r>
                      <m:r>
                        <m:rPr>
                          <m:nor/>
                        </m:rPr>
                        <a:rPr lang="en-US" altLang="en-US" sz="1600" dirty="0"/>
                        <m:t> </m:t>
                      </m:r>
                      <m:r>
                        <m:rPr>
                          <m:nor/>
                        </m:rPr>
                        <a:rPr lang="el-GR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⨝ </m:t>
                      </m:r>
                      <m:r>
                        <m:rPr>
                          <m:nor/>
                        </m:rPr>
                        <a:rPr lang="en-US" altLang="en-US" sz="1600" dirty="0"/>
                        <m:t>Teaches</m:t>
                      </m:r>
                      <m:r>
                        <m:rPr>
                          <m:nor/>
                        </m:rPr>
                        <a:rPr lang="en-US" altLang="en-US" sz="1600" b="0" i="0" dirty="0" smtClean="0"/>
                        <m:t> (</m:t>
                      </m:r>
                      <m:r>
                        <m:rPr>
                          <m:nor/>
                        </m:rPr>
                        <a:rPr lang="en-US" altLang="en-US" sz="1600" b="0" i="0" dirty="0" smtClean="0"/>
                        <m:t>V</m:t>
                      </m:r>
                      <m:r>
                        <m:rPr>
                          <m:nor/>
                        </m:rPr>
                        <a:rPr lang="en-US" altLang="en-US" sz="1600" b="0" i="0" dirty="0" smtClean="0"/>
                        <m:t>1)</m:t>
                      </m:r>
                    </m:oMath>
                  </m:oMathPara>
                </a14:m>
                <a:endParaRPr lang="en-US" altLang="en-US" sz="16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3D5C30E-B5F0-49A6-8C9F-56E001B851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353" y="3015550"/>
                <a:ext cx="2396810" cy="338554"/>
              </a:xfrm>
              <a:prstGeom prst="rect">
                <a:avLst/>
              </a:prstGeom>
              <a:blipFill>
                <a:blip r:embed="rId6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CC20DCA5-F318-4BE7-90D1-0C407303F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49500"/>
              </p:ext>
            </p:extLst>
          </p:nvPr>
        </p:nvGraphicFramePr>
        <p:xfrm>
          <a:off x="6983901" y="1830402"/>
          <a:ext cx="147775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1072628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course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CMSC-508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INF-302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39BB2EC-DE4F-4B98-B6F2-86EA3BA2208B}"/>
                  </a:ext>
                </a:extLst>
              </p:cNvPr>
              <p:cNvSpPr/>
              <p:nvPr/>
            </p:nvSpPr>
            <p:spPr>
              <a:xfrm>
                <a:off x="7024512" y="1431130"/>
                <a:ext cx="13965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Teaches</m:t>
                      </m:r>
                      <m: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39BB2EC-DE4F-4B98-B6F2-86EA3BA220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512" y="1431130"/>
                <a:ext cx="1396536" cy="338554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5">
            <a:extLst>
              <a:ext uri="{FF2B5EF4-FFF2-40B4-BE49-F238E27FC236}">
                <a16:creationId xmlns:a16="http://schemas.microsoft.com/office/drawing/2014/main" id="{3D474CAB-ED96-462B-A0C0-794925611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111957"/>
              </p:ext>
            </p:extLst>
          </p:nvPr>
        </p:nvGraphicFramePr>
        <p:xfrm>
          <a:off x="5435839" y="3392502"/>
          <a:ext cx="351713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695642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1333373">
                  <a:extLst>
                    <a:ext uri="{9D8B030D-6E8A-4147-A177-3AD203B41FA5}">
                      <a16:colId xmlns:a16="http://schemas.microsoft.com/office/drawing/2014/main" val="1256754252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607354096"/>
                    </a:ext>
                  </a:extLst>
                </a:gridCol>
              </a:tblGrid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department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course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CMSC-508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INF-302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6ACCC50-3FE3-4D7C-8C2F-639229328D35}"/>
                  </a:ext>
                </a:extLst>
              </p:cNvPr>
              <p:cNvSpPr/>
              <p:nvPr/>
            </p:nvSpPr>
            <p:spPr>
              <a:xfrm>
                <a:off x="6167780" y="3023170"/>
                <a:ext cx="23968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1600" dirty="0"/>
                        <m:t>Instructor</m:t>
                      </m:r>
                      <m:r>
                        <m:rPr>
                          <m:nor/>
                        </m:rPr>
                        <a:rPr lang="en-US" altLang="en-US" sz="1600" dirty="0"/>
                        <m:t> </m:t>
                      </m:r>
                      <m:r>
                        <m:rPr>
                          <m:nor/>
                        </m:rPr>
                        <a:rPr lang="el-GR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⨝ </m:t>
                      </m:r>
                      <m:r>
                        <m:rPr>
                          <m:nor/>
                        </m:rPr>
                        <a:rPr lang="en-US" altLang="en-US" sz="1600" dirty="0"/>
                        <m:t>Teaches</m:t>
                      </m:r>
                      <m:r>
                        <m:rPr>
                          <m:nor/>
                        </m:rPr>
                        <a:rPr lang="en-US" altLang="en-US" sz="1600" b="0" i="0" dirty="0" smtClean="0"/>
                        <m:t> (</m:t>
                      </m:r>
                      <m:r>
                        <m:rPr>
                          <m:nor/>
                        </m:rPr>
                        <a:rPr lang="en-US" altLang="en-US" sz="1600" b="0" i="0" dirty="0" smtClean="0"/>
                        <m:t>V</m:t>
                      </m:r>
                      <m:r>
                        <m:rPr>
                          <m:nor/>
                        </m:rPr>
                        <a:rPr lang="en-US" altLang="en-US" sz="1600" b="0" i="0" dirty="0" smtClean="0"/>
                        <m:t>2)</m:t>
                      </m:r>
                    </m:oMath>
                  </m:oMathPara>
                </a14:m>
                <a:endParaRPr lang="en-US" altLang="en-US" sz="16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6ACCC50-3FE3-4D7C-8C2F-639229328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780" y="3023170"/>
                <a:ext cx="2396810" cy="338554"/>
              </a:xfrm>
              <a:prstGeom prst="rect">
                <a:avLst/>
              </a:prstGeom>
              <a:blipFill>
                <a:blip r:embed="rId8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292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8E48E4-A8FC-4343-9E21-32744D3C0F29}"/>
                  </a:ext>
                </a:extLst>
              </p:cNvPr>
              <p:cNvSpPr txBox="1"/>
              <p:nvPr/>
            </p:nvSpPr>
            <p:spPr>
              <a:xfrm>
                <a:off x="0" y="457200"/>
                <a:ext cx="9144000" cy="4437112"/>
              </a:xfrm>
              <a:prstGeom prst="rect">
                <a:avLst/>
              </a:prstGeom>
              <a:noFill/>
            </p:spPr>
            <p:txBody>
              <a:bodyPr wrap="square" lIns="457200" tIns="182880" rIns="457200" bIns="0" rtlCol="0">
                <a:spAutoFit/>
              </a:bodyPr>
              <a:lstStyle/>
              <a:p>
                <a:pPr marL="342900" indent="-342900">
                  <a:spcAft>
                    <a:spcPts val="1000"/>
                  </a:spcAft>
                  <a:buFont typeface="Wingdings" panose="05000000000000000000" pitchFamily="2" charset="2"/>
                  <a:buChar char="§"/>
                </a:pPr>
                <a:r>
                  <a:rPr lang="en-US" b="1" dirty="0"/>
                  <a:t>Theta-join (</a:t>
                </a:r>
                <a:r>
                  <a:rPr lang="el-GR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b="1" dirty="0"/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R</a:t>
                </a:r>
                <a:r>
                  <a:rPr lang="el-GR" dirty="0"/>
                  <a:t> ⨝</a:t>
                </a:r>
                <a:r>
                  <a:rPr lang="el-GR" baseline="-25000" dirty="0"/>
                  <a:t>θ</a:t>
                </a:r>
                <a:r>
                  <a:rPr lang="en-US" baseline="-25000" dirty="0"/>
                  <a:t> </a:t>
                </a:r>
                <a:r>
                  <a:rPr lang="en-US" dirty="0"/>
                  <a:t>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Equivalent to applying a cartesian product and then applying a selection using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br>
                  <a:rPr lang="en-US" dirty="0"/>
                </a:b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⨝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A&lt;D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  =  </a:t>
                </a:r>
                <a:r>
                  <a:rPr lang="el-GR" dirty="0"/>
                  <a:t>σ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A&lt;D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Contrary to the natural join, columns having the same name are not merged</a:t>
                </a:r>
                <a:br>
                  <a:rPr lang="en-US" altLang="en-US" dirty="0"/>
                </a:br>
                <a:r>
                  <a:rPr lang="en-US" altLang="en-US" dirty="0"/>
                  <a:t>R (A)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⨝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R.A = S.A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S (A) = T (R.A, S.A)</a:t>
                </a:r>
                <a:b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en-US" dirty="0"/>
                  <a:t>R (A)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⨝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 (A) = T (A)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8E48E4-A8FC-4343-9E21-32744D3C0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4437112"/>
              </a:xfrm>
              <a:prstGeom prst="rect">
                <a:avLst/>
              </a:prstGeom>
              <a:blipFill>
                <a:blip r:embed="rId3"/>
                <a:stretch>
                  <a:fillRect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DA6E37AE-BB1E-438E-8D55-BAE36DDD7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561585"/>
              </p:ext>
            </p:extLst>
          </p:nvPr>
        </p:nvGraphicFramePr>
        <p:xfrm>
          <a:off x="1556235" y="2434676"/>
          <a:ext cx="9091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FDF1BCA3-0782-4EF2-B291-CF72CD02C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947104"/>
              </p:ext>
            </p:extLst>
          </p:nvPr>
        </p:nvGraphicFramePr>
        <p:xfrm>
          <a:off x="2904375" y="2414832"/>
          <a:ext cx="77983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919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389919">
                  <a:extLst>
                    <a:ext uri="{9D8B030D-6E8A-4147-A177-3AD203B41FA5}">
                      <a16:colId xmlns:a16="http://schemas.microsoft.com/office/drawing/2014/main" val="3647445791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6415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2F2E87-7D75-4C41-BAD5-1D144A6A85F0}"/>
                  </a:ext>
                </a:extLst>
              </p:cNvPr>
              <p:cNvSpPr/>
              <p:nvPr/>
            </p:nvSpPr>
            <p:spPr>
              <a:xfrm>
                <a:off x="1840941" y="2065344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2F2E87-7D75-4C41-BAD5-1D144A6A85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941" y="2065344"/>
                <a:ext cx="3802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CFD2A8E-3700-4AF5-A47C-530C4C8A9B81}"/>
                  </a:ext>
                </a:extLst>
              </p:cNvPr>
              <p:cNvSpPr/>
              <p:nvPr/>
            </p:nvSpPr>
            <p:spPr>
              <a:xfrm>
                <a:off x="3118605" y="2045500"/>
                <a:ext cx="351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CFD2A8E-3700-4AF5-A47C-530C4C8A9B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605" y="2045500"/>
                <a:ext cx="3513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64D375B7-D1D6-4DAF-A660-6EC28C520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731651"/>
              </p:ext>
            </p:extLst>
          </p:nvPr>
        </p:nvGraphicFramePr>
        <p:xfrm>
          <a:off x="4229488" y="2391264"/>
          <a:ext cx="1478876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719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369719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369719">
                  <a:extLst>
                    <a:ext uri="{9D8B030D-6E8A-4147-A177-3AD203B41FA5}">
                      <a16:colId xmlns:a16="http://schemas.microsoft.com/office/drawing/2014/main" val="3092792880"/>
                    </a:ext>
                  </a:extLst>
                </a:gridCol>
                <a:gridCol w="369719">
                  <a:extLst>
                    <a:ext uri="{9D8B030D-6E8A-4147-A177-3AD203B41FA5}">
                      <a16:colId xmlns:a16="http://schemas.microsoft.com/office/drawing/2014/main" val="563384584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41952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3E4FA3D-727B-4DC0-9F0A-1DCD3C7CAF68}"/>
                  </a:ext>
                </a:extLst>
              </p:cNvPr>
              <p:cNvSpPr/>
              <p:nvPr/>
            </p:nvSpPr>
            <p:spPr>
              <a:xfrm>
                <a:off x="4423744" y="2021932"/>
                <a:ext cx="10903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⨝</m:t>
                    </m:r>
                    <m:r>
                      <m:rPr>
                        <m:nor/>
                      </m:rPr>
                      <a:rPr lang="en-US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en-US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dirty="0"/>
                  <a:t> S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3E4FA3D-727B-4DC0-9F0A-1DCD3C7CAF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744" y="2021932"/>
                <a:ext cx="1090363" cy="369332"/>
              </a:xfrm>
              <a:prstGeom prst="rect">
                <a:avLst/>
              </a:prstGeom>
              <a:blipFill>
                <a:blip r:embed="rId7"/>
                <a:stretch>
                  <a:fillRect t="-10000" r="-335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120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2508379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Inner and Outer joins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Extension of join operations</a:t>
            </a:r>
            <a:endParaRPr lang="en-US" dirty="0"/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/>
              <a:t>Computes the join and then adds tuples from one relation that does not match tuples in the other relation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b="1" dirty="0"/>
              <a:t>NULL</a:t>
            </a:r>
            <a:r>
              <a:rPr lang="en-US" dirty="0"/>
              <a:t> values</a:t>
            </a:r>
          </a:p>
          <a:p>
            <a:pPr marL="1257300" lvl="2" indent="-342900"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dirty="0"/>
              <a:t>All comparisons involving </a:t>
            </a:r>
            <a:r>
              <a:rPr lang="en-US" b="1" dirty="0"/>
              <a:t>NULL</a:t>
            </a:r>
            <a:r>
              <a:rPr lang="en-US" dirty="0"/>
              <a:t> are false by definition</a:t>
            </a:r>
          </a:p>
          <a:p>
            <a:pPr marL="1257300" lvl="2" indent="-342900"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dirty="0"/>
              <a:t>The result of any arithmetic expression involving </a:t>
            </a:r>
            <a:r>
              <a:rPr lang="en-US" b="1" dirty="0"/>
              <a:t>NULL</a:t>
            </a:r>
            <a:r>
              <a:rPr lang="en-US" dirty="0"/>
              <a:t> is </a:t>
            </a:r>
            <a:r>
              <a:rPr lang="en-US" b="1" dirty="0"/>
              <a:t>NULL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AE22091C-6981-43BD-A111-94B042287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70197"/>
              </p:ext>
            </p:extLst>
          </p:nvPr>
        </p:nvGraphicFramePr>
        <p:xfrm>
          <a:off x="1563449" y="3422779"/>
          <a:ext cx="2697402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618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892983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1320801">
                  <a:extLst>
                    <a:ext uri="{9D8B030D-6E8A-4147-A177-3AD203B41FA5}">
                      <a16:colId xmlns:a16="http://schemas.microsoft.com/office/drawing/2014/main" val="1256754252"/>
                    </a:ext>
                  </a:extLst>
                </a:gridCol>
              </a:tblGrid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department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Wagner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Music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912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75A4905-DB6C-4B8E-80BA-E13099357B6F}"/>
                  </a:ext>
                </a:extLst>
              </p:cNvPr>
              <p:cNvSpPr/>
              <p:nvPr/>
            </p:nvSpPr>
            <p:spPr>
              <a:xfrm>
                <a:off x="2295389" y="3053447"/>
                <a:ext cx="12410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Instructor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75A4905-DB6C-4B8E-80BA-E13099357B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389" y="3053447"/>
                <a:ext cx="1241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BC79E104-6909-4639-8489-DFAEBE0CF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170041"/>
              </p:ext>
            </p:extLst>
          </p:nvPr>
        </p:nvGraphicFramePr>
        <p:xfrm>
          <a:off x="5338804" y="3422779"/>
          <a:ext cx="2108504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5876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1072628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course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CMSC-508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INF-302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BIO-101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912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3B72B09-BC2E-4002-AF5E-3B7D0F642D72}"/>
                  </a:ext>
                </a:extLst>
              </p:cNvPr>
              <p:cNvSpPr/>
              <p:nvPr/>
            </p:nvSpPr>
            <p:spPr>
              <a:xfrm>
                <a:off x="5809402" y="3053447"/>
                <a:ext cx="10374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Teaches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3B72B09-BC2E-4002-AF5E-3B7D0F642D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402" y="3053447"/>
                <a:ext cx="103746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558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3211135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Inner join (default behavior of the natural join)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Instructor </a:t>
            </a:r>
            <a:r>
              <a:rPr lang="el-G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⨝ </a:t>
            </a:r>
            <a:r>
              <a:rPr lang="en-US" altLang="en-US" dirty="0"/>
              <a:t>Teaches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Left join  (left outer join)</a:t>
            </a:r>
            <a:endParaRPr lang="en-US" alt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Instructor 	      Teaches</a:t>
            </a: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AE22091C-6981-43BD-A111-94B042287E8E}"/>
              </a:ext>
            </a:extLst>
          </p:cNvPr>
          <p:cNvGraphicFramePr>
            <a:graphicFrameLocks noGrp="1"/>
          </p:cNvGraphicFramePr>
          <p:nvPr/>
        </p:nvGraphicFramePr>
        <p:xfrm>
          <a:off x="1520969" y="1415544"/>
          <a:ext cx="4506451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382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1001489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1481290">
                  <a:extLst>
                    <a:ext uri="{9D8B030D-6E8A-4147-A177-3AD203B41FA5}">
                      <a16:colId xmlns:a16="http://schemas.microsoft.com/office/drawing/2014/main" val="1256754252"/>
                    </a:ext>
                  </a:extLst>
                </a:gridCol>
                <a:gridCol w="1481290">
                  <a:extLst>
                    <a:ext uri="{9D8B030D-6E8A-4147-A177-3AD203B41FA5}">
                      <a16:colId xmlns:a16="http://schemas.microsoft.com/office/drawing/2014/main" val="757209825"/>
                    </a:ext>
                  </a:extLst>
                </a:gridCol>
              </a:tblGrid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department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course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CMSC-508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INF-302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</a:tbl>
          </a:graphicData>
        </a:graphic>
      </p:graphicFrame>
      <p:pic>
        <p:nvPicPr>
          <p:cNvPr id="11" name="Picture 4" descr="SQL LEFT JOIN">
            <a:extLst>
              <a:ext uri="{FF2B5EF4-FFF2-40B4-BE49-F238E27FC236}">
                <a16:creationId xmlns:a16="http://schemas.microsoft.com/office/drawing/2014/main" id="{F64BB86C-5F1C-4C13-AEB4-8CB680070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492" y="3379831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SQL INNER JOIN">
            <a:extLst>
              <a:ext uri="{FF2B5EF4-FFF2-40B4-BE49-F238E27FC236}">
                <a16:creationId xmlns:a16="http://schemas.microsoft.com/office/drawing/2014/main" id="{DB37188E-9821-4D5A-A6ED-5C9032770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492" y="1057144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databasteknik.se/webbkursen/relalg-lecture/huge-left-outer-join.gif">
            <a:extLst>
              <a:ext uri="{FF2B5EF4-FFF2-40B4-BE49-F238E27FC236}">
                <a16:creationId xmlns:a16="http://schemas.microsoft.com/office/drawing/2014/main" id="{080F48EF-C97C-46B5-A46E-B263657BA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17" y="3130148"/>
            <a:ext cx="290897" cy="21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E5D989B8-7F1A-426E-8E33-111B7A4D03AE}"/>
              </a:ext>
            </a:extLst>
          </p:cNvPr>
          <p:cNvGraphicFramePr>
            <a:graphicFrameLocks noGrp="1"/>
          </p:cNvGraphicFramePr>
          <p:nvPr/>
        </p:nvGraphicFramePr>
        <p:xfrm>
          <a:off x="1520969" y="3514724"/>
          <a:ext cx="4506451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382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1001489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1481290">
                  <a:extLst>
                    <a:ext uri="{9D8B030D-6E8A-4147-A177-3AD203B41FA5}">
                      <a16:colId xmlns:a16="http://schemas.microsoft.com/office/drawing/2014/main" val="1256754252"/>
                    </a:ext>
                  </a:extLst>
                </a:gridCol>
                <a:gridCol w="1481290">
                  <a:extLst>
                    <a:ext uri="{9D8B030D-6E8A-4147-A177-3AD203B41FA5}">
                      <a16:colId xmlns:a16="http://schemas.microsoft.com/office/drawing/2014/main" val="757209825"/>
                    </a:ext>
                  </a:extLst>
                </a:gridCol>
              </a:tblGrid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department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course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CMSC-508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INF-302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Wagner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420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60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8E48E4-A8FC-4343-9E21-32744D3C0F29}"/>
                  </a:ext>
                </a:extLst>
              </p:cNvPr>
              <p:cNvSpPr txBox="1"/>
              <p:nvPr/>
            </p:nvSpPr>
            <p:spPr>
              <a:xfrm>
                <a:off x="0" y="457200"/>
                <a:ext cx="9144000" cy="2359620"/>
              </a:xfrm>
              <a:prstGeom prst="rect">
                <a:avLst/>
              </a:prstGeom>
              <a:noFill/>
            </p:spPr>
            <p:txBody>
              <a:bodyPr wrap="square" lIns="457200" tIns="182880" rIns="457200" bIns="0" rtlCol="0">
                <a:spAutoFit/>
              </a:bodyPr>
              <a:lstStyle/>
              <a:p>
                <a:pPr marL="342900" indent="-342900">
                  <a:spcAft>
                    <a:spcPts val="1000"/>
                  </a:spcAft>
                  <a:buFont typeface="Wingdings" panose="05000000000000000000" pitchFamily="2" charset="2"/>
                  <a:buChar char="§"/>
                </a:pPr>
                <a:r>
                  <a:rPr lang="en-US" b="1" dirty="0"/>
                  <a:t>Union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b="1" dirty="0">
                        <a:sym typeface="Symbol" panose="05050102010706020507" pitchFamily="18" charset="2"/>
                      </a:rPr>
                      <m:t></m:t>
                    </m:r>
                  </m:oMath>
                </a14:m>
                <a:r>
                  <a:rPr lang="en-US" b="1" dirty="0"/>
                  <a:t>)</a:t>
                </a:r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Let </a:t>
                </a:r>
                <a:r>
                  <a:rPr lang="en-US" altLang="en-US" i="1" dirty="0"/>
                  <a:t>R</a:t>
                </a:r>
                <a:r>
                  <a:rPr lang="en-US" altLang="en-US" dirty="0"/>
                  <a:t> and </a:t>
                </a:r>
                <a:r>
                  <a:rPr lang="en-US" altLang="en-US" i="1" dirty="0"/>
                  <a:t>S</a:t>
                </a:r>
                <a:r>
                  <a:rPr lang="en-US" altLang="en-US" dirty="0"/>
                  <a:t> be relational schemas</a:t>
                </a:r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dirty="0">
                        <a:sym typeface="Symbol" panose="05050102010706020507" pitchFamily="18" charset="2"/>
                      </a:rPr>
                      <m:t> </m:t>
                    </m:r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𝒐𝒓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en-US" dirty="0">
                  <a:ea typeface="Cambria Math" panose="02040503050406030204" pitchFamily="18" charset="0"/>
                </a:endParaRPr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ea typeface="Cambria Math" panose="02040503050406030204" pitchFamily="18" charset="0"/>
                  </a:rPr>
                  <a:t>Requisite: </a:t>
                </a:r>
                <a:r>
                  <a:rPr lang="en-US" altLang="en-US" b="1" dirty="0">
                    <a:ea typeface="Cambria Math" panose="02040503050406030204" pitchFamily="18" charset="0"/>
                  </a:rPr>
                  <a:t>union-compatible</a:t>
                </a:r>
                <a:r>
                  <a:rPr lang="en-US" altLang="en-US" dirty="0">
                    <a:ea typeface="Cambria Math" panose="02040503050406030204" pitchFamily="18" charset="0"/>
                  </a:rPr>
                  <a:t>: relations share the same number of columns and their corresponding columns share the same domain</a:t>
                </a:r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ea typeface="Cambria Math" panose="02040503050406030204" pitchFamily="18" charset="0"/>
                  </a:rPr>
                  <a:t>Relational algebra </a:t>
                </a:r>
                <a:r>
                  <a:rPr lang="en-US" altLang="en-US" b="1" dirty="0">
                    <a:ea typeface="Cambria Math" panose="02040503050406030204" pitchFamily="18" charset="0"/>
                  </a:rPr>
                  <a:t>removes duplicated rows</a:t>
                </a:r>
                <a:r>
                  <a:rPr lang="en-US" altLang="en-US" dirty="0">
                    <a:ea typeface="Cambria Math" panose="02040503050406030204" pitchFamily="18" charset="0"/>
                  </a:rPr>
                  <a:t> in the operations</a:t>
                </a:r>
                <a:r>
                  <a:rPr lang="en-US" altLang="en-US" b="1" dirty="0">
                    <a:ea typeface="Cambria Math" panose="02040503050406030204" pitchFamily="18" charset="0"/>
                  </a:rPr>
                  <a:t> </a:t>
                </a:r>
                <a:r>
                  <a:rPr lang="en-US" altLang="en-US" dirty="0">
                    <a:ea typeface="Cambria Math" panose="02040503050406030204" pitchFamily="18" charset="0"/>
                  </a:rPr>
                  <a:t>but SQL does </a:t>
                </a:r>
                <a:r>
                  <a:rPr lang="en-US" altLang="en-US" b="1" dirty="0">
                    <a:ea typeface="Cambria Math" panose="02040503050406030204" pitchFamily="18" charset="0"/>
                  </a:rPr>
                  <a:t>not</a:t>
                </a:r>
                <a:endParaRPr lang="en-US" altLang="en-US" b="1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8E48E4-A8FC-4343-9E21-32744D3C0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2359620"/>
              </a:xfrm>
              <a:prstGeom prst="rect">
                <a:avLst/>
              </a:prstGeom>
              <a:blipFill>
                <a:blip r:embed="rId3"/>
                <a:stretch>
                  <a:fillRect b="-4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pic>
        <p:nvPicPr>
          <p:cNvPr id="13" name="Picture 2" descr="https://upload.wikimedia.org/wikipedia/commons/thumb/3/30/Venn0111.svg/220px-Venn0111.svg.png">
            <a:extLst>
              <a:ext uri="{FF2B5EF4-FFF2-40B4-BE49-F238E27FC236}">
                <a16:creationId xmlns:a16="http://schemas.microsoft.com/office/drawing/2014/main" id="{6C7797BB-F17E-4C2A-BE92-1718C2F40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167" y="704804"/>
            <a:ext cx="1281781" cy="93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58490BAB-1951-4F6E-AC91-E048A2D2E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472571"/>
              </p:ext>
            </p:extLst>
          </p:nvPr>
        </p:nvGraphicFramePr>
        <p:xfrm>
          <a:off x="705016" y="3580772"/>
          <a:ext cx="9091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59E97A04-F7AF-4246-B3BB-1282D438C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766284"/>
              </p:ext>
            </p:extLst>
          </p:nvPr>
        </p:nvGraphicFramePr>
        <p:xfrm>
          <a:off x="2053156" y="3560928"/>
          <a:ext cx="9091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3322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AF4E31A-8781-4AC1-BEE6-A915CDF2F58C}"/>
                  </a:ext>
                </a:extLst>
              </p:cNvPr>
              <p:cNvSpPr/>
              <p:nvPr/>
            </p:nvSpPr>
            <p:spPr>
              <a:xfrm>
                <a:off x="5787145" y="3207796"/>
                <a:ext cx="7761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alt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en-US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 </m:t>
                      </m:r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AF4E31A-8781-4AC1-BEE6-A915CDF2F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145" y="3207796"/>
                <a:ext cx="77617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5968642-6425-4FCD-89B9-83B1749D1D8B}"/>
                  </a:ext>
                </a:extLst>
              </p:cNvPr>
              <p:cNvSpPr/>
              <p:nvPr/>
            </p:nvSpPr>
            <p:spPr>
              <a:xfrm>
                <a:off x="989722" y="3211440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5968642-6425-4FCD-89B9-83B1749D1D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22" y="3211440"/>
                <a:ext cx="3802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5B79613-AE93-422F-AE62-4A6C96844717}"/>
                  </a:ext>
                </a:extLst>
              </p:cNvPr>
              <p:cNvSpPr/>
              <p:nvPr/>
            </p:nvSpPr>
            <p:spPr>
              <a:xfrm>
                <a:off x="2331145" y="3211440"/>
                <a:ext cx="351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5B79613-AE93-422F-AE62-4A6C968447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145" y="3211440"/>
                <a:ext cx="35137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4CEE4597-25EE-47FE-AB63-40C1ACCA2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372260"/>
              </p:ext>
            </p:extLst>
          </p:nvPr>
        </p:nvGraphicFramePr>
        <p:xfrm>
          <a:off x="5720682" y="3577128"/>
          <a:ext cx="9091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51508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4538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4E16051-A7E1-4E96-845D-1924E3417362}"/>
                  </a:ext>
                </a:extLst>
              </p:cNvPr>
              <p:cNvSpPr/>
              <p:nvPr/>
            </p:nvSpPr>
            <p:spPr>
              <a:xfrm>
                <a:off x="7235727" y="3207796"/>
                <a:ext cx="126460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alt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en-US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 </m:t>
                      </m:r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altLang="en-US" dirty="0"/>
              </a:p>
              <a:p>
                <a:pPr algn="ctr"/>
                <a:r>
                  <a:rPr lang="en-US" dirty="0"/>
                  <a:t>Not union-compatible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4E16051-A7E1-4E96-845D-1924E34173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727" y="3207796"/>
                <a:ext cx="1264607" cy="923330"/>
              </a:xfrm>
              <a:prstGeom prst="rect">
                <a:avLst/>
              </a:prstGeom>
              <a:blipFill>
                <a:blip r:embed="rId9"/>
                <a:stretch>
                  <a:fillRect l="-3865" r="-289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E548711C-21C1-4780-84D0-5B40A7819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666400"/>
              </p:ext>
            </p:extLst>
          </p:nvPr>
        </p:nvGraphicFramePr>
        <p:xfrm>
          <a:off x="3360752" y="3577128"/>
          <a:ext cx="9091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F4CF5FB-F939-4BEE-8F5A-AC9AEF04B7F0}"/>
                  </a:ext>
                </a:extLst>
              </p:cNvPr>
              <p:cNvSpPr/>
              <p:nvPr/>
            </p:nvSpPr>
            <p:spPr>
              <a:xfrm>
                <a:off x="3623058" y="3207796"/>
                <a:ext cx="373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F4CF5FB-F939-4BEE-8F5A-AC9AEF04B7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058" y="3207796"/>
                <a:ext cx="37382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038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3339376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Right join (right outer join)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Instructor 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l-G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dirty="0"/>
              <a:t>Teaches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Full join  (full outer join)*</a:t>
            </a:r>
            <a:endParaRPr lang="en-US" alt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Instructor 	      Teaches</a:t>
            </a: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AE22091C-6981-43BD-A111-94B042287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521364"/>
              </p:ext>
            </p:extLst>
          </p:nvPr>
        </p:nvGraphicFramePr>
        <p:xfrm>
          <a:off x="1520969" y="1415544"/>
          <a:ext cx="4506451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382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1001489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1481290">
                  <a:extLst>
                    <a:ext uri="{9D8B030D-6E8A-4147-A177-3AD203B41FA5}">
                      <a16:colId xmlns:a16="http://schemas.microsoft.com/office/drawing/2014/main" val="1256754252"/>
                    </a:ext>
                  </a:extLst>
                </a:gridCol>
                <a:gridCol w="1481290">
                  <a:extLst>
                    <a:ext uri="{9D8B030D-6E8A-4147-A177-3AD203B41FA5}">
                      <a16:colId xmlns:a16="http://schemas.microsoft.com/office/drawing/2014/main" val="757209825"/>
                    </a:ext>
                  </a:extLst>
                </a:gridCol>
              </a:tblGrid>
              <a:tr h="2875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department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course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75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CMSC-508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75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INF-302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75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BIO-101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197443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E5D989B8-7F1A-426E-8E33-111B7A4D0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856861"/>
              </p:ext>
            </p:extLst>
          </p:nvPr>
        </p:nvGraphicFramePr>
        <p:xfrm>
          <a:off x="1520968" y="3571874"/>
          <a:ext cx="4506451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382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1001489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1481290">
                  <a:extLst>
                    <a:ext uri="{9D8B030D-6E8A-4147-A177-3AD203B41FA5}">
                      <a16:colId xmlns:a16="http://schemas.microsoft.com/office/drawing/2014/main" val="1256754252"/>
                    </a:ext>
                  </a:extLst>
                </a:gridCol>
                <a:gridCol w="1481290">
                  <a:extLst>
                    <a:ext uri="{9D8B030D-6E8A-4147-A177-3AD203B41FA5}">
                      <a16:colId xmlns:a16="http://schemas.microsoft.com/office/drawing/2014/main" val="757209825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department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course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CMSC-508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INF-302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Wagner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42097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BIO-101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917695"/>
                  </a:ext>
                </a:extLst>
              </a:tr>
            </a:tbl>
          </a:graphicData>
        </a:graphic>
      </p:graphicFrame>
      <p:pic>
        <p:nvPicPr>
          <p:cNvPr id="15" name="Picture 2" descr="http://www.databasteknik.se/webbkursen/relalg-lecture/huge-left-outer-join.gif">
            <a:extLst>
              <a:ext uri="{FF2B5EF4-FFF2-40B4-BE49-F238E27FC236}">
                <a16:creationId xmlns:a16="http://schemas.microsoft.com/office/drawing/2014/main" id="{350DDB82-70C8-4382-A0C9-58627F5B6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9021" y="1083086"/>
            <a:ext cx="290897" cy="20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SQL RIGHT JOIN">
            <a:extLst>
              <a:ext uri="{FF2B5EF4-FFF2-40B4-BE49-F238E27FC236}">
                <a16:creationId xmlns:a16="http://schemas.microsoft.com/office/drawing/2014/main" id="{E64E5098-12C3-45E7-948F-5C5D9E9A7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83" y="870466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SQL FULL OUTER JOIN">
            <a:extLst>
              <a:ext uri="{FF2B5EF4-FFF2-40B4-BE49-F238E27FC236}">
                <a16:creationId xmlns:a16="http://schemas.microsoft.com/office/drawing/2014/main" id="{71429C05-B460-4295-8439-E59F69DE6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83" y="3197453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tapoueh.org/images/huge-full-outer-join.gif">
            <a:extLst>
              <a:ext uri="{FF2B5EF4-FFF2-40B4-BE49-F238E27FC236}">
                <a16:creationId xmlns:a16="http://schemas.microsoft.com/office/drawing/2014/main" id="{C6000023-2E1C-4642-81C9-22E8C8CE0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89" y="3260853"/>
            <a:ext cx="330708" cy="21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0C644C-1DFD-4722-9832-CB0CFB80FF49}"/>
              </a:ext>
            </a:extLst>
          </p:cNvPr>
          <p:cNvSpPr txBox="1"/>
          <p:nvPr/>
        </p:nvSpPr>
        <p:spPr>
          <a:xfrm>
            <a:off x="6125106" y="4712613"/>
            <a:ext cx="28982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</a:t>
            </a:r>
            <a:r>
              <a:rPr lang="en-US" sz="1100" dirty="0" err="1"/>
              <a:t>RelaX</a:t>
            </a:r>
            <a:r>
              <a:rPr lang="en-US" sz="1100" dirty="0"/>
              <a:t> doesn’t merge columns with same name (even though it’s a </a:t>
            </a:r>
            <a:r>
              <a:rPr lang="en-US" sz="1100" b="1" dirty="0"/>
              <a:t>natural</a:t>
            </a:r>
            <a:r>
              <a:rPr lang="en-US" sz="1100" dirty="0"/>
              <a:t> full join)</a:t>
            </a:r>
          </a:p>
        </p:txBody>
      </p:sp>
    </p:spTree>
    <p:extLst>
      <p:ext uri="{BB962C8B-B14F-4D97-AF65-F5344CB8AC3E}">
        <p14:creationId xmlns:p14="http://schemas.microsoft.com/office/powerpoint/2010/main" val="2751756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3703578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Division (/)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Let schemas </a:t>
            </a:r>
            <a:r>
              <a:rPr lang="en-US" altLang="en-US" i="1" dirty="0"/>
              <a:t>R</a:t>
            </a:r>
            <a:r>
              <a:rPr lang="en-US" altLang="en-US" dirty="0"/>
              <a:t> and </a:t>
            </a:r>
            <a:r>
              <a:rPr lang="en-US" altLang="en-US" i="1" dirty="0"/>
              <a:t>S </a:t>
            </a:r>
            <a:r>
              <a:rPr lang="en-US" altLang="en-US" dirty="0"/>
              <a:t>and </a:t>
            </a:r>
            <a:r>
              <a:rPr lang="en-US" altLang="en-US" b="1" dirty="0"/>
              <a:t>S </a:t>
            </a:r>
            <a:r>
              <a:rPr lang="en-US" altLang="en-US" b="1" dirty="0">
                <a:ea typeface="Cambria Math" panose="02040503050406030204" pitchFamily="18" charset="0"/>
              </a:rPr>
              <a:t>⊆</a:t>
            </a:r>
            <a:r>
              <a:rPr lang="en-US" altLang="en-US" b="1" dirty="0"/>
              <a:t> R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R / S is a relation with a schema R – S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 tuple </a:t>
            </a:r>
            <a:r>
              <a:rPr lang="en-US" altLang="en-US" i="1" dirty="0"/>
              <a:t>t</a:t>
            </a:r>
            <a:r>
              <a:rPr lang="en-US" altLang="en-US" dirty="0"/>
              <a:t> is in R / S if satisfies </a:t>
            </a:r>
            <a:r>
              <a:rPr lang="en-US" altLang="en-US" b="1" dirty="0"/>
              <a:t>both</a:t>
            </a:r>
            <a:r>
              <a:rPr lang="en-US" altLang="en-US" dirty="0"/>
              <a:t>:</a:t>
            </a:r>
          </a:p>
          <a:p>
            <a:pPr marL="1257300" lvl="2" indent="-342900"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altLang="en-US" i="1" dirty="0"/>
              <a:t>t</a:t>
            </a:r>
            <a:r>
              <a:rPr lang="en-US" altLang="en-US" dirty="0"/>
              <a:t> is in </a:t>
            </a:r>
            <a:r>
              <a:rPr lang="el-GR" dirty="0">
                <a:ea typeface="Cambria Math" panose="02040503050406030204" pitchFamily="18" charset="0"/>
              </a:rPr>
              <a:t>∏</a:t>
            </a:r>
            <a:r>
              <a:rPr lang="en-US" baseline="-25000" dirty="0">
                <a:ea typeface="Cambria Math" panose="02040503050406030204" pitchFamily="18" charset="0"/>
              </a:rPr>
              <a:t>R-S</a:t>
            </a:r>
            <a:r>
              <a:rPr lang="en-US" dirty="0">
                <a:ea typeface="Cambria Math" panose="02040503050406030204" pitchFamily="18" charset="0"/>
              </a:rPr>
              <a:t>(</a:t>
            </a:r>
            <a:r>
              <a:rPr lang="en-US" i="1" dirty="0">
                <a:ea typeface="Cambria Math" panose="02040503050406030204" pitchFamily="18" charset="0"/>
              </a:rPr>
              <a:t>r</a:t>
            </a:r>
            <a:r>
              <a:rPr lang="en-US" dirty="0">
                <a:ea typeface="Cambria Math" panose="02040503050406030204" pitchFamily="18" charset="0"/>
              </a:rPr>
              <a:t>)</a:t>
            </a:r>
          </a:p>
          <a:p>
            <a:pPr marL="1257300" lvl="2" indent="-342900"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dirty="0">
                <a:ea typeface="Cambria Math" panose="02040503050406030204" pitchFamily="18" charset="0"/>
              </a:rPr>
              <a:t>For every tuple </a:t>
            </a:r>
            <a:r>
              <a:rPr lang="en-US" i="1" dirty="0" err="1">
                <a:ea typeface="Cambria Math" panose="02040503050406030204" pitchFamily="18" charset="0"/>
              </a:rPr>
              <a:t>t</a:t>
            </a:r>
            <a:r>
              <a:rPr lang="en-US" i="1" baseline="-25000" dirty="0" err="1">
                <a:ea typeface="Cambria Math" panose="02040503050406030204" pitchFamily="18" charset="0"/>
              </a:rPr>
              <a:t>s</a:t>
            </a:r>
            <a:r>
              <a:rPr lang="en-US" dirty="0">
                <a:ea typeface="Cambria Math" panose="02040503050406030204" pitchFamily="18" charset="0"/>
              </a:rPr>
              <a:t> in </a:t>
            </a:r>
            <a:r>
              <a:rPr lang="en-US" i="1" dirty="0">
                <a:ea typeface="Cambria Math" panose="02040503050406030204" pitchFamily="18" charset="0"/>
              </a:rPr>
              <a:t>s</a:t>
            </a:r>
            <a:r>
              <a:rPr lang="en-US" dirty="0">
                <a:ea typeface="Cambria Math" panose="02040503050406030204" pitchFamily="18" charset="0"/>
              </a:rPr>
              <a:t>, there is a tuple </a:t>
            </a:r>
            <a:r>
              <a:rPr lang="en-US" i="1" dirty="0">
                <a:ea typeface="Cambria Math" panose="02040503050406030204" pitchFamily="18" charset="0"/>
              </a:rPr>
              <a:t>t</a:t>
            </a:r>
            <a:r>
              <a:rPr lang="en-US" i="1" baseline="-25000" dirty="0">
                <a:ea typeface="Cambria Math" panose="02040503050406030204" pitchFamily="18" charset="0"/>
              </a:rPr>
              <a:t>r</a:t>
            </a:r>
            <a:r>
              <a:rPr lang="en-US" dirty="0">
                <a:ea typeface="Cambria Math" panose="02040503050406030204" pitchFamily="18" charset="0"/>
              </a:rPr>
              <a:t> in </a:t>
            </a:r>
            <a:r>
              <a:rPr lang="en-US" i="1" dirty="0">
                <a:ea typeface="Cambria Math" panose="02040503050406030204" pitchFamily="18" charset="0"/>
              </a:rPr>
              <a:t>r</a:t>
            </a:r>
            <a:r>
              <a:rPr lang="en-US" dirty="0">
                <a:ea typeface="Cambria Math" panose="02040503050406030204" pitchFamily="18" charset="0"/>
              </a:rPr>
              <a:t> satisfying both:</a:t>
            </a:r>
          </a:p>
          <a:p>
            <a:pPr marL="1714500" lvl="3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ea typeface="Cambria Math" panose="02040503050406030204" pitchFamily="18" charset="0"/>
              </a:rPr>
              <a:t>t</a:t>
            </a:r>
            <a:r>
              <a:rPr lang="en-US" i="1" baseline="-25000" dirty="0">
                <a:ea typeface="Cambria Math" panose="02040503050406030204" pitchFamily="18" charset="0"/>
              </a:rPr>
              <a:t>r</a:t>
            </a:r>
            <a:r>
              <a:rPr lang="en-US" dirty="0">
                <a:ea typeface="Cambria Math" panose="02040503050406030204" pitchFamily="18" charset="0"/>
              </a:rPr>
              <a:t>[S] = </a:t>
            </a:r>
            <a:r>
              <a:rPr lang="en-US" i="1" dirty="0" err="1">
                <a:ea typeface="Cambria Math" panose="02040503050406030204" pitchFamily="18" charset="0"/>
              </a:rPr>
              <a:t>t</a:t>
            </a:r>
            <a:r>
              <a:rPr lang="en-US" i="1" baseline="-25000" dirty="0" err="1">
                <a:ea typeface="Cambria Math" panose="02040503050406030204" pitchFamily="18" charset="0"/>
              </a:rPr>
              <a:t>s</a:t>
            </a:r>
            <a:r>
              <a:rPr lang="en-US" dirty="0">
                <a:ea typeface="Cambria Math" panose="02040503050406030204" pitchFamily="18" charset="0"/>
              </a:rPr>
              <a:t>[S]</a:t>
            </a:r>
          </a:p>
          <a:p>
            <a:pPr marL="1714500" lvl="3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ea typeface="Cambria Math" panose="02040503050406030204" pitchFamily="18" charset="0"/>
              </a:rPr>
              <a:t>t</a:t>
            </a:r>
            <a:r>
              <a:rPr lang="en-US" i="1" baseline="-25000" dirty="0">
                <a:ea typeface="Cambria Math" panose="02040503050406030204" pitchFamily="18" charset="0"/>
              </a:rPr>
              <a:t>r</a:t>
            </a:r>
            <a:r>
              <a:rPr lang="en-US" dirty="0">
                <a:ea typeface="Cambria Math" panose="02040503050406030204" pitchFamily="18" charset="0"/>
              </a:rPr>
              <a:t>[R-S] = </a:t>
            </a:r>
            <a:r>
              <a:rPr lang="en-US" i="1" dirty="0">
                <a:ea typeface="Cambria Math" panose="02040503050406030204" pitchFamily="18" charset="0"/>
              </a:rPr>
              <a:t>t</a:t>
            </a:r>
            <a:endParaRPr lang="en-US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47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43818F8D-A99E-432F-B2B2-BE27409D0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583906"/>
              </p:ext>
            </p:extLst>
          </p:nvPr>
        </p:nvGraphicFramePr>
        <p:xfrm>
          <a:off x="565855" y="1314822"/>
          <a:ext cx="9091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14431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15874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128827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306967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599153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01704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44023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43BFD1DE-0C46-49C5-8F51-05A23F78E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99854"/>
              </p:ext>
            </p:extLst>
          </p:nvPr>
        </p:nvGraphicFramePr>
        <p:xfrm>
          <a:off x="1913995" y="1294978"/>
          <a:ext cx="38991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919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78BB959-DD7D-4747-8A91-2EC26BAA5383}"/>
                  </a:ext>
                </a:extLst>
              </p:cNvPr>
              <p:cNvSpPr/>
              <p:nvPr/>
            </p:nvSpPr>
            <p:spPr>
              <a:xfrm>
                <a:off x="850561" y="945490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78BB959-DD7D-4747-8A91-2EC26BAA53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61" y="945490"/>
                <a:ext cx="3802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2E76845-EE58-4641-A42A-9C12BC85AF31}"/>
                  </a:ext>
                </a:extLst>
              </p:cNvPr>
              <p:cNvSpPr/>
              <p:nvPr/>
            </p:nvSpPr>
            <p:spPr>
              <a:xfrm>
                <a:off x="1933265" y="925646"/>
                <a:ext cx="351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2E76845-EE58-4641-A42A-9C12BC85A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265" y="925646"/>
                <a:ext cx="3513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7A58A52F-0AB3-40F1-8171-0B01B24CE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542914"/>
              </p:ext>
            </p:extLst>
          </p:nvPr>
        </p:nvGraphicFramePr>
        <p:xfrm>
          <a:off x="2547994" y="1294978"/>
          <a:ext cx="38991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919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5435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014D5DB-3EB7-4E42-B62D-D1C68F0B3272}"/>
                  </a:ext>
                </a:extLst>
              </p:cNvPr>
              <p:cNvSpPr/>
              <p:nvPr/>
            </p:nvSpPr>
            <p:spPr>
              <a:xfrm>
                <a:off x="2567264" y="925646"/>
                <a:ext cx="373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014D5DB-3EB7-4E42-B62D-D1C68F0B3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264" y="925646"/>
                <a:ext cx="3738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8E13AB2A-7624-4A66-AB67-F7946E801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828596"/>
              </p:ext>
            </p:extLst>
          </p:nvPr>
        </p:nvGraphicFramePr>
        <p:xfrm>
          <a:off x="3140595" y="1294978"/>
          <a:ext cx="389919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919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94244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9465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E63CB75-D18F-4EBF-906D-54E594A2E06D}"/>
                  </a:ext>
                </a:extLst>
              </p:cNvPr>
              <p:cNvSpPr/>
              <p:nvPr/>
            </p:nvSpPr>
            <p:spPr>
              <a:xfrm>
                <a:off x="3129385" y="925646"/>
                <a:ext cx="4507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E63CB75-D18F-4EBF-906D-54E594A2E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385" y="925646"/>
                <a:ext cx="45076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A5587440-8AAF-4AA6-9DD4-AF7A35DD5B75}"/>
              </a:ext>
            </a:extLst>
          </p:cNvPr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Division (/)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279EF6F6-6A19-4F45-9582-CE4094E2E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788153"/>
              </p:ext>
            </p:extLst>
          </p:nvPr>
        </p:nvGraphicFramePr>
        <p:xfrm>
          <a:off x="5732878" y="1288353"/>
          <a:ext cx="38991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919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66846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88697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816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E00EF98-27DD-4F21-81A5-3E32D48B18A9}"/>
                  </a:ext>
                </a:extLst>
              </p:cNvPr>
              <p:cNvSpPr/>
              <p:nvPr/>
            </p:nvSpPr>
            <p:spPr>
              <a:xfrm>
                <a:off x="5613488" y="919021"/>
                <a:ext cx="6286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dirty="0"/>
                  <a:t> / S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E00EF98-27DD-4F21-81A5-3E32D48B18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488" y="919021"/>
                <a:ext cx="628698" cy="369332"/>
              </a:xfrm>
              <a:prstGeom prst="rect">
                <a:avLst/>
              </a:prstGeom>
              <a:blipFill>
                <a:blip r:embed="rId8"/>
                <a:stretch>
                  <a:fillRect t="-10000" r="-679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05AEC66C-E8E6-4833-99C4-459B5A5E0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288730"/>
              </p:ext>
            </p:extLst>
          </p:nvPr>
        </p:nvGraphicFramePr>
        <p:xfrm>
          <a:off x="6780612" y="1285116"/>
          <a:ext cx="38991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919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6684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F6DCE3C-551A-41DC-B4E8-5CA793EB157F}"/>
                  </a:ext>
                </a:extLst>
              </p:cNvPr>
              <p:cNvSpPr/>
              <p:nvPr/>
            </p:nvSpPr>
            <p:spPr>
              <a:xfrm>
                <a:off x="6661222" y="915784"/>
                <a:ext cx="6351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dirty="0"/>
                  <a:t> / T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F6DCE3C-551A-41DC-B4E8-5CA793EB15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222" y="915784"/>
                <a:ext cx="635110" cy="369332"/>
              </a:xfrm>
              <a:prstGeom prst="rect">
                <a:avLst/>
              </a:prstGeom>
              <a:blipFill>
                <a:blip r:embed="rId9"/>
                <a:stretch>
                  <a:fillRect t="-8197" r="-769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46A7A65D-8ACD-4BF2-A5FE-115719561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916172"/>
              </p:ext>
            </p:extLst>
          </p:nvPr>
        </p:nvGraphicFramePr>
        <p:xfrm>
          <a:off x="7854206" y="1260838"/>
          <a:ext cx="38991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919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D21EE7-1FA4-4529-BE5C-D9E0494BDFE8}"/>
                  </a:ext>
                </a:extLst>
              </p:cNvPr>
              <p:cNvSpPr/>
              <p:nvPr/>
            </p:nvSpPr>
            <p:spPr>
              <a:xfrm>
                <a:off x="7719576" y="891506"/>
                <a:ext cx="7280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dirty="0"/>
                  <a:t> / W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D21EE7-1FA4-4529-BE5C-D9E0494BDF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576" y="891506"/>
                <a:ext cx="728084" cy="369332"/>
              </a:xfrm>
              <a:prstGeom prst="rect">
                <a:avLst/>
              </a:prstGeom>
              <a:blipFill>
                <a:blip r:embed="rId10"/>
                <a:stretch>
                  <a:fillRect t="-8197" r="-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260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B2E721-CE6E-498E-811D-5260A775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exercises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9B30E-972B-4326-A89E-FCBC5CB64E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CMSC 508 – Database Theory</a:t>
            </a:r>
          </a:p>
        </p:txBody>
      </p:sp>
    </p:spTree>
    <p:extLst>
      <p:ext uri="{BB962C8B-B14F-4D97-AF65-F5344CB8AC3E}">
        <p14:creationId xmlns:p14="http://schemas.microsoft.com/office/powerpoint/2010/main" val="3196776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5587440-8AAF-4AA6-9DD4-AF7A35DD5B75}"/>
              </a:ext>
            </a:extLst>
          </p:cNvPr>
          <p:cNvSpPr txBox="1"/>
          <p:nvPr/>
        </p:nvSpPr>
        <p:spPr>
          <a:xfrm>
            <a:off x="0" y="446314"/>
            <a:ext cx="9144000" cy="4514056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Exercises to practice</a:t>
            </a:r>
          </a:p>
          <a:p>
            <a:pPr marL="8001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Online: </a:t>
            </a:r>
            <a:r>
              <a:rPr lang="en-US" altLang="en-US" dirty="0">
                <a:hlinkClick r:id="rId4"/>
              </a:rPr>
              <a:t>Stanford</a:t>
            </a:r>
            <a:r>
              <a:rPr lang="en-US" altLang="en-US" dirty="0"/>
              <a:t>, </a:t>
            </a:r>
            <a:r>
              <a:rPr lang="en-US" altLang="en-US" dirty="0">
                <a:hlinkClick r:id="rId5"/>
              </a:rPr>
              <a:t>Vancouver</a:t>
            </a:r>
            <a:r>
              <a:rPr lang="en-US" altLang="en-US" dirty="0"/>
              <a:t>, learn by doing!</a:t>
            </a:r>
          </a:p>
          <a:p>
            <a:pPr marL="8001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b="1" dirty="0"/>
              <a:t>Homework on Canvas</a:t>
            </a:r>
            <a:r>
              <a:rPr lang="en-US" altLang="en-US" dirty="0"/>
              <a:t>. Assignment due Friday. Use these exercises to practice, in additions to the ones in the books and in the slides</a:t>
            </a:r>
          </a:p>
          <a:p>
            <a:pPr marL="8001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dirty="0" err="1"/>
              <a:t>RelaX</a:t>
            </a:r>
            <a:r>
              <a:rPr lang="en-US" altLang="en-US" dirty="0"/>
              <a:t> – relational algebra calculator </a:t>
            </a:r>
            <a:r>
              <a:rPr lang="en-US" altLang="en-US" dirty="0">
                <a:hlinkClick r:id="rId6"/>
              </a:rPr>
              <a:t>http://dbis-uibk.github.io/relax/</a:t>
            </a:r>
            <a:endParaRPr lang="en-US" altLang="en-US" dirty="0"/>
          </a:p>
          <a:p>
            <a:pPr lvl="1">
              <a:spcBef>
                <a:spcPts val="1000"/>
              </a:spcBef>
            </a:pPr>
            <a:endParaRPr lang="en-US" altLang="en-US" dirty="0"/>
          </a:p>
          <a:p>
            <a:pPr lvl="1">
              <a:spcBef>
                <a:spcPts val="1000"/>
              </a:spcBef>
            </a:pPr>
            <a:r>
              <a:rPr lang="en-US" altLang="en-US" dirty="0"/>
              <a:t>Type of exercises (and quiz questions) for the relational algebra:</a:t>
            </a:r>
          </a:p>
          <a:p>
            <a:pPr lvl="1">
              <a:spcBef>
                <a:spcPts val="1000"/>
              </a:spcBef>
            </a:pPr>
            <a:endParaRPr lang="en-US" altLang="en-US" dirty="0"/>
          </a:p>
          <a:p>
            <a:pPr lvl="1">
              <a:spcBef>
                <a:spcPts val="1000"/>
              </a:spcBef>
            </a:pPr>
            <a:r>
              <a:rPr lang="en-US" dirty="0"/>
              <a:t>A) Calculate the result of a given relational algebra expression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B) Write relational algebra expressions for a given query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C) Provide the meaning for a given relational algebra expression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0981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5587440-8AAF-4AA6-9DD4-AF7A35DD5B75}"/>
                  </a:ext>
                </a:extLst>
              </p:cNvPr>
              <p:cNvSpPr txBox="1"/>
              <p:nvPr/>
            </p:nvSpPr>
            <p:spPr>
              <a:xfrm>
                <a:off x="0" y="457200"/>
                <a:ext cx="9144000" cy="4514056"/>
              </a:xfrm>
              <a:prstGeom prst="rect">
                <a:avLst/>
              </a:prstGeom>
              <a:noFill/>
            </p:spPr>
            <p:txBody>
              <a:bodyPr wrap="square" lIns="457200" tIns="182880" rIns="457200" bIns="0" rtlCol="0">
                <a:spAutoFit/>
              </a:bodyPr>
              <a:lstStyle/>
              <a:p>
                <a:pPr marL="342900" indent="-342900">
                  <a:spcAft>
                    <a:spcPts val="100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Calculate the result of the following relational algebra expressions</a:t>
                </a:r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b="0" i="1" dirty="0"/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i="1" dirty="0"/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i="1" dirty="0"/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  <m:nary>
                      <m:naryPr>
                        <m:chr m:val="⨝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nary>
                  </m:oMath>
                </a14:m>
                <a:endParaRPr lang="en-US" i="1" dirty="0"/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nary>
                      <m:naryPr>
                        <m:chr m:val="⟕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nary>
                  </m:oMath>
                </a14:m>
                <a:endParaRPr lang="en-US" i="1" dirty="0"/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nary>
                      <m:naryPr>
                        <m:chr m:val="⟖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nary>
                  </m:oMath>
                </a14:m>
                <a:endParaRPr lang="en-US" i="1" dirty="0"/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nary>
                      <m:naryPr>
                        <m:chr m:val="⟗"/>
                        <m:subHide m:val="on"/>
                        <m:supHide m:val="on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nary>
                  </m:oMath>
                </a14:m>
                <a:endParaRPr lang="en-US" b="0" dirty="0"/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&lt;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i="1" dirty="0"/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∏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)−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∏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&gt;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endParaRPr lang="en-US" i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5587440-8AAF-4AA6-9DD4-AF7A35DD5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45140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5FE7C1-EB00-4FD6-B12C-5338C15012D9}"/>
                  </a:ext>
                </a:extLst>
              </p:cNvPr>
              <p:cNvSpPr/>
              <p:nvPr/>
            </p:nvSpPr>
            <p:spPr>
              <a:xfrm>
                <a:off x="5636243" y="1286232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5FE7C1-EB00-4FD6-B12C-5338C1501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243" y="1286232"/>
                <a:ext cx="3802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AF4C9E-AF8C-4756-85C9-23A2753E8A3C}"/>
                  </a:ext>
                </a:extLst>
              </p:cNvPr>
              <p:cNvSpPr/>
              <p:nvPr/>
            </p:nvSpPr>
            <p:spPr>
              <a:xfrm>
                <a:off x="7592032" y="1286232"/>
                <a:ext cx="351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AF4C9E-AF8C-4756-85C9-23A2753E8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032" y="1286232"/>
                <a:ext cx="3513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C12F9279-292F-45F0-A668-590568D2C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717244"/>
              </p:ext>
            </p:extLst>
          </p:nvPr>
        </p:nvGraphicFramePr>
        <p:xfrm>
          <a:off x="5177389" y="1650484"/>
          <a:ext cx="1297940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1256754252"/>
                    </a:ext>
                  </a:extLst>
                </a:gridCol>
              </a:tblGrid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1761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420977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84E316C2-3125-4BB1-821C-F81B95C5A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516989"/>
              </p:ext>
            </p:extLst>
          </p:nvPr>
        </p:nvGraphicFramePr>
        <p:xfrm>
          <a:off x="6902692" y="1663184"/>
          <a:ext cx="1730058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1256754252"/>
                    </a:ext>
                  </a:extLst>
                </a:gridCol>
                <a:gridCol w="432118">
                  <a:extLst>
                    <a:ext uri="{9D8B030D-6E8A-4147-A177-3AD203B41FA5}">
                      <a16:colId xmlns:a16="http://schemas.microsoft.com/office/drawing/2014/main" val="3530720641"/>
                    </a:ext>
                  </a:extLst>
                </a:gridCol>
              </a:tblGrid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1761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420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147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3298339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Calculate the result of the following relational algebra expressions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b="0" dirty="0">
                <a:latin typeface="+mj-lt"/>
              </a:rPr>
              <a:t>R ∩ S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l-GR" b="0" dirty="0">
                <a:latin typeface="+mj-lt"/>
              </a:rPr>
              <a:t>π </a:t>
            </a:r>
            <a:r>
              <a:rPr lang="en-US" b="0" dirty="0">
                <a:latin typeface="+mj-lt"/>
              </a:rPr>
              <a:t>ID (R ∪ S)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σ R.ID = S.ID (R ⨯ S)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R ⨝ S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Cambria Math" panose="02040503050406030204" pitchFamily="18" charset="0"/>
              </a:rPr>
              <a:t>R ⟕ S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pt-BR" dirty="0">
              <a:latin typeface="Cambria Math" panose="02040503050406030204" pitchFamily="18" charset="0"/>
            </a:endParaRP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pt-BR" dirty="0">
              <a:latin typeface="Cambria Math" panose="02040503050406030204" pitchFamily="18" charset="0"/>
            </a:endParaRP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AA888B4F-68FD-411F-A9D6-6379EE9C7065}"/>
              </a:ext>
            </a:extLst>
          </p:cNvPr>
          <p:cNvGraphicFramePr>
            <a:graphicFrameLocks noGrp="1"/>
          </p:cNvGraphicFramePr>
          <p:nvPr/>
        </p:nvGraphicFramePr>
        <p:xfrm>
          <a:off x="4730297" y="1630052"/>
          <a:ext cx="1391603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705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82918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718293055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A5FE7C1-EB00-4FD6-B12C-5338C15012D9}"/>
                  </a:ext>
                </a:extLst>
              </p:cNvPr>
              <p:cNvSpPr/>
              <p:nvPr/>
            </p:nvSpPr>
            <p:spPr>
              <a:xfrm>
                <a:off x="5235982" y="1260720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A5FE7C1-EB00-4FD6-B12C-5338C1501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982" y="1260720"/>
                <a:ext cx="3802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FAF4C9E-AF8C-4756-85C9-23A2753E8A3C}"/>
                  </a:ext>
                </a:extLst>
              </p:cNvPr>
              <p:cNvSpPr/>
              <p:nvPr/>
            </p:nvSpPr>
            <p:spPr>
              <a:xfrm>
                <a:off x="7191771" y="1260720"/>
                <a:ext cx="351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FAF4C9E-AF8C-4756-85C9-23A2753E8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771" y="1260720"/>
                <a:ext cx="3513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E6687BCA-666E-4CA2-8066-DFDB291C0D43}"/>
              </a:ext>
            </a:extLst>
          </p:cNvPr>
          <p:cNvGraphicFramePr>
            <a:graphicFrameLocks noGrp="1"/>
          </p:cNvGraphicFramePr>
          <p:nvPr/>
        </p:nvGraphicFramePr>
        <p:xfrm>
          <a:off x="6671659" y="1630052"/>
          <a:ext cx="1391603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705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82918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718293055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1B20638-5E4E-457F-9064-0F931D65C8BC}"/>
              </a:ext>
            </a:extLst>
          </p:cNvPr>
          <p:cNvSpPr txBox="1"/>
          <p:nvPr/>
        </p:nvSpPr>
        <p:spPr>
          <a:xfrm>
            <a:off x="6195833" y="4822567"/>
            <a:ext cx="1110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Difficulty level:</a:t>
            </a:r>
          </a:p>
        </p:txBody>
      </p:sp>
      <p:pic>
        <p:nvPicPr>
          <p:cNvPr id="5122" name="Picture 2" descr="Heidi: behind the scenes of a Swiss myth | House of Switzerland">
            <a:extLst>
              <a:ext uri="{FF2B5EF4-FFF2-40B4-BE49-F238E27FC236}">
                <a16:creationId xmlns:a16="http://schemas.microsoft.com/office/drawing/2014/main" id="{8D4C7FBE-EBA2-4DD9-91A4-9328E8043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144" y="4212739"/>
            <a:ext cx="1575230" cy="83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156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866904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Write the relational algebra expression for the following query</a:t>
            </a:r>
          </a:p>
          <a:p>
            <a:pPr lvl="1">
              <a:spcAft>
                <a:spcPts val="1000"/>
              </a:spcAft>
            </a:pPr>
            <a:endParaRPr lang="en-US" i="1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AA888B4F-68FD-411F-A9D6-6379EE9C7065}"/>
              </a:ext>
            </a:extLst>
          </p:cNvPr>
          <p:cNvGraphicFramePr>
            <a:graphicFrameLocks noGrp="1"/>
          </p:cNvGraphicFramePr>
          <p:nvPr/>
        </p:nvGraphicFramePr>
        <p:xfrm>
          <a:off x="544377" y="1352550"/>
          <a:ext cx="180143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555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764858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660019">
                  <a:extLst>
                    <a:ext uri="{9D8B030D-6E8A-4147-A177-3AD203B41FA5}">
                      <a16:colId xmlns:a16="http://schemas.microsoft.com/office/drawing/2014/main" val="2718293055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Salary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Allison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Charles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82606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Edward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777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A5FE7C1-EB00-4FD6-B12C-5338C15012D9}"/>
                  </a:ext>
                </a:extLst>
              </p:cNvPr>
              <p:cNvSpPr/>
              <p:nvPr/>
            </p:nvSpPr>
            <p:spPr>
              <a:xfrm>
                <a:off x="893500" y="976509"/>
                <a:ext cx="11031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Employee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A5FE7C1-EB00-4FD6-B12C-5338C1501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00" y="976509"/>
                <a:ext cx="1103186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AC3DBAB6-B2C5-4461-B6BB-ED7F27B18BCA}"/>
              </a:ext>
            </a:extLst>
          </p:cNvPr>
          <p:cNvGraphicFramePr>
            <a:graphicFrameLocks noGrp="1"/>
          </p:cNvGraphicFramePr>
          <p:nvPr/>
        </p:nvGraphicFramePr>
        <p:xfrm>
          <a:off x="2701988" y="1352550"/>
          <a:ext cx="142627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555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1049718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FlightHours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84E4866-B8C7-4138-B6A2-FE56C7075DC1}"/>
                  </a:ext>
                </a:extLst>
              </p:cNvPr>
              <p:cNvSpPr/>
              <p:nvPr/>
            </p:nvSpPr>
            <p:spPr>
              <a:xfrm>
                <a:off x="3051111" y="976509"/>
                <a:ext cx="63991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Pilot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84E4866-B8C7-4138-B6A2-FE56C7075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11" y="976509"/>
                <a:ext cx="639919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A8C2E9EB-75D2-42AB-960A-DBF7AB3FC16D}"/>
              </a:ext>
            </a:extLst>
          </p:cNvPr>
          <p:cNvGraphicFramePr>
            <a:graphicFrameLocks noGrp="1"/>
          </p:cNvGraphicFramePr>
          <p:nvPr/>
        </p:nvGraphicFramePr>
        <p:xfrm>
          <a:off x="4453196" y="1352550"/>
          <a:ext cx="292290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555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1223200">
                  <a:extLst>
                    <a:ext uri="{9D8B030D-6E8A-4147-A177-3AD203B41FA5}">
                      <a16:colId xmlns:a16="http://schemas.microsoft.com/office/drawing/2014/main" val="2718293055"/>
                    </a:ext>
                  </a:extLst>
                </a:gridCol>
                <a:gridCol w="670370">
                  <a:extLst>
                    <a:ext uri="{9D8B030D-6E8A-4147-A177-3AD203B41FA5}">
                      <a16:colId xmlns:a16="http://schemas.microsoft.com/office/drawing/2014/main" val="189565349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Manufacturer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Range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82606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777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A5D49B-1EA0-46F1-A6A8-E6B12465DE21}"/>
                  </a:ext>
                </a:extLst>
              </p:cNvPr>
              <p:cNvSpPr/>
              <p:nvPr/>
            </p:nvSpPr>
            <p:spPr>
              <a:xfrm>
                <a:off x="5460036" y="976509"/>
                <a:ext cx="9092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Aircraft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A5D49B-1EA0-46F1-A6A8-E6B12465D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036" y="976509"/>
                <a:ext cx="90922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837F3FD0-D420-424C-801A-D5C85B07DD7E}"/>
              </a:ext>
            </a:extLst>
          </p:cNvPr>
          <p:cNvGraphicFramePr>
            <a:graphicFrameLocks noGrp="1"/>
          </p:cNvGraphicFramePr>
          <p:nvPr/>
        </p:nvGraphicFramePr>
        <p:xfrm>
          <a:off x="7722499" y="1352550"/>
          <a:ext cx="943610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79742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300413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24562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700669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845432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262989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10524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578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2F2B07D-43F4-4955-917F-8336DD29C966}"/>
                  </a:ext>
                </a:extLst>
              </p:cNvPr>
              <p:cNvSpPr/>
              <p:nvPr/>
            </p:nvSpPr>
            <p:spPr>
              <a:xfrm>
                <a:off x="7722499" y="976509"/>
                <a:ext cx="9909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Certified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2F2B07D-43F4-4955-917F-8336DD29C9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499" y="976509"/>
                <a:ext cx="990977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61A648E-6267-4A50-BFF9-C1BBBE2AA728}"/>
              </a:ext>
            </a:extLst>
          </p:cNvPr>
          <p:cNvSpPr/>
          <p:nvPr/>
        </p:nvSpPr>
        <p:spPr>
          <a:xfrm>
            <a:off x="477890" y="3825102"/>
            <a:ext cx="64944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name of the pilots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name of the pilots certified for an aircraft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name of the pilots certified for a Boeing aircraft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825C3D-5D8E-44B7-AA9B-C968BB25A049}"/>
              </a:ext>
            </a:extLst>
          </p:cNvPr>
          <p:cNvSpPr txBox="1"/>
          <p:nvPr/>
        </p:nvSpPr>
        <p:spPr>
          <a:xfrm>
            <a:off x="6294120" y="4805680"/>
            <a:ext cx="1219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Google Sans"/>
              </a:rPr>
              <a:t>Airplane! (1980)</a:t>
            </a:r>
            <a:endParaRPr lang="en-US" sz="1200" dirty="0"/>
          </a:p>
        </p:txBody>
      </p:sp>
      <p:pic>
        <p:nvPicPr>
          <p:cNvPr id="3074" name="Picture 2" descr="Surely you all remember this guy? - Imgur">
            <a:extLst>
              <a:ext uri="{FF2B5EF4-FFF2-40B4-BE49-F238E27FC236}">
                <a16:creationId xmlns:a16="http://schemas.microsoft.com/office/drawing/2014/main" id="{B5DBD75D-D3F0-4ACF-A5EF-39297400CE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8" r="14863"/>
          <a:stretch/>
        </p:blipFill>
        <p:spPr bwMode="auto">
          <a:xfrm>
            <a:off x="6313412" y="3459480"/>
            <a:ext cx="1070625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A10196-081F-4FE0-9659-E3A670223707}"/>
              </a:ext>
            </a:extLst>
          </p:cNvPr>
          <p:cNvSpPr txBox="1"/>
          <p:nvPr/>
        </p:nvSpPr>
        <p:spPr>
          <a:xfrm>
            <a:off x="5359302" y="4800437"/>
            <a:ext cx="1110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Difficulty level:</a:t>
            </a:r>
          </a:p>
        </p:txBody>
      </p:sp>
    </p:spTree>
    <p:extLst>
      <p:ext uri="{BB962C8B-B14F-4D97-AF65-F5344CB8AC3E}">
        <p14:creationId xmlns:p14="http://schemas.microsoft.com/office/powerpoint/2010/main" val="3619456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866904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Write the relational algebra expression for the following query</a:t>
            </a:r>
          </a:p>
          <a:p>
            <a:pPr lvl="1">
              <a:spcAft>
                <a:spcPts val="1000"/>
              </a:spcAft>
            </a:pPr>
            <a:endParaRPr lang="en-US" i="1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AA888B4F-68FD-411F-A9D6-6379EE9C7065}"/>
              </a:ext>
            </a:extLst>
          </p:cNvPr>
          <p:cNvGraphicFramePr>
            <a:graphicFrameLocks noGrp="1"/>
          </p:cNvGraphicFramePr>
          <p:nvPr/>
        </p:nvGraphicFramePr>
        <p:xfrm>
          <a:off x="544377" y="1352550"/>
          <a:ext cx="180143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555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764858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660019">
                  <a:extLst>
                    <a:ext uri="{9D8B030D-6E8A-4147-A177-3AD203B41FA5}">
                      <a16:colId xmlns:a16="http://schemas.microsoft.com/office/drawing/2014/main" val="2718293055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Salary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Allison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Charles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82606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Edward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777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A5FE7C1-EB00-4FD6-B12C-5338C15012D9}"/>
                  </a:ext>
                </a:extLst>
              </p:cNvPr>
              <p:cNvSpPr/>
              <p:nvPr/>
            </p:nvSpPr>
            <p:spPr>
              <a:xfrm>
                <a:off x="893500" y="976509"/>
                <a:ext cx="11031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Employee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A5FE7C1-EB00-4FD6-B12C-5338C1501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00" y="976509"/>
                <a:ext cx="1103186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AC3DBAB6-B2C5-4461-B6BB-ED7F27B18BCA}"/>
              </a:ext>
            </a:extLst>
          </p:cNvPr>
          <p:cNvGraphicFramePr>
            <a:graphicFrameLocks noGrp="1"/>
          </p:cNvGraphicFramePr>
          <p:nvPr/>
        </p:nvGraphicFramePr>
        <p:xfrm>
          <a:off x="2701988" y="1352550"/>
          <a:ext cx="142627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555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1049718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FlightHours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84E4866-B8C7-4138-B6A2-FE56C7075DC1}"/>
                  </a:ext>
                </a:extLst>
              </p:cNvPr>
              <p:cNvSpPr/>
              <p:nvPr/>
            </p:nvSpPr>
            <p:spPr>
              <a:xfrm>
                <a:off x="3051111" y="976509"/>
                <a:ext cx="63991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Pilot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84E4866-B8C7-4138-B6A2-FE56C7075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11" y="976509"/>
                <a:ext cx="639919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A8C2E9EB-75D2-42AB-960A-DBF7AB3FC16D}"/>
              </a:ext>
            </a:extLst>
          </p:cNvPr>
          <p:cNvGraphicFramePr>
            <a:graphicFrameLocks noGrp="1"/>
          </p:cNvGraphicFramePr>
          <p:nvPr/>
        </p:nvGraphicFramePr>
        <p:xfrm>
          <a:off x="4453196" y="1352550"/>
          <a:ext cx="292290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555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1223200">
                  <a:extLst>
                    <a:ext uri="{9D8B030D-6E8A-4147-A177-3AD203B41FA5}">
                      <a16:colId xmlns:a16="http://schemas.microsoft.com/office/drawing/2014/main" val="2718293055"/>
                    </a:ext>
                  </a:extLst>
                </a:gridCol>
                <a:gridCol w="670370">
                  <a:extLst>
                    <a:ext uri="{9D8B030D-6E8A-4147-A177-3AD203B41FA5}">
                      <a16:colId xmlns:a16="http://schemas.microsoft.com/office/drawing/2014/main" val="189565349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Manufacturer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Range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82606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777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A5D49B-1EA0-46F1-A6A8-E6B12465DE21}"/>
                  </a:ext>
                </a:extLst>
              </p:cNvPr>
              <p:cNvSpPr/>
              <p:nvPr/>
            </p:nvSpPr>
            <p:spPr>
              <a:xfrm>
                <a:off x="5460036" y="976509"/>
                <a:ext cx="9092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Aircraft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A5D49B-1EA0-46F1-A6A8-E6B12465D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036" y="976509"/>
                <a:ext cx="90922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837F3FD0-D420-424C-801A-D5C85B07DD7E}"/>
              </a:ext>
            </a:extLst>
          </p:cNvPr>
          <p:cNvGraphicFramePr>
            <a:graphicFrameLocks noGrp="1"/>
          </p:cNvGraphicFramePr>
          <p:nvPr/>
        </p:nvGraphicFramePr>
        <p:xfrm>
          <a:off x="7722499" y="1352550"/>
          <a:ext cx="943610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79742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300413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24562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700669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845432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262989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10524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578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2F2B07D-43F4-4955-917F-8336DD29C966}"/>
                  </a:ext>
                </a:extLst>
              </p:cNvPr>
              <p:cNvSpPr/>
              <p:nvPr/>
            </p:nvSpPr>
            <p:spPr>
              <a:xfrm>
                <a:off x="7722499" y="976509"/>
                <a:ext cx="9909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Certified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2F2B07D-43F4-4955-917F-8336DD29C9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499" y="976509"/>
                <a:ext cx="990977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49C76C02-0B6D-49AB-87A9-1D1BA47E1524}"/>
              </a:ext>
            </a:extLst>
          </p:cNvPr>
          <p:cNvSpPr/>
          <p:nvPr/>
        </p:nvSpPr>
        <p:spPr>
          <a:xfrm>
            <a:off x="455816" y="4335302"/>
            <a:ext cx="7119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names of the pilots capable of flying the flight AA740 on 02/06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32F41E69-94B3-49B9-A79B-6FF2CD17533E}"/>
              </a:ext>
            </a:extLst>
          </p:cNvPr>
          <p:cNvGraphicFramePr>
            <a:graphicFrameLocks noGrp="1"/>
          </p:cNvGraphicFramePr>
          <p:nvPr/>
        </p:nvGraphicFramePr>
        <p:xfrm>
          <a:off x="544377" y="3608466"/>
          <a:ext cx="578066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405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1057148">
                  <a:extLst>
                    <a:ext uri="{9D8B030D-6E8A-4147-A177-3AD203B41FA5}">
                      <a16:colId xmlns:a16="http://schemas.microsoft.com/office/drawing/2014/main" val="2718293055"/>
                    </a:ext>
                  </a:extLst>
                </a:gridCol>
                <a:gridCol w="1295718">
                  <a:extLst>
                    <a:ext uri="{9D8B030D-6E8A-4147-A177-3AD203B41FA5}">
                      <a16:colId xmlns:a16="http://schemas.microsoft.com/office/drawing/2014/main" val="3672171585"/>
                    </a:ext>
                  </a:extLst>
                </a:gridCol>
                <a:gridCol w="1306830">
                  <a:extLst>
                    <a:ext uri="{9D8B030D-6E8A-4147-A177-3AD203B41FA5}">
                      <a16:colId xmlns:a16="http://schemas.microsoft.com/office/drawing/2014/main" val="2521118495"/>
                    </a:ext>
                  </a:extLst>
                </a:gridCol>
                <a:gridCol w="758254">
                  <a:extLst>
                    <a:ext uri="{9D8B030D-6E8A-4147-A177-3AD203B41FA5}">
                      <a16:colId xmlns:a16="http://schemas.microsoft.com/office/drawing/2014/main" val="1796854357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Code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Origin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Destination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Departure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Arrival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Aircraft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AA740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02/06 6:50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02/07 8:05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3626C56-0CA0-49E2-9A17-85C1EFD460DE}"/>
                  </a:ext>
                </a:extLst>
              </p:cNvPr>
              <p:cNvSpPr/>
              <p:nvPr/>
            </p:nvSpPr>
            <p:spPr>
              <a:xfrm>
                <a:off x="3129162" y="3250862"/>
                <a:ext cx="73930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Flight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3626C56-0CA0-49E2-9A17-85C1EFD460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162" y="3250862"/>
                <a:ext cx="739305" cy="338554"/>
              </a:xfrm>
              <a:prstGeom prst="rect">
                <a:avLst/>
              </a:prstGeom>
              <a:blipFill>
                <a:blip r:embed="rId8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131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866904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Write the relational algebra expression for the following query</a:t>
            </a:r>
          </a:p>
          <a:p>
            <a:pPr lvl="1">
              <a:spcAft>
                <a:spcPts val="1000"/>
              </a:spcAft>
            </a:pPr>
            <a:endParaRPr lang="en-US" i="1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61A648E-6267-4A50-BFF9-C1BBBE2AA728}"/>
              </a:ext>
            </a:extLst>
          </p:cNvPr>
          <p:cNvSpPr/>
          <p:nvPr/>
        </p:nvSpPr>
        <p:spPr>
          <a:xfrm>
            <a:off x="455816" y="3088162"/>
            <a:ext cx="85675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code and departure time of all non-stop flights from Richmond to Philadelphia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codes, departure time, and arrival time of any flight combination from Richmond to Madrid with a single stop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4833DE3F-89CF-4F76-8637-724984434E23}"/>
              </a:ext>
            </a:extLst>
          </p:cNvPr>
          <p:cNvGraphicFramePr>
            <a:graphicFrameLocks noGrp="1"/>
          </p:cNvGraphicFramePr>
          <p:nvPr/>
        </p:nvGraphicFramePr>
        <p:xfrm>
          <a:off x="1993334" y="1324104"/>
          <a:ext cx="5124005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892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1057148">
                  <a:extLst>
                    <a:ext uri="{9D8B030D-6E8A-4147-A177-3AD203B41FA5}">
                      <a16:colId xmlns:a16="http://schemas.microsoft.com/office/drawing/2014/main" val="2718293055"/>
                    </a:ext>
                  </a:extLst>
                </a:gridCol>
                <a:gridCol w="1306830">
                  <a:extLst>
                    <a:ext uri="{9D8B030D-6E8A-4147-A177-3AD203B41FA5}">
                      <a16:colId xmlns:a16="http://schemas.microsoft.com/office/drawing/2014/main" val="3672171585"/>
                    </a:ext>
                  </a:extLst>
                </a:gridCol>
                <a:gridCol w="1306830">
                  <a:extLst>
                    <a:ext uri="{9D8B030D-6E8A-4147-A177-3AD203B41FA5}">
                      <a16:colId xmlns:a16="http://schemas.microsoft.com/office/drawing/2014/main" val="2521118495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Code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Origin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Destination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Departure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Arrival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AA740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02/06 6:50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02/07 8:05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AA4897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02/06 6:30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02/06 7:40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423639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AA3778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NYC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02/06 7:30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02/06 8:30 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148352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AA840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NYC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02/06 5:30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02/07 7:45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93462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61390F6-ECFD-4073-B94A-027E4830F9DA}"/>
                  </a:ext>
                </a:extLst>
              </p:cNvPr>
              <p:cNvSpPr/>
              <p:nvPr/>
            </p:nvSpPr>
            <p:spPr>
              <a:xfrm>
                <a:off x="4185683" y="966500"/>
                <a:ext cx="73930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Flight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61390F6-ECFD-4073-B94A-027E4830F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683" y="966500"/>
                <a:ext cx="739305" cy="338554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518DFBD-AB16-4665-8F43-F7D6D9D69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7620" y="3983691"/>
            <a:ext cx="2197419" cy="1125220"/>
          </a:xfrm>
          <a:prstGeom prst="rect">
            <a:avLst/>
          </a:prstGeom>
        </p:spPr>
      </p:pic>
      <p:pic>
        <p:nvPicPr>
          <p:cNvPr id="1026" name="Picture 2" descr="Trans World Airlines | Logopedia | Fandom">
            <a:extLst>
              <a:ext uri="{FF2B5EF4-FFF2-40B4-BE49-F238E27FC236}">
                <a16:creationId xmlns:a16="http://schemas.microsoft.com/office/drawing/2014/main" id="{5685E17B-8A44-4E8B-9BF2-61DC120ED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881" y="4345079"/>
            <a:ext cx="558493" cy="40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Some of the Sweatiest Movie of All Time - Sweating Buckets! | Purax">
            <a:extLst>
              <a:ext uri="{FF2B5EF4-FFF2-40B4-BE49-F238E27FC236}">
                <a16:creationId xmlns:a16="http://schemas.microsoft.com/office/drawing/2014/main" id="{EF7EC3ED-3ABB-4669-B67F-DBE9B55B2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120" y="4145327"/>
            <a:ext cx="1518521" cy="8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00478F-2001-48F3-AB31-0F1D802828BB}"/>
              </a:ext>
            </a:extLst>
          </p:cNvPr>
          <p:cNvSpPr txBox="1"/>
          <p:nvPr/>
        </p:nvSpPr>
        <p:spPr>
          <a:xfrm>
            <a:off x="3732176" y="4777601"/>
            <a:ext cx="1110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Difficulty level:</a:t>
            </a:r>
          </a:p>
        </p:txBody>
      </p:sp>
    </p:spTree>
    <p:extLst>
      <p:ext uri="{BB962C8B-B14F-4D97-AF65-F5344CB8AC3E}">
        <p14:creationId xmlns:p14="http://schemas.microsoft.com/office/powerpoint/2010/main" val="301667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8E48E4-A8FC-4343-9E21-32744D3C0F29}"/>
                  </a:ext>
                </a:extLst>
              </p:cNvPr>
              <p:cNvSpPr txBox="1"/>
              <p:nvPr/>
            </p:nvSpPr>
            <p:spPr>
              <a:xfrm>
                <a:off x="0" y="457200"/>
                <a:ext cx="9144000" cy="2413353"/>
              </a:xfrm>
              <a:prstGeom prst="rect">
                <a:avLst/>
              </a:prstGeom>
              <a:noFill/>
            </p:spPr>
            <p:txBody>
              <a:bodyPr wrap="square" lIns="457200" tIns="182880" rIns="457200" bIns="0" rtlCol="0">
                <a:spAutoFit/>
              </a:bodyPr>
              <a:lstStyle/>
              <a:p>
                <a:pPr marL="342900" indent="-342900">
                  <a:spcAft>
                    <a:spcPts val="1000"/>
                  </a:spcAft>
                  <a:buFont typeface="Wingdings" panose="05000000000000000000" pitchFamily="2" charset="2"/>
                  <a:buChar char="§"/>
                </a:pPr>
                <a:r>
                  <a:rPr lang="en-US" b="1" dirty="0"/>
                  <a:t>Intersection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b="1" dirty="0" smtClean="0">
                        <a:sym typeface="Symbol" panose="05050102010706020507" pitchFamily="18" charset="2"/>
                      </a:rPr>
                      <m:t></m:t>
                    </m:r>
                  </m:oMath>
                </a14:m>
                <a:r>
                  <a:rPr lang="en-US" b="1" dirty="0"/>
                  <a:t>)</a:t>
                </a:r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Let </a:t>
                </a:r>
                <a:r>
                  <a:rPr lang="en-US" altLang="en-US" i="1" dirty="0"/>
                  <a:t>R</a:t>
                </a:r>
                <a:r>
                  <a:rPr lang="en-US" altLang="en-US" dirty="0"/>
                  <a:t> and </a:t>
                </a:r>
                <a:r>
                  <a:rPr lang="en-US" altLang="en-US" i="1" dirty="0"/>
                  <a:t>S</a:t>
                </a:r>
                <a:r>
                  <a:rPr lang="en-US" altLang="en-US" dirty="0"/>
                  <a:t> be relational schemas</a:t>
                </a:r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dirty="0">
                        <a:sym typeface="Symbol" panose="05050102010706020507" pitchFamily="18" charset="2"/>
                      </a:rPr>
                      <m:t></m:t>
                    </m:r>
                    <m:r>
                      <a:rPr lang="en-US" altLang="en-US" b="0" i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𝒂𝒏𝒅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en-US" dirty="0">
                  <a:ea typeface="Cambria Math" panose="02040503050406030204" pitchFamily="18" charset="0"/>
                </a:endParaRPr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ea typeface="Cambria Math" panose="02040503050406030204" pitchFamily="18" charset="0"/>
                  </a:rPr>
                  <a:t>Requisite: </a:t>
                </a:r>
                <a:r>
                  <a:rPr lang="en-US" altLang="en-US" b="1" dirty="0">
                    <a:ea typeface="Cambria Math" panose="02040503050406030204" pitchFamily="18" charset="0"/>
                  </a:rPr>
                  <a:t>union-compatible</a:t>
                </a:r>
                <a:r>
                  <a:rPr lang="en-US" altLang="en-US" dirty="0">
                    <a:ea typeface="Cambria Math" panose="02040503050406030204" pitchFamily="18" charset="0"/>
                  </a:rPr>
                  <a:t>: relations share the same number of columns and their corresponding columns share the same domain</a:t>
                </a:r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ea typeface="Cambria Math" panose="02040503050406030204" pitchFamily="18" charset="0"/>
                  </a:rPr>
                  <a:t>Relational algebra </a:t>
                </a:r>
                <a:r>
                  <a:rPr lang="en-US" altLang="en-US" b="1" dirty="0">
                    <a:ea typeface="Cambria Math" panose="02040503050406030204" pitchFamily="18" charset="0"/>
                  </a:rPr>
                  <a:t>removes duplicated rows</a:t>
                </a:r>
                <a:r>
                  <a:rPr lang="en-US" altLang="en-US" dirty="0">
                    <a:ea typeface="Cambria Math" panose="02040503050406030204" pitchFamily="18" charset="0"/>
                  </a:rPr>
                  <a:t> in the operations</a:t>
                </a:r>
                <a:r>
                  <a:rPr lang="en-US" altLang="en-US" b="1" dirty="0">
                    <a:ea typeface="Cambria Math" panose="02040503050406030204" pitchFamily="18" charset="0"/>
                  </a:rPr>
                  <a:t> </a:t>
                </a:r>
                <a:r>
                  <a:rPr lang="en-US" altLang="en-US" dirty="0">
                    <a:ea typeface="Cambria Math" panose="02040503050406030204" pitchFamily="18" charset="0"/>
                  </a:rPr>
                  <a:t>but SQL does </a:t>
                </a:r>
                <a:r>
                  <a:rPr lang="en-US" altLang="en-US" b="1" dirty="0">
                    <a:ea typeface="Cambria Math" panose="02040503050406030204" pitchFamily="18" charset="0"/>
                  </a:rPr>
                  <a:t>not</a:t>
                </a:r>
                <a:endParaRPr lang="en-US" altLang="en-US" b="1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8E48E4-A8FC-4343-9E21-32744D3C0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2413353"/>
              </a:xfrm>
              <a:prstGeom prst="rect">
                <a:avLst/>
              </a:prstGeom>
              <a:blipFill>
                <a:blip r:embed="rId3"/>
                <a:stretch>
                  <a:fillRect b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AF4E31A-8781-4AC1-BEE6-A915CDF2F58C}"/>
                  </a:ext>
                </a:extLst>
              </p:cNvPr>
              <p:cNvSpPr/>
              <p:nvPr/>
            </p:nvSpPr>
            <p:spPr>
              <a:xfrm>
                <a:off x="6461156" y="2925028"/>
                <a:ext cx="7745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en-US" dirty="0">
                          <a:sym typeface="Symbol" panose="05050102010706020507" pitchFamily="18" charset="2"/>
                        </a:rPr>
                        <m:t>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AF4E31A-8781-4AC1-BEE6-A915CDF2F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56" y="2925028"/>
                <a:ext cx="77457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4CEE4597-25EE-47FE-AB63-40C1ACCA2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133096"/>
              </p:ext>
            </p:extLst>
          </p:nvPr>
        </p:nvGraphicFramePr>
        <p:xfrm>
          <a:off x="6394693" y="3294360"/>
          <a:ext cx="9091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945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4E16051-A7E1-4E96-845D-1924E3417362}"/>
                  </a:ext>
                </a:extLst>
              </p:cNvPr>
              <p:cNvSpPr/>
              <p:nvPr/>
            </p:nvSpPr>
            <p:spPr>
              <a:xfrm>
                <a:off x="7682428" y="2925028"/>
                <a:ext cx="126460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en-US" dirty="0">
                          <a:sym typeface="Symbol" panose="05050102010706020507" pitchFamily="18" charset="2"/>
                        </a:rPr>
                        <m:t>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altLang="en-US" b="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dirty="0"/>
                  <a:t>Not union-compatible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4E16051-A7E1-4E96-845D-1924E34173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428" y="2925028"/>
                <a:ext cx="1264607" cy="923330"/>
              </a:xfrm>
              <a:prstGeom prst="rect">
                <a:avLst/>
              </a:prstGeom>
              <a:blipFill>
                <a:blip r:embed="rId6"/>
                <a:stretch>
                  <a:fillRect l="-3365" r="-2885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" descr="https://upload.wikimedia.org/wikipedia/commons/thumb/9/99/Venn0001.svg/220px-Venn0001.svg.png">
            <a:extLst>
              <a:ext uri="{FF2B5EF4-FFF2-40B4-BE49-F238E27FC236}">
                <a16:creationId xmlns:a16="http://schemas.microsoft.com/office/drawing/2014/main" id="{83A6F934-E3E7-4B59-8DC5-89B214216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704804"/>
            <a:ext cx="1282445" cy="93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50A74649-1531-4E20-8AE5-A7CC2A21C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95735"/>
              </p:ext>
            </p:extLst>
          </p:nvPr>
        </p:nvGraphicFramePr>
        <p:xfrm>
          <a:off x="4689046" y="3564572"/>
          <a:ext cx="9091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3334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713AB6B-0DC0-4C08-AC0D-80B4F4704672}"/>
                  </a:ext>
                </a:extLst>
              </p:cNvPr>
              <p:cNvSpPr/>
              <p:nvPr/>
            </p:nvSpPr>
            <p:spPr>
              <a:xfrm>
                <a:off x="4923205" y="3198884"/>
                <a:ext cx="4507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713AB6B-0DC0-4C08-AC0D-80B4F4704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205" y="3198884"/>
                <a:ext cx="45076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45588EA-59C6-4490-BE80-DD15AC7372EF}"/>
                  </a:ext>
                </a:extLst>
              </p:cNvPr>
              <p:cNvSpPr/>
              <p:nvPr/>
            </p:nvSpPr>
            <p:spPr>
              <a:xfrm>
                <a:off x="7912830" y="3923116"/>
                <a:ext cx="873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en-US" dirty="0">
                          <a:sym typeface="Symbol" panose="05050102010706020507" pitchFamily="18" charset="2"/>
                        </a:rPr>
                        <m:t>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45588EA-59C6-4490-BE80-DD15AC7372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830" y="3923116"/>
                <a:ext cx="8739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5">
            <a:extLst>
              <a:ext uri="{FF2B5EF4-FFF2-40B4-BE49-F238E27FC236}">
                <a16:creationId xmlns:a16="http://schemas.microsoft.com/office/drawing/2014/main" id="{6E6B918F-70D2-425E-8FCD-1D36D3889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690809"/>
              </p:ext>
            </p:extLst>
          </p:nvPr>
        </p:nvGraphicFramePr>
        <p:xfrm>
          <a:off x="7859985" y="4292448"/>
          <a:ext cx="9091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</a:tbl>
          </a:graphicData>
        </a:graphic>
      </p:graphicFrame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3323BA13-97ED-42A0-B5C9-36F678894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958216"/>
              </p:ext>
            </p:extLst>
          </p:nvPr>
        </p:nvGraphicFramePr>
        <p:xfrm>
          <a:off x="705016" y="3580772"/>
          <a:ext cx="9091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4BF705D6-ADCD-4C2A-A13D-7655088B6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193701"/>
              </p:ext>
            </p:extLst>
          </p:nvPr>
        </p:nvGraphicFramePr>
        <p:xfrm>
          <a:off x="2053156" y="3560928"/>
          <a:ext cx="9091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332298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9FC96069-45FD-45B2-9865-918D0D65E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499573"/>
              </p:ext>
            </p:extLst>
          </p:nvPr>
        </p:nvGraphicFramePr>
        <p:xfrm>
          <a:off x="3360752" y="3577128"/>
          <a:ext cx="9091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D81FF57-0889-46ED-9858-6AAF7E76060C}"/>
                  </a:ext>
                </a:extLst>
              </p:cNvPr>
              <p:cNvSpPr/>
              <p:nvPr/>
            </p:nvSpPr>
            <p:spPr>
              <a:xfrm>
                <a:off x="989722" y="3211440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D81FF57-0889-46ED-9858-6AAF7E760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22" y="3211440"/>
                <a:ext cx="38023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58D1B1F-C393-4793-B554-CD137E432723}"/>
                  </a:ext>
                </a:extLst>
              </p:cNvPr>
              <p:cNvSpPr/>
              <p:nvPr/>
            </p:nvSpPr>
            <p:spPr>
              <a:xfrm>
                <a:off x="2331145" y="3211440"/>
                <a:ext cx="351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58D1B1F-C393-4793-B554-CD137E4327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145" y="3211440"/>
                <a:ext cx="35137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359A6F2-4B22-4B2A-933F-C5CDAA0EFD49}"/>
                  </a:ext>
                </a:extLst>
              </p:cNvPr>
              <p:cNvSpPr/>
              <p:nvPr/>
            </p:nvSpPr>
            <p:spPr>
              <a:xfrm>
                <a:off x="3623058" y="3207796"/>
                <a:ext cx="373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359A6F2-4B22-4B2A-933F-C5CDAA0EFD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058" y="3207796"/>
                <a:ext cx="37382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41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866904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Write the relational algebra expression for the following query</a:t>
            </a:r>
          </a:p>
          <a:p>
            <a:pPr lvl="1">
              <a:spcAft>
                <a:spcPts val="1000"/>
              </a:spcAft>
            </a:pPr>
            <a:endParaRPr lang="en-US" i="1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AA888B4F-68FD-411F-A9D6-6379EE9C7065}"/>
              </a:ext>
            </a:extLst>
          </p:cNvPr>
          <p:cNvGraphicFramePr>
            <a:graphicFrameLocks noGrp="1"/>
          </p:cNvGraphicFramePr>
          <p:nvPr/>
        </p:nvGraphicFramePr>
        <p:xfrm>
          <a:off x="544377" y="1352550"/>
          <a:ext cx="180143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555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764858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660019">
                  <a:extLst>
                    <a:ext uri="{9D8B030D-6E8A-4147-A177-3AD203B41FA5}">
                      <a16:colId xmlns:a16="http://schemas.microsoft.com/office/drawing/2014/main" val="2718293055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Salary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Allison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Charles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82606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Edward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777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A5FE7C1-EB00-4FD6-B12C-5338C15012D9}"/>
                  </a:ext>
                </a:extLst>
              </p:cNvPr>
              <p:cNvSpPr/>
              <p:nvPr/>
            </p:nvSpPr>
            <p:spPr>
              <a:xfrm>
                <a:off x="893500" y="976509"/>
                <a:ext cx="11031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Employee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A5FE7C1-EB00-4FD6-B12C-5338C1501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00" y="976509"/>
                <a:ext cx="1103186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AC3DBAB6-B2C5-4461-B6BB-ED7F27B18BCA}"/>
              </a:ext>
            </a:extLst>
          </p:cNvPr>
          <p:cNvGraphicFramePr>
            <a:graphicFrameLocks noGrp="1"/>
          </p:cNvGraphicFramePr>
          <p:nvPr/>
        </p:nvGraphicFramePr>
        <p:xfrm>
          <a:off x="2701988" y="1352550"/>
          <a:ext cx="142627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555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1049718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FlightHours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84E4866-B8C7-4138-B6A2-FE56C7075DC1}"/>
                  </a:ext>
                </a:extLst>
              </p:cNvPr>
              <p:cNvSpPr/>
              <p:nvPr/>
            </p:nvSpPr>
            <p:spPr>
              <a:xfrm>
                <a:off x="3051111" y="976509"/>
                <a:ext cx="63991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Pilot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84E4866-B8C7-4138-B6A2-FE56C7075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11" y="976509"/>
                <a:ext cx="639919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A8C2E9EB-75D2-42AB-960A-DBF7AB3FC16D}"/>
              </a:ext>
            </a:extLst>
          </p:cNvPr>
          <p:cNvGraphicFramePr>
            <a:graphicFrameLocks noGrp="1"/>
          </p:cNvGraphicFramePr>
          <p:nvPr/>
        </p:nvGraphicFramePr>
        <p:xfrm>
          <a:off x="4453196" y="1352550"/>
          <a:ext cx="292290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555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1223200">
                  <a:extLst>
                    <a:ext uri="{9D8B030D-6E8A-4147-A177-3AD203B41FA5}">
                      <a16:colId xmlns:a16="http://schemas.microsoft.com/office/drawing/2014/main" val="2718293055"/>
                    </a:ext>
                  </a:extLst>
                </a:gridCol>
                <a:gridCol w="670370">
                  <a:extLst>
                    <a:ext uri="{9D8B030D-6E8A-4147-A177-3AD203B41FA5}">
                      <a16:colId xmlns:a16="http://schemas.microsoft.com/office/drawing/2014/main" val="189565349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Manufacturer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Range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82606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777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A5D49B-1EA0-46F1-A6A8-E6B12465DE21}"/>
                  </a:ext>
                </a:extLst>
              </p:cNvPr>
              <p:cNvSpPr/>
              <p:nvPr/>
            </p:nvSpPr>
            <p:spPr>
              <a:xfrm>
                <a:off x="5460036" y="976509"/>
                <a:ext cx="9092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Aircraft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A5D49B-1EA0-46F1-A6A8-E6B12465D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036" y="976509"/>
                <a:ext cx="90922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837F3FD0-D420-424C-801A-D5C85B07DD7E}"/>
              </a:ext>
            </a:extLst>
          </p:cNvPr>
          <p:cNvGraphicFramePr>
            <a:graphicFrameLocks noGrp="1"/>
          </p:cNvGraphicFramePr>
          <p:nvPr/>
        </p:nvGraphicFramePr>
        <p:xfrm>
          <a:off x="7722499" y="1352550"/>
          <a:ext cx="943610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79742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300413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24562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700669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845432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262989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10524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578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2F2B07D-43F4-4955-917F-8336DD29C966}"/>
                  </a:ext>
                </a:extLst>
              </p:cNvPr>
              <p:cNvSpPr/>
              <p:nvPr/>
            </p:nvSpPr>
            <p:spPr>
              <a:xfrm>
                <a:off x="7722499" y="976509"/>
                <a:ext cx="9909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Certified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2F2B07D-43F4-4955-917F-8336DD29C9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499" y="976509"/>
                <a:ext cx="990977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61A648E-6267-4A50-BFF9-C1BBBE2AA728}"/>
              </a:ext>
            </a:extLst>
          </p:cNvPr>
          <p:cNvSpPr/>
          <p:nvPr/>
        </p:nvSpPr>
        <p:spPr>
          <a:xfrm>
            <a:off x="477890" y="3472042"/>
            <a:ext cx="6898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name of pilots who can operate planes with a range greater than 6,500 miles but are not certified on any Boeing aircraft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CA6C4A-E044-4946-8B1E-FE51342F8BFA}"/>
              </a:ext>
            </a:extLst>
          </p:cNvPr>
          <p:cNvSpPr/>
          <p:nvPr/>
        </p:nvSpPr>
        <p:spPr>
          <a:xfrm>
            <a:off x="349940" y="4323422"/>
            <a:ext cx="5837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1st find the set of all pilots certified for models with range &gt; 6,500 miles and 2nd subtract the set of pilots certified for a Boeing aircraft</a:t>
            </a:r>
          </a:p>
        </p:txBody>
      </p:sp>
      <p:pic>
        <p:nvPicPr>
          <p:cNvPr id="4098" name="Picture 2" descr="Here's the unexpected origin of the &quot;confused math lady&quot; meme | Boing Boing">
            <a:extLst>
              <a:ext uri="{FF2B5EF4-FFF2-40B4-BE49-F238E27FC236}">
                <a16:creationId xmlns:a16="http://schemas.microsoft.com/office/drawing/2014/main" id="{4D488227-A4DE-47C9-8B1C-1A341680D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159" y="4101033"/>
            <a:ext cx="1540817" cy="100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C3DB1D-355D-4C48-B6A6-44C952DB28FE}"/>
              </a:ext>
            </a:extLst>
          </p:cNvPr>
          <p:cNvSpPr txBox="1"/>
          <p:nvPr/>
        </p:nvSpPr>
        <p:spPr>
          <a:xfrm>
            <a:off x="5069781" y="4880555"/>
            <a:ext cx="39167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Difficulty level:</a:t>
            </a:r>
          </a:p>
        </p:txBody>
      </p:sp>
    </p:spTree>
    <p:extLst>
      <p:ext uri="{BB962C8B-B14F-4D97-AF65-F5344CB8AC3E}">
        <p14:creationId xmlns:p14="http://schemas.microsoft.com/office/powerpoint/2010/main" val="3832398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3082895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What is the meaning and output of the following expressions?</a:t>
            </a:r>
          </a:p>
          <a:p>
            <a:pPr lvl="1">
              <a:spcAft>
                <a:spcPts val="1000"/>
              </a:spcAft>
            </a:pPr>
            <a:endParaRPr lang="en-US" sz="1600" dirty="0"/>
          </a:p>
          <a:p>
            <a:pPr lvl="1">
              <a:spcAft>
                <a:spcPts val="1000"/>
              </a:spcAft>
            </a:pPr>
            <a:endParaRPr lang="en-US" sz="1600" dirty="0"/>
          </a:p>
          <a:p>
            <a:pPr lvl="1">
              <a:spcAft>
                <a:spcPts val="1000"/>
              </a:spcAft>
            </a:pPr>
            <a:endParaRPr lang="en-US" sz="1600" dirty="0"/>
          </a:p>
          <a:p>
            <a:pPr lvl="1">
              <a:spcAft>
                <a:spcPts val="1000"/>
              </a:spcAft>
            </a:pPr>
            <a:endParaRPr lang="en-US" sz="1600" dirty="0"/>
          </a:p>
          <a:p>
            <a:pPr lvl="1">
              <a:spcAft>
                <a:spcPts val="1000"/>
              </a:spcAft>
            </a:pPr>
            <a:endParaRPr lang="en-US" sz="1600" dirty="0"/>
          </a:p>
          <a:p>
            <a:pPr lvl="1">
              <a:spcAft>
                <a:spcPts val="1000"/>
              </a:spcAft>
            </a:pPr>
            <a:endParaRPr lang="en-US" sz="1600" dirty="0"/>
          </a:p>
          <a:p>
            <a:pPr lvl="1">
              <a:spcAft>
                <a:spcPts val="1000"/>
              </a:spcAft>
            </a:pPr>
            <a:endParaRPr lang="en-US" sz="1600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19F6257-6FE5-4070-AD3B-3B3D4231F1E1}"/>
              </a:ext>
            </a:extLst>
          </p:cNvPr>
          <p:cNvGraphicFramePr>
            <a:graphicFrameLocks noGrp="1"/>
          </p:cNvGraphicFramePr>
          <p:nvPr/>
        </p:nvGraphicFramePr>
        <p:xfrm>
          <a:off x="544377" y="1352550"/>
          <a:ext cx="180143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555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764858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660019">
                  <a:extLst>
                    <a:ext uri="{9D8B030D-6E8A-4147-A177-3AD203B41FA5}">
                      <a16:colId xmlns:a16="http://schemas.microsoft.com/office/drawing/2014/main" val="2718293055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Salary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Allison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Charles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82606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Edward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777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1838879-26B9-475B-B7E4-A96881BF9806}"/>
                  </a:ext>
                </a:extLst>
              </p:cNvPr>
              <p:cNvSpPr/>
              <p:nvPr/>
            </p:nvSpPr>
            <p:spPr>
              <a:xfrm>
                <a:off x="893500" y="976509"/>
                <a:ext cx="11031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Employee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1838879-26B9-475B-B7E4-A96881BF98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00" y="976509"/>
                <a:ext cx="1103186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5A740D6D-D174-4B75-AADC-576A34B8E300}"/>
              </a:ext>
            </a:extLst>
          </p:cNvPr>
          <p:cNvGraphicFramePr>
            <a:graphicFrameLocks noGrp="1"/>
          </p:cNvGraphicFramePr>
          <p:nvPr/>
        </p:nvGraphicFramePr>
        <p:xfrm>
          <a:off x="2701988" y="1352550"/>
          <a:ext cx="142627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555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1049718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FlightHours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D7CB743-B2A9-4ECA-B843-A2A600F7A615}"/>
                  </a:ext>
                </a:extLst>
              </p:cNvPr>
              <p:cNvSpPr/>
              <p:nvPr/>
            </p:nvSpPr>
            <p:spPr>
              <a:xfrm>
                <a:off x="3051111" y="976509"/>
                <a:ext cx="63991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Pilot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D7CB743-B2A9-4ECA-B843-A2A600F7A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11" y="976509"/>
                <a:ext cx="639919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46C383A8-02EA-48AB-9EC3-A58A8CFFDBBE}"/>
              </a:ext>
            </a:extLst>
          </p:cNvPr>
          <p:cNvGraphicFramePr>
            <a:graphicFrameLocks noGrp="1"/>
          </p:cNvGraphicFramePr>
          <p:nvPr/>
        </p:nvGraphicFramePr>
        <p:xfrm>
          <a:off x="4453196" y="1352550"/>
          <a:ext cx="292290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555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1223200">
                  <a:extLst>
                    <a:ext uri="{9D8B030D-6E8A-4147-A177-3AD203B41FA5}">
                      <a16:colId xmlns:a16="http://schemas.microsoft.com/office/drawing/2014/main" val="2718293055"/>
                    </a:ext>
                  </a:extLst>
                </a:gridCol>
                <a:gridCol w="670370">
                  <a:extLst>
                    <a:ext uri="{9D8B030D-6E8A-4147-A177-3AD203B41FA5}">
                      <a16:colId xmlns:a16="http://schemas.microsoft.com/office/drawing/2014/main" val="189565349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Manufacturer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Range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82606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777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F1A8C95-7FD3-495B-ABAE-C16337A41941}"/>
                  </a:ext>
                </a:extLst>
              </p:cNvPr>
              <p:cNvSpPr/>
              <p:nvPr/>
            </p:nvSpPr>
            <p:spPr>
              <a:xfrm>
                <a:off x="5460036" y="976509"/>
                <a:ext cx="9092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Aircraft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F1A8C95-7FD3-495B-ABAE-C16337A419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036" y="976509"/>
                <a:ext cx="90922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989B7C06-5D77-45BD-AA76-20FFA30093CB}"/>
              </a:ext>
            </a:extLst>
          </p:cNvPr>
          <p:cNvGraphicFramePr>
            <a:graphicFrameLocks noGrp="1"/>
          </p:cNvGraphicFramePr>
          <p:nvPr/>
        </p:nvGraphicFramePr>
        <p:xfrm>
          <a:off x="7722499" y="1352550"/>
          <a:ext cx="943610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79742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300413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24562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700669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845432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262989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10524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578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07F7C60-1C2D-4FFE-AF0E-3589ACC25B26}"/>
                  </a:ext>
                </a:extLst>
              </p:cNvPr>
              <p:cNvSpPr/>
              <p:nvPr/>
            </p:nvSpPr>
            <p:spPr>
              <a:xfrm>
                <a:off x="7722499" y="976509"/>
                <a:ext cx="9909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Certified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07F7C60-1C2D-4FFE-AF0E-3589ACC25B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499" y="976509"/>
                <a:ext cx="990977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096EDF26-84A0-4AE7-B9B2-8D75287D8188}"/>
              </a:ext>
            </a:extLst>
          </p:cNvPr>
          <p:cNvSpPr/>
          <p:nvPr/>
        </p:nvSpPr>
        <p:spPr>
          <a:xfrm>
            <a:off x="59808" y="3457610"/>
            <a:ext cx="7605912" cy="151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l-GR" sz="1400" dirty="0"/>
              <a:t>π </a:t>
            </a:r>
            <a:r>
              <a:rPr lang="en-US" sz="1400" dirty="0"/>
              <a:t>Employee.name, manufacturer</a:t>
            </a:r>
            <a:br>
              <a:rPr lang="en-US" sz="1400" dirty="0"/>
            </a:br>
            <a:r>
              <a:rPr lang="en-US" sz="1400" dirty="0"/>
              <a:t>	(Employee ⟕ Employee.id = </a:t>
            </a:r>
            <a:r>
              <a:rPr lang="en-US" sz="1400" dirty="0" err="1"/>
              <a:t>Certified.eid</a:t>
            </a:r>
            <a:r>
              <a:rPr lang="en-US" sz="1400" dirty="0"/>
              <a:t> (Certified ⨝ </a:t>
            </a:r>
            <a:r>
              <a:rPr lang="en-US" sz="1400" dirty="0" err="1"/>
              <a:t>Certified.aid</a:t>
            </a:r>
            <a:r>
              <a:rPr lang="en-US" sz="1400" dirty="0"/>
              <a:t> = Aircraft.id Aircraft))</a:t>
            </a:r>
          </a:p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π name</a:t>
            </a:r>
            <a:br>
              <a:rPr lang="en-US" sz="1400" dirty="0"/>
            </a:br>
            <a:r>
              <a:rPr lang="en-US" sz="1400" dirty="0"/>
              <a:t>	(Employee ⨝ Employee.id = C1.eid (σ C1.eid = C2.eid ∧ C1.aid ≠ C2.aid (ρ C1 (Certified) ⨯ ρ C2 (Certified))))</a:t>
            </a:r>
          </a:p>
        </p:txBody>
      </p:sp>
    </p:spTree>
    <p:extLst>
      <p:ext uri="{BB962C8B-B14F-4D97-AF65-F5344CB8AC3E}">
        <p14:creationId xmlns:p14="http://schemas.microsoft.com/office/powerpoint/2010/main" val="3584058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866904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Write the relational algebra expression for the following query</a:t>
            </a:r>
          </a:p>
          <a:p>
            <a:pPr lvl="1">
              <a:spcAft>
                <a:spcPts val="1000"/>
              </a:spcAft>
            </a:pPr>
            <a:endParaRPr lang="en-US" i="1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AA888B4F-68FD-411F-A9D6-6379EE9C7065}"/>
              </a:ext>
            </a:extLst>
          </p:cNvPr>
          <p:cNvGraphicFramePr>
            <a:graphicFrameLocks noGrp="1"/>
          </p:cNvGraphicFramePr>
          <p:nvPr/>
        </p:nvGraphicFramePr>
        <p:xfrm>
          <a:off x="544376" y="1352550"/>
          <a:ext cx="209976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916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891525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769324">
                  <a:extLst>
                    <a:ext uri="{9D8B030D-6E8A-4147-A177-3AD203B41FA5}">
                      <a16:colId xmlns:a16="http://schemas.microsoft.com/office/drawing/2014/main" val="2718293055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Salary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Allison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Charles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82606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Edward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777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A5FE7C1-EB00-4FD6-B12C-5338C15012D9}"/>
                  </a:ext>
                </a:extLst>
              </p:cNvPr>
              <p:cNvSpPr/>
              <p:nvPr/>
            </p:nvSpPr>
            <p:spPr>
              <a:xfrm>
                <a:off x="893500" y="976509"/>
                <a:ext cx="11031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Employee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A5FE7C1-EB00-4FD6-B12C-5338C1501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00" y="976509"/>
                <a:ext cx="1103186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A8C2E9EB-75D2-42AB-960A-DBF7AB3FC16D}"/>
              </a:ext>
            </a:extLst>
          </p:cNvPr>
          <p:cNvGraphicFramePr>
            <a:graphicFrameLocks noGrp="1"/>
          </p:cNvGraphicFramePr>
          <p:nvPr/>
        </p:nvGraphicFramePr>
        <p:xfrm>
          <a:off x="3526096" y="1352550"/>
          <a:ext cx="351478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805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784966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1470894">
                  <a:extLst>
                    <a:ext uri="{9D8B030D-6E8A-4147-A177-3AD203B41FA5}">
                      <a16:colId xmlns:a16="http://schemas.microsoft.com/office/drawing/2014/main" val="2718293055"/>
                    </a:ext>
                  </a:extLst>
                </a:gridCol>
                <a:gridCol w="806119">
                  <a:extLst>
                    <a:ext uri="{9D8B030D-6E8A-4147-A177-3AD203B41FA5}">
                      <a16:colId xmlns:a16="http://schemas.microsoft.com/office/drawing/2014/main" val="189565349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Model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Manufacturer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Range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82606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777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A5D49B-1EA0-46F1-A6A8-E6B12465DE21}"/>
                  </a:ext>
                </a:extLst>
              </p:cNvPr>
              <p:cNvSpPr/>
              <p:nvPr/>
            </p:nvSpPr>
            <p:spPr>
              <a:xfrm>
                <a:off x="4532936" y="976509"/>
                <a:ext cx="9092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Aircraft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A5D49B-1EA0-46F1-A6A8-E6B12465D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936" y="976509"/>
                <a:ext cx="90922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837F3FD0-D420-424C-801A-D5C85B07DD7E}"/>
              </a:ext>
            </a:extLst>
          </p:cNvPr>
          <p:cNvGraphicFramePr>
            <a:graphicFrameLocks noGrp="1"/>
          </p:cNvGraphicFramePr>
          <p:nvPr/>
        </p:nvGraphicFramePr>
        <p:xfrm>
          <a:off x="7722499" y="1352550"/>
          <a:ext cx="943610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79742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300413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24562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700669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845432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262989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10524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578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2F2B07D-43F4-4955-917F-8336DD29C966}"/>
                  </a:ext>
                </a:extLst>
              </p:cNvPr>
              <p:cNvSpPr/>
              <p:nvPr/>
            </p:nvSpPr>
            <p:spPr>
              <a:xfrm>
                <a:off x="7722499" y="976509"/>
                <a:ext cx="9909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Certified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2F2B07D-43F4-4955-917F-8336DD29C9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499" y="976509"/>
                <a:ext cx="990977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74A06F7-1FC4-4863-AF00-1C0B05B22485}"/>
              </a:ext>
            </a:extLst>
          </p:cNvPr>
          <p:cNvSpPr txBox="1"/>
          <p:nvPr/>
        </p:nvSpPr>
        <p:spPr>
          <a:xfrm>
            <a:off x="461734" y="3405202"/>
            <a:ext cx="6655605" cy="710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/>
              <a:t>Find the name of employees who make </a:t>
            </a:r>
            <a:r>
              <a:rPr lang="en-US" b="1" dirty="0"/>
              <a:t>the highest </a:t>
            </a:r>
            <a:r>
              <a:rPr lang="en-US" dirty="0"/>
              <a:t>salary</a:t>
            </a:r>
          </a:p>
          <a:p>
            <a:pPr marL="285750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/>
              <a:t>Find the name of employees who make </a:t>
            </a:r>
            <a:r>
              <a:rPr lang="en-US" b="1" dirty="0"/>
              <a:t>the second highest </a:t>
            </a:r>
            <a:r>
              <a:rPr lang="en-US" dirty="0"/>
              <a:t>salary</a:t>
            </a:r>
          </a:p>
        </p:txBody>
      </p:sp>
      <p:pic>
        <p:nvPicPr>
          <p:cNvPr id="7170" name="Picture 2" descr="Roll Safe Think About It Meme - Imgflip">
            <a:extLst>
              <a:ext uri="{FF2B5EF4-FFF2-40B4-BE49-F238E27FC236}">
                <a16:creationId xmlns:a16="http://schemas.microsoft.com/office/drawing/2014/main" id="{AE0DE124-77D3-461C-AE78-4780E3A62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760" y="4224537"/>
            <a:ext cx="1555115" cy="87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8D554B6-BECE-43CD-BD17-855C308DC0B1}"/>
              </a:ext>
            </a:extLst>
          </p:cNvPr>
          <p:cNvSpPr txBox="1"/>
          <p:nvPr/>
        </p:nvSpPr>
        <p:spPr>
          <a:xfrm>
            <a:off x="4988501" y="4880555"/>
            <a:ext cx="39167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Difficulty level:</a:t>
            </a:r>
          </a:p>
        </p:txBody>
      </p:sp>
    </p:spTree>
    <p:extLst>
      <p:ext uri="{BB962C8B-B14F-4D97-AF65-F5344CB8AC3E}">
        <p14:creationId xmlns:p14="http://schemas.microsoft.com/office/powerpoint/2010/main" val="2705782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866904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Write the relational algebra expression for the following query</a:t>
            </a:r>
          </a:p>
          <a:p>
            <a:pPr lvl="1">
              <a:spcAft>
                <a:spcPts val="1000"/>
              </a:spcAft>
            </a:pPr>
            <a:endParaRPr lang="en-US" i="1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AA888B4F-68FD-411F-A9D6-6379EE9C7065}"/>
              </a:ext>
            </a:extLst>
          </p:cNvPr>
          <p:cNvGraphicFramePr>
            <a:graphicFrameLocks noGrp="1"/>
          </p:cNvGraphicFramePr>
          <p:nvPr/>
        </p:nvGraphicFramePr>
        <p:xfrm>
          <a:off x="544376" y="1352550"/>
          <a:ext cx="209976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916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891525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769324">
                  <a:extLst>
                    <a:ext uri="{9D8B030D-6E8A-4147-A177-3AD203B41FA5}">
                      <a16:colId xmlns:a16="http://schemas.microsoft.com/office/drawing/2014/main" val="2718293055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Salary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Allison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Charles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82606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Edward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777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A5FE7C1-EB00-4FD6-B12C-5338C15012D9}"/>
                  </a:ext>
                </a:extLst>
              </p:cNvPr>
              <p:cNvSpPr/>
              <p:nvPr/>
            </p:nvSpPr>
            <p:spPr>
              <a:xfrm>
                <a:off x="893500" y="976509"/>
                <a:ext cx="11031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Employee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A5FE7C1-EB00-4FD6-B12C-5338C1501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00" y="976509"/>
                <a:ext cx="1103186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A8C2E9EB-75D2-42AB-960A-DBF7AB3FC16D}"/>
              </a:ext>
            </a:extLst>
          </p:cNvPr>
          <p:cNvGraphicFramePr>
            <a:graphicFrameLocks noGrp="1"/>
          </p:cNvGraphicFramePr>
          <p:nvPr/>
        </p:nvGraphicFramePr>
        <p:xfrm>
          <a:off x="3526096" y="1352550"/>
          <a:ext cx="351478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805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784966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1470894">
                  <a:extLst>
                    <a:ext uri="{9D8B030D-6E8A-4147-A177-3AD203B41FA5}">
                      <a16:colId xmlns:a16="http://schemas.microsoft.com/office/drawing/2014/main" val="2718293055"/>
                    </a:ext>
                  </a:extLst>
                </a:gridCol>
                <a:gridCol w="806119">
                  <a:extLst>
                    <a:ext uri="{9D8B030D-6E8A-4147-A177-3AD203B41FA5}">
                      <a16:colId xmlns:a16="http://schemas.microsoft.com/office/drawing/2014/main" val="189565349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Model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Manufacturer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Range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82606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777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A5D49B-1EA0-46F1-A6A8-E6B12465DE21}"/>
                  </a:ext>
                </a:extLst>
              </p:cNvPr>
              <p:cNvSpPr/>
              <p:nvPr/>
            </p:nvSpPr>
            <p:spPr>
              <a:xfrm>
                <a:off x="4532936" y="976509"/>
                <a:ext cx="9092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Aircraft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A5D49B-1EA0-46F1-A6A8-E6B12465D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936" y="976509"/>
                <a:ext cx="90922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837F3FD0-D420-424C-801A-D5C85B07DD7E}"/>
              </a:ext>
            </a:extLst>
          </p:cNvPr>
          <p:cNvGraphicFramePr>
            <a:graphicFrameLocks noGrp="1"/>
          </p:cNvGraphicFramePr>
          <p:nvPr/>
        </p:nvGraphicFramePr>
        <p:xfrm>
          <a:off x="7722499" y="1352550"/>
          <a:ext cx="943610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79742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300413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24562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700669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845432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262989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10524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578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2F2B07D-43F4-4955-917F-8336DD29C966}"/>
                  </a:ext>
                </a:extLst>
              </p:cNvPr>
              <p:cNvSpPr/>
              <p:nvPr/>
            </p:nvSpPr>
            <p:spPr>
              <a:xfrm>
                <a:off x="7722499" y="976509"/>
                <a:ext cx="9909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Certified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2F2B07D-43F4-4955-917F-8336DD29C9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499" y="976509"/>
                <a:ext cx="990977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74A06F7-1FC4-4863-AF00-1C0B05B22485}"/>
              </a:ext>
            </a:extLst>
          </p:cNvPr>
          <p:cNvSpPr txBox="1"/>
          <p:nvPr/>
        </p:nvSpPr>
        <p:spPr>
          <a:xfrm>
            <a:off x="327241" y="3464171"/>
            <a:ext cx="7277249" cy="710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/>
              <a:t>Find the name of employees who are certified for </a:t>
            </a:r>
            <a:r>
              <a:rPr lang="en-US" b="1" dirty="0"/>
              <a:t>at least three </a:t>
            </a:r>
            <a:r>
              <a:rPr lang="en-US" dirty="0"/>
              <a:t>aircrafts</a:t>
            </a:r>
          </a:p>
          <a:p>
            <a:pPr marL="285750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/>
              <a:t>Find the name of employees who are certified for </a:t>
            </a:r>
            <a:r>
              <a:rPr lang="en-US" b="1" dirty="0"/>
              <a:t>exactly three </a:t>
            </a:r>
            <a:r>
              <a:rPr lang="en-US" dirty="0"/>
              <a:t>aircrafts</a:t>
            </a:r>
          </a:p>
        </p:txBody>
      </p:sp>
      <p:pic>
        <p:nvPicPr>
          <p:cNvPr id="8194" name="Picture 2" descr="Calculate The Mass Of The Sun Meme - Meme Walls">
            <a:extLst>
              <a:ext uri="{FF2B5EF4-FFF2-40B4-BE49-F238E27FC236}">
                <a16:creationId xmlns:a16="http://schemas.microsoft.com/office/drawing/2014/main" id="{36A323A0-E2D9-4BE3-8217-9DD94F3A0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280" y="4242469"/>
            <a:ext cx="1344294" cy="88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B29944-2C37-4BA1-AC60-BC0004844A55}"/>
              </a:ext>
            </a:extLst>
          </p:cNvPr>
          <p:cNvSpPr txBox="1"/>
          <p:nvPr/>
        </p:nvSpPr>
        <p:spPr>
          <a:xfrm>
            <a:off x="5106635" y="4880555"/>
            <a:ext cx="39167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Difficulty level:</a:t>
            </a:r>
          </a:p>
        </p:txBody>
      </p:sp>
    </p:spTree>
    <p:extLst>
      <p:ext uri="{BB962C8B-B14F-4D97-AF65-F5344CB8AC3E}">
        <p14:creationId xmlns:p14="http://schemas.microsoft.com/office/powerpoint/2010/main" val="4241431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866904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Write the relational algebra expression for the following query</a:t>
            </a:r>
          </a:p>
          <a:p>
            <a:pPr lvl="1">
              <a:spcAft>
                <a:spcPts val="1000"/>
              </a:spcAft>
            </a:pPr>
            <a:endParaRPr lang="en-US" i="1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4A06F7-1FC4-4863-AF00-1C0B05B22485}"/>
              </a:ext>
            </a:extLst>
          </p:cNvPr>
          <p:cNvSpPr txBox="1"/>
          <p:nvPr/>
        </p:nvSpPr>
        <p:spPr>
          <a:xfrm>
            <a:off x="3125659" y="1179061"/>
            <a:ext cx="6018341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Find all pizzerias that serve the </a:t>
            </a:r>
            <a:r>
              <a:rPr lang="en-US" sz="1600" b="1" dirty="0"/>
              <a:t>cheapest</a:t>
            </a:r>
            <a:r>
              <a:rPr lang="en-US" sz="1600" dirty="0"/>
              <a:t> pepperoni pizza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Find all pizzerias that serve </a:t>
            </a:r>
            <a:r>
              <a:rPr lang="en-US" sz="1600" b="1" dirty="0"/>
              <a:t>every</a:t>
            </a:r>
            <a:r>
              <a:rPr lang="en-US" sz="1600" dirty="0"/>
              <a:t> pizza that females eat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Find all pizzerias that serve </a:t>
            </a:r>
            <a:r>
              <a:rPr lang="en-US" sz="1600" b="1" dirty="0"/>
              <a:t>every</a:t>
            </a:r>
            <a:r>
              <a:rPr lang="en-US" sz="1600" dirty="0"/>
              <a:t> pizza that </a:t>
            </a:r>
            <a:r>
              <a:rPr lang="en-US" sz="1600" b="1" dirty="0"/>
              <a:t>every</a:t>
            </a:r>
            <a:r>
              <a:rPr lang="en-US" sz="1600" dirty="0"/>
              <a:t> female eats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21B071-CE8E-4037-88BC-88C947AD0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56" y="1043940"/>
            <a:ext cx="2529666" cy="4055625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77FED7-B04A-4610-B50E-4A92733348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7578" y="2291079"/>
            <a:ext cx="934139" cy="2807579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FEDC93-92D4-4E58-951E-041E6406A6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0718" y="2237740"/>
            <a:ext cx="2084077" cy="19451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AE4EE0-E6C1-410F-B47F-E56B20F99AB5}"/>
              </a:ext>
            </a:extLst>
          </p:cNvPr>
          <p:cNvSpPr txBox="1"/>
          <p:nvPr/>
        </p:nvSpPr>
        <p:spPr>
          <a:xfrm>
            <a:off x="6568440" y="4880555"/>
            <a:ext cx="2570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Difficulty level: LOL</a:t>
            </a:r>
          </a:p>
        </p:txBody>
      </p:sp>
      <p:pic>
        <p:nvPicPr>
          <p:cNvPr id="9218" name="Picture 2" descr="Laughing Tom Cruise | Know Your Meme">
            <a:extLst>
              <a:ext uri="{FF2B5EF4-FFF2-40B4-BE49-F238E27FC236}">
                <a16:creationId xmlns:a16="http://schemas.microsoft.com/office/drawing/2014/main" id="{7C982D66-FD6B-4A50-89B5-97579B700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81" y="3812892"/>
            <a:ext cx="1601494" cy="106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338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1420902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Critical thinking</a:t>
            </a:r>
            <a:endParaRPr lang="en-US" i="1" dirty="0"/>
          </a:p>
          <a:p>
            <a:pPr>
              <a:spcAft>
                <a:spcPts val="1000"/>
              </a:spcAft>
            </a:pPr>
            <a:r>
              <a:rPr lang="en-US" dirty="0"/>
              <a:t>Given two relations R1 and R2, where R1 contains N1 unique tuples, R2 contains N2 unique tuples, and N2 &gt; N1 &gt; 0, give the minimum and maximum possible sizes (in tuples) for the output produced by each of the following relational algebra expressions: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5CE57112-D308-43A7-AFBA-3D744417CC5E}"/>
              </a:ext>
            </a:extLst>
          </p:cNvPr>
          <p:cNvGraphicFramePr>
            <a:graphicFrameLocks noGrp="1"/>
          </p:cNvGraphicFramePr>
          <p:nvPr/>
        </p:nvGraphicFramePr>
        <p:xfrm>
          <a:off x="1463040" y="2471420"/>
          <a:ext cx="6096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914164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359623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42229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Minimum #rows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 #rows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54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R1 ∪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37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R1 ∩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86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R1 −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61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R2 − 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99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R1×R2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18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243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739503" y="602456"/>
            <a:ext cx="6126181" cy="3034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745456" y="921958"/>
            <a:ext cx="6120230" cy="4028886"/>
          </a:xfrm>
          <a:prstGeom prst="rect">
            <a:avLst/>
          </a:prstGeom>
          <a:solidFill>
            <a:srgbClr val="E4F4FE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 sz="1200"/>
          </a:p>
        </p:txBody>
      </p:sp>
      <p:cxnSp>
        <p:nvCxnSpPr>
          <p:cNvPr id="24581" name="Straight Connector 5"/>
          <p:cNvCxnSpPr>
            <a:cxnSpLocks noChangeShapeType="1"/>
          </p:cNvCxnSpPr>
          <p:nvPr/>
        </p:nvCxnSpPr>
        <p:spPr bwMode="auto">
          <a:xfrm>
            <a:off x="3289697" y="877492"/>
            <a:ext cx="0" cy="36790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2" name="Straight Connector 2"/>
          <p:cNvCxnSpPr>
            <a:cxnSpLocks noChangeShapeType="1"/>
          </p:cNvCxnSpPr>
          <p:nvPr/>
        </p:nvCxnSpPr>
        <p:spPr bwMode="auto">
          <a:xfrm flipV="1">
            <a:off x="3289697" y="602456"/>
            <a:ext cx="0" cy="24407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3" name="TextBox 6"/>
          <p:cNvSpPr txBox="1">
            <a:spLocks noChangeArrowheads="1"/>
          </p:cNvSpPr>
          <p:nvPr/>
        </p:nvSpPr>
        <p:spPr bwMode="auto">
          <a:xfrm>
            <a:off x="1739504" y="634604"/>
            <a:ext cx="48256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>
                <a:latin typeface="Palatino Linotype" charset="0"/>
              </a:rPr>
              <a:t>  Symbol (Name)                  Example of Use</a:t>
            </a:r>
          </a:p>
        </p:txBody>
      </p:sp>
      <p:sp>
        <p:nvSpPr>
          <p:cNvPr id="24584" name="TextBox 9"/>
          <p:cNvSpPr txBox="1">
            <a:spLocks noChangeArrowheads="1"/>
          </p:cNvSpPr>
          <p:nvPr/>
        </p:nvSpPr>
        <p:spPr bwMode="auto">
          <a:xfrm>
            <a:off x="2029896" y="914178"/>
            <a:ext cx="48648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>
                <a:latin typeface="Palatino Linotype" charset="0"/>
              </a:rPr>
              <a:t>  (Selection)	                        salary &gt; = 85000 </a:t>
            </a:r>
            <a:r>
              <a:rPr lang="en-US" altLang="en-US" sz="1200" baseline="30000" dirty="0">
                <a:latin typeface="Palatino Linotype" charset="0"/>
              </a:rPr>
              <a:t>(</a:t>
            </a:r>
            <a:r>
              <a:rPr lang="en-US" altLang="en-US" sz="1200" i="1" baseline="30000" dirty="0">
                <a:latin typeface="Palatino Linotype" charset="0"/>
              </a:rPr>
              <a:t>instructor</a:t>
            </a:r>
            <a:r>
              <a:rPr lang="en-US" altLang="en-US" sz="1200" baseline="30000" dirty="0">
                <a:latin typeface="Palatino Linotype" charset="0"/>
              </a:rPr>
              <a:t>)</a:t>
            </a:r>
          </a:p>
        </p:txBody>
      </p:sp>
      <p:sp>
        <p:nvSpPr>
          <p:cNvPr id="24585" name="TextBox 8"/>
          <p:cNvSpPr txBox="1">
            <a:spLocks noChangeArrowheads="1"/>
          </p:cNvSpPr>
          <p:nvPr/>
        </p:nvSpPr>
        <p:spPr bwMode="auto">
          <a:xfrm>
            <a:off x="2249210" y="1132746"/>
            <a:ext cx="66555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l-GR" altLang="en-US" sz="1500">
                <a:latin typeface="Times New Roman" charset="0"/>
              </a:rPr>
              <a:t>σ</a:t>
            </a:r>
            <a:endParaRPr lang="en-US" altLang="en-US" sz="1200"/>
          </a:p>
        </p:txBody>
      </p:sp>
      <p:cxnSp>
        <p:nvCxnSpPr>
          <p:cNvPr id="24586" name="Straight Connector 11"/>
          <p:cNvCxnSpPr>
            <a:cxnSpLocks noChangeShapeType="1"/>
          </p:cNvCxnSpPr>
          <p:nvPr/>
        </p:nvCxnSpPr>
        <p:spPr bwMode="auto">
          <a:xfrm>
            <a:off x="3289697" y="1181100"/>
            <a:ext cx="410884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7" name="TextBox 12"/>
          <p:cNvSpPr txBox="1">
            <a:spLocks noChangeArrowheads="1"/>
          </p:cNvSpPr>
          <p:nvPr/>
        </p:nvSpPr>
        <p:spPr bwMode="auto">
          <a:xfrm>
            <a:off x="3280172" y="1186846"/>
            <a:ext cx="42998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>
                <a:latin typeface="Palatino Linotype" charset="0"/>
              </a:rPr>
              <a:t>Return rows of the input relation that satisfy the predicate.</a:t>
            </a:r>
          </a:p>
        </p:txBody>
      </p:sp>
      <p:cxnSp>
        <p:nvCxnSpPr>
          <p:cNvPr id="24588" name="Straight Connector 16"/>
          <p:cNvCxnSpPr>
            <a:cxnSpLocks noChangeShapeType="1"/>
          </p:cNvCxnSpPr>
          <p:nvPr/>
        </p:nvCxnSpPr>
        <p:spPr bwMode="auto">
          <a:xfrm>
            <a:off x="1963341" y="1481948"/>
            <a:ext cx="54340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Straight Connector 18"/>
          <p:cNvCxnSpPr>
            <a:cxnSpLocks noChangeShapeType="1"/>
          </p:cNvCxnSpPr>
          <p:nvPr/>
        </p:nvCxnSpPr>
        <p:spPr bwMode="auto">
          <a:xfrm>
            <a:off x="3306010" y="1792331"/>
            <a:ext cx="410765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Straight Connector 19"/>
          <p:cNvCxnSpPr>
            <a:cxnSpLocks noChangeShapeType="1"/>
          </p:cNvCxnSpPr>
          <p:nvPr/>
        </p:nvCxnSpPr>
        <p:spPr bwMode="auto">
          <a:xfrm>
            <a:off x="1974056" y="2180466"/>
            <a:ext cx="54340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1" name="TextBox 20"/>
          <p:cNvSpPr txBox="1">
            <a:spLocks noChangeArrowheads="1"/>
          </p:cNvSpPr>
          <p:nvPr/>
        </p:nvSpPr>
        <p:spPr bwMode="auto">
          <a:xfrm>
            <a:off x="2235518" y="1792331"/>
            <a:ext cx="6667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l-GR" altLang="en-US" sz="1500" dirty="0">
                <a:latin typeface="Times New Roman" charset="0"/>
              </a:rPr>
              <a:t>Π</a:t>
            </a:r>
            <a:endParaRPr lang="en-US" altLang="en-US" sz="1200" dirty="0"/>
          </a:p>
        </p:txBody>
      </p:sp>
      <p:sp>
        <p:nvSpPr>
          <p:cNvPr id="24592" name="TextBox 21"/>
          <p:cNvSpPr txBox="1">
            <a:spLocks noChangeArrowheads="1"/>
          </p:cNvSpPr>
          <p:nvPr/>
        </p:nvSpPr>
        <p:spPr bwMode="auto">
          <a:xfrm>
            <a:off x="1962396" y="1436550"/>
            <a:ext cx="48637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>
                <a:latin typeface="Palatino Linotype" charset="0"/>
              </a:rPr>
              <a:t>  (Projection)	                        </a:t>
            </a:r>
            <a:r>
              <a:rPr lang="en-US" altLang="en-US" sz="1800" dirty="0">
                <a:latin typeface="Palatino Linotype" charset="0"/>
              </a:rPr>
              <a:t> </a:t>
            </a:r>
            <a:r>
              <a:rPr lang="el-GR" altLang="en-US" sz="2000" baseline="30000" dirty="0">
                <a:latin typeface="Times New Roman" charset="0"/>
              </a:rPr>
              <a:t>Π</a:t>
            </a:r>
            <a:r>
              <a:rPr lang="en-US" altLang="en-US" sz="2000" dirty="0">
                <a:latin typeface="Times New Roman" charset="0"/>
              </a:rPr>
              <a:t> </a:t>
            </a:r>
            <a:r>
              <a:rPr lang="en-US" altLang="en-US" sz="1200" i="1" dirty="0">
                <a:latin typeface="Palatino Linotype" charset="0"/>
              </a:rPr>
              <a:t>ID, salary </a:t>
            </a:r>
            <a:r>
              <a:rPr lang="en-US" altLang="en-US" dirty="0">
                <a:latin typeface="Palatino Linotype" charset="0"/>
              </a:rPr>
              <a:t>(</a:t>
            </a:r>
            <a:r>
              <a:rPr lang="en-US" altLang="en-US" i="1" dirty="0">
                <a:latin typeface="Palatino Linotype" charset="0"/>
              </a:rPr>
              <a:t>instructor</a:t>
            </a:r>
            <a:r>
              <a:rPr lang="en-US" altLang="en-US" dirty="0">
                <a:latin typeface="Palatino Linotype" charset="0"/>
              </a:rPr>
              <a:t>)</a:t>
            </a:r>
            <a:endParaRPr lang="en-US" altLang="en-US" sz="1200" dirty="0">
              <a:latin typeface="Palatino Linotype" charset="0"/>
            </a:endParaRPr>
          </a:p>
        </p:txBody>
      </p:sp>
      <p:sp>
        <p:nvSpPr>
          <p:cNvPr id="24593" name="TextBox 22"/>
          <p:cNvSpPr txBox="1">
            <a:spLocks noChangeArrowheads="1"/>
          </p:cNvSpPr>
          <p:nvPr/>
        </p:nvSpPr>
        <p:spPr bwMode="auto">
          <a:xfrm>
            <a:off x="3306010" y="1775297"/>
            <a:ext cx="44950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>
                <a:latin typeface="Palatino Linotype" charset="0"/>
              </a:rPr>
              <a:t>Output specified attributes from all rows of the input relation.  Remove duplicate tuples from the output.</a:t>
            </a:r>
          </a:p>
        </p:txBody>
      </p:sp>
      <p:cxnSp>
        <p:nvCxnSpPr>
          <p:cNvPr id="24594" name="Straight Connector 25"/>
          <p:cNvCxnSpPr>
            <a:cxnSpLocks noChangeShapeType="1"/>
          </p:cNvCxnSpPr>
          <p:nvPr/>
        </p:nvCxnSpPr>
        <p:spPr bwMode="auto">
          <a:xfrm>
            <a:off x="3294460" y="2403872"/>
            <a:ext cx="410884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26"/>
          <p:cNvCxnSpPr>
            <a:cxnSpLocks noChangeShapeType="1"/>
          </p:cNvCxnSpPr>
          <p:nvPr/>
        </p:nvCxnSpPr>
        <p:spPr bwMode="auto">
          <a:xfrm>
            <a:off x="1969294" y="2840786"/>
            <a:ext cx="54340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6" name="TextBox 31"/>
          <p:cNvSpPr txBox="1">
            <a:spLocks noChangeArrowheads="1"/>
          </p:cNvSpPr>
          <p:nvPr/>
        </p:nvSpPr>
        <p:spPr bwMode="auto">
          <a:xfrm>
            <a:off x="2223016" y="2410725"/>
            <a:ext cx="69175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>
                <a:latin typeface="Palatino Linotype" charset="0"/>
              </a:rPr>
              <a:t> </a:t>
            </a:r>
            <a:r>
              <a:rPr lang="en-US" altLang="en-US" sz="1500" dirty="0">
                <a:latin typeface="Lucida Sans Unicode" charset="0"/>
              </a:rPr>
              <a:t>x</a:t>
            </a:r>
            <a:endParaRPr lang="en-US" altLang="en-US" sz="1200" dirty="0"/>
          </a:p>
        </p:txBody>
      </p:sp>
      <p:sp>
        <p:nvSpPr>
          <p:cNvPr id="24597" name="TextBox 32"/>
          <p:cNvSpPr txBox="1">
            <a:spLocks noChangeArrowheads="1"/>
          </p:cNvSpPr>
          <p:nvPr/>
        </p:nvSpPr>
        <p:spPr bwMode="auto">
          <a:xfrm>
            <a:off x="1739503" y="2181226"/>
            <a:ext cx="50458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>
                <a:latin typeface="Palatino Linotype" charset="0"/>
              </a:rPr>
              <a:t> (Cartesian Product)	                  </a:t>
            </a:r>
            <a:r>
              <a:rPr lang="en-US" altLang="en-US" sz="1200" i="1" dirty="0">
                <a:latin typeface="Palatino Linotype" charset="0"/>
              </a:rPr>
              <a:t>instructor</a:t>
            </a:r>
            <a:r>
              <a:rPr lang="en-US" altLang="en-US" sz="1200" dirty="0">
                <a:latin typeface="Palatino Linotype" charset="0"/>
              </a:rPr>
              <a:t> </a:t>
            </a:r>
            <a:r>
              <a:rPr lang="en-US" altLang="en-US" sz="1200" dirty="0">
                <a:latin typeface="Lucida Sans Unicode" charset="0"/>
              </a:rPr>
              <a:t>x</a:t>
            </a:r>
            <a:r>
              <a:rPr lang="en-US" altLang="en-US" sz="1200" i="1" dirty="0">
                <a:latin typeface="Palatino Linotype" charset="0"/>
              </a:rPr>
              <a:t>  department</a:t>
            </a:r>
          </a:p>
        </p:txBody>
      </p:sp>
      <p:sp>
        <p:nvSpPr>
          <p:cNvPr id="24598" name="TextBox 34"/>
          <p:cNvSpPr txBox="1">
            <a:spLocks noChangeArrowheads="1"/>
          </p:cNvSpPr>
          <p:nvPr/>
        </p:nvSpPr>
        <p:spPr bwMode="auto">
          <a:xfrm>
            <a:off x="3299222" y="2407444"/>
            <a:ext cx="4491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>
                <a:latin typeface="Palatino Linotype" charset="0"/>
              </a:rPr>
              <a:t>Output pairs of rows from the two input relations that have the same value on all attributes that have the same name.</a:t>
            </a:r>
          </a:p>
        </p:txBody>
      </p:sp>
      <p:cxnSp>
        <p:nvCxnSpPr>
          <p:cNvPr id="24599" name="Straight Connector 35"/>
          <p:cNvCxnSpPr>
            <a:cxnSpLocks noChangeShapeType="1"/>
          </p:cNvCxnSpPr>
          <p:nvPr/>
        </p:nvCxnSpPr>
        <p:spPr bwMode="auto">
          <a:xfrm>
            <a:off x="1963341" y="3300413"/>
            <a:ext cx="54447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0" name="Straight Connector 36"/>
          <p:cNvCxnSpPr>
            <a:cxnSpLocks noChangeShapeType="1"/>
          </p:cNvCxnSpPr>
          <p:nvPr/>
        </p:nvCxnSpPr>
        <p:spPr bwMode="auto">
          <a:xfrm>
            <a:off x="1972866" y="3920340"/>
            <a:ext cx="54340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1" name="TextBox 37"/>
          <p:cNvSpPr txBox="1">
            <a:spLocks noChangeArrowheads="1"/>
          </p:cNvSpPr>
          <p:nvPr/>
        </p:nvSpPr>
        <p:spPr bwMode="auto">
          <a:xfrm>
            <a:off x="2594849" y="2870158"/>
            <a:ext cx="6917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>
                <a:latin typeface="Palatino Linotype" charset="0"/>
              </a:rPr>
              <a:t> </a:t>
            </a:r>
            <a:r>
              <a:rPr lang="en-US" altLang="en-US" sz="1200">
                <a:latin typeface="Lucida Sans Unicode" charset="0"/>
              </a:rPr>
              <a:t>∪</a:t>
            </a:r>
            <a:endParaRPr lang="en-US" altLang="en-US" sz="1200"/>
          </a:p>
        </p:txBody>
      </p:sp>
      <p:sp>
        <p:nvSpPr>
          <p:cNvPr id="24602" name="TextBox 38"/>
          <p:cNvSpPr txBox="1">
            <a:spLocks noChangeArrowheads="1"/>
          </p:cNvSpPr>
          <p:nvPr/>
        </p:nvSpPr>
        <p:spPr bwMode="auto">
          <a:xfrm>
            <a:off x="1919288" y="2846785"/>
            <a:ext cx="486489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>
                <a:latin typeface="Palatino Linotype" charset="0"/>
              </a:rPr>
              <a:t> (Union)	</a:t>
            </a:r>
            <a:r>
              <a:rPr lang="en-US" altLang="en-US" sz="1500" b="1" dirty="0">
                <a:latin typeface="Palatino Linotype" charset="0"/>
              </a:rPr>
              <a:t>	</a:t>
            </a:r>
            <a:r>
              <a:rPr lang="en-US" altLang="en-US" sz="1200" dirty="0">
                <a:latin typeface="Palatino Linotype" charset="0"/>
              </a:rPr>
              <a:t> </a:t>
            </a:r>
            <a:r>
              <a:rPr lang="el-GR" altLang="en-US" sz="1350" baseline="30000" dirty="0">
                <a:latin typeface="Times New Roman" charset="0"/>
              </a:rPr>
              <a:t>Π</a:t>
            </a:r>
            <a:r>
              <a:rPr lang="en-US" altLang="en-US" sz="1350" dirty="0">
                <a:latin typeface="Times New Roman" charset="0"/>
              </a:rPr>
              <a:t> </a:t>
            </a:r>
            <a:r>
              <a:rPr lang="en-US" altLang="en-US" sz="1350" i="1" dirty="0">
                <a:latin typeface="Palatino Linotype" charset="0"/>
              </a:rPr>
              <a:t>name </a:t>
            </a:r>
            <a:r>
              <a:rPr lang="en-US" altLang="en-US" sz="1350" baseline="30000" dirty="0">
                <a:latin typeface="Palatino Linotype" charset="0"/>
              </a:rPr>
              <a:t>(</a:t>
            </a:r>
            <a:r>
              <a:rPr lang="en-US" altLang="en-US" sz="1350" i="1" baseline="30000" dirty="0">
                <a:latin typeface="Palatino Linotype" charset="0"/>
              </a:rPr>
              <a:t>instructor)  </a:t>
            </a:r>
            <a:r>
              <a:rPr lang="en-US" altLang="en-US" sz="1350" baseline="30000" dirty="0">
                <a:latin typeface="Palatino Linotype" charset="0"/>
              </a:rPr>
              <a:t>∪  </a:t>
            </a:r>
            <a:r>
              <a:rPr lang="el-GR" altLang="en-US" sz="1350" baseline="30000" dirty="0">
                <a:latin typeface="Times New Roman" charset="0"/>
              </a:rPr>
              <a:t>Π</a:t>
            </a:r>
            <a:r>
              <a:rPr lang="en-US" altLang="en-US" sz="1350" baseline="30000" dirty="0">
                <a:latin typeface="Times New Roman" charset="0"/>
              </a:rPr>
              <a:t> </a:t>
            </a:r>
            <a:r>
              <a:rPr lang="en-US" altLang="en-US" sz="1350" i="1" dirty="0">
                <a:latin typeface="Palatino Linotype" charset="0"/>
              </a:rPr>
              <a:t>name </a:t>
            </a:r>
            <a:r>
              <a:rPr lang="en-US" altLang="en-US" sz="1350" baseline="30000" dirty="0">
                <a:latin typeface="Palatino Linotype" charset="0"/>
              </a:rPr>
              <a:t>(</a:t>
            </a:r>
            <a:r>
              <a:rPr lang="en-US" altLang="en-US" sz="1350" i="1" baseline="30000" dirty="0">
                <a:latin typeface="Palatino Linotype" charset="0"/>
              </a:rPr>
              <a:t>student)</a:t>
            </a:r>
            <a:endParaRPr lang="en-US" altLang="en-US" sz="1200" i="1" dirty="0">
              <a:latin typeface="Palatino Linotype" charset="0"/>
            </a:endParaRPr>
          </a:p>
        </p:txBody>
      </p:sp>
      <p:sp>
        <p:nvSpPr>
          <p:cNvPr id="24603" name="TextBox 39"/>
          <p:cNvSpPr txBox="1">
            <a:spLocks noChangeArrowheads="1"/>
          </p:cNvSpPr>
          <p:nvPr/>
        </p:nvSpPr>
        <p:spPr bwMode="auto">
          <a:xfrm>
            <a:off x="3293269" y="3067051"/>
            <a:ext cx="41814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>
                <a:latin typeface="Palatino Linotype" charset="0"/>
              </a:rPr>
              <a:t>Output the union of tuples from the </a:t>
            </a:r>
            <a:r>
              <a:rPr lang="en-US" altLang="en-US" sz="1200" i="1">
                <a:latin typeface="Palatino Linotype" charset="0"/>
              </a:rPr>
              <a:t>two </a:t>
            </a:r>
            <a:r>
              <a:rPr lang="en-US" altLang="en-US" sz="1200">
                <a:latin typeface="Palatino Linotype" charset="0"/>
              </a:rPr>
              <a:t>input relations.</a:t>
            </a:r>
          </a:p>
        </p:txBody>
      </p:sp>
      <p:cxnSp>
        <p:nvCxnSpPr>
          <p:cNvPr id="24604" name="Straight Connector 42"/>
          <p:cNvCxnSpPr>
            <a:cxnSpLocks noChangeShapeType="1"/>
          </p:cNvCxnSpPr>
          <p:nvPr/>
        </p:nvCxnSpPr>
        <p:spPr bwMode="auto">
          <a:xfrm>
            <a:off x="3299223" y="3067050"/>
            <a:ext cx="410765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5" name="TextBox 24"/>
          <p:cNvSpPr txBox="1">
            <a:spLocks noChangeArrowheads="1"/>
          </p:cNvSpPr>
          <p:nvPr/>
        </p:nvSpPr>
        <p:spPr bwMode="auto">
          <a:xfrm>
            <a:off x="2029896" y="3952323"/>
            <a:ext cx="48648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>
                <a:latin typeface="Palatino Linotype" charset="0"/>
              </a:rPr>
              <a:t> (Natural Join)	                </a:t>
            </a:r>
            <a:r>
              <a:rPr lang="en-US" altLang="en-US" sz="1200" i="1" dirty="0">
                <a:latin typeface="Palatino Linotype" charset="0"/>
              </a:rPr>
              <a:t>instructor</a:t>
            </a:r>
            <a:r>
              <a:rPr lang="en-US" altLang="en-US" sz="1200" dirty="0">
                <a:latin typeface="Palatino Linotype" charset="0"/>
              </a:rPr>
              <a:t> </a:t>
            </a:r>
            <a:r>
              <a:rPr lang="en-US" altLang="en-US" sz="1200" dirty="0">
                <a:latin typeface="Lucida Sans Unicode" charset="0"/>
              </a:rPr>
              <a:t>⋈</a:t>
            </a:r>
            <a:r>
              <a:rPr lang="en-US" altLang="en-US" sz="1200" i="1" dirty="0">
                <a:latin typeface="Palatino Linotype" charset="0"/>
              </a:rPr>
              <a:t>  department</a:t>
            </a:r>
          </a:p>
        </p:txBody>
      </p:sp>
      <p:sp>
        <p:nvSpPr>
          <p:cNvPr id="24606" name="TextBox 27"/>
          <p:cNvSpPr txBox="1">
            <a:spLocks noChangeArrowheads="1"/>
          </p:cNvSpPr>
          <p:nvPr/>
        </p:nvSpPr>
        <p:spPr bwMode="auto">
          <a:xfrm>
            <a:off x="3280172" y="4258374"/>
            <a:ext cx="42064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>
                <a:latin typeface="Palatino Linotype" charset="0"/>
              </a:rPr>
              <a:t>Output pairs of rows from the two input relations that have the same value on all attributes that have the same name.</a:t>
            </a:r>
          </a:p>
        </p:txBody>
      </p:sp>
      <p:sp>
        <p:nvSpPr>
          <p:cNvPr id="24607" name="TextBox 30"/>
          <p:cNvSpPr txBox="1">
            <a:spLocks noChangeArrowheads="1"/>
          </p:cNvSpPr>
          <p:nvPr/>
        </p:nvSpPr>
        <p:spPr bwMode="auto">
          <a:xfrm>
            <a:off x="2282429" y="4169569"/>
            <a:ext cx="69294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>
                <a:latin typeface="Palatino Linotype" charset="0"/>
              </a:rPr>
              <a:t> </a:t>
            </a:r>
            <a:r>
              <a:rPr lang="en-US" altLang="en-US" sz="1500">
                <a:latin typeface="Lucida Sans Unicode" charset="0"/>
              </a:rPr>
              <a:t>⋈</a:t>
            </a:r>
            <a:endParaRPr lang="en-US" altLang="en-US" sz="1200"/>
          </a:p>
        </p:txBody>
      </p:sp>
      <p:sp>
        <p:nvSpPr>
          <p:cNvPr id="24608" name="TextBox 37"/>
          <p:cNvSpPr txBox="1">
            <a:spLocks noChangeArrowheads="1"/>
          </p:cNvSpPr>
          <p:nvPr/>
        </p:nvSpPr>
        <p:spPr bwMode="auto">
          <a:xfrm>
            <a:off x="2404230" y="3560097"/>
            <a:ext cx="69175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>
                <a:latin typeface="Palatino Linotype" charset="0"/>
              </a:rPr>
              <a:t> </a:t>
            </a:r>
            <a:r>
              <a:rPr lang="en-US" altLang="en-US" sz="1500">
                <a:latin typeface="Lucida Sans Unicode" charset="0"/>
              </a:rPr>
              <a:t>-</a:t>
            </a:r>
            <a:endParaRPr lang="en-US" altLang="en-US" sz="1200"/>
          </a:p>
        </p:txBody>
      </p:sp>
      <p:sp>
        <p:nvSpPr>
          <p:cNvPr id="24609" name="TextBox 38"/>
          <p:cNvSpPr txBox="1">
            <a:spLocks noChangeArrowheads="1"/>
          </p:cNvSpPr>
          <p:nvPr/>
        </p:nvSpPr>
        <p:spPr bwMode="auto">
          <a:xfrm>
            <a:off x="1919288" y="3334775"/>
            <a:ext cx="48648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>
                <a:latin typeface="Palatino Linotype" charset="0"/>
              </a:rPr>
              <a:t> (Set Difference)	</a:t>
            </a:r>
            <a:r>
              <a:rPr lang="en-US" altLang="en-US" sz="1350" dirty="0">
                <a:latin typeface="Palatino Linotype" charset="0"/>
              </a:rPr>
              <a:t> </a:t>
            </a:r>
            <a:r>
              <a:rPr lang="el-GR" altLang="en-US" sz="1350" dirty="0">
                <a:latin typeface="Times New Roman" charset="0"/>
              </a:rPr>
              <a:t>Π</a:t>
            </a:r>
            <a:r>
              <a:rPr lang="en-US" altLang="en-US" sz="1350" dirty="0">
                <a:latin typeface="Times New Roman" charset="0"/>
              </a:rPr>
              <a:t> </a:t>
            </a:r>
            <a:r>
              <a:rPr lang="en-US" altLang="en-US" sz="1350" i="1" baseline="-25000" dirty="0">
                <a:latin typeface="Palatino Linotype" charset="0"/>
              </a:rPr>
              <a:t>name</a:t>
            </a:r>
            <a:r>
              <a:rPr lang="en-US" altLang="en-US" sz="1350" i="1" dirty="0">
                <a:latin typeface="Palatino Linotype" charset="0"/>
              </a:rPr>
              <a:t> </a:t>
            </a:r>
            <a:r>
              <a:rPr lang="en-US" altLang="en-US" sz="1350" dirty="0">
                <a:latin typeface="Palatino Linotype" charset="0"/>
              </a:rPr>
              <a:t>(</a:t>
            </a:r>
            <a:r>
              <a:rPr lang="en-US" altLang="en-US" sz="1350" i="1" dirty="0">
                <a:latin typeface="Palatino Linotype" charset="0"/>
              </a:rPr>
              <a:t>instructor) </a:t>
            </a:r>
            <a:r>
              <a:rPr lang="en-US" altLang="en-US" sz="1350" dirty="0">
                <a:latin typeface="Lucida Sans Unicode" charset="0"/>
              </a:rPr>
              <a:t> </a:t>
            </a:r>
            <a:r>
              <a:rPr lang="en-US" altLang="en-US" sz="1350" dirty="0">
                <a:latin typeface="Palatino Linotype" charset="0"/>
              </a:rPr>
              <a:t>--  </a:t>
            </a:r>
            <a:r>
              <a:rPr lang="el-GR" altLang="en-US" sz="1350" dirty="0">
                <a:latin typeface="Times New Roman" charset="0"/>
              </a:rPr>
              <a:t>Π</a:t>
            </a:r>
            <a:r>
              <a:rPr lang="en-US" altLang="en-US" sz="1350" dirty="0">
                <a:latin typeface="Times New Roman" charset="0"/>
              </a:rPr>
              <a:t> </a:t>
            </a:r>
            <a:r>
              <a:rPr lang="en-US" altLang="en-US" sz="1350" i="1" baseline="-25000" dirty="0">
                <a:latin typeface="Palatino Linotype" charset="0"/>
              </a:rPr>
              <a:t>name</a:t>
            </a:r>
            <a:r>
              <a:rPr lang="en-US" altLang="en-US" sz="1350" i="1" dirty="0">
                <a:latin typeface="Palatino Linotype" charset="0"/>
              </a:rPr>
              <a:t> </a:t>
            </a:r>
            <a:r>
              <a:rPr lang="en-US" altLang="en-US" sz="1350" dirty="0">
                <a:latin typeface="Palatino Linotype" charset="0"/>
              </a:rPr>
              <a:t>(</a:t>
            </a:r>
            <a:r>
              <a:rPr lang="en-US" altLang="en-US" sz="1350" i="1" dirty="0">
                <a:latin typeface="Palatino Linotype" charset="0"/>
              </a:rPr>
              <a:t>student)</a:t>
            </a:r>
            <a:endParaRPr lang="en-US" altLang="en-US" sz="1200" i="1" dirty="0">
              <a:latin typeface="Palatino Linotype" charset="0"/>
            </a:endParaRPr>
          </a:p>
        </p:txBody>
      </p:sp>
      <p:sp>
        <p:nvSpPr>
          <p:cNvPr id="24610" name="TextBox 39"/>
          <p:cNvSpPr txBox="1">
            <a:spLocks noChangeArrowheads="1"/>
          </p:cNvSpPr>
          <p:nvPr/>
        </p:nvSpPr>
        <p:spPr bwMode="auto">
          <a:xfrm>
            <a:off x="3298031" y="3604023"/>
            <a:ext cx="44837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>
                <a:latin typeface="Palatino Linotype" charset="0"/>
              </a:rPr>
              <a:t>Output the set difference of tuples from the two input relations. </a:t>
            </a:r>
          </a:p>
        </p:txBody>
      </p:sp>
      <p:cxnSp>
        <p:nvCxnSpPr>
          <p:cNvPr id="24611" name="Straight Connector 42"/>
          <p:cNvCxnSpPr>
            <a:cxnSpLocks noChangeShapeType="1"/>
          </p:cNvCxnSpPr>
          <p:nvPr/>
        </p:nvCxnSpPr>
        <p:spPr bwMode="auto">
          <a:xfrm>
            <a:off x="3299223" y="3604022"/>
            <a:ext cx="410765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2" name="Straight Connector 35"/>
          <p:cNvCxnSpPr>
            <a:cxnSpLocks noChangeShapeType="1"/>
          </p:cNvCxnSpPr>
          <p:nvPr/>
        </p:nvCxnSpPr>
        <p:spPr bwMode="auto">
          <a:xfrm>
            <a:off x="3283744" y="4221541"/>
            <a:ext cx="412313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808908E-EDA2-4F03-AE21-32D2384397D9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1C255D-B1E5-4E47-95C2-40CD8142FB26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DE9A57-6D32-4958-B189-012FAC695D28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pic>
        <p:nvPicPr>
          <p:cNvPr id="42" name="Picture 4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64D21E6-136A-4C79-B861-1DD7F667CC6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8E48E4-A8FC-4343-9E21-32744D3C0F29}"/>
                  </a:ext>
                </a:extLst>
              </p:cNvPr>
              <p:cNvSpPr txBox="1"/>
              <p:nvPr/>
            </p:nvSpPr>
            <p:spPr>
              <a:xfrm>
                <a:off x="0" y="457200"/>
                <a:ext cx="9144000" cy="2413353"/>
              </a:xfrm>
              <a:prstGeom prst="rect">
                <a:avLst/>
              </a:prstGeom>
              <a:noFill/>
            </p:spPr>
            <p:txBody>
              <a:bodyPr wrap="square" lIns="457200" tIns="182880" rIns="457200" bIns="0" rtlCol="0">
                <a:spAutoFit/>
              </a:bodyPr>
              <a:lstStyle/>
              <a:p>
                <a:pPr marL="342900" indent="-342900">
                  <a:spcAft>
                    <a:spcPts val="1000"/>
                  </a:spcAft>
                  <a:buFont typeface="Wingdings" panose="05000000000000000000" pitchFamily="2" charset="2"/>
                  <a:buChar char="§"/>
                </a:pPr>
                <a:r>
                  <a:rPr lang="en-US" b="1" dirty="0"/>
                  <a:t>Set difference (</a:t>
                </a:r>
                <a14:m>
                  <m:oMath xmlns:m="http://schemas.openxmlformats.org/officeDocument/2006/math">
                    <m:r>
                      <a:rPr lang="en-US" alt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b="1" dirty="0"/>
                  <a:t>)</a:t>
                </a:r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Let </a:t>
                </a:r>
                <a:r>
                  <a:rPr lang="en-US" altLang="en-US" i="1" dirty="0"/>
                  <a:t>R</a:t>
                </a:r>
                <a:r>
                  <a:rPr lang="en-US" altLang="en-US" dirty="0"/>
                  <a:t> and </a:t>
                </a:r>
                <a:r>
                  <a:rPr lang="en-US" altLang="en-US" i="1" dirty="0"/>
                  <a:t>S</a:t>
                </a:r>
                <a:r>
                  <a:rPr lang="en-US" altLang="en-US" dirty="0"/>
                  <a:t> be relational schemas</a:t>
                </a:r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en-US" dirty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nor/>
                      </m:rPr>
                      <a:rPr lang="en-US" altLang="en-US" dirty="0"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en-US" dirty="0"/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b="1" dirty="0"/>
                  <a:t>Not commutative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en-US" dirty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nor/>
                      </m:rPr>
                      <a:rPr lang="en-US" altLang="en-US" dirty="0"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altLang="en-US" dirty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nor/>
                      </m:rPr>
                      <a:rPr lang="en-US" altLang="en-US" dirty="0"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endParaRPr lang="en-US" altLang="en-US" dirty="0"/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ea typeface="Cambria Math" panose="02040503050406030204" pitchFamily="18" charset="0"/>
                  </a:rPr>
                  <a:t>Requisite: </a:t>
                </a:r>
                <a:r>
                  <a:rPr lang="en-US" altLang="en-US" b="1" dirty="0">
                    <a:ea typeface="Cambria Math" panose="02040503050406030204" pitchFamily="18" charset="0"/>
                  </a:rPr>
                  <a:t>union-compatible</a:t>
                </a:r>
                <a:r>
                  <a:rPr lang="en-US" altLang="en-US" dirty="0">
                    <a:ea typeface="Cambria Math" panose="02040503050406030204" pitchFamily="18" charset="0"/>
                  </a:rPr>
                  <a:t>: relations share the same number of columns and their corresponding columns share the same domain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8E48E4-A8FC-4343-9E21-32744D3C0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2413353"/>
              </a:xfrm>
              <a:prstGeom prst="rect">
                <a:avLst/>
              </a:prstGeom>
              <a:blipFill>
                <a:blip r:embed="rId3"/>
                <a:stretch>
                  <a:fillRect b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AF4E31A-8781-4AC1-BEE6-A915CDF2F58C}"/>
                  </a:ext>
                </a:extLst>
              </p:cNvPr>
              <p:cNvSpPr/>
              <p:nvPr/>
            </p:nvSpPr>
            <p:spPr>
              <a:xfrm>
                <a:off x="5165672" y="3207723"/>
                <a:ext cx="7745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AF4E31A-8781-4AC1-BEE6-A915CDF2F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672" y="3207723"/>
                <a:ext cx="77457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4CEE4597-25EE-47FE-AB63-40C1ACCA2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103115"/>
              </p:ext>
            </p:extLst>
          </p:nvPr>
        </p:nvGraphicFramePr>
        <p:xfrm>
          <a:off x="5099209" y="3577055"/>
          <a:ext cx="9091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45588EA-59C6-4490-BE80-DD15AC7372EF}"/>
                  </a:ext>
                </a:extLst>
              </p:cNvPr>
              <p:cNvSpPr/>
              <p:nvPr/>
            </p:nvSpPr>
            <p:spPr>
              <a:xfrm>
                <a:off x="6597288" y="3207723"/>
                <a:ext cx="7697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45588EA-59C6-4490-BE80-DD15AC7372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288" y="3207723"/>
                <a:ext cx="76976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3323BA13-97ED-42A0-B5C9-36F678894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087614"/>
              </p:ext>
            </p:extLst>
          </p:nvPr>
        </p:nvGraphicFramePr>
        <p:xfrm>
          <a:off x="705016" y="3580772"/>
          <a:ext cx="9091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4BF705D6-ADCD-4C2A-A13D-7655088B6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463807"/>
              </p:ext>
            </p:extLst>
          </p:nvPr>
        </p:nvGraphicFramePr>
        <p:xfrm>
          <a:off x="2053156" y="3560928"/>
          <a:ext cx="9091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332298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9FC96069-45FD-45B2-9865-918D0D65E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725359"/>
              </p:ext>
            </p:extLst>
          </p:nvPr>
        </p:nvGraphicFramePr>
        <p:xfrm>
          <a:off x="3360752" y="3577128"/>
          <a:ext cx="9091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D81FF57-0889-46ED-9858-6AAF7E76060C}"/>
                  </a:ext>
                </a:extLst>
              </p:cNvPr>
              <p:cNvSpPr/>
              <p:nvPr/>
            </p:nvSpPr>
            <p:spPr>
              <a:xfrm>
                <a:off x="989722" y="3211440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D81FF57-0889-46ED-9858-6AAF7E760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22" y="3211440"/>
                <a:ext cx="3802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58D1B1F-C393-4793-B554-CD137E432723}"/>
                  </a:ext>
                </a:extLst>
              </p:cNvPr>
              <p:cNvSpPr/>
              <p:nvPr/>
            </p:nvSpPr>
            <p:spPr>
              <a:xfrm>
                <a:off x="2331145" y="3211440"/>
                <a:ext cx="351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58D1B1F-C393-4793-B554-CD137E4327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145" y="3211440"/>
                <a:ext cx="35137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359A6F2-4B22-4B2A-933F-C5CDAA0EFD49}"/>
                  </a:ext>
                </a:extLst>
              </p:cNvPr>
              <p:cNvSpPr/>
              <p:nvPr/>
            </p:nvSpPr>
            <p:spPr>
              <a:xfrm>
                <a:off x="3623058" y="3207796"/>
                <a:ext cx="373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359A6F2-4B22-4B2A-933F-C5CDAA0EFD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058" y="3207796"/>
                <a:ext cx="37382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" descr="https://upload.wikimedia.org/wikipedia/commons/thumb/5/5a/Venn0010.svg/384px-Venn0010.svg.png">
            <a:extLst>
              <a:ext uri="{FF2B5EF4-FFF2-40B4-BE49-F238E27FC236}">
                <a16:creationId xmlns:a16="http://schemas.microsoft.com/office/drawing/2014/main" id="{6613E38F-32F5-4104-A56F-F94F9D670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43800" y="704804"/>
            <a:ext cx="1279115" cy="93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6165E079-F603-4EDF-9AAF-FCED69DD8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020965"/>
              </p:ext>
            </p:extLst>
          </p:nvPr>
        </p:nvGraphicFramePr>
        <p:xfrm>
          <a:off x="6527619" y="3577055"/>
          <a:ext cx="9091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421379C-7A08-4249-8073-C677BFBE4460}"/>
                  </a:ext>
                </a:extLst>
              </p:cNvPr>
              <p:cNvSpPr/>
              <p:nvPr/>
            </p:nvSpPr>
            <p:spPr>
              <a:xfrm>
                <a:off x="7748891" y="3211440"/>
                <a:ext cx="126460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altLang="en-US" b="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dirty="0"/>
                  <a:t>Not union-compatible</a:t>
                </a: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421379C-7A08-4249-8073-C677BFBE44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891" y="3211440"/>
                <a:ext cx="1264607" cy="923330"/>
              </a:xfrm>
              <a:prstGeom prst="rect">
                <a:avLst/>
              </a:prstGeom>
              <a:blipFill>
                <a:blip r:embed="rId11"/>
                <a:stretch>
                  <a:fillRect l="-3365" r="-2885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448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7DA53C-6DA1-4452-8B3A-100F841B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8F3AA-FD63-43E0-A18E-70DBD0E27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CMSC 508 – Database Theory</a:t>
            </a:r>
          </a:p>
        </p:txBody>
      </p:sp>
    </p:spTree>
    <p:extLst>
      <p:ext uri="{BB962C8B-B14F-4D97-AF65-F5344CB8AC3E}">
        <p14:creationId xmlns:p14="http://schemas.microsoft.com/office/powerpoint/2010/main" val="341339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2972096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Selection (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– sigma)</a:t>
            </a: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Notation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i="1" baseline="-25000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) where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is the predicate and R is a relation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Definition: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dirty="0">
              <a:sym typeface="Symbol" panose="05050102010706020507" pitchFamily="18" charset="2"/>
            </a:endParaRPr>
          </a:p>
          <a:p>
            <a:pPr marL="822960" lvl="2"/>
            <a:r>
              <a:rPr lang="en-US" altLang="en-US" dirty="0">
                <a:sym typeface="Symbol" panose="05050102010706020507" pitchFamily="18" charset="2"/>
              </a:rPr>
              <a:t>where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is a formula in propositional calculus consisting of </a:t>
            </a:r>
            <a:r>
              <a:rPr lang="en-US" altLang="en-US" b="1" dirty="0">
                <a:sym typeface="Symbol" panose="05050102010706020507" pitchFamily="18" charset="2"/>
              </a:rPr>
              <a:t>terms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connected by:  (</a:t>
            </a:r>
            <a:r>
              <a:rPr lang="en-US" altLang="en-US" b="1" dirty="0">
                <a:sym typeface="Symbol" panose="05050102010706020507" pitchFamily="18" charset="2"/>
              </a:rPr>
              <a:t>and</a:t>
            </a:r>
            <a:r>
              <a:rPr lang="en-US" altLang="en-US" dirty="0">
                <a:sym typeface="Symbol" panose="05050102010706020507" pitchFamily="18" charset="2"/>
              </a:rPr>
              <a:t>),  (</a:t>
            </a:r>
            <a:r>
              <a:rPr lang="en-US" altLang="en-US" b="1" dirty="0">
                <a:sym typeface="Symbol" panose="05050102010706020507" pitchFamily="18" charset="2"/>
              </a:rPr>
              <a:t>or</a:t>
            </a:r>
            <a:r>
              <a:rPr lang="en-US" altLang="en-US" dirty="0">
                <a:sym typeface="Symbol" panose="05050102010706020507" pitchFamily="18" charset="2"/>
              </a:rPr>
              <a:t>),  (</a:t>
            </a:r>
            <a:r>
              <a:rPr lang="en-US" altLang="en-US" b="1" dirty="0">
                <a:sym typeface="Symbol" panose="05050102010706020507" pitchFamily="18" charset="2"/>
              </a:rPr>
              <a:t>not</a:t>
            </a:r>
            <a:r>
              <a:rPr lang="en-US" altLang="en-US" dirty="0">
                <a:sym typeface="Symbol" panose="05050102010706020507" pitchFamily="18" charset="2"/>
              </a:rPr>
              <a:t>) functions</a:t>
            </a:r>
          </a:p>
          <a:p>
            <a:pPr lvl="2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 marL="822960" lvl="2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Each </a:t>
            </a:r>
            <a:r>
              <a:rPr lang="en-US" altLang="en-US" b="1" dirty="0">
                <a:sym typeface="Symbol" panose="05050102010706020507" pitchFamily="18" charset="2"/>
              </a:rPr>
              <a:t>term</a:t>
            </a:r>
            <a:r>
              <a:rPr lang="en-US" altLang="en-US" dirty="0">
                <a:sym typeface="Symbol" panose="05050102010706020507" pitchFamily="18" charset="2"/>
              </a:rPr>
              <a:t> is one of:	 &lt;attribute&gt;  </a:t>
            </a:r>
            <a:r>
              <a:rPr lang="en-US" altLang="en-US" i="1" dirty="0">
                <a:sym typeface="Symbol" panose="05050102010706020507" pitchFamily="18" charset="2"/>
              </a:rPr>
              <a:t>operator</a:t>
            </a:r>
            <a:r>
              <a:rPr lang="en-US" altLang="en-US" dirty="0">
                <a:sym typeface="Symbol" panose="05050102010706020507" pitchFamily="18" charset="2"/>
              </a:rPr>
              <a:t>  &lt;attribute&gt; or &lt;literal&gt;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where </a:t>
            </a:r>
            <a:r>
              <a:rPr lang="en-US" altLang="en-US" i="1" dirty="0">
                <a:sym typeface="Symbol" panose="05050102010706020507" pitchFamily="18" charset="2"/>
              </a:rPr>
              <a:t>operator</a:t>
            </a:r>
            <a:r>
              <a:rPr lang="en-US" altLang="en-US" dirty="0">
                <a:sym typeface="Symbol" panose="05050102010706020507" pitchFamily="18" charset="2"/>
              </a:rPr>
              <a:t> is one of:  =, , &gt;, , &lt;, </a:t>
            </a:r>
          </a:p>
          <a:p>
            <a:pPr lvl="2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7228FAF-41BB-40B9-A02B-174F8C98207C}"/>
              </a:ext>
            </a:extLst>
          </p:cNvPr>
          <p:cNvSpPr/>
          <p:nvPr/>
        </p:nvSpPr>
        <p:spPr>
          <a:xfrm>
            <a:off x="2506539" y="1371994"/>
            <a:ext cx="3743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/>
              <a:t> </a:t>
            </a:r>
            <a:r>
              <a:rPr lang="en-US" altLang="en-US" sz="2000" i="1" dirty="0">
                <a:sym typeface="Symbol" panose="05050102010706020507" pitchFamily="18" charset="2"/>
              </a:rPr>
              <a:t>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P</a:t>
            </a:r>
            <a:r>
              <a:rPr lang="en-US" altLang="en-US" sz="2000" dirty="0">
                <a:sym typeface="Symbol" panose="05050102010706020507" pitchFamily="18" charset="2"/>
              </a:rPr>
              <a:t>(</a:t>
            </a:r>
            <a:r>
              <a:rPr lang="en-US" altLang="en-US" sz="2000" b="1" i="1" dirty="0"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ym typeface="Symbol" panose="05050102010706020507" pitchFamily="18" charset="2"/>
              </a:rPr>
              <a:t>) = {</a:t>
            </a:r>
            <a:r>
              <a:rPr lang="en-US" altLang="en-US" sz="2000" i="1" dirty="0"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sym typeface="Symbol" panose="05050102010706020507" pitchFamily="18" charset="2"/>
              </a:rPr>
              <a:t> | </a:t>
            </a:r>
            <a:r>
              <a:rPr lang="en-US" altLang="en-US" sz="2000" i="1" dirty="0"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sym typeface="Symbol" panose="05050102010706020507" pitchFamily="18" charset="2"/>
              </a:rPr>
              <a:t>  </a:t>
            </a:r>
            <a:r>
              <a:rPr lang="en-US" altLang="en-US" sz="2000" i="1" dirty="0"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sym typeface="Symbol" panose="05050102010706020507" pitchFamily="18" charset="2"/>
              </a:rPr>
              <a:t>and </a:t>
            </a:r>
            <a:r>
              <a:rPr lang="en-US" altLang="en-US" sz="2000" b="1" i="1" dirty="0">
                <a:sym typeface="Symbol" panose="05050102010706020507" pitchFamily="18" charset="2"/>
              </a:rPr>
              <a:t>P</a:t>
            </a:r>
            <a:r>
              <a:rPr lang="en-US" altLang="en-US" sz="2000" i="1" dirty="0">
                <a:sym typeface="Symbol" panose="05050102010706020507" pitchFamily="18" charset="2"/>
              </a:rPr>
              <a:t>(t) </a:t>
            </a:r>
            <a:r>
              <a:rPr lang="en-US" altLang="en-US" sz="2000" b="1" i="1" dirty="0">
                <a:sym typeface="Symbol" panose="05050102010706020507" pitchFamily="18" charset="2"/>
              </a:rPr>
              <a:t>== true</a:t>
            </a:r>
            <a:r>
              <a:rPr lang="en-US" altLang="en-US" sz="2000" dirty="0">
                <a:sym typeface="Symbol" panose="05050102010706020507" pitchFamily="18" charset="2"/>
              </a:rPr>
              <a:t>}</a:t>
            </a:r>
            <a:endParaRPr lang="en-US" sz="2000" dirty="0"/>
          </a:p>
        </p:txBody>
      </p: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B58977B4-12D2-4B68-9139-8A5CAD42C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942652"/>
              </p:ext>
            </p:extLst>
          </p:nvPr>
        </p:nvGraphicFramePr>
        <p:xfrm>
          <a:off x="1281880" y="3580772"/>
          <a:ext cx="9091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3322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87A73E0-EEB9-4B07-BFF2-464301FDE7F3}"/>
                  </a:ext>
                </a:extLst>
              </p:cNvPr>
              <p:cNvSpPr/>
              <p:nvPr/>
            </p:nvSpPr>
            <p:spPr>
              <a:xfrm>
                <a:off x="1559869" y="3231284"/>
                <a:ext cx="351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87A73E0-EEB9-4B07-BFF2-464301FDE7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869" y="3231284"/>
                <a:ext cx="3513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FBBD3A10-978D-4918-A857-546138C95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53483"/>
              </p:ext>
            </p:extLst>
          </p:nvPr>
        </p:nvGraphicFramePr>
        <p:xfrm>
          <a:off x="2722115" y="3580772"/>
          <a:ext cx="9091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FCB4124-9B19-4C98-9C7C-9FD466698F22}"/>
              </a:ext>
            </a:extLst>
          </p:cNvPr>
          <p:cNvSpPr/>
          <p:nvPr/>
        </p:nvSpPr>
        <p:spPr>
          <a:xfrm>
            <a:off x="2741041" y="3214431"/>
            <a:ext cx="1032591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5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600" i="1" dirty="0">
                <a:sym typeface="Symbol" panose="05050102010706020507" pitchFamily="18" charset="2"/>
              </a:rPr>
              <a:t>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A=1 </a:t>
            </a:r>
            <a:r>
              <a:rPr lang="en-US" altLang="en-US" sz="1600" dirty="0">
                <a:sym typeface="Symbol" panose="05050102010706020507" pitchFamily="18" charset="2"/>
              </a:rPr>
              <a:t>(</a:t>
            </a:r>
            <a:r>
              <a:rPr lang="en-US" altLang="en-US" sz="1600" i="1" dirty="0">
                <a:sym typeface="Symbol" panose="05050102010706020507" pitchFamily="18" charset="2"/>
              </a:rPr>
              <a:t>S</a:t>
            </a:r>
            <a:r>
              <a:rPr lang="en-US" altLang="en-US" sz="1600" dirty="0">
                <a:sym typeface="Symbol" panose="05050102010706020507" pitchFamily="18" charset="2"/>
              </a:rPr>
              <a:t>)</a:t>
            </a:r>
            <a:endParaRPr lang="en-US" alt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AE8700-1280-4169-B2BA-BCDC80623143}"/>
              </a:ext>
            </a:extLst>
          </p:cNvPr>
          <p:cNvSpPr/>
          <p:nvPr/>
        </p:nvSpPr>
        <p:spPr>
          <a:xfrm>
            <a:off x="4066390" y="3214431"/>
            <a:ext cx="1552220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5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600" i="1" dirty="0">
                <a:sym typeface="Symbol" panose="05050102010706020507" pitchFamily="18" charset="2"/>
              </a:rPr>
              <a:t>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A=1   A=2 </a:t>
            </a:r>
            <a:r>
              <a:rPr lang="en-US" altLang="en-US" sz="1600" dirty="0">
                <a:sym typeface="Symbol" panose="05050102010706020507" pitchFamily="18" charset="2"/>
              </a:rPr>
              <a:t>(</a:t>
            </a:r>
            <a:r>
              <a:rPr lang="en-US" altLang="en-US" sz="1600" i="1" dirty="0">
                <a:sym typeface="Symbol" panose="05050102010706020507" pitchFamily="18" charset="2"/>
              </a:rPr>
              <a:t>S</a:t>
            </a:r>
            <a:r>
              <a:rPr lang="en-US" altLang="en-US" sz="1600" dirty="0">
                <a:sym typeface="Symbol" panose="05050102010706020507" pitchFamily="18" charset="2"/>
              </a:rPr>
              <a:t>)</a:t>
            </a:r>
            <a:endParaRPr lang="en-US" altLang="en-US" dirty="0"/>
          </a:p>
        </p:txBody>
      </p:sp>
      <p:graphicFrame>
        <p:nvGraphicFramePr>
          <p:cNvPr id="28" name="Table 5">
            <a:extLst>
              <a:ext uri="{FF2B5EF4-FFF2-40B4-BE49-F238E27FC236}">
                <a16:creationId xmlns:a16="http://schemas.microsoft.com/office/drawing/2014/main" id="{D88E0FE1-D3D9-48EC-B67A-61B59DDA0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875476"/>
              </p:ext>
            </p:extLst>
          </p:nvPr>
        </p:nvGraphicFramePr>
        <p:xfrm>
          <a:off x="4230581" y="3580772"/>
          <a:ext cx="9091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43E23949-5359-4885-A7E2-594375AEB3CF}"/>
              </a:ext>
            </a:extLst>
          </p:cNvPr>
          <p:cNvSpPr/>
          <p:nvPr/>
        </p:nvSpPr>
        <p:spPr>
          <a:xfrm>
            <a:off x="5932373" y="3214431"/>
            <a:ext cx="1012246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5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600" i="1" dirty="0">
                <a:sym typeface="Symbol" panose="05050102010706020507" pitchFamily="18" charset="2"/>
              </a:rPr>
              <a:t>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A </a:t>
            </a:r>
            <a:r>
              <a:rPr lang="en-US" altLang="en-US" baseline="-25000" dirty="0">
                <a:sym typeface="Symbol" panose="05050102010706020507" pitchFamily="18" charset="2"/>
              </a:rPr>
              <a:t> B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(</a:t>
            </a:r>
            <a:r>
              <a:rPr lang="en-US" altLang="en-US" sz="1600" i="1" dirty="0">
                <a:sym typeface="Symbol" panose="05050102010706020507" pitchFamily="18" charset="2"/>
              </a:rPr>
              <a:t>S</a:t>
            </a:r>
            <a:r>
              <a:rPr lang="en-US" altLang="en-US" sz="1600" dirty="0">
                <a:sym typeface="Symbol" panose="05050102010706020507" pitchFamily="18" charset="2"/>
              </a:rPr>
              <a:t>)</a:t>
            </a:r>
            <a:endParaRPr lang="en-US" altLang="en-US" dirty="0"/>
          </a:p>
        </p:txBody>
      </p:sp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F429F452-5D2D-421B-AA9E-51E67678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892142"/>
              </p:ext>
            </p:extLst>
          </p:nvPr>
        </p:nvGraphicFramePr>
        <p:xfrm>
          <a:off x="5924689" y="3580772"/>
          <a:ext cx="9091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5D612F45-483F-4207-A795-FEF11A0DFFA2}"/>
              </a:ext>
            </a:extLst>
          </p:cNvPr>
          <p:cNvSpPr/>
          <p:nvPr/>
        </p:nvSpPr>
        <p:spPr>
          <a:xfrm>
            <a:off x="7388433" y="3201213"/>
            <a:ext cx="1198976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5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600" i="1" dirty="0">
                <a:sym typeface="Symbol" panose="05050102010706020507" pitchFamily="18" charset="2"/>
              </a:rPr>
              <a:t>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(</a:t>
            </a:r>
            <a:r>
              <a:rPr lang="en-US" altLang="en-US" i="1" baseline="-25000" dirty="0">
                <a:sym typeface="Symbol" panose="05050102010706020507" pitchFamily="18" charset="2"/>
              </a:rPr>
              <a:t>A &gt;</a:t>
            </a:r>
            <a:r>
              <a:rPr lang="en-US" altLang="en-US" baseline="-25000" dirty="0">
                <a:sym typeface="Symbol" panose="05050102010706020507" pitchFamily="18" charset="2"/>
              </a:rPr>
              <a:t> B)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(</a:t>
            </a:r>
            <a:r>
              <a:rPr lang="en-US" altLang="en-US" sz="1600" i="1" dirty="0">
                <a:sym typeface="Symbol" panose="05050102010706020507" pitchFamily="18" charset="2"/>
              </a:rPr>
              <a:t>S</a:t>
            </a:r>
            <a:r>
              <a:rPr lang="en-US" altLang="en-US" sz="1600" dirty="0">
                <a:sym typeface="Symbol" panose="05050102010706020507" pitchFamily="18" charset="2"/>
              </a:rPr>
              <a:t>)</a:t>
            </a:r>
            <a:endParaRPr lang="en-US" altLang="en-US" dirty="0"/>
          </a:p>
        </p:txBody>
      </p:sp>
      <p:graphicFrame>
        <p:nvGraphicFramePr>
          <p:cNvPr id="33" name="Table 5">
            <a:extLst>
              <a:ext uri="{FF2B5EF4-FFF2-40B4-BE49-F238E27FC236}">
                <a16:creationId xmlns:a16="http://schemas.microsoft.com/office/drawing/2014/main" id="{AEE159D8-DA02-4F42-B1FD-173C655E1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813059"/>
              </p:ext>
            </p:extLst>
          </p:nvPr>
        </p:nvGraphicFramePr>
        <p:xfrm>
          <a:off x="7509518" y="3567554"/>
          <a:ext cx="9091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625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92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8E48E4-A8FC-4343-9E21-32744D3C0F29}"/>
                  </a:ext>
                </a:extLst>
              </p:cNvPr>
              <p:cNvSpPr txBox="1"/>
              <p:nvPr/>
            </p:nvSpPr>
            <p:spPr>
              <a:xfrm>
                <a:off x="0" y="457200"/>
                <a:ext cx="9144000" cy="4486356"/>
              </a:xfrm>
              <a:prstGeom prst="rect">
                <a:avLst/>
              </a:prstGeom>
              <a:noFill/>
            </p:spPr>
            <p:txBody>
              <a:bodyPr wrap="square" lIns="457200" tIns="182880" rIns="457200" bIns="0" rtlCol="0">
                <a:spAutoFit/>
              </a:bodyPr>
              <a:lstStyle/>
              <a:p>
                <a:pPr marL="342900" indent="-342900">
                  <a:spcAft>
                    <a:spcPts val="1000"/>
                  </a:spcAft>
                  <a:buFont typeface="Wingdings" panose="05000000000000000000" pitchFamily="2" charset="2"/>
                  <a:buChar char="§"/>
                </a:pPr>
                <a:r>
                  <a:rPr lang="en-US" altLang="en-US" b="1" dirty="0"/>
                  <a:t>Properties of the selection</a:t>
                </a:r>
                <a:r>
                  <a:rPr lang="en-US" b="1" dirty="0"/>
                  <a:t> (</a:t>
                </a:r>
                <a:r>
                  <a:rPr lang="el-GR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sigma)</a:t>
                </a:r>
                <a:endParaRPr lang="en-US" b="1" dirty="0"/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Idempotent – can be applied multiple times without side effects</a:t>
                </a:r>
              </a:p>
              <a:p>
                <a:pPr>
                  <a:spcAft>
                    <a:spcPts val="1000"/>
                  </a:spcAft>
                </a:pPr>
                <a:r>
                  <a:rPr lang="en-US" dirty="0"/>
                  <a:t>			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</a:t>
                </a:r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Commutative – order doesn’t matter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1000"/>
                  </a:spcAft>
                </a:pP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) =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</a:t>
                </a:r>
                <a:endPara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Distributive – operations can be subdivided and combined</a:t>
                </a:r>
              </a:p>
              <a:p>
                <a:pPr>
                  <a:spcAft>
                    <a:spcPts val="1000"/>
                  </a:spcAft>
                </a:pPr>
                <a:r>
                  <a:rPr lang="en-US" dirty="0"/>
                  <a:t>			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∧ B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(R) =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dirty="0">
                        <a:sym typeface="Symbol" panose="05050102010706020507" pitchFamily="18" charset="2"/>
                      </a:rPr>
                      <m:t>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(R) =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(R)) =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(R))</a:t>
                </a:r>
              </a:p>
              <a:p>
                <a:pPr>
                  <a:spcAft>
                    <a:spcPts val="1000"/>
                  </a:spcAft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∨ B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(R) =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(R) </a:t>
                </a:r>
                <a:r>
                  <a:rPr lang="en-US" altLang="en-US" dirty="0">
                    <a:sym typeface="Symbol" panose="05050102010706020507" pitchFamily="18" charset="2"/>
                  </a:rPr>
                  <a:t>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(R)</a:t>
                </a:r>
              </a:p>
              <a:p>
                <a:pPr>
                  <a:spcAft>
                    <a:spcPts val="1000"/>
                  </a:spcAft>
                </a:pPr>
                <a:endPara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1000"/>
                  </a:spcAft>
                </a:pP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First = “Michael” ∧ Last = “Cano”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(R)    vs    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First = “Michael” v Last = “Cano”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(R)</a:t>
                </a:r>
                <a:endPara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8E48E4-A8FC-4343-9E21-32744D3C0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44863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C405203C-4059-44FB-94BC-EFD1464BD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230666"/>
              </p:ext>
            </p:extLst>
          </p:nvPr>
        </p:nvGraphicFramePr>
        <p:xfrm>
          <a:off x="7010400" y="3636526"/>
          <a:ext cx="208799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995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1043995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Michael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Michael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3322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4F50F25-204B-4947-AAF5-01CD50546853}"/>
                  </a:ext>
                </a:extLst>
              </p:cNvPr>
              <p:cNvSpPr/>
              <p:nvPr/>
            </p:nvSpPr>
            <p:spPr>
              <a:xfrm>
                <a:off x="7864279" y="3267194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4F50F25-204B-4947-AAF5-01CD505468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279" y="3267194"/>
                <a:ext cx="3802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02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1272143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Projection (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∏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- pi)</a:t>
            </a:r>
            <a:endParaRPr lang="en-US" b="1" dirty="0"/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Filters a set of columns and </a:t>
            </a:r>
            <a:r>
              <a:rPr lang="en-US" altLang="en-US" b="1" dirty="0"/>
              <a:t>removes duplicated </a:t>
            </a:r>
            <a:r>
              <a:rPr lang="en-US" altLang="en-US" dirty="0"/>
              <a:t>tuples from the output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A0C8010-B306-4003-B0E9-6005115B8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112634"/>
              </p:ext>
            </p:extLst>
          </p:nvPr>
        </p:nvGraphicFramePr>
        <p:xfrm>
          <a:off x="1244766" y="2289631"/>
          <a:ext cx="9091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494385E-AD85-4E99-BAC7-893E6A4AD5E9}"/>
                  </a:ext>
                </a:extLst>
              </p:cNvPr>
              <p:cNvSpPr/>
              <p:nvPr/>
            </p:nvSpPr>
            <p:spPr>
              <a:xfrm>
                <a:off x="1516772" y="1920299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494385E-AD85-4E99-BAC7-893E6A4AD5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772" y="1920299"/>
                <a:ext cx="3802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CBC3BB1C-E7BA-4B51-A8AC-63B104D54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771550"/>
              </p:ext>
            </p:extLst>
          </p:nvPr>
        </p:nvGraphicFramePr>
        <p:xfrm>
          <a:off x="2457410" y="2289631"/>
          <a:ext cx="45455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2B1DA05-20DE-4F54-8860-135DD6712871}"/>
                  </a:ext>
                </a:extLst>
              </p:cNvPr>
              <p:cNvSpPr/>
              <p:nvPr/>
            </p:nvSpPr>
            <p:spPr>
              <a:xfrm>
                <a:off x="2267294" y="1913949"/>
                <a:ext cx="856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∏</m:t>
                      </m:r>
                      <m:r>
                        <m:rPr>
                          <m:nor/>
                        </m:rPr>
                        <a:rPr lang="en-US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2B1DA05-20DE-4F54-8860-135DD67128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294" y="1913949"/>
                <a:ext cx="856325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263C0063-699C-49D8-B3F1-457C4C18F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808619"/>
              </p:ext>
            </p:extLst>
          </p:nvPr>
        </p:nvGraphicFramePr>
        <p:xfrm>
          <a:off x="4665242" y="2286640"/>
          <a:ext cx="1278357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119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26119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426119">
                  <a:extLst>
                    <a:ext uri="{9D8B030D-6E8A-4147-A177-3AD203B41FA5}">
                      <a16:colId xmlns:a16="http://schemas.microsoft.com/office/drawing/2014/main" val="132903084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3322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DE07242-D026-440D-892F-71187801CF1D}"/>
                  </a:ext>
                </a:extLst>
              </p:cNvPr>
              <p:cNvSpPr/>
              <p:nvPr/>
            </p:nvSpPr>
            <p:spPr>
              <a:xfrm>
                <a:off x="5128731" y="1925680"/>
                <a:ext cx="360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DE07242-D026-440D-892F-71187801C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731" y="1925680"/>
                <a:ext cx="3609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FB4AC64-2791-49CD-8D45-00A0729DE42E}"/>
                  </a:ext>
                </a:extLst>
              </p:cNvPr>
              <p:cNvSpPr/>
              <p:nvPr/>
            </p:nvSpPr>
            <p:spPr>
              <a:xfrm>
                <a:off x="6666809" y="1859518"/>
                <a:ext cx="1675937" cy="313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5"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6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∏</m:t>
                    </m:r>
                    <m:r>
                      <m:rPr>
                        <m:nor/>
                      </m:rPr>
                      <a:rPr lang="en-US" sz="1600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1600" b="0" i="0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6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600" dirty="0">
                    <a:sym typeface="Symbol" panose="05050102010706020507" pitchFamily="18" charset="2"/>
                  </a:rPr>
                  <a:t>(</a:t>
                </a:r>
                <a:r>
                  <a:rPr lang="en-US" altLang="en-US" sz="1600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sz="1600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B=2 </a:t>
                </a:r>
                <a:r>
                  <a:rPr lang="en-US" altLang="en-US" sz="1600" dirty="0">
                    <a:sym typeface="Symbol" panose="05050102010706020507" pitchFamily="18" charset="2"/>
                  </a:rPr>
                  <a:t>(</a:t>
                </a:r>
                <a:r>
                  <a:rPr lang="en-US" altLang="en-US" sz="1600" i="1" dirty="0">
                    <a:sym typeface="Symbol" panose="05050102010706020507" pitchFamily="18" charset="2"/>
                  </a:rPr>
                  <a:t>Z</a:t>
                </a:r>
                <a:r>
                  <a:rPr lang="en-US" altLang="en-US" sz="1600" dirty="0">
                    <a:sym typeface="Symbol" panose="05050102010706020507" pitchFamily="18" charset="2"/>
                  </a:rPr>
                  <a:t>))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FB4AC64-2791-49CD-8D45-00A0729DE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809" y="1859518"/>
                <a:ext cx="1675937" cy="313932"/>
              </a:xfrm>
              <a:prstGeom prst="rect">
                <a:avLst/>
              </a:prstGeom>
              <a:blipFill>
                <a:blip r:embed="rId7"/>
                <a:stretch>
                  <a:fillRect l="-364" t="-15385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11F82B9C-5E60-4ABF-81D7-DDFB3723E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099342"/>
              </p:ext>
            </p:extLst>
          </p:nvPr>
        </p:nvGraphicFramePr>
        <p:xfrm>
          <a:off x="6990134" y="2234231"/>
          <a:ext cx="9091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6177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A233BB2-D4FF-46B1-8E25-1D5E1E2C500C}"/>
                  </a:ext>
                </a:extLst>
              </p:cNvPr>
              <p:cNvSpPr/>
              <p:nvPr/>
            </p:nvSpPr>
            <p:spPr>
              <a:xfrm>
                <a:off x="5971484" y="3982168"/>
                <a:ext cx="2946399" cy="1061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5" algn="ctr"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r>
                  <a:rPr lang="en-US" altLang="en-US" sz="1600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sz="1600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B=2 </a:t>
                </a:r>
                <a:r>
                  <a:rPr lang="en-US" altLang="en-US" sz="1600" dirty="0"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∏</m:t>
                    </m:r>
                    <m:r>
                      <m:rPr>
                        <m:nor/>
                      </m:rPr>
                      <a:rPr lang="en-US" sz="16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16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6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600" dirty="0">
                    <a:sym typeface="Symbol" panose="05050102010706020507" pitchFamily="18" charset="2"/>
                  </a:rPr>
                  <a:t>(</a:t>
                </a:r>
                <a:r>
                  <a:rPr lang="en-US" altLang="en-US" sz="1600" i="1" dirty="0">
                    <a:sym typeface="Symbol" panose="05050102010706020507" pitchFamily="18" charset="2"/>
                  </a:rPr>
                  <a:t>Z</a:t>
                </a:r>
                <a:r>
                  <a:rPr lang="en-US" altLang="en-US" sz="1600" dirty="0">
                    <a:sym typeface="Symbol" panose="05050102010706020507" pitchFamily="18" charset="2"/>
                  </a:rPr>
                  <a:t>))</a:t>
                </a:r>
              </a:p>
              <a:p>
                <a:pPr marL="0" lvl="5"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/>
              </a:p>
              <a:p>
                <a:pPr marL="0" lvl="5" algn="ctr"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r>
                  <a:rPr lang="en-US" altLang="en-US" dirty="0"/>
                  <a:t>NOPE. We no longer have B after the projection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A233BB2-D4FF-46B1-8E25-1D5E1E2C50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484" y="3982168"/>
                <a:ext cx="2946399" cy="1061829"/>
              </a:xfrm>
              <a:prstGeom prst="rect">
                <a:avLst/>
              </a:prstGeom>
              <a:blipFill>
                <a:blip r:embed="rId8"/>
                <a:stretch>
                  <a:fillRect t="-4598"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817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2231380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en-US" b="1" dirty="0"/>
              <a:t>Properties of the </a:t>
            </a:r>
            <a:r>
              <a:rPr lang="en-US" b="1" dirty="0"/>
              <a:t>Projection (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∏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- pi)</a:t>
            </a:r>
            <a:endParaRPr lang="en-US" altLang="en-US" b="1" dirty="0"/>
          </a:p>
          <a:p>
            <a:pPr marL="800100" lvl="1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Idempotent</a:t>
            </a:r>
          </a:p>
          <a:p>
            <a:pPr lvl="3">
              <a:spcAft>
                <a:spcPts val="1000"/>
              </a:spcAft>
            </a:pP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∏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baseline="-50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,…,A</a:t>
            </a:r>
            <a:r>
              <a:rPr lang="en-US" baseline="-50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∏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baseline="-50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,…,B</a:t>
            </a:r>
            <a:r>
              <a:rPr lang="en-US" baseline="-500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R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)) =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∏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baseline="-50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,…,A</a:t>
            </a:r>
            <a:r>
              <a:rPr lang="en-US" baseline="-50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R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where {</a:t>
            </a:r>
            <a:r>
              <a:rPr lang="en-US" alt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en-US" sz="1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,…,A</a:t>
            </a:r>
            <a:r>
              <a:rPr lang="en-US" altLang="en-US" sz="1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} ⊆ {</a:t>
            </a:r>
            <a:r>
              <a:rPr lang="en-US" alt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altLang="en-US" sz="1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,…,B</a:t>
            </a:r>
            <a:r>
              <a:rPr lang="en-US" altLang="en-US" sz="1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pPr marL="800100" lvl="1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Distributive over union</a:t>
            </a:r>
          </a:p>
          <a:p>
            <a:pPr>
              <a:spcAft>
                <a:spcPts val="1000"/>
              </a:spcAft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∏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baseline="-50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,…,A</a:t>
            </a:r>
            <a:r>
              <a:rPr lang="en-US" baseline="-50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R  </a:t>
            </a:r>
            <a:r>
              <a:rPr lang="en-US" altLang="en-US" dirty="0">
                <a:sym typeface="Symbol" panose="05050102010706020507" pitchFamily="18" charset="2"/>
              </a:rPr>
              <a:t>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S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 =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∏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baseline="-50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,…,A</a:t>
            </a:r>
            <a:r>
              <a:rPr lang="en-US" baseline="-50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R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∏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baseline="-50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,…,A</a:t>
            </a:r>
            <a:r>
              <a:rPr lang="en-US" baseline="-50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S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en-US" dirty="0"/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Projection does </a:t>
            </a:r>
            <a:r>
              <a:rPr lang="en-US" altLang="en-US" b="1" dirty="0">
                <a:solidFill>
                  <a:srgbClr val="FF0000"/>
                </a:solidFill>
              </a:rPr>
              <a:t>NOT</a:t>
            </a:r>
            <a:r>
              <a:rPr lang="en-US" altLang="en-US" dirty="0"/>
              <a:t> distribute over intersection and set difference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E0077CC-E2AD-453F-BC5B-5ECD2D838836}"/>
                  </a:ext>
                </a:extLst>
              </p:cNvPr>
              <p:cNvSpPr/>
              <p:nvPr/>
            </p:nvSpPr>
            <p:spPr>
              <a:xfrm>
                <a:off x="2872274" y="3396106"/>
                <a:ext cx="11481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en-US" dirty="0">
                          <a:sym typeface="Symbol" panose="05050102010706020507" pitchFamily="18" charset="2"/>
                        </a:rPr>
                        <m:t>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E0077CC-E2AD-453F-BC5B-5ECD2D8388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274" y="3396106"/>
                <a:ext cx="11481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F3A29116-0217-4674-BF3C-756DE8645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359294"/>
              </p:ext>
            </p:extLst>
          </p:nvPr>
        </p:nvGraphicFramePr>
        <p:xfrm>
          <a:off x="533566" y="3580772"/>
          <a:ext cx="9091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</a:tbl>
          </a:graphicData>
        </a:graphic>
      </p:graphicFrame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45B04EB8-D17C-4571-8DC6-C19A576AF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178518"/>
              </p:ext>
            </p:extLst>
          </p:nvPr>
        </p:nvGraphicFramePr>
        <p:xfrm>
          <a:off x="1780106" y="3560928"/>
          <a:ext cx="9091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1299FE8-DE26-4DE5-9423-4663ED3FF9C9}"/>
                  </a:ext>
                </a:extLst>
              </p:cNvPr>
              <p:cNvSpPr/>
              <p:nvPr/>
            </p:nvSpPr>
            <p:spPr>
              <a:xfrm>
                <a:off x="818272" y="3211440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1299FE8-DE26-4DE5-9423-4663ED3FF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72" y="3211440"/>
                <a:ext cx="3802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1416E64-E15B-4834-A644-FC9A507A6C31}"/>
                  </a:ext>
                </a:extLst>
              </p:cNvPr>
              <p:cNvSpPr/>
              <p:nvPr/>
            </p:nvSpPr>
            <p:spPr>
              <a:xfrm>
                <a:off x="2058095" y="3211440"/>
                <a:ext cx="351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1416E64-E15B-4834-A644-FC9A507A6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95" y="3211440"/>
                <a:ext cx="3513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C00215DD-C52A-4858-AF50-8EB3B7E2D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458284"/>
              </p:ext>
            </p:extLst>
          </p:nvPr>
        </p:nvGraphicFramePr>
        <p:xfrm>
          <a:off x="6814859" y="3084526"/>
          <a:ext cx="45455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6EC0018-FCFB-403A-9F4E-50DD7383619B}"/>
                  </a:ext>
                </a:extLst>
              </p:cNvPr>
              <p:cNvSpPr/>
              <p:nvPr/>
            </p:nvSpPr>
            <p:spPr>
              <a:xfrm>
                <a:off x="6468060" y="2735038"/>
                <a:ext cx="11481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∏</m:t>
                      </m:r>
                      <m:r>
                        <m:rPr>
                          <m:nor/>
                        </m:rPr>
                        <a:rPr lang="en-US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6EC0018-FCFB-403A-9F4E-50DD73836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060" y="2735038"/>
                <a:ext cx="1148148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CDD1A780-2116-47D0-BD45-0D1527669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227631"/>
              </p:ext>
            </p:extLst>
          </p:nvPr>
        </p:nvGraphicFramePr>
        <p:xfrm>
          <a:off x="7908308" y="3084526"/>
          <a:ext cx="45455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E9613C9-AAB3-4997-81A1-C9F3DCC69A38}"/>
                  </a:ext>
                </a:extLst>
              </p:cNvPr>
              <p:cNvSpPr/>
              <p:nvPr/>
            </p:nvSpPr>
            <p:spPr>
              <a:xfrm>
                <a:off x="7561509" y="2735190"/>
                <a:ext cx="11481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∏</m:t>
                      </m:r>
                      <m:r>
                        <m:rPr>
                          <m:nor/>
                        </m:rPr>
                        <a:rPr lang="en-US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E9613C9-AAB3-4997-81A1-C9F3DCC69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509" y="2735190"/>
                <a:ext cx="114814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469874E-BFCB-4557-80ED-265213593CBB}"/>
                  </a:ext>
                </a:extLst>
              </p:cNvPr>
              <p:cNvSpPr/>
              <p:nvPr/>
            </p:nvSpPr>
            <p:spPr>
              <a:xfrm>
                <a:off x="7381109" y="2747275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dirty="0">
                          <a:sym typeface="Symbol" panose="05050102010706020507" pitchFamily="18" charset="2"/>
                        </a:rPr>
                        <m:t>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469874E-BFCB-4557-80ED-265213593C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109" y="2747275"/>
                <a:ext cx="4154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CF1F8228-0101-45BE-835C-69F6DCF84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112731"/>
              </p:ext>
            </p:extLst>
          </p:nvPr>
        </p:nvGraphicFramePr>
        <p:xfrm>
          <a:off x="5417989" y="3084526"/>
          <a:ext cx="45455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D160C6A-5A9F-4C1C-AB7F-99BED090E946}"/>
                  </a:ext>
                </a:extLst>
              </p:cNvPr>
              <p:cNvSpPr/>
              <p:nvPr/>
            </p:nvSpPr>
            <p:spPr>
              <a:xfrm>
                <a:off x="5071190" y="2703109"/>
                <a:ext cx="11481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∏</m:t>
                      </m:r>
                      <m:r>
                        <m:rPr>
                          <m:nor/>
                        </m:rPr>
                        <a:rPr lang="en-US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en-US" dirty="0">
                          <a:sym typeface="Symbol" panose="05050102010706020507" pitchFamily="18" charset="2"/>
                        </a:rPr>
                        <m:t>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S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D160C6A-5A9F-4C1C-AB7F-99BED090E9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190" y="2703109"/>
                <a:ext cx="1148148" cy="369332"/>
              </a:xfrm>
              <a:prstGeom prst="rect">
                <a:avLst/>
              </a:prstGeom>
              <a:blipFill>
                <a:blip r:embed="rId10"/>
                <a:stretch>
                  <a:fillRect l="-1596" r="-585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6615CFF3-DE5E-42A6-BE63-2975F12DA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617207"/>
              </p:ext>
            </p:extLst>
          </p:nvPr>
        </p:nvGraphicFramePr>
        <p:xfrm>
          <a:off x="3825899" y="2874976"/>
          <a:ext cx="9091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52087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6638197B-88F3-4DC7-B308-F270BD4DBCD1}"/>
              </a:ext>
            </a:extLst>
          </p:cNvPr>
          <p:cNvSpPr/>
          <p:nvPr/>
        </p:nvSpPr>
        <p:spPr>
          <a:xfrm>
            <a:off x="6201383" y="3235927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152E92-6149-42AE-8491-07779D0F846B}"/>
              </a:ext>
            </a:extLst>
          </p:cNvPr>
          <p:cNvSpPr/>
          <p:nvPr/>
        </p:nvSpPr>
        <p:spPr>
          <a:xfrm>
            <a:off x="4871778" y="3235927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-&gt;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A16786B-1E4A-4BBC-A373-20229D4E81D1}"/>
                  </a:ext>
                </a:extLst>
              </p:cNvPr>
              <p:cNvSpPr/>
              <p:nvPr/>
            </p:nvSpPr>
            <p:spPr>
              <a:xfrm>
                <a:off x="2872274" y="4748051"/>
                <a:ext cx="11481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en-US" dirty="0">
                          <a:sym typeface="Symbol" panose="05050102010706020507" pitchFamily="18" charset="2"/>
                        </a:rPr>
                        <m:t></m:t>
                      </m:r>
                      <m:r>
                        <m:rPr>
                          <m:nor/>
                        </m:rPr>
                        <a:rPr lang="en-US" altLang="en-US" b="0" i="0" dirty="0" smtClean="0"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A16786B-1E4A-4BBC-A373-20229D4E81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274" y="4748051"/>
                <a:ext cx="114814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154A0ACC-D1C6-4B5E-AEA9-CA78E8BA7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560180"/>
              </p:ext>
            </p:extLst>
          </p:nvPr>
        </p:nvGraphicFramePr>
        <p:xfrm>
          <a:off x="3825899" y="4392626"/>
          <a:ext cx="9091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3EFAEABF-095F-4C95-B62B-9CA7ABB36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29034"/>
              </p:ext>
            </p:extLst>
          </p:nvPr>
        </p:nvGraphicFramePr>
        <p:xfrm>
          <a:off x="5372836" y="4392626"/>
          <a:ext cx="45455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6B85BF1-789D-4CD9-AA7F-EE2AA28043CB}"/>
                  </a:ext>
                </a:extLst>
              </p:cNvPr>
              <p:cNvSpPr/>
              <p:nvPr/>
            </p:nvSpPr>
            <p:spPr>
              <a:xfrm>
                <a:off x="5026037" y="4011209"/>
                <a:ext cx="11481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∏</m:t>
                      </m:r>
                      <m:r>
                        <m:rPr>
                          <m:nor/>
                        </m:rPr>
                        <a:rPr lang="en-US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en-US" dirty="0">
                          <a:sym typeface="Symbol" panose="05050102010706020507" pitchFamily="18" charset="2"/>
                        </a:rPr>
                        <m:t></m:t>
                      </m:r>
                      <m:r>
                        <m:rPr>
                          <m:nor/>
                        </m:rPr>
                        <a:rPr lang="en-US" altLang="en-US" b="0" i="0" dirty="0" smtClean="0"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S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6B85BF1-789D-4CD9-AA7F-EE2AA28043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037" y="4011209"/>
                <a:ext cx="1148148" cy="369332"/>
              </a:xfrm>
              <a:prstGeom prst="rect">
                <a:avLst/>
              </a:prstGeom>
              <a:blipFill>
                <a:blip r:embed="rId12"/>
                <a:stretch>
                  <a:fillRect l="-1587" r="-529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BC838C86-3690-46FA-A61A-CD5E01E26424}"/>
              </a:ext>
            </a:extLst>
          </p:cNvPr>
          <p:cNvSpPr/>
          <p:nvPr/>
        </p:nvSpPr>
        <p:spPr>
          <a:xfrm>
            <a:off x="4826625" y="4544027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-&gt;</a:t>
            </a:r>
            <a:endParaRPr lang="en-US" dirty="0"/>
          </a:p>
        </p:txBody>
      </p:sp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2740A22C-803D-4501-B62D-F40CB82C1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270446"/>
              </p:ext>
            </p:extLst>
          </p:nvPr>
        </p:nvGraphicFramePr>
        <p:xfrm>
          <a:off x="6783017" y="4392626"/>
          <a:ext cx="45455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F55CB15-6B8B-4B64-8A81-1B4F32929D98}"/>
                  </a:ext>
                </a:extLst>
              </p:cNvPr>
              <p:cNvSpPr/>
              <p:nvPr/>
            </p:nvSpPr>
            <p:spPr>
              <a:xfrm>
                <a:off x="6436218" y="4013905"/>
                <a:ext cx="11481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∏</m:t>
                      </m:r>
                      <m:r>
                        <m:rPr>
                          <m:nor/>
                        </m:rPr>
                        <a:rPr lang="en-US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F55CB15-6B8B-4B64-8A81-1B4F32929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218" y="4013905"/>
                <a:ext cx="1148148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" name="Table 5">
            <a:extLst>
              <a:ext uri="{FF2B5EF4-FFF2-40B4-BE49-F238E27FC236}">
                <a16:creationId xmlns:a16="http://schemas.microsoft.com/office/drawing/2014/main" id="{8CF963AB-7F5B-470D-835F-07F14A456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627943"/>
              </p:ext>
            </p:extLst>
          </p:nvPr>
        </p:nvGraphicFramePr>
        <p:xfrm>
          <a:off x="7876466" y="4392626"/>
          <a:ext cx="45455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F4C1C0E-A573-4EA4-A409-C74AA3AA17CF}"/>
                  </a:ext>
                </a:extLst>
              </p:cNvPr>
              <p:cNvSpPr/>
              <p:nvPr/>
            </p:nvSpPr>
            <p:spPr>
              <a:xfrm>
                <a:off x="7529667" y="4014057"/>
                <a:ext cx="11481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∏</m:t>
                      </m:r>
                      <m:r>
                        <m:rPr>
                          <m:nor/>
                        </m:rPr>
                        <a:rPr lang="en-US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F4C1C0E-A573-4EA4-A409-C74AA3AA17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667" y="4014057"/>
                <a:ext cx="1148148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13D55887-B5FC-4853-B8E6-DA82892325B0}"/>
              </a:ext>
            </a:extLst>
          </p:cNvPr>
          <p:cNvSpPr/>
          <p:nvPr/>
        </p:nvSpPr>
        <p:spPr>
          <a:xfrm>
            <a:off x="6191087" y="455171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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5521363-D2CD-469E-8677-5FABA06EFD00}"/>
                  </a:ext>
                </a:extLst>
              </p:cNvPr>
              <p:cNvSpPr/>
              <p:nvPr/>
            </p:nvSpPr>
            <p:spPr>
              <a:xfrm>
                <a:off x="7376617" y="4015641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dirty="0">
                          <a:sym typeface="Symbol" panose="05050102010706020507" pitchFamily="18" charset="2"/>
                        </a:rPr>
                        <m:t>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5521363-D2CD-469E-8677-5FABA06EF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617" y="4015641"/>
                <a:ext cx="41549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563674"/>
      </p:ext>
    </p:extLst>
  </p:cSld>
  <p:clrMapOvr>
    <a:masterClrMapping/>
  </p:clrMapOvr>
</p:sld>
</file>

<file path=ppt/theme/theme1.xml><?xml version="1.0" encoding="utf-8"?>
<a:theme xmlns:a="http://schemas.openxmlformats.org/drawingml/2006/main" name="VCU Egr Gold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CU Egr Grey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VCU Egr Gold Angl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VCU Egr Grey Angl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4420</TotalTime>
  <Words>3914</Words>
  <Application>Microsoft Office PowerPoint</Application>
  <PresentationFormat>On-screen Show (16:9)</PresentationFormat>
  <Paragraphs>1443</Paragraphs>
  <Slides>36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36</vt:i4>
      </vt:variant>
    </vt:vector>
  </HeadingPairs>
  <TitlesOfParts>
    <vt:vector size="50" baseType="lpstr">
      <vt:lpstr>Arial</vt:lpstr>
      <vt:lpstr>Calibri</vt:lpstr>
      <vt:lpstr>Cambria Math</vt:lpstr>
      <vt:lpstr>Courier New</vt:lpstr>
      <vt:lpstr>Google Sans</vt:lpstr>
      <vt:lpstr>Helvetica</vt:lpstr>
      <vt:lpstr>Lucida Sans Unicode</vt:lpstr>
      <vt:lpstr>Palatino Linotype</vt:lpstr>
      <vt:lpstr>Times New Roman</vt:lpstr>
      <vt:lpstr>Wingdings</vt:lpstr>
      <vt:lpstr>VCU Egr Gold </vt:lpstr>
      <vt:lpstr>VCU Egr Grey </vt:lpstr>
      <vt:lpstr>VCU Egr Gold Angle </vt:lpstr>
      <vt:lpstr>VCU Egr Grey Angle </vt:lpstr>
      <vt:lpstr>Set operators</vt:lpstr>
      <vt:lpstr>PowerPoint Presentation</vt:lpstr>
      <vt:lpstr>PowerPoint Presentation</vt:lpstr>
      <vt:lpstr>PowerPoint Presentation</vt:lpstr>
      <vt:lpstr>Algebraic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Cartesian products and joins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 exercises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508 Database Theory</dc:title>
  <dc:creator>Alberto Cano Rojas</dc:creator>
  <cp:lastModifiedBy>John Leonard</cp:lastModifiedBy>
  <cp:revision>658</cp:revision>
  <dcterms:created xsi:type="dcterms:W3CDTF">2016-04-01T17:42:41Z</dcterms:created>
  <dcterms:modified xsi:type="dcterms:W3CDTF">2023-09-18T20:42:07Z</dcterms:modified>
</cp:coreProperties>
</file>