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96" r:id="rId2"/>
    <p:sldId id="297" r:id="rId3"/>
    <p:sldId id="298" r:id="rId4"/>
    <p:sldId id="299" r:id="rId5"/>
    <p:sldId id="315" r:id="rId6"/>
    <p:sldId id="300" r:id="rId7"/>
    <p:sldId id="301" r:id="rId8"/>
    <p:sldId id="302" r:id="rId9"/>
    <p:sldId id="303" r:id="rId10"/>
    <p:sldId id="319" r:id="rId11"/>
    <p:sldId id="318" r:id="rId12"/>
    <p:sldId id="320" r:id="rId13"/>
    <p:sldId id="317" r:id="rId14"/>
    <p:sldId id="316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57124"/>
  </p:normalViewPr>
  <p:slideViewPr>
    <p:cSldViewPr snapToGrid="0" snapToObjects="1">
      <p:cViewPr varScale="1">
        <p:scale>
          <a:sx n="104" d="100"/>
          <a:sy n="104" d="100"/>
        </p:scale>
        <p:origin x="157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BA4733-EDCA-6248-BCC0-4A1A0E1CD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BD69-EF59-8147-AAE6-B23A27B17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D0FEC-259C-5344-8545-BC85BB550A9A}" type="datetimeFigureOut">
              <a:rPr lang="en-US" altLang="en-US"/>
              <a:pPr/>
              <a:t>8/24/2022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682AD4-33F2-8440-B58F-DC40EA08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072427-2F5F-7B49-B0B9-63B7AE47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B5D8-7888-7943-B85F-D60364E43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A9D4-7FFE-CB4C-9720-EA8CBCEF6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7AC930-4B53-FD49-8851-7FC6E3CE60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449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6731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5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Schedule in Canvas to review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53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95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443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536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233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449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752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1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0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19971C4A-CA8E-E047-B441-955C61CB7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DE5AA21D-AD9D-E14F-8B06-AC939C289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EFEA-5E4A-D04A-A901-BB8EE7578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EA0D27C-6CA4-2F47-BE1A-8FE19FED3982}" type="datetimeFigureOut">
              <a:rPr lang="en-US" altLang="en-US"/>
              <a:pPr/>
              <a:t>8/24/2022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895E-076A-7947-B638-156F1C24C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D857-6D14-0749-8E57-701DF3BB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7B03A4-58FC-574B-8D88-C0C66037B3F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E4147AD8-8319-0744-8692-6FDB96607A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0TXzq8jTPKwRDpT-Q74OiNvvgR6Zt07VEmNn_CVkvI/edit?resourcekey#gid=279755728" TargetMode="External"/><Relationship Id="rId2" Type="http://schemas.openxmlformats.org/officeDocument/2006/relationships/hyperlink" Target="https://docs.google.com/forms/d/1ziMIX_TptuLRwp7JOvwwpHqZ0o1Qll8XKNDwqFvAerQ/edit#respons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2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91749-F35A-4A34-A04B-B405A5B6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  <a:br>
              <a:rPr lang="en-US" dirty="0"/>
            </a:br>
            <a:r>
              <a:rPr lang="en-US" dirty="0"/>
              <a:t>Fall 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C715240-9D67-4182-BAFF-965742BA9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John Leonard</a:t>
            </a:r>
            <a:br>
              <a:rPr lang="en-US" dirty="0"/>
            </a:br>
            <a:r>
              <a:rPr lang="en-US" dirty="0"/>
              <a:t>jdleonard@vcu.edu</a:t>
            </a:r>
          </a:p>
        </p:txBody>
      </p:sp>
    </p:spTree>
    <p:extLst>
      <p:ext uri="{BB962C8B-B14F-4D97-AF65-F5344CB8AC3E}">
        <p14:creationId xmlns:p14="http://schemas.microsoft.com/office/powerpoint/2010/main" val="227917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BCF5D1-2F4A-4D48-BD6B-C35BF02C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and Quizzes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C54EF-384E-4E60-99BD-2557C054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aligned with quizzes – designed to help!</a:t>
            </a:r>
          </a:p>
          <a:p>
            <a:r>
              <a:rPr lang="en-US" dirty="0"/>
              <a:t>Homework submitted through Canvas and </a:t>
            </a:r>
            <a:r>
              <a:rPr lang="en-US" dirty="0" err="1"/>
              <a:t>gradescope</a:t>
            </a:r>
            <a:endParaRPr lang="en-US" dirty="0"/>
          </a:p>
          <a:p>
            <a:r>
              <a:rPr lang="en-US" dirty="0"/>
              <a:t>Quizzes submitted through Canvas and </a:t>
            </a:r>
            <a:r>
              <a:rPr lang="en-US" dirty="0" err="1"/>
              <a:t>gradescope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Practice makes perfect – </a:t>
            </a:r>
            <a:br>
              <a:rPr lang="en-US" b="1" i="1" dirty="0"/>
            </a:br>
            <a:r>
              <a:rPr lang="en-US" b="1" i="1" dirty="0"/>
              <a:t>see new “Submitting homework” in the Week 1 module.</a:t>
            </a:r>
          </a:p>
          <a:p>
            <a:pPr marL="0" indent="0" algn="ctr">
              <a:buNone/>
            </a:pPr>
            <a:r>
              <a:rPr lang="en-US" b="1" i="1" dirty="0"/>
              <a:t>EVERYONE must submit their POGIL individually.</a:t>
            </a:r>
            <a:br>
              <a:rPr lang="en-US" b="1" i="1" dirty="0"/>
            </a:br>
            <a:r>
              <a:rPr lang="en-US" b="1" i="1" dirty="0"/>
              <a:t>No sympathy later if you never submitted Homework 0!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7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23A1-27E1-4029-BC9D-34452047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4586-F03E-40C5-BB99-636C70729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dates arrive fast and furious</a:t>
            </a:r>
          </a:p>
          <a:p>
            <a:r>
              <a:rPr lang="en-US" dirty="0"/>
              <a:t>Quizzes are sometimes on Monday – much less prep!</a:t>
            </a:r>
          </a:p>
          <a:p>
            <a:r>
              <a:rPr lang="en-US" dirty="0"/>
              <a:t>Homework is sometimes due on Monday – in the next week!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i="1" dirty="0"/>
              <a:t>LOOK AHEAD – WATCH THE OUTLINE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endParaRPr lang="en-US" b="1" i="1" dirty="0"/>
          </a:p>
          <a:p>
            <a:pPr marL="0" indent="0" algn="ctr">
              <a:buNone/>
            </a:pPr>
            <a:r>
              <a:rPr lang="en-US" b="1" i="1" dirty="0"/>
              <a:t>And … now back to our regularly scheduled programming …</a:t>
            </a:r>
          </a:p>
        </p:txBody>
      </p:sp>
    </p:spTree>
    <p:extLst>
      <p:ext uri="{BB962C8B-B14F-4D97-AF65-F5344CB8AC3E}">
        <p14:creationId xmlns:p14="http://schemas.microsoft.com/office/powerpoint/2010/main" val="112630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E0FF-52FB-4CAE-A61C-38ABA24D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I’m glad you’re here!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76B654-33E2-4E94-B00B-38DD9ABCE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857" y="942322"/>
            <a:ext cx="5998286" cy="3768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344F24-6578-4DBD-9FB5-56FF041039B8}"/>
              </a:ext>
            </a:extLst>
          </p:cNvPr>
          <p:cNvSpPr txBox="1"/>
          <p:nvPr/>
        </p:nvSpPr>
        <p:spPr>
          <a:xfrm>
            <a:off x="3112655" y="4774168"/>
            <a:ext cx="400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https://spectrum.ieee.org/the-rise-of-sql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1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A323-5024-47F2-9E1D-7A07E987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databases – Survey results!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84DA-78A9-4C2E-9164-328ABCCDB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0"/>
            <a:ext cx="8520545" cy="3394075"/>
          </a:xfrm>
        </p:spPr>
        <p:txBody>
          <a:bodyPr/>
          <a:lstStyle/>
          <a:p>
            <a:r>
              <a:rPr lang="en-US" dirty="0"/>
              <a:t>Let’s review the survey …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https://docs.google.com/forms/d/1ziMIX_TptuLRwp7JOvwwpHqZ0o1Qll8XKNDwqFvAerQ/edit#responses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the workbook …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https://docs.google.com/spreadsheets/d/120TXzq8jTPKwRDpT-Q74OiNvvgR6Zt07VEmNn_CVkvI/edit?resourcekey#gid=279755728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41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CC7-8230-3E4C-99B1-31D8963B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C836E0-6192-A84A-8826-DA22224E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" y="1200150"/>
            <a:ext cx="9144000" cy="3394075"/>
          </a:xfrm>
        </p:spPr>
        <p:txBody>
          <a:bodyPr/>
          <a:lstStyle/>
          <a:p>
            <a:r>
              <a:rPr lang="en-US" dirty="0"/>
              <a:t>Introduction to Database Design POGIL Activity</a:t>
            </a:r>
          </a:p>
          <a:p>
            <a:pPr lvl="1"/>
            <a:r>
              <a:rPr lang="en-US" dirty="0"/>
              <a:t>Form a team of 4 people</a:t>
            </a:r>
          </a:p>
          <a:p>
            <a:pPr lvl="2"/>
            <a:r>
              <a:rPr lang="en-US" sz="2400" dirty="0"/>
              <a:t>Person with a laptop or tablet is the Reflector</a:t>
            </a:r>
          </a:p>
          <a:p>
            <a:pPr lvl="2"/>
            <a:r>
              <a:rPr lang="en-US" sz="2400" dirty="0"/>
              <a:t>Remaining person whose birthday is closest to January 1 is the Recorder – they get a copy of the activity</a:t>
            </a:r>
          </a:p>
          <a:p>
            <a:pPr lvl="2"/>
            <a:r>
              <a:rPr lang="en-US" sz="2400" dirty="0"/>
              <a:t>Reflector selects the Manager – they get a copy of the activity</a:t>
            </a:r>
          </a:p>
          <a:p>
            <a:pPr lvl="2"/>
            <a:r>
              <a:rPr lang="en-US" sz="2400" dirty="0"/>
              <a:t>Remaining person is the Presenter </a:t>
            </a:r>
          </a:p>
          <a:p>
            <a:pPr lvl="1"/>
            <a:r>
              <a:rPr lang="en-US" sz="2800" dirty="0"/>
              <a:t>Everyone is recorder … Everyone submit as HW 0!</a:t>
            </a:r>
          </a:p>
        </p:txBody>
      </p:sp>
    </p:spTree>
    <p:extLst>
      <p:ext uri="{BB962C8B-B14F-4D97-AF65-F5344CB8AC3E}">
        <p14:creationId xmlns:p14="http://schemas.microsoft.com/office/powerpoint/2010/main" val="1706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635" y="343860"/>
            <a:ext cx="6582728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dirty="0">
                <a:latin typeface="+mn-lt"/>
              </a:rPr>
              <a:t>CMSC 508 Database Theory</a:t>
            </a:r>
          </a:p>
        </p:txBody>
      </p:sp>
      <p:sp>
        <p:nvSpPr>
          <p:cNvPr id="4" name="object 4"/>
          <p:cNvSpPr/>
          <p:nvPr/>
        </p:nvSpPr>
        <p:spPr>
          <a:xfrm>
            <a:off x="1504188" y="1400175"/>
            <a:ext cx="1028699" cy="12978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0188" y="2906649"/>
            <a:ext cx="1028699" cy="14258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3823" y="977874"/>
            <a:ext cx="4755356" cy="1258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dirty="0">
                <a:cs typeface="Times New Roman"/>
              </a:rPr>
              <a:t>Recommended </a:t>
            </a:r>
            <a:r>
              <a:rPr lang="en-US" sz="1650" dirty="0">
                <a:cs typeface="Times New Roman"/>
              </a:rPr>
              <a:t>(optional) </a:t>
            </a:r>
            <a:r>
              <a:rPr sz="1650" dirty="0">
                <a:cs typeface="Times New Roman"/>
              </a:rPr>
              <a:t>books:</a:t>
            </a:r>
          </a:p>
          <a:p>
            <a:pPr>
              <a:spcBef>
                <a:spcPts val="34"/>
              </a:spcBef>
            </a:pPr>
            <a:endParaRPr sz="1575" dirty="0">
              <a:cs typeface="Times New Roman"/>
            </a:endParaRPr>
          </a:p>
          <a:p>
            <a:pPr marL="1305878"/>
            <a:r>
              <a:rPr sz="1650" dirty="0">
                <a:cs typeface="Times New Roman"/>
              </a:rPr>
              <a:t>Database System Concepts, Sixth Edition</a:t>
            </a:r>
          </a:p>
          <a:p>
            <a:pPr marL="1305878" marR="230505"/>
            <a:r>
              <a:rPr sz="1650" dirty="0">
                <a:cs typeface="Times New Roman"/>
              </a:rPr>
              <a:t>A. Silberschatz, H. Korth, S. Sudarshan McGraw-Hill ISBN 978-0073523323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0263" y="2914435"/>
            <a:ext cx="3919061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dirty="0">
                <a:cs typeface="Times New Roman"/>
              </a:rPr>
              <a:t>Database Management Systems, Third Edition</a:t>
            </a:r>
            <a:endParaRPr sz="1650">
              <a:cs typeface="Times New Roman"/>
            </a:endParaRPr>
          </a:p>
          <a:p>
            <a:pPr marL="9525" marR="911543"/>
            <a:r>
              <a:rPr sz="1650" dirty="0">
                <a:cs typeface="Times New Roman"/>
              </a:rPr>
              <a:t>R. Ramakrishnan, J. Gehrke McGraw-Hill ISBN 978-0072465631</a:t>
            </a:r>
            <a:endParaRPr sz="165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314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635" y="343860"/>
            <a:ext cx="6582728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dirty="0">
                <a:latin typeface="+mn-lt"/>
              </a:rPr>
              <a:t>CMSC 508 Database Theory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0737" y="1149890"/>
            <a:ext cx="1041148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u="sng" dirty="0">
                <a:cs typeface="Times New Roman"/>
              </a:rPr>
              <a:t>Grad</a:t>
            </a:r>
            <a:r>
              <a:rPr lang="en-US" sz="1650" u="sng" dirty="0">
                <a:cs typeface="Times New Roman"/>
              </a:rPr>
              <a:t>ing</a:t>
            </a:r>
            <a:r>
              <a:rPr sz="1650" u="sng" dirty="0">
                <a:cs typeface="Times New Roman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2491" y="1484213"/>
            <a:ext cx="3519072" cy="761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marR="3810"/>
            <a:r>
              <a:rPr sz="1650" i="1" dirty="0">
                <a:cs typeface="Times New Roman"/>
              </a:rPr>
              <a:t>Cheating, plagiarism, or any other </a:t>
            </a:r>
            <a:r>
              <a:rPr lang="en-US" sz="1650" i="1" dirty="0">
                <a:cs typeface="Times New Roman"/>
              </a:rPr>
              <a:t>honor code </a:t>
            </a:r>
            <a:r>
              <a:rPr sz="1650" i="1" dirty="0">
                <a:cs typeface="Times New Roman"/>
              </a:rPr>
              <a:t>offense will result in a grade of F in the course.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7315"/>
              </p:ext>
            </p:extLst>
          </p:nvPr>
        </p:nvGraphicFramePr>
        <p:xfrm>
          <a:off x="1140737" y="1484213"/>
          <a:ext cx="3341295" cy="108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29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US" sz="1700" spc="-5" dirty="0">
                          <a:latin typeface="+mn-lt"/>
                          <a:cs typeface="Times New Roman"/>
                        </a:rPr>
                        <a:t>Homework &amp; Classwork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700" dirty="0">
                          <a:latin typeface="+mn-lt"/>
                          <a:cs typeface="Times New Roman"/>
                        </a:rPr>
                        <a:t>20</a:t>
                      </a:r>
                      <a:r>
                        <a:rPr sz="1700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%)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7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lang="en-US" dirty="0"/>
                        <a:t>Quizzes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700" spc="-5" dirty="0">
                          <a:latin typeface="+mn-lt"/>
                          <a:cs typeface="Times New Roman"/>
                        </a:rPr>
                        <a:t>3</a:t>
                      </a:r>
                      <a:r>
                        <a:rPr sz="1700" dirty="0">
                          <a:latin typeface="+mn-lt"/>
                          <a:cs typeface="Times New Roman"/>
                        </a:rPr>
                        <a:t>0</a:t>
                      </a:r>
                      <a:r>
                        <a:rPr sz="1700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%)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2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+mn-lt"/>
                          <a:cs typeface="Times New Roman"/>
                        </a:rPr>
                        <a:t>F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+mn-lt"/>
                          <a:cs typeface="Times New Roman"/>
                        </a:rPr>
                        <a:t>nal</a:t>
                      </a:r>
                      <a:r>
                        <a:rPr sz="1700" spc="-8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700" spc="-35" dirty="0">
                          <a:latin typeface="+mn-lt"/>
                          <a:cs typeface="Times New Roman"/>
                        </a:rPr>
                        <a:t>project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700" spc="-5" dirty="0">
                          <a:latin typeface="+mn-lt"/>
                          <a:cs typeface="Times New Roman"/>
                        </a:rPr>
                        <a:t>3</a:t>
                      </a:r>
                      <a:r>
                        <a:rPr lang="en-US" sz="1700" dirty="0">
                          <a:latin typeface="+mn-lt"/>
                          <a:cs typeface="Times New Roman"/>
                        </a:rPr>
                        <a:t>0</a:t>
                      </a:r>
                      <a:r>
                        <a:rPr sz="1700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%)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3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+mn-lt"/>
                          <a:cs typeface="Times New Roman"/>
                        </a:rPr>
                        <a:t>F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700" dirty="0">
                          <a:latin typeface="+mn-lt"/>
                          <a:cs typeface="Times New Roman"/>
                        </a:rPr>
                        <a:t>nal</a:t>
                      </a:r>
                      <a:r>
                        <a:rPr sz="1700" spc="-8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700" spc="-80" dirty="0">
                          <a:latin typeface="+mn-lt"/>
                          <a:cs typeface="Times New Roman"/>
                        </a:rPr>
                        <a:t>exam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+mn-lt"/>
                          <a:cs typeface="Times New Roman"/>
                        </a:rPr>
                        <a:t>(</a:t>
                      </a:r>
                      <a:r>
                        <a:rPr lang="en-US" sz="1700" spc="-5" dirty="0">
                          <a:latin typeface="+mn-lt"/>
                          <a:cs typeface="Times New Roman"/>
                        </a:rPr>
                        <a:t>2</a:t>
                      </a:r>
                      <a:r>
                        <a:rPr lang="en-US" sz="1700" dirty="0">
                          <a:latin typeface="+mn-lt"/>
                          <a:cs typeface="Times New Roman"/>
                        </a:rPr>
                        <a:t>0</a:t>
                      </a:r>
                      <a:r>
                        <a:rPr sz="1700" spc="-6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700" spc="-5" dirty="0">
                          <a:latin typeface="+mn-lt"/>
                          <a:cs typeface="Times New Roman"/>
                        </a:rPr>
                        <a:t>%)</a:t>
                      </a:r>
                      <a:endParaRPr sz="17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6704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7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8001"/>
            <a:ext cx="82296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dirty="0"/>
              <a:t>Course schedule overview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86729" y="1956111"/>
            <a:ext cx="7016661" cy="1510116"/>
            <a:chOff x="1019227" y="3263060"/>
            <a:chExt cx="9355547" cy="2013488"/>
          </a:xfrm>
        </p:grpSpPr>
        <p:sp>
          <p:nvSpPr>
            <p:cNvPr id="15" name="object 15"/>
            <p:cNvSpPr txBox="1"/>
            <p:nvPr/>
          </p:nvSpPr>
          <p:spPr>
            <a:xfrm>
              <a:off x="1019227" y="3349128"/>
              <a:ext cx="3549209" cy="100540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600" dirty="0">
                  <a:cs typeface="Times New Roman"/>
                </a:rPr>
                <a:t>Design</a:t>
              </a:r>
            </a:p>
            <a:p>
              <a:pPr marL="862489"/>
              <a:endParaRPr lang="en-US" sz="1650" dirty="0">
                <a:cs typeface="Times New Roman"/>
              </a:endParaRPr>
            </a:p>
            <a:p>
              <a:r>
                <a:rPr lang="en-US" sz="1650" dirty="0">
                  <a:cs typeface="Times New Roman"/>
                </a:rPr>
                <a:t>Semester</a:t>
              </a:r>
              <a:r>
                <a:rPr sz="1650" dirty="0">
                  <a:cs typeface="Times New Roman"/>
                </a:rPr>
                <a:t> project design</a:t>
              </a: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2870165" y="3349128"/>
              <a:ext cx="2048256" cy="32829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 algn="ctr"/>
              <a:r>
                <a:rPr lang="en-US" sz="1600" dirty="0">
                  <a:cs typeface="Times New Roman"/>
                </a:rPr>
                <a:t>Relational Algebra</a:t>
              </a:r>
              <a:endParaRPr sz="1600" dirty="0">
                <a:cs typeface="Times New Roman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6551030" y="3272229"/>
              <a:ext cx="973455" cy="3385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650" dirty="0">
                  <a:cs typeface="Times New Roman"/>
                </a:rPr>
                <a:t>SQL</a:t>
              </a: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8863986" y="3263060"/>
              <a:ext cx="1510788" cy="3385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650" dirty="0">
                  <a:cs typeface="Times New Roman"/>
                </a:rPr>
                <a:t>Final</a:t>
              </a:r>
              <a:r>
                <a:rPr lang="en-US" sz="1650" dirty="0">
                  <a:cs typeface="Times New Roman"/>
                </a:rPr>
                <a:t> Exam</a:t>
              </a:r>
              <a:endParaRPr sz="1650" dirty="0">
                <a:cs typeface="Times New Roman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5268406" y="3814103"/>
              <a:ext cx="3989593" cy="3385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lang="en-US" sz="1650" dirty="0">
                  <a:cs typeface="Times New Roman"/>
                </a:rPr>
                <a:t>Semester</a:t>
              </a:r>
              <a:r>
                <a:rPr sz="1650" dirty="0">
                  <a:cs typeface="Times New Roman"/>
                </a:rPr>
                <a:t> project implementation</a:t>
              </a:r>
            </a:p>
          </p:txBody>
        </p:sp>
        <p:sp>
          <p:nvSpPr>
            <p:cNvPr id="20" name="object 20"/>
            <p:cNvSpPr/>
            <p:nvPr/>
          </p:nvSpPr>
          <p:spPr>
            <a:xfrm>
              <a:off x="5164076" y="4402873"/>
              <a:ext cx="4171315" cy="429259"/>
            </a:xfrm>
            <a:custGeom>
              <a:avLst/>
              <a:gdLst/>
              <a:ahLst/>
              <a:cxnLst/>
              <a:rect l="l" t="t" r="r" b="b"/>
              <a:pathLst>
                <a:path w="4171315" h="429260">
                  <a:moveTo>
                    <a:pt x="0" y="0"/>
                  </a:moveTo>
                  <a:lnTo>
                    <a:pt x="614" y="40515"/>
                  </a:lnTo>
                  <a:lnTo>
                    <a:pt x="2383" y="78602"/>
                  </a:lnTo>
                  <a:lnTo>
                    <a:pt x="6965" y="129743"/>
                  </a:lnTo>
                  <a:lnTo>
                    <a:pt x="13532" y="171729"/>
                  </a:lnTo>
                  <a:lnTo>
                    <a:pt x="24738" y="209642"/>
                  </a:lnTo>
                  <a:lnTo>
                    <a:pt x="2048560" y="222161"/>
                  </a:lnTo>
                  <a:lnTo>
                    <a:pt x="2051982" y="223096"/>
                  </a:lnTo>
                  <a:lnTo>
                    <a:pt x="2070191" y="263963"/>
                  </a:lnTo>
                  <a:lnTo>
                    <a:pt x="2077189" y="303370"/>
                  </a:lnTo>
                  <a:lnTo>
                    <a:pt x="2082291" y="352475"/>
                  </a:lnTo>
                  <a:lnTo>
                    <a:pt x="2085130" y="409062"/>
                  </a:lnTo>
                  <a:lnTo>
                    <a:pt x="2085509" y="429204"/>
                  </a:lnTo>
                  <a:lnTo>
                    <a:pt x="2085702" y="409827"/>
                  </a:lnTo>
                  <a:lnTo>
                    <a:pt x="2088278" y="353967"/>
                  </a:lnTo>
                  <a:lnTo>
                    <a:pt x="2093500" y="304047"/>
                  </a:lnTo>
                  <a:lnTo>
                    <a:pt x="2100918" y="263324"/>
                  </a:lnTo>
                  <a:lnTo>
                    <a:pt x="2116941" y="224739"/>
                  </a:lnTo>
                  <a:lnTo>
                    <a:pt x="4134154" y="222161"/>
                  </a:lnTo>
                  <a:lnTo>
                    <a:pt x="4137576" y="221225"/>
                  </a:lnTo>
                  <a:lnTo>
                    <a:pt x="4155785" y="180359"/>
                  </a:lnTo>
                  <a:lnTo>
                    <a:pt x="4162783" y="140951"/>
                  </a:lnTo>
                  <a:lnTo>
                    <a:pt x="4167885" y="91847"/>
                  </a:lnTo>
                  <a:lnTo>
                    <a:pt x="4170724" y="35259"/>
                  </a:lnTo>
                  <a:lnTo>
                    <a:pt x="4171103" y="15117"/>
                  </a:lnTo>
                </a:path>
              </a:pathLst>
            </a:custGeom>
            <a:ln w="60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5968998" y="4937993"/>
              <a:ext cx="2709545" cy="3385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9525"/>
              <a:r>
                <a:rPr sz="1650" dirty="0">
                  <a:cs typeface="Times New Roman"/>
                </a:rPr>
                <a:t>Laptop required in class</a:t>
              </a:r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0210"/>
              </p:ext>
            </p:extLst>
          </p:nvPr>
        </p:nvGraphicFramePr>
        <p:xfrm>
          <a:off x="1576408" y="1332957"/>
          <a:ext cx="6063898" cy="5903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3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9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0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 gridSpan="2">
                  <a:txBody>
                    <a:bodyPr/>
                    <a:lstStyle/>
                    <a:p>
                      <a:pPr marL="127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Database theory and design</a:t>
                      </a:r>
                    </a:p>
                  </a:txBody>
                  <a:tcPr marL="0" marR="0" marT="0" marB="0">
                    <a:lnL w="6095">
                      <a:solidFill>
                        <a:srgbClr val="70AD47"/>
                      </a:solidFill>
                      <a:prstDash val="solid"/>
                    </a:lnL>
                    <a:lnR w="609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/>
                        </a:rPr>
                        <a:t>Database programming and SQL</a:t>
                      </a:r>
                    </a:p>
                  </a:txBody>
                  <a:tcPr marL="0" marR="0" marT="0" marB="0">
                    <a:lnL w="609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>
                      <a:solidFill>
                        <a:srgbClr val="5B9BD5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53">
                <a:tc>
                  <a:txBody>
                    <a:bodyPr/>
                    <a:lstStyle/>
                    <a:p>
                      <a:pPr marL="12700" algn="l" defTabSz="914400" rtl="0" eaLnBrk="1" latinLnBrk="0" hangingPunct="1">
                        <a:lnSpc>
                          <a:spcPct val="100000"/>
                        </a:lnSpc>
                      </a:pPr>
                      <a:endParaRPr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954">
                      <a:solidFill>
                        <a:srgbClr val="000000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41910" indent="-116839" algn="l" defTabSz="914400" rtl="0" eaLnBrk="1" latinLnBrk="0" hangingPunct="1">
                        <a:lnSpc>
                          <a:spcPct val="100000"/>
                        </a:lnSpc>
                      </a:pPr>
                      <a:endParaRPr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096">
                      <a:solidFill>
                        <a:srgbClr val="000000"/>
                      </a:solidFill>
                      <a:prstDash val="solid"/>
                    </a:lnL>
                    <a:lnR w="12954">
                      <a:solidFill>
                        <a:srgbClr val="1F4E79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1640205" indent="8255" algn="l" defTabSz="914400" rtl="0" eaLnBrk="1" latinLnBrk="0" hangingPunct="1">
                        <a:lnSpc>
                          <a:spcPct val="100000"/>
                        </a:lnSpc>
                      </a:pPr>
                      <a:endParaRPr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12954">
                      <a:solidFill>
                        <a:srgbClr val="1F4E79"/>
                      </a:solidFill>
                      <a:prstDash val="solid"/>
                    </a:lnL>
                    <a:lnR w="6096">
                      <a:solidFill>
                        <a:srgbClr val="000000"/>
                      </a:solidFill>
                      <a:prstDash val="solid"/>
                    </a:lnR>
                    <a:lnT w="12954">
                      <a:solidFill>
                        <a:srgbClr val="000000"/>
                      </a:solidFill>
                      <a:prstDash val="solid"/>
                    </a:lnT>
                    <a:lnB w="12954">
                      <a:solidFill>
                        <a:srgbClr val="000000"/>
                      </a:solidFill>
                      <a:prstDash val="soli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79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2B5E-211F-054D-A902-5C24B960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wrap="square" anchor="b">
            <a:normAutofit/>
          </a:bodyPr>
          <a:lstStyle/>
          <a:p>
            <a:r>
              <a:rPr lang="en-US" sz="2800" dirty="0"/>
              <a:t>Course Format</a:t>
            </a:r>
          </a:p>
        </p:txBody>
      </p:sp>
      <p:pic>
        <p:nvPicPr>
          <p:cNvPr id="1026" name="Picture 2" descr="the flipped classroom. out of class prepare, in class engage, out of class extend">
            <a:extLst>
              <a:ext uri="{FF2B5EF4-FFF2-40B4-BE49-F238E27FC236}">
                <a16:creationId xmlns:a16="http://schemas.microsoft.com/office/drawing/2014/main" id="{8B532BD7-4145-6945-8071-5408334861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5050" y="961827"/>
            <a:ext cx="5111750" cy="287535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1" name="Text Placeholder 3">
            <a:extLst>
              <a:ext uri="{FF2B5EF4-FFF2-40B4-BE49-F238E27FC236}">
                <a16:creationId xmlns:a16="http://schemas.microsoft.com/office/drawing/2014/main" id="{B45C1C09-A8D2-4CDD-B12A-BF4F64968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076325"/>
            <a:ext cx="3465514" cy="35179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Lecture materials are pre-recorded and posted in Canvas for each weekly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to prepare before coming to class by watching videos / reading textbook chapters / reviewing lecture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 meetings will be used to discuss topics / work on designs / practice problems / write queries in small groups and for quizzes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Semester project extends the learning by applying course topics and researching how to build a web application as part of a team.</a:t>
            </a:r>
          </a:p>
        </p:txBody>
      </p:sp>
    </p:spTree>
    <p:extLst>
      <p:ext uri="{BB962C8B-B14F-4D97-AF65-F5344CB8AC3E}">
        <p14:creationId xmlns:p14="http://schemas.microsoft.com/office/powerpoint/2010/main" val="23878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99252"/>
            <a:ext cx="61722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pc="8" dirty="0"/>
              <a:t>CMSC </a:t>
            </a:r>
            <a:r>
              <a:rPr spc="8" dirty="0"/>
              <a:t>508</a:t>
            </a:r>
            <a:r>
              <a:rPr spc="-45" dirty="0"/>
              <a:t> </a:t>
            </a:r>
            <a:r>
              <a:rPr spc="-98" dirty="0"/>
              <a:t>D</a:t>
            </a:r>
            <a:r>
              <a:rPr spc="-86" dirty="0"/>
              <a:t>a</a:t>
            </a:r>
            <a:r>
              <a:rPr dirty="0"/>
              <a:t>t</a:t>
            </a:r>
            <a:r>
              <a:rPr spc="-19" dirty="0"/>
              <a:t>a</a:t>
            </a:r>
            <a:r>
              <a:rPr spc="-26" dirty="0"/>
              <a:t>ba</a:t>
            </a:r>
            <a:r>
              <a:rPr spc="11" dirty="0"/>
              <a:t>s</a:t>
            </a:r>
            <a:r>
              <a:rPr spc="86" dirty="0"/>
              <a:t>e</a:t>
            </a:r>
            <a:r>
              <a:rPr spc="-26" dirty="0"/>
              <a:t> </a:t>
            </a:r>
            <a:r>
              <a:rPr spc="-263" dirty="0"/>
              <a:t>T</a:t>
            </a:r>
            <a:r>
              <a:rPr spc="-34" dirty="0"/>
              <a:t>h</a:t>
            </a:r>
            <a:r>
              <a:rPr spc="64" dirty="0"/>
              <a:t>e</a:t>
            </a:r>
            <a:r>
              <a:rPr spc="71" dirty="0"/>
              <a:t>o</a:t>
            </a:r>
            <a:r>
              <a:rPr spc="-139" dirty="0"/>
              <a:t>r</a:t>
            </a:r>
            <a:r>
              <a:rPr spc="-4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3822" y="977875"/>
            <a:ext cx="5281613" cy="3272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dirty="0">
                <a:cs typeface="Times New Roman"/>
              </a:rPr>
              <a:t>Major topics:</a:t>
            </a:r>
          </a:p>
          <a:p>
            <a:pPr marL="475774" indent="-257175">
              <a:spcBef>
                <a:spcPts val="683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Data storage and representation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Entities and relations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Entity-Relationship model, diagrams, and design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Relational design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Functional dependencies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Normal forms and decomposition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Database programming and SQL </a:t>
            </a:r>
            <a:endParaRPr lang="en-US" sz="1650" dirty="0">
              <a:cs typeface="Times New Roman"/>
            </a:endParaRP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cs typeface="Times New Roman"/>
              </a:rPr>
              <a:t>Queries. Subqueries. Functions. Views. Triggers. Indexes.</a:t>
            </a:r>
          </a:p>
        </p:txBody>
      </p:sp>
    </p:spTree>
    <p:extLst>
      <p:ext uri="{BB962C8B-B14F-4D97-AF65-F5344CB8AC3E}">
        <p14:creationId xmlns:p14="http://schemas.microsoft.com/office/powerpoint/2010/main" val="78559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99252"/>
            <a:ext cx="61722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pc="8" dirty="0"/>
              <a:t>CMSC </a:t>
            </a:r>
            <a:r>
              <a:rPr spc="8" dirty="0"/>
              <a:t>508</a:t>
            </a:r>
            <a:r>
              <a:rPr spc="-45" dirty="0"/>
              <a:t> </a:t>
            </a:r>
            <a:r>
              <a:rPr spc="-98" dirty="0"/>
              <a:t>D</a:t>
            </a:r>
            <a:r>
              <a:rPr spc="-86" dirty="0"/>
              <a:t>a</a:t>
            </a:r>
            <a:r>
              <a:rPr dirty="0"/>
              <a:t>t</a:t>
            </a:r>
            <a:r>
              <a:rPr spc="-19" dirty="0"/>
              <a:t>a</a:t>
            </a:r>
            <a:r>
              <a:rPr spc="-26" dirty="0"/>
              <a:t>ba</a:t>
            </a:r>
            <a:r>
              <a:rPr spc="11" dirty="0"/>
              <a:t>s</a:t>
            </a:r>
            <a:r>
              <a:rPr spc="86" dirty="0"/>
              <a:t>e</a:t>
            </a:r>
            <a:r>
              <a:rPr spc="-26" dirty="0"/>
              <a:t> </a:t>
            </a:r>
            <a:r>
              <a:rPr spc="-263" dirty="0"/>
              <a:t>T</a:t>
            </a:r>
            <a:r>
              <a:rPr spc="-34" dirty="0"/>
              <a:t>h</a:t>
            </a:r>
            <a:r>
              <a:rPr spc="64" dirty="0"/>
              <a:t>e</a:t>
            </a:r>
            <a:r>
              <a:rPr spc="71" dirty="0"/>
              <a:t>o</a:t>
            </a:r>
            <a:r>
              <a:rPr spc="-139" dirty="0"/>
              <a:t>r</a:t>
            </a:r>
            <a:r>
              <a:rPr spc="-4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3822" y="977875"/>
            <a:ext cx="6321743" cy="3005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dirty="0">
                <a:latin typeface="calibri" charset="0"/>
                <a:cs typeface="Times New Roman"/>
              </a:rPr>
              <a:t>Competenc</a:t>
            </a:r>
            <a:r>
              <a:rPr lang="en-US" sz="2400" dirty="0">
                <a:latin typeface="calibri" charset="0"/>
                <a:cs typeface="Times New Roman"/>
              </a:rPr>
              <a:t>i</a:t>
            </a:r>
            <a:r>
              <a:rPr sz="2400" dirty="0">
                <a:latin typeface="calibri" charset="0"/>
                <a:cs typeface="Times New Roman"/>
              </a:rPr>
              <a:t>es</a:t>
            </a:r>
            <a:r>
              <a:rPr sz="1650" dirty="0">
                <a:latin typeface="calibri" charset="0"/>
                <a:cs typeface="Times New Roman"/>
              </a:rPr>
              <a:t>:</a:t>
            </a:r>
          </a:p>
          <a:p>
            <a:pPr marL="475774" indent="-257175">
              <a:spcBef>
                <a:spcPts val="683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Understand the concepts underlying databases design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Analyze problems to identify data requirements, types, and relations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Create E-R and relational designs from problem statements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Design structures and functions to store and process the information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Design and implement databases using SQL language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Query and manipulate data using SQL language</a:t>
            </a:r>
          </a:p>
          <a:p>
            <a:pPr marL="475774" indent="-257175">
              <a:spcBef>
                <a:spcPts val="990"/>
              </a:spcBef>
              <a:buFont typeface="Arial"/>
              <a:buChar char="•"/>
              <a:tabLst>
                <a:tab pos="475774" algn="l"/>
                <a:tab pos="476250" algn="l"/>
              </a:tabLst>
            </a:pPr>
            <a:r>
              <a:rPr sz="1650" dirty="0">
                <a:latin typeface="calibri" charset="0"/>
                <a:cs typeface="Times New Roman"/>
              </a:rPr>
              <a:t>Translate a real-world problem into a implemented solution</a:t>
            </a:r>
          </a:p>
        </p:txBody>
      </p:sp>
    </p:spTree>
    <p:extLst>
      <p:ext uri="{BB962C8B-B14F-4D97-AF65-F5344CB8AC3E}">
        <p14:creationId xmlns:p14="http://schemas.microsoft.com/office/powerpoint/2010/main" val="187950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199252"/>
            <a:ext cx="61722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pc="8" dirty="0"/>
              <a:t>CMSSC </a:t>
            </a:r>
            <a:r>
              <a:rPr spc="8" dirty="0"/>
              <a:t>508</a:t>
            </a:r>
            <a:r>
              <a:rPr spc="-45" dirty="0"/>
              <a:t> </a:t>
            </a:r>
            <a:r>
              <a:rPr spc="-98" dirty="0"/>
              <a:t>D</a:t>
            </a:r>
            <a:r>
              <a:rPr spc="-86" dirty="0"/>
              <a:t>a</a:t>
            </a:r>
            <a:r>
              <a:rPr dirty="0"/>
              <a:t>t</a:t>
            </a:r>
            <a:r>
              <a:rPr spc="-19" dirty="0"/>
              <a:t>a</a:t>
            </a:r>
            <a:r>
              <a:rPr spc="-26" dirty="0"/>
              <a:t>ba</a:t>
            </a:r>
            <a:r>
              <a:rPr spc="11" dirty="0"/>
              <a:t>s</a:t>
            </a:r>
            <a:r>
              <a:rPr spc="86" dirty="0"/>
              <a:t>e</a:t>
            </a:r>
            <a:r>
              <a:rPr spc="-26" dirty="0"/>
              <a:t> </a:t>
            </a:r>
            <a:r>
              <a:rPr spc="-263" dirty="0"/>
              <a:t>T</a:t>
            </a:r>
            <a:r>
              <a:rPr spc="-34" dirty="0"/>
              <a:t>h</a:t>
            </a:r>
            <a:r>
              <a:rPr spc="64" dirty="0"/>
              <a:t>e</a:t>
            </a:r>
            <a:r>
              <a:rPr spc="71" dirty="0"/>
              <a:t>o</a:t>
            </a:r>
            <a:r>
              <a:rPr spc="-139" dirty="0"/>
              <a:t>r</a:t>
            </a:r>
            <a:r>
              <a:rPr spc="-45" dirty="0"/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2016" y="753250"/>
            <a:ext cx="8899556" cy="4399794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charset="0"/>
              </a:rPr>
              <a:t>Semester</a:t>
            </a:r>
            <a:r>
              <a:rPr sz="1800" b="1" dirty="0">
                <a:latin typeface="Calibri" charset="0"/>
              </a:rPr>
              <a:t> project:</a:t>
            </a:r>
          </a:p>
          <a:p>
            <a:pPr marL="519113" indent="-257175">
              <a:spcBef>
                <a:spcPts val="683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Groups of </a:t>
            </a:r>
            <a:r>
              <a:rPr lang="en-US" sz="1800" dirty="0">
                <a:latin typeface="Calibri" charset="0"/>
              </a:rPr>
              <a:t>2</a:t>
            </a:r>
            <a:r>
              <a:rPr sz="1800" dirty="0">
                <a:latin typeface="Calibri" charset="0"/>
              </a:rPr>
              <a:t> people</a:t>
            </a:r>
          </a:p>
          <a:p>
            <a:pPr marL="519113" indent="-257175">
              <a:spcBef>
                <a:spcPts val="990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Idea: choose</a:t>
            </a:r>
            <a:r>
              <a:rPr sz="1800" b="1" dirty="0">
                <a:latin typeface="Calibri" charset="0"/>
              </a:rPr>
              <a:t> </a:t>
            </a:r>
            <a:r>
              <a:rPr sz="1800" dirty="0">
                <a:latin typeface="Calibri" charset="0"/>
              </a:rPr>
              <a:t>a real-world problem</a:t>
            </a:r>
            <a:r>
              <a:rPr lang="en-US" sz="1800" dirty="0">
                <a:latin typeface="Calibri" charset="0"/>
              </a:rPr>
              <a:t> of general interest</a:t>
            </a:r>
            <a:r>
              <a:rPr sz="1800" dirty="0">
                <a:latin typeface="Calibri" charset="0"/>
              </a:rPr>
              <a:t>, design and implement solution</a:t>
            </a:r>
            <a:endParaRPr lang="en-US" sz="1800" dirty="0">
              <a:latin typeface="Calibri" charset="0"/>
            </a:endParaRPr>
          </a:p>
          <a:p>
            <a:pPr marL="919163" lvl="1" indent="-257175">
              <a:spcBef>
                <a:spcPts val="990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lang="en-US" sz="1800" b="1" i="1" dirty="0">
                <a:latin typeface="Calibri" charset="0"/>
              </a:rPr>
              <a:t>Problem must be approved by your professor</a:t>
            </a:r>
            <a:endParaRPr sz="1800" b="1" i="1" dirty="0">
              <a:latin typeface="Calibri" charset="0"/>
            </a:endParaRPr>
          </a:p>
          <a:p>
            <a:pPr marL="519113" indent="-257175">
              <a:spcBef>
                <a:spcPts val="990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Phase 1: design a database </a:t>
            </a:r>
            <a:r>
              <a:rPr sz="1800" u="sng" dirty="0">
                <a:latin typeface="Calibri" charset="0"/>
              </a:rPr>
              <a:t>model</a:t>
            </a:r>
            <a:r>
              <a:rPr sz="1800" dirty="0">
                <a:latin typeface="Calibri" charset="0"/>
              </a:rPr>
              <a:t> and its requisites</a:t>
            </a:r>
          </a:p>
          <a:p>
            <a:pPr marL="519113" marR="3810" indent="-257175">
              <a:lnSpc>
                <a:spcPct val="150000"/>
              </a:lnSpc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Phase 2: </a:t>
            </a:r>
            <a:r>
              <a:rPr sz="1800" u="sng" dirty="0">
                <a:latin typeface="Calibri" charset="0"/>
              </a:rPr>
              <a:t>implement</a:t>
            </a:r>
            <a:r>
              <a:rPr sz="1800" dirty="0">
                <a:latin typeface="Calibri" charset="0"/>
              </a:rPr>
              <a:t> database solution, including SQL code to create </a:t>
            </a:r>
            <a:r>
              <a:rPr lang="en-US" sz="1800" dirty="0">
                <a:latin typeface="Calibri" charset="0"/>
              </a:rPr>
              <a:t>a MySQL </a:t>
            </a:r>
            <a:r>
              <a:rPr sz="1800" dirty="0">
                <a:latin typeface="Calibri" charset="0"/>
              </a:rPr>
              <a:t>database, and all queries to access/manipulate data </a:t>
            </a:r>
            <a:r>
              <a:rPr sz="1800" u="sng" dirty="0">
                <a:latin typeface="Calibri" charset="0"/>
              </a:rPr>
              <a:t>through a </a:t>
            </a:r>
            <a:r>
              <a:rPr lang="en-US" sz="1800" u="sng" dirty="0">
                <a:latin typeface="Calibri" charset="0"/>
              </a:rPr>
              <a:t>web</a:t>
            </a:r>
            <a:r>
              <a:rPr sz="1800" u="sng" dirty="0">
                <a:latin typeface="Calibri" charset="0"/>
              </a:rPr>
              <a:t> interface</a:t>
            </a:r>
          </a:p>
          <a:p>
            <a:pPr marL="519113" indent="-257175">
              <a:spcBef>
                <a:spcPts val="990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No languages restrictions</a:t>
            </a:r>
            <a:r>
              <a:rPr lang="en-US" sz="1800" dirty="0">
                <a:latin typeface="Calibri" charset="0"/>
              </a:rPr>
              <a:t> for the interface - </a:t>
            </a:r>
            <a:r>
              <a:rPr sz="1800" dirty="0">
                <a:latin typeface="Calibri" charset="0"/>
              </a:rPr>
              <a:t> (C++/Java/Python/PHP)</a:t>
            </a:r>
            <a:endParaRPr lang="en-US" sz="1800" dirty="0">
              <a:latin typeface="Calibri" charset="0"/>
            </a:endParaRPr>
          </a:p>
          <a:p>
            <a:pPr marL="519113" indent="-257175">
              <a:spcBef>
                <a:spcPts val="990"/>
              </a:spcBef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lang="en-US" sz="1800" dirty="0">
                <a:latin typeface="Calibri" charset="0"/>
              </a:rPr>
              <a:t>Must use a relational database and</a:t>
            </a:r>
            <a:r>
              <a:rPr sz="1800" dirty="0">
                <a:latin typeface="Calibri" charset="0"/>
              </a:rPr>
              <a:t> </a:t>
            </a:r>
            <a:r>
              <a:rPr sz="1800" b="1" dirty="0">
                <a:latin typeface="Calibri" charset="0"/>
              </a:rPr>
              <a:t>SQL</a:t>
            </a:r>
            <a:r>
              <a:rPr lang="en-US" sz="1800" dirty="0">
                <a:latin typeface="Calibri" charset="0"/>
              </a:rPr>
              <a:t> for data persistence</a:t>
            </a:r>
            <a:endParaRPr sz="1800" b="1" dirty="0">
              <a:latin typeface="Calibri" charset="0"/>
            </a:endParaRPr>
          </a:p>
          <a:p>
            <a:pPr marL="519113" marR="669608" indent="-257175">
              <a:lnSpc>
                <a:spcPct val="150000"/>
              </a:lnSpc>
              <a:buFont typeface="Arial"/>
              <a:buChar char="•"/>
              <a:tabLst>
                <a:tab pos="519113" algn="l"/>
                <a:tab pos="519589" algn="l"/>
              </a:tabLst>
            </a:pPr>
            <a:r>
              <a:rPr sz="1800" dirty="0">
                <a:latin typeface="Calibri" charset="0"/>
              </a:rPr>
              <a:t>Will be evaluated according to the quality, functionality, </a:t>
            </a:r>
            <a:r>
              <a:rPr lang="en-US" sz="1800" dirty="0">
                <a:latin typeface="Calibri" charset="0"/>
              </a:rPr>
              <a:t>security, </a:t>
            </a:r>
            <a:r>
              <a:rPr sz="1800" dirty="0">
                <a:latin typeface="Calibri" charset="0"/>
              </a:rPr>
              <a:t>and complexity of the database design and the solution</a:t>
            </a:r>
          </a:p>
        </p:txBody>
      </p:sp>
    </p:spTree>
    <p:extLst>
      <p:ext uri="{BB962C8B-B14F-4D97-AF65-F5344CB8AC3E}">
        <p14:creationId xmlns:p14="http://schemas.microsoft.com/office/powerpoint/2010/main" val="413483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2C75-A163-0647-BF36-D5633118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8" y="206375"/>
            <a:ext cx="8587212" cy="857250"/>
          </a:xfrm>
        </p:spPr>
        <p:txBody>
          <a:bodyPr/>
          <a:lstStyle/>
          <a:p>
            <a:r>
              <a:rPr lang="en-US" dirty="0">
                <a:latin typeface="calibri" charset="0"/>
                <a:cs typeface="Times New Roman"/>
              </a:rPr>
              <a:t>Read syllabus information and VCU policies: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40925-23A9-CA40-A0D3-439C3644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110" y="923454"/>
            <a:ext cx="7482689" cy="3670772"/>
          </a:xfrm>
        </p:spPr>
        <p:txBody>
          <a:bodyPr/>
          <a:lstStyle/>
          <a:p>
            <a:pPr marL="352425" marR="1653064" indent="-343376">
              <a:lnSpc>
                <a:spcPct val="1195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VCU Email Policy</a:t>
            </a:r>
          </a:p>
          <a:p>
            <a:pPr marL="352425" marR="412433">
              <a:lnSpc>
                <a:spcPct val="1300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VCU Honor System: Upholding Academic Integrity </a:t>
            </a:r>
          </a:p>
          <a:p>
            <a:pPr marL="352425" marR="412433">
              <a:lnSpc>
                <a:spcPct val="130000"/>
              </a:lnSpc>
              <a:spcBef>
                <a:spcPts val="300"/>
              </a:spcBef>
            </a:pPr>
            <a:r>
              <a:rPr lang="en-US" sz="1800" b="1" dirty="0">
                <a:latin typeface="calibri" charset="0"/>
                <a:cs typeface="Times New Roman"/>
              </a:rPr>
              <a:t>Student Conduct in the Classroom (respect, cheating) </a:t>
            </a:r>
          </a:p>
          <a:p>
            <a:pPr marL="352425" marR="412433">
              <a:lnSpc>
                <a:spcPct val="1300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Students with Disabilities</a:t>
            </a:r>
          </a:p>
          <a:p>
            <a:pPr marL="352425" marR="3810">
              <a:lnSpc>
                <a:spcPct val="1300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Statement on Military Short-Term Training or Deployment </a:t>
            </a:r>
          </a:p>
          <a:p>
            <a:pPr marL="352425" marR="3810">
              <a:lnSpc>
                <a:spcPct val="1300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Excused Absences for Students Representing the University </a:t>
            </a:r>
          </a:p>
          <a:p>
            <a:pPr marL="352425" marR="3810">
              <a:lnSpc>
                <a:spcPct val="130000"/>
              </a:lnSpc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Campus Emergency Information</a:t>
            </a:r>
          </a:p>
          <a:p>
            <a:pPr marL="352425">
              <a:spcBef>
                <a:spcPts val="300"/>
              </a:spcBef>
            </a:pPr>
            <a:r>
              <a:rPr lang="en-US" sz="1800" b="1" dirty="0">
                <a:latin typeface="calibri" charset="0"/>
                <a:cs typeface="Times New Roman"/>
              </a:rPr>
              <a:t>Important Dates (religious holidays, absences)</a:t>
            </a:r>
            <a:endParaRPr lang="en-US" sz="1800" dirty="0">
              <a:latin typeface="calibri" charset="0"/>
              <a:cs typeface="Times New Roman"/>
            </a:endParaRPr>
          </a:p>
          <a:p>
            <a:pPr marL="352425"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VCU Mobile</a:t>
            </a:r>
          </a:p>
          <a:p>
            <a:pPr marL="352425">
              <a:spcBef>
                <a:spcPts val="300"/>
              </a:spcBef>
            </a:pPr>
            <a:r>
              <a:rPr lang="en-US" sz="1800" dirty="0">
                <a:latin typeface="calibri" charset="0"/>
                <a:cs typeface="Times New Roman"/>
              </a:rPr>
              <a:t>Class Registration Required for Attendance</a:t>
            </a:r>
          </a:p>
          <a:p>
            <a:pPr marL="352425">
              <a:spcBef>
                <a:spcPts val="300"/>
              </a:spcBef>
            </a:pPr>
            <a:r>
              <a:rPr lang="en-US" sz="1800" b="1" dirty="0">
                <a:latin typeface="calibri" charset="0"/>
                <a:cs typeface="Times New Roman"/>
              </a:rPr>
              <a:t>Withdrawal from Classes (Please inform the instructor</a:t>
            </a:r>
            <a:r>
              <a:rPr lang="en-US" sz="1800" b="1" spc="-49" dirty="0">
                <a:latin typeface="Times New Roman"/>
                <a:cs typeface="Times New Roman"/>
              </a:rPr>
              <a:t>)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737757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CS-COE-Template.potx" id="{AF33C55C-33D9-6A47-9DAC-F96AC37FA547}" vid="{4F857BAD-B63E-B54D-B08B-4D2DCFB02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VCU Egr Gold Angle </Template>
  <TotalTime>451</TotalTime>
  <Words>774</Words>
  <Application>Microsoft Office PowerPoint</Application>
  <PresentationFormat>On-screen Show (16:9)</PresentationFormat>
  <Paragraphs>111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</vt:lpstr>
      <vt:lpstr>Times New Roman</vt:lpstr>
      <vt:lpstr>VCU Egr Gold Angle </vt:lpstr>
      <vt:lpstr>CMSC 508 – Database Theory Fall 2022</vt:lpstr>
      <vt:lpstr>CMSC 508 Database Theory</vt:lpstr>
      <vt:lpstr>CMSC 508 Database Theory</vt:lpstr>
      <vt:lpstr>Course schedule overview</vt:lpstr>
      <vt:lpstr>Course Format</vt:lpstr>
      <vt:lpstr>CMSC 508 Database Theory</vt:lpstr>
      <vt:lpstr>CMSC 508 Database Theory</vt:lpstr>
      <vt:lpstr>CMSSC 508 Database Theory</vt:lpstr>
      <vt:lpstr>Read syllabus information and VCU policies:</vt:lpstr>
      <vt:lpstr>Homework and Quizzes</vt:lpstr>
      <vt:lpstr>REMINDER</vt:lpstr>
      <vt:lpstr>I’m glad you’re here!</vt:lpstr>
      <vt:lpstr>Intro to databases – Survey results!</vt:lpstr>
      <vt:lpstr>Today’s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Duke</dc:creator>
  <cp:lastModifiedBy>John Leonard</cp:lastModifiedBy>
  <cp:revision>36</cp:revision>
  <cp:lastPrinted>2019-08-19T00:21:52Z</cp:lastPrinted>
  <dcterms:created xsi:type="dcterms:W3CDTF">2019-08-18T21:23:33Z</dcterms:created>
  <dcterms:modified xsi:type="dcterms:W3CDTF">2022-08-24T15:12:15Z</dcterms:modified>
</cp:coreProperties>
</file>