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sldIdLst>
    <p:sldId id="256" r:id="rId2"/>
    <p:sldId id="322" r:id="rId3"/>
    <p:sldId id="323" r:id="rId4"/>
    <p:sldId id="333" r:id="rId5"/>
    <p:sldId id="310" r:id="rId6"/>
    <p:sldId id="315" r:id="rId7"/>
    <p:sldId id="306" r:id="rId8"/>
    <p:sldId id="307" r:id="rId9"/>
    <p:sldId id="309" r:id="rId10"/>
    <p:sldId id="308" r:id="rId11"/>
    <p:sldId id="316" r:id="rId12"/>
    <p:sldId id="284" r:id="rId13"/>
    <p:sldId id="258" r:id="rId14"/>
    <p:sldId id="259" r:id="rId15"/>
    <p:sldId id="260" r:id="rId16"/>
    <p:sldId id="318" r:id="rId17"/>
    <p:sldId id="321" r:id="rId18"/>
    <p:sldId id="311" r:id="rId19"/>
    <p:sldId id="261" r:id="rId20"/>
    <p:sldId id="312" r:id="rId21"/>
    <p:sldId id="280" r:id="rId22"/>
    <p:sldId id="305" r:id="rId23"/>
    <p:sldId id="279" r:id="rId24"/>
    <p:sldId id="273" r:id="rId25"/>
    <p:sldId id="274" r:id="rId26"/>
    <p:sldId id="275" r:id="rId27"/>
    <p:sldId id="276" r:id="rId28"/>
    <p:sldId id="277" r:id="rId29"/>
    <p:sldId id="278" r:id="rId30"/>
    <p:sldId id="320" r:id="rId31"/>
    <p:sldId id="265" r:id="rId32"/>
    <p:sldId id="313" r:id="rId33"/>
    <p:sldId id="287" r:id="rId34"/>
    <p:sldId id="331" r:id="rId35"/>
    <p:sldId id="288" r:id="rId36"/>
    <p:sldId id="319" r:id="rId37"/>
    <p:sldId id="262" r:id="rId38"/>
    <p:sldId id="292" r:id="rId39"/>
    <p:sldId id="264" r:id="rId40"/>
    <p:sldId id="271" r:id="rId41"/>
    <p:sldId id="286" r:id="rId42"/>
    <p:sldId id="293" r:id="rId43"/>
    <p:sldId id="281" r:id="rId44"/>
    <p:sldId id="295" r:id="rId4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83"/>
    <p:restoredTop sz="68925" autoAdjust="0"/>
  </p:normalViewPr>
  <p:slideViewPr>
    <p:cSldViewPr snapToGrid="0" snapToObjects="1">
      <p:cViewPr varScale="1">
        <p:scale>
          <a:sx n="127" d="100"/>
          <a:sy n="127" d="100"/>
        </p:scale>
        <p:origin x="96" y="4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BA4733-EDCA-6248-BCC0-4A1A0E1CDA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BD69-EF59-8147-AAE6-B23A27B174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D0FEC-259C-5344-8545-BC85BB550A9A}" type="datetimeFigureOut">
              <a:rPr lang="en-US" altLang="en-US"/>
              <a:pPr/>
              <a:t>8/30/2022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682AD4-33F2-8440-B58F-DC40EA083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072427-2F5F-7B49-B0B9-63B7AE474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B5D8-7888-7943-B85F-D60364E43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A9D4-7FFE-CB4C-9720-EA8CBCEF6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7AC930-4B53-FD49-8851-7FC6E3CE60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management_system" TargetMode="External"/><Relationship Id="rId7" Type="http://schemas.openxmlformats.org/officeDocument/2006/relationships/hyperlink" Target="https://en.wikipedia.org/wiki/Application_programming_interfac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atabase" TargetMode="External"/><Relationship Id="rId5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Create,_read,_update_and_delete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26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cs typeface="Times New Roman"/>
              </a:rPr>
              <a:t>refer</a:t>
            </a:r>
            <a:r>
              <a:rPr lang="en-US" sz="1200" b="0" baseline="0" dirty="0">
                <a:cs typeface="Times New Roman"/>
              </a:rPr>
              <a:t> to notes</a:t>
            </a:r>
            <a:r>
              <a:rPr lang="en-US" sz="1200" b="1" dirty="0">
                <a:cs typeface="Times New Roman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Times New Roman"/>
              </a:rPr>
              <a:t>Instance</a:t>
            </a:r>
            <a:r>
              <a:rPr lang="en-US" sz="1200" dirty="0">
                <a:cs typeface="Times New Roman"/>
              </a:rPr>
              <a:t>: actual data contents of the database at a given point in time</a:t>
            </a:r>
          </a:p>
          <a:p>
            <a:pPr lvl="0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Durability -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 on the database of a transaction is never lost, once the transaction has completed.</a:t>
            </a:r>
          </a:p>
          <a:p>
            <a:pPr lvl="0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 -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appear to be executed as if no other transaction is executing at the same time.</a:t>
            </a:r>
          </a:p>
          <a:p>
            <a:pPr lvl="0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 -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All-or-nothing execution of transactions. They are treated like a single unit.</a:t>
            </a:r>
          </a:p>
          <a:p>
            <a:pPr lvl="0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-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transaction should have any adverse effect on the data residing in the database; it maintains a consistent state.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does not violate integrity constraints or other stated expectations.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cs typeface="Times New Roman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71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56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82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cs typeface="Times New Roman"/>
              </a:rPr>
              <a:t>refer</a:t>
            </a:r>
            <a:r>
              <a:rPr lang="en-US" sz="1200" b="0" baseline="0" dirty="0">
                <a:cs typeface="Times New Roman"/>
              </a:rPr>
              <a:t> to notes</a:t>
            </a:r>
            <a:r>
              <a:rPr lang="en-US" sz="1200" b="1" dirty="0">
                <a:cs typeface="Times New Roman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Times New Roman"/>
              </a:rPr>
              <a:t>Instance</a:t>
            </a:r>
            <a:r>
              <a:rPr lang="en-US" sz="1200" dirty="0">
                <a:cs typeface="Times New Roman"/>
              </a:rPr>
              <a:t>: actual data contents of the database at a given point in time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Durability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 on the database of a transaction is never lost, once the transaction has completed.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appear to be executed as if no other transaction is executing at the same time.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All-or-nothing execution of transactions. They are treated like a single unit.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-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transaction should have any adverse effect on the data residing in the database; it maintains a consistent state.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does not violate integrity constraints or other stated expectations.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cs typeface="Times New Roman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5201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to types and variables in programming languages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/>
              <a:t>– the overall physical  structure of the database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–Analogous to type information of a variable in a program</a:t>
            </a:r>
          </a:p>
          <a:p>
            <a:pPr lvl="1">
              <a:defRPr/>
            </a:pPr>
            <a:r>
              <a:rPr lang="en-US" dirty="0"/>
              <a:t>Example: The database consists of information about a set of customers and accounts in a bank and the relationship between them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</a:rPr>
              <a:t>Instance</a:t>
            </a:r>
            <a:r>
              <a:rPr lang="en-US" dirty="0"/>
              <a:t> – the actual content of the database at a particular point in time </a:t>
            </a:r>
          </a:p>
          <a:p>
            <a:pPr lvl="1">
              <a:defRPr/>
            </a:pPr>
            <a:r>
              <a:rPr lang="en-US" dirty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167444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</a:rPr>
              <a:t>Physical Data Independence</a:t>
            </a:r>
            <a:r>
              <a:rPr lang="en-US" dirty="0"/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dirty="0"/>
              <a:t>In general, the interfaces between the various levels and components should be well defined so that changes in some parts do not seriously influence others.</a:t>
            </a:r>
          </a:p>
        </p:txBody>
      </p:sp>
    </p:spTree>
    <p:extLst>
      <p:ext uri="{BB962C8B-B14F-4D97-AF65-F5344CB8AC3E}">
        <p14:creationId xmlns:p14="http://schemas.microsoft.com/office/powerpoint/2010/main" val="250410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540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engine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engine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underlying software component that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tabase management system"/>
              </a:rPr>
              <a:t>database management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(DBMS) uses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reate, read, update and delete"/>
              </a:rPr>
              <a:t>create, read, update and 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(CRUD)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ata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atabase"/>
              </a:rPr>
              <a:t>database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database management systems include their own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pplication programming interface"/>
              </a:rPr>
              <a:t>application programming interface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(API) that allows the user to interact with their underlying engine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slides go into more detail on these three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30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overview</a:t>
            </a:r>
            <a:r>
              <a:rPr lang="en-US" baseline="0" dirty="0"/>
              <a:t> of the complexity of a DBMS. This is a general view. A DBMS can take different forms, such as</a:t>
            </a:r>
            <a:r>
              <a:rPr lang="mr-IN" baseline="0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55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DBMS do to process queries</a:t>
            </a:r>
            <a:r>
              <a:rPr lang="en-US" baseline="0" dirty="0"/>
              <a:t> made on a database?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72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602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0" baseline="0" dirty="0">
                <a:latin typeface="+mn-lt"/>
                <a:cs typeface="Times New Roman"/>
              </a:rPr>
              <a:t>Cost difference between equivalent queries can be </a:t>
            </a:r>
            <a:r>
              <a:rPr lang="en-US" sz="1200" b="1" spc="0" baseline="0" dirty="0">
                <a:latin typeface="+mn-lt"/>
                <a:cs typeface="Times New Roman"/>
              </a:rPr>
              <a:t>enormous </a:t>
            </a:r>
          </a:p>
          <a:p>
            <a:r>
              <a:rPr lang="en-US" altLang="en-US" dirty="0"/>
              <a:t>Alternative ways of evaluating a given query</a:t>
            </a:r>
          </a:p>
          <a:p>
            <a:pPr lvl="1"/>
            <a:r>
              <a:rPr lang="en-US" altLang="en-US" dirty="0"/>
              <a:t>Equivalent expressions</a:t>
            </a:r>
          </a:p>
          <a:p>
            <a:pPr lvl="1"/>
            <a:r>
              <a:rPr lang="en-US" altLang="en-US" dirty="0"/>
              <a:t>Different algorithms for each operation</a:t>
            </a:r>
          </a:p>
          <a:p>
            <a:r>
              <a:rPr lang="en-US" altLang="en-US" dirty="0"/>
              <a:t>Cost difference between a good and a bad way of evaluating a query can be enormous</a:t>
            </a:r>
          </a:p>
          <a:p>
            <a:r>
              <a:rPr lang="en-US" altLang="en-US" dirty="0"/>
              <a:t>Need to estimate the cost of operations</a:t>
            </a:r>
          </a:p>
          <a:p>
            <a:pPr lvl="1"/>
            <a:r>
              <a:rPr lang="en-US" altLang="en-US" dirty="0"/>
              <a:t>Depends critically on statistical information about relations which the database must maintain</a:t>
            </a:r>
          </a:p>
          <a:p>
            <a:pPr lvl="1"/>
            <a:r>
              <a:rPr lang="en-US" altLang="en-US" dirty="0"/>
              <a:t>Need to estimate statistics for intermediate results to compute cost of complex expressions</a:t>
            </a:r>
          </a:p>
          <a:p>
            <a:pPr lvl="1"/>
            <a:endParaRPr lang="en-US" sz="1200" b="0" spc="0" baseline="0" dirty="0">
              <a:latin typeface="+mn-lt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0" baseline="0" dirty="0">
                <a:latin typeface="+mn-lt"/>
                <a:cs typeface="Times New Roman"/>
              </a:rPr>
              <a:t>What else does the DBMS do?</a:t>
            </a:r>
          </a:p>
        </p:txBody>
      </p:sp>
    </p:spTree>
    <p:extLst>
      <p:ext uri="{BB962C8B-B14F-4D97-AF65-F5344CB8AC3E}">
        <p14:creationId xmlns:p14="http://schemas.microsoft.com/office/powerpoint/2010/main" val="2431329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137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</a:t>
            </a:r>
            <a:r>
              <a:rPr lang="en-US" baseline="0" dirty="0"/>
              <a:t> maintains ACID properties as shown on next slide.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4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33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</a:t>
            </a:r>
            <a:r>
              <a:rPr lang="en-US" baseline="0" dirty="0"/>
              <a:t> you can see, many different types of users interact with the DBMS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3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what the example means</a:t>
            </a:r>
            <a:r>
              <a:rPr lang="en-US" baseline="0" dirty="0"/>
              <a:t> and go back one slide to show the table.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73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441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Language for accessing and manipulating the data organized by the appropriate data model</a:t>
            </a:r>
          </a:p>
        </p:txBody>
      </p:sp>
    </p:spTree>
    <p:extLst>
      <p:ext uri="{BB962C8B-B14F-4D97-AF65-F5344CB8AC3E}">
        <p14:creationId xmlns:p14="http://schemas.microsoft.com/office/powerpoint/2010/main" val="4076921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can define tables with a DDL and manipulate data with DML, we need to know what</a:t>
            </a:r>
            <a:r>
              <a:rPr lang="en-US" baseline="0" dirty="0"/>
              <a:t> the best practices are for organizing the data.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594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start with the relational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77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418E3174-CF1A-F741-AC8D-5C2C1CFEF9C9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24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/>
              </a:rPr>
              <a:t>Entities are translated into tables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/>
              </a:rPr>
              <a:t>We will explore the ER model</a:t>
            </a:r>
            <a:r>
              <a:rPr lang="en-US" sz="1200" baseline="0" dirty="0">
                <a:cs typeface="Times New Roman"/>
              </a:rPr>
              <a:t> in more detail over the next few weeks.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cs typeface="Times New Roman"/>
              </a:rPr>
              <a:t>Some other ways of modeling data are</a:t>
            </a:r>
            <a:r>
              <a:rPr lang="mr-IN" sz="1200" baseline="0" dirty="0">
                <a:cs typeface="Times New Roman"/>
              </a:rPr>
              <a:t>…</a:t>
            </a:r>
            <a:endParaRPr lang="en-US" sz="1200" dirty="0">
              <a:cs typeface="Times New Roman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684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languages are used in</a:t>
            </a:r>
            <a:r>
              <a:rPr lang="en-US" baseline="0" dirty="0"/>
              <a:t> the relational model - DDL and DML.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479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837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on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400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Next, how does the DBMS</a:t>
            </a:r>
            <a:r>
              <a:rPr lang="en-US" baseline="0" dirty="0"/>
              <a:t> interact with OS storage?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064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860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06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5862FBA9-DD1B-C742-ACFC-A6F3C0B6AB2C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59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5862FBA9-DD1B-C742-ACFC-A6F3C0B6AB2C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5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5862FBA9-DD1B-C742-ACFC-A6F3C0B6AB2C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93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14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/>
              <a:t>How could you represent that in a text / Excel file?</a:t>
            </a:r>
          </a:p>
        </p:txBody>
      </p:sp>
    </p:spTree>
    <p:extLst>
      <p:ext uri="{BB962C8B-B14F-4D97-AF65-F5344CB8AC3E}">
        <p14:creationId xmlns:p14="http://schemas.microsoft.com/office/powerpoint/2010/main" val="69466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Data redundancy and inconsistency</a:t>
            </a:r>
          </a:p>
          <a:p>
            <a:pPr lvl="1"/>
            <a:r>
              <a:rPr lang="en-US" altLang="en-US" dirty="0"/>
              <a:t>Multiple file formats, duplication of information in different files</a:t>
            </a:r>
          </a:p>
          <a:p>
            <a:r>
              <a:rPr lang="en-US" altLang="en-US" dirty="0"/>
              <a:t>Difficulty in accessing data </a:t>
            </a:r>
          </a:p>
          <a:p>
            <a:pPr lvl="1"/>
            <a:r>
              <a:rPr lang="en-US" altLang="en-US" dirty="0"/>
              <a:t>Need to write a new program to carry out each new task</a:t>
            </a:r>
          </a:p>
          <a:p>
            <a:r>
              <a:rPr lang="en-US" altLang="en-US" dirty="0"/>
              <a:t>Data isolation </a:t>
            </a:r>
          </a:p>
          <a:p>
            <a:pPr lvl="1"/>
            <a:r>
              <a:rPr lang="en-US" altLang="en-US" dirty="0"/>
              <a:t>Multiple files and formats</a:t>
            </a:r>
          </a:p>
          <a:p>
            <a:r>
              <a:rPr lang="en-US" altLang="en-US" dirty="0"/>
              <a:t>Integrity problems</a:t>
            </a:r>
          </a:p>
          <a:p>
            <a:pPr lvl="1"/>
            <a:r>
              <a:rPr lang="en-US" altLang="en-US" dirty="0"/>
              <a:t>Integrity constraints  (e.g., account balance &gt; 0) become “buried” in program code rather than being stated explicitly</a:t>
            </a:r>
          </a:p>
          <a:p>
            <a:pPr lvl="1"/>
            <a:r>
              <a:rPr lang="en-US" altLang="en-US" dirty="0"/>
              <a:t>Hard to add new constraints or change existing ones</a:t>
            </a:r>
          </a:p>
          <a:p>
            <a:r>
              <a:rPr lang="en-US" altLang="en-US" dirty="0"/>
              <a:t>Atomicity of updates</a:t>
            </a:r>
          </a:p>
          <a:p>
            <a:pPr lvl="1"/>
            <a:r>
              <a:rPr lang="en-US" altLang="en-US" dirty="0"/>
              <a:t>Failures may leave database in an inconsistent state with partial updates carried out</a:t>
            </a:r>
          </a:p>
          <a:p>
            <a:pPr lvl="1"/>
            <a:r>
              <a:rPr lang="en-US" altLang="en-US" dirty="0"/>
              <a:t>Example: Transfer of funds from one account to another should either complete or not happen at all</a:t>
            </a:r>
          </a:p>
          <a:p>
            <a:r>
              <a:rPr lang="en-US" altLang="en-US" dirty="0"/>
              <a:t>Concurrent access by multiple users</a:t>
            </a:r>
          </a:p>
          <a:p>
            <a:pPr lvl="1"/>
            <a:r>
              <a:rPr lang="en-US" altLang="en-US" dirty="0"/>
              <a:t>Concurrent access needed for performance</a:t>
            </a:r>
          </a:p>
          <a:p>
            <a:pPr lvl="1"/>
            <a:r>
              <a:rPr lang="en-US" altLang="en-US" dirty="0"/>
              <a:t>Uncontrolled concurrent accesses can lead to inconsistencies</a:t>
            </a:r>
          </a:p>
          <a:p>
            <a:pPr lvl="2"/>
            <a:r>
              <a:rPr lang="en-US" altLang="en-US" dirty="0"/>
              <a:t>Example: Two people reading a balance (say 100) and updating it by withdrawing money (say 50 each) at the same time</a:t>
            </a:r>
          </a:p>
          <a:p>
            <a:r>
              <a:rPr lang="en-US" altLang="en-US" dirty="0"/>
              <a:t>Security problems</a:t>
            </a:r>
          </a:p>
          <a:p>
            <a:pPr lvl="1"/>
            <a:r>
              <a:rPr lang="en-US" altLang="en-US" dirty="0"/>
              <a:t>Hard to provide user access to some, but not all, data</a:t>
            </a:r>
          </a:p>
        </p:txBody>
      </p:sp>
    </p:spTree>
    <p:extLst>
      <p:ext uri="{BB962C8B-B14F-4D97-AF65-F5344CB8AC3E}">
        <p14:creationId xmlns:p14="http://schemas.microsoft.com/office/powerpoint/2010/main" val="77903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76676"/>
            <a:fld id="{81D60167-4931-47E6-BA6A-407CBD079E47}" type="slidenum">
              <a:rPr lang="uk-UA" spc="4" smtClean="0"/>
              <a:pPr marL="76676"/>
              <a:t>‹#›</a:t>
            </a:fld>
            <a:endParaRPr lang="uk-UA" spc="4" dirty="0"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669728" y="964406"/>
            <a:ext cx="7804547" cy="350936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265"/>
            </a:lvl1pPr>
            <a:lvl2pPr>
              <a:defRPr sz="1265"/>
            </a:lvl2pPr>
            <a:lvl3pPr>
              <a:defRPr sz="1265"/>
            </a:lvl3pPr>
            <a:lvl4pPr>
              <a:defRPr sz="1265"/>
            </a:lvl4pPr>
            <a:lvl5pPr>
              <a:defRPr sz="12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032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52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1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7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03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3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19971C4A-CA8E-E047-B441-955C61CB71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DE5AA21D-AD9D-E14F-8B06-AC939C289B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EFEA-5E4A-D04A-A901-BB8EE757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EA0D27C-6CA4-2F47-BE1A-8FE19FED3982}" type="datetimeFigureOut">
              <a:rPr lang="en-US" altLang="en-US"/>
              <a:pPr/>
              <a:t>8/30/2022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895E-076A-7947-B638-156F1C24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D857-6D14-0749-8E57-701DF3BB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7B03A4-58FC-574B-8D88-C0C66037B3F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E4147AD8-8319-0744-8692-6FDB96607A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cm.acm.org/magazines/2022/8/262905-the-seattle-report-on-database-research/fulltext#body-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BazRGXKIdAT4B5ln5O567-Ah0n68ulmjVqdXZgPyTE/edit#gid=178512845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dsadmin.vcu.edu/metadata/bcreps/ODS_bcreps.html" TargetMode="External"/><Relationship Id="rId4" Type="http://schemas.openxmlformats.org/officeDocument/2006/relationships/hyperlink" Target="https://odsadmin.vcu.edu/metadata/ODS_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392542" y="4847225"/>
            <a:ext cx="7715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4" dirty="0">
                <a:solidFill>
                  <a:srgbClr val="8A8A8A"/>
                </a:solidFill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4450" y="3600450"/>
            <a:ext cx="6686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Chapter 1 from Database System Concepts, 6th Ed. by </a:t>
            </a:r>
            <a:r>
              <a:rPr lang="en-US" sz="1200" dirty="0" err="1"/>
              <a:t>Silberschatz</a:t>
            </a:r>
            <a:r>
              <a:rPr lang="en-US" sz="1200" dirty="0"/>
              <a:t>, </a:t>
            </a:r>
            <a:r>
              <a:rPr lang="en-US" sz="1200" dirty="0" err="1"/>
              <a:t>Korth</a:t>
            </a:r>
            <a:r>
              <a:rPr lang="en-US" sz="1200" dirty="0"/>
              <a:t>, </a:t>
            </a:r>
            <a:r>
              <a:rPr lang="en-US" sz="1200" dirty="0" err="1"/>
              <a:t>Sudarshan</a:t>
            </a:r>
            <a:r>
              <a:rPr lang="en-US" sz="1200" dirty="0"/>
              <a:t>, 2011</a:t>
            </a:r>
          </a:p>
          <a:p>
            <a:r>
              <a:rPr lang="en-US" sz="1200" dirty="0"/>
              <a:t>Chapter 1 from Database Management Systems, 3rd Ed. by Ramakrishnan, </a:t>
            </a:r>
            <a:r>
              <a:rPr lang="en-US" sz="1200" dirty="0" err="1"/>
              <a:t>Gehrke</a:t>
            </a:r>
            <a:r>
              <a:rPr lang="en-US" sz="1200" dirty="0"/>
              <a:t>, 2003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D2EF4B-9EF0-4A87-9E72-8C63D96C7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7CAE45-3CF0-41A2-98B7-6042BE6D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– Lecture 1</a:t>
            </a:r>
          </a:p>
        </p:txBody>
      </p:sp>
    </p:spTree>
    <p:extLst>
      <p:ext uri="{BB962C8B-B14F-4D97-AF65-F5344CB8AC3E}">
        <p14:creationId xmlns:p14="http://schemas.microsoft.com/office/powerpoint/2010/main" val="92486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History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Google </a:t>
            </a:r>
            <a:r>
              <a:rPr lang="en-US" altLang="en-US" sz="2000" dirty="0" err="1"/>
              <a:t>BigTable</a:t>
            </a:r>
            <a:r>
              <a:rPr lang="en-US" altLang="en-US" sz="2000" dirty="0"/>
              <a:t>, Yahoo </a:t>
            </a:r>
            <a:r>
              <a:rPr lang="en-US" altLang="en-US" sz="2000" dirty="0" err="1"/>
              <a:t>PNuts</a:t>
            </a:r>
            <a:r>
              <a:rPr lang="en-US" altLang="en-US" sz="2000" dirty="0"/>
              <a:t>, Amazon, 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2022 and Beyond: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hlinkClick r:id="rId3"/>
              </a:rPr>
              <a:t>https://cacm.acm.org/magazines/2022/8/262905-the-seattle-report-on-database-research/fulltext#body-4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745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AA95-C1CC-43A3-87C9-167C29D9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3305175"/>
            <a:ext cx="8560676" cy="1022350"/>
          </a:xfrm>
        </p:spPr>
        <p:txBody>
          <a:bodyPr/>
          <a:lstStyle/>
          <a:p>
            <a:r>
              <a:rPr lang="en-US" dirty="0"/>
              <a:t>Databases (DB) and </a:t>
            </a:r>
            <a:br>
              <a:rPr lang="en-US" dirty="0"/>
            </a:br>
            <a:r>
              <a:rPr lang="en-US" dirty="0"/>
              <a:t>database management systems (DBMS)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A051-92C2-45F4-99A9-4E8A03B85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64035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lang="en-US" sz="2700" spc="-45" dirty="0">
                <a:latin typeface="+mn-lt"/>
              </a:rPr>
              <a:t>Databases and Management Systems</a:t>
            </a:r>
            <a:endParaRPr sz="2700" spc="-45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73" y="973369"/>
            <a:ext cx="7858408" cy="357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ct val="20000"/>
              </a:spcBef>
              <a:buFont typeface="Arial" panose="020B0604020202020204" pitchFamily="34" charset="0"/>
              <a:tabLst>
                <a:tab pos="266700" algn="l"/>
              </a:tabLst>
            </a:pPr>
            <a:r>
              <a:rPr lang="en-US" sz="2000" b="1" dirty="0">
                <a:latin typeface="+mn-lt"/>
              </a:rPr>
              <a:t>Database (DB)</a:t>
            </a:r>
            <a:endParaRPr sz="2000" b="1" dirty="0">
              <a:latin typeface="+mn-lt"/>
            </a:endParaRP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b="1" dirty="0">
                <a:latin typeface="+mn-lt"/>
              </a:rPr>
              <a:t>Entities</a:t>
            </a:r>
            <a:r>
              <a:rPr sz="2000" dirty="0">
                <a:latin typeface="+mn-lt"/>
              </a:rPr>
              <a:t>: abstractions of data</a:t>
            </a: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b="1" dirty="0">
                <a:latin typeface="+mn-lt"/>
              </a:rPr>
              <a:t>Relationships</a:t>
            </a:r>
            <a:r>
              <a:rPr sz="2000" dirty="0">
                <a:latin typeface="+mn-lt"/>
              </a:rPr>
              <a:t>: semantic information </a:t>
            </a:r>
            <a:r>
              <a:rPr lang="en-US" sz="2000" dirty="0">
                <a:latin typeface="+mn-lt"/>
              </a:rPr>
              <a:t>that connects two or more </a:t>
            </a:r>
            <a:r>
              <a:rPr sz="2000" dirty="0">
                <a:latin typeface="+mn-lt"/>
              </a:rPr>
              <a:t>entities</a:t>
            </a:r>
            <a:r>
              <a:rPr lang="en-US" sz="2000" dirty="0">
                <a:latin typeface="+mn-lt"/>
              </a:rPr>
              <a:t> to each other</a:t>
            </a:r>
            <a:endParaRPr sz="2000" dirty="0">
              <a:latin typeface="+mn-lt"/>
            </a:endParaRP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Data (filesystems) vs database (DBMS)</a:t>
            </a:r>
            <a:endParaRPr lang="en-US" sz="2000" dirty="0">
              <a:latin typeface="+mn-lt"/>
            </a:endParaRPr>
          </a:p>
          <a:p>
            <a:pPr marL="9525">
              <a:spcBef>
                <a:spcPct val="20000"/>
              </a:spcBef>
              <a:tabLst>
                <a:tab pos="609600" algn="l"/>
              </a:tabLst>
            </a:pPr>
            <a:r>
              <a:rPr lang="en-US" sz="2000" b="1" dirty="0"/>
              <a:t>Database Management System (DBMS)</a:t>
            </a: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/>
              <a:t>Collection of interrelated data</a:t>
            </a: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/>
              <a:t>Set of programs to access and manipulate the data</a:t>
            </a: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/>
              <a:t>Environment that is convenient, efficient, secure, reliable, scalable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</a:pPr>
            <a:endParaRPr sz="2000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2542" y="4847225"/>
            <a:ext cx="7715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4" dirty="0">
                <a:solidFill>
                  <a:srgbClr val="8A8A8A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237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3345" y="852373"/>
            <a:ext cx="7232587" cy="448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ct val="20000"/>
              </a:spcBef>
              <a:buFont typeface="Arial" panose="020B0604020202020204" pitchFamily="34" charset="0"/>
              <a:tabLst>
                <a:tab pos="266700" algn="l"/>
              </a:tabLst>
            </a:pPr>
            <a:r>
              <a:rPr lang="en-US" dirty="0">
                <a:latin typeface="+mn-lt"/>
              </a:rPr>
              <a:t>“</a:t>
            </a:r>
            <a:r>
              <a:rPr dirty="0">
                <a:latin typeface="+mn-lt"/>
              </a:rPr>
              <a:t>University</a:t>
            </a:r>
            <a:r>
              <a:rPr lang="en-US" dirty="0">
                <a:latin typeface="+mn-lt"/>
              </a:rPr>
              <a:t>“ is the</a:t>
            </a:r>
            <a:r>
              <a:rPr dirty="0">
                <a:latin typeface="+mn-lt"/>
              </a:rPr>
              <a:t> database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dirty="0">
                <a:latin typeface="+mn-lt"/>
              </a:rPr>
              <a:t>Represent information, constraints, and functionality, e.g.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dirty="0">
                <a:latin typeface="+mn-lt"/>
              </a:rPr>
              <a:t>Add new students, instructors, and courses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dirty="0">
                <a:latin typeface="+mn-lt"/>
              </a:rPr>
              <a:t>Register students for courses, and generate class rosters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dirty="0">
                <a:latin typeface="+mn-lt"/>
              </a:rPr>
              <a:t>Assign grades to students, compute GPA</a:t>
            </a:r>
            <a:endParaRPr lang="en-US" dirty="0">
              <a:latin typeface="+mn-lt"/>
            </a:endParaRPr>
          </a:p>
          <a:p>
            <a:pPr>
              <a:spcBef>
                <a:spcPct val="20000"/>
              </a:spcBef>
              <a:tabLst>
                <a:tab pos="609600" algn="l"/>
              </a:tabLst>
            </a:pPr>
            <a:r>
              <a:rPr lang="en-US" dirty="0">
                <a:latin typeface="+mn-lt"/>
              </a:rPr>
              <a:t>Oracle is the DBMS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endParaRPr lang="en-US" dirty="0">
              <a:latin typeface="+mn-lt"/>
            </a:endParaRPr>
          </a:p>
          <a:p>
            <a:pPr marL="352425" lvl="1" algn="ctr">
              <a:spcBef>
                <a:spcPct val="20000"/>
              </a:spcBef>
              <a:tabLst>
                <a:tab pos="609600" algn="l"/>
              </a:tabLst>
            </a:pPr>
            <a:r>
              <a:rPr lang="en-US" dirty="0">
                <a:latin typeface="+mn-lt"/>
                <a:hlinkClick r:id="rId3"/>
              </a:rPr>
              <a:t>https://docs.google.com/spreadsheets/d/11BazRGXKIdAT4B5ln5O567-Ah0n68ulmjVqdXZgPyTE/edit#gid=1785128451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352425" lvl="1" algn="ctr">
              <a:spcBef>
                <a:spcPct val="20000"/>
              </a:spcBef>
              <a:tabLst>
                <a:tab pos="609600" algn="l"/>
              </a:tabLst>
            </a:pPr>
            <a:r>
              <a:rPr lang="en-US" dirty="0">
                <a:latin typeface="+mn-lt"/>
                <a:hlinkClick r:id="rId4"/>
              </a:rPr>
              <a:t>https://odsadmin.vcu.edu/metadata/ODS_index.html</a:t>
            </a:r>
            <a:endParaRPr lang="en-US" dirty="0">
              <a:latin typeface="+mn-lt"/>
            </a:endParaRPr>
          </a:p>
          <a:p>
            <a:pPr marL="352425" lvl="1" algn="ctr">
              <a:spcBef>
                <a:spcPct val="20000"/>
              </a:spcBef>
              <a:tabLst>
                <a:tab pos="609600" algn="l"/>
              </a:tabLst>
            </a:pPr>
            <a:r>
              <a:rPr lang="en-US" dirty="0">
                <a:latin typeface="+mn-lt"/>
                <a:hlinkClick r:id="rId5"/>
              </a:rPr>
              <a:t>https://odsadmin.vcu.edu/metadata/bcreps/ODS_bcreps.html</a:t>
            </a:r>
            <a:endParaRPr lang="en-US" dirty="0">
              <a:latin typeface="+mn-lt"/>
            </a:endParaRP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endParaRPr dirty="0">
              <a:latin typeface="+mn-lt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2542" y="4847225"/>
            <a:ext cx="7715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4" dirty="0">
                <a:solidFill>
                  <a:srgbClr val="8A8A8A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lang="en-US" sz="2700" spc="-45" dirty="0">
                <a:latin typeface="+mn-lt"/>
              </a:rPr>
              <a:t>Examples</a:t>
            </a:r>
            <a:endParaRPr sz="2700" spc="-4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57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240" y="965302"/>
            <a:ext cx="7360467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spcBef>
                <a:spcPct val="20000"/>
              </a:spcBef>
              <a:buFont typeface="Wingdings" pitchFamily="2" charset="2"/>
              <a:buChar char="§"/>
              <a:tabLst>
                <a:tab pos="266700" algn="l"/>
              </a:tabLst>
            </a:pPr>
            <a:r>
              <a:rPr sz="2000" dirty="0">
                <a:latin typeface="+mn-lt"/>
              </a:rPr>
              <a:t>Drawbacks of using file systems to store data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Data redundancy and inconsistency in multiple files and formats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Need to write a new program to carry out each new task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Difficulty in accessing data: where and how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Data isolation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Integrity problems and constraints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Atomicity of updates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Concurrent access by multiple users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Security problems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lang="en-US" sz="2700" spc="-45" dirty="0">
                <a:latin typeface="+mn-lt"/>
              </a:rPr>
              <a:t>Why use a DBMS instead of flat files or spreadsheets?</a:t>
            </a:r>
            <a:endParaRPr sz="2700" spc="-4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0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lang="en-US" sz="2700" spc="-15" dirty="0">
                <a:latin typeface="+mn-lt"/>
              </a:rPr>
              <a:t>Why use a DBMS instead of flat files or spreadsheets?</a:t>
            </a:r>
            <a:endParaRPr sz="2700" spc="-15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15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887240" y="965302"/>
            <a:ext cx="7478162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spcBef>
                <a:spcPct val="20000"/>
              </a:spcBef>
              <a:buFont typeface="Wingdings" pitchFamily="2" charset="2"/>
              <a:buChar char="§"/>
              <a:tabLst>
                <a:tab pos="266700" algn="l"/>
              </a:tabLst>
            </a:pPr>
            <a:r>
              <a:rPr sz="2000" dirty="0">
                <a:latin typeface="+mn-lt"/>
              </a:rPr>
              <a:t>Advantages of a DBMS 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Data independence</a:t>
            </a:r>
            <a:r>
              <a:rPr lang="en-US" sz="2000" dirty="0">
                <a:latin typeface="+mn-lt"/>
              </a:rPr>
              <a:t> (facilitates sharing of information)</a:t>
            </a:r>
            <a:endParaRPr sz="2000" dirty="0">
              <a:latin typeface="+mn-lt"/>
            </a:endParaRP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Efficient data access (indexes</a:t>
            </a:r>
            <a:r>
              <a:rPr lang="en-US" sz="2000" dirty="0">
                <a:latin typeface="+mn-lt"/>
              </a:rPr>
              <a:t> can be used for optimization</a:t>
            </a:r>
            <a:r>
              <a:rPr sz="2000" dirty="0">
                <a:latin typeface="+mn-lt"/>
              </a:rPr>
              <a:t>)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Data consistency and integrity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Security and authorization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Data administration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Concurrent access and crash recovery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Reduced application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7905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3200" dirty="0">
                <a:solidFill>
                  <a:srgbClr val="000000"/>
                </a:solidFill>
                <a:latin typeface="+mn-lt"/>
                <a:cs typeface="+mn-cs"/>
              </a:rPr>
              <a:t>Why DBMS – ACID!</a:t>
            </a:r>
            <a:endParaRPr sz="32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16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25513" y="977160"/>
            <a:ext cx="7939889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325" marR="3810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Atomicity</a:t>
            </a:r>
            <a:r>
              <a:rPr sz="2000" dirty="0">
                <a:latin typeface="+mn-lt"/>
              </a:rPr>
              <a:t>:  Either all operations of the transaction are properly reflected in the database or none are</a:t>
            </a:r>
          </a:p>
          <a:p>
            <a:pPr marL="695325" marR="120491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Consistency</a:t>
            </a:r>
            <a:r>
              <a:rPr sz="2000" dirty="0">
                <a:latin typeface="+mn-lt"/>
              </a:rPr>
              <a:t>:  Execution of a transaction in isolation preserves the consistency of the database</a:t>
            </a:r>
          </a:p>
          <a:p>
            <a:pPr marL="695325" marR="522923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Isolation</a:t>
            </a:r>
            <a:r>
              <a:rPr sz="2000" dirty="0">
                <a:latin typeface="+mn-lt"/>
              </a:rPr>
              <a:t>:  Although multiple transactions may execute concurrently, each transaction must be unaware of other concurrently executing transactions</a:t>
            </a:r>
          </a:p>
          <a:p>
            <a:pPr marL="1037749" marR="48577">
              <a:spcBef>
                <a:spcPct val="20000"/>
              </a:spcBef>
              <a:buFont typeface="Arial" panose="020B0604020202020204" pitchFamily="34" charset="0"/>
            </a:pPr>
            <a:r>
              <a:rPr sz="2000" dirty="0">
                <a:latin typeface="+mn-lt"/>
              </a:rPr>
              <a:t>For every pair of transactions Ti and Tj, it appears to Ti that either Tj, finished execution before Ti started, or Tj started execution after Ti finished</a:t>
            </a:r>
          </a:p>
          <a:p>
            <a:pPr marL="695325" marR="136684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Durability</a:t>
            </a:r>
            <a:r>
              <a:rPr sz="2000" dirty="0">
                <a:latin typeface="+mn-lt"/>
              </a:rPr>
              <a:t>:  After a transaction completes successfully, the changes it has made to the database persist, even if there are system failures</a:t>
            </a:r>
          </a:p>
        </p:txBody>
      </p:sp>
    </p:spTree>
    <p:extLst>
      <p:ext uri="{BB962C8B-B14F-4D97-AF65-F5344CB8AC3E}">
        <p14:creationId xmlns:p14="http://schemas.microsoft.com/office/powerpoint/2010/main" val="2130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AAB44-A682-4C8F-9E08-9C8EA681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Internals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C2273-5213-4B50-8C69-67108C845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29702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lang="en-US" sz="2700" spc="-15" dirty="0">
                <a:latin typeface="+mn-lt"/>
              </a:rPr>
              <a:t>Describing the “Shapes” of the DBMS</a:t>
            </a:r>
            <a:endParaRPr sz="2700" spc="-15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18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887240" y="965302"/>
            <a:ext cx="7478162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1">
              <a:spcBef>
                <a:spcPct val="20000"/>
              </a:spcBef>
              <a:buFont typeface="Arial" panose="020B0604020202020204" pitchFamily="34" charset="0"/>
            </a:pPr>
            <a:endParaRPr sz="2000" dirty="0">
              <a:latin typeface="+mn-lt"/>
            </a:endParaRPr>
          </a:p>
          <a:p>
            <a:pPr marL="352425" indent="-342900">
              <a:spcBef>
                <a:spcPct val="20000"/>
              </a:spcBef>
              <a:buFont typeface="Wingdings" pitchFamily="2" charset="2"/>
              <a:buChar char="§"/>
              <a:tabLst>
                <a:tab pos="266700" algn="l"/>
              </a:tabLst>
            </a:pPr>
            <a:r>
              <a:rPr sz="2000" b="1" dirty="0">
                <a:latin typeface="+mn-lt"/>
              </a:rPr>
              <a:t>Schema</a:t>
            </a:r>
            <a:r>
              <a:rPr sz="2000" dirty="0">
                <a:latin typeface="+mn-lt"/>
              </a:rPr>
              <a:t>: logical structure of the database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b="1" dirty="0">
                <a:latin typeface="+mn-lt"/>
              </a:rPr>
              <a:t>Conceptual schema</a:t>
            </a:r>
            <a:r>
              <a:rPr sz="2000" dirty="0">
                <a:latin typeface="+mn-lt"/>
              </a:rPr>
              <a:t>: describes the data model (metadata)</a:t>
            </a:r>
          </a:p>
          <a:p>
            <a:pPr marL="609600" marR="178594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b="1" dirty="0">
                <a:latin typeface="+mn-lt"/>
              </a:rPr>
              <a:t>Physical schema</a:t>
            </a:r>
            <a:r>
              <a:rPr sz="2000" dirty="0">
                <a:latin typeface="+mn-lt"/>
              </a:rPr>
              <a:t>: defines how the conceptual schema is actually stored in data structures on disks</a:t>
            </a:r>
            <a:endParaRPr lang="en-US" sz="2000" dirty="0">
              <a:latin typeface="+mn-lt"/>
            </a:endParaRPr>
          </a:p>
          <a:p>
            <a:pPr marL="609600" marR="178594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b="1" dirty="0">
                <a:latin typeface="+mn-lt"/>
              </a:rPr>
              <a:t>External schema</a:t>
            </a:r>
            <a:r>
              <a:rPr lang="en-US" sz="2000" dirty="0">
                <a:latin typeface="+mn-lt"/>
              </a:rPr>
              <a:t>: what a specific user sees of the database (view)</a:t>
            </a:r>
            <a:endParaRPr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5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 txBox="1">
            <a:spLocks noGrp="1"/>
          </p:cNvSpPr>
          <p:nvPr>
            <p:ph type="title"/>
          </p:nvPr>
        </p:nvSpPr>
        <p:spPr>
          <a:xfrm>
            <a:off x="1246766" y="237331"/>
            <a:ext cx="6482867" cy="3231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lang="en-US" sz="3000" spc="-15" dirty="0">
                <a:latin typeface="+mn-lt"/>
              </a:rPr>
              <a:t>Database Management System (DBMS)</a:t>
            </a:r>
            <a:endParaRPr sz="3000" spc="-15" dirty="0">
              <a:latin typeface="+mn-l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19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63469" y="740958"/>
            <a:ext cx="36389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66700" algn="l"/>
              </a:tabLst>
            </a:pPr>
            <a:r>
              <a:rPr sz="2400" spc="75" dirty="0">
                <a:latin typeface="+mj-lt"/>
                <a:cs typeface="Times New Roman"/>
              </a:rPr>
              <a:t>Levels of Abstraction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469" y="1309230"/>
            <a:ext cx="4793768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2000" b="1" dirty="0">
                <a:latin typeface="+mn-lt"/>
              </a:rPr>
              <a:t>Physical leve</a:t>
            </a:r>
            <a:r>
              <a:rPr lang="en-US" sz="2000" b="1" dirty="0">
                <a:latin typeface="+mn-lt"/>
              </a:rPr>
              <a:t>l </a:t>
            </a:r>
            <a:r>
              <a:rPr lang="en-US" sz="2000" dirty="0">
                <a:latin typeface="+mn-lt"/>
              </a:rPr>
              <a:t>-</a:t>
            </a:r>
            <a:r>
              <a:rPr sz="2000" dirty="0">
                <a:latin typeface="+mn-lt"/>
              </a:rPr>
              <a:t>Describes how data is stored</a:t>
            </a:r>
            <a:r>
              <a:rPr lang="en-US" sz="2000" dirty="0">
                <a:latin typeface="+mn-lt"/>
              </a:rPr>
              <a:t> on the machine</a:t>
            </a:r>
            <a:endParaRPr sz="2000" dirty="0">
              <a:latin typeface="+mn-lt"/>
            </a:endParaRP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2000" b="1" dirty="0">
                <a:latin typeface="+mn-lt"/>
              </a:rPr>
              <a:t>Logical level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- </a:t>
            </a:r>
            <a:r>
              <a:rPr sz="2000" dirty="0">
                <a:latin typeface="+mn-lt"/>
              </a:rPr>
              <a:t>Describes data and relationships</a:t>
            </a:r>
            <a:r>
              <a:rPr lang="en-US" sz="2000" dirty="0">
                <a:latin typeface="+mn-lt"/>
              </a:rPr>
              <a:t> from user perspective</a:t>
            </a:r>
            <a:endParaRPr sz="2000" dirty="0">
              <a:latin typeface="+mn-lt"/>
            </a:endParaRPr>
          </a:p>
          <a:p>
            <a:pPr marL="266700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2000" b="1" dirty="0">
                <a:latin typeface="+mn-lt"/>
              </a:rPr>
              <a:t>View level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- </a:t>
            </a:r>
            <a:r>
              <a:rPr sz="2000" dirty="0">
                <a:latin typeface="+mn-lt"/>
              </a:rPr>
              <a:t>Applications and interfaces</a:t>
            </a:r>
            <a:r>
              <a:rPr lang="en-US" sz="2000" dirty="0">
                <a:latin typeface="+mn-lt"/>
              </a:rPr>
              <a:t> can have restricted to some of the data, not entire database</a:t>
            </a:r>
            <a:endParaRPr sz="2000" dirty="0">
              <a:latin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7033" y="2872073"/>
            <a:ext cx="781050" cy="152876"/>
          </a:xfrm>
          <a:custGeom>
            <a:avLst/>
            <a:gdLst/>
            <a:ahLst/>
            <a:cxnLst/>
            <a:rect l="l" t="t" r="r" b="b"/>
            <a:pathLst>
              <a:path w="1041400" h="203835">
                <a:moveTo>
                  <a:pt x="0" y="101727"/>
                </a:moveTo>
                <a:lnTo>
                  <a:pt x="26532" y="69572"/>
                </a:lnTo>
                <a:lnTo>
                  <a:pt x="77973" y="48140"/>
                </a:lnTo>
                <a:lnTo>
                  <a:pt x="125279" y="35523"/>
                </a:lnTo>
                <a:lnTo>
                  <a:pt x="181743" y="24486"/>
                </a:lnTo>
                <a:lnTo>
                  <a:pt x="246295" y="15240"/>
                </a:lnTo>
                <a:lnTo>
                  <a:pt x="317862" y="7993"/>
                </a:lnTo>
                <a:lnTo>
                  <a:pt x="355943" y="5185"/>
                </a:lnTo>
                <a:lnTo>
                  <a:pt x="395375" y="2956"/>
                </a:lnTo>
                <a:lnTo>
                  <a:pt x="436025" y="1331"/>
                </a:lnTo>
                <a:lnTo>
                  <a:pt x="477760" y="337"/>
                </a:lnTo>
                <a:lnTo>
                  <a:pt x="520445" y="0"/>
                </a:lnTo>
                <a:lnTo>
                  <a:pt x="563131" y="337"/>
                </a:lnTo>
                <a:lnTo>
                  <a:pt x="604866" y="1331"/>
                </a:lnTo>
                <a:lnTo>
                  <a:pt x="645516" y="2956"/>
                </a:lnTo>
                <a:lnTo>
                  <a:pt x="684948" y="5185"/>
                </a:lnTo>
                <a:lnTo>
                  <a:pt x="723029" y="7993"/>
                </a:lnTo>
                <a:lnTo>
                  <a:pt x="794596" y="15240"/>
                </a:lnTo>
                <a:lnTo>
                  <a:pt x="859148" y="24486"/>
                </a:lnTo>
                <a:lnTo>
                  <a:pt x="915612" y="35523"/>
                </a:lnTo>
                <a:lnTo>
                  <a:pt x="962918" y="48140"/>
                </a:lnTo>
                <a:lnTo>
                  <a:pt x="999993" y="62129"/>
                </a:lnTo>
                <a:lnTo>
                  <a:pt x="1034080" y="85225"/>
                </a:lnTo>
                <a:lnTo>
                  <a:pt x="1040891" y="101727"/>
                </a:lnTo>
                <a:lnTo>
                  <a:pt x="1039166" y="110070"/>
                </a:lnTo>
                <a:lnTo>
                  <a:pt x="999993" y="141324"/>
                </a:lnTo>
                <a:lnTo>
                  <a:pt x="962918" y="155313"/>
                </a:lnTo>
                <a:lnTo>
                  <a:pt x="915612" y="167930"/>
                </a:lnTo>
                <a:lnTo>
                  <a:pt x="859148" y="178967"/>
                </a:lnTo>
                <a:lnTo>
                  <a:pt x="794596" y="188213"/>
                </a:lnTo>
                <a:lnTo>
                  <a:pt x="723029" y="195460"/>
                </a:lnTo>
                <a:lnTo>
                  <a:pt x="684948" y="198268"/>
                </a:lnTo>
                <a:lnTo>
                  <a:pt x="645516" y="200497"/>
                </a:lnTo>
                <a:lnTo>
                  <a:pt x="604866" y="202122"/>
                </a:lnTo>
                <a:lnTo>
                  <a:pt x="563131" y="203116"/>
                </a:lnTo>
                <a:lnTo>
                  <a:pt x="520445" y="203454"/>
                </a:lnTo>
                <a:lnTo>
                  <a:pt x="477760" y="203116"/>
                </a:lnTo>
                <a:lnTo>
                  <a:pt x="436025" y="202122"/>
                </a:lnTo>
                <a:lnTo>
                  <a:pt x="395375" y="200497"/>
                </a:lnTo>
                <a:lnTo>
                  <a:pt x="355943" y="198268"/>
                </a:lnTo>
                <a:lnTo>
                  <a:pt x="317862" y="195460"/>
                </a:lnTo>
                <a:lnTo>
                  <a:pt x="246295" y="188213"/>
                </a:lnTo>
                <a:lnTo>
                  <a:pt x="181743" y="178967"/>
                </a:lnTo>
                <a:lnTo>
                  <a:pt x="125279" y="167930"/>
                </a:lnTo>
                <a:lnTo>
                  <a:pt x="77973" y="155313"/>
                </a:lnTo>
                <a:lnTo>
                  <a:pt x="40898" y="141324"/>
                </a:lnTo>
                <a:lnTo>
                  <a:pt x="6811" y="118228"/>
                </a:lnTo>
                <a:lnTo>
                  <a:pt x="0" y="101727"/>
                </a:lnTo>
                <a:close/>
              </a:path>
            </a:pathLst>
          </a:custGeom>
          <a:ln w="25146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5032" y="2944653"/>
            <a:ext cx="2381" cy="718185"/>
          </a:xfrm>
          <a:custGeom>
            <a:avLst/>
            <a:gdLst/>
            <a:ahLst/>
            <a:cxnLst/>
            <a:rect l="l" t="t" r="r" b="b"/>
            <a:pathLst>
              <a:path w="3175" h="957579">
                <a:moveTo>
                  <a:pt x="0" y="0"/>
                </a:moveTo>
                <a:lnTo>
                  <a:pt x="3048" y="957072"/>
                </a:lnTo>
              </a:path>
            </a:pathLst>
          </a:custGeom>
          <a:ln w="2514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7033" y="3557873"/>
            <a:ext cx="781050" cy="152876"/>
          </a:xfrm>
          <a:custGeom>
            <a:avLst/>
            <a:gdLst/>
            <a:ahLst/>
            <a:cxnLst/>
            <a:rect l="l" t="t" r="r" b="b"/>
            <a:pathLst>
              <a:path w="1041400" h="203835">
                <a:moveTo>
                  <a:pt x="0" y="101727"/>
                </a:moveTo>
                <a:lnTo>
                  <a:pt x="26532" y="69572"/>
                </a:lnTo>
                <a:lnTo>
                  <a:pt x="77973" y="48140"/>
                </a:lnTo>
                <a:lnTo>
                  <a:pt x="125279" y="35523"/>
                </a:lnTo>
                <a:lnTo>
                  <a:pt x="181743" y="24486"/>
                </a:lnTo>
                <a:lnTo>
                  <a:pt x="246295" y="15240"/>
                </a:lnTo>
                <a:lnTo>
                  <a:pt x="317862" y="7993"/>
                </a:lnTo>
                <a:lnTo>
                  <a:pt x="355943" y="5185"/>
                </a:lnTo>
                <a:lnTo>
                  <a:pt x="395375" y="2956"/>
                </a:lnTo>
                <a:lnTo>
                  <a:pt x="436025" y="1331"/>
                </a:lnTo>
                <a:lnTo>
                  <a:pt x="477760" y="337"/>
                </a:lnTo>
                <a:lnTo>
                  <a:pt x="520445" y="0"/>
                </a:lnTo>
                <a:lnTo>
                  <a:pt x="563131" y="337"/>
                </a:lnTo>
                <a:lnTo>
                  <a:pt x="604866" y="1331"/>
                </a:lnTo>
                <a:lnTo>
                  <a:pt x="645516" y="2956"/>
                </a:lnTo>
                <a:lnTo>
                  <a:pt x="684948" y="5185"/>
                </a:lnTo>
                <a:lnTo>
                  <a:pt x="723029" y="7993"/>
                </a:lnTo>
                <a:lnTo>
                  <a:pt x="794596" y="15240"/>
                </a:lnTo>
                <a:lnTo>
                  <a:pt x="859148" y="24486"/>
                </a:lnTo>
                <a:lnTo>
                  <a:pt x="915612" y="35523"/>
                </a:lnTo>
                <a:lnTo>
                  <a:pt x="962918" y="48140"/>
                </a:lnTo>
                <a:lnTo>
                  <a:pt x="999993" y="62129"/>
                </a:lnTo>
                <a:lnTo>
                  <a:pt x="1034080" y="85225"/>
                </a:lnTo>
                <a:lnTo>
                  <a:pt x="1040891" y="101727"/>
                </a:lnTo>
                <a:lnTo>
                  <a:pt x="1039166" y="110070"/>
                </a:lnTo>
                <a:lnTo>
                  <a:pt x="999993" y="141324"/>
                </a:lnTo>
                <a:lnTo>
                  <a:pt x="962918" y="155313"/>
                </a:lnTo>
                <a:lnTo>
                  <a:pt x="915612" y="167930"/>
                </a:lnTo>
                <a:lnTo>
                  <a:pt x="859148" y="178967"/>
                </a:lnTo>
                <a:lnTo>
                  <a:pt x="794596" y="188213"/>
                </a:lnTo>
                <a:lnTo>
                  <a:pt x="723029" y="195460"/>
                </a:lnTo>
                <a:lnTo>
                  <a:pt x="684948" y="198268"/>
                </a:lnTo>
                <a:lnTo>
                  <a:pt x="645516" y="200497"/>
                </a:lnTo>
                <a:lnTo>
                  <a:pt x="604866" y="202122"/>
                </a:lnTo>
                <a:lnTo>
                  <a:pt x="563131" y="203116"/>
                </a:lnTo>
                <a:lnTo>
                  <a:pt x="520445" y="203454"/>
                </a:lnTo>
                <a:lnTo>
                  <a:pt x="477760" y="203116"/>
                </a:lnTo>
                <a:lnTo>
                  <a:pt x="436025" y="202122"/>
                </a:lnTo>
                <a:lnTo>
                  <a:pt x="395375" y="200497"/>
                </a:lnTo>
                <a:lnTo>
                  <a:pt x="355943" y="198268"/>
                </a:lnTo>
                <a:lnTo>
                  <a:pt x="317862" y="195460"/>
                </a:lnTo>
                <a:lnTo>
                  <a:pt x="246295" y="188213"/>
                </a:lnTo>
                <a:lnTo>
                  <a:pt x="181743" y="178967"/>
                </a:lnTo>
                <a:lnTo>
                  <a:pt x="125279" y="167930"/>
                </a:lnTo>
                <a:lnTo>
                  <a:pt x="77973" y="155313"/>
                </a:lnTo>
                <a:lnTo>
                  <a:pt x="40898" y="141324"/>
                </a:lnTo>
                <a:lnTo>
                  <a:pt x="6811" y="118228"/>
                </a:lnTo>
                <a:lnTo>
                  <a:pt x="0" y="101727"/>
                </a:lnTo>
                <a:close/>
              </a:path>
            </a:pathLst>
          </a:custGeom>
          <a:ln w="25146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7417" y="2976658"/>
            <a:ext cx="0" cy="62865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25146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19833" y="2414873"/>
            <a:ext cx="1752600" cy="207749"/>
          </a:xfrm>
          <a:prstGeom prst="rect">
            <a:avLst/>
          </a:prstGeom>
          <a:ln w="25145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6221"/>
            <a:r>
              <a:rPr sz="1350" spc="56" dirty="0">
                <a:solidFill>
                  <a:srgbClr val="44546A"/>
                </a:solidFill>
                <a:latin typeface="Times New Roman"/>
                <a:cs typeface="Times New Roman"/>
              </a:rPr>
              <a:t>P</a:t>
            </a:r>
            <a:r>
              <a:rPr sz="1350" spc="79" dirty="0">
                <a:solidFill>
                  <a:srgbClr val="44546A"/>
                </a:solidFill>
                <a:latin typeface="Times New Roman"/>
                <a:cs typeface="Times New Roman"/>
              </a:rPr>
              <a:t>hy</a:t>
            </a:r>
            <a:r>
              <a:rPr sz="1350" spc="56" dirty="0">
                <a:solidFill>
                  <a:srgbClr val="44546A"/>
                </a:solidFill>
                <a:latin typeface="Times New Roman"/>
                <a:cs typeface="Times New Roman"/>
              </a:rPr>
              <a:t>s</a:t>
            </a:r>
            <a:r>
              <a:rPr sz="1350" spc="11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-11" dirty="0">
                <a:solidFill>
                  <a:srgbClr val="44546A"/>
                </a:solidFill>
                <a:latin typeface="Times New Roman"/>
                <a:cs typeface="Times New Roman"/>
              </a:rPr>
              <a:t>c</a:t>
            </a:r>
            <a:r>
              <a:rPr sz="1350" spc="68" dirty="0">
                <a:solidFill>
                  <a:srgbClr val="44546A"/>
                </a:solidFill>
                <a:latin typeface="Times New Roman"/>
                <a:cs typeface="Times New Roman"/>
              </a:rPr>
              <a:t>a</a:t>
            </a:r>
            <a:r>
              <a:rPr sz="1350" spc="15" dirty="0">
                <a:solidFill>
                  <a:srgbClr val="44546A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spc="-49" dirty="0">
                <a:solidFill>
                  <a:srgbClr val="44546A"/>
                </a:solidFill>
                <a:latin typeface="Times New Roman"/>
                <a:cs typeface="Times New Roman"/>
              </a:rPr>
              <a:t>S</a:t>
            </a:r>
            <a:r>
              <a:rPr sz="1350" spc="-11" dirty="0">
                <a:solidFill>
                  <a:srgbClr val="44546A"/>
                </a:solidFill>
                <a:latin typeface="Times New Roman"/>
                <a:cs typeface="Times New Roman"/>
              </a:rPr>
              <a:t>c</a:t>
            </a:r>
            <a:r>
              <a:rPr sz="1350" spc="86" dirty="0">
                <a:solidFill>
                  <a:srgbClr val="44546A"/>
                </a:solidFill>
                <a:latin typeface="Times New Roman"/>
                <a:cs typeface="Times New Roman"/>
              </a:rPr>
              <a:t>hema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8383" y="1900523"/>
            <a:ext cx="209550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2435"/>
            <a:r>
              <a:rPr sz="1350" spc="26" dirty="0">
                <a:solidFill>
                  <a:srgbClr val="44546A"/>
                </a:solidFill>
                <a:latin typeface="Times New Roman"/>
                <a:cs typeface="Times New Roman"/>
              </a:rPr>
              <a:t>Lo</a:t>
            </a:r>
            <a:r>
              <a:rPr sz="1350" spc="71" dirty="0">
                <a:solidFill>
                  <a:srgbClr val="44546A"/>
                </a:solidFill>
                <a:latin typeface="Times New Roman"/>
                <a:cs typeface="Times New Roman"/>
              </a:rPr>
              <a:t>g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ic</a:t>
            </a:r>
            <a:r>
              <a:rPr sz="1350" spc="30" dirty="0">
                <a:solidFill>
                  <a:srgbClr val="44546A"/>
                </a:solidFill>
                <a:latin typeface="Times New Roman"/>
                <a:cs typeface="Times New Roman"/>
              </a:rPr>
              <a:t>a</a:t>
            </a:r>
            <a:r>
              <a:rPr sz="1350" spc="15" dirty="0">
                <a:solidFill>
                  <a:srgbClr val="44546A"/>
                </a:solidFill>
                <a:latin typeface="Times New Roman"/>
                <a:cs typeface="Times New Roman"/>
              </a:rPr>
              <a:t>l</a:t>
            </a:r>
            <a:r>
              <a:rPr sz="1350" spc="8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spc="-49" dirty="0">
                <a:solidFill>
                  <a:srgbClr val="44546A"/>
                </a:solidFill>
                <a:latin typeface="Times New Roman"/>
                <a:cs typeface="Times New Roman"/>
              </a:rPr>
              <a:t>S</a:t>
            </a:r>
            <a:r>
              <a:rPr sz="1350" spc="-11" dirty="0">
                <a:solidFill>
                  <a:srgbClr val="44546A"/>
                </a:solidFill>
                <a:latin typeface="Times New Roman"/>
                <a:cs typeface="Times New Roman"/>
              </a:rPr>
              <a:t>c</a:t>
            </a:r>
            <a:r>
              <a:rPr sz="1350" spc="86" dirty="0">
                <a:solidFill>
                  <a:srgbClr val="44546A"/>
                </a:solidFill>
                <a:latin typeface="Times New Roman"/>
                <a:cs typeface="Times New Roman"/>
              </a:rPr>
              <a:t>hema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5483" y="1271873"/>
            <a:ext cx="78105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301"/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V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34" dirty="0">
                <a:solidFill>
                  <a:srgbClr val="44546A"/>
                </a:solidFill>
                <a:latin typeface="Times New Roman"/>
                <a:cs typeface="Times New Roman"/>
              </a:rPr>
              <a:t>e</a:t>
            </a:r>
            <a:r>
              <a:rPr sz="1350" spc="146" dirty="0">
                <a:solidFill>
                  <a:srgbClr val="44546A"/>
                </a:solidFill>
                <a:latin typeface="Times New Roman"/>
                <a:cs typeface="Times New Roman"/>
              </a:rPr>
              <a:t>w</a:t>
            </a:r>
            <a:r>
              <a:rPr sz="1350" spc="-4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7033" y="1271873"/>
            <a:ext cx="78105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301"/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V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34" dirty="0">
                <a:solidFill>
                  <a:srgbClr val="44546A"/>
                </a:solidFill>
                <a:latin typeface="Times New Roman"/>
                <a:cs typeface="Times New Roman"/>
              </a:rPr>
              <a:t>e</a:t>
            </a:r>
            <a:r>
              <a:rPr sz="1350" spc="146" dirty="0">
                <a:solidFill>
                  <a:srgbClr val="44546A"/>
                </a:solidFill>
                <a:latin typeface="Times New Roman"/>
                <a:cs typeface="Times New Roman"/>
              </a:rPr>
              <a:t>w</a:t>
            </a:r>
            <a:r>
              <a:rPr sz="1350" spc="-4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8583" y="1271873"/>
            <a:ext cx="78105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/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V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34" dirty="0">
                <a:solidFill>
                  <a:srgbClr val="44546A"/>
                </a:solidFill>
                <a:latin typeface="Times New Roman"/>
                <a:cs typeface="Times New Roman"/>
              </a:rPr>
              <a:t>e</a:t>
            </a:r>
            <a:r>
              <a:rPr sz="1350" spc="146" dirty="0">
                <a:solidFill>
                  <a:srgbClr val="44546A"/>
                </a:solidFill>
                <a:latin typeface="Times New Roman"/>
                <a:cs typeface="Times New Roman"/>
              </a:rPr>
              <a:t>w</a:t>
            </a:r>
            <a:r>
              <a:rPr sz="1350" spc="-4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4745" y="1572703"/>
            <a:ext cx="342424" cy="293370"/>
          </a:xfrm>
          <a:custGeom>
            <a:avLst/>
            <a:gdLst/>
            <a:ahLst/>
            <a:cxnLst/>
            <a:rect l="l" t="t" r="r" b="b"/>
            <a:pathLst>
              <a:path w="456564" h="391160">
                <a:moveTo>
                  <a:pt x="0" y="0"/>
                </a:moveTo>
                <a:lnTo>
                  <a:pt x="456260" y="391083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3879" y="1831921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49593" y="0"/>
                </a:moveTo>
                <a:lnTo>
                  <a:pt x="44081" y="45453"/>
                </a:lnTo>
                <a:lnTo>
                  <a:pt x="0" y="57848"/>
                </a:lnTo>
                <a:lnTo>
                  <a:pt x="82651" y="78511"/>
                </a:lnTo>
                <a:lnTo>
                  <a:pt x="49593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5818" y="1547909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0" y="0"/>
                </a:moveTo>
                <a:lnTo>
                  <a:pt x="33058" y="78511"/>
                </a:lnTo>
                <a:lnTo>
                  <a:pt x="38569" y="33058"/>
                </a:lnTo>
                <a:lnTo>
                  <a:pt x="82651" y="20662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7367" y="1586007"/>
            <a:ext cx="0" cy="2667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600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8794" y="18336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100" y="76200"/>
                </a:lnTo>
                <a:lnTo>
                  <a:pt x="63500" y="25400"/>
                </a:lnTo>
                <a:lnTo>
                  <a:pt x="38100" y="25400"/>
                </a:lnTo>
                <a:lnTo>
                  <a:pt x="0" y="0"/>
                </a:lnTo>
                <a:close/>
              </a:path>
              <a:path w="76200" h="76200">
                <a:moveTo>
                  <a:pt x="76200" y="0"/>
                </a:moveTo>
                <a:lnTo>
                  <a:pt x="38100" y="25400"/>
                </a:lnTo>
                <a:lnTo>
                  <a:pt x="635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38794" y="1547909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3810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76200">
                <a:moveTo>
                  <a:pt x="63500" y="50800"/>
                </a:moveTo>
                <a:lnTo>
                  <a:pt x="38100" y="5080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7794" y="1572703"/>
            <a:ext cx="342424" cy="293370"/>
          </a:xfrm>
          <a:custGeom>
            <a:avLst/>
            <a:gdLst/>
            <a:ahLst/>
            <a:cxnLst/>
            <a:rect l="l" t="t" r="r" b="b"/>
            <a:pathLst>
              <a:path w="456565" h="391160">
                <a:moveTo>
                  <a:pt x="456260" y="0"/>
                </a:moveTo>
                <a:lnTo>
                  <a:pt x="0" y="391083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8867" y="1831921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33058" y="0"/>
                </a:moveTo>
                <a:lnTo>
                  <a:pt x="0" y="78511"/>
                </a:lnTo>
                <a:lnTo>
                  <a:pt x="82651" y="57848"/>
                </a:lnTo>
                <a:lnTo>
                  <a:pt x="38569" y="45453"/>
                </a:lnTo>
                <a:lnTo>
                  <a:pt x="3305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76927" y="1547909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82651" y="0"/>
                </a:moveTo>
                <a:lnTo>
                  <a:pt x="0" y="20662"/>
                </a:lnTo>
                <a:lnTo>
                  <a:pt x="44081" y="33058"/>
                </a:lnTo>
                <a:lnTo>
                  <a:pt x="49593" y="78511"/>
                </a:lnTo>
                <a:lnTo>
                  <a:pt x="8265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67367" y="2214657"/>
            <a:ext cx="0" cy="1524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8794" y="23480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100" y="76200"/>
                </a:lnTo>
                <a:lnTo>
                  <a:pt x="63500" y="25400"/>
                </a:lnTo>
                <a:lnTo>
                  <a:pt x="38100" y="25400"/>
                </a:lnTo>
                <a:lnTo>
                  <a:pt x="0" y="0"/>
                </a:lnTo>
                <a:close/>
              </a:path>
              <a:path w="76200" h="76200">
                <a:moveTo>
                  <a:pt x="76200" y="0"/>
                </a:moveTo>
                <a:lnTo>
                  <a:pt x="38100" y="25400"/>
                </a:lnTo>
                <a:lnTo>
                  <a:pt x="635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38794" y="21765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3810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76200">
                <a:moveTo>
                  <a:pt x="63500" y="50800"/>
                </a:moveTo>
                <a:lnTo>
                  <a:pt x="38100" y="5080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7367" y="2729008"/>
            <a:ext cx="0" cy="20955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38794" y="29195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100" y="76200"/>
                </a:lnTo>
                <a:lnTo>
                  <a:pt x="63500" y="25400"/>
                </a:lnTo>
                <a:lnTo>
                  <a:pt x="38100" y="25400"/>
                </a:lnTo>
                <a:lnTo>
                  <a:pt x="0" y="0"/>
                </a:lnTo>
                <a:close/>
              </a:path>
              <a:path w="76200" h="76200">
                <a:moveTo>
                  <a:pt x="76200" y="0"/>
                </a:moveTo>
                <a:lnTo>
                  <a:pt x="38100" y="25400"/>
                </a:lnTo>
                <a:lnTo>
                  <a:pt x="635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8794" y="26909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3810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76200">
                <a:moveTo>
                  <a:pt x="63500" y="50800"/>
                </a:moveTo>
                <a:lnTo>
                  <a:pt x="38100" y="5080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39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C6C6-22D1-46A5-A574-064286D1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9105-B62C-4344-BF5E-66655914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1550"/>
            <a:ext cx="8476247" cy="3394075"/>
          </a:xfrm>
        </p:spPr>
        <p:txBody>
          <a:bodyPr/>
          <a:lstStyle/>
          <a:p>
            <a:r>
              <a:rPr lang="en-US" dirty="0"/>
              <a:t>Items that are past due</a:t>
            </a:r>
          </a:p>
          <a:p>
            <a:pPr lvl="1"/>
            <a:r>
              <a:rPr lang="en-US" dirty="0"/>
              <a:t>Homework 0 – everyone please post your POGIL.</a:t>
            </a:r>
          </a:p>
          <a:p>
            <a:pPr lvl="2"/>
            <a:r>
              <a:rPr lang="en-US" dirty="0"/>
              <a:t>I want a scan to demonstrate that you can upload for Homework 1!</a:t>
            </a:r>
          </a:p>
          <a:p>
            <a:pPr lvl="1"/>
            <a:r>
              <a:rPr lang="en-US" dirty="0"/>
              <a:t>Submit teams via form. Get it in!!!!!</a:t>
            </a:r>
          </a:p>
          <a:p>
            <a:pPr lvl="1"/>
            <a:r>
              <a:rPr lang="en-US" dirty="0"/>
              <a:t>Sign up for 10-minute meeting time</a:t>
            </a:r>
          </a:p>
          <a:p>
            <a:pPr lvl="1"/>
            <a:r>
              <a:rPr lang="en-US" dirty="0"/>
              <a:t>Discord – use Full Name (First Last), THEN I’ll assign your role…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8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 txBox="1">
            <a:spLocks noGrp="1"/>
          </p:cNvSpPr>
          <p:nvPr>
            <p:ph type="title"/>
          </p:nvPr>
        </p:nvSpPr>
        <p:spPr>
          <a:xfrm>
            <a:off x="1246766" y="237331"/>
            <a:ext cx="6482867" cy="3231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lang="en-US" sz="3000" spc="-15" dirty="0">
                <a:latin typeface="+mn-lt"/>
              </a:rPr>
              <a:t>Database Management System (DBMS)</a:t>
            </a:r>
            <a:endParaRPr sz="3000" spc="-15" dirty="0">
              <a:latin typeface="+mn-l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20</a:t>
            </a:fld>
            <a:endParaRPr spc="4" dirty="0"/>
          </a:p>
        </p:txBody>
      </p:sp>
      <p:sp>
        <p:nvSpPr>
          <p:cNvPr id="6" name="object 6"/>
          <p:cNvSpPr txBox="1"/>
          <p:nvPr/>
        </p:nvSpPr>
        <p:spPr>
          <a:xfrm>
            <a:off x="291746" y="1255339"/>
            <a:ext cx="4427812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ct val="20000"/>
              </a:spcBef>
              <a:buFont typeface="Arial" panose="020B0604020202020204" pitchFamily="34" charset="0"/>
              <a:tabLst>
                <a:tab pos="266700" algn="l"/>
              </a:tabLst>
            </a:pPr>
            <a:r>
              <a:rPr sz="2000" b="1" dirty="0">
                <a:latin typeface="+mn-lt"/>
              </a:rPr>
              <a:t>Physical Data Independence </a:t>
            </a:r>
            <a:r>
              <a:rPr sz="2000" dirty="0">
                <a:latin typeface="+mn-lt"/>
              </a:rPr>
              <a:t>(physical schema - logical schema)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Abstraction of the logical model independent to the physical imp</a:t>
            </a:r>
            <a:r>
              <a:rPr lang="en-US" sz="2000" dirty="0">
                <a:latin typeface="+mn-lt"/>
              </a:rPr>
              <a:t>lementation</a:t>
            </a:r>
            <a:endParaRPr sz="2000" dirty="0">
              <a:latin typeface="+mn-lt"/>
            </a:endParaRP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Applications depend on the logical schema views and interfaces</a:t>
            </a:r>
          </a:p>
        </p:txBody>
      </p:sp>
      <p:sp>
        <p:nvSpPr>
          <p:cNvPr id="7" name="object 7"/>
          <p:cNvSpPr/>
          <p:nvPr/>
        </p:nvSpPr>
        <p:spPr>
          <a:xfrm>
            <a:off x="5977033" y="2872073"/>
            <a:ext cx="781050" cy="152876"/>
          </a:xfrm>
          <a:custGeom>
            <a:avLst/>
            <a:gdLst/>
            <a:ahLst/>
            <a:cxnLst/>
            <a:rect l="l" t="t" r="r" b="b"/>
            <a:pathLst>
              <a:path w="1041400" h="203835">
                <a:moveTo>
                  <a:pt x="0" y="101727"/>
                </a:moveTo>
                <a:lnTo>
                  <a:pt x="26532" y="69572"/>
                </a:lnTo>
                <a:lnTo>
                  <a:pt x="77973" y="48140"/>
                </a:lnTo>
                <a:lnTo>
                  <a:pt x="125279" y="35523"/>
                </a:lnTo>
                <a:lnTo>
                  <a:pt x="181743" y="24486"/>
                </a:lnTo>
                <a:lnTo>
                  <a:pt x="246295" y="15240"/>
                </a:lnTo>
                <a:lnTo>
                  <a:pt x="317862" y="7993"/>
                </a:lnTo>
                <a:lnTo>
                  <a:pt x="355943" y="5185"/>
                </a:lnTo>
                <a:lnTo>
                  <a:pt x="395375" y="2956"/>
                </a:lnTo>
                <a:lnTo>
                  <a:pt x="436025" y="1331"/>
                </a:lnTo>
                <a:lnTo>
                  <a:pt x="477760" y="337"/>
                </a:lnTo>
                <a:lnTo>
                  <a:pt x="520445" y="0"/>
                </a:lnTo>
                <a:lnTo>
                  <a:pt x="563131" y="337"/>
                </a:lnTo>
                <a:lnTo>
                  <a:pt x="604866" y="1331"/>
                </a:lnTo>
                <a:lnTo>
                  <a:pt x="645516" y="2956"/>
                </a:lnTo>
                <a:lnTo>
                  <a:pt x="684948" y="5185"/>
                </a:lnTo>
                <a:lnTo>
                  <a:pt x="723029" y="7993"/>
                </a:lnTo>
                <a:lnTo>
                  <a:pt x="794596" y="15240"/>
                </a:lnTo>
                <a:lnTo>
                  <a:pt x="859148" y="24486"/>
                </a:lnTo>
                <a:lnTo>
                  <a:pt x="915612" y="35523"/>
                </a:lnTo>
                <a:lnTo>
                  <a:pt x="962918" y="48140"/>
                </a:lnTo>
                <a:lnTo>
                  <a:pt x="999993" y="62129"/>
                </a:lnTo>
                <a:lnTo>
                  <a:pt x="1034080" y="85225"/>
                </a:lnTo>
                <a:lnTo>
                  <a:pt x="1040891" y="101727"/>
                </a:lnTo>
                <a:lnTo>
                  <a:pt x="1039166" y="110070"/>
                </a:lnTo>
                <a:lnTo>
                  <a:pt x="999993" y="141324"/>
                </a:lnTo>
                <a:lnTo>
                  <a:pt x="962918" y="155313"/>
                </a:lnTo>
                <a:lnTo>
                  <a:pt x="915612" y="167930"/>
                </a:lnTo>
                <a:lnTo>
                  <a:pt x="859148" y="178967"/>
                </a:lnTo>
                <a:lnTo>
                  <a:pt x="794596" y="188213"/>
                </a:lnTo>
                <a:lnTo>
                  <a:pt x="723029" y="195460"/>
                </a:lnTo>
                <a:lnTo>
                  <a:pt x="684948" y="198268"/>
                </a:lnTo>
                <a:lnTo>
                  <a:pt x="645516" y="200497"/>
                </a:lnTo>
                <a:lnTo>
                  <a:pt x="604866" y="202122"/>
                </a:lnTo>
                <a:lnTo>
                  <a:pt x="563131" y="203116"/>
                </a:lnTo>
                <a:lnTo>
                  <a:pt x="520445" y="203454"/>
                </a:lnTo>
                <a:lnTo>
                  <a:pt x="477760" y="203116"/>
                </a:lnTo>
                <a:lnTo>
                  <a:pt x="436025" y="202122"/>
                </a:lnTo>
                <a:lnTo>
                  <a:pt x="395375" y="200497"/>
                </a:lnTo>
                <a:lnTo>
                  <a:pt x="355943" y="198268"/>
                </a:lnTo>
                <a:lnTo>
                  <a:pt x="317862" y="195460"/>
                </a:lnTo>
                <a:lnTo>
                  <a:pt x="246295" y="188213"/>
                </a:lnTo>
                <a:lnTo>
                  <a:pt x="181743" y="178967"/>
                </a:lnTo>
                <a:lnTo>
                  <a:pt x="125279" y="167930"/>
                </a:lnTo>
                <a:lnTo>
                  <a:pt x="77973" y="155313"/>
                </a:lnTo>
                <a:lnTo>
                  <a:pt x="40898" y="141324"/>
                </a:lnTo>
                <a:lnTo>
                  <a:pt x="6811" y="118228"/>
                </a:lnTo>
                <a:lnTo>
                  <a:pt x="0" y="101727"/>
                </a:lnTo>
                <a:close/>
              </a:path>
            </a:pathLst>
          </a:custGeom>
          <a:ln w="25146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5032" y="2944653"/>
            <a:ext cx="2381" cy="718185"/>
          </a:xfrm>
          <a:custGeom>
            <a:avLst/>
            <a:gdLst/>
            <a:ahLst/>
            <a:cxnLst/>
            <a:rect l="l" t="t" r="r" b="b"/>
            <a:pathLst>
              <a:path w="3175" h="957579">
                <a:moveTo>
                  <a:pt x="0" y="0"/>
                </a:moveTo>
                <a:lnTo>
                  <a:pt x="3048" y="957072"/>
                </a:lnTo>
              </a:path>
            </a:pathLst>
          </a:custGeom>
          <a:ln w="2514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7033" y="3557873"/>
            <a:ext cx="781050" cy="152876"/>
          </a:xfrm>
          <a:custGeom>
            <a:avLst/>
            <a:gdLst/>
            <a:ahLst/>
            <a:cxnLst/>
            <a:rect l="l" t="t" r="r" b="b"/>
            <a:pathLst>
              <a:path w="1041400" h="203835">
                <a:moveTo>
                  <a:pt x="0" y="101727"/>
                </a:moveTo>
                <a:lnTo>
                  <a:pt x="26532" y="69572"/>
                </a:lnTo>
                <a:lnTo>
                  <a:pt x="77973" y="48140"/>
                </a:lnTo>
                <a:lnTo>
                  <a:pt x="125279" y="35523"/>
                </a:lnTo>
                <a:lnTo>
                  <a:pt x="181743" y="24486"/>
                </a:lnTo>
                <a:lnTo>
                  <a:pt x="246295" y="15240"/>
                </a:lnTo>
                <a:lnTo>
                  <a:pt x="317862" y="7993"/>
                </a:lnTo>
                <a:lnTo>
                  <a:pt x="355943" y="5185"/>
                </a:lnTo>
                <a:lnTo>
                  <a:pt x="395375" y="2956"/>
                </a:lnTo>
                <a:lnTo>
                  <a:pt x="436025" y="1331"/>
                </a:lnTo>
                <a:lnTo>
                  <a:pt x="477760" y="337"/>
                </a:lnTo>
                <a:lnTo>
                  <a:pt x="520445" y="0"/>
                </a:lnTo>
                <a:lnTo>
                  <a:pt x="563131" y="337"/>
                </a:lnTo>
                <a:lnTo>
                  <a:pt x="604866" y="1331"/>
                </a:lnTo>
                <a:lnTo>
                  <a:pt x="645516" y="2956"/>
                </a:lnTo>
                <a:lnTo>
                  <a:pt x="684948" y="5185"/>
                </a:lnTo>
                <a:lnTo>
                  <a:pt x="723029" y="7993"/>
                </a:lnTo>
                <a:lnTo>
                  <a:pt x="794596" y="15240"/>
                </a:lnTo>
                <a:lnTo>
                  <a:pt x="859148" y="24486"/>
                </a:lnTo>
                <a:lnTo>
                  <a:pt x="915612" y="35523"/>
                </a:lnTo>
                <a:lnTo>
                  <a:pt x="962918" y="48140"/>
                </a:lnTo>
                <a:lnTo>
                  <a:pt x="999993" y="62129"/>
                </a:lnTo>
                <a:lnTo>
                  <a:pt x="1034080" y="85225"/>
                </a:lnTo>
                <a:lnTo>
                  <a:pt x="1040891" y="101727"/>
                </a:lnTo>
                <a:lnTo>
                  <a:pt x="1039166" y="110070"/>
                </a:lnTo>
                <a:lnTo>
                  <a:pt x="999993" y="141324"/>
                </a:lnTo>
                <a:lnTo>
                  <a:pt x="962918" y="155313"/>
                </a:lnTo>
                <a:lnTo>
                  <a:pt x="915612" y="167930"/>
                </a:lnTo>
                <a:lnTo>
                  <a:pt x="859148" y="178967"/>
                </a:lnTo>
                <a:lnTo>
                  <a:pt x="794596" y="188213"/>
                </a:lnTo>
                <a:lnTo>
                  <a:pt x="723029" y="195460"/>
                </a:lnTo>
                <a:lnTo>
                  <a:pt x="684948" y="198268"/>
                </a:lnTo>
                <a:lnTo>
                  <a:pt x="645516" y="200497"/>
                </a:lnTo>
                <a:lnTo>
                  <a:pt x="604866" y="202122"/>
                </a:lnTo>
                <a:lnTo>
                  <a:pt x="563131" y="203116"/>
                </a:lnTo>
                <a:lnTo>
                  <a:pt x="520445" y="203454"/>
                </a:lnTo>
                <a:lnTo>
                  <a:pt x="477760" y="203116"/>
                </a:lnTo>
                <a:lnTo>
                  <a:pt x="436025" y="202122"/>
                </a:lnTo>
                <a:lnTo>
                  <a:pt x="395375" y="200497"/>
                </a:lnTo>
                <a:lnTo>
                  <a:pt x="355943" y="198268"/>
                </a:lnTo>
                <a:lnTo>
                  <a:pt x="317862" y="195460"/>
                </a:lnTo>
                <a:lnTo>
                  <a:pt x="246295" y="188213"/>
                </a:lnTo>
                <a:lnTo>
                  <a:pt x="181743" y="178967"/>
                </a:lnTo>
                <a:lnTo>
                  <a:pt x="125279" y="167930"/>
                </a:lnTo>
                <a:lnTo>
                  <a:pt x="77973" y="155313"/>
                </a:lnTo>
                <a:lnTo>
                  <a:pt x="40898" y="141324"/>
                </a:lnTo>
                <a:lnTo>
                  <a:pt x="6811" y="118228"/>
                </a:lnTo>
                <a:lnTo>
                  <a:pt x="0" y="101727"/>
                </a:lnTo>
                <a:close/>
              </a:path>
            </a:pathLst>
          </a:custGeom>
          <a:ln w="25146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7417" y="2976658"/>
            <a:ext cx="0" cy="62865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25146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19833" y="2414873"/>
            <a:ext cx="1752600" cy="207749"/>
          </a:xfrm>
          <a:prstGeom prst="rect">
            <a:avLst/>
          </a:prstGeom>
          <a:ln w="25145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6221"/>
            <a:r>
              <a:rPr sz="1350" spc="56" dirty="0">
                <a:solidFill>
                  <a:srgbClr val="44546A"/>
                </a:solidFill>
                <a:latin typeface="Times New Roman"/>
                <a:cs typeface="Times New Roman"/>
              </a:rPr>
              <a:t>P</a:t>
            </a:r>
            <a:r>
              <a:rPr sz="1350" spc="79" dirty="0">
                <a:solidFill>
                  <a:srgbClr val="44546A"/>
                </a:solidFill>
                <a:latin typeface="Times New Roman"/>
                <a:cs typeface="Times New Roman"/>
              </a:rPr>
              <a:t>hy</a:t>
            </a:r>
            <a:r>
              <a:rPr sz="1350" spc="56" dirty="0">
                <a:solidFill>
                  <a:srgbClr val="44546A"/>
                </a:solidFill>
                <a:latin typeface="Times New Roman"/>
                <a:cs typeface="Times New Roman"/>
              </a:rPr>
              <a:t>s</a:t>
            </a:r>
            <a:r>
              <a:rPr sz="1350" spc="11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-11" dirty="0">
                <a:solidFill>
                  <a:srgbClr val="44546A"/>
                </a:solidFill>
                <a:latin typeface="Times New Roman"/>
                <a:cs typeface="Times New Roman"/>
              </a:rPr>
              <a:t>c</a:t>
            </a:r>
            <a:r>
              <a:rPr sz="1350" spc="68" dirty="0">
                <a:solidFill>
                  <a:srgbClr val="44546A"/>
                </a:solidFill>
                <a:latin typeface="Times New Roman"/>
                <a:cs typeface="Times New Roman"/>
              </a:rPr>
              <a:t>a</a:t>
            </a:r>
            <a:r>
              <a:rPr sz="1350" spc="15" dirty="0">
                <a:solidFill>
                  <a:srgbClr val="44546A"/>
                </a:solidFill>
                <a:latin typeface="Times New Roman"/>
                <a:cs typeface="Times New Roman"/>
              </a:rPr>
              <a:t>l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spc="-49" dirty="0">
                <a:solidFill>
                  <a:srgbClr val="44546A"/>
                </a:solidFill>
                <a:latin typeface="Times New Roman"/>
                <a:cs typeface="Times New Roman"/>
              </a:rPr>
              <a:t>S</a:t>
            </a:r>
            <a:r>
              <a:rPr sz="1350" spc="-11" dirty="0">
                <a:solidFill>
                  <a:srgbClr val="44546A"/>
                </a:solidFill>
                <a:latin typeface="Times New Roman"/>
                <a:cs typeface="Times New Roman"/>
              </a:rPr>
              <a:t>c</a:t>
            </a:r>
            <a:r>
              <a:rPr sz="1350" spc="86" dirty="0">
                <a:solidFill>
                  <a:srgbClr val="44546A"/>
                </a:solidFill>
                <a:latin typeface="Times New Roman"/>
                <a:cs typeface="Times New Roman"/>
              </a:rPr>
              <a:t>hema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8383" y="1900523"/>
            <a:ext cx="209550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2435"/>
            <a:r>
              <a:rPr sz="1350" spc="26" dirty="0">
                <a:solidFill>
                  <a:srgbClr val="44546A"/>
                </a:solidFill>
                <a:latin typeface="Times New Roman"/>
                <a:cs typeface="Times New Roman"/>
              </a:rPr>
              <a:t>Lo</a:t>
            </a:r>
            <a:r>
              <a:rPr sz="1350" spc="71" dirty="0">
                <a:solidFill>
                  <a:srgbClr val="44546A"/>
                </a:solidFill>
                <a:latin typeface="Times New Roman"/>
                <a:cs typeface="Times New Roman"/>
              </a:rPr>
              <a:t>g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ic</a:t>
            </a:r>
            <a:r>
              <a:rPr sz="1350" spc="30" dirty="0">
                <a:solidFill>
                  <a:srgbClr val="44546A"/>
                </a:solidFill>
                <a:latin typeface="Times New Roman"/>
                <a:cs typeface="Times New Roman"/>
              </a:rPr>
              <a:t>a</a:t>
            </a:r>
            <a:r>
              <a:rPr sz="1350" spc="15" dirty="0">
                <a:solidFill>
                  <a:srgbClr val="44546A"/>
                </a:solidFill>
                <a:latin typeface="Times New Roman"/>
                <a:cs typeface="Times New Roman"/>
              </a:rPr>
              <a:t>l</a:t>
            </a:r>
            <a:r>
              <a:rPr sz="1350" spc="8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spc="-49" dirty="0">
                <a:solidFill>
                  <a:srgbClr val="44546A"/>
                </a:solidFill>
                <a:latin typeface="Times New Roman"/>
                <a:cs typeface="Times New Roman"/>
              </a:rPr>
              <a:t>S</a:t>
            </a:r>
            <a:r>
              <a:rPr sz="1350" spc="-11" dirty="0">
                <a:solidFill>
                  <a:srgbClr val="44546A"/>
                </a:solidFill>
                <a:latin typeface="Times New Roman"/>
                <a:cs typeface="Times New Roman"/>
              </a:rPr>
              <a:t>c</a:t>
            </a:r>
            <a:r>
              <a:rPr sz="1350" spc="86" dirty="0">
                <a:solidFill>
                  <a:srgbClr val="44546A"/>
                </a:solidFill>
                <a:latin typeface="Times New Roman"/>
                <a:cs typeface="Times New Roman"/>
              </a:rPr>
              <a:t>hema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5483" y="1271873"/>
            <a:ext cx="78105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301"/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V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34" dirty="0">
                <a:solidFill>
                  <a:srgbClr val="44546A"/>
                </a:solidFill>
                <a:latin typeface="Times New Roman"/>
                <a:cs typeface="Times New Roman"/>
              </a:rPr>
              <a:t>e</a:t>
            </a:r>
            <a:r>
              <a:rPr sz="1350" spc="146" dirty="0">
                <a:solidFill>
                  <a:srgbClr val="44546A"/>
                </a:solidFill>
                <a:latin typeface="Times New Roman"/>
                <a:cs typeface="Times New Roman"/>
              </a:rPr>
              <a:t>w</a:t>
            </a:r>
            <a:r>
              <a:rPr sz="1350" spc="-4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7033" y="1271873"/>
            <a:ext cx="78105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301"/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V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34" dirty="0">
                <a:solidFill>
                  <a:srgbClr val="44546A"/>
                </a:solidFill>
                <a:latin typeface="Times New Roman"/>
                <a:cs typeface="Times New Roman"/>
              </a:rPr>
              <a:t>e</a:t>
            </a:r>
            <a:r>
              <a:rPr sz="1350" spc="146" dirty="0">
                <a:solidFill>
                  <a:srgbClr val="44546A"/>
                </a:solidFill>
                <a:latin typeface="Times New Roman"/>
                <a:cs typeface="Times New Roman"/>
              </a:rPr>
              <a:t>w</a:t>
            </a:r>
            <a:r>
              <a:rPr sz="1350" spc="-4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8583" y="1271873"/>
            <a:ext cx="781050" cy="207749"/>
          </a:xfrm>
          <a:prstGeom prst="rect">
            <a:avLst/>
          </a:prstGeom>
          <a:ln w="25146">
            <a:solidFill>
              <a:srgbClr val="44546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/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V</a:t>
            </a:r>
            <a:r>
              <a:rPr sz="1350" spc="19" dirty="0">
                <a:solidFill>
                  <a:srgbClr val="44546A"/>
                </a:solidFill>
                <a:latin typeface="Times New Roman"/>
                <a:cs typeface="Times New Roman"/>
              </a:rPr>
              <a:t>i</a:t>
            </a:r>
            <a:r>
              <a:rPr sz="1350" spc="34" dirty="0">
                <a:solidFill>
                  <a:srgbClr val="44546A"/>
                </a:solidFill>
                <a:latin typeface="Times New Roman"/>
                <a:cs typeface="Times New Roman"/>
              </a:rPr>
              <a:t>e</a:t>
            </a:r>
            <a:r>
              <a:rPr sz="1350" spc="146" dirty="0">
                <a:solidFill>
                  <a:srgbClr val="44546A"/>
                </a:solidFill>
                <a:latin typeface="Times New Roman"/>
                <a:cs typeface="Times New Roman"/>
              </a:rPr>
              <a:t>w</a:t>
            </a:r>
            <a:r>
              <a:rPr sz="1350" spc="-4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4546A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4745" y="1572703"/>
            <a:ext cx="342424" cy="293370"/>
          </a:xfrm>
          <a:custGeom>
            <a:avLst/>
            <a:gdLst/>
            <a:ahLst/>
            <a:cxnLst/>
            <a:rect l="l" t="t" r="r" b="b"/>
            <a:pathLst>
              <a:path w="456564" h="391160">
                <a:moveTo>
                  <a:pt x="0" y="0"/>
                </a:moveTo>
                <a:lnTo>
                  <a:pt x="456260" y="391083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3879" y="1831921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49593" y="0"/>
                </a:moveTo>
                <a:lnTo>
                  <a:pt x="44081" y="45453"/>
                </a:lnTo>
                <a:lnTo>
                  <a:pt x="0" y="57848"/>
                </a:lnTo>
                <a:lnTo>
                  <a:pt x="82651" y="78511"/>
                </a:lnTo>
                <a:lnTo>
                  <a:pt x="49593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5818" y="1547909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0" y="0"/>
                </a:moveTo>
                <a:lnTo>
                  <a:pt x="33058" y="78511"/>
                </a:lnTo>
                <a:lnTo>
                  <a:pt x="38569" y="33058"/>
                </a:lnTo>
                <a:lnTo>
                  <a:pt x="82651" y="20662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7367" y="1586007"/>
            <a:ext cx="0" cy="2667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600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8794" y="18336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100" y="76200"/>
                </a:lnTo>
                <a:lnTo>
                  <a:pt x="63500" y="25400"/>
                </a:lnTo>
                <a:lnTo>
                  <a:pt x="38100" y="25400"/>
                </a:lnTo>
                <a:lnTo>
                  <a:pt x="0" y="0"/>
                </a:lnTo>
                <a:close/>
              </a:path>
              <a:path w="76200" h="76200">
                <a:moveTo>
                  <a:pt x="76200" y="0"/>
                </a:moveTo>
                <a:lnTo>
                  <a:pt x="38100" y="25400"/>
                </a:lnTo>
                <a:lnTo>
                  <a:pt x="635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38794" y="1547909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3810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76200">
                <a:moveTo>
                  <a:pt x="63500" y="50800"/>
                </a:moveTo>
                <a:lnTo>
                  <a:pt x="38100" y="5080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7794" y="1572703"/>
            <a:ext cx="342424" cy="293370"/>
          </a:xfrm>
          <a:custGeom>
            <a:avLst/>
            <a:gdLst/>
            <a:ahLst/>
            <a:cxnLst/>
            <a:rect l="l" t="t" r="r" b="b"/>
            <a:pathLst>
              <a:path w="456565" h="391160">
                <a:moveTo>
                  <a:pt x="456260" y="0"/>
                </a:moveTo>
                <a:lnTo>
                  <a:pt x="0" y="391083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8867" y="1831921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33058" y="0"/>
                </a:moveTo>
                <a:lnTo>
                  <a:pt x="0" y="78511"/>
                </a:lnTo>
                <a:lnTo>
                  <a:pt x="82651" y="57848"/>
                </a:lnTo>
                <a:lnTo>
                  <a:pt x="38569" y="45453"/>
                </a:lnTo>
                <a:lnTo>
                  <a:pt x="3305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76927" y="1547909"/>
            <a:ext cx="62389" cy="59055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82651" y="0"/>
                </a:moveTo>
                <a:lnTo>
                  <a:pt x="0" y="20662"/>
                </a:lnTo>
                <a:lnTo>
                  <a:pt x="44081" y="33058"/>
                </a:lnTo>
                <a:lnTo>
                  <a:pt x="49593" y="78511"/>
                </a:lnTo>
                <a:lnTo>
                  <a:pt x="8265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67367" y="2214657"/>
            <a:ext cx="0" cy="1524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8794" y="23480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100" y="76200"/>
                </a:lnTo>
                <a:lnTo>
                  <a:pt x="63500" y="25400"/>
                </a:lnTo>
                <a:lnTo>
                  <a:pt x="38100" y="25400"/>
                </a:lnTo>
                <a:lnTo>
                  <a:pt x="0" y="0"/>
                </a:lnTo>
                <a:close/>
              </a:path>
              <a:path w="76200" h="76200">
                <a:moveTo>
                  <a:pt x="76200" y="0"/>
                </a:moveTo>
                <a:lnTo>
                  <a:pt x="38100" y="25400"/>
                </a:lnTo>
                <a:lnTo>
                  <a:pt x="635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38794" y="21765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3810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76200">
                <a:moveTo>
                  <a:pt x="63500" y="50800"/>
                </a:moveTo>
                <a:lnTo>
                  <a:pt x="38100" y="5080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7367" y="2729008"/>
            <a:ext cx="0" cy="20955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1295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38794" y="29195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100" y="76200"/>
                </a:lnTo>
                <a:lnTo>
                  <a:pt x="63500" y="25400"/>
                </a:lnTo>
                <a:lnTo>
                  <a:pt x="38100" y="25400"/>
                </a:lnTo>
                <a:lnTo>
                  <a:pt x="0" y="0"/>
                </a:lnTo>
                <a:close/>
              </a:path>
              <a:path w="76200" h="76200">
                <a:moveTo>
                  <a:pt x="76200" y="0"/>
                </a:moveTo>
                <a:lnTo>
                  <a:pt x="38100" y="25400"/>
                </a:lnTo>
                <a:lnTo>
                  <a:pt x="635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8794" y="26909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3810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76200">
                <a:moveTo>
                  <a:pt x="63500" y="50800"/>
                </a:moveTo>
                <a:lnTo>
                  <a:pt x="38100" y="5080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29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21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34566" y="965302"/>
            <a:ext cx="8419723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b="1" dirty="0">
                <a:latin typeface="+mn-lt"/>
              </a:rPr>
              <a:t>Centralized</a:t>
            </a:r>
            <a:r>
              <a:rPr sz="2000" dirty="0">
                <a:latin typeface="+mn-lt"/>
              </a:rPr>
              <a:t>: run locally on a single computer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b="1" dirty="0">
                <a:latin typeface="+mn-lt"/>
              </a:rPr>
              <a:t>Parallel / distributed </a:t>
            </a:r>
            <a:r>
              <a:rPr sz="2000" dirty="0">
                <a:latin typeface="+mn-lt"/>
              </a:rPr>
              <a:t>databases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Most databases today use client-server architecture over network</a:t>
            </a:r>
          </a:p>
        </p:txBody>
      </p:sp>
      <p:sp>
        <p:nvSpPr>
          <p:cNvPr id="5" name="object 5"/>
          <p:cNvSpPr/>
          <p:nvPr/>
        </p:nvSpPr>
        <p:spPr>
          <a:xfrm>
            <a:off x="2473452" y="2243709"/>
            <a:ext cx="4197095" cy="2635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1645296" y="404672"/>
            <a:ext cx="5853410" cy="38946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2531" dirty="0">
                <a:solidFill>
                  <a:srgbClr val="000000"/>
                </a:solidFill>
                <a:latin typeface="+mn-lt"/>
                <a:cs typeface="+mn-cs"/>
              </a:rPr>
              <a:t>Database architecture</a:t>
            </a:r>
            <a:endParaRPr sz="2531" dirty="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1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Database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Major components:</a:t>
            </a:r>
          </a:p>
          <a:p>
            <a:pPr lvl="1"/>
            <a:r>
              <a:rPr lang="en-US" sz="2000" dirty="0"/>
              <a:t>Storage manager</a:t>
            </a:r>
          </a:p>
          <a:p>
            <a:pPr lvl="1"/>
            <a:r>
              <a:rPr lang="en-US" sz="2000" dirty="0"/>
              <a:t>Query processing</a:t>
            </a:r>
          </a:p>
          <a:p>
            <a:pPr lvl="1"/>
            <a:r>
              <a:rPr lang="en-US" sz="2000" dirty="0"/>
              <a:t>Transaction manager</a:t>
            </a:r>
          </a:p>
        </p:txBody>
      </p:sp>
    </p:spTree>
    <p:extLst>
      <p:ext uri="{BB962C8B-B14F-4D97-AF65-F5344CB8AC3E}">
        <p14:creationId xmlns:p14="http://schemas.microsoft.com/office/powerpoint/2010/main" val="314328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7528" y="677879"/>
            <a:ext cx="1885950" cy="2286000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Database System Internals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23</a:t>
            </a:fld>
            <a:endParaRPr spc="4" dirty="0"/>
          </a:p>
        </p:txBody>
      </p:sp>
      <p:sp>
        <p:nvSpPr>
          <p:cNvPr id="5" name="object 5"/>
          <p:cNvSpPr/>
          <p:nvPr/>
        </p:nvSpPr>
        <p:spPr>
          <a:xfrm>
            <a:off x="1543051" y="342900"/>
            <a:ext cx="3657599" cy="475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88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96" y="404672"/>
            <a:ext cx="5853410" cy="38946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685800"/>
            <a:r>
              <a:rPr lang="en-US" sz="2531" dirty="0">
                <a:solidFill>
                  <a:srgbClr val="000000"/>
                </a:solidFill>
                <a:latin typeface="+mn-lt"/>
                <a:cs typeface="+mn-cs"/>
              </a:rPr>
              <a:t>Storage management in a DBMS</a:t>
            </a:r>
            <a:endParaRPr sz="253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566" y="965302"/>
            <a:ext cx="7894622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6738" marR="3810" lvl="1" indent="-214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66738" algn="l"/>
              </a:tabLst>
            </a:pPr>
            <a:r>
              <a:rPr sz="2000" b="1" dirty="0">
                <a:latin typeface="+mn-lt"/>
              </a:rPr>
              <a:t>Storage manager </a:t>
            </a:r>
            <a:r>
              <a:rPr lang="en-US" sz="2000" dirty="0">
                <a:latin typeface="+mn-lt"/>
              </a:rPr>
              <a:t>-</a:t>
            </a:r>
            <a:r>
              <a:rPr sz="2000" dirty="0">
                <a:latin typeface="+mn-lt"/>
              </a:rPr>
              <a:t> a program that provides the interface between the low-level data stored in the database and the application programs and queries submitted to the system.</a:t>
            </a:r>
          </a:p>
          <a:p>
            <a:pPr marL="566738" lvl="1" indent="-214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66738" algn="l"/>
              </a:tabLst>
            </a:pPr>
            <a:r>
              <a:rPr lang="en-US" sz="2000" dirty="0">
                <a:latin typeface="+mn-lt"/>
              </a:rPr>
              <a:t>R</a:t>
            </a:r>
            <a:r>
              <a:rPr sz="2000" dirty="0">
                <a:latin typeface="+mn-lt"/>
              </a:rPr>
              <a:t>esponsible </a:t>
            </a:r>
            <a:r>
              <a:rPr lang="en-US" sz="2000" dirty="0">
                <a:latin typeface="+mn-lt"/>
              </a:rPr>
              <a:t>for</a:t>
            </a:r>
            <a:r>
              <a:rPr sz="2000" dirty="0">
                <a:latin typeface="+mn-lt"/>
              </a:rPr>
              <a:t>: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sz="2000" dirty="0">
                <a:latin typeface="+mn-lt"/>
              </a:rPr>
              <a:t>Interaction with the file manager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sz="2000" dirty="0">
                <a:latin typeface="+mn-lt"/>
              </a:rPr>
              <a:t>Efficient storing, retrieving and updating of data</a:t>
            </a:r>
          </a:p>
          <a:p>
            <a:pPr marL="566738" lvl="1" indent="-214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66738" algn="l"/>
              </a:tabLst>
            </a:pPr>
            <a:r>
              <a:rPr sz="2000" dirty="0">
                <a:latin typeface="+mn-lt"/>
              </a:rPr>
              <a:t>Issues: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sz="2000" dirty="0">
                <a:latin typeface="+mn-lt"/>
              </a:rPr>
              <a:t>Storage access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sz="2000" dirty="0">
                <a:latin typeface="+mn-lt"/>
              </a:rPr>
              <a:t>File organization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sz="2000" dirty="0">
                <a:latin typeface="+mn-lt"/>
              </a:rPr>
              <a:t>Indexing and hashing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4821" y="4847225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solidFill>
                  <a:srgbClr val="8A8A8A"/>
                </a:solidFill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93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7591" y="152924"/>
            <a:ext cx="3086100" cy="1497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66700" algn="l"/>
              </a:tabLst>
            </a:pPr>
            <a:r>
              <a:rPr sz="2531" dirty="0">
                <a:solidFill>
                  <a:srgbClr val="000000"/>
                </a:solidFill>
                <a:sym typeface="Helvetica Light"/>
              </a:rPr>
              <a:t>Query processing</a:t>
            </a:r>
          </a:p>
          <a:p>
            <a:pPr marL="695325" lvl="1" indent="-342900">
              <a:spcBef>
                <a:spcPct val="20000"/>
              </a:spcBef>
              <a:buFont typeface="Arial" panose="020B0604020202020204" pitchFamily="34" charset="0"/>
              <a:buAutoNum type="arabicPeriod"/>
              <a:tabLst>
                <a:tab pos="695325" algn="l"/>
              </a:tabLst>
            </a:pPr>
            <a:r>
              <a:rPr sz="2000" dirty="0">
                <a:latin typeface="+mn-lt"/>
              </a:rPr>
              <a:t>Parsing and translation</a:t>
            </a:r>
          </a:p>
          <a:p>
            <a:pPr marL="695325" lvl="1" indent="-342900">
              <a:spcBef>
                <a:spcPct val="20000"/>
              </a:spcBef>
              <a:buFont typeface="Arial" panose="020B0604020202020204" pitchFamily="34" charset="0"/>
              <a:buAutoNum type="arabicPeriod"/>
              <a:tabLst>
                <a:tab pos="695325" algn="l"/>
              </a:tabLst>
            </a:pPr>
            <a:r>
              <a:rPr sz="2000" dirty="0">
                <a:latin typeface="+mn-lt"/>
              </a:rPr>
              <a:t>Optimization</a:t>
            </a:r>
          </a:p>
          <a:p>
            <a:pPr marL="695325" lvl="1" indent="-342900">
              <a:spcBef>
                <a:spcPct val="20000"/>
              </a:spcBef>
              <a:buFont typeface="Arial" panose="020B0604020202020204" pitchFamily="34" charset="0"/>
              <a:buAutoNum type="arabicPeriod"/>
              <a:tabLst>
                <a:tab pos="695325" algn="l"/>
              </a:tabLst>
            </a:pPr>
            <a:r>
              <a:rPr sz="2000" dirty="0">
                <a:latin typeface="+mn-lt"/>
              </a:rPr>
              <a:t>Evaluation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37488" y="1209280"/>
            <a:ext cx="4935473" cy="3028950"/>
            <a:chOff x="1600200" y="2362200"/>
            <a:chExt cx="6580631" cy="4038600"/>
          </a:xfrm>
        </p:grpSpPr>
        <p:sp>
          <p:nvSpPr>
            <p:cNvPr id="5" name="object 5"/>
            <p:cNvSpPr/>
            <p:nvPr/>
          </p:nvSpPr>
          <p:spPr>
            <a:xfrm>
              <a:off x="1600200" y="2362200"/>
              <a:ext cx="6580631" cy="403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2362200"/>
              <a:ext cx="2286000" cy="985139"/>
            </a:xfrm>
            <a:custGeom>
              <a:avLst/>
              <a:gdLst/>
              <a:ahLst/>
              <a:cxnLst/>
              <a:rect l="l" t="t" r="r" b="b"/>
              <a:pathLst>
                <a:path w="2159634" h="882650">
                  <a:moveTo>
                    <a:pt x="0" y="441198"/>
                  </a:moveTo>
                  <a:lnTo>
                    <a:pt x="14132" y="369634"/>
                  </a:lnTo>
                  <a:lnTo>
                    <a:pt x="31380" y="335174"/>
                  </a:lnTo>
                  <a:lnTo>
                    <a:pt x="55046" y="301747"/>
                  </a:lnTo>
                  <a:lnTo>
                    <a:pt x="84852" y="269465"/>
                  </a:lnTo>
                  <a:lnTo>
                    <a:pt x="120520" y="238444"/>
                  </a:lnTo>
                  <a:lnTo>
                    <a:pt x="161772" y="208795"/>
                  </a:lnTo>
                  <a:lnTo>
                    <a:pt x="208330" y="180634"/>
                  </a:lnTo>
                  <a:lnTo>
                    <a:pt x="259917" y="154072"/>
                  </a:lnTo>
                  <a:lnTo>
                    <a:pt x="316253" y="129225"/>
                  </a:lnTo>
                  <a:lnTo>
                    <a:pt x="377062" y="106205"/>
                  </a:lnTo>
                  <a:lnTo>
                    <a:pt x="442066" y="85126"/>
                  </a:lnTo>
                  <a:lnTo>
                    <a:pt x="510987" y="66102"/>
                  </a:lnTo>
                  <a:lnTo>
                    <a:pt x="583546" y="49246"/>
                  </a:lnTo>
                  <a:lnTo>
                    <a:pt x="659466" y="34672"/>
                  </a:lnTo>
                  <a:lnTo>
                    <a:pt x="738469" y="22493"/>
                  </a:lnTo>
                  <a:lnTo>
                    <a:pt x="820277" y="12822"/>
                  </a:lnTo>
                  <a:lnTo>
                    <a:pt x="904613" y="5774"/>
                  </a:lnTo>
                  <a:lnTo>
                    <a:pt x="991197" y="1462"/>
                  </a:lnTo>
                  <a:lnTo>
                    <a:pt x="1079754" y="0"/>
                  </a:lnTo>
                  <a:lnTo>
                    <a:pt x="1168310" y="1462"/>
                  </a:lnTo>
                  <a:lnTo>
                    <a:pt x="1254894" y="5774"/>
                  </a:lnTo>
                  <a:lnTo>
                    <a:pt x="1339230" y="12822"/>
                  </a:lnTo>
                  <a:lnTo>
                    <a:pt x="1421038" y="22493"/>
                  </a:lnTo>
                  <a:lnTo>
                    <a:pt x="1500041" y="34672"/>
                  </a:lnTo>
                  <a:lnTo>
                    <a:pt x="1575961" y="49246"/>
                  </a:lnTo>
                  <a:lnTo>
                    <a:pt x="1648520" y="66102"/>
                  </a:lnTo>
                  <a:lnTo>
                    <a:pt x="1717441" y="85126"/>
                  </a:lnTo>
                  <a:lnTo>
                    <a:pt x="1782445" y="106205"/>
                  </a:lnTo>
                  <a:lnTo>
                    <a:pt x="1843254" y="129225"/>
                  </a:lnTo>
                  <a:lnTo>
                    <a:pt x="1899590" y="154072"/>
                  </a:lnTo>
                  <a:lnTo>
                    <a:pt x="1951177" y="180634"/>
                  </a:lnTo>
                  <a:lnTo>
                    <a:pt x="1997735" y="208795"/>
                  </a:lnTo>
                  <a:lnTo>
                    <a:pt x="2038987" y="238444"/>
                  </a:lnTo>
                  <a:lnTo>
                    <a:pt x="2074655" y="269465"/>
                  </a:lnTo>
                  <a:lnTo>
                    <a:pt x="2104461" y="301747"/>
                  </a:lnTo>
                  <a:lnTo>
                    <a:pt x="2128127" y="335174"/>
                  </a:lnTo>
                  <a:lnTo>
                    <a:pt x="2145375" y="369634"/>
                  </a:lnTo>
                  <a:lnTo>
                    <a:pt x="2159508" y="441198"/>
                  </a:lnTo>
                  <a:lnTo>
                    <a:pt x="2155928" y="477382"/>
                  </a:lnTo>
                  <a:lnTo>
                    <a:pt x="2128127" y="547221"/>
                  </a:lnTo>
                  <a:lnTo>
                    <a:pt x="2104461" y="580648"/>
                  </a:lnTo>
                  <a:lnTo>
                    <a:pt x="2074655" y="612930"/>
                  </a:lnTo>
                  <a:lnTo>
                    <a:pt x="2038987" y="643951"/>
                  </a:lnTo>
                  <a:lnTo>
                    <a:pt x="1997735" y="673600"/>
                  </a:lnTo>
                  <a:lnTo>
                    <a:pt x="1951177" y="701761"/>
                  </a:lnTo>
                  <a:lnTo>
                    <a:pt x="1899590" y="728323"/>
                  </a:lnTo>
                  <a:lnTo>
                    <a:pt x="1843254" y="753170"/>
                  </a:lnTo>
                  <a:lnTo>
                    <a:pt x="1782445" y="776190"/>
                  </a:lnTo>
                  <a:lnTo>
                    <a:pt x="1717441" y="797269"/>
                  </a:lnTo>
                  <a:lnTo>
                    <a:pt x="1648520" y="816293"/>
                  </a:lnTo>
                  <a:lnTo>
                    <a:pt x="1575961" y="833149"/>
                  </a:lnTo>
                  <a:lnTo>
                    <a:pt x="1500041" y="847723"/>
                  </a:lnTo>
                  <a:lnTo>
                    <a:pt x="1421038" y="859902"/>
                  </a:lnTo>
                  <a:lnTo>
                    <a:pt x="1339230" y="869573"/>
                  </a:lnTo>
                  <a:lnTo>
                    <a:pt x="1254894" y="876621"/>
                  </a:lnTo>
                  <a:lnTo>
                    <a:pt x="1168310" y="880933"/>
                  </a:lnTo>
                  <a:lnTo>
                    <a:pt x="1079754" y="882396"/>
                  </a:lnTo>
                  <a:lnTo>
                    <a:pt x="991197" y="880933"/>
                  </a:lnTo>
                  <a:lnTo>
                    <a:pt x="904613" y="876621"/>
                  </a:lnTo>
                  <a:lnTo>
                    <a:pt x="820277" y="869573"/>
                  </a:lnTo>
                  <a:lnTo>
                    <a:pt x="738469" y="859902"/>
                  </a:lnTo>
                  <a:lnTo>
                    <a:pt x="659466" y="847723"/>
                  </a:lnTo>
                  <a:lnTo>
                    <a:pt x="583546" y="833149"/>
                  </a:lnTo>
                  <a:lnTo>
                    <a:pt x="510987" y="816293"/>
                  </a:lnTo>
                  <a:lnTo>
                    <a:pt x="442066" y="797269"/>
                  </a:lnTo>
                  <a:lnTo>
                    <a:pt x="377062" y="776190"/>
                  </a:lnTo>
                  <a:lnTo>
                    <a:pt x="316253" y="753170"/>
                  </a:lnTo>
                  <a:lnTo>
                    <a:pt x="259917" y="728323"/>
                  </a:lnTo>
                  <a:lnTo>
                    <a:pt x="208330" y="701761"/>
                  </a:lnTo>
                  <a:lnTo>
                    <a:pt x="161772" y="673600"/>
                  </a:lnTo>
                  <a:lnTo>
                    <a:pt x="120520" y="643951"/>
                  </a:lnTo>
                  <a:lnTo>
                    <a:pt x="84852" y="612930"/>
                  </a:lnTo>
                  <a:lnTo>
                    <a:pt x="55046" y="580648"/>
                  </a:lnTo>
                  <a:lnTo>
                    <a:pt x="31380" y="547221"/>
                  </a:lnTo>
                  <a:lnTo>
                    <a:pt x="14132" y="512761"/>
                  </a:lnTo>
                  <a:lnTo>
                    <a:pt x="0" y="441198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685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1645296" y="404672"/>
            <a:ext cx="5853410" cy="38946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2531" dirty="0">
                <a:solidFill>
                  <a:srgbClr val="000000"/>
                </a:solidFill>
                <a:latin typeface="+mn-lt"/>
                <a:cs typeface="+mn-cs"/>
              </a:rPr>
              <a:t>Transaction management and concurrency</a:t>
            </a:r>
            <a:endParaRPr sz="253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26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896293" y="1143001"/>
            <a:ext cx="7423842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System failures </a:t>
            </a:r>
            <a:r>
              <a:rPr sz="2000" dirty="0">
                <a:latin typeface="+mn-lt"/>
              </a:rPr>
              <a:t>(“If anything can go wrong, it will”)</a:t>
            </a:r>
          </a:p>
          <a:p>
            <a:pPr marL="695325" lvl="1" indent="-342900">
              <a:spcBef>
                <a:spcPct val="20000"/>
              </a:spcBef>
              <a:buFont typeface="Arial" panose="020B0604020202020204" pitchFamily="34" charset="0"/>
              <a:buChar char="o"/>
              <a:tabLst>
                <a:tab pos="1038225" algn="l"/>
              </a:tabLst>
            </a:pPr>
            <a:r>
              <a:rPr sz="2000" dirty="0">
                <a:latin typeface="+mn-lt"/>
              </a:rPr>
              <a:t>DBMS provides fault-tolerant design using transactions</a:t>
            </a:r>
          </a:p>
          <a:p>
            <a:pPr marL="35242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Concurrency</a:t>
            </a:r>
          </a:p>
          <a:p>
            <a:pPr marL="695325" lvl="1" indent="-342900">
              <a:spcBef>
                <a:spcPct val="20000"/>
              </a:spcBef>
              <a:buFont typeface="Arial" panose="020B0604020202020204" pitchFamily="34" charset="0"/>
              <a:buChar char="o"/>
              <a:tabLst>
                <a:tab pos="1038225" algn="l"/>
              </a:tabLst>
            </a:pPr>
            <a:r>
              <a:rPr sz="2000" dirty="0">
                <a:latin typeface="+mn-lt"/>
              </a:rPr>
              <a:t>Interleaving </a:t>
            </a:r>
            <a:r>
              <a:rPr lang="en-US" sz="2000" dirty="0">
                <a:latin typeface="+mn-lt"/>
              </a:rPr>
              <a:t>many </a:t>
            </a:r>
            <a:r>
              <a:rPr sz="2000" dirty="0">
                <a:latin typeface="+mn-lt"/>
              </a:rPr>
              <a:t>users </a:t>
            </a:r>
            <a:r>
              <a:rPr lang="en-US" sz="2000" dirty="0">
                <a:latin typeface="+mn-lt"/>
              </a:rPr>
              <a:t>may </a:t>
            </a:r>
            <a:r>
              <a:rPr sz="2000" dirty="0">
                <a:latin typeface="+mn-lt"/>
              </a:rPr>
              <a:t>lead to inconsistency and delays</a:t>
            </a:r>
          </a:p>
        </p:txBody>
      </p:sp>
    </p:spTree>
    <p:extLst>
      <p:ext uri="{BB962C8B-B14F-4D97-AF65-F5344CB8AC3E}">
        <p14:creationId xmlns:p14="http://schemas.microsoft.com/office/powerpoint/2010/main" val="324099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96" y="404672"/>
            <a:ext cx="5853410" cy="38946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2531" dirty="0">
                <a:solidFill>
                  <a:srgbClr val="000000"/>
                </a:solidFill>
                <a:latin typeface="+mn-lt"/>
                <a:cs typeface="+mn-cs"/>
              </a:rPr>
              <a:t>Transaction</a:t>
            </a:r>
            <a:r>
              <a:rPr lang="en-US" sz="2100" spc="-45" dirty="0">
                <a:latin typeface="+mn-lt"/>
              </a:rPr>
              <a:t> </a:t>
            </a:r>
            <a:r>
              <a:rPr lang="en-US" sz="2531" dirty="0">
                <a:solidFill>
                  <a:srgbClr val="000000"/>
                </a:solidFill>
                <a:latin typeface="+mn-lt"/>
                <a:cs typeface="+mn-cs"/>
              </a:rPr>
              <a:t>management and concurrency</a:t>
            </a:r>
            <a:endParaRPr sz="253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27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43620" y="965302"/>
            <a:ext cx="7795033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dirty="0"/>
              <a:t> is a collection of operations that performs a single logical function in a database application</a:t>
            </a:r>
          </a:p>
          <a:p>
            <a:pPr marL="214313" indent="-214313">
              <a:buFont typeface="Arial" charset="0"/>
              <a:buChar char="•"/>
            </a:pPr>
            <a:r>
              <a:rPr lang="en-US" altLang="en-US" b="1" dirty="0">
                <a:solidFill>
                  <a:srgbClr val="000099"/>
                </a:solidFill>
              </a:rPr>
              <a:t>Transaction-management component</a:t>
            </a:r>
            <a:r>
              <a:rPr lang="en-US" altLang="en-US" dirty="0"/>
              <a:t> ensures that the database remains in a consistent (correct) state despite system failures (e.g., power failures and operating system crashes) and transaction failures.</a:t>
            </a:r>
          </a:p>
          <a:p>
            <a:pPr marL="214313" indent="-214313">
              <a:buFont typeface="Arial" charset="0"/>
              <a:buChar char="•"/>
            </a:pPr>
            <a:r>
              <a:rPr lang="en-US" altLang="en-US" b="1" dirty="0">
                <a:solidFill>
                  <a:srgbClr val="000099"/>
                </a:solidFill>
              </a:rPr>
              <a:t>Concurrency-control manager</a:t>
            </a:r>
            <a:r>
              <a:rPr lang="en-US" altLang="en-US" dirty="0"/>
              <a:t> controls the interaction among the concurrent transactions, to ensure the consistency of the database.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2561685" y="3346723"/>
            <a:ext cx="4057650" cy="1643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26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96" y="353184"/>
            <a:ext cx="585341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3200" dirty="0">
                <a:solidFill>
                  <a:srgbClr val="000000"/>
                </a:solidFill>
                <a:latin typeface="+mn-lt"/>
                <a:cs typeface="+mn-cs"/>
              </a:rPr>
              <a:t>ACID properties</a:t>
            </a:r>
            <a:endParaRPr sz="32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28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25513" y="977160"/>
            <a:ext cx="7939889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325" marR="3810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Atomicity</a:t>
            </a:r>
            <a:r>
              <a:rPr sz="2000" dirty="0">
                <a:latin typeface="+mn-lt"/>
              </a:rPr>
              <a:t>:  Either all operations of the transaction are properly reflected in the database or none are</a:t>
            </a:r>
          </a:p>
          <a:p>
            <a:pPr marL="695325" marR="120491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Consistency</a:t>
            </a:r>
            <a:r>
              <a:rPr sz="2000" dirty="0">
                <a:latin typeface="+mn-lt"/>
              </a:rPr>
              <a:t>:  Execution of a transaction in isolation preserves the consistency of the database</a:t>
            </a:r>
          </a:p>
          <a:p>
            <a:pPr marL="695325" marR="522923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Isolation</a:t>
            </a:r>
            <a:r>
              <a:rPr sz="2000" dirty="0">
                <a:latin typeface="+mn-lt"/>
              </a:rPr>
              <a:t>:  Although multiple transactions may execute concurrently, each transaction must be unaware of other concurrently executing transactions</a:t>
            </a:r>
          </a:p>
          <a:p>
            <a:pPr marL="1037749" marR="48577">
              <a:spcBef>
                <a:spcPct val="20000"/>
              </a:spcBef>
              <a:buFont typeface="Arial" panose="020B0604020202020204" pitchFamily="34" charset="0"/>
            </a:pPr>
            <a:r>
              <a:rPr sz="2000" dirty="0">
                <a:latin typeface="+mn-lt"/>
              </a:rPr>
              <a:t>For every pair of transactions Ti and Tj, it appears to Ti that either Tj, finished execution before Ti started, or Tj started execution after Ti finished</a:t>
            </a:r>
          </a:p>
          <a:p>
            <a:pPr marL="695325" marR="136684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Durability</a:t>
            </a:r>
            <a:r>
              <a:rPr sz="2000" dirty="0">
                <a:latin typeface="+mn-lt"/>
              </a:rPr>
              <a:t>:  After a transaction completes successfully, the changes it has made to the database persist, even if there are system failures</a:t>
            </a:r>
          </a:p>
        </p:txBody>
      </p:sp>
    </p:spTree>
    <p:extLst>
      <p:ext uri="{BB962C8B-B14F-4D97-AF65-F5344CB8AC3E}">
        <p14:creationId xmlns:p14="http://schemas.microsoft.com/office/powerpoint/2010/main" val="752394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96" y="404672"/>
            <a:ext cx="5853410" cy="38946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2531" dirty="0">
                <a:solidFill>
                  <a:srgbClr val="000000"/>
                </a:solidFill>
                <a:latin typeface="+mn-lt"/>
                <a:cs typeface="+mn-cs"/>
              </a:rPr>
              <a:t>Database users and administrators</a:t>
            </a:r>
            <a:endParaRPr sz="253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29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07406" y="965302"/>
            <a:ext cx="7876515" cy="3467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625" lvl="1" indent="-457200">
              <a:spcBef>
                <a:spcPct val="20000"/>
              </a:spcBef>
              <a:buFont typeface="+mj-lt"/>
              <a:buAutoNum type="arabicPeriod"/>
              <a:tabLst>
                <a:tab pos="695325" algn="l"/>
              </a:tabLst>
            </a:pPr>
            <a:r>
              <a:rPr sz="2000" dirty="0">
                <a:latin typeface="+mn-lt"/>
              </a:rPr>
              <a:t>End users use application interfaces (e.g. web/phone user)</a:t>
            </a:r>
          </a:p>
          <a:p>
            <a:pPr marL="809625" lvl="1" indent="-457200">
              <a:spcBef>
                <a:spcPct val="20000"/>
              </a:spcBef>
              <a:buFont typeface="+mj-lt"/>
              <a:buAutoNum type="arabicPeriod"/>
              <a:tabLst>
                <a:tab pos="695325" algn="l"/>
              </a:tabLst>
            </a:pPr>
            <a:r>
              <a:rPr sz="2000" dirty="0">
                <a:latin typeface="+mn-lt"/>
              </a:rPr>
              <a:t>Application programmers write functionality (e.g. webmasters)</a:t>
            </a:r>
          </a:p>
          <a:p>
            <a:pPr marL="809625" lvl="1" indent="-457200">
              <a:spcBef>
                <a:spcPct val="20000"/>
              </a:spcBef>
              <a:buFont typeface="+mj-lt"/>
              <a:buAutoNum type="arabicPeriod"/>
              <a:tabLst>
                <a:tab pos="695325" algn="l"/>
              </a:tabLst>
            </a:pPr>
            <a:r>
              <a:rPr sz="2000" dirty="0">
                <a:latin typeface="+mn-lt"/>
              </a:rPr>
              <a:t>Analysts use query tools (e.g. statistical business analyst)</a:t>
            </a:r>
          </a:p>
          <a:p>
            <a:pPr marL="809625" lvl="1" indent="-457200">
              <a:spcBef>
                <a:spcPct val="20000"/>
              </a:spcBef>
              <a:buFont typeface="+mj-lt"/>
              <a:buAutoNum type="arabicPeriod"/>
              <a:tabLst>
                <a:tab pos="695325" algn="l"/>
              </a:tabLst>
            </a:pPr>
            <a:r>
              <a:rPr sz="2000" dirty="0">
                <a:latin typeface="+mn-lt"/>
              </a:rPr>
              <a:t>Database administrator (DBA)</a:t>
            </a:r>
          </a:p>
          <a:p>
            <a:pPr marL="952500" marR="2036445" lvl="2" indent="-257175">
              <a:lnSpc>
                <a:spcPct val="1378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38225" algn="l"/>
              </a:tabLst>
            </a:pPr>
            <a:r>
              <a:rPr dirty="0">
                <a:latin typeface="+mn-lt"/>
              </a:rPr>
              <a:t>Designs logical /physical schemas</a:t>
            </a:r>
            <a:endParaRPr lang="en-US" dirty="0">
              <a:latin typeface="+mn-lt"/>
            </a:endParaRPr>
          </a:p>
          <a:p>
            <a:pPr marL="952500" marR="2036445" lvl="2" indent="-257175">
              <a:lnSpc>
                <a:spcPct val="1378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38225" algn="l"/>
              </a:tabLst>
            </a:pPr>
            <a:r>
              <a:rPr dirty="0">
                <a:latin typeface="+mn-lt"/>
              </a:rPr>
              <a:t>Handles security and authorization</a:t>
            </a:r>
            <a:endParaRPr lang="en-US" dirty="0">
              <a:latin typeface="+mn-lt"/>
            </a:endParaRPr>
          </a:p>
          <a:p>
            <a:pPr marL="952500" marR="2036445" lvl="2" indent="-257175">
              <a:lnSpc>
                <a:spcPct val="1378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38225" algn="l"/>
              </a:tabLst>
            </a:pPr>
            <a:r>
              <a:rPr dirty="0">
                <a:latin typeface="+mn-lt"/>
              </a:rPr>
              <a:t>Data availability, crash recovery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38225" algn="l"/>
              </a:tabLst>
            </a:pPr>
            <a:r>
              <a:rPr dirty="0">
                <a:latin typeface="+mn-lt"/>
              </a:rPr>
              <a:t>Database tuning as needs evolve</a:t>
            </a:r>
            <a:endParaRPr sz="2000" dirty="0">
              <a:latin typeface="+mn-lt"/>
            </a:endParaRP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dirty="0">
                <a:latin typeface="+mn-lt"/>
              </a:rPr>
              <a:t>Authorization and abstraction level depend on the user type</a:t>
            </a:r>
          </a:p>
        </p:txBody>
      </p:sp>
    </p:spTree>
    <p:extLst>
      <p:ext uri="{BB962C8B-B14F-4D97-AF65-F5344CB8AC3E}">
        <p14:creationId xmlns:p14="http://schemas.microsoft.com/office/powerpoint/2010/main" val="386395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CC4A-7BA2-4299-AA7F-74392B4F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F934-F051-448F-A91C-F99FDD4F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Semester project</a:t>
            </a:r>
          </a:p>
          <a:p>
            <a:pPr lvl="1"/>
            <a:r>
              <a:rPr lang="en-US" dirty="0"/>
              <a:t>Must answer 20 questions (queries)</a:t>
            </a:r>
          </a:p>
          <a:p>
            <a:pPr lvl="1"/>
            <a:r>
              <a:rPr lang="en-US" dirty="0"/>
              <a:t>Will probably need 4-7 entities plus relationships</a:t>
            </a:r>
          </a:p>
          <a:p>
            <a:pPr lvl="1"/>
            <a:r>
              <a:rPr lang="en-US" dirty="0"/>
              <a:t>Keep iterating with me until you’re comfy you’ve got it</a:t>
            </a:r>
          </a:p>
          <a:p>
            <a:pPr lvl="1"/>
            <a:r>
              <a:rPr lang="en-US" dirty="0"/>
              <a:t>Need to meet with me to get approval!!!!</a:t>
            </a:r>
          </a:p>
          <a:p>
            <a:pPr lvl="2"/>
            <a:r>
              <a:rPr lang="en-US" dirty="0"/>
              <a:t>I set aside total of 63 time slots</a:t>
            </a:r>
          </a:p>
          <a:p>
            <a:pPr lvl="2"/>
            <a:r>
              <a:rPr lang="en-US" dirty="0"/>
              <a:t>33 allocated for Tuesday, 25 still available</a:t>
            </a:r>
          </a:p>
          <a:p>
            <a:pPr lvl="2"/>
            <a:r>
              <a:rPr lang="en-US" dirty="0"/>
              <a:t>To date, 20 projects and 42 people; 53 project teams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2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93C1A-7DA4-4D17-A30B-1A2C0720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a DBMS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64180-0EA1-4C94-A442-F986C49C7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462673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34821" y="4847225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solidFill>
                  <a:srgbClr val="8A8A8A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Definition Language (DDL)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6155AE-EE04-B243-9996-56A7ADCB9D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7625">
              <a:buNone/>
              <a:tabLst>
                <a:tab pos="609600" algn="l"/>
              </a:tabLst>
            </a:pPr>
            <a:r>
              <a:rPr lang="en-US" sz="2000" dirty="0">
                <a:cs typeface="Times New Roman"/>
              </a:rPr>
              <a:t>Specification notation for defining the database schema</a:t>
            </a:r>
          </a:p>
          <a:p>
            <a:pPr marL="91440" indent="0">
              <a:spcBef>
                <a:spcPts val="300"/>
              </a:spcBef>
              <a:buNone/>
              <a:tabLst>
                <a:tab pos="2066449" algn="l"/>
              </a:tabLst>
            </a:pPr>
            <a:endParaRPr lang="en-US" sz="1800" dirty="0"/>
          </a:p>
          <a:p>
            <a:pPr marL="91440" indent="0">
              <a:spcBef>
                <a:spcPts val="300"/>
              </a:spcBef>
              <a:buNone/>
              <a:tabLst>
                <a:tab pos="2066449" algn="l"/>
              </a:tabLst>
            </a:pPr>
            <a:r>
              <a:rPr lang="en-US" sz="1800" dirty="0"/>
              <a:t>Example</a:t>
            </a:r>
            <a:r>
              <a:rPr lang="en-US" sz="1350" spc="-15" dirty="0">
                <a:latin typeface="Times New Roman"/>
                <a:cs typeface="Times New Roman"/>
              </a:rPr>
              <a:t>:</a:t>
            </a:r>
            <a:r>
              <a:rPr lang="en-US" sz="1350" dirty="0">
                <a:latin typeface="Times New Roman"/>
                <a:cs typeface="Times New Roman"/>
              </a:rPr>
              <a:t>	</a:t>
            </a:r>
          </a:p>
          <a:p>
            <a:pPr marL="91440" indent="0">
              <a:spcBef>
                <a:spcPts val="300"/>
              </a:spcBef>
              <a:buNone/>
              <a:tabLst>
                <a:tab pos="2066449" algn="l"/>
              </a:tabLst>
            </a:pPr>
            <a:r>
              <a:rPr lang="en-US" sz="1600" b="1" spc="-38" dirty="0">
                <a:latin typeface="Times New Roman"/>
                <a:cs typeface="Times New Roman"/>
              </a:rPr>
              <a:t>c</a:t>
            </a:r>
            <a:r>
              <a:rPr lang="en-US" sz="1600" b="1" spc="-135" dirty="0">
                <a:latin typeface="Times New Roman"/>
                <a:cs typeface="Times New Roman"/>
              </a:rPr>
              <a:t>r</a:t>
            </a:r>
            <a:r>
              <a:rPr lang="en-US" sz="1600" b="1" spc="26" dirty="0">
                <a:latin typeface="Times New Roman"/>
                <a:cs typeface="Times New Roman"/>
              </a:rPr>
              <a:t>e</a:t>
            </a:r>
            <a:r>
              <a:rPr lang="en-US" sz="1600" b="1" spc="19" dirty="0">
                <a:latin typeface="Times New Roman"/>
                <a:cs typeface="Times New Roman"/>
              </a:rPr>
              <a:t>a</a:t>
            </a:r>
            <a:r>
              <a:rPr lang="en-US" sz="1600" b="1" spc="-4" dirty="0">
                <a:latin typeface="Times New Roman"/>
                <a:cs typeface="Times New Roman"/>
              </a:rPr>
              <a:t>t</a:t>
            </a:r>
            <a:r>
              <a:rPr lang="en-US" sz="1600" b="1" spc="75" dirty="0">
                <a:latin typeface="Times New Roman"/>
                <a:cs typeface="Times New Roman"/>
              </a:rPr>
              <a:t>e</a:t>
            </a:r>
            <a:r>
              <a:rPr lang="en-US" sz="1600" b="1" spc="-49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t</a:t>
            </a:r>
            <a:r>
              <a:rPr lang="en-US" sz="1600" b="1" spc="-19" dirty="0">
                <a:latin typeface="Times New Roman"/>
                <a:cs typeface="Times New Roman"/>
              </a:rPr>
              <a:t>a</a:t>
            </a:r>
            <a:r>
              <a:rPr lang="en-US" sz="1600" b="1" spc="-41" dirty="0">
                <a:latin typeface="Times New Roman"/>
                <a:cs typeface="Times New Roman"/>
              </a:rPr>
              <a:t>bl</a:t>
            </a:r>
            <a:r>
              <a:rPr lang="en-US" sz="1600" b="1" spc="75" dirty="0">
                <a:latin typeface="Times New Roman"/>
                <a:cs typeface="Times New Roman"/>
              </a:rPr>
              <a:t>e</a:t>
            </a:r>
            <a:r>
              <a:rPr lang="en-US" sz="1600" b="1" spc="-38" dirty="0">
                <a:latin typeface="Times New Roman"/>
                <a:cs typeface="Times New Roman"/>
              </a:rPr>
              <a:t> </a:t>
            </a:r>
            <a:r>
              <a:rPr lang="en-US" sz="1600" i="1" spc="-19" dirty="0">
                <a:latin typeface="Times New Roman"/>
                <a:cs typeface="Times New Roman"/>
              </a:rPr>
              <a:t>i</a:t>
            </a:r>
            <a:r>
              <a:rPr lang="en-US" sz="1600" i="1" spc="-38" dirty="0">
                <a:latin typeface="Times New Roman"/>
                <a:cs typeface="Times New Roman"/>
              </a:rPr>
              <a:t>n</a:t>
            </a:r>
            <a:r>
              <a:rPr lang="en-US" sz="1600" i="1" spc="-15" dirty="0">
                <a:latin typeface="Times New Roman"/>
                <a:cs typeface="Times New Roman"/>
              </a:rPr>
              <a:t>s</a:t>
            </a:r>
            <a:r>
              <a:rPr lang="en-US" sz="1600" i="1" spc="71" dirty="0">
                <a:latin typeface="Times New Roman"/>
                <a:cs typeface="Times New Roman"/>
              </a:rPr>
              <a:t>t</a:t>
            </a:r>
            <a:r>
              <a:rPr lang="en-US" sz="1600" i="1" spc="-64" dirty="0">
                <a:latin typeface="Times New Roman"/>
                <a:cs typeface="Times New Roman"/>
              </a:rPr>
              <a:t>r</a:t>
            </a:r>
            <a:r>
              <a:rPr lang="en-US" sz="1600" i="1" spc="8" dirty="0">
                <a:latin typeface="Times New Roman"/>
                <a:cs typeface="Times New Roman"/>
              </a:rPr>
              <a:t>u</a:t>
            </a:r>
            <a:r>
              <a:rPr lang="en-US" sz="1600" i="1" spc="23" dirty="0">
                <a:latin typeface="Times New Roman"/>
                <a:cs typeface="Times New Roman"/>
              </a:rPr>
              <a:t>c</a:t>
            </a:r>
            <a:r>
              <a:rPr lang="en-US" sz="1600" i="1" spc="-8" dirty="0">
                <a:latin typeface="Times New Roman"/>
                <a:cs typeface="Times New Roman"/>
              </a:rPr>
              <a:t>t</a:t>
            </a:r>
            <a:r>
              <a:rPr lang="en-US" sz="1600" i="1" spc="11" dirty="0">
                <a:latin typeface="Times New Roman"/>
                <a:cs typeface="Times New Roman"/>
              </a:rPr>
              <a:t>o</a:t>
            </a:r>
            <a:r>
              <a:rPr lang="en-US" sz="1600" i="1" spc="-64" dirty="0">
                <a:latin typeface="Times New Roman"/>
                <a:cs typeface="Times New Roman"/>
              </a:rPr>
              <a:t>r</a:t>
            </a:r>
            <a:r>
              <a:rPr lang="en-US" sz="1600" i="1" spc="-41" dirty="0">
                <a:latin typeface="Times New Roman"/>
                <a:cs typeface="Times New Roman"/>
              </a:rPr>
              <a:t> </a:t>
            </a:r>
            <a:r>
              <a:rPr lang="en-US" sz="1600" spc="-41" dirty="0">
                <a:latin typeface="Times New Roman"/>
                <a:cs typeface="Times New Roman"/>
              </a:rPr>
              <a:t>(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600" i="1" spc="-131" dirty="0">
                <a:latin typeface="Times New Roman"/>
                <a:cs typeface="Times New Roman"/>
              </a:rPr>
              <a:t>	ID	</a:t>
            </a:r>
            <a:r>
              <a:rPr lang="en-US" sz="1600" b="1" spc="-38" dirty="0">
                <a:latin typeface="Times New Roman"/>
                <a:cs typeface="Times New Roman"/>
              </a:rPr>
              <a:t>     		c</a:t>
            </a:r>
            <a:r>
              <a:rPr lang="en-US" sz="1600" b="1" spc="-23" dirty="0">
                <a:latin typeface="Times New Roman"/>
                <a:cs typeface="Times New Roman"/>
              </a:rPr>
              <a:t>h</a:t>
            </a:r>
            <a:r>
              <a:rPr lang="en-US" sz="1600" b="1" spc="-26" dirty="0">
                <a:latin typeface="Times New Roman"/>
                <a:cs typeface="Times New Roman"/>
              </a:rPr>
              <a:t>a</a:t>
            </a:r>
            <a:r>
              <a:rPr lang="en-US" sz="1600" b="1" spc="-120" dirty="0">
                <a:latin typeface="Times New Roman"/>
                <a:cs typeface="Times New Roman"/>
              </a:rPr>
              <a:t>r</a:t>
            </a:r>
            <a:r>
              <a:rPr lang="en-US" sz="1600" spc="-23" dirty="0">
                <a:latin typeface="Times New Roman"/>
                <a:cs typeface="Times New Roman"/>
              </a:rPr>
              <a:t>(5), 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i="1" spc="38" dirty="0">
                <a:latin typeface="Times New Roman"/>
                <a:cs typeface="Times New Roman"/>
              </a:rPr>
              <a:t>	name	    	</a:t>
            </a:r>
            <a:r>
              <a:rPr lang="en-US" sz="1600" b="1" spc="-60" dirty="0">
                <a:latin typeface="Times New Roman"/>
                <a:cs typeface="Times New Roman"/>
              </a:rPr>
              <a:t>v</a:t>
            </a:r>
            <a:r>
              <a:rPr lang="en-US" sz="1600" b="1" spc="-19" dirty="0">
                <a:latin typeface="Times New Roman"/>
                <a:cs typeface="Times New Roman"/>
              </a:rPr>
              <a:t>a</a:t>
            </a:r>
            <a:r>
              <a:rPr lang="en-US" sz="1600" b="1" spc="-139" dirty="0">
                <a:latin typeface="Times New Roman"/>
                <a:cs typeface="Times New Roman"/>
              </a:rPr>
              <a:t>r</a:t>
            </a:r>
            <a:r>
              <a:rPr lang="en-US" sz="1600" b="1" spc="-38" dirty="0">
                <a:latin typeface="Times New Roman"/>
                <a:cs typeface="Times New Roman"/>
              </a:rPr>
              <a:t>ch</a:t>
            </a:r>
            <a:r>
              <a:rPr lang="en-US" sz="1600" b="1" spc="-19" dirty="0">
                <a:latin typeface="Times New Roman"/>
                <a:cs typeface="Times New Roman"/>
              </a:rPr>
              <a:t>a</a:t>
            </a:r>
            <a:r>
              <a:rPr lang="en-US" sz="1600" b="1" spc="-124" dirty="0">
                <a:latin typeface="Times New Roman"/>
                <a:cs typeface="Times New Roman"/>
              </a:rPr>
              <a:t>r</a:t>
            </a:r>
            <a:r>
              <a:rPr lang="en-US" sz="1600" spc="-23" dirty="0">
                <a:latin typeface="Times New Roman"/>
                <a:cs typeface="Times New Roman"/>
              </a:rPr>
              <a:t>(20</a:t>
            </a:r>
            <a:r>
              <a:rPr lang="en-US" sz="1600" spc="-15" dirty="0">
                <a:latin typeface="Times New Roman"/>
                <a:cs typeface="Times New Roman"/>
              </a:rPr>
              <a:t>)</a:t>
            </a:r>
            <a:r>
              <a:rPr lang="en-US" sz="1600" b="1" spc="8" dirty="0">
                <a:latin typeface="Times New Roman"/>
                <a:cs typeface="Times New Roman"/>
              </a:rPr>
              <a:t>,</a:t>
            </a:r>
            <a:endParaRPr lang="en-US" sz="1600" b="1" dirty="0">
              <a:latin typeface="Times New Roman"/>
              <a:cs typeface="Times New Roman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i="1" spc="19" dirty="0">
                <a:latin typeface="Times New Roman"/>
                <a:cs typeface="Times New Roman"/>
              </a:rPr>
              <a:t>	</a:t>
            </a:r>
            <a:r>
              <a:rPr lang="en-US" sz="1600" i="1" spc="19" dirty="0" err="1">
                <a:latin typeface="Times New Roman"/>
                <a:cs typeface="Times New Roman"/>
              </a:rPr>
              <a:t>dep</a:t>
            </a:r>
            <a:r>
              <a:rPr lang="en-US" sz="1600" i="1" spc="71" dirty="0" err="1">
                <a:latin typeface="Times New Roman"/>
                <a:cs typeface="Times New Roman"/>
              </a:rPr>
              <a:t>t</a:t>
            </a:r>
            <a:r>
              <a:rPr lang="en-US" sz="1600" i="1" spc="26" dirty="0" err="1">
                <a:latin typeface="Times New Roman"/>
                <a:cs typeface="Times New Roman"/>
              </a:rPr>
              <a:t>_nam</a:t>
            </a:r>
            <a:r>
              <a:rPr lang="en-US" sz="1600" i="1" spc="23" dirty="0" err="1">
                <a:latin typeface="Times New Roman"/>
                <a:cs typeface="Times New Roman"/>
              </a:rPr>
              <a:t>e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spc="-45" dirty="0">
                <a:latin typeface="Times New Roman"/>
                <a:cs typeface="Times New Roman"/>
              </a:rPr>
              <a:t> 	</a:t>
            </a:r>
            <a:r>
              <a:rPr lang="en-US" sz="1600" b="1" spc="-60" dirty="0">
                <a:latin typeface="Times New Roman"/>
                <a:cs typeface="Times New Roman"/>
              </a:rPr>
              <a:t>v</a:t>
            </a:r>
            <a:r>
              <a:rPr lang="en-US" sz="1600" b="1" spc="-19" dirty="0">
                <a:latin typeface="Times New Roman"/>
                <a:cs typeface="Times New Roman"/>
              </a:rPr>
              <a:t>a</a:t>
            </a:r>
            <a:r>
              <a:rPr lang="en-US" sz="1600" b="1" spc="-139" dirty="0">
                <a:latin typeface="Times New Roman"/>
                <a:cs typeface="Times New Roman"/>
              </a:rPr>
              <a:t>r</a:t>
            </a:r>
            <a:r>
              <a:rPr lang="en-US" sz="1600" b="1" spc="-38" dirty="0">
                <a:latin typeface="Times New Roman"/>
                <a:cs typeface="Times New Roman"/>
              </a:rPr>
              <a:t>ch</a:t>
            </a:r>
            <a:r>
              <a:rPr lang="en-US" sz="1600" b="1" spc="-19" dirty="0">
                <a:latin typeface="Times New Roman"/>
                <a:cs typeface="Times New Roman"/>
              </a:rPr>
              <a:t>a</a:t>
            </a:r>
            <a:r>
              <a:rPr lang="en-US" sz="1600" b="1" spc="-124" dirty="0">
                <a:latin typeface="Times New Roman"/>
                <a:cs typeface="Times New Roman"/>
              </a:rPr>
              <a:t>r</a:t>
            </a:r>
            <a:r>
              <a:rPr lang="en-US" sz="1600" spc="-23" dirty="0">
                <a:latin typeface="Times New Roman"/>
                <a:cs typeface="Times New Roman"/>
              </a:rPr>
              <a:t>(20),</a:t>
            </a:r>
            <a:endParaRPr lang="en-US" sz="1600" i="1" dirty="0">
              <a:latin typeface="Times New Roman"/>
              <a:cs typeface="Times New Roman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i="1" dirty="0">
                <a:latin typeface="Times New Roman"/>
                <a:cs typeface="Times New Roman"/>
              </a:rPr>
              <a:t>	s</a:t>
            </a:r>
            <a:r>
              <a:rPr lang="en-US" sz="1600" i="1" spc="-38" dirty="0">
                <a:latin typeface="Times New Roman"/>
                <a:cs typeface="Times New Roman"/>
              </a:rPr>
              <a:t>a</a:t>
            </a:r>
            <a:r>
              <a:rPr lang="en-US" sz="1600" i="1" spc="-19" dirty="0">
                <a:latin typeface="Times New Roman"/>
                <a:cs typeface="Times New Roman"/>
              </a:rPr>
              <a:t>l</a:t>
            </a:r>
            <a:r>
              <a:rPr lang="en-US" sz="1600" i="1" spc="-34" dirty="0">
                <a:latin typeface="Times New Roman"/>
                <a:cs typeface="Times New Roman"/>
              </a:rPr>
              <a:t>a</a:t>
            </a:r>
            <a:r>
              <a:rPr lang="en-US" sz="1600" i="1" spc="-15" dirty="0">
                <a:latin typeface="Times New Roman"/>
                <a:cs typeface="Times New Roman"/>
              </a:rPr>
              <a:t>r</a:t>
            </a:r>
            <a:r>
              <a:rPr lang="en-US" sz="1600" i="1" dirty="0">
                <a:latin typeface="Times New Roman"/>
                <a:cs typeface="Times New Roman"/>
              </a:rPr>
              <a:t>y	     	</a:t>
            </a:r>
            <a:r>
              <a:rPr lang="en-US" sz="1600" b="1" spc="-34" dirty="0">
                <a:latin typeface="Times New Roman"/>
                <a:cs typeface="Times New Roman"/>
              </a:rPr>
              <a:t>nume</a:t>
            </a:r>
            <a:r>
              <a:rPr lang="en-US" sz="1600" b="1" spc="-30" dirty="0">
                <a:latin typeface="Times New Roman"/>
                <a:cs typeface="Times New Roman"/>
              </a:rPr>
              <a:t>r</a:t>
            </a:r>
            <a:r>
              <a:rPr lang="en-US" sz="1600" b="1" spc="-49" dirty="0">
                <a:latin typeface="Times New Roman"/>
                <a:cs typeface="Times New Roman"/>
              </a:rPr>
              <a:t>i</a:t>
            </a:r>
            <a:r>
              <a:rPr lang="en-US" sz="1600" b="1" spc="-41" dirty="0">
                <a:latin typeface="Times New Roman"/>
                <a:cs typeface="Times New Roman"/>
              </a:rPr>
              <a:t>c</a:t>
            </a:r>
            <a:r>
              <a:rPr lang="en-US" sz="1600" spc="-15" dirty="0">
                <a:latin typeface="Times New Roman"/>
                <a:cs typeface="Times New Roman"/>
              </a:rPr>
              <a:t>(8,2</a:t>
            </a:r>
            <a:r>
              <a:rPr lang="en-US" sz="1600" spc="-45" dirty="0">
                <a:latin typeface="Times New Roman"/>
                <a:cs typeface="Times New Roman"/>
              </a:rPr>
              <a:t>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spc="-45" dirty="0">
                <a:latin typeface="Times New Roman"/>
                <a:cs typeface="Times New Roman"/>
              </a:rPr>
              <a:t>  )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102854-4E8E-2F4D-9FCB-C2757EDE69C9}"/>
              </a:ext>
            </a:extLst>
          </p:cNvPr>
          <p:cNvGrpSpPr/>
          <p:nvPr/>
        </p:nvGrpSpPr>
        <p:grpSpPr>
          <a:xfrm>
            <a:off x="4327556" y="1347883"/>
            <a:ext cx="4473544" cy="2409305"/>
            <a:chOff x="2463465" y="2355787"/>
            <a:chExt cx="5423235" cy="2595467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5EC9316B-207A-9343-B78F-0B3643D01E71}"/>
                </a:ext>
              </a:extLst>
            </p:cNvPr>
            <p:cNvSpPr/>
            <p:nvPr/>
          </p:nvSpPr>
          <p:spPr>
            <a:xfrm>
              <a:off x="2463465" y="3144772"/>
              <a:ext cx="3433409" cy="18064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EDC9E34A-B5E8-0245-849C-F9A67035D79D}"/>
                </a:ext>
              </a:extLst>
            </p:cNvPr>
            <p:cNvSpPr/>
            <p:nvPr/>
          </p:nvSpPr>
          <p:spPr>
            <a:xfrm>
              <a:off x="5434583" y="2722911"/>
              <a:ext cx="604838" cy="450533"/>
            </a:xfrm>
            <a:custGeom>
              <a:avLst/>
              <a:gdLst/>
              <a:ahLst/>
              <a:cxnLst/>
              <a:rect l="l" t="t" r="r" b="b"/>
              <a:pathLst>
                <a:path w="806450" h="600710">
                  <a:moveTo>
                    <a:pt x="806323" y="0"/>
                  </a:moveTo>
                  <a:lnTo>
                    <a:pt x="0" y="6006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69328B3B-B416-3B49-A4AF-3022B80B4BBF}"/>
                </a:ext>
              </a:extLst>
            </p:cNvPr>
            <p:cNvSpPr/>
            <p:nvPr/>
          </p:nvSpPr>
          <p:spPr>
            <a:xfrm>
              <a:off x="4776901" y="2744628"/>
              <a:ext cx="1088708" cy="449580"/>
            </a:xfrm>
            <a:custGeom>
              <a:avLst/>
              <a:gdLst/>
              <a:ahLst/>
              <a:cxnLst/>
              <a:rect l="l" t="t" r="r" b="b"/>
              <a:pathLst>
                <a:path w="1451610" h="599439">
                  <a:moveTo>
                    <a:pt x="1451584" y="0"/>
                  </a:moveTo>
                  <a:lnTo>
                    <a:pt x="0" y="5990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49D35A95-D8A5-A745-96D5-1151CDDACFCB}"/>
                </a:ext>
              </a:extLst>
            </p:cNvPr>
            <p:cNvSpPr txBox="1"/>
            <p:nvPr/>
          </p:nvSpPr>
          <p:spPr>
            <a:xfrm>
              <a:off x="6355078" y="3329794"/>
              <a:ext cx="1531622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200" spc="75" dirty="0">
                  <a:latin typeface="Arial"/>
                  <a:cs typeface="Arial"/>
                </a:rPr>
                <a:t>Rows (</a:t>
              </a:r>
              <a:r>
                <a:rPr lang="en-US" sz="1200" spc="75" dirty="0">
                  <a:latin typeface="Arial"/>
                  <a:cs typeface="Arial"/>
                </a:rPr>
                <a:t>records, </a:t>
              </a:r>
              <a:r>
                <a:rPr sz="1200" spc="75" dirty="0">
                  <a:latin typeface="Arial"/>
                  <a:cs typeface="Arial"/>
                </a:rPr>
                <a:t>tuples)</a:t>
              </a: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E4CC128-2589-D342-A280-ACA9F209E70D}"/>
                </a:ext>
              </a:extLst>
            </p:cNvPr>
            <p:cNvSpPr/>
            <p:nvPr/>
          </p:nvSpPr>
          <p:spPr>
            <a:xfrm>
              <a:off x="5947439" y="3412141"/>
              <a:ext cx="348138" cy="19050"/>
            </a:xfrm>
            <a:custGeom>
              <a:avLst/>
              <a:gdLst/>
              <a:ahLst/>
              <a:cxnLst/>
              <a:rect l="l" t="t" r="r" b="b"/>
              <a:pathLst>
                <a:path w="464184" h="25400">
                  <a:moveTo>
                    <a:pt x="463892" y="0"/>
                  </a:moveTo>
                  <a:lnTo>
                    <a:pt x="0" y="248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B6B12319-4D0B-ED41-9DDD-B07430DB59A9}"/>
                </a:ext>
              </a:extLst>
            </p:cNvPr>
            <p:cNvSpPr/>
            <p:nvPr/>
          </p:nvSpPr>
          <p:spPr>
            <a:xfrm>
              <a:off x="5921987" y="3469291"/>
              <a:ext cx="382905" cy="1419701"/>
            </a:xfrm>
            <a:custGeom>
              <a:avLst/>
              <a:gdLst/>
              <a:ahLst/>
              <a:cxnLst/>
              <a:rect l="l" t="t" r="r" b="b"/>
              <a:pathLst>
                <a:path w="510540" h="1892934">
                  <a:moveTo>
                    <a:pt x="510019" y="0"/>
                  </a:moveTo>
                  <a:lnTo>
                    <a:pt x="0" y="18924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E1A402CC-75DF-D549-884C-330D758F003F}"/>
                </a:ext>
              </a:extLst>
            </p:cNvPr>
            <p:cNvSpPr txBox="1"/>
            <p:nvPr/>
          </p:nvSpPr>
          <p:spPr>
            <a:xfrm>
              <a:off x="6015357" y="2355787"/>
              <a:ext cx="1156568" cy="3978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lang="en-US" sz="1200" spc="75" dirty="0">
                  <a:latin typeface="Arial"/>
                  <a:cs typeface="Arial"/>
                </a:rPr>
                <a:t>Columns</a:t>
              </a:r>
            </a:p>
            <a:p>
              <a:pPr marL="9525"/>
              <a:r>
                <a:rPr sz="1200" spc="75" dirty="0">
                  <a:latin typeface="Arial"/>
                  <a:cs typeface="Arial"/>
                </a:rPr>
                <a:t>(</a:t>
              </a:r>
              <a:r>
                <a:rPr lang="en-US" sz="1200" spc="75" dirty="0">
                  <a:latin typeface="Arial"/>
                  <a:cs typeface="Arial"/>
                </a:rPr>
                <a:t>attributes</a:t>
              </a:r>
              <a:r>
                <a:rPr sz="1200" spc="75" dirty="0">
                  <a:latin typeface="Arial"/>
                  <a:cs typeface="Arial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48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34821" y="4847225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solidFill>
                  <a:srgbClr val="8A8A8A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Definition Language (DDL)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8182-C0B1-8441-9935-29D9F3BC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004" y="1200150"/>
            <a:ext cx="7500796" cy="3394075"/>
          </a:xfrm>
        </p:spPr>
        <p:txBody>
          <a:bodyPr/>
          <a:lstStyle/>
          <a:p>
            <a:pPr marL="257175" indent="-257175"/>
            <a:r>
              <a:rPr lang="en-US" sz="2000" dirty="0"/>
              <a:t>DDL compiler generates a set of tables stored in a data dictionary</a:t>
            </a:r>
          </a:p>
          <a:p>
            <a:pPr marL="266700" indent="-257175">
              <a:tabLst>
                <a:tab pos="266700" algn="l"/>
              </a:tabLst>
            </a:pPr>
            <a:r>
              <a:rPr lang="en-US" sz="2000" dirty="0"/>
              <a:t>Data dictionary contains metadata</a:t>
            </a:r>
          </a:p>
          <a:p>
            <a:pPr marL="952500" lvl="1" indent="-257175"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lang="en-US" sz="2000" dirty="0"/>
              <a:t>Database schema</a:t>
            </a:r>
          </a:p>
          <a:p>
            <a:pPr marL="952500" lvl="1" indent="-257175"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lang="en-US" sz="2000" dirty="0"/>
              <a:t>Integrity constraints</a:t>
            </a:r>
          </a:p>
          <a:p>
            <a:pPr marL="1295400" lvl="2" indent="-257175">
              <a:tabLst>
                <a:tab pos="1295400" algn="l"/>
              </a:tabLst>
            </a:pPr>
            <a:r>
              <a:rPr lang="en-US" dirty="0"/>
              <a:t>Primary key</a:t>
            </a:r>
          </a:p>
          <a:p>
            <a:pPr marL="1295400" lvl="2" indent="-257175">
              <a:tabLst>
                <a:tab pos="1295400" algn="l"/>
              </a:tabLst>
            </a:pPr>
            <a:r>
              <a:rPr lang="en-US" dirty="0"/>
              <a:t>Referential integrity</a:t>
            </a:r>
          </a:p>
          <a:p>
            <a:pPr marL="952500" lvl="1" indent="-257175">
              <a:buFont typeface="Arial" panose="020B0604020202020204" pitchFamily="34" charset="0"/>
              <a:buChar char="o"/>
              <a:tabLst>
                <a:tab pos="952500" algn="l"/>
              </a:tabLst>
            </a:pPr>
            <a:r>
              <a:rPr lang="en-US" sz="2000" dirty="0"/>
              <a:t>Authorization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53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34821" y="4847225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solidFill>
                  <a:srgbClr val="8A8A8A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030796"/>
            <a:ext cx="7862935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endParaRPr lang="en-US" sz="2000" dirty="0">
              <a:latin typeface="+mn-lt"/>
            </a:endParaRP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Language for accessing and manipulating the data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Two classes of languages</a:t>
            </a:r>
          </a:p>
          <a:p>
            <a:pPr marL="815340" lvl="2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Procedural</a:t>
            </a:r>
          </a:p>
          <a:p>
            <a:pPr marL="1158240" lvl="3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Specifies what data is required and how to get those data</a:t>
            </a:r>
          </a:p>
          <a:p>
            <a:pPr marL="815340" lvl="2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Declarative</a:t>
            </a:r>
          </a:p>
          <a:p>
            <a:pPr marL="1158240" lvl="3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Specifies what data is required without specifying how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SQL is the most widely used query language (declarative)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Manipulation Language (DML)</a:t>
            </a:r>
          </a:p>
        </p:txBody>
      </p:sp>
    </p:spTree>
    <p:extLst>
      <p:ext uri="{BB962C8B-B14F-4D97-AF65-F5344CB8AC3E}">
        <p14:creationId xmlns:p14="http://schemas.microsoft.com/office/powerpoint/2010/main" val="18373934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7EE-A24F-4E70-BAD9-AC840A29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(DML)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7865-179C-473F-A03B-32ADD5C8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CRUD – four aspects of the data lifecycle</a:t>
            </a:r>
          </a:p>
          <a:p>
            <a:r>
              <a:rPr lang="en-US" b="1" dirty="0"/>
              <a:t>C</a:t>
            </a:r>
            <a:r>
              <a:rPr lang="en-US" dirty="0"/>
              <a:t>reate / add / insert data</a:t>
            </a:r>
          </a:p>
          <a:p>
            <a:r>
              <a:rPr lang="en-US" b="1" dirty="0"/>
              <a:t>R</a:t>
            </a:r>
            <a:r>
              <a:rPr lang="en-US" dirty="0"/>
              <a:t>etrieve / select data</a:t>
            </a:r>
          </a:p>
          <a:p>
            <a:r>
              <a:rPr lang="en-US" b="1" dirty="0"/>
              <a:t>U</a:t>
            </a:r>
            <a:r>
              <a:rPr lang="en-US" dirty="0"/>
              <a:t>pdate data</a:t>
            </a:r>
          </a:p>
          <a:p>
            <a:r>
              <a:rPr lang="en-US" b="1" dirty="0"/>
              <a:t>D</a:t>
            </a:r>
            <a:r>
              <a:rPr lang="en-US" dirty="0"/>
              <a:t>elete / remove data</a:t>
            </a:r>
          </a:p>
        </p:txBody>
      </p:sp>
    </p:spTree>
    <p:extLst>
      <p:ext uri="{BB962C8B-B14F-4D97-AF65-F5344CB8AC3E}">
        <p14:creationId xmlns:p14="http://schemas.microsoft.com/office/powerpoint/2010/main" val="1987329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34821" y="4847225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solidFill>
                  <a:srgbClr val="8A8A8A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254876"/>
            <a:ext cx="7881042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lvl="1">
              <a:spcBef>
                <a:spcPct val="20000"/>
              </a:spcBef>
              <a:buFont typeface="Arial" panose="020B0604020202020204" pitchFamily="34" charset="0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Application programs generally access databases through: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Language extensions/frameworks to allow embedded SQL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Application program interface (e.g., ODBC/JDBC) which allow SQL queries to be sent to a database (drivers)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Manipulation Language (DML)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71750" y="2800345"/>
            <a:ext cx="3195466" cy="589905"/>
            <a:chOff x="2269896" y="4284967"/>
            <a:chExt cx="3895725" cy="452861"/>
          </a:xfrm>
        </p:grpSpPr>
        <p:sp>
          <p:nvSpPr>
            <p:cNvPr id="6" name="object 5"/>
            <p:cNvSpPr txBox="1"/>
            <p:nvPr/>
          </p:nvSpPr>
          <p:spPr>
            <a:xfrm>
              <a:off x="2269896" y="4284967"/>
              <a:ext cx="1542415" cy="4528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>
                <a:lnSpc>
                  <a:spcPts val="1538"/>
                </a:lnSpc>
              </a:pPr>
              <a:r>
                <a:rPr sz="1350" spc="-180" dirty="0">
                  <a:latin typeface="Times New Roman"/>
                  <a:cs typeface="Times New Roman"/>
                </a:rPr>
                <a:t>E</a:t>
              </a:r>
              <a:r>
                <a:rPr sz="1350" spc="-120" dirty="0">
                  <a:latin typeface="Times New Roman"/>
                  <a:cs typeface="Times New Roman"/>
                </a:rPr>
                <a:t>x</a:t>
              </a:r>
              <a:r>
                <a:rPr sz="1350" spc="30" dirty="0">
                  <a:latin typeface="Times New Roman"/>
                  <a:cs typeface="Times New Roman"/>
                </a:rPr>
                <a:t>amp</a:t>
              </a:r>
              <a:r>
                <a:rPr sz="1350" dirty="0">
                  <a:latin typeface="Times New Roman"/>
                  <a:cs typeface="Times New Roman"/>
                </a:rPr>
                <a:t>l</a:t>
              </a:r>
              <a:r>
                <a:rPr sz="1350" spc="-4" dirty="0">
                  <a:latin typeface="Times New Roman"/>
                  <a:cs typeface="Times New Roman"/>
                </a:rPr>
                <a:t>e</a:t>
              </a:r>
              <a:r>
                <a:rPr sz="1350" spc="-15" dirty="0">
                  <a:latin typeface="Times New Roman"/>
                  <a:cs typeface="Times New Roman"/>
                </a:rPr>
                <a:t>:</a:t>
              </a:r>
              <a:r>
                <a:rPr sz="1350" spc="60" dirty="0">
                  <a:latin typeface="Times New Roman"/>
                  <a:cs typeface="Times New Roman"/>
                </a:rPr>
                <a:t> </a:t>
              </a:r>
              <a:r>
                <a:rPr sz="1350" b="1" spc="41" dirty="0">
                  <a:latin typeface="Times New Roman"/>
                  <a:cs typeface="Times New Roman"/>
                </a:rPr>
                <a:t>se</a:t>
              </a:r>
              <a:r>
                <a:rPr sz="1350" b="1" spc="11" dirty="0">
                  <a:latin typeface="Times New Roman"/>
                  <a:cs typeface="Times New Roman"/>
                </a:rPr>
                <a:t>l</a:t>
              </a:r>
              <a:r>
                <a:rPr sz="1350" b="1" spc="8" dirty="0">
                  <a:latin typeface="Times New Roman"/>
                  <a:cs typeface="Times New Roman"/>
                </a:rPr>
                <a:t>e</a:t>
              </a:r>
              <a:r>
                <a:rPr sz="1350" b="1" spc="-41" dirty="0">
                  <a:latin typeface="Times New Roman"/>
                  <a:cs typeface="Times New Roman"/>
                </a:rPr>
                <a:t>c</a:t>
              </a:r>
              <a:r>
                <a:rPr sz="1350" b="1" spc="15" dirty="0">
                  <a:latin typeface="Times New Roman"/>
                  <a:cs typeface="Times New Roman"/>
                </a:rPr>
                <a:t>t</a:t>
              </a:r>
              <a:endParaRPr sz="1350" dirty="0">
                <a:latin typeface="Times New Roman"/>
                <a:cs typeface="Times New Roman"/>
              </a:endParaRPr>
            </a:p>
            <a:p>
              <a:pPr marL="694849" marR="3810">
                <a:lnSpc>
                  <a:spcPts val="1454"/>
                </a:lnSpc>
                <a:spcBef>
                  <a:spcPts val="105"/>
                </a:spcBef>
              </a:pPr>
              <a:r>
                <a:rPr sz="1350" b="1" spc="-23" dirty="0">
                  <a:latin typeface="Times New Roman"/>
                  <a:cs typeface="Times New Roman"/>
                </a:rPr>
                <a:t>f</a:t>
              </a:r>
              <a:r>
                <a:rPr sz="1350" b="1" spc="-56" dirty="0">
                  <a:latin typeface="Times New Roman"/>
                  <a:cs typeface="Times New Roman"/>
                </a:rPr>
                <a:t>r</a:t>
              </a:r>
              <a:r>
                <a:rPr sz="1350" b="1" spc="-45" dirty="0">
                  <a:latin typeface="Times New Roman"/>
                  <a:cs typeface="Times New Roman"/>
                </a:rPr>
                <a:t>o</a:t>
              </a:r>
              <a:r>
                <a:rPr sz="1350" b="1" spc="-34" dirty="0">
                  <a:latin typeface="Times New Roman"/>
                  <a:cs typeface="Times New Roman"/>
                </a:rPr>
                <a:t>m</a:t>
              </a:r>
              <a:r>
                <a:rPr sz="1350" b="1" spc="-11" dirty="0">
                  <a:latin typeface="Times New Roman"/>
                  <a:cs typeface="Times New Roman"/>
                </a:rPr>
                <a:t> </a:t>
              </a:r>
              <a:r>
                <a:rPr sz="1350" b="1" spc="26" dirty="0">
                  <a:latin typeface="Times New Roman"/>
                  <a:cs typeface="Times New Roman"/>
                </a:rPr>
                <a:t>w</a:t>
              </a:r>
              <a:r>
                <a:rPr sz="1350" b="1" spc="-30" dirty="0">
                  <a:latin typeface="Times New Roman"/>
                  <a:cs typeface="Times New Roman"/>
                </a:rPr>
                <a:t>he</a:t>
              </a:r>
              <a:r>
                <a:rPr sz="1350" b="1" spc="-45" dirty="0">
                  <a:latin typeface="Times New Roman"/>
                  <a:cs typeface="Times New Roman"/>
                </a:rPr>
                <a:t>r</a:t>
              </a:r>
              <a:r>
                <a:rPr sz="1350" b="1" spc="75" dirty="0">
                  <a:latin typeface="Times New Roman"/>
                  <a:cs typeface="Times New Roman"/>
                </a:rPr>
                <a:t>e</a:t>
              </a:r>
              <a:endParaRPr sz="135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6"/>
            <p:cNvSpPr txBox="1"/>
            <p:nvPr/>
          </p:nvSpPr>
          <p:spPr>
            <a:xfrm>
              <a:off x="4098696" y="4284967"/>
              <a:ext cx="2066925" cy="43317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marR="865346">
                <a:lnSpc>
                  <a:spcPts val="1454"/>
                </a:lnSpc>
              </a:pPr>
              <a:r>
                <a:rPr sz="1350" i="1" spc="34" dirty="0">
                  <a:latin typeface="Times New Roman"/>
                  <a:cs typeface="Times New Roman"/>
                </a:rPr>
                <a:t>name </a:t>
              </a:r>
              <a:r>
                <a:rPr sz="1350" i="1" spc="-19" dirty="0">
                  <a:latin typeface="Times New Roman"/>
                  <a:cs typeface="Times New Roman"/>
                </a:rPr>
                <a:t>i</a:t>
              </a:r>
              <a:r>
                <a:rPr sz="1350" i="1" spc="-38" dirty="0">
                  <a:latin typeface="Times New Roman"/>
                  <a:cs typeface="Times New Roman"/>
                </a:rPr>
                <a:t>n</a:t>
              </a:r>
              <a:r>
                <a:rPr sz="1350" i="1" spc="-15" dirty="0">
                  <a:latin typeface="Times New Roman"/>
                  <a:cs typeface="Times New Roman"/>
                </a:rPr>
                <a:t>s</a:t>
              </a:r>
              <a:r>
                <a:rPr sz="1350" i="1" spc="71" dirty="0">
                  <a:latin typeface="Times New Roman"/>
                  <a:cs typeface="Times New Roman"/>
                </a:rPr>
                <a:t>t</a:t>
              </a:r>
              <a:r>
                <a:rPr sz="1350" i="1" spc="-64" dirty="0">
                  <a:latin typeface="Times New Roman"/>
                  <a:cs typeface="Times New Roman"/>
                </a:rPr>
                <a:t>r</a:t>
              </a:r>
              <a:r>
                <a:rPr sz="1350" i="1" spc="8" dirty="0">
                  <a:latin typeface="Times New Roman"/>
                  <a:cs typeface="Times New Roman"/>
                </a:rPr>
                <a:t>u</a:t>
              </a:r>
              <a:r>
                <a:rPr sz="1350" i="1" spc="23" dirty="0">
                  <a:latin typeface="Times New Roman"/>
                  <a:cs typeface="Times New Roman"/>
                </a:rPr>
                <a:t>c</a:t>
              </a:r>
              <a:r>
                <a:rPr sz="1350" i="1" spc="-8" dirty="0">
                  <a:latin typeface="Times New Roman"/>
                  <a:cs typeface="Times New Roman"/>
                </a:rPr>
                <a:t>t</a:t>
              </a:r>
              <a:r>
                <a:rPr sz="1350" i="1" spc="11" dirty="0">
                  <a:latin typeface="Times New Roman"/>
                  <a:cs typeface="Times New Roman"/>
                </a:rPr>
                <a:t>o</a:t>
              </a:r>
              <a:r>
                <a:rPr sz="1350" i="1" spc="-64" dirty="0">
                  <a:latin typeface="Times New Roman"/>
                  <a:cs typeface="Times New Roman"/>
                </a:rPr>
                <a:t>r</a:t>
              </a:r>
              <a:endParaRPr sz="1350" dirty="0">
                <a:latin typeface="Times New Roman"/>
                <a:cs typeface="Times New Roman"/>
              </a:endParaRPr>
            </a:p>
            <a:p>
              <a:pPr marL="9525">
                <a:lnSpc>
                  <a:spcPts val="1436"/>
                </a:lnSpc>
              </a:pPr>
              <a:r>
                <a:rPr sz="1350" i="1" spc="-19" dirty="0">
                  <a:latin typeface="Times New Roman"/>
                  <a:cs typeface="Times New Roman"/>
                </a:rPr>
                <a:t>i</a:t>
              </a:r>
              <a:r>
                <a:rPr sz="1350" i="1" spc="-38" dirty="0">
                  <a:latin typeface="Times New Roman"/>
                  <a:cs typeface="Times New Roman"/>
                </a:rPr>
                <a:t>n</a:t>
              </a:r>
              <a:r>
                <a:rPr sz="1350" i="1" spc="-15" dirty="0">
                  <a:latin typeface="Times New Roman"/>
                  <a:cs typeface="Times New Roman"/>
                </a:rPr>
                <a:t>s</a:t>
              </a:r>
              <a:r>
                <a:rPr sz="1350" i="1" spc="71" dirty="0">
                  <a:latin typeface="Times New Roman"/>
                  <a:cs typeface="Times New Roman"/>
                </a:rPr>
                <a:t>t</a:t>
              </a:r>
              <a:r>
                <a:rPr sz="1350" i="1" spc="-64" dirty="0">
                  <a:latin typeface="Times New Roman"/>
                  <a:cs typeface="Times New Roman"/>
                </a:rPr>
                <a:t>r</a:t>
              </a:r>
              <a:r>
                <a:rPr sz="1350" i="1" spc="8" dirty="0">
                  <a:latin typeface="Times New Roman"/>
                  <a:cs typeface="Times New Roman"/>
                </a:rPr>
                <a:t>u</a:t>
              </a:r>
              <a:r>
                <a:rPr sz="1350" i="1" spc="23" dirty="0">
                  <a:latin typeface="Times New Roman"/>
                  <a:cs typeface="Times New Roman"/>
                </a:rPr>
                <a:t>c</a:t>
              </a:r>
              <a:r>
                <a:rPr sz="1350" i="1" spc="-8" dirty="0">
                  <a:latin typeface="Times New Roman"/>
                  <a:cs typeface="Times New Roman"/>
                </a:rPr>
                <a:t>t</a:t>
              </a:r>
              <a:r>
                <a:rPr sz="1350" i="1" spc="11" dirty="0">
                  <a:latin typeface="Times New Roman"/>
                  <a:cs typeface="Times New Roman"/>
                </a:rPr>
                <a:t>o</a:t>
              </a:r>
              <a:r>
                <a:rPr sz="1350" i="1" spc="-176" dirty="0">
                  <a:latin typeface="Times New Roman"/>
                  <a:cs typeface="Times New Roman"/>
                </a:rPr>
                <a:t>r</a:t>
              </a:r>
              <a:r>
                <a:rPr sz="1350" i="1" spc="-90" dirty="0">
                  <a:latin typeface="Times New Roman"/>
                  <a:cs typeface="Times New Roman"/>
                </a:rPr>
                <a:t>.ID</a:t>
              </a:r>
              <a:r>
                <a:rPr sz="1350" i="1" spc="-38" dirty="0">
                  <a:latin typeface="Times New Roman"/>
                  <a:cs typeface="Times New Roman"/>
                </a:rPr>
                <a:t> </a:t>
              </a:r>
              <a:r>
                <a:rPr sz="1350" spc="-94" dirty="0">
                  <a:latin typeface="Times New Roman"/>
                  <a:cs typeface="Times New Roman"/>
                </a:rPr>
                <a:t>=</a:t>
              </a:r>
              <a:r>
                <a:rPr sz="1350" spc="-30" dirty="0">
                  <a:latin typeface="Times New Roman"/>
                  <a:cs typeface="Times New Roman"/>
                </a:rPr>
                <a:t> </a:t>
              </a:r>
              <a:r>
                <a:rPr sz="1350" spc="-120" dirty="0">
                  <a:latin typeface="Times New Roman"/>
                  <a:cs typeface="Times New Roman"/>
                </a:rPr>
                <a:t>‘</a:t>
              </a:r>
              <a:r>
                <a:rPr sz="1350" spc="-15" dirty="0">
                  <a:latin typeface="Times New Roman"/>
                  <a:cs typeface="Times New Roman"/>
                </a:rPr>
                <a:t>22222’</a:t>
              </a:r>
              <a:endParaRPr sz="135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3007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F6705-F780-4A7E-A17A-7AE05216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BF171-9F19-4232-9EA7-290CCCC85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2166946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19" y="415703"/>
            <a:ext cx="1758807" cy="98488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3200" spc="-86" dirty="0">
                <a:latin typeface="+mn-lt"/>
              </a:rPr>
              <a:t>D</a:t>
            </a:r>
            <a:r>
              <a:rPr lang="en-US" sz="3200" spc="-68" dirty="0">
                <a:latin typeface="+mn-lt"/>
              </a:rPr>
              <a:t>a</a:t>
            </a:r>
            <a:r>
              <a:rPr lang="en-US" sz="3200" spc="68" dirty="0">
                <a:latin typeface="+mn-lt"/>
              </a:rPr>
              <a:t>t</a:t>
            </a:r>
            <a:r>
              <a:rPr lang="en-US" sz="3200" spc="49" dirty="0">
                <a:latin typeface="+mn-lt"/>
              </a:rPr>
              <a:t>a</a:t>
            </a:r>
            <a:r>
              <a:rPr lang="en-US" sz="3200" spc="-53" dirty="0">
                <a:latin typeface="+mn-lt"/>
              </a:rPr>
              <a:t> </a:t>
            </a:r>
            <a:r>
              <a:rPr lang="en-US" sz="3200" spc="-15" dirty="0">
                <a:latin typeface="+mn-lt"/>
              </a:rPr>
              <a:t>Mo</a:t>
            </a:r>
            <a:r>
              <a:rPr lang="en-US" sz="3200" spc="11" dirty="0">
                <a:latin typeface="+mn-lt"/>
              </a:rPr>
              <a:t>del</a:t>
            </a:r>
            <a:r>
              <a:rPr lang="en-US" sz="3200" dirty="0">
                <a:latin typeface="+mn-lt"/>
              </a:rPr>
              <a:t>s</a:t>
            </a:r>
            <a:endParaRPr sz="3200" spc="-45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37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3550743" y="108642"/>
            <a:ext cx="5269878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ct val="20000"/>
              </a:spcBef>
              <a:buFont typeface="Arial" panose="020B0604020202020204" pitchFamily="34" charset="0"/>
              <a:tabLst>
                <a:tab pos="609600" algn="l"/>
              </a:tabLst>
            </a:pPr>
            <a:r>
              <a:rPr lang="en-US" sz="1650" dirty="0">
                <a:cs typeface="Times New Roman"/>
              </a:rPr>
              <a:t>A  </a:t>
            </a:r>
            <a:r>
              <a:rPr lang="en-US" sz="2000" dirty="0">
                <a:latin typeface="+mn-lt"/>
              </a:rPr>
              <a:t>collection of tools for describing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Data 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Data relationships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Data semantics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Data constraints</a:t>
            </a:r>
          </a:p>
          <a:p>
            <a:pPr marL="9525">
              <a:spcBef>
                <a:spcPct val="20000"/>
              </a:spcBef>
              <a:buFont typeface="Arial" panose="020B0604020202020204" pitchFamily="34" charset="0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Examples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Relational model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Entity-Relationship data model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Object-oriented data models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Semi-structured data model (XML)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Other older models: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Network model</a:t>
            </a:r>
          </a:p>
          <a:p>
            <a:pPr marL="952500" lvl="2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212328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34821" y="4847225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solidFill>
                  <a:srgbClr val="8A8A8A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99" y="965302"/>
            <a:ext cx="7763347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Data modelling as a collection of entities and relationships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Represented diagrammatically by an entity-relationship diagram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Unified Modeling Language (UML)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Entity sets are represented by a rectangular box</a:t>
            </a:r>
          </a:p>
          <a:p>
            <a:pPr marL="47244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Relationship sets are represented by a diamond connecting related entity sets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Entity-Relationship model</a:t>
            </a:r>
          </a:p>
        </p:txBody>
      </p:sp>
      <p:sp>
        <p:nvSpPr>
          <p:cNvPr id="6" name="object 6"/>
          <p:cNvSpPr/>
          <p:nvPr/>
        </p:nvSpPr>
        <p:spPr>
          <a:xfrm>
            <a:off x="1650894" y="3299331"/>
            <a:ext cx="5565838" cy="1035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8736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96" y="414739"/>
            <a:ext cx="5853410" cy="369332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tabLst>
                <a:tab pos="266700" algn="l"/>
              </a:tabLst>
            </a:pPr>
            <a:r>
              <a:rPr lang="en-US" sz="2400" dirty="0">
                <a:cs typeface="Arial"/>
              </a:rPr>
              <a:t>Relational model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39</a:t>
            </a:fld>
            <a:endParaRPr spc="4" dirty="0"/>
          </a:p>
        </p:txBody>
      </p:sp>
      <p:sp>
        <p:nvSpPr>
          <p:cNvPr id="5" name="object 5"/>
          <p:cNvSpPr/>
          <p:nvPr/>
        </p:nvSpPr>
        <p:spPr>
          <a:xfrm>
            <a:off x="5396393" y="3144771"/>
            <a:ext cx="63341" cy="5715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38341" y="0"/>
                </a:moveTo>
                <a:lnTo>
                  <a:pt x="0" y="76073"/>
                </a:lnTo>
                <a:lnTo>
                  <a:pt x="83858" y="61112"/>
                </a:lnTo>
                <a:lnTo>
                  <a:pt x="38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757" y="766632"/>
            <a:ext cx="7893697" cy="1606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dirty="0">
                <a:latin typeface="+mn-lt"/>
              </a:rPr>
              <a:t>Tables == relations</a:t>
            </a:r>
          </a:p>
          <a:p>
            <a:pPr marL="35242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dirty="0">
                <a:latin typeface="+mn-lt"/>
              </a:rPr>
              <a:t>Collection of tables to represent both data and the relationships</a:t>
            </a:r>
          </a:p>
          <a:p>
            <a:pPr marL="35242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dirty="0">
                <a:latin typeface="+mn-lt"/>
              </a:rPr>
              <a:t>Tables have multiple columns with unique names called </a:t>
            </a:r>
            <a:r>
              <a:rPr lang="en-US" b="1" dirty="0">
                <a:latin typeface="+mn-lt"/>
              </a:rPr>
              <a:t>attributes</a:t>
            </a:r>
          </a:p>
          <a:p>
            <a:pPr marL="35242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dirty="0">
                <a:latin typeface="+mn-lt"/>
              </a:rPr>
              <a:t>Tables contain </a:t>
            </a:r>
            <a:r>
              <a:rPr lang="en-US" b="1" dirty="0">
                <a:latin typeface="+mn-lt"/>
              </a:rPr>
              <a:t>records</a:t>
            </a:r>
            <a:r>
              <a:rPr lang="en-US" dirty="0">
                <a:latin typeface="+mn-lt"/>
              </a:rPr>
              <a:t> (tuples) that correspond to the attributes</a:t>
            </a:r>
          </a:p>
          <a:p>
            <a:pPr marL="35242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dirty="0">
                <a:latin typeface="+mn-lt"/>
              </a:rPr>
              <a:t>Table </a:t>
            </a:r>
            <a:r>
              <a:rPr lang="en-US" b="1" dirty="0">
                <a:latin typeface="+mn-lt"/>
              </a:rPr>
              <a:t>schema</a:t>
            </a:r>
            <a:r>
              <a:rPr lang="en-US" dirty="0">
                <a:latin typeface="+mn-lt"/>
              </a:rPr>
              <a:t> define data types and constraints</a:t>
            </a:r>
          </a:p>
        </p:txBody>
      </p:sp>
      <p:sp>
        <p:nvSpPr>
          <p:cNvPr id="8" name="object 8"/>
          <p:cNvSpPr/>
          <p:nvPr/>
        </p:nvSpPr>
        <p:spPr>
          <a:xfrm>
            <a:off x="4732882" y="3163897"/>
            <a:ext cx="63818" cy="52864"/>
          </a:xfrm>
          <a:custGeom>
            <a:avLst/>
            <a:gdLst/>
            <a:ahLst/>
            <a:cxnLst/>
            <a:rect l="l" t="t" r="r" b="b"/>
            <a:pathLst>
              <a:path w="85089" h="70485">
                <a:moveTo>
                  <a:pt x="55892" y="0"/>
                </a:moveTo>
                <a:lnTo>
                  <a:pt x="0" y="64287"/>
                </a:lnTo>
                <a:lnTo>
                  <a:pt x="84963" y="70434"/>
                </a:lnTo>
                <a:lnTo>
                  <a:pt x="55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9881" y="3401697"/>
            <a:ext cx="59055" cy="5715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74053" y="0"/>
                </a:moveTo>
                <a:lnTo>
                  <a:pt x="0" y="42113"/>
                </a:lnTo>
                <a:lnTo>
                  <a:pt x="78130" y="76085"/>
                </a:lnTo>
                <a:lnTo>
                  <a:pt x="74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6874" y="4872000"/>
            <a:ext cx="55245" cy="62865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0" y="0"/>
                </a:moveTo>
                <a:lnTo>
                  <a:pt x="16967" y="83489"/>
                </a:lnTo>
                <a:lnTo>
                  <a:pt x="73571" y="19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B11C85-A995-C047-A6FB-B49A8ADD9C32}"/>
              </a:ext>
            </a:extLst>
          </p:cNvPr>
          <p:cNvGrpSpPr/>
          <p:nvPr/>
        </p:nvGrpSpPr>
        <p:grpSpPr>
          <a:xfrm>
            <a:off x="2463465" y="2355787"/>
            <a:ext cx="5423235" cy="2595467"/>
            <a:chOff x="2463465" y="2355787"/>
            <a:chExt cx="5423235" cy="2595467"/>
          </a:xfrm>
        </p:grpSpPr>
        <p:sp>
          <p:nvSpPr>
            <p:cNvPr id="9" name="object 9"/>
            <p:cNvSpPr/>
            <p:nvPr/>
          </p:nvSpPr>
          <p:spPr>
            <a:xfrm>
              <a:off x="2463465" y="3144772"/>
              <a:ext cx="3433409" cy="18064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434583" y="2722911"/>
              <a:ext cx="604838" cy="450533"/>
            </a:xfrm>
            <a:custGeom>
              <a:avLst/>
              <a:gdLst/>
              <a:ahLst/>
              <a:cxnLst/>
              <a:rect l="l" t="t" r="r" b="b"/>
              <a:pathLst>
                <a:path w="806450" h="600710">
                  <a:moveTo>
                    <a:pt x="806323" y="0"/>
                  </a:moveTo>
                  <a:lnTo>
                    <a:pt x="0" y="6006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76901" y="2744628"/>
              <a:ext cx="1088708" cy="449580"/>
            </a:xfrm>
            <a:custGeom>
              <a:avLst/>
              <a:gdLst/>
              <a:ahLst/>
              <a:cxnLst/>
              <a:rect l="l" t="t" r="r" b="b"/>
              <a:pathLst>
                <a:path w="1451610" h="599439">
                  <a:moveTo>
                    <a:pt x="1451584" y="0"/>
                  </a:moveTo>
                  <a:lnTo>
                    <a:pt x="0" y="5990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355078" y="3329794"/>
              <a:ext cx="1531622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200" spc="75">
                  <a:latin typeface="Arial"/>
                  <a:cs typeface="Arial"/>
                </a:rPr>
                <a:t>Rows (</a:t>
              </a:r>
              <a:r>
                <a:rPr lang="en-US" sz="1200" spc="75">
                  <a:latin typeface="Arial"/>
                  <a:cs typeface="Arial"/>
                </a:rPr>
                <a:t>records, </a:t>
              </a:r>
              <a:r>
                <a:rPr sz="1200" spc="75">
                  <a:latin typeface="Arial"/>
                  <a:cs typeface="Arial"/>
                </a:rPr>
                <a:t>tuples</a:t>
              </a:r>
              <a:r>
                <a:rPr sz="1200" spc="75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1" name="object 11"/>
            <p:cNvSpPr/>
            <p:nvPr/>
          </p:nvSpPr>
          <p:spPr>
            <a:xfrm>
              <a:off x="5947439" y="3412141"/>
              <a:ext cx="348138" cy="19050"/>
            </a:xfrm>
            <a:custGeom>
              <a:avLst/>
              <a:gdLst/>
              <a:ahLst/>
              <a:cxnLst/>
              <a:rect l="l" t="t" r="r" b="b"/>
              <a:pathLst>
                <a:path w="464184" h="25400">
                  <a:moveTo>
                    <a:pt x="463892" y="0"/>
                  </a:moveTo>
                  <a:lnTo>
                    <a:pt x="0" y="248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1987" y="3469291"/>
              <a:ext cx="382905" cy="1419701"/>
            </a:xfrm>
            <a:custGeom>
              <a:avLst/>
              <a:gdLst/>
              <a:ahLst/>
              <a:cxnLst/>
              <a:rect l="l" t="t" r="r" b="b"/>
              <a:pathLst>
                <a:path w="510540" h="1892934">
                  <a:moveTo>
                    <a:pt x="510019" y="0"/>
                  </a:moveTo>
                  <a:lnTo>
                    <a:pt x="0" y="18924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 txBox="1"/>
            <p:nvPr/>
          </p:nvSpPr>
          <p:spPr>
            <a:xfrm>
              <a:off x="6015358" y="2355787"/>
              <a:ext cx="950119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lang="en-US" sz="1200" spc="75" dirty="0">
                  <a:latin typeface="Arial"/>
                  <a:cs typeface="Arial"/>
                </a:rPr>
                <a:t>Columns</a:t>
              </a:r>
            </a:p>
            <a:p>
              <a:pPr marL="9525"/>
              <a:r>
                <a:rPr sz="1200" spc="75" dirty="0">
                  <a:latin typeface="Arial"/>
                  <a:cs typeface="Arial"/>
                </a:rPr>
                <a:t>(</a:t>
              </a:r>
              <a:r>
                <a:rPr lang="en-US" sz="1200" spc="75" dirty="0">
                  <a:latin typeface="Arial"/>
                  <a:cs typeface="Arial"/>
                </a:rPr>
                <a:t>attributes</a:t>
              </a:r>
              <a:r>
                <a:rPr sz="1200" spc="75" dirty="0">
                  <a:latin typeface="Arial"/>
                  <a:cs typeface="Arial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6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36E5-4B30-48F5-8064-33E18B28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063-D726-48D3-82D8-CDE40040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Upcoming deliverables</a:t>
            </a:r>
          </a:p>
          <a:p>
            <a:pPr lvl="1"/>
            <a:r>
              <a:rPr lang="en-US" dirty="0"/>
              <a:t>Homework 1 – due Friday, 9/2</a:t>
            </a:r>
          </a:p>
          <a:p>
            <a:pPr lvl="1"/>
            <a:r>
              <a:rPr lang="en-US" dirty="0"/>
              <a:t>No class next Monday, 9/5 Happy Labor Day!</a:t>
            </a:r>
          </a:p>
          <a:p>
            <a:pPr lvl="1"/>
            <a:r>
              <a:rPr lang="en-US" dirty="0"/>
              <a:t>Quiz 1 – Wednesday, 9/7  (short feedback)</a:t>
            </a:r>
          </a:p>
        </p:txBody>
      </p:sp>
    </p:spTree>
    <p:extLst>
      <p:ext uri="{BB962C8B-B14F-4D97-AF65-F5344CB8AC3E}">
        <p14:creationId xmlns:p14="http://schemas.microsoft.com/office/powerpoint/2010/main" val="2735505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40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52673" y="965302"/>
            <a:ext cx="7967050" cy="3754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marR="591026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Objects, classes and inheritance are directly supported in database schemas and in the query language</a:t>
            </a:r>
          </a:p>
          <a:p>
            <a:pPr marL="609600" marR="381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Extend the relational data model by including object orientation and constructs to deal with added data types</a:t>
            </a:r>
          </a:p>
          <a:p>
            <a:pPr marL="609600" marR="23336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Allow attributes of tuples to have complex types, including non- atomic values such as nested relations</a:t>
            </a:r>
          </a:p>
          <a:p>
            <a:pPr marL="609600" marR="33528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Preserve relational foundations, </a:t>
            </a:r>
            <a:r>
              <a:rPr lang="en-US" sz="2000" dirty="0">
                <a:latin typeface="+mn-lt"/>
              </a:rPr>
              <a:t>the</a:t>
            </a:r>
            <a:r>
              <a:rPr sz="2000" dirty="0">
                <a:latin typeface="+mn-lt"/>
              </a:rPr>
              <a:t> declarative access to data, while extending modeling power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Provide upward compatibility with existing relational languages</a:t>
            </a: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000" dirty="0">
                <a:latin typeface="+mn-lt"/>
              </a:rPr>
              <a:t>Pure object databases: ObjectDB for Java</a:t>
            </a:r>
            <a:endParaRPr lang="en-US" sz="2000" dirty="0">
              <a:latin typeface="+mn-lt"/>
            </a:endParaRPr>
          </a:p>
          <a:p>
            <a:pPr marL="60960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Object-relational frameworks: Hibernate, </a:t>
            </a:r>
            <a:r>
              <a:rPr lang="en-US" sz="2000" dirty="0" err="1">
                <a:latin typeface="+mn-lt"/>
              </a:rPr>
              <a:t>jOOQ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688" y="209456"/>
            <a:ext cx="5136278" cy="481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31" dirty="0">
                <a:solidFill>
                  <a:srgbClr val="000000"/>
                </a:solidFill>
                <a:sym typeface="Helvetica Light"/>
              </a:rPr>
              <a:t>Object-Relational Data Models (ORM)</a:t>
            </a:r>
          </a:p>
        </p:txBody>
      </p:sp>
    </p:spTree>
    <p:extLst>
      <p:ext uri="{BB962C8B-B14F-4D97-AF65-F5344CB8AC3E}">
        <p14:creationId xmlns:p14="http://schemas.microsoft.com/office/powerpoint/2010/main" val="1479185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41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34566" y="1352535"/>
            <a:ext cx="7849355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marR="381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Originally intended as a document markup language</a:t>
            </a:r>
          </a:p>
          <a:p>
            <a:pPr marL="609600" marR="381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The ability to specify new tags, and to create nested tag structures made XML a great way to exchange data</a:t>
            </a:r>
          </a:p>
          <a:p>
            <a:pPr marL="609600" marR="381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XML has become the basis for new generation data interchange</a:t>
            </a:r>
          </a:p>
          <a:p>
            <a:pPr marL="609600" marR="3810" lvl="1" indent="-2571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2000" dirty="0">
                <a:latin typeface="+mn-lt"/>
              </a:rPr>
              <a:t>A wide variety of tools is available for parsing, browsing and querying XML documents/data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73688" y="209456"/>
            <a:ext cx="4785605" cy="871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31" dirty="0">
                <a:solidFill>
                  <a:srgbClr val="000000"/>
                </a:solidFill>
              </a:rPr>
              <a:t>Semi structured Data Model: </a:t>
            </a:r>
          </a:p>
          <a:p>
            <a:r>
              <a:rPr lang="en-US" sz="2531" dirty="0">
                <a:solidFill>
                  <a:srgbClr val="000000"/>
                </a:solidFill>
              </a:rPr>
              <a:t>XML - Extensible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77121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42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3123737" y="161891"/>
            <a:ext cx="6047423" cy="4819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spc="19" dirty="0">
                <a:latin typeface="Courier" charset="0"/>
                <a:ea typeface="Courier" charset="0"/>
                <a:cs typeface="Courier" charset="0"/>
              </a:rPr>
              <a:t>?</a:t>
            </a:r>
            <a:r>
              <a:rPr lang="en-US" sz="1400" spc="-86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spc="-34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spc="-11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1400" spc="-49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75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400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11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400" spc="-19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n=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1.0"</a:t>
            </a:r>
            <a:r>
              <a:rPr lang="en-US" sz="1400" spc="19" dirty="0">
                <a:latin typeface="Courier" charset="0"/>
                <a:ea typeface="Courier" charset="0"/>
                <a:cs typeface="Courier" charset="0"/>
              </a:rPr>
              <a:t>?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50000"/>
              </a:lnSpc>
            </a:pPr>
            <a:r>
              <a:rPr lang="en-US" sz="1400" spc="-64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-6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b="1" spc="45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-11" dirty="0">
                <a:latin typeface="Courier" charset="0"/>
                <a:ea typeface="Courier" charset="0"/>
                <a:cs typeface="Courier" charset="0"/>
              </a:rPr>
              <a:t>al</a:t>
            </a:r>
            <a:r>
              <a:rPr lang="en-US" sz="1400" b="1" spc="30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b="1" spc="-38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2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400" b="1" spc="30" dirty="0">
                <a:latin typeface="Courier" charset="0"/>
                <a:ea typeface="Courier" charset="0"/>
                <a:cs typeface="Courier" charset="0"/>
              </a:rPr>
              <a:t>oo</a:t>
            </a:r>
            <a:r>
              <a:rPr lang="en-US" sz="1400" b="1" spc="-56" dirty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sz="1400" spc="-26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38" dirty="0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spc="-49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"bk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101"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41" dirty="0">
                <a:latin typeface="Courier" charset="0"/>
                <a:ea typeface="Courier" charset="0"/>
                <a:cs typeface="Courier" charset="0"/>
              </a:rPr>
              <a:t>aut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400" b="1" spc="30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b="1" spc="-3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spc="-4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400" spc="-120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1400" spc="41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spc="23" dirty="0">
                <a:latin typeface="Courier" charset="0"/>
                <a:ea typeface="Courier" charset="0"/>
                <a:cs typeface="Courier" charset="0"/>
              </a:rPr>
              <a:t>mba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spc="41" dirty="0">
                <a:latin typeface="Courier" charset="0"/>
                <a:ea typeface="Courier" charset="0"/>
                <a:cs typeface="Courier" charset="0"/>
              </a:rPr>
              <a:t>de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ll</a:t>
            </a:r>
            <a:r>
              <a:rPr lang="en-US" sz="1400" spc="-38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1400" spc="-45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spc="41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spc="41" dirty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400" spc="3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11" dirty="0"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spc="10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41" dirty="0">
                <a:latin typeface="Courier" charset="0"/>
                <a:ea typeface="Courier" charset="0"/>
                <a:cs typeface="Courier" charset="0"/>
              </a:rPr>
              <a:t>aut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400" b="1" spc="30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b="1" spc="-38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spc="-38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-4" dirty="0">
                <a:latin typeface="Courier" charset="0"/>
                <a:ea typeface="Courier" charset="0"/>
                <a:cs typeface="Courier" charset="0"/>
              </a:rPr>
              <a:t>itl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400" spc="-251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spc="-165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spc="-113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1400" spc="-38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41" dirty="0">
                <a:latin typeface="Courier" charset="0"/>
                <a:ea typeface="Courier" charset="0"/>
                <a:cs typeface="Courier" charset="0"/>
              </a:rPr>
              <a:t>De</a:t>
            </a:r>
            <a:r>
              <a:rPr lang="en-US" sz="1400" spc="-75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400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1400" spc="-19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spc="41" dirty="0">
                <a:latin typeface="Courier" charset="0"/>
                <a:ea typeface="Courier" charset="0"/>
                <a:cs typeface="Courier" charset="0"/>
              </a:rPr>
              <a:t>pe</a:t>
            </a:r>
            <a:r>
              <a:rPr lang="en-US" sz="1400" spc="38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spc="23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400" spc="-26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120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1400" spc="11" dirty="0">
                <a:latin typeface="Courier" charset="0"/>
                <a:ea typeface="Courier" charset="0"/>
                <a:cs typeface="Courier" charset="0"/>
              </a:rPr>
              <a:t>uid</a:t>
            </a:r>
            <a:r>
              <a:rPr lang="en-US" sz="1400" spc="15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spc="124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-4" dirty="0">
                <a:latin typeface="Courier" charset="0"/>
                <a:ea typeface="Courier" charset="0"/>
                <a:cs typeface="Courier" charset="0"/>
              </a:rPr>
              <a:t>itl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-45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1400" b="1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b="1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400" spc="-86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spc="-60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spc="38" dirty="0">
                <a:latin typeface="Courier" charset="0"/>
                <a:ea typeface="Courier" charset="0"/>
                <a:cs typeface="Courier" charset="0"/>
              </a:rPr>
              <a:t>mpu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spc="-4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spc="10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-45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1400" b="1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b="1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-15" dirty="0">
                <a:latin typeface="Courier" charset="0"/>
                <a:ea typeface="Courier" charset="0"/>
                <a:cs typeface="Courier" charset="0"/>
              </a:rPr>
              <a:t>pri</a:t>
            </a:r>
            <a:r>
              <a:rPr lang="en-US" sz="1400" b="1" spc="-11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b="1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44.95&lt;</a:t>
            </a:r>
            <a:r>
              <a:rPr lang="en-US" sz="1400" spc="124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-15" dirty="0">
                <a:latin typeface="Courier" charset="0"/>
                <a:ea typeface="Courier" charset="0"/>
                <a:cs typeface="Courier" charset="0"/>
              </a:rPr>
              <a:t>pri</a:t>
            </a:r>
            <a:r>
              <a:rPr lang="en-US" sz="1400" b="1" spc="-11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b="1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-11" dirty="0" err="1">
                <a:latin typeface="Courier" charset="0"/>
                <a:ea typeface="Courier" charset="0"/>
                <a:cs typeface="Courier" charset="0"/>
              </a:rPr>
              <a:t>publis</a:t>
            </a:r>
            <a:r>
              <a:rPr lang="en-US" sz="1400" b="1" spc="8" dirty="0" err="1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400" b="1" spc="11" dirty="0" err="1"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en-US" sz="1400" b="1" spc="30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1400" b="1" spc="15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b="1" spc="45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68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sz="1400" spc="-38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1400" spc="-38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01&lt;</a:t>
            </a:r>
            <a:r>
              <a:rPr lang="en-US" sz="1400" spc="124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-11" dirty="0" err="1">
                <a:latin typeface="Courier" charset="0"/>
                <a:ea typeface="Courier" charset="0"/>
                <a:cs typeface="Courier" charset="0"/>
              </a:rPr>
              <a:t>publis</a:t>
            </a:r>
            <a:r>
              <a:rPr lang="en-US" sz="1400" b="1" spc="8" dirty="0" err="1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400" b="1" spc="11" dirty="0" err="1"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en-US" sz="1400" b="1" spc="30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1400" b="1" spc="11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b="1" spc="45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68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R="1692116" lvl="3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spc="41" dirty="0">
                <a:latin typeface="Courier" charset="0"/>
                <a:ea typeface="Courier" charset="0"/>
                <a:cs typeface="Courier" charset="0"/>
              </a:rPr>
              <a:t>de</a:t>
            </a:r>
            <a:r>
              <a:rPr lang="en-US" sz="1400" b="1" spc="-4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400" b="1" spc="-3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b="1" spc="-8" dirty="0">
                <a:latin typeface="Courier" charset="0"/>
                <a:ea typeface="Courier" charset="0"/>
                <a:cs typeface="Courier" charset="0"/>
              </a:rPr>
              <a:t>ri</a:t>
            </a:r>
            <a:r>
              <a:rPr lang="en-US" sz="1400" b="1" spc="-15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b="1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-15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400" b="1" spc="-19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b="1" spc="-30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R="1692116" lvl="4">
              <a:lnSpc>
                <a:spcPct val="150000"/>
              </a:lnSpc>
            </a:pPr>
            <a:r>
              <a:rPr lang="en-US" sz="1400" spc="-18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spc="30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spc="-34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19" dirty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400" spc="41" dirty="0">
                <a:latin typeface="Courier" charset="0"/>
                <a:ea typeface="Courier" charset="0"/>
                <a:cs typeface="Courier" charset="0"/>
              </a:rPr>
              <a:t>de</a:t>
            </a:r>
            <a:r>
              <a:rPr lang="en-US" sz="1400" spc="23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spc="30" dirty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400" spc="-4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1400" spc="-19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spc="30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spc="-56" dirty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 c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1400" spc="64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spc="26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spc="-23" dirty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spc="-26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1400" spc="-34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41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spc="-23" dirty="0">
                <a:latin typeface="Courier" charset="0"/>
                <a:ea typeface="Courier" charset="0"/>
                <a:cs typeface="Courier" charset="0"/>
              </a:rPr>
              <a:t>ppli</a:t>
            </a:r>
            <a:r>
              <a:rPr lang="en-US" sz="1400" spc="-34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spc="23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spc="-15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400" spc="-19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spc="11" dirty="0">
                <a:latin typeface="Courier" charset="0"/>
                <a:ea typeface="Courier" charset="0"/>
                <a:cs typeface="Courier" charset="0"/>
              </a:rPr>
              <a:t>ns</a:t>
            </a:r>
            <a:r>
              <a:rPr lang="en-US" sz="1400" spc="4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11" dirty="0"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1400" spc="-4" dirty="0">
                <a:latin typeface="Courier" charset="0"/>
                <a:ea typeface="Courier" charset="0"/>
                <a:cs typeface="Courier" charset="0"/>
              </a:rPr>
              <a:t>it</a:t>
            </a:r>
            <a:r>
              <a:rPr lang="en-US" sz="1400" spc="30" dirty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400" spc="-34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pc="-251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spc="-98" dirty="0">
                <a:latin typeface="Courier" charset="0"/>
                <a:ea typeface="Courier" charset="0"/>
                <a:cs typeface="Courier" charset="0"/>
              </a:rPr>
              <a:t>ML.</a:t>
            </a:r>
          </a:p>
          <a:p>
            <a:pPr marR="1692116" lvl="3">
              <a:lnSpc>
                <a:spcPct val="150000"/>
              </a:lnSpc>
            </a:pPr>
            <a:r>
              <a:rPr lang="en-US" sz="1400" spc="-98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spc="124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41" dirty="0">
                <a:latin typeface="Courier" charset="0"/>
                <a:ea typeface="Courier" charset="0"/>
                <a:cs typeface="Courier" charset="0"/>
              </a:rPr>
              <a:t>de</a:t>
            </a:r>
            <a:r>
              <a:rPr lang="en-US" sz="1400" b="1" spc="-4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400" b="1" spc="-3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b="1" spc="-8" dirty="0">
                <a:latin typeface="Courier" charset="0"/>
                <a:ea typeface="Courier" charset="0"/>
                <a:cs typeface="Courier" charset="0"/>
              </a:rPr>
              <a:t>ri</a:t>
            </a:r>
            <a:r>
              <a:rPr lang="en-US" sz="1400" b="1" spc="-15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b="1" spc="6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-15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400" b="1" spc="-19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b="1" spc="-30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spc="-30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2">
              <a:lnSpc>
                <a:spcPct val="150000"/>
              </a:lnSpc>
            </a:pP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spc="124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400" b="1" spc="30" dirty="0">
                <a:latin typeface="Courier" charset="0"/>
                <a:ea typeface="Courier" charset="0"/>
                <a:cs typeface="Courier" charset="0"/>
              </a:rPr>
              <a:t>oo</a:t>
            </a:r>
            <a:r>
              <a:rPr lang="en-US" sz="1400" b="1" spc="-60" dirty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sz="1400" spc="34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spc="-1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spc="-41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400" b="1" spc="26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b="1" spc="45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400" b="1" spc="-11" dirty="0">
                <a:latin typeface="Courier" charset="0"/>
                <a:ea typeface="Courier" charset="0"/>
                <a:cs typeface="Courier" charset="0"/>
              </a:rPr>
              <a:t>al</a:t>
            </a:r>
            <a:r>
              <a:rPr lang="en-US" sz="1400" b="1" spc="30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400" b="1" spc="-38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1400" spc="-83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745" y="1178177"/>
            <a:ext cx="2480616" cy="203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31" dirty="0">
                <a:solidFill>
                  <a:srgbClr val="000000"/>
                </a:solidFill>
              </a:rPr>
              <a:t>Semi structured Data Model: </a:t>
            </a:r>
          </a:p>
          <a:p>
            <a:r>
              <a:rPr lang="en-US" sz="2531" dirty="0">
                <a:solidFill>
                  <a:srgbClr val="000000"/>
                </a:solidFill>
              </a:rPr>
              <a:t>XML - Extensible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2784106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6700" indent="-257175">
              <a:tabLst>
                <a:tab pos="266700" algn="l"/>
              </a:tabLst>
            </a:pPr>
            <a:r>
              <a:rPr lang="en-US" sz="2700" dirty="0">
                <a:cs typeface="Times New Roman"/>
              </a:rPr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0"/>
          </p:nvPr>
        </p:nvSpPr>
        <p:spPr>
          <a:xfrm>
            <a:off x="6057900" y="3586103"/>
            <a:ext cx="1600200" cy="18466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50"/>
            <a:fld id="{81D60167-4931-47E6-BA6A-407CBD079E47}" type="slidenum">
              <a:rPr spc="4" dirty="0"/>
              <a:pPr marL="19050"/>
              <a:t>43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57199" y="974827"/>
            <a:ext cx="8229599" cy="329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325" lvl="1" indent="-342900">
              <a:buFont typeface="Arial"/>
              <a:buChar char="•"/>
              <a:tabLst>
                <a:tab pos="695325" algn="l"/>
              </a:tabLst>
            </a:pPr>
            <a:r>
              <a:rPr sz="1600" dirty="0">
                <a:cs typeface="Times New Roman"/>
              </a:rPr>
              <a:t>DBMS consists of a collection of interrelated data and programs</a:t>
            </a:r>
          </a:p>
          <a:p>
            <a:pPr marL="695325" marR="503396" lvl="1" indent="-342900">
              <a:spcBef>
                <a:spcPts val="750"/>
              </a:spcBef>
              <a:buFont typeface="Arial"/>
              <a:buChar char="•"/>
              <a:tabLst>
                <a:tab pos="695325" algn="l"/>
              </a:tabLst>
            </a:pPr>
            <a:r>
              <a:rPr sz="1600" dirty="0">
                <a:cs typeface="Times New Roman"/>
              </a:rPr>
              <a:t>DBMS provide an environment that is both convenient and efficient to use in retrieving and storing information</a:t>
            </a:r>
          </a:p>
          <a:p>
            <a:pPr marL="695325" marR="224790" lvl="1" indent="-342900">
              <a:spcBef>
                <a:spcPts val="750"/>
              </a:spcBef>
              <a:buFont typeface="Arial"/>
              <a:buChar char="•"/>
              <a:tabLst>
                <a:tab pos="695325" algn="l"/>
              </a:tabLst>
            </a:pPr>
            <a:r>
              <a:rPr sz="1600" dirty="0">
                <a:cs typeface="Times New Roman"/>
              </a:rPr>
              <a:t>A major purpose of a database system is to provide users with an abstract view of the data</a:t>
            </a:r>
          </a:p>
          <a:p>
            <a:pPr marL="695325" marR="3810" lvl="1" indent="-342900">
              <a:spcBef>
                <a:spcPts val="746"/>
              </a:spcBef>
              <a:buFont typeface="Arial"/>
              <a:buChar char="•"/>
              <a:tabLst>
                <a:tab pos="695325" algn="l"/>
              </a:tabLst>
            </a:pPr>
            <a:r>
              <a:rPr sz="1600" dirty="0">
                <a:cs typeface="Times New Roman"/>
              </a:rPr>
              <a:t>The relational data model is the most widely deployed model for storing data in databases</a:t>
            </a:r>
          </a:p>
          <a:p>
            <a:pPr marL="695325" lvl="1" indent="-342900">
              <a:spcBef>
                <a:spcPts val="750"/>
              </a:spcBef>
              <a:buFont typeface="Arial"/>
              <a:buChar char="•"/>
              <a:tabLst>
                <a:tab pos="695325" algn="l"/>
              </a:tabLst>
            </a:pPr>
            <a:r>
              <a:rPr sz="1600" dirty="0">
                <a:cs typeface="Times New Roman"/>
              </a:rPr>
              <a:t>DDL and DML allow users to specify, access and manipulate data</a:t>
            </a:r>
          </a:p>
          <a:p>
            <a:pPr marL="695325" marR="141923" lvl="1" indent="-342900">
              <a:spcBef>
                <a:spcPts val="750"/>
              </a:spcBef>
              <a:buFont typeface="Arial"/>
              <a:buChar char="•"/>
              <a:tabLst>
                <a:tab pos="695325" algn="l"/>
              </a:tabLst>
            </a:pPr>
            <a:r>
              <a:rPr sz="1600" dirty="0">
                <a:cs typeface="Times New Roman"/>
              </a:rPr>
              <a:t>Transaction management ensures that the database remains in a consistent (correct) state despite system failures</a:t>
            </a:r>
          </a:p>
          <a:p>
            <a:pPr marL="695325" marR="733901" lvl="1" indent="-342900">
              <a:spcBef>
                <a:spcPts val="746"/>
              </a:spcBef>
              <a:buFont typeface="Arial"/>
              <a:buChar char="•"/>
              <a:tabLst>
                <a:tab pos="695325" algn="l"/>
              </a:tabLst>
            </a:pPr>
            <a:r>
              <a:rPr sz="1600" dirty="0">
                <a:cs typeface="Times New Roman"/>
              </a:rPr>
              <a:t>There are four different types of database-system users, differentiated by the way to interact with the system</a:t>
            </a:r>
          </a:p>
        </p:txBody>
      </p:sp>
    </p:spTree>
    <p:extLst>
      <p:ext uri="{BB962C8B-B14F-4D97-AF65-F5344CB8AC3E}">
        <p14:creationId xmlns:p14="http://schemas.microsoft.com/office/powerpoint/2010/main" val="183097351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66700" indent="-257175">
              <a:tabLst>
                <a:tab pos="266700" algn="l"/>
              </a:tabLst>
            </a:pPr>
            <a:r>
              <a:rPr lang="en-US" sz="2700" dirty="0"/>
              <a:t>Review Terms</a:t>
            </a:r>
            <a:endParaRPr lang="en-US" sz="2700" dirty="0"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0"/>
          </p:nvPr>
        </p:nvSpPr>
        <p:spPr>
          <a:xfrm>
            <a:off x="6057900" y="3586103"/>
            <a:ext cx="1600200" cy="18466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50"/>
            <a:fld id="{81D60167-4931-47E6-BA6A-407CBD079E47}" type="slidenum">
              <a:rPr spc="4" dirty="0"/>
              <a:pPr marL="19050"/>
              <a:t>44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403599" y="801280"/>
            <a:ext cx="6373823" cy="360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6236" marR="3810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Database management system (DBMS) </a:t>
            </a:r>
          </a:p>
          <a:p>
            <a:pPr marL="366236" marR="3810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Data inconsistency</a:t>
            </a:r>
          </a:p>
          <a:p>
            <a:pPr marL="366236" marR="1135856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Consistency constraints </a:t>
            </a:r>
          </a:p>
          <a:p>
            <a:pPr marL="366236" marR="1135856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Data abstraction </a:t>
            </a:r>
          </a:p>
          <a:p>
            <a:pPr marL="366236" marR="1135856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Instance</a:t>
            </a:r>
          </a:p>
          <a:p>
            <a:pPr marL="366236" marR="1667351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Schema - Physical schema / Logical schema</a:t>
            </a:r>
          </a:p>
          <a:p>
            <a:pPr marL="366236" marR="813911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Physical data independence </a:t>
            </a:r>
          </a:p>
          <a:p>
            <a:pPr marL="366236" marR="813911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Data models</a:t>
            </a:r>
          </a:p>
          <a:p>
            <a:pPr marL="709136" marR="854869" lvl="1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Entity-relationship model </a:t>
            </a:r>
          </a:p>
          <a:p>
            <a:pPr marL="709136" marR="854869" lvl="1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Relational data model </a:t>
            </a:r>
          </a:p>
          <a:p>
            <a:pPr marL="709136" marR="854869" lvl="1" indent="-257175">
              <a:spcBef>
                <a:spcPts val="225"/>
              </a:spcBef>
              <a:buFont typeface="Arial" charset="0"/>
              <a:buChar char="•"/>
            </a:pPr>
            <a:r>
              <a:rPr lang="en-US" dirty="0"/>
              <a:t>Object-based data model </a:t>
            </a:r>
          </a:p>
          <a:p>
            <a:pPr marL="709136" marR="854869" lvl="1" indent="-257175">
              <a:spcBef>
                <a:spcPts val="225"/>
              </a:spcBef>
              <a:buFont typeface="Arial" charset="0"/>
              <a:buChar char="•"/>
            </a:pPr>
            <a:r>
              <a:rPr lang="en-US"/>
              <a:t>Semi-structured </a:t>
            </a:r>
            <a:r>
              <a:rPr lang="en-US" dirty="0"/>
              <a:t>data model </a:t>
            </a:r>
            <a:r>
              <a:rPr lang="en-US"/>
              <a:t>Database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456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4DDE-45D2-5C41-80E1-2840E8AC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D34F-F433-5B47-9BF8-FAA8792E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Define database and differentiate between a database and a database management system</a:t>
            </a:r>
          </a:p>
          <a:p>
            <a:r>
              <a:rPr lang="en-US" sz="1800" dirty="0"/>
              <a:t>Describe the advantages of using a DBMS to store data over using a file system</a:t>
            </a:r>
          </a:p>
          <a:p>
            <a:r>
              <a:rPr lang="en-US" sz="1800" dirty="0"/>
              <a:t>Relate physical data independence to the various levels of abstraction in a DBMS</a:t>
            </a:r>
          </a:p>
          <a:p>
            <a:r>
              <a:rPr lang="en-US" sz="1800" dirty="0"/>
              <a:t>Explain in detail each component of the ACID property</a:t>
            </a:r>
          </a:p>
          <a:p>
            <a:r>
              <a:rPr lang="en-US" sz="1800" dirty="0"/>
              <a:t>Describe the characteristics of the Relational Data Model</a:t>
            </a:r>
          </a:p>
          <a:p>
            <a:r>
              <a:rPr lang="en-US" sz="1800" dirty="0"/>
              <a:t>Differentiate between Data Definition Language and Data Manipulation Language.</a:t>
            </a:r>
          </a:p>
          <a:p>
            <a:r>
              <a:rPr lang="en-US" sz="2000" dirty="0"/>
              <a:t>Explain the role of the Storage Manager in a DBMS</a:t>
            </a:r>
          </a:p>
          <a:p>
            <a:r>
              <a:rPr lang="en-US" sz="2000" dirty="0"/>
              <a:t>Describe the value of a Query Processor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55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816EAD-7D4B-45C7-A122-479178DD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history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9EE2D8-0EB8-4761-8C4B-12A26ADE6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289146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History of Database Systems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00150"/>
            <a:ext cx="7790507" cy="33940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1950s and early 1960s:</a:t>
            </a:r>
          </a:p>
          <a:p>
            <a:pPr lvl="1"/>
            <a:r>
              <a:rPr lang="en-US" altLang="en-US" sz="2000" dirty="0"/>
              <a:t>Data processing using magnetic tapes for storage</a:t>
            </a:r>
          </a:p>
          <a:p>
            <a:pPr lvl="2"/>
            <a:r>
              <a:rPr lang="en-US" altLang="en-US" sz="2000" dirty="0"/>
              <a:t>Tapes provided only sequential access</a:t>
            </a:r>
          </a:p>
          <a:p>
            <a:pPr lvl="1"/>
            <a:r>
              <a:rPr lang="en-US" altLang="en-US" sz="2000" dirty="0"/>
              <a:t>Punched cards for input</a:t>
            </a:r>
          </a:p>
          <a:p>
            <a:pPr>
              <a:buFont typeface="Monotype Sorts" charset="2"/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4013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History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Late 1960s and 1970s:</a:t>
            </a:r>
          </a:p>
          <a:p>
            <a:pPr lvl="1"/>
            <a:r>
              <a:rPr lang="en-US" altLang="en-US" sz="2000" dirty="0"/>
              <a:t>Hard disks allowed direct access to data</a:t>
            </a:r>
          </a:p>
          <a:p>
            <a:pPr lvl="1"/>
            <a:r>
              <a:rPr lang="en-US" altLang="en-US" sz="2000" dirty="0"/>
              <a:t>Network and hierarchical data models in widespread use</a:t>
            </a:r>
          </a:p>
          <a:p>
            <a:pPr lvl="1"/>
            <a:r>
              <a:rPr lang="en-US" altLang="en-US" sz="2000" dirty="0"/>
              <a:t>Ted </a:t>
            </a:r>
            <a:r>
              <a:rPr lang="en-US" altLang="en-US" sz="2000" dirty="0" err="1"/>
              <a:t>Codd</a:t>
            </a:r>
            <a:r>
              <a:rPr lang="en-US" altLang="en-US" sz="2000" dirty="0"/>
              <a:t> defines the relational data model</a:t>
            </a:r>
          </a:p>
          <a:p>
            <a:pPr lvl="2"/>
            <a:r>
              <a:rPr lang="en-US" altLang="en-US" sz="2000" dirty="0"/>
              <a:t>Would win the ACM Turing Award for this work</a:t>
            </a:r>
          </a:p>
          <a:p>
            <a:pPr lvl="2"/>
            <a:r>
              <a:rPr lang="en-US" altLang="en-US" sz="2000" dirty="0"/>
              <a:t>IBM Research begins System R prototype</a:t>
            </a:r>
          </a:p>
          <a:p>
            <a:pPr lvl="2"/>
            <a:r>
              <a:rPr lang="en-US" altLang="en-US" sz="2000" dirty="0"/>
              <a:t>UC Berkeley begins Ingres prototype</a:t>
            </a:r>
          </a:p>
          <a:p>
            <a:pPr lvl="1"/>
            <a:r>
              <a:rPr lang="en-US" altLang="en-US" sz="2000" dirty="0"/>
              <a:t>High-performance (for the era)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85562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History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Emergence of Web commerce</a:t>
            </a:r>
          </a:p>
        </p:txBody>
      </p:sp>
    </p:spTree>
    <p:extLst>
      <p:ext uri="{BB962C8B-B14F-4D97-AF65-F5344CB8AC3E}">
        <p14:creationId xmlns:p14="http://schemas.microsoft.com/office/powerpoint/2010/main" val="2700421734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CS-COE-Template.potx" id="{AF33C55C-33D9-6A47-9DAC-F96AC37FA547}" vid="{4F857BAD-B63E-B54D-B08B-4D2DCFB02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VCU Egr Gold Angle </Template>
  <TotalTime>700</TotalTime>
  <Words>3092</Words>
  <Application>Microsoft Office PowerPoint</Application>
  <PresentationFormat>On-screen Show (16:9)</PresentationFormat>
  <Paragraphs>419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Calibri</vt:lpstr>
      <vt:lpstr>Courier</vt:lpstr>
      <vt:lpstr>Helvetica</vt:lpstr>
      <vt:lpstr>Helvetica Light</vt:lpstr>
      <vt:lpstr>Monotype Sorts</vt:lpstr>
      <vt:lpstr>Times New Roman</vt:lpstr>
      <vt:lpstr>Wingdings</vt:lpstr>
      <vt:lpstr>VCU Egr Gold Angle </vt:lpstr>
      <vt:lpstr>Week 2 – Lecture 1</vt:lpstr>
      <vt:lpstr>Housekeeping</vt:lpstr>
      <vt:lpstr>Housekeeping</vt:lpstr>
      <vt:lpstr>Housekeeping</vt:lpstr>
      <vt:lpstr>Today’s Learning Objectives</vt:lpstr>
      <vt:lpstr>A little bit of history …</vt:lpstr>
      <vt:lpstr>History of Database Systems</vt:lpstr>
      <vt:lpstr>History (cont.)</vt:lpstr>
      <vt:lpstr>History (cont.)</vt:lpstr>
      <vt:lpstr>History (cont.)</vt:lpstr>
      <vt:lpstr>Databases (DB) and  database management systems (DBMS)</vt:lpstr>
      <vt:lpstr>Databases and Management Systems</vt:lpstr>
      <vt:lpstr>Examples</vt:lpstr>
      <vt:lpstr>Why use a DBMS instead of flat files or spreadsheets?</vt:lpstr>
      <vt:lpstr>Why use a DBMS instead of flat files or spreadsheets?</vt:lpstr>
      <vt:lpstr>Why DBMS – ACID!</vt:lpstr>
      <vt:lpstr>DBMs Internals</vt:lpstr>
      <vt:lpstr>Describing the “Shapes” of the DBMS</vt:lpstr>
      <vt:lpstr>Database Management System (DBMS)</vt:lpstr>
      <vt:lpstr>Database Management System (DBMS)</vt:lpstr>
      <vt:lpstr>Database architecture</vt:lpstr>
      <vt:lpstr>Database Engine</vt:lpstr>
      <vt:lpstr>Database System Internals</vt:lpstr>
      <vt:lpstr>Storage management in a DBMS</vt:lpstr>
      <vt:lpstr>PowerPoint Presentation</vt:lpstr>
      <vt:lpstr>Transaction management and concurrency</vt:lpstr>
      <vt:lpstr>Transaction management and concurrency</vt:lpstr>
      <vt:lpstr>ACID properties</vt:lpstr>
      <vt:lpstr>Database users and administrators</vt:lpstr>
      <vt:lpstr>Communicating with a DBMS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Models</vt:lpstr>
      <vt:lpstr>Data Models</vt:lpstr>
      <vt:lpstr>The Entity-Relationship model</vt:lpstr>
      <vt:lpstr>Relational model</vt:lpstr>
      <vt:lpstr>PowerPoint Presentation</vt:lpstr>
      <vt:lpstr>PowerPoint Presentation</vt:lpstr>
      <vt:lpstr>PowerPoint Presentation</vt:lpstr>
      <vt:lpstr>Summary</vt:lpstr>
      <vt:lpstr>Review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Duke</dc:creator>
  <cp:lastModifiedBy>John Leonard</cp:lastModifiedBy>
  <cp:revision>45</cp:revision>
  <cp:lastPrinted>2019-08-19T00:21:52Z</cp:lastPrinted>
  <dcterms:created xsi:type="dcterms:W3CDTF">2019-08-18T21:23:33Z</dcterms:created>
  <dcterms:modified xsi:type="dcterms:W3CDTF">2022-08-30T12:40:51Z</dcterms:modified>
</cp:coreProperties>
</file>