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7"/>
  </p:notesMasterIdLst>
  <p:sldIdLst>
    <p:sldId id="256" r:id="rId2"/>
    <p:sldId id="351" r:id="rId3"/>
    <p:sldId id="317" r:id="rId4"/>
    <p:sldId id="339" r:id="rId5"/>
    <p:sldId id="340" r:id="rId6"/>
    <p:sldId id="343" r:id="rId7"/>
    <p:sldId id="344" r:id="rId8"/>
    <p:sldId id="345" r:id="rId9"/>
    <p:sldId id="346" r:id="rId10"/>
    <p:sldId id="347" r:id="rId11"/>
    <p:sldId id="348" r:id="rId12"/>
    <p:sldId id="349" r:id="rId13"/>
    <p:sldId id="350" r:id="rId14"/>
    <p:sldId id="324" r:id="rId15"/>
    <p:sldId id="325" r:id="rId16"/>
    <p:sldId id="326" r:id="rId17"/>
    <p:sldId id="283" r:id="rId18"/>
    <p:sldId id="286" r:id="rId19"/>
    <p:sldId id="321" r:id="rId20"/>
    <p:sldId id="269" r:id="rId21"/>
    <p:sldId id="270" r:id="rId22"/>
    <p:sldId id="319" r:id="rId23"/>
    <p:sldId id="263" r:id="rId24"/>
    <p:sldId id="264" r:id="rId25"/>
    <p:sldId id="265" r:id="rId26"/>
    <p:sldId id="266" r:id="rId27"/>
    <p:sldId id="267" r:id="rId28"/>
    <p:sldId id="268" r:id="rId29"/>
    <p:sldId id="271" r:id="rId30"/>
    <p:sldId id="272" r:id="rId31"/>
    <p:sldId id="322" r:id="rId32"/>
    <p:sldId id="273" r:id="rId33"/>
    <p:sldId id="274" r:id="rId34"/>
    <p:sldId id="281" r:id="rId35"/>
    <p:sldId id="323" r:id="rId36"/>
    <p:sldId id="275" r:id="rId37"/>
    <p:sldId id="276" r:id="rId38"/>
    <p:sldId id="277" r:id="rId39"/>
    <p:sldId id="278" r:id="rId40"/>
    <p:sldId id="289" r:id="rId41"/>
    <p:sldId id="282" r:id="rId42"/>
    <p:sldId id="327" r:id="rId43"/>
    <p:sldId id="284" r:id="rId44"/>
    <p:sldId id="258" r:id="rId45"/>
    <p:sldId id="288" r:id="rId46"/>
    <p:sldId id="260" r:id="rId47"/>
    <p:sldId id="261" r:id="rId48"/>
    <p:sldId id="262" r:id="rId49"/>
    <p:sldId id="290" r:id="rId50"/>
    <p:sldId id="328" r:id="rId51"/>
    <p:sldId id="329" r:id="rId52"/>
    <p:sldId id="287" r:id="rId53"/>
    <p:sldId id="330" r:id="rId54"/>
    <p:sldId id="331" r:id="rId55"/>
    <p:sldId id="332" r:id="rId56"/>
    <p:sldId id="333" r:id="rId57"/>
    <p:sldId id="334" r:id="rId58"/>
    <p:sldId id="291" r:id="rId59"/>
    <p:sldId id="335" r:id="rId60"/>
    <p:sldId id="336" r:id="rId61"/>
    <p:sldId id="337" r:id="rId62"/>
    <p:sldId id="279" r:id="rId63"/>
    <p:sldId id="338" r:id="rId64"/>
    <p:sldId id="280" r:id="rId65"/>
    <p:sldId id="285" r:id="rId66"/>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98"/>
    <p:restoredTop sz="66976" autoAdjust="0"/>
  </p:normalViewPr>
  <p:slideViewPr>
    <p:cSldViewPr snapToGrid="0" snapToObjects="1">
      <p:cViewPr varScale="1">
        <p:scale>
          <a:sx n="125" d="100"/>
          <a:sy n="125" d="100"/>
        </p:scale>
        <p:origin x="86" y="403"/>
      </p:cViewPr>
      <p:guideLst>
        <p:guide orient="horz" pos="1620"/>
        <p:guide pos="2880"/>
      </p:guideLst>
    </p:cSldViewPr>
  </p:slideViewPr>
  <p:notesTextViewPr>
    <p:cViewPr>
      <p:scale>
        <a:sx n="100" d="100"/>
        <a:sy n="100" d="100"/>
      </p:scale>
      <p:origin x="0" y="0"/>
    </p:cViewPr>
  </p:notesTextViewPr>
  <p:sorterViewPr>
    <p:cViewPr varScale="1">
      <p:scale>
        <a:sx n="1" d="1"/>
        <a:sy n="1" d="1"/>
      </p:scale>
      <p:origin x="0" y="-224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0:39:17.200"/>
    </inkml:context>
    <inkml:brush xml:id="br0">
      <inkml:brushProperty name="width" value="0.05" units="cm"/>
      <inkml:brushProperty name="height" value="0.05" units="cm"/>
    </inkml:brush>
  </inkml:definitions>
  <inkml:trace contextRef="#ctx0" brushRef="#br0">237 1 20399,'-13'0'-198,"0"0"1,4 0 0,0 0 0,-1 0 0,-2 0 0,-1 0 2252,0 0-1123,6 0-382,1 0-428,6 0 0,-2 0-176,-2 0 1,1 0 195,-6 0 1,1 0 0,-6 0 17,1 0 1,0 0-1,0 0-45,0 0 0,4 0 0,0 0 559,-1 0-106,4 0-89,0 0-160,6 0-721,0 0-621,6 0 779,-4 0 1096,3 0 122,-5 0-503,6 0 0,-3 0-539,6 0 0,-5 0-542,5 0 0,0 0-525,4 0 719,-6 0 677,5 0 1,-9 0 279,6 0-83,-6 0-420,3 0 1,-5 0-62,3 0 1,-1 0-454,6 0 247,0 0 380,4 0 1,-4 0-145,0 0 318,-6 0 420,2 0-278,-5 0-374,0 0-148,6 0 0,-3 0 1,6 0-68,1 0 0,-2 0 0,0 0 87,3 0 1,-4 0 0,2 0 0,1 0 64,2 0 0,1 0 0,0 0 1,0 0 53,0 0 1,0 0 0,2 0 0,1 0-31,2 0 1,-1 0 0,-2 0-1,1 0-31,1 0 0,2 0 0,-2 0 0,0 0-122,-1 0 1,0 0 0,0 0 0,2 0 51,-2 0 0,-1 0 0,-2 0 0,0 0 32,0 0 0,0 0 0,0 0 44,1 0 0,-1 0 1,0 0-1,0 0 30,0 0 0,0 0 1,1 0-35,-1 0 1,0 0 0,0 0 0,0 0-21,0 0 0,-4 0 1,0 0-1,1 0-15,2 0 0,1 0 0,0 0 0,0 0-26,1 0 1,-1 0-1,0 0 10,0 0 0,0 0 1,0 0-1,1 0 32,-1 0 0,0 0 1,0 0-1,0 0 29,0 0 1,1 0 0,-1 0-2,0 0 0,0 0 0,0 0 0,0 0-17,1 0 1,-1 0-1,0 0 1,0 0-8,0 0 0,0 0 0,1 0 0,-1 0 1,0 0 1,0 0-1,0 0 1,0 0-17,0 0 1,1 0-1,-1 0 1,0 0-17,0 0 1,0 0 0,0 0 0,1 0-7,-1 0 1,4 0 0,1 0 0,-2 0 54,-1 0 1,-1 0-1,2 0 1,2 0 12,-2 0 1,3 0 0,0 0-1,0 0 6,0 0 1,3 0 0,-3 0 0,0 0-22,0 0 1,0 0 0,-3 0 0,2 0-44,-2 0 0,3 0 1,0 0-1,0 0-76,0 0 0,3 0 0,-3 0 1,0 0-13,0 0 1,3 0 0,-3 0 0,0 0 57,0 0 1,3 0-1,-5 0 1,1 0 130,1 0 1,-3 0-1,6 0 1,0 0 53,-2 0 1,1 0-1,-5 0 1,3 0-74,1 0 1,1 0 0,2 0 0,-2 0-3,-2 0 1,4 0-1,-1 0 1,3 0-41,1 0 0,1 0 1,0 0-1,3 0-40,0 0 0,5 0 0,-2 0 0,-1 0 1,0 0 0,4 0 1,0 0-1,2 0 18,1 0 1,1 0 0,-1 0 0,1 0 41,-1 0 1,1 0-1,-1 0 1,1 0 35,-1 0 1,5 0-1,1 0 1,1 0 15,-1 0 0,0 0 0,-2 0 0,1 0-61,-2 0 1,8 0-1,-2 0 1,-1 0-57,0 0 1,-6 0 0,4 0-1,0 0-44,3 0 1,-2 0-1,-2 0 1,-2 0 28,2 0 1,-3 0-1,4 0 1,-1 0-77,0 0 1,0 0 0,-5 0 0,2 0 121,3 0 1,2 0 0,2 0-1,-3 0 59,1 0 1,-4 0 0,5 0 0,-2 0 4,-3 0 1,-1 0 0,-1 0 0,1 0-14,3 0 0,-3 0 0,3 0 0,-3 0-60,-2 0 0,6 0 1,4 0-1,0 0-81,0 0 0,2 0 0,-3 0 0,5 0 26,4 0 0,-7 0 0,4 0 1,0 0 64,1 0 1,5 0 0,-1 0 0,2 0 75,-2 0 1,1 0 0,-2 0 0,4 0 29,5 0 1,-6 0 0,4 0 0,-4 0-56,-1 0 1,3 0-1,6 0 1,1 0-70,-1 0 0,-2 0 1,-1 0-1,1 0-16,3 0 1,-2 0 0,2 0 0,-2 0-46,3 0 0,-3 0 0,6 0 1,-1 0 54,0 0 1,-4 0 0,1 0 0,-2 0 51,3 0 1,-4 0 0,5 0 0,-2 0-3,0 0 1,3 0 0,-3 0-1,2 0-9,-5 0 0,2 0 0,1 0 0,0 0-12,2 0 1,-5 0 0,4 0 0,-4 0-16,-1 0 1,5 0 0,3 0 0,-1 0-12,-3 0 0,-3 0 0,0 0 0,4 0 10,3 0 0,-2 0 0,0 0 1,-2 0 8,0 0 0,6 0 1,-3 0-1,2 0 19,-1 0 1,-3 0 0,3 0 0,2 0-19,2 0 1,-4 0 0,-1 0-1,-1 0-13,-3 0 1,4 0 0,0 0 0,0 0 4,-3 0 1,-2 0 0,-4 0 0,0 0-5,2 0 1,-9 0 0,6 0-1,-3 0-2,2 0 0,2 0 1,2 0-1,0 0-31,-1 0 0,-3 0 0,-1 0 0,4 0-12,3 0 1,-2 0 0,1 0-1,-4 0 29,0 0 1,2 0 0,0 0 0,0 0 51,-4 0 1,2 0 0,-4 0-1,1 0 11,2 0 1,-2 0-1,0 0 1,0 0-78,0 0 0,-1 0 0,4 0 0,0 0-20,-5 0 0,-2 0 0,-4 0 0,2 0 41,3 0 0,-2 0 0,2 0 0,-3 0 22,-2 0 1,2 0-1,2 0 1,1 0-27,-1 0 1,-2 0-1,0 0 1,2 0-22,1 0 0,0 0 0,-5 0 0,-1 0 5,-2 0 1,2 0-1,-4 0 1,1 0 13,0 0 1,-4 0 0,3 0 0,0 0-5,0 0 0,-1 0 1,4 0-1,-2 0 73,2 0 1,-2 0 0,2 0 0,0 0-49,-5 0 1,2 0-1,-2 0 1,1 0-44,-1 0 1,-1 0 0,-5 0-1,1 0 25,-1 0 1,1 0 0,-1 0 0,1 0-9,-1 0 0,1 0 1,1 0-1,3 0-20,4 0 0,-3 0 0,-1 0 0,-2 0 4,2 0 0,-1 0 0,4 0 0,-2 0 23,-3 0 0,4 0 0,-2 0 1,1 0 55,5 0 1,-8 0 0,8 0 0,-5 0 20,-1 0 0,1 0 0,-1 0 0,3 0-53,0 0 0,2 0 0,-3 0 1,1 0-61,2 0 0,3 0 0,0 0 0,-1 0 8,-2 0 1,2 0 0,-3 0 0,2 0 73,-2 0 1,-1 0 0,-5 0 0,4 0 89,0 0 1,-3 0 0,1 0-1,-3 0-24,-2 0 1,5 0 0,0 0 0,-2 0-122,-1 0 0,-1 0 1,-1 0-1,2 0-62,3 0 0,-4 0 1,1 0-1,-5 0-45,1 0 1,1 0 0,1 0 0,-1 0 24,-3 0 1,-1 0 0,-5 0 0,3 0 154,2 0 1,-5 0 0,2 0 0,-3 0 57,-2 0 1,6 0 0,2 0 0,0 0-91,-4 0 0,4 0 0,0 0 0,1 0-31,0 0 0,-2 0 0,3 0 0,-4 0-58,0 0 0,-3 0 0,5 0 0,-2 0 78,-3 0 1,-1 0 0,-2 0-1,2 0 3,3 0 1,-8 0-1,2 0 1,-4 0 27,-5 0 1,3 0 0,-2 0-1,-1 0 17,-1 0 1,-6 0 0,0 0-1,1 0-2,1 0 0,3 0 0,-1 0 0,0 0-84,0 0 1,5 0 0,1 0 0,0 0-116,0 0 1,0 0 0,-3 0 0,1 0-33,-1 0 0,-5 0-115,-3 0 684,-5 0 173,3 0-675,-6 0 202,0 0 332,6 0-203,1 0 1,7 0 253,-1 0-293,-6 0-268,5 0 0,-9 0-1083,5 0-109,-5 0-628,3 0 1,-7 0 359,-4 0 0,-3 0 1548,-10 0 0,-8 0 0,-8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0:39:32.149"/>
    </inkml:context>
    <inkml:brush xml:id="br0">
      <inkml:brushProperty name="width" value="0.05" units="cm"/>
      <inkml:brushProperty name="height" value="0.05" units="cm"/>
    </inkml:brush>
  </inkml:definitions>
  <inkml:trace contextRef="#ctx0" brushRef="#br0">105 105 20238,'-10'-10'-144,"-1"-1"0,1 1 0,-1-1 109,-1-1 0,2 2 0,0 0 697,0 0 1,2 2 423,1 1-939,3 3 1,2 2-1,4 4 6,3 3 0,1 1 1,1 1-56,2 2 0,-4-4 1,2 2-155,1 1 0,-3-3 132,1 1 0,-1-1 677,2 2-287,-3-3 1,-2-2-28,-4-4 1,-2-2-40,-3-3 0,3 3-388,0 0-633,2 2-156,-1-1 2338,3 3-1093,3 3-717,-2-2 1,2 3 291,0-2 207,-3-2 0,4 4 24,-2-2 0,0 0-66,2 2 1,-1-1 0,4 4-185,2 2 1,-2-2 0,1 2-1,1-1-128,1 2 1,1 1 0,2 2 0,1 1 48,1 1 0,-1-1 0,1 1 0,-1-1 21,-1-1 0,5 5 0,0 0 0,0 0 67,-1-1 0,2 2 1,0 0-1,1 1 67,1 1 1,-1-1 0,-1-1 0,2 2-25,2 2 0,0 0 0,0 0 1,-2-2-59,0 1 1,-1-3 0,1 2 0,1 1-15,1 1 0,1 1 1,-6-5-1,3 1-37,1 2 0,4 4 1,-2-2-1,0 0-67,-1-1 1,2 2 0,3 3 0,-1-1 48,1 1 0,-1-1 0,-2-2 1,-1-1 47,1 1 1,1 1 0,2 2-1,0 0 120,0 0 0,0 0 0,0 0 0,2 2-48,2 2 0,-4-4 0,4 4 0,-2-2-55,0 0 1,1 1-1,1 1 1,2 2-11,0 0 1,1 1 0,-1-1-1,0 0-48,0 0 0,2 2 1,-3-2-1,0-2 11,-1 0 0,1 1 1,1 1-1,1 1 96,0 0 1,-2-2-1,0 0 1,1 1 41,1 1 0,-1-1 1,1 1-1,-2-2-12,0 0 0,3 3 0,0 0 0,0 0-34,-1-1 1,-3-3 0,4 4-1,0 0-29,1 1 0,-2-2 0,1 1 0,0 0-16,0 0 1,1 1 0,-1-1 0,-1-1-88,-2-2 1,-2-2 0,3 3-1,0 0 20,1 1 1,0 0 0,-3-2 0,0-2 13,-1 0 0,-2-2 1,2 2-1,2 2 49,-2-2 0,-2-2 1,1 1-1,1 1 86,1 1 1,-3-3 0,2 2 0,-1-1 52,1 1 0,1 1 0,0 0 0,-1-1-36,-3-3 0,4 4 0,-1-1 1,1 1-37,0 0 0,-2-2 1,1 1-1,0 0-37,1 1 0,-1-1 0,-1-1 0,-1-1-145,-1-1 0,1 1 1,0 0-1,0 0 92,2 2 1,-3-3-1,3 3 1,-3-3 32,1 1 0,0 0 0,2 2 0,-2-2 63,0 0 0,-2-1 0,2 0 0,-1 0-87,0 0 1,1 1 0,1 1-1,-3-3-26,-2-1 1,5 3 0,-4-3 0,1 1 9,0 0 1,-1 0 0,1-1 0,1 2 11,2 2 0,-5-5 0,2 2 0,-3-3-20,-2-2 0,0 0 0,-1-1 0,-1-1 41,-1-1 0,-1-1 1,-1-1-1,-1-1 46,-2-2 1,-1-1 0,1 1 0,0 0 8,-1-1 0,1 1 0,-2-2 0,2 2-4,1 1 0,1 1 1,-1-1-1,0 0-78,0 0 1,2 2 0,0 0 0,-1-1-86,0 0 0,-5-4 0,0-2 1,-2-1-517,-1-1 198,-3-3 589,-2-2 0,-4-4 219,-1-1 1,0 0 0,-2-2 82,-1-1 0,-1-1-474,-1-1-705,4 4 235,-3-3 0,4 4-787,-2-2 811,2 3 1,-1-3 90,1 2 0,0 0-711,-2-2 1,2 2 1065,-3-3 0,4 4 0,-2-2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0:39:45.764"/>
    </inkml:context>
    <inkml:brush xml:id="br0">
      <inkml:brushProperty name="width" value="0.05" units="cm"/>
      <inkml:brushProperty name="height" value="0.05" units="cm"/>
    </inkml:brush>
  </inkml:definitions>
  <inkml:trace contextRef="#ctx0" brushRef="#br0">166 0 20190,'-20'8'-22,"1"-1"1,-1 1-1,0-1 22,-3 2 0,-6 2 0,-5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9-05T10:39:49.197"/>
    </inkml:context>
    <inkml:brush xml:id="br0">
      <inkml:brushProperty name="width" value="0.05" units="cm"/>
      <inkml:brushProperty name="height" value="0.05" units="cm"/>
    </inkml:brush>
  </inkml:definitions>
  <inkml:trace contextRef="#ctx0" brushRef="#br0">212 5305 20160,'7'-3'-1136,"2"0"1376,1-1 1,-1 0 715,3 0-383,-5 1-216,7-2 0,-7 2 461,3-1-234,-5 2-436,0 0 1,-8 4 0,-3 0-54,-5 2 0,-3 1 0,0 1 0,-2 0-130,-2 1 1,1-1 0,0 1 0,2-1 54,0-1 0,0 1 0,-2 1 0,0-1 73,0 1 1,6-3 0,0 0-249,-1 1 0,-1 0 262,-1 0-248,-2 1-189,8-2 1761,0-2-387,6-1-1269,2-1 376,7-3-132,-5 3 0,7-4-53,-4 2 1,-2 1 0,7-2 28,1-2 1,1 1-1,3-2 69,-1 0 0,0 1 0,1-1-42,-1 1 0,0 0 1,1-1-1,-1 0-10,-1 1 0,2 0 0,0-1 0,1 0-3,3-1 0,-2 0 1,-1 1-1,2-1-23,1 0 0,3-2 0,-4 2 0,1 0 1,1-1 1,-4 2 0,3-1 0,-1 0 5,-1 0 0,0 1 1,-4 1-1,1-1 2,3 0 0,-2 0 1,1 0-1,-1 0 57,-1 1 1,3-1 0,2-2 0,0 1-10,0 0 0,4-2 0,-1 0 0,3 0-19,2-2 1,-2 2-1,6-3 1,-2 1-14,-2 0 0,1 1 0,-1-1 0,0 1-19,-1 0 1,1 0 0,-2 0-1,3-1-4,2 0 0,-3 0 1,1 1-1,-4 1 44,-3 0 1,1 1 0,4-2 0,-1 0 1,1 0 1,0 0 0,1 0 0,0 0 15,0-1 0,3 0 0,3-2 0,-2 1-41,-3 1 0,3-1 1,2 0-1,-1-1-1,1 1 0,-1 0 1,-2 0-1,1 0 37,1 0 1,-3 1 0,1-1 0,-1 1 0,1 0 0,-2 0 0,5-2 0,-2 1-29,-2 1 0,3-1 0,0 0 0,2-1-28,2-1 0,0 0 1,1 0-1,-1 0-9,2-1 0,3 0 0,1-2 1,2 0 35,0 1 1,-3 0 0,0 0 0,1 0 15,2-1 1,-1 1 0,2-2 0,1 1-8,2-2 1,0 1 0,3-2 0,2 0-23,-3 1 1,3-1 0,-3 0 0,2 0 12,1 0 1,-4 1-1,-1 1 1,-1-1 69,1 1 1,0 0 0,5-2 0,-1-1-35,1 1 1,-2 1 0,-1-1 0,0 1-38,4-2 1,-3 2-1,3-2 1,-1 1-35,2-1 1,1-1 0,3-1-1,-2 2 51,-5 1 1,-2 0 0,4 0 0,1-2-1,3 1 0,-8 1 1,6-1-1,-1 0-13,0-1 0,8-2 0,0 0 0,1 0 6,-2 0 1,-2 1 0,-3 1 0,3-1-29,1-1 0,-5 3 0,0-1 0,0 1-12,0-1 0,-3 2 1,4-2-1,-3 1 11,-1 1 1,-2 0 0,3 0 0,1-1 31,3-1 1,0-1 0,4-1-1,-2 1 38,0 0 0,5-2 0,-2 1 0,2-1-8,-2 1 0,0 0 0,-4 1 1,0 0-56,4-1 0,0 0 0,0 0 1,-4 1-11,1 0 1,-3 1 0,4-1-1,0 0 17,-1-1 1,4 0 0,-4 1 0,1-1-33,1 1 1,-6 1 0,1 0-1,-1 1 8,0-1 0,1 0 1,5-1-1,2-2 9,-5 2 0,1 0 0,-2 1 0,2-1-1,4-1 0,-1 0 0,-1-1 0,-2 3 19,-1-1 1,2-1 0,0 1 0,1-1-5,-1 1 1,3-2 0,-4 2 0,3-1-53,2-1 1,-1 1 0,1-1 0,0 0 2,1-1 0,1 1 0,2-2 0,1 0 13,-2 1 0,-1 0 0,-1 1 1,-2 0 13,2 0 1,-6 2 0,-2 1-1,0 0 88,2-1 0,2-1 1,0 0-1,3-1-13,-3 1 1,3-1 0,-4 2 0,4-2-76,4-1 0,-1-1 0,4 0 0,1-1-30,0 0 1,-3 1 0,0 0-1,-3 1-2,-8 3 0,0 1 1,-3 0-1,1 1 40,0-2 1,-3 3 0,2-2 0,-1 1 64,0 0 1,-1 1 0,1-2-1,-2 2-36,-1 0 0,-1 0 0,1 0 0,1 0-13,3-1 1,-2 0-1,1 0 1,-2 1-36,-2 0 0,0 0 1,-1 1-1,-1 0-30,-2 1 0,0 0 1,-3 1-1,0 0-1,0 1 1,0-1 0,-5 2 0,-1 0 43,1 0 1,1 0 0,2-1 0,2-1 5,-1 0 1,-2 1 0,1 0 0,2-1 25,3 0 1,-11 2 0,3 1 0,-3 0-40,-3 1 1,0 1 0,-6 1 0,0 1-31,-1 0 0,1 0 0,-3 0 0,-1 1 31,-1 1 0,-4 1 1,4-1-1,-1-1 15,0 1 0,-3 2 0,3-3 0,0 1-6,0 0 1,-3 1-1,2 0 1,1-1-54,-1 0 1,2 0 0,3-2 0,-3 1-50,0 1 0,-4 1 0,3-1 13,-2 1 1,-1 0 101,-5 2 351,-5 2-267,-3 1 0,-6 2-85,-3 2 1,6-3-1,0 1-30,6-4 1,6-1-1,5-2 1,3-2 0,1 0 0,7-2 0,1-1 0,1 0-74,3-2 0,-3 2 1,0 0-1,-2 0-154,-3 2 0,-6 2 0,-1 0-830,-1 1 495,-9 3 0,-4 2-19,-10 3 0,-2 2 0,-6 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CBA4733-EDCA-6248-BCC0-4A1A0E1CDAB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D58BD69-EF59-8147-AAE6-B23A27B1741E}"/>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6D2D0FEC-259C-5344-8545-BC85BB550A9A}" type="datetimeFigureOut">
              <a:rPr lang="en-US" altLang="en-US"/>
              <a:pPr/>
              <a:t>9/5/22</a:t>
            </a:fld>
            <a:endParaRPr lang="en-US" altLang="en-US"/>
          </a:p>
        </p:txBody>
      </p:sp>
      <p:sp>
        <p:nvSpPr>
          <p:cNvPr id="4" name="Slide Image Placeholder 3">
            <a:extLst>
              <a:ext uri="{FF2B5EF4-FFF2-40B4-BE49-F238E27FC236}">
                <a16:creationId xmlns:a16="http://schemas.microsoft.com/office/drawing/2014/main" id="{CC682AD4-33F2-8440-B58F-DC40EA0830BC}"/>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1072427-2F5F-7B49-B0B9-63B7AE474D9D}"/>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935B5D8-7888-7943-B85F-D60364E4394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097FA9D4-7FFE-CB4C-9720-EA8CBCEF66A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27AC930-4B53-FD49-8851-7FC6E3CE60E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www.cci.drexel.edu/faculty/song/publications/p_JDB99.PDF"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ER model is a way of modeling the needs of the database that is close to the user/enterprise.</a:t>
            </a:r>
            <a:r>
              <a:rPr lang="en-US" baseline="0" dirty="0"/>
              <a:t> It’s a first step at understanding the user requirements and is easy for the end users to understand so it facilitates communication.</a:t>
            </a:r>
          </a:p>
          <a:p>
            <a:r>
              <a:rPr lang="en-US" baseline="0" dirty="0"/>
              <a:t>Importance of getting the data model right </a:t>
            </a:r>
            <a:r>
              <a:rPr lang="mr-IN" baseline="0" dirty="0"/>
              <a:t>–</a:t>
            </a:r>
            <a:r>
              <a:rPr lang="en-US" baseline="0" dirty="0"/>
              <a:t> can change physical design later, but to change the logical design would disrupt the way data is used.</a:t>
            </a:r>
          </a:p>
          <a:p>
            <a:r>
              <a:rPr lang="en-US" sz="1400" b="1" baseline="0" dirty="0"/>
              <a:t>The two major things to avoid are duplication and missing information.</a:t>
            </a:r>
            <a:endParaRPr sz="1400" b="1" dirty="0"/>
          </a:p>
        </p:txBody>
      </p:sp>
    </p:spTree>
    <p:extLst>
      <p:ext uri="{BB962C8B-B14F-4D97-AF65-F5344CB8AC3E}">
        <p14:creationId xmlns:p14="http://schemas.microsoft.com/office/powerpoint/2010/main" val="3877398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Examine</a:t>
            </a:r>
            <a:r>
              <a:rPr lang="en-US" baseline="0" dirty="0"/>
              <a:t> the relationships: </a:t>
            </a:r>
          </a:p>
          <a:p>
            <a:pPr marL="171450" indent="-171450">
              <a:buFont typeface="Arial" charset="0"/>
              <a:buChar char="•"/>
            </a:pPr>
            <a:r>
              <a:rPr lang="en-US" baseline="0" dirty="0"/>
              <a:t>two teams play a match and each team has a score in the match </a:t>
            </a:r>
            <a:r>
              <a:rPr lang="mr-IN" baseline="0" dirty="0"/>
              <a:t>–</a:t>
            </a:r>
            <a:r>
              <a:rPr lang="en-US" baseline="0" dirty="0"/>
              <a:t> this could be modeled as a recursive relationship, but Match has a lot of attributes, so better to have it as an Entity</a:t>
            </a:r>
          </a:p>
          <a:p>
            <a:pPr marL="171450" indent="-171450">
              <a:buFont typeface="Arial" charset="0"/>
              <a:buChar char="•"/>
            </a:pPr>
            <a:endParaRPr lang="en-US" dirty="0"/>
          </a:p>
        </p:txBody>
      </p:sp>
    </p:spTree>
    <p:extLst>
      <p:ext uri="{BB962C8B-B14F-4D97-AF65-F5344CB8AC3E}">
        <p14:creationId xmlns:p14="http://schemas.microsoft.com/office/powerpoint/2010/main" val="3016637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Examine</a:t>
            </a:r>
            <a:r>
              <a:rPr lang="en-US" baseline="0" dirty="0"/>
              <a:t> the relationships: </a:t>
            </a:r>
          </a:p>
          <a:p>
            <a:pPr marL="171450" indent="-171450">
              <a:buFont typeface="Arial" charset="0"/>
              <a:buChar char="•"/>
            </a:pPr>
            <a:r>
              <a:rPr lang="en-US" baseline="0" dirty="0"/>
              <a:t>players are members of teams</a:t>
            </a:r>
          </a:p>
          <a:p>
            <a:pPr marL="171450" indent="-171450">
              <a:buFont typeface="Arial" charset="0"/>
              <a:buChar char="•"/>
            </a:pPr>
            <a:r>
              <a:rPr lang="en-US" baseline="0" dirty="0"/>
              <a:t>to get the average stats for a single player, we need a relationship between player and match to capture the point earned by that player.</a:t>
            </a:r>
          </a:p>
          <a:p>
            <a:pPr marL="171450" indent="-171450">
              <a:buFont typeface="Arial" charset="0"/>
              <a:buChar char="•"/>
            </a:pPr>
            <a:endParaRPr lang="en-US" baseline="0" dirty="0"/>
          </a:p>
          <a:p>
            <a:pPr marL="171450" indent="-171450">
              <a:buFont typeface="Arial" charset="0"/>
              <a:buChar char="•"/>
            </a:pPr>
            <a:r>
              <a:rPr lang="en-US" baseline="0" dirty="0"/>
              <a:t>What’s missing in this diagram?  Keys in the entities. </a:t>
            </a:r>
          </a:p>
          <a:p>
            <a:pPr marL="171450" indent="-171450">
              <a:buFont typeface="Arial" charset="0"/>
              <a:buChar char="•"/>
            </a:pPr>
            <a:endParaRPr lang="en-US" dirty="0"/>
          </a:p>
        </p:txBody>
      </p:sp>
    </p:spTree>
    <p:extLst>
      <p:ext uri="{BB962C8B-B14F-4D97-AF65-F5344CB8AC3E}">
        <p14:creationId xmlns:p14="http://schemas.microsoft.com/office/powerpoint/2010/main" val="3452987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For example, in the university database,</a:t>
            </a:r>
            <a:r>
              <a:rPr lang="en-US" baseline="0" dirty="0"/>
              <a:t> a section cannot exist with out a course, but a course can have multiple sections. So section is a weak entity that depends on the course entity.</a:t>
            </a:r>
          </a:p>
          <a:p>
            <a:r>
              <a:rPr lang="en-US" baseline="0" dirty="0"/>
              <a:t>For insurance purposes, a dependent cannot exist without a primary insured person.</a:t>
            </a:r>
            <a:endParaRPr dirty="0"/>
          </a:p>
        </p:txBody>
      </p:sp>
    </p:spTree>
    <p:extLst>
      <p:ext uri="{BB962C8B-B14F-4D97-AF65-F5344CB8AC3E}">
        <p14:creationId xmlns:p14="http://schemas.microsoft.com/office/powerpoint/2010/main" val="435498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arrow in</a:t>
            </a:r>
            <a:r>
              <a:rPr lang="en-US" baseline="0" dirty="0"/>
              <a:t> this diagram is an alternative way to depict a one to many relationship. So a course can have multiple sections, but a section can be own by only one course.</a:t>
            </a:r>
            <a:endParaRPr dirty="0"/>
          </a:p>
        </p:txBody>
      </p:sp>
    </p:spTree>
    <p:extLst>
      <p:ext uri="{BB962C8B-B14F-4D97-AF65-F5344CB8AC3E}">
        <p14:creationId xmlns:p14="http://schemas.microsoft.com/office/powerpoint/2010/main" val="2470619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See Key Constraints in notes.</a:t>
            </a:r>
            <a:endParaRPr dirty="0"/>
          </a:p>
        </p:txBody>
      </p:sp>
    </p:spTree>
    <p:extLst>
      <p:ext uri="{BB962C8B-B14F-4D97-AF65-F5344CB8AC3E}">
        <p14:creationId xmlns:p14="http://schemas.microsoft.com/office/powerpoint/2010/main" val="281218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One to one</a:t>
            </a:r>
            <a:r>
              <a:rPr lang="en-US" b="1" dirty="0"/>
              <a:t>: A is</a:t>
            </a:r>
            <a:r>
              <a:rPr lang="en-US" b="1" baseline="0" dirty="0"/>
              <a:t> associated with AT MOST one entity in B, and </a:t>
            </a:r>
            <a:r>
              <a:rPr lang="en-US" b="1" dirty="0"/>
              <a:t>B is</a:t>
            </a:r>
            <a:r>
              <a:rPr lang="en-US" b="1" baseline="0" dirty="0"/>
              <a:t> associated with AT MOST one entity in 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One to many: </a:t>
            </a:r>
            <a:r>
              <a:rPr lang="en-US" dirty="0"/>
              <a:t>A is</a:t>
            </a:r>
            <a:r>
              <a:rPr lang="en-US" baseline="0" dirty="0"/>
              <a:t> associated with ZERO OR MORE entities in B, and </a:t>
            </a:r>
            <a:r>
              <a:rPr lang="en-US" dirty="0"/>
              <a:t>B is</a:t>
            </a:r>
            <a:r>
              <a:rPr lang="en-US" baseline="0" dirty="0"/>
              <a:t> associated with AT MOST one entity in A</a:t>
            </a:r>
          </a:p>
          <a:p>
            <a:endParaRPr dirty="0"/>
          </a:p>
        </p:txBody>
      </p:sp>
    </p:spTree>
    <p:extLst>
      <p:ext uri="{BB962C8B-B14F-4D97-AF65-F5344CB8AC3E}">
        <p14:creationId xmlns:p14="http://schemas.microsoft.com/office/powerpoint/2010/main" val="1693729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Many to one: A is</a:t>
            </a:r>
            <a:r>
              <a:rPr lang="en-US" baseline="0" dirty="0"/>
              <a:t> associated with AT MOST one entity in B, and </a:t>
            </a:r>
            <a:r>
              <a:rPr lang="en-US" dirty="0"/>
              <a:t>B is</a:t>
            </a:r>
            <a:r>
              <a:rPr lang="en-US" baseline="0" dirty="0"/>
              <a:t> associated with ZERO OR MORE entities in A</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Many to Many: </a:t>
            </a:r>
            <a:r>
              <a:rPr lang="en-US" dirty="0"/>
              <a:t>A is</a:t>
            </a:r>
            <a:r>
              <a:rPr lang="en-US" baseline="0" dirty="0"/>
              <a:t> associated with ZERO OR MORE entities in B, and </a:t>
            </a:r>
            <a:r>
              <a:rPr lang="en-US" dirty="0"/>
              <a:t>B is</a:t>
            </a:r>
            <a:r>
              <a:rPr lang="en-US" baseline="0" dirty="0"/>
              <a:t> associated with ZERO OR MORE entities in A</a:t>
            </a:r>
          </a:p>
          <a:p>
            <a:endParaRPr lang="en-US" dirty="0"/>
          </a:p>
          <a:p>
            <a:endParaRPr dirty="0"/>
          </a:p>
        </p:txBody>
      </p:sp>
    </p:spTree>
    <p:extLst>
      <p:ext uri="{BB962C8B-B14F-4D97-AF65-F5344CB8AC3E}">
        <p14:creationId xmlns:p14="http://schemas.microsoft.com/office/powerpoint/2010/main" val="10005187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How</a:t>
            </a:r>
            <a:r>
              <a:rPr lang="en-US" baseline="0" dirty="0"/>
              <a:t> are these constraints depicted in the diagram?</a:t>
            </a:r>
          </a:p>
          <a:p>
            <a:r>
              <a:rPr lang="en-US" dirty="0"/>
              <a:t>In the bottom diagram, the advisor student line is 1</a:t>
            </a:r>
            <a:r>
              <a:rPr lang="mr-IN" dirty="0"/>
              <a:t>…</a:t>
            </a:r>
            <a:r>
              <a:rPr lang="en-US" dirty="0"/>
              <a:t>1 meaning</a:t>
            </a:r>
            <a:r>
              <a:rPr lang="en-US" baseline="0" dirty="0"/>
              <a:t> that the min an max cardinality is the same </a:t>
            </a:r>
            <a:r>
              <a:rPr lang="mr-IN" baseline="0" dirty="0"/>
              <a:t>–</a:t>
            </a:r>
            <a:r>
              <a:rPr lang="en-US" baseline="0" dirty="0"/>
              <a:t> a student has only 1 advisor so there is total participation because the min is 1 (not 0)</a:t>
            </a:r>
          </a:p>
          <a:p>
            <a:r>
              <a:rPr lang="en-US" baseline="0" dirty="0"/>
              <a:t>while the 0</a:t>
            </a:r>
            <a:r>
              <a:rPr lang="mr-IN" baseline="0" dirty="0"/>
              <a:t>…</a:t>
            </a:r>
            <a:r>
              <a:rPr lang="en-US" baseline="0" dirty="0"/>
              <a:t>1 for instructor advisor line means that an advisor can advise 0 or more students </a:t>
            </a:r>
            <a:r>
              <a:rPr lang="mr-IN" baseline="0" dirty="0"/>
              <a:t>–</a:t>
            </a:r>
            <a:r>
              <a:rPr lang="en-US" baseline="0" dirty="0"/>
              <a:t> a 1 to many relationship</a:t>
            </a:r>
          </a:p>
          <a:p>
            <a:endParaRPr dirty="0"/>
          </a:p>
        </p:txBody>
      </p:sp>
    </p:spTree>
    <p:extLst>
      <p:ext uri="{BB962C8B-B14F-4D97-AF65-F5344CB8AC3E}">
        <p14:creationId xmlns:p14="http://schemas.microsoft.com/office/powerpoint/2010/main" val="21451241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Point out the difference in the bottom diagram where student may not</a:t>
            </a:r>
            <a:r>
              <a:rPr lang="en-US" baseline="0" dirty="0"/>
              <a:t> have an advisor.</a:t>
            </a:r>
            <a:endParaRPr dirty="0"/>
          </a:p>
        </p:txBody>
      </p:sp>
    </p:spTree>
    <p:extLst>
      <p:ext uri="{BB962C8B-B14F-4D97-AF65-F5344CB8AC3E}">
        <p14:creationId xmlns:p14="http://schemas.microsoft.com/office/powerpoint/2010/main" val="15297131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45855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DBAs are responsible for defining the logical and physical layers</a:t>
            </a:r>
            <a:r>
              <a:rPr lang="en-US" baseline="0" dirty="0"/>
              <a:t> of the database, along with maintaining database security.</a:t>
            </a:r>
            <a:endParaRPr dirty="0"/>
          </a:p>
        </p:txBody>
      </p:sp>
    </p:spTree>
    <p:extLst>
      <p:ext uri="{BB962C8B-B14F-4D97-AF65-F5344CB8AC3E}">
        <p14:creationId xmlns:p14="http://schemas.microsoft.com/office/powerpoint/2010/main" val="2160062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No</a:t>
            </a:r>
            <a:r>
              <a:rPr lang="en-US" baseline="0" dirty="0"/>
              <a:t> standard exists and different references will show them differently. Some might list the entity in a box with attributes as circle “balloons” surrounding it, for example.</a:t>
            </a:r>
            <a:endParaRPr dirty="0"/>
          </a:p>
        </p:txBody>
      </p:sp>
    </p:spTree>
    <p:extLst>
      <p:ext uri="{BB962C8B-B14F-4D97-AF65-F5344CB8AC3E}">
        <p14:creationId xmlns:p14="http://schemas.microsoft.com/office/powerpoint/2010/main" val="18990450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Try not to let the differences</a:t>
            </a:r>
            <a:r>
              <a:rPr lang="en-US" baseline="0" dirty="0"/>
              <a:t> be an obstacle in the design process.</a:t>
            </a:r>
            <a:endParaRPr dirty="0"/>
          </a:p>
        </p:txBody>
      </p:sp>
    </p:spTree>
    <p:extLst>
      <p:ext uri="{BB962C8B-B14F-4D97-AF65-F5344CB8AC3E}">
        <p14:creationId xmlns:p14="http://schemas.microsoft.com/office/powerpoint/2010/main" val="25848630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91803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What does it tell us?</a:t>
            </a:r>
          </a:p>
          <a:p>
            <a:r>
              <a:rPr lang="en-US" dirty="0"/>
              <a:t>See printout</a:t>
            </a:r>
          </a:p>
          <a:p>
            <a:pPr marL="9525"/>
            <a:r>
              <a:rPr lang="en-US" sz="1200" dirty="0">
                <a:latin typeface="Calibri" charset="0"/>
                <a:cs typeface="Times New Roman"/>
              </a:rPr>
              <a:t>*Arrow indicates that each section is related to a single course</a:t>
            </a:r>
          </a:p>
          <a:p>
            <a:pPr marL="9525"/>
            <a:r>
              <a:rPr lang="en-US" sz="1200" dirty="0">
                <a:latin typeface="Calibri" charset="0"/>
                <a:cs typeface="Times New Roman"/>
              </a:rPr>
              <a:t>*Double line indicates total participation of the section entity</a:t>
            </a:r>
          </a:p>
          <a:p>
            <a:endParaRPr dirty="0"/>
          </a:p>
        </p:txBody>
      </p:sp>
    </p:spTree>
    <p:extLst>
      <p:ext uri="{BB962C8B-B14F-4D97-AF65-F5344CB8AC3E}">
        <p14:creationId xmlns:p14="http://schemas.microsoft.com/office/powerpoint/2010/main" val="26317003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1" indent="-285750" algn="l">
              <a:spcBef>
                <a:spcPts val="600"/>
              </a:spcBef>
              <a:spcAft>
                <a:spcPts val="600"/>
              </a:spcAft>
              <a:buFont typeface="Arial" panose="020B0604020202020204" pitchFamily="34" charset="0"/>
              <a:buChar char="•"/>
            </a:pPr>
            <a:r>
              <a:rPr lang="en-US" sz="1800" dirty="0">
                <a:latin typeface="Calibri" charset="0"/>
              </a:rPr>
              <a:t>Model exams as entities and use a ternary relationship with the existing database</a:t>
            </a:r>
          </a:p>
          <a:p>
            <a:pPr marL="285750" lvl="1" indent="-285750" algn="l">
              <a:spcBef>
                <a:spcPts val="600"/>
              </a:spcBef>
              <a:spcAft>
                <a:spcPts val="600"/>
              </a:spcAft>
              <a:buFont typeface="Arial" panose="020B0604020202020204" pitchFamily="34" charset="0"/>
              <a:buChar char="•"/>
            </a:pPr>
            <a:r>
              <a:rPr lang="en-US" sz="1800" dirty="0">
                <a:latin typeface="Calibri" charset="0"/>
              </a:rPr>
              <a:t>Provide an alternative model using a binary relationship between student and section, allowing for a single relationship between a student and a section, but multiple exam scores can be entered for the student in the section</a:t>
            </a:r>
          </a:p>
          <a:p>
            <a:pPr marL="285750" indent="-171450" algn="l">
              <a:spcBef>
                <a:spcPts val="600"/>
              </a:spcBef>
              <a:spcAft>
                <a:spcPts val="600"/>
              </a:spcAft>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27AC930-4B53-FD49-8851-7FC6E3CE60E3}" type="slidenum">
              <a:rPr lang="en-US" altLang="en-US" smtClean="0"/>
              <a:pPr/>
              <a:t>34</a:t>
            </a:fld>
            <a:endParaRPr lang="en-US" altLang="en-US"/>
          </a:p>
        </p:txBody>
      </p:sp>
    </p:spTree>
    <p:extLst>
      <p:ext uri="{BB962C8B-B14F-4D97-AF65-F5344CB8AC3E}">
        <p14:creationId xmlns:p14="http://schemas.microsoft.com/office/powerpoint/2010/main" val="22779052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Attributes are</a:t>
            </a:r>
            <a:r>
              <a:rPr lang="en-US" baseline="0" dirty="0"/>
              <a:t> the set of characteristics (data) for an entity in an entity set.</a:t>
            </a:r>
          </a:p>
          <a:p>
            <a:r>
              <a:rPr lang="en-US" baseline="0" dirty="0"/>
              <a:t>Attributes have a name and domain of values allowed for that attributes.</a:t>
            </a:r>
          </a:p>
          <a:p>
            <a:r>
              <a:rPr lang="en-US" baseline="0" dirty="0"/>
              <a:t>An attribute of an entity set is a function that maps from the entity set into a domain. </a:t>
            </a:r>
          </a:p>
          <a:p>
            <a:r>
              <a:rPr lang="en-US" baseline="0" dirty="0"/>
              <a:t>multi-valued attributes can be a set of values such as office and cell phone numbers.</a:t>
            </a:r>
          </a:p>
          <a:p>
            <a:r>
              <a:rPr lang="en-US" baseline="0" dirty="0"/>
              <a:t>Null can be not-applicable (I don’t own a phone) or it could be unknown (I don’t know Sally’s phone number) Which is it?</a:t>
            </a:r>
            <a:endParaRPr dirty="0"/>
          </a:p>
        </p:txBody>
      </p:sp>
    </p:spTree>
    <p:extLst>
      <p:ext uri="{BB962C8B-B14F-4D97-AF65-F5344CB8AC3E}">
        <p14:creationId xmlns:p14="http://schemas.microsoft.com/office/powerpoint/2010/main" val="29977518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a:t>
            </a:r>
            <a:r>
              <a:rPr lang="en-US" baseline="0" dirty="0"/>
              <a:t> name attribute is composed of the </a:t>
            </a:r>
            <a:r>
              <a:rPr lang="en-US" baseline="0" dirty="0" err="1"/>
              <a:t>first_name</a:t>
            </a:r>
            <a:r>
              <a:rPr lang="en-US" baseline="0" dirty="0"/>
              <a:t>, </a:t>
            </a:r>
            <a:r>
              <a:rPr lang="en-US" baseline="0" dirty="0" err="1"/>
              <a:t>middle_name</a:t>
            </a:r>
            <a:r>
              <a:rPr lang="en-US" baseline="0" dirty="0"/>
              <a:t>, and </a:t>
            </a:r>
            <a:r>
              <a:rPr lang="en-US" baseline="0" dirty="0" err="1"/>
              <a:t>last_name</a:t>
            </a:r>
            <a:r>
              <a:rPr lang="en-US" baseline="0" dirty="0"/>
              <a:t>; address and street are also composed of other attributes.</a:t>
            </a:r>
          </a:p>
          <a:p>
            <a:r>
              <a:rPr lang="en-US" baseline="0" dirty="0"/>
              <a:t>Multivalued attributes can have multiple values for the single entity – work phone and cell phone.</a:t>
            </a:r>
          </a:p>
          <a:p>
            <a:r>
              <a:rPr lang="en-US" baseline="0" dirty="0"/>
              <a:t>Age is a derived value. We don’t store it but rather calculate it when it’s needed in response to a query.</a:t>
            </a:r>
            <a:endParaRPr dirty="0"/>
          </a:p>
        </p:txBody>
      </p:sp>
    </p:spTree>
    <p:extLst>
      <p:ext uri="{BB962C8B-B14F-4D97-AF65-F5344CB8AC3E}">
        <p14:creationId xmlns:p14="http://schemas.microsoft.com/office/powerpoint/2010/main" val="441394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charset="0"/>
                <a:cs typeface="Times New Roman"/>
              </a:rPr>
              <a:t>Composite attributes point out that the composite has { } and</a:t>
            </a:r>
            <a:r>
              <a:rPr lang="en-US" sz="1200" baseline="0" dirty="0">
                <a:latin typeface="Tahoma" charset="0"/>
                <a:cs typeface="Times New Roman"/>
              </a:rPr>
              <a:t> the derived is followed by ( )</a:t>
            </a:r>
            <a:endParaRPr lang="en-US" sz="1200" dirty="0">
              <a:latin typeface="Tahoma" charset="0"/>
              <a:cs typeface="Times New Roman"/>
            </a:endParaRPr>
          </a:p>
        </p:txBody>
      </p:sp>
    </p:spTree>
    <p:extLst>
      <p:ext uri="{BB962C8B-B14F-4D97-AF65-F5344CB8AC3E}">
        <p14:creationId xmlns:p14="http://schemas.microsoft.com/office/powerpoint/2010/main" val="31430110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baseline="0" dirty="0"/>
              <a:t>Express a them with a relationship to a separate entity set</a:t>
            </a:r>
            <a:endParaRPr dirty="0"/>
          </a:p>
        </p:txBody>
      </p:sp>
    </p:spTree>
    <p:extLst>
      <p:ext uri="{BB962C8B-B14F-4D97-AF65-F5344CB8AC3E}">
        <p14:creationId xmlns:p14="http://schemas.microsoft.com/office/powerpoint/2010/main" val="24287515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10102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228600" indent="-228600">
              <a:buFont typeface="+mj-lt"/>
              <a:buAutoNum type="arabicPeriod"/>
            </a:pPr>
            <a:r>
              <a:rPr lang="en-US" dirty="0"/>
              <a:t>Requires</a:t>
            </a:r>
            <a:r>
              <a:rPr lang="en-US" baseline="0" dirty="0"/>
              <a:t> interacting with various users of the system to discover their needs and document them as a formal specification. What are they currently doing to manage the data? What are common operations?</a:t>
            </a:r>
          </a:p>
          <a:p>
            <a:pPr marL="228600" indent="-228600">
              <a:buFont typeface="+mj-lt"/>
              <a:buAutoNum type="arabicPeriod"/>
            </a:pPr>
            <a:r>
              <a:rPr lang="en-US" baseline="0" dirty="0"/>
              <a:t>Formal specification is converted to a high-level view of the system that focuses on the entities (and their attributes), relationships between entities, any constraints that exist with either one, and the functional requirements </a:t>
            </a:r>
            <a:r>
              <a:rPr lang="mr-IN" baseline="0" dirty="0"/>
              <a:t>–</a:t>
            </a:r>
            <a:r>
              <a:rPr lang="en-US" baseline="0" dirty="0"/>
              <a:t> how will the system be used. </a:t>
            </a:r>
          </a:p>
          <a:p>
            <a:pPr marL="228600" indent="-228600">
              <a:buFont typeface="+mj-lt"/>
              <a:buAutoNum type="arabicPeriod"/>
            </a:pPr>
            <a:endParaRPr dirty="0"/>
          </a:p>
        </p:txBody>
      </p:sp>
    </p:spTree>
    <p:extLst>
      <p:ext uri="{BB962C8B-B14F-4D97-AF65-F5344CB8AC3E}">
        <p14:creationId xmlns:p14="http://schemas.microsoft.com/office/powerpoint/2010/main" val="29749867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xfrm>
            <a:off x="3973513" y="8832850"/>
            <a:ext cx="3036887" cy="463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charset="0"/>
                <a:ea typeface="ＭＳ Ｐゴシック" charset="-128"/>
              </a:defRPr>
            </a:lvl1pPr>
            <a:lvl2pPr marL="742950" indent="-285750" defTabSz="928688">
              <a:defRPr sz="1600">
                <a:solidFill>
                  <a:schemeClr val="tx1"/>
                </a:solidFill>
                <a:latin typeface="Helvetica" charset="0"/>
                <a:ea typeface="ＭＳ Ｐゴシック" charset="-128"/>
              </a:defRPr>
            </a:lvl2pPr>
            <a:lvl3pPr marL="1143000" indent="-228600" defTabSz="928688">
              <a:defRPr sz="1600">
                <a:solidFill>
                  <a:schemeClr val="tx1"/>
                </a:solidFill>
                <a:latin typeface="Helvetica" charset="0"/>
                <a:ea typeface="ＭＳ Ｐゴシック" charset="-128"/>
              </a:defRPr>
            </a:lvl3pPr>
            <a:lvl4pPr marL="1600200" indent="-228600" defTabSz="928688">
              <a:defRPr sz="1600">
                <a:solidFill>
                  <a:schemeClr val="tx1"/>
                </a:solidFill>
                <a:latin typeface="Helvetica" charset="0"/>
                <a:ea typeface="ＭＳ Ｐゴシック" charset="-128"/>
              </a:defRPr>
            </a:lvl4pPr>
            <a:lvl5pPr marL="2057400" indent="-228600" defTabSz="928688">
              <a:defRPr sz="1600">
                <a:solidFill>
                  <a:schemeClr val="tx1"/>
                </a:solidFill>
                <a:latin typeface="Helvetica" charset="0"/>
                <a:ea typeface="ＭＳ Ｐゴシック" charset="-128"/>
              </a:defRPr>
            </a:lvl5pPr>
            <a:lvl6pPr marL="2514600" indent="-228600" defTabSz="928688"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28688"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28688"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28688" eaLnBrk="0" fontAlgn="base" hangingPunct="0">
              <a:spcBef>
                <a:spcPct val="0"/>
              </a:spcBef>
              <a:spcAft>
                <a:spcPct val="0"/>
              </a:spcAft>
              <a:defRPr sz="1600">
                <a:solidFill>
                  <a:schemeClr val="tx1"/>
                </a:solidFill>
                <a:latin typeface="Helvetica" charset="0"/>
                <a:ea typeface="ＭＳ Ｐゴシック" charset="-128"/>
              </a:defRPr>
            </a:lvl9pPr>
          </a:lstStyle>
          <a:p>
            <a:fld id="{A5F2439A-8ABF-C440-85EB-4BF71C394467}" type="slidenum">
              <a:rPr lang="en-US" altLang="en-US" sz="1200"/>
              <a:pPr/>
              <a:t>42</a:t>
            </a:fld>
            <a:endParaRPr lang="en-US" altLang="en-US" sz="1200"/>
          </a:p>
        </p:txBody>
      </p:sp>
      <p:sp>
        <p:nvSpPr>
          <p:cNvPr id="119811" name="Rectangle 2"/>
          <p:cNvSpPr>
            <a:spLocks noGrp="1" noRot="1" noChangeAspect="1" noChangeArrowheads="1" noTextEdit="1"/>
          </p:cNvSpPr>
          <p:nvPr>
            <p:ph type="sldImg"/>
          </p:nvPr>
        </p:nvSpPr>
        <p:spPr>
          <a:xfrm>
            <a:off x="407988" y="698500"/>
            <a:ext cx="6194425" cy="3484563"/>
          </a:xfrm>
          <a:prstGeom prst="rect">
            <a:avLst/>
          </a:prstGeom>
          <a:ln/>
        </p:spPr>
      </p:sp>
      <p:sp>
        <p:nvSpPr>
          <p:cNvPr id="119812" name="Rectangle 3"/>
          <p:cNvSpPr>
            <a:spLocks noGrp="1" noChangeArrowheads="1"/>
          </p:cNvSpPr>
          <p:nvPr>
            <p:ph type="body" idx="1"/>
          </p:nvPr>
        </p:nvSpPr>
        <p:spPr>
          <a:xfrm>
            <a:off x="933450" y="4416425"/>
            <a:ext cx="5143500"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a:t>Point out in the weak entity set example that the relational schema includes course_id</a:t>
            </a:r>
          </a:p>
        </p:txBody>
      </p:sp>
    </p:spTree>
    <p:extLst>
      <p:ext uri="{BB962C8B-B14F-4D97-AF65-F5344CB8AC3E}">
        <p14:creationId xmlns:p14="http://schemas.microsoft.com/office/powerpoint/2010/main" val="3149735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xfrm>
            <a:off x="3973513" y="8832850"/>
            <a:ext cx="3036887" cy="4635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a:defRPr sz="1600">
                <a:solidFill>
                  <a:schemeClr val="tx1"/>
                </a:solidFill>
                <a:latin typeface="Helvetica" charset="0"/>
                <a:ea typeface="ＭＳ Ｐゴシック" charset="-128"/>
              </a:defRPr>
            </a:lvl1pPr>
            <a:lvl2pPr marL="742950" indent="-285750" defTabSz="928688">
              <a:defRPr sz="1600">
                <a:solidFill>
                  <a:schemeClr val="tx1"/>
                </a:solidFill>
                <a:latin typeface="Helvetica" charset="0"/>
                <a:ea typeface="ＭＳ Ｐゴシック" charset="-128"/>
              </a:defRPr>
            </a:lvl2pPr>
            <a:lvl3pPr marL="1143000" indent="-228600" defTabSz="928688">
              <a:defRPr sz="1600">
                <a:solidFill>
                  <a:schemeClr val="tx1"/>
                </a:solidFill>
                <a:latin typeface="Helvetica" charset="0"/>
                <a:ea typeface="ＭＳ Ｐゴシック" charset="-128"/>
              </a:defRPr>
            </a:lvl3pPr>
            <a:lvl4pPr marL="1600200" indent="-228600" defTabSz="928688">
              <a:defRPr sz="1600">
                <a:solidFill>
                  <a:schemeClr val="tx1"/>
                </a:solidFill>
                <a:latin typeface="Helvetica" charset="0"/>
                <a:ea typeface="ＭＳ Ｐゴシック" charset="-128"/>
              </a:defRPr>
            </a:lvl4pPr>
            <a:lvl5pPr marL="2057400" indent="-228600" defTabSz="928688">
              <a:defRPr sz="1600">
                <a:solidFill>
                  <a:schemeClr val="tx1"/>
                </a:solidFill>
                <a:latin typeface="Helvetica" charset="0"/>
                <a:ea typeface="ＭＳ Ｐゴシック" charset="-128"/>
              </a:defRPr>
            </a:lvl5pPr>
            <a:lvl6pPr marL="2514600" indent="-228600" defTabSz="928688"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28688"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28688"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28688" eaLnBrk="0" fontAlgn="base" hangingPunct="0">
              <a:spcBef>
                <a:spcPct val="0"/>
              </a:spcBef>
              <a:spcAft>
                <a:spcPct val="0"/>
              </a:spcAft>
              <a:defRPr sz="1600">
                <a:solidFill>
                  <a:schemeClr val="tx1"/>
                </a:solidFill>
                <a:latin typeface="Helvetica" charset="0"/>
                <a:ea typeface="ＭＳ Ｐゴシック" charset="-128"/>
              </a:defRPr>
            </a:lvl9pPr>
          </a:lstStyle>
          <a:p>
            <a:fld id="{CA980B43-608E-5B4C-BE78-CA6A92B636B2}" type="slidenum">
              <a:rPr lang="en-US" altLang="en-US" sz="1200"/>
              <a:pPr/>
              <a:t>43</a:t>
            </a:fld>
            <a:endParaRPr lang="en-US" altLang="en-US" sz="1200"/>
          </a:p>
        </p:txBody>
      </p:sp>
      <p:sp>
        <p:nvSpPr>
          <p:cNvPr id="120835" name="Rectangle 2"/>
          <p:cNvSpPr>
            <a:spLocks noGrp="1" noRot="1" noChangeAspect="1" noChangeArrowheads="1" noTextEdit="1"/>
          </p:cNvSpPr>
          <p:nvPr>
            <p:ph type="sldImg"/>
          </p:nvPr>
        </p:nvSpPr>
        <p:spPr>
          <a:xfrm>
            <a:off x="407988" y="698500"/>
            <a:ext cx="6194425" cy="3484563"/>
          </a:xfrm>
          <a:prstGeom prst="rect">
            <a:avLst/>
          </a:prstGeom>
          <a:ln/>
        </p:spPr>
      </p:sp>
      <p:sp>
        <p:nvSpPr>
          <p:cNvPr id="120836" name="Rectangle 3"/>
          <p:cNvSpPr>
            <a:spLocks noGrp="1" noChangeArrowheads="1"/>
          </p:cNvSpPr>
          <p:nvPr>
            <p:ph type="body" idx="1"/>
          </p:nvPr>
        </p:nvSpPr>
        <p:spPr>
          <a:xfrm>
            <a:off x="933450" y="4416425"/>
            <a:ext cx="5143500" cy="41814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a:t>The advisor relationship becomes a relationn schema that consists of the primary keys of each of the entity sets that participate in the relationship.</a:t>
            </a:r>
          </a:p>
          <a:p>
            <a:r>
              <a:rPr lang="en-US" altLang="en-US"/>
              <a:t>What if there are attributes on the relationship?</a:t>
            </a:r>
          </a:p>
        </p:txBody>
      </p:sp>
    </p:spTree>
    <p:extLst>
      <p:ext uri="{BB962C8B-B14F-4D97-AF65-F5344CB8AC3E}">
        <p14:creationId xmlns:p14="http://schemas.microsoft.com/office/powerpoint/2010/main" val="27788594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There will be an additional attribute</a:t>
            </a:r>
            <a:r>
              <a:rPr lang="en-US" baseline="0" dirty="0"/>
              <a:t> in the instructor relation that refers to the department using a foreign key containing the </a:t>
            </a:r>
            <a:r>
              <a:rPr lang="en-US" baseline="0" dirty="0" err="1"/>
              <a:t>dept_name</a:t>
            </a:r>
            <a:r>
              <a:rPr lang="en-US" baseline="0" dirty="0"/>
              <a:t>.</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a:t>However, </a:t>
            </a:r>
            <a:r>
              <a:rPr lang="en-US" sz="2200" dirty="0">
                <a:latin typeface="Helvetica" charset="0"/>
                <a:cs typeface="Times New Roman"/>
              </a:rPr>
              <a:t>If participation is </a:t>
            </a:r>
            <a:r>
              <a:rPr lang="en-US" sz="2200" b="1" dirty="0">
                <a:latin typeface="Helvetica" charset="0"/>
                <a:cs typeface="Times New Roman"/>
              </a:rPr>
              <a:t>partial </a:t>
            </a:r>
            <a:r>
              <a:rPr lang="en-US" sz="2200" dirty="0">
                <a:latin typeface="Helvetica" charset="0"/>
                <a:cs typeface="Times New Roman"/>
              </a:rPr>
              <a:t>on the “many” side, replacing a schema by an extra attribute in the “many” side could result in null values</a:t>
            </a:r>
          </a:p>
          <a:p>
            <a:endParaRPr dirty="0"/>
          </a:p>
        </p:txBody>
      </p:sp>
    </p:spTree>
    <p:extLst>
      <p:ext uri="{BB962C8B-B14F-4D97-AF65-F5344CB8AC3E}">
        <p14:creationId xmlns:p14="http://schemas.microsoft.com/office/powerpoint/2010/main" val="36141699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extLst>
      <p:ext uri="{BB962C8B-B14F-4D97-AF65-F5344CB8AC3E}">
        <p14:creationId xmlns:p14="http://schemas.microsoft.com/office/powerpoint/2010/main" val="34479279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Here the ternary relationship is removed and</a:t>
            </a:r>
            <a:r>
              <a:rPr lang="en-US" baseline="0" dirty="0"/>
              <a:t> replaced with the artificial entity set EBC and the Instructor, Book, and Course now have binary relationships with this new entity.</a:t>
            </a:r>
            <a:endParaRPr dirty="0"/>
          </a:p>
        </p:txBody>
      </p:sp>
    </p:spTree>
    <p:extLst>
      <p:ext uri="{BB962C8B-B14F-4D97-AF65-F5344CB8AC3E}">
        <p14:creationId xmlns:p14="http://schemas.microsoft.com/office/powerpoint/2010/main" val="13694096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 action="ppaction://noaction">
                  <a:extLst>
                    <a:ext uri="{A12FA001-AC4F-418D-AE19-62706E023703}">
                      <ahyp:hlinkClr xmlns:ahyp="http://schemas.microsoft.com/office/drawing/2018/hyperlinkcolor" val="tx"/>
                    </a:ext>
                  </a:extLst>
                </a:hlinkClick>
              </a:rPr>
              <a:t>Alternatively this can be used to replace the ternary relationship.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hlinkClick r:id="" action="ppaction://noaction">
                <a:extLst>
                  <a:ext uri="{A12FA001-AC4F-418D-AE19-62706E023703}">
                    <ahyp:hlinkClr xmlns:ahyp="http://schemas.microsoft.com/office/drawing/2018/hyperlinkcolor" val="tx"/>
                  </a:ext>
                </a:extLst>
              </a:hlinkClick>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 action="ppaction://noaction">
                  <a:extLst>
                    <a:ext uri="{A12FA001-AC4F-418D-AE19-62706E023703}">
                      <ahyp:hlinkClr xmlns:ahyp="http://schemas.microsoft.com/office/drawing/2018/hyperlinkcolor" val="tx"/>
                    </a:ext>
                  </a:extLst>
                </a:hlinkClick>
              </a:rPr>
              <a:t>Lossless decomposition?</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hlinkClick r:id="rId3">
                  <a:extLst>
                    <a:ext uri="{A12FA001-AC4F-418D-AE19-62706E023703}">
                      <ahyp:hlinkClr xmlns:ahyp="http://schemas.microsoft.com/office/drawing/2018/hyperlinkcolor" val="tx"/>
                    </a:ext>
                  </a:extLst>
                </a:hlinkClick>
              </a:rPr>
              <a:t>http://www.cci.drexel.edu/faculty/song/publications/p_JDB99.PDF</a:t>
            </a:r>
            <a:endParaRPr lang="en-US" dirty="0"/>
          </a:p>
          <a:p>
            <a:endParaRPr dirty="0"/>
          </a:p>
        </p:txBody>
      </p:sp>
    </p:spTree>
    <p:extLst>
      <p:ext uri="{BB962C8B-B14F-4D97-AF65-F5344CB8AC3E}">
        <p14:creationId xmlns:p14="http://schemas.microsoft.com/office/powerpoint/2010/main" val="2149590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charset="0"/>
                <a:cs typeface="Times New Roman"/>
              </a:rPr>
              <a:t>Top down- start with the general entity and form specialized entity types based on speialized attributes or relationships specific to a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Helvetica" charset="0"/>
              <a:cs typeface="Times New Roman"/>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latin typeface="Helvetica" charset="0"/>
                <a:cs typeface="Times New Roman"/>
              </a:rPr>
              <a:t>e.g., instructor “is a” person, student “is a” person, but attributes and relationships for instructor and student are different</a:t>
            </a:r>
          </a:p>
          <a:p>
            <a:pPr marL="228600" indent="-228600">
              <a:buFont typeface="+mj-lt"/>
              <a:buAutoNum type="arabicPeriod"/>
            </a:pPr>
            <a:r>
              <a:rPr lang="en-US" dirty="0"/>
              <a:t>Certain attributes apply to some, but not all, instances of an entity type</a:t>
            </a:r>
          </a:p>
          <a:p>
            <a:pPr marL="228600" indent="-228600">
              <a:buFont typeface="+mj-lt"/>
              <a:buAutoNum type="arabicPeriod"/>
            </a:pPr>
            <a:r>
              <a:rPr lang="en-US" dirty="0"/>
              <a:t>An instance of a subtype participates in a relationship unique to that relationship</a:t>
            </a:r>
            <a:endParaRPr dirty="0"/>
          </a:p>
        </p:txBody>
      </p:sp>
    </p:spTree>
    <p:extLst>
      <p:ext uri="{BB962C8B-B14F-4D97-AF65-F5344CB8AC3E}">
        <p14:creationId xmlns:p14="http://schemas.microsoft.com/office/powerpoint/2010/main" val="42344454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spcBef>
                <a:spcPct val="20000"/>
              </a:spcBef>
              <a:buClr>
                <a:schemeClr val="tx1"/>
              </a:buClr>
              <a:buSzPct val="75000"/>
              <a:buFont typeface="Wingdings" charset="2"/>
              <a:buChar char="v"/>
            </a:pPr>
            <a:r>
              <a:rPr lang="en-US" altLang="en-US" dirty="0">
                <a:latin typeface="Book Antiqua" charset="0"/>
              </a:rPr>
              <a:t>Attributes are inherited. The double line from the superclass to the subclass indicates total participation. A  student must be either a graduate or undergraduate</a:t>
            </a:r>
          </a:p>
          <a:p>
            <a:pPr>
              <a:spcBef>
                <a:spcPct val="20000"/>
              </a:spcBef>
              <a:buClr>
                <a:schemeClr val="tx1"/>
              </a:buClr>
              <a:buSzPct val="75000"/>
              <a:buFont typeface="Wingdings" charset="2"/>
              <a:buChar char="v"/>
            </a:pPr>
            <a:r>
              <a:rPr lang="en-US" altLang="en-US" dirty="0">
                <a:latin typeface="Book Antiqua" charset="0"/>
              </a:rPr>
              <a:t> If we declare A </a:t>
            </a:r>
            <a:r>
              <a:rPr lang="en-US" altLang="en-US" sz="1100" b="1" dirty="0">
                <a:solidFill>
                  <a:schemeClr val="accent2"/>
                </a:solidFill>
                <a:latin typeface="Book Antiqua" charset="0"/>
              </a:rPr>
              <a:t>ISA</a:t>
            </a:r>
            <a:r>
              <a:rPr lang="en-US" altLang="en-US" dirty="0">
                <a:latin typeface="Book Antiqua" charset="0"/>
              </a:rPr>
              <a:t> B, every A entity is also considered to be a B entity. </a:t>
            </a:r>
          </a:p>
          <a:p>
            <a:pPr>
              <a:spcBef>
                <a:spcPct val="20000"/>
              </a:spcBef>
              <a:buClr>
                <a:schemeClr val="tx1"/>
              </a:buClr>
              <a:buSzPct val="75000"/>
              <a:buFont typeface="Wingdings" charset="2"/>
              <a:buChar char="v"/>
            </a:pPr>
            <a:r>
              <a:rPr lang="en-US" altLang="en-US" dirty="0">
                <a:latin typeface="Book Antiqua" charset="0"/>
              </a:rPr>
              <a:t>superclass is connected to a circle by a short line in this notation. Then each subclass connects to the circle.</a:t>
            </a:r>
          </a:p>
          <a:p>
            <a:pPr>
              <a:spcBef>
                <a:spcPct val="20000"/>
              </a:spcBef>
              <a:buClr>
                <a:schemeClr val="tx1"/>
              </a:buClr>
              <a:buSzPct val="75000"/>
              <a:buFont typeface="Wingdings" charset="2"/>
              <a:buChar char="v"/>
            </a:pPr>
            <a:r>
              <a:rPr lang="en-US" altLang="en-US" dirty="0">
                <a:latin typeface="Book Antiqua" charset="0"/>
              </a:rPr>
              <a:t>In the circle, O denotes overlapping and D is for disjoint</a:t>
            </a:r>
          </a:p>
          <a:p>
            <a:endParaRPr dirty="0"/>
          </a:p>
        </p:txBody>
      </p:sp>
    </p:spTree>
    <p:extLst>
      <p:ext uri="{BB962C8B-B14F-4D97-AF65-F5344CB8AC3E}">
        <p14:creationId xmlns:p14="http://schemas.microsoft.com/office/powerpoint/2010/main" val="29460843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lnSpc>
                <a:spcPct val="90000"/>
              </a:lnSpc>
            </a:pPr>
            <a:r>
              <a:rPr lang="en-US" altLang="en-US" sz="2400" dirty="0"/>
              <a:t>Reasons for using </a:t>
            </a:r>
            <a:r>
              <a:rPr lang="en-US" altLang="en-US" sz="2000" dirty="0"/>
              <a:t>ISA</a:t>
            </a:r>
            <a:r>
              <a:rPr lang="en-US" altLang="en-US" sz="2400" dirty="0"/>
              <a:t>: </a:t>
            </a:r>
          </a:p>
          <a:p>
            <a:pPr lvl="1">
              <a:lnSpc>
                <a:spcPct val="90000"/>
              </a:lnSpc>
              <a:buSzPct val="75000"/>
            </a:pPr>
            <a:r>
              <a:rPr lang="en-US" altLang="en-US" dirty="0"/>
              <a:t>To add descriptive attributes</a:t>
            </a:r>
            <a:r>
              <a:rPr lang="en-US" altLang="en-US" sz="2000" dirty="0"/>
              <a:t> </a:t>
            </a:r>
            <a:r>
              <a:rPr lang="en-US" altLang="en-US" dirty="0"/>
              <a:t>specific to a subclass</a:t>
            </a:r>
            <a:r>
              <a:rPr lang="en-US" altLang="en-US" sz="2000" dirty="0"/>
              <a:t>.</a:t>
            </a:r>
          </a:p>
          <a:p>
            <a:pPr lvl="1">
              <a:lnSpc>
                <a:spcPct val="90000"/>
              </a:lnSpc>
              <a:buSzPct val="75000"/>
            </a:pPr>
            <a:r>
              <a:rPr lang="en-US" altLang="en-US" dirty="0"/>
              <a:t>To identify entities that participate in a relationship</a:t>
            </a:r>
            <a:r>
              <a:rPr lang="en-US" altLang="en-US" sz="2000" dirty="0"/>
              <a:t>.  Here an</a:t>
            </a:r>
            <a:r>
              <a:rPr lang="en-US" altLang="en-US" sz="2000" baseline="0" dirty="0"/>
              <a:t> instructor may have a relationship with sections, but a secretary does not.</a:t>
            </a:r>
            <a:endParaRPr lang="en-US" altLang="en-US" sz="2000" dirty="0"/>
          </a:p>
          <a:p>
            <a:endParaRPr dirty="0"/>
          </a:p>
        </p:txBody>
      </p:sp>
    </p:spTree>
    <p:extLst>
      <p:ext uri="{BB962C8B-B14F-4D97-AF65-F5344CB8AC3E}">
        <p14:creationId xmlns:p14="http://schemas.microsoft.com/office/powerpoint/2010/main" val="173534245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How does this get translated into a relational</a:t>
            </a:r>
            <a:r>
              <a:rPr lang="en-US" baseline="0" dirty="0"/>
              <a:t> schema?</a:t>
            </a:r>
            <a:endParaRPr dirty="0"/>
          </a:p>
        </p:txBody>
      </p:sp>
    </p:spTree>
    <p:extLst>
      <p:ext uri="{BB962C8B-B14F-4D97-AF65-F5344CB8AC3E}">
        <p14:creationId xmlns:p14="http://schemas.microsoft.com/office/powerpoint/2010/main" val="287146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Normalization</a:t>
            </a:r>
            <a:r>
              <a:rPr lang="en-US" baseline="0" dirty="0"/>
              <a:t> provides guidelines for designing the relations in a database. </a:t>
            </a:r>
          </a:p>
          <a:p>
            <a:r>
              <a:rPr lang="en-US" b="1" baseline="0" dirty="0"/>
              <a:t>Key</a:t>
            </a:r>
            <a:r>
              <a:rPr lang="en-US" baseline="0" dirty="0"/>
              <a:t> </a:t>
            </a:r>
            <a:r>
              <a:rPr lang="mr-IN" baseline="0" dirty="0"/>
              <a:t>–</a:t>
            </a:r>
            <a:r>
              <a:rPr lang="en-US" baseline="0" dirty="0"/>
              <a:t> a non-redundant attribute of set of attributes that uniquely identify each entity in a relation.</a:t>
            </a:r>
          </a:p>
          <a:p>
            <a:endParaRPr dirty="0"/>
          </a:p>
        </p:txBody>
      </p:sp>
    </p:spTree>
    <p:extLst>
      <p:ext uri="{BB962C8B-B14F-4D97-AF65-F5344CB8AC3E}">
        <p14:creationId xmlns:p14="http://schemas.microsoft.com/office/powerpoint/2010/main" val="19265656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Note that Generalization is very similar to Specialization, analogous</a:t>
            </a:r>
            <a:r>
              <a:rPr lang="en-US" baseline="0" dirty="0"/>
              <a:t> to factoring out common attributes to place in a more general entity set.</a:t>
            </a:r>
            <a:endParaRPr lang="en-US" dirty="0"/>
          </a:p>
          <a:p>
            <a:endParaRPr dirty="0"/>
          </a:p>
        </p:txBody>
      </p:sp>
    </p:spTree>
    <p:extLst>
      <p:ext uri="{BB962C8B-B14F-4D97-AF65-F5344CB8AC3E}">
        <p14:creationId xmlns:p14="http://schemas.microsoft.com/office/powerpoint/2010/main" val="5352081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92500" lnSpcReduction="10000"/>
          </a:bodyPr>
          <a:lstStyle/>
          <a:p>
            <a:r>
              <a:rPr lang="en-US" altLang="en-US" sz="2400" dirty="0"/>
              <a:t>On the left, some instructor, student</a:t>
            </a:r>
            <a:r>
              <a:rPr lang="en-US" altLang="en-US" sz="2400" baseline="0" dirty="0"/>
              <a:t>, project combinations may not have an associated evaluation.</a:t>
            </a:r>
          </a:p>
          <a:p>
            <a:r>
              <a:rPr lang="en-US" altLang="en-US" sz="2400" baseline="0" dirty="0"/>
              <a:t>On the right, there are redundant relationships because the </a:t>
            </a:r>
            <a:r>
              <a:rPr lang="en-US" altLang="en-US" sz="2400" baseline="0" dirty="0" err="1"/>
              <a:t>eval_for</a:t>
            </a:r>
            <a:r>
              <a:rPr lang="en-US" altLang="en-US" sz="2400" baseline="0" dirty="0"/>
              <a:t> entity sets (instructor, student, and project) are already represented in </a:t>
            </a:r>
            <a:r>
              <a:rPr lang="en-US" altLang="en-US" sz="2400" baseline="0" dirty="0" err="1"/>
              <a:t>proj_guide</a:t>
            </a:r>
            <a:r>
              <a:rPr lang="en-US" altLang="en-US" sz="2400" baseline="0" dirty="0"/>
              <a:t>.</a:t>
            </a:r>
            <a:endParaRPr lang="en-US" altLang="en-US" sz="2400" dirty="0"/>
          </a:p>
          <a:p>
            <a:r>
              <a:rPr lang="en-US" altLang="en-US" sz="2400" dirty="0"/>
              <a:t>Used when we have to model a relationship involving (</a:t>
            </a:r>
            <a:r>
              <a:rPr lang="en-US" altLang="en-US" sz="2400" dirty="0" err="1"/>
              <a:t>entitity</a:t>
            </a:r>
            <a:r>
              <a:rPr lang="en-US" altLang="en-US" sz="2400" dirty="0"/>
              <a:t> sets and) a </a:t>
            </a:r>
            <a:r>
              <a:rPr lang="en-US" altLang="en-US" sz="2400" i="1" dirty="0"/>
              <a:t>relationship set</a:t>
            </a:r>
            <a:r>
              <a:rPr lang="en-US" altLang="en-US" sz="2400" dirty="0"/>
              <a:t>.</a:t>
            </a:r>
          </a:p>
          <a:p>
            <a:pPr lvl="1">
              <a:buSzPct val="75000"/>
            </a:pPr>
            <a:r>
              <a:rPr lang="en-US" altLang="en-US" sz="2000" i="1" u="sng" dirty="0">
                <a:solidFill>
                  <a:schemeClr val="accent2"/>
                </a:solidFill>
              </a:rPr>
              <a:t>Aggregation</a:t>
            </a:r>
            <a:r>
              <a:rPr lang="en-US" altLang="en-US" sz="2000" dirty="0"/>
              <a:t> allows us to treat a relationship set as an entity set   for purposes of participation in (other) relationships.</a:t>
            </a:r>
          </a:p>
          <a:p>
            <a:endParaRPr dirty="0"/>
          </a:p>
        </p:txBody>
      </p:sp>
    </p:spTree>
    <p:extLst>
      <p:ext uri="{BB962C8B-B14F-4D97-AF65-F5344CB8AC3E}">
        <p14:creationId xmlns:p14="http://schemas.microsoft.com/office/powerpoint/2010/main" val="20734172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a:buFont typeface="Monotype Sorts" charset="2"/>
              <a:buChar char="*"/>
            </a:pPr>
            <a:r>
              <a:rPr lang="en-US" altLang="en-US" i="1" dirty="0">
                <a:solidFill>
                  <a:schemeClr val="accent2"/>
                </a:solidFill>
                <a:latin typeface="Book Antiqua" charset="0"/>
              </a:rPr>
              <a:t>Aggregation vs. ternary relationship</a:t>
            </a:r>
            <a:r>
              <a:rPr lang="en-US" altLang="en-US" dirty="0">
                <a:solidFill>
                  <a:schemeClr val="accent2"/>
                </a:solidFill>
                <a:latin typeface="Book Antiqua" charset="0"/>
              </a:rPr>
              <a:t>:  </a:t>
            </a:r>
            <a:endParaRPr lang="en-US" altLang="en-US" dirty="0">
              <a:latin typeface="Book Antiqua" charset="0"/>
            </a:endParaRPr>
          </a:p>
          <a:p>
            <a:pPr>
              <a:buSzPct val="75000"/>
              <a:buFont typeface="Wingdings" charset="2"/>
              <a:buChar char="v"/>
            </a:pPr>
            <a:r>
              <a:rPr lang="en-US" altLang="en-US" dirty="0">
                <a:latin typeface="Book Antiqua" charset="0"/>
              </a:rPr>
              <a:t> Monitors is a distinct relationship, with a descriptive attribute.</a:t>
            </a:r>
          </a:p>
          <a:p>
            <a:endParaRPr dirty="0"/>
          </a:p>
        </p:txBody>
      </p:sp>
    </p:spTree>
    <p:extLst>
      <p:ext uri="{BB962C8B-B14F-4D97-AF65-F5344CB8AC3E}">
        <p14:creationId xmlns:p14="http://schemas.microsoft.com/office/powerpoint/2010/main" val="8305894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mn-lt"/>
                <a:ea typeface="+mn-ea"/>
                <a:cs typeface="Times New Roman"/>
              </a:rPr>
              <a:t>The schema </a:t>
            </a:r>
            <a:r>
              <a:rPr lang="en-US" sz="1200" kern="1200" dirty="0" err="1">
                <a:solidFill>
                  <a:schemeClr val="tx1"/>
                </a:solidFill>
                <a:latin typeface="+mn-lt"/>
                <a:ea typeface="+mn-ea"/>
                <a:cs typeface="Times New Roman"/>
              </a:rPr>
              <a:t>proj_guide</a:t>
            </a:r>
            <a:r>
              <a:rPr lang="en-US" sz="1200" kern="1200" dirty="0">
                <a:solidFill>
                  <a:schemeClr val="tx1"/>
                </a:solidFill>
                <a:latin typeface="+mn-lt"/>
                <a:ea typeface="+mn-ea"/>
                <a:cs typeface="Times New Roman"/>
              </a:rPr>
              <a:t> is redundant.</a:t>
            </a:r>
          </a:p>
          <a:p>
            <a:endParaRPr dirty="0"/>
          </a:p>
        </p:txBody>
      </p:sp>
    </p:spTree>
    <p:extLst>
      <p:ext uri="{BB962C8B-B14F-4D97-AF65-F5344CB8AC3E}">
        <p14:creationId xmlns:p14="http://schemas.microsoft.com/office/powerpoint/2010/main" val="27218778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ltLang="en-US" dirty="0"/>
              <a:t>Should </a:t>
            </a:r>
            <a:r>
              <a:rPr lang="en-US" altLang="en-US" i="1" dirty="0">
                <a:solidFill>
                  <a:schemeClr val="accent2"/>
                </a:solidFill>
              </a:rPr>
              <a:t>address</a:t>
            </a:r>
            <a:r>
              <a:rPr lang="en-US" altLang="en-US" i="1" dirty="0"/>
              <a:t> </a:t>
            </a:r>
            <a:r>
              <a:rPr lang="en-US" altLang="en-US" dirty="0"/>
              <a:t>be an attribute of Employees or an entity (connected to Employees by a relationship)?</a:t>
            </a:r>
          </a:p>
          <a:p>
            <a:r>
              <a:rPr lang="en-US" altLang="en-US" dirty="0"/>
              <a:t>Depends upon the use we want to make of address information, and the semantics of the data:</a:t>
            </a:r>
          </a:p>
          <a:p>
            <a:pPr marL="342900" indent="-342900">
              <a:buFont typeface="Arial" charset="0"/>
              <a:buChar char="•"/>
            </a:pPr>
            <a:r>
              <a:rPr lang="en-US" altLang="en-US" sz="2400" dirty="0"/>
              <a:t>If we have several addresses per employee, </a:t>
            </a:r>
            <a:r>
              <a:rPr lang="en-US" altLang="en-US" sz="2400" i="1" dirty="0"/>
              <a:t>address</a:t>
            </a:r>
            <a:r>
              <a:rPr lang="en-US" altLang="en-US" sz="2400" dirty="0"/>
              <a:t> must be an entity (since attributes cannot be set-valued). </a:t>
            </a:r>
          </a:p>
          <a:p>
            <a:pPr marL="342900" indent="-342900">
              <a:buFont typeface="Arial" charset="0"/>
              <a:buChar char="•"/>
            </a:pPr>
            <a:r>
              <a:rPr lang="en-US" altLang="en-US" sz="2400" dirty="0"/>
              <a:t>If the structure (city, street, etc.) is important, e.g., we want to retrieve employees in a given city, </a:t>
            </a:r>
            <a:r>
              <a:rPr lang="en-US" altLang="en-US" sz="2400" i="1" dirty="0"/>
              <a:t>address</a:t>
            </a:r>
            <a:r>
              <a:rPr lang="en-US" altLang="en-US" sz="2400" dirty="0"/>
              <a:t> must be modeled as an entity (since attribute values are atomic). </a:t>
            </a:r>
          </a:p>
          <a:p>
            <a:endParaRPr dirty="0"/>
          </a:p>
        </p:txBody>
      </p:sp>
    </p:spTree>
    <p:extLst>
      <p:ext uri="{BB962C8B-B14F-4D97-AF65-F5344CB8AC3E}">
        <p14:creationId xmlns:p14="http://schemas.microsoft.com/office/powerpoint/2010/main" val="19608406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altLang="en-US" b="1" dirty="0">
                <a:solidFill>
                  <a:srgbClr val="000099"/>
                </a:solidFill>
              </a:rPr>
              <a:t>UML</a:t>
            </a:r>
            <a:r>
              <a:rPr lang="en-US" altLang="en-US" dirty="0"/>
              <a:t>: Unified Modeling Language</a:t>
            </a:r>
          </a:p>
          <a:p>
            <a:r>
              <a:rPr lang="en-US" altLang="en-US" dirty="0"/>
              <a:t>UML has many components to graphically model different aspects of an entire software system</a:t>
            </a:r>
          </a:p>
          <a:p>
            <a:r>
              <a:rPr lang="en-US" altLang="en-US" dirty="0"/>
              <a:t>UML Class Diagrams correspond to E-R Diagram, but several differences.</a:t>
            </a:r>
          </a:p>
        </p:txBody>
      </p:sp>
    </p:spTree>
    <p:extLst>
      <p:ext uri="{BB962C8B-B14F-4D97-AF65-F5344CB8AC3E}">
        <p14:creationId xmlns:p14="http://schemas.microsoft.com/office/powerpoint/2010/main" val="2648941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059508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73279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318251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66936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It’s the first step in the design process.</a:t>
            </a:r>
          </a:p>
          <a:p>
            <a:r>
              <a:rPr lang="en-US" dirty="0"/>
              <a:t>Converts the natural language needs</a:t>
            </a:r>
            <a:r>
              <a:rPr lang="en-US" baseline="0" dirty="0"/>
              <a:t> into a diagram that is less ambiguous and easily translated into a description of all the relations in the database and the relationships between them (Conceptual Schema)</a:t>
            </a:r>
          </a:p>
          <a:p>
            <a:endParaRPr lang="en-US" baseline="0" dirty="0"/>
          </a:p>
          <a:p>
            <a:r>
              <a:rPr lang="en-US" baseline="0" dirty="0"/>
              <a:t>New then select Software and the bottom right side is an ER diagram.</a:t>
            </a:r>
            <a:endParaRPr dirty="0"/>
          </a:p>
        </p:txBody>
      </p:sp>
    </p:spTree>
    <p:extLst>
      <p:ext uri="{BB962C8B-B14F-4D97-AF65-F5344CB8AC3E}">
        <p14:creationId xmlns:p14="http://schemas.microsoft.com/office/powerpoint/2010/main" val="29315306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endParaRPr lang="en-US" dirty="0"/>
          </a:p>
        </p:txBody>
      </p:sp>
    </p:spTree>
    <p:extLst>
      <p:ext uri="{BB962C8B-B14F-4D97-AF65-F5344CB8AC3E}">
        <p14:creationId xmlns:p14="http://schemas.microsoft.com/office/powerpoint/2010/main" val="2219393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Entity exists in the real</a:t>
            </a:r>
            <a:r>
              <a:rPr lang="en-US" baseline="0" dirty="0"/>
              <a:t> world and can be described uniquely using a set of attributes.</a:t>
            </a:r>
          </a:p>
          <a:p>
            <a:endParaRPr lang="en-US" baseline="0" dirty="0"/>
          </a:p>
          <a:p>
            <a:r>
              <a:rPr lang="en-US" baseline="0" dirty="0"/>
              <a:t>The attributes will take on values within a specified domain. So, each tuple or row in an entity set is an entity with specific values for the attributes.</a:t>
            </a:r>
            <a:endParaRPr dirty="0"/>
          </a:p>
        </p:txBody>
      </p:sp>
    </p:spTree>
    <p:extLst>
      <p:ext uri="{BB962C8B-B14F-4D97-AF65-F5344CB8AC3E}">
        <p14:creationId xmlns:p14="http://schemas.microsoft.com/office/powerpoint/2010/main" val="949490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Attributes</a:t>
            </a:r>
            <a:r>
              <a:rPr lang="en-US" baseline="0" dirty="0"/>
              <a:t> describe the relationship in some way </a:t>
            </a:r>
            <a:r>
              <a:rPr lang="mr-IN" baseline="0" dirty="0"/>
              <a:t>–</a:t>
            </a:r>
            <a:r>
              <a:rPr lang="en-US" baseline="0" dirty="0"/>
              <a:t> see notes. Depends on the data </a:t>
            </a:r>
            <a:r>
              <a:rPr lang="mr-IN" baseline="0" dirty="0"/>
              <a:t>–</a:t>
            </a:r>
            <a:r>
              <a:rPr lang="en-US" baseline="0" dirty="0"/>
              <a:t> the date could be when the relationship began when the instructor first became the advisor of the student or a documentation of all the dates that the advisor met with the student (depends on the context/needs of the system)</a:t>
            </a:r>
          </a:p>
          <a:p>
            <a:endParaRPr lang="en-US" baseline="0" dirty="0"/>
          </a:p>
          <a:p>
            <a:r>
              <a:rPr lang="en-US" baseline="0" dirty="0"/>
              <a:t>Note that the fact that n &gt;= 2 does not mean that an Entity Set cannot be in a relationship with itself.</a:t>
            </a:r>
          </a:p>
          <a:p>
            <a:r>
              <a:rPr lang="en-US" baseline="0" dirty="0"/>
              <a:t>The formal definition means that the relationship consists of tuples from more than one entity set combined together into the relationship. The combination of Entity Sets basically defines the relationship. </a:t>
            </a:r>
          </a:p>
          <a:p>
            <a:endParaRPr lang="en-US" baseline="0" dirty="0"/>
          </a:p>
          <a:p>
            <a:r>
              <a:rPr lang="en-US" baseline="0" dirty="0"/>
              <a:t>We say that the Entity Sets </a:t>
            </a:r>
            <a:r>
              <a:rPr lang="en-US" b="1" baseline="0" dirty="0"/>
              <a:t>participate</a:t>
            </a:r>
            <a:r>
              <a:rPr lang="en-US" b="0" baseline="0" dirty="0"/>
              <a:t> in the relationship.</a:t>
            </a:r>
            <a:endParaRPr dirty="0"/>
          </a:p>
        </p:txBody>
      </p:sp>
    </p:spTree>
    <p:extLst>
      <p:ext uri="{BB962C8B-B14F-4D97-AF65-F5344CB8AC3E}">
        <p14:creationId xmlns:p14="http://schemas.microsoft.com/office/powerpoint/2010/main" val="3794715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en-US" dirty="0"/>
              <a:t>The </a:t>
            </a:r>
            <a:r>
              <a:rPr lang="en-US" b="1" dirty="0"/>
              <a:t>Degree</a:t>
            </a:r>
            <a:r>
              <a:rPr lang="en-US" dirty="0"/>
              <a:t> is the </a:t>
            </a:r>
            <a:r>
              <a:rPr lang="en-US" b="1" dirty="0"/>
              <a:t># of entities </a:t>
            </a:r>
            <a:r>
              <a:rPr lang="en-US" dirty="0"/>
              <a:t>that participate in the relationship.</a:t>
            </a:r>
          </a:p>
          <a:p>
            <a:r>
              <a:rPr lang="en-US" dirty="0"/>
              <a:t>The role is the function that an entity has in the relationship. Mostly obvious, except in recursive</a:t>
            </a:r>
            <a:r>
              <a:rPr lang="en-US" baseline="0" dirty="0"/>
              <a:t> relationships such as an employee relationship where some employees manage other employees. Here you might define roles as ”manages” and “managed by”</a:t>
            </a:r>
            <a:endParaRPr dirty="0"/>
          </a:p>
        </p:txBody>
      </p:sp>
    </p:spTree>
    <p:extLst>
      <p:ext uri="{BB962C8B-B14F-4D97-AF65-F5344CB8AC3E}">
        <p14:creationId xmlns:p14="http://schemas.microsoft.com/office/powerpoint/2010/main" val="3668593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a:prstGeom prst="rect">
            <a:avLst/>
          </a:prstGeom>
          <a:noFill/>
          <a:ln w="12700">
            <a:solidFill>
              <a:prstClr val="black"/>
            </a:solidFill>
          </a:ln>
        </p:spPr>
      </p:sp>
      <p:sp>
        <p:nvSpPr>
          <p:cNvPr id="3" name="Notes Placeholder 2"/>
          <p:cNvSpPr>
            <a:spLocks noGrp="1"/>
          </p:cNvSpPr>
          <p:nvPr>
            <p:ph type="body" idx="1"/>
          </p:nvPr>
        </p:nvSpPr>
        <p:spPr>
          <a:xfrm>
            <a:off x="914400" y="3300413"/>
            <a:ext cx="7315200" cy="2700337"/>
          </a:xfrm>
          <a:prstGeom prst="rect">
            <a:avLst/>
          </a:prstGeom>
        </p:spPr>
        <p:txBody>
          <a:bodyPr/>
          <a:lstStyle/>
          <a:p>
            <a:r>
              <a:rPr lang="en-US" dirty="0"/>
              <a:t>This is the problem</a:t>
            </a:r>
            <a:r>
              <a:rPr lang="en-US" baseline="0" dirty="0"/>
              <a:t> from last time.</a:t>
            </a:r>
            <a:endParaRPr lang="en-US" dirty="0"/>
          </a:p>
        </p:txBody>
      </p:sp>
    </p:spTree>
    <p:extLst>
      <p:ext uri="{BB962C8B-B14F-4D97-AF65-F5344CB8AC3E}">
        <p14:creationId xmlns:p14="http://schemas.microsoft.com/office/powerpoint/2010/main" val="1165681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lvl1pPr>
              <a:defRPr sz="3600"/>
            </a:lvl1p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821054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chemeClr val="bg1"/>
                </a:solidFill>
                <a:latin typeface="Times New Roman"/>
                <a:cs typeface="Times New Roman"/>
              </a:defRPr>
            </a:lvl1pPr>
          </a:lstStyle>
          <a:p>
            <a:endParaRPr dirty="0"/>
          </a:p>
        </p:txBody>
      </p:sp>
      <p:sp>
        <p:nvSpPr>
          <p:cNvPr id="3" name="Holder 3"/>
          <p:cNvSpPr>
            <a:spLocks noGrp="1"/>
          </p:cNvSpPr>
          <p:nvPr>
            <p:ph sz="half" idx="2"/>
          </p:nvPr>
        </p:nvSpPr>
        <p:spPr>
          <a:xfrm>
            <a:off x="441097" y="974827"/>
            <a:ext cx="3529965" cy="253916"/>
          </a:xfrm>
          <a:prstGeom prst="rect">
            <a:avLst/>
          </a:prstGeom>
        </p:spPr>
        <p:txBody>
          <a:bodyPr wrap="square" lIns="0" tIns="0" rIns="0" bIns="0">
            <a:spAutoFit/>
          </a:bodyPr>
          <a:lstStyle>
            <a:lvl1pPr>
              <a:defRPr sz="1650" b="0" i="0">
                <a:solidFill>
                  <a:schemeClr val="tx1"/>
                </a:solidFill>
                <a:latin typeface="Times New Roman"/>
                <a:cs typeface="Times New Roman"/>
              </a:defRPr>
            </a:lvl1pPr>
          </a:lstStyle>
          <a:p>
            <a:endParaRPr dirty="0"/>
          </a:p>
        </p:txBody>
      </p:sp>
      <p:sp>
        <p:nvSpPr>
          <p:cNvPr id="4" name="Holder 4"/>
          <p:cNvSpPr>
            <a:spLocks noGrp="1"/>
          </p:cNvSpPr>
          <p:nvPr>
            <p:ph sz="half" idx="3"/>
          </p:nvPr>
        </p:nvSpPr>
        <p:spPr>
          <a:xfrm>
            <a:off x="4626349" y="1370916"/>
            <a:ext cx="2694940" cy="219291"/>
          </a:xfrm>
          <a:prstGeom prst="rect">
            <a:avLst/>
          </a:prstGeom>
        </p:spPr>
        <p:txBody>
          <a:bodyPr wrap="square" lIns="0" tIns="0" rIns="0" bIns="0">
            <a:spAutoFit/>
          </a:bodyPr>
          <a:lstStyle>
            <a:lvl1pPr>
              <a:defRPr sz="1425" b="0" i="0">
                <a:solidFill>
                  <a:schemeClr val="tx1"/>
                </a:solidFill>
                <a:latin typeface="Times New Roman"/>
                <a:cs typeface="Times New Roman"/>
              </a:defRPr>
            </a:lvl1pPr>
          </a:lstStyle>
          <a:p>
            <a:endParaRPr dirty="0"/>
          </a:p>
        </p:txBody>
      </p:sp>
      <p:sp>
        <p:nvSpPr>
          <p:cNvPr id="7" name="Holder 7"/>
          <p:cNvSpPr>
            <a:spLocks noGrp="1"/>
          </p:cNvSpPr>
          <p:nvPr>
            <p:ph type="sldNum" sz="quarter" idx="7"/>
          </p:nvPr>
        </p:nvSpPr>
        <p:spPr/>
        <p:txBody>
          <a:bodyPr lIns="0" tIns="0" rIns="0" bIns="0"/>
          <a:lstStyle>
            <a:lvl1pPr>
              <a:defRPr sz="900" b="0" i="0">
                <a:solidFill>
                  <a:srgbClr val="8A8A8A"/>
                </a:solidFill>
                <a:latin typeface="Times New Roman"/>
                <a:cs typeface="Times New Roman"/>
              </a:defRPr>
            </a:lvl1pPr>
          </a:lstStyle>
          <a:p>
            <a:pPr marL="76676"/>
            <a:fld id="{81D60167-4931-47E6-BA6A-407CBD079E47}" type="slidenum">
              <a:rPr lang="en-US" spc="4" smtClean="0"/>
              <a:pPr marL="76676"/>
              <a:t>‹#›</a:t>
            </a:fld>
            <a:endParaRPr lang="en-US" spc="4" dirty="0"/>
          </a:p>
        </p:txBody>
      </p:sp>
    </p:spTree>
    <p:extLst>
      <p:ext uri="{BB962C8B-B14F-4D97-AF65-F5344CB8AC3E}">
        <p14:creationId xmlns:p14="http://schemas.microsoft.com/office/powerpoint/2010/main" val="231836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marL="76676"/>
            <a:fld id="{81D60167-4931-47E6-BA6A-407CBD079E47}" type="slidenum">
              <a:rPr lang="uk-UA" spc="4" smtClean="0"/>
              <a:pPr marL="76676"/>
              <a:t>‹#›</a:t>
            </a:fld>
            <a:endParaRPr lang="uk-UA" spc="4" dirty="0"/>
          </a:p>
        </p:txBody>
      </p:sp>
      <p:sp>
        <p:nvSpPr>
          <p:cNvPr id="4" name="Body Level One…"/>
          <p:cNvSpPr>
            <a:spLocks noGrp="1"/>
          </p:cNvSpPr>
          <p:nvPr>
            <p:ph type="body" idx="1"/>
          </p:nvPr>
        </p:nvSpPr>
        <p:spPr>
          <a:xfrm>
            <a:off x="669728" y="964406"/>
            <a:ext cx="7804547" cy="3509367"/>
          </a:xfrm>
          <a:prstGeom prst="rect">
            <a:avLst/>
          </a:prstGeom>
        </p:spPr>
        <p:txBody>
          <a:bodyPr anchor="t">
            <a:normAutofit/>
          </a:bodyPr>
          <a:lstStyle>
            <a:lvl1pPr>
              <a:defRPr sz="1265"/>
            </a:lvl1pPr>
            <a:lvl2pPr>
              <a:defRPr sz="1265"/>
            </a:lvl2pPr>
            <a:lvl3pPr>
              <a:defRPr sz="1265"/>
            </a:lvl3pPr>
            <a:lvl4pPr>
              <a:defRPr sz="1265"/>
            </a:lvl4pPr>
            <a:lvl5pPr>
              <a:defRPr sz="12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Tree>
    <p:extLst>
      <p:ext uri="{BB962C8B-B14F-4D97-AF65-F5344CB8AC3E}">
        <p14:creationId xmlns:p14="http://schemas.microsoft.com/office/powerpoint/2010/main" val="2455444493"/>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Holder 3"/>
          <p:cNvSpPr>
            <a:spLocks noGrp="1"/>
          </p:cNvSpPr>
          <p:nvPr>
            <p:ph type="body" idx="1"/>
          </p:nvPr>
        </p:nvSpPr>
        <p:spPr/>
        <p:txBody>
          <a:bodyPr lIns="0" tIns="0" rIns="0" bIns="0"/>
          <a:lstStyle>
            <a:lvl1pPr>
              <a:defRPr sz="1650" b="0" i="0">
                <a:solidFill>
                  <a:schemeClr val="tx1"/>
                </a:solidFill>
                <a:latin typeface="Times New Roman"/>
                <a:cs typeface="Times New Roman"/>
              </a:defRPr>
            </a:lvl1pPr>
          </a:lstStyle>
          <a:p>
            <a:endParaRPr/>
          </a:p>
        </p:txBody>
      </p:sp>
    </p:spTree>
    <p:extLst>
      <p:ext uri="{BB962C8B-B14F-4D97-AF65-F5344CB8AC3E}">
        <p14:creationId xmlns:p14="http://schemas.microsoft.com/office/powerpoint/2010/main" val="1487304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795998"/>
            <a:ext cx="77724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492443"/>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val="37810188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457200" y="1183005"/>
            <a:ext cx="397764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492443"/>
          </a:xfrm>
          <a:prstGeom prst="rect">
            <a:avLst/>
          </a:prstGeom>
        </p:spPr>
        <p:txBody>
          <a:bodyPr wrap="square" lIns="0" tIns="0" rIns="0" bIns="0">
            <a:spAutoFit/>
          </a:bodyPr>
          <a:lstStyle>
            <a:lvl1pPr>
              <a:defRPr/>
            </a:lvl1pPr>
          </a:lstStyle>
          <a:p>
            <a:endParaRPr/>
          </a:p>
        </p:txBody>
      </p:sp>
    </p:spTree>
    <p:extLst>
      <p:ext uri="{BB962C8B-B14F-4D97-AF65-F5344CB8AC3E}">
        <p14:creationId xmlns:p14="http://schemas.microsoft.com/office/powerpoint/2010/main" val="10413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400"/>
            </a:lvl1pPr>
            <a:lvl2pPr>
              <a:defRPr sz="22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628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607521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Content Placeholder 2"/>
          <p:cNvSpPr>
            <a:spLocks noGrp="1"/>
          </p:cNvSpPr>
          <p:nvPr>
            <p:ph sz="half" idx="1"/>
          </p:nvPr>
        </p:nvSpPr>
        <p:spPr>
          <a:xfrm>
            <a:off x="457200" y="1200150"/>
            <a:ext cx="4038600" cy="339407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00150"/>
            <a:ext cx="4038600" cy="3394075"/>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458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10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552212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63714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04788"/>
            <a:ext cx="5111750" cy="4389437"/>
          </a:xfrm>
        </p:spPr>
        <p:txBody>
          <a:bodyPr/>
          <a:lstStyle>
            <a:lvl1pPr>
              <a:defRPr sz="2800"/>
            </a:lvl1pPr>
            <a:lvl2pPr>
              <a:defRPr sz="24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7303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0"/>
            </a:lvl1pPr>
          </a:lstStyle>
          <a:p>
            <a:r>
              <a:rPr lang="en-US"/>
              <a:t>Click to edit Master title style</a:t>
            </a:r>
            <a:endParaRPr lang="en-US" dirty="0"/>
          </a:p>
        </p:txBody>
      </p:sp>
      <p:sp>
        <p:nvSpPr>
          <p:cNvPr id="3" name="Picture Placeholder 2"/>
          <p:cNvSpPr>
            <a:spLocks noGrp="1"/>
          </p:cNvSpPr>
          <p:nvPr>
            <p:ph type="pic" idx="1"/>
          </p:nvPr>
        </p:nvSpPr>
        <p:spPr>
          <a:xfrm>
            <a:off x="1792288" y="460375"/>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23382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19971C4A-CA8E-E047-B441-955C61CB710D}"/>
              </a:ext>
            </a:extLst>
          </p:cNvPr>
          <p:cNvSpPr>
            <a:spLocks noGrp="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DE5AA21D-AD9D-E14F-8B06-AC939C289BC7}"/>
              </a:ext>
            </a:extLst>
          </p:cNvPr>
          <p:cNvSpPr>
            <a:spLocks noGrp="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4A7EFEA-5E4A-D04A-A901-BB8EE7578396}"/>
              </a:ext>
            </a:extLst>
          </p:cNvPr>
          <p:cNvSpPr>
            <a:spLocks noGrp="1"/>
          </p:cNvSpPr>
          <p:nvPr>
            <p:ph type="dt" sz="half" idx="2"/>
          </p:nvPr>
        </p:nvSpPr>
        <p:spPr>
          <a:xfrm>
            <a:off x="457200" y="4767263"/>
            <a:ext cx="2133600" cy="274637"/>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2EA0D27C-6CA4-2F47-BE1A-8FE19FED3982}" type="datetimeFigureOut">
              <a:rPr lang="en-US" altLang="en-US"/>
              <a:pPr/>
              <a:t>9/5/22</a:t>
            </a:fld>
            <a:endParaRPr lang="en-US" altLang="en-US"/>
          </a:p>
        </p:txBody>
      </p:sp>
      <p:sp>
        <p:nvSpPr>
          <p:cNvPr id="5" name="Footer Placeholder 4">
            <a:extLst>
              <a:ext uri="{FF2B5EF4-FFF2-40B4-BE49-F238E27FC236}">
                <a16:creationId xmlns:a16="http://schemas.microsoft.com/office/drawing/2014/main" id="{BD58895E-076A-7947-B638-156F1C24CEAE}"/>
              </a:ext>
            </a:extLst>
          </p:cNvPr>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smtClean="0">
                <a:solidFill>
                  <a:schemeClr val="tx1">
                    <a:tint val="75000"/>
                  </a:schemeClr>
                </a:solidFill>
                <a:latin typeface="Calibri" charset="0"/>
                <a:ea typeface="ＭＳ Ｐゴシック" charset="0"/>
                <a:cs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36AED857-6D14-0749-8E57-701DF3BB21F2}"/>
              </a:ext>
            </a:extLst>
          </p:cNvPr>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BA7B03A4-58FC-574B-8D88-C0C66037B3F9}" type="slidenum">
              <a:rPr lang="en-US" altLang="en-US"/>
              <a:pPr/>
              <a:t>‹#›</a:t>
            </a:fld>
            <a:endParaRPr lang="en-US" altLang="en-US"/>
          </a:p>
        </p:txBody>
      </p:sp>
      <p:pic>
        <p:nvPicPr>
          <p:cNvPr id="4103" name="Picture 6" descr="GenBackground4.jpg">
            <a:extLst>
              <a:ext uri="{FF2B5EF4-FFF2-40B4-BE49-F238E27FC236}">
                <a16:creationId xmlns:a16="http://schemas.microsoft.com/office/drawing/2014/main" id="{E4147AD8-8319-0744-8692-6FDB96607ADF}"/>
              </a:ext>
            </a:extLst>
          </p:cNvPr>
          <p:cNvPicPr>
            <a:picLocks noChangeAspect="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0"/>
            <a:ext cx="9136063"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xStyles>
    <p:titleStyle>
      <a:lvl1pPr algn="ctr" defTabSz="457200" rtl="0" eaLnBrk="1" fontAlgn="base" hangingPunct="1">
        <a:spcBef>
          <a:spcPct val="0"/>
        </a:spcBef>
        <a:spcAft>
          <a:spcPct val="0"/>
        </a:spcAft>
        <a:defRPr sz="4400" kern="1200">
          <a:solidFill>
            <a:schemeClr val="tx1"/>
          </a:solidFill>
          <a:latin typeface="+mj-lt"/>
          <a:ea typeface="ＭＳ Ｐゴシック" panose="020B0600070205080204" pitchFamily="34" charset="-128"/>
          <a:cs typeface="+mj-cs"/>
        </a:defRPr>
      </a:lvl1pPr>
      <a:lvl2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2pPr>
      <a:lvl3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3pPr>
      <a:lvl4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4pPr>
      <a:lvl5pPr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5pPr>
      <a:lvl6pPr marL="4572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6pPr>
      <a:lvl7pPr marL="9144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7pPr>
      <a:lvl8pPr marL="13716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8pPr>
      <a:lvl9pPr marL="1828800" algn="ctr" defTabSz="457200" rtl="0" eaLnBrk="1" fontAlgn="base" hangingPunct="1">
        <a:spcBef>
          <a:spcPct val="0"/>
        </a:spcBef>
        <a:spcAft>
          <a:spcPct val="0"/>
        </a:spcAft>
        <a:defRPr sz="4400">
          <a:solidFill>
            <a:schemeClr val="tx1"/>
          </a:solidFill>
          <a:latin typeface="Calibri" panose="020F0502020204030204" pitchFamily="34" charset="0"/>
          <a:ea typeface="ＭＳ Ｐゴシック" panose="020B0600070205080204" pitchFamily="34" charset="-128"/>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ＭＳ Ｐゴシック" panose="020B0600070205080204" pitchFamily="34" charset="-128"/>
          <a:cs typeface="+mn-cs"/>
        </a:defRPr>
      </a:lvl1pPr>
      <a:lvl2pPr marL="742950" indent="-285750" algn="l" defTabSz="457200"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ＭＳ Ｐゴシック" panose="020B0600070205080204" pitchFamily="34" charset="-128"/>
          <a:cs typeface="+mn-cs"/>
        </a:defRPr>
      </a:lvl2pPr>
      <a:lvl3pPr marL="1143000" indent="-228600" algn="l" defTabSz="457200"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ＭＳ Ｐゴシック" panose="020B0600070205080204" pitchFamily="34" charset="-128"/>
          <a:cs typeface="+mn-cs"/>
        </a:defRPr>
      </a:lvl3pPr>
      <a:lvl4pPr marL="16002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4pPr>
      <a:lvl5pPr marL="2057400" indent="-228600" algn="l" defTabSz="457200"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ＭＳ Ｐゴシック"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customXml" Target="../ink/ink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s://docs.google.com/spreadsheets/d/1JPW-VAlye0lkkSI_IPtUTfx4wYUO5uu9U8XUkRXYIB4/edit#gid=851193583"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635" y="505441"/>
            <a:ext cx="2189798" cy="230832"/>
          </a:xfrm>
          <a:prstGeom prst="rect">
            <a:avLst/>
          </a:prstGeom>
        </p:spPr>
        <p:txBody>
          <a:bodyPr vert="horz" wrap="square" lIns="0" tIns="0" rIns="0" bIns="0" rtlCol="0">
            <a:spAutoFit/>
          </a:bodyPr>
          <a:lstStyle/>
          <a:p>
            <a:pPr marL="9525"/>
            <a:r>
              <a:rPr sz="1500" b="1" spc="-296" dirty="0">
                <a:solidFill>
                  <a:srgbClr val="FFFFFF"/>
                </a:solidFill>
                <a:latin typeface="Times New Roman"/>
                <a:cs typeface="Times New Roman"/>
              </a:rPr>
              <a:t>C</a:t>
            </a:r>
            <a:r>
              <a:rPr sz="1500" b="1" spc="-120" dirty="0">
                <a:solidFill>
                  <a:srgbClr val="FFFFFF"/>
                </a:solidFill>
                <a:latin typeface="Times New Roman"/>
                <a:cs typeface="Times New Roman"/>
              </a:rPr>
              <a:t>M</a:t>
            </a:r>
            <a:r>
              <a:rPr sz="1500" b="1" spc="-139" dirty="0">
                <a:solidFill>
                  <a:srgbClr val="FFFFFF"/>
                </a:solidFill>
                <a:latin typeface="Times New Roman"/>
                <a:cs typeface="Times New Roman"/>
              </a:rPr>
              <a:t>S</a:t>
            </a:r>
            <a:r>
              <a:rPr sz="1500" b="1" spc="-293"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45" dirty="0">
                <a:solidFill>
                  <a:srgbClr val="FFFFFF"/>
                </a:solidFill>
                <a:latin typeface="Times New Roman"/>
                <a:cs typeface="Times New Roman"/>
              </a:rPr>
              <a:t> </a:t>
            </a:r>
            <a:r>
              <a:rPr sz="1500" b="1" spc="-98"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19" dirty="0">
                <a:solidFill>
                  <a:srgbClr val="FFFFFF"/>
                </a:solidFill>
                <a:latin typeface="Times New Roman"/>
                <a:cs typeface="Times New Roman"/>
              </a:rPr>
              <a:t>a</a:t>
            </a:r>
            <a:r>
              <a:rPr sz="1500" b="1" spc="-26" dirty="0">
                <a:solidFill>
                  <a:srgbClr val="FFFFFF"/>
                </a:solidFill>
                <a:latin typeface="Times New Roman"/>
                <a:cs typeface="Times New Roman"/>
              </a:rPr>
              <a:t>ba</a:t>
            </a:r>
            <a:r>
              <a:rPr sz="1500" b="1" spc="11" dirty="0">
                <a:solidFill>
                  <a:srgbClr val="FFFFFF"/>
                </a:solidFill>
                <a:latin typeface="Times New Roman"/>
                <a:cs typeface="Times New Roman"/>
              </a:rPr>
              <a:t>s</a:t>
            </a:r>
            <a:r>
              <a:rPr sz="1500" b="1" spc="86" dirty="0">
                <a:solidFill>
                  <a:srgbClr val="FFFFFF"/>
                </a:solidFill>
                <a:latin typeface="Times New Roman"/>
                <a:cs typeface="Times New Roman"/>
              </a:rPr>
              <a:t>e</a:t>
            </a:r>
            <a:r>
              <a:rPr sz="1500" b="1" spc="-26" dirty="0">
                <a:solidFill>
                  <a:srgbClr val="FFFFFF"/>
                </a:solidFill>
                <a:latin typeface="Times New Roman"/>
                <a:cs typeface="Times New Roman"/>
              </a:rPr>
              <a:t> </a:t>
            </a:r>
            <a:r>
              <a:rPr sz="1500" b="1" spc="-263" dirty="0">
                <a:solidFill>
                  <a:srgbClr val="FFFFFF"/>
                </a:solidFill>
                <a:latin typeface="Times New Roman"/>
                <a:cs typeface="Times New Roman"/>
              </a:rPr>
              <a:t>T</a:t>
            </a:r>
            <a:r>
              <a:rPr sz="1500" b="1" spc="-34" dirty="0">
                <a:solidFill>
                  <a:srgbClr val="FFFFFF"/>
                </a:solidFill>
                <a:latin typeface="Times New Roman"/>
                <a:cs typeface="Times New Roman"/>
              </a:rPr>
              <a:t>h</a:t>
            </a:r>
            <a:r>
              <a:rPr sz="1500" b="1" spc="64" dirty="0">
                <a:solidFill>
                  <a:srgbClr val="FFFFFF"/>
                </a:solidFill>
                <a:latin typeface="Times New Roman"/>
                <a:cs typeface="Times New Roman"/>
              </a:rPr>
              <a:t>e</a:t>
            </a:r>
            <a:r>
              <a:rPr sz="1500" b="1" spc="71" dirty="0">
                <a:solidFill>
                  <a:srgbClr val="FFFFFF"/>
                </a:solidFill>
                <a:latin typeface="Times New Roman"/>
                <a:cs typeface="Times New Roman"/>
              </a:rPr>
              <a:t>o</a:t>
            </a:r>
            <a:r>
              <a:rPr sz="1500" b="1" spc="-13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5" name="Title 4">
            <a:extLst>
              <a:ext uri="{FF2B5EF4-FFF2-40B4-BE49-F238E27FC236}">
                <a16:creationId xmlns:a16="http://schemas.microsoft.com/office/drawing/2014/main" id="{1ECDFE75-99F2-483B-98C2-3490461951C5}"/>
              </a:ext>
            </a:extLst>
          </p:cNvPr>
          <p:cNvSpPr>
            <a:spLocks noGrp="1"/>
          </p:cNvSpPr>
          <p:nvPr>
            <p:ph type="ctrTitle"/>
          </p:nvPr>
        </p:nvSpPr>
        <p:spPr/>
        <p:txBody>
          <a:bodyPr/>
          <a:lstStyle/>
          <a:p>
            <a:r>
              <a:rPr lang="en-US" dirty="0"/>
              <a:t>Week 2 – Lecture 2</a:t>
            </a:r>
          </a:p>
        </p:txBody>
      </p:sp>
      <p:sp>
        <p:nvSpPr>
          <p:cNvPr id="7" name="Subtitle 6">
            <a:extLst>
              <a:ext uri="{FF2B5EF4-FFF2-40B4-BE49-F238E27FC236}">
                <a16:creationId xmlns:a16="http://schemas.microsoft.com/office/drawing/2014/main" id="{F87D56ED-4668-4FF4-86F9-8065AEC7E240}"/>
              </a:ext>
            </a:extLst>
          </p:cNvPr>
          <p:cNvSpPr>
            <a:spLocks noGrp="1"/>
          </p:cNvSpPr>
          <p:nvPr>
            <p:ph type="subTitle" idx="1"/>
          </p:nvPr>
        </p:nvSpPr>
        <p:spPr/>
        <p:txBody>
          <a:bodyPr/>
          <a:lstStyle/>
          <a:p>
            <a:r>
              <a:rPr lang="en-US" dirty="0"/>
              <a:t>CMSC 508 – Database Theory</a:t>
            </a:r>
          </a:p>
        </p:txBody>
      </p:sp>
      <p:sp>
        <p:nvSpPr>
          <p:cNvPr id="6" name="object 6"/>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a:t>
            </a:fld>
            <a:endParaRPr spc="4" dirty="0"/>
          </a:p>
        </p:txBody>
      </p:sp>
      <p:sp>
        <p:nvSpPr>
          <p:cNvPr id="4" name="object 4"/>
          <p:cNvSpPr txBox="1"/>
          <p:nvPr/>
        </p:nvSpPr>
        <p:spPr>
          <a:xfrm>
            <a:off x="1851659" y="3469396"/>
            <a:ext cx="5640229" cy="553998"/>
          </a:xfrm>
          <a:prstGeom prst="rect">
            <a:avLst/>
          </a:prstGeom>
        </p:spPr>
        <p:txBody>
          <a:bodyPr vert="horz" wrap="square" lIns="0" tIns="0" rIns="0" bIns="0" rtlCol="0">
            <a:spAutoFit/>
          </a:bodyPr>
          <a:lstStyle/>
          <a:p>
            <a:pPr marL="9525" marR="3810"/>
            <a:r>
              <a:rPr sz="1200" dirty="0">
                <a:latin typeface="Calibri" charset="0"/>
                <a:ea typeface="Tahoma" charset="0"/>
                <a:cs typeface="Tahoma" charset="0"/>
              </a:rPr>
              <a:t>Chapter 7 from Database System Concepts, 6th Ed. by Silberschatz, Korth, Sudarshan, 2011 Chapters 2,3 from Database Management Systems, 3rd Ed. by Ramakrishnan, Gehrke, 2003</a:t>
            </a:r>
          </a:p>
        </p:txBody>
      </p:sp>
    </p:spTree>
    <p:extLst>
      <p:ext uri="{BB962C8B-B14F-4D97-AF65-F5344CB8AC3E}">
        <p14:creationId xmlns:p14="http://schemas.microsoft.com/office/powerpoint/2010/main" val="3530231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10</a:t>
            </a:fld>
            <a:endParaRPr spc="4" dirty="0"/>
          </a:p>
        </p:txBody>
      </p:sp>
      <p:sp>
        <p:nvSpPr>
          <p:cNvPr id="4" name="object 4"/>
          <p:cNvSpPr txBox="1"/>
          <p:nvPr/>
        </p:nvSpPr>
        <p:spPr>
          <a:xfrm>
            <a:off x="796833" y="974827"/>
            <a:ext cx="7511143" cy="3198889"/>
          </a:xfrm>
          <a:prstGeom prst="rect">
            <a:avLst/>
          </a:prstGeom>
        </p:spPr>
        <p:txBody>
          <a:bodyPr vert="horz" wrap="square" lIns="0" tIns="0" rIns="0" bIns="0" rtlCol="0">
            <a:spAutoFit/>
          </a:bodyPr>
          <a:lstStyle/>
          <a:p>
            <a:pPr marL="695325" lvl="1" indent="-342900">
              <a:spcBef>
                <a:spcPts val="750"/>
              </a:spcBef>
              <a:buFont typeface="Arial"/>
              <a:buChar char="•"/>
              <a:tabLst>
                <a:tab pos="695325" algn="l"/>
              </a:tabLst>
            </a:pPr>
            <a:r>
              <a:rPr dirty="0">
                <a:latin typeface="Calibri" charset="0"/>
                <a:cs typeface="Times New Roman"/>
              </a:rPr>
              <a:t>Entit</a:t>
            </a:r>
            <a:r>
              <a:rPr lang="en-US" dirty="0">
                <a:latin typeface="Calibri" charset="0"/>
                <a:cs typeface="Times New Roman"/>
              </a:rPr>
              <a:t>y Sets</a:t>
            </a:r>
            <a:r>
              <a:rPr dirty="0">
                <a:latin typeface="Calibri" charset="0"/>
                <a:cs typeface="Times New Roman"/>
              </a:rPr>
              <a:t> are represented by their name and a set of attributes</a:t>
            </a:r>
          </a:p>
          <a:p>
            <a:pPr marL="695325" lvl="1" indent="-342900">
              <a:spcBef>
                <a:spcPts val="750"/>
              </a:spcBef>
              <a:buFont typeface="Arial"/>
              <a:buChar char="•"/>
              <a:tabLst>
                <a:tab pos="695325" algn="l"/>
              </a:tabLst>
            </a:pPr>
            <a:r>
              <a:rPr lang="en-US" dirty="0">
                <a:latin typeface="Calibri" charset="0"/>
                <a:cs typeface="Times New Roman"/>
              </a:rPr>
              <a:t>Individual e</a:t>
            </a:r>
            <a:r>
              <a:rPr dirty="0">
                <a:latin typeface="Calibri" charset="0"/>
                <a:cs typeface="Times New Roman"/>
              </a:rPr>
              <a:t>ntities </a:t>
            </a:r>
            <a:r>
              <a:rPr lang="en-US" dirty="0">
                <a:latin typeface="Calibri" charset="0"/>
                <a:cs typeface="Times New Roman"/>
              </a:rPr>
              <a:t>within an entity set </a:t>
            </a:r>
            <a:r>
              <a:rPr dirty="0">
                <a:latin typeface="Calibri" charset="0"/>
                <a:cs typeface="Times New Roman"/>
              </a:rPr>
              <a:t>are uniquely identified by </a:t>
            </a:r>
            <a:r>
              <a:rPr lang="en-US" dirty="0">
                <a:latin typeface="Calibri" charset="0"/>
                <a:cs typeface="Times New Roman"/>
              </a:rPr>
              <a:t>a </a:t>
            </a:r>
            <a:r>
              <a:rPr dirty="0">
                <a:latin typeface="Calibri" charset="0"/>
                <a:cs typeface="Times New Roman"/>
              </a:rPr>
              <a:t>primary key</a:t>
            </a:r>
          </a:p>
          <a:p>
            <a:pPr marL="695325" lvl="1" indent="-342900">
              <a:spcBef>
                <a:spcPts val="746"/>
              </a:spcBef>
              <a:buFont typeface="Arial"/>
              <a:buChar char="•"/>
              <a:tabLst>
                <a:tab pos="695325" algn="l"/>
              </a:tabLst>
            </a:pPr>
            <a:r>
              <a:rPr dirty="0">
                <a:latin typeface="Calibri" charset="0"/>
                <a:cs typeface="Times New Roman"/>
              </a:rPr>
              <a:t>The primary key can be any set of attributes or generated IDs</a:t>
            </a:r>
          </a:p>
          <a:p>
            <a:pPr marL="695325" marR="114300" lvl="1" indent="-342900">
              <a:spcBef>
                <a:spcPts val="750"/>
              </a:spcBef>
              <a:buFont typeface="Arial"/>
              <a:buChar char="•"/>
              <a:tabLst>
                <a:tab pos="695325" algn="l"/>
              </a:tabLst>
            </a:pPr>
            <a:r>
              <a:rPr dirty="0">
                <a:latin typeface="Calibri" charset="0"/>
                <a:cs typeface="Times New Roman"/>
              </a:rPr>
              <a:t>Entit</a:t>
            </a:r>
            <a:r>
              <a:rPr lang="en-US" dirty="0">
                <a:latin typeface="Calibri" charset="0"/>
                <a:cs typeface="Times New Roman"/>
              </a:rPr>
              <a:t>y Sets</a:t>
            </a:r>
            <a:r>
              <a:rPr dirty="0">
                <a:latin typeface="Calibri" charset="0"/>
                <a:cs typeface="Times New Roman"/>
              </a:rPr>
              <a:t> are represented graphically as rectangles, listing the attributes. The primary key is underlined</a:t>
            </a:r>
          </a:p>
          <a:p>
            <a:pPr>
              <a:spcBef>
                <a:spcPts val="19"/>
              </a:spcBef>
            </a:pPr>
            <a:endParaRPr sz="1650" dirty="0">
              <a:latin typeface="Calibri" charset="0"/>
              <a:cs typeface="Times New Roman"/>
            </a:endParaRPr>
          </a:p>
          <a:p>
            <a:pPr marL="3570923" marR="130493" indent="-342900">
              <a:lnSpc>
                <a:spcPct val="104900"/>
              </a:lnSpc>
            </a:pPr>
            <a:r>
              <a:rPr sz="1650" dirty="0">
                <a:latin typeface="Calibri" charset="0"/>
                <a:cs typeface="Times New Roman"/>
              </a:rPr>
              <a:t>Translation into tables: </a:t>
            </a:r>
            <a:endParaRPr lang="en-US" sz="1650" dirty="0">
              <a:latin typeface="Calibri" charset="0"/>
              <a:cs typeface="Times New Roman"/>
            </a:endParaRPr>
          </a:p>
          <a:p>
            <a:pPr marL="3570923" marR="130493" indent="-342900">
              <a:lnSpc>
                <a:spcPct val="104900"/>
              </a:lnSpc>
            </a:pPr>
            <a:r>
              <a:rPr lang="en-US" sz="1650" i="1" spc="-30" dirty="0">
                <a:latin typeface="Calibri" charset="0"/>
                <a:cs typeface="Times New Roman"/>
              </a:rPr>
              <a:t>    </a:t>
            </a:r>
            <a:r>
              <a:rPr sz="1500" i="1" spc="-30" dirty="0">
                <a:latin typeface="Times New Roman"/>
                <a:cs typeface="Times New Roman"/>
              </a:rPr>
              <a:t>in</a:t>
            </a:r>
            <a:r>
              <a:rPr sz="1500" i="1" spc="-45" dirty="0">
                <a:latin typeface="Times New Roman"/>
                <a:cs typeface="Times New Roman"/>
              </a:rPr>
              <a:t>s</a:t>
            </a:r>
            <a:r>
              <a:rPr sz="1500" i="1" spc="83" dirty="0">
                <a:latin typeface="Times New Roman"/>
                <a:cs typeface="Times New Roman"/>
              </a:rPr>
              <a:t>t</a:t>
            </a:r>
            <a:r>
              <a:rPr sz="1500" i="1" spc="-34" dirty="0">
                <a:latin typeface="Times New Roman"/>
                <a:cs typeface="Times New Roman"/>
              </a:rPr>
              <a:t>ru</a:t>
            </a:r>
            <a:r>
              <a:rPr sz="1500" i="1" spc="-49" dirty="0">
                <a:latin typeface="Times New Roman"/>
                <a:cs typeface="Times New Roman"/>
              </a:rPr>
              <a:t>c</a:t>
            </a:r>
            <a:r>
              <a:rPr sz="1500" i="1" spc="64" dirty="0">
                <a:latin typeface="Times New Roman"/>
                <a:cs typeface="Times New Roman"/>
              </a:rPr>
              <a:t>t</a:t>
            </a:r>
            <a:r>
              <a:rPr sz="1500" i="1" spc="15" dirty="0">
                <a:latin typeface="Times New Roman"/>
                <a:cs typeface="Times New Roman"/>
              </a:rPr>
              <a:t>o</a:t>
            </a:r>
            <a:r>
              <a:rPr sz="1500" i="1" spc="-71" dirty="0">
                <a:latin typeface="Times New Roman"/>
                <a:cs typeface="Times New Roman"/>
              </a:rPr>
              <a:t>r</a:t>
            </a:r>
            <a:r>
              <a:rPr sz="1500" i="1" spc="-26" dirty="0">
                <a:latin typeface="Times New Roman"/>
                <a:cs typeface="Times New Roman"/>
              </a:rPr>
              <a:t> </a:t>
            </a:r>
            <a:r>
              <a:rPr sz="1500" spc="-56" dirty="0">
                <a:latin typeface="Times New Roman"/>
                <a:cs typeface="Times New Roman"/>
              </a:rPr>
              <a:t>(</a:t>
            </a:r>
            <a:r>
              <a:rPr sz="1500" i="1" u="heavy" spc="-90" dirty="0">
                <a:latin typeface="Times New Roman"/>
                <a:cs typeface="Times New Roman"/>
              </a:rPr>
              <a:t>I</a:t>
            </a:r>
            <a:r>
              <a:rPr sz="1500" i="1" u="heavy" spc="-240" dirty="0">
                <a:latin typeface="Times New Roman"/>
                <a:cs typeface="Times New Roman"/>
              </a:rPr>
              <a:t>D</a:t>
            </a:r>
            <a:r>
              <a:rPr sz="1500" i="1" spc="-4" dirty="0">
                <a:latin typeface="Times New Roman"/>
                <a:cs typeface="Times New Roman"/>
              </a:rPr>
              <a:t>,</a:t>
            </a:r>
            <a:r>
              <a:rPr sz="1500" i="1" spc="-45" dirty="0">
                <a:latin typeface="Times New Roman"/>
                <a:cs typeface="Times New Roman"/>
              </a:rPr>
              <a:t> </a:t>
            </a:r>
            <a:r>
              <a:rPr sz="1500" i="1" spc="34" dirty="0">
                <a:latin typeface="Times New Roman"/>
                <a:cs typeface="Times New Roman"/>
              </a:rPr>
              <a:t>name</a:t>
            </a:r>
            <a:r>
              <a:rPr sz="1500" i="1" spc="19" dirty="0">
                <a:latin typeface="Times New Roman"/>
                <a:cs typeface="Times New Roman"/>
              </a:rPr>
              <a:t>,</a:t>
            </a:r>
            <a:r>
              <a:rPr sz="1500" i="1" spc="-34" dirty="0">
                <a:latin typeface="Times New Roman"/>
                <a:cs typeface="Times New Roman"/>
              </a:rPr>
              <a:t> </a:t>
            </a:r>
            <a:r>
              <a:rPr sz="1500" i="1" spc="-8" dirty="0">
                <a:latin typeface="Times New Roman"/>
                <a:cs typeface="Times New Roman"/>
              </a:rPr>
              <a:t>s</a:t>
            </a:r>
            <a:r>
              <a:rPr sz="1500" i="1" spc="-38" dirty="0">
                <a:latin typeface="Times New Roman"/>
                <a:cs typeface="Times New Roman"/>
              </a:rPr>
              <a:t>ala</a:t>
            </a:r>
            <a:r>
              <a:rPr sz="1500" i="1" spc="-23" dirty="0">
                <a:latin typeface="Times New Roman"/>
                <a:cs typeface="Times New Roman"/>
              </a:rPr>
              <a:t>r</a:t>
            </a:r>
            <a:r>
              <a:rPr sz="1500" i="1" dirty="0">
                <a:latin typeface="Times New Roman"/>
                <a:cs typeface="Times New Roman"/>
              </a:rPr>
              <a:t>y</a:t>
            </a:r>
            <a:r>
              <a:rPr sz="1500" i="1" spc="-26" dirty="0">
                <a:latin typeface="Times New Roman"/>
                <a:cs typeface="Times New Roman"/>
              </a:rPr>
              <a:t> </a:t>
            </a:r>
            <a:r>
              <a:rPr sz="1500" spc="-45" dirty="0">
                <a:latin typeface="Times New Roman"/>
                <a:cs typeface="Times New Roman"/>
              </a:rPr>
              <a:t>) </a:t>
            </a:r>
            <a:endParaRPr lang="en-US" sz="1500" spc="-45" dirty="0">
              <a:latin typeface="Times New Roman"/>
              <a:cs typeface="Times New Roman"/>
            </a:endParaRPr>
          </a:p>
          <a:p>
            <a:pPr marL="3570923" marR="130493" indent="-342900">
              <a:lnSpc>
                <a:spcPct val="104900"/>
              </a:lnSpc>
            </a:pPr>
            <a:r>
              <a:rPr lang="en-US" sz="1500" i="1" spc="-45" dirty="0">
                <a:latin typeface="Times New Roman"/>
                <a:cs typeface="Times New Roman"/>
              </a:rPr>
              <a:t>    </a:t>
            </a:r>
            <a:r>
              <a:rPr sz="1500" i="1" spc="-26" dirty="0">
                <a:latin typeface="Times New Roman"/>
                <a:cs typeface="Times New Roman"/>
              </a:rPr>
              <a:t>s</a:t>
            </a:r>
            <a:r>
              <a:rPr sz="1500" i="1" spc="83" dirty="0">
                <a:latin typeface="Times New Roman"/>
                <a:cs typeface="Times New Roman"/>
              </a:rPr>
              <a:t>t</a:t>
            </a:r>
            <a:r>
              <a:rPr sz="1500" i="1" spc="11" dirty="0">
                <a:latin typeface="Times New Roman"/>
                <a:cs typeface="Times New Roman"/>
              </a:rPr>
              <a:t>ud</a:t>
            </a:r>
            <a:r>
              <a:rPr sz="1500" i="1" spc="23" dirty="0">
                <a:latin typeface="Times New Roman"/>
                <a:cs typeface="Times New Roman"/>
              </a:rPr>
              <a:t>e</a:t>
            </a:r>
            <a:r>
              <a:rPr sz="1500" i="1" spc="15" dirty="0">
                <a:latin typeface="Times New Roman"/>
                <a:cs typeface="Times New Roman"/>
              </a:rPr>
              <a:t>n</a:t>
            </a:r>
            <a:r>
              <a:rPr sz="1500" i="1" spc="83" dirty="0">
                <a:latin typeface="Times New Roman"/>
                <a:cs typeface="Times New Roman"/>
              </a:rPr>
              <a:t>t</a:t>
            </a:r>
            <a:r>
              <a:rPr sz="1500" i="1" spc="-41" dirty="0">
                <a:latin typeface="Times New Roman"/>
                <a:cs typeface="Times New Roman"/>
              </a:rPr>
              <a:t> </a:t>
            </a:r>
            <a:r>
              <a:rPr sz="1500" spc="-56" dirty="0">
                <a:latin typeface="Times New Roman"/>
                <a:cs typeface="Times New Roman"/>
              </a:rPr>
              <a:t>(</a:t>
            </a:r>
            <a:r>
              <a:rPr sz="1500" i="1" u="heavy" spc="-90" dirty="0">
                <a:latin typeface="Times New Roman"/>
                <a:cs typeface="Times New Roman"/>
              </a:rPr>
              <a:t>I</a:t>
            </a:r>
            <a:r>
              <a:rPr sz="1500" i="1" u="heavy" spc="-240" dirty="0">
                <a:latin typeface="Times New Roman"/>
                <a:cs typeface="Times New Roman"/>
              </a:rPr>
              <a:t>D</a:t>
            </a:r>
            <a:r>
              <a:rPr sz="1500" i="1" spc="-4" dirty="0">
                <a:latin typeface="Times New Roman"/>
                <a:cs typeface="Times New Roman"/>
              </a:rPr>
              <a:t>,</a:t>
            </a:r>
            <a:r>
              <a:rPr sz="1500" i="1" spc="-41" dirty="0">
                <a:latin typeface="Times New Roman"/>
                <a:cs typeface="Times New Roman"/>
              </a:rPr>
              <a:t> </a:t>
            </a:r>
            <a:r>
              <a:rPr sz="1500" i="1" spc="34" dirty="0">
                <a:latin typeface="Times New Roman"/>
                <a:cs typeface="Times New Roman"/>
              </a:rPr>
              <a:t>name</a:t>
            </a:r>
            <a:r>
              <a:rPr sz="1500" i="1" spc="19" dirty="0">
                <a:latin typeface="Times New Roman"/>
                <a:cs typeface="Times New Roman"/>
              </a:rPr>
              <a:t>,</a:t>
            </a:r>
            <a:r>
              <a:rPr sz="1500" i="1" spc="-30" dirty="0">
                <a:latin typeface="Times New Roman"/>
                <a:cs typeface="Times New Roman"/>
              </a:rPr>
              <a:t> </a:t>
            </a:r>
            <a:r>
              <a:rPr sz="1500" i="1" spc="64" dirty="0">
                <a:latin typeface="Times New Roman"/>
                <a:cs typeface="Times New Roman"/>
              </a:rPr>
              <a:t>t</a:t>
            </a:r>
            <a:r>
              <a:rPr sz="1500" i="1" spc="56" dirty="0">
                <a:latin typeface="Times New Roman"/>
                <a:cs typeface="Times New Roman"/>
              </a:rPr>
              <a:t>o</a:t>
            </a:r>
            <a:r>
              <a:rPr sz="1500" i="1" spc="30" dirty="0">
                <a:latin typeface="Times New Roman"/>
                <a:cs typeface="Times New Roman"/>
              </a:rPr>
              <a:t>t</a:t>
            </a:r>
            <a:r>
              <a:rPr sz="1500" i="1" spc="-30" dirty="0">
                <a:latin typeface="Times New Roman"/>
                <a:cs typeface="Times New Roman"/>
              </a:rPr>
              <a:t>_c</a:t>
            </a:r>
            <a:r>
              <a:rPr sz="1500" i="1" spc="-75" dirty="0">
                <a:latin typeface="Times New Roman"/>
                <a:cs typeface="Times New Roman"/>
              </a:rPr>
              <a:t>r</a:t>
            </a:r>
            <a:r>
              <a:rPr sz="1500" i="1" spc="45" dirty="0">
                <a:latin typeface="Times New Roman"/>
                <a:cs typeface="Times New Roman"/>
              </a:rPr>
              <a:t>e</a:t>
            </a:r>
            <a:r>
              <a:rPr sz="1500" i="1" spc="11" dirty="0">
                <a:latin typeface="Times New Roman"/>
                <a:cs typeface="Times New Roman"/>
              </a:rPr>
              <a:t>d</a:t>
            </a:r>
            <a:r>
              <a:rPr sz="1500" spc="-53" dirty="0">
                <a:latin typeface="Times New Roman"/>
                <a:cs typeface="Times New Roman"/>
              </a:rPr>
              <a:t>)</a:t>
            </a:r>
            <a:endParaRPr sz="1500" dirty="0">
              <a:latin typeface="Times New Roman"/>
              <a:cs typeface="Times New Roman"/>
            </a:endParaRPr>
          </a:p>
          <a:p>
            <a:pPr>
              <a:spcBef>
                <a:spcPts val="32"/>
              </a:spcBef>
            </a:pPr>
            <a:endParaRPr sz="1538" dirty="0">
              <a:latin typeface="Times New Roman"/>
              <a:cs typeface="Times New Roman"/>
            </a:endParaRPr>
          </a:p>
        </p:txBody>
      </p:sp>
      <p:sp>
        <p:nvSpPr>
          <p:cNvPr id="5" name="object 5"/>
          <p:cNvSpPr/>
          <p:nvPr/>
        </p:nvSpPr>
        <p:spPr>
          <a:xfrm>
            <a:off x="1287099" y="3126105"/>
            <a:ext cx="1035557" cy="110013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2812922" y="3126105"/>
            <a:ext cx="1050416" cy="1100137"/>
          </a:xfrm>
          <a:prstGeom prst="rect">
            <a:avLst/>
          </a:prstGeom>
          <a:blipFill>
            <a:blip r:embed="rId4" cstate="print"/>
            <a:stretch>
              <a:fillRect/>
            </a:stretch>
          </a:blipFill>
        </p:spPr>
        <p:txBody>
          <a:bodyPr wrap="square" lIns="0" tIns="0" rIns="0" bIns="0" rtlCol="0"/>
          <a:lstStyle/>
          <a:p>
            <a:endParaRPr/>
          </a:p>
        </p:txBody>
      </p:sp>
      <p:sp>
        <p:nvSpPr>
          <p:cNvPr id="8"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dirty="0">
                <a:solidFill>
                  <a:schemeClr val="tx1"/>
                </a:solidFill>
                <a:latin typeface="Calibri" charset="0"/>
              </a:rPr>
              <a:t>Entity Sets</a:t>
            </a:r>
          </a:p>
        </p:txBody>
      </p:sp>
    </p:spTree>
    <p:extLst>
      <p:ext uri="{BB962C8B-B14F-4D97-AF65-F5344CB8AC3E}">
        <p14:creationId xmlns:p14="http://schemas.microsoft.com/office/powerpoint/2010/main" val="1348379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11</a:t>
            </a:fld>
            <a:endParaRPr spc="4" dirty="0"/>
          </a:p>
        </p:txBody>
      </p:sp>
      <p:sp>
        <p:nvSpPr>
          <p:cNvPr id="4" name="object 4"/>
          <p:cNvSpPr txBox="1"/>
          <p:nvPr/>
        </p:nvSpPr>
        <p:spPr>
          <a:xfrm>
            <a:off x="836023" y="943252"/>
            <a:ext cx="7563394" cy="1679947"/>
          </a:xfrm>
          <a:prstGeom prst="rect">
            <a:avLst/>
          </a:prstGeom>
        </p:spPr>
        <p:txBody>
          <a:bodyPr vert="horz" wrap="square" lIns="0" tIns="0" rIns="0" bIns="0" rtlCol="0">
            <a:spAutoFit/>
          </a:bodyPr>
          <a:lstStyle/>
          <a:p>
            <a:pPr marL="695325" lvl="1" indent="-342900">
              <a:spcBef>
                <a:spcPts val="750"/>
              </a:spcBef>
              <a:buFont typeface="Arial"/>
              <a:buChar char="•"/>
              <a:tabLst>
                <a:tab pos="695325" algn="l"/>
              </a:tabLst>
            </a:pPr>
            <a:r>
              <a:rPr dirty="0">
                <a:latin typeface="Calibri" charset="0"/>
                <a:cs typeface="Times New Roman"/>
              </a:rPr>
              <a:t>Relationships define associations / interactions among entities</a:t>
            </a:r>
          </a:p>
          <a:p>
            <a:pPr marL="695325" lvl="1" indent="-342900">
              <a:spcBef>
                <a:spcPts val="750"/>
              </a:spcBef>
              <a:buFont typeface="Arial"/>
              <a:buChar char="•"/>
              <a:tabLst>
                <a:tab pos="695325" algn="l"/>
              </a:tabLst>
            </a:pPr>
            <a:r>
              <a:rPr dirty="0">
                <a:latin typeface="Calibri" charset="0"/>
                <a:cs typeface="Times New Roman"/>
              </a:rPr>
              <a:t>Relationships are represented graphically as diamonds</a:t>
            </a:r>
          </a:p>
          <a:p>
            <a:pPr marL="695325" lvl="1" indent="-342900">
              <a:spcBef>
                <a:spcPts val="746"/>
              </a:spcBef>
              <a:buFont typeface="Arial"/>
              <a:buChar char="•"/>
              <a:tabLst>
                <a:tab pos="695325" algn="l"/>
              </a:tabLst>
            </a:pPr>
            <a:r>
              <a:rPr b="1" dirty="0">
                <a:latin typeface="Calibri" charset="0"/>
                <a:cs typeface="Times New Roman"/>
              </a:rPr>
              <a:t>Roles</a:t>
            </a:r>
            <a:r>
              <a:rPr dirty="0">
                <a:latin typeface="Calibri" charset="0"/>
                <a:cs typeface="Times New Roman"/>
              </a:rPr>
              <a:t>: meaning of entities in the relationship (noun/verb)</a:t>
            </a:r>
          </a:p>
          <a:p>
            <a:pPr marL="695325" marR="3810" lvl="1" indent="-342900">
              <a:spcBef>
                <a:spcPts val="750"/>
              </a:spcBef>
              <a:buFont typeface="Arial"/>
              <a:buChar char="•"/>
              <a:tabLst>
                <a:tab pos="695325" algn="l"/>
              </a:tabLst>
            </a:pPr>
            <a:r>
              <a:rPr dirty="0">
                <a:latin typeface="Calibri" charset="0"/>
                <a:cs typeface="Times New Roman"/>
              </a:rPr>
              <a:t>Relationships may generate new attributes due to the association (e.g. student takes a course, then earns a grade)</a:t>
            </a:r>
          </a:p>
        </p:txBody>
      </p:sp>
      <p:sp>
        <p:nvSpPr>
          <p:cNvPr id="5" name="object 5"/>
          <p:cNvSpPr/>
          <p:nvPr/>
        </p:nvSpPr>
        <p:spPr>
          <a:xfrm>
            <a:off x="2334006" y="3710851"/>
            <a:ext cx="4475987" cy="1303591"/>
          </a:xfrm>
          <a:prstGeom prst="rect">
            <a:avLst/>
          </a:prstGeom>
          <a:blipFill>
            <a:blip r:embed="rId3" cstate="print"/>
            <a:stretch>
              <a:fillRect/>
            </a:stretch>
          </a:blipFill>
        </p:spPr>
        <p:txBody>
          <a:bodyPr wrap="square" lIns="0" tIns="0" rIns="0" bIns="0" rtlCol="0"/>
          <a:lstStyle/>
          <a:p>
            <a:endParaRPr/>
          </a:p>
        </p:txBody>
      </p:sp>
      <p:sp>
        <p:nvSpPr>
          <p:cNvPr id="7"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dirty="0">
                <a:solidFill>
                  <a:schemeClr val="tx1"/>
                </a:solidFill>
                <a:latin typeface="Calibri" charset="0"/>
              </a:rPr>
              <a:t>Relationship Sets</a:t>
            </a:r>
          </a:p>
        </p:txBody>
      </p:sp>
      <mc:AlternateContent xmlns:mc="http://schemas.openxmlformats.org/markup-compatibility/2006" xmlns:a14="http://schemas.microsoft.com/office/drawing/2010/main">
        <mc:Choice Requires="a14">
          <p:sp>
            <p:nvSpPr>
              <p:cNvPr id="3" name="TextBox 2"/>
              <p:cNvSpPr txBox="1"/>
              <p:nvPr/>
            </p:nvSpPr>
            <p:spPr>
              <a:xfrm>
                <a:off x="1314451" y="2636186"/>
                <a:ext cx="6286500" cy="887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hangingPunct="0"/>
                <a14:m>
                  <m:oMathPara xmlns:m="http://schemas.openxmlformats.org/officeDocument/2006/math">
                    <m:oMathParaPr>
                      <m:jc m:val="centerGroup"/>
                    </m:oMathParaPr>
                    <m:oMath xmlns:m="http://schemas.openxmlformats.org/officeDocument/2006/math">
                      <m:r>
                        <m:rPr>
                          <m:nor/>
                        </m:rPr>
                        <a:rPr lang="en-US" sz="1650">
                          <a:latin typeface="Calibri" charset="0"/>
                          <a:cs typeface="Times New Roman"/>
                          <a:sym typeface="Helvetica Light"/>
                        </a:rPr>
                        <m:t>For</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entity</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sets</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m:t>
                      </m:r>
                      <m:r>
                        <m:rPr>
                          <m:nor/>
                        </m:rPr>
                        <a:rPr lang="en-US" sz="1650" baseline="-25000">
                          <a:latin typeface="Calibri" charset="0"/>
                          <a:cs typeface="Times New Roman"/>
                          <a:sym typeface="Helvetica Light"/>
                        </a:rPr>
                        <m:t>1</m:t>
                      </m:r>
                      <m:r>
                        <m:rPr>
                          <m:nor/>
                        </m:rPr>
                        <a:rPr lang="en-US" sz="1650">
                          <a:latin typeface="Calibri" charset="0"/>
                          <a:cs typeface="Times New Roman"/>
                          <a:sym typeface="Helvetica Light"/>
                        </a:rPr>
                        <m:t>,</m:t>
                      </m:r>
                      <m:r>
                        <m:rPr>
                          <m:nor/>
                        </m:rPr>
                        <a:rPr lang="en-US" sz="1650">
                          <a:latin typeface="Calibri" charset="0"/>
                          <a:cs typeface="Times New Roman"/>
                          <a:sym typeface="Helvetica Light"/>
                        </a:rPr>
                        <m:t>E</m:t>
                      </m:r>
                      <m:r>
                        <m:rPr>
                          <m:nor/>
                        </m:rPr>
                        <a:rPr lang="en-US" sz="1650" baseline="-25000">
                          <a:latin typeface="Calibri" charset="0"/>
                          <a:cs typeface="Times New Roman"/>
                          <a:sym typeface="Helvetica Light"/>
                        </a:rPr>
                        <m:t>2</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En</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with</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n</m:t>
                      </m:r>
                      <m:r>
                        <m:rPr>
                          <m:nor/>
                        </m:rPr>
                        <a:rPr lang="en-US" sz="1650">
                          <a:latin typeface="Calibri" charset="0"/>
                          <a:cs typeface="Times New Roman"/>
                          <a:sym typeface="Helvetica Light"/>
                        </a:rPr>
                        <m:t> </m:t>
                      </m:r>
                      <m:r>
                        <a:rPr lang="en-US" sz="1650" i="1">
                          <a:latin typeface="Cambria Math" panose="02040503050406030204" pitchFamily="18" charset="0"/>
                          <a:cs typeface="Times New Roman"/>
                          <a:sym typeface="Helvetica Light"/>
                        </a:rPr>
                        <m:t>≥</m:t>
                      </m:r>
                      <m:r>
                        <m:rPr>
                          <m:nor/>
                        </m:rPr>
                        <a:rPr lang="en-US" sz="1650">
                          <a:latin typeface="Calibri" charset="0"/>
                          <a:cs typeface="Times New Roman"/>
                          <a:sym typeface="Helvetica Light"/>
                        </a:rPr>
                        <m:t> 2, </m:t>
                      </m:r>
                      <m:r>
                        <m:rPr>
                          <m:nor/>
                        </m:rPr>
                        <a:rPr lang="en-US" sz="1650">
                          <a:latin typeface="Calibri" charset="0"/>
                          <a:cs typeface="Times New Roman"/>
                          <a:sym typeface="Helvetica Light"/>
                        </a:rPr>
                        <m:t>a</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relationship</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is</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a</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set</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of</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n</m:t>
                      </m:r>
                      <m:r>
                        <m:rPr>
                          <m:nor/>
                        </m:rPr>
                        <a:rPr lang="en-US" sz="1650">
                          <a:latin typeface="Calibri" charset="0"/>
                          <a:cs typeface="Times New Roman"/>
                          <a:sym typeface="Helvetica Light"/>
                        </a:rPr>
                        <m:t>−</m:t>
                      </m:r>
                      <m:r>
                        <m:rPr>
                          <m:nor/>
                        </m:rPr>
                        <a:rPr lang="en-US" sz="1650">
                          <a:latin typeface="Calibri" charset="0"/>
                          <a:cs typeface="Times New Roman"/>
                          <a:sym typeface="Helvetica Light"/>
                        </a:rPr>
                        <m:t>tuples</m:t>
                      </m:r>
                      <m:r>
                        <a:rPr lang="en-US" sz="1650">
                          <a:latin typeface="Cambria Math" panose="02040503050406030204" pitchFamily="18" charset="0"/>
                          <a:cs typeface="Times New Roman"/>
                          <a:sym typeface="Helvetica Light"/>
                        </a:rPr>
                        <m:t>,</m:t>
                      </m:r>
                    </m:oMath>
                  </m:oMathPara>
                </a14:m>
                <a:endParaRPr lang="en-US" sz="1650" dirty="0">
                  <a:latin typeface="Calibri" charset="0"/>
                  <a:cs typeface="Times New Roman"/>
                  <a:sym typeface="Helvetica Light"/>
                </a:endParaRPr>
              </a:p>
              <a:p>
                <a:pPr algn="ctr" defTabSz="438150" hangingPunct="0">
                  <a:spcBef>
                    <a:spcPts val="225"/>
                  </a:spcBef>
                  <a:spcAft>
                    <a:spcPts val="225"/>
                  </a:spcAft>
                </a:pPr>
                <a14:m>
                  <m:oMathPara xmlns:m="http://schemas.openxmlformats.org/officeDocument/2006/math">
                    <m:oMathParaPr>
                      <m:jc m:val="centerGroup"/>
                    </m:oMathParaPr>
                    <m:oMath xmlns:m="http://schemas.openxmlformats.org/officeDocument/2006/math">
                      <m:d>
                        <m:dPr>
                          <m:begChr m:val="{"/>
                          <m:endChr m:val="|"/>
                          <m:ctrlPr>
                            <a:rPr lang="en-US" i="1">
                              <a:solidFill>
                                <a:srgbClr val="000000"/>
                              </a:solidFill>
                              <a:latin typeface="Cambria Math" panose="02040503050406030204" pitchFamily="18" charset="0"/>
                              <a:sym typeface="Helvetica Light"/>
                            </a:rPr>
                          </m:ctrlPr>
                        </m:dPr>
                        <m:e>
                          <m:d>
                            <m:dPr>
                              <m:ctrlPr>
                                <a:rPr lang="en-US" i="1">
                                  <a:solidFill>
                                    <a:srgbClr val="000000"/>
                                  </a:solidFill>
                                  <a:latin typeface="Cambria Math" panose="02040503050406030204" pitchFamily="18" charset="0"/>
                                  <a:sym typeface="Helvetica Light"/>
                                </a:rPr>
                              </m:ctrlPr>
                            </m:dPr>
                            <m:e>
                              <m:r>
                                <a:rPr lang="en-US" i="1">
                                  <a:solidFill>
                                    <a:srgbClr val="000000"/>
                                  </a:solidFill>
                                  <a:latin typeface="Cambria Math" charset="0"/>
                                  <a:sym typeface="Helvetica Light"/>
                                </a:rPr>
                                <m:t>𝑒</m:t>
                              </m:r>
                              <m:r>
                                <a:rPr lang="en-US" i="1" baseline="-25000">
                                  <a:solidFill>
                                    <a:srgbClr val="000000"/>
                                  </a:solidFill>
                                  <a:latin typeface="Cambria Math" charset="0"/>
                                  <a:sym typeface="Helvetica Light"/>
                                </a:rPr>
                                <m:t>1</m:t>
                              </m:r>
                              <m:r>
                                <a:rPr lang="en-US" i="1">
                                  <a:solidFill>
                                    <a:srgbClr val="000000"/>
                                  </a:solidFill>
                                  <a:latin typeface="Cambria Math" charset="0"/>
                                  <a:sym typeface="Helvetica Light"/>
                                </a:rPr>
                                <m:t>,</m:t>
                              </m:r>
                              <m:r>
                                <a:rPr lang="en-US" i="1">
                                  <a:solidFill>
                                    <a:srgbClr val="000000"/>
                                  </a:solidFill>
                                  <a:latin typeface="Cambria Math" charset="0"/>
                                  <a:sym typeface="Helvetica Light"/>
                                </a:rPr>
                                <m:t>𝑒</m:t>
                              </m:r>
                              <m:r>
                                <a:rPr lang="en-US" i="1" baseline="-25000">
                                  <a:solidFill>
                                    <a:srgbClr val="000000"/>
                                  </a:solidFill>
                                  <a:latin typeface="Cambria Math" charset="0"/>
                                  <a:sym typeface="Helvetica Light"/>
                                </a:rPr>
                                <m:t>2</m:t>
                              </m:r>
                              <m:r>
                                <a:rPr lang="en-US" i="1">
                                  <a:solidFill>
                                    <a:srgbClr val="000000"/>
                                  </a:solidFill>
                                  <a:latin typeface="Cambria Math" charset="0"/>
                                  <a:sym typeface="Helvetica Light"/>
                                </a:rPr>
                                <m:t>…, </m:t>
                              </m:r>
                              <m:r>
                                <a:rPr lang="en-US" i="1">
                                  <a:solidFill>
                                    <a:srgbClr val="000000"/>
                                  </a:solidFill>
                                  <a:latin typeface="Cambria Math" charset="0"/>
                                  <a:sym typeface="Helvetica Light"/>
                                </a:rPr>
                                <m:t>𝑒𝑛</m:t>
                              </m:r>
                            </m:e>
                          </m:d>
                        </m:e>
                      </m:d>
                      <m:r>
                        <a:rPr lang="en-US" i="1">
                          <a:solidFill>
                            <a:srgbClr val="000000"/>
                          </a:solidFill>
                          <a:latin typeface="Cambria Math" charset="0"/>
                          <a:sym typeface="Helvetica Light"/>
                        </a:rPr>
                        <m:t>𝑒</m:t>
                      </m:r>
                      <m:r>
                        <a:rPr lang="en-US" i="1" baseline="-25000">
                          <a:solidFill>
                            <a:srgbClr val="000000"/>
                          </a:solidFill>
                          <a:latin typeface="Cambria Math" charset="0"/>
                          <a:sym typeface="Helvetica Light"/>
                        </a:rPr>
                        <m:t>1</m:t>
                      </m:r>
                      <m:r>
                        <a:rPr lang="en-US" i="1">
                          <a:solidFill>
                            <a:srgbClr val="000000"/>
                          </a:solidFill>
                          <a:latin typeface="Cambria Math" charset="0"/>
                          <a:ea typeface="Cambria Math" charset="0"/>
                          <a:cs typeface="Cambria Math" charset="0"/>
                          <a:sym typeface="Helvetica Light"/>
                        </a:rPr>
                        <m:t>∈</m:t>
                      </m:r>
                      <m:r>
                        <a:rPr lang="en-US" i="1">
                          <a:solidFill>
                            <a:srgbClr val="000000"/>
                          </a:solidFill>
                          <a:latin typeface="Cambria Math" charset="0"/>
                          <a:ea typeface="Cambria Math" charset="0"/>
                          <a:cs typeface="Cambria Math" charset="0"/>
                          <a:sym typeface="Helvetica Light"/>
                        </a:rPr>
                        <m:t>𝐸</m:t>
                      </m:r>
                      <m:r>
                        <a:rPr lang="en-US" i="1" baseline="-25000">
                          <a:solidFill>
                            <a:srgbClr val="000000"/>
                          </a:solidFill>
                          <a:latin typeface="Cambria Math" charset="0"/>
                          <a:ea typeface="Cambria Math" charset="0"/>
                          <a:cs typeface="Cambria Math" charset="0"/>
                          <a:sym typeface="Helvetica Light"/>
                        </a:rPr>
                        <m:t>1</m:t>
                      </m:r>
                      <m:r>
                        <a:rPr lang="en-US" i="1">
                          <a:solidFill>
                            <a:srgbClr val="000000"/>
                          </a:solidFill>
                          <a:latin typeface="Cambria Math" charset="0"/>
                          <a:ea typeface="Cambria Math" charset="0"/>
                          <a:cs typeface="Cambria Math" charset="0"/>
                          <a:sym typeface="Helvetica Light"/>
                        </a:rPr>
                        <m:t>,</m:t>
                      </m:r>
                      <m:r>
                        <a:rPr lang="en-US" i="1">
                          <a:solidFill>
                            <a:srgbClr val="000000"/>
                          </a:solidFill>
                          <a:latin typeface="Cambria Math" charset="0"/>
                          <a:sym typeface="Helvetica Light"/>
                        </a:rPr>
                        <m:t>𝑒</m:t>
                      </m:r>
                      <m:r>
                        <a:rPr lang="en-US" i="1" baseline="-25000">
                          <a:solidFill>
                            <a:srgbClr val="000000"/>
                          </a:solidFill>
                          <a:latin typeface="Cambria Math" charset="0"/>
                          <a:sym typeface="Helvetica Light"/>
                        </a:rPr>
                        <m:t>2</m:t>
                      </m:r>
                      <m:r>
                        <a:rPr lang="en-US" i="1">
                          <a:solidFill>
                            <a:srgbClr val="000000"/>
                          </a:solidFill>
                          <a:latin typeface="Cambria Math" charset="0"/>
                          <a:ea typeface="Cambria Math" charset="0"/>
                          <a:cs typeface="Cambria Math" charset="0"/>
                          <a:sym typeface="Helvetica Light"/>
                        </a:rPr>
                        <m:t>∈</m:t>
                      </m:r>
                      <m:r>
                        <a:rPr lang="en-US" i="1">
                          <a:solidFill>
                            <a:srgbClr val="000000"/>
                          </a:solidFill>
                          <a:latin typeface="Cambria Math" charset="0"/>
                          <a:ea typeface="Cambria Math" charset="0"/>
                          <a:cs typeface="Cambria Math" charset="0"/>
                          <a:sym typeface="Helvetica Light"/>
                        </a:rPr>
                        <m:t>𝐸</m:t>
                      </m:r>
                      <m:r>
                        <a:rPr lang="en-US" i="1" baseline="-25000">
                          <a:solidFill>
                            <a:srgbClr val="000000"/>
                          </a:solidFill>
                          <a:latin typeface="Cambria Math" charset="0"/>
                          <a:ea typeface="Cambria Math" charset="0"/>
                          <a:cs typeface="Cambria Math" charset="0"/>
                          <a:sym typeface="Helvetica Light"/>
                        </a:rPr>
                        <m:t>2</m:t>
                      </m:r>
                      <m:r>
                        <a:rPr lang="en-US" i="1">
                          <a:solidFill>
                            <a:srgbClr val="000000"/>
                          </a:solidFill>
                          <a:latin typeface="Cambria Math" charset="0"/>
                          <a:ea typeface="Cambria Math" charset="0"/>
                          <a:cs typeface="Cambria Math" charset="0"/>
                          <a:sym typeface="Helvetica Light"/>
                        </a:rPr>
                        <m:t>,…, </m:t>
                      </m:r>
                      <m:r>
                        <a:rPr lang="en-US" i="1">
                          <a:solidFill>
                            <a:srgbClr val="000000"/>
                          </a:solidFill>
                          <a:latin typeface="Cambria Math" charset="0"/>
                          <a:ea typeface="Cambria Math" charset="0"/>
                          <a:cs typeface="Cambria Math" charset="0"/>
                          <a:sym typeface="Helvetica Light"/>
                        </a:rPr>
                        <m:t>𝑒𝑛</m:t>
                      </m:r>
                      <m:r>
                        <a:rPr lang="en-US" i="1">
                          <a:solidFill>
                            <a:srgbClr val="000000"/>
                          </a:solidFill>
                          <a:latin typeface="Cambria Math" charset="0"/>
                          <a:ea typeface="Cambria Math" charset="0"/>
                          <a:cs typeface="Cambria Math" charset="0"/>
                          <a:sym typeface="Helvetica Light"/>
                        </a:rPr>
                        <m:t>∈</m:t>
                      </m:r>
                      <m:r>
                        <a:rPr lang="en-US" i="1">
                          <a:solidFill>
                            <a:srgbClr val="000000"/>
                          </a:solidFill>
                          <a:latin typeface="Cambria Math" charset="0"/>
                          <a:ea typeface="Cambria Math" charset="0"/>
                          <a:cs typeface="Cambria Math" charset="0"/>
                          <a:sym typeface="Helvetica Light"/>
                        </a:rPr>
                        <m:t>𝐸𝑛</m:t>
                      </m:r>
                      <m:r>
                        <a:rPr lang="en-US" i="1">
                          <a:solidFill>
                            <a:srgbClr val="000000"/>
                          </a:solidFill>
                          <a:latin typeface="Cambria Math" charset="0"/>
                          <a:ea typeface="Cambria Math" charset="0"/>
                          <a:cs typeface="Cambria Math" charset="0"/>
                          <a:sym typeface="Helvetica Light"/>
                        </a:rPr>
                        <m:t>} </m:t>
                      </m:r>
                    </m:oMath>
                  </m:oMathPara>
                </a14:m>
                <a:endParaRPr lang="en-US" i="1" dirty="0">
                  <a:solidFill>
                    <a:srgbClr val="000000"/>
                  </a:solidFill>
                  <a:latin typeface="Cambria Math" charset="0"/>
                  <a:ea typeface="Cambria Math" charset="0"/>
                  <a:cs typeface="Cambria Math" charset="0"/>
                  <a:sym typeface="Helvetica Light"/>
                </a:endParaRPr>
              </a:p>
              <a:p>
                <a:pPr defTabSz="438150" hangingPunct="0"/>
                <a14:m>
                  <m:oMath xmlns:m="http://schemas.openxmlformats.org/officeDocument/2006/math">
                    <m:r>
                      <m:rPr>
                        <m:nor/>
                      </m:rPr>
                      <a:rPr lang="en-US" sz="1650">
                        <a:latin typeface="Calibri" charset="0"/>
                        <a:cs typeface="Times New Roman"/>
                        <a:sym typeface="Helvetica Light"/>
                      </a:rPr>
                      <m:t>where</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m:t>
                    </m:r>
                    <m:r>
                      <m:rPr>
                        <m:nor/>
                      </m:rPr>
                      <a:rPr lang="en-US" sz="1650" baseline="-25000">
                        <a:latin typeface="Calibri" charset="0"/>
                        <a:cs typeface="Times New Roman"/>
                        <a:sym typeface="Helvetica Light"/>
                      </a:rPr>
                      <m:t>1</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m:t>
                    </m:r>
                    <m:r>
                      <m:rPr>
                        <m:nor/>
                      </m:rPr>
                      <a:rPr lang="en-US" sz="1650" baseline="-25000">
                        <a:latin typeface="Calibri" charset="0"/>
                        <a:cs typeface="Times New Roman"/>
                        <a:sym typeface="Helvetica Light"/>
                      </a:rPr>
                      <m:t>2</m:t>
                    </m:r>
                    <m:r>
                      <m:rPr>
                        <m:nor/>
                      </m:rPr>
                      <a:rPr lang="en-US" sz="1650">
                        <a:latin typeface="Calibri" charset="0"/>
                        <a:cs typeface="Times New Roman"/>
                        <a:sym typeface="Helvetica Light"/>
                      </a:rPr>
                      <m:t>…, </m:t>
                    </m:r>
                    <m:r>
                      <m:rPr>
                        <m:nor/>
                      </m:rPr>
                      <a:rPr lang="en-US" sz="1650">
                        <a:latin typeface="Calibri" charset="0"/>
                        <a:cs typeface="Times New Roman"/>
                        <a:sym typeface="Helvetica Light"/>
                      </a:rPr>
                      <m:t>en</m:t>
                    </m:r>
                  </m:oMath>
                </a14:m>
                <a:r>
                  <a:rPr lang="en-US" sz="1650" dirty="0">
                    <a:latin typeface="Calibri" charset="0"/>
                    <a:cs typeface="Times New Roman"/>
                    <a:sym typeface="Helvetica Light"/>
                  </a:rPr>
                  <a:t>) is a relationship.</a:t>
                </a:r>
              </a:p>
            </p:txBody>
          </p:sp>
        </mc:Choice>
        <mc:Fallback xmlns="">
          <p:sp>
            <p:nvSpPr>
              <p:cNvPr id="3" name="TextBox 2"/>
              <p:cNvSpPr txBox="1">
                <a:spLocks noRot="1" noChangeAspect="1" noMove="1" noResize="1" noEditPoints="1" noAdjustHandles="1" noChangeArrowheads="1" noChangeShapeType="1" noTextEdit="1"/>
              </p:cNvSpPr>
              <p:nvPr/>
            </p:nvSpPr>
            <p:spPr>
              <a:xfrm>
                <a:off x="1314451" y="2636186"/>
                <a:ext cx="6286500" cy="887422"/>
              </a:xfrm>
              <a:prstGeom prst="rect">
                <a:avLst/>
              </a:prstGeom>
              <a:blipFill>
                <a:blip r:embed="rId4"/>
                <a:stretch>
                  <a:fillRect l="-605" t="-2857" b="-10000"/>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40737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sldNum" sz="quarter" idx="7"/>
          </p:nvPr>
        </p:nvSpPr>
        <p:spPr>
          <a:xfrm>
            <a:off x="6057900" y="3609188"/>
            <a:ext cx="1600200" cy="138499"/>
          </a:xfrm>
          <a:prstGeom prst="rect">
            <a:avLst/>
          </a:prstGeom>
        </p:spPr>
        <p:txBody>
          <a:bodyPr vert="horz" wrap="square" lIns="0" tIns="0" rIns="0" bIns="0" numCol="1" rtlCol="0" anchor="ctr" anchorCtr="0" compatLnSpc="1">
            <a:prstTxWarp prst="textNoShape">
              <a:avLst/>
            </a:prstTxWarp>
            <a:spAutoFit/>
          </a:bodyPr>
          <a:lstStyle/>
          <a:p>
            <a:pPr marL="76676"/>
            <a:fld id="{81D60167-4931-47E6-BA6A-407CBD079E47}" type="slidenum">
              <a:rPr spc="4" dirty="0"/>
              <a:pPr marL="76676"/>
              <a:t>12</a:t>
            </a:fld>
            <a:endParaRPr spc="4" dirty="0"/>
          </a:p>
        </p:txBody>
      </p:sp>
      <p:sp>
        <p:nvSpPr>
          <p:cNvPr id="4" name="object 4"/>
          <p:cNvSpPr txBox="1"/>
          <p:nvPr/>
        </p:nvSpPr>
        <p:spPr>
          <a:xfrm>
            <a:off x="1473822" y="965302"/>
            <a:ext cx="2325053" cy="253916"/>
          </a:xfrm>
          <a:prstGeom prst="rect">
            <a:avLst/>
          </a:prstGeom>
        </p:spPr>
        <p:txBody>
          <a:bodyPr vert="horz" wrap="square" lIns="0" tIns="0" rIns="0" bIns="0" rtlCol="0">
            <a:spAutoFit/>
          </a:bodyPr>
          <a:lstStyle/>
          <a:p>
            <a:pPr marL="352425" lvl="1">
              <a:spcBef>
                <a:spcPts val="750"/>
              </a:spcBef>
              <a:tabLst>
                <a:tab pos="695325" algn="l"/>
              </a:tabLst>
            </a:pPr>
            <a:r>
              <a:rPr sz="1650" u="sng" dirty="0">
                <a:latin typeface="Calibri" charset="0"/>
                <a:cs typeface="Times New Roman"/>
              </a:rPr>
              <a:t>Unary</a:t>
            </a:r>
          </a:p>
        </p:txBody>
      </p:sp>
      <p:sp>
        <p:nvSpPr>
          <p:cNvPr id="5" name="object 5"/>
          <p:cNvSpPr txBox="1"/>
          <p:nvPr/>
        </p:nvSpPr>
        <p:spPr>
          <a:xfrm>
            <a:off x="1816722" y="2352254"/>
            <a:ext cx="903923" cy="253916"/>
          </a:xfrm>
          <a:prstGeom prst="rect">
            <a:avLst/>
          </a:prstGeom>
        </p:spPr>
        <p:txBody>
          <a:bodyPr vert="horz" wrap="square" lIns="0" tIns="0" rIns="0" bIns="0" rtlCol="0">
            <a:spAutoFit/>
          </a:bodyPr>
          <a:lstStyle/>
          <a:p>
            <a:pPr marL="9525">
              <a:tabLst>
                <a:tab pos="352425" algn="l"/>
              </a:tabLst>
            </a:pPr>
            <a:r>
              <a:rPr sz="1650" u="sng" dirty="0">
                <a:latin typeface="Calibri" charset="0"/>
                <a:cs typeface="Times New Roman"/>
              </a:rPr>
              <a:t>Binary</a:t>
            </a:r>
          </a:p>
        </p:txBody>
      </p:sp>
      <p:sp>
        <p:nvSpPr>
          <p:cNvPr id="6" name="object 6"/>
          <p:cNvSpPr txBox="1"/>
          <p:nvPr/>
        </p:nvSpPr>
        <p:spPr>
          <a:xfrm>
            <a:off x="1816722" y="3739285"/>
            <a:ext cx="1556385" cy="253916"/>
          </a:xfrm>
          <a:prstGeom prst="rect">
            <a:avLst/>
          </a:prstGeom>
        </p:spPr>
        <p:txBody>
          <a:bodyPr vert="horz" wrap="square" lIns="0" tIns="0" rIns="0" bIns="0" rtlCol="0">
            <a:spAutoFit/>
          </a:bodyPr>
          <a:lstStyle/>
          <a:p>
            <a:pPr marL="9525">
              <a:tabLst>
                <a:tab pos="352425" algn="l"/>
              </a:tabLst>
            </a:pPr>
            <a:r>
              <a:rPr sz="1650" u="sng" dirty="0">
                <a:latin typeface="Calibri" charset="0"/>
                <a:cs typeface="Times New Roman"/>
              </a:rPr>
              <a:t>Ternary</a:t>
            </a:r>
            <a:r>
              <a:rPr sz="1650" dirty="0">
                <a:latin typeface="Calibri" charset="0"/>
                <a:cs typeface="Times New Roman"/>
              </a:rPr>
              <a:t>, </a:t>
            </a:r>
            <a:r>
              <a:rPr sz="1650" u="sng" dirty="0">
                <a:latin typeface="Calibri" charset="0"/>
                <a:cs typeface="Times New Roman"/>
              </a:rPr>
              <a:t>N-ary</a:t>
            </a:r>
          </a:p>
        </p:txBody>
      </p:sp>
      <p:sp>
        <p:nvSpPr>
          <p:cNvPr id="7" name="object 7"/>
          <p:cNvSpPr/>
          <p:nvPr/>
        </p:nvSpPr>
        <p:spPr>
          <a:xfrm>
            <a:off x="3122104" y="1271588"/>
            <a:ext cx="2789491" cy="82295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122104" y="2406016"/>
            <a:ext cx="3686174" cy="754379"/>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172396" y="3506725"/>
            <a:ext cx="3585590" cy="1371599"/>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4551808" y="1108996"/>
            <a:ext cx="739616" cy="589598"/>
          </a:xfrm>
          <a:custGeom>
            <a:avLst/>
            <a:gdLst/>
            <a:ahLst/>
            <a:cxnLst/>
            <a:rect l="l" t="t" r="r" b="b"/>
            <a:pathLst>
              <a:path w="986154" h="786130">
                <a:moveTo>
                  <a:pt x="985901" y="0"/>
                </a:moveTo>
                <a:lnTo>
                  <a:pt x="0" y="785672"/>
                </a:lnTo>
              </a:path>
            </a:pathLst>
          </a:custGeom>
          <a:ln w="12700">
            <a:solidFill>
              <a:srgbClr val="000000"/>
            </a:solidFill>
          </a:ln>
        </p:spPr>
        <p:txBody>
          <a:bodyPr wrap="square" lIns="0" tIns="0" rIns="0" bIns="0" rtlCol="0"/>
          <a:lstStyle/>
          <a:p>
            <a:endParaRPr/>
          </a:p>
        </p:txBody>
      </p:sp>
      <p:sp>
        <p:nvSpPr>
          <p:cNvPr id="11" name="object 11"/>
          <p:cNvSpPr/>
          <p:nvPr/>
        </p:nvSpPr>
        <p:spPr>
          <a:xfrm>
            <a:off x="4514567" y="1669964"/>
            <a:ext cx="62865" cy="58103"/>
          </a:xfrm>
          <a:custGeom>
            <a:avLst/>
            <a:gdLst/>
            <a:ahLst/>
            <a:cxnLst/>
            <a:rect l="l" t="t" r="r" b="b"/>
            <a:pathLst>
              <a:path w="83820" h="77469">
                <a:moveTo>
                  <a:pt x="35839" y="0"/>
                </a:moveTo>
                <a:lnTo>
                  <a:pt x="0" y="77292"/>
                </a:lnTo>
                <a:lnTo>
                  <a:pt x="83337" y="59588"/>
                </a:lnTo>
                <a:lnTo>
                  <a:pt x="35839" y="0"/>
                </a:lnTo>
                <a:close/>
              </a:path>
            </a:pathLst>
          </a:custGeom>
          <a:solidFill>
            <a:srgbClr val="000000"/>
          </a:solidFill>
        </p:spPr>
        <p:txBody>
          <a:bodyPr wrap="square" lIns="0" tIns="0" rIns="0" bIns="0" rtlCol="0"/>
          <a:lstStyle/>
          <a:p>
            <a:endParaRPr/>
          </a:p>
        </p:txBody>
      </p:sp>
      <p:sp>
        <p:nvSpPr>
          <p:cNvPr id="12" name="object 12"/>
          <p:cNvSpPr/>
          <p:nvPr/>
        </p:nvSpPr>
        <p:spPr>
          <a:xfrm>
            <a:off x="4560237" y="1108996"/>
            <a:ext cx="731044" cy="216694"/>
          </a:xfrm>
          <a:custGeom>
            <a:avLst/>
            <a:gdLst/>
            <a:ahLst/>
            <a:cxnLst/>
            <a:rect l="l" t="t" r="r" b="b"/>
            <a:pathLst>
              <a:path w="974725" h="288925">
                <a:moveTo>
                  <a:pt x="974661" y="0"/>
                </a:moveTo>
                <a:lnTo>
                  <a:pt x="0" y="288315"/>
                </a:lnTo>
              </a:path>
            </a:pathLst>
          </a:custGeom>
          <a:ln w="12700">
            <a:solidFill>
              <a:srgbClr val="000000"/>
            </a:solidFill>
          </a:ln>
        </p:spPr>
        <p:txBody>
          <a:bodyPr wrap="square" lIns="0" tIns="0" rIns="0" bIns="0" rtlCol="0"/>
          <a:lstStyle/>
          <a:p>
            <a:endParaRPr/>
          </a:p>
        </p:txBody>
      </p:sp>
      <p:sp>
        <p:nvSpPr>
          <p:cNvPr id="13" name="object 13"/>
          <p:cNvSpPr/>
          <p:nvPr/>
        </p:nvSpPr>
        <p:spPr>
          <a:xfrm>
            <a:off x="4514567" y="1295123"/>
            <a:ext cx="63341" cy="55245"/>
          </a:xfrm>
          <a:custGeom>
            <a:avLst/>
            <a:gdLst/>
            <a:ahLst/>
            <a:cxnLst/>
            <a:rect l="l" t="t" r="r" b="b"/>
            <a:pathLst>
              <a:path w="84454" h="73660">
                <a:moveTo>
                  <a:pt x="62255" y="0"/>
                </a:moveTo>
                <a:lnTo>
                  <a:pt x="0" y="58153"/>
                </a:lnTo>
                <a:lnTo>
                  <a:pt x="83870" y="73063"/>
                </a:lnTo>
                <a:lnTo>
                  <a:pt x="62255" y="0"/>
                </a:lnTo>
                <a:close/>
              </a:path>
            </a:pathLst>
          </a:custGeom>
          <a:solidFill>
            <a:srgbClr val="000000"/>
          </a:solidFill>
        </p:spPr>
        <p:txBody>
          <a:bodyPr wrap="square" lIns="0" tIns="0" rIns="0" bIns="0" rtlCol="0"/>
          <a:lstStyle/>
          <a:p>
            <a:endParaRPr/>
          </a:p>
        </p:txBody>
      </p:sp>
      <p:sp>
        <p:nvSpPr>
          <p:cNvPr id="14" name="object 14"/>
          <p:cNvSpPr txBox="1"/>
          <p:nvPr/>
        </p:nvSpPr>
        <p:spPr>
          <a:xfrm>
            <a:off x="5349905" y="1029517"/>
            <a:ext cx="2597944" cy="1159998"/>
          </a:xfrm>
          <a:prstGeom prst="rect">
            <a:avLst/>
          </a:prstGeom>
        </p:spPr>
        <p:txBody>
          <a:bodyPr vert="horz" wrap="square" lIns="0" tIns="0" rIns="0" bIns="0" rtlCol="0">
            <a:spAutoFit/>
          </a:bodyPr>
          <a:lstStyle/>
          <a:p>
            <a:pPr marL="9525"/>
            <a:r>
              <a:rPr sz="1650" dirty="0">
                <a:latin typeface="Calibri" charset="0"/>
                <a:cs typeface="Times New Roman"/>
              </a:rPr>
              <a:t>Roles</a:t>
            </a:r>
          </a:p>
          <a:p>
            <a:pPr>
              <a:spcBef>
                <a:spcPts val="35"/>
              </a:spcBef>
            </a:pPr>
            <a:endParaRPr sz="2288" dirty="0">
              <a:latin typeface="Times New Roman"/>
              <a:cs typeface="Times New Roman"/>
            </a:endParaRPr>
          </a:p>
          <a:p>
            <a:pPr marL="577691"/>
            <a:r>
              <a:rPr dirty="0">
                <a:latin typeface="Calibri" charset="0"/>
                <a:cs typeface="Times New Roman"/>
              </a:rPr>
              <a:t>(recursive relationship)</a:t>
            </a:r>
            <a:endParaRPr sz="1650" dirty="0">
              <a:latin typeface="Calibri" charset="0"/>
              <a:cs typeface="Times New Roman"/>
            </a:endParaRPr>
          </a:p>
        </p:txBody>
      </p:sp>
      <p:sp>
        <p:nvSpPr>
          <p:cNvPr id="16"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dirty="0">
                <a:solidFill>
                  <a:schemeClr val="tx1"/>
                </a:solidFill>
                <a:latin typeface="Calibri" charset="0"/>
              </a:rPr>
              <a:t>Degree of a Relationship</a:t>
            </a:r>
          </a:p>
        </p:txBody>
      </p:sp>
    </p:spTree>
    <p:extLst>
      <p:ext uri="{BB962C8B-B14F-4D97-AF65-F5344CB8AC3E}">
        <p14:creationId xmlns:p14="http://schemas.microsoft.com/office/powerpoint/2010/main" val="176856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normAutofit/>
          </a:bodyPr>
          <a:lstStyle/>
          <a:p>
            <a:r>
              <a:rPr lang="en-US" sz="1800" dirty="0">
                <a:latin typeface="Calibri" charset="0"/>
              </a:rPr>
              <a:t>Design an E-R diagram for keeping track of a sports team. It should store the following:</a:t>
            </a:r>
          </a:p>
          <a:p>
            <a:pPr lvl="1"/>
            <a:r>
              <a:rPr lang="en-US" sz="1800" dirty="0">
                <a:latin typeface="Calibri" charset="0"/>
              </a:rPr>
              <a:t>matches played, </a:t>
            </a:r>
          </a:p>
          <a:p>
            <a:pPr lvl="1"/>
            <a:r>
              <a:rPr lang="en-US" sz="1800" dirty="0">
                <a:latin typeface="Calibri" charset="0"/>
              </a:rPr>
              <a:t>the scores in each match, </a:t>
            </a:r>
          </a:p>
          <a:p>
            <a:pPr lvl="1"/>
            <a:r>
              <a:rPr lang="en-US" sz="1800" dirty="0">
                <a:latin typeface="Calibri" charset="0"/>
              </a:rPr>
              <a:t>the players in each match, </a:t>
            </a:r>
          </a:p>
          <a:p>
            <a:pPr lvl="1"/>
            <a:r>
              <a:rPr lang="en-US" sz="1800" dirty="0">
                <a:latin typeface="Calibri" charset="0"/>
              </a:rPr>
              <a:t>individual player statistics for each match. </a:t>
            </a:r>
          </a:p>
          <a:p>
            <a:pPr lvl="1"/>
            <a:r>
              <a:rPr lang="en-US" sz="1800" dirty="0">
                <a:latin typeface="Calibri" charset="0"/>
              </a:rPr>
              <a:t>Model an attribute for a summary statistics – </a:t>
            </a:r>
            <a:r>
              <a:rPr lang="en-US" sz="1800" dirty="0" err="1">
                <a:latin typeface="Calibri" charset="0"/>
              </a:rPr>
              <a:t>player_cnt</a:t>
            </a:r>
            <a:r>
              <a:rPr lang="en-US" sz="1800" dirty="0">
                <a:latin typeface="Calibri" charset="0"/>
              </a:rPr>
              <a:t> as a derived attribute.</a:t>
            </a:r>
          </a:p>
          <a:p>
            <a:pPr lvl="1"/>
            <a:r>
              <a:rPr lang="en-US" sz="1800" dirty="0">
                <a:latin typeface="Calibri" charset="0"/>
              </a:rPr>
              <a:t>Model an attribute for the summary statistics, called </a:t>
            </a:r>
            <a:r>
              <a:rPr lang="en-US" sz="1800" b="1" i="1" dirty="0" err="1">
                <a:latin typeface="Calibri" charset="0"/>
              </a:rPr>
              <a:t>season_avg</a:t>
            </a:r>
            <a:r>
              <a:rPr lang="en-US" sz="1800" dirty="0">
                <a:latin typeface="Calibri" charset="0"/>
              </a:rPr>
              <a:t>, as a </a:t>
            </a:r>
            <a:r>
              <a:rPr lang="en-US" sz="1800" u="sng" dirty="0">
                <a:latin typeface="Calibri" charset="0"/>
              </a:rPr>
              <a:t>derived attribute</a:t>
            </a:r>
            <a:r>
              <a:rPr lang="en-US" sz="1800" dirty="0">
                <a:latin typeface="Calibri" charset="0"/>
              </a:rPr>
              <a:t>.</a:t>
            </a:r>
          </a:p>
        </p:txBody>
      </p:sp>
    </p:spTree>
    <p:extLst>
      <p:ext uri="{BB962C8B-B14F-4D97-AF65-F5344CB8AC3E}">
        <p14:creationId xmlns:p14="http://schemas.microsoft.com/office/powerpoint/2010/main" val="26631402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from Last time</a:t>
            </a:r>
          </a:p>
        </p:txBody>
      </p:sp>
      <p:sp>
        <p:nvSpPr>
          <p:cNvPr id="3" name="Text Placeholder 2"/>
          <p:cNvSpPr>
            <a:spLocks noGrp="1"/>
          </p:cNvSpPr>
          <p:nvPr>
            <p:ph type="body" idx="1"/>
          </p:nvPr>
        </p:nvSpPr>
        <p:spPr/>
        <p:txBody>
          <a:bodyPr>
            <a:normAutofit/>
          </a:bodyPr>
          <a:lstStyle/>
          <a:p>
            <a:endParaRPr lang="en-US" sz="1500" dirty="0">
              <a:latin typeface="Calibri" charset="0"/>
            </a:endParaRPr>
          </a:p>
          <a:p>
            <a:endParaRPr lang="en-US" sz="1500" dirty="0">
              <a:latin typeface="Calibri" charset="0"/>
            </a:endParaRPr>
          </a:p>
          <a:p>
            <a:r>
              <a:rPr lang="en-US" sz="1500" dirty="0">
                <a:latin typeface="Calibri" charset="0"/>
              </a:rPr>
              <a:t>Design an E-R diagram for keeping track of a sports team. It should store the matches played, the scores in each match, the players in each match, and individual player statistics for each match. Model an attribute for the summary statistics, called </a:t>
            </a:r>
            <a:r>
              <a:rPr lang="en-US" sz="1500" dirty="0" err="1">
                <a:latin typeface="Calibri" charset="0"/>
              </a:rPr>
              <a:t>season_avg</a:t>
            </a:r>
            <a:r>
              <a:rPr lang="en-US" sz="1500" dirty="0">
                <a:latin typeface="Calibri" charset="0"/>
              </a:rPr>
              <a:t>, as a derived attribute.</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0A4E53D-A195-9220-BA03-D193BE090EF2}"/>
                  </a:ext>
                </a:extLst>
              </p14:cNvPr>
              <p14:cNvContentPartPr/>
              <p14:nvPr/>
            </p14:nvContentPartPr>
            <p14:xfrm>
              <a:off x="1084128" y="2708320"/>
              <a:ext cx="7047000" cy="360"/>
            </p14:xfrm>
          </p:contentPart>
        </mc:Choice>
        <mc:Fallback>
          <p:pic>
            <p:nvPicPr>
              <p:cNvPr id="4" name="Ink 3">
                <a:extLst>
                  <a:ext uri="{FF2B5EF4-FFF2-40B4-BE49-F238E27FC236}">
                    <a16:creationId xmlns:a16="http://schemas.microsoft.com/office/drawing/2014/main" id="{A0A4E53D-A195-9220-BA03-D193BE090EF2}"/>
                  </a:ext>
                </a:extLst>
              </p:cNvPr>
              <p:cNvPicPr/>
              <p:nvPr/>
            </p:nvPicPr>
            <p:blipFill>
              <a:blip r:embed="rId4"/>
              <a:stretch>
                <a:fillRect/>
              </a:stretch>
            </p:blipFill>
            <p:spPr>
              <a:xfrm>
                <a:off x="1075128" y="2699680"/>
                <a:ext cx="7064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24DD5E67-3369-D4D5-DE28-BFDE05AF6ABD}"/>
                  </a:ext>
                </a:extLst>
              </p14:cNvPr>
              <p14:cNvContentPartPr/>
              <p14:nvPr/>
            </p14:nvContentPartPr>
            <p14:xfrm>
              <a:off x="1083408" y="2719840"/>
              <a:ext cx="1874160" cy="1874160"/>
            </p14:xfrm>
          </p:contentPart>
        </mc:Choice>
        <mc:Fallback>
          <p:pic>
            <p:nvPicPr>
              <p:cNvPr id="5" name="Ink 4">
                <a:extLst>
                  <a:ext uri="{FF2B5EF4-FFF2-40B4-BE49-F238E27FC236}">
                    <a16:creationId xmlns:a16="http://schemas.microsoft.com/office/drawing/2014/main" id="{24DD5E67-3369-D4D5-DE28-BFDE05AF6ABD}"/>
                  </a:ext>
                </a:extLst>
              </p:cNvPr>
              <p:cNvPicPr/>
              <p:nvPr/>
            </p:nvPicPr>
            <p:blipFill>
              <a:blip r:embed="rId6"/>
              <a:stretch>
                <a:fillRect/>
              </a:stretch>
            </p:blipFill>
            <p:spPr>
              <a:xfrm>
                <a:off x="1074408" y="2710840"/>
                <a:ext cx="1891800" cy="1891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5DB73D4A-6325-5A10-045C-FD38EDF45117}"/>
                  </a:ext>
                </a:extLst>
              </p14:cNvPr>
              <p14:cNvContentPartPr/>
              <p14:nvPr/>
            </p14:nvContentPartPr>
            <p14:xfrm>
              <a:off x="3258168" y="4561600"/>
              <a:ext cx="59760" cy="23040"/>
            </p14:xfrm>
          </p:contentPart>
        </mc:Choice>
        <mc:Fallback>
          <p:pic>
            <p:nvPicPr>
              <p:cNvPr id="6" name="Ink 5">
                <a:extLst>
                  <a:ext uri="{FF2B5EF4-FFF2-40B4-BE49-F238E27FC236}">
                    <a16:creationId xmlns:a16="http://schemas.microsoft.com/office/drawing/2014/main" id="{5DB73D4A-6325-5A10-045C-FD38EDF45117}"/>
                  </a:ext>
                </a:extLst>
              </p:cNvPr>
              <p:cNvPicPr/>
              <p:nvPr/>
            </p:nvPicPr>
            <p:blipFill>
              <a:blip r:embed="rId8"/>
              <a:stretch>
                <a:fillRect/>
              </a:stretch>
            </p:blipFill>
            <p:spPr>
              <a:xfrm>
                <a:off x="3249528" y="4552600"/>
                <a:ext cx="774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ED27344D-A4EE-23A6-2C04-78206BF4AC6E}"/>
                  </a:ext>
                </a:extLst>
              </p14:cNvPr>
              <p14:cNvContentPartPr/>
              <p14:nvPr/>
            </p14:nvContentPartPr>
            <p14:xfrm>
              <a:off x="3039288" y="2729560"/>
              <a:ext cx="5051160" cy="1939320"/>
            </p14:xfrm>
          </p:contentPart>
        </mc:Choice>
        <mc:Fallback>
          <p:pic>
            <p:nvPicPr>
              <p:cNvPr id="7" name="Ink 6">
                <a:extLst>
                  <a:ext uri="{FF2B5EF4-FFF2-40B4-BE49-F238E27FC236}">
                    <a16:creationId xmlns:a16="http://schemas.microsoft.com/office/drawing/2014/main" id="{ED27344D-A4EE-23A6-2C04-78206BF4AC6E}"/>
                  </a:ext>
                </a:extLst>
              </p:cNvPr>
              <p:cNvPicPr/>
              <p:nvPr/>
            </p:nvPicPr>
            <p:blipFill>
              <a:blip r:embed="rId10"/>
              <a:stretch>
                <a:fillRect/>
              </a:stretch>
            </p:blipFill>
            <p:spPr>
              <a:xfrm>
                <a:off x="3030288" y="2720920"/>
                <a:ext cx="5068800" cy="1956960"/>
              </a:xfrm>
              <a:prstGeom prst="rect">
                <a:avLst/>
              </a:prstGeom>
            </p:spPr>
          </p:pic>
        </mc:Fallback>
      </mc:AlternateContent>
    </p:spTree>
    <p:extLst>
      <p:ext uri="{BB962C8B-B14F-4D97-AF65-F5344CB8AC3E}">
        <p14:creationId xmlns:p14="http://schemas.microsoft.com/office/powerpoint/2010/main" val="3336814002"/>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normAutofit/>
          </a:bodyPr>
          <a:lstStyle/>
          <a:p>
            <a:r>
              <a:rPr lang="en-US" sz="1500" dirty="0">
                <a:latin typeface="Calibri" charset="0"/>
              </a:rPr>
              <a:t>Design an E-R diagram for keeping track of a sports </a:t>
            </a:r>
            <a:r>
              <a:rPr lang="en-US" sz="1500" b="1" dirty="0">
                <a:latin typeface="Calibri" charset="0"/>
              </a:rPr>
              <a:t>team</a:t>
            </a:r>
            <a:r>
              <a:rPr lang="en-US" sz="1500" dirty="0">
                <a:latin typeface="Calibri" charset="0"/>
              </a:rPr>
              <a:t>. It should store the </a:t>
            </a:r>
            <a:r>
              <a:rPr lang="en-US" sz="1500" b="1" dirty="0">
                <a:latin typeface="Calibri" charset="0"/>
              </a:rPr>
              <a:t>matches</a:t>
            </a:r>
            <a:r>
              <a:rPr lang="en-US" sz="1500" dirty="0">
                <a:latin typeface="Calibri" charset="0"/>
              </a:rPr>
              <a:t> </a:t>
            </a:r>
            <a:r>
              <a:rPr lang="en-US" sz="1500" dirty="0">
                <a:solidFill>
                  <a:srgbClr val="C00000"/>
                </a:solidFill>
                <a:latin typeface="Calibri" charset="0"/>
              </a:rPr>
              <a:t>played</a:t>
            </a:r>
            <a:r>
              <a:rPr lang="en-US" sz="1500" dirty="0">
                <a:latin typeface="Calibri" charset="0"/>
              </a:rPr>
              <a:t>, the </a:t>
            </a:r>
            <a:r>
              <a:rPr lang="en-US" sz="1500" b="1" dirty="0">
                <a:latin typeface="Calibri" charset="0"/>
              </a:rPr>
              <a:t>scores</a:t>
            </a:r>
            <a:r>
              <a:rPr lang="en-US" sz="1500" dirty="0">
                <a:latin typeface="Calibri" charset="0"/>
              </a:rPr>
              <a:t> in each match, the </a:t>
            </a:r>
            <a:r>
              <a:rPr lang="en-US" sz="1500" b="1" dirty="0">
                <a:latin typeface="Calibri" charset="0"/>
              </a:rPr>
              <a:t>players</a:t>
            </a:r>
            <a:r>
              <a:rPr lang="en-US" sz="1500" dirty="0">
                <a:latin typeface="Calibri" charset="0"/>
              </a:rPr>
              <a:t> </a:t>
            </a:r>
            <a:r>
              <a:rPr lang="en-US" sz="1500" dirty="0">
                <a:solidFill>
                  <a:srgbClr val="C00000"/>
                </a:solidFill>
                <a:latin typeface="Calibri" charset="0"/>
              </a:rPr>
              <a:t>in</a:t>
            </a:r>
            <a:r>
              <a:rPr lang="en-US" sz="1500" dirty="0">
                <a:latin typeface="Calibri" charset="0"/>
              </a:rPr>
              <a:t> each match, and individual player </a:t>
            </a:r>
            <a:r>
              <a:rPr lang="en-US" sz="1500" b="1" dirty="0">
                <a:latin typeface="Calibri" charset="0"/>
              </a:rPr>
              <a:t>statistics</a:t>
            </a:r>
            <a:r>
              <a:rPr lang="en-US" sz="1500" dirty="0">
                <a:latin typeface="Calibri" charset="0"/>
              </a:rPr>
              <a:t> for each match. Model an attribute for the summary statistics, called </a:t>
            </a:r>
            <a:r>
              <a:rPr lang="en-US" sz="1500" b="1" dirty="0" err="1">
                <a:latin typeface="Calibri" charset="0"/>
              </a:rPr>
              <a:t>season_avg</a:t>
            </a:r>
            <a:r>
              <a:rPr lang="en-US" sz="1500" dirty="0">
                <a:latin typeface="Calibri" charset="0"/>
              </a:rPr>
              <a:t>, as a derived attribute.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950" y="2571750"/>
            <a:ext cx="5486400" cy="1133475"/>
          </a:xfrm>
          <a:prstGeom prst="rect">
            <a:avLst/>
          </a:prstGeom>
        </p:spPr>
      </p:pic>
      <p:sp>
        <p:nvSpPr>
          <p:cNvPr id="4" name="TextBox 3"/>
          <p:cNvSpPr txBox="1"/>
          <p:nvPr/>
        </p:nvSpPr>
        <p:spPr>
          <a:xfrm>
            <a:off x="6232556" y="3117223"/>
            <a:ext cx="14747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en-US" sz="900">
                <a:solidFill>
                  <a:srgbClr val="000000"/>
                </a:solidFill>
                <a:latin typeface="+mn-lt"/>
                <a:ea typeface="+mn-ea"/>
                <a:sym typeface="Helvetica Light"/>
              </a:rPr>
              <a:t>()</a:t>
            </a:r>
          </a:p>
        </p:txBody>
      </p:sp>
    </p:spTree>
    <p:extLst>
      <p:ext uri="{BB962C8B-B14F-4D97-AF65-F5344CB8AC3E}">
        <p14:creationId xmlns:p14="http://schemas.microsoft.com/office/powerpoint/2010/main" val="302700120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normAutofit/>
          </a:bodyPr>
          <a:lstStyle/>
          <a:p>
            <a:r>
              <a:rPr lang="en-US" sz="1500" dirty="0">
                <a:latin typeface="Calibri" charset="0"/>
              </a:rPr>
              <a:t>Design an E-R diagram for keeping track of a sports </a:t>
            </a:r>
            <a:r>
              <a:rPr lang="en-US" sz="1500" b="1" dirty="0">
                <a:latin typeface="Calibri" charset="0"/>
              </a:rPr>
              <a:t>team</a:t>
            </a:r>
            <a:r>
              <a:rPr lang="en-US" sz="1500" dirty="0">
                <a:latin typeface="Calibri" charset="0"/>
              </a:rPr>
              <a:t>. It should store the </a:t>
            </a:r>
            <a:r>
              <a:rPr lang="en-US" sz="1500" b="1" dirty="0">
                <a:latin typeface="Calibri" charset="0"/>
              </a:rPr>
              <a:t>matches</a:t>
            </a:r>
            <a:r>
              <a:rPr lang="en-US" sz="1500" dirty="0">
                <a:latin typeface="Calibri" charset="0"/>
              </a:rPr>
              <a:t> </a:t>
            </a:r>
            <a:r>
              <a:rPr lang="en-US" sz="1500" dirty="0">
                <a:solidFill>
                  <a:srgbClr val="C00000"/>
                </a:solidFill>
                <a:latin typeface="Calibri" charset="0"/>
              </a:rPr>
              <a:t>played</a:t>
            </a:r>
            <a:r>
              <a:rPr lang="en-US" sz="1500" dirty="0">
                <a:latin typeface="Calibri" charset="0"/>
              </a:rPr>
              <a:t>, the </a:t>
            </a:r>
            <a:r>
              <a:rPr lang="en-US" sz="1500" b="1" dirty="0">
                <a:latin typeface="Calibri" charset="0"/>
              </a:rPr>
              <a:t>scores</a:t>
            </a:r>
            <a:r>
              <a:rPr lang="en-US" sz="1500" dirty="0">
                <a:latin typeface="Calibri" charset="0"/>
              </a:rPr>
              <a:t> in each match, the </a:t>
            </a:r>
            <a:r>
              <a:rPr lang="en-US" sz="1500" b="1" dirty="0">
                <a:latin typeface="Calibri" charset="0"/>
              </a:rPr>
              <a:t>players</a:t>
            </a:r>
            <a:r>
              <a:rPr lang="en-US" sz="1500" dirty="0">
                <a:latin typeface="Calibri" charset="0"/>
              </a:rPr>
              <a:t> </a:t>
            </a:r>
            <a:r>
              <a:rPr lang="en-US" sz="1500" dirty="0">
                <a:solidFill>
                  <a:srgbClr val="C00000"/>
                </a:solidFill>
                <a:latin typeface="Calibri" charset="0"/>
              </a:rPr>
              <a:t>in</a:t>
            </a:r>
            <a:r>
              <a:rPr lang="en-US" sz="1500" dirty="0">
                <a:latin typeface="Calibri" charset="0"/>
              </a:rPr>
              <a:t> each match, and individual player </a:t>
            </a:r>
            <a:r>
              <a:rPr lang="en-US" sz="1500" b="1" dirty="0">
                <a:latin typeface="Calibri" charset="0"/>
              </a:rPr>
              <a:t>statistics</a:t>
            </a:r>
            <a:r>
              <a:rPr lang="en-US" sz="1500" dirty="0">
                <a:latin typeface="Calibri" charset="0"/>
              </a:rPr>
              <a:t> for each match. Model an attribute for the summary statistics, called </a:t>
            </a:r>
            <a:r>
              <a:rPr lang="en-US" sz="1500" b="1" dirty="0" err="1">
                <a:latin typeface="Calibri" charset="0"/>
              </a:rPr>
              <a:t>season_avg</a:t>
            </a:r>
            <a:r>
              <a:rPr lang="en-US" sz="1500" dirty="0">
                <a:latin typeface="Calibri" charset="0"/>
              </a:rPr>
              <a:t>, as a derived attribute.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738" y="1935903"/>
            <a:ext cx="3810000" cy="2537870"/>
          </a:xfrm>
          <a:prstGeom prst="rect">
            <a:avLst/>
          </a:prstGeom>
        </p:spPr>
      </p:pic>
      <p:sp>
        <p:nvSpPr>
          <p:cNvPr id="5" name="TextBox 4"/>
          <p:cNvSpPr txBox="1"/>
          <p:nvPr/>
        </p:nvSpPr>
        <p:spPr>
          <a:xfrm>
            <a:off x="5604307" y="2628900"/>
            <a:ext cx="134652" cy="192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en-US" sz="750" dirty="0">
                <a:solidFill>
                  <a:srgbClr val="000000"/>
                </a:solidFill>
                <a:latin typeface="+mn-lt"/>
                <a:ea typeface="+mn-ea"/>
                <a:sym typeface="Helvetica Light"/>
              </a:rPr>
              <a:t>()</a:t>
            </a:r>
            <a:endParaRPr lang="en-US" sz="900" dirty="0">
              <a:solidFill>
                <a:srgbClr val="000000"/>
              </a:solidFill>
              <a:latin typeface="+mn-lt"/>
              <a:ea typeface="+mn-ea"/>
              <a:sym typeface="Helvetica Light"/>
            </a:endParaRPr>
          </a:p>
        </p:txBody>
      </p:sp>
      <p:sp>
        <p:nvSpPr>
          <p:cNvPr id="6" name="TextBox 5"/>
          <p:cNvSpPr txBox="1"/>
          <p:nvPr/>
        </p:nvSpPr>
        <p:spPr>
          <a:xfrm>
            <a:off x="4759481" y="4000500"/>
            <a:ext cx="193964" cy="1923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mr-IN" sz="750" dirty="0">
                <a:solidFill>
                  <a:srgbClr val="000000"/>
                </a:solidFill>
                <a:latin typeface="+mn-lt"/>
                <a:ea typeface="+mn-ea"/>
                <a:sym typeface="Helvetica Light"/>
              </a:rPr>
              <a:t>…</a:t>
            </a:r>
            <a:r>
              <a:rPr lang="en-US" sz="750" dirty="0">
                <a:solidFill>
                  <a:srgbClr val="000000"/>
                </a:solidFill>
                <a:latin typeface="+mn-lt"/>
                <a:ea typeface="+mn-ea"/>
                <a:sym typeface="Helvetica Light"/>
              </a:rPr>
              <a:t>n</a:t>
            </a:r>
          </a:p>
        </p:txBody>
      </p:sp>
    </p:spTree>
    <p:extLst>
      <p:ext uri="{BB962C8B-B14F-4D97-AF65-F5344CB8AC3E}">
        <p14:creationId xmlns:p14="http://schemas.microsoft.com/office/powerpoint/2010/main" val="79896796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AD47-8D28-3649-9E01-F1DA81C05713}"/>
              </a:ext>
            </a:extLst>
          </p:cNvPr>
          <p:cNvSpPr>
            <a:spLocks noGrp="1"/>
          </p:cNvSpPr>
          <p:nvPr>
            <p:ph type="title"/>
          </p:nvPr>
        </p:nvSpPr>
        <p:spPr/>
        <p:txBody>
          <a:bodyPr/>
          <a:lstStyle/>
          <a:p>
            <a:r>
              <a:rPr lang="en-US"/>
              <a:t>Learning Objectives</a:t>
            </a:r>
          </a:p>
        </p:txBody>
      </p:sp>
      <p:sp>
        <p:nvSpPr>
          <p:cNvPr id="3" name="Content Placeholder 2">
            <a:extLst>
              <a:ext uri="{FF2B5EF4-FFF2-40B4-BE49-F238E27FC236}">
                <a16:creationId xmlns:a16="http://schemas.microsoft.com/office/drawing/2014/main" id="{462E9B2D-40D7-D943-A243-5062DD6BD797}"/>
              </a:ext>
            </a:extLst>
          </p:cNvPr>
          <p:cNvSpPr>
            <a:spLocks noGrp="1"/>
          </p:cNvSpPr>
          <p:nvPr>
            <p:ph idx="1"/>
          </p:nvPr>
        </p:nvSpPr>
        <p:spPr/>
        <p:txBody>
          <a:bodyPr/>
          <a:lstStyle/>
          <a:p>
            <a:r>
              <a:rPr lang="en-US" sz="1800" dirty="0"/>
              <a:t>List the main steps in database design including the goal of each step.</a:t>
            </a:r>
          </a:p>
          <a:p>
            <a:r>
              <a:rPr lang="en-US" sz="1800" dirty="0"/>
              <a:t>Differentiate between entities / entity sets and relationships / relationship sets.</a:t>
            </a:r>
          </a:p>
          <a:p>
            <a:r>
              <a:rPr lang="en-US" sz="1800" dirty="0"/>
              <a:t>Design and draw an ER diagram that captures the information about a given data storage scenario.</a:t>
            </a:r>
          </a:p>
          <a:p>
            <a:r>
              <a:rPr lang="en-US" sz="1800" dirty="0"/>
              <a:t>Describe the cardinality and participation of entities in a relationship </a:t>
            </a:r>
          </a:p>
          <a:p>
            <a:r>
              <a:rPr lang="en-US" sz="1800" dirty="0"/>
              <a:t>Express multi-valued attributes correctly in an </a:t>
            </a:r>
            <a:r>
              <a:rPr lang="en-US" sz="1800"/>
              <a:t>ER diagram.</a:t>
            </a:r>
            <a:endParaRPr lang="en-US" sz="1800" dirty="0"/>
          </a:p>
          <a:p>
            <a:endParaRPr lang="en-US" sz="1800" dirty="0"/>
          </a:p>
          <a:p>
            <a:endParaRPr lang="en-US" sz="1800" dirty="0"/>
          </a:p>
        </p:txBody>
      </p:sp>
    </p:spTree>
    <p:extLst>
      <p:ext uri="{BB962C8B-B14F-4D97-AF65-F5344CB8AC3E}">
        <p14:creationId xmlns:p14="http://schemas.microsoft.com/office/powerpoint/2010/main" val="1388807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B4F3D-4FE4-DD43-81B1-2CE2EEC4ADE3}"/>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94DB49F9-685D-BC47-AC4A-AAC3F6E157C1}"/>
              </a:ext>
            </a:extLst>
          </p:cNvPr>
          <p:cNvSpPr>
            <a:spLocks noGrp="1"/>
          </p:cNvSpPr>
          <p:nvPr>
            <p:ph idx="1"/>
          </p:nvPr>
        </p:nvSpPr>
        <p:spPr/>
        <p:txBody>
          <a:bodyPr/>
          <a:lstStyle/>
          <a:p>
            <a:r>
              <a:rPr lang="en-US" dirty="0"/>
              <a:t>Demonstrate the conversion of entity sets and relationship sets in an E-R diagram to relational schemas</a:t>
            </a:r>
          </a:p>
          <a:p>
            <a:r>
              <a:rPr lang="en-US" dirty="0"/>
              <a:t>Convert N-</a:t>
            </a:r>
            <a:r>
              <a:rPr lang="en-US" dirty="0" err="1"/>
              <a:t>ary</a:t>
            </a:r>
            <a:r>
              <a:rPr lang="en-US" dirty="0"/>
              <a:t> relationships to binary relational schemas</a:t>
            </a:r>
          </a:p>
          <a:p>
            <a:r>
              <a:rPr lang="en-US" dirty="0"/>
              <a:t>Derive the relational schemas for both specialization and aggregation based on a given </a:t>
            </a:r>
            <a:r>
              <a:rPr lang="en-US"/>
              <a:t>E-R diagram</a:t>
            </a:r>
          </a:p>
        </p:txBody>
      </p:sp>
    </p:spTree>
    <p:extLst>
      <p:ext uri="{BB962C8B-B14F-4D97-AF65-F5344CB8AC3E}">
        <p14:creationId xmlns:p14="http://schemas.microsoft.com/office/powerpoint/2010/main" val="194721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9D07DC-1C93-4281-8AE0-6FA5190D1B3D}"/>
              </a:ext>
            </a:extLst>
          </p:cNvPr>
          <p:cNvSpPr>
            <a:spLocks noGrp="1"/>
          </p:cNvSpPr>
          <p:nvPr>
            <p:ph type="title"/>
          </p:nvPr>
        </p:nvSpPr>
        <p:spPr/>
        <p:txBody>
          <a:bodyPr/>
          <a:lstStyle/>
          <a:p>
            <a:r>
              <a:rPr lang="en-US" dirty="0"/>
              <a:t>Weak Entities</a:t>
            </a:r>
          </a:p>
        </p:txBody>
      </p:sp>
      <p:sp>
        <p:nvSpPr>
          <p:cNvPr id="5" name="Text Placeholder 4">
            <a:extLst>
              <a:ext uri="{FF2B5EF4-FFF2-40B4-BE49-F238E27FC236}">
                <a16:creationId xmlns:a16="http://schemas.microsoft.com/office/drawing/2014/main" id="{7C385A8E-9510-447B-BFC6-D4CC4174761F}"/>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2841806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0C4F7-8885-4465-9C8F-86B3166EAA1F}"/>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FF4B3207-AE0B-4C5D-970A-7DC10EAAB6DD}"/>
              </a:ext>
            </a:extLst>
          </p:cNvPr>
          <p:cNvSpPr>
            <a:spLocks noGrp="1"/>
          </p:cNvSpPr>
          <p:nvPr>
            <p:ph idx="1"/>
          </p:nvPr>
        </p:nvSpPr>
        <p:spPr/>
        <p:txBody>
          <a:bodyPr/>
          <a:lstStyle/>
          <a:p>
            <a:r>
              <a:rPr lang="en-US" dirty="0"/>
              <a:t>Homework 1 due Friday. </a:t>
            </a:r>
            <a:r>
              <a:rPr lang="en-US" dirty="0" err="1"/>
              <a:t>Gradescope</a:t>
            </a:r>
            <a:r>
              <a:rPr lang="en-US" dirty="0"/>
              <a:t> will be ready tomorrow. Submit electronically as PDF.</a:t>
            </a:r>
          </a:p>
          <a:p>
            <a:r>
              <a:rPr lang="en-US" dirty="0"/>
              <a:t>Additional timeslots for project approval meetings will be set up – I’m looking at Friday AM and PM blocks.</a:t>
            </a:r>
          </a:p>
          <a:p>
            <a:r>
              <a:rPr lang="en-US" dirty="0"/>
              <a:t>Quiz next Wednesday. VERY similar to Homework 1!</a:t>
            </a:r>
          </a:p>
          <a:p>
            <a:r>
              <a:rPr lang="en-US" dirty="0"/>
              <a:t>POGIL responses will be posted, too.</a:t>
            </a:r>
          </a:p>
          <a:p>
            <a:r>
              <a:rPr lang="en-US" dirty="0"/>
              <a:t>Zoom link for lectures is now available.</a:t>
            </a:r>
          </a:p>
          <a:p>
            <a:r>
              <a:rPr lang="en-US" dirty="0"/>
              <a:t>Questions?</a:t>
            </a:r>
          </a:p>
        </p:txBody>
      </p:sp>
    </p:spTree>
    <p:extLst>
      <p:ext uri="{BB962C8B-B14F-4D97-AF65-F5344CB8AC3E}">
        <p14:creationId xmlns:p14="http://schemas.microsoft.com/office/powerpoint/2010/main" val="2101847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20</a:t>
            </a:fld>
            <a:endParaRPr spc="4" dirty="0"/>
          </a:p>
        </p:txBody>
      </p:sp>
      <p:sp>
        <p:nvSpPr>
          <p:cNvPr id="4" name="object 4"/>
          <p:cNvSpPr txBox="1"/>
          <p:nvPr/>
        </p:nvSpPr>
        <p:spPr>
          <a:xfrm>
            <a:off x="901337" y="974827"/>
            <a:ext cx="7341325" cy="2510944"/>
          </a:xfrm>
          <a:prstGeom prst="rect">
            <a:avLst/>
          </a:prstGeom>
        </p:spPr>
        <p:txBody>
          <a:bodyPr vert="horz" wrap="square" lIns="0" tIns="0" rIns="0" bIns="0" rtlCol="0">
            <a:spAutoFit/>
          </a:bodyPr>
          <a:lstStyle/>
          <a:p>
            <a:pPr marL="695325" lvl="1" indent="-342900">
              <a:spcBef>
                <a:spcPts val="750"/>
              </a:spcBef>
              <a:buFont typeface="Arial"/>
              <a:buChar char="•"/>
              <a:tabLst>
                <a:tab pos="695325" algn="l"/>
              </a:tabLst>
            </a:pPr>
            <a:r>
              <a:rPr dirty="0">
                <a:latin typeface="Calibri" charset="0"/>
                <a:cs typeface="Times New Roman"/>
              </a:rPr>
              <a:t>Some entities cannot exist by themselves in the real-world</a:t>
            </a:r>
          </a:p>
          <a:p>
            <a:pPr marL="695325" lvl="1" indent="-342900">
              <a:spcBef>
                <a:spcPts val="750"/>
              </a:spcBef>
              <a:buFont typeface="Arial"/>
              <a:buChar char="•"/>
              <a:tabLst>
                <a:tab pos="695325" algn="l"/>
              </a:tabLst>
            </a:pPr>
            <a:r>
              <a:rPr dirty="0">
                <a:latin typeface="Calibri" charset="0"/>
                <a:cs typeface="Times New Roman"/>
              </a:rPr>
              <a:t>A </a:t>
            </a:r>
            <a:r>
              <a:rPr b="1" dirty="0">
                <a:latin typeface="Calibri" charset="0"/>
                <a:cs typeface="Times New Roman"/>
              </a:rPr>
              <a:t>weak entity </a:t>
            </a:r>
            <a:r>
              <a:rPr dirty="0">
                <a:latin typeface="Calibri" charset="0"/>
                <a:cs typeface="Times New Roman"/>
              </a:rPr>
              <a:t>is one whose existence is dependent on another</a:t>
            </a:r>
          </a:p>
          <a:p>
            <a:pPr marL="695325"/>
            <a:r>
              <a:rPr b="1" dirty="0">
                <a:latin typeface="Calibri" charset="0"/>
                <a:cs typeface="Times New Roman"/>
              </a:rPr>
              <a:t>identifying entity </a:t>
            </a:r>
            <a:r>
              <a:rPr dirty="0">
                <a:latin typeface="Calibri" charset="0"/>
                <a:cs typeface="Times New Roman"/>
              </a:rPr>
              <a:t>(strong)</a:t>
            </a:r>
          </a:p>
          <a:p>
            <a:pPr marL="695325" marR="551021" lvl="1" indent="-342900">
              <a:spcBef>
                <a:spcPts val="746"/>
              </a:spcBef>
              <a:buFont typeface="Arial"/>
              <a:buChar char="•"/>
              <a:tabLst>
                <a:tab pos="695325" algn="l"/>
              </a:tabLst>
            </a:pPr>
            <a:r>
              <a:rPr dirty="0">
                <a:latin typeface="Calibri" charset="0"/>
                <a:cs typeface="Times New Roman"/>
              </a:rPr>
              <a:t>The relationship associating the weak entity set with the identifying entity set is called the </a:t>
            </a:r>
            <a:r>
              <a:rPr b="1" dirty="0">
                <a:latin typeface="Calibri" charset="0"/>
                <a:cs typeface="Times New Roman"/>
              </a:rPr>
              <a:t>identifying relationship</a:t>
            </a:r>
            <a:endParaRPr dirty="0">
              <a:latin typeface="Calibri" charset="0"/>
              <a:cs typeface="Times New Roman"/>
            </a:endParaRPr>
          </a:p>
          <a:p>
            <a:pPr marL="695325" marR="3810" lvl="1" indent="-342900">
              <a:spcBef>
                <a:spcPts val="750"/>
              </a:spcBef>
              <a:buFont typeface="Arial"/>
              <a:buChar char="•"/>
              <a:tabLst>
                <a:tab pos="695325" algn="l"/>
              </a:tabLst>
            </a:pPr>
            <a:r>
              <a:rPr dirty="0">
                <a:latin typeface="Calibri" charset="0"/>
                <a:cs typeface="Times New Roman"/>
              </a:rPr>
              <a:t>Instead of associating a new primary key with a weak entity, the identifying entity along </a:t>
            </a:r>
            <a:r>
              <a:rPr lang="en-US" dirty="0">
                <a:latin typeface="Calibri" charset="0"/>
                <a:cs typeface="Times New Roman"/>
              </a:rPr>
              <a:t>with an </a:t>
            </a:r>
            <a:r>
              <a:rPr dirty="0">
                <a:latin typeface="Calibri" charset="0"/>
                <a:cs typeface="Times New Roman"/>
              </a:rPr>
              <a:t>extra </a:t>
            </a:r>
            <a:r>
              <a:rPr b="1" dirty="0">
                <a:latin typeface="Calibri" charset="0"/>
                <a:cs typeface="Times New Roman"/>
              </a:rPr>
              <a:t>discriminator </a:t>
            </a:r>
            <a:r>
              <a:rPr dirty="0">
                <a:latin typeface="Calibri" charset="0"/>
                <a:cs typeface="Times New Roman"/>
              </a:rPr>
              <a:t>attributes are used to uniquely identify a weak entity</a:t>
            </a:r>
          </a:p>
        </p:txBody>
      </p:sp>
      <p:sp>
        <p:nvSpPr>
          <p:cNvPr id="6" name="Title 7"/>
          <p:cNvSpPr>
            <a:spLocks noGrp="1"/>
          </p:cNvSpPr>
          <p:nvPr>
            <p:ph type="title"/>
          </p:nvPr>
        </p:nvSpPr>
        <p:spPr>
          <a:xfrm>
            <a:off x="1645296" y="234404"/>
            <a:ext cx="5853410" cy="730002"/>
          </a:xfrm>
        </p:spPr>
        <p:txBody>
          <a:bodyPr>
            <a:normAutofit/>
          </a:bodyPr>
          <a:lstStyle/>
          <a:p>
            <a:r>
              <a:rPr lang="en-US" dirty="0">
                <a:latin typeface="Calibri" charset="0"/>
              </a:rPr>
              <a:t>Weak Entities</a:t>
            </a:r>
          </a:p>
        </p:txBody>
      </p:sp>
    </p:spTree>
    <p:extLst>
      <p:ext uri="{BB962C8B-B14F-4D97-AF65-F5344CB8AC3E}">
        <p14:creationId xmlns:p14="http://schemas.microsoft.com/office/powerpoint/2010/main" val="2011566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457200" y="974827"/>
            <a:ext cx="7929154" cy="2059538"/>
          </a:xfrm>
          <a:prstGeom prst="rect">
            <a:avLst/>
          </a:prstGeom>
        </p:spPr>
        <p:txBody>
          <a:bodyPr vert="horz" wrap="square" lIns="0" tIns="0" rIns="0" bIns="0" rtlCol="0">
            <a:spAutoFit/>
          </a:bodyPr>
          <a:lstStyle/>
          <a:p>
            <a:pPr marL="609600" lvl="1" indent="-257175">
              <a:spcBef>
                <a:spcPts val="750"/>
              </a:spcBef>
              <a:buFont typeface="Arial"/>
              <a:buChar char="•"/>
              <a:tabLst>
                <a:tab pos="609600" algn="l"/>
              </a:tabLst>
            </a:pPr>
            <a:r>
              <a:rPr dirty="0">
                <a:latin typeface="Calibri" charset="0"/>
                <a:cs typeface="Times New Roman"/>
              </a:rPr>
              <a:t>A weak entity set is depicted via a double rectangle</a:t>
            </a:r>
          </a:p>
          <a:p>
            <a:pPr marL="609600" marR="571976" lvl="1" indent="-257175">
              <a:spcBef>
                <a:spcPts val="750"/>
              </a:spcBef>
              <a:buFont typeface="Arial"/>
              <a:buChar char="•"/>
              <a:tabLst>
                <a:tab pos="609600" algn="l"/>
              </a:tabLst>
            </a:pPr>
            <a:r>
              <a:rPr dirty="0">
                <a:latin typeface="Calibri" charset="0"/>
                <a:cs typeface="Times New Roman"/>
              </a:rPr>
              <a:t>The discriminator of a weak entity set is underlined with a dashed line</a:t>
            </a:r>
          </a:p>
          <a:p>
            <a:pPr marL="609600" marR="260033" lvl="1" indent="-257175">
              <a:spcBef>
                <a:spcPts val="746"/>
              </a:spcBef>
              <a:buFont typeface="Arial"/>
              <a:buChar char="•"/>
              <a:tabLst>
                <a:tab pos="609600" algn="l"/>
              </a:tabLst>
            </a:pPr>
            <a:r>
              <a:rPr dirty="0">
                <a:latin typeface="Calibri" charset="0"/>
                <a:cs typeface="Times New Roman"/>
              </a:rPr>
              <a:t>The identifying relationship connecting the weak entity to the identifying strong entity is depicted by a double diamond</a:t>
            </a:r>
          </a:p>
          <a:p>
            <a:pPr marL="609600" lvl="1" indent="-257175">
              <a:spcBef>
                <a:spcPts val="750"/>
              </a:spcBef>
              <a:buFont typeface="Arial"/>
              <a:buChar char="•"/>
              <a:tabLst>
                <a:tab pos="609600" algn="l"/>
              </a:tabLst>
            </a:pPr>
            <a:r>
              <a:rPr dirty="0">
                <a:latin typeface="Calibri" charset="0"/>
                <a:cs typeface="Times New Roman"/>
              </a:rPr>
              <a:t>Primary/foreign keys for section relation</a:t>
            </a:r>
          </a:p>
          <a:p>
            <a:pPr marL="1038225">
              <a:spcBef>
                <a:spcPts val="750"/>
              </a:spcBef>
            </a:pPr>
            <a:r>
              <a:rPr dirty="0">
                <a:latin typeface="Calibri" charset="0"/>
                <a:cs typeface="Times New Roman"/>
              </a:rPr>
              <a:t>section PK (</a:t>
            </a:r>
            <a:r>
              <a:rPr i="1" dirty="0">
                <a:latin typeface="Calibri" charset="0"/>
                <a:cs typeface="Times New Roman"/>
              </a:rPr>
              <a:t>course_id, sec_id, semester, year</a:t>
            </a:r>
            <a:r>
              <a:rPr dirty="0">
                <a:latin typeface="Calibri" charset="0"/>
                <a:cs typeface="Times New Roman"/>
              </a:rPr>
              <a:t>) FK (course_id)</a:t>
            </a:r>
          </a:p>
        </p:txBody>
      </p:sp>
      <p:sp>
        <p:nvSpPr>
          <p:cNvPr id="6" name="object 6"/>
          <p:cNvSpPr/>
          <p:nvPr/>
        </p:nvSpPr>
        <p:spPr>
          <a:xfrm>
            <a:off x="2514600" y="3371850"/>
            <a:ext cx="4468558" cy="948118"/>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2394823" y="4446013"/>
            <a:ext cx="4354354" cy="415498"/>
          </a:xfrm>
          <a:prstGeom prst="rect">
            <a:avLst/>
          </a:prstGeom>
        </p:spPr>
        <p:txBody>
          <a:bodyPr vert="horz" wrap="square" lIns="0" tIns="0" rIns="0" bIns="0" rtlCol="0">
            <a:spAutoFit/>
          </a:bodyPr>
          <a:lstStyle/>
          <a:p>
            <a:pPr marL="9525"/>
            <a:r>
              <a:rPr sz="1350" dirty="0">
                <a:latin typeface="Calibri" charset="0"/>
                <a:cs typeface="Times New Roman"/>
              </a:rPr>
              <a:t>*Arrow indicates that each section is related to a single course</a:t>
            </a:r>
          </a:p>
          <a:p>
            <a:pPr marL="9525"/>
            <a:r>
              <a:rPr sz="1350" dirty="0">
                <a:latin typeface="Calibri" charset="0"/>
                <a:cs typeface="Times New Roman"/>
              </a:rPr>
              <a:t>*Double line indicates total participation of the section entity</a:t>
            </a:r>
          </a:p>
        </p:txBody>
      </p:sp>
      <p:sp>
        <p:nvSpPr>
          <p:cNvPr id="8" name="Title 7"/>
          <p:cNvSpPr>
            <a:spLocks noGrp="1"/>
          </p:cNvSpPr>
          <p:nvPr>
            <p:ph type="title"/>
          </p:nvPr>
        </p:nvSpPr>
        <p:spPr/>
        <p:txBody>
          <a:bodyPr/>
          <a:lstStyle/>
          <a:p>
            <a:r>
              <a:rPr lang="en-US" sz="3600" dirty="0"/>
              <a:t>Weak Entities</a:t>
            </a:r>
          </a:p>
        </p:txBody>
      </p:sp>
    </p:spTree>
    <p:extLst>
      <p:ext uri="{BB962C8B-B14F-4D97-AF65-F5344CB8AC3E}">
        <p14:creationId xmlns:p14="http://schemas.microsoft.com/office/powerpoint/2010/main" val="403061324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EC683D3-533F-4C3E-9B88-568F30C6953E}"/>
              </a:ext>
            </a:extLst>
          </p:cNvPr>
          <p:cNvSpPr>
            <a:spLocks noGrp="1"/>
          </p:cNvSpPr>
          <p:nvPr>
            <p:ph type="title"/>
          </p:nvPr>
        </p:nvSpPr>
        <p:spPr/>
        <p:txBody>
          <a:bodyPr/>
          <a:lstStyle/>
          <a:p>
            <a:r>
              <a:rPr lang="en-US" dirty="0"/>
              <a:t>Cardinality and participation</a:t>
            </a:r>
          </a:p>
        </p:txBody>
      </p:sp>
      <p:sp>
        <p:nvSpPr>
          <p:cNvPr id="6" name="Text Placeholder 5">
            <a:extLst>
              <a:ext uri="{FF2B5EF4-FFF2-40B4-BE49-F238E27FC236}">
                <a16:creationId xmlns:a16="http://schemas.microsoft.com/office/drawing/2014/main" id="{991BDFF0-49BA-41C2-B228-2FB56A8575FC}"/>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1416449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A7F6-F002-49E5-A9BF-03F4C78924F1}"/>
              </a:ext>
            </a:extLst>
          </p:cNvPr>
          <p:cNvSpPr>
            <a:spLocks noGrp="1"/>
          </p:cNvSpPr>
          <p:nvPr>
            <p:ph type="title"/>
          </p:nvPr>
        </p:nvSpPr>
        <p:spPr/>
        <p:txBody>
          <a:bodyPr/>
          <a:lstStyle/>
          <a:p>
            <a:r>
              <a:rPr lang="en-US" kern="0" dirty="0">
                <a:latin typeface="Calibri" charset="0"/>
              </a:rPr>
              <a:t>Cardinality and Participation</a:t>
            </a:r>
            <a:endParaRPr lang="en-US" dirty="0"/>
          </a:p>
        </p:txBody>
      </p:sp>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23</a:t>
            </a:fld>
            <a:endParaRPr spc="4" dirty="0"/>
          </a:p>
        </p:txBody>
      </p:sp>
      <p:sp>
        <p:nvSpPr>
          <p:cNvPr id="4" name="object 4"/>
          <p:cNvSpPr txBox="1"/>
          <p:nvPr/>
        </p:nvSpPr>
        <p:spPr>
          <a:xfrm>
            <a:off x="744582" y="1178662"/>
            <a:ext cx="7654835" cy="3393621"/>
          </a:xfrm>
          <a:prstGeom prst="rect">
            <a:avLst/>
          </a:prstGeom>
        </p:spPr>
        <p:txBody>
          <a:bodyPr vert="horz" wrap="square" lIns="0" tIns="0" rIns="0" bIns="0" rtlCol="0">
            <a:spAutoFit/>
          </a:bodyPr>
          <a:lstStyle/>
          <a:p>
            <a:pPr marL="352425" marR="275749" lvl="1">
              <a:spcBef>
                <a:spcPts val="300"/>
              </a:spcBef>
              <a:tabLst>
                <a:tab pos="695325" algn="l"/>
              </a:tabLst>
            </a:pPr>
            <a:r>
              <a:rPr dirty="0">
                <a:latin typeface="Calibri" charset="0"/>
                <a:cs typeface="Times New Roman"/>
              </a:rPr>
              <a:t>Express </a:t>
            </a:r>
            <a:r>
              <a:rPr b="1" dirty="0">
                <a:latin typeface="Calibri" charset="0"/>
                <a:cs typeface="Times New Roman"/>
              </a:rPr>
              <a:t>the number of elements in an entity to which another entity can be associated via a relationship</a:t>
            </a:r>
          </a:p>
          <a:p>
            <a:pPr marL="695325" lvl="1" indent="-342900">
              <a:spcBef>
                <a:spcPts val="300"/>
              </a:spcBef>
              <a:buFont typeface="Arial"/>
              <a:buChar char="•"/>
              <a:tabLst>
                <a:tab pos="695325" algn="l"/>
              </a:tabLst>
            </a:pPr>
            <a:r>
              <a:rPr dirty="0">
                <a:latin typeface="Calibri" charset="0"/>
                <a:cs typeface="Times New Roman"/>
              </a:rPr>
              <a:t>Connectivity types</a:t>
            </a:r>
          </a:p>
          <a:p>
            <a:pPr marL="952500" lvl="2" indent="-257175">
              <a:spcBef>
                <a:spcPts val="300"/>
              </a:spcBef>
              <a:buFont typeface="Arial" charset="0"/>
              <a:buChar char="•"/>
              <a:tabLst>
                <a:tab pos="952500" algn="l"/>
              </a:tabLst>
            </a:pPr>
            <a:r>
              <a:rPr dirty="0">
                <a:latin typeface="Calibri" charset="0"/>
                <a:cs typeface="Times New Roman"/>
              </a:rPr>
              <a:t>One to one (1:1)</a:t>
            </a:r>
          </a:p>
          <a:p>
            <a:pPr marL="952500" marR="3517583" lvl="2" indent="-257175">
              <a:lnSpc>
                <a:spcPct val="137800"/>
              </a:lnSpc>
              <a:spcBef>
                <a:spcPts val="300"/>
              </a:spcBef>
              <a:buFont typeface="Arial" charset="0"/>
              <a:buChar char="•"/>
              <a:tabLst>
                <a:tab pos="952500" algn="l"/>
              </a:tabLst>
            </a:pPr>
            <a:r>
              <a:rPr dirty="0">
                <a:latin typeface="Calibri" charset="0"/>
                <a:cs typeface="Times New Roman"/>
              </a:rPr>
              <a:t>One to many (1:M) </a:t>
            </a:r>
            <a:r>
              <a:rPr lang="en-US" dirty="0">
                <a:latin typeface="Calibri" charset="0"/>
                <a:cs typeface="Times New Roman"/>
              </a:rPr>
              <a:t> </a:t>
            </a:r>
          </a:p>
          <a:p>
            <a:pPr marL="952500" marR="3517583" lvl="2" indent="-257175">
              <a:lnSpc>
                <a:spcPct val="137800"/>
              </a:lnSpc>
              <a:spcBef>
                <a:spcPts val="300"/>
              </a:spcBef>
              <a:buFont typeface="Arial" charset="0"/>
              <a:buChar char="•"/>
              <a:tabLst>
                <a:tab pos="952500" algn="l"/>
              </a:tabLst>
            </a:pPr>
            <a:r>
              <a:rPr dirty="0">
                <a:latin typeface="Calibri" charset="0"/>
                <a:cs typeface="Times New Roman"/>
              </a:rPr>
              <a:t>Many to one (M:1)</a:t>
            </a:r>
            <a:endParaRPr lang="en-US" dirty="0">
              <a:latin typeface="Calibri" charset="0"/>
              <a:cs typeface="Times New Roman"/>
            </a:endParaRPr>
          </a:p>
          <a:p>
            <a:pPr marL="952500" marR="3517583" lvl="2" indent="-257175">
              <a:lnSpc>
                <a:spcPct val="137800"/>
              </a:lnSpc>
              <a:spcBef>
                <a:spcPts val="300"/>
              </a:spcBef>
              <a:buFont typeface="Arial" charset="0"/>
              <a:buChar char="•"/>
              <a:tabLst>
                <a:tab pos="952500" algn="l"/>
              </a:tabLst>
            </a:pPr>
            <a:r>
              <a:rPr dirty="0">
                <a:latin typeface="Calibri" charset="0"/>
                <a:cs typeface="Times New Roman"/>
              </a:rPr>
              <a:t>Many to many (M:N)</a:t>
            </a:r>
          </a:p>
          <a:p>
            <a:pPr marL="609600" lvl="1" indent="-257175">
              <a:spcBef>
                <a:spcPts val="300"/>
              </a:spcBef>
              <a:buFont typeface="Arial"/>
              <a:buChar char="•"/>
              <a:tabLst>
                <a:tab pos="609600" algn="l"/>
              </a:tabLst>
            </a:pPr>
            <a:r>
              <a:rPr dirty="0">
                <a:latin typeface="Calibri" charset="0"/>
                <a:cs typeface="Times New Roman"/>
              </a:rPr>
              <a:t>Participation</a:t>
            </a:r>
            <a:r>
              <a:rPr lang="en-US" dirty="0">
                <a:latin typeface="Calibri" charset="0"/>
                <a:cs typeface="Times New Roman"/>
              </a:rPr>
              <a:t> Constraint</a:t>
            </a:r>
            <a:endParaRPr dirty="0">
              <a:latin typeface="Calibri" charset="0"/>
              <a:cs typeface="Times New Roman"/>
            </a:endParaRPr>
          </a:p>
          <a:p>
            <a:pPr marL="952500" lvl="1" indent="-257175">
              <a:spcBef>
                <a:spcPts val="300"/>
              </a:spcBef>
              <a:buFont typeface="Arial" charset="0"/>
              <a:buChar char="•"/>
              <a:tabLst>
                <a:tab pos="609600" algn="l"/>
              </a:tabLst>
            </a:pPr>
            <a:r>
              <a:rPr b="1" dirty="0">
                <a:latin typeface="Calibri" charset="0"/>
                <a:cs typeface="Times New Roman"/>
              </a:rPr>
              <a:t>Total</a:t>
            </a:r>
            <a:r>
              <a:rPr dirty="0">
                <a:latin typeface="Calibri" charset="0"/>
                <a:cs typeface="Times New Roman"/>
              </a:rPr>
              <a:t>: every entity in </a:t>
            </a:r>
            <a:r>
              <a:rPr b="1" i="1" dirty="0">
                <a:latin typeface="Calibri" charset="0"/>
                <a:cs typeface="Times New Roman"/>
              </a:rPr>
              <a:t>A</a:t>
            </a:r>
            <a:r>
              <a:rPr dirty="0">
                <a:latin typeface="Calibri" charset="0"/>
                <a:cs typeface="Times New Roman"/>
              </a:rPr>
              <a:t> participates in at least one relationship in </a:t>
            </a:r>
            <a:r>
              <a:rPr b="1" i="1" dirty="0">
                <a:latin typeface="Calibri" charset="0"/>
                <a:cs typeface="Times New Roman"/>
              </a:rPr>
              <a:t>B</a:t>
            </a:r>
          </a:p>
          <a:p>
            <a:pPr marL="952500" lvl="1" indent="-257175">
              <a:spcBef>
                <a:spcPts val="300"/>
              </a:spcBef>
              <a:buFont typeface="Arial" charset="0"/>
              <a:buChar char="•"/>
              <a:tabLst>
                <a:tab pos="609600" algn="l"/>
              </a:tabLst>
            </a:pPr>
            <a:r>
              <a:rPr b="1" dirty="0">
                <a:latin typeface="Calibri" charset="0"/>
                <a:cs typeface="Times New Roman"/>
              </a:rPr>
              <a:t>Partial</a:t>
            </a:r>
            <a:r>
              <a:rPr dirty="0">
                <a:latin typeface="Calibri" charset="0"/>
                <a:cs typeface="Times New Roman"/>
              </a:rPr>
              <a:t>: only some entities in </a:t>
            </a:r>
            <a:r>
              <a:rPr b="1" i="1" dirty="0">
                <a:latin typeface="Calibri" charset="0"/>
                <a:cs typeface="Times New Roman"/>
              </a:rPr>
              <a:t>A</a:t>
            </a:r>
            <a:r>
              <a:rPr dirty="0">
                <a:latin typeface="Calibri" charset="0"/>
                <a:cs typeface="Times New Roman"/>
              </a:rPr>
              <a:t> participate in relationships in </a:t>
            </a:r>
            <a:r>
              <a:rPr b="1" i="1" dirty="0">
                <a:latin typeface="Calibri" charset="0"/>
                <a:cs typeface="Times New Roman"/>
              </a:rPr>
              <a:t>B</a:t>
            </a:r>
          </a:p>
        </p:txBody>
      </p:sp>
    </p:spTree>
    <p:extLst>
      <p:ext uri="{BB962C8B-B14F-4D97-AF65-F5344CB8AC3E}">
        <p14:creationId xmlns:p14="http://schemas.microsoft.com/office/powerpoint/2010/main" val="2825936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p:nvPr/>
        </p:nvSpPr>
        <p:spPr>
          <a:xfrm>
            <a:off x="2046844" y="1015384"/>
            <a:ext cx="4980050" cy="2537459"/>
          </a:xfrm>
          <a:prstGeom prst="rect">
            <a:avLst/>
          </a:prstGeom>
          <a:blipFill>
            <a:blip r:embed="rId3" cstate="print"/>
            <a:stretch>
              <a:fillRect/>
            </a:stretch>
          </a:blipFill>
        </p:spPr>
        <p:txBody>
          <a:bodyPr wrap="square" lIns="0" tIns="0" rIns="0" bIns="0" rtlCol="0"/>
          <a:lstStyle/>
          <a:p>
            <a:endParaRPr/>
          </a:p>
        </p:txBody>
      </p:sp>
      <p:sp>
        <p:nvSpPr>
          <p:cNvPr id="12" name="object 12"/>
          <p:cNvSpPr txBox="1"/>
          <p:nvPr/>
        </p:nvSpPr>
        <p:spPr>
          <a:xfrm>
            <a:off x="7392542" y="4847225"/>
            <a:ext cx="77153" cy="138499"/>
          </a:xfrm>
          <a:prstGeom prst="rect">
            <a:avLst/>
          </a:prstGeom>
        </p:spPr>
        <p:txBody>
          <a:bodyPr vert="horz" wrap="square" lIns="0" tIns="0" rIns="0" bIns="0" rtlCol="0">
            <a:spAutoFit/>
          </a:bodyPr>
          <a:lstStyle/>
          <a:p>
            <a:pPr marL="9525"/>
            <a:r>
              <a:rPr sz="900" spc="4" dirty="0">
                <a:solidFill>
                  <a:srgbClr val="8A8A8A"/>
                </a:solidFill>
                <a:latin typeface="Times New Roman"/>
                <a:cs typeface="Times New Roman"/>
              </a:rPr>
              <a:t>8</a:t>
            </a:r>
            <a:endParaRPr sz="900">
              <a:latin typeface="Times New Roman"/>
              <a:cs typeface="Times New Roman"/>
            </a:endParaRPr>
          </a:p>
        </p:txBody>
      </p:sp>
      <p:sp>
        <p:nvSpPr>
          <p:cNvPr id="13"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a:solidFill>
                  <a:schemeClr val="tx1"/>
                </a:solidFill>
                <a:latin typeface="Calibri" charset="0"/>
              </a:rPr>
              <a:t>Cardinality Constraints</a:t>
            </a:r>
            <a:endParaRPr lang="en-US" sz="2700" b="0" kern="0" dirty="0">
              <a:solidFill>
                <a:schemeClr val="tx1"/>
              </a:solidFill>
              <a:latin typeface="Calibri" charset="0"/>
            </a:endParaRPr>
          </a:p>
        </p:txBody>
      </p:sp>
      <p:grpSp>
        <p:nvGrpSpPr>
          <p:cNvPr id="14" name="Group 13"/>
          <p:cNvGrpSpPr/>
          <p:nvPr/>
        </p:nvGrpSpPr>
        <p:grpSpPr>
          <a:xfrm>
            <a:off x="2046844" y="3552843"/>
            <a:ext cx="5087168" cy="914158"/>
            <a:chOff x="1215882" y="5165454"/>
            <a:chExt cx="6782891" cy="1218878"/>
          </a:xfrm>
        </p:grpSpPr>
        <p:grpSp>
          <p:nvGrpSpPr>
            <p:cNvPr id="15" name="Group 14"/>
            <p:cNvGrpSpPr/>
            <p:nvPr/>
          </p:nvGrpSpPr>
          <p:grpSpPr>
            <a:xfrm>
              <a:off x="1215882" y="5165454"/>
              <a:ext cx="6700052" cy="1133623"/>
              <a:chOff x="1248384" y="5592232"/>
              <a:chExt cx="6700052" cy="1133623"/>
            </a:xfrm>
          </p:grpSpPr>
          <p:sp>
            <p:nvSpPr>
              <p:cNvPr id="17" name="object 5"/>
              <p:cNvSpPr txBox="1"/>
              <p:nvPr/>
            </p:nvSpPr>
            <p:spPr>
              <a:xfrm>
                <a:off x="1815467" y="5592232"/>
                <a:ext cx="1464945" cy="338555"/>
              </a:xfrm>
              <a:prstGeom prst="rect">
                <a:avLst/>
              </a:prstGeom>
            </p:spPr>
            <p:txBody>
              <a:bodyPr vert="horz" wrap="square" lIns="0" tIns="0" rIns="0" bIns="0" rtlCol="0">
                <a:spAutoFit/>
              </a:bodyPr>
              <a:lstStyle/>
              <a:p>
                <a:pPr marL="9525"/>
                <a:r>
                  <a:rPr lang="en-US" sz="1650" dirty="0">
                    <a:latin typeface="Calibri" charset="0"/>
                    <a:cs typeface="Times New Roman"/>
                  </a:rPr>
                  <a:t>One </a:t>
                </a:r>
                <a:r>
                  <a:rPr sz="1650" dirty="0">
                    <a:latin typeface="Calibri" charset="0"/>
                    <a:cs typeface="Times New Roman"/>
                  </a:rPr>
                  <a:t>to one</a:t>
                </a:r>
              </a:p>
            </p:txBody>
          </p:sp>
          <p:sp>
            <p:nvSpPr>
              <p:cNvPr id="18" name="object 6"/>
              <p:cNvSpPr txBox="1"/>
              <p:nvPr/>
            </p:nvSpPr>
            <p:spPr>
              <a:xfrm>
                <a:off x="1248384" y="6051995"/>
                <a:ext cx="3138275" cy="338555"/>
              </a:xfrm>
              <a:prstGeom prst="rect">
                <a:avLst/>
              </a:prstGeom>
            </p:spPr>
            <p:txBody>
              <a:bodyPr vert="horz" wrap="square" lIns="0" tIns="0" rIns="0" bIns="0" rtlCol="0">
                <a:spAutoFit/>
              </a:bodyPr>
              <a:lstStyle/>
              <a:p>
                <a:pPr marL="9525"/>
                <a:r>
                  <a:rPr lang="en-US" sz="1650">
                    <a:latin typeface="Calibri" charset="0"/>
                    <a:cs typeface="Times New Roman"/>
                  </a:rPr>
                  <a:t>Partial </a:t>
                </a:r>
                <a:r>
                  <a:rPr sz="1650">
                    <a:latin typeface="Calibri" charset="0"/>
                    <a:cs typeface="Times New Roman"/>
                  </a:rPr>
                  <a:t>participation </a:t>
                </a:r>
                <a:r>
                  <a:rPr sz="1650" dirty="0">
                    <a:latin typeface="Calibri" charset="0"/>
                    <a:cs typeface="Times New Roman"/>
                  </a:rPr>
                  <a:t>of A</a:t>
                </a:r>
              </a:p>
            </p:txBody>
          </p:sp>
          <p:sp>
            <p:nvSpPr>
              <p:cNvPr id="19" name="object 7"/>
              <p:cNvSpPr txBox="1"/>
              <p:nvPr/>
            </p:nvSpPr>
            <p:spPr>
              <a:xfrm>
                <a:off x="5819888" y="5592232"/>
                <a:ext cx="1656715" cy="338555"/>
              </a:xfrm>
              <a:prstGeom prst="rect">
                <a:avLst/>
              </a:prstGeom>
            </p:spPr>
            <p:txBody>
              <a:bodyPr vert="horz" wrap="square" lIns="0" tIns="0" rIns="0" bIns="0" rtlCol="0">
                <a:spAutoFit/>
              </a:bodyPr>
              <a:lstStyle/>
              <a:p>
                <a:pPr marL="9525"/>
                <a:r>
                  <a:rPr lang="en-US" sz="1650" dirty="0">
                    <a:latin typeface="Calibri" charset="0"/>
                    <a:cs typeface="Times New Roman"/>
                  </a:rPr>
                  <a:t>One </a:t>
                </a:r>
                <a:r>
                  <a:rPr sz="1650" dirty="0">
                    <a:latin typeface="Calibri" charset="0"/>
                    <a:cs typeface="Times New Roman"/>
                  </a:rPr>
                  <a:t>to many</a:t>
                </a:r>
              </a:p>
            </p:txBody>
          </p:sp>
          <p:sp>
            <p:nvSpPr>
              <p:cNvPr id="20" name="object 8"/>
              <p:cNvSpPr txBox="1"/>
              <p:nvPr/>
            </p:nvSpPr>
            <p:spPr>
              <a:xfrm>
                <a:off x="5348111" y="6066257"/>
                <a:ext cx="2600325" cy="338555"/>
              </a:xfrm>
              <a:prstGeom prst="rect">
                <a:avLst/>
              </a:prstGeom>
            </p:spPr>
            <p:txBody>
              <a:bodyPr vert="horz" wrap="square" lIns="0" tIns="0" rIns="0" bIns="0" rtlCol="0">
                <a:spAutoFit/>
              </a:bodyPr>
              <a:lstStyle/>
              <a:p>
                <a:pPr marL="9525"/>
                <a:r>
                  <a:rPr sz="1650" dirty="0">
                    <a:latin typeface="Calibri" charset="0"/>
                    <a:cs typeface="Times New Roman"/>
                  </a:rPr>
                  <a:t>Total participation of A</a:t>
                </a:r>
              </a:p>
            </p:txBody>
          </p:sp>
          <p:sp>
            <p:nvSpPr>
              <p:cNvPr id="21" name="object 10"/>
              <p:cNvSpPr txBox="1"/>
              <p:nvPr/>
            </p:nvSpPr>
            <p:spPr>
              <a:xfrm>
                <a:off x="1252859" y="6387300"/>
                <a:ext cx="2590165" cy="338555"/>
              </a:xfrm>
              <a:prstGeom prst="rect">
                <a:avLst/>
              </a:prstGeom>
            </p:spPr>
            <p:txBody>
              <a:bodyPr vert="horz" wrap="square" lIns="0" tIns="0" rIns="0" bIns="0" rtlCol="0">
                <a:spAutoFit/>
              </a:bodyPr>
              <a:lstStyle/>
              <a:p>
                <a:pPr marL="9525"/>
                <a:r>
                  <a:rPr sz="1650" dirty="0">
                    <a:latin typeface="Calibri" charset="0"/>
                    <a:cs typeface="Times New Roman"/>
                  </a:rPr>
                  <a:t>Total participation of B</a:t>
                </a:r>
              </a:p>
            </p:txBody>
          </p:sp>
        </p:grpSp>
        <p:sp>
          <p:nvSpPr>
            <p:cNvPr id="16" name="object 11"/>
            <p:cNvSpPr txBox="1"/>
            <p:nvPr/>
          </p:nvSpPr>
          <p:spPr>
            <a:xfrm>
              <a:off x="5232713" y="6045777"/>
              <a:ext cx="2766060" cy="338555"/>
            </a:xfrm>
            <a:prstGeom prst="rect">
              <a:avLst/>
            </a:prstGeom>
          </p:spPr>
          <p:txBody>
            <a:bodyPr vert="horz" wrap="square" lIns="0" tIns="0" rIns="0" bIns="0" rtlCol="0">
              <a:spAutoFit/>
            </a:bodyPr>
            <a:lstStyle/>
            <a:p>
              <a:pPr marL="9525"/>
              <a:r>
                <a:rPr lang="en-US" sz="1650" dirty="0">
                  <a:latin typeface="Calibri" charset="0"/>
                  <a:cs typeface="Times New Roman"/>
                </a:rPr>
                <a:t>Total </a:t>
              </a:r>
              <a:r>
                <a:rPr sz="1650" dirty="0">
                  <a:latin typeface="Calibri" charset="0"/>
                  <a:cs typeface="Times New Roman"/>
                </a:rPr>
                <a:t>participation of B</a:t>
              </a:r>
            </a:p>
          </p:txBody>
        </p:sp>
      </p:grpSp>
    </p:spTree>
    <p:extLst>
      <p:ext uri="{BB962C8B-B14F-4D97-AF65-F5344CB8AC3E}">
        <p14:creationId xmlns:p14="http://schemas.microsoft.com/office/powerpoint/2010/main" val="1566828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25</a:t>
            </a:fld>
            <a:endParaRPr spc="4" dirty="0"/>
          </a:p>
        </p:txBody>
      </p:sp>
      <p:sp>
        <p:nvSpPr>
          <p:cNvPr id="9" name="object 9"/>
          <p:cNvSpPr/>
          <p:nvPr/>
        </p:nvSpPr>
        <p:spPr>
          <a:xfrm>
            <a:off x="2136270" y="999007"/>
            <a:ext cx="4862322" cy="2537459"/>
          </a:xfrm>
          <a:prstGeom prst="rect">
            <a:avLst/>
          </a:prstGeom>
          <a:blipFill>
            <a:blip r:embed="rId3" cstate="print"/>
            <a:stretch>
              <a:fillRect/>
            </a:stretch>
          </a:blipFill>
        </p:spPr>
        <p:txBody>
          <a:bodyPr wrap="square" lIns="0" tIns="0" rIns="0" bIns="0" rtlCol="0"/>
          <a:lstStyle/>
          <a:p>
            <a:endParaRPr/>
          </a:p>
        </p:txBody>
      </p:sp>
      <p:grpSp>
        <p:nvGrpSpPr>
          <p:cNvPr id="15" name="Group 14"/>
          <p:cNvGrpSpPr/>
          <p:nvPr/>
        </p:nvGrpSpPr>
        <p:grpSpPr>
          <a:xfrm>
            <a:off x="2118411" y="3536465"/>
            <a:ext cx="5087168" cy="914158"/>
            <a:chOff x="1215882" y="5165454"/>
            <a:chExt cx="6782891" cy="1218878"/>
          </a:xfrm>
        </p:grpSpPr>
        <p:grpSp>
          <p:nvGrpSpPr>
            <p:cNvPr id="14" name="Group 13"/>
            <p:cNvGrpSpPr/>
            <p:nvPr/>
          </p:nvGrpSpPr>
          <p:grpSpPr>
            <a:xfrm>
              <a:off x="1215882" y="5165454"/>
              <a:ext cx="6700052" cy="1133623"/>
              <a:chOff x="1248384" y="5592232"/>
              <a:chExt cx="6700052" cy="1133623"/>
            </a:xfrm>
          </p:grpSpPr>
          <p:sp>
            <p:nvSpPr>
              <p:cNvPr id="5" name="object 5"/>
              <p:cNvSpPr txBox="1"/>
              <p:nvPr/>
            </p:nvSpPr>
            <p:spPr>
              <a:xfrm>
                <a:off x="1815467" y="5592232"/>
                <a:ext cx="1464945" cy="338555"/>
              </a:xfrm>
              <a:prstGeom prst="rect">
                <a:avLst/>
              </a:prstGeom>
            </p:spPr>
            <p:txBody>
              <a:bodyPr vert="horz" wrap="square" lIns="0" tIns="0" rIns="0" bIns="0" rtlCol="0">
                <a:spAutoFit/>
              </a:bodyPr>
              <a:lstStyle/>
              <a:p>
                <a:pPr marL="9525"/>
                <a:r>
                  <a:rPr sz="1650" dirty="0">
                    <a:latin typeface="Calibri" charset="0"/>
                    <a:cs typeface="Times New Roman"/>
                  </a:rPr>
                  <a:t>Many to one</a:t>
                </a:r>
              </a:p>
            </p:txBody>
          </p:sp>
          <p:sp>
            <p:nvSpPr>
              <p:cNvPr id="6" name="object 6"/>
              <p:cNvSpPr txBox="1"/>
              <p:nvPr/>
            </p:nvSpPr>
            <p:spPr>
              <a:xfrm>
                <a:off x="1248384" y="6051995"/>
                <a:ext cx="2600325" cy="338555"/>
              </a:xfrm>
              <a:prstGeom prst="rect">
                <a:avLst/>
              </a:prstGeom>
            </p:spPr>
            <p:txBody>
              <a:bodyPr vert="horz" wrap="square" lIns="0" tIns="0" rIns="0" bIns="0" rtlCol="0">
                <a:spAutoFit/>
              </a:bodyPr>
              <a:lstStyle/>
              <a:p>
                <a:pPr marL="9525"/>
                <a:r>
                  <a:rPr sz="1650" dirty="0">
                    <a:latin typeface="Calibri" charset="0"/>
                    <a:cs typeface="Times New Roman"/>
                  </a:rPr>
                  <a:t>Total participation of A</a:t>
                </a:r>
              </a:p>
            </p:txBody>
          </p:sp>
          <p:sp>
            <p:nvSpPr>
              <p:cNvPr id="7" name="object 7"/>
              <p:cNvSpPr txBox="1"/>
              <p:nvPr/>
            </p:nvSpPr>
            <p:spPr>
              <a:xfrm>
                <a:off x="5819888" y="5592232"/>
                <a:ext cx="1656715" cy="338555"/>
              </a:xfrm>
              <a:prstGeom prst="rect">
                <a:avLst/>
              </a:prstGeom>
            </p:spPr>
            <p:txBody>
              <a:bodyPr vert="horz" wrap="square" lIns="0" tIns="0" rIns="0" bIns="0" rtlCol="0">
                <a:spAutoFit/>
              </a:bodyPr>
              <a:lstStyle/>
              <a:p>
                <a:pPr marL="9525"/>
                <a:r>
                  <a:rPr sz="1650" dirty="0">
                    <a:latin typeface="Calibri" charset="0"/>
                    <a:cs typeface="Times New Roman"/>
                  </a:rPr>
                  <a:t>Many to many</a:t>
                </a:r>
                <a:endParaRPr sz="1650">
                  <a:latin typeface="Calibri" charset="0"/>
                  <a:cs typeface="Times New Roman"/>
                </a:endParaRPr>
              </a:p>
            </p:txBody>
          </p:sp>
          <p:sp>
            <p:nvSpPr>
              <p:cNvPr id="8" name="object 8"/>
              <p:cNvSpPr txBox="1"/>
              <p:nvPr/>
            </p:nvSpPr>
            <p:spPr>
              <a:xfrm>
                <a:off x="5348111" y="6066257"/>
                <a:ext cx="2600325" cy="338555"/>
              </a:xfrm>
              <a:prstGeom prst="rect">
                <a:avLst/>
              </a:prstGeom>
            </p:spPr>
            <p:txBody>
              <a:bodyPr vert="horz" wrap="square" lIns="0" tIns="0" rIns="0" bIns="0" rtlCol="0">
                <a:spAutoFit/>
              </a:bodyPr>
              <a:lstStyle/>
              <a:p>
                <a:pPr marL="9525"/>
                <a:r>
                  <a:rPr sz="1650" dirty="0">
                    <a:latin typeface="Calibri" charset="0"/>
                    <a:cs typeface="Times New Roman"/>
                  </a:rPr>
                  <a:t>Total participation of A</a:t>
                </a:r>
              </a:p>
            </p:txBody>
          </p:sp>
          <p:sp>
            <p:nvSpPr>
              <p:cNvPr id="10" name="object 10"/>
              <p:cNvSpPr txBox="1"/>
              <p:nvPr/>
            </p:nvSpPr>
            <p:spPr>
              <a:xfrm>
                <a:off x="1252859" y="6387300"/>
                <a:ext cx="2590165" cy="338555"/>
              </a:xfrm>
              <a:prstGeom prst="rect">
                <a:avLst/>
              </a:prstGeom>
            </p:spPr>
            <p:txBody>
              <a:bodyPr vert="horz" wrap="square" lIns="0" tIns="0" rIns="0" bIns="0" rtlCol="0">
                <a:spAutoFit/>
              </a:bodyPr>
              <a:lstStyle/>
              <a:p>
                <a:pPr marL="9525"/>
                <a:r>
                  <a:rPr sz="1650" dirty="0">
                    <a:latin typeface="Calibri" charset="0"/>
                    <a:cs typeface="Times New Roman"/>
                  </a:rPr>
                  <a:t>Total participation of B</a:t>
                </a:r>
                <a:endParaRPr sz="1650">
                  <a:latin typeface="Calibri" charset="0"/>
                  <a:cs typeface="Times New Roman"/>
                </a:endParaRPr>
              </a:p>
            </p:txBody>
          </p:sp>
        </p:grpSp>
        <p:sp>
          <p:nvSpPr>
            <p:cNvPr id="11" name="object 11"/>
            <p:cNvSpPr txBox="1"/>
            <p:nvPr/>
          </p:nvSpPr>
          <p:spPr>
            <a:xfrm>
              <a:off x="5232713" y="6045777"/>
              <a:ext cx="2766060" cy="338555"/>
            </a:xfrm>
            <a:prstGeom prst="rect">
              <a:avLst/>
            </a:prstGeom>
          </p:spPr>
          <p:txBody>
            <a:bodyPr vert="horz" wrap="square" lIns="0" tIns="0" rIns="0" bIns="0" rtlCol="0">
              <a:spAutoFit/>
            </a:bodyPr>
            <a:lstStyle/>
            <a:p>
              <a:pPr marL="9525"/>
              <a:r>
                <a:rPr sz="1650" dirty="0">
                  <a:latin typeface="Calibri" charset="0"/>
                  <a:cs typeface="Times New Roman"/>
                </a:rPr>
                <a:t>Partial participation of B</a:t>
              </a:r>
            </a:p>
          </p:txBody>
        </p:sp>
      </p:grpSp>
      <p:sp>
        <p:nvSpPr>
          <p:cNvPr id="13" name="object 2"/>
          <p:cNvSpPr txBox="1">
            <a:spLocks noGrp="1"/>
          </p:cNvSpPr>
          <p:nvPr>
            <p:ph type="title"/>
          </p:nvPr>
        </p:nvSpPr>
        <p:spPr>
          <a:xfrm>
            <a:off x="1645296" y="391656"/>
            <a:ext cx="5853410" cy="415498"/>
          </a:xfrm>
          <a:prstGeom prst="rect">
            <a:avLst/>
          </a:prstGeom>
        </p:spPr>
        <p:txBody>
          <a:bodyPr vert="horz" wrap="square" lIns="0" tIns="0" rIns="0" bIns="0" numCol="1" rtlCol="0" anchor="ctr" anchorCtr="0" compatLnSpc="1">
            <a:prstTxWarp prst="textNoShape">
              <a:avLst/>
            </a:prstTxWarp>
            <a:spAutoFit/>
          </a:bodyPr>
          <a:lstStyle/>
          <a:p>
            <a:pPr marL="9525"/>
            <a:r>
              <a:rPr lang="en-US" sz="2700" dirty="0">
                <a:latin typeface="Calibri" charset="0"/>
              </a:rPr>
              <a:t>Cardinality Constraints</a:t>
            </a:r>
            <a:endParaRPr sz="2700" dirty="0">
              <a:latin typeface="Calibri" charset="0"/>
            </a:endParaRPr>
          </a:p>
        </p:txBody>
      </p:sp>
    </p:spTree>
    <p:extLst>
      <p:ext uri="{BB962C8B-B14F-4D97-AF65-F5344CB8AC3E}">
        <p14:creationId xmlns:p14="http://schemas.microsoft.com/office/powerpoint/2010/main" val="2799932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26</a:t>
            </a:fld>
            <a:endParaRPr spc="4" dirty="0"/>
          </a:p>
        </p:txBody>
      </p:sp>
      <p:sp>
        <p:nvSpPr>
          <p:cNvPr id="4" name="object 4"/>
          <p:cNvSpPr txBox="1"/>
          <p:nvPr/>
        </p:nvSpPr>
        <p:spPr>
          <a:xfrm>
            <a:off x="156755" y="965302"/>
            <a:ext cx="8725988" cy="1764586"/>
          </a:xfrm>
          <a:prstGeom prst="rect">
            <a:avLst/>
          </a:prstGeom>
        </p:spPr>
        <p:txBody>
          <a:bodyPr vert="horz" wrap="square" lIns="0" tIns="0" rIns="0" bIns="0" rtlCol="0">
            <a:spAutoFit/>
          </a:bodyPr>
          <a:lstStyle/>
          <a:p>
            <a:pPr marL="352425" marR="3810" lvl="1">
              <a:spcBef>
                <a:spcPts val="750"/>
              </a:spcBef>
              <a:tabLst>
                <a:tab pos="695325" algn="l"/>
                <a:tab pos="1037749" algn="l"/>
              </a:tabLst>
            </a:pPr>
            <a:r>
              <a:rPr dirty="0">
                <a:latin typeface="Calibri" charset="0"/>
                <a:cs typeface="Times New Roman"/>
              </a:rPr>
              <a:t>Minimum and maximum cardinality, shown in the form </a:t>
            </a:r>
            <a:r>
              <a:rPr i="1" dirty="0">
                <a:latin typeface="Calibri" charset="0"/>
                <a:cs typeface="Times New Roman"/>
              </a:rPr>
              <a:t>l…h </a:t>
            </a:r>
            <a:r>
              <a:rPr dirty="0">
                <a:latin typeface="Calibri" charset="0"/>
                <a:cs typeface="Times New Roman"/>
              </a:rPr>
              <a:t>or (</a:t>
            </a:r>
            <a:r>
              <a:rPr i="1" dirty="0">
                <a:latin typeface="Calibri" charset="0"/>
                <a:cs typeface="Times New Roman"/>
              </a:rPr>
              <a:t>l,h</a:t>
            </a:r>
            <a:r>
              <a:rPr dirty="0">
                <a:latin typeface="Calibri" charset="0"/>
                <a:cs typeface="Times New Roman"/>
              </a:rPr>
              <a:t>), where </a:t>
            </a:r>
            <a:r>
              <a:rPr i="1" dirty="0">
                <a:latin typeface="Calibri" charset="0"/>
                <a:cs typeface="Times New Roman"/>
              </a:rPr>
              <a:t>l </a:t>
            </a:r>
            <a:r>
              <a:rPr dirty="0">
                <a:latin typeface="Calibri" charset="0"/>
                <a:cs typeface="Times New Roman"/>
              </a:rPr>
              <a:t>is the minimum and </a:t>
            </a:r>
            <a:r>
              <a:rPr i="1" dirty="0">
                <a:latin typeface="Calibri" charset="0"/>
                <a:cs typeface="Times New Roman"/>
              </a:rPr>
              <a:t>h </a:t>
            </a:r>
            <a:r>
              <a:rPr dirty="0">
                <a:latin typeface="Calibri" charset="0"/>
                <a:cs typeface="Times New Roman"/>
              </a:rPr>
              <a:t>the maximum cardinality </a:t>
            </a:r>
            <a:endParaRPr lang="en-US" dirty="0">
              <a:latin typeface="Calibri" charset="0"/>
              <a:cs typeface="Times New Roman"/>
            </a:endParaRPr>
          </a:p>
          <a:p>
            <a:pPr marL="609600" marR="3810" lvl="1" indent="-257175">
              <a:spcBef>
                <a:spcPts val="750"/>
              </a:spcBef>
              <a:buFont typeface="Arial" charset="0"/>
              <a:buChar char="•"/>
              <a:tabLst>
                <a:tab pos="695325" algn="l"/>
                <a:tab pos="1037749" algn="l"/>
              </a:tabLst>
            </a:pPr>
            <a:r>
              <a:rPr dirty="0">
                <a:latin typeface="Calibri" charset="0"/>
                <a:cs typeface="Times New Roman"/>
              </a:rPr>
              <a:t>A minimum value of 1 indicates total participation</a:t>
            </a:r>
          </a:p>
          <a:p>
            <a:pPr marL="609600" lvl="1" indent="-257175">
              <a:buClr>
                <a:srgbClr val="44546A"/>
              </a:buClr>
              <a:buSzPct val="88636"/>
              <a:buFont typeface="Arial" charset="0"/>
              <a:buChar char="•"/>
              <a:tabLst>
                <a:tab pos="1038225" algn="l"/>
              </a:tabLst>
            </a:pPr>
            <a:r>
              <a:rPr dirty="0">
                <a:latin typeface="Calibri" charset="0"/>
                <a:cs typeface="Times New Roman"/>
              </a:rPr>
              <a:t>A maximum value of 1 indicates that the entity</a:t>
            </a:r>
            <a:r>
              <a:rPr lang="en-US" dirty="0">
                <a:latin typeface="Calibri" charset="0"/>
                <a:cs typeface="Times New Roman"/>
              </a:rPr>
              <a:t> </a:t>
            </a:r>
            <a:r>
              <a:rPr dirty="0">
                <a:latin typeface="Calibri" charset="0"/>
                <a:cs typeface="Times New Roman"/>
              </a:rPr>
              <a:t>participates in </a:t>
            </a:r>
            <a:r>
              <a:rPr u="sng" dirty="0">
                <a:latin typeface="Calibri" charset="0"/>
                <a:cs typeface="Times New Roman"/>
              </a:rPr>
              <a:t>at most one </a:t>
            </a:r>
            <a:r>
              <a:rPr dirty="0">
                <a:latin typeface="Calibri" charset="0"/>
                <a:cs typeface="Times New Roman"/>
              </a:rPr>
              <a:t>relationship</a:t>
            </a:r>
          </a:p>
          <a:p>
            <a:pPr marL="609600" lvl="1" indent="-257175">
              <a:buClr>
                <a:srgbClr val="44546A"/>
              </a:buClr>
              <a:buSzPct val="88636"/>
              <a:buFont typeface="Arial" charset="0"/>
              <a:buChar char="•"/>
              <a:tabLst>
                <a:tab pos="1038225" algn="l"/>
              </a:tabLst>
            </a:pPr>
            <a:r>
              <a:rPr dirty="0">
                <a:latin typeface="Calibri" charset="0"/>
                <a:cs typeface="Times New Roman"/>
              </a:rPr>
              <a:t>A maximum value of </a:t>
            </a:r>
            <a:r>
              <a:rPr i="1" dirty="0">
                <a:latin typeface="Calibri" charset="0"/>
                <a:cs typeface="Times New Roman"/>
              </a:rPr>
              <a:t>* </a:t>
            </a:r>
            <a:r>
              <a:rPr dirty="0">
                <a:latin typeface="Calibri" charset="0"/>
                <a:cs typeface="Times New Roman"/>
              </a:rPr>
              <a:t>or </a:t>
            </a:r>
            <a:r>
              <a:rPr i="1" dirty="0">
                <a:latin typeface="Calibri" charset="0"/>
                <a:cs typeface="Times New Roman"/>
              </a:rPr>
              <a:t>n </a:t>
            </a:r>
            <a:r>
              <a:rPr dirty="0">
                <a:latin typeface="Calibri" charset="0"/>
                <a:cs typeface="Times New Roman"/>
              </a:rPr>
              <a:t>indicates no limit</a:t>
            </a:r>
          </a:p>
          <a:p>
            <a:pPr marL="609600" lvl="1" indent="-257175">
              <a:buClr>
                <a:srgbClr val="44546A"/>
              </a:buClr>
              <a:buSzPct val="88636"/>
              <a:buFont typeface="Arial" charset="0"/>
              <a:buChar char="•"/>
              <a:tabLst>
                <a:tab pos="1038225" algn="l"/>
              </a:tabLst>
            </a:pPr>
            <a:r>
              <a:rPr dirty="0">
                <a:latin typeface="Calibri" charset="0"/>
                <a:cs typeface="Times New Roman"/>
              </a:rPr>
              <a:t>A min/max value of </a:t>
            </a:r>
            <a:r>
              <a:rPr i="1" dirty="0">
                <a:latin typeface="Calibri" charset="0"/>
                <a:cs typeface="Times New Roman"/>
              </a:rPr>
              <a:t>C </a:t>
            </a:r>
            <a:r>
              <a:rPr dirty="0">
                <a:latin typeface="Calibri" charset="0"/>
                <a:cs typeface="Times New Roman"/>
              </a:rPr>
              <a:t>(integer) indicates a fixed value</a:t>
            </a:r>
          </a:p>
        </p:txBody>
      </p:sp>
      <p:sp>
        <p:nvSpPr>
          <p:cNvPr id="6" name="object 6"/>
          <p:cNvSpPr txBox="1"/>
          <p:nvPr/>
        </p:nvSpPr>
        <p:spPr>
          <a:xfrm>
            <a:off x="5228535" y="4444005"/>
            <a:ext cx="323374" cy="207749"/>
          </a:xfrm>
          <a:prstGeom prst="rect">
            <a:avLst/>
          </a:prstGeom>
        </p:spPr>
        <p:txBody>
          <a:bodyPr vert="horz" wrap="square" lIns="0" tIns="0" rIns="0" bIns="0" rtlCol="0">
            <a:spAutoFit/>
          </a:bodyPr>
          <a:lstStyle/>
          <a:p>
            <a:pPr marL="9525"/>
            <a:r>
              <a:rPr sz="1350" i="1" dirty="0">
                <a:latin typeface="Times New Roman"/>
                <a:cs typeface="Times New Roman"/>
              </a:rPr>
              <a:t>1</a:t>
            </a:r>
            <a:r>
              <a:rPr sz="1350" i="1" spc="4" dirty="0">
                <a:latin typeface="Times New Roman"/>
                <a:cs typeface="Times New Roman"/>
              </a:rPr>
              <a:t>...1</a:t>
            </a:r>
            <a:endParaRPr sz="1350">
              <a:latin typeface="Times New Roman"/>
              <a:cs typeface="Times New Roman"/>
            </a:endParaRPr>
          </a:p>
        </p:txBody>
      </p:sp>
      <p:sp>
        <p:nvSpPr>
          <p:cNvPr id="7" name="object 7"/>
          <p:cNvSpPr txBox="1"/>
          <p:nvPr/>
        </p:nvSpPr>
        <p:spPr>
          <a:xfrm>
            <a:off x="3752008" y="4429946"/>
            <a:ext cx="321944" cy="207749"/>
          </a:xfrm>
          <a:prstGeom prst="rect">
            <a:avLst/>
          </a:prstGeom>
        </p:spPr>
        <p:txBody>
          <a:bodyPr vert="horz" wrap="square" lIns="0" tIns="0" rIns="0" bIns="0" rtlCol="0">
            <a:spAutoFit/>
          </a:bodyPr>
          <a:lstStyle/>
          <a:p>
            <a:pPr marL="9525"/>
            <a:r>
              <a:rPr sz="1350" i="1" dirty="0">
                <a:latin typeface="Times New Roman"/>
                <a:cs typeface="Times New Roman"/>
              </a:rPr>
              <a:t>0...*</a:t>
            </a:r>
            <a:endParaRPr sz="1350">
              <a:latin typeface="Times New Roman"/>
              <a:cs typeface="Times New Roman"/>
            </a:endParaRPr>
          </a:p>
        </p:txBody>
      </p:sp>
      <p:grpSp>
        <p:nvGrpSpPr>
          <p:cNvPr id="2" name="Group 1">
            <a:extLst>
              <a:ext uri="{FF2B5EF4-FFF2-40B4-BE49-F238E27FC236}">
                <a16:creationId xmlns:a16="http://schemas.microsoft.com/office/drawing/2014/main" id="{B5AF0158-E91E-C648-8E37-1644E4700EEF}"/>
              </a:ext>
            </a:extLst>
          </p:cNvPr>
          <p:cNvGrpSpPr/>
          <p:nvPr/>
        </p:nvGrpSpPr>
        <p:grpSpPr>
          <a:xfrm>
            <a:off x="2625005" y="3154729"/>
            <a:ext cx="3943349" cy="1784237"/>
            <a:chOff x="2665476" y="2951053"/>
            <a:chExt cx="3943349" cy="1784237"/>
          </a:xfrm>
        </p:grpSpPr>
        <p:sp>
          <p:nvSpPr>
            <p:cNvPr id="5" name="object 5"/>
            <p:cNvSpPr/>
            <p:nvPr/>
          </p:nvSpPr>
          <p:spPr>
            <a:xfrm>
              <a:off x="2665476" y="3946621"/>
              <a:ext cx="3943349" cy="78866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665476" y="2951053"/>
              <a:ext cx="3943349" cy="788669"/>
            </a:xfrm>
            <a:prstGeom prst="rect">
              <a:avLst/>
            </a:prstGeom>
            <a:blipFill>
              <a:blip r:embed="rId3" cstate="print"/>
              <a:stretch>
                <a:fillRect/>
              </a:stretch>
            </a:blipFill>
          </p:spPr>
          <p:txBody>
            <a:bodyPr wrap="square" lIns="0" tIns="0" rIns="0" bIns="0" rtlCol="0"/>
            <a:lstStyle/>
            <a:p>
              <a:endParaRPr/>
            </a:p>
          </p:txBody>
        </p:sp>
      </p:grpSp>
      <p:sp>
        <p:nvSpPr>
          <p:cNvPr id="9" name="object 9"/>
          <p:cNvSpPr txBox="1"/>
          <p:nvPr/>
        </p:nvSpPr>
        <p:spPr>
          <a:xfrm>
            <a:off x="5329204" y="3311437"/>
            <a:ext cx="130016" cy="207749"/>
          </a:xfrm>
          <a:prstGeom prst="rect">
            <a:avLst/>
          </a:prstGeom>
        </p:spPr>
        <p:txBody>
          <a:bodyPr vert="horz" wrap="square" lIns="0" tIns="0" rIns="0" bIns="0" rtlCol="0">
            <a:spAutoFit/>
          </a:bodyPr>
          <a:lstStyle/>
          <a:p>
            <a:pPr marL="9525"/>
            <a:r>
              <a:rPr sz="1350" i="1" spc="-38" dirty="0">
                <a:latin typeface="Times New Roman"/>
                <a:cs typeface="Times New Roman"/>
              </a:rPr>
              <a:t>N</a:t>
            </a:r>
            <a:endParaRPr sz="1350">
              <a:latin typeface="Times New Roman"/>
              <a:cs typeface="Times New Roman"/>
            </a:endParaRPr>
          </a:p>
        </p:txBody>
      </p:sp>
      <p:sp>
        <p:nvSpPr>
          <p:cNvPr id="10" name="object 10"/>
          <p:cNvSpPr txBox="1"/>
          <p:nvPr/>
        </p:nvSpPr>
        <p:spPr>
          <a:xfrm>
            <a:off x="3752036" y="3297378"/>
            <a:ext cx="106204" cy="207749"/>
          </a:xfrm>
          <a:prstGeom prst="rect">
            <a:avLst/>
          </a:prstGeom>
        </p:spPr>
        <p:txBody>
          <a:bodyPr vert="horz" wrap="square" lIns="0" tIns="0" rIns="0" bIns="0" rtlCol="0">
            <a:spAutoFit/>
          </a:bodyPr>
          <a:lstStyle/>
          <a:p>
            <a:pPr marL="9525"/>
            <a:r>
              <a:rPr sz="1350" i="1" spc="4" dirty="0">
                <a:latin typeface="Times New Roman"/>
                <a:cs typeface="Times New Roman"/>
              </a:rPr>
              <a:t>1</a:t>
            </a:r>
            <a:endParaRPr sz="1350">
              <a:latin typeface="Times New Roman"/>
              <a:cs typeface="Times New Roman"/>
            </a:endParaRPr>
          </a:p>
        </p:txBody>
      </p:sp>
      <p:sp>
        <p:nvSpPr>
          <p:cNvPr id="11" name="object 11"/>
          <p:cNvSpPr/>
          <p:nvPr/>
        </p:nvSpPr>
        <p:spPr>
          <a:xfrm>
            <a:off x="1761670" y="3976055"/>
            <a:ext cx="5987415" cy="0"/>
          </a:xfrm>
          <a:custGeom>
            <a:avLst/>
            <a:gdLst/>
            <a:ahLst/>
            <a:cxnLst/>
            <a:rect l="l" t="t" r="r" b="b"/>
            <a:pathLst>
              <a:path w="7983220">
                <a:moveTo>
                  <a:pt x="0" y="0"/>
                </a:moveTo>
                <a:lnTo>
                  <a:pt x="7982711" y="0"/>
                </a:lnTo>
              </a:path>
            </a:pathLst>
          </a:custGeom>
          <a:ln w="6096">
            <a:solidFill>
              <a:srgbClr val="000000"/>
            </a:solidFill>
          </a:ln>
        </p:spPr>
        <p:txBody>
          <a:bodyPr wrap="square" lIns="0" tIns="0" rIns="0" bIns="0" rtlCol="0"/>
          <a:lstStyle/>
          <a:p>
            <a:endParaRPr/>
          </a:p>
        </p:txBody>
      </p:sp>
      <p:sp>
        <p:nvSpPr>
          <p:cNvPr id="13" name="object 2"/>
          <p:cNvSpPr txBox="1">
            <a:spLocks noGrp="1"/>
          </p:cNvSpPr>
          <p:nvPr>
            <p:ph type="title"/>
          </p:nvPr>
        </p:nvSpPr>
        <p:spPr>
          <a:xfrm>
            <a:off x="1645296" y="391656"/>
            <a:ext cx="5853410" cy="415498"/>
          </a:xfrm>
          <a:prstGeom prst="rect">
            <a:avLst/>
          </a:prstGeom>
        </p:spPr>
        <p:txBody>
          <a:bodyPr vert="horz" wrap="square" lIns="0" tIns="0" rIns="0" bIns="0" numCol="1" rtlCol="0" anchor="ctr" anchorCtr="0" compatLnSpc="1">
            <a:prstTxWarp prst="textNoShape">
              <a:avLst/>
            </a:prstTxWarp>
            <a:spAutoFit/>
          </a:bodyPr>
          <a:lstStyle/>
          <a:p>
            <a:pPr marL="9525"/>
            <a:r>
              <a:rPr lang="en-US" sz="2700" dirty="0">
                <a:latin typeface="Calibri" charset="0"/>
              </a:rPr>
              <a:t>Cardinality Constraints</a:t>
            </a:r>
            <a:endParaRPr sz="2700" dirty="0">
              <a:latin typeface="Calibri" charset="0"/>
            </a:endParaRPr>
          </a:p>
        </p:txBody>
      </p:sp>
    </p:spTree>
    <p:extLst>
      <p:ext uri="{BB962C8B-B14F-4D97-AF65-F5344CB8AC3E}">
        <p14:creationId xmlns:p14="http://schemas.microsoft.com/office/powerpoint/2010/main" val="3437121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27</a:t>
            </a:fld>
            <a:endParaRPr spc="4" dirty="0"/>
          </a:p>
        </p:txBody>
      </p:sp>
      <p:sp>
        <p:nvSpPr>
          <p:cNvPr id="4" name="object 4"/>
          <p:cNvSpPr txBox="1"/>
          <p:nvPr/>
        </p:nvSpPr>
        <p:spPr>
          <a:xfrm>
            <a:off x="901338" y="965303"/>
            <a:ext cx="7393576" cy="276999"/>
          </a:xfrm>
          <a:prstGeom prst="rect">
            <a:avLst/>
          </a:prstGeom>
        </p:spPr>
        <p:txBody>
          <a:bodyPr vert="horz" wrap="square" lIns="0" tIns="0" rIns="0" bIns="0" rtlCol="0">
            <a:spAutoFit/>
          </a:bodyPr>
          <a:lstStyle/>
          <a:p>
            <a:pPr marL="352425" lvl="1">
              <a:spcBef>
                <a:spcPts val="551"/>
              </a:spcBef>
              <a:tabLst>
                <a:tab pos="566738" algn="l"/>
              </a:tabLst>
            </a:pPr>
            <a:r>
              <a:rPr dirty="0">
                <a:latin typeface="Calibri" charset="0"/>
                <a:cs typeface="Times New Roman"/>
              </a:rPr>
              <a:t>One to one relationship between </a:t>
            </a:r>
            <a:r>
              <a:rPr i="1" dirty="0">
                <a:latin typeface="Calibri" charset="0"/>
                <a:cs typeface="Times New Roman"/>
              </a:rPr>
              <a:t>instructor </a:t>
            </a:r>
            <a:r>
              <a:rPr dirty="0">
                <a:latin typeface="Calibri" charset="0"/>
                <a:cs typeface="Times New Roman"/>
              </a:rPr>
              <a:t>and </a:t>
            </a:r>
            <a:r>
              <a:rPr i="1" dirty="0">
                <a:latin typeface="Calibri" charset="0"/>
                <a:cs typeface="Times New Roman"/>
              </a:rPr>
              <a:t>offices </a:t>
            </a:r>
            <a:r>
              <a:rPr dirty="0">
                <a:latin typeface="Calibri" charset="0"/>
                <a:cs typeface="Times New Roman"/>
              </a:rPr>
              <a:t>(total)</a:t>
            </a:r>
          </a:p>
        </p:txBody>
      </p:sp>
      <p:sp>
        <p:nvSpPr>
          <p:cNvPr id="5" name="object 5"/>
          <p:cNvSpPr txBox="1"/>
          <p:nvPr/>
        </p:nvSpPr>
        <p:spPr>
          <a:xfrm>
            <a:off x="901338" y="2651503"/>
            <a:ext cx="7393575" cy="907941"/>
          </a:xfrm>
          <a:prstGeom prst="rect">
            <a:avLst/>
          </a:prstGeom>
        </p:spPr>
        <p:txBody>
          <a:bodyPr vert="horz" wrap="square" lIns="0" tIns="0" rIns="0" bIns="0" rtlCol="0">
            <a:spAutoFit/>
          </a:bodyPr>
          <a:lstStyle/>
          <a:p>
            <a:pPr marL="9525">
              <a:spcBef>
                <a:spcPts val="300"/>
              </a:spcBef>
              <a:tabLst>
                <a:tab pos="223838" algn="l"/>
              </a:tabLst>
            </a:pPr>
            <a:r>
              <a:rPr dirty="0">
                <a:latin typeface="Calibri" charset="0"/>
                <a:cs typeface="Times New Roman"/>
              </a:rPr>
              <a:t>One to one relationship between i</a:t>
            </a:r>
            <a:r>
              <a:rPr i="1" dirty="0">
                <a:latin typeface="Calibri" charset="0"/>
                <a:cs typeface="Times New Roman"/>
              </a:rPr>
              <a:t>nstructor </a:t>
            </a:r>
            <a:r>
              <a:rPr dirty="0">
                <a:latin typeface="Calibri" charset="0"/>
                <a:cs typeface="Times New Roman"/>
              </a:rPr>
              <a:t>and </a:t>
            </a:r>
            <a:r>
              <a:rPr i="1" dirty="0">
                <a:latin typeface="Calibri" charset="0"/>
                <a:cs typeface="Times New Roman"/>
              </a:rPr>
              <a:t>student </a:t>
            </a:r>
            <a:r>
              <a:rPr dirty="0">
                <a:latin typeface="Calibri" charset="0"/>
                <a:cs typeface="Times New Roman"/>
              </a:rPr>
              <a:t>(partial)</a:t>
            </a:r>
          </a:p>
          <a:p>
            <a:pPr marL="566738" lvl="1" indent="-214313">
              <a:spcBef>
                <a:spcPts val="300"/>
              </a:spcBef>
              <a:buFont typeface="Arial"/>
              <a:buChar char="•"/>
              <a:tabLst>
                <a:tab pos="566738" algn="l"/>
              </a:tabLst>
            </a:pPr>
            <a:r>
              <a:rPr dirty="0">
                <a:latin typeface="Calibri" charset="0"/>
                <a:cs typeface="Times New Roman"/>
              </a:rPr>
              <a:t>A </a:t>
            </a:r>
            <a:r>
              <a:rPr i="1" dirty="0">
                <a:latin typeface="Calibri" charset="0"/>
                <a:cs typeface="Times New Roman"/>
              </a:rPr>
              <a:t>student </a:t>
            </a:r>
            <a:r>
              <a:rPr dirty="0">
                <a:latin typeface="Calibri" charset="0"/>
                <a:cs typeface="Times New Roman"/>
              </a:rPr>
              <a:t>is associated with at most one </a:t>
            </a:r>
            <a:r>
              <a:rPr i="1" dirty="0">
                <a:latin typeface="Calibri" charset="0"/>
                <a:cs typeface="Times New Roman"/>
              </a:rPr>
              <a:t>instructor</a:t>
            </a:r>
            <a:endParaRPr dirty="0">
              <a:latin typeface="Calibri" charset="0"/>
              <a:cs typeface="Times New Roman"/>
            </a:endParaRPr>
          </a:p>
          <a:p>
            <a:pPr marL="566738" lvl="1" indent="-214313">
              <a:spcBef>
                <a:spcPts val="300"/>
              </a:spcBef>
              <a:buFont typeface="Arial"/>
              <a:buChar char="•"/>
              <a:tabLst>
                <a:tab pos="566738" algn="l"/>
              </a:tabLst>
            </a:pPr>
            <a:r>
              <a:rPr dirty="0">
                <a:latin typeface="Calibri" charset="0"/>
                <a:cs typeface="Times New Roman"/>
              </a:rPr>
              <a:t>An </a:t>
            </a:r>
            <a:r>
              <a:rPr i="1" dirty="0">
                <a:latin typeface="Calibri" charset="0"/>
                <a:cs typeface="Times New Roman"/>
              </a:rPr>
              <a:t>instructor </a:t>
            </a:r>
            <a:r>
              <a:rPr dirty="0">
                <a:latin typeface="Calibri" charset="0"/>
                <a:cs typeface="Times New Roman"/>
              </a:rPr>
              <a:t>advises one and only one </a:t>
            </a:r>
            <a:r>
              <a:rPr i="1" dirty="0">
                <a:latin typeface="Calibri" charset="0"/>
                <a:cs typeface="Times New Roman"/>
              </a:rPr>
              <a:t>student</a:t>
            </a:r>
            <a:endParaRPr dirty="0">
              <a:latin typeface="Calibri" charset="0"/>
              <a:cs typeface="Times New Roman"/>
            </a:endParaRPr>
          </a:p>
        </p:txBody>
      </p:sp>
      <p:sp>
        <p:nvSpPr>
          <p:cNvPr id="6" name="object 6"/>
          <p:cNvSpPr/>
          <p:nvPr/>
        </p:nvSpPr>
        <p:spPr>
          <a:xfrm>
            <a:off x="2461545" y="3752628"/>
            <a:ext cx="4329112" cy="885824"/>
          </a:xfrm>
          <a:prstGeom prst="rect">
            <a:avLst/>
          </a:prstGeom>
          <a:blipFill>
            <a:blip r:embed="rId3" cstate="print"/>
            <a:stretch>
              <a:fillRect/>
            </a:stretch>
          </a:blipFill>
        </p:spPr>
        <p:txBody>
          <a:bodyPr wrap="square" lIns="0" tIns="0" rIns="0" bIns="0" rtlCol="0"/>
          <a:lstStyle/>
          <a:p>
            <a:endParaRPr/>
          </a:p>
        </p:txBody>
      </p:sp>
      <p:grpSp>
        <p:nvGrpSpPr>
          <p:cNvPr id="14" name="Group 13">
            <a:extLst>
              <a:ext uri="{FF2B5EF4-FFF2-40B4-BE49-F238E27FC236}">
                <a16:creationId xmlns:a16="http://schemas.microsoft.com/office/drawing/2014/main" id="{86309EFC-C9FC-4F41-99C8-9C53E58FAE1B}"/>
              </a:ext>
            </a:extLst>
          </p:cNvPr>
          <p:cNvGrpSpPr/>
          <p:nvPr/>
        </p:nvGrpSpPr>
        <p:grpSpPr>
          <a:xfrm>
            <a:off x="3771789" y="4117846"/>
            <a:ext cx="1893341" cy="226951"/>
            <a:chOff x="3771789" y="4117846"/>
            <a:chExt cx="1893341" cy="226951"/>
          </a:xfrm>
        </p:grpSpPr>
        <p:sp>
          <p:nvSpPr>
            <p:cNvPr id="7" name="object 7"/>
            <p:cNvSpPr txBox="1"/>
            <p:nvPr/>
          </p:nvSpPr>
          <p:spPr>
            <a:xfrm>
              <a:off x="5341756" y="4137048"/>
              <a:ext cx="323374" cy="207749"/>
            </a:xfrm>
            <a:prstGeom prst="rect">
              <a:avLst/>
            </a:prstGeom>
          </p:spPr>
          <p:txBody>
            <a:bodyPr vert="horz" wrap="square" lIns="0" tIns="0" rIns="0" bIns="0" rtlCol="0">
              <a:spAutoFit/>
            </a:bodyPr>
            <a:lstStyle/>
            <a:p>
              <a:pPr marL="9525"/>
              <a:r>
                <a:rPr sz="1350" i="1" dirty="0">
                  <a:latin typeface="Times New Roman"/>
                  <a:cs typeface="Times New Roman"/>
                </a:rPr>
                <a:t>0</a:t>
              </a:r>
              <a:r>
                <a:rPr sz="1350" i="1" spc="4" dirty="0">
                  <a:latin typeface="Times New Roman"/>
                  <a:cs typeface="Times New Roman"/>
                </a:rPr>
                <a:t>...1</a:t>
              </a:r>
              <a:endParaRPr sz="1350" dirty="0">
                <a:latin typeface="Times New Roman"/>
                <a:cs typeface="Times New Roman"/>
              </a:endParaRPr>
            </a:p>
          </p:txBody>
        </p:sp>
        <p:sp>
          <p:nvSpPr>
            <p:cNvPr id="8" name="object 8"/>
            <p:cNvSpPr txBox="1"/>
            <p:nvPr/>
          </p:nvSpPr>
          <p:spPr>
            <a:xfrm>
              <a:off x="3771789" y="4117846"/>
              <a:ext cx="323374" cy="207749"/>
            </a:xfrm>
            <a:prstGeom prst="rect">
              <a:avLst/>
            </a:prstGeom>
          </p:spPr>
          <p:txBody>
            <a:bodyPr vert="horz" wrap="square" lIns="0" tIns="0" rIns="0" bIns="0" rtlCol="0">
              <a:spAutoFit/>
            </a:bodyPr>
            <a:lstStyle/>
            <a:p>
              <a:pPr marL="9525"/>
              <a:r>
                <a:rPr sz="1350" i="1" dirty="0">
                  <a:latin typeface="Times New Roman"/>
                  <a:cs typeface="Times New Roman"/>
                </a:rPr>
                <a:t>1</a:t>
              </a:r>
              <a:r>
                <a:rPr sz="1350" i="1" spc="4" dirty="0">
                  <a:latin typeface="Times New Roman"/>
                  <a:cs typeface="Times New Roman"/>
                </a:rPr>
                <a:t>...1</a:t>
              </a:r>
              <a:endParaRPr sz="1350" dirty="0">
                <a:latin typeface="Times New Roman"/>
                <a:cs typeface="Times New Roman"/>
              </a:endParaRPr>
            </a:p>
          </p:txBody>
        </p:sp>
      </p:grpSp>
      <p:sp>
        <p:nvSpPr>
          <p:cNvPr id="9" name="object 9"/>
          <p:cNvSpPr/>
          <p:nvPr/>
        </p:nvSpPr>
        <p:spPr>
          <a:xfrm>
            <a:off x="2696123" y="1377365"/>
            <a:ext cx="3550729" cy="1025842"/>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3725056" y="1952648"/>
            <a:ext cx="106204" cy="207749"/>
          </a:xfrm>
          <a:prstGeom prst="rect">
            <a:avLst/>
          </a:prstGeom>
        </p:spPr>
        <p:txBody>
          <a:bodyPr vert="horz" wrap="square" lIns="0" tIns="0" rIns="0" bIns="0" rtlCol="0">
            <a:spAutoFit/>
          </a:bodyPr>
          <a:lstStyle/>
          <a:p>
            <a:pPr marL="9525"/>
            <a:r>
              <a:rPr sz="1350" i="1" spc="4" dirty="0">
                <a:latin typeface="Times New Roman"/>
                <a:cs typeface="Times New Roman"/>
              </a:rPr>
              <a:t>1</a:t>
            </a:r>
            <a:endParaRPr sz="1350">
              <a:latin typeface="Times New Roman"/>
              <a:cs typeface="Times New Roman"/>
            </a:endParaRPr>
          </a:p>
        </p:txBody>
      </p:sp>
      <p:sp>
        <p:nvSpPr>
          <p:cNvPr id="11" name="object 11"/>
          <p:cNvSpPr txBox="1"/>
          <p:nvPr/>
        </p:nvSpPr>
        <p:spPr>
          <a:xfrm>
            <a:off x="4998423" y="1930677"/>
            <a:ext cx="106204" cy="207749"/>
          </a:xfrm>
          <a:prstGeom prst="rect">
            <a:avLst/>
          </a:prstGeom>
        </p:spPr>
        <p:txBody>
          <a:bodyPr vert="horz" wrap="square" lIns="0" tIns="0" rIns="0" bIns="0" rtlCol="0">
            <a:spAutoFit/>
          </a:bodyPr>
          <a:lstStyle/>
          <a:p>
            <a:pPr marL="9525"/>
            <a:r>
              <a:rPr sz="1350" i="1" spc="4" dirty="0">
                <a:latin typeface="Times New Roman"/>
                <a:cs typeface="Times New Roman"/>
              </a:rPr>
              <a:t>1</a:t>
            </a:r>
            <a:endParaRPr sz="1350">
              <a:latin typeface="Times New Roman"/>
              <a:cs typeface="Times New Roman"/>
            </a:endParaRPr>
          </a:p>
        </p:txBody>
      </p:sp>
      <p:sp>
        <p:nvSpPr>
          <p:cNvPr id="13"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dirty="0">
                <a:solidFill>
                  <a:schemeClr val="tx1"/>
                </a:solidFill>
                <a:latin typeface="Calibri" charset="0"/>
              </a:rPr>
              <a:t>Cardinality Constraints</a:t>
            </a:r>
          </a:p>
        </p:txBody>
      </p:sp>
    </p:spTree>
    <p:extLst>
      <p:ext uri="{BB962C8B-B14F-4D97-AF65-F5344CB8AC3E}">
        <p14:creationId xmlns:p14="http://schemas.microsoft.com/office/powerpoint/2010/main" val="175526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5296" y="391656"/>
            <a:ext cx="5853410" cy="415498"/>
          </a:xfrm>
          <a:prstGeom prst="rect">
            <a:avLst/>
          </a:prstGeom>
        </p:spPr>
        <p:txBody>
          <a:bodyPr vert="horz" wrap="square" lIns="0" tIns="0" rIns="0" bIns="0" numCol="1" rtlCol="0" anchor="ctr" anchorCtr="0" compatLnSpc="1">
            <a:prstTxWarp prst="textNoShape">
              <a:avLst/>
            </a:prstTxWarp>
            <a:spAutoFit/>
          </a:bodyPr>
          <a:lstStyle/>
          <a:p>
            <a:pPr marL="9525"/>
            <a:r>
              <a:rPr lang="en-US" sz="2700" dirty="0">
                <a:latin typeface="Calibri" charset="0"/>
              </a:rPr>
              <a:t>Cardinality Constraints</a:t>
            </a:r>
            <a:endParaRPr sz="2700" dirty="0">
              <a:latin typeface="Calibri" charset="0"/>
            </a:endParaRPr>
          </a:p>
        </p:txBody>
      </p:sp>
      <p:sp>
        <p:nvSpPr>
          <p:cNvPr id="3" name="Text Placeholder 2"/>
          <p:cNvSpPr>
            <a:spLocks noGrp="1"/>
          </p:cNvSpPr>
          <p:nvPr>
            <p:ph type="body" idx="1"/>
          </p:nvPr>
        </p:nvSpPr>
        <p:spPr>
          <a:xfrm>
            <a:off x="669726" y="781537"/>
            <a:ext cx="7804547" cy="3509367"/>
          </a:xfrm>
        </p:spPr>
        <p:txBody>
          <a:bodyPr/>
          <a:lstStyle/>
          <a:p>
            <a:pPr marL="118029" indent="0">
              <a:spcBef>
                <a:spcPts val="551"/>
              </a:spcBef>
              <a:buNone/>
              <a:tabLst>
                <a:tab pos="566738" algn="l"/>
              </a:tabLst>
            </a:pPr>
            <a:r>
              <a:rPr lang="en-US" sz="1800" dirty="0">
                <a:latin typeface="Calibri" charset="0"/>
                <a:cs typeface="Times New Roman"/>
              </a:rPr>
              <a:t>One to many</a:t>
            </a:r>
          </a:p>
          <a:p>
            <a:pPr marL="718104" lvl="1" indent="-257175">
              <a:spcBef>
                <a:spcPts val="551"/>
              </a:spcBef>
              <a:buFont typeface="Courier New"/>
              <a:buChar char="o"/>
              <a:tabLst>
                <a:tab pos="952500" algn="l"/>
              </a:tabLst>
            </a:pPr>
            <a:r>
              <a:rPr lang="en-US" sz="1800" dirty="0">
                <a:latin typeface="Calibri" charset="0"/>
                <a:cs typeface="Times New Roman"/>
              </a:rPr>
              <a:t>An instructor advises several (including 0) students</a:t>
            </a:r>
          </a:p>
          <a:p>
            <a:pPr marL="718104" lvl="1" indent="-257175">
              <a:spcBef>
                <a:spcPts val="548"/>
              </a:spcBef>
              <a:buFont typeface="Courier New"/>
              <a:buChar char="o"/>
              <a:tabLst>
                <a:tab pos="952500" algn="l"/>
              </a:tabLst>
            </a:pPr>
            <a:r>
              <a:rPr lang="en-US" sz="1800" dirty="0">
                <a:latin typeface="Calibri" charset="0"/>
                <a:cs typeface="Times New Roman"/>
              </a:rPr>
              <a:t>A student may be advised by at most one instructor</a:t>
            </a:r>
          </a:p>
          <a:p>
            <a:endParaRPr lang="en-US" dirty="0">
              <a:latin typeface="Calibri" charset="0"/>
            </a:endParaRPr>
          </a:p>
        </p:txBody>
      </p:sp>
      <p:sp>
        <p:nvSpPr>
          <p:cNvPr id="6" name="object 6"/>
          <p:cNvSpPr txBox="1"/>
          <p:nvPr/>
        </p:nvSpPr>
        <p:spPr>
          <a:xfrm>
            <a:off x="915120" y="2904514"/>
            <a:ext cx="6378177" cy="656590"/>
          </a:xfrm>
          <a:prstGeom prst="rect">
            <a:avLst/>
          </a:prstGeom>
        </p:spPr>
        <p:txBody>
          <a:bodyPr vert="horz" wrap="square" lIns="0" tIns="0" rIns="0" bIns="0" rtlCol="0">
            <a:spAutoFit/>
          </a:bodyPr>
          <a:lstStyle/>
          <a:p>
            <a:pPr marL="9525">
              <a:tabLst>
                <a:tab pos="223838" algn="l"/>
              </a:tabLst>
            </a:pPr>
            <a:r>
              <a:rPr dirty="0">
                <a:latin typeface="Calibri" charset="0"/>
                <a:cs typeface="Times New Roman"/>
              </a:rPr>
              <a:t>Many to many</a:t>
            </a:r>
          </a:p>
          <a:p>
            <a:pPr marL="352425">
              <a:spcBef>
                <a:spcPts val="750"/>
              </a:spcBef>
              <a:tabLst>
                <a:tab pos="694849" algn="l"/>
              </a:tabLst>
            </a:pPr>
            <a:r>
              <a:rPr dirty="0">
                <a:latin typeface="Calibri" charset="0"/>
                <a:cs typeface="Courier New"/>
              </a:rPr>
              <a:t>o	</a:t>
            </a:r>
            <a:r>
              <a:rPr dirty="0">
                <a:latin typeface="Calibri" charset="0"/>
                <a:cs typeface="Times New Roman"/>
              </a:rPr>
              <a:t>Students take 1 or more courses, courses may be empty</a:t>
            </a:r>
          </a:p>
        </p:txBody>
      </p:sp>
      <p:grpSp>
        <p:nvGrpSpPr>
          <p:cNvPr id="12" name="Group 11">
            <a:extLst>
              <a:ext uri="{FF2B5EF4-FFF2-40B4-BE49-F238E27FC236}">
                <a16:creationId xmlns:a16="http://schemas.microsoft.com/office/drawing/2014/main" id="{7C9CAFB6-B9C8-9F4E-88A7-D42C6850193C}"/>
              </a:ext>
            </a:extLst>
          </p:cNvPr>
          <p:cNvGrpSpPr/>
          <p:nvPr/>
        </p:nvGrpSpPr>
        <p:grpSpPr>
          <a:xfrm>
            <a:off x="2712339" y="3655384"/>
            <a:ext cx="4179950" cy="1208150"/>
            <a:chOff x="2712339" y="3802761"/>
            <a:chExt cx="4179950" cy="1208150"/>
          </a:xfrm>
        </p:grpSpPr>
        <p:sp>
          <p:nvSpPr>
            <p:cNvPr id="4" name="object 4"/>
            <p:cNvSpPr/>
            <p:nvPr/>
          </p:nvSpPr>
          <p:spPr>
            <a:xfrm>
              <a:off x="2712339" y="3802761"/>
              <a:ext cx="4179950" cy="120815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5352233" y="4547033"/>
              <a:ext cx="321944" cy="207749"/>
            </a:xfrm>
            <a:prstGeom prst="rect">
              <a:avLst/>
            </a:prstGeom>
          </p:spPr>
          <p:txBody>
            <a:bodyPr vert="horz" wrap="square" lIns="0" tIns="0" rIns="0" bIns="0" rtlCol="0">
              <a:spAutoFit/>
            </a:bodyPr>
            <a:lstStyle/>
            <a:p>
              <a:pPr marL="9525"/>
              <a:r>
                <a:rPr sz="1350" i="1" dirty="0">
                  <a:latin typeface="Times New Roman"/>
                  <a:cs typeface="Times New Roman"/>
                </a:rPr>
                <a:t>0...*</a:t>
              </a:r>
              <a:endParaRPr sz="1350">
                <a:latin typeface="Times New Roman"/>
                <a:cs typeface="Times New Roman"/>
              </a:endParaRPr>
            </a:p>
          </p:txBody>
        </p:sp>
        <p:sp>
          <p:nvSpPr>
            <p:cNvPr id="9" name="object 9"/>
            <p:cNvSpPr txBox="1"/>
            <p:nvPr/>
          </p:nvSpPr>
          <p:spPr>
            <a:xfrm>
              <a:off x="3782266" y="4186531"/>
              <a:ext cx="321944" cy="556563"/>
            </a:xfrm>
            <a:prstGeom prst="rect">
              <a:avLst/>
            </a:prstGeom>
          </p:spPr>
          <p:txBody>
            <a:bodyPr vert="horz" wrap="square" lIns="0" tIns="0" rIns="0" bIns="0" rtlCol="0">
              <a:spAutoFit/>
            </a:bodyPr>
            <a:lstStyle/>
            <a:p>
              <a:pPr marR="80486" algn="ctr"/>
              <a:endParaRPr sz="1350" dirty="0">
                <a:latin typeface="Times New Roman"/>
                <a:cs typeface="Times New Roman"/>
              </a:endParaRPr>
            </a:p>
            <a:p>
              <a:pPr algn="ctr">
                <a:spcBef>
                  <a:spcPts val="1065"/>
                </a:spcBef>
              </a:pPr>
              <a:r>
                <a:rPr sz="1350" i="1" dirty="0">
                  <a:latin typeface="Times New Roman"/>
                  <a:cs typeface="Times New Roman"/>
                </a:rPr>
                <a:t>1...*</a:t>
              </a:r>
              <a:endParaRPr sz="1350" dirty="0">
                <a:latin typeface="Times New Roman"/>
                <a:cs typeface="Times New Roman"/>
              </a:endParaRPr>
            </a:p>
          </p:txBody>
        </p:sp>
      </p:grpSp>
      <p:grpSp>
        <p:nvGrpSpPr>
          <p:cNvPr id="5" name="Group 4">
            <a:extLst>
              <a:ext uri="{FF2B5EF4-FFF2-40B4-BE49-F238E27FC236}">
                <a16:creationId xmlns:a16="http://schemas.microsoft.com/office/drawing/2014/main" id="{DB2765CB-6562-FF49-86AC-957D1DB90F96}"/>
              </a:ext>
            </a:extLst>
          </p:cNvPr>
          <p:cNvGrpSpPr/>
          <p:nvPr/>
        </p:nvGrpSpPr>
        <p:grpSpPr>
          <a:xfrm>
            <a:off x="2563177" y="1945480"/>
            <a:ext cx="4329112" cy="885824"/>
            <a:chOff x="2563178" y="2285429"/>
            <a:chExt cx="4329112" cy="885824"/>
          </a:xfrm>
        </p:grpSpPr>
        <p:sp>
          <p:nvSpPr>
            <p:cNvPr id="8" name="object 8"/>
            <p:cNvSpPr/>
            <p:nvPr/>
          </p:nvSpPr>
          <p:spPr>
            <a:xfrm>
              <a:off x="2563178" y="2285429"/>
              <a:ext cx="4329112" cy="885824"/>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5352233" y="2421282"/>
              <a:ext cx="323374" cy="518091"/>
            </a:xfrm>
            <a:prstGeom prst="rect">
              <a:avLst/>
            </a:prstGeom>
          </p:spPr>
          <p:txBody>
            <a:bodyPr vert="horz" wrap="square" lIns="0" tIns="0" rIns="0" bIns="0" rtlCol="0">
              <a:spAutoFit/>
            </a:bodyPr>
            <a:lstStyle/>
            <a:p>
              <a:pPr marL="58579" algn="ctr"/>
              <a:endParaRPr sz="1350" dirty="0">
                <a:latin typeface="Times New Roman"/>
                <a:cs typeface="Times New Roman"/>
              </a:endParaRPr>
            </a:p>
            <a:p>
              <a:pPr algn="ctr">
                <a:spcBef>
                  <a:spcPts val="799"/>
                </a:spcBef>
              </a:pPr>
              <a:r>
                <a:rPr sz="1350" i="1" dirty="0">
                  <a:latin typeface="Times New Roman"/>
                  <a:cs typeface="Times New Roman"/>
                </a:rPr>
                <a:t>0</a:t>
              </a:r>
              <a:r>
                <a:rPr sz="1350" i="1" spc="4" dirty="0">
                  <a:latin typeface="Times New Roman"/>
                  <a:cs typeface="Times New Roman"/>
                </a:rPr>
                <a:t>...1</a:t>
              </a:r>
              <a:endParaRPr sz="1350" dirty="0">
                <a:latin typeface="Times New Roman"/>
                <a:cs typeface="Times New Roman"/>
              </a:endParaRPr>
            </a:p>
          </p:txBody>
        </p:sp>
        <p:sp>
          <p:nvSpPr>
            <p:cNvPr id="11" name="object 11"/>
            <p:cNvSpPr txBox="1"/>
            <p:nvPr/>
          </p:nvSpPr>
          <p:spPr>
            <a:xfrm>
              <a:off x="3782266" y="2432426"/>
              <a:ext cx="321944" cy="492443"/>
            </a:xfrm>
            <a:prstGeom prst="rect">
              <a:avLst/>
            </a:prstGeom>
          </p:spPr>
          <p:txBody>
            <a:bodyPr vert="horz" wrap="square" lIns="0" tIns="0" rIns="0" bIns="0" rtlCol="0">
              <a:spAutoFit/>
            </a:bodyPr>
            <a:lstStyle/>
            <a:p>
              <a:pPr marL="31433"/>
              <a:endParaRPr sz="1350" dirty="0">
                <a:latin typeface="Times New Roman"/>
                <a:cs typeface="Times New Roman"/>
              </a:endParaRPr>
            </a:p>
            <a:p>
              <a:pPr marL="9525">
                <a:spcBef>
                  <a:spcPts val="559"/>
                </a:spcBef>
              </a:pPr>
              <a:r>
                <a:rPr sz="1350" i="1" dirty="0">
                  <a:latin typeface="Times New Roman"/>
                  <a:cs typeface="Times New Roman"/>
                </a:rPr>
                <a:t>0...*</a:t>
              </a:r>
              <a:endParaRPr sz="1350" dirty="0">
                <a:latin typeface="Times New Roman"/>
                <a:cs typeface="Times New Roman"/>
              </a:endParaRPr>
            </a:p>
          </p:txBody>
        </p:sp>
      </p:grpSp>
    </p:spTree>
    <p:extLst>
      <p:ext uri="{BB962C8B-B14F-4D97-AF65-F5344CB8AC3E}">
        <p14:creationId xmlns:p14="http://schemas.microsoft.com/office/powerpoint/2010/main" val="167101495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1371601" y="1095472"/>
            <a:ext cx="6286499" cy="3466985"/>
          </a:xfrm>
          <a:prstGeom prst="rect">
            <a:avLst/>
          </a:prstGeom>
          <a:blipFill>
            <a:blip r:embed="rId3" cstate="print"/>
            <a:stretch>
              <a:fillRect/>
            </a:stretch>
          </a:blipFill>
        </p:spPr>
        <p:txBody>
          <a:bodyPr wrap="square" lIns="0" tIns="0" rIns="0" bIns="0" rtlCol="0"/>
          <a:lstStyle/>
          <a:p>
            <a:endParaRPr/>
          </a:p>
        </p:txBody>
      </p:sp>
      <p:sp>
        <p:nvSpPr>
          <p:cNvPr id="2" name="object 2"/>
          <p:cNvSpPr txBox="1">
            <a:spLocks noGrp="1"/>
          </p:cNvSpPr>
          <p:nvPr>
            <p:ph type="title"/>
          </p:nvPr>
        </p:nvSpPr>
        <p:spPr>
          <a:xfrm>
            <a:off x="1636429" y="423803"/>
            <a:ext cx="5853410" cy="415498"/>
          </a:xfrm>
          <a:prstGeom prst="rect">
            <a:avLst/>
          </a:prstGeom>
        </p:spPr>
        <p:txBody>
          <a:bodyPr vert="horz" wrap="square" lIns="0" tIns="0" rIns="0" bIns="0" numCol="1" rtlCol="0" anchor="ctr" anchorCtr="0" compatLnSpc="1">
            <a:prstTxWarp prst="textNoShape">
              <a:avLst/>
            </a:prstTxWarp>
            <a:spAutoFit/>
          </a:bodyPr>
          <a:lstStyle/>
          <a:p>
            <a:pPr marL="9525"/>
            <a:r>
              <a:rPr lang="en-US" sz="2700" dirty="0">
                <a:latin typeface="+mn-lt"/>
              </a:rPr>
              <a:t>Alternative E-R notations</a:t>
            </a:r>
          </a:p>
        </p:txBody>
      </p:sp>
      <p:sp>
        <p:nvSpPr>
          <p:cNvPr id="7" name="object 7"/>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29</a:t>
            </a:fld>
            <a:endParaRPr spc="4" dirty="0"/>
          </a:p>
        </p:txBody>
      </p:sp>
      <p:sp>
        <p:nvSpPr>
          <p:cNvPr id="4" name="object 4"/>
          <p:cNvSpPr txBox="1"/>
          <p:nvPr/>
        </p:nvSpPr>
        <p:spPr>
          <a:xfrm>
            <a:off x="1485900" y="1034101"/>
            <a:ext cx="2561749" cy="230832"/>
          </a:xfrm>
          <a:prstGeom prst="rect">
            <a:avLst/>
          </a:prstGeom>
        </p:spPr>
        <p:txBody>
          <a:bodyPr vert="horz" wrap="square" lIns="0" tIns="0" rIns="0" bIns="0" rtlCol="0">
            <a:spAutoFit/>
          </a:bodyPr>
          <a:lstStyle/>
          <a:p>
            <a:pPr marR="3810" algn="r">
              <a:spcBef>
                <a:spcPts val="578"/>
              </a:spcBef>
            </a:pPr>
            <a:r>
              <a:rPr sz="1500" spc="-90" dirty="0">
                <a:cs typeface="Times New Roman"/>
              </a:rPr>
              <a:t>Ch</a:t>
            </a:r>
            <a:r>
              <a:rPr sz="1500" spc="71" dirty="0">
                <a:cs typeface="Times New Roman"/>
              </a:rPr>
              <a:t>e</a:t>
            </a:r>
            <a:r>
              <a:rPr sz="1500" spc="30" dirty="0">
                <a:cs typeface="Times New Roman"/>
              </a:rPr>
              <a:t>n</a:t>
            </a:r>
            <a:endParaRPr sz="1500" dirty="0">
              <a:cs typeface="Times New Roman"/>
            </a:endParaRPr>
          </a:p>
        </p:txBody>
      </p:sp>
      <p:sp>
        <p:nvSpPr>
          <p:cNvPr id="5" name="object 5"/>
          <p:cNvSpPr txBox="1"/>
          <p:nvPr/>
        </p:nvSpPr>
        <p:spPr>
          <a:xfrm>
            <a:off x="5192886" y="1095962"/>
            <a:ext cx="2579515" cy="230832"/>
          </a:xfrm>
          <a:prstGeom prst="rect">
            <a:avLst/>
          </a:prstGeom>
        </p:spPr>
        <p:txBody>
          <a:bodyPr vert="horz" wrap="square" lIns="0" tIns="0" rIns="0" bIns="0" rtlCol="0">
            <a:spAutoFit/>
          </a:bodyPr>
          <a:lstStyle/>
          <a:p>
            <a:pPr marL="9525"/>
            <a:r>
              <a:rPr sz="1500" dirty="0">
                <a:cs typeface="Times New Roman"/>
              </a:rPr>
              <a:t>IDE1FX (Crow’s foot notation)</a:t>
            </a:r>
          </a:p>
        </p:txBody>
      </p:sp>
    </p:spTree>
    <p:extLst>
      <p:ext uri="{BB962C8B-B14F-4D97-AF65-F5344CB8AC3E}">
        <p14:creationId xmlns:p14="http://schemas.microsoft.com/office/powerpoint/2010/main" val="1477808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C4145-977E-471A-90A3-EFD9A7F84212}"/>
              </a:ext>
            </a:extLst>
          </p:cNvPr>
          <p:cNvSpPr>
            <a:spLocks noGrp="1"/>
          </p:cNvSpPr>
          <p:nvPr>
            <p:ph type="title"/>
          </p:nvPr>
        </p:nvSpPr>
        <p:spPr/>
        <p:txBody>
          <a:bodyPr/>
          <a:lstStyle/>
          <a:p>
            <a:r>
              <a:rPr lang="en-US" dirty="0"/>
              <a:t>Database design</a:t>
            </a:r>
          </a:p>
        </p:txBody>
      </p:sp>
      <p:sp>
        <p:nvSpPr>
          <p:cNvPr id="5" name="Text Placeholder 4">
            <a:extLst>
              <a:ext uri="{FF2B5EF4-FFF2-40B4-BE49-F238E27FC236}">
                <a16:creationId xmlns:a16="http://schemas.microsoft.com/office/drawing/2014/main" id="{ADE0BBDA-AF3F-4F8D-ABAE-635DCB880899}"/>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1900572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0635" y="514966"/>
            <a:ext cx="2189798" cy="230832"/>
          </a:xfrm>
          <a:prstGeom prst="rect">
            <a:avLst/>
          </a:prstGeom>
        </p:spPr>
        <p:txBody>
          <a:bodyPr vert="horz" wrap="square" lIns="0" tIns="0" rIns="0" bIns="0" rtlCol="0">
            <a:spAutoFit/>
          </a:bodyPr>
          <a:lstStyle/>
          <a:p>
            <a:pPr marL="9525"/>
            <a:r>
              <a:rPr sz="1500" b="1" spc="-296" dirty="0">
                <a:solidFill>
                  <a:srgbClr val="FFFFFF"/>
                </a:solidFill>
                <a:latin typeface="Times New Roman"/>
                <a:cs typeface="Times New Roman"/>
              </a:rPr>
              <a:t>C</a:t>
            </a:r>
            <a:r>
              <a:rPr sz="1500" b="1" spc="-120" dirty="0">
                <a:solidFill>
                  <a:srgbClr val="FFFFFF"/>
                </a:solidFill>
                <a:latin typeface="Times New Roman"/>
                <a:cs typeface="Times New Roman"/>
              </a:rPr>
              <a:t>M</a:t>
            </a:r>
            <a:r>
              <a:rPr sz="1500" b="1" spc="-139" dirty="0">
                <a:solidFill>
                  <a:srgbClr val="FFFFFF"/>
                </a:solidFill>
                <a:latin typeface="Times New Roman"/>
                <a:cs typeface="Times New Roman"/>
              </a:rPr>
              <a:t>S</a:t>
            </a:r>
            <a:r>
              <a:rPr sz="1500" b="1" spc="-293"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45" dirty="0">
                <a:solidFill>
                  <a:srgbClr val="FFFFFF"/>
                </a:solidFill>
                <a:latin typeface="Times New Roman"/>
                <a:cs typeface="Times New Roman"/>
              </a:rPr>
              <a:t> </a:t>
            </a:r>
            <a:r>
              <a:rPr sz="1500" b="1" spc="-98"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19" dirty="0">
                <a:solidFill>
                  <a:srgbClr val="FFFFFF"/>
                </a:solidFill>
                <a:latin typeface="Times New Roman"/>
                <a:cs typeface="Times New Roman"/>
              </a:rPr>
              <a:t>a</a:t>
            </a:r>
            <a:r>
              <a:rPr sz="1500" b="1" spc="-26" dirty="0">
                <a:solidFill>
                  <a:srgbClr val="FFFFFF"/>
                </a:solidFill>
                <a:latin typeface="Times New Roman"/>
                <a:cs typeface="Times New Roman"/>
              </a:rPr>
              <a:t>ba</a:t>
            </a:r>
            <a:r>
              <a:rPr sz="1500" b="1" spc="11" dirty="0">
                <a:solidFill>
                  <a:srgbClr val="FFFFFF"/>
                </a:solidFill>
                <a:latin typeface="Times New Roman"/>
                <a:cs typeface="Times New Roman"/>
              </a:rPr>
              <a:t>s</a:t>
            </a:r>
            <a:r>
              <a:rPr sz="1500" b="1" spc="86" dirty="0">
                <a:solidFill>
                  <a:srgbClr val="FFFFFF"/>
                </a:solidFill>
                <a:latin typeface="Times New Roman"/>
                <a:cs typeface="Times New Roman"/>
              </a:rPr>
              <a:t>e</a:t>
            </a:r>
            <a:r>
              <a:rPr sz="1500" b="1" spc="-26" dirty="0">
                <a:solidFill>
                  <a:srgbClr val="FFFFFF"/>
                </a:solidFill>
                <a:latin typeface="Times New Roman"/>
                <a:cs typeface="Times New Roman"/>
              </a:rPr>
              <a:t> </a:t>
            </a:r>
            <a:r>
              <a:rPr sz="1500" b="1" spc="-263" dirty="0">
                <a:solidFill>
                  <a:srgbClr val="FFFFFF"/>
                </a:solidFill>
                <a:latin typeface="Times New Roman"/>
                <a:cs typeface="Times New Roman"/>
              </a:rPr>
              <a:t>T</a:t>
            </a:r>
            <a:r>
              <a:rPr sz="1500" b="1" spc="-34" dirty="0">
                <a:solidFill>
                  <a:srgbClr val="FFFFFF"/>
                </a:solidFill>
                <a:latin typeface="Times New Roman"/>
                <a:cs typeface="Times New Roman"/>
              </a:rPr>
              <a:t>h</a:t>
            </a:r>
            <a:r>
              <a:rPr sz="1500" b="1" spc="64" dirty="0">
                <a:solidFill>
                  <a:srgbClr val="FFFFFF"/>
                </a:solidFill>
                <a:latin typeface="Times New Roman"/>
                <a:cs typeface="Times New Roman"/>
              </a:rPr>
              <a:t>e</a:t>
            </a:r>
            <a:r>
              <a:rPr sz="1500" b="1" spc="71" dirty="0">
                <a:solidFill>
                  <a:srgbClr val="FFFFFF"/>
                </a:solidFill>
                <a:latin typeface="Times New Roman"/>
                <a:cs typeface="Times New Roman"/>
              </a:rPr>
              <a:t>o</a:t>
            </a:r>
            <a:r>
              <a:rPr sz="1500" b="1" spc="-13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6" name="object 6"/>
          <p:cNvSpPr/>
          <p:nvPr/>
        </p:nvSpPr>
        <p:spPr>
          <a:xfrm>
            <a:off x="744583" y="990838"/>
            <a:ext cx="3966433" cy="3918258"/>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5333193" y="234404"/>
            <a:ext cx="3314418" cy="4794796"/>
          </a:xfrm>
          <a:prstGeom prst="rect">
            <a:avLst/>
          </a:prstGeom>
          <a:blipFill>
            <a:blip r:embed="rId4" cstate="print"/>
            <a:stretch>
              <a:fillRect/>
            </a:stretch>
          </a:blipFill>
        </p:spPr>
        <p:txBody>
          <a:bodyPr wrap="square" lIns="0" tIns="0" rIns="0" bIns="0" rtlCol="0"/>
          <a:lstStyle/>
          <a:p>
            <a:endParaRPr/>
          </a:p>
        </p:txBody>
      </p:sp>
      <p:sp>
        <p:nvSpPr>
          <p:cNvPr id="3" name="Title 2"/>
          <p:cNvSpPr>
            <a:spLocks noGrp="1"/>
          </p:cNvSpPr>
          <p:nvPr>
            <p:ph type="title"/>
          </p:nvPr>
        </p:nvSpPr>
        <p:spPr>
          <a:xfrm>
            <a:off x="1645296" y="234404"/>
            <a:ext cx="3612505" cy="730002"/>
          </a:xfrm>
        </p:spPr>
        <p:txBody>
          <a:bodyPr/>
          <a:lstStyle/>
          <a:p>
            <a:r>
              <a:rPr lang="en-US" dirty="0"/>
              <a:t>Notation</a:t>
            </a:r>
          </a:p>
        </p:txBody>
      </p:sp>
    </p:spTree>
    <p:extLst>
      <p:ext uri="{BB962C8B-B14F-4D97-AF65-F5344CB8AC3E}">
        <p14:creationId xmlns:p14="http://schemas.microsoft.com/office/powerpoint/2010/main" val="189900544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53FF77-A376-4CEB-AB4F-C1C5CC91DF84}"/>
              </a:ext>
            </a:extLst>
          </p:cNvPr>
          <p:cNvSpPr>
            <a:spLocks noGrp="1"/>
          </p:cNvSpPr>
          <p:nvPr>
            <p:ph type="title"/>
          </p:nvPr>
        </p:nvSpPr>
        <p:spPr/>
        <p:txBody>
          <a:bodyPr/>
          <a:lstStyle/>
          <a:p>
            <a:r>
              <a:rPr lang="en-US" dirty="0"/>
              <a:t>ER Diagramming</a:t>
            </a:r>
          </a:p>
        </p:txBody>
      </p:sp>
      <p:sp>
        <p:nvSpPr>
          <p:cNvPr id="5" name="Text Placeholder 4">
            <a:extLst>
              <a:ext uri="{FF2B5EF4-FFF2-40B4-BE49-F238E27FC236}">
                <a16:creationId xmlns:a16="http://schemas.microsoft.com/office/drawing/2014/main" id="{9780DD70-8F31-40E1-B7B1-FA16C6F6ED7C}"/>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22468424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FB8764-487D-4FB4-A64C-1626EEADB3F6}"/>
              </a:ext>
            </a:extLst>
          </p:cNvPr>
          <p:cNvSpPr>
            <a:spLocks noGrp="1"/>
          </p:cNvSpPr>
          <p:nvPr>
            <p:ph type="title"/>
          </p:nvPr>
        </p:nvSpPr>
        <p:spPr/>
        <p:txBody>
          <a:bodyPr/>
          <a:lstStyle/>
          <a:p>
            <a:r>
              <a:rPr lang="en-US" dirty="0"/>
              <a:t>Database Design is not Accidental</a:t>
            </a:r>
          </a:p>
        </p:txBody>
      </p:sp>
      <p:sp>
        <p:nvSpPr>
          <p:cNvPr id="6" name="object 6"/>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32</a:t>
            </a:fld>
            <a:endParaRPr spc="4" dirty="0"/>
          </a:p>
        </p:txBody>
      </p:sp>
      <p:sp>
        <p:nvSpPr>
          <p:cNvPr id="4" name="object 4"/>
          <p:cNvSpPr/>
          <p:nvPr/>
        </p:nvSpPr>
        <p:spPr>
          <a:xfrm>
            <a:off x="692332" y="1429320"/>
            <a:ext cx="2485780" cy="262016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473822" y="965302"/>
            <a:ext cx="6977846" cy="1456809"/>
          </a:xfrm>
          <a:prstGeom prst="rect">
            <a:avLst/>
          </a:prstGeom>
        </p:spPr>
        <p:txBody>
          <a:bodyPr vert="horz" wrap="square" lIns="0" tIns="0" rIns="0" bIns="0" rtlCol="0">
            <a:spAutoFit/>
          </a:bodyPr>
          <a:lstStyle/>
          <a:p>
            <a:pPr>
              <a:spcBef>
                <a:spcPts val="26"/>
              </a:spcBef>
              <a:buFont typeface="Wingdings"/>
              <a:buChar char=""/>
            </a:pPr>
            <a:endParaRPr dirty="0">
              <a:cs typeface="Times New Roman"/>
            </a:endParaRPr>
          </a:p>
          <a:p>
            <a:pPr marL="2306003" lvl="1" indent="-257175">
              <a:buFont typeface="Times New Roman"/>
              <a:buAutoNum type="arabicPeriod"/>
              <a:tabLst>
                <a:tab pos="2306479" algn="l"/>
              </a:tabLst>
            </a:pPr>
            <a:r>
              <a:rPr sz="2000" dirty="0">
                <a:cs typeface="Times New Roman"/>
              </a:rPr>
              <a:t>Identify entities and their attributes</a:t>
            </a:r>
          </a:p>
          <a:p>
            <a:pPr marL="2306003" lvl="1" indent="-257175">
              <a:spcBef>
                <a:spcPts val="990"/>
              </a:spcBef>
              <a:buFont typeface="Times New Roman"/>
              <a:buAutoNum type="arabicPeriod"/>
              <a:tabLst>
                <a:tab pos="2306479" algn="l"/>
              </a:tabLst>
            </a:pPr>
            <a:r>
              <a:rPr sz="2000" dirty="0">
                <a:cs typeface="Times New Roman"/>
              </a:rPr>
              <a:t>Identify relationships among entities</a:t>
            </a:r>
          </a:p>
          <a:p>
            <a:pPr marL="2306003" lvl="1" indent="-257175">
              <a:spcBef>
                <a:spcPts val="990"/>
              </a:spcBef>
              <a:buFont typeface="Times New Roman"/>
              <a:buAutoNum type="arabicPeriod"/>
              <a:tabLst>
                <a:tab pos="2306479" algn="l"/>
              </a:tabLst>
            </a:pPr>
            <a:r>
              <a:rPr sz="2000" dirty="0">
                <a:cs typeface="Times New Roman"/>
              </a:rPr>
              <a:t>Analyze cardinalities and participation</a:t>
            </a:r>
          </a:p>
        </p:txBody>
      </p:sp>
    </p:spTree>
    <p:extLst>
      <p:ext uri="{BB962C8B-B14F-4D97-AF65-F5344CB8AC3E}">
        <p14:creationId xmlns:p14="http://schemas.microsoft.com/office/powerpoint/2010/main" val="3981321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80635" y="505441"/>
            <a:ext cx="2189798" cy="230832"/>
          </a:xfrm>
          <a:prstGeom prst="rect">
            <a:avLst/>
          </a:prstGeom>
        </p:spPr>
        <p:txBody>
          <a:bodyPr vert="horz" wrap="square" lIns="0" tIns="0" rIns="0" bIns="0" rtlCol="0">
            <a:spAutoFit/>
          </a:bodyPr>
          <a:lstStyle/>
          <a:p>
            <a:pPr marL="9525"/>
            <a:r>
              <a:rPr sz="1500" b="1" spc="-296" dirty="0">
                <a:solidFill>
                  <a:srgbClr val="FFFFFF"/>
                </a:solidFill>
                <a:latin typeface="Times New Roman"/>
                <a:cs typeface="Times New Roman"/>
              </a:rPr>
              <a:t>C</a:t>
            </a:r>
            <a:r>
              <a:rPr sz="1500" b="1" spc="-120" dirty="0">
                <a:solidFill>
                  <a:srgbClr val="FFFFFF"/>
                </a:solidFill>
                <a:latin typeface="Times New Roman"/>
                <a:cs typeface="Times New Roman"/>
              </a:rPr>
              <a:t>M</a:t>
            </a:r>
            <a:r>
              <a:rPr sz="1500" b="1" spc="-139" dirty="0">
                <a:solidFill>
                  <a:srgbClr val="FFFFFF"/>
                </a:solidFill>
                <a:latin typeface="Times New Roman"/>
                <a:cs typeface="Times New Roman"/>
              </a:rPr>
              <a:t>S</a:t>
            </a:r>
            <a:r>
              <a:rPr sz="1500" b="1" spc="-293" dirty="0">
                <a:solidFill>
                  <a:srgbClr val="FFFFFF"/>
                </a:solidFill>
                <a:latin typeface="Times New Roman"/>
                <a:cs typeface="Times New Roman"/>
              </a:rPr>
              <a:t>C</a:t>
            </a:r>
            <a:r>
              <a:rPr sz="1500" b="1" spc="-23" dirty="0">
                <a:solidFill>
                  <a:srgbClr val="FFFFFF"/>
                </a:solidFill>
                <a:latin typeface="Times New Roman"/>
                <a:cs typeface="Times New Roman"/>
              </a:rPr>
              <a:t> </a:t>
            </a:r>
            <a:r>
              <a:rPr sz="1500" b="1" spc="8" dirty="0">
                <a:solidFill>
                  <a:srgbClr val="FFFFFF"/>
                </a:solidFill>
                <a:latin typeface="Times New Roman"/>
                <a:cs typeface="Times New Roman"/>
              </a:rPr>
              <a:t>508</a:t>
            </a:r>
            <a:r>
              <a:rPr sz="1500" b="1" spc="-45" dirty="0">
                <a:solidFill>
                  <a:srgbClr val="FFFFFF"/>
                </a:solidFill>
                <a:latin typeface="Times New Roman"/>
                <a:cs typeface="Times New Roman"/>
              </a:rPr>
              <a:t> </a:t>
            </a:r>
            <a:r>
              <a:rPr sz="1500" b="1" spc="-98" dirty="0">
                <a:solidFill>
                  <a:srgbClr val="FFFFFF"/>
                </a:solidFill>
                <a:latin typeface="Times New Roman"/>
                <a:cs typeface="Times New Roman"/>
              </a:rPr>
              <a:t>D</a:t>
            </a:r>
            <a:r>
              <a:rPr sz="1500" b="1" spc="-86" dirty="0">
                <a:solidFill>
                  <a:srgbClr val="FFFFFF"/>
                </a:solidFill>
                <a:latin typeface="Times New Roman"/>
                <a:cs typeface="Times New Roman"/>
              </a:rPr>
              <a:t>a</a:t>
            </a:r>
            <a:r>
              <a:rPr sz="1500" b="1" dirty="0">
                <a:solidFill>
                  <a:srgbClr val="FFFFFF"/>
                </a:solidFill>
                <a:latin typeface="Times New Roman"/>
                <a:cs typeface="Times New Roman"/>
              </a:rPr>
              <a:t>t</a:t>
            </a:r>
            <a:r>
              <a:rPr sz="1500" b="1" spc="-19" dirty="0">
                <a:solidFill>
                  <a:srgbClr val="FFFFFF"/>
                </a:solidFill>
                <a:latin typeface="Times New Roman"/>
                <a:cs typeface="Times New Roman"/>
              </a:rPr>
              <a:t>a</a:t>
            </a:r>
            <a:r>
              <a:rPr sz="1500" b="1" spc="-26" dirty="0">
                <a:solidFill>
                  <a:srgbClr val="FFFFFF"/>
                </a:solidFill>
                <a:latin typeface="Times New Roman"/>
                <a:cs typeface="Times New Roman"/>
              </a:rPr>
              <a:t>ba</a:t>
            </a:r>
            <a:r>
              <a:rPr sz="1500" b="1" spc="11" dirty="0">
                <a:solidFill>
                  <a:srgbClr val="FFFFFF"/>
                </a:solidFill>
                <a:latin typeface="Times New Roman"/>
                <a:cs typeface="Times New Roman"/>
              </a:rPr>
              <a:t>s</a:t>
            </a:r>
            <a:r>
              <a:rPr sz="1500" b="1" spc="86" dirty="0">
                <a:solidFill>
                  <a:srgbClr val="FFFFFF"/>
                </a:solidFill>
                <a:latin typeface="Times New Roman"/>
                <a:cs typeface="Times New Roman"/>
              </a:rPr>
              <a:t>e</a:t>
            </a:r>
            <a:r>
              <a:rPr sz="1500" b="1" spc="-26" dirty="0">
                <a:solidFill>
                  <a:srgbClr val="FFFFFF"/>
                </a:solidFill>
                <a:latin typeface="Times New Roman"/>
                <a:cs typeface="Times New Roman"/>
              </a:rPr>
              <a:t> </a:t>
            </a:r>
            <a:r>
              <a:rPr sz="1500" b="1" spc="-263" dirty="0">
                <a:solidFill>
                  <a:srgbClr val="FFFFFF"/>
                </a:solidFill>
                <a:latin typeface="Times New Roman"/>
                <a:cs typeface="Times New Roman"/>
              </a:rPr>
              <a:t>T</a:t>
            </a:r>
            <a:r>
              <a:rPr sz="1500" b="1" spc="-34" dirty="0">
                <a:solidFill>
                  <a:srgbClr val="FFFFFF"/>
                </a:solidFill>
                <a:latin typeface="Times New Roman"/>
                <a:cs typeface="Times New Roman"/>
              </a:rPr>
              <a:t>h</a:t>
            </a:r>
            <a:r>
              <a:rPr sz="1500" b="1" spc="64" dirty="0">
                <a:solidFill>
                  <a:srgbClr val="FFFFFF"/>
                </a:solidFill>
                <a:latin typeface="Times New Roman"/>
                <a:cs typeface="Times New Roman"/>
              </a:rPr>
              <a:t>e</a:t>
            </a:r>
            <a:r>
              <a:rPr sz="1500" b="1" spc="71" dirty="0">
                <a:solidFill>
                  <a:srgbClr val="FFFFFF"/>
                </a:solidFill>
                <a:latin typeface="Times New Roman"/>
                <a:cs typeface="Times New Roman"/>
              </a:rPr>
              <a:t>o</a:t>
            </a:r>
            <a:r>
              <a:rPr sz="1500" b="1" spc="-139" dirty="0">
                <a:solidFill>
                  <a:srgbClr val="FFFFFF"/>
                </a:solidFill>
                <a:latin typeface="Times New Roman"/>
                <a:cs typeface="Times New Roman"/>
              </a:rPr>
              <a:t>r</a:t>
            </a:r>
            <a:r>
              <a:rPr sz="1500" b="1" spc="-45" dirty="0">
                <a:solidFill>
                  <a:srgbClr val="FFFFFF"/>
                </a:solidFill>
                <a:latin typeface="Times New Roman"/>
                <a:cs typeface="Times New Roman"/>
              </a:rPr>
              <a:t>y</a:t>
            </a:r>
            <a:endParaRPr sz="1500">
              <a:latin typeface="Times New Roman"/>
              <a:cs typeface="Times New Roman"/>
            </a:endParaRPr>
          </a:p>
        </p:txBody>
      </p:sp>
      <p:sp>
        <p:nvSpPr>
          <p:cNvPr id="4" name="object 4"/>
          <p:cNvSpPr txBox="1"/>
          <p:nvPr/>
        </p:nvSpPr>
        <p:spPr>
          <a:xfrm>
            <a:off x="223433" y="736273"/>
            <a:ext cx="1448612" cy="2077492"/>
          </a:xfrm>
          <a:prstGeom prst="rect">
            <a:avLst/>
          </a:prstGeom>
        </p:spPr>
        <p:txBody>
          <a:bodyPr vert="horz" wrap="square" lIns="0" tIns="0" rIns="0" bIns="0" rtlCol="0">
            <a:spAutoFit/>
          </a:bodyPr>
          <a:lstStyle/>
          <a:p>
            <a:pPr marL="9525">
              <a:tabLst>
                <a:tab pos="266700" algn="l"/>
              </a:tabLst>
            </a:pPr>
            <a:r>
              <a:rPr sz="2700" dirty="0">
                <a:latin typeface="Calibri" charset="0"/>
                <a:cs typeface="Times New Roman"/>
              </a:rPr>
              <a:t>E-R Diagram for </a:t>
            </a:r>
            <a:r>
              <a:rPr lang="en-US" sz="2700" dirty="0">
                <a:latin typeface="Calibri" charset="0"/>
                <a:cs typeface="Times New Roman"/>
              </a:rPr>
              <a:t>a</a:t>
            </a:r>
            <a:r>
              <a:rPr sz="2700" dirty="0">
                <a:latin typeface="Calibri" charset="0"/>
                <a:cs typeface="Times New Roman"/>
              </a:rPr>
              <a:t> </a:t>
            </a:r>
            <a:r>
              <a:rPr lang="en-US" sz="2700" dirty="0">
                <a:latin typeface="Calibri" charset="0"/>
                <a:cs typeface="Times New Roman"/>
              </a:rPr>
              <a:t>U</a:t>
            </a:r>
            <a:r>
              <a:rPr sz="2700" dirty="0">
                <a:latin typeface="Calibri" charset="0"/>
                <a:cs typeface="Times New Roman"/>
              </a:rPr>
              <a:t>niversity </a:t>
            </a:r>
            <a:r>
              <a:rPr lang="en-US" sz="2700" dirty="0">
                <a:latin typeface="Calibri" charset="0"/>
                <a:cs typeface="Times New Roman"/>
              </a:rPr>
              <a:t>D</a:t>
            </a:r>
            <a:r>
              <a:rPr sz="2700" dirty="0">
                <a:latin typeface="Calibri" charset="0"/>
                <a:cs typeface="Times New Roman"/>
              </a:rPr>
              <a:t>atabase</a:t>
            </a:r>
          </a:p>
        </p:txBody>
      </p:sp>
      <p:sp>
        <p:nvSpPr>
          <p:cNvPr id="5" name="object 5"/>
          <p:cNvSpPr/>
          <p:nvPr/>
        </p:nvSpPr>
        <p:spPr>
          <a:xfrm>
            <a:off x="2387155" y="1"/>
            <a:ext cx="5071736" cy="5109210"/>
          </a:xfrm>
          <a:prstGeom prst="rect">
            <a:avLst/>
          </a:prstGeom>
          <a:blipFill>
            <a:blip r:embed="rId3" cstate="print"/>
            <a:stretch>
              <a:fillRect/>
            </a:stretch>
          </a:blipFill>
        </p:spPr>
        <p:txBody>
          <a:bodyPr wrap="square" lIns="0" tIns="0" rIns="0" bIns="0" rtlCol="0"/>
          <a:lstStyle/>
          <a:p>
            <a:endParaRPr/>
          </a:p>
        </p:txBody>
      </p:sp>
      <p:sp>
        <p:nvSpPr>
          <p:cNvPr id="6" name="object 6"/>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33</a:t>
            </a:fld>
            <a:endParaRPr spc="4" dirty="0"/>
          </a:p>
        </p:txBody>
      </p:sp>
      <p:sp>
        <p:nvSpPr>
          <p:cNvPr id="3" name="Rectangle 2">
            <a:extLst>
              <a:ext uri="{FF2B5EF4-FFF2-40B4-BE49-F238E27FC236}">
                <a16:creationId xmlns:a16="http://schemas.microsoft.com/office/drawing/2014/main" id="{A6A7AD39-8F2B-C24E-9C07-664A05BF9200}"/>
              </a:ext>
            </a:extLst>
          </p:cNvPr>
          <p:cNvSpPr/>
          <p:nvPr/>
        </p:nvSpPr>
        <p:spPr>
          <a:xfrm>
            <a:off x="6642100" y="2247900"/>
            <a:ext cx="1066800" cy="32385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7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Text Placeholder 2"/>
          <p:cNvSpPr>
            <a:spLocks noGrp="1"/>
          </p:cNvSpPr>
          <p:nvPr>
            <p:ph type="body" idx="1"/>
          </p:nvPr>
        </p:nvSpPr>
        <p:spPr/>
        <p:txBody>
          <a:bodyPr>
            <a:normAutofit/>
          </a:bodyPr>
          <a:lstStyle/>
          <a:p>
            <a:r>
              <a:rPr lang="en-US" sz="1800" dirty="0">
                <a:latin typeface="Calibri" charset="0"/>
              </a:rPr>
              <a:t>Add to the University database design a way to record the grades that students get in the exams of different course offerings.</a:t>
            </a:r>
          </a:p>
        </p:txBody>
      </p:sp>
      <p:sp>
        <p:nvSpPr>
          <p:cNvPr id="5" name="object 6"/>
          <p:cNvSpPr/>
          <p:nvPr/>
        </p:nvSpPr>
        <p:spPr>
          <a:xfrm>
            <a:off x="1559050" y="2981630"/>
            <a:ext cx="3012950" cy="719518"/>
          </a:xfrm>
          <a:prstGeom prst="rect">
            <a:avLst/>
          </a:prstGeom>
          <a:blipFill>
            <a:blip r:embed="rId3" cstate="print"/>
            <a:stretch>
              <a:fillRect/>
            </a:stretch>
          </a:blipFill>
        </p:spPr>
        <p:txBody>
          <a:bodyPr wrap="square" lIns="0" tIns="0" rIns="0" bIns="0" rtlCol="0"/>
          <a:lstStyle/>
          <a:p>
            <a:endParaRPr/>
          </a:p>
        </p:txBody>
      </p:sp>
      <p:sp>
        <p:nvSpPr>
          <p:cNvPr id="6" name="object 8"/>
          <p:cNvSpPr/>
          <p:nvPr/>
        </p:nvSpPr>
        <p:spPr>
          <a:xfrm>
            <a:off x="5411887" y="1953230"/>
            <a:ext cx="857250" cy="688370"/>
          </a:xfrm>
          <a:prstGeom prst="rect">
            <a:avLst/>
          </a:prstGeom>
          <a:blipFill>
            <a:blip r:embed="rId4" cstate="print"/>
            <a:srcRect/>
            <a:stretch>
              <a:fillRect l="-286480"/>
            </a:stretch>
          </a:blipFill>
        </p:spPr>
        <p:txBody>
          <a:bodyPr wrap="square" lIns="0" tIns="0" rIns="0" bIns="0" rtlCol="0"/>
          <a:lstStyle/>
          <a:p>
            <a:endParaRPr/>
          </a:p>
        </p:txBody>
      </p:sp>
    </p:spTree>
    <p:extLst>
      <p:ext uri="{BB962C8B-B14F-4D97-AF65-F5344CB8AC3E}">
        <p14:creationId xmlns:p14="http://schemas.microsoft.com/office/powerpoint/2010/main" val="3974213726"/>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98E908-6D0B-4535-BAF5-4D4E9DDE6903}"/>
              </a:ext>
            </a:extLst>
          </p:cNvPr>
          <p:cNvSpPr>
            <a:spLocks noGrp="1"/>
          </p:cNvSpPr>
          <p:nvPr>
            <p:ph type="title"/>
          </p:nvPr>
        </p:nvSpPr>
        <p:spPr/>
        <p:txBody>
          <a:bodyPr/>
          <a:lstStyle/>
          <a:p>
            <a:r>
              <a:rPr lang="en-US" dirty="0"/>
              <a:t>Complex attributes</a:t>
            </a:r>
          </a:p>
        </p:txBody>
      </p:sp>
      <p:sp>
        <p:nvSpPr>
          <p:cNvPr id="5" name="Text Placeholder 4">
            <a:extLst>
              <a:ext uri="{FF2B5EF4-FFF2-40B4-BE49-F238E27FC236}">
                <a16:creationId xmlns:a16="http://schemas.microsoft.com/office/drawing/2014/main" id="{DDD44A40-4BED-4630-A404-EB404D374FCA}"/>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600005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36</a:t>
            </a:fld>
            <a:endParaRPr spc="4" dirty="0"/>
          </a:p>
        </p:txBody>
      </p:sp>
      <p:sp>
        <p:nvSpPr>
          <p:cNvPr id="4" name="object 4"/>
          <p:cNvSpPr txBox="1"/>
          <p:nvPr/>
        </p:nvSpPr>
        <p:spPr>
          <a:xfrm>
            <a:off x="927462" y="599405"/>
            <a:ext cx="7733211" cy="4011355"/>
          </a:xfrm>
          <a:prstGeom prst="rect">
            <a:avLst/>
          </a:prstGeom>
        </p:spPr>
        <p:txBody>
          <a:bodyPr vert="horz" wrap="square" lIns="0" tIns="0" rIns="0" bIns="0" rtlCol="0">
            <a:spAutoFit/>
          </a:bodyPr>
          <a:lstStyle/>
          <a:p>
            <a:pPr marL="9525">
              <a:tabLst>
                <a:tab pos="266700" algn="l"/>
              </a:tabLst>
            </a:pPr>
            <a:endParaRPr sz="1650" dirty="0">
              <a:cs typeface="Times New Roman"/>
            </a:endParaRPr>
          </a:p>
          <a:p>
            <a:pPr marL="695325" lvl="1" indent="-342900">
              <a:spcBef>
                <a:spcPts val="750"/>
              </a:spcBef>
              <a:buFont typeface="Arial"/>
              <a:buChar char="•"/>
              <a:tabLst>
                <a:tab pos="695325" algn="l"/>
              </a:tabLst>
            </a:pPr>
            <a:r>
              <a:rPr b="1" dirty="0">
                <a:cs typeface="Times New Roman"/>
              </a:rPr>
              <a:t>Simple </a:t>
            </a:r>
            <a:r>
              <a:rPr dirty="0">
                <a:cs typeface="Times New Roman"/>
              </a:rPr>
              <a:t>(atomic) and </a:t>
            </a:r>
            <a:r>
              <a:rPr b="1" dirty="0">
                <a:cs typeface="Times New Roman"/>
              </a:rPr>
              <a:t>composite </a:t>
            </a:r>
            <a:r>
              <a:rPr dirty="0">
                <a:cs typeface="Times New Roman"/>
              </a:rPr>
              <a:t>attributes (divisible)</a:t>
            </a:r>
          </a:p>
          <a:p>
            <a:pPr marL="1038225" lvl="2" indent="-342900">
              <a:spcBef>
                <a:spcPts val="750"/>
              </a:spcBef>
              <a:buFont typeface="Courier New"/>
              <a:buChar char="o"/>
              <a:tabLst>
                <a:tab pos="1038225" algn="l"/>
              </a:tabLst>
            </a:pPr>
            <a:r>
              <a:rPr dirty="0">
                <a:cs typeface="Times New Roman"/>
              </a:rPr>
              <a:t>Example: VCU eID vs name (First name + last name)</a:t>
            </a:r>
          </a:p>
          <a:p>
            <a:pPr marL="695325" lvl="1" indent="-342900">
              <a:spcBef>
                <a:spcPts val="746"/>
              </a:spcBef>
              <a:buFont typeface="Arial"/>
              <a:buChar char="•"/>
              <a:tabLst>
                <a:tab pos="695325" algn="l"/>
              </a:tabLst>
            </a:pPr>
            <a:r>
              <a:rPr b="1" dirty="0">
                <a:cs typeface="Times New Roman"/>
              </a:rPr>
              <a:t>Single-valued </a:t>
            </a:r>
            <a:r>
              <a:rPr dirty="0">
                <a:cs typeface="Times New Roman"/>
              </a:rPr>
              <a:t>and </a:t>
            </a:r>
            <a:r>
              <a:rPr b="1" dirty="0">
                <a:cs typeface="Times New Roman"/>
              </a:rPr>
              <a:t>multi-valued </a:t>
            </a:r>
            <a:r>
              <a:rPr dirty="0">
                <a:cs typeface="Times New Roman"/>
              </a:rPr>
              <a:t>attributes</a:t>
            </a:r>
          </a:p>
          <a:p>
            <a:pPr marL="1038225" lvl="2" indent="-342900">
              <a:spcBef>
                <a:spcPts val="750"/>
              </a:spcBef>
              <a:buFont typeface="Courier New"/>
              <a:buChar char="o"/>
              <a:tabLst>
                <a:tab pos="1038225" algn="l"/>
              </a:tabLst>
            </a:pPr>
            <a:r>
              <a:rPr dirty="0">
                <a:cs typeface="Times New Roman"/>
              </a:rPr>
              <a:t>Example multi-valued: phone_numbers</a:t>
            </a:r>
          </a:p>
          <a:p>
            <a:pPr marL="695325" lvl="1" indent="-342900">
              <a:spcBef>
                <a:spcPts val="750"/>
              </a:spcBef>
              <a:buFont typeface="Arial"/>
              <a:buChar char="•"/>
              <a:tabLst>
                <a:tab pos="695325" algn="l"/>
              </a:tabLst>
            </a:pPr>
            <a:r>
              <a:rPr b="1" dirty="0">
                <a:cs typeface="Times New Roman"/>
              </a:rPr>
              <a:t>Derived </a:t>
            </a:r>
            <a:r>
              <a:rPr dirty="0">
                <a:cs typeface="Times New Roman"/>
              </a:rPr>
              <a:t>attributes</a:t>
            </a:r>
          </a:p>
          <a:p>
            <a:pPr marL="1038225" lvl="2" indent="-342900">
              <a:spcBef>
                <a:spcPts val="746"/>
              </a:spcBef>
              <a:buFont typeface="Courier New"/>
              <a:buChar char="o"/>
              <a:tabLst>
                <a:tab pos="1038225" algn="l"/>
              </a:tabLst>
            </a:pPr>
            <a:r>
              <a:rPr dirty="0">
                <a:cs typeface="Times New Roman"/>
              </a:rPr>
              <a:t>Computed from other attributes</a:t>
            </a:r>
          </a:p>
          <a:p>
            <a:pPr marL="1038225" lvl="2" indent="-342900">
              <a:spcBef>
                <a:spcPts val="750"/>
              </a:spcBef>
              <a:buFont typeface="Courier New"/>
              <a:buChar char="o"/>
              <a:tabLst>
                <a:tab pos="1038225" algn="l"/>
              </a:tabLst>
            </a:pPr>
            <a:r>
              <a:rPr dirty="0">
                <a:cs typeface="Times New Roman"/>
              </a:rPr>
              <a:t>Example: age given the date of birth, GPA given grades</a:t>
            </a:r>
          </a:p>
          <a:p>
            <a:pPr marL="695325" lvl="1" indent="-342900">
              <a:spcBef>
                <a:spcPts val="750"/>
              </a:spcBef>
              <a:buFont typeface="Arial"/>
              <a:buChar char="•"/>
              <a:tabLst>
                <a:tab pos="695325" algn="l"/>
              </a:tabLst>
            </a:pPr>
            <a:r>
              <a:rPr b="1" dirty="0">
                <a:cs typeface="Times New Roman"/>
              </a:rPr>
              <a:t>Domain</a:t>
            </a:r>
            <a:endParaRPr dirty="0">
              <a:cs typeface="Times New Roman"/>
            </a:endParaRPr>
          </a:p>
          <a:p>
            <a:pPr marL="1038225" lvl="2" indent="-342900">
              <a:spcBef>
                <a:spcPts val="746"/>
              </a:spcBef>
              <a:buFont typeface="Courier New"/>
              <a:buChar char="o"/>
              <a:tabLst>
                <a:tab pos="1038225" algn="l"/>
              </a:tabLst>
            </a:pPr>
            <a:r>
              <a:rPr dirty="0">
                <a:cs typeface="Times New Roman"/>
              </a:rPr>
              <a:t>Set of allowed values for each attribute</a:t>
            </a:r>
          </a:p>
          <a:p>
            <a:pPr marL="1038225" lvl="2" indent="-342900">
              <a:spcBef>
                <a:spcPts val="750"/>
              </a:spcBef>
              <a:buFont typeface="Courier New"/>
              <a:buChar char="o"/>
              <a:tabLst>
                <a:tab pos="1038225" algn="l"/>
              </a:tabLst>
            </a:pPr>
            <a:r>
              <a:rPr dirty="0">
                <a:cs typeface="Times New Roman"/>
              </a:rPr>
              <a:t>Is null allowed?</a:t>
            </a:r>
          </a:p>
        </p:txBody>
      </p:sp>
      <p:sp>
        <p:nvSpPr>
          <p:cNvPr id="6" name="object 4"/>
          <p:cNvSpPr txBox="1"/>
          <p:nvPr/>
        </p:nvSpPr>
        <p:spPr>
          <a:xfrm>
            <a:off x="1346840" y="106962"/>
            <a:ext cx="5886450" cy="492443"/>
          </a:xfrm>
          <a:prstGeom prst="rect">
            <a:avLst/>
          </a:prstGeom>
        </p:spPr>
        <p:txBody>
          <a:bodyPr vert="horz" wrap="square" lIns="0" tIns="0" rIns="0" bIns="0" rtlCol="0">
            <a:spAutoFit/>
          </a:bodyPr>
          <a:lstStyle/>
          <a:p>
            <a:pPr marL="9525">
              <a:tabLst>
                <a:tab pos="266700" algn="l"/>
              </a:tabLst>
            </a:pPr>
            <a:r>
              <a:rPr lang="en-US" sz="3200" dirty="0">
                <a:latin typeface="Calibri" charset="0"/>
                <a:cs typeface="Times New Roman"/>
              </a:rPr>
              <a:t>Complex Attributes</a:t>
            </a:r>
            <a:endParaRPr sz="3200" dirty="0">
              <a:latin typeface="Calibri" charset="0"/>
              <a:cs typeface="Times New Roman"/>
            </a:endParaRPr>
          </a:p>
        </p:txBody>
      </p:sp>
    </p:spTree>
    <p:extLst>
      <p:ext uri="{BB962C8B-B14F-4D97-AF65-F5344CB8AC3E}">
        <p14:creationId xmlns:p14="http://schemas.microsoft.com/office/powerpoint/2010/main" val="1575229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5900" y="360834"/>
            <a:ext cx="6172200" cy="230832"/>
          </a:xfrm>
          <a:prstGeom prst="rect">
            <a:avLst/>
          </a:prstGeom>
        </p:spPr>
        <p:txBody>
          <a:bodyPr vert="horz" wrap="square" lIns="0" tIns="0" rIns="0" bIns="0" numCol="1" rtlCol="0" anchor="ctr" anchorCtr="0" compatLnSpc="1">
            <a:prstTxWarp prst="textNoShape">
              <a:avLst/>
            </a:prstTxWarp>
            <a:spAutoFit/>
          </a:bodyPr>
          <a:lstStyle/>
          <a:p>
            <a:pPr marL="9525"/>
            <a:r>
              <a:rPr spc="-296" dirty="0"/>
              <a:t>C</a:t>
            </a:r>
            <a:r>
              <a:rPr spc="-120" dirty="0"/>
              <a:t>M</a:t>
            </a:r>
            <a:r>
              <a:rPr spc="-139" dirty="0"/>
              <a:t>S</a:t>
            </a:r>
            <a:r>
              <a:rPr spc="-293" dirty="0"/>
              <a:t>C</a:t>
            </a:r>
            <a:r>
              <a:rPr spc="-23" dirty="0"/>
              <a:t> </a:t>
            </a:r>
            <a:r>
              <a:rPr spc="8" dirty="0"/>
              <a:t>508</a:t>
            </a:r>
            <a:r>
              <a:rPr spc="-45" dirty="0"/>
              <a:t> </a:t>
            </a:r>
            <a:r>
              <a:rPr spc="-98" dirty="0"/>
              <a:t>D</a:t>
            </a:r>
            <a:r>
              <a:rPr spc="-86" dirty="0"/>
              <a:t>a</a:t>
            </a:r>
            <a:r>
              <a:rPr dirty="0"/>
              <a:t>t</a:t>
            </a:r>
            <a:r>
              <a:rPr spc="-19" dirty="0"/>
              <a:t>a</a:t>
            </a:r>
            <a:r>
              <a:rPr spc="-26" dirty="0"/>
              <a:t>ba</a:t>
            </a:r>
            <a:r>
              <a:rPr spc="11" dirty="0"/>
              <a:t>s</a:t>
            </a:r>
            <a:r>
              <a:rPr spc="86" dirty="0"/>
              <a:t>e</a:t>
            </a:r>
            <a:r>
              <a:rPr spc="-26" dirty="0"/>
              <a:t> </a:t>
            </a:r>
            <a:r>
              <a:rPr spc="-263" dirty="0"/>
              <a:t>T</a:t>
            </a:r>
            <a:r>
              <a:rPr spc="-34" dirty="0"/>
              <a:t>h</a:t>
            </a:r>
            <a:r>
              <a:rPr spc="64" dirty="0"/>
              <a:t>e</a:t>
            </a:r>
            <a:r>
              <a:rPr spc="71" dirty="0"/>
              <a:t>o</a:t>
            </a:r>
            <a:r>
              <a:rPr spc="-139" dirty="0"/>
              <a:t>r</a:t>
            </a:r>
            <a:r>
              <a:rPr spc="-45" dirty="0"/>
              <a:t>y</a:t>
            </a:r>
          </a:p>
        </p:txBody>
      </p:sp>
      <p:sp>
        <p:nvSpPr>
          <p:cNvPr id="5" name="object 5"/>
          <p:cNvSpPr/>
          <p:nvPr/>
        </p:nvSpPr>
        <p:spPr>
          <a:xfrm>
            <a:off x="2364363" y="1482615"/>
            <a:ext cx="1619059" cy="343128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3051400" y="1867376"/>
            <a:ext cx="1864043" cy="978218"/>
          </a:xfrm>
          <a:custGeom>
            <a:avLst/>
            <a:gdLst/>
            <a:ahLst/>
            <a:cxnLst/>
            <a:rect l="l" t="t" r="r" b="b"/>
            <a:pathLst>
              <a:path w="2485390" h="1304289">
                <a:moveTo>
                  <a:pt x="2485047" y="0"/>
                </a:moveTo>
                <a:lnTo>
                  <a:pt x="0" y="1303997"/>
                </a:lnTo>
              </a:path>
            </a:pathLst>
          </a:custGeom>
          <a:ln w="12700">
            <a:solidFill>
              <a:schemeClr val="bg2">
                <a:lumMod val="75000"/>
              </a:schemeClr>
            </a:solidFill>
          </a:ln>
        </p:spPr>
        <p:txBody>
          <a:bodyPr wrap="square" lIns="0" tIns="0" rIns="0" bIns="0" rtlCol="0"/>
          <a:lstStyle/>
          <a:p>
            <a:endParaRPr/>
          </a:p>
        </p:txBody>
      </p:sp>
      <p:sp>
        <p:nvSpPr>
          <p:cNvPr id="7" name="object 7"/>
          <p:cNvSpPr/>
          <p:nvPr/>
        </p:nvSpPr>
        <p:spPr>
          <a:xfrm>
            <a:off x="3009231" y="2815642"/>
            <a:ext cx="64294" cy="51911"/>
          </a:xfrm>
          <a:custGeom>
            <a:avLst/>
            <a:gdLst/>
            <a:ahLst/>
            <a:cxnLst/>
            <a:rect l="l" t="t" r="r" b="b"/>
            <a:pathLst>
              <a:path w="85725" h="69214">
                <a:moveTo>
                  <a:pt x="49771" y="0"/>
                </a:moveTo>
                <a:lnTo>
                  <a:pt x="0" y="69151"/>
                </a:lnTo>
                <a:lnTo>
                  <a:pt x="85178" y="67475"/>
                </a:lnTo>
                <a:lnTo>
                  <a:pt x="49771" y="0"/>
                </a:lnTo>
                <a:close/>
              </a:path>
            </a:pathLst>
          </a:custGeom>
          <a:solidFill>
            <a:srgbClr val="000000"/>
          </a:solidFill>
        </p:spPr>
        <p:txBody>
          <a:bodyPr wrap="square" lIns="0" tIns="0" rIns="0" bIns="0" rtlCol="0"/>
          <a:lstStyle/>
          <a:p>
            <a:endParaRPr/>
          </a:p>
        </p:txBody>
      </p:sp>
      <p:sp>
        <p:nvSpPr>
          <p:cNvPr id="8" name="object 8"/>
          <p:cNvSpPr/>
          <p:nvPr/>
        </p:nvSpPr>
        <p:spPr>
          <a:xfrm>
            <a:off x="2966694" y="1867377"/>
            <a:ext cx="1948815" cy="267176"/>
          </a:xfrm>
          <a:custGeom>
            <a:avLst/>
            <a:gdLst/>
            <a:ahLst/>
            <a:cxnLst/>
            <a:rect l="l" t="t" r="r" b="b"/>
            <a:pathLst>
              <a:path w="2598420" h="356235">
                <a:moveTo>
                  <a:pt x="2597988" y="0"/>
                </a:moveTo>
                <a:lnTo>
                  <a:pt x="0" y="355625"/>
                </a:lnTo>
              </a:path>
            </a:pathLst>
          </a:custGeom>
          <a:ln w="12699">
            <a:solidFill>
              <a:schemeClr val="bg2">
                <a:lumMod val="50000"/>
              </a:schemeClr>
            </a:solidFill>
          </a:ln>
        </p:spPr>
        <p:txBody>
          <a:bodyPr wrap="square" lIns="0" tIns="0" rIns="0" bIns="0" rtlCol="0"/>
          <a:lstStyle/>
          <a:p>
            <a:endParaRPr/>
          </a:p>
        </p:txBody>
      </p:sp>
      <p:sp>
        <p:nvSpPr>
          <p:cNvPr id="9" name="object 9"/>
          <p:cNvSpPr/>
          <p:nvPr/>
        </p:nvSpPr>
        <p:spPr>
          <a:xfrm>
            <a:off x="2919503" y="2104488"/>
            <a:ext cx="60960" cy="56674"/>
          </a:xfrm>
          <a:custGeom>
            <a:avLst/>
            <a:gdLst/>
            <a:ahLst/>
            <a:cxnLst/>
            <a:rect l="l" t="t" r="r" b="b"/>
            <a:pathLst>
              <a:path w="81280" h="75564">
                <a:moveTo>
                  <a:pt x="70332" y="0"/>
                </a:moveTo>
                <a:lnTo>
                  <a:pt x="0" y="48082"/>
                </a:lnTo>
                <a:lnTo>
                  <a:pt x="80670" y="75501"/>
                </a:lnTo>
                <a:lnTo>
                  <a:pt x="70332" y="0"/>
                </a:lnTo>
                <a:close/>
              </a:path>
            </a:pathLst>
          </a:custGeom>
          <a:solidFill>
            <a:srgbClr val="000000"/>
          </a:solidFill>
        </p:spPr>
        <p:txBody>
          <a:bodyPr wrap="square" lIns="0" tIns="0" rIns="0" bIns="0" rtlCol="0"/>
          <a:lstStyle/>
          <a:p>
            <a:endParaRPr/>
          </a:p>
        </p:txBody>
      </p:sp>
      <p:sp>
        <p:nvSpPr>
          <p:cNvPr id="10" name="object 10"/>
          <p:cNvSpPr/>
          <p:nvPr/>
        </p:nvSpPr>
        <p:spPr>
          <a:xfrm>
            <a:off x="3154423" y="1867376"/>
            <a:ext cx="1761173" cy="1189673"/>
          </a:xfrm>
          <a:custGeom>
            <a:avLst/>
            <a:gdLst/>
            <a:ahLst/>
            <a:cxnLst/>
            <a:rect l="l" t="t" r="r" b="b"/>
            <a:pathLst>
              <a:path w="2348229" h="1586229">
                <a:moveTo>
                  <a:pt x="2347683" y="0"/>
                </a:moveTo>
                <a:lnTo>
                  <a:pt x="0" y="1585988"/>
                </a:lnTo>
              </a:path>
            </a:pathLst>
          </a:custGeom>
          <a:ln w="12700">
            <a:solidFill>
              <a:schemeClr val="bg2">
                <a:lumMod val="75000"/>
              </a:schemeClr>
            </a:solidFill>
          </a:ln>
        </p:spPr>
        <p:txBody>
          <a:bodyPr wrap="square" lIns="0" tIns="0" rIns="0" bIns="0" rtlCol="0"/>
          <a:lstStyle/>
          <a:p>
            <a:endParaRPr/>
          </a:p>
        </p:txBody>
      </p:sp>
      <p:sp>
        <p:nvSpPr>
          <p:cNvPr id="11" name="object 11"/>
          <p:cNvSpPr/>
          <p:nvPr/>
        </p:nvSpPr>
        <p:spPr>
          <a:xfrm>
            <a:off x="3114962" y="3027856"/>
            <a:ext cx="63818" cy="55721"/>
          </a:xfrm>
          <a:custGeom>
            <a:avLst/>
            <a:gdLst/>
            <a:ahLst/>
            <a:cxnLst/>
            <a:rect l="l" t="t" r="r" b="b"/>
            <a:pathLst>
              <a:path w="85089" h="74295">
                <a:moveTo>
                  <a:pt x="41808" y="0"/>
                </a:moveTo>
                <a:lnTo>
                  <a:pt x="0" y="74231"/>
                </a:lnTo>
                <a:lnTo>
                  <a:pt x="84467" y="63144"/>
                </a:lnTo>
                <a:lnTo>
                  <a:pt x="41808" y="0"/>
                </a:lnTo>
                <a:close/>
              </a:path>
            </a:pathLst>
          </a:custGeom>
          <a:solidFill>
            <a:srgbClr val="000000"/>
          </a:solidFill>
        </p:spPr>
        <p:txBody>
          <a:bodyPr wrap="square" lIns="0" tIns="0" rIns="0" bIns="0" rtlCol="0"/>
          <a:lstStyle/>
          <a:p>
            <a:endParaRPr/>
          </a:p>
        </p:txBody>
      </p:sp>
      <p:sp>
        <p:nvSpPr>
          <p:cNvPr id="13" name="object 13"/>
          <p:cNvSpPr/>
          <p:nvPr/>
        </p:nvSpPr>
        <p:spPr>
          <a:xfrm>
            <a:off x="3716340" y="3222403"/>
            <a:ext cx="1199198" cy="1027271"/>
          </a:xfrm>
          <a:custGeom>
            <a:avLst/>
            <a:gdLst/>
            <a:ahLst/>
            <a:cxnLst/>
            <a:rect l="l" t="t" r="r" b="b"/>
            <a:pathLst>
              <a:path w="1598929" h="1369695">
                <a:moveTo>
                  <a:pt x="1598460" y="0"/>
                </a:moveTo>
                <a:lnTo>
                  <a:pt x="0" y="1369148"/>
                </a:lnTo>
              </a:path>
            </a:pathLst>
          </a:custGeom>
          <a:ln w="12700">
            <a:solidFill>
              <a:schemeClr val="bg2">
                <a:lumMod val="75000"/>
              </a:schemeClr>
            </a:solidFill>
          </a:ln>
        </p:spPr>
        <p:txBody>
          <a:bodyPr wrap="square" lIns="0" tIns="0" rIns="0" bIns="0" rtlCol="0"/>
          <a:lstStyle/>
          <a:p>
            <a:endParaRPr/>
          </a:p>
        </p:txBody>
      </p:sp>
      <p:sp>
        <p:nvSpPr>
          <p:cNvPr id="14" name="object 14"/>
          <p:cNvSpPr/>
          <p:nvPr/>
        </p:nvSpPr>
        <p:spPr>
          <a:xfrm>
            <a:off x="3680174" y="4221368"/>
            <a:ext cx="62389" cy="59055"/>
          </a:xfrm>
          <a:custGeom>
            <a:avLst/>
            <a:gdLst/>
            <a:ahLst/>
            <a:cxnLst/>
            <a:rect l="l" t="t" r="r" b="b"/>
            <a:pathLst>
              <a:path w="83185" h="78739">
                <a:moveTo>
                  <a:pt x="33083" y="0"/>
                </a:moveTo>
                <a:lnTo>
                  <a:pt x="0" y="78511"/>
                </a:lnTo>
                <a:lnTo>
                  <a:pt x="82651" y="57873"/>
                </a:lnTo>
                <a:lnTo>
                  <a:pt x="33083" y="0"/>
                </a:lnTo>
                <a:close/>
              </a:path>
            </a:pathLst>
          </a:custGeom>
          <a:solidFill>
            <a:srgbClr val="000000"/>
          </a:solidFill>
        </p:spPr>
        <p:txBody>
          <a:bodyPr wrap="square" lIns="0" tIns="0" rIns="0" bIns="0" rtlCol="0"/>
          <a:lstStyle/>
          <a:p>
            <a:endParaRPr/>
          </a:p>
        </p:txBody>
      </p:sp>
      <p:sp>
        <p:nvSpPr>
          <p:cNvPr id="15" name="object 15"/>
          <p:cNvSpPr/>
          <p:nvPr/>
        </p:nvSpPr>
        <p:spPr>
          <a:xfrm>
            <a:off x="3053782" y="4049653"/>
            <a:ext cx="1861661" cy="726281"/>
          </a:xfrm>
          <a:custGeom>
            <a:avLst/>
            <a:gdLst/>
            <a:ahLst/>
            <a:cxnLst/>
            <a:rect l="l" t="t" r="r" b="b"/>
            <a:pathLst>
              <a:path w="2482215" h="968375">
                <a:moveTo>
                  <a:pt x="2482113" y="0"/>
                </a:moveTo>
                <a:lnTo>
                  <a:pt x="0" y="968286"/>
                </a:lnTo>
              </a:path>
            </a:pathLst>
          </a:custGeom>
          <a:ln w="12700">
            <a:solidFill>
              <a:schemeClr val="bg2">
                <a:lumMod val="75000"/>
              </a:schemeClr>
            </a:solidFill>
          </a:ln>
        </p:spPr>
        <p:txBody>
          <a:bodyPr wrap="square" lIns="0" tIns="0" rIns="0" bIns="0" rtlCol="0"/>
          <a:lstStyle/>
          <a:p>
            <a:endParaRPr/>
          </a:p>
        </p:txBody>
      </p:sp>
      <p:sp>
        <p:nvSpPr>
          <p:cNvPr id="16" name="object 16"/>
          <p:cNvSpPr/>
          <p:nvPr/>
        </p:nvSpPr>
        <p:spPr>
          <a:xfrm>
            <a:off x="3009235" y="4720345"/>
            <a:ext cx="63818" cy="53340"/>
          </a:xfrm>
          <a:custGeom>
            <a:avLst/>
            <a:gdLst/>
            <a:ahLst/>
            <a:cxnLst/>
            <a:rect l="l" t="t" r="r" b="b"/>
            <a:pathLst>
              <a:path w="85089" h="71120">
                <a:moveTo>
                  <a:pt x="57137" y="0"/>
                </a:moveTo>
                <a:lnTo>
                  <a:pt x="0" y="63195"/>
                </a:lnTo>
                <a:lnTo>
                  <a:pt x="84835" y="70993"/>
                </a:lnTo>
                <a:lnTo>
                  <a:pt x="57137" y="0"/>
                </a:lnTo>
                <a:close/>
              </a:path>
            </a:pathLst>
          </a:custGeom>
          <a:solidFill>
            <a:srgbClr val="000000"/>
          </a:solidFill>
        </p:spPr>
        <p:txBody>
          <a:bodyPr wrap="square" lIns="0" tIns="0" rIns="0" bIns="0" rtlCol="0"/>
          <a:lstStyle/>
          <a:p>
            <a:endParaRPr/>
          </a:p>
        </p:txBody>
      </p:sp>
      <p:grpSp>
        <p:nvGrpSpPr>
          <p:cNvPr id="3" name="Group 2"/>
          <p:cNvGrpSpPr/>
          <p:nvPr/>
        </p:nvGrpSpPr>
        <p:grpSpPr>
          <a:xfrm>
            <a:off x="4973951" y="1791301"/>
            <a:ext cx="3634471" cy="2389470"/>
            <a:chOff x="5107935" y="2388401"/>
            <a:chExt cx="4845960" cy="3185961"/>
          </a:xfrm>
        </p:grpSpPr>
        <p:sp>
          <p:nvSpPr>
            <p:cNvPr id="12" name="object 12"/>
            <p:cNvSpPr txBox="1"/>
            <p:nvPr/>
          </p:nvSpPr>
          <p:spPr>
            <a:xfrm>
              <a:off x="5107936" y="2388401"/>
              <a:ext cx="2416175" cy="338555"/>
            </a:xfrm>
            <a:prstGeom prst="rect">
              <a:avLst/>
            </a:prstGeom>
          </p:spPr>
          <p:txBody>
            <a:bodyPr vert="horz" wrap="square" lIns="0" tIns="0" rIns="0" bIns="0" rtlCol="0">
              <a:spAutoFit/>
            </a:bodyPr>
            <a:lstStyle/>
            <a:p>
              <a:pPr marL="9525"/>
              <a:r>
                <a:rPr sz="1650" dirty="0">
                  <a:latin typeface="Calibri" charset="0"/>
                  <a:cs typeface="Times New Roman"/>
                </a:rPr>
                <a:t>Composite attributes</a:t>
              </a:r>
            </a:p>
          </p:txBody>
        </p:sp>
        <p:sp>
          <p:nvSpPr>
            <p:cNvPr id="17" name="object 17"/>
            <p:cNvSpPr txBox="1"/>
            <p:nvPr/>
          </p:nvSpPr>
          <p:spPr>
            <a:xfrm>
              <a:off x="5107935" y="4112423"/>
              <a:ext cx="4845960" cy="1461939"/>
            </a:xfrm>
            <a:prstGeom prst="rect">
              <a:avLst/>
            </a:prstGeom>
          </p:spPr>
          <p:txBody>
            <a:bodyPr vert="horz" wrap="square" lIns="0" tIns="0" rIns="0" bIns="0" rtlCol="0">
              <a:spAutoFit/>
            </a:bodyPr>
            <a:lstStyle/>
            <a:p>
              <a:pPr marL="9525"/>
              <a:r>
                <a:rPr sz="1650" dirty="0">
                  <a:latin typeface="Calibri" charset="0"/>
                  <a:cs typeface="Times New Roman"/>
                </a:rPr>
                <a:t>Multi-valued attribute</a:t>
              </a:r>
              <a:r>
                <a:rPr lang="en-US" sz="1650" dirty="0">
                  <a:latin typeface="Calibri" charset="0"/>
                  <a:cs typeface="Times New Roman"/>
                </a:rPr>
                <a:t>  </a:t>
              </a:r>
              <a:r>
                <a:rPr lang="en-US" sz="1650" b="1" dirty="0">
                  <a:latin typeface="Calibri" charset="0"/>
                  <a:cs typeface="Times New Roman"/>
                </a:rPr>
                <a:t>{ }</a:t>
              </a:r>
              <a:endParaRPr sz="1650" b="1" dirty="0">
                <a:latin typeface="Calibri" charset="0"/>
                <a:cs typeface="Times New Roman"/>
              </a:endParaRPr>
            </a:p>
            <a:p>
              <a:pPr>
                <a:lnSpc>
                  <a:spcPct val="100000"/>
                </a:lnSpc>
              </a:pPr>
              <a:endParaRPr sz="1650" dirty="0">
                <a:latin typeface="Calibri" charset="0"/>
                <a:cs typeface="Times New Roman"/>
              </a:endParaRPr>
            </a:p>
            <a:p>
              <a:pPr>
                <a:spcBef>
                  <a:spcPts val="21"/>
                </a:spcBef>
              </a:pPr>
              <a:endParaRPr sz="2175" dirty="0">
                <a:latin typeface="Calibri" charset="0"/>
                <a:cs typeface="Times New Roman"/>
              </a:endParaRPr>
            </a:p>
            <a:p>
              <a:pPr marL="9525"/>
              <a:r>
                <a:rPr sz="1650" dirty="0">
                  <a:latin typeface="Calibri" charset="0"/>
                  <a:cs typeface="Times New Roman"/>
                </a:rPr>
                <a:t>Derived attribute</a:t>
              </a:r>
              <a:r>
                <a:rPr lang="en-US" sz="1650" dirty="0">
                  <a:latin typeface="Calibri" charset="0"/>
                  <a:cs typeface="Times New Roman"/>
                </a:rPr>
                <a:t>  </a:t>
              </a:r>
              <a:r>
                <a:rPr lang="en-US" sz="1650" b="1" dirty="0">
                  <a:latin typeface="Calibri" charset="0"/>
                  <a:cs typeface="Times New Roman"/>
                </a:rPr>
                <a:t>( )</a:t>
              </a:r>
              <a:endParaRPr sz="1650" b="1" dirty="0">
                <a:latin typeface="Calibri" charset="0"/>
                <a:cs typeface="Times New Roman"/>
              </a:endParaRPr>
            </a:p>
          </p:txBody>
        </p:sp>
      </p:grpSp>
      <p:sp>
        <p:nvSpPr>
          <p:cNvPr id="18" name="object 18"/>
          <p:cNvSpPr txBox="1"/>
          <p:nvPr/>
        </p:nvSpPr>
        <p:spPr>
          <a:xfrm>
            <a:off x="7334821" y="4847225"/>
            <a:ext cx="134779" cy="138499"/>
          </a:xfrm>
          <a:prstGeom prst="rect">
            <a:avLst/>
          </a:prstGeom>
        </p:spPr>
        <p:txBody>
          <a:bodyPr vert="horz" wrap="square" lIns="0" tIns="0" rIns="0" bIns="0" rtlCol="0">
            <a:spAutoFit/>
          </a:bodyPr>
          <a:lstStyle/>
          <a:p>
            <a:pPr marL="9525"/>
            <a:r>
              <a:rPr sz="900" dirty="0">
                <a:solidFill>
                  <a:srgbClr val="8A8A8A"/>
                </a:solidFill>
                <a:latin typeface="Times New Roman"/>
                <a:cs typeface="Times New Roman"/>
              </a:rPr>
              <a:t>20</a:t>
            </a:r>
            <a:endParaRPr sz="900">
              <a:latin typeface="Times New Roman"/>
              <a:cs typeface="Times New Roman"/>
            </a:endParaRPr>
          </a:p>
        </p:txBody>
      </p:sp>
      <p:sp>
        <p:nvSpPr>
          <p:cNvPr id="19" name="object 2"/>
          <p:cNvSpPr txBox="1">
            <a:spLocks/>
          </p:cNvSpPr>
          <p:nvPr/>
        </p:nvSpPr>
        <p:spPr>
          <a:xfrm>
            <a:off x="1645296" y="353184"/>
            <a:ext cx="5853410" cy="492443"/>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200" b="0" kern="0" dirty="0">
                <a:solidFill>
                  <a:schemeClr val="tx1"/>
                </a:solidFill>
                <a:latin typeface="Calibri" charset="0"/>
              </a:rPr>
              <a:t>Complex Attributes Notation</a:t>
            </a:r>
          </a:p>
        </p:txBody>
      </p:sp>
    </p:spTree>
    <p:extLst>
      <p:ext uri="{BB962C8B-B14F-4D97-AF65-F5344CB8AC3E}">
        <p14:creationId xmlns:p14="http://schemas.microsoft.com/office/powerpoint/2010/main" val="33171020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260931" y="943897"/>
            <a:ext cx="1619059" cy="343128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879990" y="995864"/>
            <a:ext cx="6872124" cy="2693045"/>
          </a:xfrm>
          <a:prstGeom prst="rect">
            <a:avLst/>
          </a:prstGeom>
        </p:spPr>
        <p:txBody>
          <a:bodyPr vert="horz" wrap="square" lIns="0" tIns="0" rIns="0" bIns="0" rtlCol="0">
            <a:spAutoFit/>
          </a:bodyPr>
          <a:lstStyle/>
          <a:p>
            <a:pPr marL="182880" marR="3810" lvl="1">
              <a:lnSpc>
                <a:spcPts val="1785"/>
              </a:lnSpc>
              <a:spcBef>
                <a:spcPts val="0"/>
              </a:spcBef>
              <a:spcAft>
                <a:spcPts val="600"/>
              </a:spcAft>
              <a:tabLst>
                <a:tab pos="2046446" algn="l"/>
              </a:tabLst>
            </a:pPr>
            <a:r>
              <a:rPr dirty="0">
                <a:latin typeface="Tahoma" charset="0"/>
                <a:cs typeface="Times New Roman"/>
              </a:rPr>
              <a:t>Composite attributes are flattened out by creating a separate attribute for each component</a:t>
            </a:r>
          </a:p>
          <a:p>
            <a:pPr marL="182880" lvl="2" indent="-171450">
              <a:spcBef>
                <a:spcPts val="0"/>
              </a:spcBef>
              <a:spcAft>
                <a:spcPts val="600"/>
              </a:spcAft>
              <a:buFont typeface="Arial"/>
              <a:buChar char="•"/>
              <a:tabLst>
                <a:tab pos="2389346" algn="l"/>
              </a:tabLst>
            </a:pPr>
            <a:r>
              <a:rPr dirty="0">
                <a:latin typeface="Tahoma" charset="0"/>
                <a:cs typeface="Times New Roman"/>
              </a:rPr>
              <a:t>Example: </a:t>
            </a:r>
            <a:r>
              <a:rPr i="1" dirty="0">
                <a:latin typeface="Tahoma" charset="0"/>
                <a:cs typeface="Times New Roman"/>
              </a:rPr>
              <a:t>name_first_name</a:t>
            </a:r>
            <a:r>
              <a:rPr dirty="0">
                <a:latin typeface="Tahoma" charset="0"/>
                <a:cs typeface="Times New Roman"/>
              </a:rPr>
              <a:t>, </a:t>
            </a:r>
            <a:r>
              <a:rPr i="1" dirty="0">
                <a:latin typeface="Tahoma" charset="0"/>
                <a:cs typeface="Times New Roman"/>
              </a:rPr>
              <a:t>name_last_name</a:t>
            </a:r>
            <a:endParaRPr dirty="0">
              <a:latin typeface="Tahoma" charset="0"/>
              <a:cs typeface="Times New Roman"/>
            </a:endParaRPr>
          </a:p>
          <a:p>
            <a:pPr marL="182880" marR="553879" lvl="2" indent="-171450">
              <a:lnSpc>
                <a:spcPts val="1785"/>
              </a:lnSpc>
              <a:spcBef>
                <a:spcPts val="0"/>
              </a:spcBef>
              <a:spcAft>
                <a:spcPts val="600"/>
              </a:spcAft>
              <a:buFont typeface="Arial"/>
              <a:buChar char="•"/>
              <a:tabLst>
                <a:tab pos="2389346" algn="l"/>
              </a:tabLst>
            </a:pPr>
            <a:r>
              <a:rPr dirty="0">
                <a:latin typeface="Tahoma" charset="0"/>
                <a:cs typeface="Times New Roman"/>
              </a:rPr>
              <a:t>Prefix omitted if there is no ambiguity (</a:t>
            </a:r>
            <a:r>
              <a:rPr i="1" dirty="0">
                <a:latin typeface="Tahoma" charset="0"/>
                <a:cs typeface="Times New Roman"/>
              </a:rPr>
              <a:t>name_first_name </a:t>
            </a:r>
            <a:r>
              <a:rPr dirty="0">
                <a:latin typeface="Tahoma" charset="0"/>
                <a:cs typeface="Times New Roman"/>
              </a:rPr>
              <a:t>could be </a:t>
            </a:r>
            <a:r>
              <a:rPr i="1" dirty="0">
                <a:latin typeface="Tahoma" charset="0"/>
                <a:cs typeface="Times New Roman"/>
              </a:rPr>
              <a:t>first_name</a:t>
            </a:r>
            <a:r>
              <a:rPr dirty="0">
                <a:latin typeface="Tahoma" charset="0"/>
                <a:cs typeface="Times New Roman"/>
              </a:rPr>
              <a:t>)</a:t>
            </a:r>
          </a:p>
          <a:p>
            <a:pPr marL="182880">
              <a:spcBef>
                <a:spcPts val="0"/>
              </a:spcBef>
              <a:spcAft>
                <a:spcPts val="600"/>
              </a:spcAft>
            </a:pPr>
            <a:endParaRPr dirty="0">
              <a:latin typeface="Tahoma" charset="0"/>
              <a:cs typeface="Times New Roman"/>
            </a:endParaRPr>
          </a:p>
          <a:p>
            <a:pPr marL="182880" marR="64770" lvl="6">
              <a:spcAft>
                <a:spcPts val="600"/>
              </a:spcAft>
            </a:pPr>
            <a:r>
              <a:rPr dirty="0">
                <a:latin typeface="Tahoma" charset="0"/>
                <a:cs typeface="Times New Roman"/>
              </a:rPr>
              <a:t>Table representation:</a:t>
            </a:r>
            <a:r>
              <a:rPr lang="en-US" dirty="0">
                <a:latin typeface="Tahoma" charset="0"/>
                <a:cs typeface="Times New Roman"/>
              </a:rPr>
              <a:t> </a:t>
            </a:r>
          </a:p>
          <a:p>
            <a:pPr marL="182880" marR="64770" lvl="6">
              <a:spcAft>
                <a:spcPts val="600"/>
              </a:spcAft>
            </a:pPr>
            <a:r>
              <a:rPr i="1" dirty="0">
                <a:latin typeface="Tahoma" charset="0"/>
                <a:cs typeface="Times New Roman"/>
              </a:rPr>
              <a:t>instructor</a:t>
            </a:r>
            <a:r>
              <a:rPr lang="en-US" i="1" dirty="0">
                <a:latin typeface="Tahoma" charset="0"/>
                <a:cs typeface="Times New Roman"/>
              </a:rPr>
              <a:t> (</a:t>
            </a:r>
            <a:r>
              <a:rPr i="1" u="heavy" dirty="0">
                <a:latin typeface="Tahoma" charset="0"/>
                <a:cs typeface="Times New Roman"/>
              </a:rPr>
              <a:t>ID</a:t>
            </a:r>
            <a:r>
              <a:rPr i="1" dirty="0">
                <a:latin typeface="Tahoma" charset="0"/>
                <a:cs typeface="Times New Roman"/>
              </a:rPr>
              <a:t>, </a:t>
            </a:r>
            <a:r>
              <a:rPr i="1" dirty="0" err="1">
                <a:latin typeface="Tahoma" charset="0"/>
                <a:cs typeface="Times New Roman"/>
              </a:rPr>
              <a:t>first_name</a:t>
            </a:r>
            <a:r>
              <a:rPr i="1" dirty="0">
                <a:latin typeface="Tahoma" charset="0"/>
                <a:cs typeface="Times New Roman"/>
              </a:rPr>
              <a:t>, </a:t>
            </a:r>
            <a:r>
              <a:rPr i="1" dirty="0" err="1">
                <a:latin typeface="Tahoma" charset="0"/>
                <a:cs typeface="Times New Roman"/>
              </a:rPr>
              <a:t>middle_initial</a:t>
            </a:r>
            <a:r>
              <a:rPr i="1" dirty="0">
                <a:latin typeface="Tahoma" charset="0"/>
                <a:cs typeface="Times New Roman"/>
              </a:rPr>
              <a:t>, </a:t>
            </a:r>
            <a:r>
              <a:rPr i="1" dirty="0" err="1">
                <a:latin typeface="Tahoma" charset="0"/>
                <a:cs typeface="Times New Roman"/>
              </a:rPr>
              <a:t>last_name</a:t>
            </a:r>
            <a:r>
              <a:rPr i="1" dirty="0">
                <a:latin typeface="Tahoma" charset="0"/>
                <a:cs typeface="Times New Roman"/>
              </a:rPr>
              <a:t>, </a:t>
            </a:r>
            <a:r>
              <a:rPr i="1" dirty="0" err="1">
                <a:latin typeface="Tahoma" charset="0"/>
                <a:cs typeface="Times New Roman"/>
              </a:rPr>
              <a:t>street_number</a:t>
            </a:r>
            <a:r>
              <a:rPr i="1" dirty="0">
                <a:latin typeface="Tahoma" charset="0"/>
                <a:cs typeface="Times New Roman"/>
              </a:rPr>
              <a:t>, </a:t>
            </a:r>
            <a:r>
              <a:rPr i="1" dirty="0" err="1">
                <a:latin typeface="Tahoma" charset="0"/>
                <a:cs typeface="Times New Roman"/>
              </a:rPr>
              <a:t>street_name</a:t>
            </a:r>
            <a:r>
              <a:rPr i="1" dirty="0">
                <a:latin typeface="Tahoma" charset="0"/>
                <a:cs typeface="Times New Roman"/>
              </a:rPr>
              <a:t>, </a:t>
            </a:r>
            <a:r>
              <a:rPr i="1" dirty="0" err="1">
                <a:latin typeface="Tahoma" charset="0"/>
                <a:cs typeface="Times New Roman"/>
              </a:rPr>
              <a:t>apt_number</a:t>
            </a:r>
            <a:r>
              <a:rPr i="1" dirty="0">
                <a:latin typeface="Tahoma" charset="0"/>
                <a:cs typeface="Times New Roman"/>
              </a:rPr>
              <a:t>, city, …</a:t>
            </a:r>
            <a:r>
              <a:rPr dirty="0">
                <a:latin typeface="Tahoma" charset="0"/>
                <a:cs typeface="Times New Roman"/>
              </a:rPr>
              <a:t>)</a:t>
            </a:r>
          </a:p>
        </p:txBody>
      </p:sp>
      <p:sp>
        <p:nvSpPr>
          <p:cNvPr id="7" name="object 4"/>
          <p:cNvSpPr txBox="1"/>
          <p:nvPr/>
        </p:nvSpPr>
        <p:spPr>
          <a:xfrm>
            <a:off x="1647285" y="352897"/>
            <a:ext cx="5886450" cy="492443"/>
          </a:xfrm>
          <a:prstGeom prst="rect">
            <a:avLst/>
          </a:prstGeom>
        </p:spPr>
        <p:txBody>
          <a:bodyPr vert="horz" wrap="square" lIns="0" tIns="0" rIns="0" bIns="0" rtlCol="0">
            <a:spAutoFit/>
          </a:bodyPr>
          <a:lstStyle/>
          <a:p>
            <a:pPr marL="9525">
              <a:tabLst>
                <a:tab pos="266700" algn="l"/>
              </a:tabLst>
            </a:pPr>
            <a:r>
              <a:rPr lang="en-US" sz="3200" dirty="0">
                <a:latin typeface="Calibri" charset="0"/>
                <a:cs typeface="Times New Roman"/>
              </a:rPr>
              <a:t>Composite Attributes</a:t>
            </a:r>
            <a:endParaRPr sz="3200" dirty="0">
              <a:latin typeface="Calibri" charset="0"/>
              <a:cs typeface="Times New Roman"/>
            </a:endParaRPr>
          </a:p>
        </p:txBody>
      </p:sp>
    </p:spTree>
    <p:extLst>
      <p:ext uri="{BB962C8B-B14F-4D97-AF65-F5344CB8AC3E}">
        <p14:creationId xmlns:p14="http://schemas.microsoft.com/office/powerpoint/2010/main" val="22466897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39</a:t>
            </a:fld>
            <a:endParaRPr spc="4" dirty="0"/>
          </a:p>
        </p:txBody>
      </p:sp>
      <p:sp>
        <p:nvSpPr>
          <p:cNvPr id="4" name="object 4"/>
          <p:cNvSpPr/>
          <p:nvPr/>
        </p:nvSpPr>
        <p:spPr>
          <a:xfrm>
            <a:off x="327307" y="856107"/>
            <a:ext cx="1619059" cy="3431285"/>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946365" y="341345"/>
            <a:ext cx="6870327" cy="3670236"/>
          </a:xfrm>
          <a:prstGeom prst="rect">
            <a:avLst/>
          </a:prstGeom>
        </p:spPr>
        <p:txBody>
          <a:bodyPr vert="horz" wrap="square" lIns="0" tIns="0" rIns="0" bIns="0" rtlCol="0">
            <a:spAutoFit/>
          </a:bodyPr>
          <a:lstStyle/>
          <a:p>
            <a:pPr marL="9525">
              <a:tabLst>
                <a:tab pos="266700" algn="l"/>
              </a:tabLst>
            </a:pPr>
            <a:r>
              <a:rPr sz="3200" dirty="0">
                <a:latin typeface="Tahoma" charset="0"/>
                <a:cs typeface="Times New Roman"/>
              </a:rPr>
              <a:t>Multi-valued attributes</a:t>
            </a:r>
            <a:endParaRPr lang="en-US" sz="3200" dirty="0">
              <a:latin typeface="Tahoma" charset="0"/>
              <a:cs typeface="Times New Roman"/>
            </a:endParaRPr>
          </a:p>
          <a:p>
            <a:pPr marL="9525">
              <a:tabLst>
                <a:tab pos="266700" algn="l"/>
              </a:tabLst>
            </a:pPr>
            <a:endParaRPr dirty="0">
              <a:latin typeface="Tahoma" charset="0"/>
              <a:cs typeface="Times New Roman"/>
            </a:endParaRPr>
          </a:p>
          <a:p>
            <a:pPr marR="755333" lvl="1" indent="-171450">
              <a:lnSpc>
                <a:spcPts val="1785"/>
              </a:lnSpc>
              <a:spcBef>
                <a:spcPts val="600"/>
              </a:spcBef>
              <a:spcAft>
                <a:spcPts val="600"/>
              </a:spcAft>
              <a:buFont typeface="Arial"/>
              <a:buChar char="•"/>
              <a:tabLst>
                <a:tab pos="2046446" algn="l"/>
              </a:tabLst>
            </a:pPr>
            <a:r>
              <a:rPr dirty="0"/>
              <a:t>A multivalued attribute </a:t>
            </a:r>
            <a:r>
              <a:rPr b="1" i="1" dirty="0"/>
              <a:t>M</a:t>
            </a:r>
            <a:r>
              <a:rPr dirty="0"/>
              <a:t> of an entity </a:t>
            </a:r>
            <a:r>
              <a:rPr b="1" i="1" dirty="0"/>
              <a:t>E</a:t>
            </a:r>
            <a:r>
              <a:rPr dirty="0"/>
              <a:t> is represented by a separate schema </a:t>
            </a:r>
            <a:r>
              <a:rPr b="1" i="1" dirty="0"/>
              <a:t>EM</a:t>
            </a:r>
          </a:p>
          <a:p>
            <a:pPr marR="13335" lvl="1" indent="-171450">
              <a:lnSpc>
                <a:spcPts val="1785"/>
              </a:lnSpc>
              <a:spcBef>
                <a:spcPts val="600"/>
              </a:spcBef>
              <a:spcAft>
                <a:spcPts val="600"/>
              </a:spcAft>
              <a:buFont typeface="Arial"/>
              <a:buChar char="•"/>
              <a:tabLst>
                <a:tab pos="2046446" algn="l"/>
              </a:tabLst>
            </a:pPr>
            <a:r>
              <a:rPr dirty="0"/>
              <a:t>Schema </a:t>
            </a:r>
            <a:r>
              <a:rPr b="1" i="1" dirty="0"/>
              <a:t>EM</a:t>
            </a:r>
            <a:r>
              <a:rPr dirty="0"/>
              <a:t> has attributes corresponding to the primary key of </a:t>
            </a:r>
            <a:r>
              <a:rPr b="1" i="1" dirty="0"/>
              <a:t>E</a:t>
            </a:r>
            <a:r>
              <a:rPr dirty="0"/>
              <a:t> and an attribute corresponding to multivalued attribute </a:t>
            </a:r>
            <a:r>
              <a:rPr b="1" i="1" dirty="0"/>
              <a:t>M</a:t>
            </a:r>
          </a:p>
          <a:p>
            <a:pPr lvl="1" indent="-171450">
              <a:lnSpc>
                <a:spcPts val="1883"/>
              </a:lnSpc>
              <a:spcBef>
                <a:spcPts val="600"/>
              </a:spcBef>
              <a:spcAft>
                <a:spcPts val="600"/>
              </a:spcAft>
              <a:buFont typeface="Arial"/>
              <a:buChar char="•"/>
              <a:tabLst>
                <a:tab pos="2046446" algn="l"/>
              </a:tabLst>
            </a:pPr>
            <a:r>
              <a:rPr dirty="0"/>
              <a:t>Example:  Multivalued attribute </a:t>
            </a:r>
            <a:r>
              <a:rPr dirty="0" err="1"/>
              <a:t>phone_number</a:t>
            </a:r>
            <a:r>
              <a:rPr dirty="0"/>
              <a:t> of</a:t>
            </a:r>
            <a:r>
              <a:rPr lang="en-US" dirty="0"/>
              <a:t> </a:t>
            </a:r>
            <a:r>
              <a:rPr dirty="0"/>
              <a:t>instructor is represented by a schema:</a:t>
            </a:r>
          </a:p>
          <a:p>
            <a:pPr marL="457200">
              <a:lnSpc>
                <a:spcPts val="1883"/>
              </a:lnSpc>
              <a:spcBef>
                <a:spcPts val="600"/>
              </a:spcBef>
              <a:spcAft>
                <a:spcPts val="600"/>
              </a:spcAft>
            </a:pPr>
            <a:r>
              <a:rPr i="1" dirty="0" err="1">
                <a:latin typeface="+mn-lt"/>
              </a:rPr>
              <a:t>inst_phone</a:t>
            </a:r>
            <a:r>
              <a:rPr i="1" dirty="0">
                <a:latin typeface="+mn-lt"/>
              </a:rPr>
              <a:t> (</a:t>
            </a:r>
            <a:r>
              <a:rPr i="1" dirty="0" err="1">
                <a:latin typeface="+mn-lt"/>
              </a:rPr>
              <a:t>Instructor.ID</a:t>
            </a:r>
            <a:r>
              <a:rPr i="1" dirty="0">
                <a:latin typeface="+mn-lt"/>
              </a:rPr>
              <a:t>, </a:t>
            </a:r>
            <a:r>
              <a:rPr i="1" dirty="0" err="1">
                <a:latin typeface="+mn-lt"/>
              </a:rPr>
              <a:t>phone_number</a:t>
            </a:r>
            <a:r>
              <a:rPr i="1" dirty="0">
                <a:latin typeface="+mn-lt"/>
              </a:rPr>
              <a:t>, location)</a:t>
            </a:r>
          </a:p>
          <a:p>
            <a:pPr marR="120968" lvl="1" indent="-171450">
              <a:spcBef>
                <a:spcPts val="600"/>
              </a:spcBef>
              <a:spcAft>
                <a:spcPts val="600"/>
              </a:spcAft>
              <a:buFont typeface="Arial"/>
              <a:buChar char="•"/>
              <a:tabLst>
                <a:tab pos="2046446" algn="l"/>
              </a:tabLst>
            </a:pPr>
            <a:r>
              <a:rPr dirty="0"/>
              <a:t>Each value of the multivalued attribute maps to a separate tuple of the relation on schema EM</a:t>
            </a:r>
          </a:p>
        </p:txBody>
      </p:sp>
      <p:sp>
        <p:nvSpPr>
          <p:cNvPr id="6" name="object 6"/>
          <p:cNvSpPr/>
          <p:nvPr/>
        </p:nvSpPr>
        <p:spPr>
          <a:xfrm>
            <a:off x="5275762" y="3970701"/>
            <a:ext cx="3061220" cy="994057"/>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1812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34821" y="4847225"/>
            <a:ext cx="134779" cy="138499"/>
          </a:xfrm>
          <a:prstGeom prst="rect">
            <a:avLst/>
          </a:prstGeom>
        </p:spPr>
        <p:txBody>
          <a:bodyPr vert="horz" wrap="square" lIns="0" tIns="0" rIns="0" bIns="0" rtlCol="0">
            <a:spAutoFit/>
          </a:bodyPr>
          <a:lstStyle/>
          <a:p>
            <a:pPr marL="9525"/>
            <a:r>
              <a:rPr sz="900" dirty="0">
                <a:solidFill>
                  <a:srgbClr val="8A8A8A"/>
                </a:solidFill>
                <a:latin typeface="Times New Roman"/>
                <a:cs typeface="Times New Roman"/>
              </a:rPr>
              <a:t>10</a:t>
            </a:r>
            <a:endParaRPr sz="900">
              <a:latin typeface="Times New Roman"/>
              <a:cs typeface="Times New Roman"/>
            </a:endParaRPr>
          </a:p>
        </p:txBody>
      </p:sp>
      <p:sp>
        <p:nvSpPr>
          <p:cNvPr id="4" name="object 4"/>
          <p:cNvSpPr txBox="1"/>
          <p:nvPr/>
        </p:nvSpPr>
        <p:spPr>
          <a:xfrm>
            <a:off x="457200" y="965302"/>
            <a:ext cx="6341952" cy="3631763"/>
          </a:xfrm>
          <a:prstGeom prst="rect">
            <a:avLst/>
          </a:prstGeom>
        </p:spPr>
        <p:txBody>
          <a:bodyPr vert="horz" wrap="square" lIns="0" tIns="0" rIns="0" bIns="0" rtlCol="0">
            <a:spAutoFit/>
          </a:bodyPr>
          <a:lstStyle/>
          <a:p>
            <a:pPr marL="215265" lvl="1">
              <a:spcBef>
                <a:spcPct val="20000"/>
              </a:spcBef>
              <a:buFont typeface="Arial" panose="020B0604020202020204" pitchFamily="34" charset="0"/>
              <a:tabLst>
                <a:tab pos="609600" algn="l"/>
              </a:tabLst>
            </a:pPr>
            <a:r>
              <a:rPr lang="en-US" sz="2000" b="1" dirty="0">
                <a:latin typeface="+mn-lt"/>
              </a:rPr>
              <a:t>Logical design</a:t>
            </a:r>
          </a:p>
          <a:p>
            <a:pPr marL="472440" lvl="1" indent="-257175">
              <a:spcBef>
                <a:spcPct val="20000"/>
              </a:spcBef>
              <a:buFont typeface="Arial" panose="020B0604020202020204" pitchFamily="34" charset="0"/>
              <a:buChar char="•"/>
              <a:tabLst>
                <a:tab pos="609600" algn="l"/>
              </a:tabLst>
            </a:pPr>
            <a:r>
              <a:rPr lang="en-US" sz="2000" dirty="0">
                <a:latin typeface="+mn-lt"/>
              </a:rPr>
              <a:t>Decide the specification of the database schema</a:t>
            </a:r>
          </a:p>
          <a:p>
            <a:pPr marL="472440" lvl="1" indent="-257175">
              <a:spcBef>
                <a:spcPct val="20000"/>
              </a:spcBef>
              <a:buFont typeface="Arial" panose="020B0604020202020204" pitchFamily="34" charset="0"/>
              <a:buChar char="•"/>
              <a:tabLst>
                <a:tab pos="609600" algn="l"/>
              </a:tabLst>
            </a:pPr>
            <a:r>
              <a:rPr lang="en-US" sz="2000" dirty="0">
                <a:latin typeface="+mn-lt"/>
              </a:rPr>
              <a:t>Effective and efficient collection of relational schemas</a:t>
            </a:r>
          </a:p>
          <a:p>
            <a:pPr marL="472440" lvl="1" indent="-257175">
              <a:spcBef>
                <a:spcPct val="20000"/>
              </a:spcBef>
              <a:buFont typeface="Arial" panose="020B0604020202020204" pitchFamily="34" charset="0"/>
              <a:buChar char="•"/>
              <a:tabLst>
                <a:tab pos="609600" algn="l"/>
              </a:tabLst>
            </a:pPr>
            <a:r>
              <a:rPr lang="en-US" sz="2000" dirty="0">
                <a:latin typeface="+mn-lt"/>
              </a:rPr>
              <a:t>What relations, attributes, constraints</a:t>
            </a:r>
          </a:p>
          <a:p>
            <a:pPr marL="472440" lvl="1" indent="-257175">
              <a:spcBef>
                <a:spcPct val="20000"/>
              </a:spcBef>
              <a:buFont typeface="Arial" panose="020B0604020202020204" pitchFamily="34" charset="0"/>
              <a:buChar char="•"/>
              <a:tabLst>
                <a:tab pos="609600" algn="l"/>
              </a:tabLst>
            </a:pPr>
            <a:r>
              <a:rPr lang="en-US" sz="2000" dirty="0">
                <a:latin typeface="+mn-lt"/>
              </a:rPr>
              <a:t>What relationships are happening among data</a:t>
            </a:r>
          </a:p>
          <a:p>
            <a:pPr marL="472440" lvl="1" indent="-257175">
              <a:spcBef>
                <a:spcPct val="20000"/>
              </a:spcBef>
              <a:buFont typeface="Arial" panose="020B0604020202020204" pitchFamily="34" charset="0"/>
              <a:buChar char="•"/>
              <a:tabLst>
                <a:tab pos="609600" algn="l"/>
              </a:tabLst>
            </a:pPr>
            <a:r>
              <a:rPr lang="en-US" sz="2000" dirty="0">
                <a:latin typeface="+mn-lt"/>
              </a:rPr>
              <a:t>What functionality is expected</a:t>
            </a:r>
          </a:p>
          <a:p>
            <a:pPr marL="472440" lvl="1" indent="-257175">
              <a:spcBef>
                <a:spcPct val="20000"/>
              </a:spcBef>
              <a:buFont typeface="Arial" panose="020B0604020202020204" pitchFamily="34" charset="0"/>
              <a:buChar char="•"/>
              <a:tabLst>
                <a:tab pos="609600" algn="l"/>
              </a:tabLst>
            </a:pPr>
            <a:r>
              <a:rPr lang="en-US" sz="2000" dirty="0">
                <a:latin typeface="+mn-lt"/>
              </a:rPr>
              <a:t>Software design perspective</a:t>
            </a:r>
          </a:p>
          <a:p>
            <a:pPr marL="472440" lvl="1" indent="-257175">
              <a:spcBef>
                <a:spcPct val="20000"/>
              </a:spcBef>
              <a:buFont typeface="Arial" panose="020B0604020202020204" pitchFamily="34" charset="0"/>
              <a:buChar char="•"/>
              <a:tabLst>
                <a:tab pos="609600" algn="l"/>
              </a:tabLst>
            </a:pPr>
            <a:r>
              <a:rPr lang="en-US" sz="2000" dirty="0">
                <a:latin typeface="+mn-lt"/>
              </a:rPr>
              <a:t>Analysis of requirements</a:t>
            </a:r>
          </a:p>
          <a:p>
            <a:pPr marL="472440" lvl="1" indent="-257175">
              <a:spcBef>
                <a:spcPct val="20000"/>
              </a:spcBef>
              <a:buFont typeface="Arial" panose="020B0604020202020204" pitchFamily="34" charset="0"/>
              <a:buChar char="•"/>
              <a:tabLst>
                <a:tab pos="609600" algn="l"/>
              </a:tabLst>
            </a:pPr>
            <a:r>
              <a:rPr lang="en-US" sz="2000" dirty="0">
                <a:latin typeface="+mn-lt"/>
              </a:rPr>
              <a:t>Functional and nonfunctional analysis</a:t>
            </a:r>
          </a:p>
          <a:p>
            <a:pPr marL="472440" lvl="1" indent="-257175">
              <a:spcBef>
                <a:spcPct val="20000"/>
              </a:spcBef>
              <a:buFont typeface="Arial" panose="020B0604020202020204" pitchFamily="34" charset="0"/>
              <a:buChar char="•"/>
              <a:tabLst>
                <a:tab pos="609600" algn="l"/>
              </a:tabLst>
            </a:pPr>
            <a:r>
              <a:rPr lang="en-US" sz="2000" dirty="0">
                <a:latin typeface="+mn-lt"/>
              </a:rPr>
              <a:t>Design synthesis</a:t>
            </a:r>
          </a:p>
        </p:txBody>
      </p:sp>
      <p:sp>
        <p:nvSpPr>
          <p:cNvPr id="10" name="Title 9"/>
          <p:cNvSpPr>
            <a:spLocks noGrp="1"/>
          </p:cNvSpPr>
          <p:nvPr>
            <p:ph type="title"/>
          </p:nvPr>
        </p:nvSpPr>
        <p:spPr/>
        <p:txBody>
          <a:bodyPr/>
          <a:lstStyle/>
          <a:p>
            <a:r>
              <a:rPr lang="en-US" dirty="0"/>
              <a:t>Database Design</a:t>
            </a:r>
          </a:p>
        </p:txBody>
      </p:sp>
    </p:spTree>
    <p:extLst>
      <p:ext uri="{BB962C8B-B14F-4D97-AF65-F5344CB8AC3E}">
        <p14:creationId xmlns:p14="http://schemas.microsoft.com/office/powerpoint/2010/main" val="4221304635"/>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A07EBB-5A3F-40D7-833F-769D0554B5BC}"/>
              </a:ext>
            </a:extLst>
          </p:cNvPr>
          <p:cNvSpPr>
            <a:spLocks noGrp="1"/>
          </p:cNvSpPr>
          <p:nvPr>
            <p:ph type="title"/>
          </p:nvPr>
        </p:nvSpPr>
        <p:spPr/>
        <p:txBody>
          <a:bodyPr/>
          <a:lstStyle/>
          <a:p>
            <a:r>
              <a:rPr lang="en-US" dirty="0"/>
              <a:t>Relation schemas</a:t>
            </a:r>
          </a:p>
        </p:txBody>
      </p:sp>
      <p:sp>
        <p:nvSpPr>
          <p:cNvPr id="5" name="Text Placeholder 4">
            <a:extLst>
              <a:ext uri="{FF2B5EF4-FFF2-40B4-BE49-F238E27FC236}">
                <a16:creationId xmlns:a16="http://schemas.microsoft.com/office/drawing/2014/main" id="{05F11D50-6F09-474A-B91A-89DEC9064941}"/>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1164899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idx="4294967295"/>
          </p:nvPr>
        </p:nvSpPr>
        <p:spPr>
          <a:xfrm>
            <a:off x="1143000" y="333792"/>
            <a:ext cx="6581775" cy="553998"/>
          </a:xfrm>
          <a:prstGeom prst="rect">
            <a:avLst/>
          </a:prstGeom>
        </p:spPr>
        <p:txBody>
          <a:bodyPr vert="horz" wrap="square" lIns="0" tIns="0" rIns="0" bIns="0" numCol="1" rtlCol="0" anchor="ctr" anchorCtr="0" compatLnSpc="1">
            <a:prstTxWarp prst="textNoShape">
              <a:avLst/>
            </a:prstTxWarp>
            <a:spAutoFit/>
          </a:bodyPr>
          <a:lstStyle/>
          <a:p>
            <a:pPr marL="9525"/>
            <a:r>
              <a:rPr lang="en-US" sz="3600" dirty="0"/>
              <a:t>Reduction to relation schemas</a:t>
            </a:r>
          </a:p>
        </p:txBody>
      </p:sp>
      <p:sp>
        <p:nvSpPr>
          <p:cNvPr id="5" name="object 5"/>
          <p:cNvSpPr txBox="1">
            <a:spLocks noGrp="1"/>
          </p:cNvSpPr>
          <p:nvPr>
            <p:ph type="sldNum" sz="quarter" idx="4294967295"/>
          </p:nvPr>
        </p:nvSpPr>
        <p:spPr>
          <a:xfrm>
            <a:off x="7847410" y="4822567"/>
            <a:ext cx="153590" cy="184666"/>
          </a:xfrm>
          <a:prstGeom prst="rect">
            <a:avLst/>
          </a:prstGeom>
        </p:spPr>
        <p:txBody>
          <a:bodyPr vert="horz" wrap="square" lIns="0" tIns="0" rIns="0" bIns="0" numCol="1" rtlCol="0" anchor="ctr" anchorCtr="0" compatLnSpc="1">
            <a:prstTxWarp prst="textNoShape">
              <a:avLst/>
            </a:prstTxWarp>
            <a:spAutoFit/>
          </a:bodyPr>
          <a:lstStyle/>
          <a:p>
            <a:pPr marL="76676"/>
            <a:fld id="{81D60167-4931-47E6-BA6A-407CBD079E47}" type="slidenum">
              <a:rPr spc="4" dirty="0"/>
              <a:pPr marL="76676"/>
              <a:t>41</a:t>
            </a:fld>
            <a:endParaRPr spc="4" dirty="0"/>
          </a:p>
        </p:txBody>
      </p:sp>
      <p:sp>
        <p:nvSpPr>
          <p:cNvPr id="4" name="object 4"/>
          <p:cNvSpPr txBox="1"/>
          <p:nvPr/>
        </p:nvSpPr>
        <p:spPr>
          <a:xfrm>
            <a:off x="888275" y="965502"/>
            <a:ext cx="7358742" cy="2510944"/>
          </a:xfrm>
          <a:prstGeom prst="rect">
            <a:avLst/>
          </a:prstGeom>
        </p:spPr>
        <p:txBody>
          <a:bodyPr vert="horz" wrap="square" lIns="0" tIns="0" rIns="0" bIns="0" rtlCol="0">
            <a:spAutoFit/>
          </a:bodyPr>
          <a:lstStyle/>
          <a:p>
            <a:pPr marL="609600" lvl="1" indent="-257175">
              <a:spcBef>
                <a:spcPts val="750"/>
              </a:spcBef>
              <a:buFont typeface="Arial"/>
              <a:buChar char="•"/>
              <a:tabLst>
                <a:tab pos="609600" algn="l"/>
              </a:tabLst>
            </a:pPr>
            <a:r>
              <a:rPr dirty="0">
                <a:latin typeface="Helvetica" charset="0"/>
                <a:cs typeface="Times New Roman"/>
              </a:rPr>
              <a:t>Entity sets and relationship sets can be expressed uniformly as</a:t>
            </a:r>
            <a:r>
              <a:rPr lang="en-US" dirty="0">
                <a:latin typeface="Helvetica" charset="0"/>
                <a:cs typeface="Times New Roman"/>
              </a:rPr>
              <a:t> </a:t>
            </a:r>
            <a:r>
              <a:rPr b="1" i="1" dirty="0">
                <a:latin typeface="Helvetica" charset="0"/>
                <a:cs typeface="Times New Roman"/>
              </a:rPr>
              <a:t>relation schemas </a:t>
            </a:r>
            <a:r>
              <a:rPr dirty="0">
                <a:latin typeface="Helvetica" charset="0"/>
                <a:cs typeface="Times New Roman"/>
              </a:rPr>
              <a:t>that represent the contents of the database</a:t>
            </a:r>
          </a:p>
          <a:p>
            <a:pPr marL="609600" marR="976789" lvl="1" indent="-257175">
              <a:spcBef>
                <a:spcPts val="750"/>
              </a:spcBef>
              <a:buFont typeface="Arial"/>
              <a:buChar char="•"/>
              <a:tabLst>
                <a:tab pos="609600" algn="l"/>
              </a:tabLst>
            </a:pPr>
            <a:r>
              <a:rPr dirty="0">
                <a:latin typeface="Helvetica" charset="0"/>
                <a:cs typeface="Times New Roman"/>
              </a:rPr>
              <a:t>A database which conforms to an E-R diagram</a:t>
            </a:r>
            <a:r>
              <a:rPr lang="en-US" dirty="0">
                <a:latin typeface="Helvetica" charset="0"/>
                <a:cs typeface="Times New Roman"/>
              </a:rPr>
              <a:t> </a:t>
            </a:r>
            <a:r>
              <a:rPr dirty="0">
                <a:latin typeface="Helvetica" charset="0"/>
                <a:cs typeface="Times New Roman"/>
              </a:rPr>
              <a:t>can</a:t>
            </a:r>
            <a:r>
              <a:rPr lang="en-US" dirty="0">
                <a:latin typeface="Helvetica" charset="0"/>
                <a:cs typeface="Times New Roman"/>
              </a:rPr>
              <a:t> </a:t>
            </a:r>
            <a:r>
              <a:rPr dirty="0">
                <a:latin typeface="Helvetica" charset="0"/>
                <a:cs typeface="Times New Roman"/>
              </a:rPr>
              <a:t>be represented by a collection of schemas</a:t>
            </a:r>
          </a:p>
          <a:p>
            <a:pPr marL="609600" lvl="1" indent="-257175">
              <a:spcBef>
                <a:spcPts val="746"/>
              </a:spcBef>
              <a:buFont typeface="Arial"/>
              <a:buChar char="•"/>
              <a:tabLst>
                <a:tab pos="609600" algn="l"/>
              </a:tabLst>
            </a:pPr>
            <a:r>
              <a:rPr dirty="0">
                <a:latin typeface="Helvetica" charset="0"/>
                <a:cs typeface="Times New Roman"/>
              </a:rPr>
              <a:t>For each entity set and relationship set there is a unique schema</a:t>
            </a:r>
            <a:r>
              <a:rPr lang="en-US" dirty="0">
                <a:latin typeface="Helvetica" charset="0"/>
                <a:cs typeface="Times New Roman"/>
              </a:rPr>
              <a:t> </a:t>
            </a:r>
            <a:r>
              <a:rPr dirty="0">
                <a:latin typeface="Helvetica" charset="0"/>
                <a:cs typeface="Times New Roman"/>
              </a:rPr>
              <a:t>that is assigned the name of the corresponding set</a:t>
            </a:r>
          </a:p>
          <a:p>
            <a:pPr marL="609600" marR="688658" lvl="1" indent="-257175">
              <a:spcBef>
                <a:spcPts val="750"/>
              </a:spcBef>
              <a:buFont typeface="Arial"/>
              <a:buChar char="•"/>
              <a:tabLst>
                <a:tab pos="609600" algn="l"/>
              </a:tabLst>
            </a:pPr>
            <a:r>
              <a:rPr dirty="0">
                <a:latin typeface="Helvetica" charset="0"/>
                <a:cs typeface="Times New Roman"/>
              </a:rPr>
              <a:t>Each schema has a number of columns</a:t>
            </a:r>
            <a:r>
              <a:rPr lang="en-US" dirty="0">
                <a:latin typeface="Helvetica" charset="0"/>
                <a:cs typeface="Times New Roman"/>
              </a:rPr>
              <a:t> </a:t>
            </a:r>
            <a:r>
              <a:rPr dirty="0">
                <a:latin typeface="Helvetica" charset="0"/>
                <a:cs typeface="Times New Roman"/>
              </a:rPr>
              <a:t>corresponding to attributes which have unique names</a:t>
            </a:r>
          </a:p>
        </p:txBody>
      </p:sp>
    </p:spTree>
    <p:extLst>
      <p:ext uri="{BB962C8B-B14F-4D97-AF65-F5344CB8AC3E}">
        <p14:creationId xmlns:p14="http://schemas.microsoft.com/office/powerpoint/2010/main" val="337785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720090" y="821761"/>
            <a:ext cx="5417344" cy="906563"/>
          </a:xfrm>
          <a:prstGeom prst="rect">
            <a:avLst/>
          </a:prstGeom>
        </p:spPr>
        <p:txBody>
          <a:bodyPr/>
          <a:lstStyle/>
          <a:p>
            <a:pPr marL="0" indent="0">
              <a:buNone/>
            </a:pPr>
            <a:r>
              <a:rPr lang="en-US" altLang="en-US" sz="1800" dirty="0"/>
              <a:t>A strong entity set reduces to a schema with the same attributes</a:t>
            </a:r>
            <a:br>
              <a:rPr lang="en-US" altLang="en-US" sz="1800" dirty="0"/>
            </a:br>
            <a:r>
              <a:rPr lang="en-US" altLang="en-US" sz="1800" dirty="0"/>
              <a:t>            </a:t>
            </a:r>
            <a:r>
              <a:rPr lang="en-US" altLang="en-US" sz="1800" i="1" dirty="0"/>
              <a:t>student(</a:t>
            </a:r>
            <a:r>
              <a:rPr lang="en-US" altLang="en-US" sz="1800" i="1" u="sng" dirty="0"/>
              <a:t>ID</a:t>
            </a:r>
            <a:r>
              <a:rPr lang="en-US" altLang="en-US" sz="1800" i="1" dirty="0"/>
              <a:t>, name, </a:t>
            </a:r>
            <a:r>
              <a:rPr lang="en-US" altLang="en-US" sz="1800" i="1" dirty="0" err="1"/>
              <a:t>tot_cred</a:t>
            </a:r>
            <a:r>
              <a:rPr lang="en-US" altLang="en-US" sz="1800" i="1" dirty="0"/>
              <a:t>)</a:t>
            </a:r>
            <a:endParaRPr lang="en-US" altLang="en-US" sz="1800" dirty="0"/>
          </a:p>
        </p:txBody>
      </p:sp>
      <p:pic>
        <p:nvPicPr>
          <p:cNvPr id="4301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8593" y="3556347"/>
            <a:ext cx="4280297" cy="90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1643063" y="21848"/>
            <a:ext cx="6322219" cy="553998"/>
          </a:xfrm>
          <a:prstGeom prst="rect">
            <a:avLst/>
          </a:prstGeom>
          <a:ln w="12700">
            <a:miter lim="400000"/>
          </a:ln>
          <a:extLst>
            <a:ext uri="{C572A759-6A51-4108-AA02-DFA0A04FC94B}">
              <ma14:wrappingTextBoxFlag xmlns="" xmlns:ma14="http://schemas.microsoft.com/office/mac/drawingml/2011/main" val="1"/>
            </a:ext>
          </a:extLst>
        </p:spPr>
        <p:txBody>
          <a:bodyPr wrap="square" lIns="0" tIns="0" rIns="0" bIns="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defRPr/>
            </a:pPr>
            <a:r>
              <a:rPr lang="en-US" sz="3600" dirty="0">
                <a:solidFill>
                  <a:schemeClr val="tx1"/>
                </a:solidFill>
                <a:latin typeface="+mj-lt"/>
                <a:ea typeface="ＭＳ Ｐゴシック" panose="020B0600070205080204" pitchFamily="34" charset="-128"/>
                <a:cs typeface="+mj-cs"/>
              </a:rPr>
              <a:t>Representing Relationship Sets</a:t>
            </a:r>
          </a:p>
        </p:txBody>
      </p:sp>
      <p:sp>
        <p:nvSpPr>
          <p:cNvPr id="2" name="Rectangle 1">
            <a:extLst>
              <a:ext uri="{FF2B5EF4-FFF2-40B4-BE49-F238E27FC236}">
                <a16:creationId xmlns:a16="http://schemas.microsoft.com/office/drawing/2014/main" id="{4B09D720-D43F-E446-8E88-95FB5B906E1B}"/>
              </a:ext>
            </a:extLst>
          </p:cNvPr>
          <p:cNvSpPr/>
          <p:nvPr/>
        </p:nvSpPr>
        <p:spPr>
          <a:xfrm>
            <a:off x="1974141" y="2179048"/>
            <a:ext cx="5029200" cy="1200329"/>
          </a:xfrm>
          <a:prstGeom prst="rect">
            <a:avLst/>
          </a:prstGeom>
        </p:spPr>
        <p:txBody>
          <a:bodyPr wrap="square">
            <a:spAutoFit/>
          </a:bodyPr>
          <a:lstStyle/>
          <a:p>
            <a:r>
              <a:rPr lang="en-US" altLang="en-US" dirty="0"/>
              <a:t>A weak entity set becomes a table that includes a column for the primary key of the identifying strong entity set </a:t>
            </a:r>
            <a:br>
              <a:rPr lang="en-US" altLang="en-US" dirty="0"/>
            </a:br>
            <a:r>
              <a:rPr lang="en-US" altLang="en-US" dirty="0"/>
              <a:t>           </a:t>
            </a:r>
            <a:r>
              <a:rPr lang="en-US" altLang="en-US" i="1" dirty="0"/>
              <a:t>section ( </a:t>
            </a:r>
            <a:r>
              <a:rPr lang="en-US" altLang="en-US" i="1" u="sng" dirty="0" err="1"/>
              <a:t>course_id</a:t>
            </a:r>
            <a:r>
              <a:rPr lang="en-US" altLang="en-US" i="1" u="sng" dirty="0"/>
              <a:t>, </a:t>
            </a:r>
            <a:r>
              <a:rPr lang="en-US" altLang="en-US" i="1" u="sng" dirty="0" err="1"/>
              <a:t>sec_id</a:t>
            </a:r>
            <a:r>
              <a:rPr lang="en-US" altLang="en-US" i="1" u="sng" dirty="0"/>
              <a:t>, </a:t>
            </a:r>
            <a:r>
              <a:rPr lang="en-US" altLang="en-US" i="1" u="sng" dirty="0" err="1"/>
              <a:t>sem</a:t>
            </a:r>
            <a:r>
              <a:rPr lang="en-US" altLang="en-US" i="1" u="sng" dirty="0"/>
              <a:t>, year</a:t>
            </a:r>
            <a:r>
              <a:rPr lang="en-US" altLang="en-US" i="1" dirty="0"/>
              <a:t> )</a:t>
            </a:r>
          </a:p>
        </p:txBody>
      </p:sp>
      <p:pic>
        <p:nvPicPr>
          <p:cNvPr id="6" name="Picture 6">
            <a:extLst>
              <a:ext uri="{FF2B5EF4-FFF2-40B4-BE49-F238E27FC236}">
                <a16:creationId xmlns:a16="http://schemas.microsoft.com/office/drawing/2014/main" id="{1F1534F7-C6EB-9142-91C8-7BB6A89829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3681"/>
          <a:stretch/>
        </p:blipFill>
        <p:spPr bwMode="auto">
          <a:xfrm>
            <a:off x="6804831" y="906874"/>
            <a:ext cx="1188244"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660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p:cNvSpPr>
            <a:spLocks noGrp="1" noChangeArrowheads="1"/>
          </p:cNvSpPr>
          <p:nvPr>
            <p:ph type="title"/>
          </p:nvPr>
        </p:nvSpPr>
        <p:spPr>
          <a:xfrm>
            <a:off x="1643063" y="21848"/>
            <a:ext cx="6322219" cy="553998"/>
          </a:xfrm>
        </p:spPr>
        <p:txBody>
          <a:bodyPr/>
          <a:lstStyle/>
          <a:p>
            <a:pPr marL="9525">
              <a:defRPr/>
            </a:pPr>
            <a:r>
              <a:rPr lang="en-US" sz="3600" dirty="0"/>
              <a:t>Representing Relationship Sets</a:t>
            </a:r>
          </a:p>
        </p:txBody>
      </p:sp>
      <p:sp>
        <p:nvSpPr>
          <p:cNvPr id="44035" name="Rectangle 3"/>
          <p:cNvSpPr>
            <a:spLocks noGrp="1" noChangeArrowheads="1"/>
          </p:cNvSpPr>
          <p:nvPr>
            <p:ph type="body" idx="4294967295"/>
          </p:nvPr>
        </p:nvSpPr>
        <p:spPr>
          <a:xfrm>
            <a:off x="896983" y="891779"/>
            <a:ext cx="7384868" cy="1679972"/>
          </a:xfrm>
          <a:prstGeom prst="rect">
            <a:avLst/>
          </a:prstGeom>
        </p:spPr>
        <p:txBody>
          <a:bodyPr>
            <a:normAutofit/>
          </a:bodyPr>
          <a:lstStyle/>
          <a:p>
            <a:pPr marL="0" indent="0">
              <a:buNone/>
            </a:pPr>
            <a:r>
              <a:rPr lang="en-US" altLang="en-US" sz="1800" dirty="0"/>
              <a:t>A many-to-many relationship set is represented as a schema with attributes for the primary keys of the two participating entity sets, and any descriptive attributes of the relationship set. </a:t>
            </a:r>
          </a:p>
          <a:p>
            <a:r>
              <a:rPr lang="en-US" altLang="en-US" sz="1800" dirty="0"/>
              <a:t>Example: schema for relationship set </a:t>
            </a:r>
            <a:r>
              <a:rPr lang="en-US" altLang="en-US" sz="1800" i="1" dirty="0"/>
              <a:t>advisor</a:t>
            </a:r>
          </a:p>
          <a:p>
            <a:pPr>
              <a:buFont typeface="Monotype Sorts" charset="2"/>
              <a:buNone/>
            </a:pPr>
            <a:r>
              <a:rPr lang="en-US" altLang="en-US" sz="1800" dirty="0"/>
              <a:t>	         </a:t>
            </a:r>
            <a:r>
              <a:rPr lang="en-US" altLang="en-US" sz="1800" i="1" dirty="0"/>
              <a:t>advisor </a:t>
            </a:r>
            <a:r>
              <a:rPr lang="en-US" altLang="en-US" sz="1800" dirty="0"/>
              <a:t>(</a:t>
            </a:r>
            <a:r>
              <a:rPr lang="en-US" altLang="en-US" sz="1800" i="1" u="sng" dirty="0" err="1"/>
              <a:t>instructor_ID</a:t>
            </a:r>
            <a:r>
              <a:rPr lang="en-US" altLang="en-US" sz="1800" i="1" u="sng" dirty="0"/>
              <a:t>, student</a:t>
            </a:r>
            <a:r>
              <a:rPr lang="en-US" altLang="en-US" sz="1800" i="1" u="sng" dirty="0" err="1"/>
              <a:t>_ID</a:t>
            </a:r>
            <a:r>
              <a:rPr lang="en-US" altLang="en-US" sz="1800" dirty="0"/>
              <a:t>)</a:t>
            </a:r>
          </a:p>
        </p:txBody>
      </p:sp>
      <p:pic>
        <p:nvPicPr>
          <p:cNvPr id="4403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8261" y="3028950"/>
            <a:ext cx="4514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3833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228850" y="2606623"/>
            <a:ext cx="4800980" cy="1966532"/>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782759" y="3114675"/>
            <a:ext cx="347186" cy="103823"/>
          </a:xfrm>
          <a:custGeom>
            <a:avLst/>
            <a:gdLst/>
            <a:ahLst/>
            <a:cxnLst/>
            <a:rect l="l" t="t" r="r" b="b"/>
            <a:pathLst>
              <a:path w="462914" h="138429">
                <a:moveTo>
                  <a:pt x="0" y="137922"/>
                </a:moveTo>
                <a:lnTo>
                  <a:pt x="462534" y="137922"/>
                </a:lnTo>
                <a:lnTo>
                  <a:pt x="462534" y="0"/>
                </a:lnTo>
                <a:lnTo>
                  <a:pt x="0" y="0"/>
                </a:lnTo>
                <a:lnTo>
                  <a:pt x="0" y="137922"/>
                </a:lnTo>
                <a:close/>
              </a:path>
            </a:pathLst>
          </a:custGeom>
          <a:solidFill>
            <a:srgbClr val="FFFFFF"/>
          </a:solidFill>
        </p:spPr>
        <p:txBody>
          <a:bodyPr wrap="square" lIns="0" tIns="0" rIns="0" bIns="0" rtlCol="0"/>
          <a:lstStyle/>
          <a:p>
            <a:endParaRPr/>
          </a:p>
        </p:txBody>
      </p:sp>
      <p:sp>
        <p:nvSpPr>
          <p:cNvPr id="9"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Redundancy of Schemas</a:t>
            </a:r>
          </a:p>
        </p:txBody>
      </p:sp>
      <p:sp>
        <p:nvSpPr>
          <p:cNvPr id="2" name="Rectangle 1"/>
          <p:cNvSpPr/>
          <p:nvPr/>
        </p:nvSpPr>
        <p:spPr>
          <a:xfrm>
            <a:off x="2628900" y="2583665"/>
            <a:ext cx="1501045" cy="35394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endParaRPr lang="en-US">
              <a:solidFill>
                <a:srgbClr val="FFFFFF"/>
              </a:solidFill>
              <a:latin typeface="+mn-lt"/>
              <a:ea typeface="+mn-ea"/>
              <a:sym typeface="Helvetica Light"/>
            </a:endParaRPr>
          </a:p>
        </p:txBody>
      </p:sp>
      <p:sp>
        <p:nvSpPr>
          <p:cNvPr id="10" name="Rectangle 9"/>
          <p:cNvSpPr/>
          <p:nvPr/>
        </p:nvSpPr>
        <p:spPr>
          <a:xfrm>
            <a:off x="1314450" y="2743611"/>
            <a:ext cx="2072545" cy="353943"/>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anchor="ctr">
            <a:spAutoFit/>
          </a:bodyPr>
          <a:lstStyle/>
          <a:p>
            <a:pPr algn="ctr" defTabSz="438150" fontAlgn="auto" hangingPunct="0">
              <a:spcBef>
                <a:spcPts val="0"/>
              </a:spcBef>
              <a:spcAft>
                <a:spcPts val="0"/>
              </a:spcAft>
            </a:pPr>
            <a:endParaRPr lang="en-US">
              <a:solidFill>
                <a:srgbClr val="FFFFFF"/>
              </a:solidFill>
              <a:latin typeface="+mn-lt"/>
              <a:ea typeface="+mn-ea"/>
              <a:sym typeface="Helvetica Light"/>
            </a:endParaRPr>
          </a:p>
        </p:txBody>
      </p:sp>
      <p:sp>
        <p:nvSpPr>
          <p:cNvPr id="4" name="object 4"/>
          <p:cNvSpPr txBox="1"/>
          <p:nvPr/>
        </p:nvSpPr>
        <p:spPr>
          <a:xfrm>
            <a:off x="262482" y="895382"/>
            <a:ext cx="8342810" cy="1751762"/>
          </a:xfrm>
          <a:prstGeom prst="rect">
            <a:avLst/>
          </a:prstGeom>
        </p:spPr>
        <p:txBody>
          <a:bodyPr vert="horz" wrap="square" lIns="0" tIns="0" rIns="0" bIns="0" rtlCol="0">
            <a:spAutoFit/>
          </a:bodyPr>
          <a:lstStyle/>
          <a:p>
            <a:pPr marL="566738" marR="77629" lvl="1" indent="-214313" algn="just">
              <a:spcBef>
                <a:spcPts val="773"/>
              </a:spcBef>
              <a:buFont typeface="Arial"/>
              <a:buChar char="•"/>
              <a:tabLst>
                <a:tab pos="566738" algn="l"/>
              </a:tabLst>
            </a:pPr>
            <a:r>
              <a:rPr dirty="0">
                <a:latin typeface="+mn-ea"/>
                <a:cs typeface="Times New Roman"/>
              </a:rPr>
              <a:t>Many-to-one and one-to-many relationship sets that are </a:t>
            </a:r>
            <a:r>
              <a:rPr b="1" dirty="0">
                <a:latin typeface="+mn-ea"/>
                <a:cs typeface="Times New Roman"/>
              </a:rPr>
              <a:t>total </a:t>
            </a:r>
            <a:r>
              <a:rPr dirty="0">
                <a:latin typeface="+mn-ea"/>
                <a:cs typeface="Times New Roman"/>
              </a:rPr>
              <a:t>on the many-side can be represented by adding an extra attribute to the “many” side, containing the primary key of the “one” side</a:t>
            </a:r>
          </a:p>
          <a:p>
            <a:pPr marL="566738" marR="3810" lvl="1" indent="-214313">
              <a:spcBef>
                <a:spcPts val="746"/>
              </a:spcBef>
              <a:buFont typeface="Arial"/>
              <a:buChar char="•"/>
              <a:tabLst>
                <a:tab pos="566738" algn="l"/>
              </a:tabLst>
            </a:pPr>
            <a:r>
              <a:rPr dirty="0">
                <a:latin typeface="+mn-ea"/>
                <a:cs typeface="Times New Roman"/>
              </a:rPr>
              <a:t>Example: Instead of creating a schema for relationship set </a:t>
            </a:r>
            <a:r>
              <a:rPr i="1" dirty="0">
                <a:latin typeface="+mn-ea"/>
                <a:cs typeface="Times New Roman"/>
              </a:rPr>
              <a:t>inst_dept</a:t>
            </a:r>
            <a:r>
              <a:rPr dirty="0">
                <a:latin typeface="+mn-ea"/>
                <a:cs typeface="Times New Roman"/>
              </a:rPr>
              <a:t>, add an attribute </a:t>
            </a:r>
            <a:r>
              <a:rPr i="1" dirty="0">
                <a:latin typeface="+mn-ea"/>
                <a:cs typeface="Times New Roman"/>
              </a:rPr>
              <a:t>dept_name </a:t>
            </a:r>
            <a:r>
              <a:rPr dirty="0">
                <a:latin typeface="+mn-ea"/>
                <a:cs typeface="Times New Roman"/>
              </a:rPr>
              <a:t>to the schema arising from entity set </a:t>
            </a:r>
            <a:r>
              <a:rPr i="1" dirty="0">
                <a:latin typeface="+mn-ea"/>
                <a:cs typeface="Times New Roman"/>
              </a:rPr>
              <a:t>instructor</a:t>
            </a:r>
            <a:r>
              <a:rPr lang="en-US" i="1" dirty="0">
                <a:latin typeface="+mn-ea"/>
                <a:cs typeface="Times New Roman"/>
              </a:rPr>
              <a:t>.       			instructor(ID, name, salary, dept_name)</a:t>
            </a:r>
            <a:endParaRPr dirty="0">
              <a:latin typeface="+mn-ea"/>
              <a:cs typeface="Times New Roman"/>
            </a:endParaRPr>
          </a:p>
        </p:txBody>
      </p:sp>
    </p:spTree>
    <p:extLst>
      <p:ext uri="{BB962C8B-B14F-4D97-AF65-F5344CB8AC3E}">
        <p14:creationId xmlns:p14="http://schemas.microsoft.com/office/powerpoint/2010/main" val="32948029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F248D4-536D-4DA0-9097-EFC777AF1B04}"/>
              </a:ext>
            </a:extLst>
          </p:cNvPr>
          <p:cNvSpPr>
            <a:spLocks noGrp="1"/>
          </p:cNvSpPr>
          <p:nvPr>
            <p:ph type="title"/>
          </p:nvPr>
        </p:nvSpPr>
        <p:spPr/>
        <p:txBody>
          <a:bodyPr/>
          <a:lstStyle/>
          <a:p>
            <a:r>
              <a:rPr lang="en-US" dirty="0"/>
              <a:t>Reducing N-</a:t>
            </a:r>
            <a:r>
              <a:rPr lang="en-US" dirty="0" err="1"/>
              <a:t>ary</a:t>
            </a:r>
            <a:r>
              <a:rPr lang="en-US" dirty="0"/>
              <a:t> relationships</a:t>
            </a:r>
          </a:p>
        </p:txBody>
      </p:sp>
      <p:sp>
        <p:nvSpPr>
          <p:cNvPr id="4" name="Text Placeholder 3">
            <a:extLst>
              <a:ext uri="{FF2B5EF4-FFF2-40B4-BE49-F238E27FC236}">
                <a16:creationId xmlns:a16="http://schemas.microsoft.com/office/drawing/2014/main" id="{66E836D6-8A6C-4C07-B2BA-32BA0E7FABB4}"/>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3878878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46652" y="975027"/>
            <a:ext cx="8259418" cy="1567352"/>
          </a:xfrm>
          <a:prstGeom prst="rect">
            <a:avLst/>
          </a:prstGeom>
        </p:spPr>
        <p:txBody>
          <a:bodyPr vert="horz" wrap="square" lIns="0" tIns="0" rIns="0" bIns="0" rtlCol="0">
            <a:spAutoFit/>
          </a:bodyPr>
          <a:lstStyle/>
          <a:p>
            <a:pPr marL="352425" marR="268605" lvl="1">
              <a:lnSpc>
                <a:spcPts val="1785"/>
              </a:lnSpc>
              <a:spcBef>
                <a:spcPts val="773"/>
              </a:spcBef>
              <a:tabLst>
                <a:tab pos="609600" algn="l"/>
              </a:tabLst>
            </a:pPr>
            <a:r>
              <a:rPr lang="en-US" dirty="0">
                <a:cs typeface="Times New Roman"/>
              </a:rPr>
              <a:t>A</a:t>
            </a:r>
            <a:r>
              <a:rPr dirty="0">
                <a:cs typeface="Times New Roman"/>
              </a:rPr>
              <a:t>ny non-binary relationship can be represented using binary relationships by creating an artificial entity set</a:t>
            </a:r>
          </a:p>
          <a:p>
            <a:pPr marL="609600" marR="46673" lvl="1" indent="-257175">
              <a:lnSpc>
                <a:spcPts val="1785"/>
              </a:lnSpc>
              <a:spcBef>
                <a:spcPts val="746"/>
              </a:spcBef>
              <a:buFont typeface="Arial"/>
              <a:buChar char="•"/>
              <a:tabLst>
                <a:tab pos="609600" algn="l"/>
              </a:tabLst>
            </a:pPr>
            <a:r>
              <a:rPr dirty="0">
                <a:cs typeface="Times New Roman"/>
              </a:rPr>
              <a:t>Replace </a:t>
            </a:r>
            <a:r>
              <a:rPr i="1" dirty="0">
                <a:cs typeface="Times New Roman"/>
              </a:rPr>
              <a:t>R </a:t>
            </a:r>
            <a:r>
              <a:rPr dirty="0">
                <a:cs typeface="Times New Roman"/>
              </a:rPr>
              <a:t>between entity sets A, B and C by an entity set </a:t>
            </a:r>
            <a:r>
              <a:rPr i="1" dirty="0">
                <a:cs typeface="Times New Roman"/>
              </a:rPr>
              <a:t>E</a:t>
            </a:r>
            <a:r>
              <a:rPr dirty="0">
                <a:cs typeface="Times New Roman"/>
              </a:rPr>
              <a:t>, and three relationship sets: </a:t>
            </a:r>
            <a:r>
              <a:rPr i="1" dirty="0">
                <a:cs typeface="Times New Roman"/>
              </a:rPr>
              <a:t>R</a:t>
            </a:r>
            <a:r>
              <a:rPr i="1" baseline="-21072" dirty="0">
                <a:cs typeface="Times New Roman"/>
              </a:rPr>
              <a:t>A</a:t>
            </a:r>
            <a:r>
              <a:rPr dirty="0">
                <a:cs typeface="Times New Roman"/>
              </a:rPr>
              <a:t>, relating </a:t>
            </a:r>
            <a:r>
              <a:rPr i="1" dirty="0">
                <a:cs typeface="Times New Roman"/>
              </a:rPr>
              <a:t>E </a:t>
            </a:r>
            <a:r>
              <a:rPr dirty="0">
                <a:cs typeface="Times New Roman"/>
              </a:rPr>
              <a:t>and </a:t>
            </a:r>
            <a:r>
              <a:rPr i="1" dirty="0">
                <a:cs typeface="Times New Roman"/>
              </a:rPr>
              <a:t>A, R</a:t>
            </a:r>
            <a:r>
              <a:rPr i="1" baseline="-21072" dirty="0">
                <a:cs typeface="Times New Roman"/>
              </a:rPr>
              <a:t>B</a:t>
            </a:r>
            <a:r>
              <a:rPr dirty="0">
                <a:cs typeface="Times New Roman"/>
              </a:rPr>
              <a:t>, relating </a:t>
            </a:r>
            <a:r>
              <a:rPr i="1" dirty="0">
                <a:cs typeface="Times New Roman"/>
              </a:rPr>
              <a:t>E </a:t>
            </a:r>
            <a:r>
              <a:rPr dirty="0">
                <a:cs typeface="Times New Roman"/>
              </a:rPr>
              <a:t>and </a:t>
            </a:r>
            <a:r>
              <a:rPr i="1" dirty="0">
                <a:cs typeface="Times New Roman"/>
              </a:rPr>
              <a:t>B, R</a:t>
            </a:r>
            <a:r>
              <a:rPr i="1" baseline="-21072" dirty="0">
                <a:cs typeface="Times New Roman"/>
              </a:rPr>
              <a:t>C</a:t>
            </a:r>
            <a:r>
              <a:rPr dirty="0">
                <a:cs typeface="Times New Roman"/>
              </a:rPr>
              <a:t>, relating </a:t>
            </a:r>
            <a:r>
              <a:rPr i="1" dirty="0">
                <a:cs typeface="Times New Roman"/>
              </a:rPr>
              <a:t>E </a:t>
            </a:r>
            <a:r>
              <a:rPr dirty="0">
                <a:cs typeface="Times New Roman"/>
              </a:rPr>
              <a:t>and </a:t>
            </a:r>
            <a:r>
              <a:rPr i="1" dirty="0">
                <a:cs typeface="Times New Roman"/>
              </a:rPr>
              <a:t>C</a:t>
            </a:r>
            <a:endParaRPr dirty="0">
              <a:cs typeface="Times New Roman"/>
            </a:endParaRPr>
          </a:p>
          <a:p>
            <a:pPr marL="609600" lvl="1" indent="-257175">
              <a:lnSpc>
                <a:spcPts val="1883"/>
              </a:lnSpc>
              <a:spcBef>
                <a:spcPts val="521"/>
              </a:spcBef>
              <a:buFont typeface="Arial"/>
              <a:buChar char="•"/>
              <a:tabLst>
                <a:tab pos="609600" algn="l"/>
              </a:tabLst>
            </a:pPr>
            <a:r>
              <a:rPr dirty="0">
                <a:latin typeface="+mn-lt"/>
                <a:cs typeface="Times New Roman"/>
              </a:rPr>
              <a:t>Create an identifying attribute for </a:t>
            </a:r>
            <a:r>
              <a:rPr i="1" dirty="0">
                <a:latin typeface="+mn-lt"/>
                <a:cs typeface="Times New Roman"/>
              </a:rPr>
              <a:t>E and </a:t>
            </a:r>
            <a:r>
              <a:rPr dirty="0">
                <a:latin typeface="+mn-lt"/>
                <a:cs typeface="Times New Roman"/>
              </a:rPr>
              <a:t>add any attributes of </a:t>
            </a:r>
            <a:r>
              <a:rPr i="1" dirty="0">
                <a:latin typeface="+mn-lt"/>
                <a:cs typeface="Times New Roman"/>
              </a:rPr>
              <a:t>R </a:t>
            </a:r>
            <a:r>
              <a:rPr dirty="0">
                <a:latin typeface="+mn-lt"/>
                <a:cs typeface="Times New Roman"/>
              </a:rPr>
              <a:t>to </a:t>
            </a:r>
            <a:r>
              <a:rPr i="1" dirty="0">
                <a:latin typeface="+mn-lt"/>
                <a:cs typeface="Times New Roman"/>
              </a:rPr>
              <a:t>E</a:t>
            </a:r>
            <a:endParaRPr dirty="0">
              <a:latin typeface="+mn-lt"/>
              <a:cs typeface="Times New Roman"/>
            </a:endParaRPr>
          </a:p>
          <a:p>
            <a:pPr marL="609124">
              <a:lnSpc>
                <a:spcPts val="1883"/>
              </a:lnSpc>
            </a:pPr>
            <a:r>
              <a:rPr dirty="0">
                <a:latin typeface="+mn-lt"/>
                <a:cs typeface="Times New Roman"/>
              </a:rPr>
              <a:t>For each relationship (</a:t>
            </a:r>
            <a:r>
              <a:rPr i="1" dirty="0">
                <a:latin typeface="+mn-lt"/>
                <a:cs typeface="Times New Roman"/>
              </a:rPr>
              <a:t>a</a:t>
            </a:r>
            <a:r>
              <a:rPr i="1" baseline="-21072" dirty="0">
                <a:latin typeface="+mn-lt"/>
                <a:cs typeface="Times New Roman"/>
              </a:rPr>
              <a:t>i </a:t>
            </a:r>
            <a:r>
              <a:rPr i="1" dirty="0">
                <a:latin typeface="+mn-lt"/>
                <a:cs typeface="Times New Roman"/>
              </a:rPr>
              <a:t>, b</a:t>
            </a:r>
            <a:r>
              <a:rPr i="1" baseline="-21072" dirty="0">
                <a:latin typeface="+mn-lt"/>
                <a:cs typeface="Times New Roman"/>
              </a:rPr>
              <a:t>i </a:t>
            </a:r>
            <a:r>
              <a:rPr i="1" dirty="0">
                <a:latin typeface="+mn-lt"/>
                <a:cs typeface="Times New Roman"/>
              </a:rPr>
              <a:t>, c</a:t>
            </a:r>
            <a:r>
              <a:rPr i="1" baseline="-21072" dirty="0">
                <a:latin typeface="+mn-lt"/>
                <a:cs typeface="Times New Roman"/>
              </a:rPr>
              <a:t>i</a:t>
            </a:r>
            <a:r>
              <a:rPr dirty="0">
                <a:latin typeface="+mn-lt"/>
                <a:cs typeface="Times New Roman"/>
              </a:rPr>
              <a:t>) in </a:t>
            </a:r>
            <a:r>
              <a:rPr i="1" dirty="0">
                <a:latin typeface="+mn-lt"/>
                <a:cs typeface="Times New Roman"/>
              </a:rPr>
              <a:t>R, </a:t>
            </a:r>
            <a:r>
              <a:rPr dirty="0">
                <a:latin typeface="+mn-lt"/>
                <a:cs typeface="Times New Roman"/>
              </a:rPr>
              <a:t>create</a:t>
            </a:r>
          </a:p>
        </p:txBody>
      </p:sp>
      <p:sp>
        <p:nvSpPr>
          <p:cNvPr id="5" name="object 5"/>
          <p:cNvSpPr txBox="1"/>
          <p:nvPr/>
        </p:nvSpPr>
        <p:spPr>
          <a:xfrm>
            <a:off x="348159" y="2673305"/>
            <a:ext cx="4085728" cy="1338828"/>
          </a:xfrm>
          <a:prstGeom prst="rect">
            <a:avLst/>
          </a:prstGeom>
        </p:spPr>
        <p:txBody>
          <a:bodyPr vert="horz" wrap="square" lIns="0" tIns="0" rIns="0" bIns="0" rtlCol="0">
            <a:spAutoFit/>
          </a:bodyPr>
          <a:lstStyle/>
          <a:p>
            <a:pPr marL="100965">
              <a:spcBef>
                <a:spcPts val="600"/>
              </a:spcBef>
            </a:pPr>
            <a:r>
              <a:rPr dirty="0">
                <a:latin typeface="Helvetica" charset="0"/>
                <a:cs typeface="Times New Roman"/>
              </a:rPr>
              <a:t>1. a new entity </a:t>
            </a:r>
            <a:r>
              <a:rPr i="1" dirty="0">
                <a:latin typeface="Helvetica" charset="0"/>
                <a:cs typeface="Times New Roman"/>
              </a:rPr>
              <a:t>e</a:t>
            </a:r>
            <a:r>
              <a:rPr i="1" baseline="-21072" dirty="0">
                <a:latin typeface="Helvetica" charset="0"/>
                <a:cs typeface="Times New Roman"/>
              </a:rPr>
              <a:t>i </a:t>
            </a:r>
            <a:r>
              <a:rPr dirty="0">
                <a:latin typeface="Helvetica" charset="0"/>
                <a:cs typeface="Times New Roman"/>
              </a:rPr>
              <a:t>in the entity set </a:t>
            </a:r>
            <a:r>
              <a:rPr i="1" dirty="0">
                <a:latin typeface="Helvetica" charset="0"/>
                <a:cs typeface="Times New Roman"/>
              </a:rPr>
              <a:t>E</a:t>
            </a:r>
            <a:endParaRPr lang="en-US" i="1" dirty="0">
              <a:latin typeface="Helvetica" charset="0"/>
              <a:cs typeface="Times New Roman"/>
            </a:endParaRPr>
          </a:p>
          <a:p>
            <a:pPr marL="100965">
              <a:spcBef>
                <a:spcPts val="600"/>
              </a:spcBef>
            </a:pPr>
            <a:r>
              <a:rPr lang="en-US" dirty="0">
                <a:latin typeface="Helvetica" charset="0"/>
                <a:cs typeface="Times New Roman"/>
              </a:rPr>
              <a:t>2. add (</a:t>
            </a:r>
            <a:r>
              <a:rPr lang="en-US" i="1" dirty="0" err="1">
                <a:latin typeface="Helvetica" charset="0"/>
                <a:cs typeface="Times New Roman"/>
              </a:rPr>
              <a:t>e</a:t>
            </a:r>
            <a:r>
              <a:rPr lang="en-US" i="1" baseline="-21072" dirty="0" err="1">
                <a:latin typeface="Helvetica" charset="0"/>
                <a:cs typeface="Times New Roman"/>
              </a:rPr>
              <a:t>i</a:t>
            </a:r>
            <a:r>
              <a:rPr lang="en-US" i="1" baseline="-21072" dirty="0">
                <a:latin typeface="Helvetica" charset="0"/>
                <a:cs typeface="Times New Roman"/>
              </a:rPr>
              <a:t> </a:t>
            </a:r>
            <a:r>
              <a:rPr lang="en-US" i="1" dirty="0">
                <a:latin typeface="Helvetica" charset="0"/>
                <a:cs typeface="Times New Roman"/>
              </a:rPr>
              <a:t>, a</a:t>
            </a:r>
            <a:r>
              <a:rPr lang="en-US" i="1" baseline="-21072" dirty="0">
                <a:latin typeface="Helvetica" charset="0"/>
                <a:cs typeface="Times New Roman"/>
              </a:rPr>
              <a:t>i </a:t>
            </a:r>
            <a:r>
              <a:rPr lang="en-US" dirty="0">
                <a:latin typeface="Helvetica" charset="0"/>
                <a:cs typeface="Times New Roman"/>
              </a:rPr>
              <a:t>) to </a:t>
            </a:r>
            <a:r>
              <a:rPr lang="en-US" i="1" dirty="0">
                <a:latin typeface="Helvetica" charset="0"/>
                <a:cs typeface="Times New Roman"/>
              </a:rPr>
              <a:t>R</a:t>
            </a:r>
            <a:r>
              <a:rPr lang="en-US" i="1" baseline="-21072" dirty="0">
                <a:latin typeface="Helvetica" charset="0"/>
                <a:cs typeface="Times New Roman"/>
              </a:rPr>
              <a:t>A</a:t>
            </a:r>
            <a:endParaRPr lang="en-US" baseline="-21072" dirty="0">
              <a:latin typeface="Helvetica" charset="0"/>
              <a:cs typeface="Times New Roman"/>
            </a:endParaRPr>
          </a:p>
          <a:p>
            <a:pPr marL="100965">
              <a:spcBef>
                <a:spcPts val="600"/>
              </a:spcBef>
            </a:pPr>
            <a:r>
              <a:rPr dirty="0">
                <a:latin typeface="Helvetica" charset="0"/>
                <a:cs typeface="Times New Roman"/>
              </a:rPr>
              <a:t>3. add (</a:t>
            </a:r>
            <a:r>
              <a:rPr i="1" dirty="0">
                <a:latin typeface="Helvetica" charset="0"/>
                <a:cs typeface="Times New Roman"/>
              </a:rPr>
              <a:t>e</a:t>
            </a:r>
            <a:r>
              <a:rPr i="1" baseline="-21072" dirty="0">
                <a:latin typeface="Helvetica" charset="0"/>
                <a:cs typeface="Times New Roman"/>
              </a:rPr>
              <a:t>i </a:t>
            </a:r>
            <a:r>
              <a:rPr i="1" dirty="0">
                <a:latin typeface="Helvetica" charset="0"/>
                <a:cs typeface="Times New Roman"/>
              </a:rPr>
              <a:t>, b</a:t>
            </a:r>
            <a:r>
              <a:rPr i="1" baseline="-21072" dirty="0">
                <a:latin typeface="Helvetica" charset="0"/>
                <a:cs typeface="Times New Roman"/>
              </a:rPr>
              <a:t>i </a:t>
            </a:r>
            <a:r>
              <a:rPr dirty="0">
                <a:latin typeface="Helvetica" charset="0"/>
                <a:cs typeface="Times New Roman"/>
              </a:rPr>
              <a:t>) to </a:t>
            </a:r>
            <a:r>
              <a:rPr i="1" dirty="0">
                <a:latin typeface="Helvetica" charset="0"/>
                <a:cs typeface="Times New Roman"/>
              </a:rPr>
              <a:t>R</a:t>
            </a:r>
            <a:r>
              <a:rPr i="1" baseline="-21072" dirty="0">
                <a:latin typeface="Helvetica" charset="0"/>
                <a:cs typeface="Times New Roman"/>
              </a:rPr>
              <a:t>B</a:t>
            </a:r>
            <a:endParaRPr lang="en-US" i="1" baseline="-21072" dirty="0">
              <a:latin typeface="Helvetica" charset="0"/>
              <a:cs typeface="Times New Roman"/>
            </a:endParaRPr>
          </a:p>
          <a:p>
            <a:pPr marL="100965">
              <a:spcBef>
                <a:spcPts val="600"/>
              </a:spcBef>
            </a:pPr>
            <a:r>
              <a:rPr lang="en-US" dirty="0">
                <a:latin typeface="Helvetica" charset="0"/>
                <a:cs typeface="Times New Roman"/>
              </a:rPr>
              <a:t>4. add (</a:t>
            </a:r>
            <a:r>
              <a:rPr lang="en-US" i="1" dirty="0" err="1">
                <a:latin typeface="Helvetica" charset="0"/>
                <a:cs typeface="Times New Roman"/>
              </a:rPr>
              <a:t>e</a:t>
            </a:r>
            <a:r>
              <a:rPr lang="en-US" i="1" baseline="-21072" dirty="0" err="1">
                <a:latin typeface="Helvetica" charset="0"/>
                <a:cs typeface="Times New Roman"/>
              </a:rPr>
              <a:t>i</a:t>
            </a:r>
            <a:r>
              <a:rPr lang="en-US" i="1" baseline="-21072" dirty="0">
                <a:latin typeface="Helvetica" charset="0"/>
                <a:cs typeface="Times New Roman"/>
              </a:rPr>
              <a:t> </a:t>
            </a:r>
            <a:r>
              <a:rPr lang="en-US" i="1" dirty="0">
                <a:latin typeface="Helvetica" charset="0"/>
                <a:cs typeface="Times New Roman"/>
              </a:rPr>
              <a:t>, c</a:t>
            </a:r>
            <a:r>
              <a:rPr lang="en-US" i="1" baseline="-21072" dirty="0">
                <a:latin typeface="Helvetica" charset="0"/>
                <a:cs typeface="Times New Roman"/>
              </a:rPr>
              <a:t>i </a:t>
            </a:r>
            <a:r>
              <a:rPr lang="en-US" dirty="0">
                <a:latin typeface="Helvetica" charset="0"/>
                <a:cs typeface="Times New Roman"/>
              </a:rPr>
              <a:t>) to </a:t>
            </a:r>
            <a:r>
              <a:rPr lang="en-US" i="1" dirty="0">
                <a:latin typeface="Helvetica" charset="0"/>
                <a:cs typeface="Times New Roman"/>
              </a:rPr>
              <a:t>R</a:t>
            </a:r>
            <a:r>
              <a:rPr lang="en-US" i="1" baseline="-21072" dirty="0">
                <a:latin typeface="Helvetica" charset="0"/>
                <a:cs typeface="Times New Roman"/>
              </a:rPr>
              <a:t>C</a:t>
            </a:r>
            <a:endParaRPr lang="en-US" baseline="-21072" dirty="0">
              <a:latin typeface="Helvetica" charset="0"/>
              <a:cs typeface="Times New Roman"/>
            </a:endParaRPr>
          </a:p>
        </p:txBody>
      </p:sp>
      <p:sp>
        <p:nvSpPr>
          <p:cNvPr id="8" name="object 8"/>
          <p:cNvSpPr/>
          <p:nvPr/>
        </p:nvSpPr>
        <p:spPr>
          <a:xfrm>
            <a:off x="3759320" y="3065431"/>
            <a:ext cx="5227983" cy="1893404"/>
          </a:xfrm>
          <a:prstGeom prst="rect">
            <a:avLst/>
          </a:prstGeom>
          <a:blipFill>
            <a:blip r:embed="rId3" cstate="print"/>
            <a:stretch>
              <a:fillRect/>
            </a:stretch>
          </a:blipFill>
        </p:spPr>
        <p:txBody>
          <a:bodyPr wrap="square" lIns="0" tIns="0" rIns="0" bIns="0" rtlCol="0"/>
          <a:lstStyle/>
          <a:p>
            <a:endParaRPr/>
          </a:p>
        </p:txBody>
      </p:sp>
      <p:sp>
        <p:nvSpPr>
          <p:cNvPr id="9"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N-</a:t>
            </a:r>
            <a:r>
              <a:rPr lang="en-US" sz="3600" dirty="0" err="1">
                <a:solidFill>
                  <a:schemeClr val="tx1"/>
                </a:solidFill>
                <a:latin typeface="+mj-lt"/>
                <a:ea typeface="ＭＳ Ｐゴシック" panose="020B0600070205080204" pitchFamily="34" charset="-128"/>
                <a:cs typeface="+mj-cs"/>
              </a:rPr>
              <a:t>ary</a:t>
            </a:r>
            <a:r>
              <a:rPr lang="en-US" sz="3600" dirty="0">
                <a:solidFill>
                  <a:schemeClr val="tx1"/>
                </a:solidFill>
                <a:latin typeface="+mj-lt"/>
                <a:ea typeface="ＭＳ Ｐゴシック" panose="020B0600070205080204" pitchFamily="34" charset="-128"/>
                <a:cs typeface="+mj-cs"/>
              </a:rPr>
              <a:t> Relationships</a:t>
            </a:r>
          </a:p>
        </p:txBody>
      </p:sp>
    </p:spTree>
    <p:extLst>
      <p:ext uri="{BB962C8B-B14F-4D97-AF65-F5344CB8AC3E}">
        <p14:creationId xmlns:p14="http://schemas.microsoft.com/office/powerpoint/2010/main" val="308909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475958" y="3275785"/>
            <a:ext cx="4321311" cy="830997"/>
          </a:xfrm>
          <a:prstGeom prst="rect">
            <a:avLst/>
          </a:prstGeom>
        </p:spPr>
        <p:txBody>
          <a:bodyPr vert="horz" wrap="square" lIns="0" tIns="0" rIns="0" bIns="0" rtlCol="0">
            <a:spAutoFit/>
          </a:bodyPr>
          <a:lstStyle/>
          <a:p>
            <a:pPr marL="9525" marR="1163003"/>
            <a:r>
              <a:rPr spc="-11" dirty="0">
                <a:cs typeface="Times New Roman"/>
              </a:rPr>
              <a:t>in</a:t>
            </a:r>
            <a:r>
              <a:rPr spc="-26" dirty="0">
                <a:cs typeface="Times New Roman"/>
              </a:rPr>
              <a:t>s</a:t>
            </a:r>
            <a:r>
              <a:rPr spc="34" dirty="0">
                <a:cs typeface="Times New Roman"/>
              </a:rPr>
              <a:t>truc</a:t>
            </a:r>
            <a:r>
              <a:rPr spc="11" dirty="0">
                <a:cs typeface="Times New Roman"/>
              </a:rPr>
              <a:t>t</a:t>
            </a:r>
            <a:r>
              <a:rPr spc="30" dirty="0">
                <a:cs typeface="Times New Roman"/>
              </a:rPr>
              <a:t>o</a:t>
            </a:r>
            <a:r>
              <a:rPr spc="23" dirty="0">
                <a:cs typeface="Times New Roman"/>
              </a:rPr>
              <a:t>r</a:t>
            </a:r>
            <a:r>
              <a:rPr spc="-34" dirty="0">
                <a:cs typeface="Times New Roman"/>
              </a:rPr>
              <a:t> </a:t>
            </a:r>
            <a:r>
              <a:rPr spc="-45" dirty="0">
                <a:cs typeface="Times New Roman"/>
              </a:rPr>
              <a:t>(</a:t>
            </a:r>
            <a:r>
              <a:rPr u="heavy" spc="-11" dirty="0">
                <a:cs typeface="Times New Roman"/>
              </a:rPr>
              <a:t>in</a:t>
            </a:r>
            <a:r>
              <a:rPr u="heavy" spc="-26" dirty="0">
                <a:cs typeface="Times New Roman"/>
              </a:rPr>
              <a:t>s</a:t>
            </a:r>
            <a:r>
              <a:rPr u="heavy" spc="34" dirty="0">
                <a:cs typeface="Times New Roman"/>
              </a:rPr>
              <a:t>truc</a:t>
            </a:r>
            <a:r>
              <a:rPr u="heavy" spc="11" dirty="0">
                <a:cs typeface="Times New Roman"/>
              </a:rPr>
              <a:t>t</a:t>
            </a:r>
            <a:r>
              <a:rPr u="heavy" spc="-4" dirty="0">
                <a:cs typeface="Times New Roman"/>
              </a:rPr>
              <a:t>or_i</a:t>
            </a:r>
            <a:r>
              <a:rPr u="heavy" spc="4" dirty="0">
                <a:cs typeface="Times New Roman"/>
              </a:rPr>
              <a:t>d</a:t>
            </a:r>
            <a:r>
              <a:rPr spc="-4" dirty="0">
                <a:cs typeface="Times New Roman"/>
              </a:rPr>
              <a:t>,</a:t>
            </a:r>
            <a:r>
              <a:rPr spc="-30" dirty="0">
                <a:cs typeface="Times New Roman"/>
              </a:rPr>
              <a:t> </a:t>
            </a:r>
            <a:r>
              <a:rPr spc="19" dirty="0">
                <a:cs typeface="Times New Roman"/>
              </a:rPr>
              <a:t>na</a:t>
            </a:r>
            <a:r>
              <a:rPr spc="45" dirty="0">
                <a:cs typeface="Times New Roman"/>
              </a:rPr>
              <a:t>m</a:t>
            </a:r>
            <a:r>
              <a:rPr spc="15" dirty="0">
                <a:cs typeface="Times New Roman"/>
              </a:rPr>
              <a:t>e)</a:t>
            </a:r>
            <a:r>
              <a:rPr spc="8" dirty="0">
                <a:cs typeface="Times New Roman"/>
              </a:rPr>
              <a:t> </a:t>
            </a:r>
            <a:endParaRPr lang="en-US" spc="8" dirty="0">
              <a:cs typeface="Times New Roman"/>
            </a:endParaRPr>
          </a:p>
          <a:p>
            <a:pPr marL="9525" marR="1163003"/>
            <a:r>
              <a:rPr dirty="0">
                <a:cs typeface="Times New Roman"/>
              </a:rPr>
              <a:t>boo</a:t>
            </a:r>
            <a:r>
              <a:rPr spc="4" dirty="0">
                <a:cs typeface="Times New Roman"/>
              </a:rPr>
              <a:t>k</a:t>
            </a:r>
            <a:r>
              <a:rPr spc="-30" dirty="0">
                <a:cs typeface="Times New Roman"/>
              </a:rPr>
              <a:t> </a:t>
            </a:r>
            <a:r>
              <a:rPr spc="-41" dirty="0">
                <a:cs typeface="Times New Roman"/>
              </a:rPr>
              <a:t>(</a:t>
            </a:r>
            <a:r>
              <a:rPr u="heavy" spc="-4" dirty="0">
                <a:cs typeface="Times New Roman"/>
              </a:rPr>
              <a:t>book_i</a:t>
            </a:r>
            <a:r>
              <a:rPr u="heavy" dirty="0">
                <a:cs typeface="Times New Roman"/>
              </a:rPr>
              <a:t>d</a:t>
            </a:r>
            <a:r>
              <a:rPr spc="-4" dirty="0">
                <a:cs typeface="Times New Roman"/>
              </a:rPr>
              <a:t>,</a:t>
            </a:r>
            <a:r>
              <a:rPr spc="-19" dirty="0">
                <a:cs typeface="Times New Roman"/>
              </a:rPr>
              <a:t> </a:t>
            </a:r>
            <a:r>
              <a:rPr spc="26" dirty="0">
                <a:cs typeface="Times New Roman"/>
              </a:rPr>
              <a:t>ti</a:t>
            </a:r>
            <a:r>
              <a:rPr spc="23" dirty="0">
                <a:cs typeface="Times New Roman"/>
              </a:rPr>
              <a:t>t</a:t>
            </a:r>
            <a:r>
              <a:rPr spc="-15" dirty="0">
                <a:cs typeface="Times New Roman"/>
              </a:rPr>
              <a:t>le)</a:t>
            </a:r>
            <a:endParaRPr dirty="0">
              <a:cs typeface="Times New Roman"/>
            </a:endParaRPr>
          </a:p>
          <a:p>
            <a:pPr marL="9525"/>
            <a:r>
              <a:rPr spc="-45" dirty="0">
                <a:cs typeface="Times New Roman"/>
              </a:rPr>
              <a:t>c</a:t>
            </a:r>
            <a:r>
              <a:rPr spc="30" dirty="0">
                <a:cs typeface="Times New Roman"/>
              </a:rPr>
              <a:t>ou</a:t>
            </a:r>
            <a:r>
              <a:rPr spc="4" dirty="0">
                <a:cs typeface="Times New Roman"/>
              </a:rPr>
              <a:t>r</a:t>
            </a:r>
            <a:r>
              <a:rPr spc="26" dirty="0">
                <a:cs typeface="Times New Roman"/>
              </a:rPr>
              <a:t>s</a:t>
            </a:r>
            <a:r>
              <a:rPr spc="34" dirty="0">
                <a:cs typeface="Times New Roman"/>
              </a:rPr>
              <a:t>e</a:t>
            </a:r>
            <a:r>
              <a:rPr spc="-26" dirty="0">
                <a:cs typeface="Times New Roman"/>
              </a:rPr>
              <a:t> </a:t>
            </a:r>
            <a:r>
              <a:rPr spc="-41" dirty="0">
                <a:cs typeface="Times New Roman"/>
              </a:rPr>
              <a:t>(</a:t>
            </a:r>
            <a:r>
              <a:rPr u="heavy" spc="-45" dirty="0">
                <a:cs typeface="Times New Roman"/>
              </a:rPr>
              <a:t>c</a:t>
            </a:r>
            <a:r>
              <a:rPr u="heavy" spc="30" dirty="0">
                <a:cs typeface="Times New Roman"/>
              </a:rPr>
              <a:t>ou</a:t>
            </a:r>
            <a:r>
              <a:rPr u="heavy" spc="4" dirty="0">
                <a:cs typeface="Times New Roman"/>
              </a:rPr>
              <a:t>r</a:t>
            </a:r>
            <a:r>
              <a:rPr u="heavy" spc="19" dirty="0">
                <a:cs typeface="Times New Roman"/>
              </a:rPr>
              <a:t>se_</a:t>
            </a:r>
            <a:r>
              <a:rPr u="heavy" spc="-19" dirty="0">
                <a:cs typeface="Times New Roman"/>
              </a:rPr>
              <a:t>id</a:t>
            </a:r>
            <a:r>
              <a:rPr spc="-4" dirty="0">
                <a:cs typeface="Times New Roman"/>
              </a:rPr>
              <a:t>,</a:t>
            </a:r>
            <a:r>
              <a:rPr spc="-19" dirty="0">
                <a:cs typeface="Times New Roman"/>
              </a:rPr>
              <a:t> </a:t>
            </a:r>
            <a:r>
              <a:rPr spc="19" dirty="0">
                <a:cs typeface="Times New Roman"/>
              </a:rPr>
              <a:t>na</a:t>
            </a:r>
            <a:r>
              <a:rPr spc="45" dirty="0">
                <a:cs typeface="Times New Roman"/>
              </a:rPr>
              <a:t>m</a:t>
            </a:r>
            <a:r>
              <a:rPr spc="15" dirty="0">
                <a:cs typeface="Times New Roman"/>
              </a:rPr>
              <a:t>e)</a:t>
            </a:r>
            <a:endParaRPr dirty="0">
              <a:cs typeface="Times New Roman"/>
            </a:endParaRPr>
          </a:p>
        </p:txBody>
      </p:sp>
      <p:sp>
        <p:nvSpPr>
          <p:cNvPr id="7" name="object 7"/>
          <p:cNvSpPr/>
          <p:nvPr/>
        </p:nvSpPr>
        <p:spPr>
          <a:xfrm>
            <a:off x="475958" y="1187091"/>
            <a:ext cx="2983553" cy="1801368"/>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671441" y="1036718"/>
            <a:ext cx="3667489" cy="2416285"/>
          </a:xfrm>
          <a:prstGeom prst="rect">
            <a:avLst/>
          </a:prstGeom>
          <a:blipFill>
            <a:blip r:embed="rId4" cstate="print"/>
            <a:stretch>
              <a:fillRect/>
            </a:stretch>
          </a:blipFill>
        </p:spPr>
        <p:txBody>
          <a:bodyPr wrap="square" lIns="0" tIns="0" rIns="0" bIns="0" rtlCol="0"/>
          <a:lstStyle/>
          <a:p>
            <a:endParaRPr/>
          </a:p>
        </p:txBody>
      </p:sp>
      <p:sp>
        <p:nvSpPr>
          <p:cNvPr id="10" name="object 10"/>
          <p:cNvSpPr txBox="1"/>
          <p:nvPr/>
        </p:nvSpPr>
        <p:spPr>
          <a:xfrm>
            <a:off x="6268974" y="4664916"/>
            <a:ext cx="967264" cy="230832"/>
          </a:xfrm>
          <a:prstGeom prst="rect">
            <a:avLst/>
          </a:prstGeom>
        </p:spPr>
        <p:txBody>
          <a:bodyPr vert="horz" wrap="square" lIns="0" tIns="0" rIns="0" bIns="0" rtlCol="0">
            <a:spAutoFit/>
          </a:bodyPr>
          <a:lstStyle/>
          <a:p>
            <a:pPr marL="9525"/>
            <a:r>
              <a:rPr sz="1500" b="1" spc="-169" dirty="0">
                <a:solidFill>
                  <a:srgbClr val="FFFFFF"/>
                </a:solidFill>
                <a:latin typeface="Times New Roman"/>
                <a:cs typeface="Times New Roman"/>
              </a:rPr>
              <a:t>D</a:t>
            </a:r>
            <a:r>
              <a:rPr sz="1500" b="1" spc="-153" dirty="0">
                <a:solidFill>
                  <a:srgbClr val="FFFFFF"/>
                </a:solidFill>
                <a:latin typeface="Times New Roman"/>
                <a:cs typeface="Times New Roman"/>
              </a:rPr>
              <a:t>B</a:t>
            </a:r>
            <a:r>
              <a:rPr sz="1500" b="1" spc="-34" dirty="0">
                <a:solidFill>
                  <a:srgbClr val="FFFFFF"/>
                </a:solidFill>
                <a:latin typeface="Times New Roman"/>
                <a:cs typeface="Times New Roman"/>
              </a:rPr>
              <a:t> </a:t>
            </a:r>
            <a:r>
              <a:rPr sz="1500" b="1" spc="-30" dirty="0">
                <a:solidFill>
                  <a:srgbClr val="FFFFFF"/>
                </a:solidFill>
                <a:latin typeface="Times New Roman"/>
                <a:cs typeface="Times New Roman"/>
              </a:rPr>
              <a:t>d</a:t>
            </a:r>
            <a:r>
              <a:rPr sz="1500" b="1" spc="15" dirty="0">
                <a:solidFill>
                  <a:srgbClr val="FFFFFF"/>
                </a:solidFill>
                <a:latin typeface="Times New Roman"/>
                <a:cs typeface="Times New Roman"/>
              </a:rPr>
              <a:t>esi</a:t>
            </a:r>
            <a:r>
              <a:rPr sz="1500" b="1" spc="-41" dirty="0">
                <a:solidFill>
                  <a:srgbClr val="FFFFFF"/>
                </a:solidFill>
                <a:latin typeface="Times New Roman"/>
                <a:cs typeface="Times New Roman"/>
              </a:rPr>
              <a:t>g</a:t>
            </a:r>
            <a:r>
              <a:rPr sz="1500" b="1" spc="-45" dirty="0">
                <a:solidFill>
                  <a:srgbClr val="FFFFFF"/>
                </a:solidFill>
                <a:latin typeface="Times New Roman"/>
                <a:cs typeface="Times New Roman"/>
              </a:rPr>
              <a:t>n</a:t>
            </a:r>
            <a:r>
              <a:rPr sz="1500" b="1" spc="-34" dirty="0">
                <a:solidFill>
                  <a:srgbClr val="FFFFFF"/>
                </a:solidFill>
                <a:latin typeface="Times New Roman"/>
                <a:cs typeface="Times New Roman"/>
              </a:rPr>
              <a:t>er</a:t>
            </a:r>
            <a:endParaRPr sz="1500">
              <a:latin typeface="Times New Roman"/>
              <a:cs typeface="Times New Roman"/>
            </a:endParaRPr>
          </a:p>
        </p:txBody>
      </p:sp>
      <p:sp>
        <p:nvSpPr>
          <p:cNvPr id="11" name="object 11"/>
          <p:cNvSpPr txBox="1"/>
          <p:nvPr/>
        </p:nvSpPr>
        <p:spPr>
          <a:xfrm>
            <a:off x="5075301" y="3676269"/>
            <a:ext cx="1443514" cy="207749"/>
          </a:xfrm>
          <a:prstGeom prst="rect">
            <a:avLst/>
          </a:prstGeom>
        </p:spPr>
        <p:txBody>
          <a:bodyPr vert="horz" wrap="square" lIns="0" tIns="0" rIns="0" bIns="0" rtlCol="0">
            <a:spAutoFit/>
          </a:bodyPr>
          <a:lstStyle/>
          <a:p>
            <a:pPr marL="9525"/>
            <a:r>
              <a:rPr sz="1350" b="1" spc="-353" dirty="0">
                <a:solidFill>
                  <a:srgbClr val="FFFFFF"/>
                </a:solidFill>
                <a:latin typeface="Times New Roman"/>
                <a:cs typeface="Times New Roman"/>
              </a:rPr>
              <a:t>T</a:t>
            </a:r>
            <a:r>
              <a:rPr sz="1350" b="1" spc="-30" dirty="0">
                <a:solidFill>
                  <a:srgbClr val="FFFFFF"/>
                </a:solidFill>
                <a:latin typeface="Times New Roman"/>
                <a:cs typeface="Times New Roman"/>
              </a:rPr>
              <a:t>e</a:t>
            </a:r>
            <a:r>
              <a:rPr sz="1350" b="1" spc="-26" dirty="0">
                <a:solidFill>
                  <a:srgbClr val="FFFFFF"/>
                </a:solidFill>
                <a:latin typeface="Times New Roman"/>
                <a:cs typeface="Times New Roman"/>
              </a:rPr>
              <a:t>r</a:t>
            </a:r>
            <a:r>
              <a:rPr sz="1350" b="1" spc="-56" dirty="0">
                <a:solidFill>
                  <a:srgbClr val="FFFFFF"/>
                </a:solidFill>
                <a:latin typeface="Times New Roman"/>
                <a:cs typeface="Times New Roman"/>
              </a:rPr>
              <a:t>nary</a:t>
            </a:r>
            <a:r>
              <a:rPr sz="1350" b="1" spc="-45" dirty="0">
                <a:solidFill>
                  <a:srgbClr val="FFFFFF"/>
                </a:solidFill>
                <a:latin typeface="Times New Roman"/>
                <a:cs typeface="Times New Roman"/>
              </a:rPr>
              <a:t> </a:t>
            </a:r>
            <a:r>
              <a:rPr sz="1350" b="1" spc="-135" dirty="0">
                <a:solidFill>
                  <a:srgbClr val="FFFFFF"/>
                </a:solidFill>
                <a:latin typeface="Times New Roman"/>
                <a:cs typeface="Times New Roman"/>
              </a:rPr>
              <a:t>r</a:t>
            </a:r>
            <a:r>
              <a:rPr sz="1350" b="1" dirty="0">
                <a:solidFill>
                  <a:srgbClr val="FFFFFF"/>
                </a:solidFill>
                <a:latin typeface="Times New Roman"/>
                <a:cs typeface="Times New Roman"/>
              </a:rPr>
              <a:t>el</a:t>
            </a:r>
            <a:r>
              <a:rPr sz="1350" b="1" spc="-11" dirty="0">
                <a:solidFill>
                  <a:srgbClr val="FFFFFF"/>
                </a:solidFill>
                <a:latin typeface="Times New Roman"/>
                <a:cs typeface="Times New Roman"/>
              </a:rPr>
              <a:t>a</a:t>
            </a:r>
            <a:r>
              <a:rPr sz="1350" b="1" spc="4" dirty="0">
                <a:solidFill>
                  <a:srgbClr val="FFFFFF"/>
                </a:solidFill>
                <a:latin typeface="Times New Roman"/>
                <a:cs typeface="Times New Roman"/>
              </a:rPr>
              <a:t>ti</a:t>
            </a:r>
            <a:r>
              <a:rPr sz="1350" b="1" dirty="0">
                <a:solidFill>
                  <a:srgbClr val="FFFFFF"/>
                </a:solidFill>
                <a:latin typeface="Times New Roman"/>
                <a:cs typeface="Times New Roman"/>
              </a:rPr>
              <a:t>o</a:t>
            </a:r>
            <a:r>
              <a:rPr sz="1350" b="1" spc="-15" dirty="0">
                <a:solidFill>
                  <a:srgbClr val="FFFFFF"/>
                </a:solidFill>
                <a:latin typeface="Times New Roman"/>
                <a:cs typeface="Times New Roman"/>
              </a:rPr>
              <a:t>n</a:t>
            </a:r>
            <a:r>
              <a:rPr sz="1350" b="1" spc="-19" dirty="0">
                <a:solidFill>
                  <a:srgbClr val="FFFFFF"/>
                </a:solidFill>
                <a:latin typeface="Times New Roman"/>
                <a:cs typeface="Times New Roman"/>
              </a:rPr>
              <a:t>s</a:t>
            </a:r>
            <a:r>
              <a:rPr sz="1350" b="1" spc="-38" dirty="0">
                <a:solidFill>
                  <a:srgbClr val="FFFFFF"/>
                </a:solidFill>
                <a:latin typeface="Times New Roman"/>
                <a:cs typeface="Times New Roman"/>
              </a:rPr>
              <a:t>hip</a:t>
            </a:r>
            <a:endParaRPr sz="1350">
              <a:latin typeface="Times New Roman"/>
              <a:cs typeface="Times New Roman"/>
            </a:endParaRPr>
          </a:p>
        </p:txBody>
      </p:sp>
      <p:sp>
        <p:nvSpPr>
          <p:cNvPr id="12"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N-</a:t>
            </a:r>
            <a:r>
              <a:rPr lang="en-US" sz="3600" dirty="0" err="1">
                <a:solidFill>
                  <a:schemeClr val="tx1"/>
                </a:solidFill>
                <a:latin typeface="+mj-lt"/>
                <a:ea typeface="ＭＳ Ｐゴシック" panose="020B0600070205080204" pitchFamily="34" charset="-128"/>
                <a:cs typeface="+mj-cs"/>
              </a:rPr>
              <a:t>ary</a:t>
            </a:r>
            <a:r>
              <a:rPr lang="en-US" sz="3600" dirty="0">
                <a:solidFill>
                  <a:schemeClr val="tx1"/>
                </a:solidFill>
                <a:latin typeface="+mj-lt"/>
                <a:ea typeface="ＭＳ Ｐゴシック" panose="020B0600070205080204" pitchFamily="34" charset="-128"/>
                <a:cs typeface="+mj-cs"/>
              </a:rPr>
              <a:t> Relationships</a:t>
            </a:r>
          </a:p>
        </p:txBody>
      </p:sp>
      <p:sp>
        <p:nvSpPr>
          <p:cNvPr id="3" name="TextBox 2">
            <a:extLst>
              <a:ext uri="{FF2B5EF4-FFF2-40B4-BE49-F238E27FC236}">
                <a16:creationId xmlns:a16="http://schemas.microsoft.com/office/drawing/2014/main" id="{A1A2A042-AB7E-7047-8579-9DCCC52568E1}"/>
              </a:ext>
            </a:extLst>
          </p:cNvPr>
          <p:cNvSpPr txBox="1"/>
          <p:nvPr/>
        </p:nvSpPr>
        <p:spPr>
          <a:xfrm>
            <a:off x="4508987" y="3873235"/>
            <a:ext cx="4321311"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hangingPunct="0"/>
            <a:r>
              <a:rPr lang="en-US" spc="-4" dirty="0">
                <a:cs typeface="Times New Roman"/>
              </a:rPr>
              <a:t>r</a:t>
            </a:r>
            <a:r>
              <a:rPr lang="en-US" spc="15" dirty="0">
                <a:cs typeface="Times New Roman"/>
              </a:rPr>
              <a:t>e</a:t>
            </a:r>
            <a:r>
              <a:rPr lang="en-US" dirty="0">
                <a:cs typeface="Times New Roman"/>
              </a:rPr>
              <a:t>c</a:t>
            </a:r>
            <a:r>
              <a:rPr lang="en-US" spc="26" dirty="0">
                <a:cs typeface="Times New Roman"/>
              </a:rPr>
              <a:t>ommen</a:t>
            </a:r>
            <a:r>
              <a:rPr lang="en-US" spc="30" dirty="0">
                <a:cs typeface="Times New Roman"/>
              </a:rPr>
              <a:t>d</a:t>
            </a:r>
            <a:r>
              <a:rPr lang="en-US" dirty="0">
                <a:cs typeface="Times New Roman"/>
              </a:rPr>
              <a:t>s</a:t>
            </a:r>
            <a:r>
              <a:rPr lang="en-US" spc="-26" dirty="0">
                <a:cs typeface="Times New Roman"/>
              </a:rPr>
              <a:t> </a:t>
            </a:r>
            <a:r>
              <a:rPr lang="en-US" spc="-41" dirty="0">
                <a:cs typeface="Times New Roman"/>
              </a:rPr>
              <a:t>(</a:t>
            </a:r>
            <a:r>
              <a:rPr lang="en-US" u="heavy" spc="-11" dirty="0">
                <a:cs typeface="Times New Roman"/>
              </a:rPr>
              <a:t>in</a:t>
            </a:r>
            <a:r>
              <a:rPr lang="en-US" u="heavy" spc="-26" dirty="0">
                <a:cs typeface="Times New Roman"/>
              </a:rPr>
              <a:t>s</a:t>
            </a:r>
            <a:r>
              <a:rPr lang="en-US" u="heavy" spc="34" dirty="0">
                <a:cs typeface="Times New Roman"/>
              </a:rPr>
              <a:t>truc</a:t>
            </a:r>
            <a:r>
              <a:rPr lang="en-US" u="heavy" spc="11" dirty="0">
                <a:cs typeface="Times New Roman"/>
              </a:rPr>
              <a:t>t</a:t>
            </a:r>
            <a:r>
              <a:rPr lang="en-US" u="heavy" spc="-4" dirty="0">
                <a:cs typeface="Times New Roman"/>
              </a:rPr>
              <a:t>or_i</a:t>
            </a:r>
            <a:r>
              <a:rPr lang="en-US" u="heavy" dirty="0">
                <a:cs typeface="Times New Roman"/>
              </a:rPr>
              <a:t>d</a:t>
            </a:r>
            <a:r>
              <a:rPr lang="en-US" u="heavy" spc="-4" dirty="0">
                <a:cs typeface="Times New Roman"/>
              </a:rPr>
              <a:t>,</a:t>
            </a:r>
            <a:r>
              <a:rPr lang="en-US" u="heavy" spc="-26" dirty="0">
                <a:cs typeface="Times New Roman"/>
              </a:rPr>
              <a:t> </a:t>
            </a:r>
            <a:r>
              <a:rPr lang="en-US" u="heavy" spc="-4" dirty="0" err="1">
                <a:cs typeface="Times New Roman"/>
              </a:rPr>
              <a:t>book_i</a:t>
            </a:r>
            <a:r>
              <a:rPr lang="en-US" u="heavy" dirty="0" err="1">
                <a:cs typeface="Times New Roman"/>
              </a:rPr>
              <a:t>d</a:t>
            </a:r>
            <a:r>
              <a:rPr lang="en-US" u="heavy" spc="-4" dirty="0">
                <a:cs typeface="Times New Roman"/>
              </a:rPr>
              <a:t>,</a:t>
            </a:r>
            <a:r>
              <a:rPr lang="en-US" u="heavy" spc="-26" dirty="0">
                <a:cs typeface="Times New Roman"/>
              </a:rPr>
              <a:t> </a:t>
            </a:r>
            <a:r>
              <a:rPr lang="en-US" u="heavy" spc="-45" dirty="0">
                <a:cs typeface="Times New Roman"/>
              </a:rPr>
              <a:t>c</a:t>
            </a:r>
            <a:r>
              <a:rPr lang="en-US" u="heavy" spc="30" dirty="0">
                <a:cs typeface="Times New Roman"/>
              </a:rPr>
              <a:t>ou</a:t>
            </a:r>
            <a:r>
              <a:rPr lang="en-US" u="heavy" spc="4" dirty="0">
                <a:cs typeface="Times New Roman"/>
              </a:rPr>
              <a:t>r</a:t>
            </a:r>
            <a:r>
              <a:rPr lang="en-US" u="heavy" spc="19" dirty="0">
                <a:cs typeface="Times New Roman"/>
              </a:rPr>
              <a:t>se</a:t>
            </a:r>
            <a:r>
              <a:rPr lang="en-US" spc="-41" dirty="0">
                <a:cs typeface="Times New Roman"/>
              </a:rPr>
              <a:t>)</a:t>
            </a:r>
            <a:endParaRPr lang="en-US" dirty="0">
              <a:cs typeface="Times New Roman"/>
            </a:endParaRPr>
          </a:p>
        </p:txBody>
      </p:sp>
    </p:spTree>
    <p:extLst>
      <p:ext uri="{BB962C8B-B14F-4D97-AF65-F5344CB8AC3E}">
        <p14:creationId xmlns:p14="http://schemas.microsoft.com/office/powerpoint/2010/main" val="392214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69574" y="3477959"/>
            <a:ext cx="4932113" cy="1184940"/>
          </a:xfrm>
          <a:prstGeom prst="rect">
            <a:avLst/>
          </a:prstGeom>
        </p:spPr>
        <p:txBody>
          <a:bodyPr vert="horz" wrap="square" lIns="0" tIns="0" rIns="0" bIns="0" rtlCol="0">
            <a:spAutoFit/>
          </a:bodyPr>
          <a:lstStyle/>
          <a:p>
            <a:pPr marL="9525" marR="1163003">
              <a:spcBef>
                <a:spcPts val="225"/>
              </a:spcBef>
            </a:pPr>
            <a:r>
              <a:rPr lang="en-US" dirty="0"/>
              <a:t>I</a:t>
            </a:r>
            <a:r>
              <a:rPr dirty="0"/>
              <a:t>nstructor (instructor_id, name) </a:t>
            </a:r>
            <a:endParaRPr lang="en-US" dirty="0"/>
          </a:p>
          <a:p>
            <a:pPr marL="9525" marR="1163003">
              <a:spcBef>
                <a:spcPts val="225"/>
              </a:spcBef>
            </a:pPr>
            <a:r>
              <a:rPr lang="en-US" dirty="0"/>
              <a:t>B</a:t>
            </a:r>
            <a:r>
              <a:rPr dirty="0"/>
              <a:t>ook (book_id, title)</a:t>
            </a:r>
          </a:p>
          <a:p>
            <a:pPr marL="9525">
              <a:spcBef>
                <a:spcPts val="225"/>
              </a:spcBef>
            </a:pPr>
            <a:r>
              <a:rPr lang="en-US" dirty="0"/>
              <a:t>C</a:t>
            </a:r>
            <a:r>
              <a:rPr dirty="0"/>
              <a:t>ourse (course_id, name)</a:t>
            </a:r>
          </a:p>
          <a:p>
            <a:pPr marL="9525">
              <a:spcBef>
                <a:spcPts val="225"/>
              </a:spcBef>
            </a:pPr>
            <a:r>
              <a:rPr dirty="0"/>
              <a:t>recommends (instructor_id, book_id, course_id)</a:t>
            </a:r>
          </a:p>
        </p:txBody>
      </p:sp>
      <p:sp>
        <p:nvSpPr>
          <p:cNvPr id="6" name="object 6"/>
          <p:cNvSpPr/>
          <p:nvPr/>
        </p:nvSpPr>
        <p:spPr>
          <a:xfrm>
            <a:off x="864704" y="1411357"/>
            <a:ext cx="2993493" cy="1872335"/>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4977193" y="1023731"/>
            <a:ext cx="3530703" cy="2016078"/>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5200302" y="3283692"/>
            <a:ext cx="3233746" cy="1790234"/>
          </a:xfrm>
          <a:prstGeom prst="rect">
            <a:avLst/>
          </a:prstGeom>
        </p:spPr>
        <p:txBody>
          <a:bodyPr vert="horz" wrap="square" lIns="0" tIns="0" rIns="0" bIns="0" rtlCol="0">
            <a:spAutoFit/>
          </a:bodyPr>
          <a:lstStyle/>
          <a:p>
            <a:pPr marL="9525" marR="3810">
              <a:spcAft>
                <a:spcPts val="225"/>
              </a:spcAft>
            </a:pPr>
            <a:r>
              <a:rPr dirty="0"/>
              <a:t>Instructor (instructor_id, name) </a:t>
            </a:r>
            <a:endParaRPr lang="en-US" dirty="0"/>
          </a:p>
          <a:p>
            <a:pPr marL="9525" marR="3810">
              <a:spcAft>
                <a:spcPts val="225"/>
              </a:spcAft>
            </a:pPr>
            <a:r>
              <a:rPr lang="en-US" dirty="0"/>
              <a:t>B</a:t>
            </a:r>
            <a:r>
              <a:rPr dirty="0"/>
              <a:t>ook (book_id, title)</a:t>
            </a:r>
          </a:p>
          <a:p>
            <a:pPr marL="9525">
              <a:spcAft>
                <a:spcPts val="225"/>
              </a:spcAft>
            </a:pPr>
            <a:r>
              <a:rPr lang="en-US" dirty="0"/>
              <a:t>C</a:t>
            </a:r>
            <a:r>
              <a:rPr dirty="0"/>
              <a:t>ourse (course_id, name)</a:t>
            </a:r>
          </a:p>
          <a:p>
            <a:pPr marL="9525" marR="259080">
              <a:spcAft>
                <a:spcPts val="225"/>
              </a:spcAft>
            </a:pPr>
            <a:r>
              <a:rPr dirty="0"/>
              <a:t>I-C (instructor_id,course_id) </a:t>
            </a:r>
            <a:endParaRPr lang="en-US" dirty="0"/>
          </a:p>
          <a:p>
            <a:pPr marL="9525" marR="259080">
              <a:spcAft>
                <a:spcPts val="225"/>
              </a:spcAft>
            </a:pPr>
            <a:r>
              <a:rPr dirty="0"/>
              <a:t>I-B (instructor_id,book_id) </a:t>
            </a:r>
            <a:endParaRPr lang="en-US" dirty="0"/>
          </a:p>
          <a:p>
            <a:pPr marL="9525" marR="259080">
              <a:spcAft>
                <a:spcPts val="225"/>
              </a:spcAft>
            </a:pPr>
            <a:r>
              <a:rPr dirty="0"/>
              <a:t>B-C (book_id,course_id)</a:t>
            </a:r>
          </a:p>
        </p:txBody>
      </p:sp>
      <p:sp>
        <p:nvSpPr>
          <p:cNvPr id="13"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N-</a:t>
            </a:r>
            <a:r>
              <a:rPr lang="en-US" sz="3600" dirty="0" err="1">
                <a:solidFill>
                  <a:schemeClr val="tx1"/>
                </a:solidFill>
                <a:latin typeface="+mj-lt"/>
                <a:ea typeface="ＭＳ Ｐゴシック" panose="020B0600070205080204" pitchFamily="34" charset="-128"/>
                <a:cs typeface="+mj-cs"/>
              </a:rPr>
              <a:t>ary</a:t>
            </a:r>
            <a:r>
              <a:rPr lang="en-US" sz="3600" dirty="0">
                <a:solidFill>
                  <a:schemeClr val="tx1"/>
                </a:solidFill>
                <a:latin typeface="+mj-lt"/>
                <a:ea typeface="ＭＳ Ｐゴシック" panose="020B0600070205080204" pitchFamily="34" charset="-128"/>
                <a:cs typeface="+mj-cs"/>
              </a:rPr>
              <a:t> Relationships</a:t>
            </a:r>
          </a:p>
        </p:txBody>
      </p:sp>
      <p:sp>
        <p:nvSpPr>
          <p:cNvPr id="2" name="TextBox 1">
            <a:extLst>
              <a:ext uri="{FF2B5EF4-FFF2-40B4-BE49-F238E27FC236}">
                <a16:creationId xmlns:a16="http://schemas.microsoft.com/office/drawing/2014/main" id="{06C0903C-56AF-A74B-AB54-56A04E391569}"/>
              </a:ext>
            </a:extLst>
          </p:cNvPr>
          <p:cNvSpPr txBox="1"/>
          <p:nvPr/>
        </p:nvSpPr>
        <p:spPr>
          <a:xfrm>
            <a:off x="1482467" y="889764"/>
            <a:ext cx="1426224" cy="3539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8100" tIns="38100" rIns="38100" bIns="38100" numCol="1" spcCol="38100" rtlCol="0" anchor="ctr">
            <a:spAutoFit/>
          </a:bodyPr>
          <a:lstStyle/>
          <a:p>
            <a:pPr algn="ctr" defTabSz="438150" fontAlgn="auto" hangingPunct="0">
              <a:spcBef>
                <a:spcPts val="0"/>
              </a:spcBef>
              <a:spcAft>
                <a:spcPts val="0"/>
              </a:spcAft>
            </a:pPr>
            <a:r>
              <a:rPr lang="en-US">
                <a:solidFill>
                  <a:srgbClr val="000000"/>
                </a:solidFill>
                <a:latin typeface="+mn-lt"/>
                <a:ea typeface="+mn-ea"/>
                <a:sym typeface="Helvetica Light"/>
              </a:rPr>
              <a:t>Alternatively…</a:t>
            </a:r>
          </a:p>
        </p:txBody>
      </p:sp>
    </p:spTree>
    <p:extLst>
      <p:ext uri="{BB962C8B-B14F-4D97-AF65-F5344CB8AC3E}">
        <p14:creationId xmlns:p14="http://schemas.microsoft.com/office/powerpoint/2010/main" val="18902315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9DF61-DAC5-433D-AF7E-5C92DFB69504}"/>
              </a:ext>
            </a:extLst>
          </p:cNvPr>
          <p:cNvSpPr>
            <a:spLocks noGrp="1"/>
          </p:cNvSpPr>
          <p:nvPr>
            <p:ph type="title"/>
          </p:nvPr>
        </p:nvSpPr>
        <p:spPr/>
        <p:txBody>
          <a:bodyPr/>
          <a:lstStyle/>
          <a:p>
            <a:r>
              <a:rPr lang="en-US" dirty="0"/>
              <a:t>Specialization and Aggregation </a:t>
            </a:r>
          </a:p>
        </p:txBody>
      </p:sp>
      <p:sp>
        <p:nvSpPr>
          <p:cNvPr id="4" name="Text Placeholder 3">
            <a:extLst>
              <a:ext uri="{FF2B5EF4-FFF2-40B4-BE49-F238E27FC236}">
                <a16:creationId xmlns:a16="http://schemas.microsoft.com/office/drawing/2014/main" id="{F6FBC1CF-D6A1-4A3E-A3DA-C1A9FF2E5F29}"/>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738553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5</a:t>
            </a:fld>
            <a:endParaRPr spc="4" dirty="0"/>
          </a:p>
        </p:txBody>
      </p:sp>
      <p:sp>
        <p:nvSpPr>
          <p:cNvPr id="4" name="object 4"/>
          <p:cNvSpPr txBox="1"/>
          <p:nvPr/>
        </p:nvSpPr>
        <p:spPr>
          <a:xfrm>
            <a:off x="1473822" y="965302"/>
            <a:ext cx="7193660" cy="3747180"/>
          </a:xfrm>
          <a:prstGeom prst="rect">
            <a:avLst/>
          </a:prstGeom>
        </p:spPr>
        <p:txBody>
          <a:bodyPr vert="horz" wrap="square" lIns="0" tIns="0" rIns="0" bIns="0" rtlCol="0">
            <a:spAutoFit/>
          </a:bodyPr>
          <a:lstStyle/>
          <a:p>
            <a:pPr marL="695325" lvl="1" indent="-342900">
              <a:spcBef>
                <a:spcPts val="300"/>
              </a:spcBef>
              <a:buFont typeface="Times New Roman"/>
              <a:buAutoNum type="arabicPeriod"/>
              <a:tabLst>
                <a:tab pos="695325" algn="l"/>
              </a:tabLst>
            </a:pPr>
            <a:r>
              <a:rPr dirty="0">
                <a:latin typeface="Calibri" charset="0"/>
                <a:cs typeface="Times New Roman"/>
              </a:rPr>
              <a:t>Formulation of information </a:t>
            </a:r>
            <a:r>
              <a:rPr u="sng" dirty="0">
                <a:latin typeface="Calibri" charset="0"/>
                <a:cs typeface="Times New Roman"/>
              </a:rPr>
              <a:t>requirements and functional analysis</a:t>
            </a:r>
          </a:p>
          <a:p>
            <a:pPr marL="1038225" lvl="2" indent="-342900">
              <a:spcBef>
                <a:spcPts val="300"/>
              </a:spcBef>
              <a:buFont typeface="Arial"/>
              <a:buChar char="•"/>
              <a:tabLst>
                <a:tab pos="1038225" algn="l"/>
              </a:tabLst>
            </a:pPr>
            <a:r>
              <a:rPr dirty="0">
                <a:latin typeface="Calibri" charset="0"/>
                <a:cs typeface="Times New Roman"/>
              </a:rPr>
              <a:t>Definition of the problem and analysis of requisites</a:t>
            </a:r>
          </a:p>
          <a:p>
            <a:pPr marL="695325" lvl="1" indent="-342900">
              <a:spcBef>
                <a:spcPts val="300"/>
              </a:spcBef>
              <a:buFont typeface="Times New Roman"/>
              <a:buAutoNum type="arabicPeriod"/>
              <a:tabLst>
                <a:tab pos="695325" algn="l"/>
              </a:tabLst>
            </a:pPr>
            <a:r>
              <a:rPr u="sng" dirty="0">
                <a:latin typeface="Calibri" charset="0"/>
                <a:cs typeface="Times New Roman"/>
              </a:rPr>
              <a:t>Conceptual data model</a:t>
            </a:r>
            <a:r>
              <a:rPr dirty="0">
                <a:latin typeface="Calibri" charset="0"/>
                <a:cs typeface="Times New Roman"/>
              </a:rPr>
              <a:t>: data modeling</a:t>
            </a:r>
            <a:endParaRPr lang="en-US" dirty="0">
              <a:latin typeface="Calibri" charset="0"/>
              <a:cs typeface="Times New Roman"/>
            </a:endParaRPr>
          </a:p>
          <a:p>
            <a:pPr marL="1038225" lvl="2" indent="-342900">
              <a:spcBef>
                <a:spcPts val="300"/>
              </a:spcBef>
              <a:buFont typeface="Arial"/>
              <a:buChar char="•"/>
              <a:tabLst>
                <a:tab pos="1038225" algn="l"/>
              </a:tabLst>
            </a:pPr>
            <a:r>
              <a:rPr lang="en-US" dirty="0">
                <a:latin typeface="Calibri" charset="0"/>
                <a:cs typeface="Times New Roman"/>
              </a:rPr>
              <a:t>Entity-relationship diagram</a:t>
            </a:r>
          </a:p>
          <a:p>
            <a:pPr marL="1038225" lvl="2" indent="-342900">
              <a:spcBef>
                <a:spcPts val="300"/>
              </a:spcBef>
              <a:buFont typeface="Arial"/>
              <a:buChar char="•"/>
              <a:tabLst>
                <a:tab pos="1038225" algn="l"/>
              </a:tabLst>
            </a:pPr>
            <a:r>
              <a:rPr lang="en-US" dirty="0">
                <a:latin typeface="Calibri" charset="0"/>
                <a:cs typeface="Times New Roman"/>
              </a:rPr>
              <a:t>Entities: abstractions of objects</a:t>
            </a:r>
          </a:p>
          <a:p>
            <a:pPr marL="1038225" lvl="2" indent="-342900">
              <a:spcBef>
                <a:spcPts val="300"/>
              </a:spcBef>
              <a:buFont typeface="Arial"/>
              <a:buChar char="•"/>
              <a:tabLst>
                <a:tab pos="1038225" algn="l"/>
              </a:tabLst>
            </a:pPr>
            <a:r>
              <a:rPr lang="en-US" dirty="0">
                <a:latin typeface="Calibri" charset="0"/>
                <a:cs typeface="Times New Roman"/>
              </a:rPr>
              <a:t>Relationships: association among entities</a:t>
            </a:r>
            <a:endParaRPr dirty="0">
              <a:latin typeface="Calibri" charset="0"/>
              <a:cs typeface="Times New Roman"/>
            </a:endParaRPr>
          </a:p>
          <a:p>
            <a:pPr marL="695325" lvl="1" indent="-342900">
              <a:spcBef>
                <a:spcPts val="300"/>
              </a:spcBef>
              <a:buFont typeface="Times New Roman"/>
              <a:buAutoNum type="arabicPeriod"/>
              <a:tabLst>
                <a:tab pos="695325" algn="l"/>
              </a:tabLst>
            </a:pPr>
            <a:r>
              <a:rPr u="sng" dirty="0">
                <a:latin typeface="Calibri" charset="0"/>
                <a:cs typeface="Times New Roman"/>
              </a:rPr>
              <a:t>Logical data model</a:t>
            </a:r>
            <a:r>
              <a:rPr dirty="0">
                <a:latin typeface="Calibri" charset="0"/>
                <a:cs typeface="Times New Roman"/>
              </a:rPr>
              <a:t>: database schema logical design</a:t>
            </a:r>
            <a:endParaRPr lang="en-US" dirty="0">
              <a:latin typeface="Calibri" charset="0"/>
              <a:cs typeface="Times New Roman"/>
            </a:endParaRPr>
          </a:p>
          <a:p>
            <a:pPr marL="952500" lvl="2" indent="-257175">
              <a:spcBef>
                <a:spcPts val="300"/>
              </a:spcBef>
              <a:buFont typeface="Arial" charset="0"/>
              <a:buChar char="•"/>
              <a:tabLst>
                <a:tab pos="695325" algn="l"/>
              </a:tabLst>
            </a:pPr>
            <a:r>
              <a:rPr lang="en-US" dirty="0">
                <a:latin typeface="Calibri" charset="0"/>
                <a:cs typeface="Times New Roman"/>
              </a:rPr>
              <a:t>DDL to specify the schema</a:t>
            </a:r>
            <a:endParaRPr dirty="0">
              <a:latin typeface="Calibri" charset="0"/>
              <a:cs typeface="Times New Roman"/>
            </a:endParaRPr>
          </a:p>
          <a:p>
            <a:pPr marL="695325" lvl="1" indent="-342900">
              <a:spcBef>
                <a:spcPts val="300"/>
              </a:spcBef>
              <a:buFont typeface="Times New Roman"/>
              <a:buAutoNum type="arabicPeriod"/>
              <a:tabLst>
                <a:tab pos="695325" algn="l"/>
              </a:tabLst>
            </a:pPr>
            <a:r>
              <a:rPr dirty="0">
                <a:latin typeface="Calibri" charset="0"/>
                <a:cs typeface="Times New Roman"/>
              </a:rPr>
              <a:t>Translation to relational schemas using normalization theory</a:t>
            </a:r>
            <a:endParaRPr lang="en-US" dirty="0">
              <a:latin typeface="Calibri" charset="0"/>
              <a:cs typeface="Times New Roman"/>
            </a:endParaRPr>
          </a:p>
          <a:p>
            <a:pPr marL="1038225" lvl="2" indent="-342900">
              <a:spcBef>
                <a:spcPts val="300"/>
              </a:spcBef>
              <a:buFont typeface="+mj-lt"/>
              <a:buAutoNum type="alphaLcPeriod"/>
              <a:tabLst>
                <a:tab pos="695325" algn="l"/>
              </a:tabLst>
            </a:pPr>
            <a:r>
              <a:rPr lang="en-US" dirty="0">
                <a:latin typeface="Calibri" charset="0"/>
                <a:cs typeface="Times New Roman"/>
              </a:rPr>
              <a:t>Physical Database Design</a:t>
            </a:r>
          </a:p>
          <a:p>
            <a:pPr marL="1038225" lvl="2" indent="-342900">
              <a:spcBef>
                <a:spcPts val="300"/>
              </a:spcBef>
              <a:buFont typeface="+mj-lt"/>
              <a:buAutoNum type="alphaLcPeriod"/>
              <a:tabLst>
                <a:tab pos="695325" algn="l"/>
              </a:tabLst>
            </a:pPr>
            <a:r>
              <a:rPr lang="en-US" dirty="0">
                <a:latin typeface="Calibri" charset="0"/>
                <a:cs typeface="Times New Roman"/>
              </a:rPr>
              <a:t>Application &amp; Security Design</a:t>
            </a:r>
            <a:endParaRPr dirty="0">
              <a:latin typeface="Calibri" charset="0"/>
              <a:cs typeface="Times New Roman"/>
            </a:endParaRPr>
          </a:p>
          <a:p>
            <a:pPr marL="695325" lvl="1" indent="-342900">
              <a:spcBef>
                <a:spcPts val="300"/>
              </a:spcBef>
              <a:buFont typeface="Times New Roman"/>
              <a:buAutoNum type="arabicPeriod"/>
              <a:tabLst>
                <a:tab pos="695325" algn="l"/>
              </a:tabLst>
            </a:pPr>
            <a:r>
              <a:rPr dirty="0">
                <a:latin typeface="Calibri" charset="0"/>
                <a:cs typeface="Times New Roman"/>
              </a:rPr>
              <a:t>Implementation. Translation to SQL through the DDL</a:t>
            </a:r>
            <a:endParaRPr lang="en-US" dirty="0">
              <a:latin typeface="Calibri" charset="0"/>
              <a:cs typeface="Times New Roman"/>
            </a:endParaRPr>
          </a:p>
        </p:txBody>
      </p:sp>
      <p:sp>
        <p:nvSpPr>
          <p:cNvPr id="6" name="object 2"/>
          <p:cNvSpPr txBox="1">
            <a:spLocks/>
          </p:cNvSpPr>
          <p:nvPr/>
        </p:nvSpPr>
        <p:spPr>
          <a:xfrm>
            <a:off x="1645296" y="391656"/>
            <a:ext cx="5853410" cy="4154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2000" b="1" i="0" u="none" strike="noStrike" cap="none" spc="0" baseline="0">
                <a:ln>
                  <a:noFill/>
                </a:ln>
                <a:solidFill>
                  <a:schemeClr val="bg1"/>
                </a:solidFill>
                <a:uFillTx/>
                <a:latin typeface="Times New Roman"/>
                <a:ea typeface="+mn-ea"/>
                <a:cs typeface="Times New Roman"/>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2700" b="0" kern="0" dirty="0">
                <a:solidFill>
                  <a:schemeClr val="tx1"/>
                </a:solidFill>
                <a:latin typeface="Calibri" charset="0"/>
              </a:rPr>
              <a:t>Database Design Phases</a:t>
            </a:r>
          </a:p>
        </p:txBody>
      </p:sp>
    </p:spTree>
    <p:extLst>
      <p:ext uri="{BB962C8B-B14F-4D97-AF65-F5344CB8AC3E}">
        <p14:creationId xmlns:p14="http://schemas.microsoft.com/office/powerpoint/2010/main" val="3971622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4294967295"/>
          </p:nvPr>
        </p:nvSpPr>
        <p:spPr>
          <a:xfrm>
            <a:off x="7847410" y="4730235"/>
            <a:ext cx="153590" cy="369332"/>
          </a:xfrm>
          <a:prstGeom prst="rect">
            <a:avLst/>
          </a:prstGeom>
        </p:spPr>
        <p:txBody>
          <a:bodyPr vert="horz" wrap="square" lIns="0" tIns="0" rIns="0" bIns="0" numCol="1" rtlCol="0" anchor="ctr" anchorCtr="0" compatLnSpc="1">
            <a:prstTxWarp prst="textNoShape">
              <a:avLst/>
            </a:prstTxWarp>
            <a:spAutoFit/>
          </a:bodyPr>
          <a:lstStyle/>
          <a:p>
            <a:pPr marL="76676"/>
            <a:fld id="{81D60167-4931-47E6-BA6A-407CBD079E47}" type="slidenum">
              <a:rPr spc="4" dirty="0"/>
              <a:pPr marL="76676"/>
              <a:t>50</a:t>
            </a:fld>
            <a:endParaRPr spc="4" dirty="0"/>
          </a:p>
        </p:txBody>
      </p:sp>
      <p:sp>
        <p:nvSpPr>
          <p:cNvPr id="4" name="object 4"/>
          <p:cNvSpPr txBox="1"/>
          <p:nvPr/>
        </p:nvSpPr>
        <p:spPr>
          <a:xfrm>
            <a:off x="964096" y="975027"/>
            <a:ext cx="7513982" cy="2787943"/>
          </a:xfrm>
          <a:prstGeom prst="rect">
            <a:avLst/>
          </a:prstGeom>
        </p:spPr>
        <p:txBody>
          <a:bodyPr vert="horz" wrap="square" lIns="0" tIns="0" rIns="0" bIns="0" rtlCol="0">
            <a:spAutoFit/>
          </a:bodyPr>
          <a:lstStyle/>
          <a:p>
            <a:pPr marL="609600" marR="88106" lvl="1" indent="-257175">
              <a:spcBef>
                <a:spcPts val="750"/>
              </a:spcBef>
              <a:buFont typeface="Arial"/>
              <a:buChar char="•"/>
              <a:tabLst>
                <a:tab pos="609600" algn="l"/>
              </a:tabLst>
            </a:pPr>
            <a:r>
              <a:rPr u="sng" dirty="0">
                <a:latin typeface="+mn-lt"/>
                <a:cs typeface="Times New Roman"/>
              </a:rPr>
              <a:t>Top-down design process</a:t>
            </a:r>
            <a:r>
              <a:rPr dirty="0">
                <a:latin typeface="+mn-lt"/>
                <a:cs typeface="Times New Roman"/>
              </a:rPr>
              <a:t>: sub-groupings within an entity set that are distinctive from other entities in the set</a:t>
            </a:r>
          </a:p>
          <a:p>
            <a:pPr marL="609600" marR="155258" lvl="1" indent="-257175">
              <a:spcBef>
                <a:spcPts val="750"/>
              </a:spcBef>
              <a:buFont typeface="Arial"/>
              <a:buChar char="•"/>
              <a:tabLst>
                <a:tab pos="609600" algn="l"/>
              </a:tabLst>
            </a:pPr>
            <a:r>
              <a:rPr dirty="0">
                <a:latin typeface="+mn-lt"/>
                <a:cs typeface="Times New Roman"/>
              </a:rPr>
              <a:t>These sub-groupings become lower-level entity sets that have attributes or participate in relationships that </a:t>
            </a:r>
            <a:r>
              <a:rPr b="1" dirty="0">
                <a:latin typeface="+mn-lt"/>
                <a:cs typeface="Times New Roman"/>
              </a:rPr>
              <a:t>do not apply </a:t>
            </a:r>
            <a:r>
              <a:rPr dirty="0">
                <a:latin typeface="+mn-lt"/>
                <a:cs typeface="Times New Roman"/>
              </a:rPr>
              <a:t>to the higher-level entity set</a:t>
            </a:r>
          </a:p>
          <a:p>
            <a:pPr marL="609600" lvl="1" indent="-257175">
              <a:spcBef>
                <a:spcPts val="746"/>
              </a:spcBef>
              <a:buFont typeface="Arial"/>
              <a:buChar char="•"/>
              <a:tabLst>
                <a:tab pos="609600" algn="l"/>
              </a:tabLst>
            </a:pPr>
            <a:r>
              <a:rPr dirty="0">
                <a:latin typeface="+mn-lt"/>
                <a:cs typeface="Times New Roman"/>
              </a:rPr>
              <a:t>Depicted by a triangle component labeled </a:t>
            </a:r>
            <a:r>
              <a:rPr b="1" dirty="0">
                <a:latin typeface="+mn-lt"/>
                <a:cs typeface="Times New Roman"/>
              </a:rPr>
              <a:t>IS</a:t>
            </a:r>
            <a:r>
              <a:rPr lang="en-US" b="1" dirty="0">
                <a:latin typeface="+mn-lt"/>
                <a:cs typeface="Times New Roman"/>
              </a:rPr>
              <a:t>-</a:t>
            </a:r>
            <a:r>
              <a:rPr b="1" dirty="0">
                <a:latin typeface="+mn-lt"/>
                <a:cs typeface="Times New Roman"/>
              </a:rPr>
              <a:t>A</a:t>
            </a:r>
            <a:r>
              <a:rPr lang="en-US" dirty="0">
                <a:latin typeface="+mn-lt"/>
                <a:cs typeface="Times New Roman"/>
              </a:rPr>
              <a:t> or a rounded arrow </a:t>
            </a:r>
            <a:endParaRPr dirty="0">
              <a:latin typeface="+mn-lt"/>
              <a:cs typeface="Times New Roman"/>
            </a:endParaRPr>
          </a:p>
          <a:p>
            <a:pPr marL="609600" marR="87629" indent="-257175">
              <a:spcBef>
                <a:spcPts val="750"/>
              </a:spcBef>
              <a:buFont typeface="Arial"/>
              <a:buChar char="•"/>
              <a:tabLst>
                <a:tab pos="609600" algn="l"/>
              </a:tabLst>
            </a:pPr>
            <a:r>
              <a:rPr b="1" dirty="0">
                <a:latin typeface="+mn-lt"/>
                <a:cs typeface="Times New Roman"/>
              </a:rPr>
              <a:t>Attribute inheritance </a:t>
            </a:r>
            <a:r>
              <a:rPr dirty="0">
                <a:latin typeface="+mn-lt"/>
                <a:cs typeface="Times New Roman"/>
              </a:rPr>
              <a:t>– a lower-level entity set inherits all the attributes and relationship participation of the higher-level entity set to which it is linked</a:t>
            </a:r>
          </a:p>
        </p:txBody>
      </p:sp>
      <p:sp>
        <p:nvSpPr>
          <p:cNvPr id="6"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Specialization</a:t>
            </a:r>
          </a:p>
        </p:txBody>
      </p:sp>
    </p:spTree>
    <p:extLst>
      <p:ext uri="{BB962C8B-B14F-4D97-AF65-F5344CB8AC3E}">
        <p14:creationId xmlns:p14="http://schemas.microsoft.com/office/powerpoint/2010/main" val="354592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4400" y="1128360"/>
            <a:ext cx="6810375" cy="656590"/>
          </a:xfrm>
          <a:prstGeom prst="rect">
            <a:avLst/>
          </a:prstGeom>
        </p:spPr>
        <p:txBody>
          <a:bodyPr vert="horz" wrap="square" lIns="0" tIns="0" rIns="0" bIns="0" rtlCol="0">
            <a:spAutoFit/>
          </a:bodyPr>
          <a:lstStyle/>
          <a:p>
            <a:pPr marL="609600" lvl="1" indent="-257175">
              <a:spcBef>
                <a:spcPts val="750"/>
              </a:spcBef>
              <a:buFont typeface="Arial"/>
              <a:buChar char="•"/>
              <a:tabLst>
                <a:tab pos="609600" algn="l"/>
              </a:tabLst>
            </a:pPr>
            <a:r>
              <a:rPr dirty="0"/>
              <a:t>Overlapping: subclasses may have overlapping sets of entities</a:t>
            </a:r>
          </a:p>
          <a:p>
            <a:pPr marL="609600" lvl="1" indent="-257175">
              <a:spcBef>
                <a:spcPts val="750"/>
              </a:spcBef>
              <a:buFont typeface="Arial"/>
              <a:buChar char="•"/>
              <a:tabLst>
                <a:tab pos="609600" algn="l"/>
              </a:tabLst>
            </a:pPr>
            <a:r>
              <a:rPr dirty="0"/>
              <a:t>Disjoint: subclasses must have disjoint sets of entities</a:t>
            </a:r>
          </a:p>
        </p:txBody>
      </p:sp>
      <p:sp>
        <p:nvSpPr>
          <p:cNvPr id="7" name="object 7"/>
          <p:cNvSpPr txBox="1"/>
          <p:nvPr/>
        </p:nvSpPr>
        <p:spPr>
          <a:xfrm>
            <a:off x="1325713" y="2521946"/>
            <a:ext cx="6216348" cy="276999"/>
          </a:xfrm>
          <a:prstGeom prst="rect">
            <a:avLst/>
          </a:prstGeom>
        </p:spPr>
        <p:txBody>
          <a:bodyPr vert="horz" wrap="square" lIns="0" tIns="0" rIns="0" bIns="0" rtlCol="0">
            <a:spAutoFit/>
          </a:bodyPr>
          <a:lstStyle/>
          <a:p>
            <a:pPr marL="9525"/>
            <a:r>
              <a:rPr lang="en-US" u="sng" dirty="0"/>
              <a:t>Disjoint</a:t>
            </a:r>
            <a:r>
              <a:rPr lang="en-US" dirty="0"/>
              <a:t>: </a:t>
            </a:r>
            <a:r>
              <a:rPr dirty="0"/>
              <a:t>A </a:t>
            </a:r>
            <a:r>
              <a:rPr lang="en-US" dirty="0"/>
              <a:t> </a:t>
            </a:r>
            <a:r>
              <a:rPr dirty="0"/>
              <a:t>student </a:t>
            </a:r>
            <a:r>
              <a:rPr lang="en-US" dirty="0"/>
              <a:t>must be </a:t>
            </a:r>
            <a:r>
              <a:rPr dirty="0"/>
              <a:t>either a graduate or undergrad</a:t>
            </a:r>
          </a:p>
        </p:txBody>
      </p:sp>
      <p:sp>
        <p:nvSpPr>
          <p:cNvPr id="8" name="object 8"/>
          <p:cNvSpPr txBox="1"/>
          <p:nvPr/>
        </p:nvSpPr>
        <p:spPr>
          <a:xfrm>
            <a:off x="1311194" y="1938282"/>
            <a:ext cx="5984128" cy="276999"/>
          </a:xfrm>
          <a:prstGeom prst="rect">
            <a:avLst/>
          </a:prstGeom>
        </p:spPr>
        <p:txBody>
          <a:bodyPr vert="horz" wrap="square" lIns="0" tIns="0" rIns="0" bIns="0" rtlCol="0">
            <a:spAutoFit/>
          </a:bodyPr>
          <a:lstStyle/>
          <a:p>
            <a:pPr marL="9525"/>
            <a:r>
              <a:rPr lang="en-US" u="sng" dirty="0"/>
              <a:t>Overlapping</a:t>
            </a:r>
            <a:r>
              <a:rPr lang="en-US" dirty="0"/>
              <a:t>: </a:t>
            </a:r>
            <a:r>
              <a:rPr dirty="0"/>
              <a:t>A student may also </a:t>
            </a:r>
            <a:r>
              <a:rPr lang="en-US" dirty="0"/>
              <a:t>work for the university</a:t>
            </a:r>
            <a:endParaRPr dirty="0"/>
          </a:p>
        </p:txBody>
      </p:sp>
      <p:sp>
        <p:nvSpPr>
          <p:cNvPr id="10"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Specialization</a:t>
            </a:r>
          </a:p>
        </p:txBody>
      </p:sp>
    </p:spTree>
    <p:extLst>
      <p:ext uri="{BB962C8B-B14F-4D97-AF65-F5344CB8AC3E}">
        <p14:creationId xmlns:p14="http://schemas.microsoft.com/office/powerpoint/2010/main" val="1370389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14400" y="1128360"/>
            <a:ext cx="6810375" cy="656590"/>
          </a:xfrm>
          <a:prstGeom prst="rect">
            <a:avLst/>
          </a:prstGeom>
        </p:spPr>
        <p:txBody>
          <a:bodyPr vert="horz" wrap="square" lIns="0" tIns="0" rIns="0" bIns="0" rtlCol="0">
            <a:spAutoFit/>
          </a:bodyPr>
          <a:lstStyle/>
          <a:p>
            <a:pPr marL="609600" lvl="1" indent="-257175">
              <a:spcBef>
                <a:spcPts val="750"/>
              </a:spcBef>
              <a:buFont typeface="Arial"/>
              <a:buChar char="•"/>
              <a:tabLst>
                <a:tab pos="609600" algn="l"/>
              </a:tabLst>
            </a:pPr>
            <a:r>
              <a:rPr dirty="0"/>
              <a:t>Overlapping: subclasses may have overlapping sets of entities</a:t>
            </a:r>
          </a:p>
          <a:p>
            <a:pPr marL="609600" lvl="1" indent="-257175">
              <a:spcBef>
                <a:spcPts val="750"/>
              </a:spcBef>
              <a:buFont typeface="Arial"/>
              <a:buChar char="•"/>
              <a:tabLst>
                <a:tab pos="609600" algn="l"/>
              </a:tabLst>
            </a:pPr>
            <a:r>
              <a:rPr dirty="0"/>
              <a:t>Disjoint: subclasses must have disjoint sets of entities</a:t>
            </a:r>
          </a:p>
        </p:txBody>
      </p:sp>
      <p:sp>
        <p:nvSpPr>
          <p:cNvPr id="10"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Specialization</a:t>
            </a:r>
          </a:p>
        </p:txBody>
      </p:sp>
      <p:grpSp>
        <p:nvGrpSpPr>
          <p:cNvPr id="6" name="Group 5">
            <a:extLst>
              <a:ext uri="{FF2B5EF4-FFF2-40B4-BE49-F238E27FC236}">
                <a16:creationId xmlns:a16="http://schemas.microsoft.com/office/drawing/2014/main" id="{BDCC5D62-BDFA-6E44-AD90-C5A909BFD052}"/>
              </a:ext>
            </a:extLst>
          </p:cNvPr>
          <p:cNvGrpSpPr/>
          <p:nvPr/>
        </p:nvGrpSpPr>
        <p:grpSpPr>
          <a:xfrm>
            <a:off x="1239203" y="2096833"/>
            <a:ext cx="6590251" cy="2532888"/>
            <a:chOff x="1239203" y="2096833"/>
            <a:chExt cx="6590251" cy="2532888"/>
          </a:xfrm>
        </p:grpSpPr>
        <p:sp>
          <p:nvSpPr>
            <p:cNvPr id="9" name="object 5">
              <a:extLst>
                <a:ext uri="{FF2B5EF4-FFF2-40B4-BE49-F238E27FC236}">
                  <a16:creationId xmlns:a16="http://schemas.microsoft.com/office/drawing/2014/main" id="{5D511E8D-4BC0-854D-B6FA-36FCD70A33B2}"/>
                </a:ext>
              </a:extLst>
            </p:cNvPr>
            <p:cNvSpPr/>
            <p:nvPr/>
          </p:nvSpPr>
          <p:spPr>
            <a:xfrm>
              <a:off x="3071241" y="2096833"/>
              <a:ext cx="2454021" cy="2532888"/>
            </a:xfrm>
            <a:prstGeom prst="rect">
              <a:avLst/>
            </a:prstGeom>
            <a:blipFill>
              <a:blip r:embed="rId3" cstate="print"/>
              <a:stretch>
                <a:fillRect/>
              </a:stretch>
            </a:blipFill>
          </p:spPr>
          <p:txBody>
            <a:bodyPr wrap="square" lIns="0" tIns="0" rIns="0" bIns="0" rtlCol="0"/>
            <a:lstStyle/>
            <a:p>
              <a:endParaRPr/>
            </a:p>
          </p:txBody>
        </p:sp>
        <p:sp>
          <p:nvSpPr>
            <p:cNvPr id="11" name="object 6">
              <a:extLst>
                <a:ext uri="{FF2B5EF4-FFF2-40B4-BE49-F238E27FC236}">
                  <a16:creationId xmlns:a16="http://schemas.microsoft.com/office/drawing/2014/main" id="{6A7861CF-27BF-BE49-ADD3-E1B941DCDF6D}"/>
                </a:ext>
              </a:extLst>
            </p:cNvPr>
            <p:cNvSpPr/>
            <p:nvPr/>
          </p:nvSpPr>
          <p:spPr>
            <a:xfrm>
              <a:off x="5076920" y="2768822"/>
              <a:ext cx="793433" cy="338613"/>
            </a:xfrm>
            <a:custGeom>
              <a:avLst/>
              <a:gdLst/>
              <a:ahLst/>
              <a:cxnLst/>
              <a:rect l="l" t="t" r="r" b="b"/>
              <a:pathLst>
                <a:path w="1057910" h="451485">
                  <a:moveTo>
                    <a:pt x="66421" y="354838"/>
                  </a:moveTo>
                  <a:lnTo>
                    <a:pt x="62484" y="355345"/>
                  </a:lnTo>
                  <a:lnTo>
                    <a:pt x="0" y="436625"/>
                  </a:lnTo>
                  <a:lnTo>
                    <a:pt x="98044" y="450595"/>
                  </a:lnTo>
                  <a:lnTo>
                    <a:pt x="101600" y="450976"/>
                  </a:lnTo>
                  <a:lnTo>
                    <a:pt x="104775" y="448563"/>
                  </a:lnTo>
                  <a:lnTo>
                    <a:pt x="105790" y="441706"/>
                  </a:lnTo>
                  <a:lnTo>
                    <a:pt x="103377" y="438404"/>
                  </a:lnTo>
                  <a:lnTo>
                    <a:pt x="99822" y="438023"/>
                  </a:lnTo>
                  <a:lnTo>
                    <a:pt x="98041" y="437769"/>
                  </a:lnTo>
                  <a:lnTo>
                    <a:pt x="14097" y="437769"/>
                  </a:lnTo>
                  <a:lnTo>
                    <a:pt x="9271" y="426085"/>
                  </a:lnTo>
                  <a:lnTo>
                    <a:pt x="30793" y="417296"/>
                  </a:lnTo>
                  <a:lnTo>
                    <a:pt x="70358" y="365760"/>
                  </a:lnTo>
                  <a:lnTo>
                    <a:pt x="72517" y="363093"/>
                  </a:lnTo>
                  <a:lnTo>
                    <a:pt x="72009" y="359029"/>
                  </a:lnTo>
                  <a:lnTo>
                    <a:pt x="69214" y="356869"/>
                  </a:lnTo>
                  <a:lnTo>
                    <a:pt x="66421" y="354838"/>
                  </a:lnTo>
                  <a:close/>
                </a:path>
                <a:path w="1057910" h="451485">
                  <a:moveTo>
                    <a:pt x="30793" y="417296"/>
                  </a:moveTo>
                  <a:lnTo>
                    <a:pt x="9271" y="426085"/>
                  </a:lnTo>
                  <a:lnTo>
                    <a:pt x="14097" y="437769"/>
                  </a:lnTo>
                  <a:lnTo>
                    <a:pt x="19073" y="435737"/>
                  </a:lnTo>
                  <a:lnTo>
                    <a:pt x="16637" y="435737"/>
                  </a:lnTo>
                  <a:lnTo>
                    <a:pt x="12573" y="425576"/>
                  </a:lnTo>
                  <a:lnTo>
                    <a:pt x="24436" y="425576"/>
                  </a:lnTo>
                  <a:lnTo>
                    <a:pt x="30793" y="417296"/>
                  </a:lnTo>
                  <a:close/>
                </a:path>
                <a:path w="1057910" h="451485">
                  <a:moveTo>
                    <a:pt x="35829" y="428894"/>
                  </a:moveTo>
                  <a:lnTo>
                    <a:pt x="14097" y="437769"/>
                  </a:lnTo>
                  <a:lnTo>
                    <a:pt x="98041" y="437769"/>
                  </a:lnTo>
                  <a:lnTo>
                    <a:pt x="35829" y="428894"/>
                  </a:lnTo>
                  <a:close/>
                </a:path>
                <a:path w="1057910" h="451485">
                  <a:moveTo>
                    <a:pt x="12573" y="425576"/>
                  </a:moveTo>
                  <a:lnTo>
                    <a:pt x="16637" y="435737"/>
                  </a:lnTo>
                  <a:lnTo>
                    <a:pt x="23265" y="427102"/>
                  </a:lnTo>
                  <a:lnTo>
                    <a:pt x="12573" y="425576"/>
                  </a:lnTo>
                  <a:close/>
                </a:path>
                <a:path w="1057910" h="451485">
                  <a:moveTo>
                    <a:pt x="23265" y="427102"/>
                  </a:moveTo>
                  <a:lnTo>
                    <a:pt x="16637" y="435737"/>
                  </a:lnTo>
                  <a:lnTo>
                    <a:pt x="19073" y="435737"/>
                  </a:lnTo>
                  <a:lnTo>
                    <a:pt x="35829" y="428894"/>
                  </a:lnTo>
                  <a:lnTo>
                    <a:pt x="23265" y="427102"/>
                  </a:lnTo>
                  <a:close/>
                </a:path>
                <a:path w="1057910" h="451485">
                  <a:moveTo>
                    <a:pt x="1052702" y="0"/>
                  </a:moveTo>
                  <a:lnTo>
                    <a:pt x="30793" y="417296"/>
                  </a:lnTo>
                  <a:lnTo>
                    <a:pt x="23265" y="427102"/>
                  </a:lnTo>
                  <a:lnTo>
                    <a:pt x="35829" y="428894"/>
                  </a:lnTo>
                  <a:lnTo>
                    <a:pt x="1057528" y="11684"/>
                  </a:lnTo>
                  <a:lnTo>
                    <a:pt x="1052702" y="0"/>
                  </a:lnTo>
                  <a:close/>
                </a:path>
                <a:path w="1057910" h="451485">
                  <a:moveTo>
                    <a:pt x="24436" y="425576"/>
                  </a:moveTo>
                  <a:lnTo>
                    <a:pt x="12573" y="425576"/>
                  </a:lnTo>
                  <a:lnTo>
                    <a:pt x="23265" y="427102"/>
                  </a:lnTo>
                  <a:lnTo>
                    <a:pt x="24436" y="425576"/>
                  </a:lnTo>
                  <a:close/>
                </a:path>
              </a:pathLst>
            </a:custGeom>
            <a:solidFill>
              <a:srgbClr val="EC7C30"/>
            </a:solidFill>
          </p:spPr>
          <p:txBody>
            <a:bodyPr wrap="square" lIns="0" tIns="0" rIns="0" bIns="0" rtlCol="0"/>
            <a:lstStyle/>
            <a:p>
              <a:endParaRPr/>
            </a:p>
          </p:txBody>
        </p:sp>
        <p:sp>
          <p:nvSpPr>
            <p:cNvPr id="12" name="object 8">
              <a:extLst>
                <a:ext uri="{FF2B5EF4-FFF2-40B4-BE49-F238E27FC236}">
                  <a16:creationId xmlns:a16="http://schemas.microsoft.com/office/drawing/2014/main" id="{9D62918C-FA9C-1B40-B0B2-3C111B0607A7}"/>
                </a:ext>
              </a:extLst>
            </p:cNvPr>
            <p:cNvSpPr/>
            <p:nvPr/>
          </p:nvSpPr>
          <p:spPr>
            <a:xfrm>
              <a:off x="2520219" y="3477292"/>
              <a:ext cx="1386364" cy="475774"/>
            </a:xfrm>
            <a:custGeom>
              <a:avLst/>
              <a:gdLst/>
              <a:ahLst/>
              <a:cxnLst/>
              <a:rect l="l" t="t" r="r" b="b"/>
              <a:pathLst>
                <a:path w="1848485" h="634364">
                  <a:moveTo>
                    <a:pt x="1812043" y="607549"/>
                  </a:moveTo>
                  <a:lnTo>
                    <a:pt x="1745487" y="621792"/>
                  </a:lnTo>
                  <a:lnTo>
                    <a:pt x="1743202" y="625221"/>
                  </a:lnTo>
                  <a:lnTo>
                    <a:pt x="1744726" y="632079"/>
                  </a:lnTo>
                  <a:lnTo>
                    <a:pt x="1748155" y="634238"/>
                  </a:lnTo>
                  <a:lnTo>
                    <a:pt x="1838378" y="614934"/>
                  </a:lnTo>
                  <a:lnTo>
                    <a:pt x="1834515" y="614934"/>
                  </a:lnTo>
                  <a:lnTo>
                    <a:pt x="1812043" y="607549"/>
                  </a:lnTo>
                  <a:close/>
                </a:path>
                <a:path w="1848485" h="634364">
                  <a:moveTo>
                    <a:pt x="1824504" y="604888"/>
                  </a:moveTo>
                  <a:lnTo>
                    <a:pt x="1812043" y="607549"/>
                  </a:lnTo>
                  <a:lnTo>
                    <a:pt x="1834515" y="614934"/>
                  </a:lnTo>
                  <a:lnTo>
                    <a:pt x="1835136" y="613029"/>
                  </a:lnTo>
                  <a:lnTo>
                    <a:pt x="1831720" y="613029"/>
                  </a:lnTo>
                  <a:lnTo>
                    <a:pt x="1824504" y="604888"/>
                  </a:lnTo>
                  <a:close/>
                </a:path>
                <a:path w="1848485" h="634364">
                  <a:moveTo>
                    <a:pt x="1776348" y="535686"/>
                  </a:moveTo>
                  <a:lnTo>
                    <a:pt x="1771142" y="540385"/>
                  </a:lnTo>
                  <a:lnTo>
                    <a:pt x="1770887" y="544449"/>
                  </a:lnTo>
                  <a:lnTo>
                    <a:pt x="1773173" y="546988"/>
                  </a:lnTo>
                  <a:lnTo>
                    <a:pt x="1816242" y="595570"/>
                  </a:lnTo>
                  <a:lnTo>
                    <a:pt x="1838452" y="602869"/>
                  </a:lnTo>
                  <a:lnTo>
                    <a:pt x="1834515" y="614934"/>
                  </a:lnTo>
                  <a:lnTo>
                    <a:pt x="1838378" y="614934"/>
                  </a:lnTo>
                  <a:lnTo>
                    <a:pt x="1848484" y="612775"/>
                  </a:lnTo>
                  <a:lnTo>
                    <a:pt x="1782698" y="538607"/>
                  </a:lnTo>
                  <a:lnTo>
                    <a:pt x="1780412" y="535940"/>
                  </a:lnTo>
                  <a:lnTo>
                    <a:pt x="1776348" y="535686"/>
                  </a:lnTo>
                  <a:close/>
                </a:path>
                <a:path w="1848485" h="634364">
                  <a:moveTo>
                    <a:pt x="1835149" y="602615"/>
                  </a:moveTo>
                  <a:lnTo>
                    <a:pt x="1824504" y="604888"/>
                  </a:lnTo>
                  <a:lnTo>
                    <a:pt x="1831720" y="613029"/>
                  </a:lnTo>
                  <a:lnTo>
                    <a:pt x="1835149" y="602615"/>
                  </a:lnTo>
                  <a:close/>
                </a:path>
                <a:path w="1848485" h="634364">
                  <a:moveTo>
                    <a:pt x="1837679" y="602615"/>
                  </a:moveTo>
                  <a:lnTo>
                    <a:pt x="1835149" y="602615"/>
                  </a:lnTo>
                  <a:lnTo>
                    <a:pt x="1831720" y="613029"/>
                  </a:lnTo>
                  <a:lnTo>
                    <a:pt x="1835136" y="613029"/>
                  </a:lnTo>
                  <a:lnTo>
                    <a:pt x="1838452" y="602869"/>
                  </a:lnTo>
                  <a:lnTo>
                    <a:pt x="1837679" y="602615"/>
                  </a:lnTo>
                  <a:close/>
                </a:path>
                <a:path w="1848485" h="634364">
                  <a:moveTo>
                    <a:pt x="4063" y="0"/>
                  </a:moveTo>
                  <a:lnTo>
                    <a:pt x="0" y="12065"/>
                  </a:lnTo>
                  <a:lnTo>
                    <a:pt x="1812043" y="607549"/>
                  </a:lnTo>
                  <a:lnTo>
                    <a:pt x="1824504" y="604888"/>
                  </a:lnTo>
                  <a:lnTo>
                    <a:pt x="1816242" y="595570"/>
                  </a:lnTo>
                  <a:lnTo>
                    <a:pt x="4063" y="0"/>
                  </a:lnTo>
                  <a:close/>
                </a:path>
                <a:path w="1848485" h="634364">
                  <a:moveTo>
                    <a:pt x="1816242" y="595570"/>
                  </a:moveTo>
                  <a:lnTo>
                    <a:pt x="1824504" y="604888"/>
                  </a:lnTo>
                  <a:lnTo>
                    <a:pt x="1835149" y="602615"/>
                  </a:lnTo>
                  <a:lnTo>
                    <a:pt x="1837679" y="602615"/>
                  </a:lnTo>
                  <a:lnTo>
                    <a:pt x="1816242" y="595570"/>
                  </a:lnTo>
                  <a:close/>
                </a:path>
              </a:pathLst>
            </a:custGeom>
            <a:solidFill>
              <a:srgbClr val="EC7C30"/>
            </a:solidFill>
          </p:spPr>
          <p:txBody>
            <a:bodyPr wrap="square" lIns="0" tIns="0" rIns="0" bIns="0" rtlCol="0"/>
            <a:lstStyle/>
            <a:p>
              <a:endParaRPr/>
            </a:p>
          </p:txBody>
        </p:sp>
        <p:sp>
          <p:nvSpPr>
            <p:cNvPr id="13" name="object 9">
              <a:extLst>
                <a:ext uri="{FF2B5EF4-FFF2-40B4-BE49-F238E27FC236}">
                  <a16:creationId xmlns:a16="http://schemas.microsoft.com/office/drawing/2014/main" id="{6134C747-D374-6A4C-B47E-366498BCE2A4}"/>
                </a:ext>
              </a:extLst>
            </p:cNvPr>
            <p:cNvSpPr txBox="1"/>
            <p:nvPr/>
          </p:nvSpPr>
          <p:spPr>
            <a:xfrm>
              <a:off x="5927216" y="2631376"/>
              <a:ext cx="866775" cy="184666"/>
            </a:xfrm>
            <a:prstGeom prst="rect">
              <a:avLst/>
            </a:prstGeom>
          </p:spPr>
          <p:txBody>
            <a:bodyPr vert="horz" wrap="square" lIns="0" tIns="0" rIns="0" bIns="0" rtlCol="0">
              <a:spAutoFit/>
            </a:bodyPr>
            <a:lstStyle/>
            <a:p>
              <a:pPr marL="9525"/>
              <a:r>
                <a:rPr sz="1200" dirty="0">
                  <a:latin typeface="Helvetica" charset="0"/>
                  <a:cs typeface="Times New Roman"/>
                </a:rPr>
                <a:t>Overlapping</a:t>
              </a:r>
              <a:endParaRPr sz="1200">
                <a:latin typeface="Helvetica" charset="0"/>
                <a:cs typeface="Times New Roman"/>
              </a:endParaRPr>
            </a:p>
          </p:txBody>
        </p:sp>
        <p:sp>
          <p:nvSpPr>
            <p:cNvPr id="14" name="object 10">
              <a:extLst>
                <a:ext uri="{FF2B5EF4-FFF2-40B4-BE49-F238E27FC236}">
                  <a16:creationId xmlns:a16="http://schemas.microsoft.com/office/drawing/2014/main" id="{FE1C1D37-EB46-E74B-8256-88BCFDDF8C62}"/>
                </a:ext>
              </a:extLst>
            </p:cNvPr>
            <p:cNvSpPr txBox="1"/>
            <p:nvPr/>
          </p:nvSpPr>
          <p:spPr>
            <a:xfrm>
              <a:off x="1239203" y="3014663"/>
              <a:ext cx="2345531" cy="559512"/>
            </a:xfrm>
            <a:prstGeom prst="rect">
              <a:avLst/>
            </a:prstGeom>
          </p:spPr>
          <p:txBody>
            <a:bodyPr vert="horz" wrap="square" lIns="0" tIns="0" rIns="0" bIns="0" rtlCol="0">
              <a:spAutoFit/>
            </a:bodyPr>
            <a:lstStyle/>
            <a:p>
              <a:pPr marL="678656" marR="3810" indent="-669608">
                <a:lnSpc>
                  <a:spcPct val="160000"/>
                </a:lnSpc>
              </a:pPr>
              <a:r>
                <a:rPr sz="1200" dirty="0">
                  <a:latin typeface="Helvetica" charset="0"/>
                  <a:cs typeface="Times New Roman"/>
                </a:rPr>
                <a:t>An instructor cannot be secretary Disjoint</a:t>
              </a:r>
            </a:p>
          </p:txBody>
        </p:sp>
        <p:sp>
          <p:nvSpPr>
            <p:cNvPr id="15" name="object 11">
              <a:extLst>
                <a:ext uri="{FF2B5EF4-FFF2-40B4-BE49-F238E27FC236}">
                  <a16:creationId xmlns:a16="http://schemas.microsoft.com/office/drawing/2014/main" id="{1383D49E-B0D3-4140-A831-EF156571E0D4}"/>
                </a:ext>
              </a:extLst>
            </p:cNvPr>
            <p:cNvSpPr txBox="1"/>
            <p:nvPr/>
          </p:nvSpPr>
          <p:spPr>
            <a:xfrm>
              <a:off x="5584888" y="2991611"/>
              <a:ext cx="2244566" cy="184666"/>
            </a:xfrm>
            <a:prstGeom prst="rect">
              <a:avLst/>
            </a:prstGeom>
          </p:spPr>
          <p:txBody>
            <a:bodyPr vert="horz" wrap="square" lIns="0" tIns="0" rIns="0" bIns="0" rtlCol="0">
              <a:spAutoFit/>
            </a:bodyPr>
            <a:lstStyle/>
            <a:p>
              <a:pPr marL="9525"/>
              <a:r>
                <a:rPr sz="1200" dirty="0">
                  <a:latin typeface="Helvetica" charset="0"/>
                  <a:cs typeface="Times New Roman"/>
                </a:rPr>
                <a:t>Students can be also employees</a:t>
              </a:r>
              <a:endParaRPr sz="1200">
                <a:latin typeface="Helvetica" charset="0"/>
                <a:cs typeface="Times New Roman"/>
              </a:endParaRPr>
            </a:p>
          </p:txBody>
        </p:sp>
      </p:grpSp>
    </p:spTree>
    <p:extLst>
      <p:ext uri="{BB962C8B-B14F-4D97-AF65-F5344CB8AC3E}">
        <p14:creationId xmlns:p14="http://schemas.microsoft.com/office/powerpoint/2010/main" val="9277299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824964" y="975028"/>
            <a:ext cx="7772379" cy="1867178"/>
          </a:xfrm>
          <a:prstGeom prst="rect">
            <a:avLst/>
          </a:prstGeom>
        </p:spPr>
        <p:txBody>
          <a:bodyPr vert="horz" wrap="square" lIns="0" tIns="0" rIns="0" bIns="0" rtlCol="0">
            <a:spAutoFit/>
          </a:bodyPr>
          <a:lstStyle/>
          <a:p>
            <a:pPr marL="9525">
              <a:tabLst>
                <a:tab pos="266700" algn="l"/>
              </a:tabLst>
            </a:pPr>
            <a:r>
              <a:rPr dirty="0"/>
              <a:t>Representation of specialization using schemas (Method I)</a:t>
            </a:r>
          </a:p>
          <a:p>
            <a:pPr marL="609600" lvl="1" indent="-257175">
              <a:spcBef>
                <a:spcPts val="750"/>
              </a:spcBef>
              <a:buFont typeface="Arial"/>
              <a:buChar char="•"/>
              <a:tabLst>
                <a:tab pos="609600" algn="l"/>
              </a:tabLst>
            </a:pPr>
            <a:r>
              <a:rPr dirty="0"/>
              <a:t>Form a schema for the higher-level entity</a:t>
            </a:r>
          </a:p>
          <a:p>
            <a:pPr marL="609600" marR="3810" lvl="1" indent="-257175">
              <a:spcBef>
                <a:spcPts val="750"/>
              </a:spcBef>
              <a:buFont typeface="Arial"/>
              <a:buChar char="•"/>
              <a:tabLst>
                <a:tab pos="609600" algn="l"/>
              </a:tabLst>
            </a:pPr>
            <a:r>
              <a:rPr dirty="0"/>
              <a:t>Form a schema for each lower-level entity set, include primary key of higher-level entity set and local attributes</a:t>
            </a:r>
          </a:p>
          <a:p>
            <a:pPr>
              <a:spcBef>
                <a:spcPts val="11"/>
              </a:spcBef>
            </a:pPr>
            <a:endParaRPr dirty="0"/>
          </a:p>
          <a:p>
            <a:pPr marL="1277779">
              <a:tabLst>
                <a:tab pos="2496978" algn="l"/>
              </a:tabLst>
            </a:pPr>
            <a:r>
              <a:rPr dirty="0"/>
              <a:t>schema	attributes</a:t>
            </a:r>
          </a:p>
        </p:txBody>
      </p:sp>
      <p:sp>
        <p:nvSpPr>
          <p:cNvPr id="3" name="object 3"/>
          <p:cNvSpPr/>
          <p:nvPr/>
        </p:nvSpPr>
        <p:spPr>
          <a:xfrm>
            <a:off x="1724025" y="2842206"/>
            <a:ext cx="2847975" cy="0"/>
          </a:xfrm>
          <a:custGeom>
            <a:avLst/>
            <a:gdLst/>
            <a:ahLst/>
            <a:cxnLst/>
            <a:rect l="l" t="t" r="r" b="b"/>
            <a:pathLst>
              <a:path w="3797300">
                <a:moveTo>
                  <a:pt x="0" y="0"/>
                </a:moveTo>
                <a:lnTo>
                  <a:pt x="3797046" y="0"/>
                </a:lnTo>
              </a:path>
            </a:pathLst>
          </a:custGeom>
          <a:ln w="9906">
            <a:solidFill>
              <a:srgbClr val="000000"/>
            </a:solidFill>
          </a:ln>
        </p:spPr>
        <p:txBody>
          <a:bodyPr wrap="square" lIns="0" tIns="0" rIns="0" bIns="0" rtlCol="0"/>
          <a:lstStyle/>
          <a:p>
            <a:endParaRPr sz="1500">
              <a:latin typeface="Helvetica" charset="0"/>
            </a:endParaRPr>
          </a:p>
        </p:txBody>
      </p:sp>
      <p:sp>
        <p:nvSpPr>
          <p:cNvPr id="4" name="object 4"/>
          <p:cNvSpPr/>
          <p:nvPr/>
        </p:nvSpPr>
        <p:spPr>
          <a:xfrm flipH="1">
            <a:off x="3015197" y="2633463"/>
            <a:ext cx="45719" cy="988476"/>
          </a:xfrm>
          <a:custGeom>
            <a:avLst/>
            <a:gdLst/>
            <a:ahLst/>
            <a:cxnLst/>
            <a:rect l="l" t="t" r="r" b="b"/>
            <a:pathLst>
              <a:path h="1200150">
                <a:moveTo>
                  <a:pt x="0" y="0"/>
                </a:moveTo>
                <a:lnTo>
                  <a:pt x="0" y="1200150"/>
                </a:lnTo>
              </a:path>
            </a:pathLst>
          </a:custGeom>
          <a:ln w="9906">
            <a:solidFill>
              <a:srgbClr val="000000"/>
            </a:solidFill>
          </a:ln>
        </p:spPr>
        <p:txBody>
          <a:bodyPr wrap="square" lIns="0" tIns="0" rIns="0" bIns="0" rtlCol="0"/>
          <a:lstStyle/>
          <a:p>
            <a:endParaRPr sz="1500">
              <a:latin typeface="Helvetica" charset="0"/>
            </a:endParaRPr>
          </a:p>
        </p:txBody>
      </p:sp>
      <p:sp>
        <p:nvSpPr>
          <p:cNvPr id="6" name="object 6"/>
          <p:cNvSpPr txBox="1"/>
          <p:nvPr/>
        </p:nvSpPr>
        <p:spPr>
          <a:xfrm>
            <a:off x="651017" y="3830682"/>
            <a:ext cx="7841965" cy="830997"/>
          </a:xfrm>
          <a:prstGeom prst="rect">
            <a:avLst/>
          </a:prstGeom>
        </p:spPr>
        <p:txBody>
          <a:bodyPr vert="horz" wrap="square" lIns="0" tIns="0" rIns="0" bIns="0" rtlCol="0">
            <a:spAutoFit/>
          </a:bodyPr>
          <a:lstStyle/>
          <a:p>
            <a:pPr marL="266700" marR="3810" indent="-257175">
              <a:buFont typeface="Arial"/>
              <a:buChar char="•"/>
              <a:tabLst>
                <a:tab pos="266700" algn="l"/>
              </a:tabLst>
            </a:pPr>
            <a:r>
              <a:rPr dirty="0"/>
              <a:t>Drawback:  getting information about, an employee requires accessing two relations, the one corresponding to the low-level schema and the one corresponding to the high-level schema</a:t>
            </a:r>
          </a:p>
        </p:txBody>
      </p:sp>
      <p:sp>
        <p:nvSpPr>
          <p:cNvPr id="7" name="object 7"/>
          <p:cNvSpPr txBox="1"/>
          <p:nvPr/>
        </p:nvSpPr>
        <p:spPr>
          <a:xfrm>
            <a:off x="2006633" y="2929444"/>
            <a:ext cx="878396" cy="692497"/>
          </a:xfrm>
          <a:prstGeom prst="rect">
            <a:avLst/>
          </a:prstGeom>
        </p:spPr>
        <p:txBody>
          <a:bodyPr vert="horz" wrap="square" lIns="0" tIns="0" rIns="0" bIns="0" rtlCol="0">
            <a:spAutoFit/>
          </a:bodyPr>
          <a:lstStyle/>
          <a:p>
            <a:pPr marL="9525" marR="3810"/>
            <a:r>
              <a:rPr sz="1500" dirty="0">
                <a:latin typeface="Helvetica" charset="0"/>
                <a:cs typeface="Helvetica"/>
              </a:rPr>
              <a:t>person student employee</a:t>
            </a:r>
          </a:p>
        </p:txBody>
      </p:sp>
      <p:sp>
        <p:nvSpPr>
          <p:cNvPr id="8" name="object 8"/>
          <p:cNvSpPr txBox="1"/>
          <p:nvPr/>
        </p:nvSpPr>
        <p:spPr>
          <a:xfrm>
            <a:off x="3419570" y="2929444"/>
            <a:ext cx="2146744" cy="692497"/>
          </a:xfrm>
          <a:prstGeom prst="rect">
            <a:avLst/>
          </a:prstGeom>
        </p:spPr>
        <p:txBody>
          <a:bodyPr vert="horz" wrap="square" lIns="0" tIns="0" rIns="0" bIns="0" rtlCol="0">
            <a:spAutoFit/>
          </a:bodyPr>
          <a:lstStyle/>
          <a:p>
            <a:pPr marL="9525" marR="3810"/>
            <a:r>
              <a:rPr sz="1500" dirty="0">
                <a:latin typeface="Helvetica" charset="0"/>
                <a:cs typeface="Helvetica"/>
              </a:rPr>
              <a:t>ID, name, street, </a:t>
            </a:r>
            <a:r>
              <a:rPr lang="en-US" sz="1500" dirty="0">
                <a:latin typeface="Helvetica" charset="0"/>
                <a:cs typeface="Helvetica"/>
              </a:rPr>
              <a:t>city</a:t>
            </a:r>
          </a:p>
          <a:p>
            <a:pPr marL="9525" marR="3810"/>
            <a:r>
              <a:rPr sz="1500" dirty="0">
                <a:latin typeface="Helvetica" charset="0"/>
                <a:cs typeface="Helvetica"/>
              </a:rPr>
              <a:t>ID, tot_cred</a:t>
            </a:r>
          </a:p>
          <a:p>
            <a:pPr marL="18574"/>
            <a:r>
              <a:rPr sz="1500" dirty="0">
                <a:latin typeface="Helvetica" charset="0"/>
                <a:cs typeface="Helvetica"/>
              </a:rPr>
              <a:t>ID, salary</a:t>
            </a:r>
          </a:p>
        </p:txBody>
      </p:sp>
      <p:sp>
        <p:nvSpPr>
          <p:cNvPr id="10"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dirty="0">
                <a:solidFill>
                  <a:schemeClr val="tx1"/>
                </a:solidFill>
                <a:latin typeface="+mj-lt"/>
                <a:ea typeface="ＭＳ Ｐゴシック" panose="020B0600070205080204" pitchFamily="34" charset="-128"/>
                <a:cs typeface="+mj-cs"/>
              </a:rPr>
              <a:t>Specialization</a:t>
            </a:r>
          </a:p>
        </p:txBody>
      </p:sp>
    </p:spTree>
    <p:extLst>
      <p:ext uri="{BB962C8B-B14F-4D97-AF65-F5344CB8AC3E}">
        <p14:creationId xmlns:p14="http://schemas.microsoft.com/office/powerpoint/2010/main" val="33190722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710339" y="2077117"/>
            <a:ext cx="3271838" cy="0"/>
          </a:xfrm>
          <a:custGeom>
            <a:avLst/>
            <a:gdLst/>
            <a:ahLst/>
            <a:cxnLst/>
            <a:rect l="l" t="t" r="r" b="b"/>
            <a:pathLst>
              <a:path w="4362450">
                <a:moveTo>
                  <a:pt x="0" y="0"/>
                </a:moveTo>
                <a:lnTo>
                  <a:pt x="4362450" y="0"/>
                </a:lnTo>
              </a:path>
            </a:pathLst>
          </a:custGeom>
          <a:ln w="9906">
            <a:solidFill>
              <a:srgbClr val="000000"/>
            </a:solidFill>
          </a:ln>
        </p:spPr>
        <p:txBody>
          <a:bodyPr wrap="square" lIns="0" tIns="0" rIns="0" bIns="0" rtlCol="0"/>
          <a:lstStyle/>
          <a:p>
            <a:endParaRPr sz="1500">
              <a:latin typeface="Helvetica" charset="0"/>
            </a:endParaRPr>
          </a:p>
        </p:txBody>
      </p:sp>
      <p:sp>
        <p:nvSpPr>
          <p:cNvPr id="4" name="object 4"/>
          <p:cNvSpPr/>
          <p:nvPr/>
        </p:nvSpPr>
        <p:spPr>
          <a:xfrm>
            <a:off x="3777901" y="1822227"/>
            <a:ext cx="0" cy="900113"/>
          </a:xfrm>
          <a:custGeom>
            <a:avLst/>
            <a:gdLst/>
            <a:ahLst/>
            <a:cxnLst/>
            <a:rect l="l" t="t" r="r" b="b"/>
            <a:pathLst>
              <a:path h="1200150">
                <a:moveTo>
                  <a:pt x="0" y="0"/>
                </a:moveTo>
                <a:lnTo>
                  <a:pt x="0" y="1200150"/>
                </a:lnTo>
              </a:path>
            </a:pathLst>
          </a:custGeom>
          <a:ln w="9906">
            <a:solidFill>
              <a:srgbClr val="000000"/>
            </a:solidFill>
          </a:ln>
        </p:spPr>
        <p:txBody>
          <a:bodyPr wrap="square" lIns="0" tIns="0" rIns="0" bIns="0" rtlCol="0"/>
          <a:lstStyle/>
          <a:p>
            <a:endParaRPr sz="1500">
              <a:latin typeface="Helvetica" charset="0"/>
            </a:endParaRPr>
          </a:p>
        </p:txBody>
      </p:sp>
      <p:sp>
        <p:nvSpPr>
          <p:cNvPr id="5" name="object 5"/>
          <p:cNvSpPr txBox="1"/>
          <p:nvPr/>
        </p:nvSpPr>
        <p:spPr>
          <a:xfrm>
            <a:off x="1473898" y="975027"/>
            <a:ext cx="5797868" cy="1128514"/>
          </a:xfrm>
          <a:prstGeom prst="rect">
            <a:avLst/>
          </a:prstGeom>
        </p:spPr>
        <p:txBody>
          <a:bodyPr vert="horz" wrap="square" lIns="0" tIns="0" rIns="0" bIns="0" rtlCol="0">
            <a:spAutoFit/>
          </a:bodyPr>
          <a:lstStyle/>
          <a:p>
            <a:pPr marL="9525">
              <a:tabLst>
                <a:tab pos="266700" algn="l"/>
              </a:tabLst>
            </a:pPr>
            <a:r>
              <a:rPr sz="1500" dirty="0">
                <a:latin typeface="Helvetica" charset="0"/>
                <a:cs typeface="Times New Roman"/>
              </a:rPr>
              <a:t>Representation of specialization using schemas (Method II)</a:t>
            </a:r>
          </a:p>
          <a:p>
            <a:pPr marL="609600" marR="3810" lvl="1" indent="-257175">
              <a:spcBef>
                <a:spcPts val="750"/>
              </a:spcBef>
              <a:buFont typeface="Arial"/>
              <a:buChar char="•"/>
              <a:tabLst>
                <a:tab pos="609600" algn="l"/>
              </a:tabLst>
            </a:pPr>
            <a:r>
              <a:rPr sz="1500" dirty="0">
                <a:latin typeface="Helvetica" charset="0"/>
                <a:cs typeface="Times New Roman"/>
              </a:rPr>
              <a:t>Form a schema for each entity set with all local and inherited attributes</a:t>
            </a:r>
          </a:p>
          <a:p>
            <a:pPr marL="1269206">
              <a:spcBef>
                <a:spcPts val="806"/>
              </a:spcBef>
              <a:tabLst>
                <a:tab pos="2536984" algn="l"/>
              </a:tabLst>
            </a:pPr>
            <a:r>
              <a:rPr sz="1500" dirty="0">
                <a:solidFill>
                  <a:srgbClr val="000099"/>
                </a:solidFill>
                <a:latin typeface="Helvetica" charset="0"/>
                <a:cs typeface="Helvetica"/>
              </a:rPr>
              <a:t>schema	attributes</a:t>
            </a:r>
            <a:endParaRPr sz="1500" dirty="0">
              <a:latin typeface="Helvetica" charset="0"/>
              <a:cs typeface="Helvetica"/>
            </a:endParaRPr>
          </a:p>
        </p:txBody>
      </p:sp>
      <p:sp>
        <p:nvSpPr>
          <p:cNvPr id="6" name="object 6"/>
          <p:cNvSpPr txBox="1"/>
          <p:nvPr/>
        </p:nvSpPr>
        <p:spPr>
          <a:xfrm>
            <a:off x="725560" y="2967609"/>
            <a:ext cx="8070565" cy="1705595"/>
          </a:xfrm>
          <a:prstGeom prst="rect">
            <a:avLst/>
          </a:prstGeom>
        </p:spPr>
        <p:txBody>
          <a:bodyPr vert="horz" wrap="square" lIns="0" tIns="0" rIns="0" bIns="0" rtlCol="0">
            <a:spAutoFit/>
          </a:bodyPr>
          <a:lstStyle/>
          <a:p>
            <a:pPr marL="609600" indent="-257175">
              <a:buFont typeface="Arial"/>
              <a:buChar char="•"/>
              <a:tabLst>
                <a:tab pos="609600" algn="l"/>
              </a:tabLst>
            </a:pPr>
            <a:r>
              <a:rPr sz="1500" dirty="0">
                <a:latin typeface="Helvetica" charset="0"/>
                <a:cs typeface="Times New Roman"/>
              </a:rPr>
              <a:t>Drawback:  </a:t>
            </a:r>
            <a:r>
              <a:rPr sz="1500" i="1" dirty="0">
                <a:latin typeface="Helvetica" charset="0"/>
                <a:cs typeface="Times New Roman"/>
              </a:rPr>
              <a:t>name, street </a:t>
            </a:r>
            <a:r>
              <a:rPr sz="1500" dirty="0">
                <a:latin typeface="Helvetica" charset="0"/>
                <a:cs typeface="Times New Roman"/>
              </a:rPr>
              <a:t>and </a:t>
            </a:r>
            <a:r>
              <a:rPr sz="1500" i="1" dirty="0">
                <a:latin typeface="Helvetica" charset="0"/>
                <a:cs typeface="Times New Roman"/>
              </a:rPr>
              <a:t>city </a:t>
            </a:r>
            <a:r>
              <a:rPr sz="1500" dirty="0">
                <a:latin typeface="Helvetica" charset="0"/>
                <a:cs typeface="Times New Roman"/>
              </a:rPr>
              <a:t>may be stored redundantly for</a:t>
            </a:r>
          </a:p>
          <a:p>
            <a:pPr marL="609124"/>
            <a:r>
              <a:rPr sz="1500" dirty="0">
                <a:latin typeface="Helvetica" charset="0"/>
                <a:cs typeface="Times New Roman"/>
              </a:rPr>
              <a:t>people who are both students and employees</a:t>
            </a:r>
          </a:p>
          <a:p>
            <a:pPr marL="266700" indent="-257175">
              <a:spcBef>
                <a:spcPts val="746"/>
              </a:spcBef>
              <a:buFont typeface="Wingdings"/>
              <a:buChar char=""/>
              <a:tabLst>
                <a:tab pos="266700" algn="l"/>
              </a:tabLst>
            </a:pPr>
            <a:r>
              <a:rPr sz="1500" b="1" dirty="0">
                <a:latin typeface="Helvetica" charset="0"/>
                <a:cs typeface="Times New Roman"/>
              </a:rPr>
              <a:t>Generalization</a:t>
            </a:r>
            <a:endParaRPr sz="1500" dirty="0">
              <a:latin typeface="Helvetica" charset="0"/>
              <a:cs typeface="Times New Roman"/>
            </a:endParaRPr>
          </a:p>
          <a:p>
            <a:pPr marL="609600" marR="3810" lvl="1" indent="-257175">
              <a:buFont typeface="Arial"/>
              <a:buChar char="•"/>
              <a:tabLst>
                <a:tab pos="609600" algn="l"/>
              </a:tabLst>
            </a:pPr>
            <a:r>
              <a:rPr sz="1500" dirty="0">
                <a:latin typeface="Helvetica" charset="0"/>
                <a:cs typeface="Times New Roman"/>
              </a:rPr>
              <a:t>A bottom-up design process to combine a number of entity sets that share the same features into a higher-level entity set</a:t>
            </a:r>
          </a:p>
          <a:p>
            <a:pPr marL="609600" marR="103346" lvl="1" indent="-257175">
              <a:buFont typeface="Arial"/>
              <a:buChar char="•"/>
              <a:tabLst>
                <a:tab pos="609600" algn="l"/>
              </a:tabLst>
            </a:pPr>
            <a:r>
              <a:rPr sz="1500" dirty="0">
                <a:latin typeface="Helvetica" charset="0"/>
                <a:cs typeface="Times New Roman"/>
              </a:rPr>
              <a:t>Specialization and generalization are simple inversions of each other; they are represented in an E-R diagram in the same way</a:t>
            </a:r>
          </a:p>
        </p:txBody>
      </p:sp>
      <p:sp>
        <p:nvSpPr>
          <p:cNvPr id="7" name="object 7"/>
          <p:cNvSpPr txBox="1"/>
          <p:nvPr/>
        </p:nvSpPr>
        <p:spPr>
          <a:xfrm>
            <a:off x="2733866" y="2116211"/>
            <a:ext cx="878016" cy="692497"/>
          </a:xfrm>
          <a:prstGeom prst="rect">
            <a:avLst/>
          </a:prstGeom>
        </p:spPr>
        <p:txBody>
          <a:bodyPr vert="horz" wrap="square" lIns="0" tIns="0" rIns="0" bIns="0" rtlCol="0">
            <a:spAutoFit/>
          </a:bodyPr>
          <a:lstStyle/>
          <a:p>
            <a:pPr marL="9525" marR="3810"/>
            <a:r>
              <a:rPr sz="1500" dirty="0">
                <a:latin typeface="Helvetica" charset="0"/>
                <a:cs typeface="Helvetica"/>
              </a:rPr>
              <a:t>person student employee</a:t>
            </a:r>
            <a:endParaRPr sz="1500">
              <a:latin typeface="Helvetica" charset="0"/>
              <a:cs typeface="Helvetica"/>
            </a:endParaRPr>
          </a:p>
        </p:txBody>
      </p:sp>
      <p:sp>
        <p:nvSpPr>
          <p:cNvPr id="8" name="object 8"/>
          <p:cNvSpPr txBox="1"/>
          <p:nvPr/>
        </p:nvSpPr>
        <p:spPr>
          <a:xfrm>
            <a:off x="3943920" y="2116211"/>
            <a:ext cx="3561685" cy="692497"/>
          </a:xfrm>
          <a:prstGeom prst="rect">
            <a:avLst/>
          </a:prstGeom>
        </p:spPr>
        <p:txBody>
          <a:bodyPr vert="horz" wrap="square" lIns="0" tIns="0" rIns="0" bIns="0" rtlCol="0">
            <a:spAutoFit/>
          </a:bodyPr>
          <a:lstStyle/>
          <a:p>
            <a:pPr marL="9525"/>
            <a:r>
              <a:rPr sz="1500" dirty="0">
                <a:latin typeface="Helvetica" charset="0"/>
                <a:cs typeface="Helvetica"/>
              </a:rPr>
              <a:t>ID, name, street, city</a:t>
            </a:r>
          </a:p>
          <a:p>
            <a:pPr marL="19526" marR="3810" indent="-10478"/>
            <a:r>
              <a:rPr sz="1500" dirty="0">
                <a:latin typeface="Helvetica" charset="0"/>
                <a:cs typeface="Helvetica"/>
              </a:rPr>
              <a:t>ID, name, street, city, tot_cred </a:t>
            </a:r>
            <a:endParaRPr lang="en-US" sz="1500" dirty="0">
              <a:latin typeface="Helvetica" charset="0"/>
              <a:cs typeface="Helvetica"/>
            </a:endParaRPr>
          </a:p>
          <a:p>
            <a:pPr marL="19526" marR="3810" indent="-10478"/>
            <a:r>
              <a:rPr sz="1500" dirty="0">
                <a:latin typeface="Helvetica" charset="0"/>
                <a:cs typeface="Helvetica"/>
              </a:rPr>
              <a:t>ID, name, street, city, salary</a:t>
            </a:r>
          </a:p>
        </p:txBody>
      </p:sp>
      <p:sp>
        <p:nvSpPr>
          <p:cNvPr id="10"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dirty="0">
                <a:solidFill>
                  <a:schemeClr val="tx1"/>
                </a:solidFill>
                <a:latin typeface="+mj-lt"/>
                <a:ea typeface="ＭＳ Ｐゴシック" panose="020B0600070205080204" pitchFamily="34" charset="-128"/>
                <a:cs typeface="+mj-cs"/>
              </a:rPr>
              <a:t>Specialization</a:t>
            </a:r>
          </a:p>
        </p:txBody>
      </p:sp>
    </p:spTree>
    <p:extLst>
      <p:ext uri="{BB962C8B-B14F-4D97-AF65-F5344CB8AC3E}">
        <p14:creationId xmlns:p14="http://schemas.microsoft.com/office/powerpoint/2010/main" val="23614118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sldNum" sz="quarter" idx="4294967295"/>
          </p:nvPr>
        </p:nvSpPr>
        <p:spPr>
          <a:xfrm>
            <a:off x="7847410" y="4730234"/>
            <a:ext cx="153590" cy="369332"/>
          </a:xfrm>
          <a:prstGeom prst="rect">
            <a:avLst/>
          </a:prstGeom>
        </p:spPr>
        <p:txBody>
          <a:bodyPr vert="horz" wrap="square" lIns="0" tIns="0" rIns="0" bIns="0" numCol="1" rtlCol="0" anchor="ctr" anchorCtr="0" compatLnSpc="1">
            <a:prstTxWarp prst="textNoShape">
              <a:avLst/>
            </a:prstTxWarp>
            <a:spAutoFit/>
          </a:bodyPr>
          <a:lstStyle/>
          <a:p>
            <a:pPr marL="19050"/>
            <a:fld id="{81D60167-4931-47E6-BA6A-407CBD079E47}" type="slidenum">
              <a:rPr spc="4" dirty="0"/>
              <a:pPr marL="19050"/>
              <a:t>55</a:t>
            </a:fld>
            <a:endParaRPr spc="4" dirty="0"/>
          </a:p>
        </p:txBody>
      </p:sp>
      <p:sp>
        <p:nvSpPr>
          <p:cNvPr id="4" name="object 4"/>
          <p:cNvSpPr txBox="1"/>
          <p:nvPr/>
        </p:nvSpPr>
        <p:spPr>
          <a:xfrm>
            <a:off x="636104" y="975027"/>
            <a:ext cx="8040757" cy="610424"/>
          </a:xfrm>
          <a:prstGeom prst="rect">
            <a:avLst/>
          </a:prstGeom>
        </p:spPr>
        <p:txBody>
          <a:bodyPr vert="horz" wrap="square" lIns="0" tIns="0" rIns="0" bIns="0" rtlCol="0">
            <a:spAutoFit/>
          </a:bodyPr>
          <a:lstStyle/>
          <a:p>
            <a:pPr marL="352425" lvl="1">
              <a:spcBef>
                <a:spcPts val="750"/>
              </a:spcBef>
              <a:tabLst>
                <a:tab pos="695325" algn="l"/>
              </a:tabLst>
            </a:pPr>
            <a:r>
              <a:rPr sz="1650" dirty="0">
                <a:latin typeface="Helvetica" charset="0"/>
                <a:cs typeface="Times New Roman"/>
              </a:rPr>
              <a:t>E-R model cannot express relationships </a:t>
            </a:r>
            <a:r>
              <a:rPr lang="en-US" sz="1650" dirty="0">
                <a:latin typeface="Helvetica" charset="0"/>
                <a:cs typeface="Times New Roman"/>
              </a:rPr>
              <a:t>between </a:t>
            </a:r>
            <a:r>
              <a:rPr sz="1650" dirty="0">
                <a:latin typeface="Helvetica" charset="0"/>
                <a:cs typeface="Times New Roman"/>
              </a:rPr>
              <a:t>relationships</a:t>
            </a:r>
          </a:p>
          <a:p>
            <a:pPr marL="695325" marR="3810" lvl="1" indent="-342900">
              <a:spcBef>
                <a:spcPts val="750"/>
              </a:spcBef>
              <a:buFont typeface="Arial"/>
              <a:buChar char="•"/>
              <a:tabLst>
                <a:tab pos="695325" algn="l"/>
              </a:tabLst>
            </a:pPr>
            <a:r>
              <a:rPr sz="1650" dirty="0">
                <a:latin typeface="Helvetica" charset="0"/>
                <a:cs typeface="Times New Roman"/>
              </a:rPr>
              <a:t>Suppose we want to record evaluations of a student by a guide on a project</a:t>
            </a:r>
          </a:p>
        </p:txBody>
      </p:sp>
      <p:sp>
        <p:nvSpPr>
          <p:cNvPr id="5" name="object 5"/>
          <p:cNvSpPr/>
          <p:nvPr/>
        </p:nvSpPr>
        <p:spPr>
          <a:xfrm>
            <a:off x="4849178" y="2346579"/>
            <a:ext cx="2500884" cy="1981962"/>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4532566" y="4547426"/>
            <a:ext cx="2907983" cy="207749"/>
          </a:xfrm>
          <a:prstGeom prst="rect">
            <a:avLst/>
          </a:prstGeom>
        </p:spPr>
        <p:txBody>
          <a:bodyPr vert="horz" wrap="square" lIns="0" tIns="0" rIns="0" bIns="0" rtlCol="0">
            <a:spAutoFit/>
          </a:bodyPr>
          <a:lstStyle/>
          <a:p>
            <a:pPr marL="9525"/>
            <a:r>
              <a:rPr sz="1350" spc="-180" dirty="0">
                <a:latin typeface="Times New Roman"/>
                <a:cs typeface="Times New Roman"/>
              </a:rPr>
              <a:t>E</a:t>
            </a:r>
            <a:r>
              <a:rPr sz="1350" spc="-41" dirty="0">
                <a:latin typeface="Times New Roman"/>
                <a:cs typeface="Times New Roman"/>
              </a:rPr>
              <a:t>-</a:t>
            </a:r>
            <a:r>
              <a:rPr sz="1350" spc="-172" dirty="0">
                <a:latin typeface="Times New Roman"/>
                <a:cs typeface="Times New Roman"/>
              </a:rPr>
              <a:t>R</a:t>
            </a:r>
            <a:r>
              <a:rPr sz="1350" spc="-34" dirty="0">
                <a:latin typeface="Times New Roman"/>
                <a:cs typeface="Times New Roman"/>
              </a:rPr>
              <a:t> </a:t>
            </a:r>
            <a:r>
              <a:rPr sz="1350" spc="-4" dirty="0">
                <a:latin typeface="Times New Roman"/>
                <a:cs typeface="Times New Roman"/>
              </a:rPr>
              <a:t>di</a:t>
            </a:r>
            <a:r>
              <a:rPr sz="1350" spc="4" dirty="0">
                <a:latin typeface="Times New Roman"/>
                <a:cs typeface="Times New Roman"/>
              </a:rPr>
              <a:t>a</a:t>
            </a:r>
            <a:r>
              <a:rPr sz="1350" spc="-15" dirty="0">
                <a:latin typeface="Times New Roman"/>
                <a:cs typeface="Times New Roman"/>
              </a:rPr>
              <a:t>g</a:t>
            </a:r>
            <a:r>
              <a:rPr sz="1350" spc="-41" dirty="0">
                <a:latin typeface="Times New Roman"/>
                <a:cs typeface="Times New Roman"/>
              </a:rPr>
              <a:t>r</a:t>
            </a:r>
            <a:r>
              <a:rPr sz="1350" spc="30" dirty="0">
                <a:latin typeface="Times New Roman"/>
                <a:cs typeface="Times New Roman"/>
              </a:rPr>
              <a:t>am</a:t>
            </a:r>
            <a:r>
              <a:rPr sz="1350" spc="-34" dirty="0">
                <a:latin typeface="Times New Roman"/>
                <a:cs typeface="Times New Roman"/>
              </a:rPr>
              <a:t> </a:t>
            </a:r>
            <a:r>
              <a:rPr sz="1350" dirty="0">
                <a:latin typeface="Times New Roman"/>
                <a:cs typeface="Times New Roman"/>
              </a:rPr>
              <a:t>wi</a:t>
            </a:r>
            <a:r>
              <a:rPr sz="1350" spc="-8" dirty="0">
                <a:latin typeface="Times New Roman"/>
                <a:cs typeface="Times New Roman"/>
              </a:rPr>
              <a:t>t</a:t>
            </a:r>
            <a:r>
              <a:rPr sz="1350" spc="34" dirty="0">
                <a:latin typeface="Times New Roman"/>
                <a:cs typeface="Times New Roman"/>
              </a:rPr>
              <a:t>h</a:t>
            </a:r>
            <a:r>
              <a:rPr sz="1350" spc="-23" dirty="0">
                <a:latin typeface="Times New Roman"/>
                <a:cs typeface="Times New Roman"/>
              </a:rPr>
              <a:t> </a:t>
            </a:r>
            <a:r>
              <a:rPr sz="1350" spc="-4" dirty="0">
                <a:latin typeface="Times New Roman"/>
                <a:cs typeface="Times New Roman"/>
              </a:rPr>
              <a:t>r</a:t>
            </a:r>
            <a:r>
              <a:rPr sz="1350" spc="38" dirty="0">
                <a:latin typeface="Times New Roman"/>
                <a:cs typeface="Times New Roman"/>
              </a:rPr>
              <a:t>edun</a:t>
            </a:r>
            <a:r>
              <a:rPr sz="1350" spc="26" dirty="0">
                <a:latin typeface="Times New Roman"/>
                <a:cs typeface="Times New Roman"/>
              </a:rPr>
              <a:t>da</a:t>
            </a:r>
            <a:r>
              <a:rPr sz="1350" spc="23" dirty="0">
                <a:latin typeface="Times New Roman"/>
                <a:cs typeface="Times New Roman"/>
              </a:rPr>
              <a:t>n</a:t>
            </a:r>
            <a:r>
              <a:rPr sz="1350" spc="75" dirty="0">
                <a:latin typeface="Times New Roman"/>
                <a:cs typeface="Times New Roman"/>
              </a:rPr>
              <a:t>t</a:t>
            </a:r>
            <a:r>
              <a:rPr sz="1350" spc="-26" dirty="0">
                <a:latin typeface="Times New Roman"/>
                <a:cs typeface="Times New Roman"/>
              </a:rPr>
              <a:t> </a:t>
            </a:r>
            <a:r>
              <a:rPr sz="1350" spc="-4" dirty="0">
                <a:latin typeface="Times New Roman"/>
                <a:cs typeface="Times New Roman"/>
              </a:rPr>
              <a:t>r</a:t>
            </a:r>
            <a:r>
              <a:rPr sz="1350" spc="11" dirty="0">
                <a:latin typeface="Times New Roman"/>
                <a:cs typeface="Times New Roman"/>
              </a:rPr>
              <a:t>el</a:t>
            </a:r>
            <a:r>
              <a:rPr sz="1350" dirty="0">
                <a:latin typeface="Times New Roman"/>
                <a:cs typeface="Times New Roman"/>
              </a:rPr>
              <a:t>a</a:t>
            </a:r>
            <a:r>
              <a:rPr sz="1350" spc="8" dirty="0">
                <a:latin typeface="Times New Roman"/>
                <a:cs typeface="Times New Roman"/>
              </a:rPr>
              <a:t>tionshi</a:t>
            </a:r>
            <a:r>
              <a:rPr sz="1350" dirty="0">
                <a:latin typeface="Times New Roman"/>
                <a:cs typeface="Times New Roman"/>
              </a:rPr>
              <a:t>ps</a:t>
            </a:r>
            <a:endParaRPr sz="1350">
              <a:latin typeface="Times New Roman"/>
              <a:cs typeface="Times New Roman"/>
            </a:endParaRPr>
          </a:p>
        </p:txBody>
      </p:sp>
      <p:sp>
        <p:nvSpPr>
          <p:cNvPr id="8" name="object 8"/>
          <p:cNvSpPr/>
          <p:nvPr/>
        </p:nvSpPr>
        <p:spPr>
          <a:xfrm>
            <a:off x="2785206" y="3826477"/>
            <a:ext cx="64294" cy="1317308"/>
          </a:xfrm>
          <a:custGeom>
            <a:avLst/>
            <a:gdLst/>
            <a:ahLst/>
            <a:cxnLst/>
            <a:rect l="l" t="t" r="r" b="b"/>
            <a:pathLst>
              <a:path w="85725" h="1756409">
                <a:moveTo>
                  <a:pt x="85343" y="1756029"/>
                </a:moveTo>
                <a:lnTo>
                  <a:pt x="85343" y="0"/>
                </a:lnTo>
                <a:lnTo>
                  <a:pt x="0" y="0"/>
                </a:lnTo>
                <a:lnTo>
                  <a:pt x="0" y="1756029"/>
                </a:lnTo>
                <a:lnTo>
                  <a:pt x="85343" y="1756029"/>
                </a:lnTo>
              </a:path>
            </a:pathLst>
          </a:custGeom>
          <a:solidFill>
            <a:srgbClr val="FFFFFF"/>
          </a:solidFill>
        </p:spPr>
        <p:txBody>
          <a:bodyPr wrap="square" lIns="0" tIns="0" rIns="0" bIns="0" rtlCol="0"/>
          <a:lstStyle/>
          <a:p>
            <a:endParaRPr/>
          </a:p>
        </p:txBody>
      </p:sp>
      <p:sp>
        <p:nvSpPr>
          <p:cNvPr id="9" name="object 9"/>
          <p:cNvSpPr/>
          <p:nvPr/>
        </p:nvSpPr>
        <p:spPr>
          <a:xfrm>
            <a:off x="2785206" y="3826477"/>
            <a:ext cx="64294" cy="1317308"/>
          </a:xfrm>
          <a:custGeom>
            <a:avLst/>
            <a:gdLst/>
            <a:ahLst/>
            <a:cxnLst/>
            <a:rect l="l" t="t" r="r" b="b"/>
            <a:pathLst>
              <a:path w="85725" h="1756409">
                <a:moveTo>
                  <a:pt x="85343" y="1756027"/>
                </a:moveTo>
                <a:lnTo>
                  <a:pt x="85343" y="0"/>
                </a:lnTo>
                <a:lnTo>
                  <a:pt x="0" y="0"/>
                </a:lnTo>
                <a:lnTo>
                  <a:pt x="0" y="1756027"/>
                </a:lnTo>
              </a:path>
            </a:pathLst>
          </a:custGeom>
          <a:ln w="12954">
            <a:solidFill>
              <a:srgbClr val="FFFFFF"/>
            </a:solidFill>
          </a:ln>
        </p:spPr>
        <p:txBody>
          <a:bodyPr wrap="square" lIns="0" tIns="0" rIns="0" bIns="0" rtlCol="0"/>
          <a:lstStyle/>
          <a:p>
            <a:endParaRPr/>
          </a:p>
        </p:txBody>
      </p:sp>
      <p:sp>
        <p:nvSpPr>
          <p:cNvPr id="10" name="object 10"/>
          <p:cNvSpPr/>
          <p:nvPr/>
        </p:nvSpPr>
        <p:spPr>
          <a:xfrm>
            <a:off x="1976819" y="2359723"/>
            <a:ext cx="2392870" cy="1985963"/>
          </a:xfrm>
          <a:prstGeom prst="rect">
            <a:avLst/>
          </a:prstGeom>
          <a:blipFill>
            <a:blip r:embed="rId4" cstate="print"/>
            <a:stretch>
              <a:fillRect/>
            </a:stretch>
          </a:blipFill>
        </p:spPr>
        <p:txBody>
          <a:bodyPr wrap="square" lIns="0" tIns="0" rIns="0" bIns="0" rtlCol="0"/>
          <a:lstStyle/>
          <a:p>
            <a:endParaRPr/>
          </a:p>
        </p:txBody>
      </p:sp>
      <p:sp>
        <p:nvSpPr>
          <p:cNvPr id="12"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dirty="0">
                <a:solidFill>
                  <a:schemeClr val="tx1"/>
                </a:solidFill>
                <a:latin typeface="+mj-lt"/>
                <a:ea typeface="ＭＳ Ｐゴシック" panose="020B0600070205080204" pitchFamily="34" charset="-128"/>
                <a:cs typeface="+mj-cs"/>
              </a:rPr>
              <a:t>Aggregation</a:t>
            </a:r>
          </a:p>
        </p:txBody>
      </p:sp>
    </p:spTree>
    <p:extLst>
      <p:ext uri="{BB962C8B-B14F-4D97-AF65-F5344CB8AC3E}">
        <p14:creationId xmlns:p14="http://schemas.microsoft.com/office/powerpoint/2010/main" val="113123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8844" y="968615"/>
            <a:ext cx="6581775" cy="2757165"/>
          </a:xfrm>
          <a:prstGeom prst="rect">
            <a:avLst/>
          </a:prstGeom>
        </p:spPr>
        <p:txBody>
          <a:bodyPr vert="horz" wrap="square" lIns="0" tIns="0" rIns="0" bIns="0" rtlCol="0">
            <a:spAutoFit/>
          </a:bodyPr>
          <a:lstStyle/>
          <a:p>
            <a:pPr marL="609600" lvl="1" indent="-257175">
              <a:spcBef>
                <a:spcPts val="300"/>
              </a:spcBef>
              <a:buFont typeface="Arial"/>
              <a:buChar char="•"/>
              <a:tabLst>
                <a:tab pos="609600" algn="l"/>
              </a:tabLst>
            </a:pPr>
            <a:r>
              <a:rPr sz="1650" dirty="0">
                <a:latin typeface="Helvetica" charset="0"/>
                <a:cs typeface="Times New Roman"/>
              </a:rPr>
              <a:t>Eliminate this redundancy via aggregation without redundancy</a:t>
            </a:r>
          </a:p>
          <a:p>
            <a:pPr marL="952500" lvl="2" indent="-257175">
              <a:spcBef>
                <a:spcPts val="300"/>
              </a:spcBef>
              <a:buFont typeface="Courier New"/>
              <a:buChar char="o"/>
              <a:tabLst>
                <a:tab pos="952500" algn="l"/>
              </a:tabLst>
            </a:pPr>
            <a:r>
              <a:rPr sz="1650" dirty="0">
                <a:latin typeface="Helvetica" charset="0"/>
                <a:cs typeface="Times New Roman"/>
              </a:rPr>
              <a:t>Treat relationship as an abstract entity</a:t>
            </a:r>
          </a:p>
          <a:p>
            <a:pPr marL="952500" lvl="2" indent="-257175">
              <a:spcBef>
                <a:spcPts val="300"/>
              </a:spcBef>
              <a:buFont typeface="Courier New"/>
              <a:buChar char="o"/>
              <a:tabLst>
                <a:tab pos="952500" algn="l"/>
              </a:tabLst>
            </a:pPr>
            <a:r>
              <a:rPr sz="1650" dirty="0">
                <a:latin typeface="Helvetica" charset="0"/>
                <a:cs typeface="Times New Roman"/>
              </a:rPr>
              <a:t>Allows relationships between relationships</a:t>
            </a:r>
          </a:p>
          <a:p>
            <a:pPr marL="952500" lvl="2" indent="-257175">
              <a:spcBef>
                <a:spcPts val="300"/>
              </a:spcBef>
              <a:buFont typeface="Courier New"/>
              <a:buChar char="o"/>
              <a:tabLst>
                <a:tab pos="952500" algn="l"/>
              </a:tabLst>
            </a:pPr>
            <a:r>
              <a:rPr sz="1650" dirty="0">
                <a:latin typeface="Helvetica" charset="0"/>
                <a:cs typeface="Times New Roman"/>
              </a:rPr>
              <a:t>Abstraction of relationship into new entity</a:t>
            </a:r>
            <a:endParaRPr lang="en-US" sz="1650" dirty="0">
              <a:latin typeface="Helvetica" charset="0"/>
              <a:cs typeface="Times New Roman"/>
            </a:endParaRPr>
          </a:p>
          <a:p>
            <a:pPr marL="952500" lvl="2" indent="-257175">
              <a:buFont typeface="Courier New"/>
              <a:buChar char="o"/>
              <a:tabLst>
                <a:tab pos="952500" algn="l"/>
              </a:tabLst>
            </a:pPr>
            <a:endParaRPr lang="en-US" sz="1650" dirty="0">
              <a:latin typeface="Helvetica" charset="0"/>
              <a:cs typeface="Times New Roman"/>
            </a:endParaRPr>
          </a:p>
          <a:p>
            <a:pPr marL="952500" lvl="2" indent="-257175">
              <a:buFont typeface="Courier New"/>
              <a:buChar char="o"/>
              <a:tabLst>
                <a:tab pos="952500" algn="l"/>
              </a:tabLst>
            </a:pPr>
            <a:endParaRPr lang="en-US" sz="1650" dirty="0">
              <a:latin typeface="Helvetica" charset="0"/>
              <a:cs typeface="Times New Roman"/>
            </a:endParaRPr>
          </a:p>
          <a:p>
            <a:pPr marL="952500" lvl="2" indent="-257175">
              <a:buFont typeface="Courier New"/>
              <a:buChar char="o"/>
              <a:tabLst>
                <a:tab pos="952500" algn="l"/>
              </a:tabLst>
            </a:pPr>
            <a:endParaRPr sz="1650" dirty="0">
              <a:latin typeface="Helvetica" charset="0"/>
              <a:cs typeface="Times New Roman"/>
            </a:endParaRPr>
          </a:p>
          <a:p>
            <a:pPr marL="609600" lvl="1" indent="-257175">
              <a:spcBef>
                <a:spcPts val="750"/>
              </a:spcBef>
              <a:buFont typeface="Arial"/>
              <a:buChar char="•"/>
              <a:tabLst>
                <a:tab pos="609600" algn="l"/>
              </a:tabLst>
            </a:pPr>
            <a:r>
              <a:rPr sz="1650" dirty="0">
                <a:latin typeface="Helvetica" charset="0"/>
                <a:cs typeface="Times New Roman"/>
              </a:rPr>
              <a:t>Th</a:t>
            </a:r>
            <a:r>
              <a:rPr lang="en-US" sz="1650" dirty="0">
                <a:latin typeface="Helvetica" charset="0"/>
                <a:cs typeface="Times New Roman"/>
              </a:rPr>
              <a:t>is </a:t>
            </a:r>
            <a:r>
              <a:rPr sz="1650" dirty="0">
                <a:latin typeface="Helvetica" charset="0"/>
                <a:cs typeface="Times New Roman"/>
              </a:rPr>
              <a:t>diagram represents:</a:t>
            </a:r>
          </a:p>
          <a:p>
            <a:pPr marL="952500" lvl="2" indent="-257175">
              <a:buFont typeface="Courier New"/>
              <a:buChar char="o"/>
              <a:tabLst>
                <a:tab pos="952500" algn="l"/>
              </a:tabLst>
            </a:pPr>
            <a:r>
              <a:rPr sz="1650" dirty="0">
                <a:latin typeface="Helvetica" charset="0"/>
                <a:cs typeface="Times New Roman"/>
              </a:rPr>
              <a:t>A student is guided by a</a:t>
            </a:r>
            <a:r>
              <a:rPr lang="en-US" sz="1650" dirty="0">
                <a:latin typeface="Helvetica" charset="0"/>
                <a:cs typeface="Times New Roman"/>
              </a:rPr>
              <a:t>n</a:t>
            </a:r>
            <a:r>
              <a:rPr sz="1650" dirty="0">
                <a:latin typeface="Helvetica" charset="0"/>
                <a:cs typeface="Times New Roman"/>
              </a:rPr>
              <a:t> instructor on a project</a:t>
            </a:r>
          </a:p>
          <a:p>
            <a:pPr marL="952500" lvl="2" indent="-257175">
              <a:buFont typeface="Courier New"/>
              <a:buChar char="o"/>
              <a:tabLst>
                <a:tab pos="952500" algn="l"/>
              </a:tabLst>
            </a:pPr>
            <a:r>
              <a:rPr sz="1650" dirty="0">
                <a:latin typeface="Helvetica" charset="0"/>
                <a:cs typeface="Times New Roman"/>
              </a:rPr>
              <a:t>A student, instructor, project set may have an evaluation</a:t>
            </a:r>
          </a:p>
        </p:txBody>
      </p:sp>
      <p:sp>
        <p:nvSpPr>
          <p:cNvPr id="5" name="object 5"/>
          <p:cNvSpPr/>
          <p:nvPr/>
        </p:nvSpPr>
        <p:spPr>
          <a:xfrm>
            <a:off x="5536096" y="1347807"/>
            <a:ext cx="3538330" cy="2827077"/>
          </a:xfrm>
          <a:prstGeom prst="rect">
            <a:avLst/>
          </a:prstGeom>
          <a:blipFill>
            <a:blip r:embed="rId3" cstate="print"/>
            <a:stretch>
              <a:fillRect/>
            </a:stretch>
          </a:blipFill>
        </p:spPr>
        <p:txBody>
          <a:bodyPr wrap="square" lIns="0" tIns="0" rIns="0" bIns="0" rtlCol="0"/>
          <a:lstStyle/>
          <a:p>
            <a:endParaRPr/>
          </a:p>
        </p:txBody>
      </p:sp>
      <p:sp>
        <p:nvSpPr>
          <p:cNvPr id="7"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Aggregation</a:t>
            </a:r>
          </a:p>
        </p:txBody>
      </p:sp>
    </p:spTree>
    <p:extLst>
      <p:ext uri="{BB962C8B-B14F-4D97-AF65-F5344CB8AC3E}">
        <p14:creationId xmlns:p14="http://schemas.microsoft.com/office/powerpoint/2010/main" val="14792312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351131" y="1056033"/>
            <a:ext cx="5602408" cy="2431435"/>
          </a:xfrm>
          <a:prstGeom prst="rect">
            <a:avLst/>
          </a:prstGeom>
        </p:spPr>
        <p:txBody>
          <a:bodyPr vert="horz" wrap="square" lIns="0" tIns="0" rIns="0" bIns="0" rtlCol="0">
            <a:spAutoFit/>
          </a:bodyPr>
          <a:lstStyle/>
          <a:p>
            <a:pPr marL="9525">
              <a:tabLst>
                <a:tab pos="266700" algn="l"/>
              </a:tabLst>
            </a:pPr>
            <a:r>
              <a:rPr sz="2000" dirty="0">
                <a:latin typeface="+mj-lt"/>
                <a:cs typeface="Times New Roman"/>
              </a:rPr>
              <a:t>To represent aggregation, create a schema containing</a:t>
            </a:r>
          </a:p>
          <a:p>
            <a:pPr marL="609600" marR="490061" indent="-257175">
              <a:buFont typeface="Arial" charset="0"/>
              <a:buChar char="•"/>
            </a:pPr>
            <a:r>
              <a:rPr sz="2000" dirty="0">
                <a:latin typeface="+mj-lt"/>
                <a:cs typeface="Times New Roman"/>
              </a:rPr>
              <a:t>Primary key of the aggregated relationship </a:t>
            </a:r>
            <a:endParaRPr lang="en-US" sz="2000" dirty="0">
              <a:latin typeface="+mj-lt"/>
              <a:cs typeface="Courier New"/>
            </a:endParaRPr>
          </a:p>
          <a:p>
            <a:pPr marL="609600" marR="490061" indent="-257175">
              <a:buFont typeface="Arial" charset="0"/>
              <a:buChar char="•"/>
            </a:pPr>
            <a:r>
              <a:rPr sz="2000" dirty="0">
                <a:latin typeface="+mj-lt"/>
                <a:cs typeface="Times New Roman"/>
              </a:rPr>
              <a:t>The primary key of the associated entity set </a:t>
            </a:r>
            <a:endParaRPr lang="en-US" sz="2000" dirty="0">
              <a:latin typeface="+mj-lt"/>
              <a:cs typeface="Courier New"/>
            </a:endParaRPr>
          </a:p>
          <a:p>
            <a:pPr marL="609600" marR="490061" indent="-257175">
              <a:buFont typeface="Arial" charset="0"/>
              <a:buChar char="•"/>
            </a:pPr>
            <a:r>
              <a:rPr sz="2000" dirty="0">
                <a:latin typeface="+mj-lt"/>
                <a:cs typeface="Times New Roman"/>
              </a:rPr>
              <a:t>Any descriptive attributes</a:t>
            </a:r>
          </a:p>
          <a:p>
            <a:pPr>
              <a:spcBef>
                <a:spcPts val="39"/>
              </a:spcBef>
            </a:pPr>
            <a:endParaRPr lang="en-US" sz="2000" dirty="0">
              <a:latin typeface="+mj-lt"/>
              <a:cs typeface="Times New Roman"/>
            </a:endParaRPr>
          </a:p>
          <a:p>
            <a:pPr>
              <a:spcBef>
                <a:spcPts val="39"/>
              </a:spcBef>
            </a:pPr>
            <a:endParaRPr sz="2000" dirty="0">
              <a:latin typeface="+mj-lt"/>
              <a:cs typeface="Times New Roman"/>
            </a:endParaRPr>
          </a:p>
          <a:p>
            <a:pPr marL="9525" marR="923925"/>
            <a:r>
              <a:rPr lang="en-US" dirty="0"/>
              <a:t>   </a:t>
            </a:r>
            <a:r>
              <a:rPr dirty="0"/>
              <a:t>eval_for (s_ID,</a:t>
            </a:r>
            <a:r>
              <a:rPr lang="en-US" dirty="0"/>
              <a:t> </a:t>
            </a:r>
            <a:r>
              <a:rPr dirty="0"/>
              <a:t> project_id, </a:t>
            </a:r>
            <a:r>
              <a:rPr lang="en-US" dirty="0"/>
              <a:t> </a:t>
            </a:r>
            <a:r>
              <a:rPr dirty="0" err="1"/>
              <a:t>i_ID</a:t>
            </a:r>
            <a:r>
              <a:rPr dirty="0"/>
              <a:t>,</a:t>
            </a:r>
            <a:r>
              <a:rPr lang="en-US" dirty="0"/>
              <a:t>  </a:t>
            </a:r>
            <a:r>
              <a:rPr lang="en-US" dirty="0" err="1"/>
              <a:t>evaluation_id</a:t>
            </a:r>
            <a:r>
              <a:rPr lang="en-US" dirty="0"/>
              <a:t>)</a:t>
            </a:r>
          </a:p>
          <a:p>
            <a:pPr marL="9525" marR="923925"/>
            <a:endParaRPr lang="en-US" sz="2000" dirty="0">
              <a:latin typeface="+mj-lt"/>
              <a:cs typeface="Times New Roman"/>
            </a:endParaRPr>
          </a:p>
        </p:txBody>
      </p:sp>
      <p:sp>
        <p:nvSpPr>
          <p:cNvPr id="6" name="object 6"/>
          <p:cNvSpPr/>
          <p:nvPr/>
        </p:nvSpPr>
        <p:spPr>
          <a:xfrm>
            <a:off x="5824330" y="1555968"/>
            <a:ext cx="2968539" cy="2787433"/>
          </a:xfrm>
          <a:prstGeom prst="rect">
            <a:avLst/>
          </a:prstGeom>
          <a:blipFill>
            <a:blip r:embed="rId3" cstate="print"/>
            <a:stretch>
              <a:fillRect/>
            </a:stretch>
          </a:blipFill>
        </p:spPr>
        <p:txBody>
          <a:bodyPr wrap="square" lIns="0" tIns="0" rIns="0" bIns="0" rtlCol="0"/>
          <a:lstStyle/>
          <a:p>
            <a:endParaRPr/>
          </a:p>
        </p:txBody>
      </p:sp>
      <p:sp>
        <p:nvSpPr>
          <p:cNvPr id="8"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Aggregation</a:t>
            </a:r>
          </a:p>
        </p:txBody>
      </p:sp>
    </p:spTree>
    <p:extLst>
      <p:ext uri="{BB962C8B-B14F-4D97-AF65-F5344CB8AC3E}">
        <p14:creationId xmlns:p14="http://schemas.microsoft.com/office/powerpoint/2010/main" val="28219189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4DE58A8-6344-4C5B-8A41-B39105FA1F3B}"/>
              </a:ext>
            </a:extLst>
          </p:cNvPr>
          <p:cNvSpPr>
            <a:spLocks noGrp="1"/>
          </p:cNvSpPr>
          <p:nvPr>
            <p:ph type="title"/>
          </p:nvPr>
        </p:nvSpPr>
        <p:spPr/>
        <p:txBody>
          <a:bodyPr/>
          <a:lstStyle/>
          <a:p>
            <a:r>
              <a:rPr lang="en-US" dirty="0"/>
              <a:t>The Art of database design</a:t>
            </a:r>
          </a:p>
        </p:txBody>
      </p:sp>
      <p:sp>
        <p:nvSpPr>
          <p:cNvPr id="4" name="Text Placeholder 3">
            <a:extLst>
              <a:ext uri="{FF2B5EF4-FFF2-40B4-BE49-F238E27FC236}">
                <a16:creationId xmlns:a16="http://schemas.microsoft.com/office/drawing/2014/main" id="{66790E46-28BE-4A7D-8E8C-67B4A4660E40}"/>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16136653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44826" y="1163870"/>
            <a:ext cx="7454347" cy="2580194"/>
          </a:xfrm>
          <a:prstGeom prst="rect">
            <a:avLst/>
          </a:prstGeom>
        </p:spPr>
        <p:txBody>
          <a:bodyPr vert="horz" wrap="square" lIns="0" tIns="0" rIns="0" bIns="0" rtlCol="0">
            <a:spAutoFit/>
          </a:bodyPr>
          <a:lstStyle/>
          <a:p>
            <a:pPr marL="609600" lvl="1" indent="-257175">
              <a:spcBef>
                <a:spcPts val="450"/>
              </a:spcBef>
              <a:spcAft>
                <a:spcPts val="450"/>
              </a:spcAft>
              <a:buFont typeface="Arial"/>
              <a:buChar char="•"/>
              <a:tabLst>
                <a:tab pos="609600" algn="l"/>
              </a:tabLst>
            </a:pPr>
            <a:r>
              <a:rPr dirty="0"/>
              <a:t>The use of an attribute or entity set to represent an object</a:t>
            </a:r>
          </a:p>
          <a:p>
            <a:pPr marL="609600" lvl="1" indent="-257175">
              <a:spcBef>
                <a:spcPts val="450"/>
              </a:spcBef>
              <a:spcAft>
                <a:spcPts val="450"/>
              </a:spcAft>
              <a:buFont typeface="Arial"/>
              <a:buChar char="•"/>
              <a:tabLst>
                <a:tab pos="609600" algn="l"/>
              </a:tabLst>
            </a:pPr>
            <a:r>
              <a:rPr dirty="0"/>
              <a:t>Concept is best expressed by an entity set or a relationship set</a:t>
            </a:r>
          </a:p>
          <a:p>
            <a:pPr marL="609600" lvl="1" indent="-257175">
              <a:spcBef>
                <a:spcPts val="450"/>
              </a:spcBef>
              <a:spcAft>
                <a:spcPts val="450"/>
              </a:spcAft>
              <a:buFont typeface="Arial"/>
              <a:buChar char="•"/>
              <a:tabLst>
                <a:tab pos="609600" algn="l"/>
              </a:tabLst>
            </a:pPr>
            <a:r>
              <a:rPr dirty="0"/>
              <a:t>Ternary relationship versus a pair of binary relationships</a:t>
            </a:r>
          </a:p>
          <a:p>
            <a:pPr marL="609600" lvl="1" indent="-257175">
              <a:spcBef>
                <a:spcPts val="450"/>
              </a:spcBef>
              <a:spcAft>
                <a:spcPts val="450"/>
              </a:spcAft>
              <a:buFont typeface="Arial"/>
              <a:buChar char="•"/>
              <a:tabLst>
                <a:tab pos="609600" algn="l"/>
              </a:tabLst>
            </a:pPr>
            <a:r>
              <a:rPr dirty="0"/>
              <a:t>The use of a strong or weak entity set</a:t>
            </a:r>
          </a:p>
          <a:p>
            <a:pPr marL="609600" lvl="1" indent="-257175">
              <a:spcBef>
                <a:spcPts val="450"/>
              </a:spcBef>
              <a:spcAft>
                <a:spcPts val="450"/>
              </a:spcAft>
              <a:buFont typeface="Arial"/>
              <a:buChar char="•"/>
              <a:tabLst>
                <a:tab pos="609600" algn="l"/>
              </a:tabLst>
            </a:pPr>
            <a:r>
              <a:rPr dirty="0"/>
              <a:t>The use of specialization/generalization</a:t>
            </a:r>
          </a:p>
          <a:p>
            <a:pPr marL="609600" lvl="1" indent="-257175">
              <a:spcBef>
                <a:spcPts val="450"/>
              </a:spcBef>
              <a:spcAft>
                <a:spcPts val="450"/>
              </a:spcAft>
              <a:buFont typeface="Arial"/>
              <a:buChar char="•"/>
              <a:tabLst>
                <a:tab pos="609600" algn="l"/>
              </a:tabLst>
            </a:pPr>
            <a:r>
              <a:rPr dirty="0"/>
              <a:t>The use of aggregation - treat the aggregate entity set as a single</a:t>
            </a:r>
            <a:r>
              <a:rPr lang="en-US" dirty="0"/>
              <a:t> </a:t>
            </a:r>
            <a:r>
              <a:rPr dirty="0"/>
              <a:t>unit without concern for the details of its internal structure</a:t>
            </a:r>
          </a:p>
        </p:txBody>
      </p:sp>
      <p:sp>
        <p:nvSpPr>
          <p:cNvPr id="6"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ER Diagram Design Decisions</a:t>
            </a:r>
          </a:p>
        </p:txBody>
      </p:sp>
    </p:spTree>
    <p:extLst>
      <p:ext uri="{BB962C8B-B14F-4D97-AF65-F5344CB8AC3E}">
        <p14:creationId xmlns:p14="http://schemas.microsoft.com/office/powerpoint/2010/main" val="1081403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4C75-FD81-412A-BCCB-FF07623F6512}"/>
              </a:ext>
            </a:extLst>
          </p:cNvPr>
          <p:cNvSpPr>
            <a:spLocks noGrp="1"/>
          </p:cNvSpPr>
          <p:nvPr>
            <p:ph type="title"/>
          </p:nvPr>
        </p:nvSpPr>
        <p:spPr/>
        <p:txBody>
          <a:bodyPr/>
          <a:lstStyle/>
          <a:p>
            <a:r>
              <a:rPr lang="en-US" dirty="0"/>
              <a:t>An example</a:t>
            </a:r>
          </a:p>
        </p:txBody>
      </p:sp>
      <p:sp>
        <p:nvSpPr>
          <p:cNvPr id="4" name="Content Placeholder 3">
            <a:extLst>
              <a:ext uri="{FF2B5EF4-FFF2-40B4-BE49-F238E27FC236}">
                <a16:creationId xmlns:a16="http://schemas.microsoft.com/office/drawing/2014/main" id="{C529A376-76E2-425A-BDEF-CE7BA61C4741}"/>
              </a:ext>
            </a:extLst>
          </p:cNvPr>
          <p:cNvSpPr>
            <a:spLocks noGrp="1"/>
          </p:cNvSpPr>
          <p:nvPr>
            <p:ph idx="1"/>
          </p:nvPr>
        </p:nvSpPr>
        <p:spPr>
          <a:xfrm>
            <a:off x="457200" y="1158038"/>
            <a:ext cx="8229600" cy="3394075"/>
          </a:xfrm>
        </p:spPr>
        <p:txBody>
          <a:bodyPr/>
          <a:lstStyle/>
          <a:p>
            <a:r>
              <a:rPr lang="en-US" dirty="0">
                <a:hlinkClick r:id="rId2"/>
              </a:rPr>
              <a:t>Semester Project Team survey</a:t>
            </a:r>
            <a:endParaRPr lang="en-US" dirty="0"/>
          </a:p>
          <a:p>
            <a:pPr lvl="1"/>
            <a:r>
              <a:rPr lang="en-US" dirty="0"/>
              <a:t>Explore columns</a:t>
            </a:r>
          </a:p>
          <a:p>
            <a:r>
              <a:rPr lang="en-US" dirty="0"/>
              <a:t>How do we count projects?</a:t>
            </a:r>
          </a:p>
          <a:p>
            <a:r>
              <a:rPr lang="en-US" dirty="0"/>
              <a:t>How do we count people?</a:t>
            </a:r>
          </a:p>
          <a:p>
            <a:r>
              <a:rPr lang="en-US" dirty="0"/>
              <a:t>How do we count unused slots?</a:t>
            </a:r>
          </a:p>
          <a:p>
            <a:r>
              <a:rPr lang="en-US" dirty="0"/>
              <a:t>Conversion to data base …</a:t>
            </a:r>
          </a:p>
          <a:p>
            <a:pPr lvl="1"/>
            <a:r>
              <a:rPr lang="en-US" dirty="0"/>
              <a:t>Entities? Relations?</a:t>
            </a:r>
          </a:p>
          <a:p>
            <a:pPr lvl="1"/>
            <a:r>
              <a:rPr lang="en-US" dirty="0"/>
              <a:t>Normalizing</a:t>
            </a:r>
          </a:p>
          <a:p>
            <a:endParaRPr lang="en-US" dirty="0"/>
          </a:p>
        </p:txBody>
      </p:sp>
    </p:spTree>
    <p:extLst>
      <p:ext uri="{BB962C8B-B14F-4D97-AF65-F5344CB8AC3E}">
        <p14:creationId xmlns:p14="http://schemas.microsoft.com/office/powerpoint/2010/main" val="7405582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675861" y="1028700"/>
            <a:ext cx="7931426" cy="4000500"/>
          </a:xfrm>
          <a:prstGeom prst="rect">
            <a:avLst/>
          </a:prstGeom>
          <a:blipFill>
            <a:blip r:embed="rId3" cstate="print"/>
            <a:stretch>
              <a:fillRect/>
            </a:stretch>
          </a:blipFill>
        </p:spPr>
        <p:txBody>
          <a:bodyPr wrap="square" lIns="0" tIns="0" rIns="0" bIns="0" rtlCol="0"/>
          <a:lstStyle/>
          <a:p>
            <a:endParaRPr/>
          </a:p>
        </p:txBody>
      </p:sp>
      <p:sp>
        <p:nvSpPr>
          <p:cNvPr id="8"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UML Diagrams</a:t>
            </a:r>
          </a:p>
        </p:txBody>
      </p:sp>
    </p:spTree>
    <p:extLst>
      <p:ext uri="{BB962C8B-B14F-4D97-AF65-F5344CB8AC3E}">
        <p14:creationId xmlns:p14="http://schemas.microsoft.com/office/powerpoint/2010/main" val="27096083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74643" y="975027"/>
            <a:ext cx="7772400" cy="3257302"/>
          </a:xfrm>
          <a:prstGeom prst="rect">
            <a:avLst/>
          </a:prstGeom>
        </p:spPr>
        <p:txBody>
          <a:bodyPr vert="horz" wrap="square" lIns="0" tIns="0" rIns="0" bIns="0" rtlCol="0">
            <a:spAutoFit/>
          </a:bodyPr>
          <a:lstStyle/>
          <a:p>
            <a:pPr marL="695325" lvl="1" indent="-342900">
              <a:spcBef>
                <a:spcPts val="761"/>
              </a:spcBef>
              <a:buFont typeface="Arial"/>
              <a:buChar char="•"/>
              <a:tabLst>
                <a:tab pos="695325" algn="l"/>
              </a:tabLst>
            </a:pPr>
            <a:r>
              <a:rPr dirty="0"/>
              <a:t>Minimize the redundancy of schemas</a:t>
            </a:r>
          </a:p>
          <a:p>
            <a:pPr marL="695325" lvl="1" indent="-342900">
              <a:spcBef>
                <a:spcPts val="746"/>
              </a:spcBef>
              <a:buFont typeface="Arial"/>
              <a:buChar char="•"/>
              <a:tabLst>
                <a:tab pos="695325" algn="l"/>
              </a:tabLst>
            </a:pPr>
            <a:r>
              <a:rPr dirty="0"/>
              <a:t>Transformation of N-ary relationships into multiple binary relationships</a:t>
            </a:r>
          </a:p>
          <a:p>
            <a:pPr marL="695325" marR="123349" lvl="1" indent="-342900">
              <a:spcBef>
                <a:spcPts val="750"/>
              </a:spcBef>
              <a:buFont typeface="Arial"/>
              <a:buChar char="•"/>
              <a:tabLst>
                <a:tab pos="695325" algn="l"/>
              </a:tabLst>
            </a:pPr>
            <a:r>
              <a:rPr dirty="0"/>
              <a:t>Concepts and objects may, in certain cases, be represented by entities, relationships, or attributes</a:t>
            </a:r>
          </a:p>
          <a:p>
            <a:pPr marL="695325" marR="558165" lvl="1" indent="-342900">
              <a:spcBef>
                <a:spcPts val="750"/>
              </a:spcBef>
              <a:buFont typeface="Arial"/>
              <a:buChar char="•"/>
              <a:tabLst>
                <a:tab pos="695325" algn="l"/>
              </a:tabLst>
            </a:pPr>
            <a:r>
              <a:rPr dirty="0"/>
              <a:t>Specialization and generalization define a relationship between a higher-level entity set and one or more lower-level entity sets</a:t>
            </a:r>
          </a:p>
          <a:p>
            <a:pPr marL="695325" marR="3810" lvl="1" indent="-342900">
              <a:spcBef>
                <a:spcPts val="746"/>
              </a:spcBef>
              <a:buFont typeface="Arial"/>
              <a:buChar char="•"/>
              <a:tabLst>
                <a:tab pos="695325" algn="l"/>
              </a:tabLst>
            </a:pPr>
            <a:r>
              <a:rPr dirty="0"/>
              <a:t>Aggregation is an abstraction in which relationship sets (along with their associated entity sets) are treated as higher-level entity sets, and can participate in relationships</a:t>
            </a:r>
          </a:p>
          <a:p>
            <a:pPr marL="695325" lvl="1" indent="-342900">
              <a:spcBef>
                <a:spcPts val="750"/>
              </a:spcBef>
              <a:buFont typeface="Arial"/>
              <a:buChar char="•"/>
              <a:tabLst>
                <a:tab pos="695325" algn="l"/>
              </a:tabLst>
            </a:pPr>
            <a:r>
              <a:rPr dirty="0"/>
              <a:t>Representation using UML diagrams</a:t>
            </a:r>
          </a:p>
        </p:txBody>
      </p:sp>
      <p:sp>
        <p:nvSpPr>
          <p:cNvPr id="6"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a:r>
              <a:rPr lang="en-US" sz="3600" dirty="0">
                <a:solidFill>
                  <a:schemeClr val="tx1"/>
                </a:solidFill>
                <a:latin typeface="+mj-lt"/>
                <a:ea typeface="ＭＳ Ｐゴシック" panose="020B0600070205080204" pitchFamily="34" charset="-128"/>
                <a:cs typeface="+mj-cs"/>
              </a:rPr>
              <a:t>Summary</a:t>
            </a:r>
          </a:p>
        </p:txBody>
      </p:sp>
    </p:spTree>
    <p:extLst>
      <p:ext uri="{BB962C8B-B14F-4D97-AF65-F5344CB8AC3E}">
        <p14:creationId xmlns:p14="http://schemas.microsoft.com/office/powerpoint/2010/main" val="408953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622300" y="342900"/>
            <a:ext cx="8140700" cy="3801041"/>
          </a:xfrm>
          <a:prstGeom prst="rect">
            <a:avLst/>
          </a:prstGeom>
        </p:spPr>
        <p:txBody>
          <a:bodyPr vert="horz" wrap="square" lIns="0" tIns="0" rIns="0" bIns="0" numCol="1" rtlCol="0" anchor="t" anchorCtr="0" compatLnSpc="1">
            <a:prstTxWarp prst="textNoShape">
              <a:avLst/>
            </a:prstTxWarp>
            <a:spAutoFit/>
          </a:bodyPr>
          <a:lstStyle/>
          <a:p>
            <a:pPr marL="9525" indent="0">
              <a:buNone/>
              <a:tabLst>
                <a:tab pos="266700" algn="l"/>
              </a:tabLst>
            </a:pPr>
            <a:r>
              <a:rPr sz="3200" dirty="0">
                <a:latin typeface="Tahoma" charset="0"/>
                <a:ea typeface="Tahoma" charset="0"/>
                <a:cs typeface="Tahoma" charset="0"/>
              </a:rPr>
              <a:t>Summary</a:t>
            </a:r>
            <a:endParaRPr dirty="0">
              <a:latin typeface="Tahoma" charset="0"/>
              <a:ea typeface="Tahoma" charset="0"/>
              <a:cs typeface="Tahoma" charset="0"/>
            </a:endParaRPr>
          </a:p>
          <a:p>
            <a:pPr marL="603885" marR="3810" lvl="1" indent="-342900">
              <a:spcBef>
                <a:spcPts val="600"/>
              </a:spcBef>
              <a:buFont typeface="Arial"/>
              <a:buChar char="•"/>
              <a:tabLst>
                <a:tab pos="695325" algn="l"/>
              </a:tabLst>
            </a:pPr>
            <a:r>
              <a:rPr sz="1800" dirty="0">
                <a:latin typeface="Tahoma" charset="0"/>
                <a:ea typeface="Tahoma" charset="0"/>
                <a:cs typeface="Tahoma" charset="0"/>
              </a:rPr>
              <a:t>The entity-relationship (ER) data model is a widely used data model for database design</a:t>
            </a:r>
          </a:p>
          <a:p>
            <a:pPr marL="603885" lvl="1" indent="-342900">
              <a:spcBef>
                <a:spcPts val="600"/>
              </a:spcBef>
              <a:buFont typeface="Arial"/>
              <a:buChar char="•"/>
              <a:tabLst>
                <a:tab pos="695325" algn="l"/>
              </a:tabLst>
            </a:pPr>
            <a:r>
              <a:rPr sz="1800" dirty="0">
                <a:latin typeface="Tahoma" charset="0"/>
                <a:ea typeface="Tahoma" charset="0"/>
                <a:cs typeface="Tahoma" charset="0"/>
              </a:rPr>
              <a:t>Unary, binary, ternary relationships</a:t>
            </a:r>
          </a:p>
          <a:p>
            <a:pPr marL="603885" lvl="1" indent="-342900">
              <a:spcBef>
                <a:spcPts val="600"/>
              </a:spcBef>
              <a:buFont typeface="Arial"/>
              <a:buChar char="•"/>
              <a:tabLst>
                <a:tab pos="695325" algn="l"/>
              </a:tabLst>
            </a:pPr>
            <a:r>
              <a:rPr sz="1800" dirty="0">
                <a:latin typeface="Tahoma" charset="0"/>
                <a:ea typeface="Tahoma" charset="0"/>
                <a:cs typeface="Tahoma" charset="0"/>
              </a:rPr>
              <a:t>1:1, 1:M, M:1, M:N relationships</a:t>
            </a:r>
          </a:p>
          <a:p>
            <a:pPr marL="603885" marR="36671" lvl="1" indent="-342900">
              <a:spcBef>
                <a:spcPts val="600"/>
              </a:spcBef>
              <a:buFont typeface="Arial"/>
              <a:buChar char="•"/>
              <a:tabLst>
                <a:tab pos="695325" algn="l"/>
              </a:tabLst>
            </a:pPr>
            <a:r>
              <a:rPr sz="1800" dirty="0">
                <a:latin typeface="Tahoma" charset="0"/>
                <a:ea typeface="Tahoma" charset="0"/>
                <a:cs typeface="Tahoma" charset="0"/>
              </a:rPr>
              <a:t>Mapping cardinalities express the number of entities to which another entity can be associated via a relationship set: total and partial</a:t>
            </a:r>
          </a:p>
          <a:p>
            <a:pPr marL="603885" marR="42863" lvl="1" indent="-342900">
              <a:spcBef>
                <a:spcPts val="600"/>
              </a:spcBef>
              <a:buFont typeface="Arial"/>
              <a:buChar char="•"/>
              <a:tabLst>
                <a:tab pos="695325" algn="l"/>
              </a:tabLst>
            </a:pPr>
            <a:r>
              <a:rPr sz="1800" dirty="0">
                <a:latin typeface="Tahoma" charset="0"/>
                <a:ea typeface="Tahoma" charset="0"/>
                <a:cs typeface="Tahoma" charset="0"/>
              </a:rPr>
              <a:t>An entity set that does not have sufficient attributes to form a primary key is termed a weak entity set</a:t>
            </a:r>
          </a:p>
          <a:p>
            <a:pPr marL="603885" lvl="1" indent="-342900">
              <a:spcBef>
                <a:spcPts val="600"/>
              </a:spcBef>
              <a:buFont typeface="Arial"/>
              <a:buChar char="•"/>
              <a:tabLst>
                <a:tab pos="695325" algn="l"/>
              </a:tabLst>
            </a:pPr>
            <a:r>
              <a:rPr sz="1800" dirty="0">
                <a:latin typeface="Tahoma" charset="0"/>
                <a:ea typeface="Tahoma" charset="0"/>
                <a:cs typeface="Tahoma" charset="0"/>
              </a:rPr>
              <a:t>Representation of composite and multi-valued attributes</a:t>
            </a:r>
          </a:p>
          <a:p>
            <a:pPr marL="603885" lvl="1" indent="-342900">
              <a:spcBef>
                <a:spcPts val="600"/>
              </a:spcBef>
              <a:buFont typeface="Arial"/>
              <a:buChar char="•"/>
              <a:tabLst>
                <a:tab pos="695325" algn="l"/>
              </a:tabLst>
            </a:pPr>
            <a:r>
              <a:rPr sz="1800" dirty="0">
                <a:latin typeface="Tahoma" charset="0"/>
                <a:ea typeface="Tahoma" charset="0"/>
                <a:cs typeface="Tahoma" charset="0"/>
              </a:rPr>
              <a:t>Derived attributes are calculated from other attributes or entities</a:t>
            </a:r>
            <a:endParaRPr sz="1500" dirty="0">
              <a:latin typeface="Tahoma" charset="0"/>
              <a:ea typeface="Tahoma" charset="0"/>
              <a:cs typeface="Tahoma" charset="0"/>
            </a:endParaRPr>
          </a:p>
        </p:txBody>
      </p:sp>
      <p:sp>
        <p:nvSpPr>
          <p:cNvPr id="5" name="object 5"/>
          <p:cNvSpPr txBox="1">
            <a:spLocks noGrp="1"/>
          </p:cNvSpPr>
          <p:nvPr>
            <p:ph type="sldNum" sz="quarter" idx="7"/>
          </p:nvPr>
        </p:nvSpPr>
        <p:spPr>
          <a:xfrm>
            <a:off x="4437983" y="6505277"/>
            <a:ext cx="317395" cy="297389"/>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62</a:t>
            </a:fld>
            <a:endParaRPr spc="4" dirty="0"/>
          </a:p>
        </p:txBody>
      </p:sp>
    </p:spTree>
    <p:extLst>
      <p:ext uri="{BB962C8B-B14F-4D97-AF65-F5344CB8AC3E}">
        <p14:creationId xmlns:p14="http://schemas.microsoft.com/office/powerpoint/2010/main" val="3900791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2951922" y="975028"/>
            <a:ext cx="4363278" cy="3606115"/>
          </a:xfrm>
          <a:prstGeom prst="rect">
            <a:avLst/>
          </a:prstGeom>
        </p:spPr>
        <p:txBody>
          <a:bodyPr vert="horz" wrap="square" lIns="0" tIns="0" rIns="0" bIns="0" rtlCol="0">
            <a:spAutoFit/>
          </a:bodyPr>
          <a:lstStyle/>
          <a:p>
            <a:pPr marL="325755" marR="3810" indent="-257175">
              <a:spcBef>
                <a:spcPts val="225"/>
              </a:spcBef>
              <a:buFont typeface="Arial" charset="0"/>
              <a:buChar char="•"/>
            </a:pPr>
            <a:r>
              <a:rPr dirty="0"/>
              <a:t>Specialization and generalization </a:t>
            </a:r>
            <a:endParaRPr lang="en-US" dirty="0"/>
          </a:p>
          <a:p>
            <a:pPr marL="325755" marR="3810" indent="-257175">
              <a:spcBef>
                <a:spcPts val="225"/>
              </a:spcBef>
              <a:buFont typeface="Arial" charset="0"/>
              <a:buChar char="•"/>
            </a:pPr>
            <a:r>
              <a:rPr dirty="0"/>
              <a:t>Superclass and subclass </a:t>
            </a:r>
            <a:endParaRPr lang="en-US" dirty="0"/>
          </a:p>
          <a:p>
            <a:pPr marL="325755" marR="3810" indent="-257175">
              <a:spcBef>
                <a:spcPts val="225"/>
              </a:spcBef>
              <a:buFont typeface="Arial" charset="0"/>
              <a:buChar char="•"/>
            </a:pPr>
            <a:r>
              <a:rPr dirty="0"/>
              <a:t>Attribute inheritance</a:t>
            </a:r>
          </a:p>
          <a:p>
            <a:pPr marL="325755" marR="119539" indent="-257175">
              <a:spcBef>
                <a:spcPts val="225"/>
              </a:spcBef>
              <a:buFont typeface="Arial" charset="0"/>
              <a:buChar char="•"/>
            </a:pPr>
            <a:r>
              <a:rPr dirty="0"/>
              <a:t>Single and multiple inheritance </a:t>
            </a:r>
            <a:endParaRPr lang="en-US" dirty="0"/>
          </a:p>
          <a:p>
            <a:pPr marL="325755" marR="119539" indent="-257175">
              <a:spcBef>
                <a:spcPts val="225"/>
              </a:spcBef>
              <a:buFont typeface="Arial" charset="0"/>
              <a:buChar char="•"/>
            </a:pPr>
            <a:r>
              <a:rPr dirty="0"/>
              <a:t>Condition-defined</a:t>
            </a:r>
          </a:p>
          <a:p>
            <a:pPr marL="325755" indent="-257175">
              <a:spcBef>
                <a:spcPts val="225"/>
              </a:spcBef>
              <a:buFont typeface="Arial" charset="0"/>
              <a:buChar char="•"/>
            </a:pPr>
            <a:r>
              <a:rPr dirty="0"/>
              <a:t>User-defined membership</a:t>
            </a:r>
            <a:endParaRPr lang="en-US" dirty="0"/>
          </a:p>
          <a:p>
            <a:pPr marL="325755" marR="1202055" indent="-257175">
              <a:spcBef>
                <a:spcPts val="225"/>
              </a:spcBef>
              <a:buFont typeface="Arial" charset="0"/>
              <a:buChar char="•"/>
            </a:pPr>
            <a:r>
              <a:rPr lang="en-US" dirty="0"/>
              <a:t>Disjoint </a:t>
            </a:r>
          </a:p>
          <a:p>
            <a:pPr marL="325755" marR="1202055" indent="-257175">
              <a:spcBef>
                <a:spcPts val="225"/>
              </a:spcBef>
              <a:buFont typeface="Arial" charset="0"/>
              <a:buChar char="•"/>
            </a:pPr>
            <a:r>
              <a:rPr lang="en-US" dirty="0"/>
              <a:t>Overlapping </a:t>
            </a:r>
          </a:p>
          <a:p>
            <a:pPr marL="325755" marR="1202055" indent="-257175">
              <a:spcBef>
                <a:spcPts val="225"/>
              </a:spcBef>
              <a:buFont typeface="Arial" charset="0"/>
              <a:buChar char="•"/>
            </a:pPr>
            <a:r>
              <a:rPr lang="en-US" dirty="0"/>
              <a:t>Generalization</a:t>
            </a:r>
          </a:p>
          <a:p>
            <a:pPr marL="325755" marR="3810" indent="-257175">
              <a:spcBef>
                <a:spcPts val="225"/>
              </a:spcBef>
              <a:buFont typeface="Arial" charset="0"/>
              <a:buChar char="•"/>
            </a:pPr>
            <a:r>
              <a:rPr lang="en-US" dirty="0"/>
              <a:t>Total and partial generalization </a:t>
            </a:r>
          </a:p>
          <a:p>
            <a:pPr marL="325755" marR="3810" indent="-257175">
              <a:spcBef>
                <a:spcPts val="225"/>
              </a:spcBef>
              <a:buFont typeface="Arial" charset="0"/>
              <a:buChar char="•"/>
            </a:pPr>
            <a:r>
              <a:rPr lang="en-US" dirty="0"/>
              <a:t>Aggregation</a:t>
            </a:r>
          </a:p>
          <a:p>
            <a:pPr marL="325755" indent="-257175">
              <a:spcBef>
                <a:spcPts val="225"/>
              </a:spcBef>
              <a:buFont typeface="Arial" charset="0"/>
              <a:buChar char="•"/>
            </a:pPr>
            <a:r>
              <a:rPr lang="en-US" dirty="0"/>
              <a:t>UML representation</a:t>
            </a:r>
          </a:p>
        </p:txBody>
      </p:sp>
      <p:sp>
        <p:nvSpPr>
          <p:cNvPr id="7" name="object 2"/>
          <p:cNvSpPr txBox="1">
            <a:spLocks/>
          </p:cNvSpPr>
          <p:nvPr/>
        </p:nvSpPr>
        <p:spPr>
          <a:xfrm>
            <a:off x="1143000" y="333792"/>
            <a:ext cx="6581775" cy="553998"/>
          </a:xfrm>
          <a:prstGeom prst="rect">
            <a:avLst/>
          </a:prstGeom>
          <a:ln w="12700">
            <a:miter lim="400000"/>
          </a:ln>
          <a:extLst>
            <a:ext uri="{C572A759-6A51-4108-AA02-DFA0A04FC94B}">
              <ma14:wrappingTextBoxFlag xmlns="" xmlns:ma14="http://schemas.microsoft.com/office/mac/drawingml/2011/main" val="1"/>
            </a:ext>
          </a:extLst>
        </p:spPr>
        <p:txBody>
          <a:bodyPr vert="horz" wrap="square" lIns="0" tIns="0" rIns="0" bIns="0" rtlCol="0" anchor="ctr">
            <a:spAutoFit/>
          </a:bodyPr>
          <a:lstStyle>
            <a:lvl1pPr marL="0" marR="0" indent="0" algn="ctr" defTabSz="410751" rtl="0" eaLnBrk="1" latinLnBrk="0" hangingPunct="1">
              <a:lnSpc>
                <a:spcPct val="100000"/>
              </a:lnSpc>
              <a:spcBef>
                <a:spcPts val="0"/>
              </a:spcBef>
              <a:spcAft>
                <a:spcPts val="0"/>
              </a:spcAft>
              <a:buClrTx/>
              <a:buSzTx/>
              <a:buFontTx/>
              <a:buNone/>
              <a:tabLst/>
              <a:defRPr sz="3375" b="0" i="0" u="none" strike="noStrike" cap="none" spc="0" baseline="0">
                <a:ln>
                  <a:noFill/>
                </a:ln>
                <a:solidFill>
                  <a:srgbClr val="000000"/>
                </a:solidFill>
                <a:uFillTx/>
                <a:latin typeface="+mn-lt"/>
                <a:ea typeface="+mn-ea"/>
                <a:cs typeface="+mn-cs"/>
                <a:sym typeface="Helvetica Light"/>
              </a:defRPr>
            </a:lvl1pPr>
            <a:lvl2pPr marL="0" marR="0" indent="1607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2pPr>
            <a:lvl3pPr marL="0" marR="0" indent="321457"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3pPr>
            <a:lvl4pPr marL="0" marR="0" indent="482186"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4pPr>
            <a:lvl5pPr marL="0" marR="0" indent="642915"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5pPr>
            <a:lvl6pPr marL="0" marR="0" indent="803643"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6pPr>
            <a:lvl7pPr marL="0" marR="0" indent="964372"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7pPr>
            <a:lvl8pPr marL="0" marR="0" indent="1125101"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8pPr>
            <a:lvl9pPr marL="0" marR="0" indent="1285829" algn="ctr" defTabSz="410751" rtl="0" eaLnBrk="1" latinLnBrk="0" hangingPunct="1">
              <a:lnSpc>
                <a:spcPct val="100000"/>
              </a:lnSpc>
              <a:spcBef>
                <a:spcPts val="0"/>
              </a:spcBef>
              <a:spcAft>
                <a:spcPts val="0"/>
              </a:spcAft>
              <a:buClrTx/>
              <a:buSzTx/>
              <a:buFontTx/>
              <a:buNone/>
              <a:tabLst/>
              <a:defRPr sz="5625" b="0" i="0" u="none" strike="noStrike" cap="none" spc="0" baseline="0">
                <a:ln>
                  <a:noFill/>
                </a:ln>
                <a:solidFill>
                  <a:srgbClr val="000000"/>
                </a:solidFill>
                <a:uFillTx/>
                <a:latin typeface="+mn-lt"/>
                <a:ea typeface="+mn-ea"/>
                <a:cs typeface="+mn-cs"/>
                <a:sym typeface="Helvetica Light"/>
              </a:defRPr>
            </a:lvl9pPr>
          </a:lstStyle>
          <a:p>
            <a:pPr marL="9525" defTabSz="457200">
              <a:spcBef>
                <a:spcPct val="0"/>
              </a:spcBef>
              <a:spcAft>
                <a:spcPct val="0"/>
              </a:spcAft>
            </a:pPr>
            <a:r>
              <a:rPr lang="en-US" sz="3600" dirty="0">
                <a:solidFill>
                  <a:schemeClr val="tx1"/>
                </a:solidFill>
                <a:latin typeface="+mj-lt"/>
                <a:ea typeface="ＭＳ Ｐゴシック" panose="020B0600070205080204" pitchFamily="34" charset="-128"/>
                <a:cs typeface="+mj-cs"/>
              </a:rPr>
              <a:t>Review Terms</a:t>
            </a:r>
          </a:p>
        </p:txBody>
      </p:sp>
    </p:spTree>
    <p:extLst>
      <p:ext uri="{BB962C8B-B14F-4D97-AF65-F5344CB8AC3E}">
        <p14:creationId xmlns:p14="http://schemas.microsoft.com/office/powerpoint/2010/main" val="27485623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5900" y="360834"/>
            <a:ext cx="6172200" cy="230832"/>
          </a:xfrm>
          <a:prstGeom prst="rect">
            <a:avLst/>
          </a:prstGeom>
        </p:spPr>
        <p:txBody>
          <a:bodyPr vert="horz" wrap="square" lIns="0" tIns="0" rIns="0" bIns="0" numCol="1" rtlCol="0" anchor="ctr" anchorCtr="0" compatLnSpc="1">
            <a:prstTxWarp prst="textNoShape">
              <a:avLst/>
            </a:prstTxWarp>
            <a:spAutoFit/>
          </a:bodyPr>
          <a:lstStyle/>
          <a:p>
            <a:pPr marL="9525"/>
            <a:r>
              <a:rPr spc="-296" dirty="0"/>
              <a:t>C</a:t>
            </a:r>
            <a:r>
              <a:rPr spc="-120" dirty="0"/>
              <a:t>M</a:t>
            </a:r>
            <a:r>
              <a:rPr spc="-139" dirty="0"/>
              <a:t>S</a:t>
            </a:r>
            <a:r>
              <a:rPr spc="-293" dirty="0"/>
              <a:t>C</a:t>
            </a:r>
            <a:r>
              <a:rPr spc="-23" dirty="0"/>
              <a:t> </a:t>
            </a:r>
            <a:r>
              <a:rPr spc="8" dirty="0"/>
              <a:t>508</a:t>
            </a:r>
            <a:r>
              <a:rPr spc="-45" dirty="0"/>
              <a:t> </a:t>
            </a:r>
            <a:r>
              <a:rPr spc="-98" dirty="0"/>
              <a:t>D</a:t>
            </a:r>
            <a:r>
              <a:rPr spc="-86" dirty="0"/>
              <a:t>a</a:t>
            </a:r>
            <a:r>
              <a:rPr dirty="0"/>
              <a:t>t</a:t>
            </a:r>
            <a:r>
              <a:rPr spc="-19" dirty="0"/>
              <a:t>a</a:t>
            </a:r>
            <a:r>
              <a:rPr spc="-26" dirty="0"/>
              <a:t>ba</a:t>
            </a:r>
            <a:r>
              <a:rPr spc="11" dirty="0"/>
              <a:t>s</a:t>
            </a:r>
            <a:r>
              <a:rPr spc="86" dirty="0"/>
              <a:t>e</a:t>
            </a:r>
            <a:r>
              <a:rPr spc="-26" dirty="0"/>
              <a:t> </a:t>
            </a:r>
            <a:r>
              <a:rPr spc="-263" dirty="0"/>
              <a:t>T</a:t>
            </a:r>
            <a:r>
              <a:rPr spc="-34" dirty="0"/>
              <a:t>h</a:t>
            </a:r>
            <a:r>
              <a:rPr spc="64" dirty="0"/>
              <a:t>e</a:t>
            </a:r>
            <a:r>
              <a:rPr spc="71" dirty="0"/>
              <a:t>o</a:t>
            </a:r>
            <a:r>
              <a:rPr spc="-139" dirty="0"/>
              <a:t>r</a:t>
            </a:r>
            <a:r>
              <a:rPr spc="-45" dirty="0"/>
              <a:t>y</a:t>
            </a:r>
          </a:p>
        </p:txBody>
      </p:sp>
      <p:sp>
        <p:nvSpPr>
          <p:cNvPr id="4" name="object 4"/>
          <p:cNvSpPr txBox="1">
            <a:spLocks noGrp="1"/>
          </p:cNvSpPr>
          <p:nvPr>
            <p:ph sz="half" idx="2"/>
          </p:nvPr>
        </p:nvSpPr>
        <p:spPr>
          <a:xfrm>
            <a:off x="1361535" y="234404"/>
            <a:ext cx="6457950" cy="4203715"/>
          </a:xfrm>
          <a:prstGeom prst="rect">
            <a:avLst/>
          </a:prstGeom>
        </p:spPr>
        <p:txBody>
          <a:bodyPr vert="horz" wrap="square" lIns="0" tIns="0" rIns="0" bIns="0" numCol="2" rtlCol="0" anchor="t" anchorCtr="0" compatLnSpc="1">
            <a:prstTxWarp prst="textNoShape">
              <a:avLst/>
            </a:prstTxWarp>
            <a:spAutoFit/>
          </a:bodyPr>
          <a:lstStyle/>
          <a:p>
            <a:pPr marL="9525" indent="0">
              <a:spcBef>
                <a:spcPts val="450"/>
              </a:spcBef>
              <a:buNone/>
              <a:tabLst>
                <a:tab pos="266700" algn="l"/>
              </a:tabLst>
            </a:pPr>
            <a:r>
              <a:rPr sz="3200" b="1" dirty="0">
                <a:latin typeface="+mn-lt"/>
              </a:rPr>
              <a:t>Review Terms</a:t>
            </a:r>
          </a:p>
          <a:p>
            <a:pPr marL="109061" marR="301943">
              <a:spcBef>
                <a:spcPts val="450"/>
              </a:spcBef>
            </a:pPr>
            <a:r>
              <a:rPr sz="1500" dirty="0">
                <a:latin typeface="+mn-lt"/>
              </a:rPr>
              <a:t>Entity-relationship data model </a:t>
            </a:r>
            <a:endParaRPr lang="en-US" sz="1500" dirty="0">
              <a:latin typeface="+mn-lt"/>
            </a:endParaRPr>
          </a:p>
          <a:p>
            <a:pPr marL="109061" marR="301943">
              <a:spcBef>
                <a:spcPts val="450"/>
              </a:spcBef>
            </a:pPr>
            <a:r>
              <a:rPr sz="1500" dirty="0">
                <a:latin typeface="+mn-lt"/>
              </a:rPr>
              <a:t>Entity and entity set </a:t>
            </a:r>
            <a:endParaRPr lang="en-US" sz="1500" dirty="0">
              <a:latin typeface="+mn-lt"/>
            </a:endParaRPr>
          </a:p>
          <a:p>
            <a:pPr marL="109061" marR="301943">
              <a:spcBef>
                <a:spcPts val="450"/>
              </a:spcBef>
            </a:pPr>
            <a:r>
              <a:rPr sz="1500" dirty="0">
                <a:latin typeface="+mn-lt"/>
              </a:rPr>
              <a:t>Attributes</a:t>
            </a:r>
          </a:p>
          <a:p>
            <a:pPr marL="109061">
              <a:spcBef>
                <a:spcPts val="450"/>
              </a:spcBef>
            </a:pPr>
            <a:r>
              <a:rPr sz="1500" dirty="0">
                <a:latin typeface="+mn-lt"/>
              </a:rPr>
              <a:t>Domain</a:t>
            </a:r>
          </a:p>
          <a:p>
            <a:pPr marL="109061" marR="151924">
              <a:spcBef>
                <a:spcPts val="450"/>
              </a:spcBef>
            </a:pPr>
            <a:r>
              <a:rPr sz="1500" dirty="0">
                <a:latin typeface="+mn-lt"/>
              </a:rPr>
              <a:t>Simple and composite attributes </a:t>
            </a:r>
            <a:endParaRPr lang="en-US" sz="1500" dirty="0">
              <a:latin typeface="+mn-lt"/>
            </a:endParaRPr>
          </a:p>
          <a:p>
            <a:pPr marL="109061" marR="151924">
              <a:spcBef>
                <a:spcPts val="450"/>
              </a:spcBef>
            </a:pPr>
            <a:r>
              <a:rPr sz="1500" dirty="0">
                <a:latin typeface="+mn-lt"/>
              </a:rPr>
              <a:t>Single-valued attributes</a:t>
            </a:r>
          </a:p>
          <a:p>
            <a:pPr marL="109061" marR="833438">
              <a:spcBef>
                <a:spcPts val="450"/>
              </a:spcBef>
            </a:pPr>
            <a:r>
              <a:rPr sz="1500" dirty="0">
                <a:latin typeface="+mn-lt"/>
              </a:rPr>
              <a:t>Multi-valued attributes </a:t>
            </a:r>
            <a:endParaRPr lang="en-US" sz="1500" dirty="0">
              <a:latin typeface="+mn-lt"/>
            </a:endParaRPr>
          </a:p>
          <a:p>
            <a:pPr marL="109061" marR="833438">
              <a:spcBef>
                <a:spcPts val="450"/>
              </a:spcBef>
            </a:pPr>
            <a:r>
              <a:rPr sz="1500" dirty="0">
                <a:latin typeface="+mn-lt"/>
              </a:rPr>
              <a:t>Null value</a:t>
            </a:r>
          </a:p>
          <a:p>
            <a:pPr marL="109061">
              <a:spcBef>
                <a:spcPts val="450"/>
              </a:spcBef>
            </a:pPr>
            <a:r>
              <a:rPr sz="1500" dirty="0">
                <a:latin typeface="+mn-lt"/>
              </a:rPr>
              <a:t>Derived attribute</a:t>
            </a:r>
          </a:p>
          <a:p>
            <a:pPr marL="109061" marR="3810">
              <a:spcBef>
                <a:spcPts val="450"/>
              </a:spcBef>
            </a:pPr>
            <a:r>
              <a:rPr sz="1500" dirty="0">
                <a:latin typeface="+mn-lt"/>
              </a:rPr>
              <a:t>Relationship and relationship set </a:t>
            </a:r>
            <a:endParaRPr lang="en-US" sz="1500" dirty="0">
              <a:latin typeface="+mn-lt"/>
            </a:endParaRPr>
          </a:p>
          <a:p>
            <a:pPr marL="109061" marR="3810">
              <a:spcBef>
                <a:spcPts val="450"/>
              </a:spcBef>
            </a:pPr>
            <a:r>
              <a:rPr sz="1500" dirty="0">
                <a:latin typeface="+mn-lt"/>
              </a:rPr>
              <a:t>Unary, Binary, Ternary relationship </a:t>
            </a:r>
            <a:endParaRPr lang="en-US" sz="1500" dirty="0">
              <a:latin typeface="+mn-lt"/>
            </a:endParaRPr>
          </a:p>
          <a:p>
            <a:pPr marL="109061" marR="3810">
              <a:spcBef>
                <a:spcPts val="450"/>
              </a:spcBef>
            </a:pPr>
            <a:r>
              <a:rPr sz="1500" dirty="0">
                <a:latin typeface="+mn-lt"/>
              </a:rPr>
              <a:t>Degree of relationship set</a:t>
            </a:r>
          </a:p>
          <a:p>
            <a:pPr marL="109061">
              <a:spcBef>
                <a:spcPts val="450"/>
              </a:spcBef>
            </a:pPr>
            <a:r>
              <a:rPr sz="1500" dirty="0">
                <a:latin typeface="+mn-lt"/>
              </a:rPr>
              <a:t>Role</a:t>
            </a:r>
            <a:endParaRPr lang="en-US" sz="1500" dirty="0">
              <a:latin typeface="+mn-lt"/>
            </a:endParaRPr>
          </a:p>
          <a:p>
            <a:pPr marL="9525" marR="130016">
              <a:spcBef>
                <a:spcPts val="450"/>
              </a:spcBef>
            </a:pPr>
            <a:r>
              <a:rPr lang="en-US" sz="1500" dirty="0">
                <a:latin typeface="+mn-lt"/>
              </a:rPr>
              <a:t>Recursive relationship set </a:t>
            </a:r>
          </a:p>
          <a:p>
            <a:pPr marL="9525" marR="130016">
              <a:spcBef>
                <a:spcPts val="450"/>
              </a:spcBef>
            </a:pPr>
            <a:r>
              <a:rPr lang="en-US" sz="1500" dirty="0">
                <a:latin typeface="+mn-lt"/>
              </a:rPr>
              <a:t>ER diagram</a:t>
            </a:r>
          </a:p>
          <a:p>
            <a:pPr marL="9525" marR="238125">
              <a:spcBef>
                <a:spcPts val="450"/>
              </a:spcBef>
            </a:pPr>
            <a:r>
              <a:rPr lang="en-US" sz="1500" dirty="0">
                <a:latin typeface="+mn-lt"/>
              </a:rPr>
              <a:t>Mapping cardinality </a:t>
            </a:r>
          </a:p>
          <a:p>
            <a:pPr marL="9525" marR="238125">
              <a:spcBef>
                <a:spcPts val="450"/>
              </a:spcBef>
            </a:pPr>
            <a:r>
              <a:rPr lang="en-US" sz="1500" dirty="0">
                <a:latin typeface="+mn-lt"/>
              </a:rPr>
              <a:t>One-to-one relationship</a:t>
            </a:r>
          </a:p>
          <a:p>
            <a:pPr marL="9525" marR="3810">
              <a:spcBef>
                <a:spcPts val="450"/>
              </a:spcBef>
            </a:pPr>
            <a:r>
              <a:rPr lang="en-US" sz="1500" dirty="0">
                <a:latin typeface="+mn-lt"/>
              </a:rPr>
              <a:t>One-to-many relationship </a:t>
            </a:r>
          </a:p>
          <a:p>
            <a:pPr marL="9525" marR="3810">
              <a:spcBef>
                <a:spcPts val="450"/>
              </a:spcBef>
            </a:pPr>
            <a:r>
              <a:rPr lang="en-US" sz="1500" dirty="0">
                <a:latin typeface="+mn-lt"/>
              </a:rPr>
              <a:t>Many-to-one relationship </a:t>
            </a:r>
          </a:p>
          <a:p>
            <a:pPr marL="9525" marR="3810">
              <a:spcBef>
                <a:spcPts val="450"/>
              </a:spcBef>
            </a:pPr>
            <a:r>
              <a:rPr lang="en-US" sz="1500" dirty="0">
                <a:latin typeface="+mn-lt"/>
              </a:rPr>
              <a:t>Many-to-many relationship </a:t>
            </a:r>
          </a:p>
          <a:p>
            <a:pPr marL="9525" marR="3810">
              <a:spcBef>
                <a:spcPts val="450"/>
              </a:spcBef>
            </a:pPr>
            <a:r>
              <a:rPr lang="en-US" sz="1500" dirty="0">
                <a:latin typeface="+mn-lt"/>
              </a:rPr>
              <a:t>Total participation</a:t>
            </a:r>
          </a:p>
          <a:p>
            <a:pPr marL="9525" marR="554831">
              <a:spcBef>
                <a:spcPts val="450"/>
              </a:spcBef>
            </a:pPr>
            <a:r>
              <a:rPr lang="en-US" sz="1500" dirty="0">
                <a:latin typeface="+mn-lt"/>
              </a:rPr>
              <a:t>Partial participation </a:t>
            </a:r>
          </a:p>
          <a:p>
            <a:pPr marL="9525" marR="554831">
              <a:spcBef>
                <a:spcPts val="450"/>
              </a:spcBef>
            </a:pPr>
            <a:r>
              <a:rPr lang="en-US" sz="1500" dirty="0">
                <a:latin typeface="+mn-lt"/>
              </a:rPr>
              <a:t>Weak entity</a:t>
            </a:r>
          </a:p>
          <a:p>
            <a:pPr marL="9525" marR="258128">
              <a:spcBef>
                <a:spcPts val="450"/>
              </a:spcBef>
            </a:pPr>
            <a:r>
              <a:rPr lang="en-US" sz="1500" dirty="0">
                <a:latin typeface="+mn-lt"/>
              </a:rPr>
              <a:t>Strong entity </a:t>
            </a:r>
          </a:p>
          <a:p>
            <a:pPr marL="9525" marR="258128">
              <a:spcBef>
                <a:spcPts val="450"/>
              </a:spcBef>
            </a:pPr>
            <a:r>
              <a:rPr lang="en-US" sz="1500" dirty="0">
                <a:latin typeface="+mn-lt"/>
              </a:rPr>
              <a:t>Discriminator attributes</a:t>
            </a:r>
          </a:p>
          <a:p>
            <a:pPr marL="9525" marR="258128">
              <a:spcBef>
                <a:spcPts val="450"/>
              </a:spcBef>
            </a:pPr>
            <a:r>
              <a:rPr lang="en-US" sz="1500" dirty="0">
                <a:latin typeface="+mn-lt"/>
              </a:rPr>
              <a:t>Identifying relationship</a:t>
            </a:r>
          </a:p>
        </p:txBody>
      </p:sp>
      <p:sp>
        <p:nvSpPr>
          <p:cNvPr id="6" name="object 6"/>
          <p:cNvSpPr txBox="1">
            <a:spLocks noGrp="1"/>
          </p:cNvSpPr>
          <p:nvPr>
            <p:ph type="sldNum" sz="quarter" idx="7"/>
          </p:nvPr>
        </p:nvSpPr>
        <p:spPr>
          <a:xfrm>
            <a:off x="6057900" y="3609188"/>
            <a:ext cx="1600200" cy="138499"/>
          </a:xfrm>
          <a:prstGeom prst="rect">
            <a:avLst/>
          </a:prstGeom>
        </p:spPr>
        <p:txBody>
          <a:bodyPr vert="horz" wrap="square" lIns="0" tIns="0" rIns="0" bIns="0" numCol="1" rtlCol="0" anchor="ctr" anchorCtr="0" compatLnSpc="1">
            <a:prstTxWarp prst="textNoShape">
              <a:avLst/>
            </a:prstTxWarp>
            <a:spAutoFit/>
          </a:bodyPr>
          <a:lstStyle/>
          <a:p>
            <a:pPr marL="19050"/>
            <a:fld id="{81D60167-4931-47E6-BA6A-407CBD079E47}" type="slidenum">
              <a:rPr spc="4" dirty="0"/>
              <a:pPr marL="19050"/>
              <a:t>64</a:t>
            </a:fld>
            <a:endParaRPr spc="4" dirty="0"/>
          </a:p>
        </p:txBody>
      </p:sp>
    </p:spTree>
    <p:extLst>
      <p:ext uri="{BB962C8B-B14F-4D97-AF65-F5344CB8AC3E}">
        <p14:creationId xmlns:p14="http://schemas.microsoft.com/office/powerpoint/2010/main" val="11122275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Star Wars Practice</a:t>
            </a:r>
          </a:p>
        </p:txBody>
      </p:sp>
      <p:sp>
        <p:nvSpPr>
          <p:cNvPr id="3" name="Text Placeholder 2"/>
          <p:cNvSpPr>
            <a:spLocks noGrp="1"/>
          </p:cNvSpPr>
          <p:nvPr>
            <p:ph type="body" idx="1"/>
          </p:nvPr>
        </p:nvSpPr>
        <p:spPr>
          <a:xfrm>
            <a:off x="457200" y="939248"/>
            <a:ext cx="8478076" cy="3509367"/>
          </a:xfrm>
        </p:spPr>
        <p:txBody>
          <a:bodyPr>
            <a:noAutofit/>
          </a:bodyPr>
          <a:lstStyle/>
          <a:p>
            <a:pPr marL="0" indent="0">
              <a:buNone/>
            </a:pPr>
            <a:r>
              <a:rPr lang="en-US" sz="1800" dirty="0"/>
              <a:t>The rebel alliance destroyed the Star killer base and </a:t>
            </a:r>
            <a:r>
              <a:rPr lang="en-US" sz="1800" dirty="0" err="1"/>
              <a:t>Kylo</a:t>
            </a:r>
            <a:r>
              <a:rPr lang="en-US" sz="1800" dirty="0"/>
              <a:t> Ren is furious to rebuild the First Order database to track the enemies, droids, and ships. The database backup was described by a Storm trooper dropout as:</a:t>
            </a:r>
          </a:p>
          <a:p>
            <a:pPr marL="0" indent="0">
              <a:buNone/>
            </a:pPr>
            <a:r>
              <a:rPr lang="en-US" sz="1800" dirty="0"/>
              <a:t>Every enemy in the galaxy is registered with their name, birthdate, and planet. We want to keep the family tree of the enemies, then we should be able to relate everyone with their father and mother (and to their grandfather, etc.). An enemy may own multiple droids, but every droid must have just one owner. Droids are identified by a unique serial number. Spaceships maybe either civil (passenger count) or military (cannon count), but they all have a name and speed (factor of light speed). Enemies may pilot none or just one ship, but every ship requires a minimum of one pilot and optionally a copilot.</a:t>
            </a:r>
          </a:p>
          <a:p>
            <a:pPr marL="0" indent="0">
              <a:buNone/>
            </a:pPr>
            <a:r>
              <a:rPr lang="en-US" sz="1800" dirty="0"/>
              <a:t>Draw an ERD to represent the given problem. Remember to include the relationships, roles, cardinality, and participation.</a:t>
            </a:r>
          </a:p>
        </p:txBody>
      </p:sp>
    </p:spTree>
    <p:extLst>
      <p:ext uri="{BB962C8B-B14F-4D97-AF65-F5344CB8AC3E}">
        <p14:creationId xmlns:p14="http://schemas.microsoft.com/office/powerpoint/2010/main" val="73738155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34821" y="4847225"/>
            <a:ext cx="134779" cy="138499"/>
          </a:xfrm>
          <a:prstGeom prst="rect">
            <a:avLst/>
          </a:prstGeom>
        </p:spPr>
        <p:txBody>
          <a:bodyPr vert="horz" wrap="square" lIns="0" tIns="0" rIns="0" bIns="0" rtlCol="0">
            <a:spAutoFit/>
          </a:bodyPr>
          <a:lstStyle/>
          <a:p>
            <a:pPr marL="9525"/>
            <a:r>
              <a:rPr sz="900" dirty="0">
                <a:solidFill>
                  <a:srgbClr val="8A8A8A"/>
                </a:solidFill>
                <a:latin typeface="Times New Roman"/>
                <a:cs typeface="Times New Roman"/>
              </a:rPr>
              <a:t>10</a:t>
            </a:r>
            <a:endParaRPr sz="900">
              <a:latin typeface="Times New Roman"/>
              <a:cs typeface="Times New Roman"/>
            </a:endParaRPr>
          </a:p>
        </p:txBody>
      </p:sp>
      <p:sp>
        <p:nvSpPr>
          <p:cNvPr id="4" name="object 4"/>
          <p:cNvSpPr txBox="1"/>
          <p:nvPr/>
        </p:nvSpPr>
        <p:spPr>
          <a:xfrm>
            <a:off x="869133" y="1314451"/>
            <a:ext cx="7369520" cy="2954655"/>
          </a:xfrm>
          <a:prstGeom prst="rect">
            <a:avLst/>
          </a:prstGeom>
        </p:spPr>
        <p:txBody>
          <a:bodyPr vert="horz" wrap="square" lIns="0" tIns="0" rIns="0" bIns="0" rtlCol="0">
            <a:spAutoFit/>
          </a:bodyPr>
          <a:lstStyle/>
          <a:p>
            <a:pPr marL="472440" lvl="1" indent="-257175">
              <a:spcBef>
                <a:spcPct val="20000"/>
              </a:spcBef>
              <a:buFont typeface="Arial" panose="020B0604020202020204" pitchFamily="34" charset="0"/>
              <a:buChar char="•"/>
              <a:tabLst>
                <a:tab pos="609600" algn="l"/>
              </a:tabLst>
            </a:pPr>
            <a:r>
              <a:rPr lang="en-US" sz="2000" dirty="0">
                <a:latin typeface="+mn-lt"/>
              </a:rPr>
              <a:t>“Normalization” is the process of reorganizing the columns and tables of a relational database to minimize data redundancy and avoid inconsistencies</a:t>
            </a:r>
          </a:p>
          <a:p>
            <a:pPr marL="472440" lvl="1" indent="-257175">
              <a:spcBef>
                <a:spcPct val="20000"/>
              </a:spcBef>
              <a:buFont typeface="Arial" panose="020B0604020202020204" pitchFamily="34" charset="0"/>
              <a:buChar char="•"/>
              <a:tabLst>
                <a:tab pos="609600" algn="l"/>
              </a:tabLst>
            </a:pPr>
            <a:r>
              <a:rPr lang="en-US" sz="2000" dirty="0">
                <a:latin typeface="+mn-lt"/>
              </a:rPr>
              <a:t>Normalization decomposes a table into smaller tables without losing information</a:t>
            </a:r>
          </a:p>
          <a:p>
            <a:pPr marL="472440" lvl="1" indent="-257175">
              <a:spcBef>
                <a:spcPct val="20000"/>
              </a:spcBef>
              <a:buFont typeface="Arial" panose="020B0604020202020204" pitchFamily="34" charset="0"/>
              <a:buChar char="•"/>
              <a:tabLst>
                <a:tab pos="609600" algn="l"/>
              </a:tabLst>
            </a:pPr>
            <a:r>
              <a:rPr lang="en-US" sz="2000" dirty="0">
                <a:latin typeface="+mn-lt"/>
              </a:rPr>
              <a:t>Normalization is iterative, don’t expect perfection the first time through!</a:t>
            </a:r>
          </a:p>
          <a:p>
            <a:pPr marL="472440" lvl="1" indent="-257175">
              <a:spcBef>
                <a:spcPct val="20000"/>
              </a:spcBef>
              <a:buFont typeface="Arial" panose="020B0604020202020204" pitchFamily="34" charset="0"/>
              <a:buChar char="•"/>
              <a:tabLst>
                <a:tab pos="609600" algn="l"/>
              </a:tabLst>
            </a:pPr>
            <a:r>
              <a:rPr lang="en-US" sz="2000" dirty="0">
                <a:latin typeface="+mn-lt"/>
              </a:rPr>
              <a:t>Normalization Theory provides simple tests to determine a “good design”</a:t>
            </a:r>
          </a:p>
        </p:txBody>
      </p:sp>
      <p:sp>
        <p:nvSpPr>
          <p:cNvPr id="10" name="Title 9"/>
          <p:cNvSpPr>
            <a:spLocks noGrp="1"/>
          </p:cNvSpPr>
          <p:nvPr>
            <p:ph type="title"/>
          </p:nvPr>
        </p:nvSpPr>
        <p:spPr/>
        <p:txBody>
          <a:bodyPr/>
          <a:lstStyle/>
          <a:p>
            <a:r>
              <a:rPr lang="en-US" dirty="0"/>
              <a:t>Normalization Theory</a:t>
            </a:r>
          </a:p>
        </p:txBody>
      </p:sp>
    </p:spTree>
    <p:extLst>
      <p:ext uri="{BB962C8B-B14F-4D97-AF65-F5344CB8AC3E}">
        <p14:creationId xmlns:p14="http://schemas.microsoft.com/office/powerpoint/2010/main" val="357240352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6C7AEB-196F-4EE2-939C-7A5569D6B386}"/>
              </a:ext>
            </a:extLst>
          </p:cNvPr>
          <p:cNvSpPr>
            <a:spLocks noGrp="1"/>
          </p:cNvSpPr>
          <p:nvPr>
            <p:ph type="title"/>
          </p:nvPr>
        </p:nvSpPr>
        <p:spPr/>
        <p:txBody>
          <a:bodyPr/>
          <a:lstStyle/>
          <a:p>
            <a:r>
              <a:rPr lang="en-US" dirty="0"/>
              <a:t>Entities, Relations and Degrees</a:t>
            </a:r>
          </a:p>
        </p:txBody>
      </p:sp>
      <p:sp>
        <p:nvSpPr>
          <p:cNvPr id="5" name="Text Placeholder 4">
            <a:extLst>
              <a:ext uri="{FF2B5EF4-FFF2-40B4-BE49-F238E27FC236}">
                <a16:creationId xmlns:a16="http://schemas.microsoft.com/office/drawing/2014/main" id="{5A3997F8-64BF-4C14-8171-A55E39695E76}"/>
              </a:ext>
            </a:extLst>
          </p:cNvPr>
          <p:cNvSpPr>
            <a:spLocks noGrp="1"/>
          </p:cNvSpPr>
          <p:nvPr>
            <p:ph type="body" idx="1"/>
          </p:nvPr>
        </p:nvSpPr>
        <p:spPr/>
        <p:txBody>
          <a:bodyPr/>
          <a:lstStyle/>
          <a:p>
            <a:r>
              <a:rPr lang="en-US" dirty="0"/>
              <a:t>CMSC 508 – Database Theory</a:t>
            </a:r>
          </a:p>
        </p:txBody>
      </p:sp>
    </p:spTree>
    <p:extLst>
      <p:ext uri="{BB962C8B-B14F-4D97-AF65-F5344CB8AC3E}">
        <p14:creationId xmlns:p14="http://schemas.microsoft.com/office/powerpoint/2010/main" val="2832842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DCD9-4206-4171-AD96-40BC7B6B7F68}"/>
              </a:ext>
            </a:extLst>
          </p:cNvPr>
          <p:cNvSpPr>
            <a:spLocks noGrp="1"/>
          </p:cNvSpPr>
          <p:nvPr>
            <p:ph type="title"/>
          </p:nvPr>
        </p:nvSpPr>
        <p:spPr/>
        <p:txBody>
          <a:bodyPr/>
          <a:lstStyle/>
          <a:p>
            <a:r>
              <a:rPr lang="en-US" dirty="0"/>
              <a:t>Communicating Database Designs</a:t>
            </a:r>
          </a:p>
        </p:txBody>
      </p:sp>
      <p:sp>
        <p:nvSpPr>
          <p:cNvPr id="5" name="object 5"/>
          <p:cNvSpPr txBox="1">
            <a:spLocks noGrp="1"/>
          </p:cNvSpPr>
          <p:nvPr>
            <p:ph type="sldNum" sz="quarter" idx="4294967295"/>
          </p:nvPr>
        </p:nvSpPr>
        <p:spPr>
          <a:xfrm>
            <a:off x="8826500" y="6505575"/>
            <a:ext cx="317500" cy="296863"/>
          </a:xfrm>
          <a:prstGeom prst="rect">
            <a:avLst/>
          </a:prstGeom>
          <a:ln w="12700">
            <a:miter lim="400000"/>
          </a:ln>
        </p:spPr>
        <p:txBody>
          <a:bodyPr vert="horz" wrap="none" lIns="0" tIns="0" rIns="0" bIns="0" rtlCol="0">
            <a:spAutoFit/>
          </a:bodyPr>
          <a:lstStyle>
            <a:defPPr>
              <a:defRPr lang="en-US"/>
            </a:defPPr>
            <a:lvl1pPr marL="0" algn="l" defTabSz="914400" rtl="0" eaLnBrk="1" latinLnBrk="0" hangingPunct="1">
              <a:defRPr sz="1200" b="0" i="0" kern="1200">
                <a:solidFill>
                  <a:srgbClr val="8A8A8A"/>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02235"/>
            <a:fld id="{81D60167-4931-47E6-BA6A-407CBD079E47}" type="slidenum">
              <a:rPr lang="en-US" spc="5" smtClean="0"/>
              <a:pPr marL="102235"/>
              <a:t>9</a:t>
            </a:fld>
            <a:endParaRPr spc="4" dirty="0"/>
          </a:p>
        </p:txBody>
      </p:sp>
      <p:sp>
        <p:nvSpPr>
          <p:cNvPr id="4" name="object 4"/>
          <p:cNvSpPr txBox="1"/>
          <p:nvPr/>
        </p:nvSpPr>
        <p:spPr>
          <a:xfrm>
            <a:off x="274320" y="1273959"/>
            <a:ext cx="8451669" cy="2595582"/>
          </a:xfrm>
          <a:prstGeom prst="rect">
            <a:avLst/>
          </a:prstGeom>
        </p:spPr>
        <p:txBody>
          <a:bodyPr vert="horz" wrap="square" lIns="0" tIns="0" rIns="0" bIns="0" rtlCol="0">
            <a:spAutoFit/>
          </a:bodyPr>
          <a:lstStyle/>
          <a:p>
            <a:pPr marL="9525">
              <a:spcBef>
                <a:spcPts val="200"/>
              </a:spcBef>
              <a:tabLst>
                <a:tab pos="266700" algn="l"/>
              </a:tabLst>
            </a:pPr>
            <a:r>
              <a:rPr dirty="0">
                <a:latin typeface="Calibri" charset="0"/>
                <a:cs typeface="Times New Roman"/>
              </a:rPr>
              <a:t>Entity-relationship (E-R) model (Peter Chen 1976)</a:t>
            </a:r>
          </a:p>
          <a:p>
            <a:pPr marL="695325" marR="80963" lvl="1" indent="-342900">
              <a:spcBef>
                <a:spcPts val="200"/>
              </a:spcBef>
              <a:buFont typeface="Arial"/>
              <a:buChar char="•"/>
              <a:tabLst>
                <a:tab pos="695325" algn="l"/>
              </a:tabLst>
            </a:pPr>
            <a:r>
              <a:rPr lang="en-US" dirty="0">
                <a:latin typeface="Calibri" charset="0"/>
                <a:cs typeface="Times New Roman"/>
              </a:rPr>
              <a:t>D</a:t>
            </a:r>
            <a:r>
              <a:rPr dirty="0">
                <a:latin typeface="Calibri" charset="0"/>
                <a:cs typeface="Times New Roman"/>
              </a:rPr>
              <a:t>eveloped to facilitate database design by allowing specification of a schema that represents the overall logical structure of a database</a:t>
            </a:r>
          </a:p>
          <a:p>
            <a:pPr marL="695325" marR="454343" lvl="1" indent="-342900">
              <a:spcBef>
                <a:spcPts val="200"/>
              </a:spcBef>
              <a:buFont typeface="Arial"/>
              <a:buChar char="•"/>
              <a:tabLst>
                <a:tab pos="695325" algn="l"/>
              </a:tabLst>
            </a:pPr>
            <a:r>
              <a:rPr lang="en-US" dirty="0">
                <a:latin typeface="Calibri" charset="0"/>
                <a:cs typeface="Times New Roman"/>
              </a:rPr>
              <a:t>M</a:t>
            </a:r>
            <a:r>
              <a:rPr dirty="0">
                <a:latin typeface="Calibri" charset="0"/>
                <a:cs typeface="Times New Roman"/>
              </a:rPr>
              <a:t>ap</a:t>
            </a:r>
            <a:r>
              <a:rPr lang="en-US" dirty="0">
                <a:latin typeface="Calibri" charset="0"/>
                <a:cs typeface="Times New Roman"/>
              </a:rPr>
              <a:t>s</a:t>
            </a:r>
            <a:r>
              <a:rPr dirty="0">
                <a:latin typeface="Calibri" charset="0"/>
                <a:cs typeface="Times New Roman"/>
              </a:rPr>
              <a:t> the meanings </a:t>
            </a:r>
            <a:r>
              <a:rPr lang="en-US" dirty="0">
                <a:latin typeface="Calibri" charset="0"/>
                <a:cs typeface="Times New Roman"/>
              </a:rPr>
              <a:t>&amp;</a:t>
            </a:r>
            <a:r>
              <a:rPr dirty="0">
                <a:latin typeface="Calibri" charset="0"/>
                <a:cs typeface="Times New Roman"/>
              </a:rPr>
              <a:t> interactions of real-world problems </a:t>
            </a:r>
            <a:r>
              <a:rPr lang="en-US" dirty="0">
                <a:latin typeface="Calibri" charset="0"/>
                <a:cs typeface="Times New Roman"/>
              </a:rPr>
              <a:t>→ </a:t>
            </a:r>
            <a:r>
              <a:rPr dirty="0">
                <a:latin typeface="Calibri" charset="0"/>
                <a:cs typeface="Times New Roman"/>
              </a:rPr>
              <a:t> conceptual schema</a:t>
            </a:r>
          </a:p>
          <a:p>
            <a:pPr marL="695325" marR="228600" lvl="1" indent="-342900">
              <a:spcBef>
                <a:spcPts val="200"/>
              </a:spcBef>
              <a:buFont typeface="Arial"/>
              <a:buChar char="•"/>
              <a:tabLst>
                <a:tab pos="695325" algn="l"/>
              </a:tabLst>
            </a:pPr>
            <a:r>
              <a:rPr dirty="0">
                <a:latin typeface="Calibri" charset="0"/>
                <a:cs typeface="Times New Roman"/>
              </a:rPr>
              <a:t>Because of this usefulness, many database-design tools draw on concepts from the ER model</a:t>
            </a:r>
          </a:p>
          <a:p>
            <a:pPr marL="695325" marR="3810" lvl="1" indent="-342900" algn="just">
              <a:spcBef>
                <a:spcPts val="200"/>
              </a:spcBef>
              <a:buFont typeface="Arial"/>
              <a:buChar char="•"/>
              <a:tabLst>
                <a:tab pos="695325" algn="l"/>
              </a:tabLst>
            </a:pPr>
            <a:r>
              <a:rPr dirty="0">
                <a:latin typeface="Calibri" charset="0"/>
                <a:cs typeface="Times New Roman"/>
              </a:rPr>
              <a:t>The ER model also has an associated diagrammatic representation, the </a:t>
            </a:r>
            <a:r>
              <a:rPr b="1" dirty="0">
                <a:latin typeface="Calibri" charset="0"/>
                <a:cs typeface="Times New Roman"/>
              </a:rPr>
              <a:t>ER diagram</a:t>
            </a:r>
            <a:r>
              <a:rPr dirty="0">
                <a:latin typeface="Calibri" charset="0"/>
                <a:cs typeface="Times New Roman"/>
              </a:rPr>
              <a:t>, which can express the overall logical structure of a database graphically</a:t>
            </a:r>
          </a:p>
        </p:txBody>
      </p:sp>
    </p:spTree>
    <p:extLst>
      <p:ext uri="{BB962C8B-B14F-4D97-AF65-F5344CB8AC3E}">
        <p14:creationId xmlns:p14="http://schemas.microsoft.com/office/powerpoint/2010/main" val="3923307341"/>
      </p:ext>
    </p:extLst>
  </p:cSld>
  <p:clrMapOvr>
    <a:masterClrMapping/>
  </p:clrMapOvr>
</p:sld>
</file>

<file path=ppt/theme/theme1.xml><?xml version="1.0" encoding="utf-8"?>
<a:theme xmlns:a="http://schemas.openxmlformats.org/drawingml/2006/main" name="VCU Egr Gold Angle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yCS-COE-Template.potx" id="{AF33C55C-33D9-6A47-9DAC-F96AC37FA547}" vid="{4F857BAD-B63E-B54D-B08B-4D2DCFB024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VCU Egr Gold Angle </Template>
  <TotalTime>567</TotalTime>
  <Words>5297</Words>
  <Application>Microsoft Office PowerPoint</Application>
  <PresentationFormat>On-screen Show (16:9)</PresentationFormat>
  <Paragraphs>546</Paragraphs>
  <Slides>65</Slides>
  <Notes>50</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VCU Egr Gold Angle </vt:lpstr>
      <vt:lpstr>Week 2 – Lecture 2</vt:lpstr>
      <vt:lpstr>Housekeeping</vt:lpstr>
      <vt:lpstr>Database design</vt:lpstr>
      <vt:lpstr>Database Design</vt:lpstr>
      <vt:lpstr>PowerPoint Presentation</vt:lpstr>
      <vt:lpstr>An example</vt:lpstr>
      <vt:lpstr>Normalization Theory</vt:lpstr>
      <vt:lpstr>Entities, Relations and Degrees</vt:lpstr>
      <vt:lpstr>Communicating Database Designs</vt:lpstr>
      <vt:lpstr>PowerPoint Presentation</vt:lpstr>
      <vt:lpstr>PowerPoint Presentation</vt:lpstr>
      <vt:lpstr>PowerPoint Presentation</vt:lpstr>
      <vt:lpstr>Practice</vt:lpstr>
      <vt:lpstr>Practice from Last time</vt:lpstr>
      <vt:lpstr>Practice</vt:lpstr>
      <vt:lpstr>Practice</vt:lpstr>
      <vt:lpstr>Learning Objectives</vt:lpstr>
      <vt:lpstr>Learning Objectives</vt:lpstr>
      <vt:lpstr>Weak Entities</vt:lpstr>
      <vt:lpstr>Weak Entities</vt:lpstr>
      <vt:lpstr>Weak Entities</vt:lpstr>
      <vt:lpstr>Cardinality and participation</vt:lpstr>
      <vt:lpstr>Cardinality and Participation</vt:lpstr>
      <vt:lpstr>PowerPoint Presentation</vt:lpstr>
      <vt:lpstr>Cardinality Constraints</vt:lpstr>
      <vt:lpstr>Cardinality Constraints</vt:lpstr>
      <vt:lpstr>PowerPoint Presentation</vt:lpstr>
      <vt:lpstr>Cardinality Constraints</vt:lpstr>
      <vt:lpstr>Alternative E-R notations</vt:lpstr>
      <vt:lpstr>Notation</vt:lpstr>
      <vt:lpstr>ER Diagramming</vt:lpstr>
      <vt:lpstr>Database Design is not Accidental</vt:lpstr>
      <vt:lpstr>PowerPoint Presentation</vt:lpstr>
      <vt:lpstr>Practice</vt:lpstr>
      <vt:lpstr>Complex attributes</vt:lpstr>
      <vt:lpstr>PowerPoint Presentation</vt:lpstr>
      <vt:lpstr>CMSC 508 Database Theory</vt:lpstr>
      <vt:lpstr>PowerPoint Presentation</vt:lpstr>
      <vt:lpstr>PowerPoint Presentation</vt:lpstr>
      <vt:lpstr>Relation schemas</vt:lpstr>
      <vt:lpstr>Reduction to relation schemas</vt:lpstr>
      <vt:lpstr>PowerPoint Presentation</vt:lpstr>
      <vt:lpstr>Representing Relationship Sets</vt:lpstr>
      <vt:lpstr>PowerPoint Presentation</vt:lpstr>
      <vt:lpstr>Reducing N-ary relationships</vt:lpstr>
      <vt:lpstr>PowerPoint Presentation</vt:lpstr>
      <vt:lpstr>PowerPoint Presentation</vt:lpstr>
      <vt:lpstr>PowerPoint Presentation</vt:lpstr>
      <vt:lpstr>Specialization and Aggregation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Art of database design</vt:lpstr>
      <vt:lpstr>PowerPoint Presentation</vt:lpstr>
      <vt:lpstr>PowerPoint Presentation</vt:lpstr>
      <vt:lpstr>PowerPoint Presentation</vt:lpstr>
      <vt:lpstr>PowerPoint Presentation</vt:lpstr>
      <vt:lpstr>PowerPoint Presentation</vt:lpstr>
      <vt:lpstr>CMSC 508 Database Theory</vt:lpstr>
      <vt:lpstr> Star Wars Practice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 Duke</dc:creator>
  <cp:lastModifiedBy>John Leonard</cp:lastModifiedBy>
  <cp:revision>50</cp:revision>
  <cp:lastPrinted>2019-08-20T00:02:59Z</cp:lastPrinted>
  <dcterms:created xsi:type="dcterms:W3CDTF">2019-08-19T22:03:03Z</dcterms:created>
  <dcterms:modified xsi:type="dcterms:W3CDTF">2022-09-05T10:39:56Z</dcterms:modified>
</cp:coreProperties>
</file>