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72" r:id="rId2"/>
  </p:sldMasterIdLst>
  <p:notesMasterIdLst>
    <p:notesMasterId r:id="rId60"/>
  </p:notesMasterIdLst>
  <p:sldIdLst>
    <p:sldId id="350" r:id="rId3"/>
    <p:sldId id="351" r:id="rId4"/>
    <p:sldId id="298" r:id="rId5"/>
    <p:sldId id="359" r:id="rId6"/>
    <p:sldId id="277" r:id="rId7"/>
    <p:sldId id="358" r:id="rId8"/>
    <p:sldId id="279" r:id="rId9"/>
    <p:sldId id="317" r:id="rId10"/>
    <p:sldId id="256" r:id="rId11"/>
    <p:sldId id="299" r:id="rId12"/>
    <p:sldId id="362" r:id="rId13"/>
    <p:sldId id="300" r:id="rId14"/>
    <p:sldId id="323" r:id="rId15"/>
    <p:sldId id="301" r:id="rId16"/>
    <p:sldId id="302" r:id="rId17"/>
    <p:sldId id="363" r:id="rId18"/>
    <p:sldId id="352" r:id="rId19"/>
    <p:sldId id="322" r:id="rId20"/>
    <p:sldId id="364" r:id="rId21"/>
    <p:sldId id="354" r:id="rId22"/>
    <p:sldId id="355" r:id="rId23"/>
    <p:sldId id="356" r:id="rId24"/>
    <p:sldId id="361" r:id="rId25"/>
    <p:sldId id="324" r:id="rId26"/>
    <p:sldId id="365" r:id="rId27"/>
    <p:sldId id="349" r:id="rId28"/>
    <p:sldId id="326" r:id="rId29"/>
    <p:sldId id="327" r:id="rId30"/>
    <p:sldId id="325" r:id="rId31"/>
    <p:sldId id="328" r:id="rId32"/>
    <p:sldId id="360" r:id="rId33"/>
    <p:sldId id="303" r:id="rId34"/>
    <p:sldId id="304" r:id="rId35"/>
    <p:sldId id="305" r:id="rId36"/>
    <p:sldId id="306" r:id="rId37"/>
    <p:sldId id="307" r:id="rId38"/>
    <p:sldId id="308" r:id="rId39"/>
    <p:sldId id="366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2" r:id="rId53"/>
    <p:sldId id="343" r:id="rId54"/>
    <p:sldId id="345" r:id="rId55"/>
    <p:sldId id="347" r:id="rId56"/>
    <p:sldId id="348" r:id="rId57"/>
    <p:sldId id="344" r:id="rId58"/>
    <p:sldId id="295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F2"/>
    <a:srgbClr val="000000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120" d="100"/>
          <a:sy n="120" d="100"/>
        </p:scale>
        <p:origin x="77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400" b="1" baseline="0" dirty="0"/>
              <a:t>The two major things to avoid are duplication and missing information.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69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62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6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7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72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11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525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93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684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8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2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81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613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400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65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56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58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18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240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16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4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913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54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222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717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805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717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791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111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717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820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90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3392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0770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4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964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586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804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2060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26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162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133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89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overview</a:t>
            </a:r>
            <a:r>
              <a:rPr lang="en-US" baseline="0" dirty="0"/>
              <a:t> of the complexity of a DBMS. This is a general view. A DBMS can take different forms, such as</a:t>
            </a:r>
            <a:r>
              <a:rPr lang="mr-IN" baseline="0" dirty="0"/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55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5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7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24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8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65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B012-42FE-4328-9FB6-F8C4D01A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2C0B0-3253-496F-8124-7E81195BA64D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DA0-2D55-463E-A486-744B238E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7C8F-357F-462A-82A0-4765AF4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3D8A8-F2D3-44C8-AF5B-B8299F74F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8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81B-BAA1-4CB9-8D16-CF2475C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351B-3F09-4C7F-8A50-E94F71321DC9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FE42-633F-4814-8643-0BF0D5F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F8D0-2E51-48B8-9B98-AC0257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EDC3-3130-4817-B015-0A31BE8C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501134"/>
            <a:ext cx="8699081" cy="41746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8ED03-BED0-4F3E-BD78-34BBCB33A5F6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22747-9FE7-4527-94B2-BB16637BC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B8DD-A668-411E-B28D-94B8DB4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3B8E6-B207-4E3D-98FD-4DC247BD3AAA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BEA2-2235-4C9E-AD6D-7150DAA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34D-C826-4DEF-8102-1CAB1D9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26927-2716-4099-924D-7679E7DDB1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765F6-B009-4EB1-9AAD-8FCBE4BF2939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74A6-434B-45C4-9473-16EF01C467D3}"/>
              </a:ext>
            </a:extLst>
          </p:cNvPr>
          <p:cNvSpPr txBox="1"/>
          <p:nvPr userDrawn="1"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E4EA2-932E-47C0-BBCA-AD17786CC240}"/>
              </a:ext>
            </a:extLst>
          </p:cNvPr>
          <p:cNvSpPr txBox="1"/>
          <p:nvPr userDrawn="1"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561934-7C3F-44B5-B2FB-8E7393753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31FA01-E2BB-45BC-A717-4D5CF78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482DA-2221-4B41-9A3B-2975C7CF4382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32F0D1-80F9-4F76-ABBF-BA02A93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B83B4-F39C-4CD9-AAF4-FFB7A8C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B07D-761B-4C4F-BE77-161609DB59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C399-1137-43DF-9FB9-E15509C133C0}"/>
              </a:ext>
            </a:extLst>
          </p:cNvPr>
          <p:cNvSpPr txBox="1"/>
          <p:nvPr userDrawn="1"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904D0-C9BF-4A0B-8B18-15EA35D7C02A}"/>
              </a:ext>
            </a:extLst>
          </p:cNvPr>
          <p:cNvSpPr txBox="1"/>
          <p:nvPr userDrawn="1"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2E4B9C-AC1D-4070-80A7-21E906A3F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FF6EF5-BAE3-4020-932B-F6D5EC7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7CE34-7A3A-4549-9860-485C21484BFD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5126A-A74C-4FBC-9D7D-A4D576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1D82D7-2B8A-466F-BB4E-9810EFA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3E10-9CF0-4AD2-AABB-7D669AAF3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8DA10F-DFB8-4A17-8254-422B968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66B0-EE85-40CD-B72D-3A0659B70677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1D38D-82A4-47D0-A5CF-A811DF9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BEA20-D326-48EC-88D7-CAB77F8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F6ED6-6B68-481D-8D32-F6FB1721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B155A8-6E64-4C57-91FA-22850CFF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8342-8168-46D2-9286-222BDB776874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61010-6565-4F21-BB5F-26911C8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06275D-D7C9-426B-AD8D-EE56A3B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3EE9-4E7C-49F1-9F9F-7E27FDC68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3AAE7E-84E0-4192-8581-33D1B42391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DFB29D4-AEEE-4A87-989C-13516A05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9B34-537B-42A6-9123-06594B9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54B1E2A-4348-43A3-AED5-C114B3E217BA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BAF1-8E72-4293-9768-62541AC8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CEF-99C0-469A-82F7-E19F99B6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4FB8E3-8003-420B-9ACE-792D4DC8C4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GenBackground.jpg">
            <a:extLst>
              <a:ext uri="{FF2B5EF4-FFF2-40B4-BE49-F238E27FC236}">
                <a16:creationId xmlns:a16="http://schemas.microsoft.com/office/drawing/2014/main" id="{FC891139-DE7B-4FFA-966C-BEB3D4757A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F7B-A56B-4F22-86D5-554831F8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A81765A-6E6E-4A74-961F-04D0B213FF3E}" type="datetimeFigureOut">
              <a:rPr lang="en-US" altLang="en-US"/>
              <a:pPr/>
              <a:t>9/17/22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9F0D-B087-4ECD-B6F0-1A38908C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7CA-636A-4A43-B2CE-C1AE474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733C12D-4865-425C-9522-7A1CEDE07B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C6350532-9409-45C5-99C5-F4C34326841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– Lectures 1 and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Relational 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851659" y="3469396"/>
            <a:ext cx="56402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en-US" sz="1200" dirty="0"/>
              <a:t>Chapters 2,6 from Database System Concepts, 6th Ed. by </a:t>
            </a:r>
            <a:r>
              <a:rPr lang="en-US" sz="1200" dirty="0" err="1"/>
              <a:t>Silberschatz</a:t>
            </a:r>
            <a:r>
              <a:rPr lang="en-US" sz="1200" dirty="0"/>
              <a:t>, </a:t>
            </a:r>
            <a:r>
              <a:rPr lang="en-US" sz="1200" dirty="0" err="1"/>
              <a:t>Korth</a:t>
            </a:r>
            <a:r>
              <a:rPr lang="en-US" sz="1200" dirty="0"/>
              <a:t>, Sudarshan, 2011 Chapters 3,4 from Database Management Systems, 3rd Ed. by Ramakrishnan, </a:t>
            </a:r>
            <a:r>
              <a:rPr lang="en-US" sz="1200" dirty="0" err="1"/>
              <a:t>Gehrke</a:t>
            </a:r>
            <a:r>
              <a:rPr lang="en-US" sz="1200" dirty="0"/>
              <a:t>, 2003</a:t>
            </a:r>
          </a:p>
          <a:p>
            <a:pPr marL="9525" marR="3810"/>
            <a:endParaRPr sz="1200" dirty="0">
              <a:latin typeface="Calibri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7809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Attribute types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Domain</a:t>
            </a:r>
            <a:r>
              <a:rPr lang="en-US" altLang="en-US" dirty="0"/>
              <a:t>: set of allowed values for each attribute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Attribute values are (normally) required to be atomic (indivisible)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special value </a:t>
            </a:r>
            <a:r>
              <a:rPr lang="en-US" altLang="en-US" b="1" dirty="0"/>
              <a:t>NULL</a:t>
            </a:r>
            <a:r>
              <a:rPr lang="en-US" altLang="en-US" dirty="0"/>
              <a:t> is a member of every domain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NULL</a:t>
            </a:r>
            <a:r>
              <a:rPr lang="en-US" altLang="en-US" dirty="0"/>
              <a:t> value causes complications in many relational algebra operations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DB designer must specify whether </a:t>
            </a:r>
            <a:r>
              <a:rPr lang="en-US" altLang="en-US" b="1" dirty="0"/>
              <a:t>NULL</a:t>
            </a:r>
            <a:r>
              <a:rPr lang="en-US" altLang="en-US" dirty="0"/>
              <a:t> is allowed or not (</a:t>
            </a:r>
            <a:r>
              <a:rPr lang="en-US" altLang="en-US" b="1" dirty="0"/>
              <a:t>NOT NULL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DDL specifies the attribute domain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Strings (VARCHAR, CHAR)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Numeric (NUMBER, INTEGER, FLOAT)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Date (DATE, DATETIME)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Objects (BFILE)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2EF8A6-CE56-4AC5-8FA9-BE622CFAB3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1406"/>
          <a:stretch/>
        </p:blipFill>
        <p:spPr>
          <a:xfrm>
            <a:off x="5679954" y="3310378"/>
            <a:ext cx="2617701" cy="1426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323E43-0A09-4BA3-8A4F-57857CB3E481}"/>
              </a:ext>
            </a:extLst>
          </p:cNvPr>
          <p:cNvSpPr txBox="1"/>
          <p:nvPr/>
        </p:nvSpPr>
        <p:spPr>
          <a:xfrm>
            <a:off x="6492963" y="4758520"/>
            <a:ext cx="991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vs NULL</a:t>
            </a:r>
          </a:p>
        </p:txBody>
      </p:sp>
    </p:spTree>
    <p:extLst>
      <p:ext uri="{BB962C8B-B14F-4D97-AF65-F5344CB8AC3E}">
        <p14:creationId xmlns:p14="http://schemas.microsoft.com/office/powerpoint/2010/main" val="424375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48273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Tables represent both data and relationships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Tables have columns (</a:t>
            </a:r>
            <a:r>
              <a:rPr lang="en-US" sz="1400" b="1" dirty="0"/>
              <a:t>attributes</a:t>
            </a:r>
            <a:r>
              <a:rPr lang="en-US" sz="1400" dirty="0"/>
              <a:t>) with unique names (order irrelevant)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Tables contain rows (</a:t>
            </a:r>
            <a:r>
              <a:rPr lang="en-US" sz="1400" b="1" dirty="0"/>
              <a:t>tuples</a:t>
            </a:r>
            <a:r>
              <a:rPr lang="en-US" sz="1400" dirty="0"/>
              <a:t>) that correspond to the instances (order irrelevant)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Tables are called </a:t>
            </a:r>
            <a:r>
              <a:rPr lang="en-US" sz="1400" b="1" dirty="0"/>
              <a:t>relations </a:t>
            </a:r>
            <a:r>
              <a:rPr lang="en-US" sz="1400" dirty="0"/>
              <a:t>represented as </a:t>
            </a:r>
            <a:r>
              <a:rPr lang="en-US" sz="1400" b="1" i="1" dirty="0" err="1"/>
              <a:t>relationName</a:t>
            </a:r>
            <a:r>
              <a:rPr lang="en-US" sz="1400" b="1" i="1" dirty="0"/>
              <a:t> (ID, Att1, …, </a:t>
            </a:r>
            <a:r>
              <a:rPr lang="en-US" sz="1400" b="1" i="1" dirty="0" err="1"/>
              <a:t>AttN</a:t>
            </a:r>
            <a:r>
              <a:rPr lang="en-US" sz="1400" b="1" i="1" dirty="0"/>
              <a:t>)</a:t>
            </a:r>
          </a:p>
          <a:p>
            <a:pPr lvl="2">
              <a:spcAft>
                <a:spcPts val="500"/>
              </a:spcAft>
            </a:pPr>
            <a:r>
              <a:rPr lang="en-US" sz="1400" i="1" dirty="0"/>
              <a:t>Instructor (ID, Name, Dept, Salary)     Course(ID, Name, Instructor)</a:t>
            </a:r>
            <a:endParaRPr lang="en-US" sz="1400" b="1" i="1" dirty="0"/>
          </a:p>
          <a:p>
            <a:pPr lvl="2">
              <a:spcAft>
                <a:spcPts val="500"/>
              </a:spcAft>
            </a:pPr>
            <a:r>
              <a:rPr lang="en-US" sz="1400" i="1" dirty="0"/>
              <a:t>Attribute names: instructor.id, instructor.name, course.name, </a:t>
            </a:r>
            <a:r>
              <a:rPr lang="en-US" sz="1400" i="1" dirty="0" err="1"/>
              <a:t>course.instructor</a:t>
            </a:r>
            <a:endParaRPr lang="en-US" sz="1400" i="1" dirty="0"/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#Rows = </a:t>
            </a:r>
            <a:r>
              <a:rPr lang="en-US" sz="1400" b="1" dirty="0"/>
              <a:t>cardinality</a:t>
            </a:r>
            <a:r>
              <a:rPr lang="en-US" sz="1400" dirty="0"/>
              <a:t>, #Columns = </a:t>
            </a:r>
            <a:r>
              <a:rPr lang="en-US" sz="1400" b="1" dirty="0"/>
              <a:t>arity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6" name="Line 31">
            <a:extLst>
              <a:ext uri="{FF2B5EF4-FFF2-40B4-BE49-F238E27FC236}">
                <a16:creationId xmlns:a16="http://schemas.microsoft.com/office/drawing/2014/main" id="{52BAA27F-BCFA-4D53-A567-E18ACF57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316" y="3407500"/>
            <a:ext cx="1717136" cy="223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F7508F-0ED4-4815-B996-27E088F7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410" y="3126873"/>
            <a:ext cx="17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j-lt"/>
              </a:rPr>
              <a:t>Columns (schema)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09F4537B-6B02-43F7-BB4B-98B0D5892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222" y="3401032"/>
            <a:ext cx="1701094" cy="22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CA517854-26BA-4508-B041-F946A4CD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0" y="3893094"/>
            <a:ext cx="934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+mj-lt"/>
              </a:rPr>
              <a:t>Rows</a:t>
            </a:r>
          </a:p>
          <a:p>
            <a:pPr algn="ctr"/>
            <a:r>
              <a:rPr lang="en-US" altLang="en-US" dirty="0">
                <a:latin typeface="+mj-lt"/>
              </a:rPr>
              <a:t>(tuples)</a:t>
            </a:r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CA79E12E-3E78-4DEA-90C6-0F3097615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360" y="3777486"/>
            <a:ext cx="224576" cy="407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B58517DC-F293-411D-A824-854EFABF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" y="4185482"/>
            <a:ext cx="224576" cy="5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14CECCB0-DF8F-49F3-AB48-4BA7972D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27128"/>
              </p:ext>
            </p:extLst>
          </p:nvPr>
        </p:nvGraphicFramePr>
        <p:xfrm>
          <a:off x="1135132" y="3637938"/>
          <a:ext cx="343686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900554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Krawczyk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80,000.00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Arodz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72,000.00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F578DFB-AC17-46F2-A8CA-877A1ECEFC5C}"/>
              </a:ext>
            </a:extLst>
          </p:cNvPr>
          <p:cNvSpPr txBox="1"/>
          <p:nvPr/>
        </p:nvSpPr>
        <p:spPr>
          <a:xfrm>
            <a:off x="1991769" y="479999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227211C-C46C-48FB-91FC-3D237FDD6677}"/>
              </a:ext>
            </a:extLst>
          </p:cNvPr>
          <p:cNvGraphicFramePr>
            <a:graphicFrameLocks noGrp="1"/>
          </p:cNvGraphicFramePr>
          <p:nvPr/>
        </p:nvGraphicFramePr>
        <p:xfrm>
          <a:off x="5850086" y="3504259"/>
          <a:ext cx="2577651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B64369-C4A6-46AA-A72E-9CB44F597481}"/>
              </a:ext>
            </a:extLst>
          </p:cNvPr>
          <p:cNvSpPr txBox="1"/>
          <p:nvPr/>
        </p:nvSpPr>
        <p:spPr>
          <a:xfrm>
            <a:off x="6278079" y="454057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3A0889-2E17-48BF-A814-955EFE0B390D}"/>
              </a:ext>
            </a:extLst>
          </p:cNvPr>
          <p:cNvSpPr/>
          <p:nvPr/>
        </p:nvSpPr>
        <p:spPr>
          <a:xfrm>
            <a:off x="7586989" y="3997019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2D1DB2-928B-42F3-9C3A-DDCABFDAE6DE}"/>
              </a:ext>
            </a:extLst>
          </p:cNvPr>
          <p:cNvCxnSpPr/>
          <p:nvPr/>
        </p:nvCxnSpPr>
        <p:spPr>
          <a:xfrm>
            <a:off x="8087360" y="415195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1DA55C-288B-487A-A6B8-B04481E57AB1}"/>
              </a:ext>
            </a:extLst>
          </p:cNvPr>
          <p:cNvCxnSpPr>
            <a:cxnSpLocks/>
          </p:cNvCxnSpPr>
          <p:nvPr/>
        </p:nvCxnSpPr>
        <p:spPr>
          <a:xfrm flipV="1">
            <a:off x="8580120" y="4151960"/>
            <a:ext cx="0" cy="7975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AB34A-C1D5-48E7-9576-7AC45496835C}"/>
              </a:ext>
            </a:extLst>
          </p:cNvPr>
          <p:cNvCxnSpPr>
            <a:cxnSpLocks/>
          </p:cNvCxnSpPr>
          <p:nvPr/>
        </p:nvCxnSpPr>
        <p:spPr>
          <a:xfrm>
            <a:off x="5125720" y="4949519"/>
            <a:ext cx="3459497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D3EA-4432-439F-947C-1F7D14EC6BEF}"/>
              </a:ext>
            </a:extLst>
          </p:cNvPr>
          <p:cNvCxnSpPr>
            <a:cxnSpLocks/>
          </p:cNvCxnSpPr>
          <p:nvPr/>
        </p:nvCxnSpPr>
        <p:spPr>
          <a:xfrm flipV="1">
            <a:off x="5125720" y="4306899"/>
            <a:ext cx="0" cy="64262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5D3553-0CB5-4734-95C3-411738A6AC2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72000" y="4285638"/>
            <a:ext cx="55372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705104-C87C-47CB-875A-94CF394CDDAD}"/>
              </a:ext>
            </a:extLst>
          </p:cNvPr>
          <p:cNvSpPr/>
          <p:nvPr/>
        </p:nvSpPr>
        <p:spPr>
          <a:xfrm>
            <a:off x="1152943" y="4130698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70385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Integrity constraints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Conditions that must be true for every instance in the relation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Specified in the definition of the logical schema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Checked/verified at every CRUD operation (create, read, update, delete)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Domain integrity</a:t>
            </a:r>
            <a:r>
              <a:rPr lang="en-US" altLang="en-US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Data type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Length or size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Negative values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Closed set of allowed values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Is </a:t>
            </a:r>
            <a:r>
              <a:rPr lang="en-US" altLang="en-US" b="1" dirty="0"/>
              <a:t>NULL</a:t>
            </a:r>
            <a:r>
              <a:rPr lang="en-US" altLang="en-US" dirty="0"/>
              <a:t> value allowed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Is the value </a:t>
            </a:r>
            <a:r>
              <a:rPr lang="en-US" altLang="en-US" b="1" dirty="0"/>
              <a:t>UNIQUE</a:t>
            </a:r>
            <a:r>
              <a:rPr lang="en-US" altLang="en-US" dirty="0"/>
              <a:t> or not for an attribute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Referential integrity</a:t>
            </a:r>
            <a:r>
              <a:rPr lang="en-US" altLang="en-US" dirty="0"/>
              <a:t>: the referenced value must exist when using a foreign key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34575"/>
          </a:xfrm>
          <a:prstGeom prst="rect">
            <a:avLst/>
          </a:prstGeom>
          <a:noFill/>
        </p:spPr>
        <p:txBody>
          <a:bodyPr wrap="square" lIns="457200" tIns="182880" rIns="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Keys: Key, Super key, Candidate key, Primary key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</a:t>
            </a:r>
            <a:r>
              <a:rPr lang="en-US" altLang="en-US" b="1" dirty="0"/>
              <a:t>key</a:t>
            </a:r>
            <a:r>
              <a:rPr lang="en-US" altLang="en-US" dirty="0"/>
              <a:t> is a set of attributes uniquely identifying a tuple</a:t>
            </a:r>
            <a:endParaRPr lang="en-US" altLang="en-US" i="1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ym typeface="Symbol" panose="05050102010706020507" pitchFamily="18" charset="2"/>
              </a:rPr>
              <a:t>super key</a:t>
            </a:r>
            <a:r>
              <a:rPr lang="en-US" altLang="en-US" dirty="0">
                <a:sym typeface="Symbol" panose="05050102010706020507" pitchFamily="18" charset="2"/>
              </a:rPr>
              <a:t> is a key of </a:t>
            </a:r>
            <a:r>
              <a:rPr lang="en-US" altLang="en-US" b="1" dirty="0">
                <a:sym typeface="Symbol" panose="05050102010706020507" pitchFamily="18" charset="2"/>
              </a:rPr>
              <a:t>any</a:t>
            </a:r>
            <a:r>
              <a:rPr lang="en-US" altLang="en-US" dirty="0">
                <a:sym typeface="Symbol" panose="05050102010706020507" pitchFamily="18" charset="2"/>
              </a:rPr>
              <a:t> size</a:t>
            </a:r>
          </a:p>
          <a:p>
            <a:pPr marL="804672" lvl="1" indent="-347472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ym typeface="Symbol" panose="05050102010706020507" pitchFamily="18" charset="2"/>
              </a:rPr>
              <a:t>candidate key</a:t>
            </a:r>
            <a:r>
              <a:rPr lang="en-US" altLang="en-US" dirty="0">
                <a:sym typeface="Symbol" panose="05050102010706020507" pitchFamily="18" charset="2"/>
              </a:rPr>
              <a:t> is a key of </a:t>
            </a:r>
            <a:r>
              <a:rPr lang="en-US" altLang="en-US" b="1" dirty="0">
                <a:sym typeface="Symbol" panose="05050102010706020507" pitchFamily="18" charset="2"/>
              </a:rPr>
              <a:t>minimal</a:t>
            </a:r>
            <a:r>
              <a:rPr lang="en-US" altLang="en-US" dirty="0">
                <a:sym typeface="Symbol" panose="05050102010706020507" pitchFamily="18" charset="2"/>
              </a:rPr>
              <a:t> size</a:t>
            </a:r>
          </a:p>
          <a:p>
            <a:pPr marL="804672" lvl="1" indent="-347472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ym typeface="Symbol" panose="05050102010706020507" pitchFamily="18" charset="2"/>
              </a:rPr>
              <a:t>primary key (PK) </a:t>
            </a:r>
            <a:r>
              <a:rPr lang="en-US" altLang="en-US" dirty="0">
                <a:sym typeface="Symbol" panose="05050102010706020507" pitchFamily="18" charset="2"/>
              </a:rPr>
              <a:t>is selected by the DB designer from one of the candidate keys to become the identifier of the tuples in the relation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Any two tuples in the relation are </a:t>
            </a:r>
            <a:r>
              <a:rPr lang="en-US" altLang="en-US" b="1" dirty="0"/>
              <a:t>prohibited</a:t>
            </a:r>
            <a:r>
              <a:rPr lang="en-US" altLang="en-US" dirty="0"/>
              <a:t> from having the same value on the key attributes at the same time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Primary keys are typically size 1 but not necessarily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Every relation (table) </a:t>
            </a:r>
            <a:r>
              <a:rPr lang="en-US" altLang="en-US" b="1" dirty="0"/>
              <a:t>must</a:t>
            </a:r>
            <a:r>
              <a:rPr lang="en-US" altLang="en-US" dirty="0"/>
              <a:t> have a primary key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Keys are selected based on the intrinsic definition of the attributes, </a:t>
            </a:r>
            <a:r>
              <a:rPr lang="en-US" altLang="en-US" b="1" dirty="0"/>
              <a:t>NOT</a:t>
            </a:r>
            <a:r>
              <a:rPr lang="en-US" altLang="en-US" dirty="0"/>
              <a:t> on the existing values at any point in time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Keys: Key, Super key, Candidate key, Primary key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27CB9-892D-4E59-9955-D1351B4F368A}"/>
              </a:ext>
            </a:extLst>
          </p:cNvPr>
          <p:cNvSpPr txBox="1"/>
          <p:nvPr/>
        </p:nvSpPr>
        <p:spPr>
          <a:xfrm>
            <a:off x="532621" y="1123388"/>
            <a:ext cx="8202282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Relation:</a:t>
            </a:r>
          </a:p>
          <a:p>
            <a:r>
              <a:rPr lang="en-US" sz="1600" dirty="0"/>
              <a:t>	student (V#, SSN, name, address, major)</a:t>
            </a:r>
          </a:p>
          <a:p>
            <a:r>
              <a:rPr lang="en-US" sz="1600" dirty="0"/>
              <a:t>Relation (detailed):</a:t>
            </a:r>
          </a:p>
          <a:p>
            <a:r>
              <a:rPr lang="en-US" sz="1600" dirty="0"/>
              <a:t>	student (V#: [unique, not null], SSN: [unique, not null], name: [not null], address, major)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Super keys: 	  </a:t>
            </a:r>
            <a:r>
              <a:rPr lang="en-US" sz="1600" dirty="0"/>
              <a:t>{V#} , {SSN}, {V#, SSN}, {V#, name}, {SSN, name}, 					     	      		            {V#, address}, {SSN, name, major} , … , {V#, SSN, name, address, major}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Candidate keys</a:t>
            </a:r>
            <a:r>
              <a:rPr lang="en-US" sz="1600" dirty="0"/>
              <a:t>:   {V#}, {SSN}  (1-element itemset with minimum size)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Primary key</a:t>
            </a:r>
            <a:r>
              <a:rPr lang="en-US" sz="1600" dirty="0"/>
              <a:t>: 	  {V#} or {SSN} (chosen from the candidate keys pool)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Primary keys are by definition unique and not null. Therefore, student becomes: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	student (V#: [PK], SSN: [unique, not null], name: [not null], address, major)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	Note: PK can be also represented as an </a:t>
            </a:r>
            <a:r>
              <a:rPr lang="en-US" sz="1600" u="sng" dirty="0"/>
              <a:t>underlined</a:t>
            </a:r>
            <a:r>
              <a:rPr lang="en-US" sz="1600" dirty="0"/>
              <a:t> attribute(s)</a:t>
            </a:r>
          </a:p>
        </p:txBody>
      </p:sp>
    </p:spTree>
    <p:extLst>
      <p:ext uri="{BB962C8B-B14F-4D97-AF65-F5344CB8AC3E}">
        <p14:creationId xmlns:p14="http://schemas.microsoft.com/office/powerpoint/2010/main" val="400854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2933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Keys: Foreign key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Foreign key</a:t>
            </a:r>
            <a:r>
              <a:rPr lang="en-US" altLang="en-US" dirty="0"/>
              <a:t> is a column(s) that references another column(s) (usually the primary key of another table but not necessarily)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of foreign keys ensures </a:t>
            </a:r>
            <a:r>
              <a:rPr lang="en-US" altLang="en-US" b="1" dirty="0"/>
              <a:t>referential integrity </a:t>
            </a:r>
            <a:r>
              <a:rPr lang="en-US" altLang="en-US" dirty="0"/>
              <a:t>of the data, i.e., cannot reference non-existing values in the parent (referenced) table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 attribute in a table can be simultaneously the primary key for that table and a foreign key referencing a column of another table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Attributes which are FKs do not need to have the same name as the referenced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555C4DA-A153-49EE-9542-44AEC5E83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32217"/>
              </p:ext>
            </p:extLst>
          </p:nvPr>
        </p:nvGraphicFramePr>
        <p:xfrm>
          <a:off x="1144801" y="3550216"/>
          <a:ext cx="343686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900554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Krawczyk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80,000.00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Arodz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72,000.00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D3C87AC-6D33-4F1D-B482-BABB4F2875BF}"/>
              </a:ext>
            </a:extLst>
          </p:cNvPr>
          <p:cNvSpPr txBox="1"/>
          <p:nvPr/>
        </p:nvSpPr>
        <p:spPr>
          <a:xfrm>
            <a:off x="1976716" y="477519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1E79F7EE-092D-4937-9887-8DB46C13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71093"/>
              </p:ext>
            </p:extLst>
          </p:nvPr>
        </p:nvGraphicFramePr>
        <p:xfrm>
          <a:off x="5859755" y="3550216"/>
          <a:ext cx="2577651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791D9FB-79A4-461C-9885-EB90EFB88274}"/>
              </a:ext>
            </a:extLst>
          </p:cNvPr>
          <p:cNvSpPr txBox="1"/>
          <p:nvPr/>
        </p:nvSpPr>
        <p:spPr>
          <a:xfrm>
            <a:off x="6277536" y="458653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EEA987-F081-4BB0-A89B-BD3E5BF8781E}"/>
              </a:ext>
            </a:extLst>
          </p:cNvPr>
          <p:cNvSpPr/>
          <p:nvPr/>
        </p:nvSpPr>
        <p:spPr>
          <a:xfrm>
            <a:off x="7596658" y="4042976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8579DF-49D7-4A66-84DA-33548DB796EC}"/>
              </a:ext>
            </a:extLst>
          </p:cNvPr>
          <p:cNvCxnSpPr/>
          <p:nvPr/>
        </p:nvCxnSpPr>
        <p:spPr>
          <a:xfrm>
            <a:off x="8097029" y="4197916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86B4BF-83DF-4472-9520-77BB66EB68F8}"/>
              </a:ext>
            </a:extLst>
          </p:cNvPr>
          <p:cNvCxnSpPr>
            <a:cxnSpLocks/>
          </p:cNvCxnSpPr>
          <p:nvPr/>
        </p:nvCxnSpPr>
        <p:spPr>
          <a:xfrm flipV="1">
            <a:off x="8589789" y="4197918"/>
            <a:ext cx="0" cy="76524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157D2-1E72-4D06-A3B6-7253331C7C83}"/>
              </a:ext>
            </a:extLst>
          </p:cNvPr>
          <p:cNvCxnSpPr>
            <a:cxnSpLocks/>
          </p:cNvCxnSpPr>
          <p:nvPr/>
        </p:nvCxnSpPr>
        <p:spPr>
          <a:xfrm>
            <a:off x="5144205" y="4955868"/>
            <a:ext cx="3459497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22AC73-FDAE-4B81-964F-B1A6EB899545}"/>
              </a:ext>
            </a:extLst>
          </p:cNvPr>
          <p:cNvCxnSpPr>
            <a:cxnSpLocks/>
          </p:cNvCxnSpPr>
          <p:nvPr/>
        </p:nvCxnSpPr>
        <p:spPr>
          <a:xfrm flipV="1">
            <a:off x="5135389" y="4191470"/>
            <a:ext cx="0" cy="76439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6B2CC-EE87-4491-85D1-1A2099E5A28F}"/>
              </a:ext>
            </a:extLst>
          </p:cNvPr>
          <p:cNvCxnSpPr/>
          <p:nvPr/>
        </p:nvCxnSpPr>
        <p:spPr>
          <a:xfrm>
            <a:off x="4642629" y="420416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66D530A-6249-4646-B394-411FE90AFEBF}"/>
              </a:ext>
            </a:extLst>
          </p:cNvPr>
          <p:cNvSpPr/>
          <p:nvPr/>
        </p:nvSpPr>
        <p:spPr>
          <a:xfrm>
            <a:off x="1171524" y="4042976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0669"/>
            <a:ext cx="9144000" cy="305211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b="1" dirty="0"/>
              <a:t>Examples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What is the domain of </a:t>
            </a:r>
            <a:r>
              <a:rPr lang="en-US" sz="1600" b="1" dirty="0" err="1"/>
              <a:t>instructor.dept</a:t>
            </a:r>
            <a:r>
              <a:rPr lang="en-US" sz="1600" b="1" dirty="0"/>
              <a:t>?</a:t>
            </a:r>
            <a:r>
              <a:rPr lang="en-US" sz="1600" dirty="0"/>
              <a:t>  What is the domain of </a:t>
            </a:r>
            <a:r>
              <a:rPr lang="en-US" sz="1600" b="1" dirty="0"/>
              <a:t>course.name?</a:t>
            </a:r>
            <a:endParaRPr lang="en-US" sz="1600" dirty="0"/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List three super keys of </a:t>
            </a:r>
            <a:r>
              <a:rPr lang="en-US" sz="1600" b="1" dirty="0"/>
              <a:t>instructor.</a:t>
            </a:r>
            <a:endParaRPr lang="en-US" sz="1600" dirty="0"/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List two candidate keys of </a:t>
            </a:r>
            <a:r>
              <a:rPr lang="en-US" sz="1600" b="1" dirty="0"/>
              <a:t>instructor.</a:t>
            </a:r>
            <a:r>
              <a:rPr lang="en-US" sz="1600" dirty="0"/>
              <a:t>  What should we use as a primary key? Why: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List two candidate keys for </a:t>
            </a:r>
            <a:r>
              <a:rPr lang="en-US" sz="1600" b="1" dirty="0"/>
              <a:t>course</a:t>
            </a:r>
            <a:r>
              <a:rPr lang="en-US" sz="1600" dirty="0"/>
              <a:t>. What should we use a primary key?  Why?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Is there a foreign key in </a:t>
            </a:r>
            <a:r>
              <a:rPr lang="en-US" sz="1600" b="1" dirty="0"/>
              <a:t>course?</a:t>
            </a:r>
            <a:r>
              <a:rPr lang="en-US" sz="1600" dirty="0"/>
              <a:t>  If so, what field?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What happens to  instructor.id=98345 when we delete  course.id=‘CMSC312’ 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6" name="Line 31">
            <a:extLst>
              <a:ext uri="{FF2B5EF4-FFF2-40B4-BE49-F238E27FC236}">
                <a16:creationId xmlns:a16="http://schemas.microsoft.com/office/drawing/2014/main" id="{52BAA27F-BCFA-4D53-A567-E18ACF57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316" y="3407500"/>
            <a:ext cx="1717136" cy="223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F7508F-0ED4-4815-B996-27E088F7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992" y="3249100"/>
            <a:ext cx="17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j-lt"/>
              </a:rPr>
              <a:t>Columns (schema)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09F4537B-6B02-43F7-BB4B-98B0D5892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222" y="3401032"/>
            <a:ext cx="1701094" cy="22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CA517854-26BA-4508-B041-F946A4CD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0" y="3893094"/>
            <a:ext cx="934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+mj-lt"/>
              </a:rPr>
              <a:t>Rows</a:t>
            </a:r>
          </a:p>
          <a:p>
            <a:pPr algn="ctr"/>
            <a:r>
              <a:rPr lang="en-US" altLang="en-US" dirty="0">
                <a:latin typeface="+mj-lt"/>
              </a:rPr>
              <a:t>(tuples)</a:t>
            </a:r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CA79E12E-3E78-4DEA-90C6-0F3097615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360" y="3777486"/>
            <a:ext cx="224576" cy="407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B58517DC-F293-411D-A824-854EFABF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" y="4185482"/>
            <a:ext cx="224576" cy="5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14CECCB0-DF8F-49F3-AB48-4BA7972D6B9D}"/>
              </a:ext>
            </a:extLst>
          </p:cNvPr>
          <p:cNvGraphicFramePr>
            <a:graphicFrameLocks noGrp="1"/>
          </p:cNvGraphicFramePr>
          <p:nvPr/>
        </p:nvGraphicFramePr>
        <p:xfrm>
          <a:off x="1135132" y="3637938"/>
          <a:ext cx="343686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900554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Krawczyk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80,000.00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Arodz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72,000.00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F578DFB-AC17-46F2-A8CA-877A1ECEFC5C}"/>
              </a:ext>
            </a:extLst>
          </p:cNvPr>
          <p:cNvSpPr txBox="1"/>
          <p:nvPr/>
        </p:nvSpPr>
        <p:spPr>
          <a:xfrm>
            <a:off x="1991769" y="479999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227211C-C46C-48FB-91FC-3D237FDD6677}"/>
              </a:ext>
            </a:extLst>
          </p:cNvPr>
          <p:cNvGraphicFramePr>
            <a:graphicFrameLocks noGrp="1"/>
          </p:cNvGraphicFramePr>
          <p:nvPr/>
        </p:nvGraphicFramePr>
        <p:xfrm>
          <a:off x="5850086" y="3504259"/>
          <a:ext cx="2577651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B64369-C4A6-46AA-A72E-9CB44F597481}"/>
              </a:ext>
            </a:extLst>
          </p:cNvPr>
          <p:cNvSpPr txBox="1"/>
          <p:nvPr/>
        </p:nvSpPr>
        <p:spPr>
          <a:xfrm>
            <a:off x="6278079" y="454057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3A0889-2E17-48BF-A814-955EFE0B390D}"/>
              </a:ext>
            </a:extLst>
          </p:cNvPr>
          <p:cNvSpPr/>
          <p:nvPr/>
        </p:nvSpPr>
        <p:spPr>
          <a:xfrm>
            <a:off x="7586989" y="3997019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2D1DB2-928B-42F3-9C3A-DDCABFDAE6DE}"/>
              </a:ext>
            </a:extLst>
          </p:cNvPr>
          <p:cNvCxnSpPr/>
          <p:nvPr/>
        </p:nvCxnSpPr>
        <p:spPr>
          <a:xfrm>
            <a:off x="8087360" y="415195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1DA55C-288B-487A-A6B8-B04481E57AB1}"/>
              </a:ext>
            </a:extLst>
          </p:cNvPr>
          <p:cNvCxnSpPr>
            <a:cxnSpLocks/>
          </p:cNvCxnSpPr>
          <p:nvPr/>
        </p:nvCxnSpPr>
        <p:spPr>
          <a:xfrm flipV="1">
            <a:off x="8580120" y="4151960"/>
            <a:ext cx="0" cy="7975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AB34A-C1D5-48E7-9576-7AC45496835C}"/>
              </a:ext>
            </a:extLst>
          </p:cNvPr>
          <p:cNvCxnSpPr>
            <a:cxnSpLocks/>
          </p:cNvCxnSpPr>
          <p:nvPr/>
        </p:nvCxnSpPr>
        <p:spPr>
          <a:xfrm>
            <a:off x="5125720" y="4949519"/>
            <a:ext cx="3459497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D3EA-4432-439F-947C-1F7D14EC6BEF}"/>
              </a:ext>
            </a:extLst>
          </p:cNvPr>
          <p:cNvCxnSpPr>
            <a:cxnSpLocks/>
          </p:cNvCxnSpPr>
          <p:nvPr/>
        </p:nvCxnSpPr>
        <p:spPr>
          <a:xfrm flipV="1">
            <a:off x="5125720" y="4306899"/>
            <a:ext cx="0" cy="64262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5D3553-0CB5-4734-95C3-411738A6AC20}"/>
              </a:ext>
            </a:extLst>
          </p:cNvPr>
          <p:cNvCxnSpPr/>
          <p:nvPr/>
        </p:nvCxnSpPr>
        <p:spPr>
          <a:xfrm>
            <a:off x="4632960" y="430689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8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57533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Cardinality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Express the number of instances of an entity to which another entity can be associated with via a relationship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Cardinality connectivity</a:t>
            </a:r>
            <a:endParaRPr lang="en-US" altLang="en-US" b="1" dirty="0">
              <a:ea typeface="ＭＳ Ｐゴシック" pitchFamily="34" charset="-128"/>
            </a:endParaRP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itchFamily="34" charset="-128"/>
              </a:rPr>
              <a:t>One to one (1:1)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itchFamily="34" charset="-128"/>
              </a:rPr>
              <a:t>One to many (1:N)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itchFamily="34" charset="-128"/>
              </a:rPr>
              <a:t>Many to one (N:1)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itchFamily="34" charset="-128"/>
              </a:rPr>
              <a:t>Many to many (N:N)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DEB7A-4F9E-43CB-986D-540704962A75}"/>
              </a:ext>
            </a:extLst>
          </p:cNvPr>
          <p:cNvSpPr txBox="1"/>
          <p:nvPr/>
        </p:nvSpPr>
        <p:spPr>
          <a:xfrm>
            <a:off x="4410734" y="1694716"/>
            <a:ext cx="461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1000"/>
              </a:spcAft>
            </a:pPr>
            <a:r>
              <a:rPr lang="en-US" altLang="en-US" dirty="0">
                <a:ea typeface="ＭＳ Ｐゴシック" pitchFamily="34" charset="-128"/>
              </a:rPr>
              <a:t>Connectors (Crow's Foot Notation)</a:t>
            </a:r>
            <a:endParaRPr lang="en-US" altLang="en-US" b="1" dirty="0">
              <a:ea typeface="ＭＳ Ｐゴシック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8E3A6-1836-4DA4-BDA7-EC79CD61A1A1}"/>
              </a:ext>
            </a:extLst>
          </p:cNvPr>
          <p:cNvSpPr txBox="1"/>
          <p:nvPr/>
        </p:nvSpPr>
        <p:spPr>
          <a:xfrm>
            <a:off x="5322135" y="26361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60EEE-6DDE-4C43-BD51-FF699E418B7D}"/>
              </a:ext>
            </a:extLst>
          </p:cNvPr>
          <p:cNvSpPr txBox="1"/>
          <p:nvPr/>
        </p:nvSpPr>
        <p:spPr>
          <a:xfrm>
            <a:off x="7570014" y="2654667"/>
            <a:ext cx="7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237DBF-0332-45FC-BE15-C901DF527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57" y="2396350"/>
            <a:ext cx="1828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9FBBB4-1111-4D66-8FC4-940008F4F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54520" y="2382287"/>
            <a:ext cx="1828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5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0837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Participation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Express the </a:t>
            </a:r>
            <a:r>
              <a:rPr lang="en-US" altLang="en-US" b="1" dirty="0">
                <a:ea typeface="ＭＳ Ｐゴシック" pitchFamily="34" charset="-128"/>
              </a:rPr>
              <a:t>minimum</a:t>
            </a:r>
            <a:r>
              <a:rPr lang="en-US" altLang="en-US" dirty="0">
                <a:ea typeface="ＭＳ Ｐゴシック" pitchFamily="34" charset="-128"/>
              </a:rPr>
              <a:t> number of instances of an entity to which another entity can be associated with via a relationship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Total participation </a:t>
            </a:r>
            <a:r>
              <a:rPr lang="en-US" altLang="en-US" dirty="0">
                <a:ea typeface="ＭＳ Ｐゴシック" pitchFamily="34" charset="-128"/>
              </a:rPr>
              <a:t>means that every entity in the set is involved in the relationship (use </a:t>
            </a:r>
            <a:r>
              <a:rPr lang="en-US" altLang="en-US" i="1" dirty="0">
                <a:ea typeface="ＭＳ Ｐゴシック" pitchFamily="34" charset="-128"/>
              </a:rPr>
              <a:t>must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Partial participation </a:t>
            </a:r>
            <a:r>
              <a:rPr lang="en-US" altLang="en-US" dirty="0">
                <a:ea typeface="ＭＳ Ｐゴシック" pitchFamily="34" charset="-128"/>
              </a:rPr>
              <a:t>means that not all entities in the set are involved in the relationship (use </a:t>
            </a:r>
            <a:r>
              <a:rPr lang="en-US" altLang="en-US" i="1" dirty="0">
                <a:ea typeface="ＭＳ Ｐゴシック" pitchFamily="34" charset="-128"/>
              </a:rPr>
              <a:t>may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2D2BE-AD6F-4778-AC43-0472E2BEED8F}"/>
              </a:ext>
            </a:extLst>
          </p:cNvPr>
          <p:cNvSpPr txBox="1"/>
          <p:nvPr/>
        </p:nvSpPr>
        <p:spPr>
          <a:xfrm>
            <a:off x="372134" y="3068747"/>
            <a:ext cx="461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Connectors (Crow's Foot Notation)</a:t>
            </a:r>
            <a:endParaRPr lang="en-US" altLang="en-US" b="1" dirty="0">
              <a:ea typeface="ＭＳ Ｐゴシック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5F6AC-1924-416D-9160-526CD4EEB9B3}"/>
              </a:ext>
            </a:extLst>
          </p:cNvPr>
          <p:cNvSpPr txBox="1"/>
          <p:nvPr/>
        </p:nvSpPr>
        <p:spPr>
          <a:xfrm>
            <a:off x="4096251" y="4467426"/>
            <a:ext cx="6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5F6FF-5DF4-4709-A1D5-DC3720266EB0}"/>
              </a:ext>
            </a:extLst>
          </p:cNvPr>
          <p:cNvSpPr txBox="1"/>
          <p:nvPr/>
        </p:nvSpPr>
        <p:spPr>
          <a:xfrm>
            <a:off x="6344130" y="4485898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A56EF-4CEC-4B5C-A96A-B550C5866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16" y="3522894"/>
            <a:ext cx="18288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0E6B02-CEE2-4E39-8468-3B9562F3A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59" y="3541721"/>
            <a:ext cx="1828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36F0C-C8D4-4460-8827-A5A67A137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4716" y="4031220"/>
            <a:ext cx="1828800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EE1375-4BEC-4DEC-94F7-E45C47998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002" y="4047730"/>
            <a:ext cx="1828800" cy="304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355C24-AB62-4A19-8040-75911B826B4C}"/>
              </a:ext>
            </a:extLst>
          </p:cNvPr>
          <p:cNvSpPr txBox="1"/>
          <p:nvPr/>
        </p:nvSpPr>
        <p:spPr>
          <a:xfrm>
            <a:off x="2926763" y="34583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B13110-0B3C-49FA-9457-EB58D249E13E}"/>
              </a:ext>
            </a:extLst>
          </p:cNvPr>
          <p:cNvSpPr txBox="1"/>
          <p:nvPr/>
        </p:nvSpPr>
        <p:spPr>
          <a:xfrm>
            <a:off x="2815348" y="3966688"/>
            <a:ext cx="7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231339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0669"/>
            <a:ext cx="9144000" cy="211852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b="1" dirty="0"/>
              <a:t>Examples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Given the relation below, describe the participation of </a:t>
            </a:r>
            <a:r>
              <a:rPr lang="en-US" sz="1400" b="1" dirty="0"/>
              <a:t>instructor</a:t>
            </a:r>
            <a:r>
              <a:rPr lang="en-US" sz="1400" dirty="0"/>
              <a:t> with </a:t>
            </a:r>
            <a:r>
              <a:rPr lang="en-US" sz="1400" b="1" dirty="0"/>
              <a:t>course</a:t>
            </a:r>
            <a:r>
              <a:rPr lang="en-US" sz="1400" dirty="0"/>
              <a:t>.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Given the relational model show below, what is the cardinality of </a:t>
            </a:r>
            <a:r>
              <a:rPr lang="en-US" sz="1400" b="1" dirty="0"/>
              <a:t>course to instructor</a:t>
            </a:r>
            <a:r>
              <a:rPr lang="en-US" sz="1400" dirty="0"/>
              <a:t>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Does an every instructor need to teach a course?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Can a course have more than one instructor?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How would you modify the relational model to allow more than one instructor per class?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6" name="Line 31">
            <a:extLst>
              <a:ext uri="{FF2B5EF4-FFF2-40B4-BE49-F238E27FC236}">
                <a16:creationId xmlns:a16="http://schemas.microsoft.com/office/drawing/2014/main" id="{52BAA27F-BCFA-4D53-A567-E18ACF57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316" y="3407500"/>
            <a:ext cx="1717136" cy="223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F7508F-0ED4-4815-B996-27E088F7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410" y="3126873"/>
            <a:ext cx="17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j-lt"/>
              </a:rPr>
              <a:t>Columns (schema)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09F4537B-6B02-43F7-BB4B-98B0D5892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222" y="3401032"/>
            <a:ext cx="1701094" cy="22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CA517854-26BA-4508-B041-F946A4CD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0" y="3893094"/>
            <a:ext cx="934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+mj-lt"/>
              </a:rPr>
              <a:t>Rows</a:t>
            </a:r>
          </a:p>
          <a:p>
            <a:pPr algn="ctr"/>
            <a:r>
              <a:rPr lang="en-US" altLang="en-US" dirty="0">
                <a:latin typeface="+mj-lt"/>
              </a:rPr>
              <a:t>(tuples)</a:t>
            </a:r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CA79E12E-3E78-4DEA-90C6-0F3097615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360" y="3777486"/>
            <a:ext cx="224576" cy="407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B58517DC-F293-411D-A824-854EFABF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" y="4185482"/>
            <a:ext cx="224576" cy="5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14CECCB0-DF8F-49F3-AB48-4BA7972D6B9D}"/>
              </a:ext>
            </a:extLst>
          </p:cNvPr>
          <p:cNvGraphicFramePr>
            <a:graphicFrameLocks noGrp="1"/>
          </p:cNvGraphicFramePr>
          <p:nvPr/>
        </p:nvGraphicFramePr>
        <p:xfrm>
          <a:off x="1135132" y="3637938"/>
          <a:ext cx="343686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900554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Krawczyk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80,000.00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Arodz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72,000.00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F578DFB-AC17-46F2-A8CA-877A1ECEFC5C}"/>
              </a:ext>
            </a:extLst>
          </p:cNvPr>
          <p:cNvSpPr txBox="1"/>
          <p:nvPr/>
        </p:nvSpPr>
        <p:spPr>
          <a:xfrm>
            <a:off x="1991769" y="479999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227211C-C46C-48FB-91FC-3D237FDD6677}"/>
              </a:ext>
            </a:extLst>
          </p:cNvPr>
          <p:cNvGraphicFramePr>
            <a:graphicFrameLocks noGrp="1"/>
          </p:cNvGraphicFramePr>
          <p:nvPr/>
        </p:nvGraphicFramePr>
        <p:xfrm>
          <a:off x="5850086" y="3504259"/>
          <a:ext cx="2577651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B64369-C4A6-46AA-A72E-9CB44F597481}"/>
              </a:ext>
            </a:extLst>
          </p:cNvPr>
          <p:cNvSpPr txBox="1"/>
          <p:nvPr/>
        </p:nvSpPr>
        <p:spPr>
          <a:xfrm>
            <a:off x="6278079" y="454057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3A0889-2E17-48BF-A814-955EFE0B390D}"/>
              </a:ext>
            </a:extLst>
          </p:cNvPr>
          <p:cNvSpPr/>
          <p:nvPr/>
        </p:nvSpPr>
        <p:spPr>
          <a:xfrm>
            <a:off x="7586989" y="3997019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2D1DB2-928B-42F3-9C3A-DDCABFDAE6DE}"/>
              </a:ext>
            </a:extLst>
          </p:cNvPr>
          <p:cNvCxnSpPr/>
          <p:nvPr/>
        </p:nvCxnSpPr>
        <p:spPr>
          <a:xfrm>
            <a:off x="8087360" y="415195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1DA55C-288B-487A-A6B8-B04481E57AB1}"/>
              </a:ext>
            </a:extLst>
          </p:cNvPr>
          <p:cNvCxnSpPr>
            <a:cxnSpLocks/>
          </p:cNvCxnSpPr>
          <p:nvPr/>
        </p:nvCxnSpPr>
        <p:spPr>
          <a:xfrm flipV="1">
            <a:off x="8580120" y="4151960"/>
            <a:ext cx="0" cy="7975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AB34A-C1D5-48E7-9576-7AC45496835C}"/>
              </a:ext>
            </a:extLst>
          </p:cNvPr>
          <p:cNvCxnSpPr>
            <a:cxnSpLocks/>
          </p:cNvCxnSpPr>
          <p:nvPr/>
        </p:nvCxnSpPr>
        <p:spPr>
          <a:xfrm>
            <a:off x="5125720" y="4949519"/>
            <a:ext cx="3459497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D3EA-4432-439F-947C-1F7D14EC6BEF}"/>
              </a:ext>
            </a:extLst>
          </p:cNvPr>
          <p:cNvCxnSpPr>
            <a:cxnSpLocks/>
          </p:cNvCxnSpPr>
          <p:nvPr/>
        </p:nvCxnSpPr>
        <p:spPr>
          <a:xfrm flipV="1">
            <a:off x="5125720" y="4145513"/>
            <a:ext cx="0" cy="804006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5D3553-0CB5-4734-95C3-411738A6AC20}"/>
              </a:ext>
            </a:extLst>
          </p:cNvPr>
          <p:cNvCxnSpPr/>
          <p:nvPr/>
        </p:nvCxnSpPr>
        <p:spPr>
          <a:xfrm>
            <a:off x="4632960" y="4158212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1004777"/>
            <a:ext cx="8699081" cy="3671046"/>
          </a:xfrm>
        </p:spPr>
        <p:txBody>
          <a:bodyPr/>
          <a:lstStyle/>
          <a:p>
            <a:r>
              <a:rPr lang="en-US" sz="2400" dirty="0"/>
              <a:t>Still grading Quiz 1</a:t>
            </a:r>
          </a:p>
          <a:p>
            <a:r>
              <a:rPr lang="en-US" sz="2400" dirty="0"/>
              <a:t>Big SHIFT in Schedule and Outline</a:t>
            </a:r>
          </a:p>
          <a:p>
            <a:pPr lvl="1"/>
            <a:r>
              <a:rPr lang="en-US" sz="2400" dirty="0"/>
              <a:t>See new due dates and deadlines</a:t>
            </a:r>
          </a:p>
          <a:p>
            <a:r>
              <a:rPr lang="en-US" sz="2400" dirty="0"/>
              <a:t>Creating GITHUB for semester project</a:t>
            </a:r>
          </a:p>
          <a:p>
            <a:r>
              <a:rPr lang="en-US" sz="2400" dirty="0"/>
              <a:t>Homework due NEXT WEEK Friday, 9/23</a:t>
            </a:r>
          </a:p>
          <a:p>
            <a:pPr lvl="1"/>
            <a:r>
              <a:rPr lang="en-US" sz="2400" dirty="0"/>
              <a:t>nothing due this week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606425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0881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Participation (Crow’s Foot Notation): Cardinality 1:1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- total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Partial - total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- partial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Partial - partial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186A3F-91A9-4871-A0A8-FEB44A467849}"/>
              </a:ext>
            </a:extLst>
          </p:cNvPr>
          <p:cNvSpPr txBox="1"/>
          <p:nvPr/>
        </p:nvSpPr>
        <p:spPr>
          <a:xfrm>
            <a:off x="6554494" y="1407044"/>
            <a:ext cx="28790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must teach one student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must be taught by one instructor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DD6AF-7FA7-4D8E-B633-4178F15C823F}"/>
              </a:ext>
            </a:extLst>
          </p:cNvPr>
          <p:cNvSpPr txBox="1"/>
          <p:nvPr/>
        </p:nvSpPr>
        <p:spPr>
          <a:xfrm>
            <a:off x="6554494" y="2222352"/>
            <a:ext cx="28790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may teach one student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must be taught by one instructor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2A0C9D-849C-43CA-B663-50BBB075ACFC}"/>
              </a:ext>
            </a:extLst>
          </p:cNvPr>
          <p:cNvSpPr txBox="1"/>
          <p:nvPr/>
        </p:nvSpPr>
        <p:spPr>
          <a:xfrm>
            <a:off x="6554494" y="3023870"/>
            <a:ext cx="30857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must teach one student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may be taught by one instructor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C56DF-7C82-4A14-AFF2-7B9136863A9E}"/>
              </a:ext>
            </a:extLst>
          </p:cNvPr>
          <p:cNvSpPr txBox="1"/>
          <p:nvPr/>
        </p:nvSpPr>
        <p:spPr>
          <a:xfrm>
            <a:off x="6554494" y="3825388"/>
            <a:ext cx="30857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may teach one student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may be taught by one instructor</a:t>
            </a:r>
            <a:endParaRPr lang="en-US" sz="1100" dirty="0"/>
          </a:p>
        </p:txBody>
      </p:sp>
      <p:pic>
        <p:nvPicPr>
          <p:cNvPr id="25" name="Picture 24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C9395F9B-7241-4031-A97A-261F7438F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553" y="1361324"/>
            <a:ext cx="4236221" cy="548640"/>
          </a:xfrm>
          <a:prstGeom prst="rect">
            <a:avLst/>
          </a:prstGeom>
        </p:spPr>
      </p:pic>
      <p:pic>
        <p:nvPicPr>
          <p:cNvPr id="26" name="Picture 25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138B1730-2C3F-429A-85EF-CEC23D0DC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492" y="2206255"/>
            <a:ext cx="4167894" cy="548640"/>
          </a:xfrm>
          <a:prstGeom prst="rect">
            <a:avLst/>
          </a:prstGeom>
        </p:spPr>
      </p:pic>
      <p:pic>
        <p:nvPicPr>
          <p:cNvPr id="27" name="Picture 26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86946582-B7F5-4306-825B-D685FC713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104" y="2949586"/>
            <a:ext cx="4167894" cy="548640"/>
          </a:xfrm>
          <a:prstGeom prst="rect">
            <a:avLst/>
          </a:prstGeom>
        </p:spPr>
      </p:pic>
      <p:pic>
        <p:nvPicPr>
          <p:cNvPr id="28" name="Picture 27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B5A88863-B9A3-4381-A0C7-5D73C6FF0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716" y="3753217"/>
            <a:ext cx="41678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Participation (Crow’s Foot Notation): Cardinality 1:N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- total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Partial - total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- partial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Partial - partial</a:t>
            </a: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 marL="365760" indent="-36576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Repeat for N:1 and N:N to explore all the cardinality and participation combinations</a:t>
            </a: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186A3F-91A9-4871-A0A8-FEB44A467849}"/>
              </a:ext>
            </a:extLst>
          </p:cNvPr>
          <p:cNvSpPr txBox="1"/>
          <p:nvPr/>
        </p:nvSpPr>
        <p:spPr>
          <a:xfrm>
            <a:off x="6554494" y="1407044"/>
            <a:ext cx="28790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must teach one or more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must be taught by one instructor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DD6AF-7FA7-4D8E-B633-4178F15C823F}"/>
              </a:ext>
            </a:extLst>
          </p:cNvPr>
          <p:cNvSpPr txBox="1"/>
          <p:nvPr/>
        </p:nvSpPr>
        <p:spPr>
          <a:xfrm>
            <a:off x="6554494" y="2222352"/>
            <a:ext cx="28790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may teach zero or more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must be taught by one instructor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2A0C9D-849C-43CA-B663-50BBB075ACFC}"/>
              </a:ext>
            </a:extLst>
          </p:cNvPr>
          <p:cNvSpPr txBox="1"/>
          <p:nvPr/>
        </p:nvSpPr>
        <p:spPr>
          <a:xfrm>
            <a:off x="6554494" y="3023870"/>
            <a:ext cx="30857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must teach one or more</a:t>
            </a:r>
            <a:br>
              <a:rPr lang="en-US" altLang="en-US" sz="1100" dirty="0">
                <a:ea typeface="ＭＳ Ｐゴシック" pitchFamily="34" charset="-128"/>
              </a:rPr>
            </a:br>
            <a:r>
              <a:rPr lang="en-US" altLang="en-US" sz="1100" dirty="0">
                <a:ea typeface="ＭＳ Ｐゴシック" pitchFamily="34" charset="-128"/>
              </a:rPr>
              <a:t>A student may be taught by one instructor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C56DF-7C82-4A14-AFF2-7B9136863A9E}"/>
              </a:ext>
            </a:extLst>
          </p:cNvPr>
          <p:cNvSpPr txBox="1"/>
          <p:nvPr/>
        </p:nvSpPr>
        <p:spPr>
          <a:xfrm>
            <a:off x="6554494" y="3825388"/>
            <a:ext cx="30857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100" dirty="0">
                <a:ea typeface="ＭＳ Ｐゴシック" pitchFamily="34" charset="-128"/>
              </a:rPr>
              <a:t>An instructor may teach zero or more</a:t>
            </a:r>
          </a:p>
          <a:p>
            <a:r>
              <a:rPr lang="en-US" altLang="en-US" sz="1100" dirty="0">
                <a:ea typeface="ＭＳ Ｐゴシック" pitchFamily="34" charset="-128"/>
              </a:rPr>
              <a:t>A student may be taught by one instructor</a:t>
            </a:r>
            <a:endParaRPr lang="en-US" sz="1100" dirty="0"/>
          </a:p>
        </p:txBody>
      </p:sp>
      <p:pic>
        <p:nvPicPr>
          <p:cNvPr id="6" name="Picture 5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277171BF-5A79-4F61-B36A-20A636F8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46" y="1331021"/>
            <a:ext cx="4167894" cy="548640"/>
          </a:xfrm>
          <a:prstGeom prst="rect">
            <a:avLst/>
          </a:prstGeom>
        </p:spPr>
      </p:pic>
      <p:pic>
        <p:nvPicPr>
          <p:cNvPr id="9" name="Picture 8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854A34AD-2521-4A98-813D-96E0A2608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046" y="2134197"/>
            <a:ext cx="4167894" cy="548640"/>
          </a:xfrm>
          <a:prstGeom prst="rect">
            <a:avLst/>
          </a:prstGeom>
        </p:spPr>
      </p:pic>
      <p:pic>
        <p:nvPicPr>
          <p:cNvPr id="18" name="Picture 17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4440A3B6-848B-4193-9EF7-CA901C6CF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046" y="3738677"/>
            <a:ext cx="4167894" cy="548640"/>
          </a:xfrm>
          <a:prstGeom prst="rect">
            <a:avLst/>
          </a:prstGeom>
        </p:spPr>
      </p:pic>
      <p:pic>
        <p:nvPicPr>
          <p:cNvPr id="20" name="Picture 19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326483B9-9D94-464E-940D-11C186C0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5046" y="2944896"/>
            <a:ext cx="41678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6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0837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Exercises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What’s the ERD representation of Person – Passport?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What’s the meaning (in English) of the following?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2DB12-556B-4907-AAC3-612D9D9D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60" y="3009513"/>
            <a:ext cx="7447280" cy="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378425-7282-44EB-B6F5-739988D5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D30CD-783D-41B8-BBEA-1B7EE4E52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86221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08262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Instructors teach courses and students enroll into courses earning a grade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Entity-Relationship Diagram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5" name="Picture 1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F83D1941-4ABA-4F53-BC72-C090294B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1816982"/>
            <a:ext cx="8067040" cy="14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1EF93-9903-4357-B24B-E20E97D9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reference - Crow connectors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sz="2400" dirty="0"/>
              <a:t>Mapping of Cardinality and Participation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AC9E1-0896-4FA6-AF26-B11952075AE5}"/>
              </a:ext>
            </a:extLst>
          </p:cNvPr>
          <p:cNvGrpSpPr/>
          <p:nvPr/>
        </p:nvGrpSpPr>
        <p:grpSpPr>
          <a:xfrm>
            <a:off x="979714" y="2027995"/>
            <a:ext cx="6537960" cy="1927065"/>
            <a:chOff x="2815348" y="3458362"/>
            <a:chExt cx="4845454" cy="13512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BE015B-2234-4077-B9C7-8A66D4299B38}"/>
                </a:ext>
              </a:extLst>
            </p:cNvPr>
            <p:cNvSpPr txBox="1"/>
            <p:nvPr/>
          </p:nvSpPr>
          <p:spPr>
            <a:xfrm>
              <a:off x="4096251" y="4467426"/>
              <a:ext cx="635816" cy="32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Total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8B395-064F-4625-9D59-FFAB379D7B08}"/>
                </a:ext>
              </a:extLst>
            </p:cNvPr>
            <p:cNvSpPr txBox="1"/>
            <p:nvPr/>
          </p:nvSpPr>
          <p:spPr>
            <a:xfrm>
              <a:off x="6344130" y="4485898"/>
              <a:ext cx="782459" cy="32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Partial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C9D8C6-129C-4F9E-B2C7-BB7ACE59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16" y="3522894"/>
              <a:ext cx="1828800" cy="30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131B6E-0253-470E-B824-103CCDC61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0959" y="3541721"/>
              <a:ext cx="1828800" cy="304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6C8794-5CB2-449F-84EC-B12788D2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4716" y="4031220"/>
              <a:ext cx="1828800" cy="30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3A0AE6-C99E-4233-A302-5993C80A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2002" y="4047730"/>
              <a:ext cx="1828800" cy="304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E626-5784-4B77-867C-223EBA592240}"/>
                </a:ext>
              </a:extLst>
            </p:cNvPr>
            <p:cNvSpPr txBox="1"/>
            <p:nvPr/>
          </p:nvSpPr>
          <p:spPr>
            <a:xfrm>
              <a:off x="2926763" y="3458362"/>
              <a:ext cx="574197" cy="32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4910C6-D756-46CA-8E0E-7EE92CB6DFCE}"/>
                </a:ext>
              </a:extLst>
            </p:cNvPr>
            <p:cNvSpPr txBox="1"/>
            <p:nvPr/>
          </p:nvSpPr>
          <p:spPr>
            <a:xfrm>
              <a:off x="2815348" y="3966688"/>
              <a:ext cx="714170" cy="32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85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67738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Instructors teach courses, students enroll into courses and earn a grade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8C91FB-DAC6-4E24-91AE-4A2EE3A2FD3C}"/>
              </a:ext>
            </a:extLst>
          </p:cNvPr>
          <p:cNvSpPr/>
          <p:nvPr/>
        </p:nvSpPr>
        <p:spPr>
          <a:xfrm>
            <a:off x="457200" y="1505558"/>
            <a:ext cx="8436429" cy="71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/>
              <a:t>student (V#: [PK], SSN: [unique, not null], name: [not null], address, major)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instructor (V#: [PK], SSN: [unique, not null], name: [not null], department)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A650A3-6945-4735-B3C0-CDCBB874C4D4}"/>
              </a:ext>
            </a:extLst>
          </p:cNvPr>
          <p:cNvGraphicFramePr>
            <a:graphicFrameLocks noGrp="1"/>
          </p:cNvGraphicFramePr>
          <p:nvPr/>
        </p:nvGraphicFramePr>
        <p:xfrm>
          <a:off x="1727411" y="2469201"/>
          <a:ext cx="5784852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150209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3863504345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123-45-6789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 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Nuclear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234-56-7890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Homer Simpson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742 Evergreen Terrace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Nuclear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345-67-8901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Tony Stark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10880 Malibu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Electrical 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456-78-9012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Consuela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2CEBBA-4718-4089-9BB6-1A9FB2BB5241}"/>
              </a:ext>
            </a:extLst>
          </p:cNvPr>
          <p:cNvSpPr txBox="1"/>
          <p:nvPr/>
        </p:nvSpPr>
        <p:spPr>
          <a:xfrm>
            <a:off x="64522" y="2932235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8B8B49-506A-4698-BC4F-F0428CEE3A2C}"/>
              </a:ext>
            </a:extLst>
          </p:cNvPr>
          <p:cNvGraphicFramePr>
            <a:graphicFrameLocks noGrp="1"/>
          </p:cNvGraphicFramePr>
          <p:nvPr/>
        </p:nvGraphicFramePr>
        <p:xfrm>
          <a:off x="1727411" y="4155682"/>
          <a:ext cx="4355784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150209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678-90-1234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53CF699-C617-42D2-AFC7-F06F9BC1FBFF}"/>
              </a:ext>
            </a:extLst>
          </p:cNvPr>
          <p:cNvSpPr txBox="1"/>
          <p:nvPr/>
        </p:nvSpPr>
        <p:spPr>
          <a:xfrm>
            <a:off x="64522" y="4380035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2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8C91FB-DAC6-4E24-91AE-4A2EE3A2FD3C}"/>
              </a:ext>
            </a:extLst>
          </p:cNvPr>
          <p:cNvSpPr/>
          <p:nvPr/>
        </p:nvSpPr>
        <p:spPr>
          <a:xfrm>
            <a:off x="457200" y="1175358"/>
            <a:ext cx="8436429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/>
              <a:t>instructor (V#: [PK], SSN: [unique, not null], name: [not null], department)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course (number, semester, year, name: [not null], instructor: [not null])</a:t>
            </a:r>
            <a:br>
              <a:rPr lang="en-US" sz="1600" dirty="0"/>
            </a:br>
            <a:r>
              <a:rPr lang="en-US" sz="1600" dirty="0"/>
              <a:t>	PK {number, semester, year}, FK {instructor} references {</a:t>
            </a:r>
            <a:r>
              <a:rPr lang="en-US" sz="1600" dirty="0" err="1"/>
              <a:t>instructor.V</a:t>
            </a:r>
            <a:r>
              <a:rPr lang="en-US" sz="1600" dirty="0"/>
              <a:t>#}</a:t>
            </a:r>
          </a:p>
          <a:p>
            <a:pPr>
              <a:spcAft>
                <a:spcPts val="1000"/>
              </a:spcAft>
            </a:pPr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8B8B49-506A-4698-BC4F-F0428CEE3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05293"/>
              </p:ext>
            </p:extLst>
          </p:nvPr>
        </p:nvGraphicFramePr>
        <p:xfrm>
          <a:off x="1662889" y="2775736"/>
          <a:ext cx="4355784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150209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678-90-1234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53CF699-C617-42D2-AFC7-F06F9BC1FBFF}"/>
              </a:ext>
            </a:extLst>
          </p:cNvPr>
          <p:cNvSpPr txBox="1"/>
          <p:nvPr/>
        </p:nvSpPr>
        <p:spPr>
          <a:xfrm>
            <a:off x="0" y="300008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67F1E2-87B3-44B1-8F74-F672FA9E6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29020"/>
              </p:ext>
            </p:extLst>
          </p:nvPr>
        </p:nvGraphicFramePr>
        <p:xfrm>
          <a:off x="1662889" y="3886079"/>
          <a:ext cx="5142697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2764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4174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111449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1499625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1702438854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59FD2B7-5A31-45A5-8DC2-3EAE17C5BAAA}"/>
              </a:ext>
            </a:extLst>
          </p:cNvPr>
          <p:cNvSpPr txBox="1"/>
          <p:nvPr/>
        </p:nvSpPr>
        <p:spPr>
          <a:xfrm>
            <a:off x="0" y="4110432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4B99E8-45B8-4A83-98DE-2C2DF2A0A7AB}"/>
              </a:ext>
            </a:extLst>
          </p:cNvPr>
          <p:cNvSpPr/>
          <p:nvPr/>
        </p:nvSpPr>
        <p:spPr>
          <a:xfrm>
            <a:off x="6018673" y="4119759"/>
            <a:ext cx="725027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298DE-A225-43CB-8B41-C3C3E66F9481}"/>
              </a:ext>
            </a:extLst>
          </p:cNvPr>
          <p:cNvSpPr/>
          <p:nvPr/>
        </p:nvSpPr>
        <p:spPr>
          <a:xfrm>
            <a:off x="6018673" y="4376420"/>
            <a:ext cx="725027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0019A-558B-4BC2-83D4-A5BC77BFC865}"/>
              </a:ext>
            </a:extLst>
          </p:cNvPr>
          <p:cNvCxnSpPr/>
          <p:nvPr/>
        </p:nvCxnSpPr>
        <p:spPr>
          <a:xfrm>
            <a:off x="6743700" y="4274116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1AFE90-3BBB-4B6D-8E76-6E5FF37571C7}"/>
              </a:ext>
            </a:extLst>
          </p:cNvPr>
          <p:cNvCxnSpPr>
            <a:cxnSpLocks/>
          </p:cNvCxnSpPr>
          <p:nvPr/>
        </p:nvCxnSpPr>
        <p:spPr>
          <a:xfrm>
            <a:off x="6743700" y="4531404"/>
            <a:ext cx="789214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3C166A-031F-4FFB-A5F6-EAB35309A880}"/>
              </a:ext>
            </a:extLst>
          </p:cNvPr>
          <p:cNvCxnSpPr>
            <a:cxnSpLocks/>
          </p:cNvCxnSpPr>
          <p:nvPr/>
        </p:nvCxnSpPr>
        <p:spPr>
          <a:xfrm>
            <a:off x="6159372" y="3190987"/>
            <a:ext cx="1373542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7EF56-9E68-413A-9C1B-A054ADD23AEF}"/>
              </a:ext>
            </a:extLst>
          </p:cNvPr>
          <p:cNvCxnSpPr>
            <a:cxnSpLocks/>
          </p:cNvCxnSpPr>
          <p:nvPr/>
        </p:nvCxnSpPr>
        <p:spPr>
          <a:xfrm>
            <a:off x="6159372" y="3369421"/>
            <a:ext cx="1088934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C5967-3CD1-443A-8352-0BC887394879}"/>
              </a:ext>
            </a:extLst>
          </p:cNvPr>
          <p:cNvCxnSpPr>
            <a:cxnSpLocks/>
          </p:cNvCxnSpPr>
          <p:nvPr/>
        </p:nvCxnSpPr>
        <p:spPr>
          <a:xfrm flipV="1">
            <a:off x="7248306" y="3371049"/>
            <a:ext cx="0" cy="903067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9F41AB-785A-4B02-903D-E762F5BEADC3}"/>
              </a:ext>
            </a:extLst>
          </p:cNvPr>
          <p:cNvCxnSpPr>
            <a:cxnSpLocks/>
          </p:cNvCxnSpPr>
          <p:nvPr/>
        </p:nvCxnSpPr>
        <p:spPr>
          <a:xfrm flipV="1">
            <a:off x="7532914" y="3190987"/>
            <a:ext cx="0" cy="13404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7C5C83-8728-43F4-A5A6-651F207AA4CE}"/>
              </a:ext>
            </a:extLst>
          </p:cNvPr>
          <p:cNvSpPr txBox="1"/>
          <p:nvPr/>
        </p:nvSpPr>
        <p:spPr>
          <a:xfrm>
            <a:off x="6945086" y="362670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7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8C91FB-DAC6-4E24-91AE-4A2EE3A2FD3C}"/>
              </a:ext>
            </a:extLst>
          </p:cNvPr>
          <p:cNvSpPr/>
          <p:nvPr/>
        </p:nvSpPr>
        <p:spPr>
          <a:xfrm>
            <a:off x="457200" y="1175358"/>
            <a:ext cx="8436429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/>
              <a:t>student (V#: [PK], SSN: [unique, not null], name: [not null], address, major)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course (number, semester, year, name: [not null], instructor: [not null])</a:t>
            </a:r>
            <a:br>
              <a:rPr lang="en-US" sz="1600" dirty="0"/>
            </a:br>
            <a:r>
              <a:rPr lang="en-US" sz="1600" dirty="0"/>
              <a:t>	PK {number, semester, year}, FK {instructor} references {</a:t>
            </a:r>
            <a:r>
              <a:rPr lang="en-US" sz="1600" dirty="0" err="1"/>
              <a:t>instructor.V</a:t>
            </a:r>
            <a:r>
              <a:rPr lang="en-US" sz="1600" dirty="0"/>
              <a:t>#}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enroll (student, </a:t>
            </a:r>
            <a:r>
              <a:rPr lang="en-US" sz="1600" dirty="0" err="1"/>
              <a:t>course_number</a:t>
            </a:r>
            <a:r>
              <a:rPr lang="en-US" sz="1600" dirty="0"/>
              <a:t>, semester, year, grade)</a:t>
            </a:r>
            <a:br>
              <a:rPr lang="en-US" sz="1600" dirty="0"/>
            </a:br>
            <a:r>
              <a:rPr lang="en-US" sz="1600" dirty="0"/>
              <a:t>	PK {student, </a:t>
            </a:r>
            <a:r>
              <a:rPr lang="en-US" sz="1600" dirty="0" err="1"/>
              <a:t>course_number</a:t>
            </a:r>
            <a:r>
              <a:rPr lang="en-US" sz="1600" dirty="0"/>
              <a:t>, semester, year},</a:t>
            </a:r>
            <a:br>
              <a:rPr lang="en-US" sz="1600" dirty="0"/>
            </a:br>
            <a:r>
              <a:rPr lang="en-US" sz="1600" dirty="0"/>
              <a:t>	FK {student} references {</a:t>
            </a:r>
            <a:r>
              <a:rPr lang="en-US" sz="1600" dirty="0" err="1"/>
              <a:t>student.V</a:t>
            </a:r>
            <a:r>
              <a:rPr lang="en-US" sz="1600" dirty="0"/>
              <a:t>#},</a:t>
            </a:r>
            <a:br>
              <a:rPr lang="en-US" sz="1600" dirty="0"/>
            </a:br>
            <a:r>
              <a:rPr lang="en-US" sz="1600" dirty="0"/>
              <a:t>	FK {</a:t>
            </a:r>
            <a:r>
              <a:rPr lang="en-US" sz="1600" dirty="0" err="1"/>
              <a:t>course_number</a:t>
            </a:r>
            <a:r>
              <a:rPr lang="en-US" sz="1600" dirty="0"/>
              <a:t>, semester, year} references {</a:t>
            </a:r>
            <a:r>
              <a:rPr lang="en-US" sz="1600" dirty="0" err="1"/>
              <a:t>course.number</a:t>
            </a:r>
            <a:r>
              <a:rPr lang="en-US" sz="1600" dirty="0"/>
              <a:t>, </a:t>
            </a:r>
            <a:r>
              <a:rPr lang="en-US" sz="1600" dirty="0" err="1"/>
              <a:t>course.semester</a:t>
            </a:r>
            <a:r>
              <a:rPr lang="en-US" sz="1600" dirty="0"/>
              <a:t>, </a:t>
            </a:r>
            <a:r>
              <a:rPr lang="en-US" sz="1600" dirty="0" err="1"/>
              <a:t>course.year</a:t>
            </a:r>
            <a:r>
              <a:rPr lang="en-US" sz="1600" dirty="0"/>
              <a:t>}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A2C80E-B501-4A92-8AED-7DC3AD81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67252"/>
              </p:ext>
            </p:extLst>
          </p:nvPr>
        </p:nvGraphicFramePr>
        <p:xfrm>
          <a:off x="1662889" y="3739120"/>
          <a:ext cx="390472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0654">
                  <a:extLst>
                    <a:ext uri="{9D8B030D-6E8A-4147-A177-3AD203B41FA5}">
                      <a16:colId xmlns:a16="http://schemas.microsoft.com/office/drawing/2014/main" val="3304366708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789009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527792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7300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course_number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349958-4556-49C8-9171-EEC210310832}"/>
              </a:ext>
            </a:extLst>
          </p:cNvPr>
          <p:cNvSpPr txBox="1"/>
          <p:nvPr/>
        </p:nvSpPr>
        <p:spPr>
          <a:xfrm>
            <a:off x="107418" y="396520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8B1827-10A9-425D-BB25-27E7EFA42030}"/>
              </a:ext>
            </a:extLst>
          </p:cNvPr>
          <p:cNvSpPr/>
          <p:nvPr/>
        </p:nvSpPr>
        <p:spPr>
          <a:xfrm>
            <a:off x="1679218" y="3965206"/>
            <a:ext cx="725027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2D1235-7A79-44DA-8505-77C84F57D3BE}"/>
              </a:ext>
            </a:extLst>
          </p:cNvPr>
          <p:cNvSpPr/>
          <p:nvPr/>
        </p:nvSpPr>
        <p:spPr>
          <a:xfrm>
            <a:off x="1668332" y="4240783"/>
            <a:ext cx="725027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110B43-DDA2-470E-A4F9-BB07094C1885}"/>
              </a:ext>
            </a:extLst>
          </p:cNvPr>
          <p:cNvSpPr/>
          <p:nvPr/>
        </p:nvSpPr>
        <p:spPr>
          <a:xfrm>
            <a:off x="2540687" y="3972800"/>
            <a:ext cx="2466742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CBA1CA-C592-4EC1-99FF-B7FE7BDB9F34}"/>
              </a:ext>
            </a:extLst>
          </p:cNvPr>
          <p:cNvSpPr/>
          <p:nvPr/>
        </p:nvSpPr>
        <p:spPr>
          <a:xfrm>
            <a:off x="2528245" y="4240783"/>
            <a:ext cx="2466742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99F44-1CA9-4454-A7CF-8830AD654C5D}"/>
              </a:ext>
            </a:extLst>
          </p:cNvPr>
          <p:cNvCxnSpPr>
            <a:cxnSpLocks/>
          </p:cNvCxnSpPr>
          <p:nvPr/>
        </p:nvCxnSpPr>
        <p:spPr>
          <a:xfrm flipV="1">
            <a:off x="7456714" y="3247721"/>
            <a:ext cx="0" cy="322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535A58-092C-4B1F-BCB0-998B10F0E9A4}"/>
              </a:ext>
            </a:extLst>
          </p:cNvPr>
          <p:cNvSpPr txBox="1"/>
          <p:nvPr/>
        </p:nvSpPr>
        <p:spPr>
          <a:xfrm>
            <a:off x="6414851" y="3657059"/>
            <a:ext cx="2353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FK is composite: </a:t>
            </a:r>
            <a:r>
              <a:rPr lang="en-US" sz="1400" b="1" dirty="0"/>
              <a:t>ALL</a:t>
            </a:r>
            <a:r>
              <a:rPr lang="en-US" sz="1400" dirty="0"/>
              <a:t> values must match for </a:t>
            </a:r>
            <a:r>
              <a:rPr lang="en-US" sz="1400" b="1" dirty="0"/>
              <a:t>the</a:t>
            </a:r>
            <a:r>
              <a:rPr lang="en-US" sz="1400" dirty="0"/>
              <a:t> row, NOT each of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74002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Example: relational model – final solution</a:t>
            </a:r>
          </a:p>
          <a:p>
            <a:pPr lvl="1">
              <a:spcAft>
                <a:spcPts val="1000"/>
              </a:spcAft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8C91FB-DAC6-4E24-91AE-4A2EE3A2FD3C}"/>
              </a:ext>
            </a:extLst>
          </p:cNvPr>
          <p:cNvSpPr/>
          <p:nvPr/>
        </p:nvSpPr>
        <p:spPr>
          <a:xfrm>
            <a:off x="457200" y="1101338"/>
            <a:ext cx="8436429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/>
              <a:t>student (V#: [PK], SSN: [unique, not null], name: [not null], address, major)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instructor (V#: [PK], SSN: [unique, not null], name: [not null], department)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course (number, semester, year, name: [not null], instructor: [not null])</a:t>
            </a:r>
            <a:br>
              <a:rPr lang="en-US" sz="1600" dirty="0"/>
            </a:br>
            <a:r>
              <a:rPr lang="en-US" sz="1600" dirty="0"/>
              <a:t>	PK {number, semester, year}, FK {instructor} references {</a:t>
            </a:r>
            <a:r>
              <a:rPr lang="en-US" sz="1600" dirty="0" err="1"/>
              <a:t>instructor.V</a:t>
            </a:r>
            <a:r>
              <a:rPr lang="en-US" sz="1600" dirty="0"/>
              <a:t>#}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enroll (student, </a:t>
            </a:r>
            <a:r>
              <a:rPr lang="en-US" sz="1600" dirty="0" err="1"/>
              <a:t>course_number</a:t>
            </a:r>
            <a:r>
              <a:rPr lang="en-US" sz="1600" dirty="0"/>
              <a:t>, semester, year, grade)</a:t>
            </a:r>
            <a:br>
              <a:rPr lang="en-US" sz="1600" dirty="0"/>
            </a:br>
            <a:r>
              <a:rPr lang="en-US" sz="1600" dirty="0"/>
              <a:t>	PK {student, </a:t>
            </a:r>
            <a:r>
              <a:rPr lang="en-US" sz="1600" dirty="0" err="1"/>
              <a:t>course_number</a:t>
            </a:r>
            <a:r>
              <a:rPr lang="en-US" sz="1600" dirty="0"/>
              <a:t>, semester, year},</a:t>
            </a:r>
            <a:br>
              <a:rPr lang="en-US" sz="1600" dirty="0"/>
            </a:br>
            <a:r>
              <a:rPr lang="en-US" sz="1600" dirty="0"/>
              <a:t>	FK {student} references {</a:t>
            </a:r>
            <a:r>
              <a:rPr lang="en-US" sz="1600" dirty="0" err="1"/>
              <a:t>student.V</a:t>
            </a:r>
            <a:r>
              <a:rPr lang="en-US" sz="1600" dirty="0"/>
              <a:t>#},</a:t>
            </a:r>
            <a:br>
              <a:rPr lang="en-US" sz="1600" dirty="0"/>
            </a:br>
            <a:r>
              <a:rPr lang="en-US" sz="1600" dirty="0"/>
              <a:t>	FK {</a:t>
            </a:r>
            <a:r>
              <a:rPr lang="en-US" sz="1600" dirty="0" err="1"/>
              <a:t>course_number</a:t>
            </a:r>
            <a:r>
              <a:rPr lang="en-US" sz="1600" dirty="0"/>
              <a:t>, semester, year} references {</a:t>
            </a:r>
            <a:r>
              <a:rPr lang="en-US" sz="1600" dirty="0" err="1"/>
              <a:t>course.number</a:t>
            </a:r>
            <a:r>
              <a:rPr lang="en-US" sz="1600" dirty="0"/>
              <a:t>, </a:t>
            </a:r>
            <a:r>
              <a:rPr lang="en-US" sz="1600" dirty="0" err="1"/>
              <a:t>course.semester</a:t>
            </a:r>
            <a:r>
              <a:rPr lang="en-US" sz="1600" dirty="0"/>
              <a:t>, </a:t>
            </a:r>
            <a:r>
              <a:rPr lang="en-US" sz="1600" dirty="0" err="1"/>
              <a:t>course.year</a:t>
            </a:r>
            <a:r>
              <a:rPr lang="en-US" sz="1600" dirty="0"/>
              <a:t>}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you reconstruct the Entity-Relationship Diagram from the relational model?</a:t>
            </a:r>
          </a:p>
        </p:txBody>
      </p:sp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ADF34D1-A44B-4C62-A02F-1BB2C371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295" y="4042162"/>
            <a:ext cx="5635345" cy="1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and implementation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5E01BA-23C0-46CA-9B52-9840E1BA4B7D}"/>
              </a:ext>
            </a:extLst>
          </p:cNvPr>
          <p:cNvSpPr txBox="1"/>
          <p:nvPr/>
        </p:nvSpPr>
        <p:spPr>
          <a:xfrm>
            <a:off x="241273" y="1647835"/>
            <a:ext cx="1096682" cy="64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</a:t>
            </a:r>
          </a:p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EF3C3-44BB-4FC1-8278-75D84FF83CAF}"/>
              </a:ext>
            </a:extLst>
          </p:cNvPr>
          <p:cNvCxnSpPr>
            <a:cxnSpLocks/>
          </p:cNvCxnSpPr>
          <p:nvPr/>
        </p:nvCxnSpPr>
        <p:spPr>
          <a:xfrm>
            <a:off x="130222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667025-E382-418A-823E-C2C2A244BE2D}"/>
              </a:ext>
            </a:extLst>
          </p:cNvPr>
          <p:cNvCxnSpPr>
            <a:cxnSpLocks/>
          </p:cNvCxnSpPr>
          <p:nvPr/>
        </p:nvCxnSpPr>
        <p:spPr>
          <a:xfrm>
            <a:off x="2910378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536A78-2CC4-410D-9020-0C343A4B2FCA}"/>
              </a:ext>
            </a:extLst>
          </p:cNvPr>
          <p:cNvSpPr txBox="1"/>
          <p:nvPr/>
        </p:nvSpPr>
        <p:spPr>
          <a:xfrm>
            <a:off x="1482705" y="1804945"/>
            <a:ext cx="1551246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DF10B-251C-4F5B-8984-9A827DE9293A}"/>
              </a:ext>
            </a:extLst>
          </p:cNvPr>
          <p:cNvSpPr txBox="1"/>
          <p:nvPr/>
        </p:nvSpPr>
        <p:spPr>
          <a:xfrm>
            <a:off x="3047114" y="1804945"/>
            <a:ext cx="176542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86ACC-80B8-4235-9750-09DD88AFF9EE}"/>
              </a:ext>
            </a:extLst>
          </p:cNvPr>
          <p:cNvSpPr txBox="1"/>
          <p:nvPr/>
        </p:nvSpPr>
        <p:spPr>
          <a:xfrm>
            <a:off x="4870428" y="1804945"/>
            <a:ext cx="1509309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8123B-BA5F-4C03-80CC-0AF25B4B8DD9}"/>
              </a:ext>
            </a:extLst>
          </p:cNvPr>
          <p:cNvSpPr txBox="1"/>
          <p:nvPr/>
        </p:nvSpPr>
        <p:spPr>
          <a:xfrm>
            <a:off x="1684767" y="2677244"/>
            <a:ext cx="1245284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ER 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E5D2AC-DC9C-42BB-90BD-E9E99ED2AB75}"/>
              </a:ext>
            </a:extLst>
          </p:cNvPr>
          <p:cNvSpPr txBox="1"/>
          <p:nvPr/>
        </p:nvSpPr>
        <p:spPr>
          <a:xfrm>
            <a:off x="4714273" y="2677244"/>
            <a:ext cx="1874014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tables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086F4-F66F-4834-A974-B23646B6887F}"/>
              </a:ext>
            </a:extLst>
          </p:cNvPr>
          <p:cNvSpPr txBox="1"/>
          <p:nvPr/>
        </p:nvSpPr>
        <p:spPr>
          <a:xfrm>
            <a:off x="-11033" y="2642745"/>
            <a:ext cx="1658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Information requisites and functional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584D94-886F-4EFF-86D2-AD72AD1947CF}"/>
              </a:ext>
            </a:extLst>
          </p:cNvPr>
          <p:cNvSpPr txBox="1"/>
          <p:nvPr/>
        </p:nvSpPr>
        <p:spPr>
          <a:xfrm>
            <a:off x="3641556" y="2677244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0C0BA-A15B-4D79-A900-555EC26F1464}"/>
              </a:ext>
            </a:extLst>
          </p:cNvPr>
          <p:cNvSpPr txBox="1"/>
          <p:nvPr/>
        </p:nvSpPr>
        <p:spPr>
          <a:xfrm>
            <a:off x="6507137" y="1804945"/>
            <a:ext cx="16897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7460A2-D903-4471-8A30-974C37DF7D77}"/>
              </a:ext>
            </a:extLst>
          </p:cNvPr>
          <p:cNvSpPr txBox="1"/>
          <p:nvPr/>
        </p:nvSpPr>
        <p:spPr>
          <a:xfrm>
            <a:off x="7084560" y="2677244"/>
            <a:ext cx="55930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6050C-6094-4B9D-BA44-5A4257576C96}"/>
              </a:ext>
            </a:extLst>
          </p:cNvPr>
          <p:cNvSpPr txBox="1"/>
          <p:nvPr/>
        </p:nvSpPr>
        <p:spPr>
          <a:xfrm>
            <a:off x="8315150" y="1804945"/>
            <a:ext cx="767435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ABAD8A-4363-4F13-B03A-63C54831645D}"/>
              </a:ext>
            </a:extLst>
          </p:cNvPr>
          <p:cNvSpPr txBox="1"/>
          <p:nvPr/>
        </p:nvSpPr>
        <p:spPr>
          <a:xfrm>
            <a:off x="8126607" y="2677244"/>
            <a:ext cx="105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5FDCB-4B57-4B0F-9708-075B393E7F38}"/>
              </a:ext>
            </a:extLst>
          </p:cNvPr>
          <p:cNvCxnSpPr>
            <a:cxnSpLocks/>
          </p:cNvCxnSpPr>
          <p:nvPr/>
        </p:nvCxnSpPr>
        <p:spPr>
          <a:xfrm>
            <a:off x="4684811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09364-6209-4183-BF19-47100AE6C772}"/>
              </a:ext>
            </a:extLst>
          </p:cNvPr>
          <p:cNvCxnSpPr>
            <a:cxnSpLocks/>
          </p:cNvCxnSpPr>
          <p:nvPr/>
        </p:nvCxnSpPr>
        <p:spPr>
          <a:xfrm>
            <a:off x="6300887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4992F9-8525-42E5-AA7F-83C4987005A1}"/>
              </a:ext>
            </a:extLst>
          </p:cNvPr>
          <p:cNvCxnSpPr>
            <a:cxnSpLocks/>
          </p:cNvCxnSpPr>
          <p:nvPr/>
        </p:nvCxnSpPr>
        <p:spPr>
          <a:xfrm>
            <a:off x="807532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4CD7F-D211-49E2-BCBE-9B5AD3260CD6}"/>
              </a:ext>
            </a:extLst>
          </p:cNvPr>
          <p:cNvCxnSpPr>
            <a:cxnSpLocks/>
          </p:cNvCxnSpPr>
          <p:nvPr/>
        </p:nvCxnSpPr>
        <p:spPr>
          <a:xfrm>
            <a:off x="791302" y="2207198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DF9D1C-255C-41EC-B687-E1E9D26552CC}"/>
              </a:ext>
            </a:extLst>
          </p:cNvPr>
          <p:cNvCxnSpPr>
            <a:cxnSpLocks/>
          </p:cNvCxnSpPr>
          <p:nvPr/>
        </p:nvCxnSpPr>
        <p:spPr>
          <a:xfrm>
            <a:off x="2310462" y="2207827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F6D407-D278-419D-AEB9-9520E8011F13}"/>
              </a:ext>
            </a:extLst>
          </p:cNvPr>
          <p:cNvCxnSpPr>
            <a:cxnSpLocks/>
          </p:cNvCxnSpPr>
          <p:nvPr/>
        </p:nvCxnSpPr>
        <p:spPr>
          <a:xfrm>
            <a:off x="4036605" y="2207827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4D11-25EE-41CF-8545-5C00360C6EEA}"/>
              </a:ext>
            </a:extLst>
          </p:cNvPr>
          <p:cNvCxnSpPr>
            <a:cxnSpLocks/>
          </p:cNvCxnSpPr>
          <p:nvPr/>
        </p:nvCxnSpPr>
        <p:spPr>
          <a:xfrm>
            <a:off x="5651896" y="2207827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815C7D-29FA-48F8-8C40-2045B3298098}"/>
              </a:ext>
            </a:extLst>
          </p:cNvPr>
          <p:cNvCxnSpPr>
            <a:cxnSpLocks/>
          </p:cNvCxnSpPr>
          <p:nvPr/>
        </p:nvCxnSpPr>
        <p:spPr>
          <a:xfrm>
            <a:off x="7362204" y="2207827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86E765-F72C-4246-8053-24E21CC34660}"/>
              </a:ext>
            </a:extLst>
          </p:cNvPr>
          <p:cNvCxnSpPr>
            <a:cxnSpLocks/>
          </p:cNvCxnSpPr>
          <p:nvPr/>
        </p:nvCxnSpPr>
        <p:spPr>
          <a:xfrm>
            <a:off x="8694471" y="2207827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DD6B2D2-D694-426C-AF78-E7C4F904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7" y="1147931"/>
            <a:ext cx="698434" cy="698434"/>
          </a:xfrm>
          <a:prstGeom prst="rect">
            <a:avLst/>
          </a:prstGeom>
        </p:spPr>
      </p:pic>
      <p:sp>
        <p:nvSpPr>
          <p:cNvPr id="61" name="Right Brace 60">
            <a:extLst>
              <a:ext uri="{FF2B5EF4-FFF2-40B4-BE49-F238E27FC236}">
                <a16:creationId xmlns:a16="http://schemas.microsoft.com/office/drawing/2014/main" id="{04DC3B98-024B-4CA6-BCD3-01DBC277FEBB}"/>
              </a:ext>
            </a:extLst>
          </p:cNvPr>
          <p:cNvSpPr/>
          <p:nvPr/>
        </p:nvSpPr>
        <p:spPr>
          <a:xfrm rot="5400000">
            <a:off x="7842357" y="2512195"/>
            <a:ext cx="366018" cy="1369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3A679-1391-4556-A039-E5F596051AA0}"/>
              </a:ext>
            </a:extLst>
          </p:cNvPr>
          <p:cNvSpPr txBox="1"/>
          <p:nvPr/>
        </p:nvSpPr>
        <p:spPr>
          <a:xfrm>
            <a:off x="7619744" y="3348993"/>
            <a:ext cx="82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Resolve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A6237A-8015-4CFA-AD97-6796C9B65D5D}"/>
              </a:ext>
            </a:extLst>
          </p:cNvPr>
          <p:cNvCxnSpPr>
            <a:cxnSpLocks/>
          </p:cNvCxnSpPr>
          <p:nvPr/>
        </p:nvCxnSpPr>
        <p:spPr>
          <a:xfrm flipH="1">
            <a:off x="1348116" y="3525520"/>
            <a:ext cx="6165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0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Entity-Relationship Diagram 		       vs			Relational Diagram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471F851-CC70-4216-8160-D7592884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039" y="1045028"/>
            <a:ext cx="3283683" cy="28901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76F1ED-D9ED-4CDD-8F61-D796ED3ACAF1}"/>
              </a:ext>
            </a:extLst>
          </p:cNvPr>
          <p:cNvSpPr txBox="1"/>
          <p:nvPr/>
        </p:nvSpPr>
        <p:spPr>
          <a:xfrm>
            <a:off x="381285" y="4130159"/>
            <a:ext cx="3973001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Entities and relationships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Key 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5845F-3321-4D9C-A40C-15C6A06608CB}"/>
              </a:ext>
            </a:extLst>
          </p:cNvPr>
          <p:cNvSpPr txBox="1"/>
          <p:nvPr/>
        </p:nvSpPr>
        <p:spPr>
          <a:xfrm>
            <a:off x="5277039" y="4130158"/>
            <a:ext cx="3627507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Tables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Primary keys and foreign keys</a:t>
            </a:r>
          </a:p>
        </p:txBody>
      </p:sp>
      <p:pic>
        <p:nvPicPr>
          <p:cNvPr id="12" name="Picture 11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131C99B-11B7-4335-9DC9-7741F41C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2065902"/>
            <a:ext cx="4226560" cy="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3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CBAB3F-9FC2-408B-AC8A-27007FC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ERD to 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3F8EB-F7B8-45FF-A416-DB6FE2960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293428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60FB95-F31A-4B17-91C8-335401C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ERD into </a:t>
            </a:r>
            <a:br>
              <a:rPr lang="en-US" dirty="0"/>
            </a:br>
            <a:r>
              <a:rPr lang="en-US" dirty="0"/>
              <a:t>relational schema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EFCDE4-CFAB-4F35-B888-345FE2B5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altLang="en-US" dirty="0">
                <a:ea typeface="ＭＳ Ｐゴシック" pitchFamily="34" charset="-128"/>
              </a:rPr>
              <a:t>ERD with entities and relationships can be converted into a collection of interrelated relations (tables)</a:t>
            </a:r>
          </a:p>
          <a:p>
            <a:pPr>
              <a:spcAft>
                <a:spcPts val="1000"/>
              </a:spcAft>
            </a:pPr>
            <a:r>
              <a:rPr lang="en-US" altLang="en-US" b="1" dirty="0">
                <a:ea typeface="ＭＳ Ｐゴシック" pitchFamily="34" charset="-128"/>
              </a:rPr>
              <a:t>General naive rule</a:t>
            </a:r>
            <a:r>
              <a:rPr lang="en-US" altLang="en-US" dirty="0">
                <a:ea typeface="ＭＳ Ｐゴシック" pitchFamily="34" charset="-128"/>
              </a:rPr>
              <a:t>: for each entity and relationship there is a unique relation that is assigned the name of the corresponding entity and relationship. However, this will generate many redundancies and may not enforce the cardinality and participation of the relationship</a:t>
            </a:r>
          </a:p>
          <a:p>
            <a:pPr>
              <a:spcAft>
                <a:spcPts val="1000"/>
              </a:spcAft>
            </a:pPr>
            <a:r>
              <a:rPr lang="en-US" altLang="en-US" b="1" dirty="0">
                <a:ea typeface="ＭＳ Ｐゴシック" pitchFamily="34" charset="-128"/>
              </a:rPr>
              <a:t>Specific transformation rules </a:t>
            </a:r>
            <a:r>
              <a:rPr lang="en-US" altLang="en-US" dirty="0">
                <a:ea typeface="ＭＳ Ｐゴシック" pitchFamily="34" charset="-128"/>
              </a:rPr>
              <a:t>depending on the cardinality and participation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endParaRPr lang="en-US" dirty="0"/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2F235DD8-4382-48C8-B1D5-E678B94B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75050" y="729325"/>
            <a:ext cx="5111750" cy="36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14390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Translation of an ERD into a relational schema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Entities</a:t>
            </a:r>
            <a:r>
              <a:rPr lang="en-US" altLang="en-US" dirty="0">
                <a:ea typeface="ＭＳ Ｐゴシック" pitchFamily="34" charset="-128"/>
              </a:rPr>
              <a:t>: each relation has columns corresponding to attributes of the entity. Relations always define a </a:t>
            </a:r>
            <a:r>
              <a:rPr lang="en-US" altLang="en-US" b="1" dirty="0">
                <a:ea typeface="ＭＳ Ｐゴシック" pitchFamily="34" charset="-128"/>
              </a:rPr>
              <a:t>primary key </a:t>
            </a:r>
            <a:r>
              <a:rPr lang="en-US" altLang="en-US" dirty="0">
                <a:ea typeface="ＭＳ Ｐゴシック" pitchFamily="34" charset="-128"/>
              </a:rPr>
              <a:t>using the key attribute(s) of the entity.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AC32F-B093-47B7-A43C-6AA94AB0C1CC}"/>
              </a:ext>
            </a:extLst>
          </p:cNvPr>
          <p:cNvSpPr/>
          <p:nvPr/>
        </p:nvSpPr>
        <p:spPr>
          <a:xfrm>
            <a:off x="4262355" y="2747986"/>
            <a:ext cx="45720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/>
              <a:t>department (</a:t>
            </a:r>
            <a:r>
              <a:rPr lang="en-US" sz="1600" dirty="0" err="1"/>
              <a:t>dept_name</a:t>
            </a:r>
            <a:r>
              <a:rPr lang="en-US" sz="1600" dirty="0"/>
              <a:t>: [PK], building, budget)</a:t>
            </a:r>
          </a:p>
          <a:p>
            <a:pPr>
              <a:spcAft>
                <a:spcPts val="500"/>
              </a:spcAft>
            </a:pPr>
            <a:r>
              <a:rPr lang="en-US" sz="1600" dirty="0"/>
              <a:t>course (ID: [PK], title, credits)</a:t>
            </a:r>
          </a:p>
          <a:p>
            <a:pPr>
              <a:spcAft>
                <a:spcPts val="500"/>
              </a:spcAft>
            </a:pPr>
            <a:r>
              <a:rPr lang="en-US" sz="1600" dirty="0"/>
              <a:t>instructor (ID: [PK], name, salary, address)</a:t>
            </a:r>
          </a:p>
          <a:p>
            <a:pPr>
              <a:spcAft>
                <a:spcPts val="500"/>
              </a:spcAft>
            </a:pPr>
            <a:r>
              <a:rPr lang="en-US" sz="1600" dirty="0"/>
              <a:t>student (ID: [PK], name, </a:t>
            </a:r>
            <a:r>
              <a:rPr lang="en-US" sz="1600" dirty="0" err="1"/>
              <a:t>tot_cred</a:t>
            </a:r>
            <a:r>
              <a:rPr lang="en-US" sz="1600" dirty="0"/>
              <a:t>)</a:t>
            </a:r>
          </a:p>
          <a:p>
            <a:pPr>
              <a:spcAft>
                <a:spcPts val="500"/>
              </a:spcAft>
            </a:pPr>
            <a:r>
              <a:rPr lang="en-US" sz="1600" dirty="0"/>
              <a:t>classroom (building, </a:t>
            </a:r>
            <a:r>
              <a:rPr lang="en-US" sz="1600" dirty="0" err="1"/>
              <a:t>room_number</a:t>
            </a:r>
            <a:r>
              <a:rPr lang="en-US" sz="1600" dirty="0"/>
              <a:t>, capacity)</a:t>
            </a:r>
            <a:br>
              <a:rPr lang="en-US" sz="1600" dirty="0"/>
            </a:br>
            <a:r>
              <a:rPr lang="en-US" sz="1600" dirty="0"/>
              <a:t>	PK {building, </a:t>
            </a:r>
            <a:r>
              <a:rPr lang="en-US" sz="1600" dirty="0" err="1"/>
              <a:t>room_number</a:t>
            </a:r>
            <a:r>
              <a:rPr lang="en-US" sz="1600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B057C-C968-4B6A-82C4-06B50134B393}"/>
              </a:ext>
            </a:extLst>
          </p:cNvPr>
          <p:cNvSpPr/>
          <p:nvPr/>
        </p:nvSpPr>
        <p:spPr>
          <a:xfrm>
            <a:off x="4237399" y="1798716"/>
            <a:ext cx="3764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1) Entity with atomic attributes</a:t>
            </a:r>
          </a:p>
          <a:p>
            <a:endParaRPr lang="en-US" sz="1600" dirty="0"/>
          </a:p>
          <a:p>
            <a:r>
              <a:rPr lang="en-US" sz="1600" dirty="0"/>
              <a:t>Straightforward transformation into tables: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F367D8-B3BE-4429-8C77-04CE2461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13" y="2170623"/>
            <a:ext cx="1371600" cy="91817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834C037-5E5F-4EE6-B8DE-B9DCB1BD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13" y="3397461"/>
            <a:ext cx="1371600" cy="91629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69BD00F-81AC-4416-A18D-2AAE6EF81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502" y="1870353"/>
            <a:ext cx="1828800" cy="648929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E40E3A7-9A3D-4F44-B063-6538A04519A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8287" y="2911713"/>
            <a:ext cx="1828800" cy="94389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1DC21C0-8973-4600-A21E-F083CC2D1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287" y="4313759"/>
            <a:ext cx="1828800" cy="5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0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14390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Translation of an ERD into relational schema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Entities</a:t>
            </a:r>
            <a:r>
              <a:rPr lang="en-US" altLang="en-US" dirty="0">
                <a:ea typeface="ＭＳ Ｐゴシック" pitchFamily="34" charset="-128"/>
              </a:rPr>
              <a:t>: each relation has columns corresponding to attributes of the entity. Relations always define a </a:t>
            </a:r>
            <a:r>
              <a:rPr lang="en-US" altLang="en-US" b="1" dirty="0">
                <a:ea typeface="ＭＳ Ｐゴシック" pitchFamily="34" charset="-128"/>
              </a:rPr>
              <a:t>primary key </a:t>
            </a:r>
            <a:r>
              <a:rPr lang="en-US" altLang="en-US" dirty="0">
                <a:ea typeface="ＭＳ Ｐゴシック" pitchFamily="34" charset="-128"/>
              </a:rPr>
              <a:t>using the key attribute(s) of the entity.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AC32F-B093-47B7-A43C-6AA94AB0C1CC}"/>
              </a:ext>
            </a:extLst>
          </p:cNvPr>
          <p:cNvSpPr/>
          <p:nvPr/>
        </p:nvSpPr>
        <p:spPr>
          <a:xfrm>
            <a:off x="4262355" y="2747986"/>
            <a:ext cx="4643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instructor (ID: [PK], </a:t>
            </a:r>
            <a:r>
              <a:rPr lang="en-US" sz="1600" dirty="0" err="1"/>
              <a:t>name_first</a:t>
            </a:r>
            <a:r>
              <a:rPr lang="en-US" sz="1600" dirty="0"/>
              <a:t>, </a:t>
            </a:r>
            <a:r>
              <a:rPr lang="en-US" sz="1600" dirty="0" err="1"/>
              <a:t>name_middle</a:t>
            </a:r>
            <a:r>
              <a:rPr lang="en-US" sz="1600" dirty="0"/>
              <a:t>, 			</a:t>
            </a:r>
            <a:r>
              <a:rPr lang="en-US" sz="1600" dirty="0" err="1"/>
              <a:t>name_last</a:t>
            </a:r>
            <a:r>
              <a:rPr lang="en-US" sz="1600" dirty="0"/>
              <a:t>, salary)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B057C-C968-4B6A-82C4-06B50134B393}"/>
              </a:ext>
            </a:extLst>
          </p:cNvPr>
          <p:cNvSpPr/>
          <p:nvPr/>
        </p:nvSpPr>
        <p:spPr>
          <a:xfrm>
            <a:off x="4237399" y="1798716"/>
            <a:ext cx="3936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2) Entity with composite attributes</a:t>
            </a:r>
          </a:p>
          <a:p>
            <a:endParaRPr lang="en-US" sz="1600" dirty="0"/>
          </a:p>
          <a:p>
            <a:r>
              <a:rPr lang="en-US" sz="1600" dirty="0"/>
              <a:t>Decompose composite attributes into atomic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045557-39E1-43EA-A16C-117E2B0AD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18" y="2340429"/>
            <a:ext cx="3251543" cy="13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14390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Translation of an ERD into relational schema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Entities</a:t>
            </a:r>
            <a:r>
              <a:rPr lang="en-US" altLang="en-US" dirty="0">
                <a:ea typeface="ＭＳ Ｐゴシック" pitchFamily="34" charset="-128"/>
              </a:rPr>
              <a:t>: each relation has columns corresponding to attributes of the entity. Relations always define a </a:t>
            </a:r>
            <a:r>
              <a:rPr lang="en-US" altLang="en-US" b="1" dirty="0">
                <a:ea typeface="ＭＳ Ｐゴシック" pitchFamily="34" charset="-128"/>
              </a:rPr>
              <a:t>primary key </a:t>
            </a:r>
            <a:r>
              <a:rPr lang="en-US" altLang="en-US" dirty="0">
                <a:ea typeface="ＭＳ Ｐゴシック" pitchFamily="34" charset="-128"/>
              </a:rPr>
              <a:t>using the key attribute(s) of the entity.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AC32F-B093-47B7-A43C-6AA94AB0C1CC}"/>
              </a:ext>
            </a:extLst>
          </p:cNvPr>
          <p:cNvSpPr/>
          <p:nvPr/>
        </p:nvSpPr>
        <p:spPr>
          <a:xfrm>
            <a:off x="4262355" y="2980556"/>
            <a:ext cx="464352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/>
              <a:t>instructor (ID: [PK], name, salary)</a:t>
            </a:r>
          </a:p>
          <a:p>
            <a:pPr>
              <a:spcAft>
                <a:spcPts val="500"/>
              </a:spcAft>
            </a:pPr>
            <a:r>
              <a:rPr lang="en-US" sz="1600" dirty="0"/>
              <a:t>instructor-phone (instructor, </a:t>
            </a:r>
            <a:r>
              <a:rPr lang="en-US" sz="1600" dirty="0" err="1"/>
              <a:t>phone_number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	PK {instructor, </a:t>
            </a:r>
            <a:r>
              <a:rPr lang="en-US" sz="1600" dirty="0" err="1"/>
              <a:t>phone_number</a:t>
            </a:r>
            <a:r>
              <a:rPr lang="en-US" sz="1600" dirty="0"/>
              <a:t>},</a:t>
            </a:r>
            <a:br>
              <a:rPr lang="en-US" sz="1600" dirty="0"/>
            </a:br>
            <a:r>
              <a:rPr lang="en-US" sz="1600" dirty="0"/>
              <a:t>	FK {instructor} references {instructor.ID}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B057C-C968-4B6A-82C4-06B50134B393}"/>
              </a:ext>
            </a:extLst>
          </p:cNvPr>
          <p:cNvSpPr/>
          <p:nvPr/>
        </p:nvSpPr>
        <p:spPr>
          <a:xfrm>
            <a:off x="4237399" y="1798716"/>
            <a:ext cx="42300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3) Entity with multi-valued attributes</a:t>
            </a:r>
          </a:p>
          <a:p>
            <a:endParaRPr lang="en-US" sz="1600" dirty="0"/>
          </a:p>
          <a:p>
            <a:r>
              <a:rPr lang="en-US" sz="1600" dirty="0"/>
              <a:t>Create a new table for the multi-valued attribute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BC9F0EC-8194-4908-A3E3-40E8DCC18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98" y="2082152"/>
            <a:ext cx="2030944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8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14390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Translation of an ERD into tables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Entities</a:t>
            </a:r>
            <a:r>
              <a:rPr lang="en-US" altLang="en-US" dirty="0">
                <a:ea typeface="ＭＳ Ｐゴシック" pitchFamily="34" charset="-128"/>
              </a:rPr>
              <a:t>: each relation has columns corresponding to attributes of the entity. Relations always define a </a:t>
            </a:r>
            <a:r>
              <a:rPr lang="en-US" altLang="en-US" b="1" dirty="0">
                <a:ea typeface="ＭＳ Ｐゴシック" pitchFamily="34" charset="-128"/>
              </a:rPr>
              <a:t>primary key </a:t>
            </a:r>
            <a:r>
              <a:rPr lang="en-US" altLang="en-US" dirty="0">
                <a:ea typeface="ＭＳ Ｐゴシック" pitchFamily="34" charset="-128"/>
              </a:rPr>
              <a:t>using the key attribute(s) of the entity.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AC32F-B093-47B7-A43C-6AA94AB0C1CC}"/>
              </a:ext>
            </a:extLst>
          </p:cNvPr>
          <p:cNvSpPr/>
          <p:nvPr/>
        </p:nvSpPr>
        <p:spPr>
          <a:xfrm>
            <a:off x="4255744" y="3689891"/>
            <a:ext cx="4643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section (</a:t>
            </a:r>
            <a:r>
              <a:rPr lang="en-US" sz="1600" dirty="0" err="1"/>
              <a:t>course_ID</a:t>
            </a:r>
            <a:r>
              <a:rPr lang="en-US" sz="1600" dirty="0"/>
              <a:t>, </a:t>
            </a:r>
            <a:r>
              <a:rPr lang="en-US" sz="1600" dirty="0" err="1"/>
              <a:t>sec_ID</a:t>
            </a:r>
            <a:r>
              <a:rPr lang="en-US" sz="1600" dirty="0"/>
              <a:t>, semester, year)</a:t>
            </a:r>
            <a:br>
              <a:rPr lang="en-US" sz="1600" dirty="0"/>
            </a:br>
            <a:r>
              <a:rPr lang="en-US" sz="1600" dirty="0"/>
              <a:t>	PK {</a:t>
            </a:r>
            <a:r>
              <a:rPr lang="en-US" sz="1600" dirty="0" err="1"/>
              <a:t>course_ID</a:t>
            </a:r>
            <a:r>
              <a:rPr lang="en-US" sz="1600" dirty="0"/>
              <a:t>, </a:t>
            </a:r>
            <a:r>
              <a:rPr lang="en-US" sz="1600" dirty="0" err="1"/>
              <a:t>sec_ID</a:t>
            </a:r>
            <a:r>
              <a:rPr lang="en-US" sz="1600" dirty="0"/>
              <a:t>, semester, year},</a:t>
            </a:r>
          </a:p>
          <a:p>
            <a:r>
              <a:rPr lang="en-US" sz="1600" dirty="0"/>
              <a:t>	FK {</a:t>
            </a:r>
            <a:r>
              <a:rPr lang="en-US" sz="1600" dirty="0" err="1"/>
              <a:t>course_ID</a:t>
            </a:r>
            <a:r>
              <a:rPr lang="en-US" sz="1600" dirty="0"/>
              <a:t>} references {course.ID}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6B057C-C968-4B6A-82C4-06B50134B393}"/>
              </a:ext>
            </a:extLst>
          </p:cNvPr>
          <p:cNvSpPr/>
          <p:nvPr/>
        </p:nvSpPr>
        <p:spPr>
          <a:xfrm>
            <a:off x="4237399" y="1798716"/>
            <a:ext cx="4785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4) Representation of a weak entity</a:t>
            </a:r>
          </a:p>
          <a:p>
            <a:endParaRPr lang="en-US" sz="1600" dirty="0"/>
          </a:p>
          <a:p>
            <a:r>
              <a:rPr lang="en-US" sz="1600" dirty="0"/>
              <a:t>Combination of the primary key of the identifying entity and the discriminator attributes of the weak entity serves as the primary key of the table. Foreign keys guarantee referential integrity.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D596D0F-0B7D-447B-AD28-60069334B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7" y="2122713"/>
            <a:ext cx="2540680" cy="23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11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76485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Translation of relationships into the relational model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Relationships can become 1) an attribute in table, 2) a table by themselves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The correct translation will depend on the cardinality and participation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Cardinality: 1:1 vs 1:N vs N:N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Participation: total – total, total – partial, partial – partial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Critical</a:t>
            </a:r>
            <a:r>
              <a:rPr lang="en-US" altLang="en-US" dirty="0">
                <a:ea typeface="ＭＳ Ｐゴシック" pitchFamily="34" charset="-128"/>
              </a:rPr>
              <a:t>]: an incorrect translation into tables will change the </a:t>
            </a:r>
            <a:r>
              <a:rPr lang="en-US" altLang="en-US" b="1" dirty="0">
                <a:ea typeface="ＭＳ Ｐゴシック" pitchFamily="34" charset="-128"/>
              </a:rPr>
              <a:t>meaning</a:t>
            </a:r>
            <a:r>
              <a:rPr lang="en-US" altLang="en-US" dirty="0">
                <a:ea typeface="ＭＳ Ｐゴシック" pitchFamily="34" charset="-128"/>
              </a:rPr>
              <a:t> of the diagram and will introduce </a:t>
            </a:r>
            <a:r>
              <a:rPr lang="en-US" altLang="en-US" b="1" dirty="0">
                <a:ea typeface="ＭＳ Ｐゴシック" pitchFamily="34" charset="-128"/>
              </a:rPr>
              <a:t>redundancy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2050" name="Picture 2" descr="Image result for meme pay attention">
            <a:extLst>
              <a:ext uri="{FF2B5EF4-FFF2-40B4-BE49-F238E27FC236}">
                <a16:creationId xmlns:a16="http://schemas.microsoft.com/office/drawing/2014/main" id="{2134133B-276E-4A12-B2E5-F73AC5AB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90" y="3379948"/>
            <a:ext cx="2293619" cy="17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4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6DF42-CD6E-4558-BB5A-FAF70F63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F469-C2CC-4CC0-A428-3648D1C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159164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total and partial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800" dirty="0"/>
              <a:t>  </a:t>
            </a:r>
            <a:r>
              <a:rPr lang="en-US" altLang="en-US" b="1" dirty="0">
                <a:ea typeface="ＭＳ Ｐゴシック" pitchFamily="34" charset="-128"/>
              </a:rPr>
              <a:t>Option 1</a:t>
            </a:r>
            <a:r>
              <a:rPr lang="en-US" altLang="en-US" dirty="0">
                <a:ea typeface="ＭＳ Ｐゴシック" pitchFamily="34" charset="-128"/>
              </a:rPr>
              <a:t>: the </a:t>
            </a:r>
            <a:r>
              <a:rPr lang="en-US" altLang="en-US" i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side incorporates the key from the </a:t>
            </a:r>
            <a:r>
              <a:rPr lang="en-US" altLang="en-US" i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side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name, 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{building, room} references {</a:t>
            </a:r>
            <a:r>
              <a:rPr lang="en-US" altLang="en-US" dirty="0" err="1">
                <a:ea typeface="ＭＳ Ｐゴシック" pitchFamily="34" charset="-128"/>
              </a:rPr>
              <a:t>office.building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office.room</a:t>
            </a:r>
            <a:r>
              <a:rPr lang="en-US" altLang="en-US" dirty="0">
                <a:ea typeface="ＭＳ Ｐゴシック" pitchFamily="34" charset="-128"/>
              </a:rPr>
              <a:t>}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office (building,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{building, room}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71317"/>
              </p:ext>
            </p:extLst>
          </p:nvPr>
        </p:nvGraphicFramePr>
        <p:xfrm>
          <a:off x="685800" y="3820100"/>
          <a:ext cx="320484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53877D-2B1A-4936-B72A-5FB10B6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94333"/>
              </p:ext>
            </p:extLst>
          </p:nvPr>
        </p:nvGraphicFramePr>
        <p:xfrm>
          <a:off x="4376057" y="3820100"/>
          <a:ext cx="1842135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383444" y="4597340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4376057" y="461754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10299"/>
            <a:ext cx="263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Office must have an instructor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Office has at most one instructor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Nullification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A55DC8A-DB84-4069-85C2-FDEB9973F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92" y="1093271"/>
            <a:ext cx="2743200" cy="6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C4145-977E-471A-90A3-EFD9A7F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… In Previous episodes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0BBDA-AF3F-4F8D-ABAE-635DCB880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353550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1B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total and partial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en-US" b="1" dirty="0">
                <a:ea typeface="ＭＳ Ｐゴシック" pitchFamily="34" charset="-128"/>
              </a:rPr>
              <a:t> Option 2</a:t>
            </a:r>
            <a:r>
              <a:rPr lang="en-US" altLang="en-US" dirty="0">
                <a:ea typeface="ＭＳ Ｐゴシック" pitchFamily="34" charset="-128"/>
              </a:rPr>
              <a:t>: the </a:t>
            </a:r>
            <a:r>
              <a:rPr lang="en-US" altLang="en-US" i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side incorporates the key from the </a:t>
            </a:r>
            <a:r>
              <a:rPr lang="en-US" altLang="en-US" i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side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office (building, room, instructor: [not null, unique])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{building, room}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FK {instructor} references {instructor.ID}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65063"/>
              </p:ext>
            </p:extLst>
          </p:nvPr>
        </p:nvGraphicFramePr>
        <p:xfrm>
          <a:off x="685800" y="3820100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53877D-2B1A-4936-B72A-5FB10B6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24131"/>
              </p:ext>
            </p:extLst>
          </p:nvPr>
        </p:nvGraphicFramePr>
        <p:xfrm>
          <a:off x="3303814" y="3810299"/>
          <a:ext cx="2582341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488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48893">
                  <a:extLst>
                    <a:ext uri="{9D8B030D-6E8A-4147-A177-3AD203B41FA5}">
                      <a16:colId xmlns:a16="http://schemas.microsoft.com/office/drawing/2014/main" val="343444146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V1234567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700792" y="4597340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3734152" y="461039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10299"/>
            <a:ext cx="263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must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60BCB2FF-A081-4654-A3B4-F08DC508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192" y="1093271"/>
            <a:ext cx="2743200" cy="6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87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1C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total and partial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i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side incorporates the key from the </a:t>
            </a:r>
            <a:r>
              <a:rPr lang="en-US" altLang="en-US" i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side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name, building: [not null], room: [not null])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{building, room} references {</a:t>
            </a:r>
            <a:r>
              <a:rPr lang="en-US" altLang="en-US" dirty="0" err="1">
                <a:ea typeface="ＭＳ Ｐゴシック" pitchFamily="34" charset="-128"/>
              </a:rPr>
              <a:t>office.building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office.room</a:t>
            </a:r>
            <a:r>
              <a:rPr lang="en-US" altLang="en-US" dirty="0">
                <a:ea typeface="ＭＳ Ｐゴシック" pitchFamily="34" charset="-128"/>
              </a:rPr>
              <a:t>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{building, room}: [unique]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office (building,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{building, room}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93208"/>
              </p:ext>
            </p:extLst>
          </p:nvPr>
        </p:nvGraphicFramePr>
        <p:xfrm>
          <a:off x="685800" y="3820100"/>
          <a:ext cx="320484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53877D-2B1A-4936-B72A-5FB10B6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66413"/>
              </p:ext>
            </p:extLst>
          </p:nvPr>
        </p:nvGraphicFramePr>
        <p:xfrm>
          <a:off x="4376057" y="3820100"/>
          <a:ext cx="1842135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383444" y="4597340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4376057" y="461754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10299"/>
            <a:ext cx="263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must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may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A0E817C-C445-46D5-87A5-7BF54E45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50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1D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total and total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800" dirty="0"/>
              <a:t>  </a:t>
            </a:r>
            <a:r>
              <a:rPr lang="en-US" altLang="en-US" dirty="0">
                <a:ea typeface="ＭＳ Ｐゴシック" pitchFamily="34" charset="-128"/>
              </a:rPr>
              <a:t>Each side incorporates the other side’s keys</a:t>
            </a:r>
          </a:p>
          <a:p>
            <a:pPr lvl="1">
              <a:spcAft>
                <a:spcPts val="0"/>
              </a:spcAft>
            </a:pPr>
            <a:r>
              <a:rPr lang="en-US" altLang="en-US" sz="1600" dirty="0">
                <a:ea typeface="ＭＳ Ｐゴシック" pitchFamily="34" charset="-128"/>
              </a:rPr>
              <a:t>instructor (ID: [PK], name, building: [not null], room: [not null])</a:t>
            </a:r>
            <a:br>
              <a:rPr lang="en-US" altLang="en-US" sz="1600" dirty="0">
                <a:ea typeface="ＭＳ Ｐゴシック" pitchFamily="34" charset="-128"/>
              </a:rPr>
            </a:br>
            <a:r>
              <a:rPr lang="en-US" altLang="en-US" sz="1600" dirty="0">
                <a:ea typeface="ＭＳ Ｐゴシック" pitchFamily="34" charset="-128"/>
              </a:rPr>
              <a:t>	FK {building, room} references {</a:t>
            </a:r>
            <a:r>
              <a:rPr lang="en-US" altLang="en-US" sz="1600" dirty="0" err="1">
                <a:ea typeface="ＭＳ Ｐゴシック" pitchFamily="34" charset="-128"/>
              </a:rPr>
              <a:t>office.building</a:t>
            </a:r>
            <a:r>
              <a:rPr lang="en-US" altLang="en-US" sz="1600" dirty="0">
                <a:ea typeface="ＭＳ Ｐゴシック" pitchFamily="34" charset="-128"/>
              </a:rPr>
              <a:t>, </a:t>
            </a:r>
            <a:r>
              <a:rPr lang="en-US" altLang="en-US" sz="1600" dirty="0" err="1">
                <a:ea typeface="ＭＳ Ｐゴシック" pitchFamily="34" charset="-128"/>
              </a:rPr>
              <a:t>office.room</a:t>
            </a:r>
            <a:r>
              <a:rPr lang="en-US" altLang="en-US" sz="1600" dirty="0">
                <a:ea typeface="ＭＳ Ｐゴシック" pitchFamily="34" charset="-128"/>
              </a:rPr>
              <a:t>}</a:t>
            </a:r>
            <a:br>
              <a:rPr lang="en-US" altLang="en-US" sz="1600" dirty="0">
                <a:ea typeface="ＭＳ Ｐゴシック" pitchFamily="34" charset="-128"/>
              </a:rPr>
            </a:br>
            <a:r>
              <a:rPr lang="en-US" altLang="en-US" sz="1600" dirty="0">
                <a:ea typeface="ＭＳ Ｐゴシック" pitchFamily="34" charset="-128"/>
              </a:rPr>
              <a:t>	{building, room}: [unique]</a:t>
            </a:r>
          </a:p>
          <a:p>
            <a:pPr lvl="1">
              <a:spcAft>
                <a:spcPts val="0"/>
              </a:spcAft>
            </a:pPr>
            <a:r>
              <a:rPr lang="en-US" altLang="en-US" sz="1600" dirty="0">
                <a:ea typeface="ＭＳ Ｐゴシック" pitchFamily="34" charset="-128"/>
              </a:rPr>
              <a:t>office (building, room, instructor: [not null, unique])</a:t>
            </a:r>
            <a:br>
              <a:rPr lang="en-US" altLang="en-US" sz="1600" dirty="0">
                <a:ea typeface="ＭＳ Ｐゴシック" pitchFamily="34" charset="-128"/>
              </a:rPr>
            </a:br>
            <a:r>
              <a:rPr lang="en-US" altLang="en-US" sz="1600" dirty="0">
                <a:ea typeface="ＭＳ Ｐゴシック" pitchFamily="34" charset="-128"/>
              </a:rPr>
              <a:t>	PK {building, room}</a:t>
            </a:r>
          </a:p>
          <a:p>
            <a:pPr lvl="1">
              <a:spcAft>
                <a:spcPts val="0"/>
              </a:spcAft>
            </a:pPr>
            <a:r>
              <a:rPr lang="en-US" altLang="en-US" sz="1600" dirty="0">
                <a:ea typeface="ＭＳ Ｐゴシック" pitchFamily="34" charset="-128"/>
              </a:rPr>
              <a:t>	FK {instructor} references {instructor.ID}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92048"/>
              </p:ext>
            </p:extLst>
          </p:nvPr>
        </p:nvGraphicFramePr>
        <p:xfrm>
          <a:off x="343462" y="3984562"/>
          <a:ext cx="320484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041106" y="4761802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4033719" y="478200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10299"/>
            <a:ext cx="263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must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must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Redundancy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053EBD-0E25-419C-9F1A-E3CAD371C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02441"/>
              </p:ext>
            </p:extLst>
          </p:nvPr>
        </p:nvGraphicFramePr>
        <p:xfrm>
          <a:off x="3783347" y="4009424"/>
          <a:ext cx="2582341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488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48893">
                  <a:extLst>
                    <a:ext uri="{9D8B030D-6E8A-4147-A177-3AD203B41FA5}">
                      <a16:colId xmlns:a16="http://schemas.microsoft.com/office/drawing/2014/main" val="343444146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V1234567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5F96365-8891-4D5E-9334-6CD9A6856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61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total and total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total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altLang="en-US" dirty="0">
                <a:ea typeface="ＭＳ Ｐゴシック" pitchFamily="34" charset="-128"/>
              </a:rPr>
              <a:t>Merge the two tables into one (any of the two PKs is now the key)</a:t>
            </a:r>
          </a:p>
          <a:p>
            <a:pPr lvl="1">
              <a:spcAft>
                <a:spcPts val="0"/>
              </a:spcAft>
            </a:pPr>
            <a:r>
              <a:rPr lang="en-US" altLang="en-US" sz="1600" dirty="0">
                <a:ea typeface="ＭＳ Ｐゴシック" pitchFamily="34" charset="-128"/>
              </a:rPr>
              <a:t>Instructor-office (ID: [PK], name, building: [not null], room: [not null])</a:t>
            </a:r>
            <a:br>
              <a:rPr lang="en-US" altLang="en-US" sz="1600" dirty="0">
                <a:ea typeface="ＭＳ Ｐゴシック" pitchFamily="34" charset="-128"/>
              </a:rPr>
            </a:br>
            <a:r>
              <a:rPr lang="en-US" altLang="en-US" sz="1600" dirty="0">
                <a:ea typeface="ＭＳ Ｐゴシック" pitchFamily="34" charset="-128"/>
              </a:rPr>
              <a:t>	{building, room}: [unique]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57432"/>
              </p:ext>
            </p:extLst>
          </p:nvPr>
        </p:nvGraphicFramePr>
        <p:xfrm>
          <a:off x="1764047" y="3412968"/>
          <a:ext cx="320484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2461691" y="429906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Instructor-office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412968"/>
            <a:ext cx="2637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must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must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200" dirty="0"/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Normalization (later)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CFC820A-E1F7-4409-82B9-834B00C5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3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1F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partial and partial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2622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800" dirty="0"/>
              <a:t>  </a:t>
            </a:r>
            <a:r>
              <a:rPr lang="en-US" altLang="en-US" b="1" dirty="0">
                <a:ea typeface="ＭＳ Ｐゴシック" pitchFamily="34" charset="-128"/>
              </a:rPr>
              <a:t>Option 1</a:t>
            </a:r>
            <a:r>
              <a:rPr lang="en-US" altLang="en-US" dirty="0">
                <a:ea typeface="ＭＳ Ｐゴシック" pitchFamily="34" charset="-128"/>
              </a:rPr>
              <a:t>: one </a:t>
            </a:r>
            <a:r>
              <a:rPr lang="en-US" altLang="en-US" i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side incorporates the key from the other </a:t>
            </a:r>
            <a:r>
              <a:rPr lang="en-US" altLang="en-US" i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side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name, 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{building, room} references {</a:t>
            </a:r>
            <a:r>
              <a:rPr lang="en-US" altLang="en-US" dirty="0" err="1">
                <a:ea typeface="ＭＳ Ｐゴシック" pitchFamily="34" charset="-128"/>
              </a:rPr>
              <a:t>office.building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office.room</a:t>
            </a:r>
            <a:r>
              <a:rPr lang="en-US" altLang="en-US" dirty="0">
                <a:ea typeface="ＭＳ Ｐゴシック" pitchFamily="34" charset="-128"/>
              </a:rPr>
              <a:t>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{building, room}: [unique]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office (building,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{building, room}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24396"/>
              </p:ext>
            </p:extLst>
          </p:nvPr>
        </p:nvGraphicFramePr>
        <p:xfrm>
          <a:off x="685800" y="3863644"/>
          <a:ext cx="320484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53877D-2B1A-4936-B72A-5FB10B6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16870"/>
              </p:ext>
            </p:extLst>
          </p:nvPr>
        </p:nvGraphicFramePr>
        <p:xfrm>
          <a:off x="4376057" y="3863644"/>
          <a:ext cx="1842135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383444" y="464088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4376057" y="4661088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53843"/>
            <a:ext cx="263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may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Nullification (no matter which side)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52894F23-1A52-48B5-829C-369E7F92F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8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1G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1:1</a:t>
            </a:r>
            <a:r>
              <a:rPr lang="en-US" altLang="en-US" dirty="0">
                <a:ea typeface="ＭＳ Ｐゴシック" pitchFamily="34" charset="-128"/>
              </a:rPr>
              <a:t> relationship with partial and partial participation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participation of instructor and </a:t>
            </a:r>
            <a:r>
              <a:rPr lang="en-US" altLang="en-US" b="1" dirty="0">
                <a:ea typeface="ＭＳ Ｐゴシック" pitchFamily="34" charset="-128"/>
              </a:rPr>
              <a:t>partial</a:t>
            </a:r>
            <a:r>
              <a:rPr lang="en-US" altLang="en-US" dirty="0">
                <a:ea typeface="ＭＳ Ｐゴシック" pitchFamily="34" charset="-128"/>
              </a:rPr>
              <a:t> of office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53384"/>
            <a:ext cx="8392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altLang="en-US" b="1" dirty="0">
                <a:ea typeface="ＭＳ Ｐゴシック" pitchFamily="34" charset="-128"/>
              </a:rPr>
              <a:t>Option 2</a:t>
            </a:r>
            <a:r>
              <a:rPr lang="en-US" altLang="en-US" dirty="0">
                <a:ea typeface="ＭＳ Ｐゴシック" pitchFamily="34" charset="-128"/>
              </a:rPr>
              <a:t>: create a separate table (one side’s key becomes PK, other side’s key unique)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office (building,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{building, room}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instructor-office (instructor, building, room)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PK {instructor}, FK {building, room} references {</a:t>
            </a:r>
            <a:r>
              <a:rPr lang="en-US" altLang="en-US" dirty="0" err="1">
                <a:ea typeface="ＭＳ Ｐゴシック" pitchFamily="34" charset="-128"/>
              </a:rPr>
              <a:t>office.building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office.room</a:t>
            </a:r>
            <a:r>
              <a:rPr lang="en-US" altLang="en-US" dirty="0">
                <a:ea typeface="ＭＳ Ｐゴシック" pitchFamily="34" charset="-128"/>
              </a:rPr>
              <a:t>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sz="1800" dirty="0">
                <a:ea typeface="ＭＳ Ｐゴシック" pitchFamily="34" charset="-128"/>
              </a:rPr>
              <a:t>{building, room}: [unique]</a:t>
            </a:r>
            <a:endParaRPr lang="en-US" altLang="en-US" dirty="0">
              <a:ea typeface="ＭＳ Ｐゴシック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13813"/>
              </p:ext>
            </p:extLst>
          </p:nvPr>
        </p:nvGraphicFramePr>
        <p:xfrm>
          <a:off x="279663" y="4112948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53877D-2B1A-4936-B72A-5FB10B6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64804"/>
              </p:ext>
            </p:extLst>
          </p:nvPr>
        </p:nvGraphicFramePr>
        <p:xfrm>
          <a:off x="2291435" y="4116151"/>
          <a:ext cx="145319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224493" y="4830448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2164793" y="482857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office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441888" y="3853843"/>
            <a:ext cx="263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have an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has at most one office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may have an instructor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Office has at most one instructor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AA69299-642A-4DE7-BCEC-9883E52B5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24703"/>
              </p:ext>
            </p:extLst>
          </p:nvPr>
        </p:nvGraphicFramePr>
        <p:xfrm>
          <a:off x="4019938" y="4116151"/>
          <a:ext cx="224726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E4251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EA07DD-F614-4D6F-A914-4B913FC0068E}"/>
              </a:ext>
            </a:extLst>
          </p:cNvPr>
          <p:cNvSpPr txBox="1"/>
          <p:nvPr/>
        </p:nvSpPr>
        <p:spPr>
          <a:xfrm>
            <a:off x="4273222" y="482857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Instructor-office</a:t>
            </a:r>
            <a:endParaRPr lang="en-US" dirty="0"/>
          </a:p>
        </p:txBody>
      </p: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4C1F987A-A173-4C67-8B23-DDAAC363E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2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67738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2A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1:N</a:t>
            </a:r>
            <a:r>
              <a:rPr lang="en-US" altLang="en-US" dirty="0">
                <a:ea typeface="ＭＳ Ｐゴシック" pitchFamily="34" charset="-128"/>
              </a:rPr>
              <a:t> relationships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participation on many side difficult to model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Total participation on the one side may be enforced using </a:t>
            </a:r>
            <a:r>
              <a:rPr lang="en-US" altLang="en-US" i="1" dirty="0">
                <a:ea typeface="ＭＳ Ｐゴシック" pitchFamily="34" charset="-128"/>
              </a:rPr>
              <a:t>advisor: [not null]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280309"/>
            <a:ext cx="8392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altLang="en-US" b="1" dirty="0">
                <a:ea typeface="ＭＳ Ｐゴシック" pitchFamily="34" charset="-128"/>
              </a:rPr>
              <a:t>Option 1</a:t>
            </a:r>
            <a:r>
              <a:rPr lang="en-US" altLang="en-US" dirty="0">
                <a:ea typeface="ＭＳ Ｐゴシック" pitchFamily="34" charset="-128"/>
              </a:rPr>
              <a:t>: The </a:t>
            </a:r>
            <a:r>
              <a:rPr lang="en-US" altLang="en-US" i="1" dirty="0">
                <a:ea typeface="ＭＳ Ｐゴシック" pitchFamily="34" charset="-128"/>
              </a:rPr>
              <a:t>many</a:t>
            </a:r>
            <a:r>
              <a:rPr lang="en-US" altLang="en-US" dirty="0">
                <a:ea typeface="ＭＳ Ｐゴシック" pitchFamily="34" charset="-128"/>
              </a:rPr>
              <a:t> side incorporates the key from the </a:t>
            </a:r>
            <a:r>
              <a:rPr lang="en-US" altLang="en-US" i="1" dirty="0">
                <a:ea typeface="ＭＳ Ｐゴシック" pitchFamily="34" charset="-128"/>
              </a:rPr>
              <a:t>one</a:t>
            </a:r>
            <a:r>
              <a:rPr lang="en-US" altLang="en-US" dirty="0">
                <a:ea typeface="ＭＳ Ｐゴシック" pitchFamily="34" charset="-128"/>
              </a:rPr>
              <a:t> side as FK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instructor (ID: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student (ID: [PK], name, advisor)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FK {advisor} references {instructor.ID}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12767"/>
              </p:ext>
            </p:extLst>
          </p:nvPr>
        </p:nvGraphicFramePr>
        <p:xfrm>
          <a:off x="735704" y="3853843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680534" y="4571343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3311714" y="456946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088634" y="3853843"/>
            <a:ext cx="3055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advise none/many students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Instructor must advise at least one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Student may/must be advised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Student has at most one advisor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Nullification (depending on % participation)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75968"/>
              </p:ext>
            </p:extLst>
          </p:nvPr>
        </p:nvGraphicFramePr>
        <p:xfrm>
          <a:off x="2855837" y="3853843"/>
          <a:ext cx="2776920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66522">
                  <a:extLst>
                    <a:ext uri="{9D8B030D-6E8A-4147-A177-3AD203B41FA5}">
                      <a16:colId xmlns:a16="http://schemas.microsoft.com/office/drawing/2014/main" val="3528184385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advisor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 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Homer Simpson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60F8310E-A8A1-4F73-A401-F40D12F79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0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67738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2B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1:N</a:t>
            </a:r>
            <a:r>
              <a:rPr lang="en-US" altLang="en-US" dirty="0">
                <a:ea typeface="ＭＳ Ｐゴシック" pitchFamily="34" charset="-128"/>
              </a:rPr>
              <a:t> relationships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Only</a:t>
            </a:r>
            <a:r>
              <a:rPr lang="en-US" altLang="en-US" dirty="0">
                <a:ea typeface="ＭＳ Ｐゴシック" pitchFamily="34" charset="-128"/>
              </a:rPr>
              <a:t> OK to avoid nullification if relationship is sparse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Breaks the total participation of the one side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173629"/>
            <a:ext cx="83920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800" dirty="0"/>
              <a:t>  </a:t>
            </a:r>
            <a:r>
              <a:rPr lang="en-US" altLang="en-US" b="1" dirty="0">
                <a:ea typeface="ＭＳ Ｐゴシック" pitchFamily="34" charset="-128"/>
              </a:rPr>
              <a:t>Option 2</a:t>
            </a:r>
            <a:r>
              <a:rPr lang="en-US" altLang="en-US" dirty="0">
                <a:ea typeface="ＭＳ Ｐゴシック" pitchFamily="34" charset="-128"/>
              </a:rPr>
              <a:t>: create a separate table</a:t>
            </a:r>
          </a:p>
          <a:p>
            <a:pPr lvl="1"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instructor (ID: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student (ID: [PK], name)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advise (instructor, student)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PK {student}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{instructor} references {instructor.ID}, FK student references {student.ID}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60028"/>
              </p:ext>
            </p:extLst>
          </p:nvPr>
        </p:nvGraphicFramePr>
        <p:xfrm>
          <a:off x="222624" y="3985923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67454" y="4703423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2210677" y="47095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088634" y="3985923"/>
            <a:ext cx="3055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advise none/many students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Instructor must advise at least one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Student may be advised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Student must be advised (new problem!)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Student hast at most one advisor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71139"/>
              </p:ext>
            </p:extLst>
          </p:nvPr>
        </p:nvGraphicFramePr>
        <p:xfrm>
          <a:off x="2210677" y="3985923"/>
          <a:ext cx="191039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 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Homer Simpson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32D57F-77E3-465C-AF0D-288CEEC6B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48928"/>
              </p:ext>
            </p:extLst>
          </p:nvPr>
        </p:nvGraphicFramePr>
        <p:xfrm>
          <a:off x="4356568" y="3985923"/>
          <a:ext cx="158813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677F4D3-79BF-4723-BC32-E8DD463F90BD}"/>
              </a:ext>
            </a:extLst>
          </p:cNvPr>
          <p:cNvSpPr txBox="1"/>
          <p:nvPr/>
        </p:nvSpPr>
        <p:spPr>
          <a:xfrm>
            <a:off x="4289804" y="4702018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advise</a:t>
            </a:r>
            <a:endParaRPr lang="en-US" dirty="0"/>
          </a:p>
        </p:txBody>
      </p:sp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F21611D3-1E7D-4511-B0C4-6E99EC3E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4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2C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N:N</a:t>
            </a:r>
            <a:r>
              <a:rPr lang="en-US" altLang="en-US" dirty="0">
                <a:ea typeface="ＭＳ Ｐゴシック" pitchFamily="34" charset="-128"/>
              </a:rPr>
              <a:t> relationships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Easy! But total participation </a:t>
            </a:r>
            <a:r>
              <a:rPr lang="en-US" altLang="en-US" b="1" dirty="0">
                <a:ea typeface="ＭＳ Ｐゴシック" pitchFamily="34" charset="-128"/>
              </a:rPr>
              <a:t>cannot</a:t>
            </a:r>
            <a:r>
              <a:rPr lang="en-US" altLang="en-US" dirty="0">
                <a:ea typeface="ＭＳ Ｐゴシック" pitchFamily="34" charset="-128"/>
              </a:rPr>
              <a:t> be enforced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16149"/>
            <a:ext cx="83920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Create a separate table incorporating the respective keys and they all become the PK</a:t>
            </a:r>
          </a:p>
          <a:p>
            <a:pPr lvl="1"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instructor (ID: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student (ID: [PK], name)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advise (instructor, student)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PK {instructor, student}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{instructor} references {instructor.ID}, FK student references {student.ID}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56147"/>
              </p:ext>
            </p:extLst>
          </p:nvPr>
        </p:nvGraphicFramePr>
        <p:xfrm>
          <a:off x="222624" y="3985923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Alberto 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Debra Duke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67454" y="4703423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2210677" y="47095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742C7-BF18-4735-9874-CA185F6E1013}"/>
              </a:ext>
            </a:extLst>
          </p:cNvPr>
          <p:cNvSpPr txBox="1"/>
          <p:nvPr/>
        </p:nvSpPr>
        <p:spPr>
          <a:xfrm>
            <a:off x="6088634" y="3985923"/>
            <a:ext cx="305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Instructor may advise none/many students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Instructor must advise at least one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200" dirty="0"/>
              <a:t> Student may be advised by none/many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sz="1200" dirty="0"/>
              <a:t>  Student must be advised at least one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/>
        </p:nvGraphicFramePr>
        <p:xfrm>
          <a:off x="2210677" y="3985923"/>
          <a:ext cx="191039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 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Homer Simpson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32D57F-77E3-465C-AF0D-288CEEC6B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1153"/>
              </p:ext>
            </p:extLst>
          </p:nvPr>
        </p:nvGraphicFramePr>
        <p:xfrm>
          <a:off x="4356568" y="3985923"/>
          <a:ext cx="158813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V9876543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V8765432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644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677F4D3-79BF-4723-BC32-E8DD463F90BD}"/>
              </a:ext>
            </a:extLst>
          </p:cNvPr>
          <p:cNvSpPr txBox="1"/>
          <p:nvPr/>
        </p:nvSpPr>
        <p:spPr>
          <a:xfrm>
            <a:off x="4289804" y="4702018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advise</a:t>
            </a:r>
            <a:endParaRPr lang="en-US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0384FFD-1752-46DB-A0C3-C346BBA24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097280"/>
            <a:ext cx="2743200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9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3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itchFamily="34" charset="-128"/>
              </a:rPr>
              <a:t>N:N</a:t>
            </a:r>
            <a:r>
              <a:rPr lang="en-US" altLang="en-US" dirty="0">
                <a:ea typeface="ＭＳ Ｐゴシック" pitchFamily="34" charset="-128"/>
              </a:rPr>
              <a:t> relationships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Attributes in the relationship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631372" y="2016149"/>
            <a:ext cx="83920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Create a separate table incorporating the respective keys and they both become the PK</a:t>
            </a:r>
          </a:p>
          <a:p>
            <a:pPr lvl="1"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course (CRN: [PK], name)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student (ID: [PK], name)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enroll (student, course, grade)</a:t>
            </a:r>
          </a:p>
          <a:p>
            <a:pPr lvl="1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PK {student, course}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FK {course} references {</a:t>
            </a:r>
            <a:r>
              <a:rPr lang="en-US" altLang="en-US" dirty="0" err="1">
                <a:ea typeface="ＭＳ Ｐゴシック" pitchFamily="34" charset="-128"/>
              </a:rPr>
              <a:t>course.CRN</a:t>
            </a:r>
            <a:r>
              <a:rPr lang="en-US" altLang="en-US" dirty="0">
                <a:ea typeface="ＭＳ Ｐゴシック" pitchFamily="34" charset="-128"/>
              </a:rPr>
              <a:t>}, FK student references {student.ID}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37306"/>
              </p:ext>
            </p:extLst>
          </p:nvPr>
        </p:nvGraphicFramePr>
        <p:xfrm>
          <a:off x="222624" y="3985923"/>
          <a:ext cx="17516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3354640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4648941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Op.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67454" y="4703423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2210677" y="47095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/>
        </p:nvGraphicFramePr>
        <p:xfrm>
          <a:off x="2210677" y="3985923"/>
          <a:ext cx="191039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John 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Homer Simpson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32D57F-77E3-465C-AF0D-288CEEC6B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80064"/>
              </p:ext>
            </p:extLst>
          </p:nvPr>
        </p:nvGraphicFramePr>
        <p:xfrm>
          <a:off x="4357480" y="3851769"/>
          <a:ext cx="2068625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2691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762691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543243">
                  <a:extLst>
                    <a:ext uri="{9D8B030D-6E8A-4147-A177-3AD203B41FA5}">
                      <a16:colId xmlns:a16="http://schemas.microsoft.com/office/drawing/2014/main" val="45113850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3354640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3354640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6446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4648941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749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677F4D3-79BF-4723-BC32-E8DD463F90BD}"/>
              </a:ext>
            </a:extLst>
          </p:cNvPr>
          <p:cNvSpPr txBox="1"/>
          <p:nvPr/>
        </p:nvSpPr>
        <p:spPr>
          <a:xfrm>
            <a:off x="4508765" y="4818386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C0E3-9DE3-478A-81F6-688FA2E860E3}"/>
              </a:ext>
            </a:extLst>
          </p:cNvPr>
          <p:cNvSpPr txBox="1"/>
          <p:nvPr/>
        </p:nvSpPr>
        <p:spPr>
          <a:xfrm>
            <a:off x="6611266" y="4172055"/>
            <a:ext cx="236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student fails and must retake?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B3BD1B2-3701-48EE-9569-9EA2BCBE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57" y="1010675"/>
            <a:ext cx="2743200" cy="6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96" y="397634"/>
            <a:ext cx="5853410" cy="49244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z="3200" dirty="0">
                <a:solidFill>
                  <a:srgbClr val="000000"/>
                </a:solidFill>
                <a:latin typeface="+mn-lt"/>
                <a:cs typeface="+mn-cs"/>
              </a:rPr>
              <a:t>ACID properties</a:t>
            </a:r>
            <a:endParaRPr sz="32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5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06326" y="845627"/>
            <a:ext cx="8798441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marR="3810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Atomicity</a:t>
            </a:r>
            <a:r>
              <a:rPr sz="2000" dirty="0">
                <a:latin typeface="+mn-lt"/>
              </a:rPr>
              <a:t>:  Either all operations of the transaction are properly reflected in the database or none are</a:t>
            </a:r>
          </a:p>
          <a:p>
            <a:pPr marL="695325" marR="120491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Consistency</a:t>
            </a:r>
            <a:r>
              <a:rPr sz="2000" dirty="0">
                <a:latin typeface="+mn-lt"/>
              </a:rPr>
              <a:t>:  Execution of a transaction in isolation preserves the consistency of the database</a:t>
            </a:r>
          </a:p>
          <a:p>
            <a:pPr marL="695325" marR="522923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Isolation</a:t>
            </a:r>
            <a:r>
              <a:rPr sz="2000" dirty="0">
                <a:latin typeface="+mn-lt"/>
              </a:rPr>
              <a:t>:  Although multiple transactions may execute concurrently, each transaction must be unaware of other concurrently executing transactions</a:t>
            </a:r>
          </a:p>
          <a:p>
            <a:pPr marL="1037749" marR="48577">
              <a:spcBef>
                <a:spcPct val="20000"/>
              </a:spcBef>
              <a:buFont typeface="Arial" panose="020B0604020202020204" pitchFamily="34" charset="0"/>
            </a:pPr>
            <a:r>
              <a:rPr sz="2000" dirty="0">
                <a:latin typeface="+mn-lt"/>
              </a:rPr>
              <a:t>For every pair of transactions Ti and Tj, it appears to Ti that either Tj, finished execution before Ti started, or Tj started execution after Ti finished</a:t>
            </a:r>
          </a:p>
          <a:p>
            <a:pPr marL="695325" marR="136684" lvl="1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95325" algn="l"/>
              </a:tabLst>
            </a:pPr>
            <a:r>
              <a:rPr sz="2000" b="1" dirty="0">
                <a:latin typeface="+mn-lt"/>
              </a:rPr>
              <a:t>Durability</a:t>
            </a:r>
            <a:r>
              <a:rPr sz="2000" dirty="0">
                <a:latin typeface="+mn-lt"/>
              </a:rPr>
              <a:t>:  After a transaction completes successfully, the changes it has made to the database persist, even if there are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752394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54914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4A</a:t>
            </a:r>
            <a:r>
              <a:rPr lang="en-US" dirty="0"/>
              <a:t> - Translation of specialization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the higher-level entity with the common attributes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each lower-level entity, include the primary key of the higher-level entity as a foreign key and append the respective attributes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18109"/>
              </p:ext>
            </p:extLst>
          </p:nvPr>
        </p:nvGraphicFramePr>
        <p:xfrm>
          <a:off x="456304" y="4011323"/>
          <a:ext cx="2458748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770600">
                  <a:extLst>
                    <a:ext uri="{9D8B030D-6E8A-4147-A177-3AD203B41FA5}">
                      <a16:colId xmlns:a16="http://schemas.microsoft.com/office/drawing/2014/main" val="2586527142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X-wing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1.35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456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Millennium Falcon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577270" y="4788563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3170797" y="47349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ship-civil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6802"/>
              </p:ext>
            </p:extLst>
          </p:nvPr>
        </p:nvGraphicFramePr>
        <p:xfrm>
          <a:off x="3409557" y="4011323"/>
          <a:ext cx="128333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passengers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AD8FA2-D997-4384-A808-F483DD894763}"/>
              </a:ext>
            </a:extLst>
          </p:cNvPr>
          <p:cNvSpPr txBox="1"/>
          <p:nvPr/>
        </p:nvSpPr>
        <p:spPr>
          <a:xfrm>
            <a:off x="4854426" y="47349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ship-military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7A0B51-EBAE-4290-BFD5-5F62B0FB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9946"/>
              </p:ext>
            </p:extLst>
          </p:nvPr>
        </p:nvGraphicFramePr>
        <p:xfrm>
          <a:off x="5093186" y="4011323"/>
          <a:ext cx="128333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missiles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AD7FA5D-E54B-4611-96CE-BD3E74CF3A7B}"/>
              </a:ext>
            </a:extLst>
          </p:cNvPr>
          <p:cNvSpPr txBox="1"/>
          <p:nvPr/>
        </p:nvSpPr>
        <p:spPr>
          <a:xfrm>
            <a:off x="6603080" y="3996277"/>
            <a:ext cx="22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about the </a:t>
            </a:r>
            <a:r>
              <a:rPr lang="en-US" dirty="0" err="1"/>
              <a:t>intersectability</a:t>
            </a:r>
            <a:r>
              <a:rPr lang="en-US" dirty="0"/>
              <a:t> and participation?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56F616-7B7C-45EE-ABCB-79C3878503CD}"/>
              </a:ext>
            </a:extLst>
          </p:cNvPr>
          <p:cNvSpPr txBox="1"/>
          <p:nvPr/>
        </p:nvSpPr>
        <p:spPr>
          <a:xfrm>
            <a:off x="3271520" y="2310789"/>
            <a:ext cx="5354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ship (ID: [PK], name, speed)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ship-civil (ID: [PK], passengers)</a:t>
            </a:r>
          </a:p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	FK {ID} references {ship.ID}</a:t>
            </a:r>
          </a:p>
          <a:p>
            <a:pPr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ship-military (ID: [PK], missiles)</a:t>
            </a:r>
          </a:p>
          <a:p>
            <a:pPr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FK {ID} references {ship.ID}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809836A6-F652-48F8-AD76-C4A26EA2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3" y="2186424"/>
            <a:ext cx="2013208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5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4B</a:t>
            </a:r>
            <a:r>
              <a:rPr lang="en-US" dirty="0"/>
              <a:t> - Translation of specialization: </a:t>
            </a:r>
            <a:r>
              <a:rPr lang="en-US" dirty="0" err="1"/>
              <a:t>intersectability</a:t>
            </a:r>
            <a:r>
              <a:rPr lang="en-US" dirty="0"/>
              <a:t> and participation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Disjoint: add a column to the higher-level for the type (enforce </a:t>
            </a:r>
            <a:r>
              <a:rPr lang="en-US" altLang="en-US" i="1" dirty="0">
                <a:ea typeface="ＭＳ Ｐゴシック" pitchFamily="34" charset="-128"/>
              </a:rPr>
              <a:t>not null </a:t>
            </a:r>
            <a:r>
              <a:rPr lang="en-US" altLang="en-US" dirty="0">
                <a:ea typeface="ＭＳ Ｐゴシック" pitchFamily="34" charset="-128"/>
              </a:rPr>
              <a:t>if total)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Overlapping: nothing explicitly needed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3271520" y="2178709"/>
            <a:ext cx="5354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ship (ID: [PK], name, speed, type: [not null])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ship-civil (ID: [PK], passengers)</a:t>
            </a:r>
          </a:p>
          <a:p>
            <a:pPr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	FK {ID} references {ship.ID}</a:t>
            </a:r>
          </a:p>
          <a:p>
            <a:pPr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ship-military (ID: [PK], missiles)</a:t>
            </a:r>
          </a:p>
          <a:p>
            <a:pPr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	FK {ID} references {ship.ID}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7DF7F-253C-4E74-AB82-F8A36D64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13509"/>
              </p:ext>
            </p:extLst>
          </p:nvPr>
        </p:nvGraphicFramePr>
        <p:xfrm>
          <a:off x="588384" y="4011323"/>
          <a:ext cx="2893696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258652714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837858745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X-wing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military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456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Millennium Falcon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civil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23902C-612A-49B8-A528-633B223F8F77}"/>
              </a:ext>
            </a:extLst>
          </p:cNvPr>
          <p:cNvSpPr txBox="1"/>
          <p:nvPr/>
        </p:nvSpPr>
        <p:spPr>
          <a:xfrm>
            <a:off x="1065845" y="4774168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2161F-39DA-41F3-BEE8-E02DB8F445BF}"/>
              </a:ext>
            </a:extLst>
          </p:cNvPr>
          <p:cNvSpPr txBox="1"/>
          <p:nvPr/>
        </p:nvSpPr>
        <p:spPr>
          <a:xfrm>
            <a:off x="3536557" y="47349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ship-civil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9DC74F5-E37B-43C2-9BCB-A34B492CB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52172"/>
              </p:ext>
            </p:extLst>
          </p:nvPr>
        </p:nvGraphicFramePr>
        <p:xfrm>
          <a:off x="3775317" y="4011323"/>
          <a:ext cx="128333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passengers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7ACB14E-44E7-4B0A-8620-43B5905A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3" y="2049264"/>
            <a:ext cx="2013208" cy="1511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AD8FA2-D997-4384-A808-F483DD894763}"/>
              </a:ext>
            </a:extLst>
          </p:cNvPr>
          <p:cNvSpPr txBox="1"/>
          <p:nvPr/>
        </p:nvSpPr>
        <p:spPr>
          <a:xfrm>
            <a:off x="5220186" y="4734941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ship-military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7A0B51-EBAE-4290-BFD5-5F62B0FB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95906"/>
              </p:ext>
            </p:extLst>
          </p:nvPr>
        </p:nvGraphicFramePr>
        <p:xfrm>
          <a:off x="5458946" y="4011323"/>
          <a:ext cx="1283336" cy="518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missiles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0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5</a:t>
            </a:r>
            <a:r>
              <a:rPr lang="en-US" dirty="0"/>
              <a:t> - Translation of specialization (Example)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36E2EE-19D8-4D7B-BA21-D2B256297938}"/>
              </a:ext>
            </a:extLst>
          </p:cNvPr>
          <p:cNvSpPr txBox="1"/>
          <p:nvPr/>
        </p:nvSpPr>
        <p:spPr>
          <a:xfrm>
            <a:off x="410845" y="1095921"/>
            <a:ext cx="8851052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700" dirty="0">
                <a:ea typeface="ＭＳ Ｐゴシック" pitchFamily="34" charset="-128"/>
              </a:rPr>
              <a:t>person (V#: [PK], name, type: [not null])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employee (V#: [PK], salary)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{V#} references {</a:t>
            </a:r>
            <a:r>
              <a:rPr lang="en-US" altLang="en-US" sz="1700" dirty="0" err="1">
                <a:ea typeface="ＭＳ Ｐゴシック" pitchFamily="34" charset="-128"/>
              </a:rPr>
              <a:t>person.V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700" dirty="0">
                <a:ea typeface="ＭＳ Ｐゴシック" pitchFamily="34" charset="-128"/>
              </a:rPr>
              <a:t>administrator (V#: [PK])	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{V#} references {</a:t>
            </a:r>
            <a:r>
              <a:rPr lang="en-US" altLang="en-US" sz="1700" dirty="0" err="1">
                <a:ea typeface="ＭＳ Ｐゴシック" pitchFamily="34" charset="-128"/>
              </a:rPr>
              <a:t>employee.V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700" dirty="0">
                <a:ea typeface="ＭＳ Ｐゴシック" pitchFamily="34" charset="-128"/>
              </a:rPr>
              <a:t>instructor (V#: [PK])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{V#} references {</a:t>
            </a:r>
            <a:r>
              <a:rPr lang="en-US" altLang="en-US" sz="1700" dirty="0" err="1">
                <a:ea typeface="ＭＳ Ｐゴシック" pitchFamily="34" charset="-128"/>
              </a:rPr>
              <a:t>employee.V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700" dirty="0">
                <a:ea typeface="ＭＳ Ｐゴシック" pitchFamily="34" charset="-128"/>
              </a:rPr>
              <a:t>student (V#: [PK], </a:t>
            </a:r>
            <a:r>
              <a:rPr lang="en-US" altLang="en-US" sz="1700" dirty="0" err="1">
                <a:ea typeface="ＭＳ Ｐゴシック" pitchFamily="34" charset="-128"/>
              </a:rPr>
              <a:t>tot_credits</a:t>
            </a:r>
            <a:r>
              <a:rPr lang="en-US" altLang="en-US" sz="1700" dirty="0">
                <a:ea typeface="ＭＳ Ｐゴシック" pitchFamily="34" charset="-128"/>
              </a:rPr>
              <a:t>, advisor: [not null])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{V#} references {</a:t>
            </a:r>
            <a:r>
              <a:rPr lang="en-US" altLang="en-US" sz="1700" dirty="0" err="1">
                <a:ea typeface="ＭＳ Ｐゴシック" pitchFamily="34" charset="-128"/>
              </a:rPr>
              <a:t>person.V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{advisor} references {</a:t>
            </a:r>
            <a:r>
              <a:rPr lang="en-US" altLang="en-US" sz="1700" dirty="0" err="1">
                <a:ea typeface="ＭＳ Ｐゴシック" pitchFamily="34" charset="-128"/>
              </a:rPr>
              <a:t>instructor.V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700" dirty="0">
                <a:ea typeface="ＭＳ Ｐゴシック" pitchFamily="34" charset="-128"/>
              </a:rPr>
              <a:t>teach (instructor, student)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PK {instructor, student}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{instructor} references {</a:t>
            </a:r>
            <a:r>
              <a:rPr lang="en-US" altLang="en-US" sz="1700" dirty="0" err="1">
                <a:ea typeface="ＭＳ Ｐゴシック" pitchFamily="34" charset="-128"/>
              </a:rPr>
              <a:t>instructor.V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  <a:br>
              <a:rPr lang="en-US" altLang="en-US" sz="1700" dirty="0">
                <a:ea typeface="ＭＳ Ｐゴシック" pitchFamily="34" charset="-128"/>
              </a:rPr>
            </a:br>
            <a:r>
              <a:rPr lang="en-US" altLang="en-US" sz="1700" dirty="0">
                <a:ea typeface="ＭＳ Ｐゴシック" pitchFamily="34" charset="-128"/>
              </a:rPr>
              <a:t>	FK {student} references {</a:t>
            </a:r>
            <a:r>
              <a:rPr lang="en-US" altLang="en-US" sz="1700" dirty="0" err="1">
                <a:ea typeface="ＭＳ Ｐゴシック" pitchFamily="34" charset="-128"/>
              </a:rPr>
              <a:t>student.V</a:t>
            </a:r>
            <a:r>
              <a:rPr lang="en-US" altLang="en-US" sz="1700" dirty="0">
                <a:ea typeface="ＭＳ Ｐゴシック" pitchFamily="34" charset="-128"/>
              </a:rPr>
              <a:t>#}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DB2CE4-2DD3-4B8F-BD3A-FE006D12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05" y="1299780"/>
            <a:ext cx="3936751" cy="27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59428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Example 6</a:t>
            </a:r>
            <a:r>
              <a:rPr lang="en-US" dirty="0"/>
              <a:t> - Translation of n-</a:t>
            </a:r>
            <a:r>
              <a:rPr lang="en-US" dirty="0" err="1"/>
              <a:t>ary</a:t>
            </a:r>
            <a:r>
              <a:rPr lang="en-US" dirty="0"/>
              <a:t> relationships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n-</a:t>
            </a:r>
            <a:r>
              <a:rPr lang="en-US" dirty="0" err="1"/>
              <a:t>ary</a:t>
            </a:r>
            <a:r>
              <a:rPr lang="en-US" dirty="0"/>
              <a:t> relationship becomes a new relation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altLang="en-US" sz="1400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14A63-FEE9-4292-88E3-55B7782E58A5}"/>
              </a:ext>
            </a:extLst>
          </p:cNvPr>
          <p:cNvSpPr txBox="1"/>
          <p:nvPr/>
        </p:nvSpPr>
        <p:spPr>
          <a:xfrm>
            <a:off x="3958948" y="1448857"/>
            <a:ext cx="4612640" cy="275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800" dirty="0">
                <a:ea typeface="ＭＳ Ｐゴシック" pitchFamily="34" charset="-128"/>
              </a:rPr>
              <a:t>instructor (V#: [PK])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sz="1800" dirty="0">
                <a:ea typeface="ＭＳ Ｐゴシック" pitchFamily="34" charset="-128"/>
              </a:rPr>
              <a:t>student (V#: [PK])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project</a:t>
            </a:r>
            <a:r>
              <a:rPr lang="en-US" altLang="en-US" sz="1800" dirty="0">
                <a:ea typeface="ＭＳ Ｐゴシック" pitchFamily="34" charset="-128"/>
              </a:rPr>
              <a:t> (</a:t>
            </a:r>
            <a:r>
              <a:rPr lang="en-US" altLang="en-US" dirty="0">
                <a:ea typeface="ＭＳ Ｐゴシック" pitchFamily="34" charset="-128"/>
              </a:rPr>
              <a:t>ID</a:t>
            </a:r>
            <a:r>
              <a:rPr lang="en-US" altLang="en-US" sz="1800" dirty="0">
                <a:ea typeface="ＭＳ Ｐゴシック" pitchFamily="34" charset="-128"/>
              </a:rPr>
              <a:t>: [PK], title)</a:t>
            </a:r>
            <a:endParaRPr lang="en-US" altLang="en-US" dirty="0">
              <a:ea typeface="ＭＳ Ｐゴシック" pitchFamily="34" charset="-128"/>
            </a:endParaRP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altLang="en-US" dirty="0">
                <a:ea typeface="ＭＳ Ｐゴシック" pitchFamily="34" charset="-128"/>
              </a:rPr>
              <a:t>guides (instructor, student, project)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dirty="0">
                <a:ea typeface="ＭＳ Ｐゴシック" pitchFamily="34" charset="-128"/>
              </a:rPr>
              <a:t>	PK {instructor, student, project}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dirty="0">
                <a:ea typeface="ＭＳ Ｐゴシック" pitchFamily="34" charset="-128"/>
              </a:rPr>
              <a:t>	FK {instructor} references {</a:t>
            </a:r>
            <a:r>
              <a:rPr lang="en-US" dirty="0" err="1">
                <a:ea typeface="ＭＳ Ｐゴシック" pitchFamily="34" charset="-128"/>
              </a:rPr>
              <a:t>instructor.V</a:t>
            </a:r>
            <a:r>
              <a:rPr lang="en-US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dirty="0">
                <a:ea typeface="ＭＳ Ｐゴシック" pitchFamily="34" charset="-128"/>
              </a:rPr>
              <a:t>	FK {student} references {</a:t>
            </a:r>
            <a:r>
              <a:rPr lang="en-US" dirty="0" err="1">
                <a:ea typeface="ＭＳ Ｐゴシック" pitchFamily="34" charset="-128"/>
              </a:rPr>
              <a:t>student.V</a:t>
            </a:r>
            <a:r>
              <a:rPr lang="en-US" dirty="0">
                <a:ea typeface="ＭＳ Ｐゴシック" pitchFamily="34" charset="-128"/>
              </a:rPr>
              <a:t>#}</a:t>
            </a:r>
          </a:p>
          <a:p>
            <a:pPr>
              <a:spcAft>
                <a:spcPts val="500"/>
              </a:spcAft>
              <a:buClr>
                <a:srgbClr val="FF0000"/>
              </a:buClr>
            </a:pPr>
            <a:r>
              <a:rPr lang="en-US" dirty="0">
                <a:ea typeface="ＭＳ Ｐゴシック" pitchFamily="34" charset="-128"/>
              </a:rPr>
              <a:t>	FK {project} references {project.ID}</a:t>
            </a: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E54CC47-038F-44F6-A9BE-9F5FBAB6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1565401"/>
            <a:ext cx="3374602" cy="101524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5FB20B-EBE0-48E0-85C1-AC89AFB99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69245"/>
              </p:ext>
            </p:extLst>
          </p:nvPr>
        </p:nvGraphicFramePr>
        <p:xfrm>
          <a:off x="721729" y="3634740"/>
          <a:ext cx="2204404" cy="777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543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586527142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instructor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V9876543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V0123456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V8765432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V0123456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7976465-FA11-4275-95D4-AA54F64342CB}"/>
              </a:ext>
            </a:extLst>
          </p:cNvPr>
          <p:cNvSpPr txBox="1"/>
          <p:nvPr/>
        </p:nvSpPr>
        <p:spPr>
          <a:xfrm>
            <a:off x="999924" y="4397585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03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9499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Real-world visualization of a relational diagram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We’ll use this DB for MySQL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Physical view: it contains all </a:t>
            </a:r>
            <a:br>
              <a:rPr lang="en-US" dirty="0"/>
            </a:br>
            <a:r>
              <a:rPr lang="en-US" dirty="0"/>
              <a:t>details about datatypes and tables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tools may help to</a:t>
            </a:r>
            <a:br>
              <a:rPr lang="en-US" dirty="0"/>
            </a:br>
            <a:r>
              <a:rPr lang="en-US" dirty="0"/>
              <a:t>translate the ERD into relations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tools can create the</a:t>
            </a:r>
            <a:br>
              <a:rPr lang="en-US" dirty="0"/>
            </a:br>
            <a:r>
              <a:rPr lang="en-US" dirty="0"/>
              <a:t>relational diagram from the SQL</a:t>
            </a:r>
            <a:br>
              <a:rPr lang="en-US" dirty="0"/>
            </a:br>
            <a:r>
              <a:rPr lang="en-US" dirty="0"/>
              <a:t>tables directly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Two-way road: ERD &lt;–&gt; RD &lt;-&gt; SQL</a:t>
            </a:r>
            <a:br>
              <a:rPr lang="en-US" dirty="0"/>
            </a:br>
            <a:r>
              <a:rPr lang="en-US" dirty="0"/>
              <a:t>Traceability!!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altLang="en-US" sz="1400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D77F98-56FB-4985-923F-14BB04355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80" y="969519"/>
            <a:ext cx="4141270" cy="41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3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74304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Exercise: Translate the ERD into the relational model</a:t>
            </a:r>
          </a:p>
          <a:p>
            <a:pPr marL="1257300" lvl="2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List the tables, attributes, constraints, and keys</a:t>
            </a:r>
          </a:p>
          <a:p>
            <a:pPr marL="1257300" lvl="2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Draw the relational diagram</a:t>
            </a:r>
          </a:p>
          <a:p>
            <a:pPr lvl="1">
              <a:spcAft>
                <a:spcPts val="10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altLang="en-US" sz="1400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7" descr="http://cdn.meme.am/instances/500x/58880320.jpg">
            <a:extLst>
              <a:ext uri="{FF2B5EF4-FFF2-40B4-BE49-F238E27FC236}">
                <a16:creationId xmlns:a16="http://schemas.microsoft.com/office/drawing/2014/main" id="{5DEBAF00-DF94-4C2B-B413-98A299F8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"/>
          <a:stretch/>
        </p:blipFill>
        <p:spPr bwMode="auto">
          <a:xfrm>
            <a:off x="6989197" y="3451586"/>
            <a:ext cx="2154803" cy="169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60373C-E883-49F1-9D86-EAAD63C0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465" y="1882208"/>
            <a:ext cx="4531558" cy="32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7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0628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Summary</a:t>
            </a:r>
            <a:endParaRPr lang="en-US" altLang="en-US" dirty="0"/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The relational data model is based on a collection of tables (relations)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The schema refers to the logical design, the instance refers to its contents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The schema includes attributes, types of the attributes, and constraints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key is a set of attributes guaranteed to identify tuples uniquely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is a key of any size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candidate key is a minimal </a:t>
            </a:r>
            <a:r>
              <a:rPr lang="en-US" altLang="en-US" sz="1600" dirty="0" err="1"/>
              <a:t>superkey</a:t>
            </a:r>
            <a:endParaRPr lang="en-US" altLang="en-US" sz="1600" dirty="0"/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The primary key is one of the candidate keys selected by the DB designer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foreign key is a set of attributes referencing attributes in another table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 relational diagram shows the relations, attributes, and keys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Rules for translating an ERD into tables according to the cardinality and participation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6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Review terms</a:t>
            </a: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BABC5-42CD-4656-9A11-F2671C6F1FA1}"/>
              </a:ext>
            </a:extLst>
          </p:cNvPr>
          <p:cNvSpPr/>
          <p:nvPr/>
        </p:nvSpPr>
        <p:spPr>
          <a:xfrm>
            <a:off x="653210" y="1026824"/>
            <a:ext cx="8370164" cy="372615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altLang="en-US" sz="1600" dirty="0"/>
              <a:t>Table</a:t>
            </a:r>
          </a:p>
          <a:p>
            <a:r>
              <a:rPr lang="en-US" altLang="en-US" sz="1600" dirty="0"/>
              <a:t>Relation</a:t>
            </a:r>
          </a:p>
          <a:p>
            <a:r>
              <a:rPr lang="en-US" altLang="en-US" sz="1600" dirty="0"/>
              <a:t>Tuple</a:t>
            </a:r>
          </a:p>
          <a:p>
            <a:r>
              <a:rPr lang="en-US" altLang="en-US" sz="1600" dirty="0"/>
              <a:t>Attribute</a:t>
            </a:r>
          </a:p>
          <a:p>
            <a:r>
              <a:rPr lang="en-US" altLang="en-US" sz="1600" dirty="0"/>
              <a:t>Domain</a:t>
            </a:r>
          </a:p>
          <a:p>
            <a:r>
              <a:rPr lang="en-US" altLang="en-US" sz="1600" dirty="0"/>
              <a:t>Atomic</a:t>
            </a:r>
          </a:p>
          <a:p>
            <a:r>
              <a:rPr lang="en-US" altLang="en-US" sz="1600" dirty="0"/>
              <a:t>NULL value</a:t>
            </a:r>
          </a:p>
          <a:p>
            <a:r>
              <a:rPr lang="en-US" altLang="en-US" sz="1600" dirty="0"/>
              <a:t>UNIQUE value</a:t>
            </a:r>
          </a:p>
          <a:p>
            <a:r>
              <a:rPr lang="en-US" altLang="en-US" sz="1600" dirty="0"/>
              <a:t>Nullification</a:t>
            </a:r>
          </a:p>
          <a:p>
            <a:r>
              <a:rPr lang="en-US" altLang="en-US" sz="1600" dirty="0"/>
              <a:t>Database schema</a:t>
            </a:r>
          </a:p>
          <a:p>
            <a:r>
              <a:rPr lang="en-US" altLang="en-US" sz="1600" dirty="0"/>
              <a:t>Database instance</a:t>
            </a:r>
          </a:p>
          <a:p>
            <a:r>
              <a:rPr lang="en-US" altLang="en-US" sz="1600" dirty="0"/>
              <a:t>Schema</a:t>
            </a:r>
          </a:p>
          <a:p>
            <a:r>
              <a:rPr lang="en-US" altLang="en-US" sz="1600" dirty="0"/>
              <a:t>Instance</a:t>
            </a:r>
          </a:p>
          <a:p>
            <a:endParaRPr lang="en-US" altLang="en-US" sz="1600" dirty="0"/>
          </a:p>
          <a:p>
            <a:r>
              <a:rPr lang="en-US" altLang="en-US" sz="1600" dirty="0"/>
              <a:t>Keys</a:t>
            </a:r>
          </a:p>
          <a:p>
            <a:r>
              <a:rPr lang="en-US" altLang="en-US" sz="1600" dirty="0" err="1"/>
              <a:t>Superkey</a:t>
            </a:r>
            <a:endParaRPr lang="en-US" altLang="en-US" sz="1600" dirty="0"/>
          </a:p>
          <a:p>
            <a:r>
              <a:rPr lang="en-US" altLang="en-US" sz="1600" dirty="0"/>
              <a:t>Candidate key</a:t>
            </a:r>
          </a:p>
          <a:p>
            <a:r>
              <a:rPr lang="en-US" altLang="en-US" sz="1600" dirty="0"/>
              <a:t>Primary key</a:t>
            </a:r>
          </a:p>
          <a:p>
            <a:r>
              <a:rPr lang="en-US" altLang="en-US" sz="1600" dirty="0"/>
              <a:t>Foreign key</a:t>
            </a:r>
          </a:p>
          <a:p>
            <a:r>
              <a:rPr lang="en-US" altLang="en-US" sz="1600" dirty="0"/>
              <a:t>Domain integrity</a:t>
            </a:r>
          </a:p>
          <a:p>
            <a:r>
              <a:rPr lang="en-US" altLang="en-US" sz="1600" dirty="0"/>
              <a:t>Referential integrity</a:t>
            </a:r>
          </a:p>
          <a:p>
            <a:r>
              <a:rPr lang="en-US" altLang="en-US" sz="1600" dirty="0"/>
              <a:t>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15374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7EE-A24F-4E70-BAD9-AC840A29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8465"/>
            <a:ext cx="8229600" cy="585160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7865-179C-473F-A03B-32ADD5C8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CRUD – four aspects of the data lifecycle</a:t>
            </a:r>
          </a:p>
          <a:p>
            <a:r>
              <a:rPr lang="en-US" b="1" dirty="0"/>
              <a:t>C</a:t>
            </a:r>
            <a:r>
              <a:rPr lang="en-US" dirty="0"/>
              <a:t>reate / add / insert data</a:t>
            </a:r>
          </a:p>
          <a:p>
            <a:r>
              <a:rPr lang="en-US" b="1" dirty="0"/>
              <a:t>R</a:t>
            </a:r>
            <a:r>
              <a:rPr lang="en-US" dirty="0"/>
              <a:t>ead / retrieve / select data</a:t>
            </a:r>
          </a:p>
          <a:p>
            <a:r>
              <a:rPr lang="en-US" b="1" dirty="0"/>
              <a:t>U</a:t>
            </a:r>
            <a:r>
              <a:rPr lang="en-US" dirty="0"/>
              <a:t>pdate / amend / replace data</a:t>
            </a:r>
          </a:p>
          <a:p>
            <a:r>
              <a:rPr lang="en-US" b="1" dirty="0"/>
              <a:t>D</a:t>
            </a:r>
            <a:r>
              <a:rPr lang="en-US" dirty="0"/>
              <a:t>elete / remove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C5570-B788-407D-A1C0-6643551493FB}"/>
              </a:ext>
            </a:extLst>
          </p:cNvPr>
          <p:cNvSpPr txBox="1"/>
          <p:nvPr/>
        </p:nvSpPr>
        <p:spPr>
          <a:xfrm>
            <a:off x="361507" y="3556590"/>
            <a:ext cx="852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The DBMS will do the ACID work, </a:t>
            </a:r>
            <a:br>
              <a:rPr lang="en-US" b="1" i="1" dirty="0"/>
            </a:br>
            <a:r>
              <a:rPr lang="en-US" b="1" i="1" dirty="0"/>
              <a:t>guaranteeing integrity of the data during any CRUD operations</a:t>
            </a:r>
            <a:br>
              <a:rPr lang="en-US" b="1" i="1" dirty="0"/>
            </a:br>
            <a:r>
              <a:rPr lang="en-US" b="1" i="1" dirty="0"/>
              <a:t>IF YOU TELL IT SO!</a:t>
            </a:r>
          </a:p>
        </p:txBody>
      </p:sp>
    </p:spTree>
    <p:extLst>
      <p:ext uri="{BB962C8B-B14F-4D97-AF65-F5344CB8AC3E}">
        <p14:creationId xmlns:p14="http://schemas.microsoft.com/office/powerpoint/2010/main" val="19873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94414"/>
            <a:ext cx="3625702" cy="765544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Leveraging the 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24C8-0BA8-4E6A-9996-E97C1DA3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625702" cy="3334267"/>
          </a:xfrm>
        </p:spPr>
        <p:txBody>
          <a:bodyPr/>
          <a:lstStyle/>
          <a:p>
            <a:r>
              <a:rPr lang="en-US" dirty="0"/>
              <a:t>What not simply use 2-D arrays or other data structures in our programs? Why use a data base at all?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DBMS will DO LOTS OF WORK for us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simply need to know </a:t>
            </a:r>
            <a:r>
              <a:rPr lang="en-US" i="1" dirty="0"/>
              <a:t>how</a:t>
            </a:r>
            <a:r>
              <a:rPr lang="en-US" dirty="0"/>
              <a:t> to tell it what we want it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provide these management and operating rules when tables are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DBMS will enforce the rules in real-time behind the scenes.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7</a:t>
            </a:fld>
            <a:endParaRPr spc="4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095C33C-4563-4120-99CB-96310E1B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83" y="759527"/>
            <a:ext cx="3008313" cy="410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8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C4145-977E-471A-90A3-EFD9A7F8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0BBDA-AF3F-4F8D-ABAE-635DCB880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i="1" dirty="0">
                <a:solidFill>
                  <a:schemeClr val="tx1"/>
                </a:solidFill>
              </a:rPr>
              <a:t>… And now back to our regularly schedule program…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190057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23138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Relational model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Collection of tables to represent both data and relationships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Tables have columns (</a:t>
            </a:r>
            <a:r>
              <a:rPr lang="en-US" b="1" dirty="0"/>
              <a:t>attributes</a:t>
            </a:r>
            <a:r>
              <a:rPr lang="en-US" dirty="0"/>
              <a:t>) with unique names (order irrelevant)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Tables contain rows (</a:t>
            </a:r>
            <a:r>
              <a:rPr lang="en-US" b="1" dirty="0"/>
              <a:t>tuples</a:t>
            </a:r>
            <a:r>
              <a:rPr lang="en-US" dirty="0"/>
              <a:t>) that correspond to the instances (order irrelevant)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Tables are called </a:t>
            </a:r>
            <a:r>
              <a:rPr lang="en-US" b="1" dirty="0"/>
              <a:t>relations </a:t>
            </a:r>
            <a:r>
              <a:rPr lang="en-US" dirty="0"/>
              <a:t>represented as    </a:t>
            </a:r>
            <a:r>
              <a:rPr lang="en-US" i="1" dirty="0" err="1"/>
              <a:t>relationName</a:t>
            </a:r>
            <a:r>
              <a:rPr lang="en-US" i="1" dirty="0"/>
              <a:t> (ID, Att1, …, </a:t>
            </a:r>
            <a:r>
              <a:rPr lang="en-US" i="1" dirty="0" err="1"/>
              <a:t>AttN</a:t>
            </a:r>
            <a:r>
              <a:rPr lang="en-US" i="1" dirty="0"/>
              <a:t>)</a:t>
            </a:r>
            <a:endParaRPr lang="en-US" b="1" i="1" dirty="0"/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#Rows = </a:t>
            </a:r>
            <a:r>
              <a:rPr lang="en-US" b="1" dirty="0"/>
              <a:t>cardinality</a:t>
            </a:r>
            <a:r>
              <a:rPr lang="en-US" dirty="0"/>
              <a:t>, #Columns = </a:t>
            </a:r>
            <a:r>
              <a:rPr lang="en-US" b="1" dirty="0"/>
              <a:t>arity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6" name="Line 31">
            <a:extLst>
              <a:ext uri="{FF2B5EF4-FFF2-40B4-BE49-F238E27FC236}">
                <a16:creationId xmlns:a16="http://schemas.microsoft.com/office/drawing/2014/main" id="{52BAA27F-BCFA-4D53-A567-E18ACF57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864" y="3244084"/>
            <a:ext cx="1717136" cy="223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F7508F-0ED4-4815-B996-27E088F7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223" y="2905531"/>
            <a:ext cx="1717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dirty="0">
                <a:latin typeface="+mj-lt"/>
              </a:rPr>
              <a:t>Columns (schema)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09F4537B-6B02-43F7-BB4B-98B0D5892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3770" y="3244084"/>
            <a:ext cx="1701094" cy="223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CA517854-26BA-4508-B041-F946A4CD1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0" y="3893094"/>
            <a:ext cx="9347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dirty="0">
                <a:latin typeface="+mj-lt"/>
              </a:rPr>
              <a:t>Rows</a:t>
            </a:r>
          </a:p>
          <a:p>
            <a:pPr algn="ctr"/>
            <a:r>
              <a:rPr lang="en-US" altLang="en-US" dirty="0">
                <a:latin typeface="+mj-lt"/>
              </a:rPr>
              <a:t>(tuples)</a:t>
            </a:r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CA79E12E-3E78-4DEA-90C6-0F3097615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360" y="3777486"/>
            <a:ext cx="224576" cy="407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B58517DC-F293-411D-A824-854EFABF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" y="4185482"/>
            <a:ext cx="224576" cy="5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400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14CECCB0-DF8F-49F3-AB48-4BA7972D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90166"/>
              </p:ext>
            </p:extLst>
          </p:nvPr>
        </p:nvGraphicFramePr>
        <p:xfrm>
          <a:off x="1135132" y="3504259"/>
          <a:ext cx="343686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900554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Krawczyk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80,000.00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Arodz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72,000.00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9110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Comp. Sci.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55,000.00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F578DFB-AC17-46F2-A8CA-877A1ECEFC5C}"/>
              </a:ext>
            </a:extLst>
          </p:cNvPr>
          <p:cNvSpPr txBox="1"/>
          <p:nvPr/>
        </p:nvSpPr>
        <p:spPr>
          <a:xfrm>
            <a:off x="1991769" y="4799994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Instructor</a:t>
            </a:r>
            <a:endParaRPr lang="en-US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227211C-C46C-48FB-91FC-3D237FDD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83993"/>
              </p:ext>
            </p:extLst>
          </p:nvPr>
        </p:nvGraphicFramePr>
        <p:xfrm>
          <a:off x="5850086" y="3504259"/>
          <a:ext cx="2577651" cy="103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59217">
                  <a:extLst>
                    <a:ext uri="{9D8B030D-6E8A-4147-A177-3AD203B41FA5}">
                      <a16:colId xmlns:a16="http://schemas.microsoft.com/office/drawing/2014/main" val="3024031171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859217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</a:tblGrid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45565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98345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CMSC401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76766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41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AB64369-C4A6-46AA-A72E-9CB44F597481}"/>
              </a:ext>
            </a:extLst>
          </p:cNvPr>
          <p:cNvSpPr txBox="1"/>
          <p:nvPr/>
        </p:nvSpPr>
        <p:spPr>
          <a:xfrm>
            <a:off x="6278079" y="4540579"/>
            <a:ext cx="172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Course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3A0889-2E17-48BF-A814-955EFE0B390D}"/>
              </a:ext>
            </a:extLst>
          </p:cNvPr>
          <p:cNvSpPr/>
          <p:nvPr/>
        </p:nvSpPr>
        <p:spPr>
          <a:xfrm>
            <a:off x="7586989" y="3997019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2D1DB2-928B-42F3-9C3A-DDCABFDAE6DE}"/>
              </a:ext>
            </a:extLst>
          </p:cNvPr>
          <p:cNvCxnSpPr/>
          <p:nvPr/>
        </p:nvCxnSpPr>
        <p:spPr>
          <a:xfrm>
            <a:off x="8087360" y="4151959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1DA55C-288B-487A-A6B8-B04481E57AB1}"/>
              </a:ext>
            </a:extLst>
          </p:cNvPr>
          <p:cNvCxnSpPr>
            <a:cxnSpLocks/>
          </p:cNvCxnSpPr>
          <p:nvPr/>
        </p:nvCxnSpPr>
        <p:spPr>
          <a:xfrm flipV="1">
            <a:off x="8580120" y="4151960"/>
            <a:ext cx="0" cy="7975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AB34A-C1D5-48E7-9576-7AC45496835C}"/>
              </a:ext>
            </a:extLst>
          </p:cNvPr>
          <p:cNvCxnSpPr>
            <a:cxnSpLocks/>
          </p:cNvCxnSpPr>
          <p:nvPr/>
        </p:nvCxnSpPr>
        <p:spPr>
          <a:xfrm>
            <a:off x="5125720" y="4949519"/>
            <a:ext cx="3459497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D3EA-4432-439F-947C-1F7D14EC6BEF}"/>
              </a:ext>
            </a:extLst>
          </p:cNvPr>
          <p:cNvCxnSpPr>
            <a:cxnSpLocks/>
          </p:cNvCxnSpPr>
          <p:nvPr/>
        </p:nvCxnSpPr>
        <p:spPr>
          <a:xfrm flipV="1">
            <a:off x="5125720" y="4145513"/>
            <a:ext cx="0" cy="804006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5D3553-0CB5-4734-95C3-411738A6AC20}"/>
              </a:ext>
            </a:extLst>
          </p:cNvPr>
          <p:cNvCxnSpPr/>
          <p:nvPr/>
        </p:nvCxnSpPr>
        <p:spPr>
          <a:xfrm>
            <a:off x="4632960" y="4158212"/>
            <a:ext cx="492760" cy="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705104-C87C-47CB-875A-94CF394CDDAD}"/>
              </a:ext>
            </a:extLst>
          </p:cNvPr>
          <p:cNvSpPr/>
          <p:nvPr/>
        </p:nvSpPr>
        <p:spPr>
          <a:xfrm>
            <a:off x="1161855" y="3997019"/>
            <a:ext cx="500371" cy="30988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CU Egr Gold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5780</Words>
  <Application>Microsoft Office PowerPoint</Application>
  <PresentationFormat>On-screen Show (16:9)</PresentationFormat>
  <Paragraphs>1148</Paragraphs>
  <Slides>57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VCU Egr Gold </vt:lpstr>
      <vt:lpstr>VCU Egr Gold Angle </vt:lpstr>
      <vt:lpstr>Week 4 – Lectures 1 and 2</vt:lpstr>
      <vt:lpstr>Housekeeping</vt:lpstr>
      <vt:lpstr>PowerPoint Presentation</vt:lpstr>
      <vt:lpstr> … In Previous episodes …</vt:lpstr>
      <vt:lpstr>ACID properties</vt:lpstr>
      <vt:lpstr>CRUD</vt:lpstr>
      <vt:lpstr>Leveraging the DBMS</vt:lpstr>
      <vt:lpstr>The 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Translating ERD to Tables</vt:lpstr>
      <vt:lpstr>Translation ERD into  relational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468</cp:revision>
  <dcterms:created xsi:type="dcterms:W3CDTF">2016-04-01T17:42:41Z</dcterms:created>
  <dcterms:modified xsi:type="dcterms:W3CDTF">2022-09-18T02:03:30Z</dcterms:modified>
</cp:coreProperties>
</file>