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3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  <p:sldMasterId id="2147483686" r:id="rId2"/>
    <p:sldMasterId id="2147483672" r:id="rId3"/>
    <p:sldMasterId id="2147483688" r:id="rId4"/>
  </p:sldMasterIdLst>
  <p:notesMasterIdLst>
    <p:notesMasterId r:id="rId47"/>
  </p:notesMasterIdLst>
  <p:sldIdLst>
    <p:sldId id="350" r:id="rId5"/>
    <p:sldId id="351" r:id="rId6"/>
    <p:sldId id="298" r:id="rId7"/>
    <p:sldId id="352" r:id="rId8"/>
    <p:sldId id="353" r:id="rId9"/>
    <p:sldId id="300" r:id="rId10"/>
    <p:sldId id="354" r:id="rId11"/>
    <p:sldId id="302" r:id="rId12"/>
    <p:sldId id="303" r:id="rId13"/>
    <p:sldId id="304" r:id="rId14"/>
    <p:sldId id="356" r:id="rId15"/>
    <p:sldId id="305" r:id="rId16"/>
    <p:sldId id="306" r:id="rId17"/>
    <p:sldId id="308" r:id="rId18"/>
    <p:sldId id="307" r:id="rId19"/>
    <p:sldId id="309" r:id="rId20"/>
    <p:sldId id="357" r:id="rId21"/>
    <p:sldId id="310" r:id="rId22"/>
    <p:sldId id="311" r:id="rId23"/>
    <p:sldId id="312" r:id="rId24"/>
    <p:sldId id="313" r:id="rId25"/>
    <p:sldId id="317" r:id="rId26"/>
    <p:sldId id="314" r:id="rId27"/>
    <p:sldId id="315" r:id="rId28"/>
    <p:sldId id="322" r:id="rId29"/>
    <p:sldId id="318" r:id="rId30"/>
    <p:sldId id="319" r:id="rId31"/>
    <p:sldId id="320" r:id="rId32"/>
    <p:sldId id="367" r:id="rId33"/>
    <p:sldId id="321" r:id="rId34"/>
    <p:sldId id="323" r:id="rId35"/>
    <p:sldId id="358" r:id="rId36"/>
    <p:sldId id="359" r:id="rId37"/>
    <p:sldId id="360" r:id="rId38"/>
    <p:sldId id="361" r:id="rId39"/>
    <p:sldId id="362" r:id="rId40"/>
    <p:sldId id="363" r:id="rId41"/>
    <p:sldId id="364" r:id="rId42"/>
    <p:sldId id="316" r:id="rId43"/>
    <p:sldId id="365" r:id="rId44"/>
    <p:sldId id="366" r:id="rId45"/>
    <p:sldId id="287" r:id="rId46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E2E2"/>
    <a:srgbClr val="C1E8F2"/>
    <a:srgbClr val="000000"/>
    <a:srgbClr val="F0F0F0"/>
    <a:srgbClr val="FEBE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932" autoAdjust="0"/>
    <p:restoredTop sz="60414" autoAdjust="0"/>
  </p:normalViewPr>
  <p:slideViewPr>
    <p:cSldViewPr snapToGrid="0" snapToObjects="1">
      <p:cViewPr varScale="1">
        <p:scale>
          <a:sx n="89" d="100"/>
          <a:sy n="89" d="100"/>
        </p:scale>
        <p:origin x="1349" y="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D0B49E-D587-4D05-9A27-3AEC5171794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A050D4-E039-465F-B72C-CC8A7311291F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B6880E2-0A2B-40C6-A465-19E434308345}" type="datetimeFigureOut">
              <a:rPr lang="en-US" altLang="en-US"/>
              <a:pPr/>
              <a:t>9/19/2022</a:t>
            </a:fld>
            <a:endParaRPr lang="en-US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C262D0BC-2A47-4A32-B613-836DCCE55E6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7E6856CD-48CD-4489-9149-0CA79815BD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952676-18C4-4D23-A85D-54CD22CC0E1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DAF1E0-10D3-45CC-9D1A-9C40A314A57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0AC947F-BBC7-4FDB-A6DB-1EC6A7310C3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ER model is a way of modeling the needs of the database that is close to the user/enterprise.</a:t>
            </a:r>
            <a:r>
              <a:rPr lang="en-US" baseline="0" dirty="0"/>
              <a:t> It’s a first step at understanding the user requirements and is easy for the end users to understand so it facilitates communication.</a:t>
            </a:r>
          </a:p>
          <a:p>
            <a:r>
              <a:rPr lang="en-US" baseline="0" dirty="0"/>
              <a:t>Importance of getting the data model right </a:t>
            </a:r>
            <a:r>
              <a:rPr lang="mr-IN" baseline="0" dirty="0"/>
              <a:t>–</a:t>
            </a:r>
            <a:r>
              <a:rPr lang="en-US" baseline="0" dirty="0"/>
              <a:t> can change physical design later, but to change the logical design would disrupt the way data is used.</a:t>
            </a:r>
          </a:p>
          <a:p>
            <a:r>
              <a:rPr lang="en-US" sz="1400" b="1" baseline="0" dirty="0"/>
              <a:t>The two major things to avoid are duplication and missing information.</a:t>
            </a:r>
            <a:endParaRPr sz="1400" b="1" dirty="0"/>
          </a:p>
        </p:txBody>
      </p:sp>
    </p:spTree>
    <p:extLst>
      <p:ext uri="{BB962C8B-B14F-4D97-AF65-F5344CB8AC3E}">
        <p14:creationId xmlns:p14="http://schemas.microsoft.com/office/powerpoint/2010/main" val="38773984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AC947F-BBC7-4FDB-A6DB-1EC6A7310C3B}" type="slidenum">
              <a:rPr lang="en-US" altLang="en-US" smtClean="0"/>
              <a:pPr/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7627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IDEMPOTENT – the operation can be applied more than once without getting a different answer or other side effects.</a:t>
            </a:r>
          </a:p>
          <a:p>
            <a:r>
              <a:rPr lang="en-US" dirty="0"/>
              <a:t>Once you select – you’re done. A select applied to the same select results in the same result.</a:t>
            </a:r>
          </a:p>
          <a:p>
            <a:endParaRPr lang="en-US" dirty="0"/>
          </a:p>
          <a:p>
            <a:r>
              <a:rPr lang="en-US" dirty="0"/>
              <a:t>Distributive over union – see picture</a:t>
            </a:r>
          </a:p>
          <a:p>
            <a:endParaRPr lang="en-US" dirty="0"/>
          </a:p>
          <a:p>
            <a:r>
              <a:rPr lang="en-US" dirty="0"/>
              <a:t>NOT distributed over intersection or set difference.  ORDER OF APPLICATION MATTERS!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AC947F-BBC7-4FDB-A6DB-1EC6A7310C3B}" type="slidenum">
              <a:rPr lang="en-US" altLang="en-US" smtClean="0"/>
              <a:pPr/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556846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AC947F-BBC7-4FDB-A6DB-1EC6A7310C3B}" type="slidenum">
              <a:rPr lang="en-US" altLang="en-US" smtClean="0"/>
              <a:pPr/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14063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AC947F-BBC7-4FDB-A6DB-1EC6A7310C3B}" type="slidenum">
              <a:rPr lang="en-US" altLang="en-US" smtClean="0"/>
              <a:pPr/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724927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AC947F-BBC7-4FDB-A6DB-1EC6A7310C3B}" type="slidenum">
              <a:rPr lang="en-US" altLang="en-US" smtClean="0"/>
              <a:pPr/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29209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AC947F-BBC7-4FDB-A6DB-1EC6A7310C3B}" type="slidenum">
              <a:rPr lang="en-US" altLang="en-US" smtClean="0"/>
              <a:pPr/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092192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AC947F-BBC7-4FDB-A6DB-1EC6A7310C3B}" type="slidenum">
              <a:rPr lang="en-US" altLang="en-US" smtClean="0"/>
              <a:pPr/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742587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AC947F-BBC7-4FDB-A6DB-1EC6A7310C3B}" type="slidenum">
              <a:rPr lang="en-US" altLang="en-US" smtClean="0"/>
              <a:pPr/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9634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AC947F-BBC7-4FDB-A6DB-1EC6A7310C3B}" type="slidenum">
              <a:rPr lang="en-US" altLang="en-US" smtClean="0"/>
              <a:pPr/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08732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AC947F-BBC7-4FDB-A6DB-1EC6A7310C3B}" type="slidenum">
              <a:rPr lang="en-US" altLang="en-US" smtClean="0"/>
              <a:pPr/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90360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AC947F-BBC7-4FDB-A6DB-1EC6A7310C3B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59275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AC947F-BBC7-4FDB-A6DB-1EC6A7310C3B}" type="slidenum">
              <a:rPr lang="en-US" altLang="en-US" smtClean="0"/>
              <a:pPr/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911006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AC947F-BBC7-4FDB-A6DB-1EC6A7310C3B}" type="slidenum">
              <a:rPr lang="en-US" altLang="en-US" smtClean="0"/>
              <a:pPr/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809547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AC947F-BBC7-4FDB-A6DB-1EC6A7310C3B}" type="slidenum">
              <a:rPr lang="en-US" altLang="en-US" smtClean="0"/>
              <a:pPr/>
              <a:t>27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146080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AC947F-BBC7-4FDB-A6DB-1EC6A7310C3B}" type="slidenum">
              <a:rPr lang="en-US" altLang="en-US" smtClean="0"/>
              <a:pPr/>
              <a:t>28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3287376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AC947F-BBC7-4FDB-A6DB-1EC6A7310C3B}" type="slidenum">
              <a:rPr lang="en-US" altLang="en-US" smtClean="0"/>
              <a:pPr/>
              <a:t>30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5035965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AC947F-BBC7-4FDB-A6DB-1EC6A7310C3B}" type="slidenum">
              <a:rPr lang="en-US" altLang="en-US" smtClean="0"/>
              <a:pPr/>
              <a:t>31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2622744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AC947F-BBC7-4FDB-A6DB-1EC6A7310C3B}" type="slidenum">
              <a:rPr lang="en-US" altLang="en-US" smtClean="0"/>
              <a:pPr/>
              <a:t>32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1826143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l-GR" dirty="0"/>
              <a:t>σ </a:t>
            </a:r>
            <a:r>
              <a:rPr lang="en-US" dirty="0"/>
              <a:t>manufacturer = 'Boeing’ (Aircraft)</a:t>
            </a:r>
          </a:p>
          <a:p>
            <a:r>
              <a:rPr lang="el-GR" dirty="0"/>
              <a:t>Π</a:t>
            </a:r>
            <a:r>
              <a:rPr lang="en-US" dirty="0"/>
              <a:t> id (</a:t>
            </a:r>
            <a:r>
              <a:rPr lang="el-GR" dirty="0"/>
              <a:t>σ </a:t>
            </a:r>
            <a:r>
              <a:rPr lang="en-US" dirty="0"/>
              <a:t>manufacturer = 'Boeing’ (Aircraft))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l-GR" dirty="0"/>
              <a:t>Π</a:t>
            </a:r>
            <a:r>
              <a:rPr lang="en-US" dirty="0"/>
              <a:t> id (</a:t>
            </a:r>
            <a:r>
              <a:rPr lang="el-GR" dirty="0"/>
              <a:t>σ </a:t>
            </a:r>
            <a:r>
              <a:rPr lang="en-US" dirty="0"/>
              <a:t>manufacturer = 'Boeing’ (Aircraft)) ⨝ Aircraft.id = </a:t>
            </a:r>
            <a:r>
              <a:rPr lang="en-US" dirty="0" err="1"/>
              <a:t>Certified.aid</a:t>
            </a:r>
            <a:r>
              <a:rPr lang="en-US" dirty="0"/>
              <a:t> Certified</a:t>
            </a:r>
          </a:p>
          <a:p>
            <a:r>
              <a:rPr lang="el-GR" dirty="0"/>
              <a:t>Π</a:t>
            </a:r>
            <a:r>
              <a:rPr lang="en-US" dirty="0"/>
              <a:t> </a:t>
            </a:r>
            <a:r>
              <a:rPr lang="en-US" dirty="0" err="1"/>
              <a:t>eid</a:t>
            </a:r>
            <a:r>
              <a:rPr lang="en-US" dirty="0"/>
              <a:t> (</a:t>
            </a:r>
            <a:r>
              <a:rPr lang="el-GR" dirty="0"/>
              <a:t>π </a:t>
            </a:r>
            <a:r>
              <a:rPr lang="en-US" dirty="0"/>
              <a:t>id (</a:t>
            </a:r>
            <a:r>
              <a:rPr lang="el-GR" dirty="0"/>
              <a:t>σ </a:t>
            </a:r>
            <a:r>
              <a:rPr lang="en-US" dirty="0"/>
              <a:t>manufacturer = 'Boeing' (Aircraft)) ⨝ Aircraft.id = </a:t>
            </a:r>
            <a:r>
              <a:rPr lang="en-US" dirty="0" err="1"/>
              <a:t>Certified.aid</a:t>
            </a:r>
            <a:r>
              <a:rPr lang="en-US" dirty="0"/>
              <a:t> Certified)</a:t>
            </a:r>
          </a:p>
          <a:p>
            <a:r>
              <a:rPr lang="el-GR" dirty="0"/>
              <a:t>Π</a:t>
            </a:r>
            <a:r>
              <a:rPr lang="en-US" dirty="0"/>
              <a:t> </a:t>
            </a:r>
            <a:r>
              <a:rPr lang="en-US" dirty="0" err="1"/>
              <a:t>eid</a:t>
            </a:r>
            <a:r>
              <a:rPr lang="en-US" dirty="0"/>
              <a:t> (</a:t>
            </a:r>
            <a:r>
              <a:rPr lang="el-GR" dirty="0"/>
              <a:t>π </a:t>
            </a:r>
            <a:r>
              <a:rPr lang="en-US" dirty="0"/>
              <a:t>id (</a:t>
            </a:r>
            <a:r>
              <a:rPr lang="el-GR" dirty="0"/>
              <a:t>σ </a:t>
            </a:r>
            <a:r>
              <a:rPr lang="en-US" dirty="0"/>
              <a:t>manufacturer = 'Boeing' (Aircraft)) ⨝ Aircraft.id = </a:t>
            </a:r>
            <a:r>
              <a:rPr lang="en-US" dirty="0" err="1"/>
              <a:t>Certified.aid</a:t>
            </a:r>
            <a:r>
              <a:rPr lang="en-US" dirty="0"/>
              <a:t> Certified) ⨝ </a:t>
            </a:r>
            <a:r>
              <a:rPr lang="en-US" dirty="0" err="1"/>
              <a:t>Certified.eid</a:t>
            </a:r>
            <a:r>
              <a:rPr lang="en-US" dirty="0"/>
              <a:t> = Employee.id Employee</a:t>
            </a:r>
          </a:p>
          <a:p>
            <a:r>
              <a:rPr lang="el-GR" dirty="0"/>
              <a:t>Π</a:t>
            </a:r>
            <a:r>
              <a:rPr lang="en-US" dirty="0"/>
              <a:t> </a:t>
            </a:r>
            <a:r>
              <a:rPr lang="en-US" dirty="0" err="1"/>
              <a:t>eid</a:t>
            </a:r>
            <a:r>
              <a:rPr lang="en-US" dirty="0"/>
              <a:t> (</a:t>
            </a:r>
            <a:r>
              <a:rPr lang="el-GR" dirty="0"/>
              <a:t>π </a:t>
            </a:r>
            <a:r>
              <a:rPr lang="en-US" dirty="0"/>
              <a:t>id (</a:t>
            </a:r>
            <a:r>
              <a:rPr lang="el-GR" dirty="0"/>
              <a:t>σ </a:t>
            </a:r>
            <a:r>
              <a:rPr lang="en-US" dirty="0"/>
              <a:t>manufacturer = 'Boeing' (Aircraft)) ⨝ Aircraft.id = </a:t>
            </a:r>
            <a:r>
              <a:rPr lang="en-US" dirty="0" err="1"/>
              <a:t>Certified.aid</a:t>
            </a:r>
            <a:r>
              <a:rPr lang="en-US" dirty="0"/>
              <a:t> Certified) ⨝ </a:t>
            </a:r>
            <a:r>
              <a:rPr lang="en-US" dirty="0" err="1"/>
              <a:t>Certified.eid</a:t>
            </a:r>
            <a:r>
              <a:rPr lang="en-US" dirty="0"/>
              <a:t> = Employee.id Employee ⨝ Pilot</a:t>
            </a:r>
          </a:p>
          <a:p>
            <a:r>
              <a:rPr lang="el-GR" dirty="0"/>
              <a:t>Π</a:t>
            </a:r>
            <a:r>
              <a:rPr lang="en-US" dirty="0"/>
              <a:t> name (</a:t>
            </a:r>
            <a:r>
              <a:rPr lang="el-GR" dirty="0"/>
              <a:t>π </a:t>
            </a:r>
            <a:r>
              <a:rPr lang="en-US" dirty="0" err="1"/>
              <a:t>eid</a:t>
            </a:r>
            <a:r>
              <a:rPr lang="en-US" dirty="0"/>
              <a:t> (</a:t>
            </a:r>
            <a:r>
              <a:rPr lang="el-GR" dirty="0"/>
              <a:t>π </a:t>
            </a:r>
            <a:r>
              <a:rPr lang="en-US" dirty="0"/>
              <a:t>id (</a:t>
            </a:r>
            <a:r>
              <a:rPr lang="el-GR" dirty="0"/>
              <a:t>σ </a:t>
            </a:r>
            <a:r>
              <a:rPr lang="en-US" dirty="0"/>
              <a:t>manufacturer = 'Boeing' (Aircraft)) ⨝ Aircraft.id = </a:t>
            </a:r>
            <a:r>
              <a:rPr lang="en-US" dirty="0" err="1"/>
              <a:t>Certified.aid</a:t>
            </a:r>
            <a:r>
              <a:rPr lang="en-US" dirty="0"/>
              <a:t> Certified) ⨝ </a:t>
            </a:r>
            <a:r>
              <a:rPr lang="en-US" dirty="0" err="1"/>
              <a:t>Certified.eid</a:t>
            </a:r>
            <a:r>
              <a:rPr lang="en-US" dirty="0"/>
              <a:t> = Employee.id Employee ⨝ Pilot)</a:t>
            </a:r>
          </a:p>
          <a:p>
            <a:pPr marL="0" marR="0" lvl="0" indent="0" algn="l" defTabSz="4572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Result: David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AC947F-BBC7-4FDB-A6DB-1EC6A7310C3B}" type="slidenum">
              <a:rPr lang="en-US" altLang="en-US" smtClean="0"/>
              <a:pPr/>
              <a:t>33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02887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AC947F-BBC7-4FDB-A6DB-1EC6A7310C3B}" type="slidenum">
              <a:rPr lang="en-US" altLang="en-US" smtClean="0"/>
              <a:pPr/>
              <a:t>34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0319450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AC947F-BBC7-4FDB-A6DB-1EC6A7310C3B}" type="slidenum">
              <a:rPr lang="en-US" altLang="en-US" smtClean="0"/>
              <a:pPr/>
              <a:t>35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886222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AC947F-BBC7-4FDB-A6DB-1EC6A7310C3B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898387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AC947F-BBC7-4FDB-A6DB-1EC6A7310C3B}" type="slidenum">
              <a:rPr lang="en-US" altLang="en-US" smtClean="0"/>
              <a:pPr/>
              <a:t>36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1457756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AC947F-BBC7-4FDB-A6DB-1EC6A7310C3B}" type="slidenum">
              <a:rPr lang="en-US" altLang="en-US" smtClean="0"/>
              <a:pPr/>
              <a:t>37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345791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AC947F-BBC7-4FDB-A6DB-1EC6A7310C3B}" type="slidenum">
              <a:rPr lang="en-US" altLang="en-US" smtClean="0"/>
              <a:pPr/>
              <a:t>38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866482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AC947F-BBC7-4FDB-A6DB-1EC6A7310C3B}" type="slidenum">
              <a:rPr lang="en-US" altLang="en-US" smtClean="0"/>
              <a:pPr/>
              <a:t>39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1874192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AC947F-BBC7-4FDB-A6DB-1EC6A7310C3B}" type="slidenum">
              <a:rPr lang="en-US" altLang="en-US" smtClean="0"/>
              <a:pPr/>
              <a:t>40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279900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AC947F-BBC7-4FDB-A6DB-1EC6A7310C3B}" type="slidenum">
              <a:rPr lang="en-US" altLang="en-US" smtClean="0"/>
              <a:pPr/>
              <a:t>41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196435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973513" y="8832850"/>
            <a:ext cx="3036887" cy="46355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fld id="{5C22365E-D7E6-774E-865F-C2415A7DF8F1}" type="slidenum">
              <a:rPr lang="en-US" altLang="en-US" sz="1200"/>
              <a:pPr/>
              <a:t>42</a:t>
            </a:fld>
            <a:endParaRPr lang="en-US" altLang="en-US" sz="120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06400" y="698500"/>
            <a:ext cx="6197600" cy="3486150"/>
          </a:xfrm>
          <a:prstGeom prst="rect">
            <a:avLst/>
          </a:prstGeom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038" y="4416425"/>
            <a:ext cx="5140325" cy="4181475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en-US" altLang="en-US" dirty="0"/>
              <a:t>Each Query input is a table (or set of tables)</a:t>
            </a:r>
          </a:p>
          <a:p>
            <a:r>
              <a:rPr lang="en-US" altLang="en-US" dirty="0"/>
              <a:t>Each query output is a table.</a:t>
            </a:r>
          </a:p>
          <a:p>
            <a:r>
              <a:rPr lang="en-US" altLang="en-US" dirty="0"/>
              <a:t>All data in the output table appears in one of the input tables</a:t>
            </a:r>
          </a:p>
          <a:p>
            <a:r>
              <a:rPr lang="en-US" altLang="en-US"/>
              <a:t>Relational Algebra is not Turning complete</a:t>
            </a:r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419657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AC947F-BBC7-4FDB-A6DB-1EC6A7310C3B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516576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AC947F-BBC7-4FDB-A6DB-1EC6A7310C3B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42796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AC947F-BBC7-4FDB-A6DB-1EC6A7310C3B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124076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AC947F-BBC7-4FDB-A6DB-1EC6A7310C3B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38801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AC947F-BBC7-4FDB-A6DB-1EC6A7310C3B}" type="slidenum">
              <a:rPr lang="en-US" altLang="en-US" smtClean="0"/>
              <a:pPr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308286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IDEMPOTENT – the operation can be applied more than once without getting a different answer or other side effects.</a:t>
            </a:r>
          </a:p>
          <a:p>
            <a:r>
              <a:rPr lang="en-US" dirty="0"/>
              <a:t>Once you select – you’re done. A select applied to the same select results in the same result.</a:t>
            </a:r>
          </a:p>
          <a:p>
            <a:endParaRPr lang="en-US" dirty="0"/>
          </a:p>
          <a:p>
            <a:r>
              <a:rPr lang="en-US" dirty="0"/>
              <a:t>Distributive over union – see picture</a:t>
            </a:r>
          </a:p>
          <a:p>
            <a:endParaRPr lang="en-US" dirty="0"/>
          </a:p>
          <a:p>
            <a:r>
              <a:rPr lang="en-US" dirty="0"/>
              <a:t>NOT distributed over intersection or set difference.  ORDER OF APPLICATION MATTERS!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AC947F-BBC7-4FDB-A6DB-1EC6A7310C3B}" type="slidenum">
              <a:rPr lang="en-US" altLang="en-US" smtClean="0"/>
              <a:pPr/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279910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60B012-42FE-4328-9FB6-F8C4D01A1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992C0B0-3253-496F-8124-7E81195BA64D}" type="datetimeFigureOut">
              <a:rPr lang="en-US" altLang="en-US"/>
              <a:pPr/>
              <a:t>9/19/2022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6EBDA0-2D55-463E-A486-744B238EF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27C8F-357F-462A-82A0-4765AF4F8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233D8A8-F2D3-44C8-AF5B-B8299F74FD3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22840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6B155A8-6E64-4C57-91FA-22850CFFA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BBA8342-8168-46D2-9286-222BDB776874}" type="datetimeFigureOut">
              <a:rPr lang="en-US" altLang="en-US"/>
              <a:pPr/>
              <a:t>9/19/2022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7C461010-6565-4F21-BB5F-26911C834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D06275D-D7C9-426B-AD8D-EE56A3B8C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24A3EE9-4E7C-49F1-9F9F-7E27FDC68E4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5531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184F684-30B3-4C84-8021-1760B6F15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D6583B9-C184-4857-930E-87FF06E831AF}" type="datetimeFigureOut">
              <a:rPr lang="en-US" altLang="en-US"/>
              <a:pPr/>
              <a:t>9/19/2022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0338765-6CE7-47D8-AE36-939F57999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C7454BE-751A-4F24-B038-9B423A220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99679F7-C118-489A-89EE-05BA6BC0680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059739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832B19-A713-48CC-82DF-E235875C5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3AAF2CD-CD50-496D-B8A2-C830B3FD90BE}" type="datetimeFigureOut">
              <a:rPr lang="en-US" altLang="en-US"/>
              <a:pPr/>
              <a:t>9/19/2022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5E6575-32BF-478F-B1BE-86690D954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B7B678-04D4-4C51-9585-720B5BFD0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E7A501-9708-49D7-92B2-5A907392083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893076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35F906-B2D5-495A-A3E5-B3DB1FE25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A581232-05E3-4565-A109-6D5A8552B72E}" type="datetimeFigureOut">
              <a:rPr lang="en-US" altLang="en-US"/>
              <a:pPr/>
              <a:t>9/19/2022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FEB8B-064B-4403-8E7D-A2DD5E41E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C4A211-D0CA-4BCE-B639-1CCD5560B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945BA9A-77E9-4722-8F9F-335EF1D830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94398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293" y="501134"/>
            <a:ext cx="8699081" cy="417468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DBAFDC-910F-42F5-9888-172B18A79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5E8ED03-BED0-4F3E-BD78-34BBCB33A5F6}" type="datetimeFigureOut">
              <a:rPr lang="en-US" altLang="en-US"/>
              <a:pPr/>
              <a:t>9/19/2022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9F34F3-1B3F-442D-9AA3-3379F16FD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02C771-AE13-417D-9EFD-DAB959F76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822747-9FE7-4527-94B2-BB16637BC07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27945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BEC957-C7BC-44B4-9197-AD427E53E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CF2F536-D103-40ED-8B0D-B042C4EA91AB}" type="datetimeFigureOut">
              <a:rPr lang="en-US" altLang="en-US"/>
              <a:pPr/>
              <a:t>9/19/2022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205E5F-F3CD-411A-8DA6-03A6C2ED0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343BA6-1F1D-426F-B2A0-64E975755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6D40BEC-2707-4B25-8FE3-4E14160686F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433407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4D32B6-69EA-4E7B-B383-06430388C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088DB9-CE87-475F-9BDC-9D8F854536F2}" type="datetimeFigureOut">
              <a:rPr lang="en-US" altLang="en-US"/>
              <a:pPr/>
              <a:t>9/19/2022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28DFE5-B91F-4B14-94C4-E1C1CEFD7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0AEFC1-F95B-41A7-9621-100BF3573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0B9170-B52E-4380-955A-40C81D2EFDA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097204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4C700-6B2B-4EA9-BB96-171933FD4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F68052A-7D6C-4464-93EF-85C6D2E58478}" type="datetimeFigureOut">
              <a:rPr lang="en-US" altLang="en-US"/>
              <a:pPr/>
              <a:t>9/19/2022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0E3505-561A-4FC9-A88C-880E31D4E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1254FC-AA8D-4B1F-8DF1-26FF35BDE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70D2B2-7720-4A66-A033-0A2015E4B9C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144999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D77AAAE-D44E-4789-9154-FE2BF039A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FABCE10-49D1-45C8-B226-30A37821F1F2}" type="datetimeFigureOut">
              <a:rPr lang="en-US" altLang="en-US"/>
              <a:pPr/>
              <a:t>9/19/2022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A01D367-FC72-46BB-8C91-CFEC1A359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07B59CE-BF00-4EA9-B74C-3639E2D70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FCC4E2-F8E3-43B7-8B28-E39BC30061D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086299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B8265C00-E750-44A0-94A6-7FFC9E595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D0B50DE-56E6-43E3-A451-AF04A19E1215}" type="datetimeFigureOut">
              <a:rPr lang="en-US" altLang="en-US"/>
              <a:pPr/>
              <a:t>9/19/2022</a:t>
            </a:fld>
            <a:endParaRPr lang="en-US" alt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79BD640F-10FB-4E18-B6AC-8298B075C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E7D5C301-C908-44E1-8077-87659482D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841ACA7-D1B2-49AA-A1A4-FD6FA464F7C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24626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E475F7-4137-429F-9827-C9A764B91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72CCDD4-4AB9-4E77-8FAC-13CF81C47959}" type="datetimeFigureOut">
              <a:rPr lang="en-US" altLang="en-US"/>
              <a:pPr/>
              <a:t>9/19/2022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04FEA6-E86D-49B8-B6AA-F5444889D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139C33-77E9-4C5F-987D-92C7DC231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B014F7D-FE77-4C35-B12B-B3A0E48DC78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497251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08ABAF0C-9F83-4D76-A7EB-1D0F3F600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AB5C65-2A43-495C-835F-33FAB82C7FAC}" type="datetimeFigureOut">
              <a:rPr lang="en-US" altLang="en-US"/>
              <a:pPr/>
              <a:t>9/19/2022</a:t>
            </a:fld>
            <a:endParaRPr lang="en-US" alt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50875962-4188-4655-B825-2D67F1A08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5806F28-B3EC-40B8-9338-5D1C06CB4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1AEE98-2AF2-477C-BC54-C6EB448B2B2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968275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EC78B922-245B-4C5A-83CB-F2FB65EF2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6F32475-3AD3-489A-B2FF-D90BFE23FB27}" type="datetimeFigureOut">
              <a:rPr lang="en-US" altLang="en-US"/>
              <a:pPr/>
              <a:t>9/19/2022</a:t>
            </a:fld>
            <a:endParaRPr lang="en-US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72998CD3-20EB-4EE9-BDA0-A380C759E4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8649A9E4-6F9A-4EF0-8D13-F43C2208D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80C1CB5-923B-40A5-8C27-BDDC47684A7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8424106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4788"/>
            <a:ext cx="3008313" cy="8715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43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076325"/>
            <a:ext cx="3008313" cy="35179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C3F4DC7-F2B9-4E03-800D-CB6D42ED9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1F18691-751E-498E-A530-DD25E84AFB09}" type="datetimeFigureOut">
              <a:rPr lang="en-US" altLang="en-US"/>
              <a:pPr/>
              <a:t>9/19/2022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5B77A4D-AAD0-4363-9FD2-6C9849264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7AE184D-4FC7-4996-BB76-1E778EF8E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EAB45B-6660-49DE-8DED-F429E8F2C64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9148682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E952CF0-B28C-4E0F-B67E-1E67AE35C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6A2B36D-D5D8-4BB4-A013-C19AEC6D3F7A}" type="datetimeFigureOut">
              <a:rPr lang="en-US" altLang="en-US"/>
              <a:pPr/>
              <a:t>9/19/2022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441671E-A33B-40F4-A47D-113E1154C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B8F484C-3F81-483F-84C4-93F9B2A4F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9920D4-B200-4736-A7AC-75AD36DF547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8910250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C78175-FCA8-4C9B-BEAD-92522C503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750C9E-C01E-4445-8B2D-0DC73CBB0DBF}" type="datetimeFigureOut">
              <a:rPr lang="en-US" altLang="en-US"/>
              <a:pPr/>
              <a:t>9/19/2022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DB7D6E-350C-4BDF-BE7C-3C0BCA837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F084A0-3775-4BFC-8CC9-8C86EAF0E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94BA6D-7255-4B44-9A92-0CD21BBBC81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0710154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B3D65D-D3B0-4E01-AE31-71D9F016E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A77F80B-8705-4054-BDEA-F6EC28BE20FF}" type="datetimeFigureOut">
              <a:rPr lang="en-US" altLang="en-US"/>
              <a:pPr/>
              <a:t>9/19/2022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423792-72EE-49F6-B98C-35DBDB632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A4D1C8-DDBC-474F-B477-52B70ABE4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A3DEF5B-C4BA-42FC-AD5C-194992041F2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9359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E6781B-BAA1-4CB9-8D16-CF2475C8D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949351B-3F09-4C7F-8A50-E94F71321DC9}" type="datetimeFigureOut">
              <a:rPr lang="en-US" altLang="en-US"/>
              <a:pPr/>
              <a:t>9/19/2022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EAFE42-633F-4814-8643-0BF0D5F2C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59F8D0-2E51-48B8-9B98-AC0257EDD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52EDC3-3130-4817-B015-0A31BE8CD6B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437539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DBAFDC-910F-42F5-9888-172B18A79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5E8ED03-BED0-4F3E-BD78-34BBCB33A5F6}" type="datetimeFigureOut">
              <a:rPr lang="en-US" altLang="en-US"/>
              <a:pPr/>
              <a:t>9/19/2022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9F34F3-1B3F-442D-9AA3-3379F16FD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02C771-AE13-417D-9EFD-DAB959F76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822747-9FE7-4527-94B2-BB16637BC07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08136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79638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5CB8DD-A668-411E-B28D-94B8DB44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163B8E6-B207-4E3D-98FD-4DC247BD3AAA}" type="datetimeFigureOut">
              <a:rPr lang="en-US" altLang="en-US"/>
              <a:pPr/>
              <a:t>9/19/2022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CABEA2-2235-4C9E-AD6D-7150DAA4D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62034D-C826-4DEF-8102-1CAB1D99C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026927-2716-4099-924D-7679E7DDB1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85061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0"/>
            <a:ext cx="4038600" cy="33940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631FA01-E2BB-45BC-A717-4D5CF7835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CC482DA-2221-4B41-9A3B-2975C7CF4382}" type="datetimeFigureOut">
              <a:rPr lang="en-US" altLang="en-US"/>
              <a:pPr/>
              <a:t>9/19/2022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0C32F0D1-80F9-4F76-ABBF-BA02A9306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45B83B4-F39C-4CD9-AAF4-FFB7A8C1B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F9B07D-761B-4C4F-BE77-161609DB59F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36659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950"/>
            <a:ext cx="4040188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31950"/>
            <a:ext cx="4041775" cy="29622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60FF6EF5-BAE3-4020-932B-F6D5EC75F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EF7CE34-7A3A-4549-9860-485C21484BFD}" type="datetimeFigureOut">
              <a:rPr lang="en-US" altLang="en-US"/>
              <a:pPr/>
              <a:t>9/19/2022</a:t>
            </a:fld>
            <a:endParaRPr lang="en-US" alt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CB85126A-A74C-4FBC-9D7D-A4D5763C4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91D82D7-2B8A-466F-BB4E-9810EFA59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6C3E10-9CF0-4AD2-AABB-7D669AAF374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24101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5DF8B361-5F7C-4DFA-BFF9-C202F5FDD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30D67D1-57DC-4F9D-BAA3-85BE1639ED2E}" type="datetimeFigureOut">
              <a:rPr lang="en-US" altLang="en-US"/>
              <a:pPr/>
              <a:t>9/19/2022</a:t>
            </a:fld>
            <a:endParaRPr lang="en-US" alt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4A0545F0-089F-41C6-A9CF-E6DDE48D1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81C5EFA-6EC5-4D97-B52D-20918D9F9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2ABABE-5C4C-4235-A1E6-635B63BC922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9161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408DA10F-DFB8-4A17-8254-422B9683F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F3966B0-EE85-40CD-B72D-3A0659B70677}" type="datetimeFigureOut">
              <a:rPr lang="en-US" altLang="en-US"/>
              <a:pPr/>
              <a:t>9/19/2022</a:t>
            </a:fld>
            <a:endParaRPr lang="en-US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0811D38D-82A4-47D0-A5CF-A811DF97C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9B8BEA20-D326-48EC-88D7-CAB77F8D3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7F6ED6-6B68-481D-8D32-F6FB17210B9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9191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image" Target="../media/image3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image" Target="../media/image4.jpeg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>
            <a:extLst>
              <a:ext uri="{FF2B5EF4-FFF2-40B4-BE49-F238E27FC236}">
                <a16:creationId xmlns:a16="http://schemas.microsoft.com/office/drawing/2014/main" id="{4E3AAE7E-84E0-4192-8581-33D1B423911C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1" name="Text Placeholder 2">
            <a:extLst>
              <a:ext uri="{FF2B5EF4-FFF2-40B4-BE49-F238E27FC236}">
                <a16:creationId xmlns:a16="http://schemas.microsoft.com/office/drawing/2014/main" id="{3DFB29D4-AEEE-4A87-989C-13516A05399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959B34-537B-42A6-9123-06594B925E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fld id="{B54B1E2A-4348-43A3-AED5-C114B3E217BA}" type="datetimeFigureOut">
              <a:rPr lang="en-US" altLang="en-US"/>
              <a:pPr/>
              <a:t>9/19/2022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1ABAF1-8E72-4293-9768-62541AC804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smtClean="0">
                <a:solidFill>
                  <a:schemeClr val="tx1">
                    <a:tint val="75000"/>
                  </a:schemeClr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1D4CEF-99C0-469A-82F7-E19F99B6CA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B44FB8E3-8003-420B-9ACE-792D4DC8C407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2055" name="Picture 6" descr="GenBackground.jpg">
            <a:extLst>
              <a:ext uri="{FF2B5EF4-FFF2-40B4-BE49-F238E27FC236}">
                <a16:creationId xmlns:a16="http://schemas.microsoft.com/office/drawing/2014/main" id="{FC891139-DE7B-4FFA-966C-BEB3D4757A6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36063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</p:sldLayoutIdLst>
  <p:txStyles>
    <p:titleStyle>
      <a:lvl1pPr algn="ctr" defTabSz="457200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anose="020B0600070205080204" pitchFamily="34" charset="-128"/>
          <a:cs typeface="+mj-cs"/>
        </a:defRPr>
      </a:lvl1pPr>
      <a:lvl2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2pPr>
      <a:lvl3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3pPr>
      <a:lvl4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4pPr>
      <a:lvl5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9pPr>
    </p:titleStyle>
    <p:bodyStyle>
      <a:lvl1pPr marL="342900" indent="-342900" algn="l" defTabSz="457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1pPr>
      <a:lvl2pPr marL="742950" indent="-285750" algn="l" defTabSz="457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2pPr>
      <a:lvl3pPr marL="1143000" indent="-228600" algn="l" defTabSz="457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3pPr>
      <a:lvl4pPr marL="1600200" indent="-228600" algn="l" defTabSz="457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4pPr>
      <a:lvl5pPr marL="2057400" indent="-228600" algn="l" defTabSz="457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>
            <a:extLst>
              <a:ext uri="{FF2B5EF4-FFF2-40B4-BE49-F238E27FC236}">
                <a16:creationId xmlns:a16="http://schemas.microsoft.com/office/drawing/2014/main" id="{ACBB8FE9-3144-48E1-95CF-90D5B62FCF37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3075" name="Text Placeholder 2">
            <a:extLst>
              <a:ext uri="{FF2B5EF4-FFF2-40B4-BE49-F238E27FC236}">
                <a16:creationId xmlns:a16="http://schemas.microsoft.com/office/drawing/2014/main" id="{522E3450-16DE-4320-9333-12326883D95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A9D162-5A09-4530-B28F-231F261B78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fld id="{1489033D-2343-4DBD-93C2-500D6EFBAB34}" type="datetimeFigureOut">
              <a:rPr lang="en-US" altLang="en-US"/>
              <a:pPr/>
              <a:t>9/19/2022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ECA21D-7A85-4DC2-9D2A-0D6F63854E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smtClean="0">
                <a:solidFill>
                  <a:schemeClr val="tx1">
                    <a:tint val="75000"/>
                  </a:schemeClr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D3CFC4-0EB8-4829-B813-4E231F551E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35F31E7A-8719-4737-A972-44D21473F6A1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3079" name="Picture 6" descr="GenBackground2.jpg">
            <a:extLst>
              <a:ext uri="{FF2B5EF4-FFF2-40B4-BE49-F238E27FC236}">
                <a16:creationId xmlns:a16="http://schemas.microsoft.com/office/drawing/2014/main" id="{B4EC3CCC-926B-4AEB-84EC-7BA5870C4B7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36063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</p:sldLayoutIdLst>
  <p:txStyles>
    <p:titleStyle>
      <a:lvl1pPr algn="ctr" defTabSz="457200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anose="020B0600070205080204" pitchFamily="34" charset="-128"/>
          <a:cs typeface="+mj-cs"/>
        </a:defRPr>
      </a:lvl1pPr>
      <a:lvl2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2pPr>
      <a:lvl3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3pPr>
      <a:lvl4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4pPr>
      <a:lvl5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9pPr>
    </p:titleStyle>
    <p:bodyStyle>
      <a:lvl1pPr marL="342900" indent="-342900" algn="l" defTabSz="457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1pPr>
      <a:lvl2pPr marL="742950" indent="-285750" algn="l" defTabSz="457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2pPr>
      <a:lvl3pPr marL="1143000" indent="-228600" algn="l" defTabSz="457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3pPr>
      <a:lvl4pPr marL="1600200" indent="-228600" algn="l" defTabSz="457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4pPr>
      <a:lvl5pPr marL="2057400" indent="-228600" algn="l" defTabSz="457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Placeholder 1">
            <a:extLst>
              <a:ext uri="{FF2B5EF4-FFF2-40B4-BE49-F238E27FC236}">
                <a16:creationId xmlns:a16="http://schemas.microsoft.com/office/drawing/2014/main" id="{2365D9B5-E510-4476-AF80-39A6CDFE11D3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4099" name="Text Placeholder 2">
            <a:extLst>
              <a:ext uri="{FF2B5EF4-FFF2-40B4-BE49-F238E27FC236}">
                <a16:creationId xmlns:a16="http://schemas.microsoft.com/office/drawing/2014/main" id="{571DB1BA-BC1A-48ED-83C9-803FB1EEA23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990F7B-A56B-4F22-86D5-554831F8A3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fld id="{CA81765A-6E6E-4A74-961F-04D0B213FF3E}" type="datetimeFigureOut">
              <a:rPr lang="en-US" altLang="en-US"/>
              <a:pPr/>
              <a:t>9/19/2022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969F0D-B087-4ECD-B6F0-1A38908C06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smtClean="0">
                <a:solidFill>
                  <a:schemeClr val="tx1">
                    <a:tint val="75000"/>
                  </a:schemeClr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C927CA-636A-4A43-B2CE-C1AE474B0E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F733C12D-4865-425C-9522-7A1CEDE07B59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4103" name="Picture 6" descr="GenBackground4.jpg">
            <a:extLst>
              <a:ext uri="{FF2B5EF4-FFF2-40B4-BE49-F238E27FC236}">
                <a16:creationId xmlns:a16="http://schemas.microsoft.com/office/drawing/2014/main" id="{C6350532-9409-45C5-99C5-F4C343268412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36063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13" r:id="rId12"/>
  </p:sldLayoutIdLst>
  <p:txStyles>
    <p:titleStyle>
      <a:lvl1pPr algn="ctr" defTabSz="457200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anose="020B0600070205080204" pitchFamily="34" charset="-128"/>
          <a:cs typeface="+mj-cs"/>
        </a:defRPr>
      </a:lvl1pPr>
      <a:lvl2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2pPr>
      <a:lvl3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3pPr>
      <a:lvl4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4pPr>
      <a:lvl5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9pPr>
    </p:titleStyle>
    <p:bodyStyle>
      <a:lvl1pPr marL="342900" indent="-342900" algn="l" defTabSz="457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1pPr>
      <a:lvl2pPr marL="742950" indent="-285750" algn="l" defTabSz="457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2pPr>
      <a:lvl3pPr marL="1143000" indent="-228600" algn="l" defTabSz="457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3pPr>
      <a:lvl4pPr marL="1600200" indent="-228600" algn="l" defTabSz="457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4pPr>
      <a:lvl5pPr marL="2057400" indent="-228600" algn="l" defTabSz="457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Placeholder 1">
            <a:extLst>
              <a:ext uri="{FF2B5EF4-FFF2-40B4-BE49-F238E27FC236}">
                <a16:creationId xmlns:a16="http://schemas.microsoft.com/office/drawing/2014/main" id="{EF40AF55-BCB0-4BA1-9984-D01391917C0F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5123" name="Text Placeholder 2">
            <a:extLst>
              <a:ext uri="{FF2B5EF4-FFF2-40B4-BE49-F238E27FC236}">
                <a16:creationId xmlns:a16="http://schemas.microsoft.com/office/drawing/2014/main" id="{060CDD73-722A-4CD1-AD2A-BD9800BB179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901FA3-A37A-403B-8273-0A0A440166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fld id="{614C501F-7830-4203-A9C5-282ECCEFC4F7}" type="datetimeFigureOut">
              <a:rPr lang="en-US" altLang="en-US"/>
              <a:pPr/>
              <a:t>9/19/2022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2565B5-80F4-4B43-89D5-2F137EA547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smtClean="0">
                <a:solidFill>
                  <a:schemeClr val="tx1">
                    <a:tint val="75000"/>
                  </a:schemeClr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CFE557-88E2-4276-A6EA-B90C3D11B8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3C97D2EA-1DDE-432A-B908-8AF4CE12B806}" type="slidenum">
              <a:rPr lang="en-US" altLang="en-US"/>
              <a:pPr/>
              <a:t>‹#›</a:t>
            </a:fld>
            <a:endParaRPr lang="en-US" altLang="en-US"/>
          </a:p>
        </p:txBody>
      </p:sp>
      <p:pic>
        <p:nvPicPr>
          <p:cNvPr id="5127" name="Picture 6" descr="GenBackground3.jpg">
            <a:extLst>
              <a:ext uri="{FF2B5EF4-FFF2-40B4-BE49-F238E27FC236}">
                <a16:creationId xmlns:a16="http://schemas.microsoft.com/office/drawing/2014/main" id="{ACFAD57C-E18D-49E8-882A-AC37538F4859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36063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xStyles>
    <p:titleStyle>
      <a:lvl1pPr algn="ctr" defTabSz="457200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anose="020B0600070205080204" pitchFamily="34" charset="-128"/>
          <a:cs typeface="+mj-cs"/>
        </a:defRPr>
      </a:lvl1pPr>
      <a:lvl2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2pPr>
      <a:lvl3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3pPr>
      <a:lvl4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4pPr>
      <a:lvl5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9pPr>
    </p:titleStyle>
    <p:bodyStyle>
      <a:lvl1pPr marL="342900" indent="-342900" algn="l" defTabSz="457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1pPr>
      <a:lvl2pPr marL="742950" indent="-285750" algn="l" defTabSz="457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2pPr>
      <a:lvl3pPr marL="1143000" indent="-228600" algn="l" defTabSz="457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3pPr>
      <a:lvl4pPr marL="1600200" indent="-228600" algn="l" defTabSz="457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4pPr>
      <a:lvl5pPr marL="2057400" indent="-228600" algn="l" defTabSz="45720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png"/><Relationship Id="rId3" Type="http://schemas.openxmlformats.org/officeDocument/2006/relationships/image" Target="../media/image19.png"/><Relationship Id="rId7" Type="http://schemas.openxmlformats.org/officeDocument/2006/relationships/image" Target="../media/image9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11" Type="http://schemas.openxmlformats.org/officeDocument/2006/relationships/image" Target="../media/image23.png"/><Relationship Id="rId5" Type="http://schemas.openxmlformats.org/officeDocument/2006/relationships/image" Target="../media/image20.png"/><Relationship Id="rId10" Type="http://schemas.openxmlformats.org/officeDocument/2006/relationships/image" Target="../media/image22.png"/><Relationship Id="rId4" Type="http://schemas.openxmlformats.org/officeDocument/2006/relationships/image" Target="../media/image5.png"/><Relationship Id="rId9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6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5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1.png"/><Relationship Id="rId3" Type="http://schemas.openxmlformats.org/officeDocument/2006/relationships/image" Target="../media/image5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5" Type="http://schemas.openxmlformats.org/officeDocument/2006/relationships/image" Target="../media/image43.png"/><Relationship Id="rId10" Type="http://schemas.openxmlformats.org/officeDocument/2006/relationships/image" Target="../media/image38.png"/><Relationship Id="rId4" Type="http://schemas.openxmlformats.org/officeDocument/2006/relationships/image" Target="../media/image32.png"/><Relationship Id="rId9" Type="http://schemas.openxmlformats.org/officeDocument/2006/relationships/image" Target="../media/image37.png"/><Relationship Id="rId14" Type="http://schemas.openxmlformats.org/officeDocument/2006/relationships/image" Target="../media/image4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7" Type="http://schemas.openxmlformats.org/officeDocument/2006/relationships/image" Target="../media/image4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ath.uvic.ca/faculty/gmacgill/guide/RF.pdf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5.png"/><Relationship Id="rId7" Type="http://schemas.openxmlformats.org/officeDocument/2006/relationships/image" Target="../media/image5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5.png"/><Relationship Id="rId7" Type="http://schemas.openxmlformats.org/officeDocument/2006/relationships/image" Target="../media/image6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7" Type="http://schemas.openxmlformats.org/officeDocument/2006/relationships/image" Target="../media/image6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6.png"/><Relationship Id="rId4" Type="http://schemas.openxmlformats.org/officeDocument/2006/relationships/image" Target="../media/image61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5.gif"/><Relationship Id="rId5" Type="http://schemas.openxmlformats.org/officeDocument/2006/relationships/image" Target="../media/image64.gif"/><Relationship Id="rId4" Type="http://schemas.openxmlformats.org/officeDocument/2006/relationships/image" Target="../media/image63.gi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68.gi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7.gif"/><Relationship Id="rId5" Type="http://schemas.openxmlformats.org/officeDocument/2006/relationships/image" Target="../media/image66.gif"/><Relationship Id="rId4" Type="http://schemas.openxmlformats.org/officeDocument/2006/relationships/image" Target="../media/image65.gi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3" Type="http://schemas.openxmlformats.org/officeDocument/2006/relationships/image" Target="../media/image5.png"/><Relationship Id="rId7" Type="http://schemas.openxmlformats.org/officeDocument/2006/relationships/image" Target="../media/image7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10" Type="http://schemas.openxmlformats.org/officeDocument/2006/relationships/image" Target="../media/image77.png"/><Relationship Id="rId4" Type="http://schemas.openxmlformats.org/officeDocument/2006/relationships/image" Target="../media/image70.png"/><Relationship Id="rId9" Type="http://schemas.openxmlformats.org/officeDocument/2006/relationships/image" Target="../media/image76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dbis-uibk.github.io/relax/" TargetMode="External"/><Relationship Id="rId5" Type="http://schemas.openxmlformats.org/officeDocument/2006/relationships/hyperlink" Target="http://csci.viu.ca/~barskym/teaching/DB2013/Lectures3A.Relational-algebra%20exercises.pdf" TargetMode="External"/><Relationship Id="rId4" Type="http://schemas.openxmlformats.org/officeDocument/2006/relationships/hyperlink" Target="http://openclassroom.stanford.edu/MainFolder/courses/cs145/old-site/docs/backup/ra-exercises.html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0.png"/><Relationship Id="rId5" Type="http://schemas.openxmlformats.org/officeDocument/2006/relationships/image" Target="../media/image79.png"/><Relationship Id="rId4" Type="http://schemas.openxmlformats.org/officeDocument/2006/relationships/image" Target="../media/image7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9.png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jpeg"/><Relationship Id="rId3" Type="http://schemas.openxmlformats.org/officeDocument/2006/relationships/image" Target="../media/image5.png"/><Relationship Id="rId7" Type="http://schemas.openxmlformats.org/officeDocument/2006/relationships/image" Target="NUL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../media/image5.png"/><Relationship Id="rId7" Type="http://schemas.openxmlformats.org/officeDocument/2006/relationships/image" Target="NUL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83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2.png"/><Relationship Id="rId5" Type="http://schemas.openxmlformats.org/officeDocument/2006/relationships/image" Target="../media/image73.png"/><Relationship Id="rId4" Type="http://schemas.openxmlformats.org/officeDocument/2006/relationships/image" Target="NUL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3" Type="http://schemas.openxmlformats.org/officeDocument/2006/relationships/image" Target="../media/image5.png"/><Relationship Id="rId7" Type="http://schemas.openxmlformats.org/officeDocument/2006/relationships/image" Target="NUL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NUL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85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86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0.jpe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9.png"/><Relationship Id="rId5" Type="http://schemas.openxmlformats.org/officeDocument/2006/relationships/image" Target="../media/image88.png"/><Relationship Id="rId4" Type="http://schemas.openxmlformats.org/officeDocument/2006/relationships/image" Target="../media/image87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dbis-uibk.github.io/relax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png"/><Relationship Id="rId3" Type="http://schemas.openxmlformats.org/officeDocument/2006/relationships/image" Target="../media/image9.png"/><Relationship Id="rId7" Type="http://schemas.openxmlformats.org/officeDocument/2006/relationships/image" Target="../media/image9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81.png"/><Relationship Id="rId5" Type="http://schemas.openxmlformats.org/officeDocument/2006/relationships/image" Target="../media/image10.png"/><Relationship Id="rId10" Type="http://schemas.openxmlformats.org/officeDocument/2006/relationships/image" Target="../media/image12.png"/><Relationship Id="rId4" Type="http://schemas.openxmlformats.org/officeDocument/2006/relationships/image" Target="../media/image5.png"/><Relationship Id="rId9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5.png"/><Relationship Id="rId11" Type="http://schemas.openxmlformats.org/officeDocument/2006/relationships/image" Target="../media/image101.png"/><Relationship Id="rId5" Type="http://schemas.openxmlformats.org/officeDocument/2006/relationships/image" Target="../media/image14.png"/><Relationship Id="rId10" Type="http://schemas.openxmlformats.org/officeDocument/2006/relationships/image" Target="../media/image91.png"/><Relationship Id="rId4" Type="http://schemas.openxmlformats.org/officeDocument/2006/relationships/image" Target="../media/image5.png"/><Relationship Id="rId9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80635" y="505441"/>
            <a:ext cx="2189798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1500" b="1" spc="-296" dirty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sz="1500" b="1" spc="-120" dirty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sz="1500" b="1" spc="-139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1500" b="1" spc="-293" dirty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sz="1500" b="1" spc="-23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b="1" spc="8" dirty="0">
                <a:solidFill>
                  <a:srgbClr val="FFFFFF"/>
                </a:solidFill>
                <a:latin typeface="Times New Roman"/>
                <a:cs typeface="Times New Roman"/>
              </a:rPr>
              <a:t>508</a:t>
            </a:r>
            <a:r>
              <a:rPr sz="15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b="1" spc="-98" dirty="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sz="1500" b="1" spc="-86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1500" b="1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500" b="1" spc="-19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1500" b="1" spc="-26" dirty="0">
                <a:solidFill>
                  <a:srgbClr val="FFFFFF"/>
                </a:solidFill>
                <a:latin typeface="Times New Roman"/>
                <a:cs typeface="Times New Roman"/>
              </a:rPr>
              <a:t>ba</a:t>
            </a:r>
            <a:r>
              <a:rPr sz="1500" b="1" spc="11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1500" b="1" spc="86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1500" b="1" spc="-26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b="1" spc="-263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500" b="1" spc="-34" dirty="0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sz="1500" b="1" spc="64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1500" b="1" spc="71" dirty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sz="1500" b="1" spc="-139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15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ECDFE75-99F2-483B-98C2-3490461951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 5 – Lectures 1 and 2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F87D56ED-4668-4FF4-86F9-8065AEC7E2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CMSC 508 – Relational Algebra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4294967295"/>
          </p:nvPr>
        </p:nvSpPr>
        <p:spPr>
          <a:xfrm>
            <a:off x="8826500" y="6505575"/>
            <a:ext cx="317500" cy="296863"/>
          </a:xfrm>
          <a:prstGeom prst="rect">
            <a:avLst/>
          </a:prstGeom>
          <a:ln w="12700">
            <a:miter lim="400000"/>
          </a:ln>
        </p:spPr>
        <p:txBody>
          <a:bodyPr vert="horz" wrap="non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A8A8A"/>
                </a:solidFill>
                <a:latin typeface="Times New Roman"/>
                <a:ea typeface="+mn-ea"/>
                <a:cs typeface="Times New Roma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2235"/>
            <a:fld id="{81D60167-4931-47E6-BA6A-407CBD079E47}" type="slidenum">
              <a:rPr lang="en-US" spc="5" smtClean="0"/>
              <a:pPr marL="102235"/>
              <a:t>1</a:t>
            </a:fld>
            <a:endParaRPr spc="4" dirty="0"/>
          </a:p>
        </p:txBody>
      </p:sp>
      <p:sp>
        <p:nvSpPr>
          <p:cNvPr id="4" name="object 4"/>
          <p:cNvSpPr txBox="1"/>
          <p:nvPr/>
        </p:nvSpPr>
        <p:spPr>
          <a:xfrm>
            <a:off x="1851659" y="3469396"/>
            <a:ext cx="5640229" cy="73866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marR="3810"/>
            <a:r>
              <a:rPr lang="en-US" sz="1200" dirty="0"/>
              <a:t>Chapters 2,6 from Database System Concepts, 6th Ed. by </a:t>
            </a:r>
            <a:r>
              <a:rPr lang="en-US" sz="1200" dirty="0" err="1"/>
              <a:t>Silberschatz</a:t>
            </a:r>
            <a:r>
              <a:rPr lang="en-US" sz="1200" dirty="0"/>
              <a:t>, </a:t>
            </a:r>
            <a:r>
              <a:rPr lang="en-US" sz="1200" dirty="0" err="1"/>
              <a:t>Korth</a:t>
            </a:r>
            <a:r>
              <a:rPr lang="en-US" sz="1200" dirty="0"/>
              <a:t>, Sudarshan, 2011 Chapters 3,4 from Database Management Systems, 3rd Ed. by Ramakrishnan, </a:t>
            </a:r>
            <a:r>
              <a:rPr lang="en-US" sz="1200" dirty="0" err="1"/>
              <a:t>Gehrke</a:t>
            </a:r>
            <a:r>
              <a:rPr lang="en-US" sz="1200" dirty="0"/>
              <a:t>, 2003</a:t>
            </a:r>
          </a:p>
          <a:p>
            <a:pPr marL="9525" marR="3810"/>
            <a:endParaRPr sz="1200" dirty="0">
              <a:latin typeface="Calibri" charset="0"/>
              <a:ea typeface="Tahoma" charset="0"/>
              <a:cs typeface="Tahom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02317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E4B6166-A84E-440F-BFE6-D888E26BB365}"/>
              </a:ext>
            </a:extLst>
          </p:cNvPr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gradFill flip="none" rotWithShape="1">
            <a:gsLst>
              <a:gs pos="0">
                <a:srgbClr val="E2E2E2"/>
              </a:gs>
              <a:gs pos="100000">
                <a:srgbClr val="F0F0F0"/>
              </a:gs>
            </a:gsLst>
            <a:lin ang="2700000" scaled="1"/>
            <a:tileRect/>
          </a:gra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0F5CDC-2F1F-47D3-8C33-2E4B68C75AF9}"/>
              </a:ext>
            </a:extLst>
          </p:cNvPr>
          <p:cNvSpPr txBox="1"/>
          <p:nvPr/>
        </p:nvSpPr>
        <p:spPr>
          <a:xfrm>
            <a:off x="238125" y="43934"/>
            <a:ext cx="2349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CMSC 508 – Databases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A47622-3DC7-4A46-9871-79EAF68D98E5}"/>
              </a:ext>
            </a:extLst>
          </p:cNvPr>
          <p:cNvSpPr txBox="1"/>
          <p:nvPr/>
        </p:nvSpPr>
        <p:spPr>
          <a:xfrm>
            <a:off x="7117339" y="43934"/>
            <a:ext cx="1906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/>
              <a:t>Relational algebra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F8E48E4-A8FC-4343-9E21-32744D3C0F29}"/>
                  </a:ext>
                </a:extLst>
              </p:cNvPr>
              <p:cNvSpPr txBox="1"/>
              <p:nvPr/>
            </p:nvSpPr>
            <p:spPr>
              <a:xfrm>
                <a:off x="0" y="457200"/>
                <a:ext cx="9144000" cy="2413353"/>
              </a:xfrm>
              <a:prstGeom prst="rect">
                <a:avLst/>
              </a:prstGeom>
              <a:noFill/>
            </p:spPr>
            <p:txBody>
              <a:bodyPr wrap="square" lIns="457200" tIns="182880" rIns="457200" bIns="0" rtlCol="0">
                <a:spAutoFit/>
              </a:bodyPr>
              <a:lstStyle/>
              <a:p>
                <a:pPr marL="342900" indent="-342900">
                  <a:spcAft>
                    <a:spcPts val="1000"/>
                  </a:spcAft>
                  <a:buFont typeface="Wingdings" panose="05000000000000000000" pitchFamily="2" charset="2"/>
                  <a:buChar char="§"/>
                </a:pPr>
                <a:r>
                  <a:rPr lang="en-US" b="1" dirty="0"/>
                  <a:t>Set difference (</a:t>
                </a:r>
                <a14:m>
                  <m:oMath xmlns:m="http://schemas.openxmlformats.org/officeDocument/2006/math">
                    <m:r>
                      <a:rPr lang="en-US" altLang="en-US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b="1" dirty="0"/>
                  <a:t>)</a:t>
                </a:r>
              </a:p>
              <a:p>
                <a:pPr marL="800100" lvl="1" indent="-342900">
                  <a:spcAft>
                    <a:spcPts val="1000"/>
                  </a:spcAft>
                  <a:buFont typeface="Arial" panose="020B0604020202020204" pitchFamily="34" charset="0"/>
                  <a:buChar char="•"/>
                </a:pPr>
                <a:r>
                  <a:rPr lang="en-US" altLang="en-US" dirty="0"/>
                  <a:t>Let </a:t>
                </a:r>
                <a:r>
                  <a:rPr lang="en-US" altLang="en-US" i="1" dirty="0"/>
                  <a:t>R</a:t>
                </a:r>
                <a:r>
                  <a:rPr lang="en-US" altLang="en-US" dirty="0"/>
                  <a:t> and </a:t>
                </a:r>
                <a:r>
                  <a:rPr lang="en-US" altLang="en-US" i="1" dirty="0"/>
                  <a:t>S</a:t>
                </a:r>
                <a:r>
                  <a:rPr lang="en-US" altLang="en-US" dirty="0"/>
                  <a:t> be relational schemas</a:t>
                </a:r>
              </a:p>
              <a:p>
                <a:pPr marL="800100" lvl="1" indent="-342900">
                  <a:spcAft>
                    <a:spcPts val="10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dirty="0">
                        <a:latin typeface="Cambria Math" panose="02040503050406030204" pitchFamily="18" charset="0"/>
                      </a:rPr>
                      <m:t>R</m:t>
                    </m:r>
                    <m:r>
                      <m:rPr>
                        <m:nor/>
                      </m:rPr>
                      <a:rPr lang="en-US" altLang="en-US" dirty="0">
                        <a:latin typeface="Cambria Math" panose="02040503050406030204" pitchFamily="18" charset="0"/>
                      </a:rPr>
                      <m:t> −</m:t>
                    </m:r>
                    <m:r>
                      <m:rPr>
                        <m:nor/>
                      </m:rPr>
                      <a:rPr lang="en-US" altLang="en-US" dirty="0"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sty m:val="p"/>
                      </m:rPr>
                      <a:rPr lang="en-US" alt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 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R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| 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∉</m:t>
                    </m:r>
                    <m:r>
                      <m:rPr>
                        <m:sty m:val="p"/>
                      </m:rPr>
                      <a:rPr lang="en-US" alt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en-US" dirty="0"/>
              </a:p>
              <a:p>
                <a:pPr marL="800100" lvl="1" indent="-342900">
                  <a:spcAft>
                    <a:spcPts val="1000"/>
                  </a:spcAft>
                  <a:buFont typeface="Arial" panose="020B0604020202020204" pitchFamily="34" charset="0"/>
                  <a:buChar char="•"/>
                </a:pPr>
                <a:r>
                  <a:rPr lang="en-US" altLang="en-US" b="1" dirty="0"/>
                  <a:t>Not commutative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dirty="0">
                        <a:latin typeface="Cambria Math" panose="02040503050406030204" pitchFamily="18" charset="0"/>
                      </a:rPr>
                      <m:t>R</m:t>
                    </m:r>
                    <m:r>
                      <m:rPr>
                        <m:nor/>
                      </m:rPr>
                      <a:rPr lang="en-US" altLang="en-US" dirty="0">
                        <a:latin typeface="Cambria Math" panose="02040503050406030204" pitchFamily="18" charset="0"/>
                      </a:rPr>
                      <m:t> −</m:t>
                    </m:r>
                    <m:r>
                      <m:rPr>
                        <m:nor/>
                      </m:rPr>
                      <a:rPr lang="en-US" altLang="en-US" dirty="0"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sty m:val="p"/>
                      </m:rPr>
                      <a:rPr lang="en-US" alt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</m:t>
                    </m:r>
                    <m:r>
                      <a:rPr lang="en-US" alt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m:rPr>
                        <m:sty m:val="p"/>
                      </m:rPr>
                      <a:rPr lang="en-US" altLang="en-US" dirty="0">
                        <a:latin typeface="Cambria Math" panose="02040503050406030204" pitchFamily="18" charset="0"/>
                      </a:rPr>
                      <m:t>S</m:t>
                    </m:r>
                    <m:r>
                      <m:rPr>
                        <m:nor/>
                      </m:rPr>
                      <a:rPr lang="en-US" altLang="en-US" dirty="0">
                        <a:latin typeface="Cambria Math" panose="02040503050406030204" pitchFamily="18" charset="0"/>
                      </a:rPr>
                      <m:t> −</m:t>
                    </m:r>
                    <m:r>
                      <m:rPr>
                        <m:nor/>
                      </m:rPr>
                      <a:rPr lang="en-US" altLang="en-US" dirty="0"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sty m:val="p"/>
                      </m:rPr>
                      <a:rPr lang="en-US" alt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R</m:t>
                    </m:r>
                  </m:oMath>
                </a14:m>
                <a:endParaRPr lang="en-US" altLang="en-US" dirty="0"/>
              </a:p>
              <a:p>
                <a:pPr marL="800100" lvl="1" indent="-342900">
                  <a:spcAft>
                    <a:spcPts val="1000"/>
                  </a:spcAft>
                  <a:buFont typeface="Arial" panose="020B0604020202020204" pitchFamily="34" charset="0"/>
                  <a:buChar char="•"/>
                </a:pPr>
                <a:r>
                  <a:rPr lang="en-US" altLang="en-US" dirty="0">
                    <a:ea typeface="Cambria Math" panose="02040503050406030204" pitchFamily="18" charset="0"/>
                  </a:rPr>
                  <a:t>Requisite: </a:t>
                </a:r>
                <a:r>
                  <a:rPr lang="en-US" altLang="en-US" b="1" dirty="0">
                    <a:ea typeface="Cambria Math" panose="02040503050406030204" pitchFamily="18" charset="0"/>
                  </a:rPr>
                  <a:t>union-compatible</a:t>
                </a:r>
                <a:r>
                  <a:rPr lang="en-US" altLang="en-US" dirty="0">
                    <a:ea typeface="Cambria Math" panose="02040503050406030204" pitchFamily="18" charset="0"/>
                  </a:rPr>
                  <a:t>: relations share the same number of columns and their corresponding columns share the same domain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F8E48E4-A8FC-4343-9E21-32744D3C0F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57200"/>
                <a:ext cx="9144000" cy="2413353"/>
              </a:xfrm>
              <a:prstGeom prst="rect">
                <a:avLst/>
              </a:prstGeom>
              <a:blipFill>
                <a:blip r:embed="rId3"/>
                <a:stretch>
                  <a:fillRect b="-25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F5964E89-3E07-46A2-AB55-1C66F44B1704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11244" y="91440"/>
            <a:ext cx="2121513" cy="27432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CAF4E31A-8781-4AC1-BEE6-A915CDF2F58C}"/>
                  </a:ext>
                </a:extLst>
              </p:cNvPr>
              <p:cNvSpPr/>
              <p:nvPr/>
            </p:nvSpPr>
            <p:spPr>
              <a:xfrm>
                <a:off x="5165672" y="3207723"/>
                <a:ext cx="7745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en-US" dirty="0" smtClean="0">
                          <a:latin typeface="Cambria Math" panose="02040503050406030204" pitchFamily="18" charset="0"/>
                        </a:rPr>
                        <m:t>R</m:t>
                      </m:r>
                      <m:r>
                        <a:rPr lang="en-US" alt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CAF4E31A-8781-4AC1-BEE6-A915CDF2F5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5672" y="3207723"/>
                <a:ext cx="77457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2" name="Table 5">
            <a:extLst>
              <a:ext uri="{FF2B5EF4-FFF2-40B4-BE49-F238E27FC236}">
                <a16:creationId xmlns:a16="http://schemas.microsoft.com/office/drawing/2014/main" id="{4CEE4597-25EE-47FE-AB63-40C1ACCA23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3103115"/>
              </p:ext>
            </p:extLst>
          </p:nvPr>
        </p:nvGraphicFramePr>
        <p:xfrm>
          <a:off x="5099209" y="3577055"/>
          <a:ext cx="90910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4550">
                  <a:extLst>
                    <a:ext uri="{9D8B030D-6E8A-4147-A177-3AD203B41FA5}">
                      <a16:colId xmlns:a16="http://schemas.microsoft.com/office/drawing/2014/main" val="1511248068"/>
                    </a:ext>
                  </a:extLst>
                </a:gridCol>
                <a:gridCol w="454550">
                  <a:extLst>
                    <a:ext uri="{9D8B030D-6E8A-4147-A177-3AD203B41FA5}">
                      <a16:colId xmlns:a16="http://schemas.microsoft.com/office/drawing/2014/main" val="3366816543"/>
                    </a:ext>
                  </a:extLst>
                </a:gridCol>
              </a:tblGrid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>
                    <a:solidFill>
                      <a:srgbClr val="E2E2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0283571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55842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E45588EA-59C6-4490-BE80-DD15AC7372EF}"/>
                  </a:ext>
                </a:extLst>
              </p:cNvPr>
              <p:cNvSpPr/>
              <p:nvPr/>
            </p:nvSpPr>
            <p:spPr>
              <a:xfrm>
                <a:off x="6597288" y="3207723"/>
                <a:ext cx="76976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en-US" b="0" i="0" dirty="0" smtClean="0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US" alt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en-US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R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E45588EA-59C6-4490-BE80-DD15AC7372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7288" y="3207723"/>
                <a:ext cx="769762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5" name="Table 5">
            <a:extLst>
              <a:ext uri="{FF2B5EF4-FFF2-40B4-BE49-F238E27FC236}">
                <a16:creationId xmlns:a16="http://schemas.microsoft.com/office/drawing/2014/main" id="{3323BA13-97ED-42A0-B5C9-36F6788942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9087614"/>
              </p:ext>
            </p:extLst>
          </p:nvPr>
        </p:nvGraphicFramePr>
        <p:xfrm>
          <a:off x="705016" y="3580772"/>
          <a:ext cx="90910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4550">
                  <a:extLst>
                    <a:ext uri="{9D8B030D-6E8A-4147-A177-3AD203B41FA5}">
                      <a16:colId xmlns:a16="http://schemas.microsoft.com/office/drawing/2014/main" val="1511248068"/>
                    </a:ext>
                  </a:extLst>
                </a:gridCol>
                <a:gridCol w="454550">
                  <a:extLst>
                    <a:ext uri="{9D8B030D-6E8A-4147-A177-3AD203B41FA5}">
                      <a16:colId xmlns:a16="http://schemas.microsoft.com/office/drawing/2014/main" val="3366816543"/>
                    </a:ext>
                  </a:extLst>
                </a:gridCol>
              </a:tblGrid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>
                    <a:solidFill>
                      <a:srgbClr val="E2E2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0283571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558420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7425168"/>
                  </a:ext>
                </a:extLst>
              </a:tr>
            </a:tbl>
          </a:graphicData>
        </a:graphic>
      </p:graphicFrame>
      <p:graphicFrame>
        <p:nvGraphicFramePr>
          <p:cNvPr id="36" name="Table 5">
            <a:extLst>
              <a:ext uri="{FF2B5EF4-FFF2-40B4-BE49-F238E27FC236}">
                <a16:creationId xmlns:a16="http://schemas.microsoft.com/office/drawing/2014/main" id="{4BF705D6-ADCD-4C2A-A13D-7655088B67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8463807"/>
              </p:ext>
            </p:extLst>
          </p:nvPr>
        </p:nvGraphicFramePr>
        <p:xfrm>
          <a:off x="2053156" y="3560928"/>
          <a:ext cx="909100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4550">
                  <a:extLst>
                    <a:ext uri="{9D8B030D-6E8A-4147-A177-3AD203B41FA5}">
                      <a16:colId xmlns:a16="http://schemas.microsoft.com/office/drawing/2014/main" val="1511248068"/>
                    </a:ext>
                  </a:extLst>
                </a:gridCol>
                <a:gridCol w="454550">
                  <a:extLst>
                    <a:ext uri="{9D8B030D-6E8A-4147-A177-3AD203B41FA5}">
                      <a16:colId xmlns:a16="http://schemas.microsoft.com/office/drawing/2014/main" val="3366816543"/>
                    </a:ext>
                  </a:extLst>
                </a:gridCol>
              </a:tblGrid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>
                    <a:solidFill>
                      <a:srgbClr val="E2E2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0283571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558420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7425168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1332298"/>
                  </a:ext>
                </a:extLst>
              </a:tr>
            </a:tbl>
          </a:graphicData>
        </a:graphic>
      </p:graphicFrame>
      <p:graphicFrame>
        <p:nvGraphicFramePr>
          <p:cNvPr id="37" name="Table 5">
            <a:extLst>
              <a:ext uri="{FF2B5EF4-FFF2-40B4-BE49-F238E27FC236}">
                <a16:creationId xmlns:a16="http://schemas.microsoft.com/office/drawing/2014/main" id="{9FC96069-45FD-45B2-9865-918D0D65E2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1725359"/>
              </p:ext>
            </p:extLst>
          </p:nvPr>
        </p:nvGraphicFramePr>
        <p:xfrm>
          <a:off x="3360752" y="3577128"/>
          <a:ext cx="90910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4550">
                  <a:extLst>
                    <a:ext uri="{9D8B030D-6E8A-4147-A177-3AD203B41FA5}">
                      <a16:colId xmlns:a16="http://schemas.microsoft.com/office/drawing/2014/main" val="1511248068"/>
                    </a:ext>
                  </a:extLst>
                </a:gridCol>
                <a:gridCol w="454550">
                  <a:extLst>
                    <a:ext uri="{9D8B030D-6E8A-4147-A177-3AD203B41FA5}">
                      <a16:colId xmlns:a16="http://schemas.microsoft.com/office/drawing/2014/main" val="3366816543"/>
                    </a:ext>
                  </a:extLst>
                </a:gridCol>
              </a:tblGrid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>
                    <a:solidFill>
                      <a:srgbClr val="E2E2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0283571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558420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742516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0D81FF57-0889-46ED-9858-6AAF7E76060C}"/>
                  </a:ext>
                </a:extLst>
              </p:cNvPr>
              <p:cNvSpPr/>
              <p:nvPr/>
            </p:nvSpPr>
            <p:spPr>
              <a:xfrm>
                <a:off x="989722" y="3211440"/>
                <a:ext cx="38023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en-US" dirty="0">
                          <a:latin typeface="Cambria Math" panose="02040503050406030204" pitchFamily="18" charset="0"/>
                        </a:rPr>
                        <m:t>R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0D81FF57-0889-46ED-9858-6AAF7E7606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722" y="3211440"/>
                <a:ext cx="380232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758D1B1F-C393-4793-B554-CD137E432723}"/>
                  </a:ext>
                </a:extLst>
              </p:cNvPr>
              <p:cNvSpPr/>
              <p:nvPr/>
            </p:nvSpPr>
            <p:spPr>
              <a:xfrm>
                <a:off x="2331145" y="3211440"/>
                <a:ext cx="35137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758D1B1F-C393-4793-B554-CD137E4327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1145" y="3211440"/>
                <a:ext cx="351378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F359A6F2-4B22-4B2A-933F-C5CDAA0EFD49}"/>
                  </a:ext>
                </a:extLst>
              </p:cNvPr>
              <p:cNvSpPr/>
              <p:nvPr/>
            </p:nvSpPr>
            <p:spPr>
              <a:xfrm>
                <a:off x="3623058" y="3207796"/>
                <a:ext cx="37382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en-US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F359A6F2-4B22-4B2A-933F-C5CDAA0EFD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3058" y="3207796"/>
                <a:ext cx="37382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Picture 2" descr="https://upload.wikimedia.org/wikipedia/commons/thumb/5/5a/Venn0010.svg/384px-Venn0010.svg.png">
            <a:extLst>
              <a:ext uri="{FF2B5EF4-FFF2-40B4-BE49-F238E27FC236}">
                <a16:creationId xmlns:a16="http://schemas.microsoft.com/office/drawing/2014/main" id="{6613E38F-32F5-4104-A56F-F94F9D6708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543800" y="704804"/>
            <a:ext cx="1279115" cy="932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9" name="Table 5">
            <a:extLst>
              <a:ext uri="{FF2B5EF4-FFF2-40B4-BE49-F238E27FC236}">
                <a16:creationId xmlns:a16="http://schemas.microsoft.com/office/drawing/2014/main" id="{6165E079-F603-4EDF-9AAF-FCED69DD83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9020965"/>
              </p:ext>
            </p:extLst>
          </p:nvPr>
        </p:nvGraphicFramePr>
        <p:xfrm>
          <a:off x="6527619" y="3577055"/>
          <a:ext cx="90910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4550">
                  <a:extLst>
                    <a:ext uri="{9D8B030D-6E8A-4147-A177-3AD203B41FA5}">
                      <a16:colId xmlns:a16="http://schemas.microsoft.com/office/drawing/2014/main" val="1511248068"/>
                    </a:ext>
                  </a:extLst>
                </a:gridCol>
                <a:gridCol w="454550">
                  <a:extLst>
                    <a:ext uri="{9D8B030D-6E8A-4147-A177-3AD203B41FA5}">
                      <a16:colId xmlns:a16="http://schemas.microsoft.com/office/drawing/2014/main" val="3366816543"/>
                    </a:ext>
                  </a:extLst>
                </a:gridCol>
              </a:tblGrid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>
                    <a:solidFill>
                      <a:srgbClr val="E2E2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0283571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55842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C421379C-7A08-4249-8073-C677BFBE4460}"/>
                  </a:ext>
                </a:extLst>
              </p:cNvPr>
              <p:cNvSpPr/>
              <p:nvPr/>
            </p:nvSpPr>
            <p:spPr>
              <a:xfrm>
                <a:off x="7748891" y="3211440"/>
                <a:ext cx="1264607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en-US" dirty="0" smtClean="0">
                          <a:latin typeface="Cambria Math" panose="02040503050406030204" pitchFamily="18" charset="0"/>
                        </a:rPr>
                        <m:t>R</m:t>
                      </m:r>
                      <m:r>
                        <a:rPr lang="en-US" alt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en-US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</m:t>
                      </m:r>
                    </m:oMath>
                  </m:oMathPara>
                </a14:m>
                <a:endParaRPr lang="en-US" altLang="en-US" b="0" dirty="0">
                  <a:ea typeface="Cambria Math" panose="02040503050406030204" pitchFamily="18" charset="0"/>
                </a:endParaRPr>
              </a:p>
              <a:p>
                <a:pPr algn="ctr"/>
                <a:r>
                  <a:rPr lang="en-US" dirty="0"/>
                  <a:t>Not union-compatible</a:t>
                </a:r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C421379C-7A08-4249-8073-C677BFBE44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8891" y="3211440"/>
                <a:ext cx="1264607" cy="923330"/>
              </a:xfrm>
              <a:prstGeom prst="rect">
                <a:avLst/>
              </a:prstGeom>
              <a:blipFill>
                <a:blip r:embed="rId11"/>
                <a:stretch>
                  <a:fillRect l="-3365" r="-2885" b="-9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94485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A7DA53C-6DA1-4452-8B3A-100F841B7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Algebraic operators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C8F3AA-FD63-43E0-A18E-70DBD0E276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CMSC 508 – Database Theory</a:t>
            </a:r>
          </a:p>
        </p:txBody>
      </p:sp>
    </p:spTree>
    <p:extLst>
      <p:ext uri="{BB962C8B-B14F-4D97-AF65-F5344CB8AC3E}">
        <p14:creationId xmlns:p14="http://schemas.microsoft.com/office/powerpoint/2010/main" val="34133918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E4B6166-A84E-440F-BFE6-D888E26BB365}"/>
              </a:ext>
            </a:extLst>
          </p:cNvPr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gradFill flip="none" rotWithShape="1">
            <a:gsLst>
              <a:gs pos="0">
                <a:srgbClr val="E2E2E2"/>
              </a:gs>
              <a:gs pos="100000">
                <a:srgbClr val="F0F0F0"/>
              </a:gs>
            </a:gsLst>
            <a:lin ang="2700000" scaled="1"/>
            <a:tileRect/>
          </a:gra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0F5CDC-2F1F-47D3-8C33-2E4B68C75AF9}"/>
              </a:ext>
            </a:extLst>
          </p:cNvPr>
          <p:cNvSpPr txBox="1"/>
          <p:nvPr/>
        </p:nvSpPr>
        <p:spPr>
          <a:xfrm>
            <a:off x="238125" y="43934"/>
            <a:ext cx="2349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CMSC 508 – Databases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A47622-3DC7-4A46-9871-79EAF68D98E5}"/>
              </a:ext>
            </a:extLst>
          </p:cNvPr>
          <p:cNvSpPr txBox="1"/>
          <p:nvPr/>
        </p:nvSpPr>
        <p:spPr>
          <a:xfrm>
            <a:off x="7117339" y="43934"/>
            <a:ext cx="1906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/>
              <a:t>Relational algebra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8E48E4-A8FC-4343-9E21-32744D3C0F29}"/>
              </a:ext>
            </a:extLst>
          </p:cNvPr>
          <p:cNvSpPr txBox="1"/>
          <p:nvPr/>
        </p:nvSpPr>
        <p:spPr>
          <a:xfrm>
            <a:off x="0" y="457200"/>
            <a:ext cx="9144000" cy="2972096"/>
          </a:xfrm>
          <a:prstGeom prst="rect">
            <a:avLst/>
          </a:prstGeom>
          <a:noFill/>
        </p:spPr>
        <p:txBody>
          <a:bodyPr wrap="square" lIns="457200" tIns="182880" rIns="457200" bIns="0" rtlCol="0">
            <a:spAutoFit/>
          </a:bodyPr>
          <a:lstStyle/>
          <a:p>
            <a:pPr marL="342900" indent="-342900"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b="1" dirty="0"/>
              <a:t>Selection (</a:t>
            </a:r>
            <a:r>
              <a:rPr lang="el-GR" b="1" dirty="0">
                <a:latin typeface="Cambria Math" panose="02040503050406030204" pitchFamily="18" charset="0"/>
                <a:ea typeface="Cambria Math" panose="02040503050406030204" pitchFamily="18" charset="0"/>
              </a:rPr>
              <a:t>σ</a:t>
            </a:r>
            <a: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</a:rPr>
              <a:t> – sigma)</a:t>
            </a:r>
            <a:endParaRPr lang="en-US" b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en-US" dirty="0">
                <a:sym typeface="Symbol" panose="05050102010706020507" pitchFamily="18" charset="2"/>
              </a:rPr>
              <a:t>Notation </a:t>
            </a:r>
            <a:r>
              <a:rPr lang="en-US" altLang="en-US" i="1" dirty="0">
                <a:sym typeface="Symbol" panose="05050102010706020507" pitchFamily="18" charset="2"/>
              </a:rPr>
              <a:t></a:t>
            </a:r>
            <a:r>
              <a:rPr lang="en-US" altLang="en-US" i="1" baseline="-25000" dirty="0">
                <a:sym typeface="Symbol" panose="05050102010706020507" pitchFamily="18" charset="2"/>
              </a:rPr>
              <a:t>P</a:t>
            </a:r>
            <a:r>
              <a:rPr lang="en-US" altLang="en-US" dirty="0">
                <a:sym typeface="Symbol" panose="05050102010706020507" pitchFamily="18" charset="2"/>
              </a:rPr>
              <a:t>(</a:t>
            </a:r>
            <a:r>
              <a:rPr lang="en-US" altLang="en-US" i="1" dirty="0">
                <a:sym typeface="Symbol" panose="05050102010706020507" pitchFamily="18" charset="2"/>
              </a:rPr>
              <a:t>R</a:t>
            </a:r>
            <a:r>
              <a:rPr lang="en-US" altLang="en-US" dirty="0">
                <a:sym typeface="Symbol" panose="05050102010706020507" pitchFamily="18" charset="2"/>
              </a:rPr>
              <a:t>) where </a:t>
            </a:r>
            <a:r>
              <a:rPr lang="en-US" altLang="en-US" i="1" dirty="0">
                <a:sym typeface="Symbol" panose="05050102010706020507" pitchFamily="18" charset="2"/>
              </a:rPr>
              <a:t>P</a:t>
            </a:r>
            <a:r>
              <a:rPr lang="en-US" altLang="en-US" dirty="0">
                <a:sym typeface="Symbol" panose="05050102010706020507" pitchFamily="18" charset="2"/>
              </a:rPr>
              <a:t> is the predicate and R is a relation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en-US" dirty="0">
                <a:sym typeface="Symbol" panose="05050102010706020507" pitchFamily="18" charset="2"/>
              </a:rPr>
              <a:t>Definition: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en-US" dirty="0">
              <a:sym typeface="Symbol" panose="05050102010706020507" pitchFamily="18" charset="2"/>
            </a:endParaRPr>
          </a:p>
          <a:p>
            <a:pPr marL="822960" lvl="2"/>
            <a:r>
              <a:rPr lang="en-US" altLang="en-US" dirty="0">
                <a:sym typeface="Symbol" panose="05050102010706020507" pitchFamily="18" charset="2"/>
              </a:rPr>
              <a:t>where </a:t>
            </a:r>
            <a:r>
              <a:rPr lang="en-US" altLang="en-US" i="1" dirty="0">
                <a:sym typeface="Symbol" panose="05050102010706020507" pitchFamily="18" charset="2"/>
              </a:rPr>
              <a:t>P</a:t>
            </a:r>
            <a:r>
              <a:rPr lang="en-US" altLang="en-US" dirty="0">
                <a:sym typeface="Symbol" panose="05050102010706020507" pitchFamily="18" charset="2"/>
              </a:rPr>
              <a:t> is a formula in propositional calculus consisting of </a:t>
            </a:r>
            <a:r>
              <a:rPr lang="en-US" altLang="en-US" b="1" dirty="0">
                <a:sym typeface="Symbol" panose="05050102010706020507" pitchFamily="18" charset="2"/>
              </a:rPr>
              <a:t>terms</a:t>
            </a:r>
            <a:r>
              <a:rPr lang="en-US" altLang="en-US" dirty="0">
                <a:solidFill>
                  <a:schemeClr val="tx2"/>
                </a:solidFill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connected by:  (</a:t>
            </a:r>
            <a:r>
              <a:rPr lang="en-US" altLang="en-US" b="1" dirty="0">
                <a:sym typeface="Symbol" panose="05050102010706020507" pitchFamily="18" charset="2"/>
              </a:rPr>
              <a:t>and</a:t>
            </a:r>
            <a:r>
              <a:rPr lang="en-US" altLang="en-US" dirty="0">
                <a:sym typeface="Symbol" panose="05050102010706020507" pitchFamily="18" charset="2"/>
              </a:rPr>
              <a:t>),  (</a:t>
            </a:r>
            <a:r>
              <a:rPr lang="en-US" altLang="en-US" b="1" dirty="0">
                <a:sym typeface="Symbol" panose="05050102010706020507" pitchFamily="18" charset="2"/>
              </a:rPr>
              <a:t>or</a:t>
            </a:r>
            <a:r>
              <a:rPr lang="en-US" altLang="en-US" dirty="0">
                <a:sym typeface="Symbol" panose="05050102010706020507" pitchFamily="18" charset="2"/>
              </a:rPr>
              <a:t>),  (</a:t>
            </a:r>
            <a:r>
              <a:rPr lang="en-US" altLang="en-US" b="1" dirty="0">
                <a:sym typeface="Symbol" panose="05050102010706020507" pitchFamily="18" charset="2"/>
              </a:rPr>
              <a:t>not</a:t>
            </a:r>
            <a:r>
              <a:rPr lang="en-US" altLang="en-US" dirty="0">
                <a:sym typeface="Symbol" panose="05050102010706020507" pitchFamily="18" charset="2"/>
              </a:rPr>
              <a:t>) functions</a:t>
            </a:r>
          </a:p>
          <a:p>
            <a:pPr lvl="2"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endParaRPr lang="en-US" altLang="en-US" dirty="0">
              <a:sym typeface="Symbol" panose="05050102010706020507" pitchFamily="18" charset="2"/>
            </a:endParaRPr>
          </a:p>
          <a:p>
            <a:pPr marL="822960" lvl="2"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dirty="0">
                <a:sym typeface="Symbol" panose="05050102010706020507" pitchFamily="18" charset="2"/>
              </a:rPr>
              <a:t>Each </a:t>
            </a:r>
            <a:r>
              <a:rPr lang="en-US" altLang="en-US" b="1" dirty="0">
                <a:sym typeface="Symbol" panose="05050102010706020507" pitchFamily="18" charset="2"/>
              </a:rPr>
              <a:t>term</a:t>
            </a:r>
            <a:r>
              <a:rPr lang="en-US" altLang="en-US" dirty="0">
                <a:sym typeface="Symbol" panose="05050102010706020507" pitchFamily="18" charset="2"/>
              </a:rPr>
              <a:t> is one of:	 &lt;attribute&gt;  </a:t>
            </a:r>
            <a:r>
              <a:rPr lang="en-US" altLang="en-US" i="1" dirty="0">
                <a:sym typeface="Symbol" panose="05050102010706020507" pitchFamily="18" charset="2"/>
              </a:rPr>
              <a:t>operator</a:t>
            </a:r>
            <a:r>
              <a:rPr lang="en-US" altLang="en-US" dirty="0">
                <a:sym typeface="Symbol" panose="05050102010706020507" pitchFamily="18" charset="2"/>
              </a:rPr>
              <a:t>  &lt;attribute&gt; or &lt;literal&gt;</a:t>
            </a:r>
          </a:p>
          <a:p>
            <a:pPr lvl="1"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dirty="0">
                <a:sym typeface="Symbol" panose="05050102010706020507" pitchFamily="18" charset="2"/>
              </a:rPr>
              <a:t>       where </a:t>
            </a:r>
            <a:r>
              <a:rPr lang="en-US" altLang="en-US" i="1" dirty="0">
                <a:sym typeface="Symbol" panose="05050102010706020507" pitchFamily="18" charset="2"/>
              </a:rPr>
              <a:t>operator</a:t>
            </a:r>
            <a:r>
              <a:rPr lang="en-US" altLang="en-US" dirty="0">
                <a:sym typeface="Symbol" panose="05050102010706020507" pitchFamily="18" charset="2"/>
              </a:rPr>
              <a:t> is one of:  =, , &gt;, , &lt;, </a:t>
            </a:r>
          </a:p>
          <a:p>
            <a:pPr lvl="2"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endParaRPr lang="en-US" altLang="en-US" dirty="0">
              <a:sym typeface="Symbol" panose="05050102010706020507" pitchFamily="18" charset="2"/>
            </a:endParaRPr>
          </a:p>
        </p:txBody>
      </p:sp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F5964E89-3E07-46A2-AB55-1C66F44B170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1244" y="91440"/>
            <a:ext cx="2121513" cy="27432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37228FAF-41BB-40B9-A02B-174F8C98207C}"/>
              </a:ext>
            </a:extLst>
          </p:cNvPr>
          <p:cNvSpPr/>
          <p:nvPr/>
        </p:nvSpPr>
        <p:spPr>
          <a:xfrm>
            <a:off x="2506539" y="1371994"/>
            <a:ext cx="374333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000" dirty="0"/>
              <a:t> </a:t>
            </a:r>
            <a:r>
              <a:rPr lang="en-US" altLang="en-US" sz="2000" i="1" dirty="0">
                <a:sym typeface="Symbol" panose="05050102010706020507" pitchFamily="18" charset="2"/>
              </a:rPr>
              <a:t></a:t>
            </a:r>
            <a:r>
              <a:rPr lang="en-US" altLang="en-US" sz="2000" i="1" baseline="-25000" dirty="0">
                <a:sym typeface="Symbol" panose="05050102010706020507" pitchFamily="18" charset="2"/>
              </a:rPr>
              <a:t>P</a:t>
            </a:r>
            <a:r>
              <a:rPr lang="en-US" altLang="en-US" sz="2000" dirty="0">
                <a:sym typeface="Symbol" panose="05050102010706020507" pitchFamily="18" charset="2"/>
              </a:rPr>
              <a:t>(</a:t>
            </a:r>
            <a:r>
              <a:rPr lang="en-US" altLang="en-US" sz="2000" b="1" i="1" dirty="0">
                <a:sym typeface="Symbol" panose="05050102010706020507" pitchFamily="18" charset="2"/>
              </a:rPr>
              <a:t>R</a:t>
            </a:r>
            <a:r>
              <a:rPr lang="en-US" altLang="en-US" sz="2000" dirty="0">
                <a:sym typeface="Symbol" panose="05050102010706020507" pitchFamily="18" charset="2"/>
              </a:rPr>
              <a:t>) = {</a:t>
            </a:r>
            <a:r>
              <a:rPr lang="en-US" altLang="en-US" sz="2000" i="1" dirty="0">
                <a:sym typeface="Symbol" panose="05050102010706020507" pitchFamily="18" charset="2"/>
              </a:rPr>
              <a:t>t</a:t>
            </a:r>
            <a:r>
              <a:rPr lang="en-US" altLang="en-US" sz="2000" dirty="0">
                <a:sym typeface="Symbol" panose="05050102010706020507" pitchFamily="18" charset="2"/>
              </a:rPr>
              <a:t> | </a:t>
            </a:r>
            <a:r>
              <a:rPr lang="en-US" altLang="en-US" sz="2000" i="1" dirty="0">
                <a:sym typeface="Symbol" panose="05050102010706020507" pitchFamily="18" charset="2"/>
              </a:rPr>
              <a:t>t</a:t>
            </a:r>
            <a:r>
              <a:rPr lang="en-US" altLang="en-US" sz="2000" dirty="0">
                <a:sym typeface="Symbol" panose="05050102010706020507" pitchFamily="18" charset="2"/>
              </a:rPr>
              <a:t>  </a:t>
            </a:r>
            <a:r>
              <a:rPr lang="en-US" altLang="en-US" sz="2000" i="1" dirty="0">
                <a:sym typeface="Symbol" panose="05050102010706020507" pitchFamily="18" charset="2"/>
              </a:rPr>
              <a:t>R</a:t>
            </a:r>
            <a:r>
              <a:rPr lang="en-US" altLang="en-US" sz="2000" dirty="0">
                <a:sym typeface="Symbol" panose="05050102010706020507" pitchFamily="18" charset="2"/>
              </a:rPr>
              <a:t> </a:t>
            </a:r>
            <a:r>
              <a:rPr lang="en-US" altLang="en-US" sz="2000" b="1" dirty="0">
                <a:sym typeface="Symbol" panose="05050102010706020507" pitchFamily="18" charset="2"/>
              </a:rPr>
              <a:t>and </a:t>
            </a:r>
            <a:r>
              <a:rPr lang="en-US" altLang="en-US" sz="2000" b="1" i="1" dirty="0">
                <a:sym typeface="Symbol" panose="05050102010706020507" pitchFamily="18" charset="2"/>
              </a:rPr>
              <a:t>P</a:t>
            </a:r>
            <a:r>
              <a:rPr lang="en-US" altLang="en-US" sz="2000" i="1" dirty="0">
                <a:sym typeface="Symbol" panose="05050102010706020507" pitchFamily="18" charset="2"/>
              </a:rPr>
              <a:t>(t) </a:t>
            </a:r>
            <a:r>
              <a:rPr lang="en-US" altLang="en-US" sz="2000" b="1" i="1" dirty="0">
                <a:sym typeface="Symbol" panose="05050102010706020507" pitchFamily="18" charset="2"/>
              </a:rPr>
              <a:t>== true</a:t>
            </a:r>
            <a:r>
              <a:rPr lang="en-US" altLang="en-US" sz="2000" dirty="0">
                <a:sym typeface="Symbol" panose="05050102010706020507" pitchFamily="18" charset="2"/>
              </a:rPr>
              <a:t>}</a:t>
            </a:r>
            <a:endParaRPr lang="en-US" sz="2000" dirty="0"/>
          </a:p>
        </p:txBody>
      </p:sp>
      <p:graphicFrame>
        <p:nvGraphicFramePr>
          <p:cNvPr id="20" name="Table 5">
            <a:extLst>
              <a:ext uri="{FF2B5EF4-FFF2-40B4-BE49-F238E27FC236}">
                <a16:creationId xmlns:a16="http://schemas.microsoft.com/office/drawing/2014/main" id="{B58977B4-12D2-4B68-9139-8A5CAD42C6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5942652"/>
              </p:ext>
            </p:extLst>
          </p:nvPr>
        </p:nvGraphicFramePr>
        <p:xfrm>
          <a:off x="1281880" y="3580772"/>
          <a:ext cx="909100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4550">
                  <a:extLst>
                    <a:ext uri="{9D8B030D-6E8A-4147-A177-3AD203B41FA5}">
                      <a16:colId xmlns:a16="http://schemas.microsoft.com/office/drawing/2014/main" val="1511248068"/>
                    </a:ext>
                  </a:extLst>
                </a:gridCol>
                <a:gridCol w="454550">
                  <a:extLst>
                    <a:ext uri="{9D8B030D-6E8A-4147-A177-3AD203B41FA5}">
                      <a16:colId xmlns:a16="http://schemas.microsoft.com/office/drawing/2014/main" val="3366816543"/>
                    </a:ext>
                  </a:extLst>
                </a:gridCol>
              </a:tblGrid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>
                    <a:solidFill>
                      <a:srgbClr val="E2E2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0283571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558420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7425168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133229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587A73E0-EEB9-4B07-BFF2-464301FDE7F3}"/>
                  </a:ext>
                </a:extLst>
              </p:cNvPr>
              <p:cNvSpPr/>
              <p:nvPr/>
            </p:nvSpPr>
            <p:spPr>
              <a:xfrm>
                <a:off x="1559869" y="3231284"/>
                <a:ext cx="35137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587A73E0-EEB9-4B07-BFF2-464301FDE7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9869" y="3231284"/>
                <a:ext cx="35137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4" name="Table 5">
            <a:extLst>
              <a:ext uri="{FF2B5EF4-FFF2-40B4-BE49-F238E27FC236}">
                <a16:creationId xmlns:a16="http://schemas.microsoft.com/office/drawing/2014/main" id="{FBBD3A10-978D-4918-A857-546138C955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653483"/>
              </p:ext>
            </p:extLst>
          </p:nvPr>
        </p:nvGraphicFramePr>
        <p:xfrm>
          <a:off x="2722115" y="3580772"/>
          <a:ext cx="90910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4550">
                  <a:extLst>
                    <a:ext uri="{9D8B030D-6E8A-4147-A177-3AD203B41FA5}">
                      <a16:colId xmlns:a16="http://schemas.microsoft.com/office/drawing/2014/main" val="1511248068"/>
                    </a:ext>
                  </a:extLst>
                </a:gridCol>
                <a:gridCol w="454550">
                  <a:extLst>
                    <a:ext uri="{9D8B030D-6E8A-4147-A177-3AD203B41FA5}">
                      <a16:colId xmlns:a16="http://schemas.microsoft.com/office/drawing/2014/main" val="3366816543"/>
                    </a:ext>
                  </a:extLst>
                </a:gridCol>
              </a:tblGrid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>
                    <a:solidFill>
                      <a:srgbClr val="E2E2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0283571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558420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0FCB4124-9B19-4C98-9C7C-9FD466698F22}"/>
              </a:ext>
            </a:extLst>
          </p:cNvPr>
          <p:cNvSpPr/>
          <p:nvPr/>
        </p:nvSpPr>
        <p:spPr>
          <a:xfrm>
            <a:off x="2741041" y="3214431"/>
            <a:ext cx="1032591" cy="3139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5"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600" i="1" dirty="0">
                <a:sym typeface="Symbol" panose="05050102010706020507" pitchFamily="18" charset="2"/>
              </a:rPr>
              <a:t></a:t>
            </a:r>
            <a:r>
              <a:rPr lang="en-US" altLang="en-US" sz="1600" dirty="0">
                <a:sym typeface="Symbol" panose="05050102010706020507" pitchFamily="18" charset="2"/>
              </a:rPr>
              <a:t> </a:t>
            </a:r>
            <a:r>
              <a:rPr lang="en-US" altLang="en-US" i="1" baseline="-25000" dirty="0">
                <a:sym typeface="Symbol" panose="05050102010706020507" pitchFamily="18" charset="2"/>
              </a:rPr>
              <a:t>A=1 </a:t>
            </a:r>
            <a:r>
              <a:rPr lang="en-US" altLang="en-US" sz="1600" dirty="0">
                <a:sym typeface="Symbol" panose="05050102010706020507" pitchFamily="18" charset="2"/>
              </a:rPr>
              <a:t>(</a:t>
            </a:r>
            <a:r>
              <a:rPr lang="en-US" altLang="en-US" sz="1600" i="1" dirty="0">
                <a:sym typeface="Symbol" panose="05050102010706020507" pitchFamily="18" charset="2"/>
              </a:rPr>
              <a:t>S</a:t>
            </a:r>
            <a:r>
              <a:rPr lang="en-US" altLang="en-US" sz="1600" dirty="0">
                <a:sym typeface="Symbol" panose="05050102010706020507" pitchFamily="18" charset="2"/>
              </a:rPr>
              <a:t>)</a:t>
            </a:r>
            <a:endParaRPr lang="en-US" altLang="en-US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DAE8700-1280-4169-B2BA-BCDC80623143}"/>
              </a:ext>
            </a:extLst>
          </p:cNvPr>
          <p:cNvSpPr/>
          <p:nvPr/>
        </p:nvSpPr>
        <p:spPr>
          <a:xfrm>
            <a:off x="4066390" y="3214431"/>
            <a:ext cx="1552220" cy="3139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5"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600" i="1" dirty="0">
                <a:sym typeface="Symbol" panose="05050102010706020507" pitchFamily="18" charset="2"/>
              </a:rPr>
              <a:t></a:t>
            </a:r>
            <a:r>
              <a:rPr lang="en-US" altLang="en-US" sz="1600" dirty="0">
                <a:sym typeface="Symbol" panose="05050102010706020507" pitchFamily="18" charset="2"/>
              </a:rPr>
              <a:t> </a:t>
            </a:r>
            <a:r>
              <a:rPr lang="en-US" altLang="en-US" i="1" baseline="-25000" dirty="0">
                <a:sym typeface="Symbol" panose="05050102010706020507" pitchFamily="18" charset="2"/>
              </a:rPr>
              <a:t>A=1   A=2 </a:t>
            </a:r>
            <a:r>
              <a:rPr lang="en-US" altLang="en-US" sz="1600" dirty="0">
                <a:sym typeface="Symbol" panose="05050102010706020507" pitchFamily="18" charset="2"/>
              </a:rPr>
              <a:t>(</a:t>
            </a:r>
            <a:r>
              <a:rPr lang="en-US" altLang="en-US" sz="1600" i="1" dirty="0">
                <a:sym typeface="Symbol" panose="05050102010706020507" pitchFamily="18" charset="2"/>
              </a:rPr>
              <a:t>S</a:t>
            </a:r>
            <a:r>
              <a:rPr lang="en-US" altLang="en-US" sz="1600" dirty="0">
                <a:sym typeface="Symbol" panose="05050102010706020507" pitchFamily="18" charset="2"/>
              </a:rPr>
              <a:t>)</a:t>
            </a:r>
            <a:endParaRPr lang="en-US" altLang="en-US" dirty="0"/>
          </a:p>
        </p:txBody>
      </p:sp>
      <p:graphicFrame>
        <p:nvGraphicFramePr>
          <p:cNvPr id="28" name="Table 5">
            <a:extLst>
              <a:ext uri="{FF2B5EF4-FFF2-40B4-BE49-F238E27FC236}">
                <a16:creationId xmlns:a16="http://schemas.microsoft.com/office/drawing/2014/main" id="{D88E0FE1-D3D9-48EC-B67A-61B59DDA0F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9875476"/>
              </p:ext>
            </p:extLst>
          </p:nvPr>
        </p:nvGraphicFramePr>
        <p:xfrm>
          <a:off x="4230581" y="3580772"/>
          <a:ext cx="90910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4550">
                  <a:extLst>
                    <a:ext uri="{9D8B030D-6E8A-4147-A177-3AD203B41FA5}">
                      <a16:colId xmlns:a16="http://schemas.microsoft.com/office/drawing/2014/main" val="1511248068"/>
                    </a:ext>
                  </a:extLst>
                </a:gridCol>
                <a:gridCol w="454550">
                  <a:extLst>
                    <a:ext uri="{9D8B030D-6E8A-4147-A177-3AD203B41FA5}">
                      <a16:colId xmlns:a16="http://schemas.microsoft.com/office/drawing/2014/main" val="3366816543"/>
                    </a:ext>
                  </a:extLst>
                </a:gridCol>
              </a:tblGrid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>
                    <a:solidFill>
                      <a:srgbClr val="E2E2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0283571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558420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7425168"/>
                  </a:ext>
                </a:extLst>
              </a:tr>
            </a:tbl>
          </a:graphicData>
        </a:graphic>
      </p:graphicFrame>
      <p:sp>
        <p:nvSpPr>
          <p:cNvPr id="30" name="Rectangle 29">
            <a:extLst>
              <a:ext uri="{FF2B5EF4-FFF2-40B4-BE49-F238E27FC236}">
                <a16:creationId xmlns:a16="http://schemas.microsoft.com/office/drawing/2014/main" id="{43E23949-5359-4885-A7E2-594375AEB3CF}"/>
              </a:ext>
            </a:extLst>
          </p:cNvPr>
          <p:cNvSpPr/>
          <p:nvPr/>
        </p:nvSpPr>
        <p:spPr>
          <a:xfrm>
            <a:off x="5932373" y="3214431"/>
            <a:ext cx="1012246" cy="3139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5"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600" i="1" dirty="0">
                <a:sym typeface="Symbol" panose="05050102010706020507" pitchFamily="18" charset="2"/>
              </a:rPr>
              <a:t></a:t>
            </a:r>
            <a:r>
              <a:rPr lang="en-US" altLang="en-US" sz="1600" dirty="0">
                <a:sym typeface="Symbol" panose="05050102010706020507" pitchFamily="18" charset="2"/>
              </a:rPr>
              <a:t> </a:t>
            </a:r>
            <a:r>
              <a:rPr lang="en-US" altLang="en-US" i="1" baseline="-25000" dirty="0">
                <a:sym typeface="Symbol" panose="05050102010706020507" pitchFamily="18" charset="2"/>
              </a:rPr>
              <a:t>A </a:t>
            </a:r>
            <a:r>
              <a:rPr lang="en-US" altLang="en-US" baseline="-25000" dirty="0">
                <a:sym typeface="Symbol" panose="05050102010706020507" pitchFamily="18" charset="2"/>
              </a:rPr>
              <a:t> B</a:t>
            </a:r>
            <a:r>
              <a:rPr lang="en-US" altLang="en-US" i="1" baseline="-25000" dirty="0">
                <a:sym typeface="Symbol" panose="05050102010706020507" pitchFamily="18" charset="2"/>
              </a:rPr>
              <a:t> </a:t>
            </a:r>
            <a:r>
              <a:rPr lang="en-US" altLang="en-US" sz="1600" dirty="0">
                <a:sym typeface="Symbol" panose="05050102010706020507" pitchFamily="18" charset="2"/>
              </a:rPr>
              <a:t>(</a:t>
            </a:r>
            <a:r>
              <a:rPr lang="en-US" altLang="en-US" sz="1600" i="1" dirty="0">
                <a:sym typeface="Symbol" panose="05050102010706020507" pitchFamily="18" charset="2"/>
              </a:rPr>
              <a:t>S</a:t>
            </a:r>
            <a:r>
              <a:rPr lang="en-US" altLang="en-US" sz="1600" dirty="0">
                <a:sym typeface="Symbol" panose="05050102010706020507" pitchFamily="18" charset="2"/>
              </a:rPr>
              <a:t>)</a:t>
            </a:r>
            <a:endParaRPr lang="en-US" altLang="en-US" dirty="0"/>
          </a:p>
        </p:txBody>
      </p:sp>
      <p:graphicFrame>
        <p:nvGraphicFramePr>
          <p:cNvPr id="31" name="Table 5">
            <a:extLst>
              <a:ext uri="{FF2B5EF4-FFF2-40B4-BE49-F238E27FC236}">
                <a16:creationId xmlns:a16="http://schemas.microsoft.com/office/drawing/2014/main" id="{F429F452-5D2D-421B-AA9E-51E676781C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8892142"/>
              </p:ext>
            </p:extLst>
          </p:nvPr>
        </p:nvGraphicFramePr>
        <p:xfrm>
          <a:off x="5924689" y="3580772"/>
          <a:ext cx="90910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4550">
                  <a:extLst>
                    <a:ext uri="{9D8B030D-6E8A-4147-A177-3AD203B41FA5}">
                      <a16:colId xmlns:a16="http://schemas.microsoft.com/office/drawing/2014/main" val="1511248068"/>
                    </a:ext>
                  </a:extLst>
                </a:gridCol>
                <a:gridCol w="454550">
                  <a:extLst>
                    <a:ext uri="{9D8B030D-6E8A-4147-A177-3AD203B41FA5}">
                      <a16:colId xmlns:a16="http://schemas.microsoft.com/office/drawing/2014/main" val="3366816543"/>
                    </a:ext>
                  </a:extLst>
                </a:gridCol>
              </a:tblGrid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>
                    <a:solidFill>
                      <a:srgbClr val="E2E2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0283571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7425168"/>
                  </a:ext>
                </a:extLst>
              </a:tr>
            </a:tbl>
          </a:graphicData>
        </a:graphic>
      </p:graphicFrame>
      <p:sp>
        <p:nvSpPr>
          <p:cNvPr id="32" name="Rectangle 31">
            <a:extLst>
              <a:ext uri="{FF2B5EF4-FFF2-40B4-BE49-F238E27FC236}">
                <a16:creationId xmlns:a16="http://schemas.microsoft.com/office/drawing/2014/main" id="{5D612F45-483F-4207-A795-FEF11A0DFFA2}"/>
              </a:ext>
            </a:extLst>
          </p:cNvPr>
          <p:cNvSpPr/>
          <p:nvPr/>
        </p:nvSpPr>
        <p:spPr>
          <a:xfrm>
            <a:off x="7388433" y="3201213"/>
            <a:ext cx="1198976" cy="3139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5">
              <a:lnSpc>
                <a:spcPct val="90000"/>
              </a:lnSpc>
              <a:tabLst>
                <a:tab pos="1658938" algn="l"/>
                <a:tab pos="3149600" algn="ctr"/>
                <a:tab pos="3425825" algn="l"/>
              </a:tabLst>
            </a:pPr>
            <a:r>
              <a:rPr lang="en-US" altLang="en-US" sz="1600" i="1" dirty="0">
                <a:sym typeface="Symbol" panose="05050102010706020507" pitchFamily="18" charset="2"/>
              </a:rPr>
              <a:t></a:t>
            </a:r>
            <a:r>
              <a:rPr lang="en-US" altLang="en-US" sz="1600" dirty="0">
                <a:sym typeface="Symbol" panose="05050102010706020507" pitchFamily="18" charset="2"/>
              </a:rPr>
              <a:t> </a:t>
            </a:r>
            <a:r>
              <a:rPr lang="en-US" altLang="en-US" baseline="-25000" dirty="0">
                <a:sym typeface="Symbol" panose="05050102010706020507" pitchFamily="18" charset="2"/>
              </a:rPr>
              <a:t>(</a:t>
            </a:r>
            <a:r>
              <a:rPr lang="en-US" altLang="en-US" i="1" baseline="-25000" dirty="0">
                <a:sym typeface="Symbol" panose="05050102010706020507" pitchFamily="18" charset="2"/>
              </a:rPr>
              <a:t>A &gt;</a:t>
            </a:r>
            <a:r>
              <a:rPr lang="en-US" altLang="en-US" baseline="-25000" dirty="0">
                <a:sym typeface="Symbol" panose="05050102010706020507" pitchFamily="18" charset="2"/>
              </a:rPr>
              <a:t> B)</a:t>
            </a:r>
            <a:r>
              <a:rPr lang="en-US" altLang="en-US" i="1" baseline="-25000" dirty="0">
                <a:sym typeface="Symbol" panose="05050102010706020507" pitchFamily="18" charset="2"/>
              </a:rPr>
              <a:t> </a:t>
            </a:r>
            <a:r>
              <a:rPr lang="en-US" altLang="en-US" sz="1600" dirty="0">
                <a:sym typeface="Symbol" panose="05050102010706020507" pitchFamily="18" charset="2"/>
              </a:rPr>
              <a:t>(</a:t>
            </a:r>
            <a:r>
              <a:rPr lang="en-US" altLang="en-US" sz="1600" i="1" dirty="0">
                <a:sym typeface="Symbol" panose="05050102010706020507" pitchFamily="18" charset="2"/>
              </a:rPr>
              <a:t>S</a:t>
            </a:r>
            <a:r>
              <a:rPr lang="en-US" altLang="en-US" sz="1600" dirty="0">
                <a:sym typeface="Symbol" panose="05050102010706020507" pitchFamily="18" charset="2"/>
              </a:rPr>
              <a:t>)</a:t>
            </a:r>
            <a:endParaRPr lang="en-US" altLang="en-US" dirty="0"/>
          </a:p>
        </p:txBody>
      </p:sp>
      <p:graphicFrame>
        <p:nvGraphicFramePr>
          <p:cNvPr id="33" name="Table 5">
            <a:extLst>
              <a:ext uri="{FF2B5EF4-FFF2-40B4-BE49-F238E27FC236}">
                <a16:creationId xmlns:a16="http://schemas.microsoft.com/office/drawing/2014/main" id="{AEE159D8-DA02-4F42-B1FD-173C655E16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3813059"/>
              </p:ext>
            </p:extLst>
          </p:nvPr>
        </p:nvGraphicFramePr>
        <p:xfrm>
          <a:off x="7509518" y="3567554"/>
          <a:ext cx="90910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4550">
                  <a:extLst>
                    <a:ext uri="{9D8B030D-6E8A-4147-A177-3AD203B41FA5}">
                      <a16:colId xmlns:a16="http://schemas.microsoft.com/office/drawing/2014/main" val="1511248068"/>
                    </a:ext>
                  </a:extLst>
                </a:gridCol>
                <a:gridCol w="454550">
                  <a:extLst>
                    <a:ext uri="{9D8B030D-6E8A-4147-A177-3AD203B41FA5}">
                      <a16:colId xmlns:a16="http://schemas.microsoft.com/office/drawing/2014/main" val="3366816543"/>
                    </a:ext>
                  </a:extLst>
                </a:gridCol>
              </a:tblGrid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>
                    <a:solidFill>
                      <a:srgbClr val="E2E2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0283571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7425168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16258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99221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E4B6166-A84E-440F-BFE6-D888E26BB365}"/>
              </a:ext>
            </a:extLst>
          </p:cNvPr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gradFill flip="none" rotWithShape="1">
            <a:gsLst>
              <a:gs pos="0">
                <a:srgbClr val="E2E2E2"/>
              </a:gs>
              <a:gs pos="100000">
                <a:srgbClr val="F0F0F0"/>
              </a:gs>
            </a:gsLst>
            <a:lin ang="2700000" scaled="1"/>
            <a:tileRect/>
          </a:gra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0F5CDC-2F1F-47D3-8C33-2E4B68C75AF9}"/>
              </a:ext>
            </a:extLst>
          </p:cNvPr>
          <p:cNvSpPr txBox="1"/>
          <p:nvPr/>
        </p:nvSpPr>
        <p:spPr>
          <a:xfrm>
            <a:off x="238125" y="43934"/>
            <a:ext cx="2349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CMSC 508 – Databases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A47622-3DC7-4A46-9871-79EAF68D98E5}"/>
              </a:ext>
            </a:extLst>
          </p:cNvPr>
          <p:cNvSpPr txBox="1"/>
          <p:nvPr/>
        </p:nvSpPr>
        <p:spPr>
          <a:xfrm>
            <a:off x="7117339" y="43934"/>
            <a:ext cx="1906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/>
              <a:t>Relational algebra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F8E48E4-A8FC-4343-9E21-32744D3C0F29}"/>
                  </a:ext>
                </a:extLst>
              </p:cNvPr>
              <p:cNvSpPr txBox="1"/>
              <p:nvPr/>
            </p:nvSpPr>
            <p:spPr>
              <a:xfrm>
                <a:off x="0" y="457200"/>
                <a:ext cx="9144000" cy="4486356"/>
              </a:xfrm>
              <a:prstGeom prst="rect">
                <a:avLst/>
              </a:prstGeom>
              <a:noFill/>
            </p:spPr>
            <p:txBody>
              <a:bodyPr wrap="square" lIns="457200" tIns="182880" rIns="457200" bIns="0" rtlCol="0">
                <a:spAutoFit/>
              </a:bodyPr>
              <a:lstStyle/>
              <a:p>
                <a:pPr marL="342900" indent="-342900">
                  <a:spcAft>
                    <a:spcPts val="1000"/>
                  </a:spcAft>
                  <a:buFont typeface="Wingdings" panose="05000000000000000000" pitchFamily="2" charset="2"/>
                  <a:buChar char="§"/>
                </a:pPr>
                <a:r>
                  <a:rPr lang="en-US" altLang="en-US" b="1" dirty="0"/>
                  <a:t>Properties of the selection</a:t>
                </a:r>
                <a:r>
                  <a:rPr lang="en-US" b="1" dirty="0"/>
                  <a:t> (</a:t>
                </a:r>
                <a:r>
                  <a:rPr lang="el-GR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σ</a:t>
                </a:r>
                <a:r>
                  <a:rPr lang="en-US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– sigma)</a:t>
                </a:r>
                <a:endParaRPr lang="en-US" b="1" dirty="0"/>
              </a:p>
              <a:p>
                <a:pPr marL="800100" lvl="1" indent="-342900">
                  <a:spcAft>
                    <a:spcPts val="1000"/>
                  </a:spcAft>
                  <a:buFont typeface="Arial" panose="020B0604020202020204" pitchFamily="34" charset="0"/>
                  <a:buChar char="•"/>
                </a:pPr>
                <a:r>
                  <a:rPr lang="en-US" altLang="en-US" dirty="0"/>
                  <a:t>Idempotent – can be applied multiple times without side effects</a:t>
                </a:r>
              </a:p>
              <a:p>
                <a:pPr>
                  <a:spcAft>
                    <a:spcPts val="1000"/>
                  </a:spcAft>
                </a:pPr>
                <a:r>
                  <a:rPr lang="en-US" dirty="0"/>
                  <a:t>			</a:t>
                </a:r>
                <a:r>
                  <a:rPr lang="el-G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σ</a:t>
                </a:r>
                <a:r>
                  <a:rPr lang="en-US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R 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 = </a:t>
                </a:r>
                <a:r>
                  <a:rPr lang="el-G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σ</a:t>
                </a:r>
                <a:r>
                  <a:rPr lang="en-US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:r>
                  <a:rPr lang="el-G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σ</a:t>
                </a:r>
                <a:r>
                  <a:rPr lang="en-US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R 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))</a:t>
                </a:r>
              </a:p>
              <a:p>
                <a:pPr marL="800100" lvl="1" indent="-342900">
                  <a:spcAft>
                    <a:spcPts val="1000"/>
                  </a:spcAft>
                  <a:buFont typeface="Arial" panose="020B0604020202020204" pitchFamily="34" charset="0"/>
                  <a:buChar char="•"/>
                </a:pPr>
                <a:r>
                  <a:rPr lang="en-US" altLang="en-US" dirty="0"/>
                  <a:t>Commutative – order doesn’t matter</a:t>
                </a:r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spcAft>
                    <a:spcPts val="1000"/>
                  </a:spcAft>
                </a:pPr>
                <a:r>
                  <a:rPr lang="en-US" alt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		</a:t>
                </a:r>
                <a:r>
                  <a:rPr lang="el-G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σ</a:t>
                </a:r>
                <a:r>
                  <a:rPr lang="en-US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:r>
                  <a:rPr lang="el-G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σ</a:t>
                </a:r>
                <a:r>
                  <a:rPr lang="en-US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B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R 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 ) = </a:t>
                </a:r>
                <a:r>
                  <a:rPr lang="el-G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σ</a:t>
                </a:r>
                <a:r>
                  <a:rPr lang="en-US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B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:r>
                  <a:rPr lang="el-G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σ</a:t>
                </a:r>
                <a:r>
                  <a:rPr lang="en-US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R 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))</a:t>
                </a:r>
                <a:endParaRPr lang="en-US" alt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800100" lvl="1" indent="-342900">
                  <a:spcAft>
                    <a:spcPts val="1000"/>
                  </a:spcAft>
                  <a:buFont typeface="Arial" panose="020B0604020202020204" pitchFamily="34" charset="0"/>
                  <a:buChar char="•"/>
                </a:pPr>
                <a:r>
                  <a:rPr lang="en-US" altLang="en-US" dirty="0"/>
                  <a:t>Distributive – operations can be subdivided and combined</a:t>
                </a:r>
              </a:p>
              <a:p>
                <a:pPr>
                  <a:spcAft>
                    <a:spcPts val="1000"/>
                  </a:spcAft>
                </a:pPr>
                <a:r>
                  <a:rPr lang="en-US" dirty="0"/>
                  <a:t>			</a:t>
                </a:r>
                <a:r>
                  <a:rPr lang="el-G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σ</a:t>
                </a:r>
                <a:r>
                  <a:rPr lang="en-US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 ∧ B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(R) = </a:t>
                </a:r>
                <a:r>
                  <a:rPr lang="el-G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σ</a:t>
                </a:r>
                <a:r>
                  <a:rPr lang="en-US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(R)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en-US" dirty="0">
                        <a:sym typeface="Symbol" panose="05050102010706020507" pitchFamily="18" charset="2"/>
                      </a:rPr>
                      <m:t>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l-G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σ</a:t>
                </a:r>
                <a:r>
                  <a:rPr lang="en-US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B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(R) = </a:t>
                </a:r>
                <a:r>
                  <a:rPr lang="el-G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σ</a:t>
                </a:r>
                <a:r>
                  <a:rPr lang="en-US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:r>
                  <a:rPr lang="el-G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σ</a:t>
                </a:r>
                <a:r>
                  <a:rPr lang="en-US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B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(R)) = </a:t>
                </a:r>
                <a:r>
                  <a:rPr lang="el-G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σ</a:t>
                </a:r>
                <a:r>
                  <a:rPr lang="en-US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B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</a:t>
                </a:r>
                <a:r>
                  <a:rPr lang="el-G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σ</a:t>
                </a:r>
                <a:r>
                  <a:rPr lang="en-US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(R))</a:t>
                </a:r>
              </a:p>
              <a:p>
                <a:pPr>
                  <a:spcAft>
                    <a:spcPts val="1000"/>
                  </a:spcAft>
                </a:pP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		</a:t>
                </a:r>
                <a:r>
                  <a:rPr lang="el-G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σ</a:t>
                </a:r>
                <a:r>
                  <a:rPr lang="en-US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 ∨ B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(R) = </a:t>
                </a:r>
                <a:r>
                  <a:rPr lang="el-G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σ</a:t>
                </a:r>
                <a:r>
                  <a:rPr lang="en-US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(R) </a:t>
                </a:r>
                <a:r>
                  <a:rPr lang="en-US" altLang="en-US" dirty="0">
                    <a:sym typeface="Symbol" panose="05050102010706020507" pitchFamily="18" charset="2"/>
                  </a:rPr>
                  <a:t>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l-G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σ</a:t>
                </a:r>
                <a:r>
                  <a:rPr lang="en-US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B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(R)</a:t>
                </a:r>
              </a:p>
              <a:p>
                <a:pPr>
                  <a:spcAft>
                    <a:spcPts val="1000"/>
                  </a:spcAft>
                </a:pPr>
                <a:endParaRPr lang="en-US" alt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spcAft>
                    <a:spcPts val="1000"/>
                  </a:spcAft>
                </a:pPr>
                <a:r>
                  <a:rPr lang="el-G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σ</a:t>
                </a:r>
                <a:r>
                  <a:rPr lang="en-US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First = “Michael” ∧ Last = “Cano” 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(R)    vs     </a:t>
                </a:r>
                <a:r>
                  <a:rPr lang="el-G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σ</a:t>
                </a:r>
                <a:r>
                  <a:rPr lang="en-US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First = “Michael” v Last = “Cano” 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(R)</a:t>
                </a:r>
                <a:endParaRPr lang="en-US" alt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lvl="2">
                  <a:lnSpc>
                    <a:spcPct val="90000"/>
                  </a:lnSpc>
                  <a:tabLst>
                    <a:tab pos="1658938" algn="l"/>
                    <a:tab pos="3149600" algn="ctr"/>
                    <a:tab pos="3425825" algn="l"/>
                  </a:tabLst>
                </a:pPr>
                <a:endParaRPr lang="en-US" altLang="en-US" dirty="0">
                  <a:sym typeface="Symbol" panose="05050102010706020507" pitchFamily="18" charset="2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F8E48E4-A8FC-4343-9E21-32744D3C0F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57200"/>
                <a:ext cx="9144000" cy="448635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F5964E89-3E07-46A2-AB55-1C66F44B1704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11244" y="91440"/>
            <a:ext cx="2121513" cy="274320"/>
          </a:xfrm>
          <a:prstGeom prst="rect">
            <a:avLst/>
          </a:prstGeom>
        </p:spPr>
      </p:pic>
      <p:graphicFrame>
        <p:nvGraphicFramePr>
          <p:cNvPr id="18" name="Table 5">
            <a:extLst>
              <a:ext uri="{FF2B5EF4-FFF2-40B4-BE49-F238E27FC236}">
                <a16:creationId xmlns:a16="http://schemas.microsoft.com/office/drawing/2014/main" id="{C405203C-4059-44FB-94BC-EFD1464BDB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0230666"/>
              </p:ext>
            </p:extLst>
          </p:nvPr>
        </p:nvGraphicFramePr>
        <p:xfrm>
          <a:off x="7010400" y="3636526"/>
          <a:ext cx="2087990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43995">
                  <a:extLst>
                    <a:ext uri="{9D8B030D-6E8A-4147-A177-3AD203B41FA5}">
                      <a16:colId xmlns:a16="http://schemas.microsoft.com/office/drawing/2014/main" val="1511248068"/>
                    </a:ext>
                  </a:extLst>
                </a:gridCol>
                <a:gridCol w="1043995">
                  <a:extLst>
                    <a:ext uri="{9D8B030D-6E8A-4147-A177-3AD203B41FA5}">
                      <a16:colId xmlns:a16="http://schemas.microsoft.com/office/drawing/2014/main" val="3366816543"/>
                    </a:ext>
                  </a:extLst>
                </a:gridCol>
              </a:tblGrid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First</a:t>
                      </a:r>
                    </a:p>
                  </a:txBody>
                  <a:tcP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Last</a:t>
                      </a:r>
                    </a:p>
                  </a:txBody>
                  <a:tcPr>
                    <a:solidFill>
                      <a:srgbClr val="E2E2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0283571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Alberto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558420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Michael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Scott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7425168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Michael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133229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44F50F25-204B-4947-AAF5-01CD50546853}"/>
                  </a:ext>
                </a:extLst>
              </p:cNvPr>
              <p:cNvSpPr/>
              <p:nvPr/>
            </p:nvSpPr>
            <p:spPr>
              <a:xfrm>
                <a:off x="7864279" y="3267194"/>
                <a:ext cx="38023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en-US" dirty="0">
                          <a:latin typeface="Cambria Math" panose="02040503050406030204" pitchFamily="18" charset="0"/>
                        </a:rPr>
                        <m:t>R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44F50F25-204B-4947-AAF5-01CD505468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4279" y="3267194"/>
                <a:ext cx="38023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90294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E4B6166-A84E-440F-BFE6-D888E26BB365}"/>
              </a:ext>
            </a:extLst>
          </p:cNvPr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gradFill flip="none" rotWithShape="1">
            <a:gsLst>
              <a:gs pos="0">
                <a:srgbClr val="E2E2E2"/>
              </a:gs>
              <a:gs pos="100000">
                <a:srgbClr val="F0F0F0"/>
              </a:gs>
            </a:gsLst>
            <a:lin ang="2700000" scaled="1"/>
            <a:tileRect/>
          </a:gra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0F5CDC-2F1F-47D3-8C33-2E4B68C75AF9}"/>
              </a:ext>
            </a:extLst>
          </p:cNvPr>
          <p:cNvSpPr txBox="1"/>
          <p:nvPr/>
        </p:nvSpPr>
        <p:spPr>
          <a:xfrm>
            <a:off x="238125" y="43934"/>
            <a:ext cx="2349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CMSC 508 – Databases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A47622-3DC7-4A46-9871-79EAF68D98E5}"/>
              </a:ext>
            </a:extLst>
          </p:cNvPr>
          <p:cNvSpPr txBox="1"/>
          <p:nvPr/>
        </p:nvSpPr>
        <p:spPr>
          <a:xfrm>
            <a:off x="7117339" y="43934"/>
            <a:ext cx="1906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/>
              <a:t>Relational algebra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8E48E4-A8FC-4343-9E21-32744D3C0F29}"/>
              </a:ext>
            </a:extLst>
          </p:cNvPr>
          <p:cNvSpPr txBox="1"/>
          <p:nvPr/>
        </p:nvSpPr>
        <p:spPr>
          <a:xfrm>
            <a:off x="0" y="457200"/>
            <a:ext cx="9144000" cy="1272143"/>
          </a:xfrm>
          <a:prstGeom prst="rect">
            <a:avLst/>
          </a:prstGeom>
          <a:noFill/>
        </p:spPr>
        <p:txBody>
          <a:bodyPr wrap="square" lIns="457200" tIns="182880" rIns="457200" bIns="0" rtlCol="0">
            <a:spAutoFit/>
          </a:bodyPr>
          <a:lstStyle/>
          <a:p>
            <a:pPr marL="342900" indent="-342900"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b="1" dirty="0"/>
              <a:t>Projection (</a:t>
            </a:r>
            <a:r>
              <a:rPr lang="el-GR" b="1" dirty="0">
                <a:latin typeface="Cambria Math" panose="02040503050406030204" pitchFamily="18" charset="0"/>
                <a:ea typeface="Cambria Math" panose="02040503050406030204" pitchFamily="18" charset="0"/>
              </a:rPr>
              <a:t>∏</a:t>
            </a:r>
            <a: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</a:rPr>
              <a:t> - pi)</a:t>
            </a:r>
            <a:endParaRPr lang="en-US" b="1" dirty="0"/>
          </a:p>
          <a:p>
            <a:pPr marL="800100" lvl="1" indent="-34290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Filters a set of columns and </a:t>
            </a:r>
            <a:r>
              <a:rPr lang="en-US" altLang="en-US" b="1" dirty="0"/>
              <a:t>removes duplicated </a:t>
            </a:r>
            <a:r>
              <a:rPr lang="en-US" altLang="en-US" dirty="0"/>
              <a:t>tuples from the output</a:t>
            </a:r>
          </a:p>
          <a:p>
            <a:pPr marL="800100" lvl="1" indent="-342900">
              <a:spcAft>
                <a:spcPts val="1000"/>
              </a:spcAft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F5964E89-3E07-46A2-AB55-1C66F44B170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1244" y="91440"/>
            <a:ext cx="2121513" cy="274320"/>
          </a:xfrm>
          <a:prstGeom prst="rect">
            <a:avLst/>
          </a:prstGeom>
        </p:spPr>
      </p:pic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FA0C8010-B306-4003-B0E9-6005115B86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1112634"/>
              </p:ext>
            </p:extLst>
          </p:nvPr>
        </p:nvGraphicFramePr>
        <p:xfrm>
          <a:off x="1244766" y="2289631"/>
          <a:ext cx="90910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4550">
                  <a:extLst>
                    <a:ext uri="{9D8B030D-6E8A-4147-A177-3AD203B41FA5}">
                      <a16:colId xmlns:a16="http://schemas.microsoft.com/office/drawing/2014/main" val="1511248068"/>
                    </a:ext>
                  </a:extLst>
                </a:gridCol>
                <a:gridCol w="454550">
                  <a:extLst>
                    <a:ext uri="{9D8B030D-6E8A-4147-A177-3AD203B41FA5}">
                      <a16:colId xmlns:a16="http://schemas.microsoft.com/office/drawing/2014/main" val="3366816543"/>
                    </a:ext>
                  </a:extLst>
                </a:gridCol>
              </a:tblGrid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>
                    <a:solidFill>
                      <a:srgbClr val="E2E2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0283571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558420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742516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E494385E-AD85-4E99-BAC7-893E6A4AD5E9}"/>
                  </a:ext>
                </a:extLst>
              </p:cNvPr>
              <p:cNvSpPr/>
              <p:nvPr/>
            </p:nvSpPr>
            <p:spPr>
              <a:xfrm>
                <a:off x="1516772" y="1920299"/>
                <a:ext cx="38023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en-US" dirty="0">
                          <a:latin typeface="Cambria Math" panose="02040503050406030204" pitchFamily="18" charset="0"/>
                        </a:rPr>
                        <m:t>R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E494385E-AD85-4E99-BAC7-893E6A4AD5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6772" y="1920299"/>
                <a:ext cx="380232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" name="Table 5">
            <a:extLst>
              <a:ext uri="{FF2B5EF4-FFF2-40B4-BE49-F238E27FC236}">
                <a16:creationId xmlns:a16="http://schemas.microsoft.com/office/drawing/2014/main" id="{CBC3BB1C-E7BA-4B51-A8AC-63B104D543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8771550"/>
              </p:ext>
            </p:extLst>
          </p:nvPr>
        </p:nvGraphicFramePr>
        <p:xfrm>
          <a:off x="2457410" y="2289631"/>
          <a:ext cx="45455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4550">
                  <a:extLst>
                    <a:ext uri="{9D8B030D-6E8A-4147-A177-3AD203B41FA5}">
                      <a16:colId xmlns:a16="http://schemas.microsoft.com/office/drawing/2014/main" val="1511248068"/>
                    </a:ext>
                  </a:extLst>
                </a:gridCol>
              </a:tblGrid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rgbClr val="E2E2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0283571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558420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742516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2B1DA05-20DE-4F54-8860-135DD6712871}"/>
                  </a:ext>
                </a:extLst>
              </p:cNvPr>
              <p:cNvSpPr/>
              <p:nvPr/>
            </p:nvSpPr>
            <p:spPr>
              <a:xfrm>
                <a:off x="2267294" y="1913949"/>
                <a:ext cx="85632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l-GR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∏</m:t>
                      </m:r>
                      <m:r>
                        <m:rPr>
                          <m:nor/>
                        </m:rPr>
                        <a:rPr lang="en-US" baseline="-250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</m:t>
                      </m:r>
                      <m:r>
                        <a:rPr lang="en-US" altLang="en-US" b="0" i="0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en-US" b="0" i="0" dirty="0" smtClean="0">
                          <a:latin typeface="Cambria Math" panose="02040503050406030204" pitchFamily="18" charset="0"/>
                        </a:rPr>
                        <m:t>R</m:t>
                      </m:r>
                      <m:r>
                        <a:rPr lang="en-US" altLang="en-US" b="0" i="0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2B1DA05-20DE-4F54-8860-135DD67128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7294" y="1913949"/>
                <a:ext cx="856325" cy="369332"/>
              </a:xfrm>
              <a:prstGeom prst="rect">
                <a:avLst/>
              </a:prstGeom>
              <a:blipFill>
                <a:blip r:embed="rId5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" name="Table 5">
            <a:extLst>
              <a:ext uri="{FF2B5EF4-FFF2-40B4-BE49-F238E27FC236}">
                <a16:creationId xmlns:a16="http://schemas.microsoft.com/office/drawing/2014/main" id="{263C0063-699C-49D8-B3F1-457C4C18F9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7808619"/>
              </p:ext>
            </p:extLst>
          </p:nvPr>
        </p:nvGraphicFramePr>
        <p:xfrm>
          <a:off x="4665242" y="2286640"/>
          <a:ext cx="1278357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6119">
                  <a:extLst>
                    <a:ext uri="{9D8B030D-6E8A-4147-A177-3AD203B41FA5}">
                      <a16:colId xmlns:a16="http://schemas.microsoft.com/office/drawing/2014/main" val="1511248068"/>
                    </a:ext>
                  </a:extLst>
                </a:gridCol>
                <a:gridCol w="426119">
                  <a:extLst>
                    <a:ext uri="{9D8B030D-6E8A-4147-A177-3AD203B41FA5}">
                      <a16:colId xmlns:a16="http://schemas.microsoft.com/office/drawing/2014/main" val="3366816543"/>
                    </a:ext>
                  </a:extLst>
                </a:gridCol>
                <a:gridCol w="426119">
                  <a:extLst>
                    <a:ext uri="{9D8B030D-6E8A-4147-A177-3AD203B41FA5}">
                      <a16:colId xmlns:a16="http://schemas.microsoft.com/office/drawing/2014/main" val="132903084"/>
                    </a:ext>
                  </a:extLst>
                </a:gridCol>
              </a:tblGrid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>
                    <a:solidFill>
                      <a:srgbClr val="E2E2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0283571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558420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7425168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133229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EDE07242-D026-440D-892F-71187801CF1D}"/>
                  </a:ext>
                </a:extLst>
              </p:cNvPr>
              <p:cNvSpPr/>
              <p:nvPr/>
            </p:nvSpPr>
            <p:spPr>
              <a:xfrm>
                <a:off x="5128731" y="1925680"/>
                <a:ext cx="36099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en-US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Z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EDE07242-D026-440D-892F-71187801CF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8731" y="1925680"/>
                <a:ext cx="36099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DFB4AC64-2791-49CD-8D45-00A0729DE42E}"/>
                  </a:ext>
                </a:extLst>
              </p:cNvPr>
              <p:cNvSpPr/>
              <p:nvPr/>
            </p:nvSpPr>
            <p:spPr>
              <a:xfrm>
                <a:off x="6666809" y="1859518"/>
                <a:ext cx="1675937" cy="3139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lvl="5">
                  <a:lnSpc>
                    <a:spcPct val="90000"/>
                  </a:lnSpc>
                  <a:tabLst>
                    <a:tab pos="1658938" algn="l"/>
                    <a:tab pos="3149600" algn="ctr"/>
                    <a:tab pos="3425825" algn="l"/>
                  </a:tabLst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sz="160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∏</m:t>
                    </m:r>
                    <m:r>
                      <m:rPr>
                        <m:nor/>
                      </m:rPr>
                      <a:rPr lang="en-US" sz="1600" baseline="-2500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  <m:r>
                      <m:rPr>
                        <m:nor/>
                      </m:rPr>
                      <a:rPr lang="en-US" sz="1600" b="0" i="0" baseline="-2500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1600" b="0" i="1" baseline="-2500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en-US" sz="1600" i="1" baseline="-250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sz="1600" dirty="0">
                    <a:sym typeface="Symbol" panose="05050102010706020507" pitchFamily="18" charset="2"/>
                  </a:rPr>
                  <a:t>(</a:t>
                </a:r>
                <a:r>
                  <a:rPr lang="en-US" altLang="en-US" sz="1600" i="1" dirty="0">
                    <a:sym typeface="Symbol" panose="05050102010706020507" pitchFamily="18" charset="2"/>
                  </a:rPr>
                  <a:t></a:t>
                </a:r>
                <a:r>
                  <a:rPr lang="en-US" altLang="en-US" sz="1600" dirty="0">
                    <a:sym typeface="Symbol" panose="05050102010706020507" pitchFamily="18" charset="2"/>
                  </a:rPr>
                  <a:t> </a:t>
                </a:r>
                <a:r>
                  <a:rPr lang="en-US" altLang="en-US" i="1" baseline="-25000" dirty="0">
                    <a:sym typeface="Symbol" panose="05050102010706020507" pitchFamily="18" charset="2"/>
                  </a:rPr>
                  <a:t>B=2 </a:t>
                </a:r>
                <a:r>
                  <a:rPr lang="en-US" altLang="en-US" sz="1600" dirty="0">
                    <a:sym typeface="Symbol" panose="05050102010706020507" pitchFamily="18" charset="2"/>
                  </a:rPr>
                  <a:t>(</a:t>
                </a:r>
                <a:r>
                  <a:rPr lang="en-US" altLang="en-US" sz="1600" i="1" dirty="0">
                    <a:sym typeface="Symbol" panose="05050102010706020507" pitchFamily="18" charset="2"/>
                  </a:rPr>
                  <a:t>Z</a:t>
                </a:r>
                <a:r>
                  <a:rPr lang="en-US" altLang="en-US" sz="1600" dirty="0">
                    <a:sym typeface="Symbol" panose="05050102010706020507" pitchFamily="18" charset="2"/>
                  </a:rPr>
                  <a:t>))</a:t>
                </a:r>
                <a:endParaRPr lang="en-US" altLang="en-US" dirty="0"/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DFB4AC64-2791-49CD-8D45-00A0729DE4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6809" y="1859518"/>
                <a:ext cx="1675937" cy="313932"/>
              </a:xfrm>
              <a:prstGeom prst="rect">
                <a:avLst/>
              </a:prstGeom>
              <a:blipFill>
                <a:blip r:embed="rId7"/>
                <a:stretch>
                  <a:fillRect l="-364" t="-15385" b="-26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7" name="Table 5">
            <a:extLst>
              <a:ext uri="{FF2B5EF4-FFF2-40B4-BE49-F238E27FC236}">
                <a16:creationId xmlns:a16="http://schemas.microsoft.com/office/drawing/2014/main" id="{11F82B9C-5E60-4ABF-81D7-DDFB3723E2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3099342"/>
              </p:ext>
            </p:extLst>
          </p:nvPr>
        </p:nvGraphicFramePr>
        <p:xfrm>
          <a:off x="6990134" y="2234231"/>
          <a:ext cx="90910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4550">
                  <a:extLst>
                    <a:ext uri="{9D8B030D-6E8A-4147-A177-3AD203B41FA5}">
                      <a16:colId xmlns:a16="http://schemas.microsoft.com/office/drawing/2014/main" val="1511248068"/>
                    </a:ext>
                  </a:extLst>
                </a:gridCol>
                <a:gridCol w="454550">
                  <a:extLst>
                    <a:ext uri="{9D8B030D-6E8A-4147-A177-3AD203B41FA5}">
                      <a16:colId xmlns:a16="http://schemas.microsoft.com/office/drawing/2014/main" val="3366816543"/>
                    </a:ext>
                  </a:extLst>
                </a:gridCol>
              </a:tblGrid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>
                    <a:solidFill>
                      <a:srgbClr val="E2E2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0283571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7425168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361773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4A233BB2-D4FF-46B1-8E25-1D5E1E2C500C}"/>
                  </a:ext>
                </a:extLst>
              </p:cNvPr>
              <p:cNvSpPr/>
              <p:nvPr/>
            </p:nvSpPr>
            <p:spPr>
              <a:xfrm>
                <a:off x="5971484" y="3982168"/>
                <a:ext cx="2946399" cy="10618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lvl="5" algn="ctr">
                  <a:lnSpc>
                    <a:spcPct val="90000"/>
                  </a:lnSpc>
                  <a:tabLst>
                    <a:tab pos="1658938" algn="l"/>
                    <a:tab pos="3149600" algn="ctr"/>
                    <a:tab pos="3425825" algn="l"/>
                  </a:tabLst>
                </a:pPr>
                <a:r>
                  <a:rPr lang="en-US" altLang="en-US" sz="1600" i="1" dirty="0">
                    <a:sym typeface="Symbol" panose="05050102010706020507" pitchFamily="18" charset="2"/>
                  </a:rPr>
                  <a:t></a:t>
                </a:r>
                <a:r>
                  <a:rPr lang="en-US" altLang="en-US" sz="1600" dirty="0">
                    <a:sym typeface="Symbol" panose="05050102010706020507" pitchFamily="18" charset="2"/>
                  </a:rPr>
                  <a:t> </a:t>
                </a:r>
                <a:r>
                  <a:rPr lang="en-US" altLang="en-US" i="1" baseline="-25000" dirty="0">
                    <a:sym typeface="Symbol" panose="05050102010706020507" pitchFamily="18" charset="2"/>
                  </a:rPr>
                  <a:t>B=2 </a:t>
                </a:r>
                <a:r>
                  <a:rPr lang="en-US" altLang="en-US" sz="1600" dirty="0">
                    <a:sym typeface="Symbol" panose="05050102010706020507" pitchFamily="18" charset="2"/>
                  </a:rPr>
                  <a:t>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l-GR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∏</m:t>
                    </m:r>
                    <m:r>
                      <m:rPr>
                        <m:nor/>
                      </m:rPr>
                      <a:rPr lang="en-US" sz="1600" baseline="-250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  <m:r>
                      <m:rPr>
                        <m:nor/>
                      </m:rPr>
                      <a:rPr lang="en-US" sz="1600" baseline="-250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sz="1600" i="1" baseline="-250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𝐶</m:t>
                    </m:r>
                    <m:r>
                      <a:rPr lang="en-US" sz="1600" i="1" baseline="-250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sz="1600" dirty="0">
                    <a:sym typeface="Symbol" panose="05050102010706020507" pitchFamily="18" charset="2"/>
                  </a:rPr>
                  <a:t>(</a:t>
                </a:r>
                <a:r>
                  <a:rPr lang="en-US" altLang="en-US" sz="1600" i="1" dirty="0">
                    <a:sym typeface="Symbol" panose="05050102010706020507" pitchFamily="18" charset="2"/>
                  </a:rPr>
                  <a:t>Z</a:t>
                </a:r>
                <a:r>
                  <a:rPr lang="en-US" altLang="en-US" sz="1600" dirty="0">
                    <a:sym typeface="Symbol" panose="05050102010706020507" pitchFamily="18" charset="2"/>
                  </a:rPr>
                  <a:t>))</a:t>
                </a:r>
              </a:p>
              <a:p>
                <a:pPr marL="0" lvl="5">
                  <a:lnSpc>
                    <a:spcPct val="90000"/>
                  </a:lnSpc>
                  <a:tabLst>
                    <a:tab pos="1658938" algn="l"/>
                    <a:tab pos="3149600" algn="ctr"/>
                    <a:tab pos="3425825" algn="l"/>
                  </a:tabLst>
                </a:pPr>
                <a:endParaRPr lang="en-US" altLang="en-US" dirty="0"/>
              </a:p>
              <a:p>
                <a:pPr marL="0" lvl="5" algn="ctr">
                  <a:lnSpc>
                    <a:spcPct val="90000"/>
                  </a:lnSpc>
                  <a:tabLst>
                    <a:tab pos="1658938" algn="l"/>
                    <a:tab pos="3149600" algn="ctr"/>
                    <a:tab pos="3425825" algn="l"/>
                  </a:tabLst>
                </a:pPr>
                <a:r>
                  <a:rPr lang="en-US" altLang="en-US" dirty="0"/>
                  <a:t>NOPE. We no longer have B after the projection</a:t>
                </a: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4A233BB2-D4FF-46B1-8E25-1D5E1E2C50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1484" y="3982168"/>
                <a:ext cx="2946399" cy="1061829"/>
              </a:xfrm>
              <a:prstGeom prst="rect">
                <a:avLst/>
              </a:prstGeom>
              <a:blipFill>
                <a:blip r:embed="rId8"/>
                <a:stretch>
                  <a:fillRect t="-4598" b="-8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68176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E4B6166-A84E-440F-BFE6-D888E26BB365}"/>
              </a:ext>
            </a:extLst>
          </p:cNvPr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gradFill flip="none" rotWithShape="1">
            <a:gsLst>
              <a:gs pos="0">
                <a:srgbClr val="E2E2E2"/>
              </a:gs>
              <a:gs pos="100000">
                <a:srgbClr val="F0F0F0"/>
              </a:gs>
            </a:gsLst>
            <a:lin ang="2700000" scaled="1"/>
            <a:tileRect/>
          </a:gra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0F5CDC-2F1F-47D3-8C33-2E4B68C75AF9}"/>
              </a:ext>
            </a:extLst>
          </p:cNvPr>
          <p:cNvSpPr txBox="1"/>
          <p:nvPr/>
        </p:nvSpPr>
        <p:spPr>
          <a:xfrm>
            <a:off x="238125" y="43934"/>
            <a:ext cx="2349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CMSC 508 – Databases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A47622-3DC7-4A46-9871-79EAF68D98E5}"/>
              </a:ext>
            </a:extLst>
          </p:cNvPr>
          <p:cNvSpPr txBox="1"/>
          <p:nvPr/>
        </p:nvSpPr>
        <p:spPr>
          <a:xfrm>
            <a:off x="7117339" y="43934"/>
            <a:ext cx="1906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/>
              <a:t>Relational algebra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8E48E4-A8FC-4343-9E21-32744D3C0F29}"/>
              </a:ext>
            </a:extLst>
          </p:cNvPr>
          <p:cNvSpPr txBox="1"/>
          <p:nvPr/>
        </p:nvSpPr>
        <p:spPr>
          <a:xfrm>
            <a:off x="0" y="457200"/>
            <a:ext cx="9144000" cy="2231380"/>
          </a:xfrm>
          <a:prstGeom prst="rect">
            <a:avLst/>
          </a:prstGeom>
          <a:noFill/>
        </p:spPr>
        <p:txBody>
          <a:bodyPr wrap="square" lIns="457200" tIns="182880" rIns="457200" bIns="0" rtlCol="0">
            <a:spAutoFit/>
          </a:bodyPr>
          <a:lstStyle/>
          <a:p>
            <a:pPr marL="342900" indent="-342900"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altLang="en-US" b="1" dirty="0"/>
              <a:t>Properties of the </a:t>
            </a:r>
            <a:r>
              <a:rPr lang="en-US" b="1" dirty="0"/>
              <a:t>Projection (</a:t>
            </a:r>
            <a:r>
              <a:rPr lang="el-GR" b="1" dirty="0">
                <a:latin typeface="Cambria Math" panose="02040503050406030204" pitchFamily="18" charset="0"/>
                <a:ea typeface="Cambria Math" panose="02040503050406030204" pitchFamily="18" charset="0"/>
              </a:rPr>
              <a:t>∏</a:t>
            </a:r>
            <a: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</a:rPr>
              <a:t> - pi)</a:t>
            </a:r>
            <a:endParaRPr lang="en-US" altLang="en-US" b="1" dirty="0"/>
          </a:p>
          <a:p>
            <a:pPr marL="800100" lvl="1" indent="-34290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Idempotent</a:t>
            </a:r>
          </a:p>
          <a:p>
            <a:pPr lvl="3">
              <a:spcAft>
                <a:spcPts val="1000"/>
              </a:spcAft>
            </a:pPr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∏</a:t>
            </a:r>
            <a:r>
              <a:rPr lang="en-US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r>
              <a:rPr lang="en-US" baseline="-50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,…,A</a:t>
            </a:r>
            <a:r>
              <a:rPr lang="en-US" baseline="-50000" dirty="0">
                <a:latin typeface="Cambria Math" panose="02040503050406030204" pitchFamily="18" charset="0"/>
                <a:ea typeface="Cambria Math" panose="02040503050406030204" pitchFamily="18" charset="0"/>
              </a:rPr>
              <a:t>N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∏</a:t>
            </a:r>
            <a:r>
              <a:rPr lang="en-US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r>
              <a:rPr lang="en-US" baseline="-50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,…,B</a:t>
            </a:r>
            <a:r>
              <a:rPr lang="en-US" baseline="-50000" dirty="0">
                <a:latin typeface="Cambria Math" panose="02040503050406030204" pitchFamily="18" charset="0"/>
                <a:ea typeface="Cambria Math" panose="02040503050406030204" pitchFamily="18" charset="0"/>
              </a:rPr>
              <a:t>M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</a:rPr>
              <a:t>R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)) = </a:t>
            </a:r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∏</a:t>
            </a:r>
            <a:r>
              <a:rPr lang="en-US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r>
              <a:rPr lang="en-US" baseline="-50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,…,A</a:t>
            </a:r>
            <a:r>
              <a:rPr lang="en-US" baseline="-50000" dirty="0">
                <a:latin typeface="Cambria Math" panose="02040503050406030204" pitchFamily="18" charset="0"/>
                <a:ea typeface="Cambria Math" panose="02040503050406030204" pitchFamily="18" charset="0"/>
              </a:rPr>
              <a:t>N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</a:rPr>
              <a:t>R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) </a:t>
            </a: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where {</a:t>
            </a:r>
            <a:r>
              <a:rPr lang="en-US" altLang="en-US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r>
              <a:rPr lang="en-US" altLang="en-US" sz="16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altLang="en-US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,…,A</a:t>
            </a:r>
            <a:r>
              <a:rPr lang="en-US" altLang="en-US" sz="16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N</a:t>
            </a: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} ⊆ {</a:t>
            </a:r>
            <a:r>
              <a:rPr lang="en-US" altLang="en-US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B</a:t>
            </a:r>
            <a:r>
              <a:rPr lang="en-US" altLang="en-US" sz="16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altLang="en-US" sz="1200" dirty="0">
                <a:latin typeface="Cambria Math" panose="02040503050406030204" pitchFamily="18" charset="0"/>
                <a:ea typeface="Cambria Math" panose="02040503050406030204" pitchFamily="18" charset="0"/>
              </a:rPr>
              <a:t>,…,B</a:t>
            </a:r>
            <a:r>
              <a:rPr lang="en-US" altLang="en-US" sz="1600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M</a:t>
            </a:r>
            <a:r>
              <a:rPr lang="en-US" alt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}</a:t>
            </a:r>
          </a:p>
          <a:p>
            <a:pPr marL="800100" lvl="1" indent="-34290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Distributive over union</a:t>
            </a:r>
          </a:p>
          <a:p>
            <a:pPr>
              <a:spcAft>
                <a:spcPts val="1000"/>
              </a:spcAft>
            </a:pP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			</a:t>
            </a:r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∏</a:t>
            </a:r>
            <a:r>
              <a:rPr lang="en-US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r>
              <a:rPr lang="en-US" baseline="-50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,…,A</a:t>
            </a:r>
            <a:r>
              <a:rPr lang="en-US" baseline="-50000" dirty="0">
                <a:latin typeface="Cambria Math" panose="02040503050406030204" pitchFamily="18" charset="0"/>
                <a:ea typeface="Cambria Math" panose="02040503050406030204" pitchFamily="18" charset="0"/>
              </a:rPr>
              <a:t>N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</a:rPr>
              <a:t>R  </a:t>
            </a:r>
            <a:r>
              <a:rPr lang="en-US" altLang="en-US" dirty="0">
                <a:sym typeface="Symbol" panose="05050102010706020507" pitchFamily="18" charset="2"/>
              </a:rPr>
              <a:t> 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</a:rPr>
              <a:t>S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) = </a:t>
            </a:r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∏</a:t>
            </a:r>
            <a:r>
              <a:rPr lang="en-US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r>
              <a:rPr lang="en-US" baseline="-50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,…,A</a:t>
            </a:r>
            <a:r>
              <a:rPr lang="en-US" baseline="-50000" dirty="0">
                <a:latin typeface="Cambria Math" panose="02040503050406030204" pitchFamily="18" charset="0"/>
                <a:ea typeface="Cambria Math" panose="02040503050406030204" pitchFamily="18" charset="0"/>
              </a:rPr>
              <a:t>N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</a:rPr>
              <a:t>R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) </a:t>
            </a:r>
            <a:r>
              <a:rPr lang="en-US" altLang="en-US" dirty="0">
                <a:sym typeface="Symbol" panose="05050102010706020507" pitchFamily="18" charset="2"/>
              </a:rPr>
              <a:t>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∏</a:t>
            </a:r>
            <a:r>
              <a:rPr lang="en-US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A</a:t>
            </a:r>
            <a:r>
              <a:rPr lang="en-US" baseline="-50000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  <a:r>
              <a:rPr lang="en-US" baseline="-25000" dirty="0">
                <a:latin typeface="Cambria Math" panose="02040503050406030204" pitchFamily="18" charset="0"/>
                <a:ea typeface="Cambria Math" panose="02040503050406030204" pitchFamily="18" charset="0"/>
              </a:rPr>
              <a:t>,…,A</a:t>
            </a:r>
            <a:r>
              <a:rPr lang="en-US" baseline="-50000" dirty="0">
                <a:latin typeface="Cambria Math" panose="02040503050406030204" pitchFamily="18" charset="0"/>
                <a:ea typeface="Cambria Math" panose="02040503050406030204" pitchFamily="18" charset="0"/>
              </a:rPr>
              <a:t>N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(</a:t>
            </a:r>
            <a:r>
              <a:rPr lang="en-US" i="1" dirty="0">
                <a:latin typeface="Cambria Math" panose="02040503050406030204" pitchFamily="18" charset="0"/>
                <a:ea typeface="Cambria Math" panose="02040503050406030204" pitchFamily="18" charset="0"/>
              </a:rPr>
              <a:t>S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)</a:t>
            </a:r>
            <a:endParaRPr lang="en-US" altLang="en-US" dirty="0"/>
          </a:p>
          <a:p>
            <a:pPr marL="800100" lvl="1" indent="-34290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Projection does </a:t>
            </a:r>
            <a:r>
              <a:rPr lang="en-US" altLang="en-US" b="1" dirty="0">
                <a:solidFill>
                  <a:srgbClr val="FF0000"/>
                </a:solidFill>
              </a:rPr>
              <a:t>NOT</a:t>
            </a:r>
            <a:r>
              <a:rPr lang="en-US" altLang="en-US" dirty="0"/>
              <a:t> distribute over intersection and set difference</a:t>
            </a:r>
          </a:p>
        </p:txBody>
      </p:sp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F5964E89-3E07-46A2-AB55-1C66F44B170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1244" y="91440"/>
            <a:ext cx="2121513" cy="27432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3E0077CC-E2AD-453F-BC5B-5ECD2D838836}"/>
                  </a:ext>
                </a:extLst>
              </p:cNvPr>
              <p:cNvSpPr/>
              <p:nvPr/>
            </p:nvSpPr>
            <p:spPr>
              <a:xfrm>
                <a:off x="2872274" y="3396106"/>
                <a:ext cx="114814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en-US" b="0" i="0" dirty="0" smtClean="0">
                          <a:latin typeface="Cambria Math" panose="02040503050406030204" pitchFamily="18" charset="0"/>
                        </a:rPr>
                        <m:t>R</m:t>
                      </m:r>
                      <m:r>
                        <m:rPr>
                          <m:nor/>
                        </m:rPr>
                        <a:rPr lang="en-US" altLang="en-US" b="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en-US" dirty="0">
                          <a:sym typeface="Symbol" panose="05050102010706020507" pitchFamily="18" charset="2"/>
                        </a:rPr>
                        <m:t></m:t>
                      </m:r>
                      <m:r>
                        <a:rPr lang="en-US" altLang="en-US" b="0" i="0" dirty="0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en-US" b="0" i="0" dirty="0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S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3E0077CC-E2AD-453F-BC5B-5ECD2D8388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2274" y="3396106"/>
                <a:ext cx="114814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0" name="Table 5">
            <a:extLst>
              <a:ext uri="{FF2B5EF4-FFF2-40B4-BE49-F238E27FC236}">
                <a16:creationId xmlns:a16="http://schemas.microsoft.com/office/drawing/2014/main" id="{F3A29116-0217-4674-BF3C-756DE86456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0359294"/>
              </p:ext>
            </p:extLst>
          </p:nvPr>
        </p:nvGraphicFramePr>
        <p:xfrm>
          <a:off x="533566" y="3580772"/>
          <a:ext cx="90910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4550">
                  <a:extLst>
                    <a:ext uri="{9D8B030D-6E8A-4147-A177-3AD203B41FA5}">
                      <a16:colId xmlns:a16="http://schemas.microsoft.com/office/drawing/2014/main" val="1511248068"/>
                    </a:ext>
                  </a:extLst>
                </a:gridCol>
                <a:gridCol w="454550">
                  <a:extLst>
                    <a:ext uri="{9D8B030D-6E8A-4147-A177-3AD203B41FA5}">
                      <a16:colId xmlns:a16="http://schemas.microsoft.com/office/drawing/2014/main" val="3366816543"/>
                    </a:ext>
                  </a:extLst>
                </a:gridCol>
              </a:tblGrid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>
                    <a:solidFill>
                      <a:srgbClr val="E2E2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0283571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558420"/>
                  </a:ext>
                </a:extLst>
              </a:tr>
            </a:tbl>
          </a:graphicData>
        </a:graphic>
      </p:graphicFrame>
      <p:graphicFrame>
        <p:nvGraphicFramePr>
          <p:cNvPr id="21" name="Table 5">
            <a:extLst>
              <a:ext uri="{FF2B5EF4-FFF2-40B4-BE49-F238E27FC236}">
                <a16:creationId xmlns:a16="http://schemas.microsoft.com/office/drawing/2014/main" id="{45B04EB8-D17C-4571-8DC6-C19A576AF7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1178518"/>
              </p:ext>
            </p:extLst>
          </p:nvPr>
        </p:nvGraphicFramePr>
        <p:xfrm>
          <a:off x="1780106" y="3560928"/>
          <a:ext cx="90910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4550">
                  <a:extLst>
                    <a:ext uri="{9D8B030D-6E8A-4147-A177-3AD203B41FA5}">
                      <a16:colId xmlns:a16="http://schemas.microsoft.com/office/drawing/2014/main" val="1511248068"/>
                    </a:ext>
                  </a:extLst>
                </a:gridCol>
                <a:gridCol w="454550">
                  <a:extLst>
                    <a:ext uri="{9D8B030D-6E8A-4147-A177-3AD203B41FA5}">
                      <a16:colId xmlns:a16="http://schemas.microsoft.com/office/drawing/2014/main" val="3366816543"/>
                    </a:ext>
                  </a:extLst>
                </a:gridCol>
              </a:tblGrid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>
                    <a:solidFill>
                      <a:srgbClr val="E2E2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0283571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55842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51299FE8-DE26-4DE5-9423-4663ED3FF9C9}"/>
                  </a:ext>
                </a:extLst>
              </p:cNvPr>
              <p:cNvSpPr/>
              <p:nvPr/>
            </p:nvSpPr>
            <p:spPr>
              <a:xfrm>
                <a:off x="818272" y="3211440"/>
                <a:ext cx="38023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en-US" dirty="0">
                          <a:latin typeface="Cambria Math" panose="02040503050406030204" pitchFamily="18" charset="0"/>
                        </a:rPr>
                        <m:t>R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51299FE8-DE26-4DE5-9423-4663ED3FF9C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272" y="3211440"/>
                <a:ext cx="38023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81416E64-E15B-4834-A644-FC9A507A6C31}"/>
                  </a:ext>
                </a:extLst>
              </p:cNvPr>
              <p:cNvSpPr/>
              <p:nvPr/>
            </p:nvSpPr>
            <p:spPr>
              <a:xfrm>
                <a:off x="2058095" y="3211440"/>
                <a:ext cx="35137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81416E64-E15B-4834-A644-FC9A507A6C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8095" y="3211440"/>
                <a:ext cx="35137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4" name="Table 5">
            <a:extLst>
              <a:ext uri="{FF2B5EF4-FFF2-40B4-BE49-F238E27FC236}">
                <a16:creationId xmlns:a16="http://schemas.microsoft.com/office/drawing/2014/main" id="{C00215DD-C52A-4858-AF50-8EB3B7E2DD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2458284"/>
              </p:ext>
            </p:extLst>
          </p:nvPr>
        </p:nvGraphicFramePr>
        <p:xfrm>
          <a:off x="6814859" y="3084526"/>
          <a:ext cx="45455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4550">
                  <a:extLst>
                    <a:ext uri="{9D8B030D-6E8A-4147-A177-3AD203B41FA5}">
                      <a16:colId xmlns:a16="http://schemas.microsoft.com/office/drawing/2014/main" val="1511248068"/>
                    </a:ext>
                  </a:extLst>
                </a:gridCol>
              </a:tblGrid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rgbClr val="E2E2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0283571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55842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C6EC0018-FCFB-403A-9F4E-50DD7383619B}"/>
                  </a:ext>
                </a:extLst>
              </p:cNvPr>
              <p:cNvSpPr/>
              <p:nvPr/>
            </p:nvSpPr>
            <p:spPr>
              <a:xfrm>
                <a:off x="6468060" y="2735038"/>
                <a:ext cx="114814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l-GR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∏</m:t>
                      </m:r>
                      <m:r>
                        <m:rPr>
                          <m:nor/>
                        </m:rPr>
                        <a:rPr lang="en-US" baseline="-250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</m:t>
                      </m:r>
                      <m:r>
                        <a:rPr lang="en-US" altLang="en-US" b="0" i="0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en-US" b="0" i="0" dirty="0" smtClean="0">
                          <a:latin typeface="Cambria Math" panose="02040503050406030204" pitchFamily="18" charset="0"/>
                        </a:rPr>
                        <m:t>R</m:t>
                      </m:r>
                      <m:r>
                        <a:rPr lang="en-US" altLang="en-US" b="0" i="0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C6EC0018-FCFB-403A-9F4E-50DD738361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8060" y="2735038"/>
                <a:ext cx="1148148" cy="369332"/>
              </a:xfrm>
              <a:prstGeom prst="rect">
                <a:avLst/>
              </a:prstGeom>
              <a:blipFill>
                <a:blip r:embed="rId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6" name="Table 5">
            <a:extLst>
              <a:ext uri="{FF2B5EF4-FFF2-40B4-BE49-F238E27FC236}">
                <a16:creationId xmlns:a16="http://schemas.microsoft.com/office/drawing/2014/main" id="{CDD1A780-2116-47D0-BD45-0D1527669E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1227631"/>
              </p:ext>
            </p:extLst>
          </p:nvPr>
        </p:nvGraphicFramePr>
        <p:xfrm>
          <a:off x="7908308" y="3084526"/>
          <a:ext cx="45455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4550">
                  <a:extLst>
                    <a:ext uri="{9D8B030D-6E8A-4147-A177-3AD203B41FA5}">
                      <a16:colId xmlns:a16="http://schemas.microsoft.com/office/drawing/2014/main" val="1511248068"/>
                    </a:ext>
                  </a:extLst>
                </a:gridCol>
              </a:tblGrid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rgbClr val="E2E2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0283571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55842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7E9613C9-AAB3-4997-81A1-C9F3DCC69A38}"/>
                  </a:ext>
                </a:extLst>
              </p:cNvPr>
              <p:cNvSpPr/>
              <p:nvPr/>
            </p:nvSpPr>
            <p:spPr>
              <a:xfrm>
                <a:off x="7561509" y="2735190"/>
                <a:ext cx="114814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l-GR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∏</m:t>
                      </m:r>
                      <m:r>
                        <m:rPr>
                          <m:nor/>
                        </m:rPr>
                        <a:rPr lang="en-US" baseline="-250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</m:t>
                      </m:r>
                      <m:r>
                        <a:rPr lang="en-US" altLang="en-US" b="0" i="0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en-US" b="0" i="0" dirty="0" smtClean="0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US" altLang="en-US" b="0" i="0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7E9613C9-AAB3-4997-81A1-C9F3DCC69A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1509" y="2735190"/>
                <a:ext cx="1148148" cy="369332"/>
              </a:xfrm>
              <a:prstGeom prst="rect">
                <a:avLst/>
              </a:prstGeom>
              <a:blipFill>
                <a:blip r:embed="rId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D469874E-BFCB-4557-80ED-265213593CBB}"/>
                  </a:ext>
                </a:extLst>
              </p:cNvPr>
              <p:cNvSpPr/>
              <p:nvPr/>
            </p:nvSpPr>
            <p:spPr>
              <a:xfrm>
                <a:off x="7381109" y="2747275"/>
                <a:ext cx="41549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en-US" dirty="0">
                          <a:sym typeface="Symbol" panose="05050102010706020507" pitchFamily="18" charset="2"/>
                        </a:rPr>
                        <m:t>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D469874E-BFCB-4557-80ED-265213593C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1109" y="2747275"/>
                <a:ext cx="415498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9" name="Table 5">
            <a:extLst>
              <a:ext uri="{FF2B5EF4-FFF2-40B4-BE49-F238E27FC236}">
                <a16:creationId xmlns:a16="http://schemas.microsoft.com/office/drawing/2014/main" id="{CF1F8228-0101-45BE-835C-69F6DCF84D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1112731"/>
              </p:ext>
            </p:extLst>
          </p:nvPr>
        </p:nvGraphicFramePr>
        <p:xfrm>
          <a:off x="5417989" y="3084526"/>
          <a:ext cx="45455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4550">
                  <a:extLst>
                    <a:ext uri="{9D8B030D-6E8A-4147-A177-3AD203B41FA5}">
                      <a16:colId xmlns:a16="http://schemas.microsoft.com/office/drawing/2014/main" val="1511248068"/>
                    </a:ext>
                  </a:extLst>
                </a:gridCol>
              </a:tblGrid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rgbClr val="E2E2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0283571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55842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5D160C6A-5A9F-4C1C-AB7F-99BED090E946}"/>
                  </a:ext>
                </a:extLst>
              </p:cNvPr>
              <p:cNvSpPr/>
              <p:nvPr/>
            </p:nvSpPr>
            <p:spPr>
              <a:xfrm>
                <a:off x="5071190" y="2703109"/>
                <a:ext cx="114814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l-GR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∏</m:t>
                      </m:r>
                      <m:r>
                        <m:rPr>
                          <m:nor/>
                        </m:rPr>
                        <a:rPr lang="en-US" baseline="-250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</m:t>
                      </m:r>
                      <m:r>
                        <a:rPr lang="en-US" altLang="en-US" b="0" i="0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en-US" b="0" i="0" dirty="0" smtClean="0">
                          <a:latin typeface="Cambria Math" panose="02040503050406030204" pitchFamily="18" charset="0"/>
                        </a:rPr>
                        <m:t>R</m:t>
                      </m:r>
                      <m:r>
                        <m:rPr>
                          <m:nor/>
                        </m:rPr>
                        <a:rPr lang="en-US" altLang="en-US" b="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en-US" dirty="0">
                          <a:sym typeface="Symbol" panose="05050102010706020507" pitchFamily="18" charset="2"/>
                        </a:rPr>
                        <m:t></m:t>
                      </m:r>
                      <m:r>
                        <a:rPr lang="en-US" altLang="en-US" b="0" i="0" dirty="0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en-US" b="0" i="0" dirty="0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S</m:t>
                      </m:r>
                      <m:r>
                        <a:rPr lang="en-US" altLang="en-US" b="0" i="0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5D160C6A-5A9F-4C1C-AB7F-99BED090E9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1190" y="2703109"/>
                <a:ext cx="1148148" cy="369332"/>
              </a:xfrm>
              <a:prstGeom prst="rect">
                <a:avLst/>
              </a:prstGeom>
              <a:blipFill>
                <a:blip r:embed="rId10"/>
                <a:stretch>
                  <a:fillRect l="-1596" r="-5851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1" name="Table 5">
            <a:extLst>
              <a:ext uri="{FF2B5EF4-FFF2-40B4-BE49-F238E27FC236}">
                <a16:creationId xmlns:a16="http://schemas.microsoft.com/office/drawing/2014/main" id="{6615CFF3-DE5E-42A6-BE63-2975F12DAE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0617207"/>
              </p:ext>
            </p:extLst>
          </p:nvPr>
        </p:nvGraphicFramePr>
        <p:xfrm>
          <a:off x="3825899" y="2874976"/>
          <a:ext cx="90910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4550">
                  <a:extLst>
                    <a:ext uri="{9D8B030D-6E8A-4147-A177-3AD203B41FA5}">
                      <a16:colId xmlns:a16="http://schemas.microsoft.com/office/drawing/2014/main" val="1511248068"/>
                    </a:ext>
                  </a:extLst>
                </a:gridCol>
                <a:gridCol w="454550">
                  <a:extLst>
                    <a:ext uri="{9D8B030D-6E8A-4147-A177-3AD203B41FA5}">
                      <a16:colId xmlns:a16="http://schemas.microsoft.com/office/drawing/2014/main" val="3366816543"/>
                    </a:ext>
                  </a:extLst>
                </a:gridCol>
              </a:tblGrid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>
                    <a:solidFill>
                      <a:srgbClr val="E2E2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0283571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558420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3352087"/>
                  </a:ext>
                </a:extLst>
              </a:tr>
            </a:tbl>
          </a:graphicData>
        </a:graphic>
      </p:graphicFrame>
      <p:sp>
        <p:nvSpPr>
          <p:cNvPr id="32" name="Rectangle 31">
            <a:extLst>
              <a:ext uri="{FF2B5EF4-FFF2-40B4-BE49-F238E27FC236}">
                <a16:creationId xmlns:a16="http://schemas.microsoft.com/office/drawing/2014/main" id="{6638197B-88F3-4DC7-B308-F270BD4DBCD1}"/>
              </a:ext>
            </a:extLst>
          </p:cNvPr>
          <p:cNvSpPr/>
          <p:nvPr/>
        </p:nvSpPr>
        <p:spPr>
          <a:xfrm>
            <a:off x="6201383" y="3235927"/>
            <a:ext cx="3577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=</a:t>
            </a:r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6152E92-6149-42AE-8491-07779D0F846B}"/>
              </a:ext>
            </a:extLst>
          </p:cNvPr>
          <p:cNvSpPr/>
          <p:nvPr/>
        </p:nvSpPr>
        <p:spPr>
          <a:xfrm>
            <a:off x="4871778" y="3235927"/>
            <a:ext cx="434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-&gt;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5A16786B-1E4A-4BBC-A373-20229D4E81D1}"/>
                  </a:ext>
                </a:extLst>
              </p:cNvPr>
              <p:cNvSpPr/>
              <p:nvPr/>
            </p:nvSpPr>
            <p:spPr>
              <a:xfrm>
                <a:off x="2872274" y="4748051"/>
                <a:ext cx="114814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en-US" b="0" i="0" dirty="0" smtClean="0">
                          <a:latin typeface="Cambria Math" panose="02040503050406030204" pitchFamily="18" charset="0"/>
                        </a:rPr>
                        <m:t>R</m:t>
                      </m:r>
                      <m:r>
                        <m:rPr>
                          <m:nor/>
                        </m:rPr>
                        <a:rPr lang="en-US" altLang="en-US" b="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en-US" dirty="0">
                          <a:sym typeface="Symbol" panose="05050102010706020507" pitchFamily="18" charset="2"/>
                        </a:rPr>
                        <m:t></m:t>
                      </m:r>
                      <m:r>
                        <m:rPr>
                          <m:nor/>
                        </m:rPr>
                        <a:rPr lang="en-US" altLang="en-US" b="0" i="0" dirty="0" smtClean="0">
                          <a:sym typeface="Symbol" panose="05050102010706020507" pitchFamily="18" charset="2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en-US" b="0" i="0" dirty="0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S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5A16786B-1E4A-4BBC-A373-20229D4E81D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2274" y="4748051"/>
                <a:ext cx="1148148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5" name="Table 5">
            <a:extLst>
              <a:ext uri="{FF2B5EF4-FFF2-40B4-BE49-F238E27FC236}">
                <a16:creationId xmlns:a16="http://schemas.microsoft.com/office/drawing/2014/main" id="{154A0ACC-D1C6-4B5E-AEA9-CA78E8BA71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560180"/>
              </p:ext>
            </p:extLst>
          </p:nvPr>
        </p:nvGraphicFramePr>
        <p:xfrm>
          <a:off x="3825899" y="4392626"/>
          <a:ext cx="90910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4550">
                  <a:extLst>
                    <a:ext uri="{9D8B030D-6E8A-4147-A177-3AD203B41FA5}">
                      <a16:colId xmlns:a16="http://schemas.microsoft.com/office/drawing/2014/main" val="1511248068"/>
                    </a:ext>
                  </a:extLst>
                </a:gridCol>
                <a:gridCol w="454550">
                  <a:extLst>
                    <a:ext uri="{9D8B030D-6E8A-4147-A177-3AD203B41FA5}">
                      <a16:colId xmlns:a16="http://schemas.microsoft.com/office/drawing/2014/main" val="3366816543"/>
                    </a:ext>
                  </a:extLst>
                </a:gridCol>
              </a:tblGrid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>
                    <a:solidFill>
                      <a:srgbClr val="E2E2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0283571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558420"/>
                  </a:ext>
                </a:extLst>
              </a:tr>
            </a:tbl>
          </a:graphicData>
        </a:graphic>
      </p:graphicFrame>
      <p:graphicFrame>
        <p:nvGraphicFramePr>
          <p:cNvPr id="36" name="Table 5">
            <a:extLst>
              <a:ext uri="{FF2B5EF4-FFF2-40B4-BE49-F238E27FC236}">
                <a16:creationId xmlns:a16="http://schemas.microsoft.com/office/drawing/2014/main" id="{3EFAEABF-095F-4C95-B62B-9CA7ABB36F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3529034"/>
              </p:ext>
            </p:extLst>
          </p:nvPr>
        </p:nvGraphicFramePr>
        <p:xfrm>
          <a:off x="5372836" y="4392626"/>
          <a:ext cx="45455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4550">
                  <a:extLst>
                    <a:ext uri="{9D8B030D-6E8A-4147-A177-3AD203B41FA5}">
                      <a16:colId xmlns:a16="http://schemas.microsoft.com/office/drawing/2014/main" val="1511248068"/>
                    </a:ext>
                  </a:extLst>
                </a:gridCol>
              </a:tblGrid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rgbClr val="E2E2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0283571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55842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96B85BF1-789D-4CD9-AA7F-EE2AA28043CB}"/>
                  </a:ext>
                </a:extLst>
              </p:cNvPr>
              <p:cNvSpPr/>
              <p:nvPr/>
            </p:nvSpPr>
            <p:spPr>
              <a:xfrm>
                <a:off x="5026037" y="4011209"/>
                <a:ext cx="114814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l-GR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∏</m:t>
                      </m:r>
                      <m:r>
                        <m:rPr>
                          <m:nor/>
                        </m:rPr>
                        <a:rPr lang="en-US" baseline="-250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</m:t>
                      </m:r>
                      <m:r>
                        <a:rPr lang="en-US" altLang="en-US" b="0" i="0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en-US" b="0" i="0" dirty="0" smtClean="0">
                          <a:latin typeface="Cambria Math" panose="02040503050406030204" pitchFamily="18" charset="0"/>
                        </a:rPr>
                        <m:t>R</m:t>
                      </m:r>
                      <m:r>
                        <a:rPr lang="en-US" altLang="en-US" b="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en-US" dirty="0">
                          <a:sym typeface="Symbol" panose="05050102010706020507" pitchFamily="18" charset="2"/>
                        </a:rPr>
                        <m:t></m:t>
                      </m:r>
                      <m:r>
                        <m:rPr>
                          <m:nor/>
                        </m:rPr>
                        <a:rPr lang="en-US" altLang="en-US" b="0" i="0" dirty="0" smtClean="0">
                          <a:sym typeface="Symbol" panose="05050102010706020507" pitchFamily="18" charset="2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en-US" b="0" i="0" dirty="0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S</m:t>
                      </m:r>
                      <m:r>
                        <a:rPr lang="en-US" altLang="en-US" b="0" i="0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96B85BF1-789D-4CD9-AA7F-EE2AA28043C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6037" y="4011209"/>
                <a:ext cx="1148148" cy="369332"/>
              </a:xfrm>
              <a:prstGeom prst="rect">
                <a:avLst/>
              </a:prstGeom>
              <a:blipFill>
                <a:blip r:embed="rId12"/>
                <a:stretch>
                  <a:fillRect l="-1587" r="-5291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Rectangle 37">
            <a:extLst>
              <a:ext uri="{FF2B5EF4-FFF2-40B4-BE49-F238E27FC236}">
                <a16:creationId xmlns:a16="http://schemas.microsoft.com/office/drawing/2014/main" id="{BC838C86-3690-46FA-A61A-CD5E01E26424}"/>
              </a:ext>
            </a:extLst>
          </p:cNvPr>
          <p:cNvSpPr/>
          <p:nvPr/>
        </p:nvSpPr>
        <p:spPr>
          <a:xfrm>
            <a:off x="4826625" y="4544027"/>
            <a:ext cx="434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-&gt;</a:t>
            </a:r>
            <a:endParaRPr lang="en-US" dirty="0"/>
          </a:p>
        </p:txBody>
      </p:sp>
      <p:graphicFrame>
        <p:nvGraphicFramePr>
          <p:cNvPr id="39" name="Table 5">
            <a:extLst>
              <a:ext uri="{FF2B5EF4-FFF2-40B4-BE49-F238E27FC236}">
                <a16:creationId xmlns:a16="http://schemas.microsoft.com/office/drawing/2014/main" id="{2740A22C-803D-4501-B62D-F40CB82C1D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1270446"/>
              </p:ext>
            </p:extLst>
          </p:nvPr>
        </p:nvGraphicFramePr>
        <p:xfrm>
          <a:off x="6783017" y="4392626"/>
          <a:ext cx="45455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4550">
                  <a:extLst>
                    <a:ext uri="{9D8B030D-6E8A-4147-A177-3AD203B41FA5}">
                      <a16:colId xmlns:a16="http://schemas.microsoft.com/office/drawing/2014/main" val="1511248068"/>
                    </a:ext>
                  </a:extLst>
                </a:gridCol>
              </a:tblGrid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rgbClr val="E2E2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0283571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55842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6F55CB15-6B8B-4B64-8A81-1B4F32929D98}"/>
                  </a:ext>
                </a:extLst>
              </p:cNvPr>
              <p:cNvSpPr/>
              <p:nvPr/>
            </p:nvSpPr>
            <p:spPr>
              <a:xfrm>
                <a:off x="6436218" y="4013905"/>
                <a:ext cx="114814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l-GR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∏</m:t>
                      </m:r>
                      <m:r>
                        <m:rPr>
                          <m:nor/>
                        </m:rPr>
                        <a:rPr lang="en-US" baseline="-250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</m:t>
                      </m:r>
                      <m:r>
                        <a:rPr lang="en-US" altLang="en-US" b="0" i="0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en-US" b="0" i="0" dirty="0" smtClean="0">
                          <a:latin typeface="Cambria Math" panose="02040503050406030204" pitchFamily="18" charset="0"/>
                        </a:rPr>
                        <m:t>R</m:t>
                      </m:r>
                      <m:r>
                        <a:rPr lang="en-US" altLang="en-US" b="0" i="0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6F55CB15-6B8B-4B64-8A81-1B4F32929D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6218" y="4013905"/>
                <a:ext cx="1148148" cy="369332"/>
              </a:xfrm>
              <a:prstGeom prst="rect">
                <a:avLst/>
              </a:prstGeom>
              <a:blipFill>
                <a:blip r:embed="rId1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1" name="Table 5">
            <a:extLst>
              <a:ext uri="{FF2B5EF4-FFF2-40B4-BE49-F238E27FC236}">
                <a16:creationId xmlns:a16="http://schemas.microsoft.com/office/drawing/2014/main" id="{8CF963AB-7F5B-470D-835F-07F14A4566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2627943"/>
              </p:ext>
            </p:extLst>
          </p:nvPr>
        </p:nvGraphicFramePr>
        <p:xfrm>
          <a:off x="7876466" y="4392626"/>
          <a:ext cx="45455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4550">
                  <a:extLst>
                    <a:ext uri="{9D8B030D-6E8A-4147-A177-3AD203B41FA5}">
                      <a16:colId xmlns:a16="http://schemas.microsoft.com/office/drawing/2014/main" val="1511248068"/>
                    </a:ext>
                  </a:extLst>
                </a:gridCol>
              </a:tblGrid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rgbClr val="E2E2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0283571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55842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3F4C1C0E-A573-4EA4-A409-C74AA3AA17CF}"/>
                  </a:ext>
                </a:extLst>
              </p:cNvPr>
              <p:cNvSpPr/>
              <p:nvPr/>
            </p:nvSpPr>
            <p:spPr>
              <a:xfrm>
                <a:off x="7529667" y="4014057"/>
                <a:ext cx="114814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l-GR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∏</m:t>
                      </m:r>
                      <m:r>
                        <m:rPr>
                          <m:nor/>
                        </m:rPr>
                        <a:rPr lang="en-US" baseline="-2500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</m:t>
                      </m:r>
                      <m:r>
                        <a:rPr lang="en-US" altLang="en-US" b="0" i="0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en-US" b="0" i="0" dirty="0" smtClean="0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US" altLang="en-US" b="0" i="0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3F4C1C0E-A573-4EA4-A409-C74AA3AA17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9667" y="4014057"/>
                <a:ext cx="1148148" cy="369332"/>
              </a:xfrm>
              <a:prstGeom prst="rect">
                <a:avLst/>
              </a:prstGeom>
              <a:blipFill>
                <a:blip r:embed="rId14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Rectangle 42">
            <a:extLst>
              <a:ext uri="{FF2B5EF4-FFF2-40B4-BE49-F238E27FC236}">
                <a16:creationId xmlns:a16="http://schemas.microsoft.com/office/drawing/2014/main" id="{13D55887-B5FC-4853-B8E6-DA82892325B0}"/>
              </a:ext>
            </a:extLst>
          </p:cNvPr>
          <p:cNvSpPr/>
          <p:nvPr/>
        </p:nvSpPr>
        <p:spPr>
          <a:xfrm>
            <a:off x="6191087" y="4551713"/>
            <a:ext cx="3113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dirty="0">
                <a:sym typeface="Symbol" panose="05050102010706020507" pitchFamily="18" charset="2"/>
              </a:rPr>
              <a:t>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35521363-D2CD-469E-8677-5FABA06EFD00}"/>
                  </a:ext>
                </a:extLst>
              </p:cNvPr>
              <p:cNvSpPr/>
              <p:nvPr/>
            </p:nvSpPr>
            <p:spPr>
              <a:xfrm>
                <a:off x="7376617" y="4015641"/>
                <a:ext cx="41549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en-US" dirty="0">
                          <a:sym typeface="Symbol" panose="05050102010706020507" pitchFamily="18" charset="2"/>
                        </a:rPr>
                        <m:t>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35521363-D2CD-469E-8677-5FABA06EFD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6617" y="4015641"/>
                <a:ext cx="415498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95636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E4B6166-A84E-440F-BFE6-D888E26BB365}"/>
              </a:ext>
            </a:extLst>
          </p:cNvPr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gradFill flip="none" rotWithShape="1">
            <a:gsLst>
              <a:gs pos="0">
                <a:srgbClr val="E2E2E2"/>
              </a:gs>
              <a:gs pos="100000">
                <a:srgbClr val="F0F0F0"/>
              </a:gs>
            </a:gsLst>
            <a:lin ang="2700000" scaled="1"/>
            <a:tileRect/>
          </a:gra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0F5CDC-2F1F-47D3-8C33-2E4B68C75AF9}"/>
              </a:ext>
            </a:extLst>
          </p:cNvPr>
          <p:cNvSpPr txBox="1"/>
          <p:nvPr/>
        </p:nvSpPr>
        <p:spPr>
          <a:xfrm>
            <a:off x="238125" y="43934"/>
            <a:ext cx="2349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CMSC 508 – Databases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A47622-3DC7-4A46-9871-79EAF68D98E5}"/>
              </a:ext>
            </a:extLst>
          </p:cNvPr>
          <p:cNvSpPr txBox="1"/>
          <p:nvPr/>
        </p:nvSpPr>
        <p:spPr>
          <a:xfrm>
            <a:off x="7117339" y="43934"/>
            <a:ext cx="1906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/>
              <a:t>Relational algebra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8E48E4-A8FC-4343-9E21-32744D3C0F29}"/>
              </a:ext>
            </a:extLst>
          </p:cNvPr>
          <p:cNvSpPr txBox="1"/>
          <p:nvPr/>
        </p:nvSpPr>
        <p:spPr>
          <a:xfrm>
            <a:off x="0" y="457200"/>
            <a:ext cx="9144000" cy="1549142"/>
          </a:xfrm>
          <a:prstGeom prst="rect">
            <a:avLst/>
          </a:prstGeom>
          <a:noFill/>
        </p:spPr>
        <p:txBody>
          <a:bodyPr wrap="square" lIns="457200" tIns="182880" rIns="457200" bIns="0" rtlCol="0">
            <a:spAutoFit/>
          </a:bodyPr>
          <a:lstStyle/>
          <a:p>
            <a:pPr marL="342900" indent="-342900"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b="1" dirty="0"/>
              <a:t>Rename (</a:t>
            </a:r>
            <a:r>
              <a:rPr lang="el-GR" b="1" dirty="0">
                <a:latin typeface="Cambria Math" panose="02040503050406030204" pitchFamily="18" charset="0"/>
                <a:ea typeface="Cambria Math" panose="02040503050406030204" pitchFamily="18" charset="0"/>
              </a:rPr>
              <a:t>ρ</a:t>
            </a:r>
            <a:r>
              <a:rPr lang="en-US" b="1" dirty="0">
                <a:latin typeface="Cambria Math" panose="02040503050406030204" pitchFamily="18" charset="0"/>
                <a:ea typeface="Cambria Math" panose="02040503050406030204" pitchFamily="18" charset="0"/>
              </a:rPr>
              <a:t> - rho</a:t>
            </a:r>
            <a:r>
              <a:rPr lang="en-US" b="1" dirty="0"/>
              <a:t>)</a:t>
            </a:r>
          </a:p>
          <a:p>
            <a:pPr marL="800100" lvl="1" indent="-34290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Rename a relation or a column(s)</a:t>
            </a:r>
          </a:p>
          <a:p>
            <a:pPr marL="800100" lvl="1" indent="-34290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Allows to reference a given relation/column multiple times with different names (aliases) to reflect different roles involved in the expression</a:t>
            </a:r>
          </a:p>
        </p:txBody>
      </p:sp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F5964E89-3E07-46A2-AB55-1C66F44B170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1244" y="91440"/>
            <a:ext cx="2121513" cy="274320"/>
          </a:xfrm>
          <a:prstGeom prst="rect">
            <a:avLst/>
          </a:prstGeom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3CCE1ABD-C9CB-4C55-A2BD-93AD6ADA7BCF}"/>
              </a:ext>
            </a:extLst>
          </p:cNvPr>
          <p:cNvSpPr/>
          <p:nvPr/>
        </p:nvSpPr>
        <p:spPr>
          <a:xfrm>
            <a:off x="2165732" y="2571750"/>
            <a:ext cx="48125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1000"/>
              </a:spcAft>
            </a:pPr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∏ </a:t>
            </a:r>
            <a:r>
              <a:rPr lang="en-U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newname.A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, </a:t>
            </a:r>
            <a:r>
              <a:rPr lang="en-U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newname.B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( </a:t>
            </a:r>
            <a:r>
              <a:rPr lang="el-GR" dirty="0">
                <a:latin typeface="Cambria Math" panose="02040503050406030204" pitchFamily="18" charset="0"/>
                <a:ea typeface="Cambria Math" panose="02040503050406030204" pitchFamily="18" charset="0"/>
              </a:rPr>
              <a:t>ρ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newname ( R ) )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4DEDAEF-C11B-4171-9C81-D1CFEE581036}"/>
              </a:ext>
            </a:extLst>
          </p:cNvPr>
          <p:cNvSpPr/>
          <p:nvPr/>
        </p:nvSpPr>
        <p:spPr>
          <a:xfrm>
            <a:off x="3147571" y="3225203"/>
            <a:ext cx="28488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spcAft>
                <a:spcPts val="1000"/>
              </a:spcAft>
            </a:pPr>
            <a:r>
              <a:rPr lang="pt-BR" dirty="0">
                <a:latin typeface="Cambria Math" panose="02040503050406030204" pitchFamily="18" charset="0"/>
                <a:ea typeface="Cambria Math" panose="02040503050406030204" pitchFamily="18" charset="0"/>
              </a:rPr>
              <a:t>ρ newA ← A, newB ← B (R)</a:t>
            </a:r>
            <a:endParaRPr lang="en-US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25728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BA4A0F2-A579-4368-BF8E-E9592B5A0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Cartesian products and joins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643155-33E8-498A-A55D-EC27322E4C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CMSC 508 – Database Theory</a:t>
            </a:r>
          </a:p>
        </p:txBody>
      </p:sp>
    </p:spTree>
    <p:extLst>
      <p:ext uri="{BB962C8B-B14F-4D97-AF65-F5344CB8AC3E}">
        <p14:creationId xmlns:p14="http://schemas.microsoft.com/office/powerpoint/2010/main" val="5300594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E4B6166-A84E-440F-BFE6-D888E26BB365}"/>
              </a:ext>
            </a:extLst>
          </p:cNvPr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gradFill flip="none" rotWithShape="1">
            <a:gsLst>
              <a:gs pos="0">
                <a:srgbClr val="E2E2E2"/>
              </a:gs>
              <a:gs pos="100000">
                <a:srgbClr val="F0F0F0"/>
              </a:gs>
            </a:gsLst>
            <a:lin ang="2700000" scaled="1"/>
            <a:tileRect/>
          </a:gra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0F5CDC-2F1F-47D3-8C33-2E4B68C75AF9}"/>
              </a:ext>
            </a:extLst>
          </p:cNvPr>
          <p:cNvSpPr txBox="1"/>
          <p:nvPr/>
        </p:nvSpPr>
        <p:spPr>
          <a:xfrm>
            <a:off x="238125" y="43934"/>
            <a:ext cx="2349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CMSC 508 – Databases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A47622-3DC7-4A46-9871-79EAF68D98E5}"/>
              </a:ext>
            </a:extLst>
          </p:cNvPr>
          <p:cNvSpPr txBox="1"/>
          <p:nvPr/>
        </p:nvSpPr>
        <p:spPr>
          <a:xfrm>
            <a:off x="7117339" y="43934"/>
            <a:ext cx="1906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/>
              <a:t>Relational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F8E48E4-A8FC-4343-9E21-32744D3C0F29}"/>
                  </a:ext>
                </a:extLst>
              </p:cNvPr>
              <p:cNvSpPr txBox="1"/>
              <p:nvPr/>
            </p:nvSpPr>
            <p:spPr>
              <a:xfrm>
                <a:off x="0" y="457200"/>
                <a:ext cx="9144000" cy="3867725"/>
              </a:xfrm>
              <a:prstGeom prst="rect">
                <a:avLst/>
              </a:prstGeom>
              <a:noFill/>
            </p:spPr>
            <p:txBody>
              <a:bodyPr wrap="square" lIns="457200" tIns="182880" rIns="457200" bIns="0" rtlCol="0">
                <a:spAutoFit/>
              </a:bodyPr>
              <a:lstStyle/>
              <a:p>
                <a:pPr marL="342900" indent="-342900">
                  <a:spcAft>
                    <a:spcPts val="1000"/>
                  </a:spcAft>
                  <a:buFont typeface="Wingdings" panose="05000000000000000000" pitchFamily="2" charset="2"/>
                  <a:buChar char="§"/>
                </a:pPr>
                <a:r>
                  <a:rPr lang="en-US" dirty="0"/>
                  <a:t>Cartesian product (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dirty="0"/>
                  <a:t>)</a:t>
                </a:r>
              </a:p>
              <a:p>
                <a:pPr marL="800100" lvl="1" indent="-342900">
                  <a:spcAft>
                    <a:spcPts val="300"/>
                  </a:spcAft>
                  <a:buFont typeface="Arial" panose="020B0604020202020204" pitchFamily="34" charset="0"/>
                  <a:buChar char="•"/>
                </a:pPr>
                <a:r>
                  <a:rPr lang="en-US" altLang="en-US" dirty="0"/>
                  <a:t>Combines all pairs of rows from the two input relations</a:t>
                </a:r>
              </a:p>
              <a:p>
                <a:pPr marL="800100" lvl="1" indent="-342900">
                  <a:spcAft>
                    <a:spcPts val="3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alt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alt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alt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en-US" alt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alt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en-US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𝑎𝑛𝑑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en-US" dirty="0">
                  <a:ea typeface="Cambria Math" panose="02040503050406030204" pitchFamily="18" charset="0"/>
                </a:endParaRPr>
              </a:p>
              <a:p>
                <a:pPr marL="800100" lvl="1" indent="-342900">
                  <a:spcAft>
                    <a:spcPts val="300"/>
                  </a:spcAft>
                  <a:buFont typeface="Arial" panose="020B0604020202020204" pitchFamily="34" charset="0"/>
                  <a:buChar char="•"/>
                </a:pPr>
                <a:r>
                  <a:rPr lang="en-US" altLang="en-US" b="1" dirty="0">
                    <a:ea typeface="Cambria Math" panose="02040503050406030204" pitchFamily="18" charset="0"/>
                  </a:rPr>
                  <a:t>Schema</a:t>
                </a:r>
                <a:r>
                  <a:rPr lang="en-US" altLang="en-US" dirty="0">
                    <a:ea typeface="Cambria Math" panose="02040503050406030204" pitchFamily="18" charset="0"/>
                  </a:rPr>
                  <a:t>: union of </a:t>
                </a:r>
                <a:r>
                  <a:rPr lang="en-US" altLang="en-US" b="1" dirty="0">
                    <a:ea typeface="Cambria Math" panose="02040503050406030204" pitchFamily="18" charset="0"/>
                  </a:rPr>
                  <a:t>disjoint</a:t>
                </a:r>
                <a:r>
                  <a:rPr lang="en-US" altLang="en-US" dirty="0">
                    <a:ea typeface="Cambria Math" panose="02040503050406030204" pitchFamily="18" charset="0"/>
                  </a:rPr>
                  <a:t> attributes</a:t>
                </a:r>
                <a:r>
                  <a:rPr lang="en-US" altLang="en-US" dirty="0"/>
                  <a:t>	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altLang="en-US" dirty="0">
                    <a:ea typeface="Cambria Math" panose="02040503050406030204" pitchFamily="18" charset="0"/>
                  </a:rPr>
                  <a:t>(A, B)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altLang="en-US" dirty="0">
                    <a:ea typeface="Cambria Math" panose="02040503050406030204" pitchFamily="18" charset="0"/>
                  </a:rPr>
                  <a:t>(A, C) = T(R.A, R.B, T.A, T.C)</a:t>
                </a:r>
              </a:p>
              <a:p>
                <a:pPr marL="800100" lvl="1" indent="-342900">
                  <a:spcAft>
                    <a:spcPts val="300"/>
                  </a:spcAft>
                  <a:buFont typeface="Arial" panose="020B0604020202020204" pitchFamily="34" charset="0"/>
                  <a:buChar char="•"/>
                </a:pPr>
                <a:r>
                  <a:rPr lang="en-US" altLang="en-US" b="1" dirty="0"/>
                  <a:t>Content</a:t>
                </a:r>
                <a:r>
                  <a:rPr lang="en-US" altLang="en-US" dirty="0"/>
                  <a:t>: cross product of rows (permutations)</a:t>
                </a:r>
              </a:p>
              <a:p>
                <a:pPr marL="742950" lvl="1" indent="-285750">
                  <a:spcAft>
                    <a:spcPts val="300"/>
                  </a:spcAft>
                  <a:buFont typeface="Arial" panose="020B0604020202020204" pitchFamily="34" charset="0"/>
                  <a:buChar char="•"/>
                </a:pPr>
                <a:r>
                  <a:rPr lang="en-US" altLang="en-US" b="1" dirty="0"/>
                  <a:t> Cardinality</a:t>
                </a:r>
                <a:r>
                  <a:rPr lang="en-US" altLang="en-US" dirty="0"/>
                  <a:t> of the cartesian product 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en-US" dirty="0"/>
                      <m:t>|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m:rPr>
                        <m:nor/>
                      </m:rPr>
                      <a:rPr lang="en-US" altLang="en-US" dirty="0"/>
                      <m:t>|</m:t>
                    </m:r>
                  </m:oMath>
                </a14:m>
                <a:r>
                  <a:rPr lang="en-US" altLang="en-US" dirty="0"/>
                  <a:t> = |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𝑅</m:t>
                    </m:r>
                    <m:r>
                      <m:rPr>
                        <m:nor/>
                      </m:rPr>
                      <a:rPr lang="en-US" altLang="en-US" dirty="0"/>
                      <m:t>|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r>
                      <m:rPr>
                        <m:nor/>
                      </m:rPr>
                      <a:rPr lang="en-US" altLang="en-US" dirty="0"/>
                      <m:t>|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m:rPr>
                        <m:nor/>
                      </m:rPr>
                      <a:rPr lang="en-US" altLang="en-US" dirty="0"/>
                      <m:t>|</m:t>
                    </m:r>
                  </m:oMath>
                </a14:m>
                <a:endParaRPr lang="en-US" altLang="en-US" dirty="0"/>
              </a:p>
              <a:p>
                <a:pPr marL="742950" lvl="1" indent="-285750">
                  <a:spcAft>
                    <a:spcPts val="300"/>
                  </a:spcAft>
                  <a:buFont typeface="Arial" panose="020B0604020202020204" pitchFamily="34" charset="0"/>
                  <a:buChar char="•"/>
                </a:pPr>
                <a:r>
                  <a:rPr lang="en-US" altLang="en-US" b="1" dirty="0"/>
                  <a:t> Arity</a:t>
                </a:r>
                <a:r>
                  <a:rPr lang="en-US" altLang="en-US" dirty="0"/>
                  <a:t> of the cartesian product: sum of the arities of the relations involved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lang="en-US" altLang="en-US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altLang="en-US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altLang="en-US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altLang="en-US" dirty="0"/>
              </a:p>
              <a:p>
                <a:pPr lvl="1"/>
                <a:endParaRPr lang="en-US" alt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F8E48E4-A8FC-4343-9E21-32744D3C0F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57200"/>
                <a:ext cx="9144000" cy="38677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F5964E89-3E07-46A2-AB55-1C66F44B1704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11244" y="91440"/>
            <a:ext cx="2121513" cy="274320"/>
          </a:xfrm>
          <a:prstGeom prst="rect">
            <a:avLst/>
          </a:prstGeom>
        </p:spPr>
      </p:pic>
      <p:graphicFrame>
        <p:nvGraphicFramePr>
          <p:cNvPr id="12" name="Table 5">
            <a:extLst>
              <a:ext uri="{FF2B5EF4-FFF2-40B4-BE49-F238E27FC236}">
                <a16:creationId xmlns:a16="http://schemas.microsoft.com/office/drawing/2014/main" id="{175D5219-3EB1-4C04-850A-37FCD4BFC7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4685101"/>
              </p:ext>
            </p:extLst>
          </p:nvPr>
        </p:nvGraphicFramePr>
        <p:xfrm>
          <a:off x="1254004" y="3587836"/>
          <a:ext cx="90910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4550">
                  <a:extLst>
                    <a:ext uri="{9D8B030D-6E8A-4147-A177-3AD203B41FA5}">
                      <a16:colId xmlns:a16="http://schemas.microsoft.com/office/drawing/2014/main" val="1511248068"/>
                    </a:ext>
                  </a:extLst>
                </a:gridCol>
                <a:gridCol w="454550">
                  <a:extLst>
                    <a:ext uri="{9D8B030D-6E8A-4147-A177-3AD203B41FA5}">
                      <a16:colId xmlns:a16="http://schemas.microsoft.com/office/drawing/2014/main" val="3366816543"/>
                    </a:ext>
                  </a:extLst>
                </a:gridCol>
              </a:tblGrid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>
                    <a:solidFill>
                      <a:srgbClr val="E2E2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0283571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558420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7425168"/>
                  </a:ext>
                </a:extLst>
              </a:tr>
            </a:tbl>
          </a:graphicData>
        </a:graphic>
      </p:graphicFrame>
      <p:graphicFrame>
        <p:nvGraphicFramePr>
          <p:cNvPr id="13" name="Table 5">
            <a:extLst>
              <a:ext uri="{FF2B5EF4-FFF2-40B4-BE49-F238E27FC236}">
                <a16:creationId xmlns:a16="http://schemas.microsoft.com/office/drawing/2014/main" id="{2F5997F8-4B1A-4496-A62C-34C01EF00A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9879248"/>
              </p:ext>
            </p:extLst>
          </p:nvPr>
        </p:nvGraphicFramePr>
        <p:xfrm>
          <a:off x="2602144" y="3567992"/>
          <a:ext cx="90910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4550">
                  <a:extLst>
                    <a:ext uri="{9D8B030D-6E8A-4147-A177-3AD203B41FA5}">
                      <a16:colId xmlns:a16="http://schemas.microsoft.com/office/drawing/2014/main" val="1511248068"/>
                    </a:ext>
                  </a:extLst>
                </a:gridCol>
                <a:gridCol w="454550">
                  <a:extLst>
                    <a:ext uri="{9D8B030D-6E8A-4147-A177-3AD203B41FA5}">
                      <a16:colId xmlns:a16="http://schemas.microsoft.com/office/drawing/2014/main" val="3366816543"/>
                    </a:ext>
                  </a:extLst>
                </a:gridCol>
              </a:tblGrid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>
                    <a:solidFill>
                      <a:srgbClr val="E2E2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0283571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558420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742516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40FF816-90F2-4CC4-ABAA-EAD8644894DD}"/>
                  </a:ext>
                </a:extLst>
              </p:cNvPr>
              <p:cNvSpPr/>
              <p:nvPr/>
            </p:nvSpPr>
            <p:spPr>
              <a:xfrm>
                <a:off x="1538710" y="3218504"/>
                <a:ext cx="38023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en-US" dirty="0">
                          <a:latin typeface="Cambria Math" panose="02040503050406030204" pitchFamily="18" charset="0"/>
                        </a:rPr>
                        <m:t>R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40FF816-90F2-4CC4-ABAA-EAD8644894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8710" y="3218504"/>
                <a:ext cx="38023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A47598CC-6C89-424F-828D-1F92EB5CF245}"/>
                  </a:ext>
                </a:extLst>
              </p:cNvPr>
              <p:cNvSpPr/>
              <p:nvPr/>
            </p:nvSpPr>
            <p:spPr>
              <a:xfrm>
                <a:off x="2880133" y="3218504"/>
                <a:ext cx="37382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en-US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A47598CC-6C89-424F-828D-1F92EB5CF2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0133" y="3218504"/>
                <a:ext cx="37382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6" name="Table 5">
            <a:extLst>
              <a:ext uri="{FF2B5EF4-FFF2-40B4-BE49-F238E27FC236}">
                <a16:creationId xmlns:a16="http://schemas.microsoft.com/office/drawing/2014/main" id="{1A6CAAF7-2C74-43D9-BE85-86B3CC92D9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0249506"/>
              </p:ext>
            </p:extLst>
          </p:nvPr>
        </p:nvGraphicFramePr>
        <p:xfrm>
          <a:off x="4567009" y="3275178"/>
          <a:ext cx="2131496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2874">
                  <a:extLst>
                    <a:ext uri="{9D8B030D-6E8A-4147-A177-3AD203B41FA5}">
                      <a16:colId xmlns:a16="http://schemas.microsoft.com/office/drawing/2014/main" val="1511248068"/>
                    </a:ext>
                  </a:extLst>
                </a:gridCol>
                <a:gridCol w="532874">
                  <a:extLst>
                    <a:ext uri="{9D8B030D-6E8A-4147-A177-3AD203B41FA5}">
                      <a16:colId xmlns:a16="http://schemas.microsoft.com/office/drawing/2014/main" val="3366816543"/>
                    </a:ext>
                  </a:extLst>
                </a:gridCol>
                <a:gridCol w="532874">
                  <a:extLst>
                    <a:ext uri="{9D8B030D-6E8A-4147-A177-3AD203B41FA5}">
                      <a16:colId xmlns:a16="http://schemas.microsoft.com/office/drawing/2014/main" val="545434851"/>
                    </a:ext>
                  </a:extLst>
                </a:gridCol>
                <a:gridCol w="532874">
                  <a:extLst>
                    <a:ext uri="{9D8B030D-6E8A-4147-A177-3AD203B41FA5}">
                      <a16:colId xmlns:a16="http://schemas.microsoft.com/office/drawing/2014/main" val="3092792880"/>
                    </a:ext>
                  </a:extLst>
                </a:gridCol>
              </a:tblGrid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R.A</a:t>
                      </a:r>
                    </a:p>
                  </a:txBody>
                  <a:tcP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R.B</a:t>
                      </a:r>
                    </a:p>
                  </a:txBody>
                  <a:tcP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T.A</a:t>
                      </a:r>
                    </a:p>
                  </a:txBody>
                  <a:tcP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T.C</a:t>
                      </a:r>
                    </a:p>
                  </a:txBody>
                  <a:tcPr>
                    <a:solidFill>
                      <a:srgbClr val="E2E2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0283571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558420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7425168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1332298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153744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751D3D72-EE1A-432D-AAC9-C8AEDAFE4444}"/>
                  </a:ext>
                </a:extLst>
              </p:cNvPr>
              <p:cNvSpPr/>
              <p:nvPr/>
            </p:nvSpPr>
            <p:spPr>
              <a:xfrm>
                <a:off x="5281539" y="2905846"/>
                <a:ext cx="70243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R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dirty="0"/>
                  <a:t> T</a:t>
                </a: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751D3D72-EE1A-432D-AAC9-C8AEDAFE444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1539" y="2905846"/>
                <a:ext cx="702436" cy="369332"/>
              </a:xfrm>
              <a:prstGeom prst="rect">
                <a:avLst/>
              </a:prstGeom>
              <a:blipFill>
                <a:blip r:embed="rId7"/>
                <a:stretch>
                  <a:fillRect t="-10000" r="-7759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88848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E4B6166-A84E-440F-BFE6-D888E26BB365}"/>
              </a:ext>
            </a:extLst>
          </p:cNvPr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gradFill flip="none" rotWithShape="1">
            <a:gsLst>
              <a:gs pos="0">
                <a:srgbClr val="E2E2E2"/>
              </a:gs>
              <a:gs pos="100000">
                <a:srgbClr val="F0F0F0"/>
              </a:gs>
            </a:gsLst>
            <a:lin ang="2700000" scaled="1"/>
            <a:tileRect/>
          </a:gra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0F5CDC-2F1F-47D3-8C33-2E4B68C75AF9}"/>
              </a:ext>
            </a:extLst>
          </p:cNvPr>
          <p:cNvSpPr txBox="1"/>
          <p:nvPr/>
        </p:nvSpPr>
        <p:spPr>
          <a:xfrm>
            <a:off x="238125" y="43934"/>
            <a:ext cx="2349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CMSC 508 – Databases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A47622-3DC7-4A46-9871-79EAF68D98E5}"/>
              </a:ext>
            </a:extLst>
          </p:cNvPr>
          <p:cNvSpPr txBox="1"/>
          <p:nvPr/>
        </p:nvSpPr>
        <p:spPr>
          <a:xfrm>
            <a:off x="7117339" y="43934"/>
            <a:ext cx="1906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/>
              <a:t>Relational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F8E48E4-A8FC-4343-9E21-32744D3C0F29}"/>
                  </a:ext>
                </a:extLst>
              </p:cNvPr>
              <p:cNvSpPr txBox="1"/>
              <p:nvPr/>
            </p:nvSpPr>
            <p:spPr>
              <a:xfrm>
                <a:off x="0" y="457200"/>
                <a:ext cx="9144000" cy="4108817"/>
              </a:xfrm>
              <a:prstGeom prst="rect">
                <a:avLst/>
              </a:prstGeom>
              <a:noFill/>
            </p:spPr>
            <p:txBody>
              <a:bodyPr wrap="square" lIns="457200" tIns="182880" rIns="457200" bIns="0" rtlCol="0">
                <a:spAutoFit/>
              </a:bodyPr>
              <a:lstStyle/>
              <a:p>
                <a:pPr marL="342900" indent="-342900">
                  <a:spcAft>
                    <a:spcPts val="1000"/>
                  </a:spcAft>
                  <a:buFont typeface="Wingdings" panose="05000000000000000000" pitchFamily="2" charset="2"/>
                  <a:buChar char="§"/>
                </a:pPr>
                <a:r>
                  <a:rPr lang="en-US" dirty="0"/>
                  <a:t>Properties of the Cartesian product (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dirty="0"/>
                  <a:t>)</a:t>
                </a:r>
                <a:endParaRPr lang="en-US" altLang="en-US" dirty="0"/>
              </a:p>
              <a:p>
                <a:pPr marL="800100" lvl="1" indent="-342900">
                  <a:spcAft>
                    <a:spcPts val="1000"/>
                  </a:spcAft>
                  <a:buFont typeface="Arial" panose="020B0604020202020204" pitchFamily="34" charset="0"/>
                  <a:buChar char="•"/>
                </a:pPr>
                <a:r>
                  <a:rPr lang="en-US" altLang="en-US" dirty="0"/>
                  <a:t>Reading materials </a:t>
                </a:r>
                <a:r>
                  <a:rPr lang="en-US" altLang="en-US" dirty="0">
                    <a:hlinkClick r:id="rId3"/>
                  </a:rPr>
                  <a:t>here</a:t>
                </a:r>
                <a:endParaRPr lang="en-US" altLang="en-US" dirty="0"/>
              </a:p>
              <a:p>
                <a:pPr marL="800100" lvl="1" indent="-342900">
                  <a:spcAft>
                    <a:spcPts val="1000"/>
                  </a:spcAft>
                  <a:buFont typeface="Arial" panose="020B0604020202020204" pitchFamily="34" charset="0"/>
                  <a:buChar char="•"/>
                </a:pPr>
                <a:r>
                  <a:rPr lang="en-US" altLang="en-US" dirty="0"/>
                  <a:t>Strictly speaking (mathematical operations with </a:t>
                </a:r>
                <a:r>
                  <a:rPr lang="en-US" altLang="en-US" b="1" dirty="0"/>
                  <a:t>ordered</a:t>
                </a:r>
                <a:r>
                  <a:rPr lang="en-US" altLang="en-US" dirty="0"/>
                  <a:t> sets):</a:t>
                </a:r>
              </a:p>
              <a:p>
                <a:pPr marL="1257300" lvl="2" indent="-342900">
                  <a:spcAft>
                    <a:spcPts val="1000"/>
                  </a:spcAft>
                  <a:buFont typeface="Arial" panose="020B0604020202020204" pitchFamily="34" charset="0"/>
                  <a:buChar char="•"/>
                </a:pPr>
                <a:r>
                  <a:rPr lang="en-US" altLang="en-US" dirty="0"/>
                  <a:t>NOT commutative  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≠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</m:oMath>
                </a14:m>
                <a:endParaRPr lang="en-US" altLang="en-US" dirty="0"/>
              </a:p>
              <a:p>
                <a:pPr marL="1257300" lvl="2" indent="-342900">
                  <a:spcAft>
                    <a:spcPts val="1000"/>
                  </a:spcAft>
                  <a:buFont typeface="Arial" panose="020B0604020202020204" pitchFamily="34" charset="0"/>
                  <a:buChar char="•"/>
                </a:pPr>
                <a:r>
                  <a:rPr lang="en-US" altLang="en-US" dirty="0"/>
                  <a:t>NOT associative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 dirty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alt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alt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𝑊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alt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  <m:r>
                          <a:rPr lang="en-US" alt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e>
                    </m:d>
                  </m:oMath>
                </a14:m>
                <a:endParaRPr lang="en-US" altLang="en-US" dirty="0">
                  <a:ea typeface="Cambria Math" panose="02040503050406030204" pitchFamily="18" charset="0"/>
                </a:endParaRPr>
              </a:p>
              <a:p>
                <a:pPr marL="1257300" lvl="2" indent="-342900">
                  <a:spcAft>
                    <a:spcPts val="1000"/>
                  </a:spcAft>
                  <a:buFont typeface="Arial" panose="020B0604020202020204" pitchFamily="34" charset="0"/>
                  <a:buChar char="•"/>
                </a:pPr>
                <a:r>
                  <a:rPr lang="en-US" altLang="en-US" dirty="0"/>
                  <a:t>For database operations we consider it commutative and associative</a:t>
                </a:r>
              </a:p>
              <a:p>
                <a:pPr marL="800100" lvl="1" indent="-342900">
                  <a:spcAft>
                    <a:spcPts val="10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 dirty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alt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en-US" dirty="0">
                            <a:sym typeface="Symbol" panose="05050102010706020507" pitchFamily="18" charset="2"/>
                          </a:rPr>
                          <m:t></m:t>
                        </m:r>
                        <m:r>
                          <a:rPr lang="en-US" altLang="en-US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 </m:t>
                        </m:r>
                        <m:r>
                          <a:rPr lang="en-US" alt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alt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alt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 dirty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altLang="en-US" i="1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en-US" dirty="0">
                            <a:sym typeface="Symbol" panose="05050102010706020507" pitchFamily="18" charset="2"/>
                          </a:rPr>
                          <m:t></m:t>
                        </m:r>
                        <m:r>
                          <a:rPr lang="en-US" altLang="en-US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 </m:t>
                        </m:r>
                        <m:r>
                          <a:rPr lang="en-US" alt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</m:d>
                    <m:r>
                      <a:rPr lang="en-US" alt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 dirty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alt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e>
                    </m:d>
                    <m:r>
                      <a:rPr lang="en-US" alt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en-US" dirty="0">
                        <a:sym typeface="Symbol" panose="05050102010706020507" pitchFamily="18" charset="2"/>
                      </a:rPr>
                      <m:t>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  <m:d>
                      <m:dPr>
                        <m:ctrlPr>
                          <a:rPr lang="en-US" alt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 dirty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</m:d>
                  </m:oMath>
                </a14:m>
                <a:endParaRPr lang="en-US" altLang="en-US" dirty="0"/>
              </a:p>
              <a:p>
                <a:pPr marL="800100" lvl="1" indent="-342900">
                  <a:spcAft>
                    <a:spcPts val="10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 dirty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m:rPr>
                            <m:nor/>
                          </m:rPr>
                          <a:rPr lang="en-US" altLang="en-US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en-US" dirty="0">
                            <a:sym typeface="Symbol" panose="05050102010706020507" pitchFamily="18" charset="2"/>
                          </a:rPr>
                          <m:t></m:t>
                        </m:r>
                        <m:r>
                          <a:rPr lang="en-US" altLang="en-US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 </m:t>
                        </m:r>
                        <m:r>
                          <a:rPr lang="en-US" alt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alt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d>
                      <m:dPr>
                        <m:ctrlPr>
                          <a:rPr lang="en-US" alt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 dirty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m:rPr>
                            <m:nor/>
                          </m:rPr>
                          <a:rPr lang="en-US" altLang="en-US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en-US" dirty="0">
                            <a:sym typeface="Symbol" panose="05050102010706020507" pitchFamily="18" charset="2"/>
                          </a:rPr>
                          <m:t></m:t>
                        </m:r>
                        <m:r>
                          <a:rPr lang="en-US" altLang="en-US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 </m:t>
                        </m:r>
                        <m:r>
                          <a:rPr lang="en-US" alt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</m:d>
                    <m:r>
                      <a:rPr lang="en-US" alt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d>
                      <m:dPr>
                        <m:ctrlPr>
                          <a:rPr lang="en-US" alt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 dirty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alt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e>
                    </m:d>
                    <m:r>
                      <m:rPr>
                        <m:nor/>
                      </m:rPr>
                      <a:rPr lang="en-US" alt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en-US" dirty="0">
                        <a:sym typeface="Symbol" panose="05050102010706020507" pitchFamily="18" charset="2"/>
                      </a:rPr>
                      <m:t>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  <m:d>
                      <m:dPr>
                        <m:ctrlPr>
                          <a:rPr lang="en-US" alt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 dirty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alt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</m:d>
                  </m:oMath>
                </a14:m>
                <a:endParaRPr lang="en-US" altLang="en-US" dirty="0"/>
              </a:p>
              <a:p>
                <a:pPr marL="800100" lvl="1" indent="-342900">
                  <a:spcAft>
                    <a:spcPts val="10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 </m:t>
                    </m:r>
                    <m:d>
                      <m:dPr>
                        <m:ctrlPr>
                          <a:rPr lang="en-US" alt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 dirty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m:rPr>
                            <m:nor/>
                          </m:rPr>
                          <a:rPr lang="en-US" altLang="en-US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en-US" dirty="0">
                            <a:sym typeface="Symbol" panose="05050102010706020507" pitchFamily="18" charset="2"/>
                          </a:rPr>
                          <m:t> </m:t>
                        </m:r>
                        <m:r>
                          <a:rPr lang="en-US" alt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e>
                    </m:d>
                    <m:r>
                      <a:rPr lang="en-US" alt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 dirty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alt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alt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en-US" dirty="0">
                        <a:sym typeface="Symbol" panose="05050102010706020507" pitchFamily="18" charset="2"/>
                      </a:rPr>
                      <m:t> </m:t>
                    </m:r>
                    <m:d>
                      <m:dPr>
                        <m:ctrlPr>
                          <a:rPr lang="en-US" alt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 dirty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alt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e>
                    </m:d>
                  </m:oMath>
                </a14:m>
                <a:endParaRPr lang="en-US" altLang="en-US" dirty="0"/>
              </a:p>
              <a:p>
                <a:pPr marL="800100" lvl="1" indent="-342900">
                  <a:spcAft>
                    <a:spcPts val="10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 </m:t>
                    </m:r>
                    <m:d>
                      <m:dPr>
                        <m:ctrlPr>
                          <a:rPr lang="en-US" alt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 dirty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m:rPr>
                            <m:nor/>
                          </m:rPr>
                          <a:rPr lang="en-US" altLang="en-US" dirty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altLang="en-US" dirty="0">
                            <a:sym typeface="Symbol" panose="05050102010706020507" pitchFamily="18" charset="2"/>
                          </a:rPr>
                          <m:t></m:t>
                        </m:r>
                        <m:r>
                          <a:rPr lang="en-US" altLang="en-US" i="1" dirty="0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 </m:t>
                        </m:r>
                        <m:r>
                          <a:rPr lang="en-US" alt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e>
                    </m:d>
                    <m:r>
                      <a:rPr lang="en-US" alt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 dirty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alt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m:rPr>
                        <m:nor/>
                      </m:rPr>
                      <a:rPr lang="en-US" alt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en-US" dirty="0">
                        <a:sym typeface="Symbol" panose="05050102010706020507" pitchFamily="18" charset="2"/>
                      </a:rPr>
                      <m:t> </m:t>
                    </m:r>
                    <m:d>
                      <m:dPr>
                        <m:ctrlPr>
                          <a:rPr lang="en-US" alt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 dirty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alt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e>
                    </m:d>
                  </m:oMath>
                </a14:m>
                <a:endParaRPr lang="en-US" alt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F8E48E4-A8FC-4343-9E21-32744D3C0F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57200"/>
                <a:ext cx="9144000" cy="4108817"/>
              </a:xfrm>
              <a:prstGeom prst="rect">
                <a:avLst/>
              </a:prstGeom>
              <a:blipFill>
                <a:blip r:embed="rId4"/>
                <a:stretch>
                  <a:fillRect b="-19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F5964E89-3E07-46A2-AB55-1C66F44B1704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11244" y="91440"/>
            <a:ext cx="212151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881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4B3207-AE0B-4C5D-970A-7DC10EAAB6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4293" y="1273087"/>
            <a:ext cx="8699081" cy="3402736"/>
          </a:xfrm>
        </p:spPr>
        <p:txBody>
          <a:bodyPr/>
          <a:lstStyle/>
          <a:p>
            <a:r>
              <a:rPr lang="en-US" sz="2400" dirty="0"/>
              <a:t>Homework due Friday, 9/23, 11pm</a:t>
            </a:r>
          </a:p>
          <a:p>
            <a:r>
              <a:rPr lang="en-US" sz="2400" dirty="0"/>
              <a:t>Quiz on Monday, 9/26, in class (same as before)</a:t>
            </a:r>
          </a:p>
          <a:p>
            <a:endParaRPr lang="en-US" sz="24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F0C4F7-8885-4465-9C8F-86B3166EAA1F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457200"/>
            <a:ext cx="9144000" cy="606425"/>
          </a:xfrm>
        </p:spPr>
        <p:txBody>
          <a:bodyPr/>
          <a:lstStyle/>
          <a:p>
            <a:r>
              <a:rPr lang="en-US" dirty="0"/>
              <a:t>Housekeeping</a:t>
            </a:r>
          </a:p>
        </p:txBody>
      </p:sp>
    </p:spTree>
    <p:extLst>
      <p:ext uri="{BB962C8B-B14F-4D97-AF65-F5344CB8AC3E}">
        <p14:creationId xmlns:p14="http://schemas.microsoft.com/office/powerpoint/2010/main" val="21018471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E4B6166-A84E-440F-BFE6-D888E26BB365}"/>
              </a:ext>
            </a:extLst>
          </p:cNvPr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gradFill flip="none" rotWithShape="1">
            <a:gsLst>
              <a:gs pos="0">
                <a:srgbClr val="E2E2E2"/>
              </a:gs>
              <a:gs pos="100000">
                <a:srgbClr val="F0F0F0"/>
              </a:gs>
            </a:gsLst>
            <a:lin ang="2700000" scaled="1"/>
            <a:tileRect/>
          </a:gra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0F5CDC-2F1F-47D3-8C33-2E4B68C75AF9}"/>
              </a:ext>
            </a:extLst>
          </p:cNvPr>
          <p:cNvSpPr txBox="1"/>
          <p:nvPr/>
        </p:nvSpPr>
        <p:spPr>
          <a:xfrm>
            <a:off x="238125" y="43934"/>
            <a:ext cx="2349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CMSC 508 – Databases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A47622-3DC7-4A46-9871-79EAF68D98E5}"/>
              </a:ext>
            </a:extLst>
          </p:cNvPr>
          <p:cNvSpPr txBox="1"/>
          <p:nvPr/>
        </p:nvSpPr>
        <p:spPr>
          <a:xfrm>
            <a:off x="7117339" y="43934"/>
            <a:ext cx="1906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/>
              <a:t>Relational algebra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F8E48E4-A8FC-4343-9E21-32744D3C0F29}"/>
                  </a:ext>
                </a:extLst>
              </p:cNvPr>
              <p:cNvSpPr txBox="1"/>
              <p:nvPr/>
            </p:nvSpPr>
            <p:spPr>
              <a:xfrm>
                <a:off x="0" y="457200"/>
                <a:ext cx="9144000" cy="461665"/>
              </a:xfrm>
              <a:prstGeom prst="rect">
                <a:avLst/>
              </a:prstGeom>
              <a:noFill/>
            </p:spPr>
            <p:txBody>
              <a:bodyPr wrap="square" lIns="457200" tIns="182880" rIns="457200" bIns="0" rtlCol="0">
                <a:spAutoFit/>
              </a:bodyPr>
              <a:lstStyle/>
              <a:p>
                <a:pPr marL="342900" indent="-342900">
                  <a:spcAft>
                    <a:spcPts val="1000"/>
                  </a:spcAft>
                  <a:buFont typeface="Wingdings" panose="05000000000000000000" pitchFamily="2" charset="2"/>
                  <a:buChar char="§"/>
                </a:pPr>
                <a:r>
                  <a:rPr lang="en-US" dirty="0"/>
                  <a:t>Properties of the Cartesian product (</a:t>
                </a:r>
                <a14:m>
                  <m:oMath xmlns:m="http://schemas.openxmlformats.org/officeDocument/2006/math">
                    <m:r>
                      <a:rPr lang="en-US" alt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dirty="0"/>
                  <a:t>)</a:t>
                </a:r>
                <a:endParaRPr lang="en-US" alt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F8E48E4-A8FC-4343-9E21-32744D3C0F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57200"/>
                <a:ext cx="9144000" cy="461665"/>
              </a:xfrm>
              <a:prstGeom prst="rect">
                <a:avLst/>
              </a:prstGeom>
              <a:blipFill>
                <a:blip r:embed="rId3"/>
                <a:stretch>
                  <a:fillRect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F5964E89-3E07-46A2-AB55-1C66F44B1704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11244" y="91440"/>
            <a:ext cx="2121513" cy="2743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E15971E-42D1-4E53-B526-0D30EE9BA5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8125" y="1637574"/>
            <a:ext cx="4220307" cy="27432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F6736B6-1A94-4FAB-AEBF-CE0E01636B92}"/>
              </a:ext>
            </a:extLst>
          </p:cNvPr>
          <p:cNvSpPr txBox="1"/>
          <p:nvPr/>
        </p:nvSpPr>
        <p:spPr>
          <a:xfrm>
            <a:off x="140915" y="4482200"/>
            <a:ext cx="41725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(A∩B)×(C∩D) = (A×C)∩(B×D)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747151-CDAC-40BC-8BC7-5851FDFE5D20}"/>
              </a:ext>
            </a:extLst>
          </p:cNvPr>
          <p:cNvSpPr txBox="1"/>
          <p:nvPr/>
        </p:nvSpPr>
        <p:spPr>
          <a:xfrm>
            <a:off x="4850815" y="4482200"/>
            <a:ext cx="41725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(A∪B)×(C∪D) ≠ (A×C)∪(B×D)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046B660-283B-4F25-88EE-964B6F5CFA0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03316" y="1637574"/>
            <a:ext cx="3620058" cy="27432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3A85CE1-CD20-41DE-8765-A111595DDD6B}"/>
              </a:ext>
            </a:extLst>
          </p:cNvPr>
          <p:cNvSpPr/>
          <p:nvPr/>
        </p:nvSpPr>
        <p:spPr>
          <a:xfrm>
            <a:off x="0" y="1024194"/>
            <a:ext cx="91439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A={x:2≤x≤5}, B={x:3≤x≤7}, C={y:1≤y≤3}, D={y:2≤y≤4},</a:t>
            </a:r>
          </a:p>
        </p:txBody>
      </p:sp>
    </p:spTree>
    <p:extLst>
      <p:ext uri="{BB962C8B-B14F-4D97-AF65-F5344CB8AC3E}">
        <p14:creationId xmlns:p14="http://schemas.microsoft.com/office/powerpoint/2010/main" val="28972379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E4B6166-A84E-440F-BFE6-D888E26BB365}"/>
              </a:ext>
            </a:extLst>
          </p:cNvPr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gradFill flip="none" rotWithShape="1">
            <a:gsLst>
              <a:gs pos="0">
                <a:srgbClr val="E2E2E2"/>
              </a:gs>
              <a:gs pos="100000">
                <a:srgbClr val="F0F0F0"/>
              </a:gs>
            </a:gsLst>
            <a:lin ang="2700000" scaled="1"/>
            <a:tileRect/>
          </a:gra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0F5CDC-2F1F-47D3-8C33-2E4B68C75AF9}"/>
              </a:ext>
            </a:extLst>
          </p:cNvPr>
          <p:cNvSpPr txBox="1"/>
          <p:nvPr/>
        </p:nvSpPr>
        <p:spPr>
          <a:xfrm>
            <a:off x="238125" y="43934"/>
            <a:ext cx="2349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CMSC 508 – Databases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A47622-3DC7-4A46-9871-79EAF68D98E5}"/>
              </a:ext>
            </a:extLst>
          </p:cNvPr>
          <p:cNvSpPr txBox="1"/>
          <p:nvPr/>
        </p:nvSpPr>
        <p:spPr>
          <a:xfrm>
            <a:off x="7117339" y="43934"/>
            <a:ext cx="1906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/>
              <a:t>Relational algebra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8E48E4-A8FC-4343-9E21-32744D3C0F29}"/>
              </a:ext>
            </a:extLst>
          </p:cNvPr>
          <p:cNvSpPr txBox="1"/>
          <p:nvPr/>
        </p:nvSpPr>
        <p:spPr>
          <a:xfrm>
            <a:off x="0" y="457200"/>
            <a:ext cx="9144000" cy="2528897"/>
          </a:xfrm>
          <a:prstGeom prst="rect">
            <a:avLst/>
          </a:prstGeom>
          <a:noFill/>
        </p:spPr>
        <p:txBody>
          <a:bodyPr wrap="square" lIns="457200" tIns="182880" rIns="457200" bIns="0" rtlCol="0">
            <a:spAutoFit/>
          </a:bodyPr>
          <a:lstStyle/>
          <a:p>
            <a:pPr marL="342900" indent="-342900"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b="1" dirty="0"/>
              <a:t>Natural join (</a:t>
            </a:r>
            <a:r>
              <a:rPr lang="el-GR" b="1" dirty="0">
                <a:latin typeface="Cambria Math" panose="02040503050406030204" pitchFamily="18" charset="0"/>
                <a:ea typeface="Cambria Math" panose="02040503050406030204" pitchFamily="18" charset="0"/>
              </a:rPr>
              <a:t>⨝</a:t>
            </a:r>
            <a:r>
              <a:rPr lang="en-US" b="1" dirty="0"/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en-US" dirty="0"/>
              <a:t>Natural join of </a:t>
            </a:r>
            <a:r>
              <a:rPr lang="en-US" altLang="en-US" i="1" dirty="0"/>
              <a:t>R</a:t>
            </a:r>
            <a:r>
              <a:rPr lang="en-US" altLang="en-US" dirty="0"/>
              <a:t> and </a:t>
            </a:r>
            <a:r>
              <a:rPr lang="en-US" altLang="en-US" i="1" dirty="0"/>
              <a:t>S</a:t>
            </a:r>
            <a:r>
              <a:rPr lang="en-US" altLang="en-US" dirty="0"/>
              <a:t> is a relation with a </a:t>
            </a:r>
            <a:r>
              <a:rPr lang="en-US" altLang="en-US" b="1" dirty="0"/>
              <a:t>schema</a:t>
            </a:r>
            <a:r>
              <a:rPr lang="en-US" altLang="en-US" dirty="0"/>
              <a:t> </a:t>
            </a:r>
            <a:r>
              <a:rPr lang="en-US" altLang="en-US" i="1" dirty="0"/>
              <a:t>R </a:t>
            </a:r>
            <a:r>
              <a:rPr lang="en-US" altLang="en-US" dirty="0">
                <a:sym typeface="Symbol" panose="05050102010706020507" pitchFamily="18" charset="2"/>
              </a:rPr>
              <a:t></a:t>
            </a:r>
            <a:r>
              <a:rPr lang="en-US" altLang="en-US" dirty="0"/>
              <a:t> </a:t>
            </a:r>
            <a:r>
              <a:rPr lang="en-US" altLang="en-US" i="1" dirty="0"/>
              <a:t>S</a:t>
            </a:r>
            <a:r>
              <a:rPr lang="en-US" altLang="en-US" dirty="0"/>
              <a:t> and </a:t>
            </a:r>
            <a:r>
              <a:rPr lang="en-US" altLang="en-US" b="1" dirty="0"/>
              <a:t>content</a:t>
            </a:r>
            <a:r>
              <a:rPr lang="en-US" altLang="en-US" dirty="0"/>
              <a:t> </a:t>
            </a:r>
            <a:r>
              <a:rPr lang="en-US" altLang="en-US" i="1" dirty="0"/>
              <a:t>R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</a:t>
            </a:r>
            <a:r>
              <a:rPr lang="en-US" altLang="en-US" dirty="0"/>
              <a:t> </a:t>
            </a:r>
            <a:r>
              <a:rPr lang="en-US" altLang="en-US" i="1" dirty="0"/>
              <a:t>S </a:t>
            </a:r>
            <a:r>
              <a:rPr lang="en-US" altLang="en-US" dirty="0"/>
              <a:t>as:</a:t>
            </a:r>
          </a:p>
          <a:p>
            <a:pPr marL="1257300" lvl="2" indent="-342900">
              <a:buFont typeface="Courier New" panose="02070309020205020404" pitchFamily="49" charset="0"/>
              <a:buChar char="o"/>
            </a:pPr>
            <a:r>
              <a:rPr lang="en-US" altLang="en-US" dirty="0"/>
              <a:t>Consider each pair of tuples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r</a:t>
            </a:r>
            <a:r>
              <a:rPr lang="en-US" altLang="en-US" dirty="0"/>
              <a:t> from </a:t>
            </a:r>
            <a:r>
              <a:rPr lang="en-US" altLang="en-US" i="1" dirty="0"/>
              <a:t>R</a:t>
            </a:r>
            <a:r>
              <a:rPr lang="en-US" altLang="en-US" dirty="0"/>
              <a:t> and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s</a:t>
            </a:r>
            <a:r>
              <a:rPr lang="en-US" altLang="en-US" dirty="0"/>
              <a:t> from </a:t>
            </a:r>
            <a:r>
              <a:rPr lang="en-US" altLang="en-US" i="1" dirty="0"/>
              <a:t>S</a:t>
            </a:r>
            <a:endParaRPr lang="en-US" altLang="en-US" dirty="0"/>
          </a:p>
          <a:p>
            <a:pPr marL="1257300" lvl="2" indent="-342900">
              <a:buFont typeface="Courier New" panose="02070309020205020404" pitchFamily="49" charset="0"/>
              <a:buChar char="o"/>
            </a:pPr>
            <a:r>
              <a:rPr lang="en-US" altLang="en-US" dirty="0"/>
              <a:t>If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r</a:t>
            </a:r>
            <a:r>
              <a:rPr lang="en-US" altLang="en-US" dirty="0"/>
              <a:t> and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s</a:t>
            </a:r>
            <a:r>
              <a:rPr lang="en-US" altLang="en-US" dirty="0"/>
              <a:t> have </a:t>
            </a:r>
            <a:r>
              <a:rPr lang="en-US" altLang="en-US" b="1" dirty="0"/>
              <a:t>the same value on all</a:t>
            </a:r>
            <a:r>
              <a:rPr lang="en-US" altLang="en-US" dirty="0"/>
              <a:t> </a:t>
            </a:r>
            <a:r>
              <a:rPr lang="en-US" altLang="en-US" b="1" dirty="0"/>
              <a:t>the common attributes</a:t>
            </a:r>
            <a:r>
              <a:rPr lang="en-US" altLang="en-US" dirty="0"/>
              <a:t>          between R and S then add a tuple </a:t>
            </a:r>
            <a:r>
              <a:rPr lang="en-US" altLang="en-US" i="1" dirty="0"/>
              <a:t>t</a:t>
            </a:r>
            <a:r>
              <a:rPr lang="en-US" altLang="en-US" dirty="0"/>
              <a:t>  to the result, where</a:t>
            </a:r>
          </a:p>
          <a:p>
            <a:pPr lvl="4"/>
            <a:r>
              <a:rPr lang="en-US" altLang="en-US" i="1" dirty="0"/>
              <a:t>t</a:t>
            </a:r>
            <a:r>
              <a:rPr lang="en-US" altLang="en-US" dirty="0"/>
              <a:t> has the same value as </a:t>
            </a:r>
            <a:r>
              <a:rPr lang="en-US" altLang="en-US" i="1" dirty="0"/>
              <a:t>t</a:t>
            </a:r>
            <a:r>
              <a:rPr lang="en-US" altLang="en-US" i="1" baseline="-25000" dirty="0"/>
              <a:t>r</a:t>
            </a:r>
            <a:r>
              <a:rPr lang="en-US" altLang="en-US" dirty="0"/>
              <a:t> on </a:t>
            </a:r>
            <a:r>
              <a:rPr lang="en-US" altLang="en-US" i="1" dirty="0"/>
              <a:t>r</a:t>
            </a:r>
            <a:endParaRPr lang="en-US" altLang="en-US" dirty="0"/>
          </a:p>
          <a:p>
            <a:pPr lvl="4"/>
            <a:r>
              <a:rPr lang="en-US" altLang="en-US" i="1" dirty="0"/>
              <a:t>t</a:t>
            </a:r>
            <a:r>
              <a:rPr lang="en-US" altLang="en-US" dirty="0"/>
              <a:t> has the same value as </a:t>
            </a:r>
            <a:r>
              <a:rPr lang="en-US" altLang="en-US" i="1" dirty="0" err="1"/>
              <a:t>t</a:t>
            </a:r>
            <a:r>
              <a:rPr lang="en-US" altLang="en-US" i="1" baseline="-25000" dirty="0" err="1"/>
              <a:t>s</a:t>
            </a:r>
            <a:r>
              <a:rPr lang="en-US" altLang="en-US" dirty="0"/>
              <a:t> on </a:t>
            </a:r>
            <a:r>
              <a:rPr lang="en-US" altLang="en-US" i="1" dirty="0"/>
              <a:t>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F5964E89-3E07-46A2-AB55-1C66F44B170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1244" y="91440"/>
            <a:ext cx="2121513" cy="274320"/>
          </a:xfrm>
          <a:prstGeom prst="rect">
            <a:avLst/>
          </a:prstGeom>
        </p:spPr>
      </p:pic>
      <p:graphicFrame>
        <p:nvGraphicFramePr>
          <p:cNvPr id="9" name="Table 5">
            <a:extLst>
              <a:ext uri="{FF2B5EF4-FFF2-40B4-BE49-F238E27FC236}">
                <a16:creationId xmlns:a16="http://schemas.microsoft.com/office/drawing/2014/main" id="{DA6E37AE-BB1E-438E-8D55-BAE36DDD77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9485789"/>
              </p:ext>
            </p:extLst>
          </p:nvPr>
        </p:nvGraphicFramePr>
        <p:xfrm>
          <a:off x="936504" y="3294466"/>
          <a:ext cx="90910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4550">
                  <a:extLst>
                    <a:ext uri="{9D8B030D-6E8A-4147-A177-3AD203B41FA5}">
                      <a16:colId xmlns:a16="http://schemas.microsoft.com/office/drawing/2014/main" val="1511248068"/>
                    </a:ext>
                  </a:extLst>
                </a:gridCol>
                <a:gridCol w="454550">
                  <a:extLst>
                    <a:ext uri="{9D8B030D-6E8A-4147-A177-3AD203B41FA5}">
                      <a16:colId xmlns:a16="http://schemas.microsoft.com/office/drawing/2014/main" val="3366816543"/>
                    </a:ext>
                  </a:extLst>
                </a:gridCol>
              </a:tblGrid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>
                    <a:solidFill>
                      <a:srgbClr val="E2E2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0283571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558420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7425168"/>
                  </a:ext>
                </a:extLst>
              </a:tr>
            </a:tbl>
          </a:graphicData>
        </a:graphic>
      </p:graphicFrame>
      <p:graphicFrame>
        <p:nvGraphicFramePr>
          <p:cNvPr id="11" name="Table 5">
            <a:extLst>
              <a:ext uri="{FF2B5EF4-FFF2-40B4-BE49-F238E27FC236}">
                <a16:creationId xmlns:a16="http://schemas.microsoft.com/office/drawing/2014/main" id="{FDF1BCA3-0782-4EF2-B291-CF72CD02C8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7621407"/>
              </p:ext>
            </p:extLst>
          </p:nvPr>
        </p:nvGraphicFramePr>
        <p:xfrm>
          <a:off x="2284644" y="3274622"/>
          <a:ext cx="1169756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9919">
                  <a:extLst>
                    <a:ext uri="{9D8B030D-6E8A-4147-A177-3AD203B41FA5}">
                      <a16:colId xmlns:a16="http://schemas.microsoft.com/office/drawing/2014/main" val="1511248068"/>
                    </a:ext>
                  </a:extLst>
                </a:gridCol>
                <a:gridCol w="389919">
                  <a:extLst>
                    <a:ext uri="{9D8B030D-6E8A-4147-A177-3AD203B41FA5}">
                      <a16:colId xmlns:a16="http://schemas.microsoft.com/office/drawing/2014/main" val="3647445791"/>
                    </a:ext>
                  </a:extLst>
                </a:gridCol>
                <a:gridCol w="389918">
                  <a:extLst>
                    <a:ext uri="{9D8B030D-6E8A-4147-A177-3AD203B41FA5}">
                      <a16:colId xmlns:a16="http://schemas.microsoft.com/office/drawing/2014/main" val="3366816543"/>
                    </a:ext>
                  </a:extLst>
                </a:gridCol>
              </a:tblGrid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>
                    <a:solidFill>
                      <a:srgbClr val="E2E2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0283571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558420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7425168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7641588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179824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4B2F2E87-7D75-4C41-BAD5-1D144A6A85F0}"/>
                  </a:ext>
                </a:extLst>
              </p:cNvPr>
              <p:cNvSpPr/>
              <p:nvPr/>
            </p:nvSpPr>
            <p:spPr>
              <a:xfrm>
                <a:off x="1221210" y="2925134"/>
                <a:ext cx="38023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en-US" dirty="0">
                          <a:latin typeface="Cambria Math" panose="02040503050406030204" pitchFamily="18" charset="0"/>
                        </a:rPr>
                        <m:t>R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4B2F2E87-7D75-4C41-BAD5-1D144A6A85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1210" y="2925134"/>
                <a:ext cx="380232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ACFD2A8E-3700-4AF5-A47C-530C4C8A9B81}"/>
                  </a:ext>
                </a:extLst>
              </p:cNvPr>
              <p:cNvSpPr/>
              <p:nvPr/>
            </p:nvSpPr>
            <p:spPr>
              <a:xfrm>
                <a:off x="2668425" y="2925134"/>
                <a:ext cx="35137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ACFD2A8E-3700-4AF5-A47C-530C4C8A9B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8425" y="2925134"/>
                <a:ext cx="35137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4" name="Table 5">
            <a:extLst>
              <a:ext uri="{FF2B5EF4-FFF2-40B4-BE49-F238E27FC236}">
                <a16:creationId xmlns:a16="http://schemas.microsoft.com/office/drawing/2014/main" id="{64D375B7-D1D6-4DAF-A660-6EC28C520E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5914238"/>
              </p:ext>
            </p:extLst>
          </p:nvPr>
        </p:nvGraphicFramePr>
        <p:xfrm>
          <a:off x="5448976" y="3274622"/>
          <a:ext cx="1280382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6794">
                  <a:extLst>
                    <a:ext uri="{9D8B030D-6E8A-4147-A177-3AD203B41FA5}">
                      <a16:colId xmlns:a16="http://schemas.microsoft.com/office/drawing/2014/main" val="1511248068"/>
                    </a:ext>
                  </a:extLst>
                </a:gridCol>
                <a:gridCol w="426794">
                  <a:extLst>
                    <a:ext uri="{9D8B030D-6E8A-4147-A177-3AD203B41FA5}">
                      <a16:colId xmlns:a16="http://schemas.microsoft.com/office/drawing/2014/main" val="3366816543"/>
                    </a:ext>
                  </a:extLst>
                </a:gridCol>
                <a:gridCol w="426794">
                  <a:extLst>
                    <a:ext uri="{9D8B030D-6E8A-4147-A177-3AD203B41FA5}">
                      <a16:colId xmlns:a16="http://schemas.microsoft.com/office/drawing/2014/main" val="3092792880"/>
                    </a:ext>
                  </a:extLst>
                </a:gridCol>
              </a:tblGrid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>
                    <a:solidFill>
                      <a:srgbClr val="E2E2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0283571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558420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7425168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641952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3E4FA3D-727B-4DC0-9F0A-1DCD3C7CAF68}"/>
                  </a:ext>
                </a:extLst>
              </p:cNvPr>
              <p:cNvSpPr/>
              <p:nvPr/>
            </p:nvSpPr>
            <p:spPr>
              <a:xfrm>
                <a:off x="5701080" y="2905290"/>
                <a:ext cx="77617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R</m:t>
                    </m:r>
                    <m:r>
                      <a:rPr lang="en-US" altLang="en-US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l-GR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⨝</m:t>
                    </m:r>
                  </m:oMath>
                </a14:m>
                <a:r>
                  <a:rPr lang="en-US" dirty="0"/>
                  <a:t> S</a:t>
                </a: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3E4FA3D-727B-4DC0-9F0A-1DCD3C7CAF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1080" y="2905290"/>
                <a:ext cx="776175" cy="369332"/>
              </a:xfrm>
              <a:prstGeom prst="rect">
                <a:avLst/>
              </a:prstGeom>
              <a:blipFill>
                <a:blip r:embed="rId6"/>
                <a:stretch>
                  <a:fillRect t="-10000" r="-5469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6" name="Table 5">
            <a:extLst>
              <a:ext uri="{FF2B5EF4-FFF2-40B4-BE49-F238E27FC236}">
                <a16:creationId xmlns:a16="http://schemas.microsoft.com/office/drawing/2014/main" id="{A6E7AE10-1A94-42DB-AA6C-087E5B2043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9746060"/>
              </p:ext>
            </p:extLst>
          </p:nvPr>
        </p:nvGraphicFramePr>
        <p:xfrm>
          <a:off x="3838181" y="3274622"/>
          <a:ext cx="90910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4550">
                  <a:extLst>
                    <a:ext uri="{9D8B030D-6E8A-4147-A177-3AD203B41FA5}">
                      <a16:colId xmlns:a16="http://schemas.microsoft.com/office/drawing/2014/main" val="1511248068"/>
                    </a:ext>
                  </a:extLst>
                </a:gridCol>
                <a:gridCol w="454550">
                  <a:extLst>
                    <a:ext uri="{9D8B030D-6E8A-4147-A177-3AD203B41FA5}">
                      <a16:colId xmlns:a16="http://schemas.microsoft.com/office/drawing/2014/main" val="3366816543"/>
                    </a:ext>
                  </a:extLst>
                </a:gridCol>
              </a:tblGrid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>
                    <a:solidFill>
                      <a:srgbClr val="E2E2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0283571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558420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742516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1AEF5215-FBAE-448D-9B21-4C63602C3A4D}"/>
                  </a:ext>
                </a:extLst>
              </p:cNvPr>
              <p:cNvSpPr/>
              <p:nvPr/>
            </p:nvSpPr>
            <p:spPr>
              <a:xfrm>
                <a:off x="4100487" y="2905290"/>
                <a:ext cx="37382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en-US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1AEF5215-FBAE-448D-9B21-4C63602C3A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0487" y="2905290"/>
                <a:ext cx="37382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71D1BDB8-FC8C-44AE-91A7-35A4921FBA93}"/>
                  </a:ext>
                </a:extLst>
              </p:cNvPr>
              <p:cNvSpPr/>
              <p:nvPr/>
            </p:nvSpPr>
            <p:spPr>
              <a:xfrm>
                <a:off x="7638310" y="2921870"/>
                <a:ext cx="7825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R</m:t>
                    </m:r>
                    <m:r>
                      <a:rPr lang="en-US" altLang="en-US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l-GR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⨝</m:t>
                    </m:r>
                  </m:oMath>
                </a14:m>
                <a:r>
                  <a:rPr lang="en-US" dirty="0"/>
                  <a:t> T</a:t>
                </a: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71D1BDB8-FC8C-44AE-91A7-35A4921FBA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8310" y="2921870"/>
                <a:ext cx="782587" cy="369332"/>
              </a:xfrm>
              <a:prstGeom prst="rect">
                <a:avLst/>
              </a:prstGeom>
              <a:blipFill>
                <a:blip r:embed="rId8"/>
                <a:stretch>
                  <a:fillRect t="-8197" r="-703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0" name="Table 5">
            <a:extLst>
              <a:ext uri="{FF2B5EF4-FFF2-40B4-BE49-F238E27FC236}">
                <a16:creationId xmlns:a16="http://schemas.microsoft.com/office/drawing/2014/main" id="{2218D0D9-2738-4EF2-A0B5-EBEB7940E5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3748252"/>
              </p:ext>
            </p:extLst>
          </p:nvPr>
        </p:nvGraphicFramePr>
        <p:xfrm>
          <a:off x="7389847" y="3279952"/>
          <a:ext cx="1280384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0096">
                  <a:extLst>
                    <a:ext uri="{9D8B030D-6E8A-4147-A177-3AD203B41FA5}">
                      <a16:colId xmlns:a16="http://schemas.microsoft.com/office/drawing/2014/main" val="1511248068"/>
                    </a:ext>
                  </a:extLst>
                </a:gridCol>
                <a:gridCol w="320096">
                  <a:extLst>
                    <a:ext uri="{9D8B030D-6E8A-4147-A177-3AD203B41FA5}">
                      <a16:colId xmlns:a16="http://schemas.microsoft.com/office/drawing/2014/main" val="3366816543"/>
                    </a:ext>
                  </a:extLst>
                </a:gridCol>
                <a:gridCol w="320096">
                  <a:extLst>
                    <a:ext uri="{9D8B030D-6E8A-4147-A177-3AD203B41FA5}">
                      <a16:colId xmlns:a16="http://schemas.microsoft.com/office/drawing/2014/main" val="3092792880"/>
                    </a:ext>
                  </a:extLst>
                </a:gridCol>
                <a:gridCol w="320096">
                  <a:extLst>
                    <a:ext uri="{9D8B030D-6E8A-4147-A177-3AD203B41FA5}">
                      <a16:colId xmlns:a16="http://schemas.microsoft.com/office/drawing/2014/main" val="873704809"/>
                    </a:ext>
                  </a:extLst>
                </a:gridCol>
              </a:tblGrid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</a:t>
                      </a:r>
                    </a:p>
                  </a:txBody>
                  <a:tcPr>
                    <a:solidFill>
                      <a:srgbClr val="E2E2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0283571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558420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7425168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6419523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31317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29442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E4B6166-A84E-440F-BFE6-D888E26BB365}"/>
              </a:ext>
            </a:extLst>
          </p:cNvPr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gradFill flip="none" rotWithShape="1">
            <a:gsLst>
              <a:gs pos="0">
                <a:srgbClr val="E2E2E2"/>
              </a:gs>
              <a:gs pos="100000">
                <a:srgbClr val="F0F0F0"/>
              </a:gs>
            </a:gsLst>
            <a:lin ang="2700000" scaled="1"/>
            <a:tileRect/>
          </a:gra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0F5CDC-2F1F-47D3-8C33-2E4B68C75AF9}"/>
              </a:ext>
            </a:extLst>
          </p:cNvPr>
          <p:cNvSpPr txBox="1"/>
          <p:nvPr/>
        </p:nvSpPr>
        <p:spPr>
          <a:xfrm>
            <a:off x="238125" y="43934"/>
            <a:ext cx="2349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CMSC 508 – Databases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A47622-3DC7-4A46-9871-79EAF68D98E5}"/>
              </a:ext>
            </a:extLst>
          </p:cNvPr>
          <p:cNvSpPr txBox="1"/>
          <p:nvPr/>
        </p:nvSpPr>
        <p:spPr>
          <a:xfrm>
            <a:off x="7117339" y="43934"/>
            <a:ext cx="1906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/>
              <a:t>Relational algebra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8E48E4-A8FC-4343-9E21-32744D3C0F29}"/>
              </a:ext>
            </a:extLst>
          </p:cNvPr>
          <p:cNvSpPr txBox="1"/>
          <p:nvPr/>
        </p:nvSpPr>
        <p:spPr>
          <a:xfrm>
            <a:off x="0" y="457200"/>
            <a:ext cx="9144000" cy="3359894"/>
          </a:xfrm>
          <a:prstGeom prst="rect">
            <a:avLst/>
          </a:prstGeom>
          <a:noFill/>
        </p:spPr>
        <p:txBody>
          <a:bodyPr wrap="square" lIns="457200" tIns="182880" rIns="457200" bIns="0" rtlCol="0">
            <a:spAutoFit/>
          </a:bodyPr>
          <a:lstStyle/>
          <a:p>
            <a:pPr marL="342900" indent="-342900"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b="1" dirty="0"/>
              <a:t>Natural join (</a:t>
            </a:r>
            <a:r>
              <a:rPr lang="el-GR" b="1" dirty="0">
                <a:latin typeface="Cambria Math" panose="02040503050406030204" pitchFamily="18" charset="0"/>
                <a:ea typeface="Cambria Math" panose="02040503050406030204" pitchFamily="18" charset="0"/>
              </a:rPr>
              <a:t>⨝</a:t>
            </a:r>
            <a:r>
              <a:rPr lang="en-US" b="1" dirty="0"/>
              <a:t>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en-US" dirty="0"/>
              <a:t>Instructor </a:t>
            </a:r>
            <a:r>
              <a:rPr lang="el-G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⨝ </a:t>
            </a:r>
            <a:r>
              <a:rPr lang="en-US" altLang="en-US" dirty="0"/>
              <a:t>Teaches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altLang="en-US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b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lvl="1"/>
            <a:endParaRPr lang="en-US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b="1" dirty="0"/>
          </a:p>
        </p:txBody>
      </p:sp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F5964E89-3E07-46A2-AB55-1C66F44B170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1244" y="91440"/>
            <a:ext cx="2121513" cy="274320"/>
          </a:xfrm>
          <a:prstGeom prst="rect">
            <a:avLst/>
          </a:prstGeom>
        </p:spPr>
      </p:pic>
      <p:graphicFrame>
        <p:nvGraphicFramePr>
          <p:cNvPr id="15" name="Table 5">
            <a:extLst>
              <a:ext uri="{FF2B5EF4-FFF2-40B4-BE49-F238E27FC236}">
                <a16:creationId xmlns:a16="http://schemas.microsoft.com/office/drawing/2014/main" id="{CE850F7C-3718-4913-8EFB-F5E843E6BB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1729198"/>
              </p:ext>
            </p:extLst>
          </p:nvPr>
        </p:nvGraphicFramePr>
        <p:xfrm>
          <a:off x="682341" y="1830402"/>
          <a:ext cx="2697402" cy="100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3618">
                  <a:extLst>
                    <a:ext uri="{9D8B030D-6E8A-4147-A177-3AD203B41FA5}">
                      <a16:colId xmlns:a16="http://schemas.microsoft.com/office/drawing/2014/main" val="1511248068"/>
                    </a:ext>
                  </a:extLst>
                </a:gridCol>
                <a:gridCol w="892983">
                  <a:extLst>
                    <a:ext uri="{9D8B030D-6E8A-4147-A177-3AD203B41FA5}">
                      <a16:colId xmlns:a16="http://schemas.microsoft.com/office/drawing/2014/main" val="3366816543"/>
                    </a:ext>
                  </a:extLst>
                </a:gridCol>
                <a:gridCol w="1320801">
                  <a:extLst>
                    <a:ext uri="{9D8B030D-6E8A-4147-A177-3AD203B41FA5}">
                      <a16:colId xmlns:a16="http://schemas.microsoft.com/office/drawing/2014/main" val="1256754252"/>
                    </a:ext>
                  </a:extLst>
                </a:gridCol>
              </a:tblGrid>
              <a:tr h="20348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ID</a:t>
                      </a:r>
                    </a:p>
                  </a:txBody>
                  <a:tcP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name</a:t>
                      </a:r>
                    </a:p>
                  </a:txBody>
                  <a:tcP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department</a:t>
                      </a:r>
                    </a:p>
                  </a:txBody>
                  <a:tcPr>
                    <a:solidFill>
                      <a:srgbClr val="E2E2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0283571"/>
                  </a:ext>
                </a:extLst>
              </a:tr>
              <a:tr h="20348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Cano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558420"/>
                  </a:ext>
                </a:extLst>
              </a:tr>
              <a:tr h="20348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Management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742516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2C419F44-21FE-4F6E-BA09-18C530AFD062}"/>
                  </a:ext>
                </a:extLst>
              </p:cNvPr>
              <p:cNvSpPr/>
              <p:nvPr/>
            </p:nvSpPr>
            <p:spPr>
              <a:xfrm>
                <a:off x="1414281" y="1461070"/>
                <a:ext cx="112082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en-US" sz="1600" b="0" i="0" dirty="0" smtClean="0">
                          <a:latin typeface="Cambria Math" panose="02040503050406030204" pitchFamily="18" charset="0"/>
                        </a:rPr>
                        <m:t>Instructor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2C419F44-21FE-4F6E-BA09-18C530AFD0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4281" y="1461070"/>
                <a:ext cx="1120820" cy="338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7" name="Table 5">
            <a:extLst>
              <a:ext uri="{FF2B5EF4-FFF2-40B4-BE49-F238E27FC236}">
                <a16:creationId xmlns:a16="http://schemas.microsoft.com/office/drawing/2014/main" id="{7217ADC8-AB3C-4F22-8A8C-F80C9C61E3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2439765"/>
              </p:ext>
            </p:extLst>
          </p:nvPr>
        </p:nvGraphicFramePr>
        <p:xfrm>
          <a:off x="4030755" y="1799624"/>
          <a:ext cx="2108504" cy="100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5876">
                  <a:extLst>
                    <a:ext uri="{9D8B030D-6E8A-4147-A177-3AD203B41FA5}">
                      <a16:colId xmlns:a16="http://schemas.microsoft.com/office/drawing/2014/main" val="1511248068"/>
                    </a:ext>
                  </a:extLst>
                </a:gridCol>
                <a:gridCol w="1072628">
                  <a:extLst>
                    <a:ext uri="{9D8B030D-6E8A-4147-A177-3AD203B41FA5}">
                      <a16:colId xmlns:a16="http://schemas.microsoft.com/office/drawing/2014/main" val="3366816543"/>
                    </a:ext>
                  </a:extLst>
                </a:gridCol>
              </a:tblGrid>
              <a:tr h="20348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instructor</a:t>
                      </a:r>
                    </a:p>
                  </a:txBody>
                  <a:tcP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course</a:t>
                      </a:r>
                    </a:p>
                  </a:txBody>
                  <a:tcPr>
                    <a:solidFill>
                      <a:srgbClr val="E2E2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0283571"/>
                  </a:ext>
                </a:extLst>
              </a:tr>
              <a:tr h="20348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CMSC-508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558420"/>
                  </a:ext>
                </a:extLst>
              </a:tr>
              <a:tr h="20348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INF-302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742516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0AD933B7-83A5-48E0-AECF-A518FC81F31D}"/>
                  </a:ext>
                </a:extLst>
              </p:cNvPr>
              <p:cNvSpPr/>
              <p:nvPr/>
            </p:nvSpPr>
            <p:spPr>
              <a:xfrm>
                <a:off x="4429115" y="1400352"/>
                <a:ext cx="139653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en-US" sz="1600" b="0" i="0" dirty="0" smtClean="0">
                          <a:latin typeface="Cambria Math" panose="02040503050406030204" pitchFamily="18" charset="0"/>
                        </a:rPr>
                        <m:t>Teaches</m:t>
                      </m:r>
                      <m:r>
                        <a:rPr lang="en-US" altLang="en-US" sz="1600" b="0" i="0" dirty="0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m:rPr>
                          <m:sty m:val="p"/>
                        </m:rPr>
                        <a:rPr lang="en-US" altLang="en-US" sz="1600" b="0" i="0" dirty="0" smtClean="0"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US" altLang="en-US" sz="1600" b="0" i="0" dirty="0" smtClean="0">
                          <a:latin typeface="Cambria Math" panose="02040503050406030204" pitchFamily="18" charset="0"/>
                        </a:rPr>
                        <m:t>1)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0AD933B7-83A5-48E0-AECF-A518FC81F3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9115" y="1400352"/>
                <a:ext cx="1396536" cy="338554"/>
              </a:xfrm>
              <a:prstGeom prst="rect">
                <a:avLst/>
              </a:prstGeom>
              <a:blipFill>
                <a:blip r:embed="rId5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4" name="Table 5">
            <a:extLst>
              <a:ext uri="{FF2B5EF4-FFF2-40B4-BE49-F238E27FC236}">
                <a16:creationId xmlns:a16="http://schemas.microsoft.com/office/drawing/2014/main" id="{714EBF37-F2B6-4C6D-9BD3-F99CDA0028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5354992"/>
              </p:ext>
            </p:extLst>
          </p:nvPr>
        </p:nvGraphicFramePr>
        <p:xfrm>
          <a:off x="579412" y="3384882"/>
          <a:ext cx="4553014" cy="1676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5130">
                  <a:extLst>
                    <a:ext uri="{9D8B030D-6E8A-4147-A177-3AD203B41FA5}">
                      <a16:colId xmlns:a16="http://schemas.microsoft.com/office/drawing/2014/main" val="1511248068"/>
                    </a:ext>
                  </a:extLst>
                </a:gridCol>
                <a:gridCol w="695642">
                  <a:extLst>
                    <a:ext uri="{9D8B030D-6E8A-4147-A177-3AD203B41FA5}">
                      <a16:colId xmlns:a16="http://schemas.microsoft.com/office/drawing/2014/main" val="3366816543"/>
                    </a:ext>
                  </a:extLst>
                </a:gridCol>
                <a:gridCol w="1333373">
                  <a:extLst>
                    <a:ext uri="{9D8B030D-6E8A-4147-A177-3AD203B41FA5}">
                      <a16:colId xmlns:a16="http://schemas.microsoft.com/office/drawing/2014/main" val="1256754252"/>
                    </a:ext>
                  </a:extLst>
                </a:gridCol>
                <a:gridCol w="1035876">
                  <a:extLst>
                    <a:ext uri="{9D8B030D-6E8A-4147-A177-3AD203B41FA5}">
                      <a16:colId xmlns:a16="http://schemas.microsoft.com/office/drawing/2014/main" val="3541207891"/>
                    </a:ext>
                  </a:extLst>
                </a:gridCol>
                <a:gridCol w="1082993">
                  <a:extLst>
                    <a:ext uri="{9D8B030D-6E8A-4147-A177-3AD203B41FA5}">
                      <a16:colId xmlns:a16="http://schemas.microsoft.com/office/drawing/2014/main" val="2607354096"/>
                    </a:ext>
                  </a:extLst>
                </a:gridCol>
              </a:tblGrid>
              <a:tr h="20348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ID</a:t>
                      </a:r>
                    </a:p>
                  </a:txBody>
                  <a:tcP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name</a:t>
                      </a:r>
                    </a:p>
                  </a:txBody>
                  <a:tcP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department</a:t>
                      </a:r>
                    </a:p>
                  </a:txBody>
                  <a:tcP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instructor</a:t>
                      </a:r>
                    </a:p>
                  </a:txBody>
                  <a:tcP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course</a:t>
                      </a:r>
                    </a:p>
                  </a:txBody>
                  <a:tcPr>
                    <a:solidFill>
                      <a:srgbClr val="E2E2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0283571"/>
                  </a:ext>
                </a:extLst>
              </a:tr>
              <a:tr h="20348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Cano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CMSC-508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558420"/>
                  </a:ext>
                </a:extLst>
              </a:tr>
              <a:tr h="20348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Management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INF-302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7425168"/>
                  </a:ext>
                </a:extLst>
              </a:tr>
              <a:tr h="20348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Cano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INF-302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7239503"/>
                  </a:ext>
                </a:extLst>
              </a:tr>
              <a:tr h="20348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Management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CMSC-508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158031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73D5C30E-B5F0-49A6-8C9F-56E001B85158}"/>
                  </a:ext>
                </a:extLst>
              </p:cNvPr>
              <p:cNvSpPr/>
              <p:nvPr/>
            </p:nvSpPr>
            <p:spPr>
              <a:xfrm>
                <a:off x="1311353" y="3015550"/>
                <a:ext cx="239681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en-US" sz="1600" dirty="0"/>
                        <m:t>Instructor</m:t>
                      </m:r>
                      <m:r>
                        <m:rPr>
                          <m:nor/>
                        </m:rPr>
                        <a:rPr lang="en-US" altLang="en-US" sz="1600" dirty="0"/>
                        <m:t> </m:t>
                      </m:r>
                      <m:r>
                        <m:rPr>
                          <m:nor/>
                        </m:rPr>
                        <a:rPr lang="el-GR" sz="1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⨝ </m:t>
                      </m:r>
                      <m:r>
                        <m:rPr>
                          <m:nor/>
                        </m:rPr>
                        <a:rPr lang="en-US" altLang="en-US" sz="1600" dirty="0"/>
                        <m:t>Teaches</m:t>
                      </m:r>
                      <m:r>
                        <m:rPr>
                          <m:nor/>
                        </m:rPr>
                        <a:rPr lang="en-US" altLang="en-US" sz="1600" b="0" i="0" dirty="0" smtClean="0"/>
                        <m:t> (</m:t>
                      </m:r>
                      <m:r>
                        <m:rPr>
                          <m:nor/>
                        </m:rPr>
                        <a:rPr lang="en-US" altLang="en-US" sz="1600" b="0" i="0" dirty="0" smtClean="0"/>
                        <m:t>V</m:t>
                      </m:r>
                      <m:r>
                        <m:rPr>
                          <m:nor/>
                        </m:rPr>
                        <a:rPr lang="en-US" altLang="en-US" sz="1600" b="0" i="0" dirty="0" smtClean="0"/>
                        <m:t>1)</m:t>
                      </m:r>
                    </m:oMath>
                  </m:oMathPara>
                </a14:m>
                <a:endParaRPr lang="en-US" altLang="en-US" sz="1600" dirty="0"/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73D5C30E-B5F0-49A6-8C9F-56E001B851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1353" y="3015550"/>
                <a:ext cx="2396810" cy="338554"/>
              </a:xfrm>
              <a:prstGeom prst="rect">
                <a:avLst/>
              </a:prstGeom>
              <a:blipFill>
                <a:blip r:embed="rId6"/>
                <a:stretch>
                  <a:fillRect b="-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6" name="Table 5">
            <a:extLst>
              <a:ext uri="{FF2B5EF4-FFF2-40B4-BE49-F238E27FC236}">
                <a16:creationId xmlns:a16="http://schemas.microsoft.com/office/drawing/2014/main" id="{CC20DCA5-F318-4BE7-90D1-0C407303F0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4549500"/>
              </p:ext>
            </p:extLst>
          </p:nvPr>
        </p:nvGraphicFramePr>
        <p:xfrm>
          <a:off x="6983901" y="1830402"/>
          <a:ext cx="1477758" cy="100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5130">
                  <a:extLst>
                    <a:ext uri="{9D8B030D-6E8A-4147-A177-3AD203B41FA5}">
                      <a16:colId xmlns:a16="http://schemas.microsoft.com/office/drawing/2014/main" val="1511248068"/>
                    </a:ext>
                  </a:extLst>
                </a:gridCol>
                <a:gridCol w="1072628">
                  <a:extLst>
                    <a:ext uri="{9D8B030D-6E8A-4147-A177-3AD203B41FA5}">
                      <a16:colId xmlns:a16="http://schemas.microsoft.com/office/drawing/2014/main" val="3366816543"/>
                    </a:ext>
                  </a:extLst>
                </a:gridCol>
              </a:tblGrid>
              <a:tr h="20348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ID</a:t>
                      </a:r>
                    </a:p>
                  </a:txBody>
                  <a:tcP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course</a:t>
                      </a:r>
                    </a:p>
                  </a:txBody>
                  <a:tcPr>
                    <a:solidFill>
                      <a:srgbClr val="E2E2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0283571"/>
                  </a:ext>
                </a:extLst>
              </a:tr>
              <a:tr h="20348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CMSC-508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558420"/>
                  </a:ext>
                </a:extLst>
              </a:tr>
              <a:tr h="20348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INF-302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742516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A39BB2EC-DE4F-4B98-B6F2-86EA3BA2208B}"/>
                  </a:ext>
                </a:extLst>
              </p:cNvPr>
              <p:cNvSpPr/>
              <p:nvPr/>
            </p:nvSpPr>
            <p:spPr>
              <a:xfrm>
                <a:off x="7024512" y="1431130"/>
                <a:ext cx="139653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en-US" sz="1600" b="0" i="0" dirty="0" smtClean="0">
                          <a:latin typeface="Cambria Math" panose="02040503050406030204" pitchFamily="18" charset="0"/>
                        </a:rPr>
                        <m:t>Teaches</m:t>
                      </m:r>
                      <m:r>
                        <a:rPr lang="en-US" altLang="en-US" sz="1600" b="0" i="0" dirty="0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m:rPr>
                          <m:sty m:val="p"/>
                        </m:rPr>
                        <a:rPr lang="en-US" altLang="en-US" sz="1600" b="0" i="0" dirty="0" smtClean="0">
                          <a:latin typeface="Cambria Math" panose="02040503050406030204" pitchFamily="18" charset="0"/>
                        </a:rPr>
                        <m:t>V</m:t>
                      </m:r>
                      <m:r>
                        <a:rPr lang="en-US" altLang="en-US" sz="1600" b="0" i="0" dirty="0" smtClean="0">
                          <a:latin typeface="Cambria Math" panose="02040503050406030204" pitchFamily="18" charset="0"/>
                        </a:rPr>
                        <m:t>2)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A39BB2EC-DE4F-4B98-B6F2-86EA3BA220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4512" y="1431130"/>
                <a:ext cx="1396536" cy="338554"/>
              </a:xfrm>
              <a:prstGeom prst="rect">
                <a:avLst/>
              </a:prstGeom>
              <a:blipFill>
                <a:blip r:embed="rId7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8" name="Table 5">
            <a:extLst>
              <a:ext uri="{FF2B5EF4-FFF2-40B4-BE49-F238E27FC236}">
                <a16:creationId xmlns:a16="http://schemas.microsoft.com/office/drawing/2014/main" id="{3D474CAB-ED96-462B-A0C0-7949256114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7111957"/>
              </p:ext>
            </p:extLst>
          </p:nvPr>
        </p:nvGraphicFramePr>
        <p:xfrm>
          <a:off x="5435839" y="3392502"/>
          <a:ext cx="3517138" cy="100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5130">
                  <a:extLst>
                    <a:ext uri="{9D8B030D-6E8A-4147-A177-3AD203B41FA5}">
                      <a16:colId xmlns:a16="http://schemas.microsoft.com/office/drawing/2014/main" val="1511248068"/>
                    </a:ext>
                  </a:extLst>
                </a:gridCol>
                <a:gridCol w="695642">
                  <a:extLst>
                    <a:ext uri="{9D8B030D-6E8A-4147-A177-3AD203B41FA5}">
                      <a16:colId xmlns:a16="http://schemas.microsoft.com/office/drawing/2014/main" val="3366816543"/>
                    </a:ext>
                  </a:extLst>
                </a:gridCol>
                <a:gridCol w="1333373">
                  <a:extLst>
                    <a:ext uri="{9D8B030D-6E8A-4147-A177-3AD203B41FA5}">
                      <a16:colId xmlns:a16="http://schemas.microsoft.com/office/drawing/2014/main" val="1256754252"/>
                    </a:ext>
                  </a:extLst>
                </a:gridCol>
                <a:gridCol w="1082993">
                  <a:extLst>
                    <a:ext uri="{9D8B030D-6E8A-4147-A177-3AD203B41FA5}">
                      <a16:colId xmlns:a16="http://schemas.microsoft.com/office/drawing/2014/main" val="2607354096"/>
                    </a:ext>
                  </a:extLst>
                </a:gridCol>
              </a:tblGrid>
              <a:tr h="20348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ID</a:t>
                      </a:r>
                    </a:p>
                  </a:txBody>
                  <a:tcP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name</a:t>
                      </a:r>
                    </a:p>
                  </a:txBody>
                  <a:tcP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department</a:t>
                      </a:r>
                    </a:p>
                  </a:txBody>
                  <a:tcP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course</a:t>
                      </a:r>
                    </a:p>
                  </a:txBody>
                  <a:tcPr>
                    <a:solidFill>
                      <a:srgbClr val="E2E2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0283571"/>
                  </a:ext>
                </a:extLst>
              </a:tr>
              <a:tr h="20348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Cano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CMSC-508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558420"/>
                  </a:ext>
                </a:extLst>
              </a:tr>
              <a:tr h="20348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Management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INF-302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742516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96ACCC50-3FE3-4D7C-8C2F-639229328D35}"/>
                  </a:ext>
                </a:extLst>
              </p:cNvPr>
              <p:cNvSpPr/>
              <p:nvPr/>
            </p:nvSpPr>
            <p:spPr>
              <a:xfrm>
                <a:off x="6167780" y="3023170"/>
                <a:ext cx="239681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en-US" sz="1600" dirty="0"/>
                        <m:t>Instructor</m:t>
                      </m:r>
                      <m:r>
                        <m:rPr>
                          <m:nor/>
                        </m:rPr>
                        <a:rPr lang="en-US" altLang="en-US" sz="1600" dirty="0"/>
                        <m:t> </m:t>
                      </m:r>
                      <m:r>
                        <m:rPr>
                          <m:nor/>
                        </m:rPr>
                        <a:rPr lang="el-GR" sz="140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⨝ </m:t>
                      </m:r>
                      <m:r>
                        <m:rPr>
                          <m:nor/>
                        </m:rPr>
                        <a:rPr lang="en-US" altLang="en-US" sz="1600" dirty="0"/>
                        <m:t>Teaches</m:t>
                      </m:r>
                      <m:r>
                        <m:rPr>
                          <m:nor/>
                        </m:rPr>
                        <a:rPr lang="en-US" altLang="en-US" sz="1600" b="0" i="0" dirty="0" smtClean="0"/>
                        <m:t> (</m:t>
                      </m:r>
                      <m:r>
                        <m:rPr>
                          <m:nor/>
                        </m:rPr>
                        <a:rPr lang="en-US" altLang="en-US" sz="1600" b="0" i="0" dirty="0" smtClean="0"/>
                        <m:t>V</m:t>
                      </m:r>
                      <m:r>
                        <m:rPr>
                          <m:nor/>
                        </m:rPr>
                        <a:rPr lang="en-US" altLang="en-US" sz="1600" b="0" i="0" dirty="0" smtClean="0"/>
                        <m:t>2)</m:t>
                      </m:r>
                    </m:oMath>
                  </m:oMathPara>
                </a14:m>
                <a:endParaRPr lang="en-US" altLang="en-US" sz="1600" dirty="0"/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96ACCC50-3FE3-4D7C-8C2F-639229328D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7780" y="3023170"/>
                <a:ext cx="2396810" cy="338554"/>
              </a:xfrm>
              <a:prstGeom prst="rect">
                <a:avLst/>
              </a:prstGeom>
              <a:blipFill>
                <a:blip r:embed="rId8"/>
                <a:stretch>
                  <a:fillRect b="-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02927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E4B6166-A84E-440F-BFE6-D888E26BB365}"/>
              </a:ext>
            </a:extLst>
          </p:cNvPr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gradFill flip="none" rotWithShape="1">
            <a:gsLst>
              <a:gs pos="0">
                <a:srgbClr val="E2E2E2"/>
              </a:gs>
              <a:gs pos="100000">
                <a:srgbClr val="F0F0F0"/>
              </a:gs>
            </a:gsLst>
            <a:lin ang="2700000" scaled="1"/>
            <a:tileRect/>
          </a:gra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0F5CDC-2F1F-47D3-8C33-2E4B68C75AF9}"/>
              </a:ext>
            </a:extLst>
          </p:cNvPr>
          <p:cNvSpPr txBox="1"/>
          <p:nvPr/>
        </p:nvSpPr>
        <p:spPr>
          <a:xfrm>
            <a:off x="238125" y="43934"/>
            <a:ext cx="2349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CMSC 508 – Databases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A47622-3DC7-4A46-9871-79EAF68D98E5}"/>
              </a:ext>
            </a:extLst>
          </p:cNvPr>
          <p:cNvSpPr txBox="1"/>
          <p:nvPr/>
        </p:nvSpPr>
        <p:spPr>
          <a:xfrm>
            <a:off x="7117339" y="43934"/>
            <a:ext cx="1906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/>
              <a:t>Relational algebra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F8E48E4-A8FC-4343-9E21-32744D3C0F29}"/>
                  </a:ext>
                </a:extLst>
              </p:cNvPr>
              <p:cNvSpPr txBox="1"/>
              <p:nvPr/>
            </p:nvSpPr>
            <p:spPr>
              <a:xfrm>
                <a:off x="0" y="457200"/>
                <a:ext cx="9144000" cy="4437112"/>
              </a:xfrm>
              <a:prstGeom prst="rect">
                <a:avLst/>
              </a:prstGeom>
              <a:noFill/>
            </p:spPr>
            <p:txBody>
              <a:bodyPr wrap="square" lIns="457200" tIns="182880" rIns="457200" bIns="0" rtlCol="0">
                <a:spAutoFit/>
              </a:bodyPr>
              <a:lstStyle/>
              <a:p>
                <a:pPr marL="342900" indent="-342900">
                  <a:spcAft>
                    <a:spcPts val="1000"/>
                  </a:spcAft>
                  <a:buFont typeface="Wingdings" panose="05000000000000000000" pitchFamily="2" charset="2"/>
                  <a:buChar char="§"/>
                </a:pPr>
                <a:r>
                  <a:rPr lang="en-US" b="1" dirty="0"/>
                  <a:t>Theta-join (</a:t>
                </a:r>
                <a:r>
                  <a:rPr lang="el-GR" b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θ</a:t>
                </a:r>
                <a:r>
                  <a:rPr lang="en-US" b="1" dirty="0"/>
                  <a:t>)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altLang="en-US" dirty="0"/>
                  <a:t>R</a:t>
                </a:r>
                <a:r>
                  <a:rPr lang="el-GR" dirty="0"/>
                  <a:t> ⨝</a:t>
                </a:r>
                <a:r>
                  <a:rPr lang="el-GR" baseline="-25000" dirty="0"/>
                  <a:t>θ</a:t>
                </a:r>
                <a:r>
                  <a:rPr lang="en-US" baseline="-25000" dirty="0"/>
                  <a:t> </a:t>
                </a:r>
                <a:r>
                  <a:rPr lang="en-US" dirty="0"/>
                  <a:t>S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dirty="0"/>
                  <a:t>Equivalent to applying a cartesian product and then applying a selection using </a:t>
                </a:r>
                <a:r>
                  <a:rPr lang="el-G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θ</a:t>
                </a:r>
                <a:br>
                  <a:rPr lang="en-US" dirty="0"/>
                </a:b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R </a:t>
                </a:r>
                <a:r>
                  <a:rPr lang="el-G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⨝</a:t>
                </a:r>
                <a:r>
                  <a:rPr lang="en-US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A&lt;D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S  =  </a:t>
                </a:r>
                <a:r>
                  <a:rPr lang="el-GR" dirty="0"/>
                  <a:t>σ</a:t>
                </a:r>
                <a:r>
                  <a:rPr lang="en-US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A&lt;D </a:t>
                </a:r>
                <a14:m>
                  <m:oMath xmlns:m="http://schemas.openxmlformats.org/officeDocument/2006/math">
                    <m:r>
                      <a:rPr lang="en-US" altLang="en-US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i="1" dirty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sz="1600" dirty="0"/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altLang="en-US" dirty="0"/>
                  <a:t>Contrary to the natural join, columns having the same name are not merged</a:t>
                </a:r>
                <a:br>
                  <a:rPr lang="en-US" altLang="en-US" dirty="0"/>
                </a:br>
                <a:r>
                  <a:rPr lang="en-US" altLang="en-US" dirty="0"/>
                  <a:t>R (A) </a:t>
                </a:r>
                <a:r>
                  <a:rPr lang="el-G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⨝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R.A = S.A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S (A) = T (R.A, S.A)</a:t>
                </a:r>
                <a:b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r>
                  <a:rPr lang="en-US" altLang="en-US" dirty="0"/>
                  <a:t>R (A) </a:t>
                </a:r>
                <a:r>
                  <a:rPr lang="el-GR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⨝</a:t>
                </a:r>
                <a:r>
                  <a:rPr lang="en-US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 (A) = T (A)</a:t>
                </a:r>
                <a:endParaRPr lang="en-US" alt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F8E48E4-A8FC-4343-9E21-32744D3C0F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57200"/>
                <a:ext cx="9144000" cy="4437112"/>
              </a:xfrm>
              <a:prstGeom prst="rect">
                <a:avLst/>
              </a:prstGeom>
              <a:blipFill>
                <a:blip r:embed="rId3"/>
                <a:stretch>
                  <a:fillRect b="-2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F5964E89-3E07-46A2-AB55-1C66F44B1704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11244" y="91440"/>
            <a:ext cx="2121513" cy="274320"/>
          </a:xfrm>
          <a:prstGeom prst="rect">
            <a:avLst/>
          </a:prstGeom>
        </p:spPr>
      </p:pic>
      <p:graphicFrame>
        <p:nvGraphicFramePr>
          <p:cNvPr id="9" name="Table 5">
            <a:extLst>
              <a:ext uri="{FF2B5EF4-FFF2-40B4-BE49-F238E27FC236}">
                <a16:creationId xmlns:a16="http://schemas.microsoft.com/office/drawing/2014/main" id="{DA6E37AE-BB1E-438E-8D55-BAE36DDD77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5561585"/>
              </p:ext>
            </p:extLst>
          </p:nvPr>
        </p:nvGraphicFramePr>
        <p:xfrm>
          <a:off x="1556235" y="2434676"/>
          <a:ext cx="90910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4550">
                  <a:extLst>
                    <a:ext uri="{9D8B030D-6E8A-4147-A177-3AD203B41FA5}">
                      <a16:colId xmlns:a16="http://schemas.microsoft.com/office/drawing/2014/main" val="1511248068"/>
                    </a:ext>
                  </a:extLst>
                </a:gridCol>
                <a:gridCol w="454550">
                  <a:extLst>
                    <a:ext uri="{9D8B030D-6E8A-4147-A177-3AD203B41FA5}">
                      <a16:colId xmlns:a16="http://schemas.microsoft.com/office/drawing/2014/main" val="3366816543"/>
                    </a:ext>
                  </a:extLst>
                </a:gridCol>
              </a:tblGrid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>
                    <a:solidFill>
                      <a:srgbClr val="E2E2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0283571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558420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7425168"/>
                  </a:ext>
                </a:extLst>
              </a:tr>
            </a:tbl>
          </a:graphicData>
        </a:graphic>
      </p:graphicFrame>
      <p:graphicFrame>
        <p:nvGraphicFramePr>
          <p:cNvPr id="11" name="Table 5">
            <a:extLst>
              <a:ext uri="{FF2B5EF4-FFF2-40B4-BE49-F238E27FC236}">
                <a16:creationId xmlns:a16="http://schemas.microsoft.com/office/drawing/2014/main" id="{FDF1BCA3-0782-4EF2-B291-CF72CD02C8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7947104"/>
              </p:ext>
            </p:extLst>
          </p:nvPr>
        </p:nvGraphicFramePr>
        <p:xfrm>
          <a:off x="2904375" y="2414832"/>
          <a:ext cx="779838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9919">
                  <a:extLst>
                    <a:ext uri="{9D8B030D-6E8A-4147-A177-3AD203B41FA5}">
                      <a16:colId xmlns:a16="http://schemas.microsoft.com/office/drawing/2014/main" val="1511248068"/>
                    </a:ext>
                  </a:extLst>
                </a:gridCol>
                <a:gridCol w="389919">
                  <a:extLst>
                    <a:ext uri="{9D8B030D-6E8A-4147-A177-3AD203B41FA5}">
                      <a16:colId xmlns:a16="http://schemas.microsoft.com/office/drawing/2014/main" val="3647445791"/>
                    </a:ext>
                  </a:extLst>
                </a:gridCol>
              </a:tblGrid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>
                    <a:solidFill>
                      <a:srgbClr val="E2E2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0283571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558420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7425168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764158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4B2F2E87-7D75-4C41-BAD5-1D144A6A85F0}"/>
                  </a:ext>
                </a:extLst>
              </p:cNvPr>
              <p:cNvSpPr/>
              <p:nvPr/>
            </p:nvSpPr>
            <p:spPr>
              <a:xfrm>
                <a:off x="1840941" y="2065344"/>
                <a:ext cx="38023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en-US" dirty="0">
                          <a:latin typeface="Cambria Math" panose="02040503050406030204" pitchFamily="18" charset="0"/>
                        </a:rPr>
                        <m:t>R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4B2F2E87-7D75-4C41-BAD5-1D144A6A85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0941" y="2065344"/>
                <a:ext cx="38023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ACFD2A8E-3700-4AF5-A47C-530C4C8A9B81}"/>
                  </a:ext>
                </a:extLst>
              </p:cNvPr>
              <p:cNvSpPr/>
              <p:nvPr/>
            </p:nvSpPr>
            <p:spPr>
              <a:xfrm>
                <a:off x="3118605" y="2045500"/>
                <a:ext cx="35137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ACFD2A8E-3700-4AF5-A47C-530C4C8A9B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8605" y="2045500"/>
                <a:ext cx="35137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4" name="Table 5">
            <a:extLst>
              <a:ext uri="{FF2B5EF4-FFF2-40B4-BE49-F238E27FC236}">
                <a16:creationId xmlns:a16="http://schemas.microsoft.com/office/drawing/2014/main" id="{64D375B7-D1D6-4DAF-A660-6EC28C520E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5731651"/>
              </p:ext>
            </p:extLst>
          </p:nvPr>
        </p:nvGraphicFramePr>
        <p:xfrm>
          <a:off x="4229488" y="2391264"/>
          <a:ext cx="1478876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9719">
                  <a:extLst>
                    <a:ext uri="{9D8B030D-6E8A-4147-A177-3AD203B41FA5}">
                      <a16:colId xmlns:a16="http://schemas.microsoft.com/office/drawing/2014/main" val="1511248068"/>
                    </a:ext>
                  </a:extLst>
                </a:gridCol>
                <a:gridCol w="369719">
                  <a:extLst>
                    <a:ext uri="{9D8B030D-6E8A-4147-A177-3AD203B41FA5}">
                      <a16:colId xmlns:a16="http://schemas.microsoft.com/office/drawing/2014/main" val="3366816543"/>
                    </a:ext>
                  </a:extLst>
                </a:gridCol>
                <a:gridCol w="369719">
                  <a:extLst>
                    <a:ext uri="{9D8B030D-6E8A-4147-A177-3AD203B41FA5}">
                      <a16:colId xmlns:a16="http://schemas.microsoft.com/office/drawing/2014/main" val="3092792880"/>
                    </a:ext>
                  </a:extLst>
                </a:gridCol>
                <a:gridCol w="369719">
                  <a:extLst>
                    <a:ext uri="{9D8B030D-6E8A-4147-A177-3AD203B41FA5}">
                      <a16:colId xmlns:a16="http://schemas.microsoft.com/office/drawing/2014/main" val="563384584"/>
                    </a:ext>
                  </a:extLst>
                </a:gridCol>
              </a:tblGrid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>
                    <a:solidFill>
                      <a:srgbClr val="E2E2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0283571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558420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7425168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641952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3E4FA3D-727B-4DC0-9F0A-1DCD3C7CAF68}"/>
                  </a:ext>
                </a:extLst>
              </p:cNvPr>
              <p:cNvSpPr/>
              <p:nvPr/>
            </p:nvSpPr>
            <p:spPr>
              <a:xfrm>
                <a:off x="4423744" y="2021932"/>
                <a:ext cx="109036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R</m:t>
                    </m:r>
                    <m:r>
                      <m:rPr>
                        <m:nor/>
                      </m:rPr>
                      <a:rPr lang="en-US" altLang="en-US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l-GR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⨝</m:t>
                    </m:r>
                    <m:r>
                      <m:rPr>
                        <m:nor/>
                      </m:rPr>
                      <a:rPr lang="en-US" baseline="-250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  <m:r>
                      <m:rPr>
                        <m:nor/>
                      </m:rPr>
                      <a:rPr lang="en-US" baseline="-250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m:rPr>
                        <m:nor/>
                      </m:rPr>
                      <a:rPr lang="en-US" baseline="-250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D</m:t>
                    </m:r>
                  </m:oMath>
                </a14:m>
                <a:r>
                  <a:rPr lang="en-US" dirty="0"/>
                  <a:t> S</a:t>
                </a: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3E4FA3D-727B-4DC0-9F0A-1DCD3C7CAF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3744" y="2021932"/>
                <a:ext cx="1090363" cy="369332"/>
              </a:xfrm>
              <a:prstGeom prst="rect">
                <a:avLst/>
              </a:prstGeom>
              <a:blipFill>
                <a:blip r:embed="rId7"/>
                <a:stretch>
                  <a:fillRect t="-10000" r="-3352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71202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E4B6166-A84E-440F-BFE6-D888E26BB365}"/>
              </a:ext>
            </a:extLst>
          </p:cNvPr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gradFill flip="none" rotWithShape="1">
            <a:gsLst>
              <a:gs pos="0">
                <a:srgbClr val="E2E2E2"/>
              </a:gs>
              <a:gs pos="100000">
                <a:srgbClr val="F0F0F0"/>
              </a:gs>
            </a:gsLst>
            <a:lin ang="2700000" scaled="1"/>
            <a:tileRect/>
          </a:gra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0F5CDC-2F1F-47D3-8C33-2E4B68C75AF9}"/>
              </a:ext>
            </a:extLst>
          </p:cNvPr>
          <p:cNvSpPr txBox="1"/>
          <p:nvPr/>
        </p:nvSpPr>
        <p:spPr>
          <a:xfrm>
            <a:off x="238125" y="43934"/>
            <a:ext cx="2349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CMSC 508 – Databases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A47622-3DC7-4A46-9871-79EAF68D98E5}"/>
              </a:ext>
            </a:extLst>
          </p:cNvPr>
          <p:cNvSpPr txBox="1"/>
          <p:nvPr/>
        </p:nvSpPr>
        <p:spPr>
          <a:xfrm>
            <a:off x="7117339" y="43934"/>
            <a:ext cx="1906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/>
              <a:t>Relational algebra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8E48E4-A8FC-4343-9E21-32744D3C0F29}"/>
              </a:ext>
            </a:extLst>
          </p:cNvPr>
          <p:cNvSpPr txBox="1"/>
          <p:nvPr/>
        </p:nvSpPr>
        <p:spPr>
          <a:xfrm>
            <a:off x="0" y="457200"/>
            <a:ext cx="9144000" cy="2508379"/>
          </a:xfrm>
          <a:prstGeom prst="rect">
            <a:avLst/>
          </a:prstGeom>
          <a:noFill/>
        </p:spPr>
        <p:txBody>
          <a:bodyPr wrap="square" lIns="457200" tIns="182880" rIns="457200" bIns="0" rtlCol="0">
            <a:spAutoFit/>
          </a:bodyPr>
          <a:lstStyle/>
          <a:p>
            <a:pPr marL="342900" indent="-342900"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b="1" dirty="0"/>
              <a:t>Inner and Outer joins</a:t>
            </a:r>
          </a:p>
          <a:p>
            <a:pPr marL="800100" lvl="1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Extension of join operations</a:t>
            </a:r>
            <a:endParaRPr lang="en-US" dirty="0"/>
          </a:p>
          <a:p>
            <a:pPr marL="800100" lvl="1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dirty="0"/>
              <a:t>Computes the join and then adds tuples from one relation that does not match tuples in the other relation</a:t>
            </a:r>
          </a:p>
          <a:p>
            <a:pPr marL="800100" lvl="1" indent="-34290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dirty="0"/>
              <a:t>Uses </a:t>
            </a:r>
            <a:r>
              <a:rPr lang="en-US" b="1" dirty="0"/>
              <a:t>NULL</a:t>
            </a:r>
            <a:r>
              <a:rPr lang="en-US" dirty="0"/>
              <a:t> values</a:t>
            </a:r>
          </a:p>
          <a:p>
            <a:pPr marL="1257300" lvl="2" indent="-342900">
              <a:spcAft>
                <a:spcPts val="500"/>
              </a:spcAft>
              <a:buFont typeface="Courier New" panose="02070309020205020404" pitchFamily="49" charset="0"/>
              <a:buChar char="o"/>
            </a:pPr>
            <a:r>
              <a:rPr lang="en-US" dirty="0"/>
              <a:t>All comparisons involving </a:t>
            </a:r>
            <a:r>
              <a:rPr lang="en-US" b="1" dirty="0"/>
              <a:t>NULL</a:t>
            </a:r>
            <a:r>
              <a:rPr lang="en-US" dirty="0"/>
              <a:t> are false by definition</a:t>
            </a:r>
          </a:p>
          <a:p>
            <a:pPr marL="1257300" lvl="2" indent="-342900">
              <a:spcAft>
                <a:spcPts val="500"/>
              </a:spcAft>
              <a:buFont typeface="Courier New" panose="02070309020205020404" pitchFamily="49" charset="0"/>
              <a:buChar char="o"/>
            </a:pPr>
            <a:r>
              <a:rPr lang="en-US" dirty="0"/>
              <a:t>The result of any arithmetic expression involving </a:t>
            </a:r>
            <a:r>
              <a:rPr lang="en-US" b="1" dirty="0"/>
              <a:t>NULL</a:t>
            </a:r>
            <a:r>
              <a:rPr lang="en-US" dirty="0"/>
              <a:t> is </a:t>
            </a:r>
            <a:r>
              <a:rPr lang="en-US" b="1" dirty="0"/>
              <a:t>NULL</a:t>
            </a:r>
          </a:p>
        </p:txBody>
      </p:sp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F5964E89-3E07-46A2-AB55-1C66F44B170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1244" y="91440"/>
            <a:ext cx="2121513" cy="274320"/>
          </a:xfrm>
          <a:prstGeom prst="rect">
            <a:avLst/>
          </a:prstGeom>
        </p:spPr>
      </p:pic>
      <p:graphicFrame>
        <p:nvGraphicFramePr>
          <p:cNvPr id="23" name="Table 5">
            <a:extLst>
              <a:ext uri="{FF2B5EF4-FFF2-40B4-BE49-F238E27FC236}">
                <a16:creationId xmlns:a16="http://schemas.microsoft.com/office/drawing/2014/main" id="{AE22091C-6981-43BD-A111-94B042287E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270197"/>
              </p:ext>
            </p:extLst>
          </p:nvPr>
        </p:nvGraphicFramePr>
        <p:xfrm>
          <a:off x="1563449" y="3422779"/>
          <a:ext cx="2697402" cy="1341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3618">
                  <a:extLst>
                    <a:ext uri="{9D8B030D-6E8A-4147-A177-3AD203B41FA5}">
                      <a16:colId xmlns:a16="http://schemas.microsoft.com/office/drawing/2014/main" val="1511248068"/>
                    </a:ext>
                  </a:extLst>
                </a:gridCol>
                <a:gridCol w="892983">
                  <a:extLst>
                    <a:ext uri="{9D8B030D-6E8A-4147-A177-3AD203B41FA5}">
                      <a16:colId xmlns:a16="http://schemas.microsoft.com/office/drawing/2014/main" val="3366816543"/>
                    </a:ext>
                  </a:extLst>
                </a:gridCol>
                <a:gridCol w="1320801">
                  <a:extLst>
                    <a:ext uri="{9D8B030D-6E8A-4147-A177-3AD203B41FA5}">
                      <a16:colId xmlns:a16="http://schemas.microsoft.com/office/drawing/2014/main" val="1256754252"/>
                    </a:ext>
                  </a:extLst>
                </a:gridCol>
              </a:tblGrid>
              <a:tr h="20348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ID</a:t>
                      </a:r>
                    </a:p>
                  </a:txBody>
                  <a:tcP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name</a:t>
                      </a:r>
                    </a:p>
                  </a:txBody>
                  <a:tcP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department</a:t>
                      </a:r>
                    </a:p>
                  </a:txBody>
                  <a:tcPr>
                    <a:solidFill>
                      <a:srgbClr val="E2E2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0283571"/>
                  </a:ext>
                </a:extLst>
              </a:tr>
              <a:tr h="20348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Cano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CS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558420"/>
                  </a:ext>
                </a:extLst>
              </a:tr>
              <a:tr h="20348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Management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7425168"/>
                  </a:ext>
                </a:extLst>
              </a:tr>
              <a:tr h="20348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Wagner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Music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491200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875A4905-DB6C-4B8E-80BA-E13099357B6F}"/>
                  </a:ext>
                </a:extLst>
              </p:cNvPr>
              <p:cNvSpPr/>
              <p:nvPr/>
            </p:nvSpPr>
            <p:spPr>
              <a:xfrm>
                <a:off x="2295389" y="3053447"/>
                <a:ext cx="124104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en-US" b="0" i="0" dirty="0" smtClean="0">
                          <a:latin typeface="Cambria Math" panose="02040503050406030204" pitchFamily="18" charset="0"/>
                        </a:rPr>
                        <m:t>Instructor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875A4905-DB6C-4B8E-80BA-E13099357B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5389" y="3053447"/>
                <a:ext cx="124104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7" name="Table 5">
            <a:extLst>
              <a:ext uri="{FF2B5EF4-FFF2-40B4-BE49-F238E27FC236}">
                <a16:creationId xmlns:a16="http://schemas.microsoft.com/office/drawing/2014/main" id="{BC79E104-6909-4639-8489-DFAEBE0CFE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2170041"/>
              </p:ext>
            </p:extLst>
          </p:nvPr>
        </p:nvGraphicFramePr>
        <p:xfrm>
          <a:off x="5338804" y="3422779"/>
          <a:ext cx="2108504" cy="1341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5876">
                  <a:extLst>
                    <a:ext uri="{9D8B030D-6E8A-4147-A177-3AD203B41FA5}">
                      <a16:colId xmlns:a16="http://schemas.microsoft.com/office/drawing/2014/main" val="1511248068"/>
                    </a:ext>
                  </a:extLst>
                </a:gridCol>
                <a:gridCol w="1072628">
                  <a:extLst>
                    <a:ext uri="{9D8B030D-6E8A-4147-A177-3AD203B41FA5}">
                      <a16:colId xmlns:a16="http://schemas.microsoft.com/office/drawing/2014/main" val="3366816543"/>
                    </a:ext>
                  </a:extLst>
                </a:gridCol>
              </a:tblGrid>
              <a:tr h="20348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ID</a:t>
                      </a:r>
                    </a:p>
                  </a:txBody>
                  <a:tcP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course</a:t>
                      </a:r>
                    </a:p>
                  </a:txBody>
                  <a:tcPr>
                    <a:solidFill>
                      <a:srgbClr val="E2E2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0283571"/>
                  </a:ext>
                </a:extLst>
              </a:tr>
              <a:tr h="20348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CMSC-508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558420"/>
                  </a:ext>
                </a:extLst>
              </a:tr>
              <a:tr h="20348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INF-302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7425168"/>
                  </a:ext>
                </a:extLst>
              </a:tr>
              <a:tr h="20348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BIO-101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491200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D3B72B09-BC2E-4002-AF5E-3B7D0F642D72}"/>
                  </a:ext>
                </a:extLst>
              </p:cNvPr>
              <p:cNvSpPr/>
              <p:nvPr/>
            </p:nvSpPr>
            <p:spPr>
              <a:xfrm>
                <a:off x="5809402" y="3053447"/>
                <a:ext cx="103746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en-US" b="0" i="0" dirty="0" smtClean="0">
                          <a:latin typeface="Cambria Math" panose="02040503050406030204" pitchFamily="18" charset="0"/>
                        </a:rPr>
                        <m:t>Teaches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D3B72B09-BC2E-4002-AF5E-3B7D0F642D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9402" y="3053447"/>
                <a:ext cx="103746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95581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E4B6166-A84E-440F-BFE6-D888E26BB365}"/>
              </a:ext>
            </a:extLst>
          </p:cNvPr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gradFill flip="none" rotWithShape="1">
            <a:gsLst>
              <a:gs pos="0">
                <a:srgbClr val="E2E2E2"/>
              </a:gs>
              <a:gs pos="100000">
                <a:srgbClr val="F0F0F0"/>
              </a:gs>
            </a:gsLst>
            <a:lin ang="2700000" scaled="1"/>
            <a:tileRect/>
          </a:gra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0F5CDC-2F1F-47D3-8C33-2E4B68C75AF9}"/>
              </a:ext>
            </a:extLst>
          </p:cNvPr>
          <p:cNvSpPr txBox="1"/>
          <p:nvPr/>
        </p:nvSpPr>
        <p:spPr>
          <a:xfrm>
            <a:off x="238125" y="43934"/>
            <a:ext cx="2349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CMSC 508 – Databases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A47622-3DC7-4A46-9871-79EAF68D98E5}"/>
              </a:ext>
            </a:extLst>
          </p:cNvPr>
          <p:cNvSpPr txBox="1"/>
          <p:nvPr/>
        </p:nvSpPr>
        <p:spPr>
          <a:xfrm>
            <a:off x="7117339" y="43934"/>
            <a:ext cx="1906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/>
              <a:t>Relational algebra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8E48E4-A8FC-4343-9E21-32744D3C0F29}"/>
              </a:ext>
            </a:extLst>
          </p:cNvPr>
          <p:cNvSpPr txBox="1"/>
          <p:nvPr/>
        </p:nvSpPr>
        <p:spPr>
          <a:xfrm>
            <a:off x="0" y="457200"/>
            <a:ext cx="9144000" cy="3211135"/>
          </a:xfrm>
          <a:prstGeom prst="rect">
            <a:avLst/>
          </a:prstGeom>
          <a:noFill/>
        </p:spPr>
        <p:txBody>
          <a:bodyPr wrap="square" lIns="457200" tIns="182880" rIns="457200" bIns="0" rtlCol="0">
            <a:spAutoFit/>
          </a:bodyPr>
          <a:lstStyle/>
          <a:p>
            <a:pPr marL="342900" indent="-342900"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b="1" dirty="0"/>
              <a:t>Inner join (default behavior of the natural join)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en-US" dirty="0"/>
              <a:t>Instructor </a:t>
            </a:r>
            <a:r>
              <a:rPr lang="el-G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⨝ </a:t>
            </a:r>
            <a:r>
              <a:rPr lang="en-US" altLang="en-US" dirty="0"/>
              <a:t>Teaches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b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b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b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b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b="1" dirty="0"/>
              <a:t>Left join  (left outer join)</a:t>
            </a:r>
            <a:endParaRPr lang="en-US" altLang="en-US" b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en-US" dirty="0"/>
              <a:t>Instructor 	      Teaches</a:t>
            </a:r>
            <a:endParaRPr lang="en-US" b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b="1" dirty="0"/>
          </a:p>
        </p:txBody>
      </p:sp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F5964E89-3E07-46A2-AB55-1C66F44B170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1244" y="91440"/>
            <a:ext cx="2121513" cy="274320"/>
          </a:xfrm>
          <a:prstGeom prst="rect">
            <a:avLst/>
          </a:prstGeom>
        </p:spPr>
      </p:pic>
      <p:graphicFrame>
        <p:nvGraphicFramePr>
          <p:cNvPr id="23" name="Table 5">
            <a:extLst>
              <a:ext uri="{FF2B5EF4-FFF2-40B4-BE49-F238E27FC236}">
                <a16:creationId xmlns:a16="http://schemas.microsoft.com/office/drawing/2014/main" id="{AE22091C-6981-43BD-A111-94B042287E8E}"/>
              </a:ext>
            </a:extLst>
          </p:cNvPr>
          <p:cNvGraphicFramePr>
            <a:graphicFrameLocks noGrp="1"/>
          </p:cNvGraphicFramePr>
          <p:nvPr/>
        </p:nvGraphicFramePr>
        <p:xfrm>
          <a:off x="1520969" y="1415544"/>
          <a:ext cx="4506451" cy="1005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2382">
                  <a:extLst>
                    <a:ext uri="{9D8B030D-6E8A-4147-A177-3AD203B41FA5}">
                      <a16:colId xmlns:a16="http://schemas.microsoft.com/office/drawing/2014/main" val="1511248068"/>
                    </a:ext>
                  </a:extLst>
                </a:gridCol>
                <a:gridCol w="1001489">
                  <a:extLst>
                    <a:ext uri="{9D8B030D-6E8A-4147-A177-3AD203B41FA5}">
                      <a16:colId xmlns:a16="http://schemas.microsoft.com/office/drawing/2014/main" val="3366816543"/>
                    </a:ext>
                  </a:extLst>
                </a:gridCol>
                <a:gridCol w="1481290">
                  <a:extLst>
                    <a:ext uri="{9D8B030D-6E8A-4147-A177-3AD203B41FA5}">
                      <a16:colId xmlns:a16="http://schemas.microsoft.com/office/drawing/2014/main" val="1256754252"/>
                    </a:ext>
                  </a:extLst>
                </a:gridCol>
                <a:gridCol w="1481290">
                  <a:extLst>
                    <a:ext uri="{9D8B030D-6E8A-4147-A177-3AD203B41FA5}">
                      <a16:colId xmlns:a16="http://schemas.microsoft.com/office/drawing/2014/main" val="757209825"/>
                    </a:ext>
                  </a:extLst>
                </a:gridCol>
              </a:tblGrid>
              <a:tr h="20348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ID</a:t>
                      </a:r>
                    </a:p>
                  </a:txBody>
                  <a:tcP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name</a:t>
                      </a:r>
                    </a:p>
                  </a:txBody>
                  <a:tcP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department</a:t>
                      </a:r>
                    </a:p>
                  </a:txBody>
                  <a:tcP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course</a:t>
                      </a:r>
                    </a:p>
                  </a:txBody>
                  <a:tcPr>
                    <a:solidFill>
                      <a:srgbClr val="E2E2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0283571"/>
                  </a:ext>
                </a:extLst>
              </a:tr>
              <a:tr h="20348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Cano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CMSC-508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558420"/>
                  </a:ext>
                </a:extLst>
              </a:tr>
              <a:tr h="20348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Management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INF-302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7425168"/>
                  </a:ext>
                </a:extLst>
              </a:tr>
            </a:tbl>
          </a:graphicData>
        </a:graphic>
      </p:graphicFrame>
      <p:pic>
        <p:nvPicPr>
          <p:cNvPr id="11" name="Picture 4" descr="SQL LEFT JOIN">
            <a:extLst>
              <a:ext uri="{FF2B5EF4-FFF2-40B4-BE49-F238E27FC236}">
                <a16:creationId xmlns:a16="http://schemas.microsoft.com/office/drawing/2014/main" id="{F64BB86C-5F1C-4C13-AEB4-8CB6800707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2492" y="3379831"/>
            <a:ext cx="1905000" cy="1381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SQL INNER JOIN">
            <a:extLst>
              <a:ext uri="{FF2B5EF4-FFF2-40B4-BE49-F238E27FC236}">
                <a16:creationId xmlns:a16="http://schemas.microsoft.com/office/drawing/2014/main" id="{DB37188E-9821-4D5A-A6ED-5C9032770E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2492" y="1057144"/>
            <a:ext cx="1905000" cy="1381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http://www.databasteknik.se/webbkursen/relalg-lecture/huge-left-outer-join.gif">
            <a:extLst>
              <a:ext uri="{FF2B5EF4-FFF2-40B4-BE49-F238E27FC236}">
                <a16:creationId xmlns:a16="http://schemas.microsoft.com/office/drawing/2014/main" id="{080F48EF-C97C-46B5-A46E-B263657BAD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7417" y="3130148"/>
            <a:ext cx="290897" cy="211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4" name="Table 5">
            <a:extLst>
              <a:ext uri="{FF2B5EF4-FFF2-40B4-BE49-F238E27FC236}">
                <a16:creationId xmlns:a16="http://schemas.microsoft.com/office/drawing/2014/main" id="{E5D989B8-7F1A-426E-8E33-111B7A4D03AE}"/>
              </a:ext>
            </a:extLst>
          </p:cNvPr>
          <p:cNvGraphicFramePr>
            <a:graphicFrameLocks noGrp="1"/>
          </p:cNvGraphicFramePr>
          <p:nvPr/>
        </p:nvGraphicFramePr>
        <p:xfrm>
          <a:off x="1520969" y="3514724"/>
          <a:ext cx="4506451" cy="1341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2382">
                  <a:extLst>
                    <a:ext uri="{9D8B030D-6E8A-4147-A177-3AD203B41FA5}">
                      <a16:colId xmlns:a16="http://schemas.microsoft.com/office/drawing/2014/main" val="1511248068"/>
                    </a:ext>
                  </a:extLst>
                </a:gridCol>
                <a:gridCol w="1001489">
                  <a:extLst>
                    <a:ext uri="{9D8B030D-6E8A-4147-A177-3AD203B41FA5}">
                      <a16:colId xmlns:a16="http://schemas.microsoft.com/office/drawing/2014/main" val="3366816543"/>
                    </a:ext>
                  </a:extLst>
                </a:gridCol>
                <a:gridCol w="1481290">
                  <a:extLst>
                    <a:ext uri="{9D8B030D-6E8A-4147-A177-3AD203B41FA5}">
                      <a16:colId xmlns:a16="http://schemas.microsoft.com/office/drawing/2014/main" val="1256754252"/>
                    </a:ext>
                  </a:extLst>
                </a:gridCol>
                <a:gridCol w="1481290">
                  <a:extLst>
                    <a:ext uri="{9D8B030D-6E8A-4147-A177-3AD203B41FA5}">
                      <a16:colId xmlns:a16="http://schemas.microsoft.com/office/drawing/2014/main" val="757209825"/>
                    </a:ext>
                  </a:extLst>
                </a:gridCol>
              </a:tblGrid>
              <a:tr h="20348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ID</a:t>
                      </a:r>
                    </a:p>
                  </a:txBody>
                  <a:tcP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name</a:t>
                      </a:r>
                    </a:p>
                  </a:txBody>
                  <a:tcP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department</a:t>
                      </a:r>
                    </a:p>
                  </a:txBody>
                  <a:tcP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course</a:t>
                      </a:r>
                    </a:p>
                  </a:txBody>
                  <a:tcPr>
                    <a:solidFill>
                      <a:srgbClr val="E2E2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0283571"/>
                  </a:ext>
                </a:extLst>
              </a:tr>
              <a:tr h="20348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Cano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CMSC-508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558420"/>
                  </a:ext>
                </a:extLst>
              </a:tr>
              <a:tr h="20348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Management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INF-302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7425168"/>
                  </a:ext>
                </a:extLst>
              </a:tr>
              <a:tr h="20348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Wagner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Music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34209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56051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E4B6166-A84E-440F-BFE6-D888E26BB365}"/>
              </a:ext>
            </a:extLst>
          </p:cNvPr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gradFill flip="none" rotWithShape="1">
            <a:gsLst>
              <a:gs pos="0">
                <a:srgbClr val="E2E2E2"/>
              </a:gs>
              <a:gs pos="100000">
                <a:srgbClr val="F0F0F0"/>
              </a:gs>
            </a:gsLst>
            <a:lin ang="2700000" scaled="1"/>
            <a:tileRect/>
          </a:gra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0F5CDC-2F1F-47D3-8C33-2E4B68C75AF9}"/>
              </a:ext>
            </a:extLst>
          </p:cNvPr>
          <p:cNvSpPr txBox="1"/>
          <p:nvPr/>
        </p:nvSpPr>
        <p:spPr>
          <a:xfrm>
            <a:off x="238125" y="43934"/>
            <a:ext cx="2349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CMSC 508 – Databases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A47622-3DC7-4A46-9871-79EAF68D98E5}"/>
              </a:ext>
            </a:extLst>
          </p:cNvPr>
          <p:cNvSpPr txBox="1"/>
          <p:nvPr/>
        </p:nvSpPr>
        <p:spPr>
          <a:xfrm>
            <a:off x="7117339" y="43934"/>
            <a:ext cx="1906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/>
              <a:t>Relational algebra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8E48E4-A8FC-4343-9E21-32744D3C0F29}"/>
              </a:ext>
            </a:extLst>
          </p:cNvPr>
          <p:cNvSpPr txBox="1"/>
          <p:nvPr/>
        </p:nvSpPr>
        <p:spPr>
          <a:xfrm>
            <a:off x="0" y="457200"/>
            <a:ext cx="9144000" cy="3339376"/>
          </a:xfrm>
          <a:prstGeom prst="rect">
            <a:avLst/>
          </a:prstGeom>
          <a:noFill/>
        </p:spPr>
        <p:txBody>
          <a:bodyPr wrap="square" lIns="457200" tIns="182880" rIns="457200" bIns="0" rtlCol="0">
            <a:spAutoFit/>
          </a:bodyPr>
          <a:lstStyle/>
          <a:p>
            <a:pPr marL="342900" indent="-342900"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b="1" dirty="0"/>
              <a:t>Right join (right outer join)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en-US" dirty="0"/>
              <a:t>Instructor </a:t>
            </a:r>
            <a:r>
              <a:rPr lang="en-US" altLang="en-US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     </a:t>
            </a:r>
            <a:r>
              <a:rPr lang="el-GR" sz="1600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altLang="en-US" dirty="0"/>
              <a:t>Teaches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b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b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b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b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spcBef>
                <a:spcPts val="1000"/>
              </a:spcBef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b="1" dirty="0"/>
              <a:t>Full join  (full outer join)*</a:t>
            </a:r>
            <a:endParaRPr lang="en-US" altLang="en-US" b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en-US" dirty="0"/>
              <a:t>Instructor 	      Teaches</a:t>
            </a:r>
            <a:endParaRPr lang="en-US" b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b="1" dirty="0"/>
          </a:p>
        </p:txBody>
      </p:sp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F5964E89-3E07-46A2-AB55-1C66F44B170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1244" y="91440"/>
            <a:ext cx="2121513" cy="274320"/>
          </a:xfrm>
          <a:prstGeom prst="rect">
            <a:avLst/>
          </a:prstGeom>
        </p:spPr>
      </p:pic>
      <p:graphicFrame>
        <p:nvGraphicFramePr>
          <p:cNvPr id="23" name="Table 5">
            <a:extLst>
              <a:ext uri="{FF2B5EF4-FFF2-40B4-BE49-F238E27FC236}">
                <a16:creationId xmlns:a16="http://schemas.microsoft.com/office/drawing/2014/main" id="{AE22091C-6981-43BD-A111-94B042287E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0521364"/>
              </p:ext>
            </p:extLst>
          </p:nvPr>
        </p:nvGraphicFramePr>
        <p:xfrm>
          <a:off x="1520969" y="1415544"/>
          <a:ext cx="4506451" cy="121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2382">
                  <a:extLst>
                    <a:ext uri="{9D8B030D-6E8A-4147-A177-3AD203B41FA5}">
                      <a16:colId xmlns:a16="http://schemas.microsoft.com/office/drawing/2014/main" val="1511248068"/>
                    </a:ext>
                  </a:extLst>
                </a:gridCol>
                <a:gridCol w="1001489">
                  <a:extLst>
                    <a:ext uri="{9D8B030D-6E8A-4147-A177-3AD203B41FA5}">
                      <a16:colId xmlns:a16="http://schemas.microsoft.com/office/drawing/2014/main" val="3366816543"/>
                    </a:ext>
                  </a:extLst>
                </a:gridCol>
                <a:gridCol w="1481290">
                  <a:extLst>
                    <a:ext uri="{9D8B030D-6E8A-4147-A177-3AD203B41FA5}">
                      <a16:colId xmlns:a16="http://schemas.microsoft.com/office/drawing/2014/main" val="1256754252"/>
                    </a:ext>
                  </a:extLst>
                </a:gridCol>
                <a:gridCol w="1481290">
                  <a:extLst>
                    <a:ext uri="{9D8B030D-6E8A-4147-A177-3AD203B41FA5}">
                      <a16:colId xmlns:a16="http://schemas.microsoft.com/office/drawing/2014/main" val="757209825"/>
                    </a:ext>
                  </a:extLst>
                </a:gridCol>
              </a:tblGrid>
              <a:tr h="28752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ID</a:t>
                      </a:r>
                    </a:p>
                  </a:txBody>
                  <a:tcP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name</a:t>
                      </a:r>
                    </a:p>
                  </a:txBody>
                  <a:tcP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department</a:t>
                      </a:r>
                    </a:p>
                  </a:txBody>
                  <a:tcP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course</a:t>
                      </a:r>
                    </a:p>
                  </a:txBody>
                  <a:tcPr>
                    <a:solidFill>
                      <a:srgbClr val="E2E2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0283571"/>
                  </a:ext>
                </a:extLst>
              </a:tr>
              <a:tr h="28752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Cano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CMSC-508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558420"/>
                  </a:ext>
                </a:extLst>
              </a:tr>
              <a:tr h="28752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Management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INF-302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7425168"/>
                  </a:ext>
                </a:extLst>
              </a:tr>
              <a:tr h="28752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BIO-101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1197443"/>
                  </a:ext>
                </a:extLst>
              </a:tr>
            </a:tbl>
          </a:graphicData>
        </a:graphic>
      </p:graphicFrame>
      <p:graphicFrame>
        <p:nvGraphicFramePr>
          <p:cNvPr id="14" name="Table 5">
            <a:extLst>
              <a:ext uri="{FF2B5EF4-FFF2-40B4-BE49-F238E27FC236}">
                <a16:creationId xmlns:a16="http://schemas.microsoft.com/office/drawing/2014/main" id="{E5D989B8-7F1A-426E-8E33-111B7A4D03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2856861"/>
              </p:ext>
            </p:extLst>
          </p:nvPr>
        </p:nvGraphicFramePr>
        <p:xfrm>
          <a:off x="1520968" y="3571874"/>
          <a:ext cx="4506451" cy="152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2382">
                  <a:extLst>
                    <a:ext uri="{9D8B030D-6E8A-4147-A177-3AD203B41FA5}">
                      <a16:colId xmlns:a16="http://schemas.microsoft.com/office/drawing/2014/main" val="1511248068"/>
                    </a:ext>
                  </a:extLst>
                </a:gridCol>
                <a:gridCol w="1001489">
                  <a:extLst>
                    <a:ext uri="{9D8B030D-6E8A-4147-A177-3AD203B41FA5}">
                      <a16:colId xmlns:a16="http://schemas.microsoft.com/office/drawing/2014/main" val="3366816543"/>
                    </a:ext>
                  </a:extLst>
                </a:gridCol>
                <a:gridCol w="1481290">
                  <a:extLst>
                    <a:ext uri="{9D8B030D-6E8A-4147-A177-3AD203B41FA5}">
                      <a16:colId xmlns:a16="http://schemas.microsoft.com/office/drawing/2014/main" val="1256754252"/>
                    </a:ext>
                  </a:extLst>
                </a:gridCol>
                <a:gridCol w="1481290">
                  <a:extLst>
                    <a:ext uri="{9D8B030D-6E8A-4147-A177-3AD203B41FA5}">
                      <a16:colId xmlns:a16="http://schemas.microsoft.com/office/drawing/2014/main" val="757209825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ID</a:t>
                      </a:r>
                    </a:p>
                  </a:txBody>
                  <a:tcP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name</a:t>
                      </a:r>
                    </a:p>
                  </a:txBody>
                  <a:tcP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department</a:t>
                      </a:r>
                    </a:p>
                  </a:txBody>
                  <a:tcP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course</a:t>
                      </a:r>
                    </a:p>
                  </a:txBody>
                  <a:tcPr>
                    <a:solidFill>
                      <a:srgbClr val="E2E2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0283571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Cano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CMSC-508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558420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Management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INF-302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7425168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Wagner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Music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3420977"/>
                  </a:ext>
                </a:extLst>
              </a:tr>
              <a:tr h="243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NULL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BIO-101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0917695"/>
                  </a:ext>
                </a:extLst>
              </a:tr>
            </a:tbl>
          </a:graphicData>
        </a:graphic>
      </p:graphicFrame>
      <p:pic>
        <p:nvPicPr>
          <p:cNvPr id="15" name="Picture 2" descr="http://www.databasteknik.se/webbkursen/relalg-lecture/huge-left-outer-join.gif">
            <a:extLst>
              <a:ext uri="{FF2B5EF4-FFF2-40B4-BE49-F238E27FC236}">
                <a16:creationId xmlns:a16="http://schemas.microsoft.com/office/drawing/2014/main" id="{350DDB82-70C8-4382-A0C9-58627F5B63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2209021" y="1083086"/>
            <a:ext cx="290897" cy="206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SQL RIGHT JOIN">
            <a:extLst>
              <a:ext uri="{FF2B5EF4-FFF2-40B4-BE49-F238E27FC236}">
                <a16:creationId xmlns:a16="http://schemas.microsoft.com/office/drawing/2014/main" id="{E64E5098-12C3-45E7-948F-5C5D9E9A71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6583" y="870466"/>
            <a:ext cx="1905000" cy="1381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6" descr="SQL FULL OUTER JOIN">
            <a:extLst>
              <a:ext uri="{FF2B5EF4-FFF2-40B4-BE49-F238E27FC236}">
                <a16:creationId xmlns:a16="http://schemas.microsoft.com/office/drawing/2014/main" id="{71429C05-B460-4295-8439-E59F69DE6D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6583" y="3197453"/>
            <a:ext cx="1905000" cy="1381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http://tapoueh.org/images/huge-full-outer-join.gif">
            <a:extLst>
              <a:ext uri="{FF2B5EF4-FFF2-40B4-BE49-F238E27FC236}">
                <a16:creationId xmlns:a16="http://schemas.microsoft.com/office/drawing/2014/main" id="{C6000023-2E1C-4642-81C9-22E8C8CE08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8789" y="3260853"/>
            <a:ext cx="330708" cy="215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50C644C-1DFD-4722-9832-CB0CFB80FF49}"/>
              </a:ext>
            </a:extLst>
          </p:cNvPr>
          <p:cNvSpPr txBox="1"/>
          <p:nvPr/>
        </p:nvSpPr>
        <p:spPr>
          <a:xfrm>
            <a:off x="6125106" y="4712613"/>
            <a:ext cx="289826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*</a:t>
            </a:r>
            <a:r>
              <a:rPr lang="en-US" sz="1100" dirty="0" err="1"/>
              <a:t>RelaX</a:t>
            </a:r>
            <a:r>
              <a:rPr lang="en-US" sz="1100" dirty="0"/>
              <a:t> doesn’t merge columns with same name (even though it’s a </a:t>
            </a:r>
            <a:r>
              <a:rPr lang="en-US" sz="1100" b="1" dirty="0"/>
              <a:t>natural</a:t>
            </a:r>
            <a:r>
              <a:rPr lang="en-US" sz="1100" dirty="0"/>
              <a:t> full join)</a:t>
            </a:r>
          </a:p>
        </p:txBody>
      </p:sp>
    </p:spTree>
    <p:extLst>
      <p:ext uri="{BB962C8B-B14F-4D97-AF65-F5344CB8AC3E}">
        <p14:creationId xmlns:p14="http://schemas.microsoft.com/office/powerpoint/2010/main" val="275175649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E4B6166-A84E-440F-BFE6-D888E26BB365}"/>
              </a:ext>
            </a:extLst>
          </p:cNvPr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gradFill flip="none" rotWithShape="1">
            <a:gsLst>
              <a:gs pos="0">
                <a:srgbClr val="E2E2E2"/>
              </a:gs>
              <a:gs pos="100000">
                <a:srgbClr val="F0F0F0"/>
              </a:gs>
            </a:gsLst>
            <a:lin ang="2700000" scaled="1"/>
            <a:tileRect/>
          </a:gra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0F5CDC-2F1F-47D3-8C33-2E4B68C75AF9}"/>
              </a:ext>
            </a:extLst>
          </p:cNvPr>
          <p:cNvSpPr txBox="1"/>
          <p:nvPr/>
        </p:nvSpPr>
        <p:spPr>
          <a:xfrm>
            <a:off x="238125" y="43934"/>
            <a:ext cx="2349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CMSC 508 – Databases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A47622-3DC7-4A46-9871-79EAF68D98E5}"/>
              </a:ext>
            </a:extLst>
          </p:cNvPr>
          <p:cNvSpPr txBox="1"/>
          <p:nvPr/>
        </p:nvSpPr>
        <p:spPr>
          <a:xfrm>
            <a:off x="7117339" y="43934"/>
            <a:ext cx="1906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/>
              <a:t>Relational algebra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8E48E4-A8FC-4343-9E21-32744D3C0F29}"/>
              </a:ext>
            </a:extLst>
          </p:cNvPr>
          <p:cNvSpPr txBox="1"/>
          <p:nvPr/>
        </p:nvSpPr>
        <p:spPr>
          <a:xfrm>
            <a:off x="0" y="457200"/>
            <a:ext cx="9144000" cy="3703578"/>
          </a:xfrm>
          <a:prstGeom prst="rect">
            <a:avLst/>
          </a:prstGeom>
          <a:noFill/>
        </p:spPr>
        <p:txBody>
          <a:bodyPr wrap="square" lIns="457200" tIns="182880" rIns="457200" bIns="0" rtlCol="0">
            <a:spAutoFit/>
          </a:bodyPr>
          <a:lstStyle/>
          <a:p>
            <a:pPr marL="342900" indent="-342900"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b="1" dirty="0"/>
              <a:t>Division (/)</a:t>
            </a:r>
          </a:p>
          <a:p>
            <a:pPr marL="800100" lvl="1" indent="-34290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Let schemas </a:t>
            </a:r>
            <a:r>
              <a:rPr lang="en-US" altLang="en-US" i="1" dirty="0"/>
              <a:t>R</a:t>
            </a:r>
            <a:r>
              <a:rPr lang="en-US" altLang="en-US" dirty="0"/>
              <a:t> and </a:t>
            </a:r>
            <a:r>
              <a:rPr lang="en-US" altLang="en-US" i="1" dirty="0"/>
              <a:t>S </a:t>
            </a:r>
            <a:r>
              <a:rPr lang="en-US" altLang="en-US" dirty="0"/>
              <a:t>and </a:t>
            </a:r>
            <a:r>
              <a:rPr lang="en-US" altLang="en-US" b="1" dirty="0"/>
              <a:t>S </a:t>
            </a:r>
            <a:r>
              <a:rPr lang="en-US" altLang="en-US" b="1" dirty="0">
                <a:ea typeface="Cambria Math" panose="02040503050406030204" pitchFamily="18" charset="0"/>
              </a:rPr>
              <a:t>⊆</a:t>
            </a:r>
            <a:r>
              <a:rPr lang="en-US" altLang="en-US" b="1" dirty="0"/>
              <a:t> R</a:t>
            </a:r>
          </a:p>
          <a:p>
            <a:pPr marL="800100" lvl="1" indent="-34290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R / S is a relation with a schema R – S</a:t>
            </a:r>
          </a:p>
          <a:p>
            <a:pPr marL="800100" lvl="1" indent="-34290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altLang="en-US" dirty="0"/>
              <a:t>A tuple </a:t>
            </a:r>
            <a:r>
              <a:rPr lang="en-US" altLang="en-US" i="1" dirty="0"/>
              <a:t>t</a:t>
            </a:r>
            <a:r>
              <a:rPr lang="en-US" altLang="en-US" dirty="0"/>
              <a:t> is in R / S if satisfies </a:t>
            </a:r>
            <a:r>
              <a:rPr lang="en-US" altLang="en-US" b="1" dirty="0"/>
              <a:t>both</a:t>
            </a:r>
            <a:r>
              <a:rPr lang="en-US" altLang="en-US" dirty="0"/>
              <a:t>:</a:t>
            </a:r>
          </a:p>
          <a:p>
            <a:pPr marL="1257300" lvl="2" indent="-342900">
              <a:spcAft>
                <a:spcPts val="1000"/>
              </a:spcAft>
              <a:buFont typeface="Courier New" panose="02070309020205020404" pitchFamily="49" charset="0"/>
              <a:buChar char="o"/>
            </a:pPr>
            <a:r>
              <a:rPr lang="en-US" altLang="en-US" i="1" dirty="0"/>
              <a:t>t</a:t>
            </a:r>
            <a:r>
              <a:rPr lang="en-US" altLang="en-US" dirty="0"/>
              <a:t> is in </a:t>
            </a:r>
            <a:r>
              <a:rPr lang="el-GR" dirty="0">
                <a:ea typeface="Cambria Math" panose="02040503050406030204" pitchFamily="18" charset="0"/>
              </a:rPr>
              <a:t>∏</a:t>
            </a:r>
            <a:r>
              <a:rPr lang="en-US" baseline="-25000" dirty="0">
                <a:ea typeface="Cambria Math" panose="02040503050406030204" pitchFamily="18" charset="0"/>
              </a:rPr>
              <a:t>R-S</a:t>
            </a:r>
            <a:r>
              <a:rPr lang="en-US" dirty="0">
                <a:ea typeface="Cambria Math" panose="02040503050406030204" pitchFamily="18" charset="0"/>
              </a:rPr>
              <a:t>(</a:t>
            </a:r>
            <a:r>
              <a:rPr lang="en-US" i="1" dirty="0">
                <a:ea typeface="Cambria Math" panose="02040503050406030204" pitchFamily="18" charset="0"/>
              </a:rPr>
              <a:t>r</a:t>
            </a:r>
            <a:r>
              <a:rPr lang="en-US" dirty="0">
                <a:ea typeface="Cambria Math" panose="02040503050406030204" pitchFamily="18" charset="0"/>
              </a:rPr>
              <a:t>)</a:t>
            </a:r>
          </a:p>
          <a:p>
            <a:pPr marL="1257300" lvl="2" indent="-342900">
              <a:spcAft>
                <a:spcPts val="1000"/>
              </a:spcAft>
              <a:buFont typeface="Courier New" panose="02070309020205020404" pitchFamily="49" charset="0"/>
              <a:buChar char="o"/>
            </a:pPr>
            <a:r>
              <a:rPr lang="en-US" dirty="0">
                <a:ea typeface="Cambria Math" panose="02040503050406030204" pitchFamily="18" charset="0"/>
              </a:rPr>
              <a:t>For every tuple </a:t>
            </a:r>
            <a:r>
              <a:rPr lang="en-US" i="1" dirty="0" err="1">
                <a:ea typeface="Cambria Math" panose="02040503050406030204" pitchFamily="18" charset="0"/>
              </a:rPr>
              <a:t>t</a:t>
            </a:r>
            <a:r>
              <a:rPr lang="en-US" i="1" baseline="-25000" dirty="0" err="1">
                <a:ea typeface="Cambria Math" panose="02040503050406030204" pitchFamily="18" charset="0"/>
              </a:rPr>
              <a:t>s</a:t>
            </a:r>
            <a:r>
              <a:rPr lang="en-US" dirty="0">
                <a:ea typeface="Cambria Math" panose="02040503050406030204" pitchFamily="18" charset="0"/>
              </a:rPr>
              <a:t> in </a:t>
            </a:r>
            <a:r>
              <a:rPr lang="en-US" i="1" dirty="0">
                <a:ea typeface="Cambria Math" panose="02040503050406030204" pitchFamily="18" charset="0"/>
              </a:rPr>
              <a:t>s</a:t>
            </a:r>
            <a:r>
              <a:rPr lang="en-US" dirty="0">
                <a:ea typeface="Cambria Math" panose="02040503050406030204" pitchFamily="18" charset="0"/>
              </a:rPr>
              <a:t>, there is a tuple </a:t>
            </a:r>
            <a:r>
              <a:rPr lang="en-US" i="1" dirty="0">
                <a:ea typeface="Cambria Math" panose="02040503050406030204" pitchFamily="18" charset="0"/>
              </a:rPr>
              <a:t>t</a:t>
            </a:r>
            <a:r>
              <a:rPr lang="en-US" i="1" baseline="-25000" dirty="0">
                <a:ea typeface="Cambria Math" panose="02040503050406030204" pitchFamily="18" charset="0"/>
              </a:rPr>
              <a:t>r</a:t>
            </a:r>
            <a:r>
              <a:rPr lang="en-US" dirty="0">
                <a:ea typeface="Cambria Math" panose="02040503050406030204" pitchFamily="18" charset="0"/>
              </a:rPr>
              <a:t> in </a:t>
            </a:r>
            <a:r>
              <a:rPr lang="en-US" i="1" dirty="0">
                <a:ea typeface="Cambria Math" panose="02040503050406030204" pitchFamily="18" charset="0"/>
              </a:rPr>
              <a:t>r</a:t>
            </a:r>
            <a:r>
              <a:rPr lang="en-US" dirty="0">
                <a:ea typeface="Cambria Math" panose="02040503050406030204" pitchFamily="18" charset="0"/>
              </a:rPr>
              <a:t> satisfying both:</a:t>
            </a:r>
          </a:p>
          <a:p>
            <a:pPr marL="1714500" lvl="3" indent="-34290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i="1" dirty="0">
                <a:ea typeface="Cambria Math" panose="02040503050406030204" pitchFamily="18" charset="0"/>
              </a:rPr>
              <a:t>t</a:t>
            </a:r>
            <a:r>
              <a:rPr lang="en-US" i="1" baseline="-25000" dirty="0">
                <a:ea typeface="Cambria Math" panose="02040503050406030204" pitchFamily="18" charset="0"/>
              </a:rPr>
              <a:t>r</a:t>
            </a:r>
            <a:r>
              <a:rPr lang="en-US" dirty="0">
                <a:ea typeface="Cambria Math" panose="02040503050406030204" pitchFamily="18" charset="0"/>
              </a:rPr>
              <a:t>[S] = </a:t>
            </a:r>
            <a:r>
              <a:rPr lang="en-US" i="1" dirty="0" err="1">
                <a:ea typeface="Cambria Math" panose="02040503050406030204" pitchFamily="18" charset="0"/>
              </a:rPr>
              <a:t>t</a:t>
            </a:r>
            <a:r>
              <a:rPr lang="en-US" i="1" baseline="-25000" dirty="0" err="1">
                <a:ea typeface="Cambria Math" panose="02040503050406030204" pitchFamily="18" charset="0"/>
              </a:rPr>
              <a:t>s</a:t>
            </a:r>
            <a:r>
              <a:rPr lang="en-US" dirty="0">
                <a:ea typeface="Cambria Math" panose="02040503050406030204" pitchFamily="18" charset="0"/>
              </a:rPr>
              <a:t>[S]</a:t>
            </a:r>
          </a:p>
          <a:p>
            <a:pPr marL="1714500" lvl="3" indent="-34290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i="1" dirty="0">
                <a:ea typeface="Cambria Math" panose="02040503050406030204" pitchFamily="18" charset="0"/>
              </a:rPr>
              <a:t>t</a:t>
            </a:r>
            <a:r>
              <a:rPr lang="en-US" i="1" baseline="-25000" dirty="0">
                <a:ea typeface="Cambria Math" panose="02040503050406030204" pitchFamily="18" charset="0"/>
              </a:rPr>
              <a:t>r</a:t>
            </a:r>
            <a:r>
              <a:rPr lang="en-US" dirty="0">
                <a:ea typeface="Cambria Math" panose="02040503050406030204" pitchFamily="18" charset="0"/>
              </a:rPr>
              <a:t>[R-S] = </a:t>
            </a:r>
            <a:r>
              <a:rPr lang="en-US" i="1" dirty="0">
                <a:ea typeface="Cambria Math" panose="02040503050406030204" pitchFamily="18" charset="0"/>
              </a:rPr>
              <a:t>t</a:t>
            </a:r>
            <a:endParaRPr lang="en-US" i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b="1" dirty="0"/>
          </a:p>
        </p:txBody>
      </p:sp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F5964E89-3E07-46A2-AB55-1C66F44B170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1244" y="91440"/>
            <a:ext cx="212151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4479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E4B6166-A84E-440F-BFE6-D888E26BB365}"/>
              </a:ext>
            </a:extLst>
          </p:cNvPr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gradFill flip="none" rotWithShape="1">
            <a:gsLst>
              <a:gs pos="0">
                <a:srgbClr val="E2E2E2"/>
              </a:gs>
              <a:gs pos="100000">
                <a:srgbClr val="F0F0F0"/>
              </a:gs>
            </a:gsLst>
            <a:lin ang="2700000" scaled="1"/>
            <a:tileRect/>
          </a:gra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0F5CDC-2F1F-47D3-8C33-2E4B68C75AF9}"/>
              </a:ext>
            </a:extLst>
          </p:cNvPr>
          <p:cNvSpPr txBox="1"/>
          <p:nvPr/>
        </p:nvSpPr>
        <p:spPr>
          <a:xfrm>
            <a:off x="238125" y="43934"/>
            <a:ext cx="2349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CMSC 508 – Databases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A47622-3DC7-4A46-9871-79EAF68D98E5}"/>
              </a:ext>
            </a:extLst>
          </p:cNvPr>
          <p:cNvSpPr txBox="1"/>
          <p:nvPr/>
        </p:nvSpPr>
        <p:spPr>
          <a:xfrm>
            <a:off x="7117339" y="43934"/>
            <a:ext cx="1906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/>
              <a:t>Relational algebra</a:t>
            </a:r>
          </a:p>
        </p:txBody>
      </p:sp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F5964E89-3E07-46A2-AB55-1C66F44B170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1244" y="91440"/>
            <a:ext cx="2121513" cy="274320"/>
          </a:xfrm>
          <a:prstGeom prst="rect">
            <a:avLst/>
          </a:prstGeom>
        </p:spPr>
      </p:pic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43818F8D-A99E-432F-B2B2-BE27409D0D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1583906"/>
              </p:ext>
            </p:extLst>
          </p:nvPr>
        </p:nvGraphicFramePr>
        <p:xfrm>
          <a:off x="565855" y="1314822"/>
          <a:ext cx="909100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4550">
                  <a:extLst>
                    <a:ext uri="{9D8B030D-6E8A-4147-A177-3AD203B41FA5}">
                      <a16:colId xmlns:a16="http://schemas.microsoft.com/office/drawing/2014/main" val="1511248068"/>
                    </a:ext>
                  </a:extLst>
                </a:gridCol>
                <a:gridCol w="454550">
                  <a:extLst>
                    <a:ext uri="{9D8B030D-6E8A-4147-A177-3AD203B41FA5}">
                      <a16:colId xmlns:a16="http://schemas.microsoft.com/office/drawing/2014/main" val="3366816543"/>
                    </a:ext>
                  </a:extLst>
                </a:gridCol>
              </a:tblGrid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>
                    <a:solidFill>
                      <a:srgbClr val="E2E2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0283571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558420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7425168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3144316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6158741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6128827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306967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2599153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1017041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5744023"/>
                  </a:ext>
                </a:extLst>
              </a:tr>
            </a:tbl>
          </a:graphicData>
        </a:graphic>
      </p:graphicFrame>
      <p:graphicFrame>
        <p:nvGraphicFramePr>
          <p:cNvPr id="9" name="Table 5">
            <a:extLst>
              <a:ext uri="{FF2B5EF4-FFF2-40B4-BE49-F238E27FC236}">
                <a16:creationId xmlns:a16="http://schemas.microsoft.com/office/drawing/2014/main" id="{43BFD1DE-0C46-49C5-8F51-05A23F78ED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3399854"/>
              </p:ext>
            </p:extLst>
          </p:nvPr>
        </p:nvGraphicFramePr>
        <p:xfrm>
          <a:off x="1913995" y="1294978"/>
          <a:ext cx="389919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9919">
                  <a:extLst>
                    <a:ext uri="{9D8B030D-6E8A-4147-A177-3AD203B41FA5}">
                      <a16:colId xmlns:a16="http://schemas.microsoft.com/office/drawing/2014/main" val="1511248068"/>
                    </a:ext>
                  </a:extLst>
                </a:gridCol>
              </a:tblGrid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>
                    <a:solidFill>
                      <a:srgbClr val="E2E2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0283571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55842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678BB959-DD7D-4747-8A91-2EC26BAA5383}"/>
                  </a:ext>
                </a:extLst>
              </p:cNvPr>
              <p:cNvSpPr/>
              <p:nvPr/>
            </p:nvSpPr>
            <p:spPr>
              <a:xfrm>
                <a:off x="850561" y="945490"/>
                <a:ext cx="38023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en-US" dirty="0">
                          <a:latin typeface="Cambria Math" panose="02040503050406030204" pitchFamily="18" charset="0"/>
                        </a:rPr>
                        <m:t>R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678BB959-DD7D-4747-8A91-2EC26BAA53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561" y="945490"/>
                <a:ext cx="380232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22E76845-EE58-4641-A42A-9C12BC85AF31}"/>
                  </a:ext>
                </a:extLst>
              </p:cNvPr>
              <p:cNvSpPr/>
              <p:nvPr/>
            </p:nvSpPr>
            <p:spPr>
              <a:xfrm>
                <a:off x="1933265" y="925646"/>
                <a:ext cx="35137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22E76845-EE58-4641-A42A-9C12BC85AF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3265" y="925646"/>
                <a:ext cx="35137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" name="Table 5">
            <a:extLst>
              <a:ext uri="{FF2B5EF4-FFF2-40B4-BE49-F238E27FC236}">
                <a16:creationId xmlns:a16="http://schemas.microsoft.com/office/drawing/2014/main" id="{7A58A52F-0AB3-40F1-8171-0B01B24CE6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7542914"/>
              </p:ext>
            </p:extLst>
          </p:nvPr>
        </p:nvGraphicFramePr>
        <p:xfrm>
          <a:off x="2547994" y="1294978"/>
          <a:ext cx="389919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9919">
                  <a:extLst>
                    <a:ext uri="{9D8B030D-6E8A-4147-A177-3AD203B41FA5}">
                      <a16:colId xmlns:a16="http://schemas.microsoft.com/office/drawing/2014/main" val="1511248068"/>
                    </a:ext>
                  </a:extLst>
                </a:gridCol>
              </a:tblGrid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>
                    <a:solidFill>
                      <a:srgbClr val="E2E2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0283571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558420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7854359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7014D5DB-3EB7-4E42-B62D-D1C68F0B3272}"/>
                  </a:ext>
                </a:extLst>
              </p:cNvPr>
              <p:cNvSpPr/>
              <p:nvPr/>
            </p:nvSpPr>
            <p:spPr>
              <a:xfrm>
                <a:off x="2567264" y="925646"/>
                <a:ext cx="37382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en-US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7014D5DB-3EB7-4E42-B62D-D1C68F0B32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7264" y="925646"/>
                <a:ext cx="37382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5" name="Table 5">
            <a:extLst>
              <a:ext uri="{FF2B5EF4-FFF2-40B4-BE49-F238E27FC236}">
                <a16:creationId xmlns:a16="http://schemas.microsoft.com/office/drawing/2014/main" id="{8E13AB2A-7624-4A66-AB67-F7946E8016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3828596"/>
              </p:ext>
            </p:extLst>
          </p:nvPr>
        </p:nvGraphicFramePr>
        <p:xfrm>
          <a:off x="3140595" y="1294978"/>
          <a:ext cx="389919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9919">
                  <a:extLst>
                    <a:ext uri="{9D8B030D-6E8A-4147-A177-3AD203B41FA5}">
                      <a16:colId xmlns:a16="http://schemas.microsoft.com/office/drawing/2014/main" val="1511248068"/>
                    </a:ext>
                  </a:extLst>
                </a:gridCol>
              </a:tblGrid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>
                    <a:solidFill>
                      <a:srgbClr val="E2E2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0283571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558420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4942441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794655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FE63CB75-D18F-4EBF-906D-54E594A2E06D}"/>
                  </a:ext>
                </a:extLst>
              </p:cNvPr>
              <p:cNvSpPr/>
              <p:nvPr/>
            </p:nvSpPr>
            <p:spPr>
              <a:xfrm>
                <a:off x="3129385" y="925646"/>
                <a:ext cx="45076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en-US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W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FE63CB75-D18F-4EBF-906D-54E594A2E06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9385" y="925646"/>
                <a:ext cx="45076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A5587440-8AAF-4AA6-9DD4-AF7A35DD5B75}"/>
              </a:ext>
            </a:extLst>
          </p:cNvPr>
          <p:cNvSpPr txBox="1"/>
          <p:nvPr/>
        </p:nvSpPr>
        <p:spPr>
          <a:xfrm>
            <a:off x="0" y="457200"/>
            <a:ext cx="9144000" cy="461665"/>
          </a:xfrm>
          <a:prstGeom prst="rect">
            <a:avLst/>
          </a:prstGeom>
          <a:noFill/>
        </p:spPr>
        <p:txBody>
          <a:bodyPr wrap="square" lIns="457200" tIns="182880" rIns="457200" bIns="0" rtlCol="0">
            <a:spAutoFit/>
          </a:bodyPr>
          <a:lstStyle/>
          <a:p>
            <a:pPr marL="342900" indent="-342900"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b="1" dirty="0"/>
              <a:t>Division (/)</a:t>
            </a:r>
          </a:p>
        </p:txBody>
      </p:sp>
      <p:graphicFrame>
        <p:nvGraphicFramePr>
          <p:cNvPr id="19" name="Table 5">
            <a:extLst>
              <a:ext uri="{FF2B5EF4-FFF2-40B4-BE49-F238E27FC236}">
                <a16:creationId xmlns:a16="http://schemas.microsoft.com/office/drawing/2014/main" id="{279EF6F6-6A19-4F45-9582-CE4094E2EE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7788153"/>
              </p:ext>
            </p:extLst>
          </p:nvPr>
        </p:nvGraphicFramePr>
        <p:xfrm>
          <a:off x="5732878" y="1288353"/>
          <a:ext cx="389919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9919">
                  <a:extLst>
                    <a:ext uri="{9D8B030D-6E8A-4147-A177-3AD203B41FA5}">
                      <a16:colId xmlns:a16="http://schemas.microsoft.com/office/drawing/2014/main" val="1511248068"/>
                    </a:ext>
                  </a:extLst>
                </a:gridCol>
              </a:tblGrid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rgbClr val="E2E2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0283571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558420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1668460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3886976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28164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1E00EF98-27DD-4F21-81A5-3E32D48B18A9}"/>
                  </a:ext>
                </a:extLst>
              </p:cNvPr>
              <p:cNvSpPr/>
              <p:nvPr/>
            </p:nvSpPr>
            <p:spPr>
              <a:xfrm>
                <a:off x="5613488" y="919021"/>
                <a:ext cx="62869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dirty="0">
                        <a:latin typeface="Cambria Math" panose="02040503050406030204" pitchFamily="18" charset="0"/>
                      </a:rPr>
                      <m:t>R</m:t>
                    </m:r>
                  </m:oMath>
                </a14:m>
                <a:r>
                  <a:rPr lang="en-US" dirty="0"/>
                  <a:t> / S</a:t>
                </a: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1E00EF98-27DD-4F21-81A5-3E32D48B18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3488" y="919021"/>
                <a:ext cx="628698" cy="369332"/>
              </a:xfrm>
              <a:prstGeom prst="rect">
                <a:avLst/>
              </a:prstGeom>
              <a:blipFill>
                <a:blip r:embed="rId8"/>
                <a:stretch>
                  <a:fillRect t="-10000" r="-6796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1" name="Table 5">
            <a:extLst>
              <a:ext uri="{FF2B5EF4-FFF2-40B4-BE49-F238E27FC236}">
                <a16:creationId xmlns:a16="http://schemas.microsoft.com/office/drawing/2014/main" id="{05AEC66C-E8E6-4833-99C4-459B5A5E0F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7288730"/>
              </p:ext>
            </p:extLst>
          </p:nvPr>
        </p:nvGraphicFramePr>
        <p:xfrm>
          <a:off x="6780612" y="1285116"/>
          <a:ext cx="389919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9919">
                  <a:extLst>
                    <a:ext uri="{9D8B030D-6E8A-4147-A177-3AD203B41FA5}">
                      <a16:colId xmlns:a16="http://schemas.microsoft.com/office/drawing/2014/main" val="1511248068"/>
                    </a:ext>
                  </a:extLst>
                </a:gridCol>
              </a:tblGrid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rgbClr val="E2E2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0283571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558420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166846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AF6DCE3C-551A-41DC-B4E8-5CA793EB157F}"/>
                  </a:ext>
                </a:extLst>
              </p:cNvPr>
              <p:cNvSpPr/>
              <p:nvPr/>
            </p:nvSpPr>
            <p:spPr>
              <a:xfrm>
                <a:off x="6661222" y="915784"/>
                <a:ext cx="63511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dirty="0">
                        <a:latin typeface="Cambria Math" panose="02040503050406030204" pitchFamily="18" charset="0"/>
                      </a:rPr>
                      <m:t>R</m:t>
                    </m:r>
                  </m:oMath>
                </a14:m>
                <a:r>
                  <a:rPr lang="en-US" dirty="0"/>
                  <a:t> / T</a:t>
                </a:r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AF6DCE3C-551A-41DC-B4E8-5CA793EB15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1222" y="915784"/>
                <a:ext cx="635110" cy="369332"/>
              </a:xfrm>
              <a:prstGeom prst="rect">
                <a:avLst/>
              </a:prstGeom>
              <a:blipFill>
                <a:blip r:embed="rId9"/>
                <a:stretch>
                  <a:fillRect t="-8197" r="-7692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3" name="Table 5">
            <a:extLst>
              <a:ext uri="{FF2B5EF4-FFF2-40B4-BE49-F238E27FC236}">
                <a16:creationId xmlns:a16="http://schemas.microsoft.com/office/drawing/2014/main" id="{46A7A65D-8ACD-4BF2-A5FE-1157195616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2916172"/>
              </p:ext>
            </p:extLst>
          </p:nvPr>
        </p:nvGraphicFramePr>
        <p:xfrm>
          <a:off x="7854206" y="1260838"/>
          <a:ext cx="389919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89919">
                  <a:extLst>
                    <a:ext uri="{9D8B030D-6E8A-4147-A177-3AD203B41FA5}">
                      <a16:colId xmlns:a16="http://schemas.microsoft.com/office/drawing/2014/main" val="1511248068"/>
                    </a:ext>
                  </a:extLst>
                </a:gridCol>
              </a:tblGrid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rgbClr val="E2E2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0283571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55842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E1D21EE7-1FA4-4529-BE5C-D9E0494BDFE8}"/>
                  </a:ext>
                </a:extLst>
              </p:cNvPr>
              <p:cNvSpPr/>
              <p:nvPr/>
            </p:nvSpPr>
            <p:spPr>
              <a:xfrm>
                <a:off x="7719576" y="891506"/>
                <a:ext cx="7280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dirty="0">
                        <a:latin typeface="Cambria Math" panose="02040503050406030204" pitchFamily="18" charset="0"/>
                      </a:rPr>
                      <m:t>R</m:t>
                    </m:r>
                  </m:oMath>
                </a14:m>
                <a:r>
                  <a:rPr lang="en-US" dirty="0"/>
                  <a:t> / W</a:t>
                </a:r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E1D21EE7-1FA4-4529-BE5C-D9E0494BDF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9576" y="891506"/>
                <a:ext cx="728084" cy="369332"/>
              </a:xfrm>
              <a:prstGeom prst="rect">
                <a:avLst/>
              </a:prstGeom>
              <a:blipFill>
                <a:blip r:embed="rId10"/>
                <a:stretch>
                  <a:fillRect t="-8197" r="-666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22605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0B2E721-CE6E-498E-811D-5260A775B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exercises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29B30E-972B-4326-A89E-FCBC5CB64E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CMSC 508 – Database Theory</a:t>
            </a:r>
          </a:p>
        </p:txBody>
      </p:sp>
    </p:spTree>
    <p:extLst>
      <p:ext uri="{BB962C8B-B14F-4D97-AF65-F5344CB8AC3E}">
        <p14:creationId xmlns:p14="http://schemas.microsoft.com/office/powerpoint/2010/main" val="3196776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E4B6166-A84E-440F-BFE6-D888E26BB365}"/>
              </a:ext>
            </a:extLst>
          </p:cNvPr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gradFill flip="none" rotWithShape="1">
            <a:gsLst>
              <a:gs pos="0">
                <a:srgbClr val="E2E2E2"/>
              </a:gs>
              <a:gs pos="100000">
                <a:srgbClr val="F0F0F0"/>
              </a:gs>
            </a:gsLst>
            <a:lin ang="2700000" scaled="1"/>
            <a:tileRect/>
          </a:gra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0F5CDC-2F1F-47D3-8C33-2E4B68C75AF9}"/>
              </a:ext>
            </a:extLst>
          </p:cNvPr>
          <p:cNvSpPr txBox="1"/>
          <p:nvPr/>
        </p:nvSpPr>
        <p:spPr>
          <a:xfrm>
            <a:off x="238125" y="43934"/>
            <a:ext cx="2349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CMSC 508 – Databases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A47622-3DC7-4A46-9871-79EAF68D98E5}"/>
              </a:ext>
            </a:extLst>
          </p:cNvPr>
          <p:cNvSpPr txBox="1"/>
          <p:nvPr/>
        </p:nvSpPr>
        <p:spPr>
          <a:xfrm>
            <a:off x="6811615" y="43934"/>
            <a:ext cx="22117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/>
              <a:t>The Relational model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8E48E4-A8FC-4343-9E21-32744D3C0F29}"/>
              </a:ext>
            </a:extLst>
          </p:cNvPr>
          <p:cNvSpPr txBox="1"/>
          <p:nvPr/>
        </p:nvSpPr>
        <p:spPr>
          <a:xfrm>
            <a:off x="0" y="457200"/>
            <a:ext cx="9144000" cy="461665"/>
          </a:xfrm>
          <a:prstGeom prst="rect">
            <a:avLst/>
          </a:prstGeom>
          <a:noFill/>
        </p:spPr>
        <p:txBody>
          <a:bodyPr wrap="square" lIns="457200" tIns="182880" rIns="457200" bIns="0" rtlCol="0">
            <a:spAutoFit/>
          </a:bodyPr>
          <a:lstStyle/>
          <a:p>
            <a:pPr marL="342900" indent="-342900"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dirty="0"/>
              <a:t>Database design and implementation</a:t>
            </a:r>
            <a:endParaRPr lang="en-US" altLang="en-US" dirty="0">
              <a:ea typeface="ＭＳ Ｐゴシック" pitchFamily="34" charset="-128"/>
            </a:endParaRPr>
          </a:p>
        </p:txBody>
      </p:sp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F5964E89-3E07-46A2-AB55-1C66F44B170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1244" y="91440"/>
            <a:ext cx="2121513" cy="27432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C65E01BA-23C0-46CA-9B52-9840E1BA4B7D}"/>
              </a:ext>
            </a:extLst>
          </p:cNvPr>
          <p:cNvSpPr txBox="1"/>
          <p:nvPr/>
        </p:nvSpPr>
        <p:spPr>
          <a:xfrm>
            <a:off x="246355" y="1819953"/>
            <a:ext cx="1096682" cy="649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Problem</a:t>
            </a:r>
          </a:p>
          <a:p>
            <a:pPr algn="ctr"/>
            <a:r>
              <a:rPr lang="en-US" sz="1600" dirty="0"/>
              <a:t>definition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68EF3C3-44BB-4FC1-8278-75D84FF83CAF}"/>
              </a:ext>
            </a:extLst>
          </p:cNvPr>
          <p:cNvCxnSpPr>
            <a:cxnSpLocks/>
          </p:cNvCxnSpPr>
          <p:nvPr/>
        </p:nvCxnSpPr>
        <p:spPr>
          <a:xfrm>
            <a:off x="1302222" y="1974140"/>
            <a:ext cx="27238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B667025-E382-418A-823E-C2C2A244BE2D}"/>
              </a:ext>
            </a:extLst>
          </p:cNvPr>
          <p:cNvCxnSpPr>
            <a:cxnSpLocks/>
          </p:cNvCxnSpPr>
          <p:nvPr/>
        </p:nvCxnSpPr>
        <p:spPr>
          <a:xfrm>
            <a:off x="2352563" y="1974140"/>
            <a:ext cx="27238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59536A78-2CC4-410D-9020-0C343A4B2FCA}"/>
              </a:ext>
            </a:extLst>
          </p:cNvPr>
          <p:cNvSpPr txBox="1"/>
          <p:nvPr/>
        </p:nvSpPr>
        <p:spPr>
          <a:xfrm>
            <a:off x="1490969" y="1828137"/>
            <a:ext cx="96372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Data </a:t>
            </a:r>
            <a:br>
              <a:rPr lang="en-US" sz="1600" dirty="0"/>
            </a:br>
            <a:r>
              <a:rPr lang="en-US" sz="1600" dirty="0"/>
              <a:t>modeling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47DF10B-251C-4F5B-8984-9A827DE9293A}"/>
              </a:ext>
            </a:extLst>
          </p:cNvPr>
          <p:cNvSpPr txBox="1"/>
          <p:nvPr/>
        </p:nvSpPr>
        <p:spPr>
          <a:xfrm>
            <a:off x="2606649" y="1825203"/>
            <a:ext cx="10143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Relational</a:t>
            </a:r>
            <a:br>
              <a:rPr lang="en-US" sz="1600" dirty="0"/>
            </a:br>
            <a:r>
              <a:rPr lang="en-US" sz="1600" dirty="0"/>
              <a:t>model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8186ACC-80B8-4235-9750-09DD88AFF9EE}"/>
              </a:ext>
            </a:extLst>
          </p:cNvPr>
          <p:cNvSpPr txBox="1"/>
          <p:nvPr/>
        </p:nvSpPr>
        <p:spPr>
          <a:xfrm>
            <a:off x="4983711" y="1804945"/>
            <a:ext cx="1509309" cy="3759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Normalization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C48123B-BA5F-4C03-80CC-0AF25B4B8DD9}"/>
              </a:ext>
            </a:extLst>
          </p:cNvPr>
          <p:cNvSpPr txBox="1"/>
          <p:nvPr/>
        </p:nvSpPr>
        <p:spPr>
          <a:xfrm>
            <a:off x="1574604" y="3069039"/>
            <a:ext cx="8617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ER </a:t>
            </a:r>
            <a:br>
              <a:rPr lang="en-US" sz="1600" dirty="0"/>
            </a:br>
            <a:r>
              <a:rPr lang="en-US" sz="1600" dirty="0"/>
              <a:t>diagram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8E5D2AC-DC9C-42BB-90BD-E9E99ED2AB75}"/>
              </a:ext>
            </a:extLst>
          </p:cNvPr>
          <p:cNvSpPr txBox="1"/>
          <p:nvPr/>
        </p:nvSpPr>
        <p:spPr>
          <a:xfrm>
            <a:off x="4695750" y="3034540"/>
            <a:ext cx="1874014" cy="3759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Normalized tables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7C086F4-F66F-4834-A974-B23646B6887F}"/>
              </a:ext>
            </a:extLst>
          </p:cNvPr>
          <p:cNvSpPr txBox="1"/>
          <p:nvPr/>
        </p:nvSpPr>
        <p:spPr>
          <a:xfrm>
            <a:off x="-29556" y="3034540"/>
            <a:ext cx="165826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Information requisites and functional analysis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3584D94-886F-4EFF-86D2-AD72AD1947CF}"/>
              </a:ext>
            </a:extLst>
          </p:cNvPr>
          <p:cNvSpPr txBox="1"/>
          <p:nvPr/>
        </p:nvSpPr>
        <p:spPr>
          <a:xfrm>
            <a:off x="2751205" y="3069039"/>
            <a:ext cx="780037" cy="3759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Tables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340C0BA-A15B-4D79-A900-555EC26F1464}"/>
              </a:ext>
            </a:extLst>
          </p:cNvPr>
          <p:cNvSpPr txBox="1"/>
          <p:nvPr/>
        </p:nvSpPr>
        <p:spPr>
          <a:xfrm>
            <a:off x="6507137" y="1804945"/>
            <a:ext cx="1689737" cy="3759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Implementation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D7460A2-D903-4471-8A30-974C37DF7D77}"/>
              </a:ext>
            </a:extLst>
          </p:cNvPr>
          <p:cNvSpPr txBox="1"/>
          <p:nvPr/>
        </p:nvSpPr>
        <p:spPr>
          <a:xfrm>
            <a:off x="7066037" y="3034540"/>
            <a:ext cx="559307" cy="3759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SQL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366050C-6094-4B9D-BA44-5A4257576C96}"/>
              </a:ext>
            </a:extLst>
          </p:cNvPr>
          <p:cNvSpPr txBox="1"/>
          <p:nvPr/>
        </p:nvSpPr>
        <p:spPr>
          <a:xfrm>
            <a:off x="8315150" y="1804945"/>
            <a:ext cx="767435" cy="3759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Usage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FABAD8A-4363-4F13-B03A-63C54831645D}"/>
              </a:ext>
            </a:extLst>
          </p:cNvPr>
          <p:cNvSpPr txBox="1"/>
          <p:nvPr/>
        </p:nvSpPr>
        <p:spPr>
          <a:xfrm>
            <a:off x="8108084" y="3049149"/>
            <a:ext cx="10580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Interfaces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67E5FDCB-4B57-4B0F-9708-075B393E7F38}"/>
              </a:ext>
            </a:extLst>
          </p:cNvPr>
          <p:cNvCxnSpPr>
            <a:cxnSpLocks/>
          </p:cNvCxnSpPr>
          <p:nvPr/>
        </p:nvCxnSpPr>
        <p:spPr>
          <a:xfrm>
            <a:off x="4821002" y="1974140"/>
            <a:ext cx="27238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2909364-6209-4183-BF19-47100AE6C772}"/>
              </a:ext>
            </a:extLst>
          </p:cNvPr>
          <p:cNvCxnSpPr>
            <a:cxnSpLocks/>
          </p:cNvCxnSpPr>
          <p:nvPr/>
        </p:nvCxnSpPr>
        <p:spPr>
          <a:xfrm>
            <a:off x="6370946" y="1974140"/>
            <a:ext cx="27238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74992F9-8525-42E5-AA7F-83C4987005A1}"/>
              </a:ext>
            </a:extLst>
          </p:cNvPr>
          <p:cNvCxnSpPr>
            <a:cxnSpLocks/>
          </p:cNvCxnSpPr>
          <p:nvPr/>
        </p:nvCxnSpPr>
        <p:spPr>
          <a:xfrm>
            <a:off x="8075323" y="1974140"/>
            <a:ext cx="27238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8744CD7F-D211-49E2-BCBE-9B5AD3260CD6}"/>
              </a:ext>
            </a:extLst>
          </p:cNvPr>
          <p:cNvCxnSpPr>
            <a:cxnSpLocks/>
          </p:cNvCxnSpPr>
          <p:nvPr/>
        </p:nvCxnSpPr>
        <p:spPr>
          <a:xfrm>
            <a:off x="791302" y="2598993"/>
            <a:ext cx="0" cy="399358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7DF9D1C-255C-41EC-B687-E1E9D26552CC}"/>
              </a:ext>
            </a:extLst>
          </p:cNvPr>
          <p:cNvCxnSpPr>
            <a:cxnSpLocks/>
          </p:cNvCxnSpPr>
          <p:nvPr/>
        </p:nvCxnSpPr>
        <p:spPr>
          <a:xfrm>
            <a:off x="1972831" y="2598993"/>
            <a:ext cx="0" cy="399358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AF6D407-D278-419D-AEB9-9520E8011F13}"/>
              </a:ext>
            </a:extLst>
          </p:cNvPr>
          <p:cNvCxnSpPr>
            <a:cxnSpLocks/>
          </p:cNvCxnSpPr>
          <p:nvPr/>
        </p:nvCxnSpPr>
        <p:spPr>
          <a:xfrm>
            <a:off x="3185480" y="2599622"/>
            <a:ext cx="0" cy="399358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0B614D11-25EE-41CF-8545-5C00360C6EEA}"/>
              </a:ext>
            </a:extLst>
          </p:cNvPr>
          <p:cNvCxnSpPr>
            <a:cxnSpLocks/>
          </p:cNvCxnSpPr>
          <p:nvPr/>
        </p:nvCxnSpPr>
        <p:spPr>
          <a:xfrm>
            <a:off x="5651896" y="2240280"/>
            <a:ext cx="0" cy="75870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60" name="Picture 59">
            <a:extLst>
              <a:ext uri="{FF2B5EF4-FFF2-40B4-BE49-F238E27FC236}">
                <a16:creationId xmlns:a16="http://schemas.microsoft.com/office/drawing/2014/main" id="{2DD6B2D2-D694-426C-AF78-E7C4F904C9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5380" y="1030669"/>
            <a:ext cx="698434" cy="698434"/>
          </a:xfrm>
          <a:prstGeom prst="rect">
            <a:avLst/>
          </a:prstGeom>
        </p:spPr>
      </p:pic>
      <p:sp>
        <p:nvSpPr>
          <p:cNvPr id="61" name="Right Brace 60">
            <a:extLst>
              <a:ext uri="{FF2B5EF4-FFF2-40B4-BE49-F238E27FC236}">
                <a16:creationId xmlns:a16="http://schemas.microsoft.com/office/drawing/2014/main" id="{04DC3B98-024B-4CA6-BCD3-01DBC277FEBB}"/>
              </a:ext>
            </a:extLst>
          </p:cNvPr>
          <p:cNvSpPr/>
          <p:nvPr/>
        </p:nvSpPr>
        <p:spPr>
          <a:xfrm rot="5400000">
            <a:off x="7823834" y="2903990"/>
            <a:ext cx="366018" cy="1369885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20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A03A679-1391-4556-A039-E5F596051AA0}"/>
              </a:ext>
            </a:extLst>
          </p:cNvPr>
          <p:cNvSpPr txBox="1"/>
          <p:nvPr/>
        </p:nvSpPr>
        <p:spPr>
          <a:xfrm>
            <a:off x="7601221" y="3740788"/>
            <a:ext cx="8250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Resolve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62A6237A-8015-4CFA-AD97-6796C9B65D5D}"/>
              </a:ext>
            </a:extLst>
          </p:cNvPr>
          <p:cNvCxnSpPr>
            <a:cxnSpLocks/>
          </p:cNvCxnSpPr>
          <p:nvPr/>
        </p:nvCxnSpPr>
        <p:spPr>
          <a:xfrm flipH="1">
            <a:off x="1329593" y="3917315"/>
            <a:ext cx="616520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2D6A486-9229-43E8-9D2D-F980594350BB}"/>
              </a:ext>
            </a:extLst>
          </p:cNvPr>
          <p:cNvCxnSpPr>
            <a:cxnSpLocks/>
          </p:cNvCxnSpPr>
          <p:nvPr/>
        </p:nvCxnSpPr>
        <p:spPr>
          <a:xfrm>
            <a:off x="3569588" y="1975283"/>
            <a:ext cx="27238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FEED3C85-D693-480E-90CF-57EC5AE44F90}"/>
              </a:ext>
            </a:extLst>
          </p:cNvPr>
          <p:cNvSpPr txBox="1"/>
          <p:nvPr/>
        </p:nvSpPr>
        <p:spPr>
          <a:xfrm>
            <a:off x="3817439" y="1819953"/>
            <a:ext cx="10143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Relational</a:t>
            </a:r>
            <a:br>
              <a:rPr lang="en-US" sz="1600" dirty="0"/>
            </a:br>
            <a:r>
              <a:rPr lang="en-US" sz="1600" dirty="0"/>
              <a:t>algebra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93B83BA-343A-47CC-A69F-41D342072675}"/>
              </a:ext>
            </a:extLst>
          </p:cNvPr>
          <p:cNvSpPr txBox="1"/>
          <p:nvPr/>
        </p:nvSpPr>
        <p:spPr>
          <a:xfrm>
            <a:off x="3915513" y="3034540"/>
            <a:ext cx="780037" cy="3759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/>
              <a:t>Tables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C7479129-5D34-46F9-8595-6C51A6090669}"/>
              </a:ext>
            </a:extLst>
          </p:cNvPr>
          <p:cNvCxnSpPr>
            <a:cxnSpLocks/>
          </p:cNvCxnSpPr>
          <p:nvPr/>
        </p:nvCxnSpPr>
        <p:spPr>
          <a:xfrm>
            <a:off x="4324597" y="2565123"/>
            <a:ext cx="0" cy="399358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E0D84A36-1299-4148-9138-888007D547A2}"/>
              </a:ext>
            </a:extLst>
          </p:cNvPr>
          <p:cNvCxnSpPr>
            <a:cxnSpLocks/>
          </p:cNvCxnSpPr>
          <p:nvPr/>
        </p:nvCxnSpPr>
        <p:spPr>
          <a:xfrm>
            <a:off x="7306693" y="2242571"/>
            <a:ext cx="0" cy="75870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5019345B-48C2-4DCA-A5AD-CB2AECDA60E4}"/>
              </a:ext>
            </a:extLst>
          </p:cNvPr>
          <p:cNvCxnSpPr>
            <a:cxnSpLocks/>
          </p:cNvCxnSpPr>
          <p:nvPr/>
        </p:nvCxnSpPr>
        <p:spPr>
          <a:xfrm>
            <a:off x="8670048" y="2242571"/>
            <a:ext cx="0" cy="75870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61500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E4B6166-A84E-440F-BFE6-D888E26BB365}"/>
              </a:ext>
            </a:extLst>
          </p:cNvPr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gradFill flip="none" rotWithShape="1">
            <a:gsLst>
              <a:gs pos="0">
                <a:srgbClr val="E2E2E2"/>
              </a:gs>
              <a:gs pos="100000">
                <a:srgbClr val="F0F0F0"/>
              </a:gs>
            </a:gsLst>
            <a:lin ang="2700000" scaled="1"/>
            <a:tileRect/>
          </a:gra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0F5CDC-2F1F-47D3-8C33-2E4B68C75AF9}"/>
              </a:ext>
            </a:extLst>
          </p:cNvPr>
          <p:cNvSpPr txBox="1"/>
          <p:nvPr/>
        </p:nvSpPr>
        <p:spPr>
          <a:xfrm>
            <a:off x="238125" y="43934"/>
            <a:ext cx="2349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CMSC 508 – Databases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A47622-3DC7-4A46-9871-79EAF68D98E5}"/>
              </a:ext>
            </a:extLst>
          </p:cNvPr>
          <p:cNvSpPr txBox="1"/>
          <p:nvPr/>
        </p:nvSpPr>
        <p:spPr>
          <a:xfrm>
            <a:off x="7117339" y="43934"/>
            <a:ext cx="1906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/>
              <a:t>Relational algebra</a:t>
            </a:r>
          </a:p>
        </p:txBody>
      </p:sp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F5964E89-3E07-46A2-AB55-1C66F44B170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1244" y="91440"/>
            <a:ext cx="2121513" cy="27432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5587440-8AAF-4AA6-9DD4-AF7A35DD5B75}"/>
              </a:ext>
            </a:extLst>
          </p:cNvPr>
          <p:cNvSpPr txBox="1"/>
          <p:nvPr/>
        </p:nvSpPr>
        <p:spPr>
          <a:xfrm>
            <a:off x="0" y="446314"/>
            <a:ext cx="9144000" cy="4514056"/>
          </a:xfrm>
          <a:prstGeom prst="rect">
            <a:avLst/>
          </a:prstGeom>
          <a:noFill/>
        </p:spPr>
        <p:txBody>
          <a:bodyPr wrap="square" lIns="457200" tIns="182880" rIns="457200" bIns="0" rtlCol="0">
            <a:spAutoFit/>
          </a:bodyPr>
          <a:lstStyle/>
          <a:p>
            <a:pPr marL="342900" indent="-342900"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b="1" dirty="0"/>
              <a:t>Exercises to practice</a:t>
            </a:r>
          </a:p>
          <a:p>
            <a:pPr marL="800100" lvl="1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en-US" dirty="0"/>
              <a:t>Online: </a:t>
            </a:r>
            <a:r>
              <a:rPr lang="en-US" altLang="en-US" dirty="0">
                <a:hlinkClick r:id="rId4"/>
              </a:rPr>
              <a:t>Stanford</a:t>
            </a:r>
            <a:r>
              <a:rPr lang="en-US" altLang="en-US" dirty="0"/>
              <a:t>, </a:t>
            </a:r>
            <a:r>
              <a:rPr lang="en-US" altLang="en-US" dirty="0">
                <a:hlinkClick r:id="rId5"/>
              </a:rPr>
              <a:t>Vancouver</a:t>
            </a:r>
            <a:r>
              <a:rPr lang="en-US" altLang="en-US" dirty="0"/>
              <a:t>, learn by doing!</a:t>
            </a:r>
          </a:p>
          <a:p>
            <a:pPr marL="800100" lvl="1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en-US" b="1" dirty="0"/>
              <a:t>Homework on Canvas</a:t>
            </a:r>
            <a:r>
              <a:rPr lang="en-US" altLang="en-US" dirty="0"/>
              <a:t>. Assignment due Friday. Use these exercises to practice, in additions to the ones in the books and in the slides</a:t>
            </a:r>
          </a:p>
          <a:p>
            <a:pPr marL="800100" lvl="1" indent="-342900"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en-US" dirty="0" err="1"/>
              <a:t>RelaX</a:t>
            </a:r>
            <a:r>
              <a:rPr lang="en-US" altLang="en-US" dirty="0"/>
              <a:t> – relational algebra calculator </a:t>
            </a:r>
            <a:r>
              <a:rPr lang="en-US" altLang="en-US" dirty="0">
                <a:hlinkClick r:id="rId6"/>
              </a:rPr>
              <a:t>http://dbis-uibk.github.io/relax/</a:t>
            </a:r>
            <a:endParaRPr lang="en-US" altLang="en-US" dirty="0"/>
          </a:p>
          <a:p>
            <a:pPr lvl="1">
              <a:spcBef>
                <a:spcPts val="1000"/>
              </a:spcBef>
            </a:pPr>
            <a:endParaRPr lang="en-US" altLang="en-US" dirty="0"/>
          </a:p>
          <a:p>
            <a:pPr lvl="1">
              <a:spcBef>
                <a:spcPts val="1000"/>
              </a:spcBef>
            </a:pPr>
            <a:r>
              <a:rPr lang="en-US" altLang="en-US" dirty="0"/>
              <a:t>Type of exercises (and quiz questions) for the relational algebra:</a:t>
            </a:r>
          </a:p>
          <a:p>
            <a:pPr lvl="1">
              <a:spcBef>
                <a:spcPts val="1000"/>
              </a:spcBef>
            </a:pPr>
            <a:endParaRPr lang="en-US" altLang="en-US" dirty="0"/>
          </a:p>
          <a:p>
            <a:pPr lvl="1">
              <a:spcBef>
                <a:spcPts val="1000"/>
              </a:spcBef>
            </a:pPr>
            <a:r>
              <a:rPr lang="en-US" dirty="0"/>
              <a:t>A) Calculate the result of a given relational algebra expression</a:t>
            </a:r>
          </a:p>
          <a:p>
            <a:pPr lvl="1">
              <a:spcBef>
                <a:spcPts val="1000"/>
              </a:spcBef>
            </a:pPr>
            <a:r>
              <a:rPr lang="en-US" dirty="0"/>
              <a:t>B) Write relational algebra expressions for a given query</a:t>
            </a:r>
          </a:p>
          <a:p>
            <a:pPr lvl="1">
              <a:spcBef>
                <a:spcPts val="1000"/>
              </a:spcBef>
            </a:pPr>
            <a:r>
              <a:rPr lang="en-US" dirty="0"/>
              <a:t>C) Provide the meaning for a given relational algebra expression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109818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E4B6166-A84E-440F-BFE6-D888E26BB365}"/>
              </a:ext>
            </a:extLst>
          </p:cNvPr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gradFill flip="none" rotWithShape="1">
            <a:gsLst>
              <a:gs pos="0">
                <a:srgbClr val="E2E2E2"/>
              </a:gs>
              <a:gs pos="100000">
                <a:srgbClr val="F0F0F0"/>
              </a:gs>
            </a:gsLst>
            <a:lin ang="2700000" scaled="1"/>
            <a:tileRect/>
          </a:gra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0F5CDC-2F1F-47D3-8C33-2E4B68C75AF9}"/>
              </a:ext>
            </a:extLst>
          </p:cNvPr>
          <p:cNvSpPr txBox="1"/>
          <p:nvPr/>
        </p:nvSpPr>
        <p:spPr>
          <a:xfrm>
            <a:off x="238125" y="43934"/>
            <a:ext cx="2349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CMSC 508 – Databases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A47622-3DC7-4A46-9871-79EAF68D98E5}"/>
              </a:ext>
            </a:extLst>
          </p:cNvPr>
          <p:cNvSpPr txBox="1"/>
          <p:nvPr/>
        </p:nvSpPr>
        <p:spPr>
          <a:xfrm>
            <a:off x="7117339" y="43934"/>
            <a:ext cx="1906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/>
              <a:t>Relational algebra</a:t>
            </a:r>
          </a:p>
        </p:txBody>
      </p:sp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F5964E89-3E07-46A2-AB55-1C66F44B170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1244" y="91440"/>
            <a:ext cx="2121513" cy="27432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5587440-8AAF-4AA6-9DD4-AF7A35DD5B75}"/>
                  </a:ext>
                </a:extLst>
              </p:cNvPr>
              <p:cNvSpPr txBox="1"/>
              <p:nvPr/>
            </p:nvSpPr>
            <p:spPr>
              <a:xfrm>
                <a:off x="0" y="457200"/>
                <a:ext cx="9144000" cy="4514056"/>
              </a:xfrm>
              <a:prstGeom prst="rect">
                <a:avLst/>
              </a:prstGeom>
              <a:noFill/>
            </p:spPr>
            <p:txBody>
              <a:bodyPr wrap="square" lIns="457200" tIns="182880" rIns="457200" bIns="0" rtlCol="0">
                <a:spAutoFit/>
              </a:bodyPr>
              <a:lstStyle/>
              <a:p>
                <a:pPr marL="342900" indent="-342900">
                  <a:spcAft>
                    <a:spcPts val="1000"/>
                  </a:spcAft>
                  <a:buFont typeface="Wingdings" panose="05000000000000000000" pitchFamily="2" charset="2"/>
                  <a:buChar char="§"/>
                </a:pPr>
                <a:r>
                  <a:rPr lang="en-US" dirty="0"/>
                  <a:t>Calculate the result of the following relational algebra expressions</a:t>
                </a:r>
              </a:p>
              <a:p>
                <a:pPr marL="800100" lvl="1" indent="-342900">
                  <a:spcAft>
                    <a:spcPts val="10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b="0" i="1" dirty="0"/>
              </a:p>
              <a:p>
                <a:pPr marL="800100" lvl="1" indent="-342900">
                  <a:spcAft>
                    <a:spcPts val="10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i="1" dirty="0"/>
              </a:p>
              <a:p>
                <a:pPr marL="800100" lvl="1" indent="-342900">
                  <a:spcAft>
                    <a:spcPts val="10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i="1" dirty="0"/>
              </a:p>
              <a:p>
                <a:pPr marL="800100" lvl="1" indent="-342900">
                  <a:spcAft>
                    <a:spcPts val="10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𝑅</m:t>
                    </m:r>
                    <m:nary>
                      <m:naryPr>
                        <m:chr m:val="⨝"/>
                        <m:subHide m:val="on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nary>
                  </m:oMath>
                </a14:m>
                <a:endParaRPr lang="en-US" i="1" dirty="0"/>
              </a:p>
              <a:p>
                <a:pPr marL="800100" lvl="1" indent="-342900">
                  <a:spcAft>
                    <a:spcPts val="10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𝑅</m:t>
                    </m:r>
                    <m:nary>
                      <m:naryPr>
                        <m:chr m:val="⟕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nary>
                  </m:oMath>
                </a14:m>
                <a:endParaRPr lang="en-US" i="1" dirty="0"/>
              </a:p>
              <a:p>
                <a:pPr marL="800100" lvl="1" indent="-342900">
                  <a:spcAft>
                    <a:spcPts val="10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𝑅</m:t>
                    </m:r>
                    <m:nary>
                      <m:naryPr>
                        <m:chr m:val="⟖"/>
                        <m:subHide m:val="on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nary>
                  </m:oMath>
                </a14:m>
                <a:endParaRPr lang="en-US" i="1" dirty="0"/>
              </a:p>
              <a:p>
                <a:pPr marL="800100" lvl="1" indent="-342900">
                  <a:spcAft>
                    <a:spcPts val="10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𝑅</m:t>
                    </m:r>
                    <m:nary>
                      <m:naryPr>
                        <m:chr m:val="⟗"/>
                        <m:subHide m:val="on"/>
                        <m:supHide m:val="on"/>
                        <m:ctrlPr>
                          <a:rPr lang="en-US" b="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nary>
                  </m:oMath>
                </a14:m>
                <a:endParaRPr lang="en-US" b="0" dirty="0"/>
              </a:p>
              <a:p>
                <a:pPr marL="800100" lvl="1" indent="-342900">
                  <a:spcAft>
                    <a:spcPts val="10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&lt;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𝐼𝐷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i="1" dirty="0"/>
              </a:p>
              <a:p>
                <a:pPr marL="800100" lvl="1" indent="-342900">
                  <a:spcAft>
                    <a:spcPts val="10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∏</m:t>
                        </m:r>
                        <m:r>
                          <m:rPr>
                            <m:nor/>
                          </m:rPr>
                          <a:rPr lang="en-US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𝐼𝐷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 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)−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∏</m:t>
                        </m:r>
                        <m:r>
                          <m:rPr>
                            <m:nor/>
                          </m:rPr>
                          <a:rPr lang="en-US" b="0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 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𝐼𝐷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&gt;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𝐼𝐷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i="1" dirty="0"/>
              </a:p>
              <a:p>
                <a:pPr marL="800100" lvl="1" indent="-342900">
                  <a:spcAft>
                    <a:spcPts val="1000"/>
                  </a:spcAft>
                  <a:buFont typeface="Arial" panose="020B0604020202020204" pitchFamily="34" charset="0"/>
                  <a:buChar char="•"/>
                </a:pPr>
                <a:endParaRPr lang="en-US" i="1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5587440-8AAF-4AA6-9DD4-AF7A35DD5B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57200"/>
                <a:ext cx="9144000" cy="451405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A5FE7C1-EB00-4FD6-B12C-5338C15012D9}"/>
                  </a:ext>
                </a:extLst>
              </p:cNvPr>
              <p:cNvSpPr/>
              <p:nvPr/>
            </p:nvSpPr>
            <p:spPr>
              <a:xfrm>
                <a:off x="5636243" y="1286232"/>
                <a:ext cx="38023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en-US" dirty="0">
                          <a:latin typeface="Cambria Math" panose="02040503050406030204" pitchFamily="18" charset="0"/>
                        </a:rPr>
                        <m:t>R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A5FE7C1-EB00-4FD6-B12C-5338C15012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6243" y="1286232"/>
                <a:ext cx="38023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FAF4C9E-AF8C-4756-85C9-23A2753E8A3C}"/>
                  </a:ext>
                </a:extLst>
              </p:cNvPr>
              <p:cNvSpPr/>
              <p:nvPr/>
            </p:nvSpPr>
            <p:spPr>
              <a:xfrm>
                <a:off x="7592032" y="1286232"/>
                <a:ext cx="35137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  <a:cs typeface="+mn-cs"/>
                  </a:defRPr>
                </a:lvl1pPr>
                <a:lvl2pPr marL="4572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  <a:cs typeface="+mn-cs"/>
                  </a:defRPr>
                </a:lvl2pPr>
                <a:lvl3pPr marL="9144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  <a:cs typeface="+mn-cs"/>
                  </a:defRPr>
                </a:lvl3pPr>
                <a:lvl4pPr marL="13716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  <a:cs typeface="+mn-cs"/>
                  </a:defRPr>
                </a:lvl4pPr>
                <a:lvl5pPr marL="1828800" algn="l" defTabSz="457200" rtl="0" fontAlgn="base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Calibri" panose="020F0502020204030204" pitchFamily="34" charset="0"/>
                    <a:ea typeface="MS PGothic" panose="020B0600070205080204" pitchFamily="34" charset="-128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FAF4C9E-AF8C-4756-85C9-23A2753E8A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2032" y="1286232"/>
                <a:ext cx="351378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" name="Table 5">
            <a:extLst>
              <a:ext uri="{FF2B5EF4-FFF2-40B4-BE49-F238E27FC236}">
                <a16:creationId xmlns:a16="http://schemas.microsoft.com/office/drawing/2014/main" id="{C12F9279-292F-45F0-A668-590568D2C4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1717244"/>
              </p:ext>
            </p:extLst>
          </p:nvPr>
        </p:nvGraphicFramePr>
        <p:xfrm>
          <a:off x="5177389" y="1650484"/>
          <a:ext cx="1297940" cy="1341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5130">
                  <a:extLst>
                    <a:ext uri="{9D8B030D-6E8A-4147-A177-3AD203B41FA5}">
                      <a16:colId xmlns:a16="http://schemas.microsoft.com/office/drawing/2014/main" val="1511248068"/>
                    </a:ext>
                  </a:extLst>
                </a:gridCol>
                <a:gridCol w="449580">
                  <a:extLst>
                    <a:ext uri="{9D8B030D-6E8A-4147-A177-3AD203B41FA5}">
                      <a16:colId xmlns:a16="http://schemas.microsoft.com/office/drawing/2014/main" val="3366816543"/>
                    </a:ext>
                  </a:extLst>
                </a:gridCol>
                <a:gridCol w="443230">
                  <a:extLst>
                    <a:ext uri="{9D8B030D-6E8A-4147-A177-3AD203B41FA5}">
                      <a16:colId xmlns:a16="http://schemas.microsoft.com/office/drawing/2014/main" val="1256754252"/>
                    </a:ext>
                  </a:extLst>
                </a:gridCol>
              </a:tblGrid>
              <a:tr h="20348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ID</a:t>
                      </a:r>
                    </a:p>
                  </a:txBody>
                  <a:tcP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A</a:t>
                      </a:r>
                    </a:p>
                  </a:txBody>
                  <a:tcP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B</a:t>
                      </a:r>
                    </a:p>
                  </a:txBody>
                  <a:tcPr>
                    <a:solidFill>
                      <a:srgbClr val="E2E2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0283571"/>
                  </a:ext>
                </a:extLst>
              </a:tr>
              <a:tr h="20348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B1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558420"/>
                  </a:ext>
                </a:extLst>
              </a:tr>
              <a:tr h="20348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A2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B2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7425168"/>
                  </a:ext>
                </a:extLst>
              </a:tr>
              <a:tr h="17618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A3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B3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3420977"/>
                  </a:ext>
                </a:extLst>
              </a:tr>
            </a:tbl>
          </a:graphicData>
        </a:graphic>
      </p:graphicFrame>
      <p:graphicFrame>
        <p:nvGraphicFramePr>
          <p:cNvPr id="14" name="Table 5">
            <a:extLst>
              <a:ext uri="{FF2B5EF4-FFF2-40B4-BE49-F238E27FC236}">
                <a16:creationId xmlns:a16="http://schemas.microsoft.com/office/drawing/2014/main" id="{84E316C2-3125-4BB1-821C-F81B95C5AA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8516989"/>
              </p:ext>
            </p:extLst>
          </p:nvPr>
        </p:nvGraphicFramePr>
        <p:xfrm>
          <a:off x="6902692" y="1663184"/>
          <a:ext cx="1730058" cy="1341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5130">
                  <a:extLst>
                    <a:ext uri="{9D8B030D-6E8A-4147-A177-3AD203B41FA5}">
                      <a16:colId xmlns:a16="http://schemas.microsoft.com/office/drawing/2014/main" val="1511248068"/>
                    </a:ext>
                  </a:extLst>
                </a:gridCol>
                <a:gridCol w="449580">
                  <a:extLst>
                    <a:ext uri="{9D8B030D-6E8A-4147-A177-3AD203B41FA5}">
                      <a16:colId xmlns:a16="http://schemas.microsoft.com/office/drawing/2014/main" val="3366816543"/>
                    </a:ext>
                  </a:extLst>
                </a:gridCol>
                <a:gridCol w="443230">
                  <a:extLst>
                    <a:ext uri="{9D8B030D-6E8A-4147-A177-3AD203B41FA5}">
                      <a16:colId xmlns:a16="http://schemas.microsoft.com/office/drawing/2014/main" val="1256754252"/>
                    </a:ext>
                  </a:extLst>
                </a:gridCol>
                <a:gridCol w="432118">
                  <a:extLst>
                    <a:ext uri="{9D8B030D-6E8A-4147-A177-3AD203B41FA5}">
                      <a16:colId xmlns:a16="http://schemas.microsoft.com/office/drawing/2014/main" val="3530720641"/>
                    </a:ext>
                  </a:extLst>
                </a:gridCol>
              </a:tblGrid>
              <a:tr h="20348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ID</a:t>
                      </a:r>
                    </a:p>
                  </a:txBody>
                  <a:tcP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</a:t>
                      </a:r>
                    </a:p>
                  </a:txBody>
                  <a:tcP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D</a:t>
                      </a:r>
                    </a:p>
                  </a:txBody>
                  <a:tcP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E</a:t>
                      </a:r>
                    </a:p>
                  </a:txBody>
                  <a:tcPr>
                    <a:solidFill>
                      <a:srgbClr val="E2E2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0283571"/>
                  </a:ext>
                </a:extLst>
              </a:tr>
              <a:tr h="20348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C2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D2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558420"/>
                  </a:ext>
                </a:extLst>
              </a:tr>
              <a:tr h="203485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C3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D3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E3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7425168"/>
                  </a:ext>
                </a:extLst>
              </a:tr>
              <a:tr h="17618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C4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D4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E4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34209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11479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E4B6166-A84E-440F-BFE6-D888E26BB365}"/>
              </a:ext>
            </a:extLst>
          </p:cNvPr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gradFill flip="none" rotWithShape="1">
            <a:gsLst>
              <a:gs pos="0">
                <a:srgbClr val="E2E2E2"/>
              </a:gs>
              <a:gs pos="100000">
                <a:srgbClr val="F0F0F0"/>
              </a:gs>
            </a:gsLst>
            <a:lin ang="2700000" scaled="1"/>
            <a:tileRect/>
          </a:gra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0F5CDC-2F1F-47D3-8C33-2E4B68C75AF9}"/>
              </a:ext>
            </a:extLst>
          </p:cNvPr>
          <p:cNvSpPr txBox="1"/>
          <p:nvPr/>
        </p:nvSpPr>
        <p:spPr>
          <a:xfrm>
            <a:off x="238125" y="43934"/>
            <a:ext cx="2349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CMSC 508 – Databases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A47622-3DC7-4A46-9871-79EAF68D98E5}"/>
              </a:ext>
            </a:extLst>
          </p:cNvPr>
          <p:cNvSpPr txBox="1"/>
          <p:nvPr/>
        </p:nvSpPr>
        <p:spPr>
          <a:xfrm>
            <a:off x="7117339" y="43934"/>
            <a:ext cx="1906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/>
              <a:t>Relational algebra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8E48E4-A8FC-4343-9E21-32744D3C0F29}"/>
              </a:ext>
            </a:extLst>
          </p:cNvPr>
          <p:cNvSpPr txBox="1"/>
          <p:nvPr/>
        </p:nvSpPr>
        <p:spPr>
          <a:xfrm>
            <a:off x="0" y="457200"/>
            <a:ext cx="9144000" cy="3298339"/>
          </a:xfrm>
          <a:prstGeom prst="rect">
            <a:avLst/>
          </a:prstGeom>
          <a:noFill/>
        </p:spPr>
        <p:txBody>
          <a:bodyPr wrap="square" lIns="457200" tIns="182880" rIns="457200" bIns="0" rtlCol="0">
            <a:spAutoFit/>
          </a:bodyPr>
          <a:lstStyle/>
          <a:p>
            <a:pPr marL="342900" indent="-342900"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dirty="0"/>
              <a:t>Calculate the result of the following relational algebra expressions</a:t>
            </a:r>
          </a:p>
          <a:p>
            <a:pPr marL="800100" lvl="1" indent="-34290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US" b="0" dirty="0">
                <a:latin typeface="+mj-lt"/>
              </a:rPr>
              <a:t>R ∩ S</a:t>
            </a:r>
          </a:p>
          <a:p>
            <a:pPr marL="800100" lvl="1" indent="-34290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l-GR" b="0" dirty="0">
                <a:latin typeface="+mj-lt"/>
              </a:rPr>
              <a:t>π </a:t>
            </a:r>
            <a:r>
              <a:rPr lang="en-US" b="0" dirty="0">
                <a:latin typeface="+mj-lt"/>
              </a:rPr>
              <a:t>ID (R ∪ S)</a:t>
            </a:r>
          </a:p>
          <a:p>
            <a:pPr marL="800100" lvl="1" indent="-34290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pt-BR" dirty="0">
                <a:latin typeface="+mj-lt"/>
              </a:rPr>
              <a:t>σ R.ID = S.ID (R ⨯ S)</a:t>
            </a:r>
          </a:p>
          <a:p>
            <a:pPr marL="800100" lvl="1" indent="-34290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pt-BR" dirty="0">
                <a:latin typeface="+mj-lt"/>
              </a:rPr>
              <a:t>R ⨝ S</a:t>
            </a:r>
          </a:p>
          <a:p>
            <a:pPr marL="800100" lvl="1" indent="-34290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pt-BR" dirty="0">
                <a:latin typeface="Cambria Math" panose="02040503050406030204" pitchFamily="18" charset="0"/>
              </a:rPr>
              <a:t>R ⟕ S</a:t>
            </a:r>
          </a:p>
          <a:p>
            <a:pPr marL="800100" lvl="1" indent="-342900">
              <a:spcAft>
                <a:spcPts val="1000"/>
              </a:spcAft>
              <a:buFont typeface="Arial" panose="020B0604020202020204" pitchFamily="34" charset="0"/>
              <a:buChar char="•"/>
            </a:pPr>
            <a:endParaRPr lang="pt-BR" dirty="0">
              <a:latin typeface="Cambria Math" panose="02040503050406030204" pitchFamily="18" charset="0"/>
            </a:endParaRPr>
          </a:p>
          <a:p>
            <a:pPr marL="800100" lvl="1" indent="-342900">
              <a:spcAft>
                <a:spcPts val="1000"/>
              </a:spcAft>
              <a:buFont typeface="Arial" panose="020B0604020202020204" pitchFamily="34" charset="0"/>
              <a:buChar char="•"/>
            </a:pPr>
            <a:endParaRPr lang="pt-BR" dirty="0">
              <a:latin typeface="Cambria Math" panose="02040503050406030204" pitchFamily="18" charset="0"/>
            </a:endParaRPr>
          </a:p>
        </p:txBody>
      </p:sp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F5964E89-3E07-46A2-AB55-1C66F44B170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1244" y="91440"/>
            <a:ext cx="2121513" cy="274320"/>
          </a:xfrm>
          <a:prstGeom prst="rect">
            <a:avLst/>
          </a:prstGeom>
        </p:spPr>
      </p:pic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AA888B4F-68FD-411F-A9D6-6379EE9C706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730297" y="1630052"/>
          <a:ext cx="1391603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3705">
                  <a:extLst>
                    <a:ext uri="{9D8B030D-6E8A-4147-A177-3AD203B41FA5}">
                      <a16:colId xmlns:a16="http://schemas.microsoft.com/office/drawing/2014/main" val="1511248068"/>
                    </a:ext>
                  </a:extLst>
                </a:gridCol>
                <a:gridCol w="482918">
                  <a:extLst>
                    <a:ext uri="{9D8B030D-6E8A-4147-A177-3AD203B41FA5}">
                      <a16:colId xmlns:a16="http://schemas.microsoft.com/office/drawing/2014/main" val="3366816543"/>
                    </a:ext>
                  </a:extLst>
                </a:gridCol>
                <a:gridCol w="474980">
                  <a:extLst>
                    <a:ext uri="{9D8B030D-6E8A-4147-A177-3AD203B41FA5}">
                      <a16:colId xmlns:a16="http://schemas.microsoft.com/office/drawing/2014/main" val="2718293055"/>
                    </a:ext>
                  </a:extLst>
                </a:gridCol>
              </a:tblGrid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</a:t>
                      </a:r>
                    </a:p>
                  </a:txBody>
                  <a:tcP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>
                    <a:solidFill>
                      <a:srgbClr val="E2E2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0283571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558420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7425168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858860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FA5FE7C1-EB00-4FD6-B12C-5338C15012D9}"/>
                  </a:ext>
                </a:extLst>
              </p:cNvPr>
              <p:cNvSpPr/>
              <p:nvPr/>
            </p:nvSpPr>
            <p:spPr>
              <a:xfrm>
                <a:off x="5235982" y="1260720"/>
                <a:ext cx="38023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en-US" dirty="0">
                          <a:latin typeface="Cambria Math" panose="02040503050406030204" pitchFamily="18" charset="0"/>
                        </a:rPr>
                        <m:t>R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FA5FE7C1-EB00-4FD6-B12C-5338C15012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5982" y="1260720"/>
                <a:ext cx="380232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5FAF4C9E-AF8C-4756-85C9-23A2753E8A3C}"/>
                  </a:ext>
                </a:extLst>
              </p:cNvPr>
              <p:cNvSpPr/>
              <p:nvPr/>
            </p:nvSpPr>
            <p:spPr>
              <a:xfrm>
                <a:off x="7191771" y="1260720"/>
                <a:ext cx="35137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5FAF4C9E-AF8C-4756-85C9-23A2753E8A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1771" y="1260720"/>
                <a:ext cx="35137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" name="Table 5">
            <a:extLst>
              <a:ext uri="{FF2B5EF4-FFF2-40B4-BE49-F238E27FC236}">
                <a16:creationId xmlns:a16="http://schemas.microsoft.com/office/drawing/2014/main" id="{E6687BCA-666E-4CA2-8066-DFDB291C0D4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671659" y="1630052"/>
          <a:ext cx="1391603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3705">
                  <a:extLst>
                    <a:ext uri="{9D8B030D-6E8A-4147-A177-3AD203B41FA5}">
                      <a16:colId xmlns:a16="http://schemas.microsoft.com/office/drawing/2014/main" val="1511248068"/>
                    </a:ext>
                  </a:extLst>
                </a:gridCol>
                <a:gridCol w="482918">
                  <a:extLst>
                    <a:ext uri="{9D8B030D-6E8A-4147-A177-3AD203B41FA5}">
                      <a16:colId xmlns:a16="http://schemas.microsoft.com/office/drawing/2014/main" val="3366816543"/>
                    </a:ext>
                  </a:extLst>
                </a:gridCol>
                <a:gridCol w="474980">
                  <a:extLst>
                    <a:ext uri="{9D8B030D-6E8A-4147-A177-3AD203B41FA5}">
                      <a16:colId xmlns:a16="http://schemas.microsoft.com/office/drawing/2014/main" val="2718293055"/>
                    </a:ext>
                  </a:extLst>
                </a:gridCol>
              </a:tblGrid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ID</a:t>
                      </a:r>
                    </a:p>
                  </a:txBody>
                  <a:tcP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</a:t>
                      </a:r>
                    </a:p>
                  </a:txBody>
                  <a:tcPr>
                    <a:solidFill>
                      <a:srgbClr val="E2E2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0283571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558420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7425168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858860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F1B20638-5E4E-457F-9064-0F931D65C8BC}"/>
              </a:ext>
            </a:extLst>
          </p:cNvPr>
          <p:cNvSpPr txBox="1"/>
          <p:nvPr/>
        </p:nvSpPr>
        <p:spPr>
          <a:xfrm>
            <a:off x="6195833" y="4822567"/>
            <a:ext cx="11106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Difficulty level:</a:t>
            </a:r>
          </a:p>
        </p:txBody>
      </p:sp>
      <p:pic>
        <p:nvPicPr>
          <p:cNvPr id="5122" name="Picture 2" descr="Heidi: behind the scenes of a Swiss myth | House of Switzerland">
            <a:extLst>
              <a:ext uri="{FF2B5EF4-FFF2-40B4-BE49-F238E27FC236}">
                <a16:creationId xmlns:a16="http://schemas.microsoft.com/office/drawing/2014/main" id="{8D4C7FBE-EBA2-4DD9-91A4-9328E80436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8144" y="4212739"/>
            <a:ext cx="1575230" cy="832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31569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E4B6166-A84E-440F-BFE6-D888E26BB365}"/>
              </a:ext>
            </a:extLst>
          </p:cNvPr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gradFill flip="none" rotWithShape="1">
            <a:gsLst>
              <a:gs pos="0">
                <a:srgbClr val="E2E2E2"/>
              </a:gs>
              <a:gs pos="100000">
                <a:srgbClr val="F0F0F0"/>
              </a:gs>
            </a:gsLst>
            <a:lin ang="2700000" scaled="1"/>
            <a:tileRect/>
          </a:gra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0F5CDC-2F1F-47D3-8C33-2E4B68C75AF9}"/>
              </a:ext>
            </a:extLst>
          </p:cNvPr>
          <p:cNvSpPr txBox="1"/>
          <p:nvPr/>
        </p:nvSpPr>
        <p:spPr>
          <a:xfrm>
            <a:off x="238125" y="43934"/>
            <a:ext cx="2349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CMSC 508 – Databases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A47622-3DC7-4A46-9871-79EAF68D98E5}"/>
              </a:ext>
            </a:extLst>
          </p:cNvPr>
          <p:cNvSpPr txBox="1"/>
          <p:nvPr/>
        </p:nvSpPr>
        <p:spPr>
          <a:xfrm>
            <a:off x="7117339" y="43934"/>
            <a:ext cx="1906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/>
              <a:t>Relational algebra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8E48E4-A8FC-4343-9E21-32744D3C0F29}"/>
              </a:ext>
            </a:extLst>
          </p:cNvPr>
          <p:cNvSpPr txBox="1"/>
          <p:nvPr/>
        </p:nvSpPr>
        <p:spPr>
          <a:xfrm>
            <a:off x="0" y="457200"/>
            <a:ext cx="9144000" cy="866904"/>
          </a:xfrm>
          <a:prstGeom prst="rect">
            <a:avLst/>
          </a:prstGeom>
          <a:noFill/>
        </p:spPr>
        <p:txBody>
          <a:bodyPr wrap="square" lIns="457200" tIns="182880" rIns="457200" bIns="0" rtlCol="0">
            <a:spAutoFit/>
          </a:bodyPr>
          <a:lstStyle/>
          <a:p>
            <a:pPr marL="342900" indent="-342900"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dirty="0"/>
              <a:t>Write the relational algebra expression for the following query</a:t>
            </a:r>
          </a:p>
          <a:p>
            <a:pPr lvl="1">
              <a:spcAft>
                <a:spcPts val="1000"/>
              </a:spcAft>
            </a:pPr>
            <a:endParaRPr lang="en-US" i="1" dirty="0"/>
          </a:p>
        </p:txBody>
      </p:sp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F5964E89-3E07-46A2-AB55-1C66F44B170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1244" y="91440"/>
            <a:ext cx="2121513" cy="274320"/>
          </a:xfrm>
          <a:prstGeom prst="rect">
            <a:avLst/>
          </a:prstGeom>
        </p:spPr>
      </p:pic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AA888B4F-68FD-411F-A9D6-6379EE9C7065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44377" y="1352550"/>
          <a:ext cx="1801432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6555">
                  <a:extLst>
                    <a:ext uri="{9D8B030D-6E8A-4147-A177-3AD203B41FA5}">
                      <a16:colId xmlns:a16="http://schemas.microsoft.com/office/drawing/2014/main" val="1511248068"/>
                    </a:ext>
                  </a:extLst>
                </a:gridCol>
                <a:gridCol w="764858">
                  <a:extLst>
                    <a:ext uri="{9D8B030D-6E8A-4147-A177-3AD203B41FA5}">
                      <a16:colId xmlns:a16="http://schemas.microsoft.com/office/drawing/2014/main" val="3366816543"/>
                    </a:ext>
                  </a:extLst>
                </a:gridCol>
                <a:gridCol w="660019">
                  <a:extLst>
                    <a:ext uri="{9D8B030D-6E8A-4147-A177-3AD203B41FA5}">
                      <a16:colId xmlns:a16="http://schemas.microsoft.com/office/drawing/2014/main" val="2718293055"/>
                    </a:ext>
                  </a:extLst>
                </a:gridCol>
              </a:tblGrid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ID</a:t>
                      </a:r>
                    </a:p>
                  </a:txBody>
                  <a:tcP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Name</a:t>
                      </a:r>
                    </a:p>
                  </a:txBody>
                  <a:tcP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Salary</a:t>
                      </a:r>
                    </a:p>
                  </a:txBody>
                  <a:tcPr>
                    <a:solidFill>
                      <a:srgbClr val="E2E2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0283571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Allison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558420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7425168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Charles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8588606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David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0826066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Edward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467779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FA5FE7C1-EB00-4FD6-B12C-5338C15012D9}"/>
                  </a:ext>
                </a:extLst>
              </p:cNvPr>
              <p:cNvSpPr/>
              <p:nvPr/>
            </p:nvSpPr>
            <p:spPr>
              <a:xfrm>
                <a:off x="893500" y="976509"/>
                <a:ext cx="110318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en-US" sz="1600" b="0" i="0" dirty="0" smtClean="0">
                          <a:latin typeface="Cambria Math" panose="02040503050406030204" pitchFamily="18" charset="0"/>
                        </a:rPr>
                        <m:t>Employee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FA5FE7C1-EB00-4FD6-B12C-5338C15012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500" y="976509"/>
                <a:ext cx="1103186" cy="338554"/>
              </a:xfrm>
              <a:prstGeom prst="rect">
                <a:avLst/>
              </a:prstGeom>
              <a:blipFill>
                <a:blip r:embed="rId4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6" name="Table 5">
            <a:extLst>
              <a:ext uri="{FF2B5EF4-FFF2-40B4-BE49-F238E27FC236}">
                <a16:creationId xmlns:a16="http://schemas.microsoft.com/office/drawing/2014/main" id="{AC3DBAB6-B2C5-4461-B6BB-ED7F27B18BCA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701988" y="1352550"/>
          <a:ext cx="1426273" cy="121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6555">
                  <a:extLst>
                    <a:ext uri="{9D8B030D-6E8A-4147-A177-3AD203B41FA5}">
                      <a16:colId xmlns:a16="http://schemas.microsoft.com/office/drawing/2014/main" val="1511248068"/>
                    </a:ext>
                  </a:extLst>
                </a:gridCol>
                <a:gridCol w="1049718">
                  <a:extLst>
                    <a:ext uri="{9D8B030D-6E8A-4147-A177-3AD203B41FA5}">
                      <a16:colId xmlns:a16="http://schemas.microsoft.com/office/drawing/2014/main" val="3366816543"/>
                    </a:ext>
                  </a:extLst>
                </a:gridCol>
              </a:tblGrid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ID</a:t>
                      </a:r>
                    </a:p>
                  </a:txBody>
                  <a:tcP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FlightHours</a:t>
                      </a:r>
                    </a:p>
                  </a:txBody>
                  <a:tcPr>
                    <a:solidFill>
                      <a:srgbClr val="E2E2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0283571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558420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7425168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858860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084E4866-B8C7-4138-B6A2-FE56C7075DC1}"/>
                  </a:ext>
                </a:extLst>
              </p:cNvPr>
              <p:cNvSpPr/>
              <p:nvPr/>
            </p:nvSpPr>
            <p:spPr>
              <a:xfrm>
                <a:off x="3051111" y="976509"/>
                <a:ext cx="639919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en-US" sz="1600" b="0" i="0" dirty="0" smtClean="0">
                          <a:latin typeface="Cambria Math" panose="02040503050406030204" pitchFamily="18" charset="0"/>
                        </a:rPr>
                        <m:t>Pilot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084E4866-B8C7-4138-B6A2-FE56C7075D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1111" y="976509"/>
                <a:ext cx="639919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8" name="Table 5">
            <a:extLst>
              <a:ext uri="{FF2B5EF4-FFF2-40B4-BE49-F238E27FC236}">
                <a16:creationId xmlns:a16="http://schemas.microsoft.com/office/drawing/2014/main" id="{A8C2E9EB-75D2-42AB-960A-DBF7AB3FC16D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453196" y="1352550"/>
          <a:ext cx="2922905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6555">
                  <a:extLst>
                    <a:ext uri="{9D8B030D-6E8A-4147-A177-3AD203B41FA5}">
                      <a16:colId xmlns:a16="http://schemas.microsoft.com/office/drawing/2014/main" val="1511248068"/>
                    </a:ext>
                  </a:extLst>
                </a:gridCol>
                <a:gridCol w="652780">
                  <a:extLst>
                    <a:ext uri="{9D8B030D-6E8A-4147-A177-3AD203B41FA5}">
                      <a16:colId xmlns:a16="http://schemas.microsoft.com/office/drawing/2014/main" val="3366816543"/>
                    </a:ext>
                  </a:extLst>
                </a:gridCol>
                <a:gridCol w="1223200">
                  <a:extLst>
                    <a:ext uri="{9D8B030D-6E8A-4147-A177-3AD203B41FA5}">
                      <a16:colId xmlns:a16="http://schemas.microsoft.com/office/drawing/2014/main" val="2718293055"/>
                    </a:ext>
                  </a:extLst>
                </a:gridCol>
                <a:gridCol w="670370">
                  <a:extLst>
                    <a:ext uri="{9D8B030D-6E8A-4147-A177-3AD203B41FA5}">
                      <a16:colId xmlns:a16="http://schemas.microsoft.com/office/drawing/2014/main" val="1895653493"/>
                    </a:ext>
                  </a:extLst>
                </a:gridCol>
              </a:tblGrid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ID</a:t>
                      </a:r>
                    </a:p>
                  </a:txBody>
                  <a:tcP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Name</a:t>
                      </a:r>
                    </a:p>
                  </a:txBody>
                  <a:tcP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Manufacturer</a:t>
                      </a:r>
                    </a:p>
                  </a:txBody>
                  <a:tcP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Range</a:t>
                      </a:r>
                    </a:p>
                  </a:txBody>
                  <a:tcPr>
                    <a:solidFill>
                      <a:srgbClr val="E2E2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0283571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A380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Airbus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558420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A330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Airbus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7425168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A320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Airbus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5800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8588606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B787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Boeing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0826066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B777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Boeing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467779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4CA5D49B-1EA0-46F1-A6A8-E6B12465DE21}"/>
                  </a:ext>
                </a:extLst>
              </p:cNvPr>
              <p:cNvSpPr/>
              <p:nvPr/>
            </p:nvSpPr>
            <p:spPr>
              <a:xfrm>
                <a:off x="5460036" y="976509"/>
                <a:ext cx="909223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en-US" sz="1600" b="0" i="0" dirty="0" smtClean="0">
                          <a:latin typeface="Cambria Math" panose="02040503050406030204" pitchFamily="18" charset="0"/>
                        </a:rPr>
                        <m:t>Aircraft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4CA5D49B-1EA0-46F1-A6A8-E6B12465DE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0036" y="976509"/>
                <a:ext cx="909223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0" name="Table 5">
            <a:extLst>
              <a:ext uri="{FF2B5EF4-FFF2-40B4-BE49-F238E27FC236}">
                <a16:creationId xmlns:a16="http://schemas.microsoft.com/office/drawing/2014/main" id="{837F3FD0-D420-424C-801A-D5C85B07DD7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722499" y="1352550"/>
          <a:ext cx="943610" cy="3352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3868">
                  <a:extLst>
                    <a:ext uri="{9D8B030D-6E8A-4147-A177-3AD203B41FA5}">
                      <a16:colId xmlns:a16="http://schemas.microsoft.com/office/drawing/2014/main" val="1511248068"/>
                    </a:ext>
                  </a:extLst>
                </a:gridCol>
                <a:gridCol w="479742">
                  <a:extLst>
                    <a:ext uri="{9D8B030D-6E8A-4147-A177-3AD203B41FA5}">
                      <a16:colId xmlns:a16="http://schemas.microsoft.com/office/drawing/2014/main" val="3366816543"/>
                    </a:ext>
                  </a:extLst>
                </a:gridCol>
              </a:tblGrid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EID</a:t>
                      </a:r>
                    </a:p>
                  </a:txBody>
                  <a:tcP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AID</a:t>
                      </a:r>
                    </a:p>
                  </a:txBody>
                  <a:tcPr>
                    <a:solidFill>
                      <a:srgbClr val="E2E2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0283571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558420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7425168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8588606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1300413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8624562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2700669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0845432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1262989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5610524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535780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42F2B07D-43F4-4955-917F-8336DD29C966}"/>
                  </a:ext>
                </a:extLst>
              </p:cNvPr>
              <p:cNvSpPr/>
              <p:nvPr/>
            </p:nvSpPr>
            <p:spPr>
              <a:xfrm>
                <a:off x="7722499" y="976509"/>
                <a:ext cx="99097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en-US" sz="1600" b="0" i="0" dirty="0" smtClean="0">
                          <a:latin typeface="Cambria Math" panose="02040503050406030204" pitchFamily="18" charset="0"/>
                        </a:rPr>
                        <m:t>Certified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42F2B07D-43F4-4955-917F-8336DD29C9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2499" y="976509"/>
                <a:ext cx="990977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C61A648E-6267-4A50-BFF9-C1BBBE2AA728}"/>
              </a:ext>
            </a:extLst>
          </p:cNvPr>
          <p:cNvSpPr/>
          <p:nvPr/>
        </p:nvSpPr>
        <p:spPr>
          <a:xfrm>
            <a:off x="477890" y="3825102"/>
            <a:ext cx="649440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Find the name of the pilots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Find the name of the pilots certified for an aircraft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Find the name of the pilots certified for a Boeing aircraft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B825C3D-5D8E-44B7-AA9B-C968BB25A049}"/>
              </a:ext>
            </a:extLst>
          </p:cNvPr>
          <p:cNvSpPr txBox="1"/>
          <p:nvPr/>
        </p:nvSpPr>
        <p:spPr>
          <a:xfrm>
            <a:off x="6294120" y="4805680"/>
            <a:ext cx="12192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0" i="0" dirty="0">
                <a:effectLst/>
                <a:latin typeface="Google Sans"/>
              </a:rPr>
              <a:t>Airplane! (1980)</a:t>
            </a:r>
            <a:endParaRPr lang="en-US" sz="1200" dirty="0"/>
          </a:p>
        </p:txBody>
      </p:sp>
      <p:pic>
        <p:nvPicPr>
          <p:cNvPr id="3074" name="Picture 2" descr="Surely you all remember this guy? - Imgur">
            <a:extLst>
              <a:ext uri="{FF2B5EF4-FFF2-40B4-BE49-F238E27FC236}">
                <a16:creationId xmlns:a16="http://schemas.microsoft.com/office/drawing/2014/main" id="{B5DBD75D-D3F0-4ACF-A5EF-39297400CE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08" r="14863"/>
          <a:stretch/>
        </p:blipFill>
        <p:spPr bwMode="auto">
          <a:xfrm>
            <a:off x="6313412" y="3459480"/>
            <a:ext cx="1070625" cy="1346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36A10196-081F-4FE0-9659-E3A670223707}"/>
              </a:ext>
            </a:extLst>
          </p:cNvPr>
          <p:cNvSpPr txBox="1"/>
          <p:nvPr/>
        </p:nvSpPr>
        <p:spPr>
          <a:xfrm>
            <a:off x="5359302" y="4800437"/>
            <a:ext cx="11106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Difficulty level:</a:t>
            </a:r>
          </a:p>
        </p:txBody>
      </p:sp>
    </p:spTree>
    <p:extLst>
      <p:ext uri="{BB962C8B-B14F-4D97-AF65-F5344CB8AC3E}">
        <p14:creationId xmlns:p14="http://schemas.microsoft.com/office/powerpoint/2010/main" val="36194562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E4B6166-A84E-440F-BFE6-D888E26BB365}"/>
              </a:ext>
            </a:extLst>
          </p:cNvPr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gradFill flip="none" rotWithShape="1">
            <a:gsLst>
              <a:gs pos="0">
                <a:srgbClr val="E2E2E2"/>
              </a:gs>
              <a:gs pos="100000">
                <a:srgbClr val="F0F0F0"/>
              </a:gs>
            </a:gsLst>
            <a:lin ang="2700000" scaled="1"/>
            <a:tileRect/>
          </a:gra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0F5CDC-2F1F-47D3-8C33-2E4B68C75AF9}"/>
              </a:ext>
            </a:extLst>
          </p:cNvPr>
          <p:cNvSpPr txBox="1"/>
          <p:nvPr/>
        </p:nvSpPr>
        <p:spPr>
          <a:xfrm>
            <a:off x="238125" y="43934"/>
            <a:ext cx="2349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CMSC 508 – Databases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A47622-3DC7-4A46-9871-79EAF68D98E5}"/>
              </a:ext>
            </a:extLst>
          </p:cNvPr>
          <p:cNvSpPr txBox="1"/>
          <p:nvPr/>
        </p:nvSpPr>
        <p:spPr>
          <a:xfrm>
            <a:off x="7117339" y="43934"/>
            <a:ext cx="1906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/>
              <a:t>Relational algebra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8E48E4-A8FC-4343-9E21-32744D3C0F29}"/>
              </a:ext>
            </a:extLst>
          </p:cNvPr>
          <p:cNvSpPr txBox="1"/>
          <p:nvPr/>
        </p:nvSpPr>
        <p:spPr>
          <a:xfrm>
            <a:off x="0" y="457200"/>
            <a:ext cx="9144000" cy="866904"/>
          </a:xfrm>
          <a:prstGeom prst="rect">
            <a:avLst/>
          </a:prstGeom>
          <a:noFill/>
        </p:spPr>
        <p:txBody>
          <a:bodyPr wrap="square" lIns="457200" tIns="182880" rIns="457200" bIns="0" rtlCol="0">
            <a:spAutoFit/>
          </a:bodyPr>
          <a:lstStyle/>
          <a:p>
            <a:pPr marL="342900" indent="-342900"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dirty="0"/>
              <a:t>Write the relational algebra expression for the following query</a:t>
            </a:r>
          </a:p>
          <a:p>
            <a:pPr lvl="1">
              <a:spcAft>
                <a:spcPts val="1000"/>
              </a:spcAft>
            </a:pPr>
            <a:endParaRPr lang="en-US" i="1" dirty="0"/>
          </a:p>
        </p:txBody>
      </p:sp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F5964E89-3E07-46A2-AB55-1C66F44B170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1244" y="91440"/>
            <a:ext cx="2121513" cy="274320"/>
          </a:xfrm>
          <a:prstGeom prst="rect">
            <a:avLst/>
          </a:prstGeom>
        </p:spPr>
      </p:pic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AA888B4F-68FD-411F-A9D6-6379EE9C7065}"/>
              </a:ext>
            </a:extLst>
          </p:cNvPr>
          <p:cNvGraphicFramePr>
            <a:graphicFrameLocks noGrp="1"/>
          </p:cNvGraphicFramePr>
          <p:nvPr/>
        </p:nvGraphicFramePr>
        <p:xfrm>
          <a:off x="544377" y="1352550"/>
          <a:ext cx="1801432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6555">
                  <a:extLst>
                    <a:ext uri="{9D8B030D-6E8A-4147-A177-3AD203B41FA5}">
                      <a16:colId xmlns:a16="http://schemas.microsoft.com/office/drawing/2014/main" val="1511248068"/>
                    </a:ext>
                  </a:extLst>
                </a:gridCol>
                <a:gridCol w="764858">
                  <a:extLst>
                    <a:ext uri="{9D8B030D-6E8A-4147-A177-3AD203B41FA5}">
                      <a16:colId xmlns:a16="http://schemas.microsoft.com/office/drawing/2014/main" val="3366816543"/>
                    </a:ext>
                  </a:extLst>
                </a:gridCol>
                <a:gridCol w="660019">
                  <a:extLst>
                    <a:ext uri="{9D8B030D-6E8A-4147-A177-3AD203B41FA5}">
                      <a16:colId xmlns:a16="http://schemas.microsoft.com/office/drawing/2014/main" val="2718293055"/>
                    </a:ext>
                  </a:extLst>
                </a:gridCol>
              </a:tblGrid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ID</a:t>
                      </a:r>
                    </a:p>
                  </a:txBody>
                  <a:tcP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Name</a:t>
                      </a:r>
                    </a:p>
                  </a:txBody>
                  <a:tcP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Salary</a:t>
                      </a:r>
                    </a:p>
                  </a:txBody>
                  <a:tcPr>
                    <a:solidFill>
                      <a:srgbClr val="E2E2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0283571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Allison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558420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7425168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Charles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8588606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David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0826066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Edward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467779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FA5FE7C1-EB00-4FD6-B12C-5338C15012D9}"/>
                  </a:ext>
                </a:extLst>
              </p:cNvPr>
              <p:cNvSpPr/>
              <p:nvPr/>
            </p:nvSpPr>
            <p:spPr>
              <a:xfrm>
                <a:off x="893500" y="976509"/>
                <a:ext cx="110318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en-US" sz="1600" b="0" i="0" dirty="0" smtClean="0">
                          <a:latin typeface="Cambria Math" panose="02040503050406030204" pitchFamily="18" charset="0"/>
                        </a:rPr>
                        <m:t>Employee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FA5FE7C1-EB00-4FD6-B12C-5338C15012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500" y="976509"/>
                <a:ext cx="1103186" cy="338554"/>
              </a:xfrm>
              <a:prstGeom prst="rect">
                <a:avLst/>
              </a:prstGeom>
              <a:blipFill>
                <a:blip r:embed="rId4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6" name="Table 5">
            <a:extLst>
              <a:ext uri="{FF2B5EF4-FFF2-40B4-BE49-F238E27FC236}">
                <a16:creationId xmlns:a16="http://schemas.microsoft.com/office/drawing/2014/main" id="{AC3DBAB6-B2C5-4461-B6BB-ED7F27B18BCA}"/>
              </a:ext>
            </a:extLst>
          </p:cNvPr>
          <p:cNvGraphicFramePr>
            <a:graphicFrameLocks noGrp="1"/>
          </p:cNvGraphicFramePr>
          <p:nvPr/>
        </p:nvGraphicFramePr>
        <p:xfrm>
          <a:off x="2701988" y="1352550"/>
          <a:ext cx="1426273" cy="121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6555">
                  <a:extLst>
                    <a:ext uri="{9D8B030D-6E8A-4147-A177-3AD203B41FA5}">
                      <a16:colId xmlns:a16="http://schemas.microsoft.com/office/drawing/2014/main" val="1511248068"/>
                    </a:ext>
                  </a:extLst>
                </a:gridCol>
                <a:gridCol w="1049718">
                  <a:extLst>
                    <a:ext uri="{9D8B030D-6E8A-4147-A177-3AD203B41FA5}">
                      <a16:colId xmlns:a16="http://schemas.microsoft.com/office/drawing/2014/main" val="3366816543"/>
                    </a:ext>
                  </a:extLst>
                </a:gridCol>
              </a:tblGrid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ID</a:t>
                      </a:r>
                    </a:p>
                  </a:txBody>
                  <a:tcP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FlightHours</a:t>
                      </a:r>
                    </a:p>
                  </a:txBody>
                  <a:tcPr>
                    <a:solidFill>
                      <a:srgbClr val="E2E2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0283571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558420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7425168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858860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084E4866-B8C7-4138-B6A2-FE56C7075DC1}"/>
                  </a:ext>
                </a:extLst>
              </p:cNvPr>
              <p:cNvSpPr/>
              <p:nvPr/>
            </p:nvSpPr>
            <p:spPr>
              <a:xfrm>
                <a:off x="3051111" y="976509"/>
                <a:ext cx="639919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en-US" sz="1600" b="0" i="0" dirty="0" smtClean="0">
                          <a:latin typeface="Cambria Math" panose="02040503050406030204" pitchFamily="18" charset="0"/>
                        </a:rPr>
                        <m:t>Pilot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084E4866-B8C7-4138-B6A2-FE56C7075D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1111" y="976509"/>
                <a:ext cx="639919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8" name="Table 5">
            <a:extLst>
              <a:ext uri="{FF2B5EF4-FFF2-40B4-BE49-F238E27FC236}">
                <a16:creationId xmlns:a16="http://schemas.microsoft.com/office/drawing/2014/main" id="{A8C2E9EB-75D2-42AB-960A-DBF7AB3FC16D}"/>
              </a:ext>
            </a:extLst>
          </p:cNvPr>
          <p:cNvGraphicFramePr>
            <a:graphicFrameLocks noGrp="1"/>
          </p:cNvGraphicFramePr>
          <p:nvPr/>
        </p:nvGraphicFramePr>
        <p:xfrm>
          <a:off x="4453196" y="1352550"/>
          <a:ext cx="2922905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6555">
                  <a:extLst>
                    <a:ext uri="{9D8B030D-6E8A-4147-A177-3AD203B41FA5}">
                      <a16:colId xmlns:a16="http://schemas.microsoft.com/office/drawing/2014/main" val="1511248068"/>
                    </a:ext>
                  </a:extLst>
                </a:gridCol>
                <a:gridCol w="652780">
                  <a:extLst>
                    <a:ext uri="{9D8B030D-6E8A-4147-A177-3AD203B41FA5}">
                      <a16:colId xmlns:a16="http://schemas.microsoft.com/office/drawing/2014/main" val="3366816543"/>
                    </a:ext>
                  </a:extLst>
                </a:gridCol>
                <a:gridCol w="1223200">
                  <a:extLst>
                    <a:ext uri="{9D8B030D-6E8A-4147-A177-3AD203B41FA5}">
                      <a16:colId xmlns:a16="http://schemas.microsoft.com/office/drawing/2014/main" val="2718293055"/>
                    </a:ext>
                  </a:extLst>
                </a:gridCol>
                <a:gridCol w="670370">
                  <a:extLst>
                    <a:ext uri="{9D8B030D-6E8A-4147-A177-3AD203B41FA5}">
                      <a16:colId xmlns:a16="http://schemas.microsoft.com/office/drawing/2014/main" val="1895653493"/>
                    </a:ext>
                  </a:extLst>
                </a:gridCol>
              </a:tblGrid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ID</a:t>
                      </a:r>
                    </a:p>
                  </a:txBody>
                  <a:tcP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Name</a:t>
                      </a:r>
                    </a:p>
                  </a:txBody>
                  <a:tcP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Manufacturer</a:t>
                      </a:r>
                    </a:p>
                  </a:txBody>
                  <a:tcP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Range</a:t>
                      </a:r>
                    </a:p>
                  </a:txBody>
                  <a:tcPr>
                    <a:solidFill>
                      <a:srgbClr val="E2E2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0283571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A380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Airbus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558420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A330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Airbus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7425168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A320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Airbus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5800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8588606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B787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Boeing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0826066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B777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Boeing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467779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4CA5D49B-1EA0-46F1-A6A8-E6B12465DE21}"/>
                  </a:ext>
                </a:extLst>
              </p:cNvPr>
              <p:cNvSpPr/>
              <p:nvPr/>
            </p:nvSpPr>
            <p:spPr>
              <a:xfrm>
                <a:off x="5460036" y="976509"/>
                <a:ext cx="909223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en-US" sz="1600" b="0" i="0" dirty="0" smtClean="0">
                          <a:latin typeface="Cambria Math" panose="02040503050406030204" pitchFamily="18" charset="0"/>
                        </a:rPr>
                        <m:t>Aircraft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4CA5D49B-1EA0-46F1-A6A8-E6B12465DE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0036" y="976509"/>
                <a:ext cx="909223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0" name="Table 5">
            <a:extLst>
              <a:ext uri="{FF2B5EF4-FFF2-40B4-BE49-F238E27FC236}">
                <a16:creationId xmlns:a16="http://schemas.microsoft.com/office/drawing/2014/main" id="{837F3FD0-D420-424C-801A-D5C85B07DD7E}"/>
              </a:ext>
            </a:extLst>
          </p:cNvPr>
          <p:cNvGraphicFramePr>
            <a:graphicFrameLocks noGrp="1"/>
          </p:cNvGraphicFramePr>
          <p:nvPr/>
        </p:nvGraphicFramePr>
        <p:xfrm>
          <a:off x="7722499" y="1352550"/>
          <a:ext cx="943610" cy="3352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3868">
                  <a:extLst>
                    <a:ext uri="{9D8B030D-6E8A-4147-A177-3AD203B41FA5}">
                      <a16:colId xmlns:a16="http://schemas.microsoft.com/office/drawing/2014/main" val="1511248068"/>
                    </a:ext>
                  </a:extLst>
                </a:gridCol>
                <a:gridCol w="479742">
                  <a:extLst>
                    <a:ext uri="{9D8B030D-6E8A-4147-A177-3AD203B41FA5}">
                      <a16:colId xmlns:a16="http://schemas.microsoft.com/office/drawing/2014/main" val="3366816543"/>
                    </a:ext>
                  </a:extLst>
                </a:gridCol>
              </a:tblGrid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EID</a:t>
                      </a:r>
                    </a:p>
                  </a:txBody>
                  <a:tcP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AID</a:t>
                      </a:r>
                    </a:p>
                  </a:txBody>
                  <a:tcPr>
                    <a:solidFill>
                      <a:srgbClr val="E2E2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0283571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558420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7425168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8588606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1300413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8624562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2700669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0845432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1262989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5610524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535780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42F2B07D-43F4-4955-917F-8336DD29C966}"/>
                  </a:ext>
                </a:extLst>
              </p:cNvPr>
              <p:cNvSpPr/>
              <p:nvPr/>
            </p:nvSpPr>
            <p:spPr>
              <a:xfrm>
                <a:off x="7722499" y="976509"/>
                <a:ext cx="99097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en-US" sz="1600" b="0" i="0" dirty="0" smtClean="0">
                          <a:latin typeface="Cambria Math" panose="02040503050406030204" pitchFamily="18" charset="0"/>
                        </a:rPr>
                        <m:t>Certified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42F2B07D-43F4-4955-917F-8336DD29C9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2499" y="976509"/>
                <a:ext cx="990977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angle 22">
            <a:extLst>
              <a:ext uri="{FF2B5EF4-FFF2-40B4-BE49-F238E27FC236}">
                <a16:creationId xmlns:a16="http://schemas.microsoft.com/office/drawing/2014/main" id="{49C76C02-0B6D-49AB-87A9-1D1BA47E1524}"/>
              </a:ext>
            </a:extLst>
          </p:cNvPr>
          <p:cNvSpPr/>
          <p:nvPr/>
        </p:nvSpPr>
        <p:spPr>
          <a:xfrm>
            <a:off x="455816" y="4335302"/>
            <a:ext cx="71192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Find the names of the pilots capable of flying the flight AA740 on 02/06</a:t>
            </a:r>
          </a:p>
        </p:txBody>
      </p:sp>
      <p:graphicFrame>
        <p:nvGraphicFramePr>
          <p:cNvPr id="24" name="Table 5">
            <a:extLst>
              <a:ext uri="{FF2B5EF4-FFF2-40B4-BE49-F238E27FC236}">
                <a16:creationId xmlns:a16="http://schemas.microsoft.com/office/drawing/2014/main" id="{32F41E69-94B3-49B9-A79B-6FF2CD17533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44377" y="3608466"/>
          <a:ext cx="5780660" cy="609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00405">
                  <a:extLst>
                    <a:ext uri="{9D8B030D-6E8A-4147-A177-3AD203B41FA5}">
                      <a16:colId xmlns:a16="http://schemas.microsoft.com/office/drawing/2014/main" val="1511248068"/>
                    </a:ext>
                  </a:extLst>
                </a:gridCol>
                <a:gridCol w="662305">
                  <a:extLst>
                    <a:ext uri="{9D8B030D-6E8A-4147-A177-3AD203B41FA5}">
                      <a16:colId xmlns:a16="http://schemas.microsoft.com/office/drawing/2014/main" val="3366816543"/>
                    </a:ext>
                  </a:extLst>
                </a:gridCol>
                <a:gridCol w="1057148">
                  <a:extLst>
                    <a:ext uri="{9D8B030D-6E8A-4147-A177-3AD203B41FA5}">
                      <a16:colId xmlns:a16="http://schemas.microsoft.com/office/drawing/2014/main" val="2718293055"/>
                    </a:ext>
                  </a:extLst>
                </a:gridCol>
                <a:gridCol w="1295718">
                  <a:extLst>
                    <a:ext uri="{9D8B030D-6E8A-4147-A177-3AD203B41FA5}">
                      <a16:colId xmlns:a16="http://schemas.microsoft.com/office/drawing/2014/main" val="3672171585"/>
                    </a:ext>
                  </a:extLst>
                </a:gridCol>
                <a:gridCol w="1306830">
                  <a:extLst>
                    <a:ext uri="{9D8B030D-6E8A-4147-A177-3AD203B41FA5}">
                      <a16:colId xmlns:a16="http://schemas.microsoft.com/office/drawing/2014/main" val="2521118495"/>
                    </a:ext>
                  </a:extLst>
                </a:gridCol>
                <a:gridCol w="758254">
                  <a:extLst>
                    <a:ext uri="{9D8B030D-6E8A-4147-A177-3AD203B41FA5}">
                      <a16:colId xmlns:a16="http://schemas.microsoft.com/office/drawing/2014/main" val="1796854357"/>
                    </a:ext>
                  </a:extLst>
                </a:gridCol>
              </a:tblGrid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Code</a:t>
                      </a:r>
                    </a:p>
                  </a:txBody>
                  <a:tcP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Origin</a:t>
                      </a:r>
                    </a:p>
                  </a:txBody>
                  <a:tcP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Destination</a:t>
                      </a:r>
                    </a:p>
                  </a:txBody>
                  <a:tcP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Departure</a:t>
                      </a:r>
                    </a:p>
                  </a:txBody>
                  <a:tcP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Arrival</a:t>
                      </a:r>
                    </a:p>
                  </a:txBody>
                  <a:tcP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Aircraft</a:t>
                      </a:r>
                    </a:p>
                  </a:txBody>
                  <a:tcPr>
                    <a:solidFill>
                      <a:srgbClr val="E2E2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0283571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AA740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PHL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02/06 6:50 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02/07 8:05 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55842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53626C56-0CA0-49E2-9A17-85C1EFD460DE}"/>
                  </a:ext>
                </a:extLst>
              </p:cNvPr>
              <p:cNvSpPr/>
              <p:nvPr/>
            </p:nvSpPr>
            <p:spPr>
              <a:xfrm>
                <a:off x="3129162" y="3250862"/>
                <a:ext cx="739305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en-US" sz="1600" b="0" i="0" dirty="0" smtClean="0">
                          <a:latin typeface="Cambria Math" panose="02040503050406030204" pitchFamily="18" charset="0"/>
                        </a:rPr>
                        <m:t>Flight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53626C56-0CA0-49E2-9A17-85C1EFD460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9162" y="3250862"/>
                <a:ext cx="739305" cy="338554"/>
              </a:xfrm>
              <a:prstGeom prst="rect">
                <a:avLst/>
              </a:prstGeom>
              <a:blipFill>
                <a:blip r:embed="rId8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461316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E4B6166-A84E-440F-BFE6-D888E26BB365}"/>
              </a:ext>
            </a:extLst>
          </p:cNvPr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gradFill flip="none" rotWithShape="1">
            <a:gsLst>
              <a:gs pos="0">
                <a:srgbClr val="E2E2E2"/>
              </a:gs>
              <a:gs pos="100000">
                <a:srgbClr val="F0F0F0"/>
              </a:gs>
            </a:gsLst>
            <a:lin ang="2700000" scaled="1"/>
            <a:tileRect/>
          </a:gra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0F5CDC-2F1F-47D3-8C33-2E4B68C75AF9}"/>
              </a:ext>
            </a:extLst>
          </p:cNvPr>
          <p:cNvSpPr txBox="1"/>
          <p:nvPr/>
        </p:nvSpPr>
        <p:spPr>
          <a:xfrm>
            <a:off x="238125" y="43934"/>
            <a:ext cx="2349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CMSC 508 – Databases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A47622-3DC7-4A46-9871-79EAF68D98E5}"/>
              </a:ext>
            </a:extLst>
          </p:cNvPr>
          <p:cNvSpPr txBox="1"/>
          <p:nvPr/>
        </p:nvSpPr>
        <p:spPr>
          <a:xfrm>
            <a:off x="7117339" y="43934"/>
            <a:ext cx="1906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/>
              <a:t>Relational algebra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8E48E4-A8FC-4343-9E21-32744D3C0F29}"/>
              </a:ext>
            </a:extLst>
          </p:cNvPr>
          <p:cNvSpPr txBox="1"/>
          <p:nvPr/>
        </p:nvSpPr>
        <p:spPr>
          <a:xfrm>
            <a:off x="0" y="457200"/>
            <a:ext cx="9144000" cy="866904"/>
          </a:xfrm>
          <a:prstGeom prst="rect">
            <a:avLst/>
          </a:prstGeom>
          <a:noFill/>
        </p:spPr>
        <p:txBody>
          <a:bodyPr wrap="square" lIns="457200" tIns="182880" rIns="457200" bIns="0" rtlCol="0">
            <a:spAutoFit/>
          </a:bodyPr>
          <a:lstStyle/>
          <a:p>
            <a:pPr marL="342900" indent="-342900"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dirty="0"/>
              <a:t>Write the relational algebra expression for the following query</a:t>
            </a:r>
          </a:p>
          <a:p>
            <a:pPr lvl="1">
              <a:spcAft>
                <a:spcPts val="1000"/>
              </a:spcAft>
            </a:pPr>
            <a:endParaRPr lang="en-US" i="1" dirty="0"/>
          </a:p>
        </p:txBody>
      </p:sp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F5964E89-3E07-46A2-AB55-1C66F44B170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1244" y="91440"/>
            <a:ext cx="2121513" cy="27432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61A648E-6267-4A50-BFF9-C1BBBE2AA728}"/>
              </a:ext>
            </a:extLst>
          </p:cNvPr>
          <p:cNvSpPr/>
          <p:nvPr/>
        </p:nvSpPr>
        <p:spPr>
          <a:xfrm>
            <a:off x="455816" y="3088162"/>
            <a:ext cx="856755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Find the code and departure time of all non-stop flights from Richmond to Philadelphia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Find the codes, departure time, and arrival time of any flight combination from Richmond to Madrid with a single stop</a:t>
            </a:r>
          </a:p>
        </p:txBody>
      </p:sp>
      <p:graphicFrame>
        <p:nvGraphicFramePr>
          <p:cNvPr id="22" name="Table 5">
            <a:extLst>
              <a:ext uri="{FF2B5EF4-FFF2-40B4-BE49-F238E27FC236}">
                <a16:creationId xmlns:a16="http://schemas.microsoft.com/office/drawing/2014/main" id="{4833DE3F-89CF-4F76-8637-724984434E23}"/>
              </a:ext>
            </a:extLst>
          </p:cNvPr>
          <p:cNvGraphicFramePr>
            <a:graphicFrameLocks noGrp="1"/>
          </p:cNvGraphicFramePr>
          <p:nvPr/>
        </p:nvGraphicFramePr>
        <p:xfrm>
          <a:off x="1993334" y="1324104"/>
          <a:ext cx="5124005" cy="1524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90892">
                  <a:extLst>
                    <a:ext uri="{9D8B030D-6E8A-4147-A177-3AD203B41FA5}">
                      <a16:colId xmlns:a16="http://schemas.microsoft.com/office/drawing/2014/main" val="1511248068"/>
                    </a:ext>
                  </a:extLst>
                </a:gridCol>
                <a:gridCol w="662305">
                  <a:extLst>
                    <a:ext uri="{9D8B030D-6E8A-4147-A177-3AD203B41FA5}">
                      <a16:colId xmlns:a16="http://schemas.microsoft.com/office/drawing/2014/main" val="3366816543"/>
                    </a:ext>
                  </a:extLst>
                </a:gridCol>
                <a:gridCol w="1057148">
                  <a:extLst>
                    <a:ext uri="{9D8B030D-6E8A-4147-A177-3AD203B41FA5}">
                      <a16:colId xmlns:a16="http://schemas.microsoft.com/office/drawing/2014/main" val="2718293055"/>
                    </a:ext>
                  </a:extLst>
                </a:gridCol>
                <a:gridCol w="1306830">
                  <a:extLst>
                    <a:ext uri="{9D8B030D-6E8A-4147-A177-3AD203B41FA5}">
                      <a16:colId xmlns:a16="http://schemas.microsoft.com/office/drawing/2014/main" val="3672171585"/>
                    </a:ext>
                  </a:extLst>
                </a:gridCol>
                <a:gridCol w="1306830">
                  <a:extLst>
                    <a:ext uri="{9D8B030D-6E8A-4147-A177-3AD203B41FA5}">
                      <a16:colId xmlns:a16="http://schemas.microsoft.com/office/drawing/2014/main" val="2521118495"/>
                    </a:ext>
                  </a:extLst>
                </a:gridCol>
              </a:tblGrid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Code</a:t>
                      </a:r>
                    </a:p>
                  </a:txBody>
                  <a:tcP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Origin</a:t>
                      </a:r>
                    </a:p>
                  </a:txBody>
                  <a:tcP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Destination</a:t>
                      </a:r>
                    </a:p>
                  </a:txBody>
                  <a:tcP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Departure</a:t>
                      </a:r>
                    </a:p>
                  </a:txBody>
                  <a:tcP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Arrival</a:t>
                      </a:r>
                    </a:p>
                  </a:txBody>
                  <a:tcPr>
                    <a:solidFill>
                      <a:srgbClr val="E2E2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0283571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AA740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PHL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02/06 6:50 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02/07 8:05 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558420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AA4897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PHL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02/06 6:30 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02/06 7:40 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9423639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AA3778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NYC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02/06 7:30 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02/06 8:30 PM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0148352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AA840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NYC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02/06 5:30 PM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02/07 7:45 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993462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261390F6-ECFD-4073-B94A-027E4830F9DA}"/>
                  </a:ext>
                </a:extLst>
              </p:cNvPr>
              <p:cNvSpPr/>
              <p:nvPr/>
            </p:nvSpPr>
            <p:spPr>
              <a:xfrm>
                <a:off x="4185683" y="966500"/>
                <a:ext cx="739305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en-US" sz="1600" b="0" i="0" dirty="0" smtClean="0">
                          <a:latin typeface="Cambria Math" panose="02040503050406030204" pitchFamily="18" charset="0"/>
                        </a:rPr>
                        <m:t>Flight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261390F6-ECFD-4073-B94A-027E4830F9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5683" y="966500"/>
                <a:ext cx="739305" cy="338554"/>
              </a:xfrm>
              <a:prstGeom prst="rect">
                <a:avLst/>
              </a:prstGeom>
              <a:blipFill>
                <a:blip r:embed="rId4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6518DFBD-AB16-4665-8F43-F7D6D9D69D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77620" y="3983691"/>
            <a:ext cx="2197419" cy="1125220"/>
          </a:xfrm>
          <a:prstGeom prst="rect">
            <a:avLst/>
          </a:prstGeom>
        </p:spPr>
      </p:pic>
      <p:pic>
        <p:nvPicPr>
          <p:cNvPr id="1026" name="Picture 2" descr="Trans World Airlines | Logopedia | Fandom">
            <a:extLst>
              <a:ext uri="{FF2B5EF4-FFF2-40B4-BE49-F238E27FC236}">
                <a16:creationId xmlns:a16="http://schemas.microsoft.com/office/drawing/2014/main" id="{5685E17B-8A44-4E8B-9BF2-61DC120ED8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4881" y="4345079"/>
            <a:ext cx="558493" cy="402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Some of the Sweatiest Movie of All Time - Sweating Buckets! | Purax">
            <a:extLst>
              <a:ext uri="{FF2B5EF4-FFF2-40B4-BE49-F238E27FC236}">
                <a16:creationId xmlns:a16="http://schemas.microsoft.com/office/drawing/2014/main" id="{EF7EC3ED-3ABB-4669-B67F-DBE9B55B28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0120" y="4145327"/>
            <a:ext cx="1518521" cy="854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000478F-2001-48F3-AB31-0F1D802828BB}"/>
              </a:ext>
            </a:extLst>
          </p:cNvPr>
          <p:cNvSpPr txBox="1"/>
          <p:nvPr/>
        </p:nvSpPr>
        <p:spPr>
          <a:xfrm>
            <a:off x="3732176" y="4777601"/>
            <a:ext cx="11106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Difficulty level:</a:t>
            </a:r>
          </a:p>
        </p:txBody>
      </p:sp>
    </p:spTree>
    <p:extLst>
      <p:ext uri="{BB962C8B-B14F-4D97-AF65-F5344CB8AC3E}">
        <p14:creationId xmlns:p14="http://schemas.microsoft.com/office/powerpoint/2010/main" val="30166769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E4B6166-A84E-440F-BFE6-D888E26BB365}"/>
              </a:ext>
            </a:extLst>
          </p:cNvPr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gradFill flip="none" rotWithShape="1">
            <a:gsLst>
              <a:gs pos="0">
                <a:srgbClr val="E2E2E2"/>
              </a:gs>
              <a:gs pos="100000">
                <a:srgbClr val="F0F0F0"/>
              </a:gs>
            </a:gsLst>
            <a:lin ang="2700000" scaled="1"/>
            <a:tileRect/>
          </a:gra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0F5CDC-2F1F-47D3-8C33-2E4B68C75AF9}"/>
              </a:ext>
            </a:extLst>
          </p:cNvPr>
          <p:cNvSpPr txBox="1"/>
          <p:nvPr/>
        </p:nvSpPr>
        <p:spPr>
          <a:xfrm>
            <a:off x="238125" y="43934"/>
            <a:ext cx="2349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CMSC 508 – Databases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A47622-3DC7-4A46-9871-79EAF68D98E5}"/>
              </a:ext>
            </a:extLst>
          </p:cNvPr>
          <p:cNvSpPr txBox="1"/>
          <p:nvPr/>
        </p:nvSpPr>
        <p:spPr>
          <a:xfrm>
            <a:off x="7117339" y="43934"/>
            <a:ext cx="1906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/>
              <a:t>Relational algebra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8E48E4-A8FC-4343-9E21-32744D3C0F29}"/>
              </a:ext>
            </a:extLst>
          </p:cNvPr>
          <p:cNvSpPr txBox="1"/>
          <p:nvPr/>
        </p:nvSpPr>
        <p:spPr>
          <a:xfrm>
            <a:off x="0" y="457200"/>
            <a:ext cx="9144000" cy="866904"/>
          </a:xfrm>
          <a:prstGeom prst="rect">
            <a:avLst/>
          </a:prstGeom>
          <a:noFill/>
        </p:spPr>
        <p:txBody>
          <a:bodyPr wrap="square" lIns="457200" tIns="182880" rIns="457200" bIns="0" rtlCol="0">
            <a:spAutoFit/>
          </a:bodyPr>
          <a:lstStyle/>
          <a:p>
            <a:pPr marL="342900" indent="-342900"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dirty="0"/>
              <a:t>Write the relational algebra expression for the following query</a:t>
            </a:r>
          </a:p>
          <a:p>
            <a:pPr lvl="1">
              <a:spcAft>
                <a:spcPts val="1000"/>
              </a:spcAft>
            </a:pPr>
            <a:endParaRPr lang="en-US" i="1" dirty="0"/>
          </a:p>
        </p:txBody>
      </p:sp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F5964E89-3E07-46A2-AB55-1C66F44B170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1244" y="91440"/>
            <a:ext cx="2121513" cy="274320"/>
          </a:xfrm>
          <a:prstGeom prst="rect">
            <a:avLst/>
          </a:prstGeom>
        </p:spPr>
      </p:pic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AA888B4F-68FD-411F-A9D6-6379EE9C7065}"/>
              </a:ext>
            </a:extLst>
          </p:cNvPr>
          <p:cNvGraphicFramePr>
            <a:graphicFrameLocks noGrp="1"/>
          </p:cNvGraphicFramePr>
          <p:nvPr/>
        </p:nvGraphicFramePr>
        <p:xfrm>
          <a:off x="544377" y="1352550"/>
          <a:ext cx="1801432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6555">
                  <a:extLst>
                    <a:ext uri="{9D8B030D-6E8A-4147-A177-3AD203B41FA5}">
                      <a16:colId xmlns:a16="http://schemas.microsoft.com/office/drawing/2014/main" val="1511248068"/>
                    </a:ext>
                  </a:extLst>
                </a:gridCol>
                <a:gridCol w="764858">
                  <a:extLst>
                    <a:ext uri="{9D8B030D-6E8A-4147-A177-3AD203B41FA5}">
                      <a16:colId xmlns:a16="http://schemas.microsoft.com/office/drawing/2014/main" val="3366816543"/>
                    </a:ext>
                  </a:extLst>
                </a:gridCol>
                <a:gridCol w="660019">
                  <a:extLst>
                    <a:ext uri="{9D8B030D-6E8A-4147-A177-3AD203B41FA5}">
                      <a16:colId xmlns:a16="http://schemas.microsoft.com/office/drawing/2014/main" val="2718293055"/>
                    </a:ext>
                  </a:extLst>
                </a:gridCol>
              </a:tblGrid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ID</a:t>
                      </a:r>
                    </a:p>
                  </a:txBody>
                  <a:tcP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Name</a:t>
                      </a:r>
                    </a:p>
                  </a:txBody>
                  <a:tcP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Salary</a:t>
                      </a:r>
                    </a:p>
                  </a:txBody>
                  <a:tcPr>
                    <a:solidFill>
                      <a:srgbClr val="E2E2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0283571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Allison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558420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7425168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Charles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8588606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David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0826066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Edward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467779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FA5FE7C1-EB00-4FD6-B12C-5338C15012D9}"/>
                  </a:ext>
                </a:extLst>
              </p:cNvPr>
              <p:cNvSpPr/>
              <p:nvPr/>
            </p:nvSpPr>
            <p:spPr>
              <a:xfrm>
                <a:off x="893500" y="976509"/>
                <a:ext cx="110318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en-US" sz="1600" b="0" i="0" dirty="0" smtClean="0">
                          <a:latin typeface="Cambria Math" panose="02040503050406030204" pitchFamily="18" charset="0"/>
                        </a:rPr>
                        <m:t>Employee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FA5FE7C1-EB00-4FD6-B12C-5338C15012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500" y="976509"/>
                <a:ext cx="1103186" cy="338554"/>
              </a:xfrm>
              <a:prstGeom prst="rect">
                <a:avLst/>
              </a:prstGeom>
              <a:blipFill>
                <a:blip r:embed="rId4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6" name="Table 5">
            <a:extLst>
              <a:ext uri="{FF2B5EF4-FFF2-40B4-BE49-F238E27FC236}">
                <a16:creationId xmlns:a16="http://schemas.microsoft.com/office/drawing/2014/main" id="{AC3DBAB6-B2C5-4461-B6BB-ED7F27B18BCA}"/>
              </a:ext>
            </a:extLst>
          </p:cNvPr>
          <p:cNvGraphicFramePr>
            <a:graphicFrameLocks noGrp="1"/>
          </p:cNvGraphicFramePr>
          <p:nvPr/>
        </p:nvGraphicFramePr>
        <p:xfrm>
          <a:off x="2701988" y="1352550"/>
          <a:ext cx="1426273" cy="121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6555">
                  <a:extLst>
                    <a:ext uri="{9D8B030D-6E8A-4147-A177-3AD203B41FA5}">
                      <a16:colId xmlns:a16="http://schemas.microsoft.com/office/drawing/2014/main" val="1511248068"/>
                    </a:ext>
                  </a:extLst>
                </a:gridCol>
                <a:gridCol w="1049718">
                  <a:extLst>
                    <a:ext uri="{9D8B030D-6E8A-4147-A177-3AD203B41FA5}">
                      <a16:colId xmlns:a16="http://schemas.microsoft.com/office/drawing/2014/main" val="3366816543"/>
                    </a:ext>
                  </a:extLst>
                </a:gridCol>
              </a:tblGrid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ID</a:t>
                      </a:r>
                    </a:p>
                  </a:txBody>
                  <a:tcP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FlightHours</a:t>
                      </a:r>
                    </a:p>
                  </a:txBody>
                  <a:tcPr>
                    <a:solidFill>
                      <a:srgbClr val="E2E2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0283571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558420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7425168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858860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084E4866-B8C7-4138-B6A2-FE56C7075DC1}"/>
                  </a:ext>
                </a:extLst>
              </p:cNvPr>
              <p:cNvSpPr/>
              <p:nvPr/>
            </p:nvSpPr>
            <p:spPr>
              <a:xfrm>
                <a:off x="3051111" y="976509"/>
                <a:ext cx="639919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en-US" sz="1600" b="0" i="0" dirty="0" smtClean="0">
                          <a:latin typeface="Cambria Math" panose="02040503050406030204" pitchFamily="18" charset="0"/>
                        </a:rPr>
                        <m:t>Pilot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084E4866-B8C7-4138-B6A2-FE56C7075D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1111" y="976509"/>
                <a:ext cx="639919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8" name="Table 5">
            <a:extLst>
              <a:ext uri="{FF2B5EF4-FFF2-40B4-BE49-F238E27FC236}">
                <a16:creationId xmlns:a16="http://schemas.microsoft.com/office/drawing/2014/main" id="{A8C2E9EB-75D2-42AB-960A-DBF7AB3FC16D}"/>
              </a:ext>
            </a:extLst>
          </p:cNvPr>
          <p:cNvGraphicFramePr>
            <a:graphicFrameLocks noGrp="1"/>
          </p:cNvGraphicFramePr>
          <p:nvPr/>
        </p:nvGraphicFramePr>
        <p:xfrm>
          <a:off x="4453196" y="1352550"/>
          <a:ext cx="2922905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6555">
                  <a:extLst>
                    <a:ext uri="{9D8B030D-6E8A-4147-A177-3AD203B41FA5}">
                      <a16:colId xmlns:a16="http://schemas.microsoft.com/office/drawing/2014/main" val="1511248068"/>
                    </a:ext>
                  </a:extLst>
                </a:gridCol>
                <a:gridCol w="652780">
                  <a:extLst>
                    <a:ext uri="{9D8B030D-6E8A-4147-A177-3AD203B41FA5}">
                      <a16:colId xmlns:a16="http://schemas.microsoft.com/office/drawing/2014/main" val="3366816543"/>
                    </a:ext>
                  </a:extLst>
                </a:gridCol>
                <a:gridCol w="1223200">
                  <a:extLst>
                    <a:ext uri="{9D8B030D-6E8A-4147-A177-3AD203B41FA5}">
                      <a16:colId xmlns:a16="http://schemas.microsoft.com/office/drawing/2014/main" val="2718293055"/>
                    </a:ext>
                  </a:extLst>
                </a:gridCol>
                <a:gridCol w="670370">
                  <a:extLst>
                    <a:ext uri="{9D8B030D-6E8A-4147-A177-3AD203B41FA5}">
                      <a16:colId xmlns:a16="http://schemas.microsoft.com/office/drawing/2014/main" val="1895653493"/>
                    </a:ext>
                  </a:extLst>
                </a:gridCol>
              </a:tblGrid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ID</a:t>
                      </a:r>
                    </a:p>
                  </a:txBody>
                  <a:tcP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Name</a:t>
                      </a:r>
                    </a:p>
                  </a:txBody>
                  <a:tcP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Manufacturer</a:t>
                      </a:r>
                    </a:p>
                  </a:txBody>
                  <a:tcP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Range</a:t>
                      </a:r>
                    </a:p>
                  </a:txBody>
                  <a:tcPr>
                    <a:solidFill>
                      <a:srgbClr val="E2E2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0283571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A380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Airbus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558420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A330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Airbus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7425168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A320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Airbus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5800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8588606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B787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Boeing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0826066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B777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Boeing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467779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4CA5D49B-1EA0-46F1-A6A8-E6B12465DE21}"/>
                  </a:ext>
                </a:extLst>
              </p:cNvPr>
              <p:cNvSpPr/>
              <p:nvPr/>
            </p:nvSpPr>
            <p:spPr>
              <a:xfrm>
                <a:off x="5460036" y="976509"/>
                <a:ext cx="909223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en-US" sz="1600" b="0" i="0" dirty="0" smtClean="0">
                          <a:latin typeface="Cambria Math" panose="02040503050406030204" pitchFamily="18" charset="0"/>
                        </a:rPr>
                        <m:t>Aircraft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4CA5D49B-1EA0-46F1-A6A8-E6B12465DE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0036" y="976509"/>
                <a:ext cx="909223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0" name="Table 5">
            <a:extLst>
              <a:ext uri="{FF2B5EF4-FFF2-40B4-BE49-F238E27FC236}">
                <a16:creationId xmlns:a16="http://schemas.microsoft.com/office/drawing/2014/main" id="{837F3FD0-D420-424C-801A-D5C85B07DD7E}"/>
              </a:ext>
            </a:extLst>
          </p:cNvPr>
          <p:cNvGraphicFramePr>
            <a:graphicFrameLocks noGrp="1"/>
          </p:cNvGraphicFramePr>
          <p:nvPr/>
        </p:nvGraphicFramePr>
        <p:xfrm>
          <a:off x="7722499" y="1352550"/>
          <a:ext cx="943610" cy="3352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3868">
                  <a:extLst>
                    <a:ext uri="{9D8B030D-6E8A-4147-A177-3AD203B41FA5}">
                      <a16:colId xmlns:a16="http://schemas.microsoft.com/office/drawing/2014/main" val="1511248068"/>
                    </a:ext>
                  </a:extLst>
                </a:gridCol>
                <a:gridCol w="479742">
                  <a:extLst>
                    <a:ext uri="{9D8B030D-6E8A-4147-A177-3AD203B41FA5}">
                      <a16:colId xmlns:a16="http://schemas.microsoft.com/office/drawing/2014/main" val="3366816543"/>
                    </a:ext>
                  </a:extLst>
                </a:gridCol>
              </a:tblGrid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EID</a:t>
                      </a:r>
                    </a:p>
                  </a:txBody>
                  <a:tcP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AID</a:t>
                      </a:r>
                    </a:p>
                  </a:txBody>
                  <a:tcPr>
                    <a:solidFill>
                      <a:srgbClr val="E2E2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0283571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558420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7425168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8588606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1300413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8624562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2700669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0845432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1262989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5610524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535780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42F2B07D-43F4-4955-917F-8336DD29C966}"/>
                  </a:ext>
                </a:extLst>
              </p:cNvPr>
              <p:cNvSpPr/>
              <p:nvPr/>
            </p:nvSpPr>
            <p:spPr>
              <a:xfrm>
                <a:off x="7722499" y="976509"/>
                <a:ext cx="99097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en-US" sz="1600" b="0" i="0" dirty="0" smtClean="0">
                          <a:latin typeface="Cambria Math" panose="02040503050406030204" pitchFamily="18" charset="0"/>
                        </a:rPr>
                        <m:t>Certified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42F2B07D-43F4-4955-917F-8336DD29C9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2499" y="976509"/>
                <a:ext cx="990977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C61A648E-6267-4A50-BFF9-C1BBBE2AA728}"/>
              </a:ext>
            </a:extLst>
          </p:cNvPr>
          <p:cNvSpPr/>
          <p:nvPr/>
        </p:nvSpPr>
        <p:spPr>
          <a:xfrm>
            <a:off x="477890" y="3472042"/>
            <a:ext cx="68982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Find the name of pilots who can operate planes with a range greater than 6,500 miles but are not certified on any Boeing aircraft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DCA6C4A-E044-4946-8B1E-FE51342F8BFA}"/>
              </a:ext>
            </a:extLst>
          </p:cNvPr>
          <p:cNvSpPr/>
          <p:nvPr/>
        </p:nvSpPr>
        <p:spPr>
          <a:xfrm>
            <a:off x="349940" y="4323422"/>
            <a:ext cx="58375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i="1" dirty="0"/>
              <a:t>1st find the set of all pilots certified for models with range &gt; 6,500 miles and 2nd subtract the set of pilots certified for a Boeing aircraft</a:t>
            </a:r>
          </a:p>
        </p:txBody>
      </p:sp>
      <p:pic>
        <p:nvPicPr>
          <p:cNvPr id="4098" name="Picture 2" descr="Here's the unexpected origin of the &quot;confused math lady&quot; meme | Boing Boing">
            <a:extLst>
              <a:ext uri="{FF2B5EF4-FFF2-40B4-BE49-F238E27FC236}">
                <a16:creationId xmlns:a16="http://schemas.microsoft.com/office/drawing/2014/main" id="{4D488227-A4DE-47C9-8B1C-1A341680DA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6159" y="4101033"/>
            <a:ext cx="1540817" cy="10083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B2C3DB1D-355D-4C48-B6A6-44C952DB28FE}"/>
              </a:ext>
            </a:extLst>
          </p:cNvPr>
          <p:cNvSpPr txBox="1"/>
          <p:nvPr/>
        </p:nvSpPr>
        <p:spPr>
          <a:xfrm>
            <a:off x="5069781" y="4880555"/>
            <a:ext cx="391673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Difficulty level:</a:t>
            </a:r>
          </a:p>
        </p:txBody>
      </p:sp>
    </p:spTree>
    <p:extLst>
      <p:ext uri="{BB962C8B-B14F-4D97-AF65-F5344CB8AC3E}">
        <p14:creationId xmlns:p14="http://schemas.microsoft.com/office/powerpoint/2010/main" val="383239898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E4B6166-A84E-440F-BFE6-D888E26BB365}"/>
              </a:ext>
            </a:extLst>
          </p:cNvPr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gradFill flip="none" rotWithShape="1">
            <a:gsLst>
              <a:gs pos="0">
                <a:srgbClr val="E2E2E2"/>
              </a:gs>
              <a:gs pos="100000">
                <a:srgbClr val="F0F0F0"/>
              </a:gs>
            </a:gsLst>
            <a:lin ang="2700000" scaled="1"/>
            <a:tileRect/>
          </a:gra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0F5CDC-2F1F-47D3-8C33-2E4B68C75AF9}"/>
              </a:ext>
            </a:extLst>
          </p:cNvPr>
          <p:cNvSpPr txBox="1"/>
          <p:nvPr/>
        </p:nvSpPr>
        <p:spPr>
          <a:xfrm>
            <a:off x="238125" y="43934"/>
            <a:ext cx="2349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CMSC 508 – Databases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A47622-3DC7-4A46-9871-79EAF68D98E5}"/>
              </a:ext>
            </a:extLst>
          </p:cNvPr>
          <p:cNvSpPr txBox="1"/>
          <p:nvPr/>
        </p:nvSpPr>
        <p:spPr>
          <a:xfrm>
            <a:off x="7117339" y="43934"/>
            <a:ext cx="1906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/>
              <a:t>Relational algebra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8E48E4-A8FC-4343-9E21-32744D3C0F29}"/>
              </a:ext>
            </a:extLst>
          </p:cNvPr>
          <p:cNvSpPr txBox="1"/>
          <p:nvPr/>
        </p:nvSpPr>
        <p:spPr>
          <a:xfrm>
            <a:off x="0" y="457200"/>
            <a:ext cx="9144000" cy="3082895"/>
          </a:xfrm>
          <a:prstGeom prst="rect">
            <a:avLst/>
          </a:prstGeom>
          <a:noFill/>
        </p:spPr>
        <p:txBody>
          <a:bodyPr wrap="square" lIns="457200" tIns="182880" rIns="457200" bIns="0" rtlCol="0">
            <a:spAutoFit/>
          </a:bodyPr>
          <a:lstStyle/>
          <a:p>
            <a:pPr marL="342900" indent="-342900"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dirty="0"/>
              <a:t>What is the meaning and output of the following expressions?</a:t>
            </a:r>
          </a:p>
          <a:p>
            <a:pPr lvl="1">
              <a:spcAft>
                <a:spcPts val="1000"/>
              </a:spcAft>
            </a:pPr>
            <a:endParaRPr lang="en-US" sz="1600" dirty="0"/>
          </a:p>
          <a:p>
            <a:pPr lvl="1">
              <a:spcAft>
                <a:spcPts val="1000"/>
              </a:spcAft>
            </a:pPr>
            <a:endParaRPr lang="en-US" sz="1600" dirty="0"/>
          </a:p>
          <a:p>
            <a:pPr lvl="1">
              <a:spcAft>
                <a:spcPts val="1000"/>
              </a:spcAft>
            </a:pPr>
            <a:endParaRPr lang="en-US" sz="1600" dirty="0"/>
          </a:p>
          <a:p>
            <a:pPr lvl="1">
              <a:spcAft>
                <a:spcPts val="1000"/>
              </a:spcAft>
            </a:pPr>
            <a:endParaRPr lang="en-US" sz="1600" dirty="0"/>
          </a:p>
          <a:p>
            <a:pPr lvl="1">
              <a:spcAft>
                <a:spcPts val="1000"/>
              </a:spcAft>
            </a:pPr>
            <a:endParaRPr lang="en-US" sz="1600" dirty="0"/>
          </a:p>
          <a:p>
            <a:pPr lvl="1">
              <a:spcAft>
                <a:spcPts val="1000"/>
              </a:spcAft>
            </a:pPr>
            <a:endParaRPr lang="en-US" sz="1600" dirty="0"/>
          </a:p>
          <a:p>
            <a:pPr lvl="1">
              <a:spcAft>
                <a:spcPts val="1000"/>
              </a:spcAft>
            </a:pPr>
            <a:endParaRPr lang="en-US" sz="1600" dirty="0"/>
          </a:p>
        </p:txBody>
      </p:sp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F5964E89-3E07-46A2-AB55-1C66F44B170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1244" y="91440"/>
            <a:ext cx="2121513" cy="274320"/>
          </a:xfrm>
          <a:prstGeom prst="rect">
            <a:avLst/>
          </a:prstGeom>
        </p:spPr>
      </p:pic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619F6257-6FE5-4070-AD3B-3B3D4231F1E1}"/>
              </a:ext>
            </a:extLst>
          </p:cNvPr>
          <p:cNvGraphicFramePr>
            <a:graphicFrameLocks noGrp="1"/>
          </p:cNvGraphicFramePr>
          <p:nvPr/>
        </p:nvGraphicFramePr>
        <p:xfrm>
          <a:off x="544377" y="1352550"/>
          <a:ext cx="1801432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6555">
                  <a:extLst>
                    <a:ext uri="{9D8B030D-6E8A-4147-A177-3AD203B41FA5}">
                      <a16:colId xmlns:a16="http://schemas.microsoft.com/office/drawing/2014/main" val="1511248068"/>
                    </a:ext>
                  </a:extLst>
                </a:gridCol>
                <a:gridCol w="764858">
                  <a:extLst>
                    <a:ext uri="{9D8B030D-6E8A-4147-A177-3AD203B41FA5}">
                      <a16:colId xmlns:a16="http://schemas.microsoft.com/office/drawing/2014/main" val="3366816543"/>
                    </a:ext>
                  </a:extLst>
                </a:gridCol>
                <a:gridCol w="660019">
                  <a:extLst>
                    <a:ext uri="{9D8B030D-6E8A-4147-A177-3AD203B41FA5}">
                      <a16:colId xmlns:a16="http://schemas.microsoft.com/office/drawing/2014/main" val="2718293055"/>
                    </a:ext>
                  </a:extLst>
                </a:gridCol>
              </a:tblGrid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ID</a:t>
                      </a:r>
                    </a:p>
                  </a:txBody>
                  <a:tcP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Name</a:t>
                      </a:r>
                    </a:p>
                  </a:txBody>
                  <a:tcP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Salary</a:t>
                      </a:r>
                    </a:p>
                  </a:txBody>
                  <a:tcPr>
                    <a:solidFill>
                      <a:srgbClr val="E2E2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0283571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Allison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558420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7425168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Charles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8588606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David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0826066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Edward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467779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1838879-26B9-475B-B7E4-A96881BF9806}"/>
                  </a:ext>
                </a:extLst>
              </p:cNvPr>
              <p:cNvSpPr/>
              <p:nvPr/>
            </p:nvSpPr>
            <p:spPr>
              <a:xfrm>
                <a:off x="893500" y="976509"/>
                <a:ext cx="110318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en-US" sz="1600" b="0" i="0" dirty="0" smtClean="0">
                          <a:latin typeface="Cambria Math" panose="02040503050406030204" pitchFamily="18" charset="0"/>
                        </a:rPr>
                        <m:t>Employee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91838879-26B9-475B-B7E4-A96881BF98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500" y="976509"/>
                <a:ext cx="1103186" cy="338554"/>
              </a:xfrm>
              <a:prstGeom prst="rect">
                <a:avLst/>
              </a:prstGeom>
              <a:blipFill>
                <a:blip r:embed="rId4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" name="Table 5">
            <a:extLst>
              <a:ext uri="{FF2B5EF4-FFF2-40B4-BE49-F238E27FC236}">
                <a16:creationId xmlns:a16="http://schemas.microsoft.com/office/drawing/2014/main" id="{5A740D6D-D174-4B75-AADC-576A34B8E300}"/>
              </a:ext>
            </a:extLst>
          </p:cNvPr>
          <p:cNvGraphicFramePr>
            <a:graphicFrameLocks noGrp="1"/>
          </p:cNvGraphicFramePr>
          <p:nvPr/>
        </p:nvGraphicFramePr>
        <p:xfrm>
          <a:off x="2701988" y="1352550"/>
          <a:ext cx="1426273" cy="121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6555">
                  <a:extLst>
                    <a:ext uri="{9D8B030D-6E8A-4147-A177-3AD203B41FA5}">
                      <a16:colId xmlns:a16="http://schemas.microsoft.com/office/drawing/2014/main" val="1511248068"/>
                    </a:ext>
                  </a:extLst>
                </a:gridCol>
                <a:gridCol w="1049718">
                  <a:extLst>
                    <a:ext uri="{9D8B030D-6E8A-4147-A177-3AD203B41FA5}">
                      <a16:colId xmlns:a16="http://schemas.microsoft.com/office/drawing/2014/main" val="3366816543"/>
                    </a:ext>
                  </a:extLst>
                </a:gridCol>
              </a:tblGrid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ID</a:t>
                      </a:r>
                    </a:p>
                  </a:txBody>
                  <a:tcP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FlightHours</a:t>
                      </a:r>
                    </a:p>
                  </a:txBody>
                  <a:tcPr>
                    <a:solidFill>
                      <a:srgbClr val="E2E2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0283571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558420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800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7425168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858860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DD7CB743-B2A9-4ECA-B843-A2A600F7A615}"/>
                  </a:ext>
                </a:extLst>
              </p:cNvPr>
              <p:cNvSpPr/>
              <p:nvPr/>
            </p:nvSpPr>
            <p:spPr>
              <a:xfrm>
                <a:off x="3051111" y="976509"/>
                <a:ext cx="639919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en-US" sz="1600" b="0" i="0" dirty="0" smtClean="0">
                          <a:latin typeface="Cambria Math" panose="02040503050406030204" pitchFamily="18" charset="0"/>
                        </a:rPr>
                        <m:t>Pilot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DD7CB743-B2A9-4ECA-B843-A2A600F7A6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1111" y="976509"/>
                <a:ext cx="639919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" name="Table 5">
            <a:extLst>
              <a:ext uri="{FF2B5EF4-FFF2-40B4-BE49-F238E27FC236}">
                <a16:creationId xmlns:a16="http://schemas.microsoft.com/office/drawing/2014/main" id="{46C383A8-02EA-48AB-9EC3-A58A8CFFDBBE}"/>
              </a:ext>
            </a:extLst>
          </p:cNvPr>
          <p:cNvGraphicFramePr>
            <a:graphicFrameLocks noGrp="1"/>
          </p:cNvGraphicFramePr>
          <p:nvPr/>
        </p:nvGraphicFramePr>
        <p:xfrm>
          <a:off x="4453196" y="1352550"/>
          <a:ext cx="2922905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6555">
                  <a:extLst>
                    <a:ext uri="{9D8B030D-6E8A-4147-A177-3AD203B41FA5}">
                      <a16:colId xmlns:a16="http://schemas.microsoft.com/office/drawing/2014/main" val="1511248068"/>
                    </a:ext>
                  </a:extLst>
                </a:gridCol>
                <a:gridCol w="652780">
                  <a:extLst>
                    <a:ext uri="{9D8B030D-6E8A-4147-A177-3AD203B41FA5}">
                      <a16:colId xmlns:a16="http://schemas.microsoft.com/office/drawing/2014/main" val="3366816543"/>
                    </a:ext>
                  </a:extLst>
                </a:gridCol>
                <a:gridCol w="1223200">
                  <a:extLst>
                    <a:ext uri="{9D8B030D-6E8A-4147-A177-3AD203B41FA5}">
                      <a16:colId xmlns:a16="http://schemas.microsoft.com/office/drawing/2014/main" val="2718293055"/>
                    </a:ext>
                  </a:extLst>
                </a:gridCol>
                <a:gridCol w="670370">
                  <a:extLst>
                    <a:ext uri="{9D8B030D-6E8A-4147-A177-3AD203B41FA5}">
                      <a16:colId xmlns:a16="http://schemas.microsoft.com/office/drawing/2014/main" val="1895653493"/>
                    </a:ext>
                  </a:extLst>
                </a:gridCol>
              </a:tblGrid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ID</a:t>
                      </a:r>
                    </a:p>
                  </a:txBody>
                  <a:tcP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Name</a:t>
                      </a:r>
                    </a:p>
                  </a:txBody>
                  <a:tcP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Manufacturer</a:t>
                      </a:r>
                    </a:p>
                  </a:txBody>
                  <a:tcP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Range</a:t>
                      </a:r>
                    </a:p>
                  </a:txBody>
                  <a:tcPr>
                    <a:solidFill>
                      <a:srgbClr val="E2E2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0283571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A380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Airbus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558420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A330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Airbus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7425168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A320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Airbus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5800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8588606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B787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Boeing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0826066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B777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Boeing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467779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7F1A8C95-7FD3-495B-ABAE-C16337A41941}"/>
                  </a:ext>
                </a:extLst>
              </p:cNvPr>
              <p:cNvSpPr/>
              <p:nvPr/>
            </p:nvSpPr>
            <p:spPr>
              <a:xfrm>
                <a:off x="5460036" y="976509"/>
                <a:ext cx="909223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en-US" sz="1600" b="0" i="0" dirty="0" smtClean="0">
                          <a:latin typeface="Cambria Math" panose="02040503050406030204" pitchFamily="18" charset="0"/>
                        </a:rPr>
                        <m:t>Aircraft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7F1A8C95-7FD3-495B-ABAE-C16337A419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0036" y="976509"/>
                <a:ext cx="909223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5" name="Table 5">
            <a:extLst>
              <a:ext uri="{FF2B5EF4-FFF2-40B4-BE49-F238E27FC236}">
                <a16:creationId xmlns:a16="http://schemas.microsoft.com/office/drawing/2014/main" id="{989B7C06-5D77-45BD-AA76-20FFA30093CB}"/>
              </a:ext>
            </a:extLst>
          </p:cNvPr>
          <p:cNvGraphicFramePr>
            <a:graphicFrameLocks noGrp="1"/>
          </p:cNvGraphicFramePr>
          <p:nvPr/>
        </p:nvGraphicFramePr>
        <p:xfrm>
          <a:off x="7722499" y="1352550"/>
          <a:ext cx="943610" cy="3352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3868">
                  <a:extLst>
                    <a:ext uri="{9D8B030D-6E8A-4147-A177-3AD203B41FA5}">
                      <a16:colId xmlns:a16="http://schemas.microsoft.com/office/drawing/2014/main" val="1511248068"/>
                    </a:ext>
                  </a:extLst>
                </a:gridCol>
                <a:gridCol w="479742">
                  <a:extLst>
                    <a:ext uri="{9D8B030D-6E8A-4147-A177-3AD203B41FA5}">
                      <a16:colId xmlns:a16="http://schemas.microsoft.com/office/drawing/2014/main" val="3366816543"/>
                    </a:ext>
                  </a:extLst>
                </a:gridCol>
              </a:tblGrid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EID</a:t>
                      </a:r>
                    </a:p>
                  </a:txBody>
                  <a:tcP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AID</a:t>
                      </a:r>
                    </a:p>
                  </a:txBody>
                  <a:tcPr>
                    <a:solidFill>
                      <a:srgbClr val="E2E2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0283571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558420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7425168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8588606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1300413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8624562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2700669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0845432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1262989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5610524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535780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D07F7C60-1C2D-4FFE-AF0E-3589ACC25B26}"/>
                  </a:ext>
                </a:extLst>
              </p:cNvPr>
              <p:cNvSpPr/>
              <p:nvPr/>
            </p:nvSpPr>
            <p:spPr>
              <a:xfrm>
                <a:off x="7722499" y="976509"/>
                <a:ext cx="99097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en-US" sz="1600" b="0" i="0" dirty="0" smtClean="0">
                          <a:latin typeface="Cambria Math" panose="02040503050406030204" pitchFamily="18" charset="0"/>
                        </a:rPr>
                        <m:t>Certified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D07F7C60-1C2D-4FFE-AF0E-3589ACC25B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2499" y="976509"/>
                <a:ext cx="990977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096EDF26-84A0-4AE7-B9B2-8D75287D8188}"/>
              </a:ext>
            </a:extLst>
          </p:cNvPr>
          <p:cNvSpPr/>
          <p:nvPr/>
        </p:nvSpPr>
        <p:spPr>
          <a:xfrm>
            <a:off x="59808" y="3457610"/>
            <a:ext cx="7605912" cy="1513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42950" lvl="1" indent="-285750"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l-GR" sz="1400" dirty="0"/>
              <a:t>π </a:t>
            </a:r>
            <a:r>
              <a:rPr lang="en-US" sz="1400" dirty="0"/>
              <a:t>Employee.name, manufacturer</a:t>
            </a:r>
            <a:br>
              <a:rPr lang="en-US" sz="1400" dirty="0"/>
            </a:br>
            <a:r>
              <a:rPr lang="en-US" sz="1400" dirty="0"/>
              <a:t>	(Employee ⟕ Employee.id = </a:t>
            </a:r>
            <a:r>
              <a:rPr lang="en-US" sz="1400" dirty="0" err="1"/>
              <a:t>Certified.eid</a:t>
            </a:r>
            <a:r>
              <a:rPr lang="en-US" sz="1400" dirty="0"/>
              <a:t> (Certified ⨝ </a:t>
            </a:r>
            <a:r>
              <a:rPr lang="en-US" sz="1400" dirty="0" err="1"/>
              <a:t>Certified.aid</a:t>
            </a:r>
            <a:r>
              <a:rPr lang="en-US" sz="1400" dirty="0"/>
              <a:t> = Aircraft.id Aircraft))</a:t>
            </a:r>
          </a:p>
          <a:p>
            <a:pPr marL="742950" lvl="1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742950" lvl="1" indent="-285750"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dirty="0"/>
              <a:t>π name</a:t>
            </a:r>
            <a:br>
              <a:rPr lang="en-US" sz="1400" dirty="0"/>
            </a:br>
            <a:r>
              <a:rPr lang="en-US" sz="1400" dirty="0"/>
              <a:t>	(Employee ⨝ Employee.id = C1.eid (σ C1.eid = C2.eid ∧ C1.aid ≠ C2.aid (ρ C1 (Certified) ⨯ ρ C2 (Certified))))</a:t>
            </a:r>
          </a:p>
        </p:txBody>
      </p:sp>
    </p:spTree>
    <p:extLst>
      <p:ext uri="{BB962C8B-B14F-4D97-AF65-F5344CB8AC3E}">
        <p14:creationId xmlns:p14="http://schemas.microsoft.com/office/powerpoint/2010/main" val="358405889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E4B6166-A84E-440F-BFE6-D888E26BB365}"/>
              </a:ext>
            </a:extLst>
          </p:cNvPr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gradFill flip="none" rotWithShape="1">
            <a:gsLst>
              <a:gs pos="0">
                <a:srgbClr val="E2E2E2"/>
              </a:gs>
              <a:gs pos="100000">
                <a:srgbClr val="F0F0F0"/>
              </a:gs>
            </a:gsLst>
            <a:lin ang="2700000" scaled="1"/>
            <a:tileRect/>
          </a:gra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0F5CDC-2F1F-47D3-8C33-2E4B68C75AF9}"/>
              </a:ext>
            </a:extLst>
          </p:cNvPr>
          <p:cNvSpPr txBox="1"/>
          <p:nvPr/>
        </p:nvSpPr>
        <p:spPr>
          <a:xfrm>
            <a:off x="238125" y="43934"/>
            <a:ext cx="2349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CMSC 508 – Databases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A47622-3DC7-4A46-9871-79EAF68D98E5}"/>
              </a:ext>
            </a:extLst>
          </p:cNvPr>
          <p:cNvSpPr txBox="1"/>
          <p:nvPr/>
        </p:nvSpPr>
        <p:spPr>
          <a:xfrm>
            <a:off x="7117339" y="43934"/>
            <a:ext cx="1906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/>
              <a:t>Relational algebra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8E48E4-A8FC-4343-9E21-32744D3C0F29}"/>
              </a:ext>
            </a:extLst>
          </p:cNvPr>
          <p:cNvSpPr txBox="1"/>
          <p:nvPr/>
        </p:nvSpPr>
        <p:spPr>
          <a:xfrm>
            <a:off x="0" y="457200"/>
            <a:ext cx="9144000" cy="866904"/>
          </a:xfrm>
          <a:prstGeom prst="rect">
            <a:avLst/>
          </a:prstGeom>
          <a:noFill/>
        </p:spPr>
        <p:txBody>
          <a:bodyPr wrap="square" lIns="457200" tIns="182880" rIns="457200" bIns="0" rtlCol="0">
            <a:spAutoFit/>
          </a:bodyPr>
          <a:lstStyle/>
          <a:p>
            <a:pPr marL="342900" indent="-342900"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dirty="0"/>
              <a:t>Write the relational algebra expression for the following query</a:t>
            </a:r>
          </a:p>
          <a:p>
            <a:pPr lvl="1">
              <a:spcAft>
                <a:spcPts val="1000"/>
              </a:spcAft>
            </a:pPr>
            <a:endParaRPr lang="en-US" i="1" dirty="0"/>
          </a:p>
        </p:txBody>
      </p:sp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F5964E89-3E07-46A2-AB55-1C66F44B170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1244" y="91440"/>
            <a:ext cx="2121513" cy="274320"/>
          </a:xfrm>
          <a:prstGeom prst="rect">
            <a:avLst/>
          </a:prstGeom>
        </p:spPr>
      </p:pic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AA888B4F-68FD-411F-A9D6-6379EE9C7065}"/>
              </a:ext>
            </a:extLst>
          </p:cNvPr>
          <p:cNvGraphicFramePr>
            <a:graphicFrameLocks noGrp="1"/>
          </p:cNvGraphicFramePr>
          <p:nvPr/>
        </p:nvGraphicFramePr>
        <p:xfrm>
          <a:off x="544376" y="1352550"/>
          <a:ext cx="2099765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8916">
                  <a:extLst>
                    <a:ext uri="{9D8B030D-6E8A-4147-A177-3AD203B41FA5}">
                      <a16:colId xmlns:a16="http://schemas.microsoft.com/office/drawing/2014/main" val="1511248068"/>
                    </a:ext>
                  </a:extLst>
                </a:gridCol>
                <a:gridCol w="891525">
                  <a:extLst>
                    <a:ext uri="{9D8B030D-6E8A-4147-A177-3AD203B41FA5}">
                      <a16:colId xmlns:a16="http://schemas.microsoft.com/office/drawing/2014/main" val="3366816543"/>
                    </a:ext>
                  </a:extLst>
                </a:gridCol>
                <a:gridCol w="769324">
                  <a:extLst>
                    <a:ext uri="{9D8B030D-6E8A-4147-A177-3AD203B41FA5}">
                      <a16:colId xmlns:a16="http://schemas.microsoft.com/office/drawing/2014/main" val="2718293055"/>
                    </a:ext>
                  </a:extLst>
                </a:gridCol>
              </a:tblGrid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EID</a:t>
                      </a:r>
                    </a:p>
                  </a:txBody>
                  <a:tcP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Name</a:t>
                      </a:r>
                    </a:p>
                  </a:txBody>
                  <a:tcP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Salary</a:t>
                      </a:r>
                    </a:p>
                  </a:txBody>
                  <a:tcPr>
                    <a:solidFill>
                      <a:srgbClr val="E2E2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0283571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Allison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558420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7425168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Charles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8588606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David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0826066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Edward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467779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FA5FE7C1-EB00-4FD6-B12C-5338C15012D9}"/>
                  </a:ext>
                </a:extLst>
              </p:cNvPr>
              <p:cNvSpPr/>
              <p:nvPr/>
            </p:nvSpPr>
            <p:spPr>
              <a:xfrm>
                <a:off x="893500" y="976509"/>
                <a:ext cx="110318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en-US" sz="1600" b="0" i="0" dirty="0" smtClean="0">
                          <a:latin typeface="Cambria Math" panose="02040503050406030204" pitchFamily="18" charset="0"/>
                        </a:rPr>
                        <m:t>Employee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FA5FE7C1-EB00-4FD6-B12C-5338C15012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500" y="976509"/>
                <a:ext cx="1103186" cy="338554"/>
              </a:xfrm>
              <a:prstGeom prst="rect">
                <a:avLst/>
              </a:prstGeom>
              <a:blipFill>
                <a:blip r:embed="rId4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8" name="Table 5">
            <a:extLst>
              <a:ext uri="{FF2B5EF4-FFF2-40B4-BE49-F238E27FC236}">
                <a16:creationId xmlns:a16="http://schemas.microsoft.com/office/drawing/2014/main" id="{A8C2E9EB-75D2-42AB-960A-DBF7AB3FC16D}"/>
              </a:ext>
            </a:extLst>
          </p:cNvPr>
          <p:cNvGraphicFramePr>
            <a:graphicFrameLocks noGrp="1"/>
          </p:cNvGraphicFramePr>
          <p:nvPr/>
        </p:nvGraphicFramePr>
        <p:xfrm>
          <a:off x="3526096" y="1352550"/>
          <a:ext cx="3514784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2805">
                  <a:extLst>
                    <a:ext uri="{9D8B030D-6E8A-4147-A177-3AD203B41FA5}">
                      <a16:colId xmlns:a16="http://schemas.microsoft.com/office/drawing/2014/main" val="1511248068"/>
                    </a:ext>
                  </a:extLst>
                </a:gridCol>
                <a:gridCol w="784966">
                  <a:extLst>
                    <a:ext uri="{9D8B030D-6E8A-4147-A177-3AD203B41FA5}">
                      <a16:colId xmlns:a16="http://schemas.microsoft.com/office/drawing/2014/main" val="3366816543"/>
                    </a:ext>
                  </a:extLst>
                </a:gridCol>
                <a:gridCol w="1470894">
                  <a:extLst>
                    <a:ext uri="{9D8B030D-6E8A-4147-A177-3AD203B41FA5}">
                      <a16:colId xmlns:a16="http://schemas.microsoft.com/office/drawing/2014/main" val="2718293055"/>
                    </a:ext>
                  </a:extLst>
                </a:gridCol>
                <a:gridCol w="806119">
                  <a:extLst>
                    <a:ext uri="{9D8B030D-6E8A-4147-A177-3AD203B41FA5}">
                      <a16:colId xmlns:a16="http://schemas.microsoft.com/office/drawing/2014/main" val="1895653493"/>
                    </a:ext>
                  </a:extLst>
                </a:gridCol>
              </a:tblGrid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AID</a:t>
                      </a:r>
                    </a:p>
                  </a:txBody>
                  <a:tcP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Model</a:t>
                      </a:r>
                    </a:p>
                  </a:txBody>
                  <a:tcP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Manufacturer</a:t>
                      </a:r>
                    </a:p>
                  </a:txBody>
                  <a:tcP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Range</a:t>
                      </a:r>
                    </a:p>
                  </a:txBody>
                  <a:tcPr>
                    <a:solidFill>
                      <a:srgbClr val="E2E2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0283571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A380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Airbus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558420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A330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Airbus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7425168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A320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Airbus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5800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8588606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B787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Boeing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0826066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B777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Boeing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467779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4CA5D49B-1EA0-46F1-A6A8-E6B12465DE21}"/>
                  </a:ext>
                </a:extLst>
              </p:cNvPr>
              <p:cNvSpPr/>
              <p:nvPr/>
            </p:nvSpPr>
            <p:spPr>
              <a:xfrm>
                <a:off x="4532936" y="976509"/>
                <a:ext cx="909223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en-US" sz="1600" b="0" i="0" dirty="0" smtClean="0">
                          <a:latin typeface="Cambria Math" panose="02040503050406030204" pitchFamily="18" charset="0"/>
                        </a:rPr>
                        <m:t>Aircraft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4CA5D49B-1EA0-46F1-A6A8-E6B12465DE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2936" y="976509"/>
                <a:ext cx="909223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0" name="Table 5">
            <a:extLst>
              <a:ext uri="{FF2B5EF4-FFF2-40B4-BE49-F238E27FC236}">
                <a16:creationId xmlns:a16="http://schemas.microsoft.com/office/drawing/2014/main" id="{837F3FD0-D420-424C-801A-D5C85B07DD7E}"/>
              </a:ext>
            </a:extLst>
          </p:cNvPr>
          <p:cNvGraphicFramePr>
            <a:graphicFrameLocks noGrp="1"/>
          </p:cNvGraphicFramePr>
          <p:nvPr/>
        </p:nvGraphicFramePr>
        <p:xfrm>
          <a:off x="7722499" y="1352550"/>
          <a:ext cx="943610" cy="3352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3868">
                  <a:extLst>
                    <a:ext uri="{9D8B030D-6E8A-4147-A177-3AD203B41FA5}">
                      <a16:colId xmlns:a16="http://schemas.microsoft.com/office/drawing/2014/main" val="1511248068"/>
                    </a:ext>
                  </a:extLst>
                </a:gridCol>
                <a:gridCol w="479742">
                  <a:extLst>
                    <a:ext uri="{9D8B030D-6E8A-4147-A177-3AD203B41FA5}">
                      <a16:colId xmlns:a16="http://schemas.microsoft.com/office/drawing/2014/main" val="3366816543"/>
                    </a:ext>
                  </a:extLst>
                </a:gridCol>
              </a:tblGrid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EID</a:t>
                      </a:r>
                    </a:p>
                  </a:txBody>
                  <a:tcP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AID</a:t>
                      </a:r>
                    </a:p>
                  </a:txBody>
                  <a:tcPr>
                    <a:solidFill>
                      <a:srgbClr val="E2E2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0283571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558420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7425168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8588606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1300413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8624562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2700669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0845432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1262989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5610524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535780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42F2B07D-43F4-4955-917F-8336DD29C966}"/>
                  </a:ext>
                </a:extLst>
              </p:cNvPr>
              <p:cNvSpPr/>
              <p:nvPr/>
            </p:nvSpPr>
            <p:spPr>
              <a:xfrm>
                <a:off x="7722499" y="976509"/>
                <a:ext cx="99097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en-US" sz="1600" b="0" i="0" dirty="0" smtClean="0">
                          <a:latin typeface="Cambria Math" panose="02040503050406030204" pitchFamily="18" charset="0"/>
                        </a:rPr>
                        <m:t>Certified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42F2B07D-43F4-4955-917F-8336DD29C9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2499" y="976509"/>
                <a:ext cx="990977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A74A06F7-1FC4-4863-AF00-1C0B05B22485}"/>
              </a:ext>
            </a:extLst>
          </p:cNvPr>
          <p:cNvSpPr txBox="1"/>
          <p:nvPr/>
        </p:nvSpPr>
        <p:spPr>
          <a:xfrm>
            <a:off x="461734" y="3405202"/>
            <a:ext cx="6655605" cy="7104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just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dirty="0"/>
              <a:t>Find the name of employees who make </a:t>
            </a:r>
            <a:r>
              <a:rPr lang="en-US" b="1" dirty="0"/>
              <a:t>the highest </a:t>
            </a:r>
            <a:r>
              <a:rPr lang="en-US" dirty="0"/>
              <a:t>salary</a:t>
            </a:r>
          </a:p>
          <a:p>
            <a:pPr marL="285750" indent="-285750" algn="just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dirty="0"/>
              <a:t>Find the name of employees who make </a:t>
            </a:r>
            <a:r>
              <a:rPr lang="en-US" b="1" dirty="0"/>
              <a:t>the second highest </a:t>
            </a:r>
            <a:r>
              <a:rPr lang="en-US" dirty="0"/>
              <a:t>salary</a:t>
            </a:r>
          </a:p>
        </p:txBody>
      </p:sp>
      <p:pic>
        <p:nvPicPr>
          <p:cNvPr id="7170" name="Picture 2" descr="Roll Safe Think About It Meme - Imgflip">
            <a:extLst>
              <a:ext uri="{FF2B5EF4-FFF2-40B4-BE49-F238E27FC236}">
                <a16:creationId xmlns:a16="http://schemas.microsoft.com/office/drawing/2014/main" id="{AE0DE124-77D3-461C-AE78-4780E3A628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0760" y="4224537"/>
            <a:ext cx="1555115" cy="875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B8D554B6-BECE-43CD-BD17-855C308DC0B1}"/>
              </a:ext>
            </a:extLst>
          </p:cNvPr>
          <p:cNvSpPr txBox="1"/>
          <p:nvPr/>
        </p:nvSpPr>
        <p:spPr>
          <a:xfrm>
            <a:off x="4988501" y="4880555"/>
            <a:ext cx="391673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Difficulty level:</a:t>
            </a:r>
          </a:p>
        </p:txBody>
      </p:sp>
    </p:spTree>
    <p:extLst>
      <p:ext uri="{BB962C8B-B14F-4D97-AF65-F5344CB8AC3E}">
        <p14:creationId xmlns:p14="http://schemas.microsoft.com/office/powerpoint/2010/main" val="270578286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E4B6166-A84E-440F-BFE6-D888E26BB365}"/>
              </a:ext>
            </a:extLst>
          </p:cNvPr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gradFill flip="none" rotWithShape="1">
            <a:gsLst>
              <a:gs pos="0">
                <a:srgbClr val="E2E2E2"/>
              </a:gs>
              <a:gs pos="100000">
                <a:srgbClr val="F0F0F0"/>
              </a:gs>
            </a:gsLst>
            <a:lin ang="2700000" scaled="1"/>
            <a:tileRect/>
          </a:gra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0F5CDC-2F1F-47D3-8C33-2E4B68C75AF9}"/>
              </a:ext>
            </a:extLst>
          </p:cNvPr>
          <p:cNvSpPr txBox="1"/>
          <p:nvPr/>
        </p:nvSpPr>
        <p:spPr>
          <a:xfrm>
            <a:off x="238125" y="43934"/>
            <a:ext cx="2349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CMSC 508 – Databases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A47622-3DC7-4A46-9871-79EAF68D98E5}"/>
              </a:ext>
            </a:extLst>
          </p:cNvPr>
          <p:cNvSpPr txBox="1"/>
          <p:nvPr/>
        </p:nvSpPr>
        <p:spPr>
          <a:xfrm>
            <a:off x="7117339" y="43934"/>
            <a:ext cx="1906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/>
              <a:t>Relational algebra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8E48E4-A8FC-4343-9E21-32744D3C0F29}"/>
              </a:ext>
            </a:extLst>
          </p:cNvPr>
          <p:cNvSpPr txBox="1"/>
          <p:nvPr/>
        </p:nvSpPr>
        <p:spPr>
          <a:xfrm>
            <a:off x="0" y="457200"/>
            <a:ext cx="9144000" cy="866904"/>
          </a:xfrm>
          <a:prstGeom prst="rect">
            <a:avLst/>
          </a:prstGeom>
          <a:noFill/>
        </p:spPr>
        <p:txBody>
          <a:bodyPr wrap="square" lIns="457200" tIns="182880" rIns="457200" bIns="0" rtlCol="0">
            <a:spAutoFit/>
          </a:bodyPr>
          <a:lstStyle/>
          <a:p>
            <a:pPr marL="342900" indent="-342900"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dirty="0"/>
              <a:t>Write the relational algebra expression for the following query</a:t>
            </a:r>
          </a:p>
          <a:p>
            <a:pPr lvl="1">
              <a:spcAft>
                <a:spcPts val="1000"/>
              </a:spcAft>
            </a:pPr>
            <a:endParaRPr lang="en-US" i="1" dirty="0"/>
          </a:p>
        </p:txBody>
      </p:sp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F5964E89-3E07-46A2-AB55-1C66F44B170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1244" y="91440"/>
            <a:ext cx="2121513" cy="274320"/>
          </a:xfrm>
          <a:prstGeom prst="rect">
            <a:avLst/>
          </a:prstGeom>
        </p:spPr>
      </p:pic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AA888B4F-68FD-411F-A9D6-6379EE9C7065}"/>
              </a:ext>
            </a:extLst>
          </p:cNvPr>
          <p:cNvGraphicFramePr>
            <a:graphicFrameLocks noGrp="1"/>
          </p:cNvGraphicFramePr>
          <p:nvPr/>
        </p:nvGraphicFramePr>
        <p:xfrm>
          <a:off x="544376" y="1352550"/>
          <a:ext cx="2099765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8916">
                  <a:extLst>
                    <a:ext uri="{9D8B030D-6E8A-4147-A177-3AD203B41FA5}">
                      <a16:colId xmlns:a16="http://schemas.microsoft.com/office/drawing/2014/main" val="1511248068"/>
                    </a:ext>
                  </a:extLst>
                </a:gridCol>
                <a:gridCol w="891525">
                  <a:extLst>
                    <a:ext uri="{9D8B030D-6E8A-4147-A177-3AD203B41FA5}">
                      <a16:colId xmlns:a16="http://schemas.microsoft.com/office/drawing/2014/main" val="3366816543"/>
                    </a:ext>
                  </a:extLst>
                </a:gridCol>
                <a:gridCol w="769324">
                  <a:extLst>
                    <a:ext uri="{9D8B030D-6E8A-4147-A177-3AD203B41FA5}">
                      <a16:colId xmlns:a16="http://schemas.microsoft.com/office/drawing/2014/main" val="2718293055"/>
                    </a:ext>
                  </a:extLst>
                </a:gridCol>
              </a:tblGrid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EID</a:t>
                      </a:r>
                    </a:p>
                  </a:txBody>
                  <a:tcP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Name</a:t>
                      </a:r>
                    </a:p>
                  </a:txBody>
                  <a:tcP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Salary</a:t>
                      </a:r>
                    </a:p>
                  </a:txBody>
                  <a:tcPr>
                    <a:solidFill>
                      <a:srgbClr val="E2E2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0283571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Allison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558420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7425168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Charles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8588606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David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0826066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Edward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467779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FA5FE7C1-EB00-4FD6-B12C-5338C15012D9}"/>
                  </a:ext>
                </a:extLst>
              </p:cNvPr>
              <p:cNvSpPr/>
              <p:nvPr/>
            </p:nvSpPr>
            <p:spPr>
              <a:xfrm>
                <a:off x="893500" y="976509"/>
                <a:ext cx="110318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en-US" sz="1600" b="0" i="0" dirty="0" smtClean="0">
                          <a:latin typeface="Cambria Math" panose="02040503050406030204" pitchFamily="18" charset="0"/>
                        </a:rPr>
                        <m:t>Employee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FA5FE7C1-EB00-4FD6-B12C-5338C15012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500" y="976509"/>
                <a:ext cx="1103186" cy="338554"/>
              </a:xfrm>
              <a:prstGeom prst="rect">
                <a:avLst/>
              </a:prstGeom>
              <a:blipFill>
                <a:blip r:embed="rId4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8" name="Table 5">
            <a:extLst>
              <a:ext uri="{FF2B5EF4-FFF2-40B4-BE49-F238E27FC236}">
                <a16:creationId xmlns:a16="http://schemas.microsoft.com/office/drawing/2014/main" id="{A8C2E9EB-75D2-42AB-960A-DBF7AB3FC16D}"/>
              </a:ext>
            </a:extLst>
          </p:cNvPr>
          <p:cNvGraphicFramePr>
            <a:graphicFrameLocks noGrp="1"/>
          </p:cNvGraphicFramePr>
          <p:nvPr/>
        </p:nvGraphicFramePr>
        <p:xfrm>
          <a:off x="3526096" y="1352550"/>
          <a:ext cx="3514784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2805">
                  <a:extLst>
                    <a:ext uri="{9D8B030D-6E8A-4147-A177-3AD203B41FA5}">
                      <a16:colId xmlns:a16="http://schemas.microsoft.com/office/drawing/2014/main" val="1511248068"/>
                    </a:ext>
                  </a:extLst>
                </a:gridCol>
                <a:gridCol w="784966">
                  <a:extLst>
                    <a:ext uri="{9D8B030D-6E8A-4147-A177-3AD203B41FA5}">
                      <a16:colId xmlns:a16="http://schemas.microsoft.com/office/drawing/2014/main" val="3366816543"/>
                    </a:ext>
                  </a:extLst>
                </a:gridCol>
                <a:gridCol w="1470894">
                  <a:extLst>
                    <a:ext uri="{9D8B030D-6E8A-4147-A177-3AD203B41FA5}">
                      <a16:colId xmlns:a16="http://schemas.microsoft.com/office/drawing/2014/main" val="2718293055"/>
                    </a:ext>
                  </a:extLst>
                </a:gridCol>
                <a:gridCol w="806119">
                  <a:extLst>
                    <a:ext uri="{9D8B030D-6E8A-4147-A177-3AD203B41FA5}">
                      <a16:colId xmlns:a16="http://schemas.microsoft.com/office/drawing/2014/main" val="1895653493"/>
                    </a:ext>
                  </a:extLst>
                </a:gridCol>
              </a:tblGrid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AID</a:t>
                      </a:r>
                    </a:p>
                  </a:txBody>
                  <a:tcP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Model</a:t>
                      </a:r>
                    </a:p>
                  </a:txBody>
                  <a:tcP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Manufacturer</a:t>
                      </a:r>
                    </a:p>
                  </a:txBody>
                  <a:tcP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Range</a:t>
                      </a:r>
                    </a:p>
                  </a:txBody>
                  <a:tcPr>
                    <a:solidFill>
                      <a:srgbClr val="E2E2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0283571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A380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Airbus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7000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558420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A330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Airbus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7425168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A320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Airbus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5800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8588606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B787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Boeing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0826066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B777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Boeing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6500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467779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4CA5D49B-1EA0-46F1-A6A8-E6B12465DE21}"/>
                  </a:ext>
                </a:extLst>
              </p:cNvPr>
              <p:cNvSpPr/>
              <p:nvPr/>
            </p:nvSpPr>
            <p:spPr>
              <a:xfrm>
                <a:off x="4532936" y="976509"/>
                <a:ext cx="909223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en-US" sz="1600" b="0" i="0" dirty="0" smtClean="0">
                          <a:latin typeface="Cambria Math" panose="02040503050406030204" pitchFamily="18" charset="0"/>
                        </a:rPr>
                        <m:t>Aircraft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4CA5D49B-1EA0-46F1-A6A8-E6B12465DE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2936" y="976509"/>
                <a:ext cx="909223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0" name="Table 5">
            <a:extLst>
              <a:ext uri="{FF2B5EF4-FFF2-40B4-BE49-F238E27FC236}">
                <a16:creationId xmlns:a16="http://schemas.microsoft.com/office/drawing/2014/main" id="{837F3FD0-D420-424C-801A-D5C85B07DD7E}"/>
              </a:ext>
            </a:extLst>
          </p:cNvPr>
          <p:cNvGraphicFramePr>
            <a:graphicFrameLocks noGrp="1"/>
          </p:cNvGraphicFramePr>
          <p:nvPr/>
        </p:nvGraphicFramePr>
        <p:xfrm>
          <a:off x="7722499" y="1352550"/>
          <a:ext cx="943610" cy="3352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3868">
                  <a:extLst>
                    <a:ext uri="{9D8B030D-6E8A-4147-A177-3AD203B41FA5}">
                      <a16:colId xmlns:a16="http://schemas.microsoft.com/office/drawing/2014/main" val="1511248068"/>
                    </a:ext>
                  </a:extLst>
                </a:gridCol>
                <a:gridCol w="479742">
                  <a:extLst>
                    <a:ext uri="{9D8B030D-6E8A-4147-A177-3AD203B41FA5}">
                      <a16:colId xmlns:a16="http://schemas.microsoft.com/office/drawing/2014/main" val="3366816543"/>
                    </a:ext>
                  </a:extLst>
                </a:gridCol>
              </a:tblGrid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EID</a:t>
                      </a:r>
                    </a:p>
                  </a:txBody>
                  <a:tcP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AID</a:t>
                      </a:r>
                    </a:p>
                  </a:txBody>
                  <a:tcPr>
                    <a:solidFill>
                      <a:srgbClr val="E2E2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0283571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558420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7425168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8588606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1300413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8624562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2700669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0845432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1262989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5610524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535780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42F2B07D-43F4-4955-917F-8336DD29C966}"/>
                  </a:ext>
                </a:extLst>
              </p:cNvPr>
              <p:cNvSpPr/>
              <p:nvPr/>
            </p:nvSpPr>
            <p:spPr>
              <a:xfrm>
                <a:off x="7722499" y="976509"/>
                <a:ext cx="99097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en-US" sz="1600" b="0" i="0" dirty="0" smtClean="0">
                          <a:latin typeface="Cambria Math" panose="02040503050406030204" pitchFamily="18" charset="0"/>
                        </a:rPr>
                        <m:t>Certified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42F2B07D-43F4-4955-917F-8336DD29C9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2499" y="976509"/>
                <a:ext cx="990977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A74A06F7-1FC4-4863-AF00-1C0B05B22485}"/>
              </a:ext>
            </a:extLst>
          </p:cNvPr>
          <p:cNvSpPr txBox="1"/>
          <p:nvPr/>
        </p:nvSpPr>
        <p:spPr>
          <a:xfrm>
            <a:off x="327241" y="3464171"/>
            <a:ext cx="7277249" cy="7104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algn="just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dirty="0"/>
              <a:t>Find the name of employees who are certified for </a:t>
            </a:r>
            <a:r>
              <a:rPr lang="en-US" b="1" dirty="0"/>
              <a:t>at least three </a:t>
            </a:r>
            <a:r>
              <a:rPr lang="en-US" dirty="0"/>
              <a:t>aircrafts</a:t>
            </a:r>
          </a:p>
          <a:p>
            <a:pPr marL="285750" indent="-285750" algn="just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dirty="0"/>
              <a:t>Find the name of employees who are certified for </a:t>
            </a:r>
            <a:r>
              <a:rPr lang="en-US" b="1" dirty="0"/>
              <a:t>exactly three </a:t>
            </a:r>
            <a:r>
              <a:rPr lang="en-US" dirty="0"/>
              <a:t>aircrafts</a:t>
            </a:r>
          </a:p>
        </p:txBody>
      </p:sp>
      <p:pic>
        <p:nvPicPr>
          <p:cNvPr id="8194" name="Picture 2" descr="Calculate The Mass Of The Sun Meme - Meme Walls">
            <a:extLst>
              <a:ext uri="{FF2B5EF4-FFF2-40B4-BE49-F238E27FC236}">
                <a16:creationId xmlns:a16="http://schemas.microsoft.com/office/drawing/2014/main" id="{36A323A0-E2D9-4BE3-8217-9DD94F3A0F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7280" y="4242469"/>
            <a:ext cx="1344294" cy="887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7B29944-2C37-4BA1-AC60-BC0004844A55}"/>
              </a:ext>
            </a:extLst>
          </p:cNvPr>
          <p:cNvSpPr txBox="1"/>
          <p:nvPr/>
        </p:nvSpPr>
        <p:spPr>
          <a:xfrm>
            <a:off x="5106635" y="4880555"/>
            <a:ext cx="391673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Difficulty level:</a:t>
            </a:r>
          </a:p>
        </p:txBody>
      </p:sp>
    </p:spTree>
    <p:extLst>
      <p:ext uri="{BB962C8B-B14F-4D97-AF65-F5344CB8AC3E}">
        <p14:creationId xmlns:p14="http://schemas.microsoft.com/office/powerpoint/2010/main" val="4241431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EF63723-A149-460F-8358-0BE5EE897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Relational algebra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D1ECED-B2C2-4D04-96D1-7E1966BE1D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CMSC 508 – Database Theory</a:t>
            </a:r>
          </a:p>
        </p:txBody>
      </p:sp>
    </p:spTree>
    <p:extLst>
      <p:ext uri="{BB962C8B-B14F-4D97-AF65-F5344CB8AC3E}">
        <p14:creationId xmlns:p14="http://schemas.microsoft.com/office/powerpoint/2010/main" val="418246811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E4B6166-A84E-440F-BFE6-D888E26BB365}"/>
              </a:ext>
            </a:extLst>
          </p:cNvPr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gradFill flip="none" rotWithShape="1">
            <a:gsLst>
              <a:gs pos="0">
                <a:srgbClr val="E2E2E2"/>
              </a:gs>
              <a:gs pos="100000">
                <a:srgbClr val="F0F0F0"/>
              </a:gs>
            </a:gsLst>
            <a:lin ang="2700000" scaled="1"/>
            <a:tileRect/>
          </a:gra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0F5CDC-2F1F-47D3-8C33-2E4B68C75AF9}"/>
              </a:ext>
            </a:extLst>
          </p:cNvPr>
          <p:cNvSpPr txBox="1"/>
          <p:nvPr/>
        </p:nvSpPr>
        <p:spPr>
          <a:xfrm>
            <a:off x="238125" y="43934"/>
            <a:ext cx="2349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CMSC 508 – Databases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A47622-3DC7-4A46-9871-79EAF68D98E5}"/>
              </a:ext>
            </a:extLst>
          </p:cNvPr>
          <p:cNvSpPr txBox="1"/>
          <p:nvPr/>
        </p:nvSpPr>
        <p:spPr>
          <a:xfrm>
            <a:off x="7117339" y="43934"/>
            <a:ext cx="1906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/>
              <a:t>Relational algebra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8E48E4-A8FC-4343-9E21-32744D3C0F29}"/>
              </a:ext>
            </a:extLst>
          </p:cNvPr>
          <p:cNvSpPr txBox="1"/>
          <p:nvPr/>
        </p:nvSpPr>
        <p:spPr>
          <a:xfrm>
            <a:off x="0" y="457200"/>
            <a:ext cx="9144000" cy="866904"/>
          </a:xfrm>
          <a:prstGeom prst="rect">
            <a:avLst/>
          </a:prstGeom>
          <a:noFill/>
        </p:spPr>
        <p:txBody>
          <a:bodyPr wrap="square" lIns="457200" tIns="182880" rIns="457200" bIns="0" rtlCol="0">
            <a:spAutoFit/>
          </a:bodyPr>
          <a:lstStyle/>
          <a:p>
            <a:pPr marL="342900" indent="-342900"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dirty="0"/>
              <a:t>Write the relational algebra expression for the following query</a:t>
            </a:r>
          </a:p>
          <a:p>
            <a:pPr lvl="1">
              <a:spcAft>
                <a:spcPts val="1000"/>
              </a:spcAft>
            </a:pPr>
            <a:endParaRPr lang="en-US" i="1" dirty="0"/>
          </a:p>
        </p:txBody>
      </p:sp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F5964E89-3E07-46A2-AB55-1C66F44B170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1244" y="91440"/>
            <a:ext cx="2121513" cy="2743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74A06F7-1FC4-4863-AF00-1C0B05B22485}"/>
              </a:ext>
            </a:extLst>
          </p:cNvPr>
          <p:cNvSpPr txBox="1"/>
          <p:nvPr/>
        </p:nvSpPr>
        <p:spPr>
          <a:xfrm>
            <a:off x="3125659" y="1179061"/>
            <a:ext cx="6018341" cy="12695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Find all pizzerias that serve the </a:t>
            </a:r>
            <a:r>
              <a:rPr lang="en-US" sz="1600" b="1" dirty="0"/>
              <a:t>cheapest</a:t>
            </a:r>
            <a:r>
              <a:rPr lang="en-US" sz="1600" dirty="0"/>
              <a:t> pepperoni pizza</a:t>
            </a:r>
          </a:p>
          <a:p>
            <a:pPr marL="285750" indent="-28575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Find all pizzerias that serve </a:t>
            </a:r>
            <a:r>
              <a:rPr lang="en-US" sz="1600" b="1" dirty="0"/>
              <a:t>every</a:t>
            </a:r>
            <a:r>
              <a:rPr lang="en-US" sz="1600" dirty="0"/>
              <a:t> pizza that females eat</a:t>
            </a:r>
          </a:p>
          <a:p>
            <a:pPr marL="285750" indent="-285750">
              <a:spcAft>
                <a:spcPts val="500"/>
              </a:spcAft>
              <a:buFont typeface="Arial" panose="020B0604020202020204" pitchFamily="34" charset="0"/>
              <a:buChar char="•"/>
            </a:pPr>
            <a:r>
              <a:rPr lang="en-US" sz="1600" dirty="0"/>
              <a:t>Find all pizzerias that serve </a:t>
            </a:r>
            <a:r>
              <a:rPr lang="en-US" sz="1600" b="1" dirty="0"/>
              <a:t>every</a:t>
            </a:r>
            <a:r>
              <a:rPr lang="en-US" sz="1600" dirty="0"/>
              <a:t> pizza that </a:t>
            </a:r>
            <a:r>
              <a:rPr lang="en-US" sz="1600" b="1" dirty="0"/>
              <a:t>every</a:t>
            </a:r>
            <a:r>
              <a:rPr lang="en-US" sz="1600" dirty="0"/>
              <a:t> female eats</a:t>
            </a:r>
          </a:p>
          <a:p>
            <a:pPr marL="285750" indent="-285750">
              <a:spcAft>
                <a:spcPts val="500"/>
              </a:spcAft>
              <a:buFont typeface="Arial" panose="020B0604020202020204" pitchFamily="34" charset="0"/>
              <a:buChar char="•"/>
            </a:pPr>
            <a:endParaRPr lang="en-US" sz="1600" dirty="0"/>
          </a:p>
        </p:txBody>
      </p: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FB21B071-CE8E-4037-88BC-88C947AD0B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956" y="1043940"/>
            <a:ext cx="2529666" cy="4055625"/>
          </a:xfrm>
          <a:prstGeom prst="rect">
            <a:avLst/>
          </a:prstGeom>
        </p:spPr>
      </p:pic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0477FED7-B04A-4610-B50E-4A92733348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47578" y="2291079"/>
            <a:ext cx="934139" cy="2807579"/>
          </a:xfrm>
          <a:prstGeom prst="rect">
            <a:avLst/>
          </a:prstGeom>
        </p:spPr>
      </p:pic>
      <p:pic>
        <p:nvPicPr>
          <p:cNvPr id="15" name="Picture 14" descr="A screenshot of a cell phone&#10;&#10;Description automatically generated">
            <a:extLst>
              <a:ext uri="{FF2B5EF4-FFF2-40B4-BE49-F238E27FC236}">
                <a16:creationId xmlns:a16="http://schemas.microsoft.com/office/drawing/2014/main" id="{36FEDC93-92D4-4E58-951E-041E6406A6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90718" y="2237740"/>
            <a:ext cx="2084077" cy="194513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EAE4EE0-E6C1-410F-B47F-E56B20F99AB5}"/>
              </a:ext>
            </a:extLst>
          </p:cNvPr>
          <p:cNvSpPr txBox="1"/>
          <p:nvPr/>
        </p:nvSpPr>
        <p:spPr>
          <a:xfrm>
            <a:off x="6568440" y="4880555"/>
            <a:ext cx="257048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200" dirty="0"/>
              <a:t>Difficulty level: LOL</a:t>
            </a:r>
          </a:p>
        </p:txBody>
      </p:sp>
      <p:pic>
        <p:nvPicPr>
          <p:cNvPr id="9218" name="Picture 2" descr="Laughing Tom Cruise | Know Your Meme">
            <a:extLst>
              <a:ext uri="{FF2B5EF4-FFF2-40B4-BE49-F238E27FC236}">
                <a16:creationId xmlns:a16="http://schemas.microsoft.com/office/drawing/2014/main" id="{7C982D66-FD6B-4A50-89B5-97579B7002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1881" y="3812892"/>
            <a:ext cx="1601494" cy="1067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833859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E4B6166-A84E-440F-BFE6-D888E26BB365}"/>
              </a:ext>
            </a:extLst>
          </p:cNvPr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gradFill flip="none" rotWithShape="1">
            <a:gsLst>
              <a:gs pos="0">
                <a:srgbClr val="E2E2E2"/>
              </a:gs>
              <a:gs pos="100000">
                <a:srgbClr val="F0F0F0"/>
              </a:gs>
            </a:gsLst>
            <a:lin ang="2700000" scaled="1"/>
            <a:tileRect/>
          </a:gra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0F5CDC-2F1F-47D3-8C33-2E4B68C75AF9}"/>
              </a:ext>
            </a:extLst>
          </p:cNvPr>
          <p:cNvSpPr txBox="1"/>
          <p:nvPr/>
        </p:nvSpPr>
        <p:spPr>
          <a:xfrm>
            <a:off x="238125" y="43934"/>
            <a:ext cx="2349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CMSC 508 – Databases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A47622-3DC7-4A46-9871-79EAF68D98E5}"/>
              </a:ext>
            </a:extLst>
          </p:cNvPr>
          <p:cNvSpPr txBox="1"/>
          <p:nvPr/>
        </p:nvSpPr>
        <p:spPr>
          <a:xfrm>
            <a:off x="7117339" y="43934"/>
            <a:ext cx="1906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/>
              <a:t>Relational algebra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8E48E4-A8FC-4343-9E21-32744D3C0F29}"/>
              </a:ext>
            </a:extLst>
          </p:cNvPr>
          <p:cNvSpPr txBox="1"/>
          <p:nvPr/>
        </p:nvSpPr>
        <p:spPr>
          <a:xfrm>
            <a:off x="0" y="457200"/>
            <a:ext cx="9144000" cy="1420902"/>
          </a:xfrm>
          <a:prstGeom prst="rect">
            <a:avLst/>
          </a:prstGeom>
          <a:noFill/>
        </p:spPr>
        <p:txBody>
          <a:bodyPr wrap="square" lIns="457200" tIns="182880" rIns="457200" bIns="0" rtlCol="0">
            <a:spAutoFit/>
          </a:bodyPr>
          <a:lstStyle/>
          <a:p>
            <a:pPr marL="342900" indent="-342900">
              <a:spcAft>
                <a:spcPts val="1000"/>
              </a:spcAft>
              <a:buFont typeface="Wingdings" panose="05000000000000000000" pitchFamily="2" charset="2"/>
              <a:buChar char="§"/>
            </a:pPr>
            <a:r>
              <a:rPr lang="en-US" dirty="0"/>
              <a:t>Critical thinking</a:t>
            </a:r>
            <a:endParaRPr lang="en-US" i="1" dirty="0"/>
          </a:p>
          <a:p>
            <a:pPr>
              <a:spcAft>
                <a:spcPts val="1000"/>
              </a:spcAft>
            </a:pPr>
            <a:r>
              <a:rPr lang="en-US" dirty="0"/>
              <a:t>Given two relations R1 and R2, where R1 contains N1 unique tuples, R2 contains N2 unique tuples, and N2 &gt; N1 &gt; 0, give the minimum and maximum possible sizes (in tuples) for the output produced by each of the following relational algebra expressions:</a:t>
            </a:r>
          </a:p>
        </p:txBody>
      </p:sp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F5964E89-3E07-46A2-AB55-1C66F44B170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1244" y="91440"/>
            <a:ext cx="2121513" cy="274320"/>
          </a:xfrm>
          <a:prstGeom prst="rect">
            <a:avLst/>
          </a:prstGeom>
        </p:spPr>
      </p:pic>
      <p:graphicFrame>
        <p:nvGraphicFramePr>
          <p:cNvPr id="6" name="Table 7">
            <a:extLst>
              <a:ext uri="{FF2B5EF4-FFF2-40B4-BE49-F238E27FC236}">
                <a16:creationId xmlns:a16="http://schemas.microsoft.com/office/drawing/2014/main" id="{5CE57112-D308-43A7-AFBA-3D744417CC5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463040" y="2471420"/>
          <a:ext cx="6096000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69141645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135962395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5422296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Operation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Minimum #rows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Maximum #rows</a:t>
                      </a: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8548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R1 ∪ 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3372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R1 ∩ 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9860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R1 − 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7617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R2 − R1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0996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R1×R2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72184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524300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ChangeArrowheads="1"/>
          </p:cNvSpPr>
          <p:nvPr/>
        </p:nvSpPr>
        <p:spPr bwMode="auto">
          <a:xfrm>
            <a:off x="1739503" y="602456"/>
            <a:ext cx="6126181" cy="303402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endParaRPr lang="en-US" altLang="en-US" sz="1200"/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1745456" y="921958"/>
            <a:ext cx="6120230" cy="4028886"/>
          </a:xfrm>
          <a:prstGeom prst="rect">
            <a:avLst/>
          </a:prstGeom>
          <a:solidFill>
            <a:srgbClr val="E4F4FE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endParaRPr lang="en-US" altLang="en-US" sz="1200"/>
          </a:p>
        </p:txBody>
      </p:sp>
      <p:cxnSp>
        <p:nvCxnSpPr>
          <p:cNvPr id="24581" name="Straight Connector 5"/>
          <p:cNvCxnSpPr>
            <a:cxnSpLocks noChangeShapeType="1"/>
          </p:cNvCxnSpPr>
          <p:nvPr/>
        </p:nvCxnSpPr>
        <p:spPr bwMode="auto">
          <a:xfrm>
            <a:off x="3289697" y="877492"/>
            <a:ext cx="0" cy="3679031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82" name="Straight Connector 2"/>
          <p:cNvCxnSpPr>
            <a:cxnSpLocks noChangeShapeType="1"/>
          </p:cNvCxnSpPr>
          <p:nvPr/>
        </p:nvCxnSpPr>
        <p:spPr bwMode="auto">
          <a:xfrm flipV="1">
            <a:off x="3289697" y="602456"/>
            <a:ext cx="0" cy="244079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583" name="TextBox 6"/>
          <p:cNvSpPr txBox="1">
            <a:spLocks noChangeArrowheads="1"/>
          </p:cNvSpPr>
          <p:nvPr/>
        </p:nvSpPr>
        <p:spPr bwMode="auto">
          <a:xfrm>
            <a:off x="1739504" y="634604"/>
            <a:ext cx="482560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r>
              <a:rPr lang="en-US" altLang="en-US" sz="1200" dirty="0">
                <a:latin typeface="Palatino Linotype" charset="0"/>
              </a:rPr>
              <a:t>  Symbol (Name)                  Example of Use</a:t>
            </a:r>
          </a:p>
        </p:txBody>
      </p:sp>
      <p:sp>
        <p:nvSpPr>
          <p:cNvPr id="24584" name="TextBox 9"/>
          <p:cNvSpPr txBox="1">
            <a:spLocks noChangeArrowheads="1"/>
          </p:cNvSpPr>
          <p:nvPr/>
        </p:nvSpPr>
        <p:spPr bwMode="auto">
          <a:xfrm>
            <a:off x="2029896" y="914178"/>
            <a:ext cx="486489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r>
              <a:rPr lang="en-US" altLang="en-US" sz="1200" dirty="0">
                <a:latin typeface="Palatino Linotype" charset="0"/>
              </a:rPr>
              <a:t>  (Selection)	                        salary &gt; = 85000 </a:t>
            </a:r>
            <a:r>
              <a:rPr lang="en-US" altLang="en-US" sz="1200" baseline="30000" dirty="0">
                <a:latin typeface="Palatino Linotype" charset="0"/>
              </a:rPr>
              <a:t>(</a:t>
            </a:r>
            <a:r>
              <a:rPr lang="en-US" altLang="en-US" sz="1200" i="1" baseline="30000" dirty="0">
                <a:latin typeface="Palatino Linotype" charset="0"/>
              </a:rPr>
              <a:t>instructor</a:t>
            </a:r>
            <a:r>
              <a:rPr lang="en-US" altLang="en-US" sz="1200" baseline="30000" dirty="0">
                <a:latin typeface="Palatino Linotype" charset="0"/>
              </a:rPr>
              <a:t>)</a:t>
            </a:r>
          </a:p>
        </p:txBody>
      </p:sp>
      <p:sp>
        <p:nvSpPr>
          <p:cNvPr id="24585" name="TextBox 8"/>
          <p:cNvSpPr txBox="1">
            <a:spLocks noChangeArrowheads="1"/>
          </p:cNvSpPr>
          <p:nvPr/>
        </p:nvSpPr>
        <p:spPr bwMode="auto">
          <a:xfrm>
            <a:off x="2249210" y="1132746"/>
            <a:ext cx="665559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r>
              <a:rPr lang="el-GR" altLang="en-US" sz="1500">
                <a:latin typeface="Times New Roman" charset="0"/>
              </a:rPr>
              <a:t>σ</a:t>
            </a:r>
            <a:endParaRPr lang="en-US" altLang="en-US" sz="1200"/>
          </a:p>
        </p:txBody>
      </p:sp>
      <p:cxnSp>
        <p:nvCxnSpPr>
          <p:cNvPr id="24586" name="Straight Connector 11"/>
          <p:cNvCxnSpPr>
            <a:cxnSpLocks noChangeShapeType="1"/>
          </p:cNvCxnSpPr>
          <p:nvPr/>
        </p:nvCxnSpPr>
        <p:spPr bwMode="auto">
          <a:xfrm>
            <a:off x="3289697" y="1181100"/>
            <a:ext cx="410884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587" name="TextBox 12"/>
          <p:cNvSpPr txBox="1">
            <a:spLocks noChangeArrowheads="1"/>
          </p:cNvSpPr>
          <p:nvPr/>
        </p:nvSpPr>
        <p:spPr bwMode="auto">
          <a:xfrm>
            <a:off x="3280172" y="1186846"/>
            <a:ext cx="429985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r>
              <a:rPr lang="en-US" altLang="en-US" sz="1200" dirty="0">
                <a:latin typeface="Palatino Linotype" charset="0"/>
              </a:rPr>
              <a:t>Return rows of the input relation that satisfy the predicate.</a:t>
            </a:r>
          </a:p>
        </p:txBody>
      </p:sp>
      <p:cxnSp>
        <p:nvCxnSpPr>
          <p:cNvPr id="24588" name="Straight Connector 16"/>
          <p:cNvCxnSpPr>
            <a:cxnSpLocks noChangeShapeType="1"/>
          </p:cNvCxnSpPr>
          <p:nvPr/>
        </p:nvCxnSpPr>
        <p:spPr bwMode="auto">
          <a:xfrm>
            <a:off x="1963341" y="1481948"/>
            <a:ext cx="543401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89" name="Straight Connector 18"/>
          <p:cNvCxnSpPr>
            <a:cxnSpLocks noChangeShapeType="1"/>
          </p:cNvCxnSpPr>
          <p:nvPr/>
        </p:nvCxnSpPr>
        <p:spPr bwMode="auto">
          <a:xfrm>
            <a:off x="3306010" y="1792331"/>
            <a:ext cx="4107656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90" name="Straight Connector 19"/>
          <p:cNvCxnSpPr>
            <a:cxnSpLocks noChangeShapeType="1"/>
          </p:cNvCxnSpPr>
          <p:nvPr/>
        </p:nvCxnSpPr>
        <p:spPr bwMode="auto">
          <a:xfrm>
            <a:off x="1974056" y="2180466"/>
            <a:ext cx="543401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591" name="TextBox 20"/>
          <p:cNvSpPr txBox="1">
            <a:spLocks noChangeArrowheads="1"/>
          </p:cNvSpPr>
          <p:nvPr/>
        </p:nvSpPr>
        <p:spPr bwMode="auto">
          <a:xfrm>
            <a:off x="2235518" y="1792331"/>
            <a:ext cx="666750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r>
              <a:rPr lang="el-GR" altLang="en-US" sz="1500" dirty="0">
                <a:latin typeface="Times New Roman" charset="0"/>
              </a:rPr>
              <a:t>Π</a:t>
            </a:r>
            <a:endParaRPr lang="en-US" altLang="en-US" sz="1200" dirty="0"/>
          </a:p>
        </p:txBody>
      </p:sp>
      <p:sp>
        <p:nvSpPr>
          <p:cNvPr id="24592" name="TextBox 21"/>
          <p:cNvSpPr txBox="1">
            <a:spLocks noChangeArrowheads="1"/>
          </p:cNvSpPr>
          <p:nvPr/>
        </p:nvSpPr>
        <p:spPr bwMode="auto">
          <a:xfrm>
            <a:off x="1962396" y="1436550"/>
            <a:ext cx="486370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r>
              <a:rPr lang="en-US" altLang="en-US" sz="1200" dirty="0">
                <a:latin typeface="Palatino Linotype" charset="0"/>
              </a:rPr>
              <a:t>  (Projection)	                        </a:t>
            </a:r>
            <a:r>
              <a:rPr lang="en-US" altLang="en-US" sz="1800" dirty="0">
                <a:latin typeface="Palatino Linotype" charset="0"/>
              </a:rPr>
              <a:t> </a:t>
            </a:r>
            <a:r>
              <a:rPr lang="el-GR" altLang="en-US" sz="2000" baseline="30000" dirty="0">
                <a:latin typeface="Times New Roman" charset="0"/>
              </a:rPr>
              <a:t>Π</a:t>
            </a:r>
            <a:r>
              <a:rPr lang="en-US" altLang="en-US" sz="2000" dirty="0">
                <a:latin typeface="Times New Roman" charset="0"/>
              </a:rPr>
              <a:t> </a:t>
            </a:r>
            <a:r>
              <a:rPr lang="en-US" altLang="en-US" sz="1200" i="1" dirty="0">
                <a:latin typeface="Palatino Linotype" charset="0"/>
              </a:rPr>
              <a:t>ID, salary </a:t>
            </a:r>
            <a:r>
              <a:rPr lang="en-US" altLang="en-US" dirty="0">
                <a:latin typeface="Palatino Linotype" charset="0"/>
              </a:rPr>
              <a:t>(</a:t>
            </a:r>
            <a:r>
              <a:rPr lang="en-US" altLang="en-US" i="1" dirty="0">
                <a:latin typeface="Palatino Linotype" charset="0"/>
              </a:rPr>
              <a:t>instructor</a:t>
            </a:r>
            <a:r>
              <a:rPr lang="en-US" altLang="en-US" dirty="0">
                <a:latin typeface="Palatino Linotype" charset="0"/>
              </a:rPr>
              <a:t>)</a:t>
            </a:r>
            <a:endParaRPr lang="en-US" altLang="en-US" sz="1200" dirty="0">
              <a:latin typeface="Palatino Linotype" charset="0"/>
            </a:endParaRPr>
          </a:p>
        </p:txBody>
      </p:sp>
      <p:sp>
        <p:nvSpPr>
          <p:cNvPr id="24593" name="TextBox 22"/>
          <p:cNvSpPr txBox="1">
            <a:spLocks noChangeArrowheads="1"/>
          </p:cNvSpPr>
          <p:nvPr/>
        </p:nvSpPr>
        <p:spPr bwMode="auto">
          <a:xfrm>
            <a:off x="3306010" y="1775297"/>
            <a:ext cx="449507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r>
              <a:rPr lang="en-US" altLang="en-US" sz="1200" dirty="0">
                <a:latin typeface="Palatino Linotype" charset="0"/>
              </a:rPr>
              <a:t>Output specified attributes from all rows of the input relation.  Remove duplicate tuples from the output.</a:t>
            </a:r>
          </a:p>
        </p:txBody>
      </p:sp>
      <p:cxnSp>
        <p:nvCxnSpPr>
          <p:cNvPr id="24594" name="Straight Connector 25"/>
          <p:cNvCxnSpPr>
            <a:cxnSpLocks noChangeShapeType="1"/>
          </p:cNvCxnSpPr>
          <p:nvPr/>
        </p:nvCxnSpPr>
        <p:spPr bwMode="auto">
          <a:xfrm>
            <a:off x="3294460" y="2403872"/>
            <a:ext cx="410884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595" name="Straight Connector 26"/>
          <p:cNvCxnSpPr>
            <a:cxnSpLocks noChangeShapeType="1"/>
          </p:cNvCxnSpPr>
          <p:nvPr/>
        </p:nvCxnSpPr>
        <p:spPr bwMode="auto">
          <a:xfrm>
            <a:off x="1969294" y="2840786"/>
            <a:ext cx="543401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596" name="TextBox 31"/>
          <p:cNvSpPr txBox="1">
            <a:spLocks noChangeArrowheads="1"/>
          </p:cNvSpPr>
          <p:nvPr/>
        </p:nvSpPr>
        <p:spPr bwMode="auto">
          <a:xfrm>
            <a:off x="2223016" y="2410725"/>
            <a:ext cx="691754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r>
              <a:rPr lang="en-US" altLang="en-US" sz="1200" dirty="0">
                <a:latin typeface="Palatino Linotype" charset="0"/>
              </a:rPr>
              <a:t> </a:t>
            </a:r>
            <a:r>
              <a:rPr lang="en-US" altLang="en-US" sz="1500" dirty="0">
                <a:latin typeface="Lucida Sans Unicode" charset="0"/>
              </a:rPr>
              <a:t>x</a:t>
            </a:r>
            <a:endParaRPr lang="en-US" altLang="en-US" sz="1200" dirty="0"/>
          </a:p>
        </p:txBody>
      </p:sp>
      <p:sp>
        <p:nvSpPr>
          <p:cNvPr id="24597" name="TextBox 32"/>
          <p:cNvSpPr txBox="1">
            <a:spLocks noChangeArrowheads="1"/>
          </p:cNvSpPr>
          <p:nvPr/>
        </p:nvSpPr>
        <p:spPr bwMode="auto">
          <a:xfrm>
            <a:off x="1739503" y="2181226"/>
            <a:ext cx="504587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r>
              <a:rPr lang="en-US" altLang="en-US" sz="1200" dirty="0">
                <a:latin typeface="Palatino Linotype" charset="0"/>
              </a:rPr>
              <a:t> (Cartesian Product)	                  </a:t>
            </a:r>
            <a:r>
              <a:rPr lang="en-US" altLang="en-US" sz="1200" i="1" dirty="0">
                <a:latin typeface="Palatino Linotype" charset="0"/>
              </a:rPr>
              <a:t>instructor</a:t>
            </a:r>
            <a:r>
              <a:rPr lang="en-US" altLang="en-US" sz="1200" dirty="0">
                <a:latin typeface="Palatino Linotype" charset="0"/>
              </a:rPr>
              <a:t> </a:t>
            </a:r>
            <a:r>
              <a:rPr lang="en-US" altLang="en-US" sz="1200" dirty="0">
                <a:latin typeface="Lucida Sans Unicode" charset="0"/>
              </a:rPr>
              <a:t>x</a:t>
            </a:r>
            <a:r>
              <a:rPr lang="en-US" altLang="en-US" sz="1200" i="1" dirty="0">
                <a:latin typeface="Palatino Linotype" charset="0"/>
              </a:rPr>
              <a:t>  department</a:t>
            </a:r>
          </a:p>
        </p:txBody>
      </p:sp>
      <p:sp>
        <p:nvSpPr>
          <p:cNvPr id="24598" name="TextBox 34"/>
          <p:cNvSpPr txBox="1">
            <a:spLocks noChangeArrowheads="1"/>
          </p:cNvSpPr>
          <p:nvPr/>
        </p:nvSpPr>
        <p:spPr bwMode="auto">
          <a:xfrm>
            <a:off x="3299222" y="2407444"/>
            <a:ext cx="4491514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r>
              <a:rPr lang="en-US" altLang="en-US" sz="1200" dirty="0">
                <a:latin typeface="Palatino Linotype" charset="0"/>
              </a:rPr>
              <a:t>Output pairs of rows from the two input relations that have the same value on all attributes that have the same name.</a:t>
            </a:r>
          </a:p>
        </p:txBody>
      </p:sp>
      <p:cxnSp>
        <p:nvCxnSpPr>
          <p:cNvPr id="24599" name="Straight Connector 35"/>
          <p:cNvCxnSpPr>
            <a:cxnSpLocks noChangeShapeType="1"/>
          </p:cNvCxnSpPr>
          <p:nvPr/>
        </p:nvCxnSpPr>
        <p:spPr bwMode="auto">
          <a:xfrm>
            <a:off x="1963341" y="3300413"/>
            <a:ext cx="544472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00" name="Straight Connector 36"/>
          <p:cNvCxnSpPr>
            <a:cxnSpLocks noChangeShapeType="1"/>
          </p:cNvCxnSpPr>
          <p:nvPr/>
        </p:nvCxnSpPr>
        <p:spPr bwMode="auto">
          <a:xfrm>
            <a:off x="1972866" y="3920340"/>
            <a:ext cx="5434013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601" name="TextBox 37"/>
          <p:cNvSpPr txBox="1">
            <a:spLocks noChangeArrowheads="1"/>
          </p:cNvSpPr>
          <p:nvPr/>
        </p:nvSpPr>
        <p:spPr bwMode="auto">
          <a:xfrm>
            <a:off x="2594849" y="2870158"/>
            <a:ext cx="69175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r>
              <a:rPr lang="en-US" altLang="en-US" sz="1200">
                <a:latin typeface="Palatino Linotype" charset="0"/>
              </a:rPr>
              <a:t> </a:t>
            </a:r>
            <a:r>
              <a:rPr lang="en-US" altLang="en-US" sz="1200">
                <a:latin typeface="Lucida Sans Unicode" charset="0"/>
              </a:rPr>
              <a:t>∪</a:t>
            </a:r>
            <a:endParaRPr lang="en-US" altLang="en-US" sz="1200"/>
          </a:p>
        </p:txBody>
      </p:sp>
      <p:sp>
        <p:nvSpPr>
          <p:cNvPr id="24602" name="TextBox 38"/>
          <p:cNvSpPr txBox="1">
            <a:spLocks noChangeArrowheads="1"/>
          </p:cNvSpPr>
          <p:nvPr/>
        </p:nvSpPr>
        <p:spPr bwMode="auto">
          <a:xfrm>
            <a:off x="1919288" y="2846785"/>
            <a:ext cx="4864894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r>
              <a:rPr lang="en-US" altLang="en-US" sz="1200" dirty="0">
                <a:latin typeface="Palatino Linotype" charset="0"/>
              </a:rPr>
              <a:t> (Union)	</a:t>
            </a:r>
            <a:r>
              <a:rPr lang="en-US" altLang="en-US" sz="1500" b="1" dirty="0">
                <a:latin typeface="Palatino Linotype" charset="0"/>
              </a:rPr>
              <a:t>	</a:t>
            </a:r>
            <a:r>
              <a:rPr lang="en-US" altLang="en-US" sz="1200" dirty="0">
                <a:latin typeface="Palatino Linotype" charset="0"/>
              </a:rPr>
              <a:t> </a:t>
            </a:r>
            <a:r>
              <a:rPr lang="el-GR" altLang="en-US" sz="1350" baseline="30000" dirty="0">
                <a:latin typeface="Times New Roman" charset="0"/>
              </a:rPr>
              <a:t>Π</a:t>
            </a:r>
            <a:r>
              <a:rPr lang="en-US" altLang="en-US" sz="1350" dirty="0">
                <a:latin typeface="Times New Roman" charset="0"/>
              </a:rPr>
              <a:t> </a:t>
            </a:r>
            <a:r>
              <a:rPr lang="en-US" altLang="en-US" sz="1350" i="1" dirty="0">
                <a:latin typeface="Palatino Linotype" charset="0"/>
              </a:rPr>
              <a:t>name </a:t>
            </a:r>
            <a:r>
              <a:rPr lang="en-US" altLang="en-US" sz="1350" baseline="30000" dirty="0">
                <a:latin typeface="Palatino Linotype" charset="0"/>
              </a:rPr>
              <a:t>(</a:t>
            </a:r>
            <a:r>
              <a:rPr lang="en-US" altLang="en-US" sz="1350" i="1" baseline="30000" dirty="0">
                <a:latin typeface="Palatino Linotype" charset="0"/>
              </a:rPr>
              <a:t>instructor)  </a:t>
            </a:r>
            <a:r>
              <a:rPr lang="en-US" altLang="en-US" sz="1350" baseline="30000" dirty="0">
                <a:latin typeface="Palatino Linotype" charset="0"/>
              </a:rPr>
              <a:t>∪  </a:t>
            </a:r>
            <a:r>
              <a:rPr lang="el-GR" altLang="en-US" sz="1350" baseline="30000" dirty="0">
                <a:latin typeface="Times New Roman" charset="0"/>
              </a:rPr>
              <a:t>Π</a:t>
            </a:r>
            <a:r>
              <a:rPr lang="en-US" altLang="en-US" sz="1350" baseline="30000" dirty="0">
                <a:latin typeface="Times New Roman" charset="0"/>
              </a:rPr>
              <a:t> </a:t>
            </a:r>
            <a:r>
              <a:rPr lang="en-US" altLang="en-US" sz="1350" i="1" dirty="0">
                <a:latin typeface="Palatino Linotype" charset="0"/>
              </a:rPr>
              <a:t>name </a:t>
            </a:r>
            <a:r>
              <a:rPr lang="en-US" altLang="en-US" sz="1350" baseline="30000" dirty="0">
                <a:latin typeface="Palatino Linotype" charset="0"/>
              </a:rPr>
              <a:t>(</a:t>
            </a:r>
            <a:r>
              <a:rPr lang="en-US" altLang="en-US" sz="1350" i="1" baseline="30000" dirty="0">
                <a:latin typeface="Palatino Linotype" charset="0"/>
              </a:rPr>
              <a:t>student)</a:t>
            </a:r>
            <a:endParaRPr lang="en-US" altLang="en-US" sz="1200" i="1" dirty="0">
              <a:latin typeface="Palatino Linotype" charset="0"/>
            </a:endParaRPr>
          </a:p>
        </p:txBody>
      </p:sp>
      <p:sp>
        <p:nvSpPr>
          <p:cNvPr id="24603" name="TextBox 39"/>
          <p:cNvSpPr txBox="1">
            <a:spLocks noChangeArrowheads="1"/>
          </p:cNvSpPr>
          <p:nvPr/>
        </p:nvSpPr>
        <p:spPr bwMode="auto">
          <a:xfrm>
            <a:off x="3293269" y="3067051"/>
            <a:ext cx="418147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r>
              <a:rPr lang="en-US" altLang="en-US" sz="1200">
                <a:latin typeface="Palatino Linotype" charset="0"/>
              </a:rPr>
              <a:t>Output the union of tuples from the </a:t>
            </a:r>
            <a:r>
              <a:rPr lang="en-US" altLang="en-US" sz="1200" i="1">
                <a:latin typeface="Palatino Linotype" charset="0"/>
              </a:rPr>
              <a:t>two </a:t>
            </a:r>
            <a:r>
              <a:rPr lang="en-US" altLang="en-US" sz="1200">
                <a:latin typeface="Palatino Linotype" charset="0"/>
              </a:rPr>
              <a:t>input relations.</a:t>
            </a:r>
          </a:p>
        </p:txBody>
      </p:sp>
      <p:cxnSp>
        <p:nvCxnSpPr>
          <p:cNvPr id="24604" name="Straight Connector 42"/>
          <p:cNvCxnSpPr>
            <a:cxnSpLocks noChangeShapeType="1"/>
          </p:cNvCxnSpPr>
          <p:nvPr/>
        </p:nvCxnSpPr>
        <p:spPr bwMode="auto">
          <a:xfrm>
            <a:off x="3299223" y="3067050"/>
            <a:ext cx="4107656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4605" name="TextBox 24"/>
          <p:cNvSpPr txBox="1">
            <a:spLocks noChangeArrowheads="1"/>
          </p:cNvSpPr>
          <p:nvPr/>
        </p:nvSpPr>
        <p:spPr bwMode="auto">
          <a:xfrm>
            <a:off x="2029896" y="3952323"/>
            <a:ext cx="486489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r>
              <a:rPr lang="en-US" altLang="en-US" sz="1200" dirty="0">
                <a:latin typeface="Palatino Linotype" charset="0"/>
              </a:rPr>
              <a:t> (Natural Join)	                </a:t>
            </a:r>
            <a:r>
              <a:rPr lang="en-US" altLang="en-US" sz="1200" i="1" dirty="0">
                <a:latin typeface="Palatino Linotype" charset="0"/>
              </a:rPr>
              <a:t>instructor</a:t>
            </a:r>
            <a:r>
              <a:rPr lang="en-US" altLang="en-US" sz="1200" dirty="0">
                <a:latin typeface="Palatino Linotype" charset="0"/>
              </a:rPr>
              <a:t> </a:t>
            </a:r>
            <a:r>
              <a:rPr lang="en-US" altLang="en-US" sz="1200" dirty="0">
                <a:latin typeface="Lucida Sans Unicode" charset="0"/>
              </a:rPr>
              <a:t>⋈</a:t>
            </a:r>
            <a:r>
              <a:rPr lang="en-US" altLang="en-US" sz="1200" i="1" dirty="0">
                <a:latin typeface="Palatino Linotype" charset="0"/>
              </a:rPr>
              <a:t>  department</a:t>
            </a:r>
          </a:p>
        </p:txBody>
      </p:sp>
      <p:sp>
        <p:nvSpPr>
          <p:cNvPr id="24606" name="TextBox 27"/>
          <p:cNvSpPr txBox="1">
            <a:spLocks noChangeArrowheads="1"/>
          </p:cNvSpPr>
          <p:nvPr/>
        </p:nvSpPr>
        <p:spPr bwMode="auto">
          <a:xfrm>
            <a:off x="3280172" y="4258374"/>
            <a:ext cx="420647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r>
              <a:rPr lang="en-US" altLang="en-US" sz="1200">
                <a:latin typeface="Palatino Linotype" charset="0"/>
              </a:rPr>
              <a:t>Output pairs of rows from the two input relations that have the same value on all attributes that have the same name.</a:t>
            </a:r>
          </a:p>
        </p:txBody>
      </p:sp>
      <p:sp>
        <p:nvSpPr>
          <p:cNvPr id="24607" name="TextBox 30"/>
          <p:cNvSpPr txBox="1">
            <a:spLocks noChangeArrowheads="1"/>
          </p:cNvSpPr>
          <p:nvPr/>
        </p:nvSpPr>
        <p:spPr bwMode="auto">
          <a:xfrm>
            <a:off x="2282429" y="4169569"/>
            <a:ext cx="692944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r>
              <a:rPr lang="en-US" altLang="en-US" sz="1200">
                <a:latin typeface="Palatino Linotype" charset="0"/>
              </a:rPr>
              <a:t> </a:t>
            </a:r>
            <a:r>
              <a:rPr lang="en-US" altLang="en-US" sz="1500">
                <a:latin typeface="Lucida Sans Unicode" charset="0"/>
              </a:rPr>
              <a:t>⋈</a:t>
            </a:r>
            <a:endParaRPr lang="en-US" altLang="en-US" sz="1200"/>
          </a:p>
        </p:txBody>
      </p:sp>
      <p:sp>
        <p:nvSpPr>
          <p:cNvPr id="24608" name="TextBox 37"/>
          <p:cNvSpPr txBox="1">
            <a:spLocks noChangeArrowheads="1"/>
          </p:cNvSpPr>
          <p:nvPr/>
        </p:nvSpPr>
        <p:spPr bwMode="auto">
          <a:xfrm>
            <a:off x="2404230" y="3560097"/>
            <a:ext cx="691753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r>
              <a:rPr lang="en-US" altLang="en-US" sz="1200">
                <a:latin typeface="Palatino Linotype" charset="0"/>
              </a:rPr>
              <a:t> </a:t>
            </a:r>
            <a:r>
              <a:rPr lang="en-US" altLang="en-US" sz="1500">
                <a:latin typeface="Lucida Sans Unicode" charset="0"/>
              </a:rPr>
              <a:t>-</a:t>
            </a:r>
            <a:endParaRPr lang="en-US" altLang="en-US" sz="1200"/>
          </a:p>
        </p:txBody>
      </p:sp>
      <p:sp>
        <p:nvSpPr>
          <p:cNvPr id="24609" name="TextBox 38"/>
          <p:cNvSpPr txBox="1">
            <a:spLocks noChangeArrowheads="1"/>
          </p:cNvSpPr>
          <p:nvPr/>
        </p:nvSpPr>
        <p:spPr bwMode="auto">
          <a:xfrm>
            <a:off x="1919288" y="3334775"/>
            <a:ext cx="4864894" cy="3000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r>
              <a:rPr lang="en-US" altLang="en-US" sz="1200" dirty="0">
                <a:latin typeface="Palatino Linotype" charset="0"/>
              </a:rPr>
              <a:t> (Set Difference)	</a:t>
            </a:r>
            <a:r>
              <a:rPr lang="en-US" altLang="en-US" sz="1350" dirty="0">
                <a:latin typeface="Palatino Linotype" charset="0"/>
              </a:rPr>
              <a:t> </a:t>
            </a:r>
            <a:r>
              <a:rPr lang="el-GR" altLang="en-US" sz="1350" dirty="0">
                <a:latin typeface="Times New Roman" charset="0"/>
              </a:rPr>
              <a:t>Π</a:t>
            </a:r>
            <a:r>
              <a:rPr lang="en-US" altLang="en-US" sz="1350" dirty="0">
                <a:latin typeface="Times New Roman" charset="0"/>
              </a:rPr>
              <a:t> </a:t>
            </a:r>
            <a:r>
              <a:rPr lang="en-US" altLang="en-US" sz="1350" i="1" baseline="-25000" dirty="0">
                <a:latin typeface="Palatino Linotype" charset="0"/>
              </a:rPr>
              <a:t>name</a:t>
            </a:r>
            <a:r>
              <a:rPr lang="en-US" altLang="en-US" sz="1350" i="1" dirty="0">
                <a:latin typeface="Palatino Linotype" charset="0"/>
              </a:rPr>
              <a:t> </a:t>
            </a:r>
            <a:r>
              <a:rPr lang="en-US" altLang="en-US" sz="1350" dirty="0">
                <a:latin typeface="Palatino Linotype" charset="0"/>
              </a:rPr>
              <a:t>(</a:t>
            </a:r>
            <a:r>
              <a:rPr lang="en-US" altLang="en-US" sz="1350" i="1" dirty="0">
                <a:latin typeface="Palatino Linotype" charset="0"/>
              </a:rPr>
              <a:t>instructor) </a:t>
            </a:r>
            <a:r>
              <a:rPr lang="en-US" altLang="en-US" sz="1350" dirty="0">
                <a:latin typeface="Lucida Sans Unicode" charset="0"/>
              </a:rPr>
              <a:t> </a:t>
            </a:r>
            <a:r>
              <a:rPr lang="en-US" altLang="en-US" sz="1350" dirty="0">
                <a:latin typeface="Palatino Linotype" charset="0"/>
              </a:rPr>
              <a:t>--  </a:t>
            </a:r>
            <a:r>
              <a:rPr lang="el-GR" altLang="en-US" sz="1350" dirty="0">
                <a:latin typeface="Times New Roman" charset="0"/>
              </a:rPr>
              <a:t>Π</a:t>
            </a:r>
            <a:r>
              <a:rPr lang="en-US" altLang="en-US" sz="1350" dirty="0">
                <a:latin typeface="Times New Roman" charset="0"/>
              </a:rPr>
              <a:t> </a:t>
            </a:r>
            <a:r>
              <a:rPr lang="en-US" altLang="en-US" sz="1350" i="1" baseline="-25000" dirty="0">
                <a:latin typeface="Palatino Linotype" charset="0"/>
              </a:rPr>
              <a:t>name</a:t>
            </a:r>
            <a:r>
              <a:rPr lang="en-US" altLang="en-US" sz="1350" i="1" dirty="0">
                <a:latin typeface="Palatino Linotype" charset="0"/>
              </a:rPr>
              <a:t> </a:t>
            </a:r>
            <a:r>
              <a:rPr lang="en-US" altLang="en-US" sz="1350" dirty="0">
                <a:latin typeface="Palatino Linotype" charset="0"/>
              </a:rPr>
              <a:t>(</a:t>
            </a:r>
            <a:r>
              <a:rPr lang="en-US" altLang="en-US" sz="1350" i="1" dirty="0">
                <a:latin typeface="Palatino Linotype" charset="0"/>
              </a:rPr>
              <a:t>student)</a:t>
            </a:r>
            <a:endParaRPr lang="en-US" altLang="en-US" sz="1200" i="1" dirty="0">
              <a:latin typeface="Palatino Linotype" charset="0"/>
            </a:endParaRPr>
          </a:p>
        </p:txBody>
      </p:sp>
      <p:sp>
        <p:nvSpPr>
          <p:cNvPr id="24610" name="TextBox 39"/>
          <p:cNvSpPr txBox="1">
            <a:spLocks noChangeArrowheads="1"/>
          </p:cNvSpPr>
          <p:nvPr/>
        </p:nvSpPr>
        <p:spPr bwMode="auto">
          <a:xfrm>
            <a:off x="3298031" y="3604023"/>
            <a:ext cx="448377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-128"/>
              </a:defRPr>
            </a:lvl9pPr>
          </a:lstStyle>
          <a:p>
            <a:r>
              <a:rPr lang="en-US" altLang="en-US" sz="1200" dirty="0">
                <a:latin typeface="Palatino Linotype" charset="0"/>
              </a:rPr>
              <a:t>Output the set difference of tuples from the two input relations. </a:t>
            </a:r>
          </a:p>
        </p:txBody>
      </p:sp>
      <p:cxnSp>
        <p:nvCxnSpPr>
          <p:cNvPr id="24611" name="Straight Connector 42"/>
          <p:cNvCxnSpPr>
            <a:cxnSpLocks noChangeShapeType="1"/>
          </p:cNvCxnSpPr>
          <p:nvPr/>
        </p:nvCxnSpPr>
        <p:spPr bwMode="auto">
          <a:xfrm>
            <a:off x="3299223" y="3604022"/>
            <a:ext cx="4107656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12" name="Straight Connector 35"/>
          <p:cNvCxnSpPr>
            <a:cxnSpLocks noChangeShapeType="1"/>
          </p:cNvCxnSpPr>
          <p:nvPr/>
        </p:nvCxnSpPr>
        <p:spPr bwMode="auto">
          <a:xfrm>
            <a:off x="3283744" y="4221541"/>
            <a:ext cx="4123135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8808908E-EDA2-4F03-AE21-32D2384397D9}"/>
              </a:ext>
            </a:extLst>
          </p:cNvPr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gradFill flip="none" rotWithShape="1">
            <a:gsLst>
              <a:gs pos="0">
                <a:srgbClr val="E2E2E2"/>
              </a:gs>
              <a:gs pos="100000">
                <a:srgbClr val="F0F0F0"/>
              </a:gs>
            </a:gsLst>
            <a:lin ang="2700000" scaled="1"/>
            <a:tileRect/>
          </a:gra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41C255D-B1E5-4E47-95C2-40CD8142FB26}"/>
              </a:ext>
            </a:extLst>
          </p:cNvPr>
          <p:cNvSpPr txBox="1"/>
          <p:nvPr/>
        </p:nvSpPr>
        <p:spPr>
          <a:xfrm>
            <a:off x="238125" y="43934"/>
            <a:ext cx="2349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CMSC 508 – Databases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6DE9A57-6D32-4958-B189-012FAC695D28}"/>
              </a:ext>
            </a:extLst>
          </p:cNvPr>
          <p:cNvSpPr txBox="1"/>
          <p:nvPr/>
        </p:nvSpPr>
        <p:spPr>
          <a:xfrm>
            <a:off x="7117339" y="43934"/>
            <a:ext cx="1906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/>
              <a:t>Relational algebra</a:t>
            </a:r>
          </a:p>
        </p:txBody>
      </p:sp>
      <p:pic>
        <p:nvPicPr>
          <p:cNvPr id="42" name="Picture 41" descr="A picture containing drawing&#10;&#10;Description automatically generated">
            <a:extLst>
              <a:ext uri="{FF2B5EF4-FFF2-40B4-BE49-F238E27FC236}">
                <a16:creationId xmlns:a16="http://schemas.microsoft.com/office/drawing/2014/main" id="{464D21E6-136A-4C79-B861-1DD7F667CC6B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1244" y="91440"/>
            <a:ext cx="212151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885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7B7FF071-8445-4ACE-AE7C-DBFE8B107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548639"/>
            <a:ext cx="8229600" cy="514985"/>
          </a:xfrm>
        </p:spPr>
        <p:txBody>
          <a:bodyPr/>
          <a:lstStyle/>
          <a:p>
            <a:r>
              <a:rPr lang="en-US" dirty="0"/>
              <a:t>Query languages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6FF8D8B5-2F67-497B-974E-0AFB359163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199" y="1200150"/>
            <a:ext cx="4550229" cy="3491593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Relational Algebra</a:t>
            </a:r>
          </a:p>
          <a:p>
            <a:pPr lvl="1"/>
            <a:r>
              <a:rPr lang="en-US" dirty="0"/>
              <a:t>Procedural – can be applied in steps one after the other to create a mini program</a:t>
            </a:r>
          </a:p>
          <a:p>
            <a:pPr lvl="1"/>
            <a:r>
              <a:rPr lang="en-US" dirty="0"/>
              <a:t>Order of steps matters</a:t>
            </a:r>
          </a:p>
          <a:p>
            <a:r>
              <a:rPr lang="en-US" dirty="0"/>
              <a:t>Relational Calculus</a:t>
            </a:r>
          </a:p>
          <a:p>
            <a:pPr lvl="1"/>
            <a:r>
              <a:rPr lang="en-US" dirty="0"/>
              <a:t>Non-procedural</a:t>
            </a:r>
          </a:p>
          <a:p>
            <a:pPr lvl="1"/>
            <a:r>
              <a:rPr lang="en-US" dirty="0"/>
              <a:t>Can be converted into Relational Algebra</a:t>
            </a:r>
          </a:p>
          <a:p>
            <a:r>
              <a:rPr lang="en-US" dirty="0"/>
              <a:t>SQL is a modified, practical implementation of Relational Algebra – NOT EXACT, but close</a:t>
            </a:r>
          </a:p>
        </p:txBody>
      </p:sp>
      <p:pic>
        <p:nvPicPr>
          <p:cNvPr id="1028" name="Picture 4" descr="Relational Algebra and Calculus Introduction">
            <a:extLst>
              <a:ext uri="{FF2B5EF4-FFF2-40B4-BE49-F238E27FC236}">
                <a16:creationId xmlns:a16="http://schemas.microsoft.com/office/drawing/2014/main" id="{CB845AE2-2319-4A6F-AB8A-B59DA4BDEF7B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1200150"/>
            <a:ext cx="4038600" cy="28270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00B209D9-1DD1-48ED-9840-8AA65473A246}"/>
              </a:ext>
            </a:extLst>
          </p:cNvPr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gradFill flip="none" rotWithShape="1">
            <a:gsLst>
              <a:gs pos="0">
                <a:srgbClr val="E2E2E2"/>
              </a:gs>
              <a:gs pos="100000">
                <a:srgbClr val="F0F0F0"/>
              </a:gs>
            </a:gsLst>
            <a:lin ang="2700000" scaled="1"/>
            <a:tileRect/>
          </a:gra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73E745D-6168-46DE-AC7D-92CAEB7580BD}"/>
              </a:ext>
            </a:extLst>
          </p:cNvPr>
          <p:cNvSpPr txBox="1"/>
          <p:nvPr/>
        </p:nvSpPr>
        <p:spPr>
          <a:xfrm>
            <a:off x="238125" y="43934"/>
            <a:ext cx="2349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CMSC 508 – Databases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924B08F-1A89-49DB-96BF-32D382270652}"/>
              </a:ext>
            </a:extLst>
          </p:cNvPr>
          <p:cNvSpPr txBox="1"/>
          <p:nvPr/>
        </p:nvSpPr>
        <p:spPr>
          <a:xfrm>
            <a:off x="7117339" y="43934"/>
            <a:ext cx="1906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/>
              <a:t>Relational algebra</a:t>
            </a:r>
          </a:p>
        </p:txBody>
      </p:sp>
      <p:pic>
        <p:nvPicPr>
          <p:cNvPr id="20" name="Picture 19" descr="A picture containing drawing&#10;&#10;Description automatically generated">
            <a:extLst>
              <a:ext uri="{FF2B5EF4-FFF2-40B4-BE49-F238E27FC236}">
                <a16:creationId xmlns:a16="http://schemas.microsoft.com/office/drawing/2014/main" id="{1F7892F1-0DCF-40FD-BE62-9C5F6F387230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11244" y="91440"/>
            <a:ext cx="2121513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4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E4B6166-A84E-440F-BFE6-D888E26BB365}"/>
              </a:ext>
            </a:extLst>
          </p:cNvPr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gradFill flip="none" rotWithShape="1">
            <a:gsLst>
              <a:gs pos="0">
                <a:srgbClr val="E2E2E2"/>
              </a:gs>
              <a:gs pos="100000">
                <a:srgbClr val="F0F0F0"/>
              </a:gs>
            </a:gsLst>
            <a:lin ang="2700000" scaled="1"/>
            <a:tileRect/>
          </a:gra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0F5CDC-2F1F-47D3-8C33-2E4B68C75AF9}"/>
              </a:ext>
            </a:extLst>
          </p:cNvPr>
          <p:cNvSpPr txBox="1"/>
          <p:nvPr/>
        </p:nvSpPr>
        <p:spPr>
          <a:xfrm>
            <a:off x="238125" y="43934"/>
            <a:ext cx="2349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CMSC 508 – Databases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A47622-3DC7-4A46-9871-79EAF68D98E5}"/>
              </a:ext>
            </a:extLst>
          </p:cNvPr>
          <p:cNvSpPr txBox="1"/>
          <p:nvPr/>
        </p:nvSpPr>
        <p:spPr>
          <a:xfrm>
            <a:off x="7117339" y="43934"/>
            <a:ext cx="1906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/>
              <a:t>Relational algebra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8E48E4-A8FC-4343-9E21-32744D3C0F29}"/>
              </a:ext>
            </a:extLst>
          </p:cNvPr>
          <p:cNvSpPr txBox="1"/>
          <p:nvPr/>
        </p:nvSpPr>
        <p:spPr>
          <a:xfrm>
            <a:off x="0" y="457200"/>
            <a:ext cx="9144000" cy="4190891"/>
          </a:xfrm>
          <a:prstGeom prst="rect">
            <a:avLst/>
          </a:prstGeom>
          <a:noFill/>
        </p:spPr>
        <p:txBody>
          <a:bodyPr wrap="square" lIns="457200" tIns="182880" rIns="457200" bIns="0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Query processing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en-US" dirty="0"/>
              <a:t>Parsing and translation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en-US" dirty="0"/>
              <a:t>Optimization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en-US" dirty="0"/>
              <a:t>Evaluation</a:t>
            </a:r>
          </a:p>
          <a:p>
            <a:pPr lvl="2"/>
            <a:endParaRPr lang="en-US" alt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b="1" dirty="0"/>
              <a:t>Relational operators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altLang="en-US" dirty="0"/>
              <a:t>Set operators: union, intersection, difference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altLang="en-US" dirty="0"/>
              <a:t>Selection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altLang="en-US" dirty="0"/>
              <a:t>Projection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altLang="en-US" dirty="0"/>
              <a:t>Rename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altLang="en-US" dirty="0"/>
              <a:t>Cartesian product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altLang="en-US" dirty="0"/>
              <a:t>Joins: natural join, </a:t>
            </a:r>
            <a:r>
              <a:rPr lang="el-GR" altLang="en-US" dirty="0">
                <a:ea typeface="Cambria Math" panose="02040503050406030204" pitchFamily="18" charset="0"/>
              </a:rPr>
              <a:t>θ</a:t>
            </a:r>
            <a:r>
              <a:rPr lang="en-US" altLang="en-US" dirty="0">
                <a:ea typeface="Cambria Math" panose="02040503050406030204" pitchFamily="18" charset="0"/>
              </a:rPr>
              <a:t>-join, inner join, outer join</a:t>
            </a:r>
            <a:endParaRPr lang="en-US" altLang="en-US" dirty="0"/>
          </a:p>
          <a:p>
            <a:pPr marL="800100" lvl="1" indent="-342900">
              <a:spcAft>
                <a:spcPts val="1000"/>
              </a:spcAft>
              <a:buFont typeface="Courier New" panose="02070309020205020404" pitchFamily="49" charset="0"/>
              <a:buChar char="o"/>
            </a:pPr>
            <a:r>
              <a:rPr lang="en-US" altLang="en-US" dirty="0"/>
              <a:t>Division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dirty="0" err="1"/>
              <a:t>RelaX</a:t>
            </a:r>
            <a:r>
              <a:rPr lang="en-US" altLang="en-US" dirty="0"/>
              <a:t> – relational algebra calculator </a:t>
            </a:r>
            <a:r>
              <a:rPr lang="en-US" altLang="en-US" dirty="0">
                <a:hlinkClick r:id="rId3"/>
              </a:rPr>
              <a:t>http://dbis-uibk.github.io/relax/</a:t>
            </a:r>
            <a:endParaRPr lang="en-US" altLang="en-US" dirty="0"/>
          </a:p>
        </p:txBody>
      </p:sp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F5964E89-3E07-46A2-AB55-1C66F44B1704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11244" y="91440"/>
            <a:ext cx="2121513" cy="274320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ABED4A9A-F3D6-4EA6-958E-BAC4710851D4}"/>
              </a:ext>
            </a:extLst>
          </p:cNvPr>
          <p:cNvGrpSpPr/>
          <p:nvPr/>
        </p:nvGrpSpPr>
        <p:grpSpPr>
          <a:xfrm>
            <a:off x="5406340" y="870466"/>
            <a:ext cx="3617034" cy="2172595"/>
            <a:chOff x="2113477" y="870812"/>
            <a:chExt cx="6352198" cy="3815488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15874308-6588-4FB6-9BC4-5EF0D5E6BB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3477" y="870812"/>
              <a:ext cx="6352198" cy="38154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F2E6E63-EEAB-41A2-A84F-41C0117EE4ED}"/>
                </a:ext>
              </a:extLst>
            </p:cNvPr>
            <p:cNvSpPr/>
            <p:nvPr/>
          </p:nvSpPr>
          <p:spPr>
            <a:xfrm>
              <a:off x="5788566" y="902627"/>
              <a:ext cx="2159601" cy="882508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C1E8F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911819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A7DA53C-6DA1-4452-8B3A-100F841B7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operators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C8F3AA-FD63-43E0-A18E-70DBD0E276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CMSC 508 – Database Theory</a:t>
            </a:r>
          </a:p>
        </p:txBody>
      </p:sp>
    </p:spTree>
    <p:extLst>
      <p:ext uri="{BB962C8B-B14F-4D97-AF65-F5344CB8AC3E}">
        <p14:creationId xmlns:p14="http://schemas.microsoft.com/office/powerpoint/2010/main" val="3089589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E4B6166-A84E-440F-BFE6-D888E26BB365}"/>
              </a:ext>
            </a:extLst>
          </p:cNvPr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gradFill flip="none" rotWithShape="1">
            <a:gsLst>
              <a:gs pos="0">
                <a:srgbClr val="E2E2E2"/>
              </a:gs>
              <a:gs pos="100000">
                <a:srgbClr val="F0F0F0"/>
              </a:gs>
            </a:gsLst>
            <a:lin ang="2700000" scaled="1"/>
            <a:tileRect/>
          </a:gra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0F5CDC-2F1F-47D3-8C33-2E4B68C75AF9}"/>
              </a:ext>
            </a:extLst>
          </p:cNvPr>
          <p:cNvSpPr txBox="1"/>
          <p:nvPr/>
        </p:nvSpPr>
        <p:spPr>
          <a:xfrm>
            <a:off x="238125" y="43934"/>
            <a:ext cx="2349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CMSC 508 – Databases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A47622-3DC7-4A46-9871-79EAF68D98E5}"/>
              </a:ext>
            </a:extLst>
          </p:cNvPr>
          <p:cNvSpPr txBox="1"/>
          <p:nvPr/>
        </p:nvSpPr>
        <p:spPr>
          <a:xfrm>
            <a:off x="7117339" y="43934"/>
            <a:ext cx="1906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/>
              <a:t>Relational algebra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F8E48E4-A8FC-4343-9E21-32744D3C0F29}"/>
                  </a:ext>
                </a:extLst>
              </p:cNvPr>
              <p:cNvSpPr txBox="1"/>
              <p:nvPr/>
            </p:nvSpPr>
            <p:spPr>
              <a:xfrm>
                <a:off x="0" y="457200"/>
                <a:ext cx="9144000" cy="2359620"/>
              </a:xfrm>
              <a:prstGeom prst="rect">
                <a:avLst/>
              </a:prstGeom>
              <a:noFill/>
            </p:spPr>
            <p:txBody>
              <a:bodyPr wrap="square" lIns="457200" tIns="182880" rIns="457200" bIns="0" rtlCol="0">
                <a:spAutoFit/>
              </a:bodyPr>
              <a:lstStyle/>
              <a:p>
                <a:pPr marL="342900" indent="-342900">
                  <a:spcAft>
                    <a:spcPts val="1000"/>
                  </a:spcAft>
                  <a:buFont typeface="Wingdings" panose="05000000000000000000" pitchFamily="2" charset="2"/>
                  <a:buChar char="§"/>
                </a:pPr>
                <a:r>
                  <a:rPr lang="en-US" b="1" dirty="0"/>
                  <a:t>Union 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en-US" b="1" dirty="0">
                        <a:sym typeface="Symbol" panose="05050102010706020507" pitchFamily="18" charset="2"/>
                      </a:rPr>
                      <m:t></m:t>
                    </m:r>
                  </m:oMath>
                </a14:m>
                <a:r>
                  <a:rPr lang="en-US" b="1" dirty="0"/>
                  <a:t>)</a:t>
                </a:r>
              </a:p>
              <a:p>
                <a:pPr marL="800100" lvl="1" indent="-342900">
                  <a:spcAft>
                    <a:spcPts val="1000"/>
                  </a:spcAft>
                  <a:buFont typeface="Arial" panose="020B0604020202020204" pitchFamily="34" charset="0"/>
                  <a:buChar char="•"/>
                </a:pPr>
                <a:r>
                  <a:rPr lang="en-US" altLang="en-US" dirty="0"/>
                  <a:t>Let </a:t>
                </a:r>
                <a:r>
                  <a:rPr lang="en-US" altLang="en-US" i="1" dirty="0"/>
                  <a:t>R</a:t>
                </a:r>
                <a:r>
                  <a:rPr lang="en-US" altLang="en-US" dirty="0"/>
                  <a:t> and </a:t>
                </a:r>
                <a:r>
                  <a:rPr lang="en-US" altLang="en-US" i="1" dirty="0"/>
                  <a:t>S</a:t>
                </a:r>
                <a:r>
                  <a:rPr lang="en-US" altLang="en-US" dirty="0"/>
                  <a:t> be relational schemas</a:t>
                </a:r>
              </a:p>
              <a:p>
                <a:pPr marL="800100" lvl="1" indent="-342900">
                  <a:spcAft>
                    <a:spcPts val="10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dirty="0">
                        <a:latin typeface="Cambria Math" panose="02040503050406030204" pitchFamily="18" charset="0"/>
                      </a:rPr>
                      <m:t>R</m:t>
                    </m:r>
                    <m:r>
                      <m:rPr>
                        <m:nor/>
                      </m:rPr>
                      <a:rPr lang="en-US" altLang="en-US" dirty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en-US" dirty="0">
                        <a:sym typeface="Symbol" panose="05050102010706020507" pitchFamily="18" charset="2"/>
                      </a:rPr>
                      <m:t> </m:t>
                    </m:r>
                    <m:r>
                      <m:rPr>
                        <m:sty m:val="p"/>
                      </m:rPr>
                      <a:rPr lang="en-US" alt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alt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alt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R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en-US" b="1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𝒐𝒓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en-US" dirty="0">
                  <a:ea typeface="Cambria Math" panose="02040503050406030204" pitchFamily="18" charset="0"/>
                </a:endParaRPr>
              </a:p>
              <a:p>
                <a:pPr marL="800100" lvl="1" indent="-342900">
                  <a:spcAft>
                    <a:spcPts val="1000"/>
                  </a:spcAft>
                  <a:buFont typeface="Arial" panose="020B0604020202020204" pitchFamily="34" charset="0"/>
                  <a:buChar char="•"/>
                </a:pPr>
                <a:r>
                  <a:rPr lang="en-US" altLang="en-US" dirty="0">
                    <a:ea typeface="Cambria Math" panose="02040503050406030204" pitchFamily="18" charset="0"/>
                  </a:rPr>
                  <a:t>Requisite: </a:t>
                </a:r>
                <a:r>
                  <a:rPr lang="en-US" altLang="en-US" b="1" dirty="0">
                    <a:ea typeface="Cambria Math" panose="02040503050406030204" pitchFamily="18" charset="0"/>
                  </a:rPr>
                  <a:t>union-compatible</a:t>
                </a:r>
                <a:r>
                  <a:rPr lang="en-US" altLang="en-US" dirty="0">
                    <a:ea typeface="Cambria Math" panose="02040503050406030204" pitchFamily="18" charset="0"/>
                  </a:rPr>
                  <a:t>: relations share the same number of columns and their corresponding columns share the same domain</a:t>
                </a:r>
              </a:p>
              <a:p>
                <a:pPr marL="800100" lvl="1" indent="-342900">
                  <a:spcAft>
                    <a:spcPts val="1000"/>
                  </a:spcAft>
                  <a:buFont typeface="Arial" panose="020B0604020202020204" pitchFamily="34" charset="0"/>
                  <a:buChar char="•"/>
                </a:pPr>
                <a:r>
                  <a:rPr lang="en-US" altLang="en-US" dirty="0">
                    <a:ea typeface="Cambria Math" panose="02040503050406030204" pitchFamily="18" charset="0"/>
                  </a:rPr>
                  <a:t>Relational algebra </a:t>
                </a:r>
                <a:r>
                  <a:rPr lang="en-US" altLang="en-US" b="1" dirty="0">
                    <a:ea typeface="Cambria Math" panose="02040503050406030204" pitchFamily="18" charset="0"/>
                  </a:rPr>
                  <a:t>removes duplicated rows</a:t>
                </a:r>
                <a:r>
                  <a:rPr lang="en-US" altLang="en-US" dirty="0">
                    <a:ea typeface="Cambria Math" panose="02040503050406030204" pitchFamily="18" charset="0"/>
                  </a:rPr>
                  <a:t> in the operations</a:t>
                </a:r>
                <a:r>
                  <a:rPr lang="en-US" altLang="en-US" b="1" dirty="0">
                    <a:ea typeface="Cambria Math" panose="02040503050406030204" pitchFamily="18" charset="0"/>
                  </a:rPr>
                  <a:t> </a:t>
                </a:r>
                <a:r>
                  <a:rPr lang="en-US" altLang="en-US" dirty="0">
                    <a:ea typeface="Cambria Math" panose="02040503050406030204" pitchFamily="18" charset="0"/>
                  </a:rPr>
                  <a:t>but SQL does </a:t>
                </a:r>
                <a:r>
                  <a:rPr lang="en-US" altLang="en-US" b="1" dirty="0">
                    <a:ea typeface="Cambria Math" panose="02040503050406030204" pitchFamily="18" charset="0"/>
                  </a:rPr>
                  <a:t>not</a:t>
                </a:r>
                <a:endParaRPr lang="en-US" altLang="en-US" b="1" i="1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F8E48E4-A8FC-4343-9E21-32744D3C0F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57200"/>
                <a:ext cx="9144000" cy="2359620"/>
              </a:xfrm>
              <a:prstGeom prst="rect">
                <a:avLst/>
              </a:prstGeom>
              <a:blipFill>
                <a:blip r:embed="rId3"/>
                <a:stretch>
                  <a:fillRect b="-49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F5964E89-3E07-46A2-AB55-1C66F44B1704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11244" y="91440"/>
            <a:ext cx="2121513" cy="274320"/>
          </a:xfrm>
          <a:prstGeom prst="rect">
            <a:avLst/>
          </a:prstGeom>
        </p:spPr>
      </p:pic>
      <p:pic>
        <p:nvPicPr>
          <p:cNvPr id="13" name="Picture 2" descr="https://upload.wikimedia.org/wikipedia/commons/thumb/3/30/Venn0111.svg/220px-Venn0111.svg.png">
            <a:extLst>
              <a:ext uri="{FF2B5EF4-FFF2-40B4-BE49-F238E27FC236}">
                <a16:creationId xmlns:a16="http://schemas.microsoft.com/office/drawing/2014/main" id="{6C7797BB-F17E-4C2A-BE92-1718C2F400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4167" y="704804"/>
            <a:ext cx="1281781" cy="932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58490BAB-1951-4F6E-AC91-E048A2D2E6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4472571"/>
              </p:ext>
            </p:extLst>
          </p:nvPr>
        </p:nvGraphicFramePr>
        <p:xfrm>
          <a:off x="705016" y="3580772"/>
          <a:ext cx="90910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4550">
                  <a:extLst>
                    <a:ext uri="{9D8B030D-6E8A-4147-A177-3AD203B41FA5}">
                      <a16:colId xmlns:a16="http://schemas.microsoft.com/office/drawing/2014/main" val="1511248068"/>
                    </a:ext>
                  </a:extLst>
                </a:gridCol>
                <a:gridCol w="454550">
                  <a:extLst>
                    <a:ext uri="{9D8B030D-6E8A-4147-A177-3AD203B41FA5}">
                      <a16:colId xmlns:a16="http://schemas.microsoft.com/office/drawing/2014/main" val="3366816543"/>
                    </a:ext>
                  </a:extLst>
                </a:gridCol>
              </a:tblGrid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>
                    <a:solidFill>
                      <a:srgbClr val="E2E2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0283571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558420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7425168"/>
                  </a:ext>
                </a:extLst>
              </a:tr>
            </a:tbl>
          </a:graphicData>
        </a:graphic>
      </p:graphicFrame>
      <p:graphicFrame>
        <p:nvGraphicFramePr>
          <p:cNvPr id="16" name="Table 5">
            <a:extLst>
              <a:ext uri="{FF2B5EF4-FFF2-40B4-BE49-F238E27FC236}">
                <a16:creationId xmlns:a16="http://schemas.microsoft.com/office/drawing/2014/main" id="{59E97A04-F7AF-4246-B3BB-1282D438C2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2766284"/>
              </p:ext>
            </p:extLst>
          </p:nvPr>
        </p:nvGraphicFramePr>
        <p:xfrm>
          <a:off x="2053156" y="3560928"/>
          <a:ext cx="909100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4550">
                  <a:extLst>
                    <a:ext uri="{9D8B030D-6E8A-4147-A177-3AD203B41FA5}">
                      <a16:colId xmlns:a16="http://schemas.microsoft.com/office/drawing/2014/main" val="1511248068"/>
                    </a:ext>
                  </a:extLst>
                </a:gridCol>
                <a:gridCol w="454550">
                  <a:extLst>
                    <a:ext uri="{9D8B030D-6E8A-4147-A177-3AD203B41FA5}">
                      <a16:colId xmlns:a16="http://schemas.microsoft.com/office/drawing/2014/main" val="3366816543"/>
                    </a:ext>
                  </a:extLst>
                </a:gridCol>
              </a:tblGrid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>
                    <a:solidFill>
                      <a:srgbClr val="E2E2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0283571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558420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7425168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133229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CAF4E31A-8781-4AC1-BEE6-A915CDF2F58C}"/>
                  </a:ext>
                </a:extLst>
              </p:cNvPr>
              <p:cNvSpPr/>
              <p:nvPr/>
            </p:nvSpPr>
            <p:spPr>
              <a:xfrm>
                <a:off x="5787145" y="3207796"/>
                <a:ext cx="77617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en-US" dirty="0">
                          <a:latin typeface="Cambria Math" panose="02040503050406030204" pitchFamily="18" charset="0"/>
                        </a:rPr>
                        <m:t>R</m:t>
                      </m:r>
                      <m:r>
                        <m:rPr>
                          <m:nor/>
                        </m:rPr>
                        <a:rPr lang="en-US" altLang="en-US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en-US" dirty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 </m:t>
                      </m:r>
                      <m:r>
                        <m:rPr>
                          <m:sty m:val="p"/>
                        </m:rPr>
                        <a:rPr lang="en-US" altLang="en-US" dirty="0">
                          <a:latin typeface="Cambria Math" panose="02040503050406030204" pitchFamily="18" charset="0"/>
                        </a:rPr>
                        <m:t>S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CAF4E31A-8781-4AC1-BEE6-A915CDF2F5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7145" y="3207796"/>
                <a:ext cx="77617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D5968642-6425-4FCD-89B9-83B1749D1D8B}"/>
                  </a:ext>
                </a:extLst>
              </p:cNvPr>
              <p:cNvSpPr/>
              <p:nvPr/>
            </p:nvSpPr>
            <p:spPr>
              <a:xfrm>
                <a:off x="989722" y="3211440"/>
                <a:ext cx="38023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en-US" dirty="0">
                          <a:latin typeface="Cambria Math" panose="02040503050406030204" pitchFamily="18" charset="0"/>
                        </a:rPr>
                        <m:t>R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D5968642-6425-4FCD-89B9-83B1749D1D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722" y="3211440"/>
                <a:ext cx="380232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05B79613-AE93-422F-AE62-4A6C96844717}"/>
                  </a:ext>
                </a:extLst>
              </p:cNvPr>
              <p:cNvSpPr/>
              <p:nvPr/>
            </p:nvSpPr>
            <p:spPr>
              <a:xfrm>
                <a:off x="2331145" y="3211440"/>
                <a:ext cx="35137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05B79613-AE93-422F-AE62-4A6C9684471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1145" y="3211440"/>
                <a:ext cx="351378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2" name="Table 5">
            <a:extLst>
              <a:ext uri="{FF2B5EF4-FFF2-40B4-BE49-F238E27FC236}">
                <a16:creationId xmlns:a16="http://schemas.microsoft.com/office/drawing/2014/main" id="{4CEE4597-25EE-47FE-AB63-40C1ACCA23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6372260"/>
              </p:ext>
            </p:extLst>
          </p:nvPr>
        </p:nvGraphicFramePr>
        <p:xfrm>
          <a:off x="5720682" y="3577128"/>
          <a:ext cx="909100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4550">
                  <a:extLst>
                    <a:ext uri="{9D8B030D-6E8A-4147-A177-3AD203B41FA5}">
                      <a16:colId xmlns:a16="http://schemas.microsoft.com/office/drawing/2014/main" val="1511248068"/>
                    </a:ext>
                  </a:extLst>
                </a:gridCol>
                <a:gridCol w="454550">
                  <a:extLst>
                    <a:ext uri="{9D8B030D-6E8A-4147-A177-3AD203B41FA5}">
                      <a16:colId xmlns:a16="http://schemas.microsoft.com/office/drawing/2014/main" val="3366816543"/>
                    </a:ext>
                  </a:extLst>
                </a:gridCol>
              </a:tblGrid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>
                    <a:solidFill>
                      <a:srgbClr val="E2E2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0283571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558420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4515081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145380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F4E16051-A7E1-4E96-845D-1924E3417362}"/>
                  </a:ext>
                </a:extLst>
              </p:cNvPr>
              <p:cNvSpPr/>
              <p:nvPr/>
            </p:nvSpPr>
            <p:spPr>
              <a:xfrm>
                <a:off x="7235727" y="3207796"/>
                <a:ext cx="1264607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en-US" dirty="0">
                          <a:latin typeface="Cambria Math" panose="02040503050406030204" pitchFamily="18" charset="0"/>
                        </a:rPr>
                        <m:t>R</m:t>
                      </m:r>
                      <m:r>
                        <m:rPr>
                          <m:nor/>
                        </m:rPr>
                        <a:rPr lang="en-US" altLang="en-US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en-US" dirty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 </m:t>
                      </m:r>
                      <m:r>
                        <m:rPr>
                          <m:sty m:val="p"/>
                        </m:rPr>
                        <a:rPr lang="en-US" altLang="en-US" dirty="0">
                          <a:latin typeface="Cambria Math" panose="02040503050406030204" pitchFamily="18" charset="0"/>
                        </a:rPr>
                        <m:t>T</m:t>
                      </m:r>
                    </m:oMath>
                  </m:oMathPara>
                </a14:m>
                <a:endParaRPr lang="en-US" altLang="en-US" dirty="0"/>
              </a:p>
              <a:p>
                <a:pPr algn="ctr"/>
                <a:r>
                  <a:rPr lang="en-US" dirty="0"/>
                  <a:t>Not union-compatible</a:t>
                </a:r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F4E16051-A7E1-4E96-845D-1924E34173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5727" y="3207796"/>
                <a:ext cx="1264607" cy="923330"/>
              </a:xfrm>
              <a:prstGeom prst="rect">
                <a:avLst/>
              </a:prstGeom>
              <a:blipFill>
                <a:blip r:embed="rId9"/>
                <a:stretch>
                  <a:fillRect l="-3865" r="-2899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5" name="Table 5">
            <a:extLst>
              <a:ext uri="{FF2B5EF4-FFF2-40B4-BE49-F238E27FC236}">
                <a16:creationId xmlns:a16="http://schemas.microsoft.com/office/drawing/2014/main" id="{E548711C-21C1-4780-84D0-5B40A78191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0666400"/>
              </p:ext>
            </p:extLst>
          </p:nvPr>
        </p:nvGraphicFramePr>
        <p:xfrm>
          <a:off x="3360752" y="3577128"/>
          <a:ext cx="90910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4550">
                  <a:extLst>
                    <a:ext uri="{9D8B030D-6E8A-4147-A177-3AD203B41FA5}">
                      <a16:colId xmlns:a16="http://schemas.microsoft.com/office/drawing/2014/main" val="1511248068"/>
                    </a:ext>
                  </a:extLst>
                </a:gridCol>
                <a:gridCol w="454550">
                  <a:extLst>
                    <a:ext uri="{9D8B030D-6E8A-4147-A177-3AD203B41FA5}">
                      <a16:colId xmlns:a16="http://schemas.microsoft.com/office/drawing/2014/main" val="3366816543"/>
                    </a:ext>
                  </a:extLst>
                </a:gridCol>
              </a:tblGrid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>
                    <a:solidFill>
                      <a:srgbClr val="E2E2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0283571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558420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742516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4F4CF5FB-F939-4BEE-8F5A-AC9AEF04B7F0}"/>
                  </a:ext>
                </a:extLst>
              </p:cNvPr>
              <p:cNvSpPr/>
              <p:nvPr/>
            </p:nvSpPr>
            <p:spPr>
              <a:xfrm>
                <a:off x="3623058" y="3207796"/>
                <a:ext cx="37382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en-US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4F4CF5FB-F939-4BEE-8F5A-AC9AEF04B7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3058" y="3207796"/>
                <a:ext cx="373820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50389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E4B6166-A84E-440F-BFE6-D888E26BB365}"/>
              </a:ext>
            </a:extLst>
          </p:cNvPr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gradFill flip="none" rotWithShape="1">
            <a:gsLst>
              <a:gs pos="0">
                <a:srgbClr val="E2E2E2"/>
              </a:gs>
              <a:gs pos="100000">
                <a:srgbClr val="F0F0F0"/>
              </a:gs>
            </a:gsLst>
            <a:lin ang="2700000" scaled="1"/>
            <a:tileRect/>
          </a:gra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0F5CDC-2F1F-47D3-8C33-2E4B68C75AF9}"/>
              </a:ext>
            </a:extLst>
          </p:cNvPr>
          <p:cNvSpPr txBox="1"/>
          <p:nvPr/>
        </p:nvSpPr>
        <p:spPr>
          <a:xfrm>
            <a:off x="238125" y="43934"/>
            <a:ext cx="2349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CMSC 508 – Databases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A47622-3DC7-4A46-9871-79EAF68D98E5}"/>
              </a:ext>
            </a:extLst>
          </p:cNvPr>
          <p:cNvSpPr txBox="1"/>
          <p:nvPr/>
        </p:nvSpPr>
        <p:spPr>
          <a:xfrm>
            <a:off x="7117339" y="43934"/>
            <a:ext cx="1906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/>
              <a:t>Relational algebra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F8E48E4-A8FC-4343-9E21-32744D3C0F29}"/>
                  </a:ext>
                </a:extLst>
              </p:cNvPr>
              <p:cNvSpPr txBox="1"/>
              <p:nvPr/>
            </p:nvSpPr>
            <p:spPr>
              <a:xfrm>
                <a:off x="0" y="457200"/>
                <a:ext cx="9144000" cy="2413353"/>
              </a:xfrm>
              <a:prstGeom prst="rect">
                <a:avLst/>
              </a:prstGeom>
              <a:noFill/>
            </p:spPr>
            <p:txBody>
              <a:bodyPr wrap="square" lIns="457200" tIns="182880" rIns="457200" bIns="0" rtlCol="0">
                <a:spAutoFit/>
              </a:bodyPr>
              <a:lstStyle/>
              <a:p>
                <a:pPr marL="342900" indent="-342900">
                  <a:spcAft>
                    <a:spcPts val="1000"/>
                  </a:spcAft>
                  <a:buFont typeface="Wingdings" panose="05000000000000000000" pitchFamily="2" charset="2"/>
                  <a:buChar char="§"/>
                </a:pPr>
                <a:r>
                  <a:rPr lang="en-US" b="1" dirty="0"/>
                  <a:t>Intersection 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en-US" b="1" dirty="0" smtClean="0">
                        <a:sym typeface="Symbol" panose="05050102010706020507" pitchFamily="18" charset="2"/>
                      </a:rPr>
                      <m:t></m:t>
                    </m:r>
                  </m:oMath>
                </a14:m>
                <a:r>
                  <a:rPr lang="en-US" b="1" dirty="0"/>
                  <a:t>)</a:t>
                </a:r>
              </a:p>
              <a:p>
                <a:pPr marL="800100" lvl="1" indent="-342900">
                  <a:spcAft>
                    <a:spcPts val="1000"/>
                  </a:spcAft>
                  <a:buFont typeface="Arial" panose="020B0604020202020204" pitchFamily="34" charset="0"/>
                  <a:buChar char="•"/>
                </a:pPr>
                <a:r>
                  <a:rPr lang="en-US" altLang="en-US" dirty="0"/>
                  <a:t>Let </a:t>
                </a:r>
                <a:r>
                  <a:rPr lang="en-US" altLang="en-US" i="1" dirty="0"/>
                  <a:t>R</a:t>
                </a:r>
                <a:r>
                  <a:rPr lang="en-US" altLang="en-US" dirty="0"/>
                  <a:t> and </a:t>
                </a:r>
                <a:r>
                  <a:rPr lang="en-US" altLang="en-US" i="1" dirty="0"/>
                  <a:t>S</a:t>
                </a:r>
                <a:r>
                  <a:rPr lang="en-US" altLang="en-US" dirty="0"/>
                  <a:t> be relational schemas</a:t>
                </a:r>
              </a:p>
              <a:p>
                <a:pPr marL="800100" lvl="1" indent="-342900">
                  <a:spcAft>
                    <a:spcPts val="1000"/>
                  </a:spcAft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dirty="0" smtClean="0"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 altLang="en-US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en-US" dirty="0">
                        <a:sym typeface="Symbol" panose="05050102010706020507" pitchFamily="18" charset="2"/>
                      </a:rPr>
                      <m:t></m:t>
                    </m:r>
                    <m:r>
                      <a:rPr lang="en-US" altLang="en-US" b="0" i="0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m:rPr>
                        <m:sty m:val="p"/>
                      </m:rPr>
                      <a:rPr lang="en-US" alt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alt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alt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R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en-US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𝒂𝒏𝒅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en-US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</m:t>
                    </m:r>
                    <m:r>
                      <a:rPr lang="en-US" alt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endParaRPr lang="en-US" altLang="en-US" dirty="0">
                  <a:ea typeface="Cambria Math" panose="02040503050406030204" pitchFamily="18" charset="0"/>
                </a:endParaRPr>
              </a:p>
              <a:p>
                <a:pPr marL="800100" lvl="1" indent="-342900">
                  <a:spcAft>
                    <a:spcPts val="1000"/>
                  </a:spcAft>
                  <a:buFont typeface="Arial" panose="020B0604020202020204" pitchFamily="34" charset="0"/>
                  <a:buChar char="•"/>
                </a:pPr>
                <a:r>
                  <a:rPr lang="en-US" altLang="en-US" dirty="0">
                    <a:ea typeface="Cambria Math" panose="02040503050406030204" pitchFamily="18" charset="0"/>
                  </a:rPr>
                  <a:t>Requisite: </a:t>
                </a:r>
                <a:r>
                  <a:rPr lang="en-US" altLang="en-US" b="1" dirty="0">
                    <a:ea typeface="Cambria Math" panose="02040503050406030204" pitchFamily="18" charset="0"/>
                  </a:rPr>
                  <a:t>union-compatible</a:t>
                </a:r>
                <a:r>
                  <a:rPr lang="en-US" altLang="en-US" dirty="0">
                    <a:ea typeface="Cambria Math" panose="02040503050406030204" pitchFamily="18" charset="0"/>
                  </a:rPr>
                  <a:t>: relations share the same number of columns and their corresponding columns share the same domain</a:t>
                </a:r>
              </a:p>
              <a:p>
                <a:pPr marL="800100" lvl="1" indent="-342900">
                  <a:spcAft>
                    <a:spcPts val="1000"/>
                  </a:spcAft>
                  <a:buFont typeface="Arial" panose="020B0604020202020204" pitchFamily="34" charset="0"/>
                  <a:buChar char="•"/>
                </a:pPr>
                <a:r>
                  <a:rPr lang="en-US" altLang="en-US" dirty="0">
                    <a:ea typeface="Cambria Math" panose="02040503050406030204" pitchFamily="18" charset="0"/>
                  </a:rPr>
                  <a:t>Relational algebra </a:t>
                </a:r>
                <a:r>
                  <a:rPr lang="en-US" altLang="en-US" b="1" dirty="0">
                    <a:ea typeface="Cambria Math" panose="02040503050406030204" pitchFamily="18" charset="0"/>
                  </a:rPr>
                  <a:t>removes duplicated rows</a:t>
                </a:r>
                <a:r>
                  <a:rPr lang="en-US" altLang="en-US" dirty="0">
                    <a:ea typeface="Cambria Math" panose="02040503050406030204" pitchFamily="18" charset="0"/>
                  </a:rPr>
                  <a:t> in the operations</a:t>
                </a:r>
                <a:r>
                  <a:rPr lang="en-US" altLang="en-US" b="1" dirty="0">
                    <a:ea typeface="Cambria Math" panose="02040503050406030204" pitchFamily="18" charset="0"/>
                  </a:rPr>
                  <a:t> </a:t>
                </a:r>
                <a:r>
                  <a:rPr lang="en-US" altLang="en-US" dirty="0">
                    <a:ea typeface="Cambria Math" panose="02040503050406030204" pitchFamily="18" charset="0"/>
                  </a:rPr>
                  <a:t>but SQL does </a:t>
                </a:r>
                <a:r>
                  <a:rPr lang="en-US" altLang="en-US" b="1" dirty="0">
                    <a:ea typeface="Cambria Math" panose="02040503050406030204" pitchFamily="18" charset="0"/>
                  </a:rPr>
                  <a:t>not</a:t>
                </a:r>
                <a:endParaRPr lang="en-US" altLang="en-US" b="1" i="1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F8E48E4-A8FC-4343-9E21-32744D3C0F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57200"/>
                <a:ext cx="9144000" cy="2413353"/>
              </a:xfrm>
              <a:prstGeom prst="rect">
                <a:avLst/>
              </a:prstGeom>
              <a:blipFill>
                <a:blip r:embed="rId3"/>
                <a:stretch>
                  <a:fillRect b="-25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 descr="A picture containing drawing&#10;&#10;Description automatically generated">
            <a:extLst>
              <a:ext uri="{FF2B5EF4-FFF2-40B4-BE49-F238E27FC236}">
                <a16:creationId xmlns:a16="http://schemas.microsoft.com/office/drawing/2014/main" id="{F5964E89-3E07-46A2-AB55-1C66F44B1704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11244" y="91440"/>
            <a:ext cx="2121513" cy="27432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CAF4E31A-8781-4AC1-BEE6-A915CDF2F58C}"/>
                  </a:ext>
                </a:extLst>
              </p:cNvPr>
              <p:cNvSpPr/>
              <p:nvPr/>
            </p:nvSpPr>
            <p:spPr>
              <a:xfrm>
                <a:off x="6461156" y="2925028"/>
                <a:ext cx="7745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en-US" dirty="0" smtClean="0">
                          <a:latin typeface="Cambria Math" panose="02040503050406030204" pitchFamily="18" charset="0"/>
                        </a:rPr>
                        <m:t>R</m:t>
                      </m:r>
                      <m:r>
                        <a:rPr lang="en-US" altLang="en-US" b="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en-US" dirty="0">
                          <a:sym typeface="Symbol" panose="05050102010706020507" pitchFamily="18" charset="2"/>
                        </a:rPr>
                        <m:t></m:t>
                      </m:r>
                      <m:r>
                        <a:rPr lang="en-US" altLang="en-US" b="0" i="0" dirty="0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CAF4E31A-8781-4AC1-BEE6-A915CDF2F5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1156" y="2925028"/>
                <a:ext cx="77457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2" name="Table 5">
            <a:extLst>
              <a:ext uri="{FF2B5EF4-FFF2-40B4-BE49-F238E27FC236}">
                <a16:creationId xmlns:a16="http://schemas.microsoft.com/office/drawing/2014/main" id="{4CEE4597-25EE-47FE-AB63-40C1ACCA23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0133096"/>
              </p:ext>
            </p:extLst>
          </p:nvPr>
        </p:nvGraphicFramePr>
        <p:xfrm>
          <a:off x="6394693" y="3294360"/>
          <a:ext cx="90910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4550">
                  <a:extLst>
                    <a:ext uri="{9D8B030D-6E8A-4147-A177-3AD203B41FA5}">
                      <a16:colId xmlns:a16="http://schemas.microsoft.com/office/drawing/2014/main" val="1511248068"/>
                    </a:ext>
                  </a:extLst>
                </a:gridCol>
                <a:gridCol w="454550">
                  <a:extLst>
                    <a:ext uri="{9D8B030D-6E8A-4147-A177-3AD203B41FA5}">
                      <a16:colId xmlns:a16="http://schemas.microsoft.com/office/drawing/2014/main" val="3366816543"/>
                    </a:ext>
                  </a:extLst>
                </a:gridCol>
              </a:tblGrid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>
                    <a:solidFill>
                      <a:srgbClr val="E2E2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0283571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558420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994500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F4E16051-A7E1-4E96-845D-1924E3417362}"/>
                  </a:ext>
                </a:extLst>
              </p:cNvPr>
              <p:cNvSpPr/>
              <p:nvPr/>
            </p:nvSpPr>
            <p:spPr>
              <a:xfrm>
                <a:off x="7682428" y="2925028"/>
                <a:ext cx="1264607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en-US" dirty="0" smtClean="0">
                          <a:latin typeface="Cambria Math" panose="02040503050406030204" pitchFamily="18" charset="0"/>
                        </a:rPr>
                        <m:t>R</m:t>
                      </m:r>
                      <m:r>
                        <m:rPr>
                          <m:nor/>
                        </m:rPr>
                        <a:rPr lang="en-US" altLang="en-US" b="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en-US" dirty="0">
                          <a:sym typeface="Symbol" panose="05050102010706020507" pitchFamily="18" charset="2"/>
                        </a:rPr>
                        <m:t></m:t>
                      </m:r>
                      <m:r>
                        <a:rPr lang="en-US" altLang="en-US" b="0" i="0" dirty="0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en-US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</m:t>
                      </m:r>
                    </m:oMath>
                  </m:oMathPara>
                </a14:m>
                <a:endParaRPr lang="en-US" altLang="en-US" b="0" dirty="0">
                  <a:ea typeface="Cambria Math" panose="02040503050406030204" pitchFamily="18" charset="0"/>
                </a:endParaRPr>
              </a:p>
              <a:p>
                <a:pPr algn="ctr"/>
                <a:r>
                  <a:rPr lang="en-US" dirty="0"/>
                  <a:t>Not union-compatible</a:t>
                </a:r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F4E16051-A7E1-4E96-845D-1924E34173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2428" y="2925028"/>
                <a:ext cx="1264607" cy="923330"/>
              </a:xfrm>
              <a:prstGeom prst="rect">
                <a:avLst/>
              </a:prstGeom>
              <a:blipFill>
                <a:blip r:embed="rId6"/>
                <a:stretch>
                  <a:fillRect l="-3365" r="-2885" b="-9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4" name="Picture 2" descr="https://upload.wikimedia.org/wikipedia/commons/thumb/9/99/Venn0001.svg/220px-Venn0001.svg.png">
            <a:extLst>
              <a:ext uri="{FF2B5EF4-FFF2-40B4-BE49-F238E27FC236}">
                <a16:creationId xmlns:a16="http://schemas.microsoft.com/office/drawing/2014/main" id="{83A6F934-E3E7-4B59-8DC5-89B214216D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704804"/>
            <a:ext cx="1282445" cy="932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5" name="Table 5">
            <a:extLst>
              <a:ext uri="{FF2B5EF4-FFF2-40B4-BE49-F238E27FC236}">
                <a16:creationId xmlns:a16="http://schemas.microsoft.com/office/drawing/2014/main" id="{50A74649-1531-4E20-8AE5-A7CC2A21C9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6195735"/>
              </p:ext>
            </p:extLst>
          </p:nvPr>
        </p:nvGraphicFramePr>
        <p:xfrm>
          <a:off x="4689046" y="3564572"/>
          <a:ext cx="90910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4550">
                  <a:extLst>
                    <a:ext uri="{9D8B030D-6E8A-4147-A177-3AD203B41FA5}">
                      <a16:colId xmlns:a16="http://schemas.microsoft.com/office/drawing/2014/main" val="1511248068"/>
                    </a:ext>
                  </a:extLst>
                </a:gridCol>
                <a:gridCol w="454550">
                  <a:extLst>
                    <a:ext uri="{9D8B030D-6E8A-4147-A177-3AD203B41FA5}">
                      <a16:colId xmlns:a16="http://schemas.microsoft.com/office/drawing/2014/main" val="3366816543"/>
                    </a:ext>
                  </a:extLst>
                </a:gridCol>
              </a:tblGrid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>
                    <a:solidFill>
                      <a:srgbClr val="E2E2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0283571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558420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433342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2713AB6B-0DC0-4C08-AC0D-80B4F4704672}"/>
                  </a:ext>
                </a:extLst>
              </p:cNvPr>
              <p:cNvSpPr/>
              <p:nvPr/>
            </p:nvSpPr>
            <p:spPr>
              <a:xfrm>
                <a:off x="4923205" y="3198884"/>
                <a:ext cx="45076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en-US" dirty="0">
                          <a:latin typeface="Cambria Math" panose="02040503050406030204" pitchFamily="18" charset="0"/>
                        </a:rPr>
                        <m:t>W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2713AB6B-0DC0-4C08-AC0D-80B4F47046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3205" y="3198884"/>
                <a:ext cx="45076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E45588EA-59C6-4490-BE80-DD15AC7372EF}"/>
                  </a:ext>
                </a:extLst>
              </p:cNvPr>
              <p:cNvSpPr/>
              <p:nvPr/>
            </p:nvSpPr>
            <p:spPr>
              <a:xfrm>
                <a:off x="7912830" y="3923116"/>
                <a:ext cx="8739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en-US" dirty="0" smtClean="0">
                          <a:latin typeface="Cambria Math" panose="02040503050406030204" pitchFamily="18" charset="0"/>
                        </a:rPr>
                        <m:t>R</m:t>
                      </m:r>
                      <m:r>
                        <a:rPr lang="en-US" altLang="en-US" b="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en-US" dirty="0">
                          <a:sym typeface="Symbol" panose="05050102010706020507" pitchFamily="18" charset="2"/>
                        </a:rPr>
                        <m:t></m:t>
                      </m:r>
                      <m:r>
                        <a:rPr lang="en-US" altLang="en-US" b="0" i="0" dirty="0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en-US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W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E45588EA-59C6-4490-BE80-DD15AC7372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2830" y="3923116"/>
                <a:ext cx="873957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8" name="Table 5">
            <a:extLst>
              <a:ext uri="{FF2B5EF4-FFF2-40B4-BE49-F238E27FC236}">
                <a16:creationId xmlns:a16="http://schemas.microsoft.com/office/drawing/2014/main" id="{6E6B918F-70D2-425E-8FCD-1D36D3889D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8690809"/>
              </p:ext>
            </p:extLst>
          </p:nvPr>
        </p:nvGraphicFramePr>
        <p:xfrm>
          <a:off x="7859985" y="4292448"/>
          <a:ext cx="90910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4550">
                  <a:extLst>
                    <a:ext uri="{9D8B030D-6E8A-4147-A177-3AD203B41FA5}">
                      <a16:colId xmlns:a16="http://schemas.microsoft.com/office/drawing/2014/main" val="1511248068"/>
                    </a:ext>
                  </a:extLst>
                </a:gridCol>
                <a:gridCol w="454550">
                  <a:extLst>
                    <a:ext uri="{9D8B030D-6E8A-4147-A177-3AD203B41FA5}">
                      <a16:colId xmlns:a16="http://schemas.microsoft.com/office/drawing/2014/main" val="3366816543"/>
                    </a:ext>
                  </a:extLst>
                </a:gridCol>
              </a:tblGrid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>
                    <a:solidFill>
                      <a:srgbClr val="E2E2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0283571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558420"/>
                  </a:ext>
                </a:extLst>
              </a:tr>
            </a:tbl>
          </a:graphicData>
        </a:graphic>
      </p:graphicFrame>
      <p:graphicFrame>
        <p:nvGraphicFramePr>
          <p:cNvPr id="35" name="Table 5">
            <a:extLst>
              <a:ext uri="{FF2B5EF4-FFF2-40B4-BE49-F238E27FC236}">
                <a16:creationId xmlns:a16="http://schemas.microsoft.com/office/drawing/2014/main" id="{3323BA13-97ED-42A0-B5C9-36F6788942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8958216"/>
              </p:ext>
            </p:extLst>
          </p:nvPr>
        </p:nvGraphicFramePr>
        <p:xfrm>
          <a:off x="705016" y="3580772"/>
          <a:ext cx="90910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4550">
                  <a:extLst>
                    <a:ext uri="{9D8B030D-6E8A-4147-A177-3AD203B41FA5}">
                      <a16:colId xmlns:a16="http://schemas.microsoft.com/office/drawing/2014/main" val="1511248068"/>
                    </a:ext>
                  </a:extLst>
                </a:gridCol>
                <a:gridCol w="454550">
                  <a:extLst>
                    <a:ext uri="{9D8B030D-6E8A-4147-A177-3AD203B41FA5}">
                      <a16:colId xmlns:a16="http://schemas.microsoft.com/office/drawing/2014/main" val="3366816543"/>
                    </a:ext>
                  </a:extLst>
                </a:gridCol>
              </a:tblGrid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>
                    <a:solidFill>
                      <a:srgbClr val="E2E2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0283571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558420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7425168"/>
                  </a:ext>
                </a:extLst>
              </a:tr>
            </a:tbl>
          </a:graphicData>
        </a:graphic>
      </p:graphicFrame>
      <p:graphicFrame>
        <p:nvGraphicFramePr>
          <p:cNvPr id="36" name="Table 5">
            <a:extLst>
              <a:ext uri="{FF2B5EF4-FFF2-40B4-BE49-F238E27FC236}">
                <a16:creationId xmlns:a16="http://schemas.microsoft.com/office/drawing/2014/main" id="{4BF705D6-ADCD-4C2A-A13D-7655088B67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5193701"/>
              </p:ext>
            </p:extLst>
          </p:nvPr>
        </p:nvGraphicFramePr>
        <p:xfrm>
          <a:off x="2053156" y="3560928"/>
          <a:ext cx="909100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4550">
                  <a:extLst>
                    <a:ext uri="{9D8B030D-6E8A-4147-A177-3AD203B41FA5}">
                      <a16:colId xmlns:a16="http://schemas.microsoft.com/office/drawing/2014/main" val="1511248068"/>
                    </a:ext>
                  </a:extLst>
                </a:gridCol>
                <a:gridCol w="454550">
                  <a:extLst>
                    <a:ext uri="{9D8B030D-6E8A-4147-A177-3AD203B41FA5}">
                      <a16:colId xmlns:a16="http://schemas.microsoft.com/office/drawing/2014/main" val="3366816543"/>
                    </a:ext>
                  </a:extLst>
                </a:gridCol>
              </a:tblGrid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</a:t>
                      </a:r>
                    </a:p>
                  </a:txBody>
                  <a:tcPr>
                    <a:solidFill>
                      <a:srgbClr val="E2E2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0283571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558420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7425168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1332298"/>
                  </a:ext>
                </a:extLst>
              </a:tr>
            </a:tbl>
          </a:graphicData>
        </a:graphic>
      </p:graphicFrame>
      <p:graphicFrame>
        <p:nvGraphicFramePr>
          <p:cNvPr id="37" name="Table 5">
            <a:extLst>
              <a:ext uri="{FF2B5EF4-FFF2-40B4-BE49-F238E27FC236}">
                <a16:creationId xmlns:a16="http://schemas.microsoft.com/office/drawing/2014/main" id="{9FC96069-45FD-45B2-9865-918D0D65E2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0499573"/>
              </p:ext>
            </p:extLst>
          </p:nvPr>
        </p:nvGraphicFramePr>
        <p:xfrm>
          <a:off x="3360752" y="3577128"/>
          <a:ext cx="90910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4550">
                  <a:extLst>
                    <a:ext uri="{9D8B030D-6E8A-4147-A177-3AD203B41FA5}">
                      <a16:colId xmlns:a16="http://schemas.microsoft.com/office/drawing/2014/main" val="1511248068"/>
                    </a:ext>
                  </a:extLst>
                </a:gridCol>
                <a:gridCol w="454550">
                  <a:extLst>
                    <a:ext uri="{9D8B030D-6E8A-4147-A177-3AD203B41FA5}">
                      <a16:colId xmlns:a16="http://schemas.microsoft.com/office/drawing/2014/main" val="3366816543"/>
                    </a:ext>
                  </a:extLst>
                </a:gridCol>
              </a:tblGrid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</a:t>
                      </a:r>
                    </a:p>
                  </a:txBody>
                  <a:tcPr>
                    <a:solidFill>
                      <a:srgbClr val="E2E2E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</a:t>
                      </a:r>
                    </a:p>
                  </a:txBody>
                  <a:tcPr>
                    <a:solidFill>
                      <a:srgbClr val="E2E2E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0283571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4558420"/>
                  </a:ext>
                </a:extLst>
              </a:tr>
              <a:tr h="28005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742516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0D81FF57-0889-46ED-9858-6AAF7E76060C}"/>
                  </a:ext>
                </a:extLst>
              </p:cNvPr>
              <p:cNvSpPr/>
              <p:nvPr/>
            </p:nvSpPr>
            <p:spPr>
              <a:xfrm>
                <a:off x="989722" y="3211440"/>
                <a:ext cx="38023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en-US" dirty="0">
                          <a:latin typeface="Cambria Math" panose="02040503050406030204" pitchFamily="18" charset="0"/>
                        </a:rPr>
                        <m:t>R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0D81FF57-0889-46ED-9858-6AAF7E7606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722" y="3211440"/>
                <a:ext cx="380232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758D1B1F-C393-4793-B554-CD137E432723}"/>
                  </a:ext>
                </a:extLst>
              </p:cNvPr>
              <p:cNvSpPr/>
              <p:nvPr/>
            </p:nvSpPr>
            <p:spPr>
              <a:xfrm>
                <a:off x="2331145" y="3211440"/>
                <a:ext cx="35137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en-US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758D1B1F-C393-4793-B554-CD137E4327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1145" y="3211440"/>
                <a:ext cx="351378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F359A6F2-4B22-4B2A-933F-C5CDAA0EFD49}"/>
                  </a:ext>
                </a:extLst>
              </p:cNvPr>
              <p:cNvSpPr/>
              <p:nvPr/>
            </p:nvSpPr>
            <p:spPr>
              <a:xfrm>
                <a:off x="3623058" y="3207796"/>
                <a:ext cx="37382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en-US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F359A6F2-4B22-4B2A-933F-C5CDAA0EFD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3058" y="3207796"/>
                <a:ext cx="373820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641987"/>
      </p:ext>
    </p:extLst>
  </p:cSld>
  <p:clrMapOvr>
    <a:masterClrMapping/>
  </p:clrMapOvr>
</p:sld>
</file>

<file path=ppt/theme/theme1.xml><?xml version="1.0" encoding="utf-8"?>
<a:theme xmlns:a="http://schemas.openxmlformats.org/drawingml/2006/main" name="VCU Egr Gold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VCU Egr Grey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VCU Egr Gold Angle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VCU Egr Grey Angle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4270</TotalTime>
  <Words>4233</Words>
  <Application>Microsoft Office PowerPoint</Application>
  <PresentationFormat>On-screen Show (16:9)</PresentationFormat>
  <Paragraphs>1504</Paragraphs>
  <Slides>42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42</vt:i4>
      </vt:variant>
    </vt:vector>
  </HeadingPairs>
  <TitlesOfParts>
    <vt:vector size="60" baseType="lpstr">
      <vt:lpstr>ＭＳ Ｐゴシック</vt:lpstr>
      <vt:lpstr>ＭＳ Ｐゴシック</vt:lpstr>
      <vt:lpstr>Arial</vt:lpstr>
      <vt:lpstr>Calibri</vt:lpstr>
      <vt:lpstr>Cambria Math</vt:lpstr>
      <vt:lpstr>Courier New</vt:lpstr>
      <vt:lpstr>Google Sans</vt:lpstr>
      <vt:lpstr>Helvetica</vt:lpstr>
      <vt:lpstr>Lucida Sans Unicode</vt:lpstr>
      <vt:lpstr>Palatino Linotype</vt:lpstr>
      <vt:lpstr>Symbol</vt:lpstr>
      <vt:lpstr>Tahoma</vt:lpstr>
      <vt:lpstr>Times New Roman</vt:lpstr>
      <vt:lpstr>Wingdings</vt:lpstr>
      <vt:lpstr>VCU Egr Gold </vt:lpstr>
      <vt:lpstr>VCU Egr Grey </vt:lpstr>
      <vt:lpstr>VCU Egr Gold Angle </vt:lpstr>
      <vt:lpstr>VCU Egr Grey Angle </vt:lpstr>
      <vt:lpstr>Week 5 – Lectures 1 and 2</vt:lpstr>
      <vt:lpstr>Housekeeping</vt:lpstr>
      <vt:lpstr>PowerPoint Presentation</vt:lpstr>
      <vt:lpstr>Relational algebra</vt:lpstr>
      <vt:lpstr>Query languages</vt:lpstr>
      <vt:lpstr>PowerPoint Presentation</vt:lpstr>
      <vt:lpstr>Set operators</vt:lpstr>
      <vt:lpstr>PowerPoint Presentation</vt:lpstr>
      <vt:lpstr>PowerPoint Presentation</vt:lpstr>
      <vt:lpstr>PowerPoint Presentation</vt:lpstr>
      <vt:lpstr>Algebraic operators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Cartesian products and joins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Practice exercises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CMSC 508 Database Theory</dc:title>
  <dc:creator>Alberto Cano Rojas</dc:creator>
  <cp:lastModifiedBy>John Leonard</cp:lastModifiedBy>
  <cp:revision>657</cp:revision>
  <dcterms:created xsi:type="dcterms:W3CDTF">2016-04-01T17:42:41Z</dcterms:created>
  <dcterms:modified xsi:type="dcterms:W3CDTF">2022-09-19T15:12:46Z</dcterms:modified>
</cp:coreProperties>
</file>