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01" r:id="rId2"/>
    <p:sldMasterId id="2147483715" r:id="rId3"/>
  </p:sldMasterIdLst>
  <p:notesMasterIdLst>
    <p:notesMasterId r:id="rId59"/>
  </p:notesMasterIdLst>
  <p:sldIdLst>
    <p:sldId id="257" r:id="rId4"/>
    <p:sldId id="314" r:id="rId5"/>
    <p:sldId id="261" r:id="rId6"/>
    <p:sldId id="312" r:id="rId7"/>
    <p:sldId id="260" r:id="rId8"/>
    <p:sldId id="310" r:id="rId9"/>
    <p:sldId id="263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311" r:id="rId18"/>
    <p:sldId id="272" r:id="rId19"/>
    <p:sldId id="270" r:id="rId20"/>
    <p:sldId id="275" r:id="rId21"/>
    <p:sldId id="273" r:id="rId22"/>
    <p:sldId id="276" r:id="rId23"/>
    <p:sldId id="277" r:id="rId24"/>
    <p:sldId id="313" r:id="rId25"/>
    <p:sldId id="274" r:id="rId26"/>
    <p:sldId id="271" r:id="rId27"/>
    <p:sldId id="278" r:id="rId28"/>
    <p:sldId id="282" r:id="rId29"/>
    <p:sldId id="279" r:id="rId30"/>
    <p:sldId id="283" r:id="rId31"/>
    <p:sldId id="280" r:id="rId32"/>
    <p:sldId id="284" r:id="rId33"/>
    <p:sldId id="281" r:id="rId34"/>
    <p:sldId id="285" r:id="rId35"/>
    <p:sldId id="286" r:id="rId36"/>
    <p:sldId id="298" r:id="rId37"/>
    <p:sldId id="299" r:id="rId38"/>
    <p:sldId id="287" r:id="rId39"/>
    <p:sldId id="288" r:id="rId40"/>
    <p:sldId id="309" r:id="rId41"/>
    <p:sldId id="289" r:id="rId42"/>
    <p:sldId id="308" r:id="rId43"/>
    <p:sldId id="290" r:id="rId44"/>
    <p:sldId id="307" r:id="rId45"/>
    <p:sldId id="291" r:id="rId46"/>
    <p:sldId id="306" r:id="rId47"/>
    <p:sldId id="292" r:id="rId48"/>
    <p:sldId id="305" r:id="rId49"/>
    <p:sldId id="293" r:id="rId50"/>
    <p:sldId id="304" r:id="rId51"/>
    <p:sldId id="303" r:id="rId52"/>
    <p:sldId id="294" r:id="rId53"/>
    <p:sldId id="295" r:id="rId54"/>
    <p:sldId id="302" r:id="rId55"/>
    <p:sldId id="296" r:id="rId56"/>
    <p:sldId id="297" r:id="rId57"/>
    <p:sldId id="300" r:id="rId58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085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80"/>
    <p:restoredTop sz="85565"/>
  </p:normalViewPr>
  <p:slideViewPr>
    <p:cSldViewPr snapToGrid="0" snapToObjects="1">
      <p:cViewPr varScale="1">
        <p:scale>
          <a:sx n="149" d="100"/>
          <a:sy n="149" d="100"/>
        </p:scale>
        <p:origin x="106" y="7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viewProps" Target="view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emf"/><Relationship Id="rId1" Type="http://schemas.openxmlformats.org/officeDocument/2006/relationships/image" Target="../media/image5.emf"/><Relationship Id="rId4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emf"/><Relationship Id="rId1" Type="http://schemas.openxmlformats.org/officeDocument/2006/relationships/image" Target="../media/image5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emf"/><Relationship Id="rId1" Type="http://schemas.openxmlformats.org/officeDocument/2006/relationships/image" Target="../media/image5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BA4733-EDCA-6248-BCC0-4A1A0E1CDA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8BD69-EF59-8147-AAE6-B23A27B1741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2D0FEC-259C-5344-8545-BC85BB550A9A}" type="datetimeFigureOut">
              <a:rPr lang="en-US" altLang="en-US"/>
              <a:pPr/>
              <a:t>9/21/2022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C682AD4-33F2-8440-B58F-DC40EA0830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1072427-2F5F-7B49-B0B9-63B7AE474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5B5D8-7888-7943-B85F-D60364E439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FA9D4-7FFE-CB4C-9720-EA8CBCEF66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27AC930-4B53-FD49-8851-7FC6E3CE60E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7F581D7-1706-5142-9E3D-002F242F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0129A74-A891-A94D-A6EF-6447F6789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6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0A23E81F-4210-F14D-B8FD-451F87297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F9333574-B4AF-2545-B4DC-9ADE7A0EB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06CC3FD3-369A-6644-9B8D-8E1E073D9A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CBE472E2-AC6A-D147-AC38-B7BD6EB924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en-US" dirty="0"/>
              <a:t>Additional operations:  Intersection, </a:t>
            </a:r>
            <a:r>
              <a:rPr lang="en-US" altLang="en-US" i="1" u="sng" dirty="0">
                <a:solidFill>
                  <a:schemeClr val="accent2"/>
                </a:solidFill>
              </a:rPr>
              <a:t>join</a:t>
            </a:r>
            <a:r>
              <a:rPr lang="en-US" altLang="en-US" dirty="0"/>
              <a:t>, division, renaming</a:t>
            </a:r>
          </a:p>
        </p:txBody>
      </p:sp>
    </p:spTree>
    <p:extLst>
      <p:ext uri="{BB962C8B-B14F-4D97-AF65-F5344CB8AC3E}">
        <p14:creationId xmlns:p14="http://schemas.microsoft.com/office/powerpoint/2010/main" val="2252772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C98DD3D-EEE5-5A47-87A9-8FB411C6F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116F963-0B61-724B-9A05-C9F976CC8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5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E775EE00-0AE4-6243-BE38-0A8549024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179EF67B-181A-424F-912C-204642259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52CDE0F0-8D20-2F47-A0E2-B61355B0A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A19A8086-E67A-2440-998A-8D6066F87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45737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C98DD3D-EEE5-5A47-87A9-8FB411C6F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116F963-0B61-724B-9A05-C9F976CC8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5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E775EE00-0AE4-6243-BE38-0A8549024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179EF67B-181A-424F-912C-204642259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52CDE0F0-8D20-2F47-A0E2-B61355B0A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A19A8086-E67A-2440-998A-8D6066F87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en-US" dirty="0"/>
              <a:t>Problem here is that attributes must be unique</a:t>
            </a:r>
          </a:p>
        </p:txBody>
      </p:sp>
    </p:spTree>
    <p:extLst>
      <p:ext uri="{BB962C8B-B14F-4D97-AF65-F5344CB8AC3E}">
        <p14:creationId xmlns:p14="http://schemas.microsoft.com/office/powerpoint/2010/main" val="3174300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C98DD3D-EEE5-5A47-87A9-8FB411C6F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116F963-0B61-724B-9A05-C9F976CC8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5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E775EE00-0AE4-6243-BE38-0A8549024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179EF67B-181A-424F-912C-204642259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52CDE0F0-8D20-2F47-A0E2-B61355B0A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A19A8086-E67A-2440-998A-8D6066F87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en-US" dirty="0"/>
              <a:t>Problem here is that attributes must be unique</a:t>
            </a:r>
          </a:p>
        </p:txBody>
      </p:sp>
    </p:spTree>
    <p:extLst>
      <p:ext uri="{BB962C8B-B14F-4D97-AF65-F5344CB8AC3E}">
        <p14:creationId xmlns:p14="http://schemas.microsoft.com/office/powerpoint/2010/main" val="3180926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C98DD3D-EEE5-5A47-87A9-8FB411C6F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116F963-0B61-724B-9A05-C9F976CC8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5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E775EE00-0AE4-6243-BE38-0A8549024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179EF67B-181A-424F-912C-204642259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52CDE0F0-8D20-2F47-A0E2-B61355B0A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A19A8086-E67A-2440-998A-8D6066F87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en-US" dirty="0"/>
              <a:t>Rename operator (rho)</a:t>
            </a:r>
          </a:p>
        </p:txBody>
      </p:sp>
    </p:spTree>
    <p:extLst>
      <p:ext uri="{BB962C8B-B14F-4D97-AF65-F5344CB8AC3E}">
        <p14:creationId xmlns:p14="http://schemas.microsoft.com/office/powerpoint/2010/main" val="1574700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C98DD3D-EEE5-5A47-87A9-8FB411C6F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116F963-0B61-724B-9A05-C9F976CC8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5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E775EE00-0AE4-6243-BE38-0A8549024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179EF67B-181A-424F-912C-204642259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52CDE0F0-8D20-2F47-A0E2-B61355B0A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A19A8086-E67A-2440-998A-8D6066F87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2698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C98DD3D-EEE5-5A47-87A9-8FB411C6F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116F963-0B61-724B-9A05-C9F976CC8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5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E775EE00-0AE4-6243-BE38-0A8549024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179EF67B-181A-424F-912C-204642259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52CDE0F0-8D20-2F47-A0E2-B61355B0A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A19A8086-E67A-2440-998A-8D6066F87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en-US" dirty="0"/>
              <a:t>If there are more than one common attribute, you can specify which one to use.</a:t>
            </a:r>
          </a:p>
        </p:txBody>
      </p:sp>
    </p:spTree>
    <p:extLst>
      <p:ext uri="{BB962C8B-B14F-4D97-AF65-F5344CB8AC3E}">
        <p14:creationId xmlns:p14="http://schemas.microsoft.com/office/powerpoint/2010/main" val="925393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C98DD3D-EEE5-5A47-87A9-8FB411C6F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116F963-0B61-724B-9A05-C9F976CC8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5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E775EE00-0AE4-6243-BE38-0A8549024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179EF67B-181A-424F-912C-204642259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52CDE0F0-8D20-2F47-A0E2-B61355B0A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A19A8086-E67A-2440-998A-8D6066F87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70700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CAF5164-2A75-764F-B7C3-04EC632DE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01A42A0-DA14-354B-A413-A8AF2F378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13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9320D07D-01A8-824F-8E77-C45E8C16E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10B3663C-266F-4441-A40F-2C23D8B2D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539C343D-EB54-9A49-AEDC-97934A12C0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AD449AE3-144C-744E-9EE8-81C5728770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7400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E8AD0DB-FFE6-FC45-9655-8E9C2C90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9E7522F-4599-7047-B28E-EE90EE1BA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14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7405493D-3733-4042-8771-035296720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5B6A9E93-7CEF-FB44-8AC6-2445E2F6C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5F3FE5A2-2650-A942-864C-2AA8554CE8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4923DF09-1FEA-7842-B2FC-D6C9FC93D8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en-US" dirty="0"/>
              <a:t>Result is the relation in which there is a tuple in A for </a:t>
            </a:r>
            <a:r>
              <a:rPr lang="en-US" altLang="en-US" dirty="0" err="1"/>
              <a:t>wich</a:t>
            </a:r>
            <a:r>
              <a:rPr lang="en-US" altLang="en-US" dirty="0"/>
              <a:t> the same </a:t>
            </a:r>
            <a:r>
              <a:rPr lang="en-US" altLang="en-US" dirty="0" err="1"/>
              <a:t>sno</a:t>
            </a:r>
            <a:r>
              <a:rPr lang="en-US" altLang="en-US" dirty="0"/>
              <a:t> value has a </a:t>
            </a:r>
            <a:r>
              <a:rPr lang="en-US" altLang="en-US" dirty="0" err="1"/>
              <a:t>pno</a:t>
            </a:r>
            <a:r>
              <a:rPr lang="en-US" altLang="en-US" dirty="0"/>
              <a:t> value for all tuples in divisor.</a:t>
            </a:r>
          </a:p>
        </p:txBody>
      </p:sp>
    </p:spTree>
    <p:extLst>
      <p:ext uri="{BB962C8B-B14F-4D97-AF65-F5344CB8AC3E}">
        <p14:creationId xmlns:p14="http://schemas.microsoft.com/office/powerpoint/2010/main" val="3865164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C98DD3D-EEE5-5A47-87A9-8FB411C6F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116F963-0B61-724B-9A05-C9F976CC8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5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E775EE00-0AE4-6243-BE38-0A8549024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179EF67B-181A-424F-912C-204642259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52CDE0F0-8D20-2F47-A0E2-B61355B0A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A19A8086-E67A-2440-998A-8D6066F87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44828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C98DD3D-EEE5-5A47-87A9-8FB411C6F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116F963-0B61-724B-9A05-C9F976CC8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5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E775EE00-0AE4-6243-BE38-0A8549024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179EF67B-181A-424F-912C-204642259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52CDE0F0-8D20-2F47-A0E2-B61355B0A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A19A8086-E67A-2440-998A-8D6066F87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en-US" dirty="0"/>
              <a:t>The example relational database schema is for a boat rental service. </a:t>
            </a:r>
          </a:p>
          <a:p>
            <a:r>
              <a:rPr lang="en-US" altLang="en-US" dirty="0"/>
              <a:t>Sailors register by providing their name, skill rating, and height. They are assigned a unique </a:t>
            </a:r>
            <a:r>
              <a:rPr lang="en-US" altLang="en-US" dirty="0" err="1"/>
              <a:t>sid</a:t>
            </a:r>
            <a:r>
              <a:rPr lang="en-US" altLang="en-US" dirty="0"/>
              <a:t> that serves as the key attribute for the relation.</a:t>
            </a:r>
          </a:p>
          <a:p>
            <a:r>
              <a:rPr lang="en-US" altLang="en-US" dirty="0"/>
              <a:t>Boats have an identifying number for the key field, bid and data is stored for the boat name and color.</a:t>
            </a:r>
          </a:p>
          <a:p>
            <a:r>
              <a:rPr lang="en-US" altLang="en-US" dirty="0"/>
              <a:t>A Reservation consists of the sailor’s id, the boat’s id, and the day the boat will be used. For this relation, the combination of all three attributes is used as </a:t>
            </a:r>
            <a:r>
              <a:rPr lang="en-US" altLang="en-US"/>
              <a:t>the key.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63115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170E043-E99E-CC4F-8B9B-B1927D35B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E5FE4C05-86C3-0747-AA88-C30D7B2CB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16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D2334E9C-4909-DD4B-8969-6645126FA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83B12F1E-2F31-AD44-A21E-30B408C0E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6D773E10-6497-EA40-9387-172002A77C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7263576C-41CB-514C-BB02-B350EBDDD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0910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C98DD3D-EEE5-5A47-87A9-8FB411C6F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116F963-0B61-724B-9A05-C9F976CC8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5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E775EE00-0AE4-6243-BE38-0A8549024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179EF67B-181A-424F-912C-204642259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52CDE0F0-8D20-2F47-A0E2-B61355B0A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A19A8086-E67A-2440-998A-8D6066F87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767693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92E55CE-68C7-AE4C-A00C-949D14781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3E6A7B2-A7AD-AB4F-943A-0362BE17E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17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EBE0076C-24E6-F349-9DD2-72FB12628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F44F0EC5-5E33-AC40-BD71-71FA8E47D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57F46704-9B59-E342-9CD3-D460EE79F9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2AC9FC4D-D714-664C-90FD-E58B3BE8F8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21236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C98DD3D-EEE5-5A47-87A9-8FB411C6F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116F963-0B61-724B-9A05-C9F976CC8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5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E775EE00-0AE4-6243-BE38-0A8549024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179EF67B-181A-424F-912C-204642259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52CDE0F0-8D20-2F47-A0E2-B61355B0A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A19A8086-E67A-2440-998A-8D6066F87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59500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22A09F2B-33EE-4145-873C-56FEB717F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D5FF8755-2A12-0C4A-B142-A7D1A3425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18</a:t>
            </a: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10AC3E1E-A283-604C-AD66-54B0D91A5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5F4AD07A-1A34-3A47-ACE4-8A9987B33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0179579C-3679-F448-B724-03F963CD6A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E8F0AEBF-2489-7846-8480-5BC864E8EA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78098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C98DD3D-EEE5-5A47-87A9-8FB411C6F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116F963-0B61-724B-9A05-C9F976CC8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5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E775EE00-0AE4-6243-BE38-0A8549024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179EF67B-181A-424F-912C-204642259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52CDE0F0-8D20-2F47-A0E2-B61355B0A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A19A8086-E67A-2440-998A-8D6066F87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Previous approach won’t work!  Must identify sailors who’ve reserved red boats, sailors who’ve reserved green boats, then find the intersection </a:t>
            </a:r>
            <a:r>
              <a:rPr lang="en-US" altLang="en-US" dirty="0">
                <a:solidFill>
                  <a:schemeClr val="accent2"/>
                </a:solidFill>
              </a:rPr>
              <a:t>(note that </a:t>
            </a:r>
            <a:r>
              <a:rPr lang="en-US" altLang="en-US" i="1" dirty="0" err="1">
                <a:solidFill>
                  <a:schemeClr val="accent2"/>
                </a:solidFill>
              </a:rPr>
              <a:t>sid</a:t>
            </a:r>
            <a:r>
              <a:rPr lang="en-US" altLang="en-US" dirty="0">
                <a:solidFill>
                  <a:schemeClr val="accent2"/>
                </a:solidFill>
              </a:rPr>
              <a:t> is a key for Sailors)</a:t>
            </a:r>
            <a:r>
              <a:rPr lang="en-US" altLang="en-US" dirty="0"/>
              <a:t>: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64100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EEA7E58-5ECF-EC48-A6E9-E0CA6C7F3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B86FEE8-087C-9743-8B5E-FCA592BF8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19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FB2C3B81-20C6-AB49-9A86-CE0A239DC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A91081AE-6178-A54F-8964-F45A12B25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4D85710A-5783-E94C-84F5-0FA7D2A18F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40967" name="Rectangle 7">
            <a:extLst>
              <a:ext uri="{FF2B5EF4-FFF2-40B4-BE49-F238E27FC236}">
                <a16:creationId xmlns:a16="http://schemas.microsoft.com/office/drawing/2014/main" id="{37739A12-21AB-A947-AEDC-72D8DD221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66160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C98DD3D-EEE5-5A47-87A9-8FB411C6F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116F963-0B61-724B-9A05-C9F976CC8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5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E775EE00-0AE4-6243-BE38-0A8549024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179EF67B-181A-424F-912C-204642259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52CDE0F0-8D20-2F47-A0E2-B61355B0A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A19A8086-E67A-2440-998A-8D6066F87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50090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FAAF357-5F4B-AF42-8E66-1BC83C68F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9AE9A3C-1D7E-8745-B933-56E77A9F0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20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5DCDF530-461A-7B4E-B725-DAE2C274E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AA8E5F36-F3C1-D743-8E51-6F1085E15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E167A2A8-BD59-2141-98A1-A07BA945CB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7EFCCC72-3070-A843-B755-6B7E330D2D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51130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AC930-4B53-FD49-8851-7FC6E3CE60E3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364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C98DD3D-EEE5-5A47-87A9-8FB411C6F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116F963-0B61-724B-9A05-C9F976CC8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5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E775EE00-0AE4-6243-BE38-0A8549024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179EF67B-181A-424F-912C-204642259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52CDE0F0-8D20-2F47-A0E2-B61355B0A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A19A8086-E67A-2440-998A-8D6066F87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0186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AC930-4B53-FD49-8851-7FC6E3CE60E3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73475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Find the Supplier names of the suppliers who supply a red part that costs less than 100 dollars.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AC930-4B53-FD49-8851-7FC6E3CE60E3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4743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Find the Supplier names of the suppliers who supply a red part that costs less than 100 dollars and a green part that costs less than 100 dollars.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AC930-4B53-FD49-8851-7FC6E3CE60E3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61123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Find the Supplier names of the suppliers who supply a red part that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costs less than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100 dollars and a green part that costs less than 100 dollars.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AC930-4B53-FD49-8851-7FC6E3CE60E3}" type="slidenum">
              <a:rPr lang="en-US" altLang="en-US" smtClean="0"/>
              <a:pPr/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4675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C98DD3D-EEE5-5A47-87A9-8FB411C6F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116F963-0B61-724B-9A05-C9F976CC8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5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E775EE00-0AE4-6243-BE38-0A8549024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179EF67B-181A-424F-912C-204642259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52CDE0F0-8D20-2F47-A0E2-B61355B0A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A19A8086-E67A-2440-998A-8D6066F87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724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C98DD3D-EEE5-5A47-87A9-8FB411C6F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116F963-0B61-724B-9A05-C9F976CC8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5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E775EE00-0AE4-6243-BE38-0A8549024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179EF67B-181A-424F-912C-204642259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52CDE0F0-8D20-2F47-A0E2-B61355B0A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A19A8086-E67A-2440-998A-8D6066F87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6626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C98DD3D-EEE5-5A47-87A9-8FB411C6F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116F963-0B61-724B-9A05-C9F976CC8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5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E775EE00-0AE4-6243-BE38-0A8549024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179EF67B-181A-424F-912C-204642259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52CDE0F0-8D20-2F47-A0E2-B61355B0A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A19A8086-E67A-2440-998A-8D6066F87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9824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C98DD3D-EEE5-5A47-87A9-8FB411C6F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116F963-0B61-724B-9A05-C9F976CC8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5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E775EE00-0AE4-6243-BE38-0A8549024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179EF67B-181A-424F-912C-204642259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52CDE0F0-8D20-2F47-A0E2-B61355B0A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A19A8086-E67A-2440-998A-8D6066F87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11798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C98DD3D-EEE5-5A47-87A9-8FB411C6F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116F963-0B61-724B-9A05-C9F976CC8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5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E775EE00-0AE4-6243-BE38-0A8549024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179EF67B-181A-424F-912C-204642259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52CDE0F0-8D20-2F47-A0E2-B61355B0A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A19A8086-E67A-2440-998A-8D6066F87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0923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C98DD3D-EEE5-5A47-87A9-8FB411C6F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116F963-0B61-724B-9A05-C9F976CC8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5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E775EE00-0AE4-6243-BE38-0A8549024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179EF67B-181A-424F-912C-204642259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52CDE0F0-8D20-2F47-A0E2-B61355B0A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A19A8086-E67A-2440-998A-8D6066F87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1867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5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757A-7538-B746-8072-17B95EC0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7772400" cy="828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B6691-0AD5-1147-B576-B9C348E8776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1485900"/>
            <a:ext cx="3810000" cy="3057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495B4592-A01C-C942-A72B-C5F44E85434C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800600" y="1485900"/>
            <a:ext cx="3810000" cy="30575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8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6781B-BAA1-4CB9-8D16-CF2475C8D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49351B-3F09-4C7F-8A50-E94F71321DC9}" type="datetimeFigureOut">
              <a:rPr lang="en-US" altLang="en-US"/>
              <a:pPr/>
              <a:t>9/21/2022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AFE42-633F-4814-8643-0BF0D5F2C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9F8D0-2E51-48B8-9B98-AC0257ED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52EDC3-3130-4817-B015-0A31BE8CD6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9785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293" y="690465"/>
            <a:ext cx="8699081" cy="398535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BAFDC-910F-42F5-9888-172B18A7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A0D27C-6CA4-2F47-BE1A-8FE19FED3982}" type="datetimeFigureOut">
              <a:rPr lang="en-US" altLang="en-US" smtClean="0"/>
              <a:pPr/>
              <a:t>9/21/2022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F34F3-1B3F-442D-9AA3-3379F16F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2C771-AE13-417D-9EFD-DAB959F7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7B03A4-58FC-574B-8D88-C0C66037B3F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48CFDD-492B-4F93-8B9F-7DE56789C823}"/>
              </a:ext>
            </a:extLst>
          </p:cNvPr>
          <p:cNvSpPr/>
          <p:nvPr userDrawn="1"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7C8A6B-AD60-4D75-95C8-5188D0ACEDC2}"/>
              </a:ext>
            </a:extLst>
          </p:cNvPr>
          <p:cNvSpPr txBox="1"/>
          <p:nvPr userDrawn="1"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77E29-31B9-494E-A460-77E9A6EE875B}"/>
              </a:ext>
            </a:extLst>
          </p:cNvPr>
          <p:cNvSpPr txBox="1"/>
          <p:nvPr userDrawn="1"/>
        </p:nvSpPr>
        <p:spPr>
          <a:xfrm>
            <a:off x="7091690" y="43934"/>
            <a:ext cx="1931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B6E10551-6A80-48C3-A5DC-46E25A4874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85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88162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CB8DD-A668-411E-B28D-94B8DB44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63B8E6-B207-4E3D-98FD-4DC247BD3AAA}" type="datetimeFigureOut">
              <a:rPr lang="en-US" altLang="en-US"/>
              <a:pPr/>
              <a:t>9/21/2022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ABEA2-2235-4C9E-AD6D-7150DAA4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2034D-C826-4DEF-8102-1CAB1D99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26927-2716-4099-924D-7679E7DDB14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0765F6-B009-4EB1-9AAD-8FCBE4BF2939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D74A6-434B-45C4-9473-16EF01C467D3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1E4EA2-932E-47C0-BBCA-AD17786CC240}"/>
              </a:ext>
            </a:extLst>
          </p:cNvPr>
          <p:cNvSpPr txBox="1"/>
          <p:nvPr/>
        </p:nvSpPr>
        <p:spPr>
          <a:xfrm>
            <a:off x="6811615" y="4393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The Relational model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561934-7C3F-44B5-B2FB-8E73937536B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3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6064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631FA01-E2BB-45BC-A717-4D5CF783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C482DA-2221-4B41-9A3B-2975C7CF4382}" type="datetimeFigureOut">
              <a:rPr lang="en-US" altLang="en-US"/>
              <a:pPr/>
              <a:t>9/21/2022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C32F0D1-80F9-4F76-ABBF-BA02A9306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45B83B4-F39C-4CD9-AAF4-FFB7A8C1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9B07D-761B-4C4F-BE77-161609DB59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9DC399-1137-43DF-9FB9-E15509C133C0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5904D0-C9BF-4A0B-8B18-15EA35D7C02A}"/>
              </a:ext>
            </a:extLst>
          </p:cNvPr>
          <p:cNvSpPr txBox="1"/>
          <p:nvPr/>
        </p:nvSpPr>
        <p:spPr>
          <a:xfrm>
            <a:off x="6811615" y="4393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The Relational model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F2E4B9C-AC1D-4070-80A7-21E906A3FE4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25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9097"/>
            <a:ext cx="8229600" cy="5745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0FF6EF5-BAE3-4020-932B-F6D5EC75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F7CE34-7A3A-4549-9860-485C21484BFD}" type="datetimeFigureOut">
              <a:rPr lang="en-US" altLang="en-US"/>
              <a:pPr/>
              <a:t>9/21/2022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B85126A-A74C-4FBC-9D7D-A4D5763C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91D82D7-2B8A-466F-BB4E-9810EFA5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6C3E10-9CF0-4AD2-AABB-7D669AAF37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0114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9097"/>
            <a:ext cx="8229600" cy="5745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DF8B361-5F7C-4DFA-BFF9-C202F5FD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0D67D1-57DC-4F9D-BAA3-85BE1639ED2E}" type="datetimeFigureOut">
              <a:rPr lang="en-US" altLang="en-US"/>
              <a:pPr/>
              <a:t>9/21/2022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A0545F0-089F-41C6-A9CF-E6DDE48D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81C5EFA-6EC5-4D97-B52D-20918D9F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2ABABE-5C4C-4235-A1E6-635B63BC92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6441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08DA10F-DFB8-4A17-8254-422B9683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3966B0-EE85-40CD-B72D-3A0659B70677}" type="datetimeFigureOut">
              <a:rPr lang="en-US" altLang="en-US"/>
              <a:pPr/>
              <a:t>9/21/2022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811D38D-82A4-47D0-A5CF-A811DF97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B8BEA20-D326-48EC-88D7-CAB77F8D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7F6ED6-6B68-481D-8D32-F6FB17210B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3227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414"/>
            <a:ext cx="3008313" cy="7655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94414"/>
            <a:ext cx="5111750" cy="40998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59957"/>
            <a:ext cx="3008313" cy="33342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B155A8-6E64-4C57-91FA-22850CFF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BA8342-8168-46D2-9286-222BDB776874}" type="datetimeFigureOut">
              <a:rPr lang="en-US" altLang="en-US"/>
              <a:pPr/>
              <a:t>9/21/2022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C461010-6565-4F21-BB5F-26911C83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D06275D-D7C9-426B-AD8D-EE56A3B8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4A3EE9-4E7C-49F1-9F9F-7E27FDC68E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80833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184F684-30B3-4C84-8021-1760B6F1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6583B9-C184-4857-930E-87FF06E831AF}" type="datetimeFigureOut">
              <a:rPr lang="en-US" altLang="en-US"/>
              <a:pPr/>
              <a:t>9/21/2022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338765-6CE7-47D8-AE36-939F5799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7454BE-751A-4F24-B038-9B423A22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9679F7-C118-489A-89EE-05BA6BC068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282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280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413"/>
            <a:ext cx="8229600" cy="5692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32B19-A713-48CC-82DF-E235875C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A0D27C-6CA4-2F47-BE1A-8FE19FED3982}" type="datetimeFigureOut">
              <a:rPr lang="en-US" altLang="en-US" smtClean="0"/>
              <a:pPr/>
              <a:t>9/21/2022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E6575-32BF-478F-B1BE-86690D95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7B678-04D4-4C51-9585-720B5BFD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7B03A4-58FC-574B-8D88-C0C66037B3F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90191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42259"/>
            <a:ext cx="2057400" cy="40519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2259"/>
            <a:ext cx="6019800" cy="405196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5F906-B2D5-495A-A3E5-B3DB1FE2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A0D27C-6CA4-2F47-BE1A-8FE19FED3982}" type="datetimeFigureOut">
              <a:rPr lang="en-US" altLang="en-US" smtClean="0"/>
              <a:pPr/>
              <a:t>9/21/2022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FEB8B-064B-4403-8E7D-A2DD5E41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4A211-D0CA-4BCE-B639-1CCD5560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7B03A4-58FC-574B-8D88-C0C66037B3F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19235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619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757A-7538-B746-8072-17B95EC0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7772400" cy="828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B6691-0AD5-1147-B576-B9C348E8776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1485900"/>
            <a:ext cx="3810000" cy="3057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495B4592-A01C-C942-A72B-C5F44E85434C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800600" y="1485900"/>
            <a:ext cx="3810000" cy="30575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788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0B012-42FE-4328-9FB6-F8C4D01A1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92C0B0-3253-496F-8124-7E81195BA64D}" type="datetimeFigureOut">
              <a:rPr lang="en-US" altLang="en-US"/>
              <a:pPr/>
              <a:t>9/21/2022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EBDA0-2D55-463E-A486-744B238E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7C8F-357F-462A-82A0-4765AF4F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33D8A8-F2D3-44C8-AF5B-B8299F74FD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340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752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8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610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1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371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303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338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19971C4A-CA8E-E047-B441-955C61CB710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DE5AA21D-AD9D-E14F-8B06-AC939C289BC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7EFEA-5E4A-D04A-A901-BB8EE7578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2EA0D27C-6CA4-2F47-BE1A-8FE19FED3982}" type="datetimeFigureOut">
              <a:rPr lang="en-US" altLang="en-US"/>
              <a:pPr/>
              <a:t>9/21/2022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895E-076A-7947-B638-156F1C24C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ED857-6D14-0749-8E57-701DF3BB2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A7B03A4-58FC-574B-8D88-C0C66037B3F9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4103" name="Picture 6" descr="GenBackground4.jpg">
            <a:extLst>
              <a:ext uri="{FF2B5EF4-FFF2-40B4-BE49-F238E27FC236}">
                <a16:creationId xmlns:a16="http://schemas.microsoft.com/office/drawing/2014/main" id="{E4147AD8-8319-0744-8692-6FDB96607ADF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606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2365D9B5-E510-4476-AF80-39A6CDFE11D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571DB1BA-BC1A-48ED-83C9-803FB1EEA2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90F7B-A56B-4F22-86D5-554831F8A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2EA0D27C-6CA4-2F47-BE1A-8FE19FED3982}" type="datetimeFigureOut">
              <a:rPr lang="en-US" altLang="en-US" smtClean="0"/>
              <a:pPr/>
              <a:t>9/21/2022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69F0D-B087-4ECD-B6F0-1A38908C0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927CA-636A-4A43-B2CE-C1AE474B0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A7B03A4-58FC-574B-8D88-C0C66037B3F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4103" name="Picture 6" descr="GenBackground4.jpg">
            <a:extLst>
              <a:ext uri="{FF2B5EF4-FFF2-40B4-BE49-F238E27FC236}">
                <a16:creationId xmlns:a16="http://schemas.microsoft.com/office/drawing/2014/main" id="{C6350532-9409-45C5-99C5-F4C34326841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606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49D91B1-75CA-448B-9C69-D03AFD557F16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D7340A-72B6-444A-B9F6-61FA2438F517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CF71D4-B7C8-4362-BA75-C5D164D0B7D1}"/>
              </a:ext>
            </a:extLst>
          </p:cNvPr>
          <p:cNvSpPr txBox="1"/>
          <p:nvPr/>
        </p:nvSpPr>
        <p:spPr>
          <a:xfrm>
            <a:off x="6811615" y="4393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The Relational model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CFDFF534-CE36-4DA8-AD78-BAD7D0100E91}"/>
              </a:ext>
            </a:extLst>
          </p:cNvPr>
          <p:cNvPicPr>
            <a:picLocks noChangeAspect="1"/>
          </p:cNvPicPr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pic>
        <p:nvPicPr>
          <p:cNvPr id="12" name="Picture 6" descr="GenBackground4.jpg">
            <a:extLst>
              <a:ext uri="{FF2B5EF4-FFF2-40B4-BE49-F238E27FC236}">
                <a16:creationId xmlns:a16="http://schemas.microsoft.com/office/drawing/2014/main" id="{F4ACD359-3900-44A3-B6CB-3AC22979F94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606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718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4E3AAE7E-84E0-4192-8581-33D1B423911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3DFB29D4-AEEE-4A87-989C-13516A05399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59B34-537B-42A6-9123-06594B92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B54B1E2A-4348-43A3-AED5-C114B3E217BA}" type="datetimeFigureOut">
              <a:rPr lang="en-US" altLang="en-US"/>
              <a:pPr/>
              <a:t>9/21/2022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ABAF1-8E72-4293-9768-62541AC80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D4CEF-99C0-469A-82F7-E19F99B6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44FB8E3-8003-420B-9ACE-792D4DC8C407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2055" name="Picture 6" descr="GenBackground.jpg">
            <a:extLst>
              <a:ext uri="{FF2B5EF4-FFF2-40B4-BE49-F238E27FC236}">
                <a16:creationId xmlns:a16="http://schemas.microsoft.com/office/drawing/2014/main" id="{FC891139-DE7B-4FFA-966C-BEB3D4757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606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721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14.e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.emf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13.e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16.e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.emf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15.e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18.e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.emf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17.e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20.e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.emf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19.e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21.e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21.e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21.e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.emf"/><Relationship Id="rId12" Type="http://schemas.openxmlformats.org/officeDocument/2006/relationships/image" Target="../media/image24.png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22.emf"/><Relationship Id="rId5" Type="http://schemas.openxmlformats.org/officeDocument/2006/relationships/image" Target="../media/image5.emf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23.e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.emf"/><Relationship Id="rId12" Type="http://schemas.openxmlformats.org/officeDocument/2006/relationships/oleObject" Target="../embeddings/oleObject55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22.emf"/><Relationship Id="rId5" Type="http://schemas.openxmlformats.org/officeDocument/2006/relationships/image" Target="../media/image5.emf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25.e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.emf"/><Relationship Id="rId12" Type="http://schemas.openxmlformats.org/officeDocument/2006/relationships/oleObject" Target="../embeddings/oleObject60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24.emf"/><Relationship Id="rId5" Type="http://schemas.openxmlformats.org/officeDocument/2006/relationships/image" Target="../media/image5.e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30.e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7.emf"/><Relationship Id="rId12" Type="http://schemas.openxmlformats.org/officeDocument/2006/relationships/oleObject" Target="../embeddings/oleObject65.bin"/><Relationship Id="rId17" Type="http://schemas.openxmlformats.org/officeDocument/2006/relationships/image" Target="../media/image32.emf"/><Relationship Id="rId2" Type="http://schemas.openxmlformats.org/officeDocument/2006/relationships/slideLayout" Target="../slideLayouts/slideLayout22.xml"/><Relationship Id="rId16" Type="http://schemas.openxmlformats.org/officeDocument/2006/relationships/oleObject" Target="../embeddings/oleObject67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29.emf"/><Relationship Id="rId5" Type="http://schemas.openxmlformats.org/officeDocument/2006/relationships/image" Target="../media/image26.emf"/><Relationship Id="rId15" Type="http://schemas.openxmlformats.org/officeDocument/2006/relationships/image" Target="../media/image31.emf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28.emf"/><Relationship Id="rId14" Type="http://schemas.openxmlformats.org/officeDocument/2006/relationships/oleObject" Target="../embeddings/oleObject66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37.e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4.emf"/><Relationship Id="rId12" Type="http://schemas.openxmlformats.org/officeDocument/2006/relationships/oleObject" Target="../embeddings/oleObject72.bin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36.emf"/><Relationship Id="rId5" Type="http://schemas.openxmlformats.org/officeDocument/2006/relationships/image" Target="../media/image33.emf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35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8.emf"/><Relationship Id="rId4" Type="http://schemas.openxmlformats.org/officeDocument/2006/relationships/oleObject" Target="../embeddings/oleObject73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40.emf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39.emf"/><Relationship Id="rId4" Type="http://schemas.openxmlformats.org/officeDocument/2006/relationships/oleObject" Target="../embeddings/oleObject74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42.emf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41.emf"/><Relationship Id="rId4" Type="http://schemas.openxmlformats.org/officeDocument/2006/relationships/oleObject" Target="../embeddings/oleObject76.bin"/><Relationship Id="rId9" Type="http://schemas.openxmlformats.org/officeDocument/2006/relationships/image" Target="../media/image43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45.emf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80.bin"/><Relationship Id="rId5" Type="http://schemas.openxmlformats.org/officeDocument/2006/relationships/image" Target="../media/image44.emf"/><Relationship Id="rId4" Type="http://schemas.openxmlformats.org/officeDocument/2006/relationships/oleObject" Target="../embeddings/oleObject79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8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e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0.e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e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9.e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2.e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.e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1.e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0ED5546B-3961-9F4F-975B-BFF3A38EF6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Week 5 - </a:t>
            </a:r>
            <a:br>
              <a:rPr lang="en-US" altLang="en-US" dirty="0"/>
            </a:br>
            <a:r>
              <a:rPr lang="en-US" altLang="en-US" dirty="0"/>
              <a:t>Relational Algebra 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2F242-527F-9845-AE03-6084A5D0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</a:rPr>
              <a:t>Practice Queries and Discussion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6D32479-3844-6F49-9567-04481D42D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0BE54D6-B324-5245-8EA2-9645B2942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2C46C50B-37BC-1845-89EC-CC80C15C2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8454" y="314325"/>
            <a:ext cx="4564251" cy="828675"/>
          </a:xfrm>
          <a:noFill/>
          <a:ln/>
        </p:spPr>
        <p:txBody>
          <a:bodyPr/>
          <a:lstStyle/>
          <a:p>
            <a:r>
              <a:rPr lang="en-US" altLang="en-US" dirty="0"/>
              <a:t>Selection</a:t>
            </a:r>
          </a:p>
        </p:txBody>
      </p:sp>
      <p:graphicFrame>
        <p:nvGraphicFramePr>
          <p:cNvPr id="11269" name="Object 5">
            <a:hlinkClick r:id="" action="ppaction://ole?verb=0"/>
            <a:extLst>
              <a:ext uri="{FF2B5EF4-FFF2-40B4-BE49-F238E27FC236}">
                <a16:creationId xmlns:a16="http://schemas.microsoft.com/office/drawing/2014/main" id="{CBDBEE0A-EC23-0D42-B566-A411EECE0E31}"/>
              </a:ext>
            </a:extLst>
          </p:cNvPr>
          <p:cNvGraphicFramePr>
            <a:graphicFrameLocks/>
          </p:cNvGraphicFramePr>
          <p:nvPr/>
        </p:nvGraphicFramePr>
        <p:xfrm>
          <a:off x="4743451" y="1482329"/>
          <a:ext cx="3175397" cy="1654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3" name="Document" r:id="rId4" imgW="24396700" imgH="12712700" progId="Word.Document.8">
                  <p:embed/>
                </p:oleObj>
              </mc:Choice>
              <mc:Fallback>
                <p:oleObj name="Document" r:id="rId4" imgW="24396700" imgH="12712700" progId="Word.Document.8">
                  <p:embed/>
                  <p:pic>
                    <p:nvPicPr>
                      <p:cNvPr id="11269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CBDBEE0A-EC23-0D42-B566-A411EECE0E3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1" y="1482329"/>
                        <a:ext cx="3175397" cy="16549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>
            <a:hlinkClick r:id="" action="ppaction://ole?verb=0"/>
            <a:extLst>
              <a:ext uri="{FF2B5EF4-FFF2-40B4-BE49-F238E27FC236}">
                <a16:creationId xmlns:a16="http://schemas.microsoft.com/office/drawing/2014/main" id="{49316505-A3D9-7948-9783-43C3C207A886}"/>
              </a:ext>
            </a:extLst>
          </p:cNvPr>
          <p:cNvGraphicFramePr>
            <a:graphicFrameLocks/>
          </p:cNvGraphicFramePr>
          <p:nvPr/>
        </p:nvGraphicFramePr>
        <p:xfrm>
          <a:off x="4743451" y="3162300"/>
          <a:ext cx="3298031" cy="1772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4" name="Document" r:id="rId6" imgW="25336500" imgH="13627100" progId="Word.Document.8">
                  <p:embed/>
                </p:oleObj>
              </mc:Choice>
              <mc:Fallback>
                <p:oleObj name="Document" r:id="rId6" imgW="25336500" imgH="13627100" progId="Word.Document.8">
                  <p:embed/>
                  <p:pic>
                    <p:nvPicPr>
                      <p:cNvPr id="11270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49316505-A3D9-7948-9783-43C3C207A88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1" y="3162300"/>
                        <a:ext cx="3298031" cy="1772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>
            <a:hlinkClick r:id="" action="ppaction://ole?verb=0"/>
            <a:extLst>
              <a:ext uri="{FF2B5EF4-FFF2-40B4-BE49-F238E27FC236}">
                <a16:creationId xmlns:a16="http://schemas.microsoft.com/office/drawing/2014/main" id="{712DBE9C-29CF-9448-986C-F994D8EFC8E4}"/>
              </a:ext>
            </a:extLst>
          </p:cNvPr>
          <p:cNvGraphicFramePr>
            <a:graphicFrameLocks/>
          </p:cNvGraphicFramePr>
          <p:nvPr/>
        </p:nvGraphicFramePr>
        <p:xfrm>
          <a:off x="5372100" y="247650"/>
          <a:ext cx="2552700" cy="1265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5" name="Document" r:id="rId8" imgW="19608800" imgH="9728200" progId="Word.Document.8">
                  <p:embed/>
                </p:oleObj>
              </mc:Choice>
              <mc:Fallback>
                <p:oleObj name="Document" r:id="rId8" imgW="19608800" imgH="9728200" progId="Word.Document.8">
                  <p:embed/>
                  <p:pic>
                    <p:nvPicPr>
                      <p:cNvPr id="11271" name="Object 7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712DBE9C-29CF-9448-986C-F994D8EFC8E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247650"/>
                        <a:ext cx="2552700" cy="1265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Rectangle 8">
            <a:extLst>
              <a:ext uri="{FF2B5EF4-FFF2-40B4-BE49-F238E27FC236}">
                <a16:creationId xmlns:a16="http://schemas.microsoft.com/office/drawing/2014/main" id="{D2BF04BD-4E23-D14B-AC88-E47DF3BEF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4185" y="276225"/>
            <a:ext cx="419186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r>
              <a:rPr lang="en-US" altLang="en-US" b="1" i="1">
                <a:latin typeface="Book Antiqua" panose="02040602050305030304" pitchFamily="18" charset="0"/>
              </a:rPr>
              <a:t>R1</a:t>
            </a:r>
          </a:p>
        </p:txBody>
      </p:sp>
      <p:sp>
        <p:nvSpPr>
          <p:cNvPr id="11273" name="Rectangle 9">
            <a:extLst>
              <a:ext uri="{FF2B5EF4-FFF2-40B4-BE49-F238E27FC236}">
                <a16:creationId xmlns:a16="http://schemas.microsoft.com/office/drawing/2014/main" id="{0210C228-EB23-3545-8999-8C9F0BC18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75" y="1590675"/>
            <a:ext cx="380714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r>
              <a:rPr lang="en-US" altLang="en-US" b="1" i="1">
                <a:latin typeface="Book Antiqua" panose="02040602050305030304" pitchFamily="18" charset="0"/>
              </a:rPr>
              <a:t>S1</a:t>
            </a:r>
          </a:p>
        </p:txBody>
      </p:sp>
      <p:sp>
        <p:nvSpPr>
          <p:cNvPr id="11274" name="Rectangle 10">
            <a:extLst>
              <a:ext uri="{FF2B5EF4-FFF2-40B4-BE49-F238E27FC236}">
                <a16:creationId xmlns:a16="http://schemas.microsoft.com/office/drawing/2014/main" id="{2588BEAE-EB4F-174E-90BE-10E5C86EC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75" y="3189685"/>
            <a:ext cx="380714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r>
              <a:rPr lang="en-US" altLang="en-US" b="1" i="1">
                <a:latin typeface="Book Antiqua" panose="02040602050305030304" pitchFamily="18" charset="0"/>
              </a:rPr>
              <a:t>S2</a:t>
            </a:r>
          </a:p>
        </p:txBody>
      </p:sp>
      <p:graphicFrame>
        <p:nvGraphicFramePr>
          <p:cNvPr id="11" name="Object 8">
            <a:hlinkClick r:id="" action="ppaction://ole?verb=0"/>
            <a:extLst>
              <a:ext uri="{FF2B5EF4-FFF2-40B4-BE49-F238E27FC236}">
                <a16:creationId xmlns:a16="http://schemas.microsoft.com/office/drawing/2014/main" id="{68F41BEE-ACE7-9B49-8ED5-552C4B9F5B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4198934"/>
              </p:ext>
            </p:extLst>
          </p:nvPr>
        </p:nvGraphicFramePr>
        <p:xfrm>
          <a:off x="418454" y="1183322"/>
          <a:ext cx="4153546" cy="75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6" name="Equation" r:id="rId10" imgW="28117800" imgH="4927600" progId="Equation.3">
                  <p:embed/>
                </p:oleObj>
              </mc:Choice>
              <mc:Fallback>
                <p:oleObj name="Equation" r:id="rId10" imgW="28117800" imgH="4927600" progId="Equation.3">
                  <p:embed/>
                  <p:pic>
                    <p:nvPicPr>
                      <p:cNvPr id="17416" name="Object 8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8D59B78F-4CDA-3044-8E4B-58B2066C02E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54" y="1183322"/>
                        <a:ext cx="4153546" cy="751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>
            <a:hlinkClick r:id="" action="ppaction://ole?verb=0"/>
            <a:extLst>
              <a:ext uri="{FF2B5EF4-FFF2-40B4-BE49-F238E27FC236}">
                <a16:creationId xmlns:a16="http://schemas.microsoft.com/office/drawing/2014/main" id="{263B9954-3F2E-7E41-ADB9-6F35DC6943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9273723"/>
              </p:ext>
            </p:extLst>
          </p:nvPr>
        </p:nvGraphicFramePr>
        <p:xfrm>
          <a:off x="1225152" y="2167230"/>
          <a:ext cx="2528207" cy="1291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7" name="Document" r:id="rId12" imgW="17957800" imgH="9740900" progId="Word.Document.8">
                  <p:embed/>
                </p:oleObj>
              </mc:Choice>
              <mc:Fallback>
                <p:oleObj name="Document" r:id="rId12" imgW="17957800" imgH="9740900" progId="Word.Document.8">
                  <p:embed/>
                  <p:pic>
                    <p:nvPicPr>
                      <p:cNvPr id="17415" name="Object 7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6061E053-2367-8B49-A664-578133C56B1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152" y="2167230"/>
                        <a:ext cx="2528207" cy="12917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694131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6D32479-3844-6F49-9567-04481D42D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0BE54D6-B324-5245-8EA2-9645B2942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2C46C50B-37BC-1845-89EC-CC80C15C2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8454" y="314325"/>
            <a:ext cx="4564251" cy="828675"/>
          </a:xfrm>
          <a:noFill/>
          <a:ln/>
        </p:spPr>
        <p:txBody>
          <a:bodyPr/>
          <a:lstStyle/>
          <a:p>
            <a:r>
              <a:rPr lang="en-US" altLang="en-US" dirty="0"/>
              <a:t>Union</a:t>
            </a:r>
          </a:p>
        </p:txBody>
      </p:sp>
      <p:graphicFrame>
        <p:nvGraphicFramePr>
          <p:cNvPr id="11269" name="Object 5">
            <a:hlinkClick r:id="" action="ppaction://ole?verb=0"/>
            <a:extLst>
              <a:ext uri="{FF2B5EF4-FFF2-40B4-BE49-F238E27FC236}">
                <a16:creationId xmlns:a16="http://schemas.microsoft.com/office/drawing/2014/main" id="{CBDBEE0A-EC23-0D42-B566-A411EECE0E31}"/>
              </a:ext>
            </a:extLst>
          </p:cNvPr>
          <p:cNvGraphicFramePr>
            <a:graphicFrameLocks/>
          </p:cNvGraphicFramePr>
          <p:nvPr/>
        </p:nvGraphicFramePr>
        <p:xfrm>
          <a:off x="4743451" y="1482329"/>
          <a:ext cx="3175397" cy="1654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7" name="Document" r:id="rId4" imgW="24396700" imgH="12712700" progId="Word.Document.8">
                  <p:embed/>
                </p:oleObj>
              </mc:Choice>
              <mc:Fallback>
                <p:oleObj name="Document" r:id="rId4" imgW="24396700" imgH="12712700" progId="Word.Document.8">
                  <p:embed/>
                  <p:pic>
                    <p:nvPicPr>
                      <p:cNvPr id="11269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CBDBEE0A-EC23-0D42-B566-A411EECE0E3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1" y="1482329"/>
                        <a:ext cx="3175397" cy="16549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>
            <a:hlinkClick r:id="" action="ppaction://ole?verb=0"/>
            <a:extLst>
              <a:ext uri="{FF2B5EF4-FFF2-40B4-BE49-F238E27FC236}">
                <a16:creationId xmlns:a16="http://schemas.microsoft.com/office/drawing/2014/main" id="{49316505-A3D9-7948-9783-43C3C207A886}"/>
              </a:ext>
            </a:extLst>
          </p:cNvPr>
          <p:cNvGraphicFramePr>
            <a:graphicFrameLocks/>
          </p:cNvGraphicFramePr>
          <p:nvPr/>
        </p:nvGraphicFramePr>
        <p:xfrm>
          <a:off x="4743451" y="3162300"/>
          <a:ext cx="3298031" cy="1772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8" name="Document" r:id="rId6" imgW="25336500" imgH="13627100" progId="Word.Document.8">
                  <p:embed/>
                </p:oleObj>
              </mc:Choice>
              <mc:Fallback>
                <p:oleObj name="Document" r:id="rId6" imgW="25336500" imgH="13627100" progId="Word.Document.8">
                  <p:embed/>
                  <p:pic>
                    <p:nvPicPr>
                      <p:cNvPr id="11270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49316505-A3D9-7948-9783-43C3C207A88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1" y="3162300"/>
                        <a:ext cx="3298031" cy="1772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>
            <a:hlinkClick r:id="" action="ppaction://ole?verb=0"/>
            <a:extLst>
              <a:ext uri="{FF2B5EF4-FFF2-40B4-BE49-F238E27FC236}">
                <a16:creationId xmlns:a16="http://schemas.microsoft.com/office/drawing/2014/main" id="{712DBE9C-29CF-9448-986C-F994D8EFC8E4}"/>
              </a:ext>
            </a:extLst>
          </p:cNvPr>
          <p:cNvGraphicFramePr>
            <a:graphicFrameLocks/>
          </p:cNvGraphicFramePr>
          <p:nvPr/>
        </p:nvGraphicFramePr>
        <p:xfrm>
          <a:off x="5372100" y="247650"/>
          <a:ext cx="2552700" cy="1265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9" name="Document" r:id="rId8" imgW="19608800" imgH="9728200" progId="Word.Document.8">
                  <p:embed/>
                </p:oleObj>
              </mc:Choice>
              <mc:Fallback>
                <p:oleObj name="Document" r:id="rId8" imgW="19608800" imgH="9728200" progId="Word.Document.8">
                  <p:embed/>
                  <p:pic>
                    <p:nvPicPr>
                      <p:cNvPr id="11271" name="Object 7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712DBE9C-29CF-9448-986C-F994D8EFC8E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247650"/>
                        <a:ext cx="2552700" cy="1265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Rectangle 8">
            <a:extLst>
              <a:ext uri="{FF2B5EF4-FFF2-40B4-BE49-F238E27FC236}">
                <a16:creationId xmlns:a16="http://schemas.microsoft.com/office/drawing/2014/main" id="{D2BF04BD-4E23-D14B-AC88-E47DF3BEF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4185" y="276225"/>
            <a:ext cx="419186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r>
              <a:rPr lang="en-US" altLang="en-US" b="1" i="1">
                <a:latin typeface="Book Antiqua" panose="02040602050305030304" pitchFamily="18" charset="0"/>
              </a:rPr>
              <a:t>R1</a:t>
            </a:r>
          </a:p>
        </p:txBody>
      </p:sp>
      <p:sp>
        <p:nvSpPr>
          <p:cNvPr id="11273" name="Rectangle 9">
            <a:extLst>
              <a:ext uri="{FF2B5EF4-FFF2-40B4-BE49-F238E27FC236}">
                <a16:creationId xmlns:a16="http://schemas.microsoft.com/office/drawing/2014/main" id="{0210C228-EB23-3545-8999-8C9F0BC18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75" y="1590675"/>
            <a:ext cx="380714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r>
              <a:rPr lang="en-US" altLang="en-US" b="1" i="1">
                <a:latin typeface="Book Antiqua" panose="02040602050305030304" pitchFamily="18" charset="0"/>
              </a:rPr>
              <a:t>S1</a:t>
            </a:r>
          </a:p>
        </p:txBody>
      </p:sp>
      <p:sp>
        <p:nvSpPr>
          <p:cNvPr id="11274" name="Rectangle 10">
            <a:extLst>
              <a:ext uri="{FF2B5EF4-FFF2-40B4-BE49-F238E27FC236}">
                <a16:creationId xmlns:a16="http://schemas.microsoft.com/office/drawing/2014/main" id="{2588BEAE-EB4F-174E-90BE-10E5C86EC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75" y="3189685"/>
            <a:ext cx="380714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r>
              <a:rPr lang="en-US" altLang="en-US" b="1" i="1">
                <a:latin typeface="Book Antiqua" panose="02040602050305030304" pitchFamily="18" charset="0"/>
              </a:rPr>
              <a:t>S2</a:t>
            </a:r>
          </a:p>
        </p:txBody>
      </p:sp>
      <p:graphicFrame>
        <p:nvGraphicFramePr>
          <p:cNvPr id="11" name="Object 8">
            <a:hlinkClick r:id="" action="ppaction://ole?verb=0"/>
            <a:extLst>
              <a:ext uri="{FF2B5EF4-FFF2-40B4-BE49-F238E27FC236}">
                <a16:creationId xmlns:a16="http://schemas.microsoft.com/office/drawing/2014/main" id="{97FE8636-F079-5C47-933E-D54A7F4D72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3415807"/>
              </p:ext>
            </p:extLst>
          </p:nvPr>
        </p:nvGraphicFramePr>
        <p:xfrm>
          <a:off x="2010810" y="1246901"/>
          <a:ext cx="137953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0" name="Equation" r:id="rId10" imgW="7950200" imgH="2984500" progId="Equation.3">
                  <p:embed/>
                </p:oleObj>
              </mc:Choice>
              <mc:Fallback>
                <p:oleObj name="Equation" r:id="rId10" imgW="7950200" imgH="2984500" progId="Equation.3">
                  <p:embed/>
                  <p:pic>
                    <p:nvPicPr>
                      <p:cNvPr id="19464" name="Object 8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B24031B5-5539-C040-9F5D-285E19D8368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0810" y="1246901"/>
                        <a:ext cx="1379538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>
            <a:hlinkClick r:id="" action="ppaction://ole?verb=0"/>
            <a:extLst>
              <a:ext uri="{FF2B5EF4-FFF2-40B4-BE49-F238E27FC236}">
                <a16:creationId xmlns:a16="http://schemas.microsoft.com/office/drawing/2014/main" id="{6EB6E290-51E4-0F43-BECE-A1EB9B56A0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9968775"/>
              </p:ext>
            </p:extLst>
          </p:nvPr>
        </p:nvGraphicFramePr>
        <p:xfrm>
          <a:off x="606312" y="1800026"/>
          <a:ext cx="3660154" cy="2230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1" name="Document" r:id="rId12" imgW="25755600" imgH="16979900" progId="Word.Document.8">
                  <p:embed/>
                </p:oleObj>
              </mc:Choice>
              <mc:Fallback>
                <p:oleObj name="Document" r:id="rId12" imgW="25755600" imgH="16979900" progId="Word.Document.8">
                  <p:embed/>
                  <p:pic>
                    <p:nvPicPr>
                      <p:cNvPr id="19462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3C4FDEA9-B179-ED42-9724-55EDF0752C0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312" y="1800026"/>
                        <a:ext cx="3660154" cy="2230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465260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6D32479-3844-6F49-9567-04481D42D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0BE54D6-B324-5245-8EA2-9645B2942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2C46C50B-37BC-1845-89EC-CC80C15C2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8454" y="314325"/>
            <a:ext cx="4564251" cy="828675"/>
          </a:xfrm>
          <a:noFill/>
          <a:ln/>
        </p:spPr>
        <p:txBody>
          <a:bodyPr/>
          <a:lstStyle/>
          <a:p>
            <a:r>
              <a:rPr lang="en-US" altLang="en-US" dirty="0"/>
              <a:t>Intersection</a:t>
            </a:r>
          </a:p>
        </p:txBody>
      </p:sp>
      <p:graphicFrame>
        <p:nvGraphicFramePr>
          <p:cNvPr id="11269" name="Object 5">
            <a:hlinkClick r:id="" action="ppaction://ole?verb=0"/>
            <a:extLst>
              <a:ext uri="{FF2B5EF4-FFF2-40B4-BE49-F238E27FC236}">
                <a16:creationId xmlns:a16="http://schemas.microsoft.com/office/drawing/2014/main" id="{CBDBEE0A-EC23-0D42-B566-A411EECE0E31}"/>
              </a:ext>
            </a:extLst>
          </p:cNvPr>
          <p:cNvGraphicFramePr>
            <a:graphicFrameLocks/>
          </p:cNvGraphicFramePr>
          <p:nvPr/>
        </p:nvGraphicFramePr>
        <p:xfrm>
          <a:off x="4743451" y="1482329"/>
          <a:ext cx="3175397" cy="1654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9" name="Document" r:id="rId4" imgW="24396700" imgH="12712700" progId="Word.Document.8">
                  <p:embed/>
                </p:oleObj>
              </mc:Choice>
              <mc:Fallback>
                <p:oleObj name="Document" r:id="rId4" imgW="24396700" imgH="12712700" progId="Word.Document.8">
                  <p:embed/>
                  <p:pic>
                    <p:nvPicPr>
                      <p:cNvPr id="11269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CBDBEE0A-EC23-0D42-B566-A411EECE0E3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1" y="1482329"/>
                        <a:ext cx="3175397" cy="16549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>
            <a:hlinkClick r:id="" action="ppaction://ole?verb=0"/>
            <a:extLst>
              <a:ext uri="{FF2B5EF4-FFF2-40B4-BE49-F238E27FC236}">
                <a16:creationId xmlns:a16="http://schemas.microsoft.com/office/drawing/2014/main" id="{49316505-A3D9-7948-9783-43C3C207A886}"/>
              </a:ext>
            </a:extLst>
          </p:cNvPr>
          <p:cNvGraphicFramePr>
            <a:graphicFrameLocks/>
          </p:cNvGraphicFramePr>
          <p:nvPr/>
        </p:nvGraphicFramePr>
        <p:xfrm>
          <a:off x="4743451" y="3162300"/>
          <a:ext cx="3298031" cy="1772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0" name="Document" r:id="rId6" imgW="25336500" imgH="13627100" progId="Word.Document.8">
                  <p:embed/>
                </p:oleObj>
              </mc:Choice>
              <mc:Fallback>
                <p:oleObj name="Document" r:id="rId6" imgW="25336500" imgH="13627100" progId="Word.Document.8">
                  <p:embed/>
                  <p:pic>
                    <p:nvPicPr>
                      <p:cNvPr id="11270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49316505-A3D9-7948-9783-43C3C207A88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1" y="3162300"/>
                        <a:ext cx="3298031" cy="1772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>
            <a:hlinkClick r:id="" action="ppaction://ole?verb=0"/>
            <a:extLst>
              <a:ext uri="{FF2B5EF4-FFF2-40B4-BE49-F238E27FC236}">
                <a16:creationId xmlns:a16="http://schemas.microsoft.com/office/drawing/2014/main" id="{712DBE9C-29CF-9448-986C-F994D8EFC8E4}"/>
              </a:ext>
            </a:extLst>
          </p:cNvPr>
          <p:cNvGraphicFramePr>
            <a:graphicFrameLocks/>
          </p:cNvGraphicFramePr>
          <p:nvPr/>
        </p:nvGraphicFramePr>
        <p:xfrm>
          <a:off x="5372100" y="247650"/>
          <a:ext cx="2552700" cy="1265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1" name="Document" r:id="rId8" imgW="19608800" imgH="9728200" progId="Word.Document.8">
                  <p:embed/>
                </p:oleObj>
              </mc:Choice>
              <mc:Fallback>
                <p:oleObj name="Document" r:id="rId8" imgW="19608800" imgH="9728200" progId="Word.Document.8">
                  <p:embed/>
                  <p:pic>
                    <p:nvPicPr>
                      <p:cNvPr id="11271" name="Object 7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712DBE9C-29CF-9448-986C-F994D8EFC8E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247650"/>
                        <a:ext cx="2552700" cy="1265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Rectangle 8">
            <a:extLst>
              <a:ext uri="{FF2B5EF4-FFF2-40B4-BE49-F238E27FC236}">
                <a16:creationId xmlns:a16="http://schemas.microsoft.com/office/drawing/2014/main" id="{D2BF04BD-4E23-D14B-AC88-E47DF3BEF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4185" y="276225"/>
            <a:ext cx="419186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r>
              <a:rPr lang="en-US" altLang="en-US" b="1" i="1">
                <a:latin typeface="Book Antiqua" panose="02040602050305030304" pitchFamily="18" charset="0"/>
              </a:rPr>
              <a:t>R1</a:t>
            </a:r>
          </a:p>
        </p:txBody>
      </p:sp>
      <p:sp>
        <p:nvSpPr>
          <p:cNvPr id="11273" name="Rectangle 9">
            <a:extLst>
              <a:ext uri="{FF2B5EF4-FFF2-40B4-BE49-F238E27FC236}">
                <a16:creationId xmlns:a16="http://schemas.microsoft.com/office/drawing/2014/main" id="{0210C228-EB23-3545-8999-8C9F0BC18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75" y="1590675"/>
            <a:ext cx="380714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r>
              <a:rPr lang="en-US" altLang="en-US" b="1" i="1">
                <a:latin typeface="Book Antiqua" panose="02040602050305030304" pitchFamily="18" charset="0"/>
              </a:rPr>
              <a:t>S1</a:t>
            </a:r>
          </a:p>
        </p:txBody>
      </p:sp>
      <p:sp>
        <p:nvSpPr>
          <p:cNvPr id="11274" name="Rectangle 10">
            <a:extLst>
              <a:ext uri="{FF2B5EF4-FFF2-40B4-BE49-F238E27FC236}">
                <a16:creationId xmlns:a16="http://schemas.microsoft.com/office/drawing/2014/main" id="{2588BEAE-EB4F-174E-90BE-10E5C86EC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75" y="3189685"/>
            <a:ext cx="380714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r>
              <a:rPr lang="en-US" altLang="en-US" b="1" i="1">
                <a:latin typeface="Book Antiqua" panose="02040602050305030304" pitchFamily="18" charset="0"/>
              </a:rPr>
              <a:t>S2</a:t>
            </a:r>
          </a:p>
        </p:txBody>
      </p:sp>
      <p:graphicFrame>
        <p:nvGraphicFramePr>
          <p:cNvPr id="11" name="Object 9">
            <a:hlinkClick r:id="" action="ppaction://ole?verb=0"/>
            <a:extLst>
              <a:ext uri="{FF2B5EF4-FFF2-40B4-BE49-F238E27FC236}">
                <a16:creationId xmlns:a16="http://schemas.microsoft.com/office/drawing/2014/main" id="{E1DE6B14-B30E-F645-A236-E5FB589BAC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7931252"/>
              </p:ext>
            </p:extLst>
          </p:nvPr>
        </p:nvGraphicFramePr>
        <p:xfrm>
          <a:off x="1762125" y="1214041"/>
          <a:ext cx="17240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2" name="Equation" r:id="rId10" imgW="9944100" imgH="3098800" progId="Equation.3">
                  <p:embed/>
                </p:oleObj>
              </mc:Choice>
              <mc:Fallback>
                <p:oleObj name="Equation" r:id="rId10" imgW="9944100" imgH="3098800" progId="Equation.3">
                  <p:embed/>
                  <p:pic>
                    <p:nvPicPr>
                      <p:cNvPr id="19465" name="Object 9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C0957D3-E73E-C74E-90AE-872C522C69C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1214041"/>
                        <a:ext cx="17240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>
            <a:hlinkClick r:id="" action="ppaction://ole?verb=0"/>
            <a:extLst>
              <a:ext uri="{FF2B5EF4-FFF2-40B4-BE49-F238E27FC236}">
                <a16:creationId xmlns:a16="http://schemas.microsoft.com/office/drawing/2014/main" id="{B379F335-C228-574F-9525-FC14366038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819269"/>
              </p:ext>
            </p:extLst>
          </p:nvPr>
        </p:nvGraphicFramePr>
        <p:xfrm>
          <a:off x="664370" y="2047081"/>
          <a:ext cx="3543946" cy="1227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3" name="Document" r:id="rId12" imgW="24980900" imgH="8636000" progId="Word.Document.8">
                  <p:embed/>
                </p:oleObj>
              </mc:Choice>
              <mc:Fallback>
                <p:oleObj name="Document" r:id="rId12" imgW="24980900" imgH="8636000" progId="Word.Document.8">
                  <p:embed/>
                  <p:pic>
                    <p:nvPicPr>
                      <p:cNvPr id="19463" name="Object 7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880D8D93-0BD0-CB4B-A2C0-8B8E7248BAA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70" y="2047081"/>
                        <a:ext cx="3543946" cy="1227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027143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6D32479-3844-6F49-9567-04481D42D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0BE54D6-B324-5245-8EA2-9645B2942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2C46C50B-37BC-1845-89EC-CC80C15C2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8454" y="314325"/>
            <a:ext cx="4564251" cy="828675"/>
          </a:xfrm>
          <a:noFill/>
          <a:ln/>
        </p:spPr>
        <p:txBody>
          <a:bodyPr/>
          <a:lstStyle/>
          <a:p>
            <a:r>
              <a:rPr lang="en-US" altLang="en-US" dirty="0"/>
              <a:t>Difference</a:t>
            </a:r>
          </a:p>
        </p:txBody>
      </p:sp>
      <p:graphicFrame>
        <p:nvGraphicFramePr>
          <p:cNvPr id="11269" name="Object 5">
            <a:hlinkClick r:id="" action="ppaction://ole?verb=0"/>
            <a:extLst>
              <a:ext uri="{FF2B5EF4-FFF2-40B4-BE49-F238E27FC236}">
                <a16:creationId xmlns:a16="http://schemas.microsoft.com/office/drawing/2014/main" id="{CBDBEE0A-EC23-0D42-B566-A411EECE0E31}"/>
              </a:ext>
            </a:extLst>
          </p:cNvPr>
          <p:cNvGraphicFramePr>
            <a:graphicFrameLocks/>
          </p:cNvGraphicFramePr>
          <p:nvPr/>
        </p:nvGraphicFramePr>
        <p:xfrm>
          <a:off x="4743451" y="1482329"/>
          <a:ext cx="3175397" cy="1654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5" name="Document" r:id="rId4" imgW="24396700" imgH="12712700" progId="Word.Document.8">
                  <p:embed/>
                </p:oleObj>
              </mc:Choice>
              <mc:Fallback>
                <p:oleObj name="Document" r:id="rId4" imgW="24396700" imgH="12712700" progId="Word.Document.8">
                  <p:embed/>
                  <p:pic>
                    <p:nvPicPr>
                      <p:cNvPr id="11269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CBDBEE0A-EC23-0D42-B566-A411EECE0E3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1" y="1482329"/>
                        <a:ext cx="3175397" cy="16549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>
            <a:hlinkClick r:id="" action="ppaction://ole?verb=0"/>
            <a:extLst>
              <a:ext uri="{FF2B5EF4-FFF2-40B4-BE49-F238E27FC236}">
                <a16:creationId xmlns:a16="http://schemas.microsoft.com/office/drawing/2014/main" id="{49316505-A3D9-7948-9783-43C3C207A886}"/>
              </a:ext>
            </a:extLst>
          </p:cNvPr>
          <p:cNvGraphicFramePr>
            <a:graphicFrameLocks/>
          </p:cNvGraphicFramePr>
          <p:nvPr/>
        </p:nvGraphicFramePr>
        <p:xfrm>
          <a:off x="4743451" y="3162300"/>
          <a:ext cx="3298031" cy="1772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6" name="Document" r:id="rId6" imgW="25336500" imgH="13627100" progId="Word.Document.8">
                  <p:embed/>
                </p:oleObj>
              </mc:Choice>
              <mc:Fallback>
                <p:oleObj name="Document" r:id="rId6" imgW="25336500" imgH="13627100" progId="Word.Document.8">
                  <p:embed/>
                  <p:pic>
                    <p:nvPicPr>
                      <p:cNvPr id="11270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49316505-A3D9-7948-9783-43C3C207A88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1" y="3162300"/>
                        <a:ext cx="3298031" cy="1772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>
            <a:hlinkClick r:id="" action="ppaction://ole?verb=0"/>
            <a:extLst>
              <a:ext uri="{FF2B5EF4-FFF2-40B4-BE49-F238E27FC236}">
                <a16:creationId xmlns:a16="http://schemas.microsoft.com/office/drawing/2014/main" id="{712DBE9C-29CF-9448-986C-F994D8EFC8E4}"/>
              </a:ext>
            </a:extLst>
          </p:cNvPr>
          <p:cNvGraphicFramePr>
            <a:graphicFrameLocks/>
          </p:cNvGraphicFramePr>
          <p:nvPr/>
        </p:nvGraphicFramePr>
        <p:xfrm>
          <a:off x="5372100" y="247650"/>
          <a:ext cx="2552700" cy="1265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7" name="Document" r:id="rId8" imgW="19608800" imgH="9728200" progId="Word.Document.8">
                  <p:embed/>
                </p:oleObj>
              </mc:Choice>
              <mc:Fallback>
                <p:oleObj name="Document" r:id="rId8" imgW="19608800" imgH="9728200" progId="Word.Document.8">
                  <p:embed/>
                  <p:pic>
                    <p:nvPicPr>
                      <p:cNvPr id="11271" name="Object 7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712DBE9C-29CF-9448-986C-F994D8EFC8E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247650"/>
                        <a:ext cx="2552700" cy="1265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Rectangle 8">
            <a:extLst>
              <a:ext uri="{FF2B5EF4-FFF2-40B4-BE49-F238E27FC236}">
                <a16:creationId xmlns:a16="http://schemas.microsoft.com/office/drawing/2014/main" id="{D2BF04BD-4E23-D14B-AC88-E47DF3BEF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4185" y="276225"/>
            <a:ext cx="419186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r>
              <a:rPr lang="en-US" altLang="en-US" b="1" i="1">
                <a:latin typeface="Book Antiqua" panose="02040602050305030304" pitchFamily="18" charset="0"/>
              </a:rPr>
              <a:t>R1</a:t>
            </a:r>
          </a:p>
        </p:txBody>
      </p:sp>
      <p:sp>
        <p:nvSpPr>
          <p:cNvPr id="11273" name="Rectangle 9">
            <a:extLst>
              <a:ext uri="{FF2B5EF4-FFF2-40B4-BE49-F238E27FC236}">
                <a16:creationId xmlns:a16="http://schemas.microsoft.com/office/drawing/2014/main" id="{0210C228-EB23-3545-8999-8C9F0BC18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75" y="1590675"/>
            <a:ext cx="380714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r>
              <a:rPr lang="en-US" altLang="en-US" b="1" i="1">
                <a:latin typeface="Book Antiqua" panose="02040602050305030304" pitchFamily="18" charset="0"/>
              </a:rPr>
              <a:t>S1</a:t>
            </a:r>
          </a:p>
        </p:txBody>
      </p:sp>
      <p:sp>
        <p:nvSpPr>
          <p:cNvPr id="11274" name="Rectangle 10">
            <a:extLst>
              <a:ext uri="{FF2B5EF4-FFF2-40B4-BE49-F238E27FC236}">
                <a16:creationId xmlns:a16="http://schemas.microsoft.com/office/drawing/2014/main" id="{2588BEAE-EB4F-174E-90BE-10E5C86EC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75" y="3189685"/>
            <a:ext cx="380714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r>
              <a:rPr lang="en-US" altLang="en-US" b="1" i="1">
                <a:latin typeface="Book Antiqua" panose="02040602050305030304" pitchFamily="18" charset="0"/>
              </a:rPr>
              <a:t>S2</a:t>
            </a:r>
          </a:p>
        </p:txBody>
      </p:sp>
      <p:graphicFrame>
        <p:nvGraphicFramePr>
          <p:cNvPr id="12" name="Object 11">
            <a:hlinkClick r:id="" action="ppaction://ole?verb=0"/>
            <a:extLst>
              <a:ext uri="{FF2B5EF4-FFF2-40B4-BE49-F238E27FC236}">
                <a16:creationId xmlns:a16="http://schemas.microsoft.com/office/drawing/2014/main" id="{0C55B3EF-8ACF-7B43-B567-605884D6EB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9755601"/>
              </p:ext>
            </p:extLst>
          </p:nvPr>
        </p:nvGraphicFramePr>
        <p:xfrm>
          <a:off x="1514537" y="1249760"/>
          <a:ext cx="164306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8" name="Equation" r:id="rId10" imgW="9474200" imgH="2692400" progId="Equation.3">
                  <p:embed/>
                </p:oleObj>
              </mc:Choice>
              <mc:Fallback>
                <p:oleObj name="Equation" r:id="rId10" imgW="9474200" imgH="2692400" progId="Equation.3">
                  <p:embed/>
                  <p:pic>
                    <p:nvPicPr>
                      <p:cNvPr id="19467" name="Object 11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0BD2712-FF96-204E-814E-0AE376D3C34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537" y="1249760"/>
                        <a:ext cx="1643063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>
            <a:hlinkClick r:id="" action="ppaction://ole?verb=0"/>
            <a:extLst>
              <a:ext uri="{FF2B5EF4-FFF2-40B4-BE49-F238E27FC236}">
                <a16:creationId xmlns:a16="http://schemas.microsoft.com/office/drawing/2014/main" id="{A6F3AC43-C701-D54B-9173-B11521A9A9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4657178"/>
              </p:ext>
            </p:extLst>
          </p:nvPr>
        </p:nvGraphicFramePr>
        <p:xfrm>
          <a:off x="601904" y="1953660"/>
          <a:ext cx="3798646" cy="85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9" name="Document" r:id="rId12" imgW="24955500" imgH="6908800" progId="Word.Document.8">
                  <p:embed/>
                </p:oleObj>
              </mc:Choice>
              <mc:Fallback>
                <p:oleObj name="Document" r:id="rId12" imgW="24955500" imgH="6908800" progId="Word.Document.8">
                  <p:embed/>
                  <p:pic>
                    <p:nvPicPr>
                      <p:cNvPr id="19466" name="Object 10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B0B6346A-E4AB-B94B-9021-9624A47A86B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04" y="1953660"/>
                        <a:ext cx="3798646" cy="858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527717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6D32479-3844-6F49-9567-04481D42D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0BE54D6-B324-5245-8EA2-9645B2942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2C46C50B-37BC-1845-89EC-CC80C15C2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8454" y="314325"/>
            <a:ext cx="4564251" cy="828675"/>
          </a:xfrm>
          <a:noFill/>
          <a:ln/>
        </p:spPr>
        <p:txBody>
          <a:bodyPr/>
          <a:lstStyle/>
          <a:p>
            <a:r>
              <a:rPr lang="en-US" altLang="en-US" dirty="0"/>
              <a:t>Cross-Product</a:t>
            </a:r>
          </a:p>
        </p:txBody>
      </p:sp>
      <p:graphicFrame>
        <p:nvGraphicFramePr>
          <p:cNvPr id="11269" name="Object 5">
            <a:hlinkClick r:id="" action="ppaction://ole?verb=0"/>
            <a:extLst>
              <a:ext uri="{FF2B5EF4-FFF2-40B4-BE49-F238E27FC236}">
                <a16:creationId xmlns:a16="http://schemas.microsoft.com/office/drawing/2014/main" id="{CBDBEE0A-EC23-0D42-B566-A411EECE0E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9486174"/>
              </p:ext>
            </p:extLst>
          </p:nvPr>
        </p:nvGraphicFramePr>
        <p:xfrm>
          <a:off x="5968603" y="1445071"/>
          <a:ext cx="3175397" cy="1654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1" name="Document" r:id="rId4" imgW="24396700" imgH="12712700" progId="Word.Document.8">
                  <p:embed/>
                </p:oleObj>
              </mc:Choice>
              <mc:Fallback>
                <p:oleObj name="Document" r:id="rId4" imgW="24396700" imgH="12712700" progId="Word.Document.8">
                  <p:embed/>
                  <p:pic>
                    <p:nvPicPr>
                      <p:cNvPr id="11269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CBDBEE0A-EC23-0D42-B566-A411EECE0E3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8603" y="1445071"/>
                        <a:ext cx="3175397" cy="16549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>
            <a:hlinkClick r:id="" action="ppaction://ole?verb=0"/>
            <a:extLst>
              <a:ext uri="{FF2B5EF4-FFF2-40B4-BE49-F238E27FC236}">
                <a16:creationId xmlns:a16="http://schemas.microsoft.com/office/drawing/2014/main" id="{49316505-A3D9-7948-9783-43C3C207A8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3617559"/>
              </p:ext>
            </p:extLst>
          </p:nvPr>
        </p:nvGraphicFramePr>
        <p:xfrm>
          <a:off x="5958483" y="3124200"/>
          <a:ext cx="3298031" cy="1772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2" name="Document" r:id="rId6" imgW="25336500" imgH="13627100" progId="Word.Document.8">
                  <p:embed/>
                </p:oleObj>
              </mc:Choice>
              <mc:Fallback>
                <p:oleObj name="Document" r:id="rId6" imgW="25336500" imgH="13627100" progId="Word.Document.8">
                  <p:embed/>
                  <p:pic>
                    <p:nvPicPr>
                      <p:cNvPr id="11270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49316505-A3D9-7948-9783-43C3C207A88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8483" y="3124200"/>
                        <a:ext cx="3298031" cy="1772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>
            <a:hlinkClick r:id="" action="ppaction://ole?verb=0"/>
            <a:extLst>
              <a:ext uri="{FF2B5EF4-FFF2-40B4-BE49-F238E27FC236}">
                <a16:creationId xmlns:a16="http://schemas.microsoft.com/office/drawing/2014/main" id="{712DBE9C-29CF-9448-986C-F994D8EFC8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2850256"/>
              </p:ext>
            </p:extLst>
          </p:nvPr>
        </p:nvGraphicFramePr>
        <p:xfrm>
          <a:off x="6331149" y="216694"/>
          <a:ext cx="2552700" cy="1265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3" name="Document" r:id="rId8" imgW="19608800" imgH="9728200" progId="Word.Document.8">
                  <p:embed/>
                </p:oleObj>
              </mc:Choice>
              <mc:Fallback>
                <p:oleObj name="Document" r:id="rId8" imgW="19608800" imgH="9728200" progId="Word.Document.8">
                  <p:embed/>
                  <p:pic>
                    <p:nvPicPr>
                      <p:cNvPr id="11271" name="Object 7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712DBE9C-29CF-9448-986C-F994D8EFC8E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1149" y="216694"/>
                        <a:ext cx="2552700" cy="1265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Rectangle 8">
            <a:extLst>
              <a:ext uri="{FF2B5EF4-FFF2-40B4-BE49-F238E27FC236}">
                <a16:creationId xmlns:a16="http://schemas.microsoft.com/office/drawing/2014/main" id="{D2BF04BD-4E23-D14B-AC88-E47DF3BEF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9010" y="246459"/>
            <a:ext cx="419186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r>
              <a:rPr lang="en-US" altLang="en-US" b="1" i="1" dirty="0">
                <a:latin typeface="Book Antiqua" panose="02040602050305030304" pitchFamily="18" charset="0"/>
              </a:rPr>
              <a:t>R1</a:t>
            </a:r>
          </a:p>
        </p:txBody>
      </p:sp>
      <p:sp>
        <p:nvSpPr>
          <p:cNvPr id="11273" name="Rectangle 9">
            <a:extLst>
              <a:ext uri="{FF2B5EF4-FFF2-40B4-BE49-F238E27FC236}">
                <a16:creationId xmlns:a16="http://schemas.microsoft.com/office/drawing/2014/main" id="{0210C228-EB23-3545-8999-8C9F0BC18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8095" y="1413578"/>
            <a:ext cx="380714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r>
              <a:rPr lang="en-US" altLang="en-US" b="1" i="1" dirty="0">
                <a:latin typeface="Book Antiqua" panose="02040602050305030304" pitchFamily="18" charset="0"/>
              </a:rPr>
              <a:t>S1</a:t>
            </a:r>
          </a:p>
        </p:txBody>
      </p:sp>
      <p:sp>
        <p:nvSpPr>
          <p:cNvPr id="11274" name="Rectangle 10">
            <a:extLst>
              <a:ext uri="{FF2B5EF4-FFF2-40B4-BE49-F238E27FC236}">
                <a16:creationId xmlns:a16="http://schemas.microsoft.com/office/drawing/2014/main" id="{2588BEAE-EB4F-174E-90BE-10E5C86EC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467" y="3069771"/>
            <a:ext cx="380714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r>
              <a:rPr lang="en-US" altLang="en-US" b="1" i="1" dirty="0">
                <a:latin typeface="Book Antiqua" panose="02040602050305030304" pitchFamily="18" charset="0"/>
              </a:rPr>
              <a:t>S2</a:t>
            </a:r>
          </a:p>
        </p:txBody>
      </p:sp>
      <p:graphicFrame>
        <p:nvGraphicFramePr>
          <p:cNvPr id="11" name="Object 6">
            <a:hlinkClick r:id="" action="ppaction://ole?verb=0"/>
            <a:extLst>
              <a:ext uri="{FF2B5EF4-FFF2-40B4-BE49-F238E27FC236}">
                <a16:creationId xmlns:a16="http://schemas.microsoft.com/office/drawing/2014/main" id="{3E8E34CB-281D-8A44-8D7F-66A05E4683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6850296"/>
              </p:ext>
            </p:extLst>
          </p:nvPr>
        </p:nvGraphicFramePr>
        <p:xfrm>
          <a:off x="412070" y="1151732"/>
          <a:ext cx="4645705" cy="438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4" name="Equation" r:id="rId10" imgW="31559500" imgH="3378200" progId="Equation.3">
                  <p:embed/>
                </p:oleObj>
              </mc:Choice>
              <mc:Fallback>
                <p:oleObj name="Equation" r:id="rId10" imgW="31559500" imgH="3378200" progId="Equation.3">
                  <p:embed/>
                  <p:pic>
                    <p:nvPicPr>
                      <p:cNvPr id="21510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CCD070B8-550E-FD40-A030-8D462425CC8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070" y="1151732"/>
                        <a:ext cx="4645705" cy="4389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A8FB87D-A4D8-654C-B5B5-FA3B0210B00E}"/>
              </a:ext>
            </a:extLst>
          </p:cNvPr>
          <p:cNvSpPr/>
          <p:nvPr/>
        </p:nvSpPr>
        <p:spPr>
          <a:xfrm>
            <a:off x="260151" y="1030514"/>
            <a:ext cx="3107163" cy="4518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9BA83F-E356-064F-8ECA-5479427BBB2B}"/>
              </a:ext>
            </a:extLst>
          </p:cNvPr>
          <p:cNvSpPr/>
          <p:nvPr/>
        </p:nvSpPr>
        <p:spPr>
          <a:xfrm>
            <a:off x="4194629" y="1119375"/>
            <a:ext cx="1345838" cy="4518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05679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6D32479-3844-6F49-9567-04481D42D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0BE54D6-B324-5245-8EA2-9645B2942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2C46C50B-37BC-1845-89EC-CC80C15C2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8454" y="314325"/>
            <a:ext cx="4564251" cy="828675"/>
          </a:xfrm>
          <a:noFill/>
          <a:ln/>
        </p:spPr>
        <p:txBody>
          <a:bodyPr/>
          <a:lstStyle/>
          <a:p>
            <a:r>
              <a:rPr lang="en-US" altLang="en-US" dirty="0"/>
              <a:t>Cross-Product</a:t>
            </a:r>
          </a:p>
        </p:txBody>
      </p:sp>
      <p:graphicFrame>
        <p:nvGraphicFramePr>
          <p:cNvPr id="11269" name="Object 5">
            <a:hlinkClick r:id="" action="ppaction://ole?verb=0"/>
            <a:extLst>
              <a:ext uri="{FF2B5EF4-FFF2-40B4-BE49-F238E27FC236}">
                <a16:creationId xmlns:a16="http://schemas.microsoft.com/office/drawing/2014/main" id="{CBDBEE0A-EC23-0D42-B566-A411EECE0E3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968603" y="1445071"/>
          <a:ext cx="3175397" cy="1654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6" name="Document" r:id="rId4" imgW="24396700" imgH="12712700" progId="Word.Document.8">
                  <p:embed/>
                </p:oleObj>
              </mc:Choice>
              <mc:Fallback>
                <p:oleObj name="Document" r:id="rId4" imgW="24396700" imgH="12712700" progId="Word.Document.8">
                  <p:embed/>
                  <p:pic>
                    <p:nvPicPr>
                      <p:cNvPr id="11269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CBDBEE0A-EC23-0D42-B566-A411EECE0E3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8603" y="1445071"/>
                        <a:ext cx="3175397" cy="16549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>
            <a:hlinkClick r:id="" action="ppaction://ole?verb=0"/>
            <a:extLst>
              <a:ext uri="{FF2B5EF4-FFF2-40B4-BE49-F238E27FC236}">
                <a16:creationId xmlns:a16="http://schemas.microsoft.com/office/drawing/2014/main" id="{49316505-A3D9-7948-9783-43C3C207A88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958483" y="3124200"/>
          <a:ext cx="3298031" cy="1772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7" name="Document" r:id="rId6" imgW="25336500" imgH="13627100" progId="Word.Document.8">
                  <p:embed/>
                </p:oleObj>
              </mc:Choice>
              <mc:Fallback>
                <p:oleObj name="Document" r:id="rId6" imgW="25336500" imgH="13627100" progId="Word.Document.8">
                  <p:embed/>
                  <p:pic>
                    <p:nvPicPr>
                      <p:cNvPr id="11270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49316505-A3D9-7948-9783-43C3C207A88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8483" y="3124200"/>
                        <a:ext cx="3298031" cy="1772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>
            <a:hlinkClick r:id="" action="ppaction://ole?verb=0"/>
            <a:extLst>
              <a:ext uri="{FF2B5EF4-FFF2-40B4-BE49-F238E27FC236}">
                <a16:creationId xmlns:a16="http://schemas.microsoft.com/office/drawing/2014/main" id="{712DBE9C-29CF-9448-986C-F994D8EFC8E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331149" y="216694"/>
          <a:ext cx="2552700" cy="1265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8" name="Document" r:id="rId8" imgW="19608800" imgH="9728200" progId="Word.Document.8">
                  <p:embed/>
                </p:oleObj>
              </mc:Choice>
              <mc:Fallback>
                <p:oleObj name="Document" r:id="rId8" imgW="19608800" imgH="9728200" progId="Word.Document.8">
                  <p:embed/>
                  <p:pic>
                    <p:nvPicPr>
                      <p:cNvPr id="11271" name="Object 7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712DBE9C-29CF-9448-986C-F994D8EFC8E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1149" y="216694"/>
                        <a:ext cx="2552700" cy="1265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Rectangle 8">
            <a:extLst>
              <a:ext uri="{FF2B5EF4-FFF2-40B4-BE49-F238E27FC236}">
                <a16:creationId xmlns:a16="http://schemas.microsoft.com/office/drawing/2014/main" id="{D2BF04BD-4E23-D14B-AC88-E47DF3BEF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9010" y="246459"/>
            <a:ext cx="419186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r>
              <a:rPr lang="en-US" altLang="en-US" b="1" i="1" dirty="0">
                <a:latin typeface="Book Antiqua" panose="02040602050305030304" pitchFamily="18" charset="0"/>
              </a:rPr>
              <a:t>R1</a:t>
            </a:r>
          </a:p>
        </p:txBody>
      </p:sp>
      <p:sp>
        <p:nvSpPr>
          <p:cNvPr id="11273" name="Rectangle 9">
            <a:extLst>
              <a:ext uri="{FF2B5EF4-FFF2-40B4-BE49-F238E27FC236}">
                <a16:creationId xmlns:a16="http://schemas.microsoft.com/office/drawing/2014/main" id="{0210C228-EB23-3545-8999-8C9F0BC18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8095" y="1413578"/>
            <a:ext cx="380714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r>
              <a:rPr lang="en-US" altLang="en-US" b="1" i="1" dirty="0">
                <a:latin typeface="Book Antiqua" panose="02040602050305030304" pitchFamily="18" charset="0"/>
              </a:rPr>
              <a:t>S1</a:t>
            </a:r>
          </a:p>
        </p:txBody>
      </p:sp>
      <p:sp>
        <p:nvSpPr>
          <p:cNvPr id="11274" name="Rectangle 10">
            <a:extLst>
              <a:ext uri="{FF2B5EF4-FFF2-40B4-BE49-F238E27FC236}">
                <a16:creationId xmlns:a16="http://schemas.microsoft.com/office/drawing/2014/main" id="{2588BEAE-EB4F-174E-90BE-10E5C86EC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467" y="3069771"/>
            <a:ext cx="380714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r>
              <a:rPr lang="en-US" altLang="en-US" b="1" i="1" dirty="0">
                <a:latin typeface="Book Antiqua" panose="02040602050305030304" pitchFamily="18" charset="0"/>
              </a:rPr>
              <a:t>S2</a:t>
            </a:r>
          </a:p>
        </p:txBody>
      </p:sp>
      <p:graphicFrame>
        <p:nvGraphicFramePr>
          <p:cNvPr id="11" name="Object 6">
            <a:hlinkClick r:id="" action="ppaction://ole?verb=0"/>
            <a:extLst>
              <a:ext uri="{FF2B5EF4-FFF2-40B4-BE49-F238E27FC236}">
                <a16:creationId xmlns:a16="http://schemas.microsoft.com/office/drawing/2014/main" id="{3E8E34CB-281D-8A44-8D7F-66A05E46831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12070" y="1151732"/>
          <a:ext cx="4645705" cy="438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9" name="Equation" r:id="rId10" imgW="31559500" imgH="3378200" progId="Equation.3">
                  <p:embed/>
                </p:oleObj>
              </mc:Choice>
              <mc:Fallback>
                <p:oleObj name="Equation" r:id="rId10" imgW="31559500" imgH="3378200" progId="Equation.3">
                  <p:embed/>
                  <p:pic>
                    <p:nvPicPr>
                      <p:cNvPr id="11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3E8E34CB-281D-8A44-8D7F-66A05E46831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070" y="1151732"/>
                        <a:ext cx="4645705" cy="4389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5519434-7A66-5640-A01F-38C344C309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0629" y="1684612"/>
          <a:ext cx="5327420" cy="2554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085">
                  <a:extLst>
                    <a:ext uri="{9D8B030D-6E8A-4147-A177-3AD203B41FA5}">
                      <a16:colId xmlns:a16="http://schemas.microsoft.com/office/drawing/2014/main" val="2765689605"/>
                    </a:ext>
                  </a:extLst>
                </a:gridCol>
                <a:gridCol w="798286">
                  <a:extLst>
                    <a:ext uri="{9D8B030D-6E8A-4147-A177-3AD203B41FA5}">
                      <a16:colId xmlns:a16="http://schemas.microsoft.com/office/drawing/2014/main" val="230363159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269178315"/>
                    </a:ext>
                  </a:extLst>
                </a:gridCol>
                <a:gridCol w="754743">
                  <a:extLst>
                    <a:ext uri="{9D8B030D-6E8A-4147-A177-3AD203B41FA5}">
                      <a16:colId xmlns:a16="http://schemas.microsoft.com/office/drawing/2014/main" val="2052456458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1890923"/>
                    </a:ext>
                  </a:extLst>
                </a:gridCol>
                <a:gridCol w="754743">
                  <a:extLst>
                    <a:ext uri="{9D8B030D-6E8A-4147-A177-3AD203B41FA5}">
                      <a16:colId xmlns:a16="http://schemas.microsoft.com/office/drawing/2014/main" val="474296233"/>
                    </a:ext>
                  </a:extLst>
                </a:gridCol>
                <a:gridCol w="1045706">
                  <a:extLst>
                    <a:ext uri="{9D8B030D-6E8A-4147-A177-3AD203B41FA5}">
                      <a16:colId xmlns:a16="http://schemas.microsoft.com/office/drawing/2014/main" val="2523273219"/>
                    </a:ext>
                  </a:extLst>
                </a:gridCol>
              </a:tblGrid>
              <a:tr h="3648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</a:t>
                      </a:r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sname</a:t>
                      </a:r>
                    </a:p>
                  </a:txBody>
                  <a:tcP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</a:p>
                  </a:txBody>
                  <a:tcP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</a:txBody>
                  <a:tcP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</a:t>
                      </a:r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</a:p>
                  </a:txBody>
                  <a:tcP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bid</a:t>
                      </a:r>
                    </a:p>
                  </a:txBody>
                  <a:tcP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</a:t>
                      </a:r>
                    </a:p>
                  </a:txBody>
                  <a:tcP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169901"/>
                  </a:ext>
                </a:extLst>
              </a:tr>
              <a:tr h="3648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dustin</a:t>
                      </a:r>
                      <a:endParaRPr lang="en-US" sz="1600" dirty="0">
                        <a:solidFill>
                          <a:srgbClr val="08580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10/10/96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702379"/>
                  </a:ext>
                </a:extLst>
              </a:tr>
              <a:tr h="3648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dustin</a:t>
                      </a:r>
                      <a:endParaRPr lang="en-US" sz="1600" dirty="0">
                        <a:solidFill>
                          <a:srgbClr val="08580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11/12/96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147859"/>
                  </a:ext>
                </a:extLst>
              </a:tr>
              <a:tr h="3648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lubber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10/10/96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563509"/>
                  </a:ext>
                </a:extLst>
              </a:tr>
              <a:tr h="3648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lubber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11/12/96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35697"/>
                  </a:ext>
                </a:extLst>
              </a:tr>
              <a:tr h="3648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rusty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10/10/96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985101"/>
                  </a:ext>
                </a:extLst>
              </a:tr>
              <a:tr h="3648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rusty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11/12/96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45215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A8FB87D-A4D8-654C-B5B5-FA3B0210B00E}"/>
              </a:ext>
            </a:extLst>
          </p:cNvPr>
          <p:cNvSpPr/>
          <p:nvPr/>
        </p:nvSpPr>
        <p:spPr>
          <a:xfrm>
            <a:off x="260151" y="1030514"/>
            <a:ext cx="3107163" cy="4518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9BA83F-E356-064F-8ECA-5479427BBB2B}"/>
              </a:ext>
            </a:extLst>
          </p:cNvPr>
          <p:cNvSpPr/>
          <p:nvPr/>
        </p:nvSpPr>
        <p:spPr>
          <a:xfrm>
            <a:off x="4194629" y="1119375"/>
            <a:ext cx="1345838" cy="4518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64019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6D32479-3844-6F49-9567-04481D42D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0BE54D6-B324-5245-8EA2-9645B2942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2C46C50B-37BC-1845-89EC-CC80C15C2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8454" y="314325"/>
            <a:ext cx="4564251" cy="828675"/>
          </a:xfrm>
          <a:noFill/>
          <a:ln/>
        </p:spPr>
        <p:txBody>
          <a:bodyPr/>
          <a:lstStyle/>
          <a:p>
            <a:r>
              <a:rPr lang="en-US" altLang="en-US" dirty="0"/>
              <a:t>Cross-Product</a:t>
            </a:r>
          </a:p>
        </p:txBody>
      </p:sp>
      <p:graphicFrame>
        <p:nvGraphicFramePr>
          <p:cNvPr id="11269" name="Object 5">
            <a:hlinkClick r:id="" action="ppaction://ole?verb=0"/>
            <a:extLst>
              <a:ext uri="{FF2B5EF4-FFF2-40B4-BE49-F238E27FC236}">
                <a16:creationId xmlns:a16="http://schemas.microsoft.com/office/drawing/2014/main" id="{CBDBEE0A-EC23-0D42-B566-A411EECE0E31}"/>
              </a:ext>
            </a:extLst>
          </p:cNvPr>
          <p:cNvGraphicFramePr>
            <a:graphicFrameLocks/>
          </p:cNvGraphicFramePr>
          <p:nvPr/>
        </p:nvGraphicFramePr>
        <p:xfrm>
          <a:off x="5968603" y="1445071"/>
          <a:ext cx="3175397" cy="1654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4" name="Document" r:id="rId4" imgW="24396700" imgH="12712700" progId="Word.Document.8">
                  <p:embed/>
                </p:oleObj>
              </mc:Choice>
              <mc:Fallback>
                <p:oleObj name="Document" r:id="rId4" imgW="24396700" imgH="12712700" progId="Word.Document.8">
                  <p:embed/>
                  <p:pic>
                    <p:nvPicPr>
                      <p:cNvPr id="11269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CBDBEE0A-EC23-0D42-B566-A411EECE0E3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8603" y="1445071"/>
                        <a:ext cx="3175397" cy="16549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>
            <a:hlinkClick r:id="" action="ppaction://ole?verb=0"/>
            <a:extLst>
              <a:ext uri="{FF2B5EF4-FFF2-40B4-BE49-F238E27FC236}">
                <a16:creationId xmlns:a16="http://schemas.microsoft.com/office/drawing/2014/main" id="{49316505-A3D9-7948-9783-43C3C207A886}"/>
              </a:ext>
            </a:extLst>
          </p:cNvPr>
          <p:cNvGraphicFramePr>
            <a:graphicFrameLocks/>
          </p:cNvGraphicFramePr>
          <p:nvPr/>
        </p:nvGraphicFramePr>
        <p:xfrm>
          <a:off x="5958483" y="3124200"/>
          <a:ext cx="3298031" cy="1772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5" name="Document" r:id="rId6" imgW="25336500" imgH="13627100" progId="Word.Document.8">
                  <p:embed/>
                </p:oleObj>
              </mc:Choice>
              <mc:Fallback>
                <p:oleObj name="Document" r:id="rId6" imgW="25336500" imgH="13627100" progId="Word.Document.8">
                  <p:embed/>
                  <p:pic>
                    <p:nvPicPr>
                      <p:cNvPr id="11270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49316505-A3D9-7948-9783-43C3C207A88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8483" y="3124200"/>
                        <a:ext cx="3298031" cy="1772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>
            <a:hlinkClick r:id="" action="ppaction://ole?verb=0"/>
            <a:extLst>
              <a:ext uri="{FF2B5EF4-FFF2-40B4-BE49-F238E27FC236}">
                <a16:creationId xmlns:a16="http://schemas.microsoft.com/office/drawing/2014/main" id="{712DBE9C-29CF-9448-986C-F994D8EFC8E4}"/>
              </a:ext>
            </a:extLst>
          </p:cNvPr>
          <p:cNvGraphicFramePr>
            <a:graphicFrameLocks/>
          </p:cNvGraphicFramePr>
          <p:nvPr/>
        </p:nvGraphicFramePr>
        <p:xfrm>
          <a:off x="6331149" y="216694"/>
          <a:ext cx="2552700" cy="1265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6" name="Document" r:id="rId8" imgW="19608800" imgH="9728200" progId="Word.Document.8">
                  <p:embed/>
                </p:oleObj>
              </mc:Choice>
              <mc:Fallback>
                <p:oleObj name="Document" r:id="rId8" imgW="19608800" imgH="9728200" progId="Word.Document.8">
                  <p:embed/>
                  <p:pic>
                    <p:nvPicPr>
                      <p:cNvPr id="11271" name="Object 7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712DBE9C-29CF-9448-986C-F994D8EFC8E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1149" y="216694"/>
                        <a:ext cx="2552700" cy="1265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Rectangle 8">
            <a:extLst>
              <a:ext uri="{FF2B5EF4-FFF2-40B4-BE49-F238E27FC236}">
                <a16:creationId xmlns:a16="http://schemas.microsoft.com/office/drawing/2014/main" id="{D2BF04BD-4E23-D14B-AC88-E47DF3BEF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9010" y="246459"/>
            <a:ext cx="419186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r>
              <a:rPr lang="en-US" altLang="en-US" b="1" i="1" dirty="0">
                <a:latin typeface="Book Antiqua" panose="02040602050305030304" pitchFamily="18" charset="0"/>
              </a:rPr>
              <a:t>R1</a:t>
            </a:r>
          </a:p>
        </p:txBody>
      </p:sp>
      <p:sp>
        <p:nvSpPr>
          <p:cNvPr id="11273" name="Rectangle 9">
            <a:extLst>
              <a:ext uri="{FF2B5EF4-FFF2-40B4-BE49-F238E27FC236}">
                <a16:creationId xmlns:a16="http://schemas.microsoft.com/office/drawing/2014/main" id="{0210C228-EB23-3545-8999-8C9F0BC18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8095" y="1413578"/>
            <a:ext cx="380714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r>
              <a:rPr lang="en-US" altLang="en-US" b="1" i="1" dirty="0">
                <a:latin typeface="Book Antiqua" panose="02040602050305030304" pitchFamily="18" charset="0"/>
              </a:rPr>
              <a:t>S1</a:t>
            </a:r>
          </a:p>
        </p:txBody>
      </p:sp>
      <p:sp>
        <p:nvSpPr>
          <p:cNvPr id="11274" name="Rectangle 10">
            <a:extLst>
              <a:ext uri="{FF2B5EF4-FFF2-40B4-BE49-F238E27FC236}">
                <a16:creationId xmlns:a16="http://schemas.microsoft.com/office/drawing/2014/main" id="{2588BEAE-EB4F-174E-90BE-10E5C86EC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467" y="3069771"/>
            <a:ext cx="380714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r>
              <a:rPr lang="en-US" altLang="en-US" b="1" i="1" dirty="0">
                <a:latin typeface="Book Antiqua" panose="02040602050305030304" pitchFamily="18" charset="0"/>
              </a:rPr>
              <a:t>S2</a:t>
            </a:r>
          </a:p>
        </p:txBody>
      </p:sp>
      <p:graphicFrame>
        <p:nvGraphicFramePr>
          <p:cNvPr id="11" name="Object 6">
            <a:hlinkClick r:id="" action="ppaction://ole?verb=0"/>
            <a:extLst>
              <a:ext uri="{FF2B5EF4-FFF2-40B4-BE49-F238E27FC236}">
                <a16:creationId xmlns:a16="http://schemas.microsoft.com/office/drawing/2014/main" id="{3E8E34CB-281D-8A44-8D7F-66A05E468316}"/>
              </a:ext>
            </a:extLst>
          </p:cNvPr>
          <p:cNvGraphicFramePr>
            <a:graphicFrameLocks/>
          </p:cNvGraphicFramePr>
          <p:nvPr/>
        </p:nvGraphicFramePr>
        <p:xfrm>
          <a:off x="412070" y="1151732"/>
          <a:ext cx="4645705" cy="438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7" name="Equation" r:id="rId10" imgW="31559500" imgH="3378200" progId="Equation.3">
                  <p:embed/>
                </p:oleObj>
              </mc:Choice>
              <mc:Fallback>
                <p:oleObj name="Equation" r:id="rId10" imgW="31559500" imgH="3378200" progId="Equation.3">
                  <p:embed/>
                  <p:pic>
                    <p:nvPicPr>
                      <p:cNvPr id="11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3E8E34CB-281D-8A44-8D7F-66A05E46831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070" y="1151732"/>
                        <a:ext cx="4645705" cy="4389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5519434-7A66-5640-A01F-38C344C30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238445"/>
              </p:ext>
            </p:extLst>
          </p:nvPr>
        </p:nvGraphicFramePr>
        <p:xfrm>
          <a:off x="130629" y="1684612"/>
          <a:ext cx="5327420" cy="2554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085">
                  <a:extLst>
                    <a:ext uri="{9D8B030D-6E8A-4147-A177-3AD203B41FA5}">
                      <a16:colId xmlns:a16="http://schemas.microsoft.com/office/drawing/2014/main" val="2765689605"/>
                    </a:ext>
                  </a:extLst>
                </a:gridCol>
                <a:gridCol w="798286">
                  <a:extLst>
                    <a:ext uri="{9D8B030D-6E8A-4147-A177-3AD203B41FA5}">
                      <a16:colId xmlns:a16="http://schemas.microsoft.com/office/drawing/2014/main" val="230363159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269178315"/>
                    </a:ext>
                  </a:extLst>
                </a:gridCol>
                <a:gridCol w="754743">
                  <a:extLst>
                    <a:ext uri="{9D8B030D-6E8A-4147-A177-3AD203B41FA5}">
                      <a16:colId xmlns:a16="http://schemas.microsoft.com/office/drawing/2014/main" val="2052456458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1890923"/>
                    </a:ext>
                  </a:extLst>
                </a:gridCol>
                <a:gridCol w="754743">
                  <a:extLst>
                    <a:ext uri="{9D8B030D-6E8A-4147-A177-3AD203B41FA5}">
                      <a16:colId xmlns:a16="http://schemas.microsoft.com/office/drawing/2014/main" val="474296233"/>
                    </a:ext>
                  </a:extLst>
                </a:gridCol>
                <a:gridCol w="1045706">
                  <a:extLst>
                    <a:ext uri="{9D8B030D-6E8A-4147-A177-3AD203B41FA5}">
                      <a16:colId xmlns:a16="http://schemas.microsoft.com/office/drawing/2014/main" val="2523273219"/>
                    </a:ext>
                  </a:extLst>
                </a:gridCol>
              </a:tblGrid>
              <a:tr h="3648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sid1</a:t>
                      </a:r>
                    </a:p>
                  </a:txBody>
                  <a:tcP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sname</a:t>
                      </a:r>
                    </a:p>
                  </a:txBody>
                  <a:tcP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</a:p>
                  </a:txBody>
                  <a:tcP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</a:txBody>
                  <a:tcP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sid2</a:t>
                      </a:r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bid</a:t>
                      </a:r>
                    </a:p>
                  </a:txBody>
                  <a:tcP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</a:t>
                      </a:r>
                    </a:p>
                  </a:txBody>
                  <a:tcP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169901"/>
                  </a:ext>
                </a:extLst>
              </a:tr>
              <a:tr h="3648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dustin</a:t>
                      </a:r>
                      <a:endParaRPr lang="en-US" sz="1600" dirty="0">
                        <a:solidFill>
                          <a:srgbClr val="08580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10/10/96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702379"/>
                  </a:ext>
                </a:extLst>
              </a:tr>
              <a:tr h="3648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dustin</a:t>
                      </a:r>
                      <a:endParaRPr lang="en-US" sz="1600" dirty="0">
                        <a:solidFill>
                          <a:srgbClr val="08580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11/12/96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147859"/>
                  </a:ext>
                </a:extLst>
              </a:tr>
              <a:tr h="3648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lubber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10/10/96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563509"/>
                  </a:ext>
                </a:extLst>
              </a:tr>
              <a:tr h="3648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lubber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11/12/96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35697"/>
                  </a:ext>
                </a:extLst>
              </a:tr>
              <a:tr h="3648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rusty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10/10/96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985101"/>
                  </a:ext>
                </a:extLst>
              </a:tr>
              <a:tr h="3648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rusty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85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11/12/96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452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085136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6D32479-3844-6F49-9567-04481D42D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2C46C50B-37BC-1845-89EC-CC80C15C2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8454" y="314325"/>
            <a:ext cx="4564251" cy="828675"/>
          </a:xfrm>
          <a:noFill/>
          <a:ln/>
        </p:spPr>
        <p:txBody>
          <a:bodyPr/>
          <a:lstStyle/>
          <a:p>
            <a:r>
              <a:rPr lang="en-US" altLang="en-US" dirty="0"/>
              <a:t>Natural Join</a:t>
            </a:r>
          </a:p>
        </p:txBody>
      </p:sp>
      <p:graphicFrame>
        <p:nvGraphicFramePr>
          <p:cNvPr id="11270" name="Object 6">
            <a:hlinkClick r:id="" action="ppaction://ole?verb=0"/>
            <a:extLst>
              <a:ext uri="{FF2B5EF4-FFF2-40B4-BE49-F238E27FC236}">
                <a16:creationId xmlns:a16="http://schemas.microsoft.com/office/drawing/2014/main" id="{49316505-A3D9-7948-9783-43C3C207A8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1625002"/>
              </p:ext>
            </p:extLst>
          </p:nvPr>
        </p:nvGraphicFramePr>
        <p:xfrm>
          <a:off x="5536892" y="3144271"/>
          <a:ext cx="3298031" cy="1772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1" name="Document" r:id="rId4" imgW="25336500" imgH="13627100" progId="Word.Document.8">
                  <p:embed/>
                </p:oleObj>
              </mc:Choice>
              <mc:Fallback>
                <p:oleObj name="Document" r:id="rId4" imgW="25336500" imgH="13627100" progId="Word.Document.8">
                  <p:embed/>
                  <p:pic>
                    <p:nvPicPr>
                      <p:cNvPr id="11270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49316505-A3D9-7948-9783-43C3C207A88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6892" y="3144271"/>
                        <a:ext cx="3298031" cy="1772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30E93665-9EFA-C442-AB32-F377E82534D2}"/>
              </a:ext>
            </a:extLst>
          </p:cNvPr>
          <p:cNvGrpSpPr/>
          <p:nvPr/>
        </p:nvGrpSpPr>
        <p:grpSpPr>
          <a:xfrm>
            <a:off x="5134621" y="254623"/>
            <a:ext cx="3590925" cy="3286361"/>
            <a:chOff x="4333875" y="247650"/>
            <a:chExt cx="3590925" cy="3286361"/>
          </a:xfrm>
        </p:grpSpPr>
        <p:graphicFrame>
          <p:nvGraphicFramePr>
            <p:cNvPr id="11269" name="Object 5">
              <a:hlinkClick r:id="" action="ppaction://ole?verb=0"/>
              <a:extLst>
                <a:ext uri="{FF2B5EF4-FFF2-40B4-BE49-F238E27FC236}">
                  <a16:creationId xmlns:a16="http://schemas.microsoft.com/office/drawing/2014/main" id="{CBDBEE0A-EC23-0D42-B566-A411EECE0E3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27503090"/>
                </p:ext>
              </p:extLst>
            </p:nvPr>
          </p:nvGraphicFramePr>
          <p:xfrm>
            <a:off x="4743451" y="1482329"/>
            <a:ext cx="3175397" cy="16549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82" name="Document" r:id="rId6" imgW="24396700" imgH="12712700" progId="Word.Document.8">
                    <p:embed/>
                  </p:oleObj>
                </mc:Choice>
                <mc:Fallback>
                  <p:oleObj name="Document" r:id="rId6" imgW="24396700" imgH="12712700" progId="Word.Document.8">
                    <p:embed/>
                    <p:pic>
                      <p:nvPicPr>
                        <p:cNvPr id="11269" name="Object 5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CBDBEE0A-EC23-0D42-B566-A411EECE0E31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3451" y="1482329"/>
                          <a:ext cx="3175397" cy="16549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1" name="Object 7">
              <a:hlinkClick r:id="" action="ppaction://ole?verb=0"/>
              <a:extLst>
                <a:ext uri="{FF2B5EF4-FFF2-40B4-BE49-F238E27FC236}">
                  <a16:creationId xmlns:a16="http://schemas.microsoft.com/office/drawing/2014/main" id="{712DBE9C-29CF-9448-986C-F994D8EFC8E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79379170"/>
                </p:ext>
              </p:extLst>
            </p:nvPr>
          </p:nvGraphicFramePr>
          <p:xfrm>
            <a:off x="5372100" y="247650"/>
            <a:ext cx="2552700" cy="1265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83" name="Document" r:id="rId8" imgW="19608800" imgH="9728200" progId="Word.Document.8">
                    <p:embed/>
                  </p:oleObj>
                </mc:Choice>
                <mc:Fallback>
                  <p:oleObj name="Document" r:id="rId8" imgW="19608800" imgH="9728200" progId="Word.Document.8">
                    <p:embed/>
                    <p:pic>
                      <p:nvPicPr>
                        <p:cNvPr id="11271" name="Object 7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712DBE9C-29CF-9448-986C-F994D8EFC8E4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2100" y="247650"/>
                          <a:ext cx="2552700" cy="12656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2" name="Rectangle 8">
              <a:extLst>
                <a:ext uri="{FF2B5EF4-FFF2-40B4-BE49-F238E27FC236}">
                  <a16:creationId xmlns:a16="http://schemas.microsoft.com/office/drawing/2014/main" id="{D2BF04BD-4E23-D14B-AC88-E47DF3BEF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4185" y="276225"/>
              <a:ext cx="419186" cy="344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r>
                <a:rPr lang="en-US" altLang="en-US" b="1" i="1">
                  <a:latin typeface="Book Antiqua" panose="02040602050305030304" pitchFamily="18" charset="0"/>
                </a:rPr>
                <a:t>R1</a:t>
              </a:r>
            </a:p>
          </p:txBody>
        </p:sp>
        <p:sp>
          <p:nvSpPr>
            <p:cNvPr id="11273" name="Rectangle 9">
              <a:extLst>
                <a:ext uri="{FF2B5EF4-FFF2-40B4-BE49-F238E27FC236}">
                  <a16:creationId xmlns:a16="http://schemas.microsoft.com/office/drawing/2014/main" id="{0210C228-EB23-3545-8999-8C9F0BC18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3875" y="1590675"/>
              <a:ext cx="380714" cy="344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r>
                <a:rPr lang="en-US" altLang="en-US" b="1" i="1">
                  <a:latin typeface="Book Antiqua" panose="02040602050305030304" pitchFamily="18" charset="0"/>
                </a:rPr>
                <a:t>S1</a:t>
              </a:r>
            </a:p>
          </p:txBody>
        </p:sp>
        <p:sp>
          <p:nvSpPr>
            <p:cNvPr id="11274" name="Rectangle 10">
              <a:extLst>
                <a:ext uri="{FF2B5EF4-FFF2-40B4-BE49-F238E27FC236}">
                  <a16:creationId xmlns:a16="http://schemas.microsoft.com/office/drawing/2014/main" id="{2588BEAE-EB4F-174E-90BE-10E5C86EC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3875" y="3189685"/>
              <a:ext cx="380714" cy="344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r>
                <a:rPr lang="en-US" altLang="en-US" b="1" i="1">
                  <a:latin typeface="Book Antiqua" panose="02040602050305030304" pitchFamily="18" charset="0"/>
                </a:rPr>
                <a:t>S2</a:t>
              </a:r>
            </a:p>
          </p:txBody>
        </p:sp>
      </p:grpSp>
      <p:graphicFrame>
        <p:nvGraphicFramePr>
          <p:cNvPr id="13" name="Object 6">
            <a:hlinkClick r:id="" action="ppaction://ole?verb=0"/>
            <a:extLst>
              <a:ext uri="{FF2B5EF4-FFF2-40B4-BE49-F238E27FC236}">
                <a16:creationId xmlns:a16="http://schemas.microsoft.com/office/drawing/2014/main" id="{FC316B49-CAC5-2342-9409-EE00B400DC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2554308"/>
              </p:ext>
            </p:extLst>
          </p:nvPr>
        </p:nvGraphicFramePr>
        <p:xfrm>
          <a:off x="204253" y="2199060"/>
          <a:ext cx="4992652" cy="1169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4" name="Document" r:id="rId10" imgW="43345100" imgH="9334500" progId="Word.Document.8">
                  <p:embed/>
                </p:oleObj>
              </mc:Choice>
              <mc:Fallback>
                <p:oleObj name="Document" r:id="rId10" imgW="43345100" imgH="9334500" progId="Word.Document.8">
                  <p:embed/>
                  <p:pic>
                    <p:nvPicPr>
                      <p:cNvPr id="25606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C73174E4-14FE-354B-8B49-29B1F21E1CB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253" y="2199060"/>
                        <a:ext cx="4992652" cy="11697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D842D19-148D-454D-8D48-D7A57BC2A86B}"/>
              </a:ext>
            </a:extLst>
          </p:cNvPr>
          <p:cNvSpPr/>
          <p:nvPr/>
        </p:nvSpPr>
        <p:spPr>
          <a:xfrm>
            <a:off x="2371725" y="1530138"/>
            <a:ext cx="502104" cy="4118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E61632-38C6-7942-8096-B811559FFD54}"/>
              </a:ext>
            </a:extLst>
          </p:cNvPr>
          <p:cNvSpPr/>
          <p:nvPr/>
        </p:nvSpPr>
        <p:spPr>
          <a:xfrm>
            <a:off x="2719017" y="1274543"/>
            <a:ext cx="502104" cy="4118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FA1FDA-6336-4166-AC4C-0F139E48A138}"/>
                  </a:ext>
                </a:extLst>
              </p:cNvPr>
              <p:cNvSpPr txBox="1"/>
              <p:nvPr/>
            </p:nvSpPr>
            <p:spPr>
              <a:xfrm>
                <a:off x="969302" y="1130497"/>
                <a:ext cx="28048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FA1FDA-6336-4166-AC4C-0F139E48A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02" y="1130497"/>
                <a:ext cx="2804845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6023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6D32479-3844-6F49-9567-04481D42D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2C46C50B-37BC-1845-89EC-CC80C15C2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8454" y="314325"/>
            <a:ext cx="4564251" cy="828675"/>
          </a:xfrm>
          <a:noFill/>
          <a:ln/>
        </p:spPr>
        <p:txBody>
          <a:bodyPr/>
          <a:lstStyle/>
          <a:p>
            <a:r>
              <a:rPr lang="en-US" altLang="en-US" dirty="0" err="1"/>
              <a:t>Equi</a:t>
            </a:r>
            <a:r>
              <a:rPr lang="en-US" altLang="en-US" dirty="0"/>
              <a:t>-Join</a:t>
            </a:r>
          </a:p>
        </p:txBody>
      </p:sp>
      <p:graphicFrame>
        <p:nvGraphicFramePr>
          <p:cNvPr id="11270" name="Object 6">
            <a:hlinkClick r:id="" action="ppaction://ole?verb=0"/>
            <a:extLst>
              <a:ext uri="{FF2B5EF4-FFF2-40B4-BE49-F238E27FC236}">
                <a16:creationId xmlns:a16="http://schemas.microsoft.com/office/drawing/2014/main" id="{49316505-A3D9-7948-9783-43C3C207A886}"/>
              </a:ext>
            </a:extLst>
          </p:cNvPr>
          <p:cNvGraphicFramePr>
            <a:graphicFrameLocks/>
          </p:cNvGraphicFramePr>
          <p:nvPr/>
        </p:nvGraphicFramePr>
        <p:xfrm>
          <a:off x="5536892" y="3144271"/>
          <a:ext cx="3298031" cy="1772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8" name="Document" r:id="rId4" imgW="25336500" imgH="13627100" progId="Word.Document.8">
                  <p:embed/>
                </p:oleObj>
              </mc:Choice>
              <mc:Fallback>
                <p:oleObj name="Document" r:id="rId4" imgW="25336500" imgH="13627100" progId="Word.Document.8">
                  <p:embed/>
                  <p:pic>
                    <p:nvPicPr>
                      <p:cNvPr id="11270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49316505-A3D9-7948-9783-43C3C207A88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6892" y="3144271"/>
                        <a:ext cx="3298031" cy="1772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30E93665-9EFA-C442-AB32-F377E82534D2}"/>
              </a:ext>
            </a:extLst>
          </p:cNvPr>
          <p:cNvGrpSpPr/>
          <p:nvPr/>
        </p:nvGrpSpPr>
        <p:grpSpPr>
          <a:xfrm>
            <a:off x="5134621" y="254623"/>
            <a:ext cx="3590925" cy="3286361"/>
            <a:chOff x="4333875" y="247650"/>
            <a:chExt cx="3590925" cy="3286361"/>
          </a:xfrm>
        </p:grpSpPr>
        <p:graphicFrame>
          <p:nvGraphicFramePr>
            <p:cNvPr id="11269" name="Object 5">
              <a:hlinkClick r:id="" action="ppaction://ole?verb=0"/>
              <a:extLst>
                <a:ext uri="{FF2B5EF4-FFF2-40B4-BE49-F238E27FC236}">
                  <a16:creationId xmlns:a16="http://schemas.microsoft.com/office/drawing/2014/main" id="{CBDBEE0A-EC23-0D42-B566-A411EECE0E3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743451" y="1482329"/>
            <a:ext cx="3175397" cy="16549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09" name="Document" r:id="rId6" imgW="24396700" imgH="12712700" progId="Word.Document.8">
                    <p:embed/>
                  </p:oleObj>
                </mc:Choice>
                <mc:Fallback>
                  <p:oleObj name="Document" r:id="rId6" imgW="24396700" imgH="12712700" progId="Word.Document.8">
                    <p:embed/>
                    <p:pic>
                      <p:nvPicPr>
                        <p:cNvPr id="11269" name="Object 5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CBDBEE0A-EC23-0D42-B566-A411EECE0E31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3451" y="1482329"/>
                          <a:ext cx="3175397" cy="16549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1" name="Object 7">
              <a:hlinkClick r:id="" action="ppaction://ole?verb=0"/>
              <a:extLst>
                <a:ext uri="{FF2B5EF4-FFF2-40B4-BE49-F238E27FC236}">
                  <a16:creationId xmlns:a16="http://schemas.microsoft.com/office/drawing/2014/main" id="{712DBE9C-29CF-9448-986C-F994D8EFC8E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372100" y="247650"/>
            <a:ext cx="2552700" cy="1265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10" name="Document" r:id="rId8" imgW="19608800" imgH="9728200" progId="Word.Document.8">
                    <p:embed/>
                  </p:oleObj>
                </mc:Choice>
                <mc:Fallback>
                  <p:oleObj name="Document" r:id="rId8" imgW="19608800" imgH="9728200" progId="Word.Document.8">
                    <p:embed/>
                    <p:pic>
                      <p:nvPicPr>
                        <p:cNvPr id="11271" name="Object 7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712DBE9C-29CF-9448-986C-F994D8EFC8E4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2100" y="247650"/>
                          <a:ext cx="2552700" cy="12656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2" name="Rectangle 8">
              <a:extLst>
                <a:ext uri="{FF2B5EF4-FFF2-40B4-BE49-F238E27FC236}">
                  <a16:creationId xmlns:a16="http://schemas.microsoft.com/office/drawing/2014/main" id="{D2BF04BD-4E23-D14B-AC88-E47DF3BEF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4185" y="276225"/>
              <a:ext cx="419186" cy="344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r>
                <a:rPr lang="en-US" altLang="en-US" b="1" i="1">
                  <a:latin typeface="Book Antiqua" panose="02040602050305030304" pitchFamily="18" charset="0"/>
                </a:rPr>
                <a:t>R1</a:t>
              </a:r>
            </a:p>
          </p:txBody>
        </p:sp>
        <p:sp>
          <p:nvSpPr>
            <p:cNvPr id="11273" name="Rectangle 9">
              <a:extLst>
                <a:ext uri="{FF2B5EF4-FFF2-40B4-BE49-F238E27FC236}">
                  <a16:creationId xmlns:a16="http://schemas.microsoft.com/office/drawing/2014/main" id="{0210C228-EB23-3545-8999-8C9F0BC18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3875" y="1590675"/>
              <a:ext cx="380714" cy="344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r>
                <a:rPr lang="en-US" altLang="en-US" b="1" i="1">
                  <a:latin typeface="Book Antiqua" panose="02040602050305030304" pitchFamily="18" charset="0"/>
                </a:rPr>
                <a:t>S1</a:t>
              </a:r>
            </a:p>
          </p:txBody>
        </p:sp>
        <p:sp>
          <p:nvSpPr>
            <p:cNvPr id="11274" name="Rectangle 10">
              <a:extLst>
                <a:ext uri="{FF2B5EF4-FFF2-40B4-BE49-F238E27FC236}">
                  <a16:creationId xmlns:a16="http://schemas.microsoft.com/office/drawing/2014/main" id="{2588BEAE-EB4F-174E-90BE-10E5C86EC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3875" y="3189685"/>
              <a:ext cx="380714" cy="344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r>
                <a:rPr lang="en-US" altLang="en-US" b="1" i="1">
                  <a:latin typeface="Book Antiqua" panose="02040602050305030304" pitchFamily="18" charset="0"/>
                </a:rPr>
                <a:t>S2</a:t>
              </a:r>
            </a:p>
          </p:txBody>
        </p:sp>
      </p:grpSp>
      <p:graphicFrame>
        <p:nvGraphicFramePr>
          <p:cNvPr id="13" name="Object 6">
            <a:hlinkClick r:id="" action="ppaction://ole?verb=0"/>
            <a:extLst>
              <a:ext uri="{FF2B5EF4-FFF2-40B4-BE49-F238E27FC236}">
                <a16:creationId xmlns:a16="http://schemas.microsoft.com/office/drawing/2014/main" id="{FC316B49-CAC5-2342-9409-EE00B400DCA1}"/>
              </a:ext>
            </a:extLst>
          </p:cNvPr>
          <p:cNvGraphicFramePr>
            <a:graphicFrameLocks/>
          </p:cNvGraphicFramePr>
          <p:nvPr/>
        </p:nvGraphicFramePr>
        <p:xfrm>
          <a:off x="204253" y="2199060"/>
          <a:ext cx="4992652" cy="1169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1" name="Document" r:id="rId10" imgW="43345100" imgH="9334500" progId="Word.Document.8">
                  <p:embed/>
                </p:oleObj>
              </mc:Choice>
              <mc:Fallback>
                <p:oleObj name="Document" r:id="rId10" imgW="43345100" imgH="9334500" progId="Word.Document.8">
                  <p:embed/>
                  <p:pic>
                    <p:nvPicPr>
                      <p:cNvPr id="13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FC316B49-CAC5-2342-9409-EE00B400DCA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253" y="2199060"/>
                        <a:ext cx="4992652" cy="11697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>
            <a:hlinkClick r:id="" action="ppaction://ole?verb=0"/>
            <a:extLst>
              <a:ext uri="{FF2B5EF4-FFF2-40B4-BE49-F238E27FC236}">
                <a16:creationId xmlns:a16="http://schemas.microsoft.com/office/drawing/2014/main" id="{B4377738-BC1F-BD4E-9812-B588E3FD755C}"/>
              </a:ext>
            </a:extLst>
          </p:cNvPr>
          <p:cNvGraphicFramePr>
            <a:graphicFrameLocks/>
          </p:cNvGraphicFramePr>
          <p:nvPr/>
        </p:nvGraphicFramePr>
        <p:xfrm>
          <a:off x="1716431" y="1290176"/>
          <a:ext cx="1882080" cy="662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2" name="Equation" r:id="rId12" imgW="13335000" imgH="4559300" progId="Equation.3">
                  <p:embed/>
                </p:oleObj>
              </mc:Choice>
              <mc:Fallback>
                <p:oleObj name="Equation" r:id="rId12" imgW="13335000" imgH="4559300" progId="Equation.3">
                  <p:embed/>
                  <p:pic>
                    <p:nvPicPr>
                      <p:cNvPr id="14" name="Object 7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B4377738-BC1F-BD4E-9812-B588E3FD755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431" y="1290176"/>
                        <a:ext cx="1882080" cy="662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188535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6D32479-3844-6F49-9567-04481D42D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2C46C50B-37BC-1845-89EC-CC80C15C2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8454" y="314325"/>
            <a:ext cx="4564251" cy="828675"/>
          </a:xfrm>
          <a:noFill/>
          <a:ln/>
        </p:spPr>
        <p:txBody>
          <a:bodyPr/>
          <a:lstStyle/>
          <a:p>
            <a:r>
              <a:rPr lang="en-US" altLang="en-US" dirty="0"/>
              <a:t>Theta Join</a:t>
            </a:r>
          </a:p>
        </p:txBody>
      </p:sp>
      <p:graphicFrame>
        <p:nvGraphicFramePr>
          <p:cNvPr id="11270" name="Object 6">
            <a:hlinkClick r:id="" action="ppaction://ole?verb=0"/>
            <a:extLst>
              <a:ext uri="{FF2B5EF4-FFF2-40B4-BE49-F238E27FC236}">
                <a16:creationId xmlns:a16="http://schemas.microsoft.com/office/drawing/2014/main" id="{49316505-A3D9-7948-9783-43C3C207A886}"/>
              </a:ext>
            </a:extLst>
          </p:cNvPr>
          <p:cNvGraphicFramePr>
            <a:graphicFrameLocks/>
          </p:cNvGraphicFramePr>
          <p:nvPr/>
        </p:nvGraphicFramePr>
        <p:xfrm>
          <a:off x="5536892" y="3144271"/>
          <a:ext cx="3298031" cy="1772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8" name="Document" r:id="rId4" imgW="25336500" imgH="13627100" progId="Word.Document.8">
                  <p:embed/>
                </p:oleObj>
              </mc:Choice>
              <mc:Fallback>
                <p:oleObj name="Document" r:id="rId4" imgW="25336500" imgH="13627100" progId="Word.Document.8">
                  <p:embed/>
                  <p:pic>
                    <p:nvPicPr>
                      <p:cNvPr id="11270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49316505-A3D9-7948-9783-43C3C207A88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6892" y="3144271"/>
                        <a:ext cx="3298031" cy="1772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30E93665-9EFA-C442-AB32-F377E82534D2}"/>
              </a:ext>
            </a:extLst>
          </p:cNvPr>
          <p:cNvGrpSpPr/>
          <p:nvPr/>
        </p:nvGrpSpPr>
        <p:grpSpPr>
          <a:xfrm>
            <a:off x="5134621" y="254623"/>
            <a:ext cx="3590925" cy="3286361"/>
            <a:chOff x="4333875" y="247650"/>
            <a:chExt cx="3590925" cy="3286361"/>
          </a:xfrm>
        </p:grpSpPr>
        <p:graphicFrame>
          <p:nvGraphicFramePr>
            <p:cNvPr id="11269" name="Object 5">
              <a:hlinkClick r:id="" action="ppaction://ole?verb=0"/>
              <a:extLst>
                <a:ext uri="{FF2B5EF4-FFF2-40B4-BE49-F238E27FC236}">
                  <a16:creationId xmlns:a16="http://schemas.microsoft.com/office/drawing/2014/main" id="{CBDBEE0A-EC23-0D42-B566-A411EECE0E3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743451" y="1482329"/>
            <a:ext cx="3175397" cy="16549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9" name="Document" r:id="rId6" imgW="24396700" imgH="12712700" progId="Word.Document.8">
                    <p:embed/>
                  </p:oleObj>
                </mc:Choice>
                <mc:Fallback>
                  <p:oleObj name="Document" r:id="rId6" imgW="24396700" imgH="12712700" progId="Word.Document.8">
                    <p:embed/>
                    <p:pic>
                      <p:nvPicPr>
                        <p:cNvPr id="11269" name="Object 5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CBDBEE0A-EC23-0D42-B566-A411EECE0E31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3451" y="1482329"/>
                          <a:ext cx="3175397" cy="16549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1" name="Object 7">
              <a:hlinkClick r:id="" action="ppaction://ole?verb=0"/>
              <a:extLst>
                <a:ext uri="{FF2B5EF4-FFF2-40B4-BE49-F238E27FC236}">
                  <a16:creationId xmlns:a16="http://schemas.microsoft.com/office/drawing/2014/main" id="{712DBE9C-29CF-9448-986C-F994D8EFC8E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372100" y="247650"/>
            <a:ext cx="2552700" cy="1265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0" name="Document" r:id="rId8" imgW="19608800" imgH="9728200" progId="Word.Document.8">
                    <p:embed/>
                  </p:oleObj>
                </mc:Choice>
                <mc:Fallback>
                  <p:oleObj name="Document" r:id="rId8" imgW="19608800" imgH="9728200" progId="Word.Document.8">
                    <p:embed/>
                    <p:pic>
                      <p:nvPicPr>
                        <p:cNvPr id="11271" name="Object 7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712DBE9C-29CF-9448-986C-F994D8EFC8E4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2100" y="247650"/>
                          <a:ext cx="2552700" cy="12656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2" name="Rectangle 8">
              <a:extLst>
                <a:ext uri="{FF2B5EF4-FFF2-40B4-BE49-F238E27FC236}">
                  <a16:creationId xmlns:a16="http://schemas.microsoft.com/office/drawing/2014/main" id="{D2BF04BD-4E23-D14B-AC88-E47DF3BEF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4185" y="276225"/>
              <a:ext cx="419186" cy="344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r>
                <a:rPr lang="en-US" altLang="en-US" b="1" i="1">
                  <a:latin typeface="Book Antiqua" panose="02040602050305030304" pitchFamily="18" charset="0"/>
                </a:rPr>
                <a:t>R1</a:t>
              </a:r>
            </a:p>
          </p:txBody>
        </p:sp>
        <p:sp>
          <p:nvSpPr>
            <p:cNvPr id="11273" name="Rectangle 9">
              <a:extLst>
                <a:ext uri="{FF2B5EF4-FFF2-40B4-BE49-F238E27FC236}">
                  <a16:creationId xmlns:a16="http://schemas.microsoft.com/office/drawing/2014/main" id="{0210C228-EB23-3545-8999-8C9F0BC18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3875" y="1590675"/>
              <a:ext cx="380714" cy="344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r>
                <a:rPr lang="en-US" altLang="en-US" b="1" i="1">
                  <a:latin typeface="Book Antiqua" panose="02040602050305030304" pitchFamily="18" charset="0"/>
                </a:rPr>
                <a:t>S1</a:t>
              </a:r>
            </a:p>
          </p:txBody>
        </p:sp>
        <p:sp>
          <p:nvSpPr>
            <p:cNvPr id="11274" name="Rectangle 10">
              <a:extLst>
                <a:ext uri="{FF2B5EF4-FFF2-40B4-BE49-F238E27FC236}">
                  <a16:creationId xmlns:a16="http://schemas.microsoft.com/office/drawing/2014/main" id="{2588BEAE-EB4F-174E-90BE-10E5C86EC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3875" y="3189685"/>
              <a:ext cx="380714" cy="344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r>
                <a:rPr lang="en-US" altLang="en-US" b="1" i="1">
                  <a:latin typeface="Book Antiqua" panose="02040602050305030304" pitchFamily="18" charset="0"/>
                </a:rPr>
                <a:t>S2</a:t>
              </a:r>
            </a:p>
          </p:txBody>
        </p:sp>
      </p:grpSp>
      <p:graphicFrame>
        <p:nvGraphicFramePr>
          <p:cNvPr id="11" name="Object 8">
            <a:hlinkClick r:id="" action="ppaction://ole?verb=0"/>
            <a:extLst>
              <a:ext uri="{FF2B5EF4-FFF2-40B4-BE49-F238E27FC236}">
                <a16:creationId xmlns:a16="http://schemas.microsoft.com/office/drawing/2014/main" id="{D3CE6224-B470-1944-AAF8-BEF45C0447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5328195"/>
              </p:ext>
            </p:extLst>
          </p:nvPr>
        </p:nvGraphicFramePr>
        <p:xfrm>
          <a:off x="1250605" y="1238031"/>
          <a:ext cx="3859652" cy="671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1" name="Equation" r:id="rId10" imgW="24752300" imgH="5435600" progId="Equation.3">
                  <p:embed/>
                </p:oleObj>
              </mc:Choice>
              <mc:Fallback>
                <p:oleObj name="Equation" r:id="rId10" imgW="24752300" imgH="5435600" progId="Equation.3">
                  <p:embed/>
                  <p:pic>
                    <p:nvPicPr>
                      <p:cNvPr id="23560" name="Object 8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F2D99FEC-63D1-BE43-85C2-794B9C56AC4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605" y="1238031"/>
                        <a:ext cx="3859652" cy="671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>
            <a:hlinkClick r:id="" action="ppaction://ole?verb=0"/>
            <a:extLst>
              <a:ext uri="{FF2B5EF4-FFF2-40B4-BE49-F238E27FC236}">
                <a16:creationId xmlns:a16="http://schemas.microsoft.com/office/drawing/2014/main" id="{A74E0B9C-0CB3-3E40-B9F9-573F0676C2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2469269"/>
              </p:ext>
            </p:extLst>
          </p:nvPr>
        </p:nvGraphicFramePr>
        <p:xfrm>
          <a:off x="124308" y="2114096"/>
          <a:ext cx="5183962" cy="112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2" name="Document" r:id="rId12" imgW="47840900" imgH="9334500" progId="Word.Document.8">
                  <p:embed/>
                </p:oleObj>
              </mc:Choice>
              <mc:Fallback>
                <p:oleObj name="Document" r:id="rId12" imgW="47840900" imgH="9334500" progId="Word.Document.8">
                  <p:embed/>
                  <p:pic>
                    <p:nvPicPr>
                      <p:cNvPr id="23559" name="Object 7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367C3F3-D7EE-5048-AF57-BAFEE085A4D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8" y="2114096"/>
                        <a:ext cx="5183962" cy="112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492317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266276-B49D-42F5-B76C-E99637EBF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  <a:p>
            <a:pPr lvl="1"/>
            <a:r>
              <a:rPr lang="en-US" dirty="0"/>
              <a:t>Homework Due THIS FRIDAY, 11pm</a:t>
            </a:r>
          </a:p>
          <a:p>
            <a:pPr lvl="1"/>
            <a:r>
              <a:rPr lang="en-US" dirty="0"/>
              <a:t>Quiz 2 – MONDAY, in class</a:t>
            </a:r>
          </a:p>
        </p:txBody>
      </p:sp>
    </p:spTree>
    <p:extLst>
      <p:ext uri="{BB962C8B-B14F-4D97-AF65-F5344CB8AC3E}">
        <p14:creationId xmlns:p14="http://schemas.microsoft.com/office/powerpoint/2010/main" val="1956421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F926B60-BB98-6F41-B56C-BBA476505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66A9264-F4B6-FE4A-B30D-8721CC12D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B268467D-3677-C343-8AE1-5636C40827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Division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5B071395-6456-3A49-BD06-04DB276BC0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04686"/>
            <a:ext cx="8229599" cy="2278743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i="1" dirty="0"/>
              <a:t>Find sailors who have reserved </a:t>
            </a:r>
            <a:r>
              <a:rPr lang="en-US" altLang="en-US" b="1" i="1" u="sng" dirty="0">
                <a:solidFill>
                  <a:schemeClr val="accent2"/>
                </a:solidFill>
              </a:rPr>
              <a:t>all</a:t>
            </a:r>
            <a:r>
              <a:rPr lang="en-US" altLang="en-US" i="1" dirty="0">
                <a:solidFill>
                  <a:schemeClr val="accent2"/>
                </a:solidFill>
              </a:rPr>
              <a:t> </a:t>
            </a:r>
            <a:r>
              <a:rPr lang="en-US" altLang="en-US" i="1" dirty="0"/>
              <a:t>boats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Let </a:t>
            </a:r>
            <a:r>
              <a:rPr lang="en-US" altLang="en-US" i="1" dirty="0"/>
              <a:t>A</a:t>
            </a:r>
            <a:r>
              <a:rPr lang="en-US" altLang="en-US" dirty="0"/>
              <a:t> have 2 fields, </a:t>
            </a:r>
            <a:r>
              <a:rPr lang="en-US" altLang="en-US" i="1" dirty="0"/>
              <a:t>x</a:t>
            </a:r>
            <a:r>
              <a:rPr lang="en-US" altLang="en-US" dirty="0"/>
              <a:t> and </a:t>
            </a:r>
            <a:r>
              <a:rPr lang="en-US" altLang="en-US" i="1" dirty="0"/>
              <a:t>y</a:t>
            </a:r>
            <a:r>
              <a:rPr lang="en-US" altLang="en-US" dirty="0"/>
              <a:t>; </a:t>
            </a:r>
            <a:r>
              <a:rPr lang="en-US" altLang="en-US" i="1" dirty="0"/>
              <a:t>B</a:t>
            </a:r>
            <a:r>
              <a:rPr lang="en-US" altLang="en-US" dirty="0"/>
              <a:t> have only field </a:t>
            </a:r>
            <a:r>
              <a:rPr lang="en-US" altLang="en-US" i="1" dirty="0"/>
              <a:t>y</a:t>
            </a:r>
            <a:r>
              <a:rPr lang="en-US" altLang="en-US" dirty="0"/>
              <a:t>:</a:t>
            </a:r>
          </a:p>
          <a:p>
            <a:pPr lvl="1">
              <a:buSzPct val="75000"/>
            </a:pPr>
            <a:r>
              <a:rPr lang="en-US" altLang="en-US" sz="2100" i="1" dirty="0"/>
              <a:t>A/B </a:t>
            </a:r>
            <a:r>
              <a:rPr lang="en-US" altLang="en-US" dirty="0"/>
              <a:t>= </a:t>
            </a:r>
          </a:p>
          <a:p>
            <a:pPr lvl="1">
              <a:buSzPct val="75000"/>
            </a:pPr>
            <a:r>
              <a:rPr lang="en-US" altLang="en-US" dirty="0"/>
              <a:t>i.e., </a:t>
            </a:r>
            <a:r>
              <a:rPr lang="en-US" altLang="en-US" b="1" i="1" dirty="0">
                <a:solidFill>
                  <a:schemeClr val="accent2"/>
                </a:solidFill>
              </a:rPr>
              <a:t>A/B </a:t>
            </a:r>
            <a:r>
              <a:rPr lang="en-US" altLang="en-US" b="1" dirty="0">
                <a:solidFill>
                  <a:schemeClr val="accent2"/>
                </a:solidFill>
              </a:rPr>
              <a:t>contains all </a:t>
            </a:r>
            <a:r>
              <a:rPr lang="en-US" altLang="en-US" b="1" i="1" dirty="0">
                <a:solidFill>
                  <a:schemeClr val="accent2"/>
                </a:solidFill>
              </a:rPr>
              <a:t>x</a:t>
            </a:r>
            <a:r>
              <a:rPr lang="en-US" altLang="en-US" b="1" dirty="0">
                <a:solidFill>
                  <a:schemeClr val="accent2"/>
                </a:solidFill>
              </a:rPr>
              <a:t> tuples (sailors) such that for </a:t>
            </a:r>
            <a:r>
              <a:rPr lang="en-US" altLang="en-US" b="1" i="1" u="sng" dirty="0">
                <a:solidFill>
                  <a:schemeClr val="accent2"/>
                </a:solidFill>
              </a:rPr>
              <a:t>every</a:t>
            </a:r>
            <a:r>
              <a:rPr lang="en-US" altLang="en-US" b="1" dirty="0">
                <a:solidFill>
                  <a:schemeClr val="accent2"/>
                </a:solidFill>
              </a:rPr>
              <a:t> </a:t>
            </a:r>
            <a:r>
              <a:rPr lang="en-US" altLang="en-US" b="1" i="1" dirty="0">
                <a:solidFill>
                  <a:schemeClr val="accent2"/>
                </a:solidFill>
              </a:rPr>
              <a:t>y</a:t>
            </a:r>
            <a:r>
              <a:rPr lang="en-US" altLang="en-US" b="1" dirty="0">
                <a:solidFill>
                  <a:schemeClr val="accent2"/>
                </a:solidFill>
              </a:rPr>
              <a:t> tuple (boat) in </a:t>
            </a:r>
            <a:r>
              <a:rPr lang="en-US" altLang="en-US" b="1" i="1" dirty="0">
                <a:solidFill>
                  <a:schemeClr val="accent2"/>
                </a:solidFill>
              </a:rPr>
              <a:t>B</a:t>
            </a:r>
            <a:r>
              <a:rPr lang="en-US" altLang="en-US" b="1" dirty="0">
                <a:solidFill>
                  <a:schemeClr val="accent2"/>
                </a:solidFill>
              </a:rPr>
              <a:t>, there is an </a:t>
            </a:r>
            <a:r>
              <a:rPr lang="en-US" altLang="en-US" b="1" i="1" dirty="0" err="1">
                <a:solidFill>
                  <a:schemeClr val="accent2"/>
                </a:solidFill>
              </a:rPr>
              <a:t>xy</a:t>
            </a:r>
            <a:r>
              <a:rPr lang="en-US" altLang="en-US" b="1" dirty="0">
                <a:solidFill>
                  <a:schemeClr val="accent2"/>
                </a:solidFill>
              </a:rPr>
              <a:t> tuple in </a:t>
            </a:r>
            <a:r>
              <a:rPr lang="en-US" altLang="en-US" b="1" i="1" dirty="0">
                <a:solidFill>
                  <a:schemeClr val="accent2"/>
                </a:solidFill>
              </a:rPr>
              <a:t>A</a:t>
            </a:r>
            <a:r>
              <a:rPr lang="en-US" altLang="en-US" b="1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2912062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C19B567-F4F5-F447-B721-FD6EA8C7F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FE5713E-7946-9C4B-8F9F-4C6682976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12BD9397-8A95-2E41-BA3D-797A5C50B5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Examples of Division A/B</a:t>
            </a:r>
          </a:p>
        </p:txBody>
      </p:sp>
      <p:graphicFrame>
        <p:nvGraphicFramePr>
          <p:cNvPr id="29701" name="Object 5">
            <a:hlinkClick r:id="" action="ppaction://ole?verb=0"/>
            <a:extLst>
              <a:ext uri="{FF2B5EF4-FFF2-40B4-BE49-F238E27FC236}">
                <a16:creationId xmlns:a16="http://schemas.microsoft.com/office/drawing/2014/main" id="{EF79F56A-31D9-EB40-B775-7F8B7C7235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7525996"/>
              </p:ext>
            </p:extLst>
          </p:nvPr>
        </p:nvGraphicFramePr>
        <p:xfrm>
          <a:off x="725090" y="1004887"/>
          <a:ext cx="1502569" cy="320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59" name="Document" r:id="rId4" imgW="11544300" imgH="24625300" progId="Word.Document.8">
                  <p:embed/>
                </p:oleObj>
              </mc:Choice>
              <mc:Fallback>
                <p:oleObj name="Document" r:id="rId4" imgW="11544300" imgH="24625300" progId="Word.Document.8">
                  <p:embed/>
                  <p:pic>
                    <p:nvPicPr>
                      <p:cNvPr id="29701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EF79F56A-31D9-EB40-B775-7F8B7C72357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090" y="1004887"/>
                        <a:ext cx="1502569" cy="320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>
            <a:hlinkClick r:id="" action="ppaction://ole?verb=0"/>
            <a:extLst>
              <a:ext uri="{FF2B5EF4-FFF2-40B4-BE49-F238E27FC236}">
                <a16:creationId xmlns:a16="http://schemas.microsoft.com/office/drawing/2014/main" id="{3AC680BA-0B19-8649-A66E-3AD5D040F431}"/>
              </a:ext>
            </a:extLst>
          </p:cNvPr>
          <p:cNvGraphicFramePr>
            <a:graphicFrameLocks/>
          </p:cNvGraphicFramePr>
          <p:nvPr/>
        </p:nvGraphicFramePr>
        <p:xfrm>
          <a:off x="3714750" y="1310878"/>
          <a:ext cx="883444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0" name="Document" r:id="rId6" imgW="6794500" imgH="6045200" progId="Word.Document.8">
                  <p:embed/>
                </p:oleObj>
              </mc:Choice>
              <mc:Fallback>
                <p:oleObj name="Document" r:id="rId6" imgW="6794500" imgH="6045200" progId="Word.Document.8">
                  <p:embed/>
                  <p:pic>
                    <p:nvPicPr>
                      <p:cNvPr id="29702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3AC680BA-0B19-8649-A66E-3AD5D040F43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1310878"/>
                        <a:ext cx="883444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>
            <a:hlinkClick r:id="" action="ppaction://ole?verb=0"/>
            <a:extLst>
              <a:ext uri="{FF2B5EF4-FFF2-40B4-BE49-F238E27FC236}">
                <a16:creationId xmlns:a16="http://schemas.microsoft.com/office/drawing/2014/main" id="{0BD139F4-9685-1D49-9B10-771D2E8B8346}"/>
              </a:ext>
            </a:extLst>
          </p:cNvPr>
          <p:cNvGraphicFramePr>
            <a:graphicFrameLocks/>
          </p:cNvGraphicFramePr>
          <p:nvPr/>
        </p:nvGraphicFramePr>
        <p:xfrm>
          <a:off x="5314950" y="1310879"/>
          <a:ext cx="1004888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1" name="Document" r:id="rId8" imgW="7721600" imgH="9512300" progId="Word.Document.8">
                  <p:embed/>
                </p:oleObj>
              </mc:Choice>
              <mc:Fallback>
                <p:oleObj name="Document" r:id="rId8" imgW="7721600" imgH="9512300" progId="Word.Document.8">
                  <p:embed/>
                  <p:pic>
                    <p:nvPicPr>
                      <p:cNvPr id="29703" name="Object 7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0BD139F4-9685-1D49-9B10-771D2E8B834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950" y="1310879"/>
                        <a:ext cx="1004888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>
            <a:hlinkClick r:id="" action="ppaction://ole?verb=0"/>
            <a:extLst>
              <a:ext uri="{FF2B5EF4-FFF2-40B4-BE49-F238E27FC236}">
                <a16:creationId xmlns:a16="http://schemas.microsoft.com/office/drawing/2014/main" id="{810A14A8-539E-6D4D-8784-764C5AAD4712}"/>
              </a:ext>
            </a:extLst>
          </p:cNvPr>
          <p:cNvGraphicFramePr>
            <a:graphicFrameLocks/>
          </p:cNvGraphicFramePr>
          <p:nvPr/>
        </p:nvGraphicFramePr>
        <p:xfrm>
          <a:off x="6861572" y="1310878"/>
          <a:ext cx="1004888" cy="1575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2" name="Document" r:id="rId10" imgW="7721600" imgH="12103100" progId="Word.Document.8">
                  <p:embed/>
                </p:oleObj>
              </mc:Choice>
              <mc:Fallback>
                <p:oleObj name="Document" r:id="rId10" imgW="7721600" imgH="12103100" progId="Word.Document.8">
                  <p:embed/>
                  <p:pic>
                    <p:nvPicPr>
                      <p:cNvPr id="29704" name="Object 8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810A14A8-539E-6D4D-8784-764C5AAD471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1572" y="1310878"/>
                        <a:ext cx="1004888" cy="1575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8" name="Rectangle 12">
            <a:extLst>
              <a:ext uri="{FF2B5EF4-FFF2-40B4-BE49-F238E27FC236}">
                <a16:creationId xmlns:a16="http://schemas.microsoft.com/office/drawing/2014/main" id="{8CF5A1AC-9AC1-AA4C-B25A-8DE0E6F22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70" y="675255"/>
            <a:ext cx="359875" cy="43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r>
              <a:rPr lang="en-US" altLang="en-US" sz="2400" i="1" dirty="0">
                <a:latin typeface="Book Antiqua" panose="02040602050305030304" pitchFamily="18" charset="0"/>
              </a:rPr>
              <a:t>A</a:t>
            </a:r>
          </a:p>
        </p:txBody>
      </p:sp>
      <p:sp>
        <p:nvSpPr>
          <p:cNvPr id="29709" name="Rectangle 13">
            <a:extLst>
              <a:ext uri="{FF2B5EF4-FFF2-40B4-BE49-F238E27FC236}">
                <a16:creationId xmlns:a16="http://schemas.microsoft.com/office/drawing/2014/main" id="{53DFFBCC-BFF8-6640-83CE-E2C094026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9526" y="1980010"/>
            <a:ext cx="478498" cy="43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r>
              <a:rPr lang="en-US" altLang="en-US" sz="2400" i="1">
                <a:latin typeface="Book Antiqua" panose="02040602050305030304" pitchFamily="18" charset="0"/>
              </a:rPr>
              <a:t>B1</a:t>
            </a:r>
          </a:p>
        </p:txBody>
      </p:sp>
      <p:sp>
        <p:nvSpPr>
          <p:cNvPr id="29710" name="Rectangle 14">
            <a:extLst>
              <a:ext uri="{FF2B5EF4-FFF2-40B4-BE49-F238E27FC236}">
                <a16:creationId xmlns:a16="http://schemas.microsoft.com/office/drawing/2014/main" id="{45384CDB-C424-BD44-8341-CDFCB2D23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535" y="2265760"/>
            <a:ext cx="478498" cy="43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r>
              <a:rPr lang="en-US" altLang="en-US" sz="2400" i="1">
                <a:latin typeface="Book Antiqua" panose="02040602050305030304" pitchFamily="18" charset="0"/>
              </a:rPr>
              <a:t>B2</a:t>
            </a:r>
          </a:p>
        </p:txBody>
      </p:sp>
      <p:sp>
        <p:nvSpPr>
          <p:cNvPr id="29711" name="Rectangle 15">
            <a:extLst>
              <a:ext uri="{FF2B5EF4-FFF2-40B4-BE49-F238E27FC236}">
                <a16:creationId xmlns:a16="http://schemas.microsoft.com/office/drawing/2014/main" id="{EB46C316-4E4F-E34E-9ACF-0B74696F5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585" y="2607469"/>
            <a:ext cx="478498" cy="43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r>
              <a:rPr lang="en-US" altLang="en-US" sz="2400" i="1">
                <a:latin typeface="Book Antiqua" panose="02040602050305030304" pitchFamily="18" charset="0"/>
              </a:rPr>
              <a:t>B3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BBA6F0F-5BC9-6246-A828-1C9C8D573650}"/>
              </a:ext>
            </a:extLst>
          </p:cNvPr>
          <p:cNvGrpSpPr/>
          <p:nvPr/>
        </p:nvGrpSpPr>
        <p:grpSpPr>
          <a:xfrm>
            <a:off x="3648075" y="2796779"/>
            <a:ext cx="1075135" cy="1961849"/>
            <a:chOff x="3648075" y="2796779"/>
            <a:chExt cx="1075135" cy="1961849"/>
          </a:xfrm>
        </p:grpSpPr>
        <p:graphicFrame>
          <p:nvGraphicFramePr>
            <p:cNvPr id="29705" name="Object 9">
              <a:hlinkClick r:id="" action="ppaction://ole?verb=0"/>
              <a:extLst>
                <a:ext uri="{FF2B5EF4-FFF2-40B4-BE49-F238E27FC236}">
                  <a16:creationId xmlns:a16="http://schemas.microsoft.com/office/drawing/2014/main" id="{6EB4D85A-744C-954A-90D7-34E6F98833F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17975424"/>
                </p:ext>
              </p:extLst>
            </p:nvPr>
          </p:nvGraphicFramePr>
          <p:xfrm>
            <a:off x="3718322" y="2796779"/>
            <a:ext cx="1004888" cy="16978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63" name="Document" r:id="rId12" imgW="7721600" imgH="13042900" progId="Word.Document.8">
                    <p:embed/>
                  </p:oleObj>
                </mc:Choice>
                <mc:Fallback>
                  <p:oleObj name="Document" r:id="rId12" imgW="7721600" imgH="13042900" progId="Word.Document.8">
                    <p:embed/>
                    <p:pic>
                      <p:nvPicPr>
                        <p:cNvPr id="29705" name="Object 9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6EB4D85A-744C-954A-90D7-34E6F98833F2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8322" y="2796779"/>
                          <a:ext cx="1004888" cy="16978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2" name="Rectangle 16">
              <a:extLst>
                <a:ext uri="{FF2B5EF4-FFF2-40B4-BE49-F238E27FC236}">
                  <a16:creationId xmlns:a16="http://schemas.microsoft.com/office/drawing/2014/main" id="{DB3221D5-A949-3141-90CB-85A3F724C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075" y="4321969"/>
              <a:ext cx="792686" cy="4366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r>
                <a:rPr lang="en-US" altLang="en-US" sz="2400" i="1">
                  <a:latin typeface="Book Antiqua" panose="02040602050305030304" pitchFamily="18" charset="0"/>
                </a:rPr>
                <a:t>A/B1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62E2114-ADD7-3D48-B429-307CC94D54A6}"/>
              </a:ext>
            </a:extLst>
          </p:cNvPr>
          <p:cNvGrpSpPr/>
          <p:nvPr/>
        </p:nvGrpSpPr>
        <p:grpSpPr>
          <a:xfrm>
            <a:off x="5247085" y="3368278"/>
            <a:ext cx="1072753" cy="1390350"/>
            <a:chOff x="5247085" y="3368278"/>
            <a:chExt cx="1072753" cy="1390350"/>
          </a:xfrm>
        </p:grpSpPr>
        <p:graphicFrame>
          <p:nvGraphicFramePr>
            <p:cNvPr id="29706" name="Object 10">
              <a:hlinkClick r:id="" action="ppaction://ole?verb=0"/>
              <a:extLst>
                <a:ext uri="{FF2B5EF4-FFF2-40B4-BE49-F238E27FC236}">
                  <a16:creationId xmlns:a16="http://schemas.microsoft.com/office/drawing/2014/main" id="{396CAF7B-7061-AA4B-A8F2-38A5AAF8F44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80159262"/>
                </p:ext>
              </p:extLst>
            </p:nvPr>
          </p:nvGraphicFramePr>
          <p:xfrm>
            <a:off x="5314950" y="3368278"/>
            <a:ext cx="1004888" cy="1089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64" name="Document" r:id="rId14" imgW="7721600" imgH="8369300" progId="Word.Document.8">
                    <p:embed/>
                  </p:oleObj>
                </mc:Choice>
                <mc:Fallback>
                  <p:oleObj name="Document" r:id="rId14" imgW="7721600" imgH="8369300" progId="Word.Document.8">
                    <p:embed/>
                    <p:pic>
                      <p:nvPicPr>
                        <p:cNvPr id="29706" name="Object 10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396CAF7B-7061-AA4B-A8F2-38A5AAF8F442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4950" y="3368278"/>
                          <a:ext cx="1004888" cy="1089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3" name="Rectangle 17">
              <a:extLst>
                <a:ext uri="{FF2B5EF4-FFF2-40B4-BE49-F238E27FC236}">
                  <a16:creationId xmlns:a16="http://schemas.microsoft.com/office/drawing/2014/main" id="{4C868B93-8AC9-8B4E-B0D8-611991042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7085" y="4321969"/>
              <a:ext cx="792686" cy="4366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r>
                <a:rPr lang="en-US" altLang="en-US" sz="2400" i="1">
                  <a:latin typeface="Book Antiqua" panose="02040602050305030304" pitchFamily="18" charset="0"/>
                </a:rPr>
                <a:t>A/B2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5C9E20-47C4-E548-80A7-320EFD7029FF}"/>
              </a:ext>
            </a:extLst>
          </p:cNvPr>
          <p:cNvGrpSpPr/>
          <p:nvPr/>
        </p:nvGrpSpPr>
        <p:grpSpPr>
          <a:xfrm>
            <a:off x="6847285" y="3657600"/>
            <a:ext cx="1076325" cy="1101028"/>
            <a:chOff x="6847285" y="3657600"/>
            <a:chExt cx="1076325" cy="1101028"/>
          </a:xfrm>
        </p:grpSpPr>
        <p:graphicFrame>
          <p:nvGraphicFramePr>
            <p:cNvPr id="29707" name="Object 11">
              <a:hlinkClick r:id="" action="ppaction://ole?verb=0"/>
              <a:extLst>
                <a:ext uri="{FF2B5EF4-FFF2-40B4-BE49-F238E27FC236}">
                  <a16:creationId xmlns:a16="http://schemas.microsoft.com/office/drawing/2014/main" id="{3C2CA7C3-EB14-0342-A410-3942A20FE40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65531158"/>
                </p:ext>
              </p:extLst>
            </p:nvPr>
          </p:nvGraphicFramePr>
          <p:xfrm>
            <a:off x="6918722" y="3657600"/>
            <a:ext cx="1004888" cy="1000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65" name="Document" r:id="rId16" imgW="7721600" imgH="7683500" progId="Word.Document.8">
                    <p:embed/>
                  </p:oleObj>
                </mc:Choice>
                <mc:Fallback>
                  <p:oleObj name="Document" r:id="rId16" imgW="7721600" imgH="7683500" progId="Word.Document.8">
                    <p:embed/>
                    <p:pic>
                      <p:nvPicPr>
                        <p:cNvPr id="29707" name="Object 11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3C2CA7C3-EB14-0342-A410-3942A20FE40C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18722" y="3657600"/>
                          <a:ext cx="1004888" cy="1000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4" name="Rectangle 18">
              <a:extLst>
                <a:ext uri="{FF2B5EF4-FFF2-40B4-BE49-F238E27FC236}">
                  <a16:creationId xmlns:a16="http://schemas.microsoft.com/office/drawing/2014/main" id="{E2602C63-10A1-AC43-906D-07B8DA893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7285" y="4321969"/>
              <a:ext cx="792686" cy="4366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r>
                <a:rPr lang="en-US" altLang="en-US" sz="2400" i="1">
                  <a:latin typeface="Book Antiqua" panose="02040602050305030304" pitchFamily="18" charset="0"/>
                </a:rPr>
                <a:t>A/B3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768098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8A42EB-4D19-4686-9BD5-F2F2BF9EC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3305175"/>
            <a:ext cx="8421687" cy="1022350"/>
          </a:xfrm>
        </p:spPr>
        <p:txBody>
          <a:bodyPr/>
          <a:lstStyle/>
          <a:p>
            <a:r>
              <a:rPr lang="en-US" dirty="0"/>
              <a:t>Writing compound Expressions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3F517-786E-4F0C-B157-D7DD1EDDA7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CMSC 508 – Database Theory</a:t>
            </a:r>
          </a:p>
        </p:txBody>
      </p:sp>
    </p:spTree>
    <p:extLst>
      <p:ext uri="{BB962C8B-B14F-4D97-AF65-F5344CB8AC3E}">
        <p14:creationId xmlns:p14="http://schemas.microsoft.com/office/powerpoint/2010/main" val="2317576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6D32479-3844-6F49-9567-04481D42D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2C46C50B-37BC-1845-89EC-CC80C15C2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8454" y="314325"/>
            <a:ext cx="4564251" cy="828675"/>
          </a:xfrm>
          <a:noFill/>
          <a:ln/>
        </p:spPr>
        <p:txBody>
          <a:bodyPr/>
          <a:lstStyle/>
          <a:p>
            <a:r>
              <a:rPr lang="en-US" altLang="en-US" dirty="0"/>
              <a:t>Example 1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05885E68-D9C1-3647-A560-689750A17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835" y="2571750"/>
            <a:ext cx="7099362" cy="655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b="1" dirty="0"/>
              <a:t>Find names of sailors who’ve reserved boat #103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99700A-141C-3848-91B0-3053554645BE}"/>
              </a:ext>
            </a:extLst>
          </p:cNvPr>
          <p:cNvSpPr txBox="1"/>
          <p:nvPr/>
        </p:nvSpPr>
        <p:spPr>
          <a:xfrm>
            <a:off x="714213" y="1049237"/>
            <a:ext cx="77155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i="1" dirty="0"/>
              <a:t>Sailors( </a:t>
            </a:r>
            <a:r>
              <a:rPr lang="en-US" sz="2000" i="1" u="sng" dirty="0" err="1"/>
              <a:t>sid</a:t>
            </a:r>
            <a:r>
              <a:rPr lang="en-US" sz="2000" i="1" u="sng" dirty="0"/>
              <a:t>: </a:t>
            </a:r>
            <a:r>
              <a:rPr lang="en-US" sz="2000" dirty="0">
                <a:latin typeface="Courier" pitchFamily="2" charset="0"/>
              </a:rPr>
              <a:t>integer</a:t>
            </a:r>
            <a:r>
              <a:rPr lang="en-US" sz="2000" i="1" dirty="0"/>
              <a:t>, sname: </a:t>
            </a:r>
            <a:r>
              <a:rPr lang="en-US" sz="2000" dirty="0">
                <a:latin typeface="Courier" pitchFamily="2" charset="0"/>
              </a:rPr>
              <a:t>string</a:t>
            </a:r>
            <a:r>
              <a:rPr lang="en-US" sz="2000" i="1" dirty="0"/>
              <a:t>, rating: </a:t>
            </a:r>
            <a:r>
              <a:rPr lang="en-US" sz="2000" dirty="0">
                <a:latin typeface="Courier" pitchFamily="2" charset="0"/>
              </a:rPr>
              <a:t>integer</a:t>
            </a:r>
            <a:r>
              <a:rPr lang="en-US" sz="2000" i="1" dirty="0"/>
              <a:t>, age: </a:t>
            </a:r>
            <a:r>
              <a:rPr lang="en-US" sz="2000" dirty="0">
                <a:latin typeface="Courier" pitchFamily="2" charset="0"/>
              </a:rPr>
              <a:t>real</a:t>
            </a:r>
            <a:r>
              <a:rPr lang="en-US" sz="2000" i="1" dirty="0"/>
              <a:t>)</a:t>
            </a:r>
          </a:p>
          <a:p>
            <a:pPr>
              <a:spcAft>
                <a:spcPts val="1200"/>
              </a:spcAft>
            </a:pPr>
            <a:r>
              <a:rPr lang="en-US" sz="2000" i="1" dirty="0"/>
              <a:t>Boats(</a:t>
            </a:r>
            <a:r>
              <a:rPr lang="en-US" sz="2000" i="1" u="sng" dirty="0"/>
              <a:t>bid</a:t>
            </a:r>
            <a:r>
              <a:rPr lang="en-US" sz="2000" i="1" dirty="0"/>
              <a:t>: </a:t>
            </a:r>
            <a:r>
              <a:rPr lang="en-US" sz="2000" dirty="0">
                <a:latin typeface="Courier" pitchFamily="2" charset="0"/>
              </a:rPr>
              <a:t>integer</a:t>
            </a:r>
            <a:r>
              <a:rPr lang="en-US" sz="2000" i="1" dirty="0"/>
              <a:t>, bname: </a:t>
            </a:r>
            <a:r>
              <a:rPr lang="en-US" sz="2000" dirty="0">
                <a:latin typeface="Courier" pitchFamily="2" charset="0"/>
              </a:rPr>
              <a:t>string</a:t>
            </a:r>
            <a:r>
              <a:rPr lang="en-US" sz="2000" i="1" dirty="0"/>
              <a:t>, color: </a:t>
            </a:r>
            <a:r>
              <a:rPr lang="en-US" sz="2000" dirty="0">
                <a:latin typeface="Courier" pitchFamily="2" charset="0"/>
              </a:rPr>
              <a:t>string</a:t>
            </a:r>
            <a:r>
              <a:rPr lang="en-US" sz="2000" i="1" dirty="0"/>
              <a:t>)</a:t>
            </a:r>
          </a:p>
          <a:p>
            <a:pPr>
              <a:spcAft>
                <a:spcPts val="1200"/>
              </a:spcAft>
            </a:pPr>
            <a:r>
              <a:rPr lang="en-US" sz="2000" i="1" dirty="0"/>
              <a:t>Reserves(</a:t>
            </a:r>
            <a:r>
              <a:rPr lang="en-US" sz="2000" i="1" u="sng" dirty="0" err="1"/>
              <a:t>sid</a:t>
            </a:r>
            <a:r>
              <a:rPr lang="en-US" sz="2000" i="1" dirty="0"/>
              <a:t>: </a:t>
            </a:r>
            <a:r>
              <a:rPr lang="en-US" dirty="0">
                <a:latin typeface="Courier" pitchFamily="2" charset="0"/>
              </a:rPr>
              <a:t>integer</a:t>
            </a:r>
            <a:r>
              <a:rPr lang="en-US" sz="2000" i="1" dirty="0"/>
              <a:t>, </a:t>
            </a:r>
            <a:r>
              <a:rPr lang="en-US" sz="2000" i="1" u="sng" dirty="0"/>
              <a:t>bid</a:t>
            </a:r>
            <a:r>
              <a:rPr lang="en-US" sz="2000" i="1" dirty="0"/>
              <a:t>: </a:t>
            </a:r>
            <a:r>
              <a:rPr lang="en-US" dirty="0">
                <a:latin typeface="Courier" pitchFamily="2" charset="0"/>
              </a:rPr>
              <a:t>integer</a:t>
            </a:r>
            <a:r>
              <a:rPr lang="en-US" sz="2000" i="1" dirty="0"/>
              <a:t>, </a:t>
            </a:r>
            <a:r>
              <a:rPr lang="en-US" sz="2000" i="1" u="sng" dirty="0"/>
              <a:t>day: </a:t>
            </a:r>
            <a:r>
              <a:rPr lang="en-US" dirty="0">
                <a:latin typeface="Courier" pitchFamily="2" charset="0"/>
              </a:rPr>
              <a:t>date</a:t>
            </a:r>
            <a:r>
              <a:rPr lang="en-US" sz="2000" i="1" dirty="0"/>
              <a:t>)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02693067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8797931D-1DF7-5A48-84FC-DCDF99033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0F516E4-CCEF-B44A-8C4D-75F8C2119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43DA6F80-865E-BB47-8798-06B4C66C00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2514" y="314325"/>
            <a:ext cx="7249886" cy="828675"/>
          </a:xfrm>
          <a:noFill/>
          <a:ln/>
        </p:spPr>
        <p:txBody>
          <a:bodyPr/>
          <a:lstStyle/>
          <a:p>
            <a:r>
              <a:rPr lang="en-US" altLang="en-US" sz="2400" dirty="0"/>
              <a:t>Find names of sailors who’ve reserved boat #103</a:t>
            </a: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D3410746-BA07-1649-B29E-C3EE79AC58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57300" y="1371600"/>
            <a:ext cx="6629400" cy="3486150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altLang="en-US" sz="1800" dirty="0"/>
              <a:t>       Answer1 =   </a:t>
            </a:r>
          </a:p>
        </p:txBody>
      </p:sp>
      <p:graphicFrame>
        <p:nvGraphicFramePr>
          <p:cNvPr id="33798" name="Object 6">
            <a:hlinkClick r:id="" action="ppaction://ole?verb=0"/>
            <a:extLst>
              <a:ext uri="{FF2B5EF4-FFF2-40B4-BE49-F238E27FC236}">
                <a16:creationId xmlns:a16="http://schemas.microsoft.com/office/drawing/2014/main" id="{BB8AE1EF-CF3D-764E-8840-5223FA058BAD}"/>
              </a:ext>
            </a:extLst>
          </p:cNvPr>
          <p:cNvGraphicFramePr>
            <a:graphicFrameLocks/>
          </p:cNvGraphicFramePr>
          <p:nvPr/>
        </p:nvGraphicFramePr>
        <p:xfrm>
          <a:off x="3200401" y="1444229"/>
          <a:ext cx="4755356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9" name="Equation" r:id="rId4" imgW="36525200" imgH="4470400" progId="Equation.3">
                  <p:embed/>
                </p:oleObj>
              </mc:Choice>
              <mc:Fallback>
                <p:oleObj name="Equation" r:id="rId4" imgW="36525200" imgH="4470400" progId="Equation.3">
                  <p:embed/>
                  <p:pic>
                    <p:nvPicPr>
                      <p:cNvPr id="33798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BB8AE1EF-CF3D-764E-8840-5223FA058BA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1444229"/>
                        <a:ext cx="4755356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03" name="Group 11">
            <a:extLst>
              <a:ext uri="{FF2B5EF4-FFF2-40B4-BE49-F238E27FC236}">
                <a16:creationId xmlns:a16="http://schemas.microsoft.com/office/drawing/2014/main" id="{52A33C4D-913A-1A4A-8E2D-0AB337F6E95D}"/>
              </a:ext>
            </a:extLst>
          </p:cNvPr>
          <p:cNvGrpSpPr>
            <a:grpSpLocks/>
          </p:cNvGrpSpPr>
          <p:nvPr/>
        </p:nvGrpSpPr>
        <p:grpSpPr bwMode="auto">
          <a:xfrm>
            <a:off x="1657350" y="2123794"/>
            <a:ext cx="5806621" cy="1548493"/>
            <a:chOff x="368" y="1936"/>
            <a:chExt cx="5141" cy="1450"/>
          </a:xfrm>
        </p:grpSpPr>
        <p:sp>
          <p:nvSpPr>
            <p:cNvPr id="33799" name="Rectangle 7">
              <a:extLst>
                <a:ext uri="{FF2B5EF4-FFF2-40B4-BE49-F238E27FC236}">
                  <a16:creationId xmlns:a16="http://schemas.microsoft.com/office/drawing/2014/main" id="{261A117C-8D93-4045-966A-76CC3F234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" y="2998"/>
              <a:ext cx="1168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7866" tIns="33338" rIns="67866" bIns="33338">
              <a:spAutoFit/>
            </a:bodyPr>
            <a:lstStyle/>
            <a:p>
              <a:pPr>
                <a:buSzPct val="75000"/>
              </a:pPr>
              <a:r>
                <a:rPr lang="en-US" altLang="en-US" dirty="0"/>
                <a:t>Answer2 =</a:t>
              </a:r>
              <a:endParaRPr lang="en-US" altLang="en-US" dirty="0">
                <a:latin typeface="Book Antiqua" panose="02040602050305030304" pitchFamily="18" charset="0"/>
              </a:endParaRPr>
            </a:p>
          </p:txBody>
        </p:sp>
        <p:graphicFrame>
          <p:nvGraphicFramePr>
            <p:cNvPr id="33800" name="Object 8">
              <a:hlinkClick r:id="" action="ppaction://ole?verb=0"/>
              <a:extLst>
                <a:ext uri="{FF2B5EF4-FFF2-40B4-BE49-F238E27FC236}">
                  <a16:creationId xmlns:a16="http://schemas.microsoft.com/office/drawing/2014/main" id="{A73B29A8-4780-9C4D-A6A6-FC0E4A7AE5C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632" y="1936"/>
            <a:ext cx="3877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10" name="Equation" r:id="rId6" imgW="35458400" imgH="4749800" progId="Equation.3">
                    <p:embed/>
                  </p:oleObj>
                </mc:Choice>
                <mc:Fallback>
                  <p:oleObj name="Equation" r:id="rId6" imgW="35458400" imgH="4749800" progId="Equation.3">
                    <p:embed/>
                    <p:pic>
                      <p:nvPicPr>
                        <p:cNvPr id="33800" name="Object 8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A73B29A8-4780-9C4D-A6A6-FC0E4A7AE5C6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936"/>
                          <a:ext cx="3877" cy="5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1" name="Object 9">
              <a:hlinkClick r:id="" action="ppaction://ole?verb=0"/>
              <a:extLst>
                <a:ext uri="{FF2B5EF4-FFF2-40B4-BE49-F238E27FC236}">
                  <a16:creationId xmlns:a16="http://schemas.microsoft.com/office/drawing/2014/main" id="{E63F9F55-2147-E040-94B0-3BA10F3DDA2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632" y="2512"/>
            <a:ext cx="3877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11" name="Equation" r:id="rId8" imgW="35458400" imgH="3924300" progId="Equation.3">
                    <p:embed/>
                  </p:oleObj>
                </mc:Choice>
                <mc:Fallback>
                  <p:oleObj name="Equation" r:id="rId8" imgW="35458400" imgH="3924300" progId="Equation.3">
                    <p:embed/>
                    <p:pic>
                      <p:nvPicPr>
                        <p:cNvPr id="33801" name="Object 9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E63F9F55-2147-E040-94B0-3BA10F3DDA2B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512"/>
                          <a:ext cx="3877" cy="4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2" name="Object 10">
              <a:hlinkClick r:id="" action="ppaction://ole?verb=0"/>
              <a:extLst>
                <a:ext uri="{FF2B5EF4-FFF2-40B4-BE49-F238E27FC236}">
                  <a16:creationId xmlns:a16="http://schemas.microsoft.com/office/drawing/2014/main" id="{251D6E7E-E137-8548-B48E-41F1F329140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632" y="2944"/>
            <a:ext cx="2060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12" name="Equation" r:id="rId10" imgW="18846800" imgH="4051300" progId="Equation.3">
                    <p:embed/>
                  </p:oleObj>
                </mc:Choice>
                <mc:Fallback>
                  <p:oleObj name="Equation" r:id="rId10" imgW="18846800" imgH="4051300" progId="Equation.3">
                    <p:embed/>
                    <p:pic>
                      <p:nvPicPr>
                        <p:cNvPr id="33802" name="Object 10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251D6E7E-E137-8548-B48E-41F1F329140D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944"/>
                          <a:ext cx="2060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806" name="Group 14">
            <a:extLst>
              <a:ext uri="{FF2B5EF4-FFF2-40B4-BE49-F238E27FC236}">
                <a16:creationId xmlns:a16="http://schemas.microsoft.com/office/drawing/2014/main" id="{E661A348-A817-3B44-853D-2C2469A19880}"/>
              </a:ext>
            </a:extLst>
          </p:cNvPr>
          <p:cNvGrpSpPr>
            <a:grpSpLocks/>
          </p:cNvGrpSpPr>
          <p:nvPr/>
        </p:nvGrpSpPr>
        <p:grpSpPr bwMode="auto">
          <a:xfrm>
            <a:off x="1657350" y="3835003"/>
            <a:ext cx="6391275" cy="622697"/>
            <a:chOff x="392" y="3600"/>
            <a:chExt cx="5368" cy="523"/>
          </a:xfrm>
        </p:grpSpPr>
        <p:sp>
          <p:nvSpPr>
            <p:cNvPr id="33804" name="Rectangle 12">
              <a:extLst>
                <a:ext uri="{FF2B5EF4-FFF2-40B4-BE49-F238E27FC236}">
                  <a16:creationId xmlns:a16="http://schemas.microsoft.com/office/drawing/2014/main" id="{A911E769-8D59-FB4A-A2A7-77DAB964E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" y="3622"/>
              <a:ext cx="944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buSzPct val="75000"/>
              </a:pPr>
              <a:r>
                <a:rPr lang="en-US" altLang="en-US" dirty="0"/>
                <a:t>Answer3 =</a:t>
              </a:r>
              <a:endParaRPr lang="en-US" altLang="en-US" dirty="0">
                <a:latin typeface="Book Antiqua" panose="02040602050305030304" pitchFamily="18" charset="0"/>
              </a:endParaRPr>
            </a:p>
          </p:txBody>
        </p:sp>
        <p:graphicFrame>
          <p:nvGraphicFramePr>
            <p:cNvPr id="33805" name="Object 13">
              <a:hlinkClick r:id="" action="ppaction://ole?verb=0"/>
              <a:extLst>
                <a:ext uri="{FF2B5EF4-FFF2-40B4-BE49-F238E27FC236}">
                  <a16:creationId xmlns:a16="http://schemas.microsoft.com/office/drawing/2014/main" id="{A311E84B-8860-F147-9852-54391CD9308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632" y="3600"/>
            <a:ext cx="4128" cy="5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13" name="Equation" r:id="rId12" imgW="37757100" imgH="4787900" progId="Equation.3">
                    <p:embed/>
                  </p:oleObj>
                </mc:Choice>
                <mc:Fallback>
                  <p:oleObj name="Equation" r:id="rId12" imgW="37757100" imgH="4787900" progId="Equation.3">
                    <p:embed/>
                    <p:pic>
                      <p:nvPicPr>
                        <p:cNvPr id="33805" name="Object 13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A311E84B-8860-F147-9852-54391CD9308C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600"/>
                          <a:ext cx="4128" cy="5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9496390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6D32479-3844-6F49-9567-04481D42D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2C46C50B-37BC-1845-89EC-CC80C15C2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8454" y="314325"/>
            <a:ext cx="4564251" cy="828675"/>
          </a:xfrm>
          <a:noFill/>
          <a:ln/>
        </p:spPr>
        <p:txBody>
          <a:bodyPr/>
          <a:lstStyle/>
          <a:p>
            <a:r>
              <a:rPr lang="en-US" altLang="en-US" dirty="0"/>
              <a:t>Example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4FBA8-D2A3-0D49-9B82-E2863025D09E}"/>
              </a:ext>
            </a:extLst>
          </p:cNvPr>
          <p:cNvSpPr txBox="1"/>
          <p:nvPr/>
        </p:nvSpPr>
        <p:spPr>
          <a:xfrm>
            <a:off x="714213" y="1049237"/>
            <a:ext cx="77155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i="1" dirty="0"/>
              <a:t>Sailors( </a:t>
            </a:r>
            <a:r>
              <a:rPr lang="en-US" sz="2000" i="1" u="sng" dirty="0" err="1"/>
              <a:t>sid</a:t>
            </a:r>
            <a:r>
              <a:rPr lang="en-US" sz="2000" i="1" u="sng" dirty="0"/>
              <a:t>: </a:t>
            </a:r>
            <a:r>
              <a:rPr lang="en-US" sz="2000" dirty="0">
                <a:latin typeface="Courier" pitchFamily="2" charset="0"/>
              </a:rPr>
              <a:t>integer</a:t>
            </a:r>
            <a:r>
              <a:rPr lang="en-US" sz="2000" i="1" dirty="0"/>
              <a:t>, sname: </a:t>
            </a:r>
            <a:r>
              <a:rPr lang="en-US" sz="2000" dirty="0">
                <a:latin typeface="Courier" pitchFamily="2" charset="0"/>
              </a:rPr>
              <a:t>string</a:t>
            </a:r>
            <a:r>
              <a:rPr lang="en-US" sz="2000" i="1" dirty="0"/>
              <a:t>, rating: </a:t>
            </a:r>
            <a:r>
              <a:rPr lang="en-US" sz="2000" dirty="0">
                <a:latin typeface="Courier" pitchFamily="2" charset="0"/>
              </a:rPr>
              <a:t>integer</a:t>
            </a:r>
            <a:r>
              <a:rPr lang="en-US" sz="2000" i="1" dirty="0"/>
              <a:t>, age: </a:t>
            </a:r>
            <a:r>
              <a:rPr lang="en-US" sz="2000" dirty="0">
                <a:latin typeface="Courier" pitchFamily="2" charset="0"/>
              </a:rPr>
              <a:t>real</a:t>
            </a:r>
            <a:r>
              <a:rPr lang="en-US" sz="2000" i="1" dirty="0"/>
              <a:t>)</a:t>
            </a:r>
          </a:p>
          <a:p>
            <a:pPr>
              <a:spcAft>
                <a:spcPts val="1200"/>
              </a:spcAft>
            </a:pPr>
            <a:r>
              <a:rPr lang="en-US" sz="2000" i="1" dirty="0"/>
              <a:t>Boats(</a:t>
            </a:r>
            <a:r>
              <a:rPr lang="en-US" sz="2000" i="1" u="sng" dirty="0"/>
              <a:t>bid</a:t>
            </a:r>
            <a:r>
              <a:rPr lang="en-US" sz="2000" i="1" dirty="0"/>
              <a:t>: </a:t>
            </a:r>
            <a:r>
              <a:rPr lang="en-US" sz="2000" dirty="0">
                <a:latin typeface="Courier" pitchFamily="2" charset="0"/>
              </a:rPr>
              <a:t>integer</a:t>
            </a:r>
            <a:r>
              <a:rPr lang="en-US" sz="2000" i="1" dirty="0"/>
              <a:t>, bname: </a:t>
            </a:r>
            <a:r>
              <a:rPr lang="en-US" sz="2000" dirty="0">
                <a:latin typeface="Courier" pitchFamily="2" charset="0"/>
              </a:rPr>
              <a:t>string</a:t>
            </a:r>
            <a:r>
              <a:rPr lang="en-US" sz="2000" i="1" dirty="0"/>
              <a:t>, color: </a:t>
            </a:r>
            <a:r>
              <a:rPr lang="en-US" sz="2000" dirty="0">
                <a:latin typeface="Courier" pitchFamily="2" charset="0"/>
              </a:rPr>
              <a:t>string</a:t>
            </a:r>
            <a:r>
              <a:rPr lang="en-US" sz="2000" i="1" dirty="0"/>
              <a:t>)</a:t>
            </a:r>
          </a:p>
          <a:p>
            <a:pPr>
              <a:spcAft>
                <a:spcPts val="1200"/>
              </a:spcAft>
            </a:pPr>
            <a:r>
              <a:rPr lang="en-US" sz="2000" i="1" dirty="0"/>
              <a:t>Reserves(</a:t>
            </a:r>
            <a:r>
              <a:rPr lang="en-US" sz="2000" i="1" u="sng" dirty="0" err="1"/>
              <a:t>sid</a:t>
            </a:r>
            <a:r>
              <a:rPr lang="en-US" sz="2000" i="1" dirty="0"/>
              <a:t>: </a:t>
            </a:r>
            <a:r>
              <a:rPr lang="en-US" dirty="0">
                <a:latin typeface="Courier" pitchFamily="2" charset="0"/>
              </a:rPr>
              <a:t>integer</a:t>
            </a:r>
            <a:r>
              <a:rPr lang="en-US" sz="2000" i="1" dirty="0"/>
              <a:t>, </a:t>
            </a:r>
            <a:r>
              <a:rPr lang="en-US" sz="2000" i="1" u="sng" dirty="0"/>
              <a:t>bid</a:t>
            </a:r>
            <a:r>
              <a:rPr lang="en-US" sz="2000" i="1" dirty="0"/>
              <a:t>: </a:t>
            </a:r>
            <a:r>
              <a:rPr lang="en-US" dirty="0">
                <a:latin typeface="Courier" pitchFamily="2" charset="0"/>
              </a:rPr>
              <a:t>integer</a:t>
            </a:r>
            <a:r>
              <a:rPr lang="en-US" sz="2000" i="1" dirty="0"/>
              <a:t>, </a:t>
            </a:r>
            <a:r>
              <a:rPr lang="en-US" sz="2000" i="1" u="sng" dirty="0"/>
              <a:t>day: </a:t>
            </a:r>
            <a:r>
              <a:rPr lang="en-US" dirty="0">
                <a:latin typeface="Courier" pitchFamily="2" charset="0"/>
              </a:rPr>
              <a:t>date</a:t>
            </a:r>
            <a:r>
              <a:rPr lang="en-US" sz="2000" i="1" dirty="0"/>
              <a:t>)</a:t>
            </a:r>
          </a:p>
          <a:p>
            <a:endParaRPr lang="en-US" i="1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60172B55-24C9-9B4F-A1AA-CCB7AB7DA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454" y="2803563"/>
            <a:ext cx="8196427" cy="655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b="1" dirty="0"/>
              <a:t>Find names of sailors who reserved a red boat</a:t>
            </a:r>
          </a:p>
        </p:txBody>
      </p:sp>
    </p:spTree>
    <p:extLst>
      <p:ext uri="{BB962C8B-B14F-4D97-AF65-F5344CB8AC3E}">
        <p14:creationId xmlns:p14="http://schemas.microsoft.com/office/powerpoint/2010/main" val="3292830740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B0980BF-6B37-7847-9614-C4FD18C1E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48709E6-8313-7941-881D-17C3E4141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7F8BB066-B825-D842-961D-7231DFADF5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7344" y="314325"/>
            <a:ext cx="6992206" cy="828675"/>
          </a:xfrm>
          <a:noFill/>
          <a:ln/>
        </p:spPr>
        <p:txBody>
          <a:bodyPr/>
          <a:lstStyle/>
          <a:p>
            <a:r>
              <a:rPr lang="en-US" altLang="en-US" sz="2400" b="1" dirty="0"/>
              <a:t>Find names of sailors who’ve reserved a red boat</a:t>
            </a: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9D1F10B8-2ADC-4649-B8E7-30FBD33866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Information about boat color only available in Boats; so need an extra join:</a:t>
            </a:r>
          </a:p>
        </p:txBody>
      </p:sp>
      <p:graphicFrame>
        <p:nvGraphicFramePr>
          <p:cNvPr id="35846" name="Object 6">
            <a:hlinkClick r:id="" action="ppaction://ole?verb=0"/>
            <a:extLst>
              <a:ext uri="{FF2B5EF4-FFF2-40B4-BE49-F238E27FC236}">
                <a16:creationId xmlns:a16="http://schemas.microsoft.com/office/drawing/2014/main" id="{ED0B91D2-3143-4743-90C2-46A7A3679D98}"/>
              </a:ext>
            </a:extLst>
          </p:cNvPr>
          <p:cNvGraphicFramePr>
            <a:graphicFrameLocks/>
          </p:cNvGraphicFramePr>
          <p:nvPr/>
        </p:nvGraphicFramePr>
        <p:xfrm>
          <a:off x="1943101" y="2301479"/>
          <a:ext cx="5928122" cy="545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1" name="Equation" r:id="rId4" imgW="45529500" imgH="4191000" progId="Equation.3">
                  <p:embed/>
                </p:oleObj>
              </mc:Choice>
              <mc:Fallback>
                <p:oleObj name="Equation" r:id="rId4" imgW="45529500" imgH="4191000" progId="Equation.3">
                  <p:embed/>
                  <p:pic>
                    <p:nvPicPr>
                      <p:cNvPr id="35846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ED0B91D2-3143-4743-90C2-46A7A3679D9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1" y="2301479"/>
                        <a:ext cx="5928122" cy="5453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9964932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6D32479-3844-6F49-9567-04481D42D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2C46C50B-37BC-1845-89EC-CC80C15C2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8454" y="314325"/>
            <a:ext cx="4564251" cy="828675"/>
          </a:xfrm>
          <a:noFill/>
          <a:ln/>
        </p:spPr>
        <p:txBody>
          <a:bodyPr/>
          <a:lstStyle/>
          <a:p>
            <a:r>
              <a:rPr lang="en-US" altLang="en-US" dirty="0"/>
              <a:t>Example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3F582E-001F-A54A-8128-28303925B798}"/>
              </a:ext>
            </a:extLst>
          </p:cNvPr>
          <p:cNvSpPr txBox="1"/>
          <p:nvPr/>
        </p:nvSpPr>
        <p:spPr>
          <a:xfrm>
            <a:off x="714213" y="1049237"/>
            <a:ext cx="77155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i="1" dirty="0"/>
              <a:t>Sailors( </a:t>
            </a:r>
            <a:r>
              <a:rPr lang="en-US" sz="2000" i="1" u="sng" dirty="0" err="1"/>
              <a:t>sid</a:t>
            </a:r>
            <a:r>
              <a:rPr lang="en-US" sz="2000" i="1" u="sng" dirty="0"/>
              <a:t>: </a:t>
            </a:r>
            <a:r>
              <a:rPr lang="en-US" sz="2000" dirty="0">
                <a:latin typeface="Courier" pitchFamily="2" charset="0"/>
              </a:rPr>
              <a:t>integer</a:t>
            </a:r>
            <a:r>
              <a:rPr lang="en-US" sz="2000" i="1" dirty="0"/>
              <a:t>, sname: </a:t>
            </a:r>
            <a:r>
              <a:rPr lang="en-US" sz="2000" dirty="0">
                <a:latin typeface="Courier" pitchFamily="2" charset="0"/>
              </a:rPr>
              <a:t>string</a:t>
            </a:r>
            <a:r>
              <a:rPr lang="en-US" sz="2000" i="1" dirty="0"/>
              <a:t>, rating: </a:t>
            </a:r>
            <a:r>
              <a:rPr lang="en-US" sz="2000" dirty="0">
                <a:latin typeface="Courier" pitchFamily="2" charset="0"/>
              </a:rPr>
              <a:t>integer</a:t>
            </a:r>
            <a:r>
              <a:rPr lang="en-US" sz="2000" i="1" dirty="0"/>
              <a:t>, age: </a:t>
            </a:r>
            <a:r>
              <a:rPr lang="en-US" sz="2000" dirty="0">
                <a:latin typeface="Courier" pitchFamily="2" charset="0"/>
              </a:rPr>
              <a:t>real</a:t>
            </a:r>
            <a:r>
              <a:rPr lang="en-US" sz="2000" i="1" dirty="0"/>
              <a:t>)</a:t>
            </a:r>
          </a:p>
          <a:p>
            <a:pPr>
              <a:spcAft>
                <a:spcPts val="1200"/>
              </a:spcAft>
            </a:pPr>
            <a:r>
              <a:rPr lang="en-US" sz="2000" i="1" dirty="0"/>
              <a:t>Boats(</a:t>
            </a:r>
            <a:r>
              <a:rPr lang="en-US" sz="2000" i="1" u="sng" dirty="0"/>
              <a:t>bid</a:t>
            </a:r>
            <a:r>
              <a:rPr lang="en-US" sz="2000" i="1" dirty="0"/>
              <a:t>: </a:t>
            </a:r>
            <a:r>
              <a:rPr lang="en-US" sz="2000" dirty="0">
                <a:latin typeface="Courier" pitchFamily="2" charset="0"/>
              </a:rPr>
              <a:t>integer</a:t>
            </a:r>
            <a:r>
              <a:rPr lang="en-US" sz="2000" i="1" dirty="0"/>
              <a:t>, bname: </a:t>
            </a:r>
            <a:r>
              <a:rPr lang="en-US" sz="2000" dirty="0">
                <a:latin typeface="Courier" pitchFamily="2" charset="0"/>
              </a:rPr>
              <a:t>string</a:t>
            </a:r>
            <a:r>
              <a:rPr lang="en-US" sz="2000" i="1" dirty="0"/>
              <a:t>, color: </a:t>
            </a:r>
            <a:r>
              <a:rPr lang="en-US" sz="2000" dirty="0">
                <a:latin typeface="Courier" pitchFamily="2" charset="0"/>
              </a:rPr>
              <a:t>string</a:t>
            </a:r>
            <a:r>
              <a:rPr lang="en-US" sz="2000" i="1" dirty="0"/>
              <a:t>)</a:t>
            </a:r>
          </a:p>
          <a:p>
            <a:pPr>
              <a:spcAft>
                <a:spcPts val="1200"/>
              </a:spcAft>
            </a:pPr>
            <a:r>
              <a:rPr lang="en-US" sz="2000" i="1" dirty="0"/>
              <a:t>Reserves(</a:t>
            </a:r>
            <a:r>
              <a:rPr lang="en-US" sz="2000" i="1" u="sng" dirty="0" err="1"/>
              <a:t>sid</a:t>
            </a:r>
            <a:r>
              <a:rPr lang="en-US" sz="2000" i="1" dirty="0"/>
              <a:t>: </a:t>
            </a:r>
            <a:r>
              <a:rPr lang="en-US" dirty="0">
                <a:latin typeface="Courier" pitchFamily="2" charset="0"/>
              </a:rPr>
              <a:t>integer</a:t>
            </a:r>
            <a:r>
              <a:rPr lang="en-US" sz="2000" i="1" dirty="0"/>
              <a:t>, </a:t>
            </a:r>
            <a:r>
              <a:rPr lang="en-US" sz="2000" i="1" u="sng" dirty="0"/>
              <a:t>bid</a:t>
            </a:r>
            <a:r>
              <a:rPr lang="en-US" sz="2000" i="1" dirty="0"/>
              <a:t>: </a:t>
            </a:r>
            <a:r>
              <a:rPr lang="en-US" dirty="0">
                <a:latin typeface="Courier" pitchFamily="2" charset="0"/>
              </a:rPr>
              <a:t>integer</a:t>
            </a:r>
            <a:r>
              <a:rPr lang="en-US" sz="2000" i="1" dirty="0"/>
              <a:t>, </a:t>
            </a:r>
            <a:r>
              <a:rPr lang="en-US" sz="2000" i="1" u="sng" dirty="0"/>
              <a:t>day: </a:t>
            </a:r>
            <a:r>
              <a:rPr lang="en-US" dirty="0">
                <a:latin typeface="Courier" pitchFamily="2" charset="0"/>
              </a:rPr>
              <a:t>date</a:t>
            </a:r>
            <a:r>
              <a:rPr lang="en-US" sz="2000" i="1" dirty="0"/>
              <a:t>)</a:t>
            </a:r>
          </a:p>
          <a:p>
            <a:endParaRPr lang="en-US" i="1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A270C3E-B632-824C-93C8-6486A1F84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943" y="2803563"/>
            <a:ext cx="6183086" cy="655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/>
              <a:t>Find names of sailors who’ve reserved </a:t>
            </a:r>
          </a:p>
          <a:p>
            <a:r>
              <a:rPr lang="en-US" altLang="en-US" sz="2400" dirty="0"/>
              <a:t>a red or a green boat</a:t>
            </a:r>
          </a:p>
        </p:txBody>
      </p:sp>
    </p:spTree>
    <p:extLst>
      <p:ext uri="{BB962C8B-B14F-4D97-AF65-F5344CB8AC3E}">
        <p14:creationId xmlns:p14="http://schemas.microsoft.com/office/powerpoint/2010/main" val="1646332874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F489B381-7B26-AE44-885A-229C917EC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D69B849-209C-184E-9EE7-383B4DA41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E75B44C9-A258-FF4E-901D-478CCCAFE6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8286" y="371475"/>
            <a:ext cx="7145564" cy="828675"/>
          </a:xfrm>
          <a:noFill/>
          <a:ln/>
        </p:spPr>
        <p:txBody>
          <a:bodyPr/>
          <a:lstStyle/>
          <a:p>
            <a:r>
              <a:rPr lang="en-US" altLang="en-US" sz="2400" dirty="0"/>
              <a:t>Find sailors who’ve reserved a red or a green boat</a:t>
            </a: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9918B3DF-2692-C842-AF95-13F1B14F2A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7999" y="1200150"/>
            <a:ext cx="7997371" cy="3543300"/>
          </a:xfrm>
          <a:noFill/>
          <a:ln/>
        </p:spPr>
        <p:txBody>
          <a:bodyPr/>
          <a:lstStyle/>
          <a:p>
            <a:r>
              <a:rPr lang="en-US" altLang="en-US" dirty="0"/>
              <a:t>Can identify all red or green boats, then find sailors who’ve reserved one of these boats:</a:t>
            </a:r>
          </a:p>
        </p:txBody>
      </p:sp>
      <p:grpSp>
        <p:nvGrpSpPr>
          <p:cNvPr id="37896" name="Group 8">
            <a:extLst>
              <a:ext uri="{FF2B5EF4-FFF2-40B4-BE49-F238E27FC236}">
                <a16:creationId xmlns:a16="http://schemas.microsoft.com/office/drawing/2014/main" id="{A87F8E7A-184A-6C43-A5B2-03487AEC1D4D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2088357"/>
            <a:ext cx="6294835" cy="1218010"/>
            <a:chOff x="480" y="1754"/>
            <a:chExt cx="5287" cy="1023"/>
          </a:xfrm>
        </p:grpSpPr>
        <p:graphicFrame>
          <p:nvGraphicFramePr>
            <p:cNvPr id="37894" name="Object 6">
              <a:hlinkClick r:id="" action="ppaction://ole?verb=0"/>
              <a:extLst>
                <a:ext uri="{FF2B5EF4-FFF2-40B4-BE49-F238E27FC236}">
                  <a16:creationId xmlns:a16="http://schemas.microsoft.com/office/drawing/2014/main" id="{3A8CCE5F-A090-AA40-A9FF-D2F9406CE91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28" y="1754"/>
            <a:ext cx="5239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42" name="Equation" r:id="rId4" imgW="47904400" imgH="4864100" progId="Equation.3">
                    <p:embed/>
                  </p:oleObj>
                </mc:Choice>
                <mc:Fallback>
                  <p:oleObj name="Equation" r:id="rId4" imgW="47904400" imgH="4864100" progId="Equation.3">
                    <p:embed/>
                    <p:pic>
                      <p:nvPicPr>
                        <p:cNvPr id="37894" name="Object 6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3A8CCE5F-A090-AA40-A9FF-D2F9406CE913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754"/>
                          <a:ext cx="5239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5" name="Object 7">
              <a:hlinkClick r:id="" action="ppaction://ole?verb=0"/>
              <a:extLst>
                <a:ext uri="{FF2B5EF4-FFF2-40B4-BE49-F238E27FC236}">
                  <a16:creationId xmlns:a16="http://schemas.microsoft.com/office/drawing/2014/main" id="{1D99BF8C-945C-FB4E-9131-CA1E63CA2CB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80" y="2298"/>
            <a:ext cx="4729" cy="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43" name="Equation" r:id="rId6" imgW="43243500" imgH="4394200" progId="Equation.3">
                    <p:embed/>
                  </p:oleObj>
                </mc:Choice>
                <mc:Fallback>
                  <p:oleObj name="Equation" r:id="rId6" imgW="43243500" imgH="4394200" progId="Equation.3">
                    <p:embed/>
                    <p:pic>
                      <p:nvPicPr>
                        <p:cNvPr id="37895" name="Object 7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1D99BF8C-945C-FB4E-9131-CA1E63CA2CBF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298"/>
                          <a:ext cx="4729" cy="4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3154485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6D32479-3844-6F49-9567-04481D42D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2C46C50B-37BC-1845-89EC-CC80C15C2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8454" y="314325"/>
            <a:ext cx="4564251" cy="828675"/>
          </a:xfrm>
          <a:noFill/>
          <a:ln/>
        </p:spPr>
        <p:txBody>
          <a:bodyPr/>
          <a:lstStyle/>
          <a:p>
            <a:r>
              <a:rPr lang="en-US" altLang="en-US" dirty="0"/>
              <a:t>Example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580217-A8CE-A548-A5B9-4BDE5279CA4D}"/>
              </a:ext>
            </a:extLst>
          </p:cNvPr>
          <p:cNvSpPr txBox="1"/>
          <p:nvPr/>
        </p:nvSpPr>
        <p:spPr>
          <a:xfrm>
            <a:off x="714213" y="1049237"/>
            <a:ext cx="77155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i="1" dirty="0"/>
              <a:t>Sailors( </a:t>
            </a:r>
            <a:r>
              <a:rPr lang="en-US" sz="2000" i="1" u="sng" dirty="0" err="1"/>
              <a:t>sid</a:t>
            </a:r>
            <a:r>
              <a:rPr lang="en-US" sz="2000" i="1" u="sng" dirty="0"/>
              <a:t>: </a:t>
            </a:r>
            <a:r>
              <a:rPr lang="en-US" sz="2000" dirty="0">
                <a:latin typeface="Courier" pitchFamily="2" charset="0"/>
              </a:rPr>
              <a:t>integer</a:t>
            </a:r>
            <a:r>
              <a:rPr lang="en-US" sz="2000" i="1" dirty="0"/>
              <a:t>, sname: </a:t>
            </a:r>
            <a:r>
              <a:rPr lang="en-US" sz="2000" dirty="0">
                <a:latin typeface="Courier" pitchFamily="2" charset="0"/>
              </a:rPr>
              <a:t>string</a:t>
            </a:r>
            <a:r>
              <a:rPr lang="en-US" sz="2000" i="1" dirty="0"/>
              <a:t>, rating: </a:t>
            </a:r>
            <a:r>
              <a:rPr lang="en-US" sz="2000" dirty="0">
                <a:latin typeface="Courier" pitchFamily="2" charset="0"/>
              </a:rPr>
              <a:t>integer</a:t>
            </a:r>
            <a:r>
              <a:rPr lang="en-US" sz="2000" i="1" dirty="0"/>
              <a:t>, age: </a:t>
            </a:r>
            <a:r>
              <a:rPr lang="en-US" sz="2000" dirty="0">
                <a:latin typeface="Courier" pitchFamily="2" charset="0"/>
              </a:rPr>
              <a:t>real</a:t>
            </a:r>
            <a:r>
              <a:rPr lang="en-US" sz="2000" i="1" dirty="0"/>
              <a:t>)</a:t>
            </a:r>
          </a:p>
          <a:p>
            <a:pPr>
              <a:spcAft>
                <a:spcPts val="1200"/>
              </a:spcAft>
            </a:pPr>
            <a:r>
              <a:rPr lang="en-US" sz="2000" i="1" dirty="0"/>
              <a:t>Boats(</a:t>
            </a:r>
            <a:r>
              <a:rPr lang="en-US" sz="2000" i="1" u="sng" dirty="0"/>
              <a:t>bid</a:t>
            </a:r>
            <a:r>
              <a:rPr lang="en-US" sz="2000" i="1" dirty="0"/>
              <a:t>: </a:t>
            </a:r>
            <a:r>
              <a:rPr lang="en-US" sz="2000" dirty="0">
                <a:latin typeface="Courier" pitchFamily="2" charset="0"/>
              </a:rPr>
              <a:t>integer</a:t>
            </a:r>
            <a:r>
              <a:rPr lang="en-US" sz="2000" i="1" dirty="0"/>
              <a:t>, bname: </a:t>
            </a:r>
            <a:r>
              <a:rPr lang="en-US" sz="2000" dirty="0">
                <a:latin typeface="Courier" pitchFamily="2" charset="0"/>
              </a:rPr>
              <a:t>string</a:t>
            </a:r>
            <a:r>
              <a:rPr lang="en-US" sz="2000" i="1" dirty="0"/>
              <a:t>, color: </a:t>
            </a:r>
            <a:r>
              <a:rPr lang="en-US" sz="2000" dirty="0">
                <a:latin typeface="Courier" pitchFamily="2" charset="0"/>
              </a:rPr>
              <a:t>string</a:t>
            </a:r>
            <a:r>
              <a:rPr lang="en-US" sz="2000" i="1" dirty="0"/>
              <a:t>)</a:t>
            </a:r>
          </a:p>
          <a:p>
            <a:pPr>
              <a:spcAft>
                <a:spcPts val="1200"/>
              </a:spcAft>
            </a:pPr>
            <a:r>
              <a:rPr lang="en-US" sz="2000" i="1" dirty="0"/>
              <a:t>Reserves(</a:t>
            </a:r>
            <a:r>
              <a:rPr lang="en-US" sz="2000" i="1" u="sng" dirty="0" err="1"/>
              <a:t>sid</a:t>
            </a:r>
            <a:r>
              <a:rPr lang="en-US" sz="2000" i="1" dirty="0"/>
              <a:t>: </a:t>
            </a:r>
            <a:r>
              <a:rPr lang="en-US" dirty="0">
                <a:latin typeface="Courier" pitchFamily="2" charset="0"/>
              </a:rPr>
              <a:t>integer</a:t>
            </a:r>
            <a:r>
              <a:rPr lang="en-US" sz="2000" i="1" dirty="0"/>
              <a:t>, </a:t>
            </a:r>
            <a:r>
              <a:rPr lang="en-US" sz="2000" i="1" u="sng" dirty="0"/>
              <a:t>bid</a:t>
            </a:r>
            <a:r>
              <a:rPr lang="en-US" sz="2000" i="1" dirty="0"/>
              <a:t>: </a:t>
            </a:r>
            <a:r>
              <a:rPr lang="en-US" dirty="0">
                <a:latin typeface="Courier" pitchFamily="2" charset="0"/>
              </a:rPr>
              <a:t>integer</a:t>
            </a:r>
            <a:r>
              <a:rPr lang="en-US" sz="2000" i="1" dirty="0"/>
              <a:t>, </a:t>
            </a:r>
            <a:r>
              <a:rPr lang="en-US" sz="2000" i="1" u="sng" dirty="0"/>
              <a:t>day: </a:t>
            </a:r>
            <a:r>
              <a:rPr lang="en-US" dirty="0">
                <a:latin typeface="Courier" pitchFamily="2" charset="0"/>
              </a:rPr>
              <a:t>date</a:t>
            </a:r>
            <a:r>
              <a:rPr lang="en-US" sz="2000" i="1" dirty="0"/>
              <a:t>)</a:t>
            </a:r>
          </a:p>
          <a:p>
            <a:endParaRPr lang="en-US" i="1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2DEC3B53-3725-4F44-9162-88245086C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943" y="2803563"/>
            <a:ext cx="6183086" cy="655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/>
              <a:t>Find names of sailors who’ve reserved </a:t>
            </a:r>
          </a:p>
          <a:p>
            <a:r>
              <a:rPr lang="en-US" altLang="en-US" sz="2400" dirty="0"/>
              <a:t>a red </a:t>
            </a:r>
            <a:r>
              <a:rPr lang="en-US" altLang="en-US" sz="2400" b="1" dirty="0"/>
              <a:t>and</a:t>
            </a:r>
            <a:r>
              <a:rPr lang="en-US" altLang="en-US" sz="2400" dirty="0"/>
              <a:t> a green boat</a:t>
            </a:r>
          </a:p>
        </p:txBody>
      </p:sp>
    </p:spTree>
    <p:extLst>
      <p:ext uri="{BB962C8B-B14F-4D97-AF65-F5344CB8AC3E}">
        <p14:creationId xmlns:p14="http://schemas.microsoft.com/office/powerpoint/2010/main" val="1460523373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2EFE10C-8990-B444-8B1E-DB33D2F82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E404332-F0FC-0C40-9BBA-0003B21D4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80B2EA-6822-4D02-A66D-F10094F15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4293" y="1101012"/>
                <a:ext cx="8699081" cy="3985357"/>
              </a:xfrm>
            </p:spPr>
            <p:txBody>
              <a:bodyPr>
                <a:normAutofit fontScale="85000" lnSpcReduction="10000"/>
              </a:bodyPr>
              <a:lstStyle/>
              <a:p>
                <a:pPr fontAlgn="t"/>
                <a:r>
                  <a:rPr lang="en-US" b="1" i="1" dirty="0"/>
                  <a:t>Selection 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  Selects a subset of rows from relation.</a:t>
                </a:r>
              </a:p>
              <a:p>
                <a:pPr fontAlgn="t"/>
                <a:r>
                  <a:rPr lang="en-US" b="1" i="1" dirty="0"/>
                  <a:t>Projection 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b="1" dirty="0"/>
                  <a:t>)</a:t>
                </a:r>
                <a:r>
                  <a:rPr lang="en-US" dirty="0"/>
                  <a:t> Selects desired columns from relation.</a:t>
                </a:r>
              </a:p>
              <a:p>
                <a:pPr fontAlgn="t"/>
                <a:r>
                  <a:rPr lang="en-US" b="1" i="1" dirty="0"/>
                  <a:t>Rename 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𝝆</m:t>
                    </m:r>
                  </m:oMath>
                </a14:m>
                <a:r>
                  <a:rPr lang="en-US" b="1" i="1" dirty="0"/>
                  <a:t>)</a:t>
                </a:r>
                <a:r>
                  <a:rPr lang="en-US" i="1" dirty="0"/>
                  <a:t>  Renames resulting relation or specific columns</a:t>
                </a:r>
                <a:endParaRPr lang="en-US" dirty="0"/>
              </a:p>
              <a:p>
                <a:pPr fontAlgn="t"/>
                <a:r>
                  <a:rPr lang="en-US" b="1" i="1" dirty="0"/>
                  <a:t>Cross-product</a:t>
                </a:r>
                <a:r>
                  <a:rPr lang="en-US" b="1" dirty="0"/>
                  <a:t>  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b="1" dirty="0"/>
                  <a:t>)  </a:t>
                </a:r>
                <a:r>
                  <a:rPr lang="en-US" dirty="0"/>
                  <a:t>Allows us to combine two relations.</a:t>
                </a:r>
              </a:p>
              <a:p>
                <a:pPr fontAlgn="t"/>
                <a:r>
                  <a:rPr lang="en-US" b="1" i="1" dirty="0"/>
                  <a:t>Set-difference</a:t>
                </a:r>
                <a:r>
                  <a:rPr lang="en-US" b="1" dirty="0"/>
                  <a:t>  (-)</a:t>
                </a:r>
                <a:r>
                  <a:rPr lang="en-US" dirty="0"/>
                  <a:t>  Tuples in </a:t>
                </a:r>
                <a:r>
                  <a:rPr lang="en-US" dirty="0" err="1"/>
                  <a:t>reln</a:t>
                </a:r>
                <a:r>
                  <a:rPr lang="en-US" dirty="0"/>
                  <a:t>. 1, but not in </a:t>
                </a:r>
                <a:r>
                  <a:rPr lang="en-US" dirty="0" err="1"/>
                  <a:t>reln</a:t>
                </a:r>
                <a:r>
                  <a:rPr lang="en-US" dirty="0"/>
                  <a:t>. 2.</a:t>
                </a:r>
              </a:p>
              <a:p>
                <a:pPr fontAlgn="t"/>
                <a:r>
                  <a:rPr lang="en-US" b="1" i="1" dirty="0"/>
                  <a:t>Union</a:t>
                </a:r>
                <a:r>
                  <a:rPr lang="en-US" b="1" dirty="0"/>
                  <a:t>  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b="1" dirty="0"/>
                  <a:t>)</a:t>
                </a:r>
                <a:r>
                  <a:rPr lang="en-US" dirty="0"/>
                  <a:t>  Tuples in </a:t>
                </a:r>
                <a:r>
                  <a:rPr lang="en-US" dirty="0" err="1"/>
                  <a:t>reln</a:t>
                </a:r>
                <a:r>
                  <a:rPr lang="en-US" dirty="0"/>
                  <a:t>. 1 and in </a:t>
                </a:r>
                <a:r>
                  <a:rPr lang="en-US" dirty="0" err="1"/>
                  <a:t>reln</a:t>
                </a:r>
                <a:r>
                  <a:rPr lang="en-US" dirty="0"/>
                  <a:t>. 2.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80B2EA-6822-4D02-A66D-F10094F15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4293" y="1101012"/>
                <a:ext cx="8699081" cy="3985357"/>
              </a:xfrm>
              <a:blipFill>
                <a:blip r:embed="rId3"/>
                <a:stretch>
                  <a:fillRect l="-1191" t="-2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6" name="Rectangle 4">
            <a:extLst>
              <a:ext uri="{FF2B5EF4-FFF2-40B4-BE49-F238E27FC236}">
                <a16:creationId xmlns:a16="http://schemas.microsoft.com/office/drawing/2014/main" id="{9A3FBF4F-83B0-8946-9264-A1782422D1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857250"/>
          </a:xfrm>
          <a:noFill/>
          <a:ln/>
        </p:spPr>
        <p:txBody>
          <a:bodyPr/>
          <a:lstStyle/>
          <a:p>
            <a:r>
              <a:rPr lang="en-US" altLang="en-US" dirty="0"/>
              <a:t>Basic operations</a:t>
            </a:r>
          </a:p>
        </p:txBody>
      </p:sp>
    </p:spTree>
    <p:extLst>
      <p:ext uri="{BB962C8B-B14F-4D97-AF65-F5344CB8AC3E}">
        <p14:creationId xmlns:p14="http://schemas.microsoft.com/office/powerpoint/2010/main" val="203848461"/>
      </p:ext>
    </p:extLst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B87578A7-29FF-2C41-BE85-7943E7B1A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A6C33C64-815C-124A-B41E-2C19C8A8A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F4301150-70F3-8540-B1AB-A8E6D3DE76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5371" y="314325"/>
            <a:ext cx="7058479" cy="828675"/>
          </a:xfrm>
          <a:noFill/>
          <a:ln/>
        </p:spPr>
        <p:txBody>
          <a:bodyPr/>
          <a:lstStyle/>
          <a:p>
            <a:r>
              <a:rPr lang="en-US" altLang="en-US" sz="2400" dirty="0"/>
              <a:t>Find sailors who’ve reserved a red </a:t>
            </a:r>
            <a:r>
              <a:rPr lang="en-US" altLang="en-US" sz="2400" u="sng" dirty="0"/>
              <a:t>and</a:t>
            </a:r>
            <a:r>
              <a:rPr lang="en-US" altLang="en-US" sz="2400" dirty="0"/>
              <a:t> a green boat</a:t>
            </a:r>
          </a:p>
        </p:txBody>
      </p:sp>
      <p:graphicFrame>
        <p:nvGraphicFramePr>
          <p:cNvPr id="39942" name="Object 6">
            <a:hlinkClick r:id="" action="ppaction://ole?verb=0"/>
            <a:extLst>
              <a:ext uri="{FF2B5EF4-FFF2-40B4-BE49-F238E27FC236}">
                <a16:creationId xmlns:a16="http://schemas.microsoft.com/office/drawing/2014/main" id="{15EAB2AD-707B-514B-BA4B-3093BEF58AD2}"/>
              </a:ext>
            </a:extLst>
          </p:cNvPr>
          <p:cNvGraphicFramePr>
            <a:graphicFrameLocks/>
          </p:cNvGraphicFramePr>
          <p:nvPr/>
        </p:nvGraphicFramePr>
        <p:xfrm>
          <a:off x="1657351" y="1497961"/>
          <a:ext cx="6536531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0" name="Equation" r:id="rId4" imgW="50203100" imgH="4546600" progId="Equation.3">
                  <p:embed/>
                </p:oleObj>
              </mc:Choice>
              <mc:Fallback>
                <p:oleObj name="Equation" r:id="rId4" imgW="50203100" imgH="4546600" progId="Equation.3">
                  <p:embed/>
                  <p:pic>
                    <p:nvPicPr>
                      <p:cNvPr id="39942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15EAB2AD-707B-514B-BA4B-3093BEF58AD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1" y="1497961"/>
                        <a:ext cx="6536531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" name="Rectangle 7">
            <a:extLst>
              <a:ext uri="{FF2B5EF4-FFF2-40B4-BE49-F238E27FC236}">
                <a16:creationId xmlns:a16="http://schemas.microsoft.com/office/drawing/2014/main" id="{6713AA21-D5F1-A14D-8183-09B5EB9A4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25" y="3669506"/>
            <a:ext cx="204384" cy="39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r>
              <a:rPr lang="en-US" altLang="en-US" sz="2100">
                <a:latin typeface="Book Antiqua" panose="02040602050305030304" pitchFamily="18" charset="0"/>
              </a:rPr>
              <a:t> </a:t>
            </a:r>
          </a:p>
        </p:txBody>
      </p:sp>
      <p:graphicFrame>
        <p:nvGraphicFramePr>
          <p:cNvPr id="39944" name="Object 8">
            <a:hlinkClick r:id="" action="ppaction://ole?verb=0"/>
            <a:extLst>
              <a:ext uri="{FF2B5EF4-FFF2-40B4-BE49-F238E27FC236}">
                <a16:creationId xmlns:a16="http://schemas.microsoft.com/office/drawing/2014/main" id="{B6B7CB49-D501-1643-B24C-6D7F8ACD32E9}"/>
              </a:ext>
            </a:extLst>
          </p:cNvPr>
          <p:cNvGraphicFramePr>
            <a:graphicFrameLocks/>
          </p:cNvGraphicFramePr>
          <p:nvPr/>
        </p:nvGraphicFramePr>
        <p:xfrm>
          <a:off x="1546622" y="2881467"/>
          <a:ext cx="5810250" cy="570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1" name="Equation" r:id="rId6" imgW="44627800" imgH="4394200" progId="Equation.3">
                  <p:embed/>
                </p:oleObj>
              </mc:Choice>
              <mc:Fallback>
                <p:oleObj name="Equation" r:id="rId6" imgW="44627800" imgH="4394200" progId="Equation.3">
                  <p:embed/>
                  <p:pic>
                    <p:nvPicPr>
                      <p:cNvPr id="39944" name="Object 8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B6B7CB49-D501-1643-B24C-6D7F8ACD32E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622" y="2881467"/>
                        <a:ext cx="5810250" cy="570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Rectangle 9">
            <a:extLst>
              <a:ext uri="{FF2B5EF4-FFF2-40B4-BE49-F238E27FC236}">
                <a16:creationId xmlns:a16="http://schemas.microsoft.com/office/drawing/2014/main" id="{AF2186FC-6E5C-2240-899E-88E545408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26" y="4104085"/>
            <a:ext cx="194766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r>
              <a:rPr lang="en-US" altLang="en-US">
                <a:latin typeface="Book Antiqua" panose="02040602050305030304" pitchFamily="18" charset="0"/>
              </a:rPr>
              <a:t> </a:t>
            </a:r>
          </a:p>
        </p:txBody>
      </p:sp>
      <p:graphicFrame>
        <p:nvGraphicFramePr>
          <p:cNvPr id="39946" name="Object 10">
            <a:hlinkClick r:id="" action="ppaction://ole?verb=0"/>
            <a:extLst>
              <a:ext uri="{FF2B5EF4-FFF2-40B4-BE49-F238E27FC236}">
                <a16:creationId xmlns:a16="http://schemas.microsoft.com/office/drawing/2014/main" id="{AB6F1FDC-4DB5-E848-8BF1-6826BB1FF67D}"/>
              </a:ext>
            </a:extLst>
          </p:cNvPr>
          <p:cNvGraphicFramePr>
            <a:graphicFrameLocks/>
          </p:cNvGraphicFramePr>
          <p:nvPr/>
        </p:nvGraphicFramePr>
        <p:xfrm>
          <a:off x="1603772" y="2138517"/>
          <a:ext cx="6629400" cy="689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2" name="Equation" r:id="rId8" imgW="50914300" imgH="5308600" progId="Equation.3">
                  <p:embed/>
                </p:oleObj>
              </mc:Choice>
              <mc:Fallback>
                <p:oleObj name="Equation" r:id="rId8" imgW="50914300" imgH="5308600" progId="Equation.3">
                  <p:embed/>
                  <p:pic>
                    <p:nvPicPr>
                      <p:cNvPr id="39946" name="Object 10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B6F1FDC-4DB5-E848-8BF1-6826BB1FF67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772" y="2138517"/>
                        <a:ext cx="6629400" cy="6893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2364911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6D32479-3844-6F49-9567-04481D42D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2C46C50B-37BC-1845-89EC-CC80C15C2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8454" y="314325"/>
            <a:ext cx="4564251" cy="828675"/>
          </a:xfrm>
          <a:noFill/>
          <a:ln/>
        </p:spPr>
        <p:txBody>
          <a:bodyPr/>
          <a:lstStyle/>
          <a:p>
            <a:r>
              <a:rPr lang="en-US" altLang="en-US" dirty="0"/>
              <a:t>Example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73C7AB-CD59-A644-9012-E735DFADB3FE}"/>
              </a:ext>
            </a:extLst>
          </p:cNvPr>
          <p:cNvSpPr txBox="1"/>
          <p:nvPr/>
        </p:nvSpPr>
        <p:spPr>
          <a:xfrm>
            <a:off x="714213" y="1049237"/>
            <a:ext cx="77155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i="1" dirty="0"/>
              <a:t>Sailors( </a:t>
            </a:r>
            <a:r>
              <a:rPr lang="en-US" sz="2000" i="1" u="sng" dirty="0" err="1"/>
              <a:t>sid</a:t>
            </a:r>
            <a:r>
              <a:rPr lang="en-US" sz="2000" i="1" u="sng" dirty="0"/>
              <a:t>: </a:t>
            </a:r>
            <a:r>
              <a:rPr lang="en-US" sz="2000" dirty="0">
                <a:latin typeface="Courier" pitchFamily="2" charset="0"/>
              </a:rPr>
              <a:t>integer</a:t>
            </a:r>
            <a:r>
              <a:rPr lang="en-US" sz="2000" i="1" dirty="0"/>
              <a:t>, sname: </a:t>
            </a:r>
            <a:r>
              <a:rPr lang="en-US" sz="2000" dirty="0">
                <a:latin typeface="Courier" pitchFamily="2" charset="0"/>
              </a:rPr>
              <a:t>string</a:t>
            </a:r>
            <a:r>
              <a:rPr lang="en-US" sz="2000" i="1" dirty="0"/>
              <a:t>, rating: </a:t>
            </a:r>
            <a:r>
              <a:rPr lang="en-US" sz="2000" dirty="0">
                <a:latin typeface="Courier" pitchFamily="2" charset="0"/>
              </a:rPr>
              <a:t>integer</a:t>
            </a:r>
            <a:r>
              <a:rPr lang="en-US" sz="2000" i="1" dirty="0"/>
              <a:t>, age: </a:t>
            </a:r>
            <a:r>
              <a:rPr lang="en-US" sz="2000" dirty="0">
                <a:latin typeface="Courier" pitchFamily="2" charset="0"/>
              </a:rPr>
              <a:t>real</a:t>
            </a:r>
            <a:r>
              <a:rPr lang="en-US" sz="2000" i="1" dirty="0"/>
              <a:t>)</a:t>
            </a:r>
          </a:p>
          <a:p>
            <a:pPr>
              <a:spcAft>
                <a:spcPts val="1200"/>
              </a:spcAft>
            </a:pPr>
            <a:r>
              <a:rPr lang="en-US" sz="2000" i="1" dirty="0"/>
              <a:t>Boats(</a:t>
            </a:r>
            <a:r>
              <a:rPr lang="en-US" sz="2000" i="1" u="sng" dirty="0"/>
              <a:t>bid</a:t>
            </a:r>
            <a:r>
              <a:rPr lang="en-US" sz="2000" i="1" dirty="0"/>
              <a:t>: </a:t>
            </a:r>
            <a:r>
              <a:rPr lang="en-US" sz="2000" dirty="0">
                <a:latin typeface="Courier" pitchFamily="2" charset="0"/>
              </a:rPr>
              <a:t>integer</a:t>
            </a:r>
            <a:r>
              <a:rPr lang="en-US" sz="2000" i="1" dirty="0"/>
              <a:t>, bname: </a:t>
            </a:r>
            <a:r>
              <a:rPr lang="en-US" sz="2000" dirty="0">
                <a:latin typeface="Courier" pitchFamily="2" charset="0"/>
              </a:rPr>
              <a:t>string</a:t>
            </a:r>
            <a:r>
              <a:rPr lang="en-US" sz="2000" i="1" dirty="0"/>
              <a:t>, color: </a:t>
            </a:r>
            <a:r>
              <a:rPr lang="en-US" sz="2000" dirty="0">
                <a:latin typeface="Courier" pitchFamily="2" charset="0"/>
              </a:rPr>
              <a:t>string</a:t>
            </a:r>
            <a:r>
              <a:rPr lang="en-US" sz="2000" i="1" dirty="0"/>
              <a:t>)</a:t>
            </a:r>
          </a:p>
          <a:p>
            <a:pPr>
              <a:spcAft>
                <a:spcPts val="1200"/>
              </a:spcAft>
            </a:pPr>
            <a:r>
              <a:rPr lang="en-US" sz="2000" i="1" dirty="0"/>
              <a:t>Reserves(</a:t>
            </a:r>
            <a:r>
              <a:rPr lang="en-US" sz="2000" i="1" u="sng" dirty="0" err="1"/>
              <a:t>sid</a:t>
            </a:r>
            <a:r>
              <a:rPr lang="en-US" sz="2000" i="1" dirty="0"/>
              <a:t>: </a:t>
            </a:r>
            <a:r>
              <a:rPr lang="en-US" dirty="0">
                <a:latin typeface="Courier" pitchFamily="2" charset="0"/>
              </a:rPr>
              <a:t>integer</a:t>
            </a:r>
            <a:r>
              <a:rPr lang="en-US" sz="2000" i="1" dirty="0"/>
              <a:t>, </a:t>
            </a:r>
            <a:r>
              <a:rPr lang="en-US" sz="2000" i="1" u="sng" dirty="0"/>
              <a:t>bid</a:t>
            </a:r>
            <a:r>
              <a:rPr lang="en-US" sz="2000" i="1" dirty="0"/>
              <a:t>: </a:t>
            </a:r>
            <a:r>
              <a:rPr lang="en-US" dirty="0">
                <a:latin typeface="Courier" pitchFamily="2" charset="0"/>
              </a:rPr>
              <a:t>integer</a:t>
            </a:r>
            <a:r>
              <a:rPr lang="en-US" sz="2000" i="1" dirty="0"/>
              <a:t>, </a:t>
            </a:r>
            <a:r>
              <a:rPr lang="en-US" sz="2000" i="1" u="sng" dirty="0"/>
              <a:t>day: </a:t>
            </a:r>
            <a:r>
              <a:rPr lang="en-US" dirty="0">
                <a:latin typeface="Courier" pitchFamily="2" charset="0"/>
              </a:rPr>
              <a:t>date</a:t>
            </a:r>
            <a:r>
              <a:rPr lang="en-US" sz="2000" i="1" dirty="0"/>
              <a:t>)</a:t>
            </a:r>
          </a:p>
          <a:p>
            <a:endParaRPr lang="en-US" i="1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FE4BCABD-CCD2-384F-8826-A4D9BC4AD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943" y="2803563"/>
            <a:ext cx="6183086" cy="655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/>
              <a:t>Find names of sailors who’ve reserved </a:t>
            </a:r>
          </a:p>
          <a:p>
            <a:r>
              <a:rPr lang="en-US" altLang="en-US" sz="2400" dirty="0"/>
              <a:t>all boats</a:t>
            </a:r>
          </a:p>
        </p:txBody>
      </p:sp>
    </p:spTree>
    <p:extLst>
      <p:ext uri="{BB962C8B-B14F-4D97-AF65-F5344CB8AC3E}">
        <p14:creationId xmlns:p14="http://schemas.microsoft.com/office/powerpoint/2010/main" val="98387664"/>
      </p:ext>
    </p:extLst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2BA5A08A-48F1-6943-94B6-07FCD89ED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96F827C-8CD0-414D-8A91-84E2EF308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72ACC432-80B7-0942-83E6-D0FDC04206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4115" y="292752"/>
            <a:ext cx="7305221" cy="828675"/>
          </a:xfrm>
          <a:noFill/>
          <a:ln/>
        </p:spPr>
        <p:txBody>
          <a:bodyPr/>
          <a:lstStyle/>
          <a:p>
            <a:r>
              <a:rPr lang="en-US" altLang="en-US" sz="2400" dirty="0"/>
              <a:t>Find the names of sailors who’ve reserved all boats</a:t>
            </a: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2D3C04A4-D0A1-584F-9A2A-2D9632DEC7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2857" y="1428750"/>
            <a:ext cx="8157029" cy="3057525"/>
          </a:xfrm>
          <a:noFill/>
          <a:ln/>
        </p:spPr>
        <p:txBody>
          <a:bodyPr/>
          <a:lstStyle/>
          <a:p>
            <a:r>
              <a:rPr lang="en-US" altLang="en-US" dirty="0"/>
              <a:t>Uses division; schemas of the input relations to / must be carefully chosen:</a:t>
            </a:r>
          </a:p>
        </p:txBody>
      </p:sp>
      <p:graphicFrame>
        <p:nvGraphicFramePr>
          <p:cNvPr id="41990" name="Object 6">
            <a:hlinkClick r:id="" action="ppaction://ole?verb=0"/>
            <a:extLst>
              <a:ext uri="{FF2B5EF4-FFF2-40B4-BE49-F238E27FC236}">
                <a16:creationId xmlns:a16="http://schemas.microsoft.com/office/drawing/2014/main" id="{A0792029-350D-E44E-94EB-CBC6062136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3234812"/>
              </p:ext>
            </p:extLst>
          </p:nvPr>
        </p:nvGraphicFramePr>
        <p:xfrm>
          <a:off x="1885950" y="2415779"/>
          <a:ext cx="6115050" cy="62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2" name="Equation" r:id="rId4" imgW="46964600" imgH="4851400" progId="Equation.3">
                  <p:embed/>
                </p:oleObj>
              </mc:Choice>
              <mc:Fallback>
                <p:oleObj name="Equation" r:id="rId4" imgW="46964600" imgH="4851400" progId="Equation.3">
                  <p:embed/>
                  <p:pic>
                    <p:nvPicPr>
                      <p:cNvPr id="41990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0792029-350D-E44E-94EB-CBC60621369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2415779"/>
                        <a:ext cx="6115050" cy="629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>
            <a:hlinkClick r:id="" action="ppaction://ole?verb=0"/>
            <a:extLst>
              <a:ext uri="{FF2B5EF4-FFF2-40B4-BE49-F238E27FC236}">
                <a16:creationId xmlns:a16="http://schemas.microsoft.com/office/drawing/2014/main" id="{0C4781E4-6929-5041-9F7F-E2B2250A67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236942"/>
              </p:ext>
            </p:extLst>
          </p:nvPr>
        </p:nvGraphicFramePr>
        <p:xfrm>
          <a:off x="1882379" y="3051573"/>
          <a:ext cx="4216003" cy="526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3" name="Equation" r:id="rId6" imgW="32385000" imgH="4051300" progId="Equation.3">
                  <p:embed/>
                </p:oleObj>
              </mc:Choice>
              <mc:Fallback>
                <p:oleObj name="Equation" r:id="rId6" imgW="32385000" imgH="4051300" progId="Equation.3">
                  <p:embed/>
                  <p:pic>
                    <p:nvPicPr>
                      <p:cNvPr id="41991" name="Object 7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0C4781E4-6929-5041-9F7F-E2B2250A67F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379" y="3051573"/>
                        <a:ext cx="4216003" cy="526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Rectangle 10">
            <a:extLst>
              <a:ext uri="{FF2B5EF4-FFF2-40B4-BE49-F238E27FC236}">
                <a16:creationId xmlns:a16="http://schemas.microsoft.com/office/drawing/2014/main" id="{A9375ACE-FD7F-0141-9F68-85A2F9374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26" y="4275535"/>
            <a:ext cx="425598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r>
              <a:rPr lang="en-US" altLang="en-US">
                <a:latin typeface="Book Antiqua" panose="02040602050305030304" pitchFamily="18" charset="0"/>
              </a:rPr>
              <a:t>.....</a:t>
            </a:r>
          </a:p>
        </p:txBody>
      </p:sp>
    </p:spTree>
    <p:extLst>
      <p:ext uri="{BB962C8B-B14F-4D97-AF65-F5344CB8AC3E}">
        <p14:creationId xmlns:p14="http://schemas.microsoft.com/office/powerpoint/2010/main" val="301285018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965200"/>
            <a:ext cx="77470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7905" y="2336800"/>
            <a:ext cx="5328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Find the names of suppliers who supply some red part.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24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965200"/>
            <a:ext cx="77470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7905" y="2336800"/>
            <a:ext cx="5328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Find the names of suppliers who supply some red part.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88456" y="2983131"/>
            <a:ext cx="5669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π </a:t>
            </a:r>
            <a:r>
              <a:rPr lang="en-US" baseline="-25000" dirty="0"/>
              <a:t>sname</a:t>
            </a:r>
            <a:r>
              <a:rPr lang="en-US" dirty="0"/>
              <a:t> (π </a:t>
            </a:r>
            <a:r>
              <a:rPr lang="en-US" baseline="-25000" dirty="0" err="1"/>
              <a:t>sid</a:t>
            </a:r>
            <a:r>
              <a:rPr lang="en-US" dirty="0"/>
              <a:t> ((π </a:t>
            </a:r>
            <a:r>
              <a:rPr lang="en-US" baseline="-25000" dirty="0" err="1"/>
              <a:t>pid</a:t>
            </a:r>
            <a:r>
              <a:rPr lang="en-US" dirty="0"/>
              <a:t> </a:t>
            </a:r>
            <a:r>
              <a:rPr lang="en-US" dirty="0" err="1"/>
              <a:t>σ</a:t>
            </a:r>
            <a:r>
              <a:rPr lang="en-US" dirty="0"/>
              <a:t> </a:t>
            </a:r>
            <a:r>
              <a:rPr lang="en-US" baseline="-25000" dirty="0"/>
              <a:t>color = ‘red’ </a:t>
            </a:r>
            <a:r>
              <a:rPr lang="en-US" dirty="0"/>
              <a:t>Parts)      Catalog)      Suppliers)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728" y="3106964"/>
            <a:ext cx="370907" cy="2106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87" y="3095625"/>
            <a:ext cx="317500" cy="21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71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965200"/>
            <a:ext cx="7747000" cy="1371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18467" y="2449294"/>
            <a:ext cx="5907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the </a:t>
            </a:r>
            <a:r>
              <a:rPr lang="en-US" i="1" dirty="0" err="1"/>
              <a:t>sids</a:t>
            </a:r>
            <a:r>
              <a:rPr lang="en-US" dirty="0"/>
              <a:t> of suppliers who supply some red or green part.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254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965200"/>
            <a:ext cx="7747000" cy="1371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18467" y="2449294"/>
            <a:ext cx="5907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the </a:t>
            </a:r>
            <a:r>
              <a:rPr lang="en-US" i="1" dirty="0" err="1"/>
              <a:t>sids</a:t>
            </a:r>
            <a:r>
              <a:rPr lang="en-US" dirty="0"/>
              <a:t> of suppliers who supply some red or green part.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57" y="2995123"/>
            <a:ext cx="7104743" cy="73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723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965200"/>
            <a:ext cx="7747000" cy="1371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71696" y="2503714"/>
            <a:ext cx="7600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the </a:t>
            </a:r>
            <a:r>
              <a:rPr lang="en-US" i="1" dirty="0" err="1"/>
              <a:t>sids</a:t>
            </a:r>
            <a:r>
              <a:rPr lang="en-US" dirty="0"/>
              <a:t> of suppliers who supply some red part or are at 221 Packer Street.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357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965200"/>
            <a:ext cx="7747000" cy="1371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71696" y="2503714"/>
            <a:ext cx="7600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the </a:t>
            </a:r>
            <a:r>
              <a:rPr lang="en-US" i="1" dirty="0" err="1"/>
              <a:t>sids</a:t>
            </a:r>
            <a:r>
              <a:rPr lang="en-US" dirty="0"/>
              <a:t> of suppliers who supply some red part or are at 221 Packer Street.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99" y="2826879"/>
            <a:ext cx="5733143" cy="156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176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965200"/>
            <a:ext cx="7747000" cy="1371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38981" y="2449294"/>
            <a:ext cx="7066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the </a:t>
            </a:r>
            <a:r>
              <a:rPr lang="en-US" i="1" dirty="0" err="1"/>
              <a:t>sids</a:t>
            </a:r>
            <a:r>
              <a:rPr lang="en-US" dirty="0"/>
              <a:t> of suppliers who supply some red part and some green part.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8A42EB-4D19-4686-9BD5-F2F2BF9E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R-a expressions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3F517-786E-4F0C-B157-D7DD1EDDA7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CMSC 508 – Database Theory</a:t>
            </a:r>
          </a:p>
        </p:txBody>
      </p:sp>
    </p:spTree>
    <p:extLst>
      <p:ext uri="{BB962C8B-B14F-4D97-AF65-F5344CB8AC3E}">
        <p14:creationId xmlns:p14="http://schemas.microsoft.com/office/powerpoint/2010/main" val="242582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965200"/>
            <a:ext cx="7747000" cy="1371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38981" y="2449294"/>
            <a:ext cx="7066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the </a:t>
            </a:r>
            <a:r>
              <a:rPr lang="en-US" i="1" dirty="0" err="1"/>
              <a:t>sids</a:t>
            </a:r>
            <a:r>
              <a:rPr lang="en-US" dirty="0"/>
              <a:t> of suppliers who supply some red part and some green part.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447" y="2772459"/>
            <a:ext cx="5491103" cy="142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545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965200"/>
            <a:ext cx="7747000" cy="1371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22414" y="2449294"/>
            <a:ext cx="4699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the </a:t>
            </a:r>
            <a:r>
              <a:rPr lang="en-US" i="1" dirty="0" err="1"/>
              <a:t>sids</a:t>
            </a:r>
            <a:r>
              <a:rPr lang="en-US" dirty="0"/>
              <a:t> of suppliers who supply every part.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053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965200"/>
            <a:ext cx="7747000" cy="1371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22414" y="2449294"/>
            <a:ext cx="4699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the </a:t>
            </a:r>
            <a:r>
              <a:rPr lang="en-US" i="1" dirty="0" err="1"/>
              <a:t>sids</a:t>
            </a:r>
            <a:r>
              <a:rPr lang="en-US" dirty="0"/>
              <a:t> of suppliers who supply every part.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15" y="3095625"/>
            <a:ext cx="3214914" cy="67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269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965200"/>
            <a:ext cx="7747000" cy="1371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38774" y="2394856"/>
            <a:ext cx="5066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the </a:t>
            </a:r>
            <a:r>
              <a:rPr lang="en-US" i="1" dirty="0" err="1"/>
              <a:t>sids</a:t>
            </a:r>
            <a:r>
              <a:rPr lang="en-US" dirty="0"/>
              <a:t> of suppliers who supply every red part.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388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965200"/>
            <a:ext cx="7747000" cy="1371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38774" y="2394856"/>
            <a:ext cx="5066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the </a:t>
            </a:r>
            <a:r>
              <a:rPr lang="en-US" i="1" dirty="0" err="1"/>
              <a:t>sids</a:t>
            </a:r>
            <a:r>
              <a:rPr lang="en-US" dirty="0"/>
              <a:t> of suppliers who supply every red part.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114" y="2793697"/>
            <a:ext cx="4847771" cy="60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06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965200"/>
            <a:ext cx="7747000" cy="1371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15485" y="2547257"/>
            <a:ext cx="591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the </a:t>
            </a:r>
            <a:r>
              <a:rPr lang="en-US" i="1" dirty="0" err="1"/>
              <a:t>sids</a:t>
            </a:r>
            <a:r>
              <a:rPr lang="en-US" dirty="0"/>
              <a:t> of suppliers who supply every red or green part.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959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965200"/>
            <a:ext cx="7747000" cy="1371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15485" y="2547257"/>
            <a:ext cx="591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the </a:t>
            </a:r>
            <a:r>
              <a:rPr lang="en-US" i="1" dirty="0" err="1"/>
              <a:t>sids</a:t>
            </a:r>
            <a:r>
              <a:rPr lang="en-US" dirty="0"/>
              <a:t> of suppliers who supply every red or green part.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716" y="2960914"/>
            <a:ext cx="6152566" cy="68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03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965200"/>
            <a:ext cx="7747000" cy="1371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76538" y="2554515"/>
            <a:ext cx="7590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the </a:t>
            </a:r>
            <a:r>
              <a:rPr lang="en-US" i="1" dirty="0" err="1"/>
              <a:t>sids</a:t>
            </a:r>
            <a:r>
              <a:rPr lang="en-US" dirty="0"/>
              <a:t> of suppliers who supply every red part or supply every green part.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579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965200"/>
            <a:ext cx="7747000" cy="1371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76538" y="2554515"/>
            <a:ext cx="7590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the </a:t>
            </a:r>
            <a:r>
              <a:rPr lang="en-US" i="1" dirty="0" err="1"/>
              <a:t>sids</a:t>
            </a:r>
            <a:r>
              <a:rPr lang="en-US" dirty="0"/>
              <a:t> of suppliers who supply every red part or supply every green part.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371" y="2877680"/>
            <a:ext cx="5849257" cy="130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038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965200"/>
            <a:ext cx="7747000" cy="1371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11943" y="2503715"/>
            <a:ext cx="7621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pairs of </a:t>
            </a:r>
            <a:r>
              <a:rPr lang="en-US" i="1" dirty="0" err="1"/>
              <a:t>sids</a:t>
            </a:r>
            <a:r>
              <a:rPr lang="en-US" dirty="0"/>
              <a:t> such that the supplier with the first </a:t>
            </a:r>
            <a:r>
              <a:rPr lang="en-US" i="1" dirty="0" err="1"/>
              <a:t>sid</a:t>
            </a:r>
            <a:r>
              <a:rPr lang="en-US" dirty="0"/>
              <a:t> charges more for some</a:t>
            </a:r>
          </a:p>
          <a:p>
            <a:r>
              <a:rPr lang="en-US" dirty="0"/>
              <a:t>part than the supplier with the second </a:t>
            </a:r>
            <a:r>
              <a:rPr lang="en-US" i="1" dirty="0" err="1"/>
              <a:t>sid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7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6D32479-3844-6F49-9567-04481D42D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0BE54D6-B324-5245-8EA2-9645B2942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Rectangle 11">
            <a:extLst>
              <a:ext uri="{FF2B5EF4-FFF2-40B4-BE49-F238E27FC236}">
                <a16:creationId xmlns:a16="http://schemas.microsoft.com/office/drawing/2014/main" id="{467F6635-A872-3949-8AA6-DE39ED57C2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2459" y="1555102"/>
            <a:ext cx="8699081" cy="3985357"/>
          </a:xfrm>
          <a:noFill/>
          <a:ln/>
        </p:spPr>
        <p:txBody>
          <a:bodyPr/>
          <a:lstStyle/>
          <a:p>
            <a:r>
              <a:rPr lang="en-US" altLang="en-US" sz="2400" dirty="0"/>
              <a:t>Relations for the examples:</a:t>
            </a:r>
          </a:p>
          <a:p>
            <a:pPr marL="457200" lvl="1" indent="0">
              <a:buNone/>
            </a:pPr>
            <a:r>
              <a:rPr lang="en-US" altLang="en-US" sz="1800" dirty="0">
                <a:latin typeface="Andale Mono" panose="020B0509000000000004" pitchFamily="49" charset="0"/>
              </a:rPr>
              <a:t>Sailors(</a:t>
            </a:r>
            <a:r>
              <a:rPr lang="en-US" altLang="en-US" sz="1800" u="sng" dirty="0" err="1">
                <a:latin typeface="Andale Mono" panose="020B0509000000000004" pitchFamily="49" charset="0"/>
              </a:rPr>
              <a:t>sid</a:t>
            </a:r>
            <a:r>
              <a:rPr lang="en-US" altLang="en-US" sz="1800" u="sng" dirty="0">
                <a:latin typeface="Andale Mono" panose="020B0509000000000004" pitchFamily="49" charset="0"/>
              </a:rPr>
              <a:t>: integer</a:t>
            </a:r>
            <a:r>
              <a:rPr lang="en-US" altLang="en-US" sz="1800" dirty="0">
                <a:latin typeface="Andale Mono" panose="020B0509000000000004" pitchFamily="49" charset="0"/>
              </a:rPr>
              <a:t>, sname: string, rating: integer, height: real)</a:t>
            </a:r>
          </a:p>
          <a:p>
            <a:pPr marL="457200" lvl="1" indent="0">
              <a:buNone/>
            </a:pPr>
            <a:r>
              <a:rPr lang="en-US" altLang="en-US" sz="1800" dirty="0">
                <a:latin typeface="Andale Mono" panose="020B0509000000000004" pitchFamily="49" charset="0"/>
              </a:rPr>
              <a:t>Boats(</a:t>
            </a:r>
            <a:r>
              <a:rPr lang="en-US" altLang="en-US" sz="1800" u="sng" dirty="0">
                <a:latin typeface="Andale Mono" panose="020B0509000000000004" pitchFamily="49" charset="0"/>
              </a:rPr>
              <a:t>bid: integer</a:t>
            </a:r>
            <a:r>
              <a:rPr lang="en-US" altLang="en-US" sz="1800" dirty="0">
                <a:latin typeface="Andale Mono" panose="020B0509000000000004" pitchFamily="49" charset="0"/>
              </a:rPr>
              <a:t>, bname: string, color: string)</a:t>
            </a:r>
          </a:p>
          <a:p>
            <a:pPr marL="457200" lvl="1" indent="0">
              <a:buNone/>
            </a:pPr>
            <a:r>
              <a:rPr lang="en-US" altLang="en-US" sz="1800" dirty="0">
                <a:latin typeface="Andale Mono" panose="020B0509000000000004" pitchFamily="49" charset="0"/>
              </a:rPr>
              <a:t>Reservation(</a:t>
            </a:r>
            <a:r>
              <a:rPr lang="en-US" altLang="en-US" sz="1800" u="sng" dirty="0" err="1">
                <a:latin typeface="Andale Mono" panose="020B0509000000000004" pitchFamily="49" charset="0"/>
              </a:rPr>
              <a:t>sid</a:t>
            </a:r>
            <a:r>
              <a:rPr lang="en-US" altLang="en-US" sz="1800" u="sng" dirty="0">
                <a:latin typeface="Andale Mono" panose="020B0509000000000004" pitchFamily="49" charset="0"/>
              </a:rPr>
              <a:t>: integer, bid: integer, day: date</a:t>
            </a:r>
            <a:r>
              <a:rPr lang="en-US" altLang="en-US" sz="1800" dirty="0">
                <a:latin typeface="Andale Mono" panose="020B0509000000000004" pitchFamily="49" charset="0"/>
              </a:rPr>
              <a:t>)</a:t>
            </a:r>
          </a:p>
          <a:p>
            <a:endParaRPr lang="en-US" altLang="en-US" sz="2400" dirty="0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2C46C50B-37BC-1845-89EC-CC80C15C26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14325"/>
            <a:ext cx="7588250" cy="828675"/>
          </a:xfrm>
          <a:noFill/>
          <a:ln/>
        </p:spPr>
        <p:txBody>
          <a:bodyPr/>
          <a:lstStyle/>
          <a:p>
            <a:r>
              <a:rPr lang="en-US" altLang="en-US" dirty="0"/>
              <a:t>Example Relational Schemas</a:t>
            </a:r>
          </a:p>
        </p:txBody>
      </p:sp>
    </p:spTree>
    <p:extLst>
      <p:ext uri="{BB962C8B-B14F-4D97-AF65-F5344CB8AC3E}">
        <p14:creationId xmlns:p14="http://schemas.microsoft.com/office/powerpoint/2010/main" val="3758117695"/>
      </p:ext>
    </p:extLst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965200"/>
            <a:ext cx="7747000" cy="1371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11943" y="2503715"/>
            <a:ext cx="7621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pairs of </a:t>
            </a:r>
            <a:r>
              <a:rPr lang="en-US" i="1" dirty="0" err="1"/>
              <a:t>sids</a:t>
            </a:r>
            <a:r>
              <a:rPr lang="en-US" dirty="0"/>
              <a:t> such that the supplier with the first </a:t>
            </a:r>
            <a:r>
              <a:rPr lang="en-US" i="1" dirty="0" err="1"/>
              <a:t>sid</a:t>
            </a:r>
            <a:r>
              <a:rPr lang="en-US" dirty="0"/>
              <a:t> charges more for some</a:t>
            </a:r>
          </a:p>
          <a:p>
            <a:r>
              <a:rPr lang="en-US" dirty="0"/>
              <a:t>part than the supplier with the second </a:t>
            </a:r>
            <a:r>
              <a:rPr lang="en-US" i="1" dirty="0" err="1"/>
              <a:t>sid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57" y="3095625"/>
            <a:ext cx="7307943" cy="129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614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965200"/>
            <a:ext cx="7747000" cy="1371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38001" y="2449294"/>
            <a:ext cx="6267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the </a:t>
            </a:r>
            <a:r>
              <a:rPr lang="en-US" i="1" dirty="0" err="1"/>
              <a:t>pids</a:t>
            </a:r>
            <a:r>
              <a:rPr lang="en-US" dirty="0"/>
              <a:t> of parts supplied by at least two different suppliers.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96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965200"/>
            <a:ext cx="7747000" cy="1371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38001" y="2449294"/>
            <a:ext cx="6267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the </a:t>
            </a:r>
            <a:r>
              <a:rPr lang="en-US" i="1" dirty="0" err="1"/>
              <a:t>pids</a:t>
            </a:r>
            <a:r>
              <a:rPr lang="en-US" dirty="0"/>
              <a:t> of parts supplied by at least two different suppliers.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771" y="2910565"/>
            <a:ext cx="5544457" cy="133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716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965200"/>
            <a:ext cx="7747000" cy="137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99" y="2923846"/>
            <a:ext cx="7988301" cy="4603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9531" y="2445657"/>
            <a:ext cx="2174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</a:t>
            </a:r>
            <a:r>
              <a:rPr lang="en-US"/>
              <a:t>this relation?</a:t>
            </a:r>
          </a:p>
        </p:txBody>
      </p:sp>
    </p:spTree>
    <p:extLst>
      <p:ext uri="{BB962C8B-B14F-4D97-AF65-F5344CB8AC3E}">
        <p14:creationId xmlns:p14="http://schemas.microsoft.com/office/powerpoint/2010/main" val="15187119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965200"/>
            <a:ext cx="77470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9531" y="2445657"/>
            <a:ext cx="2174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</a:t>
            </a:r>
            <a:r>
              <a:rPr lang="en-US"/>
              <a:t>this relation?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6" y="2923846"/>
            <a:ext cx="7802880" cy="93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47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965200"/>
            <a:ext cx="77470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9531" y="2445657"/>
            <a:ext cx="2174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</a:t>
            </a:r>
            <a:r>
              <a:rPr lang="en-US"/>
              <a:t>this relation?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03" y="2923846"/>
            <a:ext cx="7820297" cy="90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29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6D32479-3844-6F49-9567-04481D42D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0BE54D6-B324-5245-8EA2-9645B2942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2C46C50B-37BC-1845-89EC-CC80C15C2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8454" y="314325"/>
            <a:ext cx="4564251" cy="828675"/>
          </a:xfrm>
          <a:noFill/>
          <a:ln/>
        </p:spPr>
        <p:txBody>
          <a:bodyPr/>
          <a:lstStyle/>
          <a:p>
            <a:r>
              <a:rPr lang="en-US" altLang="en-US" dirty="0"/>
              <a:t>Example Instances</a:t>
            </a:r>
          </a:p>
        </p:txBody>
      </p:sp>
      <p:sp>
        <p:nvSpPr>
          <p:cNvPr id="11275" name="Rectangle 11">
            <a:extLst>
              <a:ext uri="{FF2B5EF4-FFF2-40B4-BE49-F238E27FC236}">
                <a16:creationId xmlns:a16="http://schemas.microsoft.com/office/drawing/2014/main" id="{467F6635-A872-3949-8AA6-DE39ED57C27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8231" y="1371600"/>
            <a:ext cx="4222319" cy="3486150"/>
          </a:xfrm>
          <a:noFill/>
          <a:ln/>
        </p:spPr>
        <p:txBody>
          <a:bodyPr/>
          <a:lstStyle/>
          <a:p>
            <a:r>
              <a:rPr lang="en-US" altLang="en-US" sz="1800" dirty="0"/>
              <a:t>“Sailors” and “Reserves” relations for the examples.</a:t>
            </a:r>
          </a:p>
        </p:txBody>
      </p:sp>
      <p:graphicFrame>
        <p:nvGraphicFramePr>
          <p:cNvPr id="11269" name="Object 5">
            <a:hlinkClick r:id="" action="ppaction://ole?verb=0"/>
            <a:extLst>
              <a:ext uri="{FF2B5EF4-FFF2-40B4-BE49-F238E27FC236}">
                <a16:creationId xmlns:a16="http://schemas.microsoft.com/office/drawing/2014/main" id="{CBDBEE0A-EC23-0D42-B566-A411EECE0E31}"/>
              </a:ext>
            </a:extLst>
          </p:cNvPr>
          <p:cNvGraphicFramePr>
            <a:graphicFrameLocks/>
          </p:cNvGraphicFramePr>
          <p:nvPr/>
        </p:nvGraphicFramePr>
        <p:xfrm>
          <a:off x="4743451" y="1482329"/>
          <a:ext cx="3175397" cy="1654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1" name="Document" r:id="rId4" imgW="24396700" imgH="12712700" progId="Word.Document.8">
                  <p:embed/>
                </p:oleObj>
              </mc:Choice>
              <mc:Fallback>
                <p:oleObj name="Document" r:id="rId4" imgW="24396700" imgH="12712700" progId="Word.Document.8">
                  <p:embed/>
                  <p:pic>
                    <p:nvPicPr>
                      <p:cNvPr id="11269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CBDBEE0A-EC23-0D42-B566-A411EECE0E3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1" y="1482329"/>
                        <a:ext cx="3175397" cy="16549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>
            <a:hlinkClick r:id="" action="ppaction://ole?verb=0"/>
            <a:extLst>
              <a:ext uri="{FF2B5EF4-FFF2-40B4-BE49-F238E27FC236}">
                <a16:creationId xmlns:a16="http://schemas.microsoft.com/office/drawing/2014/main" id="{49316505-A3D9-7948-9783-43C3C207A886}"/>
              </a:ext>
            </a:extLst>
          </p:cNvPr>
          <p:cNvGraphicFramePr>
            <a:graphicFrameLocks/>
          </p:cNvGraphicFramePr>
          <p:nvPr/>
        </p:nvGraphicFramePr>
        <p:xfrm>
          <a:off x="4743451" y="3162300"/>
          <a:ext cx="3298031" cy="1772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2" name="Document" r:id="rId6" imgW="25336500" imgH="13627100" progId="Word.Document.8">
                  <p:embed/>
                </p:oleObj>
              </mc:Choice>
              <mc:Fallback>
                <p:oleObj name="Document" r:id="rId6" imgW="25336500" imgH="13627100" progId="Word.Document.8">
                  <p:embed/>
                  <p:pic>
                    <p:nvPicPr>
                      <p:cNvPr id="11270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49316505-A3D9-7948-9783-43C3C207A88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1" y="3162300"/>
                        <a:ext cx="3298031" cy="1772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>
            <a:hlinkClick r:id="" action="ppaction://ole?verb=0"/>
            <a:extLst>
              <a:ext uri="{FF2B5EF4-FFF2-40B4-BE49-F238E27FC236}">
                <a16:creationId xmlns:a16="http://schemas.microsoft.com/office/drawing/2014/main" id="{712DBE9C-29CF-9448-986C-F994D8EFC8E4}"/>
              </a:ext>
            </a:extLst>
          </p:cNvPr>
          <p:cNvGraphicFramePr>
            <a:graphicFrameLocks/>
          </p:cNvGraphicFramePr>
          <p:nvPr/>
        </p:nvGraphicFramePr>
        <p:xfrm>
          <a:off x="5372100" y="247650"/>
          <a:ext cx="2552700" cy="1265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3" name="Document" r:id="rId8" imgW="19608800" imgH="9728200" progId="Word.Document.8">
                  <p:embed/>
                </p:oleObj>
              </mc:Choice>
              <mc:Fallback>
                <p:oleObj name="Document" r:id="rId8" imgW="19608800" imgH="9728200" progId="Word.Document.8">
                  <p:embed/>
                  <p:pic>
                    <p:nvPicPr>
                      <p:cNvPr id="11271" name="Object 7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712DBE9C-29CF-9448-986C-F994D8EFC8E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247650"/>
                        <a:ext cx="2552700" cy="1265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Rectangle 8">
            <a:extLst>
              <a:ext uri="{FF2B5EF4-FFF2-40B4-BE49-F238E27FC236}">
                <a16:creationId xmlns:a16="http://schemas.microsoft.com/office/drawing/2014/main" id="{D2BF04BD-4E23-D14B-AC88-E47DF3BEF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4185" y="276225"/>
            <a:ext cx="419186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r>
              <a:rPr lang="en-US" altLang="en-US" b="1" i="1">
                <a:latin typeface="Book Antiqua" panose="02040602050305030304" pitchFamily="18" charset="0"/>
              </a:rPr>
              <a:t>R1</a:t>
            </a:r>
          </a:p>
        </p:txBody>
      </p:sp>
      <p:sp>
        <p:nvSpPr>
          <p:cNvPr id="11273" name="Rectangle 9">
            <a:extLst>
              <a:ext uri="{FF2B5EF4-FFF2-40B4-BE49-F238E27FC236}">
                <a16:creationId xmlns:a16="http://schemas.microsoft.com/office/drawing/2014/main" id="{0210C228-EB23-3545-8999-8C9F0BC18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75" y="1590675"/>
            <a:ext cx="380714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r>
              <a:rPr lang="en-US" altLang="en-US" b="1" i="1">
                <a:latin typeface="Book Antiqua" panose="02040602050305030304" pitchFamily="18" charset="0"/>
              </a:rPr>
              <a:t>S1</a:t>
            </a:r>
          </a:p>
        </p:txBody>
      </p:sp>
      <p:sp>
        <p:nvSpPr>
          <p:cNvPr id="11274" name="Rectangle 10">
            <a:extLst>
              <a:ext uri="{FF2B5EF4-FFF2-40B4-BE49-F238E27FC236}">
                <a16:creationId xmlns:a16="http://schemas.microsoft.com/office/drawing/2014/main" id="{2588BEAE-EB4F-174E-90BE-10E5C86EC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75" y="3189685"/>
            <a:ext cx="380714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r>
              <a:rPr lang="en-US" altLang="en-US" b="1" i="1">
                <a:latin typeface="Book Antiqua" panose="02040602050305030304" pitchFamily="18" charset="0"/>
              </a:rPr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591373145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6D32479-3844-6F49-9567-04481D42D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0BE54D6-B324-5245-8EA2-9645B2942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2C46C50B-37BC-1845-89EC-CC80C15C2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8454" y="314325"/>
            <a:ext cx="4564251" cy="828675"/>
          </a:xfrm>
          <a:noFill/>
          <a:ln/>
        </p:spPr>
        <p:txBody>
          <a:bodyPr/>
          <a:lstStyle/>
          <a:p>
            <a:r>
              <a:rPr lang="en-US" altLang="en-US" dirty="0"/>
              <a:t>Projection</a:t>
            </a:r>
          </a:p>
        </p:txBody>
      </p:sp>
      <p:graphicFrame>
        <p:nvGraphicFramePr>
          <p:cNvPr id="11269" name="Object 5">
            <a:hlinkClick r:id="" action="ppaction://ole?verb=0"/>
            <a:extLst>
              <a:ext uri="{FF2B5EF4-FFF2-40B4-BE49-F238E27FC236}">
                <a16:creationId xmlns:a16="http://schemas.microsoft.com/office/drawing/2014/main" id="{CBDBEE0A-EC23-0D42-B566-A411EECE0E31}"/>
              </a:ext>
            </a:extLst>
          </p:cNvPr>
          <p:cNvGraphicFramePr>
            <a:graphicFrameLocks/>
          </p:cNvGraphicFramePr>
          <p:nvPr/>
        </p:nvGraphicFramePr>
        <p:xfrm>
          <a:off x="4743451" y="1482329"/>
          <a:ext cx="3175397" cy="1654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7" name="Document" r:id="rId4" imgW="24396700" imgH="12712700" progId="Word.Document.8">
                  <p:embed/>
                </p:oleObj>
              </mc:Choice>
              <mc:Fallback>
                <p:oleObj name="Document" r:id="rId4" imgW="24396700" imgH="12712700" progId="Word.Document.8">
                  <p:embed/>
                  <p:pic>
                    <p:nvPicPr>
                      <p:cNvPr id="11269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CBDBEE0A-EC23-0D42-B566-A411EECE0E3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1" y="1482329"/>
                        <a:ext cx="3175397" cy="16549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>
            <a:hlinkClick r:id="" action="ppaction://ole?verb=0"/>
            <a:extLst>
              <a:ext uri="{FF2B5EF4-FFF2-40B4-BE49-F238E27FC236}">
                <a16:creationId xmlns:a16="http://schemas.microsoft.com/office/drawing/2014/main" id="{49316505-A3D9-7948-9783-43C3C207A886}"/>
              </a:ext>
            </a:extLst>
          </p:cNvPr>
          <p:cNvGraphicFramePr>
            <a:graphicFrameLocks/>
          </p:cNvGraphicFramePr>
          <p:nvPr/>
        </p:nvGraphicFramePr>
        <p:xfrm>
          <a:off x="4743451" y="3162300"/>
          <a:ext cx="3298031" cy="1772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8" name="Document" r:id="rId6" imgW="25336500" imgH="13627100" progId="Word.Document.8">
                  <p:embed/>
                </p:oleObj>
              </mc:Choice>
              <mc:Fallback>
                <p:oleObj name="Document" r:id="rId6" imgW="25336500" imgH="13627100" progId="Word.Document.8">
                  <p:embed/>
                  <p:pic>
                    <p:nvPicPr>
                      <p:cNvPr id="11270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49316505-A3D9-7948-9783-43C3C207A88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1" y="3162300"/>
                        <a:ext cx="3298031" cy="1772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>
            <a:hlinkClick r:id="" action="ppaction://ole?verb=0"/>
            <a:extLst>
              <a:ext uri="{FF2B5EF4-FFF2-40B4-BE49-F238E27FC236}">
                <a16:creationId xmlns:a16="http://schemas.microsoft.com/office/drawing/2014/main" id="{712DBE9C-29CF-9448-986C-F994D8EFC8E4}"/>
              </a:ext>
            </a:extLst>
          </p:cNvPr>
          <p:cNvGraphicFramePr>
            <a:graphicFrameLocks/>
          </p:cNvGraphicFramePr>
          <p:nvPr/>
        </p:nvGraphicFramePr>
        <p:xfrm>
          <a:off x="5372100" y="247650"/>
          <a:ext cx="2552700" cy="1265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9" name="Document" r:id="rId8" imgW="19608800" imgH="9728200" progId="Word.Document.8">
                  <p:embed/>
                </p:oleObj>
              </mc:Choice>
              <mc:Fallback>
                <p:oleObj name="Document" r:id="rId8" imgW="19608800" imgH="9728200" progId="Word.Document.8">
                  <p:embed/>
                  <p:pic>
                    <p:nvPicPr>
                      <p:cNvPr id="11271" name="Object 7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712DBE9C-29CF-9448-986C-F994D8EFC8E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247650"/>
                        <a:ext cx="2552700" cy="1265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Rectangle 8">
            <a:extLst>
              <a:ext uri="{FF2B5EF4-FFF2-40B4-BE49-F238E27FC236}">
                <a16:creationId xmlns:a16="http://schemas.microsoft.com/office/drawing/2014/main" id="{D2BF04BD-4E23-D14B-AC88-E47DF3BEF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4185" y="276225"/>
            <a:ext cx="419186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r>
              <a:rPr lang="en-US" altLang="en-US" b="1" i="1">
                <a:latin typeface="Book Antiqua" panose="02040602050305030304" pitchFamily="18" charset="0"/>
              </a:rPr>
              <a:t>R1</a:t>
            </a:r>
          </a:p>
        </p:txBody>
      </p:sp>
      <p:sp>
        <p:nvSpPr>
          <p:cNvPr id="11273" name="Rectangle 9">
            <a:extLst>
              <a:ext uri="{FF2B5EF4-FFF2-40B4-BE49-F238E27FC236}">
                <a16:creationId xmlns:a16="http://schemas.microsoft.com/office/drawing/2014/main" id="{0210C228-EB23-3545-8999-8C9F0BC18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75" y="1590675"/>
            <a:ext cx="380714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r>
              <a:rPr lang="en-US" altLang="en-US" b="1" i="1">
                <a:latin typeface="Book Antiqua" panose="02040602050305030304" pitchFamily="18" charset="0"/>
              </a:rPr>
              <a:t>S1</a:t>
            </a:r>
          </a:p>
        </p:txBody>
      </p:sp>
      <p:sp>
        <p:nvSpPr>
          <p:cNvPr id="11274" name="Rectangle 10">
            <a:extLst>
              <a:ext uri="{FF2B5EF4-FFF2-40B4-BE49-F238E27FC236}">
                <a16:creationId xmlns:a16="http://schemas.microsoft.com/office/drawing/2014/main" id="{2588BEAE-EB4F-174E-90BE-10E5C86EC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75" y="3189685"/>
            <a:ext cx="380714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r>
              <a:rPr lang="en-US" altLang="en-US" b="1" i="1">
                <a:latin typeface="Book Antiqua" panose="02040602050305030304" pitchFamily="18" charset="0"/>
              </a:rPr>
              <a:t>S2</a:t>
            </a:r>
          </a:p>
        </p:txBody>
      </p:sp>
      <p:graphicFrame>
        <p:nvGraphicFramePr>
          <p:cNvPr id="11" name="Object 6">
            <a:hlinkClick r:id="" action="ppaction://ole?verb=0"/>
            <a:extLst>
              <a:ext uri="{FF2B5EF4-FFF2-40B4-BE49-F238E27FC236}">
                <a16:creationId xmlns:a16="http://schemas.microsoft.com/office/drawing/2014/main" id="{CCAF6A83-420C-9C4D-99D6-BC4E339B38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9269753"/>
              </p:ext>
            </p:extLst>
          </p:nvPr>
        </p:nvGraphicFramePr>
        <p:xfrm>
          <a:off x="692150" y="1275240"/>
          <a:ext cx="353218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0" name="Equation" r:id="rId10" imgW="20358100" imgH="5626100" progId="Equation.3">
                  <p:embed/>
                </p:oleObj>
              </mc:Choice>
              <mc:Fallback>
                <p:oleObj name="Equation" r:id="rId10" imgW="20358100" imgH="5626100" progId="Equation.3">
                  <p:embed/>
                  <p:pic>
                    <p:nvPicPr>
                      <p:cNvPr id="15366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201A0B07-B529-8642-84B6-32A74EFC5EC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1275240"/>
                        <a:ext cx="3532188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>
            <a:hlinkClick r:id="" action="ppaction://ole?verb=0"/>
            <a:extLst>
              <a:ext uri="{FF2B5EF4-FFF2-40B4-BE49-F238E27FC236}">
                <a16:creationId xmlns:a16="http://schemas.microsoft.com/office/drawing/2014/main" id="{023B8A06-A9E1-1145-B8C2-E6EC694287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0813968"/>
              </p:ext>
            </p:extLst>
          </p:nvPr>
        </p:nvGraphicFramePr>
        <p:xfrm>
          <a:off x="1322614" y="2066410"/>
          <a:ext cx="2317070" cy="1982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1" name="Document" r:id="rId12" imgW="15633700" imgH="13741400" progId="Word.Document.8">
                  <p:embed/>
                </p:oleObj>
              </mc:Choice>
              <mc:Fallback>
                <p:oleObj name="Document" r:id="rId12" imgW="15633700" imgH="13741400" progId="Word.Document.8">
                  <p:embed/>
                  <p:pic>
                    <p:nvPicPr>
                      <p:cNvPr id="15365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1693A957-F347-2847-BD1C-6D8C9C1BC6C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614" y="2066410"/>
                        <a:ext cx="2317070" cy="19823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748500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6D32479-3844-6F49-9567-04481D42D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0BE54D6-B324-5245-8EA2-9645B2942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2C46C50B-37BC-1845-89EC-CC80C15C2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8454" y="314325"/>
            <a:ext cx="4564251" cy="828675"/>
          </a:xfrm>
          <a:noFill/>
          <a:ln/>
        </p:spPr>
        <p:txBody>
          <a:bodyPr/>
          <a:lstStyle/>
          <a:p>
            <a:r>
              <a:rPr lang="en-US" altLang="en-US" dirty="0"/>
              <a:t>Projection</a:t>
            </a:r>
          </a:p>
        </p:txBody>
      </p:sp>
      <p:graphicFrame>
        <p:nvGraphicFramePr>
          <p:cNvPr id="11269" name="Object 5">
            <a:hlinkClick r:id="" action="ppaction://ole?verb=0"/>
            <a:extLst>
              <a:ext uri="{FF2B5EF4-FFF2-40B4-BE49-F238E27FC236}">
                <a16:creationId xmlns:a16="http://schemas.microsoft.com/office/drawing/2014/main" id="{CBDBEE0A-EC23-0D42-B566-A411EECE0E31}"/>
              </a:ext>
            </a:extLst>
          </p:cNvPr>
          <p:cNvGraphicFramePr>
            <a:graphicFrameLocks/>
          </p:cNvGraphicFramePr>
          <p:nvPr/>
        </p:nvGraphicFramePr>
        <p:xfrm>
          <a:off x="4743451" y="1482329"/>
          <a:ext cx="3175397" cy="1654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9" name="Document" r:id="rId4" imgW="24396700" imgH="12712700" progId="Word.Document.8">
                  <p:embed/>
                </p:oleObj>
              </mc:Choice>
              <mc:Fallback>
                <p:oleObj name="Document" r:id="rId4" imgW="24396700" imgH="12712700" progId="Word.Document.8">
                  <p:embed/>
                  <p:pic>
                    <p:nvPicPr>
                      <p:cNvPr id="11269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CBDBEE0A-EC23-0D42-B566-A411EECE0E3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1" y="1482329"/>
                        <a:ext cx="3175397" cy="16549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>
            <a:hlinkClick r:id="" action="ppaction://ole?verb=0"/>
            <a:extLst>
              <a:ext uri="{FF2B5EF4-FFF2-40B4-BE49-F238E27FC236}">
                <a16:creationId xmlns:a16="http://schemas.microsoft.com/office/drawing/2014/main" id="{49316505-A3D9-7948-9783-43C3C207A886}"/>
              </a:ext>
            </a:extLst>
          </p:cNvPr>
          <p:cNvGraphicFramePr>
            <a:graphicFrameLocks/>
          </p:cNvGraphicFramePr>
          <p:nvPr/>
        </p:nvGraphicFramePr>
        <p:xfrm>
          <a:off x="4743451" y="3162300"/>
          <a:ext cx="3298031" cy="1772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0" name="Document" r:id="rId6" imgW="25336500" imgH="13627100" progId="Word.Document.8">
                  <p:embed/>
                </p:oleObj>
              </mc:Choice>
              <mc:Fallback>
                <p:oleObj name="Document" r:id="rId6" imgW="25336500" imgH="13627100" progId="Word.Document.8">
                  <p:embed/>
                  <p:pic>
                    <p:nvPicPr>
                      <p:cNvPr id="11270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49316505-A3D9-7948-9783-43C3C207A88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1" y="3162300"/>
                        <a:ext cx="3298031" cy="1772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>
            <a:hlinkClick r:id="" action="ppaction://ole?verb=0"/>
            <a:extLst>
              <a:ext uri="{FF2B5EF4-FFF2-40B4-BE49-F238E27FC236}">
                <a16:creationId xmlns:a16="http://schemas.microsoft.com/office/drawing/2014/main" id="{712DBE9C-29CF-9448-986C-F994D8EFC8E4}"/>
              </a:ext>
            </a:extLst>
          </p:cNvPr>
          <p:cNvGraphicFramePr>
            <a:graphicFrameLocks/>
          </p:cNvGraphicFramePr>
          <p:nvPr/>
        </p:nvGraphicFramePr>
        <p:xfrm>
          <a:off x="5372100" y="247650"/>
          <a:ext cx="2552700" cy="1265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1" name="Document" r:id="rId8" imgW="19608800" imgH="9728200" progId="Word.Document.8">
                  <p:embed/>
                </p:oleObj>
              </mc:Choice>
              <mc:Fallback>
                <p:oleObj name="Document" r:id="rId8" imgW="19608800" imgH="9728200" progId="Word.Document.8">
                  <p:embed/>
                  <p:pic>
                    <p:nvPicPr>
                      <p:cNvPr id="11271" name="Object 7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712DBE9C-29CF-9448-986C-F994D8EFC8E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247650"/>
                        <a:ext cx="2552700" cy="1265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Rectangle 8">
            <a:extLst>
              <a:ext uri="{FF2B5EF4-FFF2-40B4-BE49-F238E27FC236}">
                <a16:creationId xmlns:a16="http://schemas.microsoft.com/office/drawing/2014/main" id="{D2BF04BD-4E23-D14B-AC88-E47DF3BEF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4185" y="276225"/>
            <a:ext cx="419186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r>
              <a:rPr lang="en-US" altLang="en-US" b="1" i="1">
                <a:latin typeface="Book Antiqua" panose="02040602050305030304" pitchFamily="18" charset="0"/>
              </a:rPr>
              <a:t>R1</a:t>
            </a:r>
          </a:p>
        </p:txBody>
      </p:sp>
      <p:sp>
        <p:nvSpPr>
          <p:cNvPr id="11273" name="Rectangle 9">
            <a:extLst>
              <a:ext uri="{FF2B5EF4-FFF2-40B4-BE49-F238E27FC236}">
                <a16:creationId xmlns:a16="http://schemas.microsoft.com/office/drawing/2014/main" id="{0210C228-EB23-3545-8999-8C9F0BC18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75" y="1590675"/>
            <a:ext cx="380714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r>
              <a:rPr lang="en-US" altLang="en-US" b="1" i="1">
                <a:latin typeface="Book Antiqua" panose="02040602050305030304" pitchFamily="18" charset="0"/>
              </a:rPr>
              <a:t>S1</a:t>
            </a:r>
          </a:p>
        </p:txBody>
      </p:sp>
      <p:sp>
        <p:nvSpPr>
          <p:cNvPr id="11274" name="Rectangle 10">
            <a:extLst>
              <a:ext uri="{FF2B5EF4-FFF2-40B4-BE49-F238E27FC236}">
                <a16:creationId xmlns:a16="http://schemas.microsoft.com/office/drawing/2014/main" id="{2588BEAE-EB4F-174E-90BE-10E5C86EC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75" y="3189685"/>
            <a:ext cx="380714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r>
              <a:rPr lang="en-US" altLang="en-US" b="1" i="1">
                <a:latin typeface="Book Antiqua" panose="02040602050305030304" pitchFamily="18" charset="0"/>
              </a:rPr>
              <a:t>S2</a:t>
            </a:r>
          </a:p>
        </p:txBody>
      </p:sp>
      <p:graphicFrame>
        <p:nvGraphicFramePr>
          <p:cNvPr id="12" name="Object 8">
            <a:hlinkClick r:id="" action="ppaction://ole?verb=0"/>
            <a:extLst>
              <a:ext uri="{FF2B5EF4-FFF2-40B4-BE49-F238E27FC236}">
                <a16:creationId xmlns:a16="http://schemas.microsoft.com/office/drawing/2014/main" id="{5F074623-85AD-454E-91E9-7A270B69AC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0461101"/>
              </p:ext>
            </p:extLst>
          </p:nvPr>
        </p:nvGraphicFramePr>
        <p:xfrm>
          <a:off x="1322387" y="1339850"/>
          <a:ext cx="21637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2" name="Equation" r:id="rId10" imgW="12471400" imgH="4686300" progId="Equation.3">
                  <p:embed/>
                </p:oleObj>
              </mc:Choice>
              <mc:Fallback>
                <p:oleObj name="Equation" r:id="rId10" imgW="12471400" imgH="4686300" progId="Equation.3">
                  <p:embed/>
                  <p:pic>
                    <p:nvPicPr>
                      <p:cNvPr id="15368" name="Object 8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42936DAA-D40E-3D47-AF53-0EA3D488B61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7" y="1339850"/>
                        <a:ext cx="216376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>
            <a:hlinkClick r:id="" action="ppaction://ole?verb=0"/>
            <a:extLst>
              <a:ext uri="{FF2B5EF4-FFF2-40B4-BE49-F238E27FC236}">
                <a16:creationId xmlns:a16="http://schemas.microsoft.com/office/drawing/2014/main" id="{B240E8E6-A105-784E-BBC4-5509DA84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8503742"/>
              </p:ext>
            </p:extLst>
          </p:nvPr>
        </p:nvGraphicFramePr>
        <p:xfrm>
          <a:off x="1585487" y="2349500"/>
          <a:ext cx="1056113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3" name="Document" r:id="rId12" imgW="7137400" imgH="9728200" progId="Word.Document.8">
                  <p:embed/>
                </p:oleObj>
              </mc:Choice>
              <mc:Fallback>
                <p:oleObj name="Document" r:id="rId12" imgW="7137400" imgH="9728200" progId="Word.Document.8">
                  <p:embed/>
                  <p:pic>
                    <p:nvPicPr>
                      <p:cNvPr id="15367" name="Object 7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49C25BE2-C85E-2743-8205-4A057EAC194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487" y="2349500"/>
                        <a:ext cx="1056113" cy="149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531316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6D32479-3844-6F49-9567-04481D42D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0BE54D6-B324-5245-8EA2-9645B2942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2C46C50B-37BC-1845-89EC-CC80C15C2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8454" y="314325"/>
            <a:ext cx="4564251" cy="828675"/>
          </a:xfrm>
          <a:noFill/>
          <a:ln/>
        </p:spPr>
        <p:txBody>
          <a:bodyPr/>
          <a:lstStyle/>
          <a:p>
            <a:r>
              <a:rPr lang="en-US" altLang="en-US" dirty="0"/>
              <a:t>Selection</a:t>
            </a:r>
          </a:p>
        </p:txBody>
      </p:sp>
      <p:graphicFrame>
        <p:nvGraphicFramePr>
          <p:cNvPr id="11269" name="Object 5">
            <a:hlinkClick r:id="" action="ppaction://ole?verb=0"/>
            <a:extLst>
              <a:ext uri="{FF2B5EF4-FFF2-40B4-BE49-F238E27FC236}">
                <a16:creationId xmlns:a16="http://schemas.microsoft.com/office/drawing/2014/main" id="{CBDBEE0A-EC23-0D42-B566-A411EECE0E31}"/>
              </a:ext>
            </a:extLst>
          </p:cNvPr>
          <p:cNvGraphicFramePr>
            <a:graphicFrameLocks/>
          </p:cNvGraphicFramePr>
          <p:nvPr/>
        </p:nvGraphicFramePr>
        <p:xfrm>
          <a:off x="4743451" y="1482329"/>
          <a:ext cx="3175397" cy="1654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0" name="Document" r:id="rId4" imgW="24396700" imgH="12712700" progId="Word.Document.8">
                  <p:embed/>
                </p:oleObj>
              </mc:Choice>
              <mc:Fallback>
                <p:oleObj name="Document" r:id="rId4" imgW="24396700" imgH="12712700" progId="Word.Document.8">
                  <p:embed/>
                  <p:pic>
                    <p:nvPicPr>
                      <p:cNvPr id="11269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CBDBEE0A-EC23-0D42-B566-A411EECE0E3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1" y="1482329"/>
                        <a:ext cx="3175397" cy="16549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>
            <a:hlinkClick r:id="" action="ppaction://ole?verb=0"/>
            <a:extLst>
              <a:ext uri="{FF2B5EF4-FFF2-40B4-BE49-F238E27FC236}">
                <a16:creationId xmlns:a16="http://schemas.microsoft.com/office/drawing/2014/main" id="{49316505-A3D9-7948-9783-43C3C207A886}"/>
              </a:ext>
            </a:extLst>
          </p:cNvPr>
          <p:cNvGraphicFramePr>
            <a:graphicFrameLocks/>
          </p:cNvGraphicFramePr>
          <p:nvPr/>
        </p:nvGraphicFramePr>
        <p:xfrm>
          <a:off x="4743451" y="3162300"/>
          <a:ext cx="3298031" cy="1772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1" name="Document" r:id="rId6" imgW="25336500" imgH="13627100" progId="Word.Document.8">
                  <p:embed/>
                </p:oleObj>
              </mc:Choice>
              <mc:Fallback>
                <p:oleObj name="Document" r:id="rId6" imgW="25336500" imgH="13627100" progId="Word.Document.8">
                  <p:embed/>
                  <p:pic>
                    <p:nvPicPr>
                      <p:cNvPr id="11270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49316505-A3D9-7948-9783-43C3C207A88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1" y="3162300"/>
                        <a:ext cx="3298031" cy="1772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>
            <a:hlinkClick r:id="" action="ppaction://ole?verb=0"/>
            <a:extLst>
              <a:ext uri="{FF2B5EF4-FFF2-40B4-BE49-F238E27FC236}">
                <a16:creationId xmlns:a16="http://schemas.microsoft.com/office/drawing/2014/main" id="{712DBE9C-29CF-9448-986C-F994D8EFC8E4}"/>
              </a:ext>
            </a:extLst>
          </p:cNvPr>
          <p:cNvGraphicFramePr>
            <a:graphicFrameLocks/>
          </p:cNvGraphicFramePr>
          <p:nvPr/>
        </p:nvGraphicFramePr>
        <p:xfrm>
          <a:off x="5372100" y="247650"/>
          <a:ext cx="2552700" cy="1265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2" name="Document" r:id="rId8" imgW="19608800" imgH="9728200" progId="Word.Document.8">
                  <p:embed/>
                </p:oleObj>
              </mc:Choice>
              <mc:Fallback>
                <p:oleObj name="Document" r:id="rId8" imgW="19608800" imgH="9728200" progId="Word.Document.8">
                  <p:embed/>
                  <p:pic>
                    <p:nvPicPr>
                      <p:cNvPr id="11271" name="Object 7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712DBE9C-29CF-9448-986C-F994D8EFC8E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247650"/>
                        <a:ext cx="2552700" cy="1265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Rectangle 8">
            <a:extLst>
              <a:ext uri="{FF2B5EF4-FFF2-40B4-BE49-F238E27FC236}">
                <a16:creationId xmlns:a16="http://schemas.microsoft.com/office/drawing/2014/main" id="{D2BF04BD-4E23-D14B-AC88-E47DF3BEF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4185" y="276225"/>
            <a:ext cx="419186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r>
              <a:rPr lang="en-US" altLang="en-US" b="1" i="1">
                <a:latin typeface="Book Antiqua" panose="02040602050305030304" pitchFamily="18" charset="0"/>
              </a:rPr>
              <a:t>R1</a:t>
            </a:r>
          </a:p>
        </p:txBody>
      </p:sp>
      <p:sp>
        <p:nvSpPr>
          <p:cNvPr id="11273" name="Rectangle 9">
            <a:extLst>
              <a:ext uri="{FF2B5EF4-FFF2-40B4-BE49-F238E27FC236}">
                <a16:creationId xmlns:a16="http://schemas.microsoft.com/office/drawing/2014/main" id="{0210C228-EB23-3545-8999-8C9F0BC18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75" y="1590675"/>
            <a:ext cx="380714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r>
              <a:rPr lang="en-US" altLang="en-US" b="1" i="1">
                <a:latin typeface="Book Antiqua" panose="02040602050305030304" pitchFamily="18" charset="0"/>
              </a:rPr>
              <a:t>S1</a:t>
            </a:r>
          </a:p>
        </p:txBody>
      </p:sp>
      <p:sp>
        <p:nvSpPr>
          <p:cNvPr id="11274" name="Rectangle 10">
            <a:extLst>
              <a:ext uri="{FF2B5EF4-FFF2-40B4-BE49-F238E27FC236}">
                <a16:creationId xmlns:a16="http://schemas.microsoft.com/office/drawing/2014/main" id="{2588BEAE-EB4F-174E-90BE-10E5C86EC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75" y="3189685"/>
            <a:ext cx="380714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r>
              <a:rPr lang="en-US" altLang="en-US" b="1" i="1">
                <a:latin typeface="Book Antiqua" panose="02040602050305030304" pitchFamily="18" charset="0"/>
              </a:rPr>
              <a:t>S2</a:t>
            </a:r>
          </a:p>
        </p:txBody>
      </p:sp>
      <p:graphicFrame>
        <p:nvGraphicFramePr>
          <p:cNvPr id="13" name="Object 5">
            <a:hlinkClick r:id="" action="ppaction://ole?verb=0"/>
            <a:extLst>
              <a:ext uri="{FF2B5EF4-FFF2-40B4-BE49-F238E27FC236}">
                <a16:creationId xmlns:a16="http://schemas.microsoft.com/office/drawing/2014/main" id="{4ACDCE7A-4AD0-F048-997F-35789BC17D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5808301"/>
              </p:ext>
            </p:extLst>
          </p:nvPr>
        </p:nvGraphicFramePr>
        <p:xfrm>
          <a:off x="933451" y="1422401"/>
          <a:ext cx="308610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3" name="Equation" r:id="rId10" imgW="17780000" imgH="5118100" progId="Equation.3">
                  <p:embed/>
                </p:oleObj>
              </mc:Choice>
              <mc:Fallback>
                <p:oleObj name="Equation" r:id="rId10" imgW="17780000" imgH="5118100" progId="Equation.3">
                  <p:embed/>
                  <p:pic>
                    <p:nvPicPr>
                      <p:cNvPr id="17413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86D31065-F96E-794D-AB83-653FB86CB97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1" y="1422401"/>
                        <a:ext cx="3086100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>
            <a:hlinkClick r:id="" action="ppaction://ole?verb=0"/>
            <a:extLst>
              <a:ext uri="{FF2B5EF4-FFF2-40B4-BE49-F238E27FC236}">
                <a16:creationId xmlns:a16="http://schemas.microsoft.com/office/drawing/2014/main" id="{2625A974-3CE7-D44D-BE5D-3DAF55C6B2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1061801"/>
              </p:ext>
            </p:extLst>
          </p:nvPr>
        </p:nvGraphicFramePr>
        <p:xfrm>
          <a:off x="554774" y="2382838"/>
          <a:ext cx="3526574" cy="1244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4" name="Document" r:id="rId12" imgW="27076400" imgH="9766300" progId="Word.Document.8">
                  <p:embed/>
                </p:oleObj>
              </mc:Choice>
              <mc:Fallback>
                <p:oleObj name="Document" r:id="rId12" imgW="27076400" imgH="9766300" progId="Word.Document.8">
                  <p:embed/>
                  <p:pic>
                    <p:nvPicPr>
                      <p:cNvPr id="17414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4C65A068-6629-A14A-9071-3C26EA862D6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774" y="2382838"/>
                        <a:ext cx="3526574" cy="1244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188766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CU Egr Gold Angle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CS-COE-Template.potx" id="{AF33C55C-33D9-6A47-9DAC-F96AC37FA547}" vid="{4F857BAD-B63E-B54D-B08B-4D2DCFB024D6}"/>
    </a:ext>
  </a:extLst>
</a:theme>
</file>

<file path=ppt/theme/theme2.xml><?xml version="1.0" encoding="utf-8"?>
<a:theme xmlns:a="http://schemas.openxmlformats.org/drawingml/2006/main" name="1_VCU Egr Gold Angle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VCU Egr Gold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VCU Egr Gold Angle </Template>
  <TotalTime>2284</TotalTime>
  <Words>1514</Words>
  <Application>Microsoft Office PowerPoint</Application>
  <PresentationFormat>On-screen Show (16:9)</PresentationFormat>
  <Paragraphs>328</Paragraphs>
  <Slides>55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9" baseType="lpstr">
      <vt:lpstr>MS PGothic</vt:lpstr>
      <vt:lpstr>MS PGothic</vt:lpstr>
      <vt:lpstr>Andale Mono</vt:lpstr>
      <vt:lpstr>Arial</vt:lpstr>
      <vt:lpstr>Book Antiqua</vt:lpstr>
      <vt:lpstr>Calibri</vt:lpstr>
      <vt:lpstr>Cambria Math</vt:lpstr>
      <vt:lpstr>Courier</vt:lpstr>
      <vt:lpstr>Times New Roman</vt:lpstr>
      <vt:lpstr>VCU Egr Gold Angle </vt:lpstr>
      <vt:lpstr>1_VCU Egr Gold Angle </vt:lpstr>
      <vt:lpstr>VCU Egr Gold </vt:lpstr>
      <vt:lpstr>Document</vt:lpstr>
      <vt:lpstr>Equation</vt:lpstr>
      <vt:lpstr>Week 5 -  Relational Algebra Examples</vt:lpstr>
      <vt:lpstr>PowerPoint Presentation</vt:lpstr>
      <vt:lpstr>Basic operations</vt:lpstr>
      <vt:lpstr>Applying R-a expressions</vt:lpstr>
      <vt:lpstr>Example Relational Schemas</vt:lpstr>
      <vt:lpstr>Example Instances</vt:lpstr>
      <vt:lpstr>Projection</vt:lpstr>
      <vt:lpstr>Projection</vt:lpstr>
      <vt:lpstr>Selection</vt:lpstr>
      <vt:lpstr>Selection</vt:lpstr>
      <vt:lpstr>Union</vt:lpstr>
      <vt:lpstr>Intersection</vt:lpstr>
      <vt:lpstr>Difference</vt:lpstr>
      <vt:lpstr>Cross-Product</vt:lpstr>
      <vt:lpstr>Cross-Product</vt:lpstr>
      <vt:lpstr>Cross-Product</vt:lpstr>
      <vt:lpstr>Natural Join</vt:lpstr>
      <vt:lpstr>Equi-Join</vt:lpstr>
      <vt:lpstr>Theta Join</vt:lpstr>
      <vt:lpstr>Division</vt:lpstr>
      <vt:lpstr>Examples of Division A/B</vt:lpstr>
      <vt:lpstr>Writing compound Expressions</vt:lpstr>
      <vt:lpstr>Example 1</vt:lpstr>
      <vt:lpstr>Find names of sailors who’ve reserved boat #103</vt:lpstr>
      <vt:lpstr>Example 2</vt:lpstr>
      <vt:lpstr>Find names of sailors who’ve reserved a red boat</vt:lpstr>
      <vt:lpstr>Example 3</vt:lpstr>
      <vt:lpstr>Find sailors who’ve reserved a red or a green boat</vt:lpstr>
      <vt:lpstr>Example 4</vt:lpstr>
      <vt:lpstr>Find sailors who’ve reserved a red and a green boat</vt:lpstr>
      <vt:lpstr>Example 5</vt:lpstr>
      <vt:lpstr>Find the names of sailors who’ve reserved all boats</vt:lpstr>
      <vt:lpstr>Example 6</vt:lpstr>
      <vt:lpstr>Example 6</vt:lpstr>
      <vt:lpstr>Example 7</vt:lpstr>
      <vt:lpstr>Example 7</vt:lpstr>
      <vt:lpstr>Example 8</vt:lpstr>
      <vt:lpstr>Example 8</vt:lpstr>
      <vt:lpstr>Example 9</vt:lpstr>
      <vt:lpstr>Example 9</vt:lpstr>
      <vt:lpstr>Example 10</vt:lpstr>
      <vt:lpstr>Example 10</vt:lpstr>
      <vt:lpstr>Example 11</vt:lpstr>
      <vt:lpstr>Example 11</vt:lpstr>
      <vt:lpstr>Example 12</vt:lpstr>
      <vt:lpstr>Example 12</vt:lpstr>
      <vt:lpstr>Example 13</vt:lpstr>
      <vt:lpstr>Example 13</vt:lpstr>
      <vt:lpstr>Example 14</vt:lpstr>
      <vt:lpstr>Example 14</vt:lpstr>
      <vt:lpstr>Example 15</vt:lpstr>
      <vt:lpstr>Example 15</vt:lpstr>
      <vt:lpstr>Example 16</vt:lpstr>
      <vt:lpstr>Example 17</vt:lpstr>
      <vt:lpstr>Example 18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Algebra</dc:title>
  <dc:creator>Debra Duke</dc:creator>
  <cp:lastModifiedBy>John Leonard</cp:lastModifiedBy>
  <cp:revision>47</cp:revision>
  <dcterms:created xsi:type="dcterms:W3CDTF">2019-09-09T00:40:57Z</dcterms:created>
  <dcterms:modified xsi:type="dcterms:W3CDTF">2022-09-21T20:08:21Z</dcterms:modified>
</cp:coreProperties>
</file>