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9"/>
  </p:notesMasterIdLst>
  <p:sldIdLst>
    <p:sldId id="256" r:id="rId2"/>
    <p:sldId id="319" r:id="rId3"/>
    <p:sldId id="320" r:id="rId4"/>
    <p:sldId id="315" r:id="rId5"/>
    <p:sldId id="323" r:id="rId6"/>
    <p:sldId id="258" r:id="rId7"/>
    <p:sldId id="304" r:id="rId8"/>
    <p:sldId id="298" r:id="rId9"/>
    <p:sldId id="297" r:id="rId10"/>
    <p:sldId id="300" r:id="rId11"/>
    <p:sldId id="305" r:id="rId12"/>
    <p:sldId id="321" r:id="rId13"/>
    <p:sldId id="322" r:id="rId14"/>
    <p:sldId id="283" r:id="rId15"/>
    <p:sldId id="316" r:id="rId16"/>
    <p:sldId id="306" r:id="rId17"/>
    <p:sldId id="301" r:id="rId18"/>
    <p:sldId id="324" r:id="rId19"/>
    <p:sldId id="318" r:id="rId20"/>
    <p:sldId id="325" r:id="rId21"/>
    <p:sldId id="307" r:id="rId22"/>
    <p:sldId id="308" r:id="rId23"/>
    <p:sldId id="309" r:id="rId24"/>
    <p:sldId id="326" r:id="rId25"/>
    <p:sldId id="261" r:id="rId26"/>
    <p:sldId id="296" r:id="rId27"/>
    <p:sldId id="284" r:id="rId28"/>
    <p:sldId id="327" r:id="rId29"/>
    <p:sldId id="285" r:id="rId30"/>
    <p:sldId id="289" r:id="rId31"/>
    <p:sldId id="290" r:id="rId32"/>
    <p:sldId id="286" r:id="rId33"/>
    <p:sldId id="287" r:id="rId34"/>
    <p:sldId id="288" r:id="rId35"/>
    <p:sldId id="262" r:id="rId36"/>
    <p:sldId id="291" r:id="rId37"/>
    <p:sldId id="328" r:id="rId38"/>
    <p:sldId id="263" r:id="rId39"/>
    <p:sldId id="312" r:id="rId40"/>
    <p:sldId id="313" r:id="rId41"/>
    <p:sldId id="314" r:id="rId42"/>
    <p:sldId id="293" r:id="rId43"/>
    <p:sldId id="264" r:id="rId44"/>
    <p:sldId id="265" r:id="rId45"/>
    <p:sldId id="281" r:id="rId46"/>
    <p:sldId id="282" r:id="rId47"/>
    <p:sldId id="277" r:id="rId48"/>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84"/>
    <p:restoredTop sz="74257"/>
  </p:normalViewPr>
  <p:slideViewPr>
    <p:cSldViewPr snapToGrid="0" snapToObjects="1">
      <p:cViewPr varScale="1">
        <p:scale>
          <a:sx n="115" d="100"/>
          <a:sy n="115" d="100"/>
        </p:scale>
        <p:origin x="2148" y="10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CBA4733-EDCA-6248-BCC0-4A1A0E1CDAB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4D58BD69-EF59-8147-AAE6-B23A27B1741E}"/>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6D2D0FEC-259C-5344-8545-BC85BB550A9A}" type="datetimeFigureOut">
              <a:rPr lang="en-US" altLang="en-US"/>
              <a:pPr/>
              <a:t>9/25/2022</a:t>
            </a:fld>
            <a:endParaRPr lang="en-US" altLang="en-US"/>
          </a:p>
        </p:txBody>
      </p:sp>
      <p:sp>
        <p:nvSpPr>
          <p:cNvPr id="4" name="Slide Image Placeholder 3">
            <a:extLst>
              <a:ext uri="{FF2B5EF4-FFF2-40B4-BE49-F238E27FC236}">
                <a16:creationId xmlns:a16="http://schemas.microsoft.com/office/drawing/2014/main" id="{CC682AD4-33F2-8440-B58F-DC40EA0830BC}"/>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01072427-2F5F-7B49-B0B9-63B7AE474D9D}"/>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935B5D8-7888-7943-B85F-D60364E43940}"/>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097FA9D4-7FFE-CB4C-9720-EA8CBCEF66AF}"/>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27AC930-4B53-FD49-8851-7FC6E3CE60E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extLst>
      <p:ext uri="{BB962C8B-B14F-4D97-AF65-F5344CB8AC3E}">
        <p14:creationId xmlns:p14="http://schemas.microsoft.com/office/powerpoint/2010/main" val="144964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7AC930-4B53-FD49-8851-7FC6E3CE60E3}" type="slidenum">
              <a:rPr lang="en-US" altLang="en-US" smtClean="0"/>
              <a:pPr/>
              <a:t>13</a:t>
            </a:fld>
            <a:endParaRPr lang="en-US" altLang="en-US"/>
          </a:p>
        </p:txBody>
      </p:sp>
    </p:spTree>
    <p:extLst>
      <p:ext uri="{BB962C8B-B14F-4D97-AF65-F5344CB8AC3E}">
        <p14:creationId xmlns:p14="http://schemas.microsoft.com/office/powerpoint/2010/main" val="2422963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a:prstGeom prst="rect">
            <a:avLst/>
          </a:prstGeom>
          <a:noFill/>
          <a:ln w="12700">
            <a:solidFill>
              <a:prstClr val="black"/>
            </a:solidFill>
          </a:ln>
        </p:spPr>
      </p:sp>
      <p:sp>
        <p:nvSpPr>
          <p:cNvPr id="3" name="Notes Placeholder 2"/>
          <p:cNvSpPr>
            <a:spLocks noGrp="1"/>
          </p:cNvSpPr>
          <p:nvPr>
            <p:ph type="body" idx="1"/>
          </p:nvPr>
        </p:nvSpPr>
        <p:spPr>
          <a:xfrm>
            <a:off x="914400" y="3300413"/>
            <a:ext cx="7315200" cy="2700337"/>
          </a:xfrm>
          <a:prstGeom prst="rect">
            <a:avLst/>
          </a:prstGeom>
        </p:spPr>
        <p:txBody>
          <a:bodyPr/>
          <a:lstStyle/>
          <a:p>
            <a:r>
              <a:rPr lang="en-US" sz="1200" dirty="0"/>
              <a:t>Keeping in mind that FD are based on the domain, for instructional purposes we’re going to look at relational instances in our discussion of FDs</a:t>
            </a:r>
          </a:p>
          <a:p>
            <a:r>
              <a:rPr lang="en-US" sz="1200" dirty="0"/>
              <a:t>In this case there are three tuples that have a value of a1 for attribute A, each one has a different value for the B attribute, so this instance does not display a FD of A </a:t>
            </a:r>
            <a:r>
              <a:rPr lang="en-US" sz="1200" dirty="0">
                <a:sym typeface="Wingdings" pitchFamily="2" charset="2"/>
              </a:rPr>
              <a:t> B</a:t>
            </a:r>
            <a:endParaRPr lang="en-US" dirty="0"/>
          </a:p>
        </p:txBody>
      </p:sp>
    </p:spTree>
    <p:extLst>
      <p:ext uri="{BB962C8B-B14F-4D97-AF65-F5344CB8AC3E}">
        <p14:creationId xmlns:p14="http://schemas.microsoft.com/office/powerpoint/2010/main" val="1395824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a:prstGeom prst="rect">
            <a:avLst/>
          </a:prstGeom>
          <a:noFill/>
          <a:ln w="12700">
            <a:solidFill>
              <a:prstClr val="black"/>
            </a:solidFill>
          </a:ln>
        </p:spPr>
      </p:sp>
      <p:sp>
        <p:nvSpPr>
          <p:cNvPr id="3" name="Notes Placeholder 2"/>
          <p:cNvSpPr>
            <a:spLocks noGrp="1"/>
          </p:cNvSpPr>
          <p:nvPr>
            <p:ph type="body" idx="1"/>
          </p:nvPr>
        </p:nvSpPr>
        <p:spPr>
          <a:xfrm>
            <a:off x="914400" y="3300413"/>
            <a:ext cx="7315200" cy="2700337"/>
          </a:xfrm>
          <a:prstGeom prst="rect">
            <a:avLst/>
          </a:prstGeom>
        </p:spPr>
        <p:txBody>
          <a:bodyPr/>
          <a:lstStyle/>
          <a:p>
            <a:r>
              <a:rPr lang="en-US" sz="1200" dirty="0"/>
              <a:t>.This is the same instance, but the order of the attributes has been changed.</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b="1" dirty="0"/>
              <a:t>B ➝ A </a:t>
            </a:r>
            <a:r>
              <a:rPr lang="en-US" sz="1200" dirty="0"/>
              <a:t>can be considered a functional dependency because each B values has only one tuple with a unique A value</a:t>
            </a:r>
            <a:endParaRPr lang="en-US" sz="1200" b="1" dirty="0"/>
          </a:p>
          <a:p>
            <a:endParaRPr lang="en-US" dirty="0"/>
          </a:p>
        </p:txBody>
      </p:sp>
    </p:spTree>
    <p:extLst>
      <p:ext uri="{BB962C8B-B14F-4D97-AF65-F5344CB8AC3E}">
        <p14:creationId xmlns:p14="http://schemas.microsoft.com/office/powerpoint/2010/main" val="2180444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a:prstGeom prst="rect">
            <a:avLst/>
          </a:prstGeom>
          <a:noFill/>
          <a:ln w="12700">
            <a:solidFill>
              <a:prstClr val="black"/>
            </a:solidFill>
          </a:ln>
        </p:spPr>
      </p:sp>
      <p:sp>
        <p:nvSpPr>
          <p:cNvPr id="3" name="Notes Placeholder 2"/>
          <p:cNvSpPr>
            <a:spLocks noGrp="1"/>
          </p:cNvSpPr>
          <p:nvPr>
            <p:ph type="body" idx="1"/>
          </p:nvPr>
        </p:nvSpPr>
        <p:spPr>
          <a:xfrm>
            <a:off x="914400" y="3300413"/>
            <a:ext cx="7315200" cy="2700337"/>
          </a:xfrm>
          <a:prstGeom prst="rect">
            <a:avLst/>
          </a:prstGeom>
        </p:spPr>
        <p:txBody>
          <a:bodyPr/>
          <a:lstStyle/>
          <a:p>
            <a:r>
              <a:rPr lang="en-US" baseline="0" dirty="0"/>
              <a:t>Suppose we know that this relation has the FD: AB </a:t>
            </a:r>
            <a:r>
              <a:rPr lang="en-US" baseline="0" dirty="0">
                <a:sym typeface="Wingdings" pitchFamily="2" charset="2"/>
              </a:rPr>
              <a:t> C.  Look at the first two tuples. The AB values are both a1 and b1. The C value is c1 for both tuples.</a:t>
            </a:r>
          </a:p>
          <a:p>
            <a:endParaRPr lang="en-US" baseline="0" dirty="0">
              <a:sym typeface="Wingdings" pitchFamily="2" charset="2"/>
            </a:endParaRPr>
          </a:p>
          <a:p>
            <a:r>
              <a:rPr lang="en-US" baseline="0" dirty="0"/>
              <a:t>The key to this relation is ABCD</a:t>
            </a:r>
          </a:p>
          <a:p>
            <a:endParaRPr lang="en-US" baseline="0" dirty="0"/>
          </a:p>
          <a:p>
            <a:r>
              <a:rPr lang="en-US" baseline="0" dirty="0"/>
              <a:t>The additional tuple </a:t>
            </a:r>
            <a:r>
              <a:rPr lang="en-US" sz="1200" dirty="0"/>
              <a:t>{a1, b1, c2, d1} </a:t>
            </a:r>
            <a:r>
              <a:rPr lang="en-US" baseline="0" dirty="0"/>
              <a:t>violates the FD, so it should </a:t>
            </a:r>
            <a:r>
              <a:rPr lang="en-US" b="1" baseline="0" dirty="0"/>
              <a:t>not</a:t>
            </a:r>
            <a:r>
              <a:rPr lang="en-US" baseline="0" dirty="0"/>
              <a:t> be allowed.</a:t>
            </a:r>
          </a:p>
          <a:p>
            <a:r>
              <a:rPr lang="en-US" b="1" baseline="0" dirty="0"/>
              <a:t>But, </a:t>
            </a:r>
            <a:r>
              <a:rPr lang="en-US" sz="1200" b="1" dirty="0"/>
              <a:t>{a2, b1, c3, d3} is permitted.</a:t>
            </a:r>
            <a:endParaRPr lang="en-US" b="1" dirty="0"/>
          </a:p>
        </p:txBody>
      </p:sp>
    </p:spTree>
    <p:extLst>
      <p:ext uri="{BB962C8B-B14F-4D97-AF65-F5344CB8AC3E}">
        <p14:creationId xmlns:p14="http://schemas.microsoft.com/office/powerpoint/2010/main" val="60670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a:prstGeom prst="rect">
            <a:avLst/>
          </a:prstGeom>
          <a:noFill/>
          <a:ln w="12700">
            <a:solidFill>
              <a:prstClr val="black"/>
            </a:solidFill>
          </a:ln>
        </p:spPr>
      </p:sp>
      <p:sp>
        <p:nvSpPr>
          <p:cNvPr id="3" name="Notes Placeholder 2"/>
          <p:cNvSpPr>
            <a:spLocks noGrp="1"/>
          </p:cNvSpPr>
          <p:nvPr>
            <p:ph type="body" idx="1"/>
          </p:nvPr>
        </p:nvSpPr>
        <p:spPr>
          <a:xfrm>
            <a:off x="914400" y="3300413"/>
            <a:ext cx="7315200" cy="2700337"/>
          </a:xfrm>
          <a:prstGeom prst="rect">
            <a:avLst/>
          </a:prstGeom>
        </p:spPr>
        <p:txBody>
          <a:bodyPr/>
          <a:lstStyle/>
          <a:p>
            <a:r>
              <a:rPr lang="en-US" sz="1200" b="1" dirty="0">
                <a:latin typeface="Helvetica" pitchFamily="2" charset="0"/>
              </a:rPr>
              <a:t>A ➝ C</a:t>
            </a:r>
            <a:r>
              <a:rPr lang="en-US" sz="1200" dirty="0">
                <a:latin typeface="Helvetica" pitchFamily="2" charset="0"/>
              </a:rPr>
              <a:t>  yes It's ok that a3 and c2 are present. For example two different street addresses can functionally determine the same zip code. A FD is a many-to-one relationship from determinant on the left to dependent on the right.</a:t>
            </a:r>
          </a:p>
          <a:p>
            <a:endParaRPr lang="en-US" sz="1200" dirty="0">
              <a:latin typeface="Helvetica" pitchFamily="2" charset="0"/>
            </a:endParaRPr>
          </a:p>
          <a:p>
            <a:r>
              <a:rPr lang="en-US" sz="1200" b="1" dirty="0">
                <a:latin typeface="Helvetica" pitchFamily="2" charset="0"/>
              </a:rPr>
              <a:t>B ➝ D</a:t>
            </a:r>
            <a:r>
              <a:rPr lang="en-US" sz="1200" dirty="0">
                <a:latin typeface="Helvetica" pitchFamily="2" charset="0"/>
              </a:rPr>
              <a:t>  no - look at the tuples that have the same value for B to see if they have the same value for D. The last two tuples have the same B values (b3) but different D values (d3 and d4)</a:t>
            </a:r>
          </a:p>
          <a:p>
            <a:endParaRPr lang="en-US" sz="1200" dirty="0">
              <a:latin typeface="Helvetica" pitchFamily="2" charset="0"/>
            </a:endParaRPr>
          </a:p>
          <a:p>
            <a:r>
              <a:rPr lang="en-US" sz="1200" b="1" dirty="0">
                <a:latin typeface="Helvetica" pitchFamily="2" charset="0"/>
              </a:rPr>
              <a:t>C ➝ D</a:t>
            </a:r>
            <a:r>
              <a:rPr lang="en-US" sz="1200" dirty="0">
                <a:latin typeface="Helvetica" pitchFamily="2" charset="0"/>
              </a:rPr>
              <a:t> no - in the first two tuples the C values are c1, but the D values are d1 and d2.</a:t>
            </a:r>
            <a:endParaRPr lang="en-US" dirty="0"/>
          </a:p>
        </p:txBody>
      </p:sp>
    </p:spTree>
    <p:extLst>
      <p:ext uri="{BB962C8B-B14F-4D97-AF65-F5344CB8AC3E}">
        <p14:creationId xmlns:p14="http://schemas.microsoft.com/office/powerpoint/2010/main" val="38630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a:prstGeom prst="rect">
            <a:avLst/>
          </a:prstGeom>
          <a:noFill/>
          <a:ln w="12700">
            <a:solidFill>
              <a:prstClr val="black"/>
            </a:solidFill>
          </a:ln>
        </p:spPr>
      </p:sp>
      <p:sp>
        <p:nvSpPr>
          <p:cNvPr id="3" name="Notes Placeholder 2"/>
          <p:cNvSpPr>
            <a:spLocks noGrp="1"/>
          </p:cNvSpPr>
          <p:nvPr>
            <p:ph type="body" idx="1"/>
          </p:nvPr>
        </p:nvSpPr>
        <p:spPr>
          <a:xfrm>
            <a:off x="914400" y="3300413"/>
            <a:ext cx="7315200" cy="2700337"/>
          </a:xfrm>
          <a:prstGeom prst="rect">
            <a:avLst/>
          </a:prstGeom>
        </p:spPr>
        <p:txBody>
          <a:bodyPr/>
          <a:lstStyle/>
          <a:p>
            <a:r>
              <a:rPr lang="en-US" dirty="0"/>
              <a:t>Functional dependencies depend on the domain. </a:t>
            </a:r>
          </a:p>
          <a:p>
            <a:pPr marL="171450" indent="-171450">
              <a:buFont typeface="Arial" panose="020B0604020202020204" pitchFamily="34" charset="0"/>
              <a:buChar char="•"/>
            </a:pPr>
            <a:r>
              <a:rPr lang="en-US" dirty="0" err="1"/>
              <a:t>dept_name</a:t>
            </a:r>
            <a:r>
              <a:rPr lang="en-US" dirty="0"/>
              <a:t> </a:t>
            </a:r>
            <a:r>
              <a:rPr lang="en-US" dirty="0">
                <a:sym typeface="Wingdings" pitchFamily="2" charset="2"/>
              </a:rPr>
              <a:t> budget  // a department can only have one budget.</a:t>
            </a:r>
          </a:p>
        </p:txBody>
      </p:sp>
    </p:spTree>
    <p:extLst>
      <p:ext uri="{BB962C8B-B14F-4D97-AF65-F5344CB8AC3E}">
        <p14:creationId xmlns:p14="http://schemas.microsoft.com/office/powerpoint/2010/main" val="32655640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*Slide</a:t>
            </a:r>
            <a:endParaRPr dirty="0"/>
          </a:p>
        </p:txBody>
      </p:sp>
    </p:spTree>
    <p:extLst>
      <p:ext uri="{BB962C8B-B14F-4D97-AF65-F5344CB8AC3E}">
        <p14:creationId xmlns:p14="http://schemas.microsoft.com/office/powerpoint/2010/main" val="12752893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Certain FDs are called trivial because they are always satisfied in every relation. A FD is trivial if the dependent set is a subset of the determinant. If all </a:t>
            </a:r>
            <a:r>
              <a:rPr lang="en-US" dirty="0" err="1"/>
              <a:t>attribures</a:t>
            </a:r>
            <a:r>
              <a:rPr lang="en-US" dirty="0"/>
              <a:t> in the set on the RHS are included in the set on the LHS, the FD is trivial.</a:t>
            </a:r>
          </a:p>
          <a:p>
            <a:r>
              <a:rPr lang="en-US" dirty="0"/>
              <a:t>It’s important to get this definition out of the way because the term is used in many of our later definitions with respect to normalization.</a:t>
            </a:r>
            <a:endParaRPr dirty="0"/>
          </a:p>
        </p:txBody>
      </p:sp>
    </p:spTree>
    <p:extLst>
      <p:ext uri="{BB962C8B-B14F-4D97-AF65-F5344CB8AC3E}">
        <p14:creationId xmlns:p14="http://schemas.microsoft.com/office/powerpoint/2010/main" val="2176499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*Slide</a:t>
            </a:r>
          </a:p>
          <a:p>
            <a:r>
              <a:rPr lang="en-US" dirty="0"/>
              <a:t>Determining the closure of F is helpful in the decomposition process. The procedure for computing all functional dependencies used the rules of Armstrong's Axioms shown in the next slide.</a:t>
            </a:r>
          </a:p>
          <a:p>
            <a:endParaRPr dirty="0"/>
          </a:p>
        </p:txBody>
      </p:sp>
    </p:spTree>
    <p:extLst>
      <p:ext uri="{BB962C8B-B14F-4D97-AF65-F5344CB8AC3E}">
        <p14:creationId xmlns:p14="http://schemas.microsoft.com/office/powerpoint/2010/main" val="704732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(Here we have a relation R with attributes A, B, C, D, E, F. Suppose that from the real-world domain the set of functional dependencies, F, is determined to be those shown here.</a:t>
            </a:r>
          </a:p>
          <a:p>
            <a:r>
              <a:rPr lang="en-US" dirty="0"/>
              <a:t>We can use Armstrong Axioms to determine the set of attributes that are functionally determined by some FD in this set, F.</a:t>
            </a:r>
          </a:p>
          <a:p>
            <a:endParaRPr lang="en-US" dirty="0"/>
          </a:p>
          <a:p>
            <a:r>
              <a:rPr lang="en-US" dirty="0"/>
              <a:t>Our goal is the minimal</a:t>
            </a:r>
            <a:r>
              <a:rPr lang="en-US" baseline="0" dirty="0"/>
              <a:t> set of completely nontrivial FDs such that all FDs that hold on the relation follow from the dependencies in the set. We can then use this set, F+, to testing if an attribute set is a superkey of R. </a:t>
            </a:r>
          </a:p>
          <a:p>
            <a:r>
              <a:rPr lang="en-US" baseline="0" dirty="0"/>
              <a:t>However, because F+ can get very large we can look at another way to use Armstrong’s Axioms to find </a:t>
            </a:r>
            <a:r>
              <a:rPr lang="en-US" baseline="0" dirty="0" err="1"/>
              <a:t>superkeys</a:t>
            </a:r>
            <a:r>
              <a:rPr lang="en-US" baseline="0" dirty="0"/>
              <a:t> using the closure of attribute sets.</a:t>
            </a:r>
            <a:endParaRPr dirty="0"/>
          </a:p>
        </p:txBody>
      </p:sp>
    </p:spTree>
    <p:extLst>
      <p:ext uri="{BB962C8B-B14F-4D97-AF65-F5344CB8AC3E}">
        <p14:creationId xmlns:p14="http://schemas.microsoft.com/office/powerpoint/2010/main" val="249293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947F-BBC7-4FDB-A6DB-1EC6A7310C3B}" type="slidenum">
              <a:rPr lang="en-US" altLang="en-US" smtClean="0"/>
              <a:pPr/>
              <a:t>3</a:t>
            </a:fld>
            <a:endParaRPr lang="en-US" altLang="en-US"/>
          </a:p>
        </p:txBody>
      </p:sp>
    </p:spTree>
    <p:extLst>
      <p:ext uri="{BB962C8B-B14F-4D97-AF65-F5344CB8AC3E}">
        <p14:creationId xmlns:p14="http://schemas.microsoft.com/office/powerpoint/2010/main" val="3085927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a:prstGeom prst="rect">
            <a:avLst/>
          </a:prstGeom>
          <a:noFill/>
          <a:ln w="12700">
            <a:solidFill>
              <a:prstClr val="black"/>
            </a:solidFill>
          </a:ln>
        </p:spPr>
      </p:sp>
      <p:sp>
        <p:nvSpPr>
          <p:cNvPr id="3" name="Notes Placeholder 2"/>
          <p:cNvSpPr>
            <a:spLocks noGrp="1"/>
          </p:cNvSpPr>
          <p:nvPr>
            <p:ph type="body" idx="1"/>
          </p:nvPr>
        </p:nvSpPr>
        <p:spPr>
          <a:xfrm>
            <a:off x="914400" y="3300413"/>
            <a:ext cx="7315200" cy="2700337"/>
          </a:xfrm>
          <a:prstGeom prst="rect">
            <a:avLst/>
          </a:prstGeom>
        </p:spPr>
        <p:txBody>
          <a:bodyPr/>
          <a:lstStyle/>
          <a:p>
            <a:r>
              <a:rPr lang="en-US" dirty="0"/>
              <a:t>The idea here is that we have the FDs for a relation and now we want to determine what are the </a:t>
            </a:r>
            <a:r>
              <a:rPr lang="en-US" dirty="0" err="1"/>
              <a:t>superkeys</a:t>
            </a:r>
            <a:r>
              <a:rPr lang="en-US" dirty="0"/>
              <a:t> based on the FDs for the relation.</a:t>
            </a:r>
          </a:p>
          <a:p>
            <a:r>
              <a:rPr lang="en-US" dirty="0"/>
              <a:t>The closure for an attribute is the set of attributes that can be determined by a given attribute set based on the FDs.</a:t>
            </a:r>
          </a:p>
          <a:p>
            <a:r>
              <a:rPr lang="en-US" dirty="0"/>
              <a:t>The first step is to find the attribute closure for each FD.</a:t>
            </a:r>
          </a:p>
          <a:p>
            <a:r>
              <a:rPr lang="en-US" dirty="0"/>
              <a:t>           </a:t>
            </a:r>
            <a:r>
              <a:rPr lang="en-US" u="sng" dirty="0"/>
              <a:t>FD		CLOSURE		CANDIDATE KEY</a:t>
            </a:r>
          </a:p>
          <a:p>
            <a:pPr marL="457200" indent="0">
              <a:spcBef>
                <a:spcPts val="600"/>
              </a:spcBef>
              <a:buNone/>
            </a:pPr>
            <a:r>
              <a:rPr lang="en-US" sz="1200" dirty="0"/>
              <a:t>A ➝ B :	ABE			ACD // Add CD to the left side of the FD</a:t>
            </a:r>
          </a:p>
          <a:p>
            <a:pPr marL="457200" indent="0">
              <a:spcBef>
                <a:spcPts val="600"/>
              </a:spcBef>
              <a:buNone/>
            </a:pPr>
            <a:r>
              <a:rPr lang="en-US" sz="1200" dirty="0"/>
              <a:t>CD ➝ E :	CDEAB		Already a candidate key as CD</a:t>
            </a:r>
          </a:p>
          <a:p>
            <a:pPr marL="457200" indent="0">
              <a:spcBef>
                <a:spcPts val="600"/>
              </a:spcBef>
              <a:buNone/>
            </a:pPr>
            <a:r>
              <a:rPr lang="en-US" sz="1200" dirty="0"/>
              <a:t>E ➝ A :	EAB			CDE</a:t>
            </a:r>
          </a:p>
          <a:p>
            <a:pPr marL="457200" indent="0">
              <a:spcBef>
                <a:spcPts val="600"/>
              </a:spcBef>
              <a:buNone/>
            </a:pPr>
            <a:r>
              <a:rPr lang="en-US" sz="1200" dirty="0"/>
              <a:t>B ➝ E :	BEA			BCD</a:t>
            </a:r>
          </a:p>
          <a:p>
            <a:endParaRPr lang="en-US" dirty="0"/>
          </a:p>
          <a:p>
            <a:r>
              <a:rPr lang="en-US" dirty="0"/>
              <a:t>Find the minimum set of left-hand  attributes that will generate all the attributes of R.</a:t>
            </a:r>
          </a:p>
          <a:p>
            <a:r>
              <a:rPr lang="en-US" dirty="0"/>
              <a:t>CD</a:t>
            </a:r>
          </a:p>
          <a:p>
            <a:endParaRPr lang="en-US" dirty="0"/>
          </a:p>
          <a:p>
            <a:endParaRPr lang="en-US" dirty="0"/>
          </a:p>
        </p:txBody>
      </p:sp>
    </p:spTree>
    <p:extLst>
      <p:ext uri="{BB962C8B-B14F-4D97-AF65-F5344CB8AC3E}">
        <p14:creationId xmlns:p14="http://schemas.microsoft.com/office/powerpoint/2010/main" val="23794287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The closure of attributes is the set of attributes of the relation that can be functionally determined based on Armstrong’s Axioms.</a:t>
            </a:r>
          </a:p>
          <a:p>
            <a:r>
              <a:rPr lang="en-US" dirty="0"/>
              <a:t>These</a:t>
            </a:r>
            <a:r>
              <a:rPr lang="en-US" baseline="0" dirty="0"/>
              <a:t> rules are used to determine the closure.</a:t>
            </a:r>
          </a:p>
          <a:p>
            <a:r>
              <a:rPr lang="en-US" baseline="0" dirty="0"/>
              <a:t>Trivial FD </a:t>
            </a:r>
            <a:r>
              <a:rPr lang="mr-IN" baseline="0" dirty="0"/>
              <a:t>–</a:t>
            </a:r>
            <a:r>
              <a:rPr lang="en-US" baseline="0" dirty="0"/>
              <a:t> the right side is a subset of the left side.</a:t>
            </a:r>
          </a:p>
          <a:p>
            <a:endParaRPr lang="en-US" baseline="0" dirty="0"/>
          </a:p>
          <a:p>
            <a:endParaRPr dirty="0"/>
          </a:p>
        </p:txBody>
      </p:sp>
    </p:spTree>
    <p:extLst>
      <p:ext uri="{BB962C8B-B14F-4D97-AF65-F5344CB8AC3E}">
        <p14:creationId xmlns:p14="http://schemas.microsoft.com/office/powerpoint/2010/main" val="13581082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Helvetica" charset="0"/>
                <a:cs typeface="Times New Roman"/>
              </a:rPr>
              <a:t>Step-by-step instructions on the following slides</a:t>
            </a:r>
          </a:p>
          <a:p>
            <a:endParaRPr/>
          </a:p>
        </p:txBody>
      </p:sp>
    </p:spTree>
    <p:extLst>
      <p:ext uri="{BB962C8B-B14F-4D97-AF65-F5344CB8AC3E}">
        <p14:creationId xmlns:p14="http://schemas.microsoft.com/office/powerpoint/2010/main" val="4381636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1414219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0585513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8804672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4909362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Can AB be used as a key</a:t>
            </a:r>
            <a:r>
              <a:rPr lang="en-US" baseline="0" dirty="0"/>
              <a:t> to the relation r? No because it doesn’t include all the attributes of R.</a:t>
            </a:r>
            <a:endParaRPr dirty="0"/>
          </a:p>
        </p:txBody>
      </p:sp>
    </p:spTree>
    <p:extLst>
      <p:ext uri="{BB962C8B-B14F-4D97-AF65-F5344CB8AC3E}">
        <p14:creationId xmlns:p14="http://schemas.microsoft.com/office/powerpoint/2010/main" val="27650124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a:latin typeface="Helvetica" charset="0"/>
                <a:cs typeface="Times New Roman"/>
              </a:rPr>
              <a:t>Functional dependencies help to decompose schemas and minimize redundancy</a:t>
            </a:r>
          </a:p>
          <a:p>
            <a:endParaRPr dirty="0"/>
          </a:p>
        </p:txBody>
      </p:sp>
    </p:spTree>
    <p:extLst>
      <p:ext uri="{BB962C8B-B14F-4D97-AF65-F5344CB8AC3E}">
        <p14:creationId xmlns:p14="http://schemas.microsoft.com/office/powerpoint/2010/main" val="6557274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Can either one be a key on its own? No</a:t>
            </a:r>
          </a:p>
          <a:p>
            <a:r>
              <a:rPr lang="en-US" dirty="0"/>
              <a:t>But SSN and </a:t>
            </a:r>
            <a:r>
              <a:rPr lang="en-US" dirty="0" err="1"/>
              <a:t>Hscode</a:t>
            </a:r>
            <a:r>
              <a:rPr lang="en-US" dirty="0"/>
              <a:t> can be a key.</a:t>
            </a:r>
          </a:p>
        </p:txBody>
      </p:sp>
    </p:spTree>
    <p:extLst>
      <p:ext uri="{BB962C8B-B14F-4D97-AF65-F5344CB8AC3E}">
        <p14:creationId xmlns:p14="http://schemas.microsoft.com/office/powerpoint/2010/main" val="2911107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anomaly is an inconsistent, incomplete, or contradictory state of the database. If anomalies exist in a database, we would be unable to represent some information, we could lose information when come types of updates are performed, or we might run the risk of having inconsistent data over time. Repeated information is a form of data redundancy that can lead to DB anomalies.</a:t>
            </a:r>
          </a:p>
          <a:p>
            <a:r>
              <a:rPr lang="en-US" dirty="0"/>
              <a:t>We will be combining domain knowledge with normalization theory to decompose or break down relational schemas based on functional dependencies to reduce or eliminate DB </a:t>
            </a:r>
            <a:r>
              <a:rPr lang="en-US" dirty="0" err="1"/>
              <a:t>anamolies</a:t>
            </a:r>
            <a:r>
              <a:rPr lang="en-US" dirty="0"/>
              <a:t>.</a:t>
            </a:r>
          </a:p>
        </p:txBody>
      </p:sp>
      <p:sp>
        <p:nvSpPr>
          <p:cNvPr id="4" name="Slide Number Placeholder 3"/>
          <p:cNvSpPr>
            <a:spLocks noGrp="1"/>
          </p:cNvSpPr>
          <p:nvPr>
            <p:ph type="sldNum" sz="quarter" idx="5"/>
          </p:nvPr>
        </p:nvSpPr>
        <p:spPr/>
        <p:txBody>
          <a:bodyPr/>
          <a:lstStyle/>
          <a:p>
            <a:fld id="{627AC930-4B53-FD49-8851-7FC6E3CE60E3}" type="slidenum">
              <a:rPr lang="en-US" altLang="en-US" smtClean="0"/>
              <a:pPr/>
              <a:t>4</a:t>
            </a:fld>
            <a:endParaRPr lang="en-US" altLang="en-US"/>
          </a:p>
        </p:txBody>
      </p:sp>
    </p:spTree>
    <p:extLst>
      <p:ext uri="{BB962C8B-B14F-4D97-AF65-F5344CB8AC3E}">
        <p14:creationId xmlns:p14="http://schemas.microsoft.com/office/powerpoint/2010/main" val="35684088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The canonical cover is a simplified set of functional dependencies that are derived from the given set. Having a simplified set allows for easier verification that changes to the database don't violate any of the FD integrity constraints.</a:t>
            </a:r>
          </a:p>
          <a:p>
            <a:r>
              <a:rPr lang="en-US" b="1" dirty="0"/>
              <a:t>Extraneous attributes </a:t>
            </a:r>
            <a:r>
              <a:rPr lang="en-US" dirty="0"/>
              <a:t>are those attributes that can be removed from an FD without changing the closure of the set of FDs.</a:t>
            </a:r>
            <a:endParaRPr dirty="0"/>
          </a:p>
        </p:txBody>
      </p:sp>
    </p:spTree>
    <p:extLst>
      <p:ext uri="{BB962C8B-B14F-4D97-AF65-F5344CB8AC3E}">
        <p14:creationId xmlns:p14="http://schemas.microsoft.com/office/powerpoint/2010/main" val="40751770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cs typeface="Times New Roman"/>
              </a:rPr>
              <a:t>Redundant attributes in the functional dependencies</a:t>
            </a:r>
          </a:p>
          <a:p>
            <a:endParaRPr dirty="0"/>
          </a:p>
        </p:txBody>
      </p:sp>
    </p:spTree>
    <p:extLst>
      <p:ext uri="{BB962C8B-B14F-4D97-AF65-F5344CB8AC3E}">
        <p14:creationId xmlns:p14="http://schemas.microsoft.com/office/powerpoint/2010/main" val="36018925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The</a:t>
            </a:r>
            <a:r>
              <a:rPr lang="en-US" baseline="0" dirty="0"/>
              <a:t> union rule states that if X-&gt; Y and X -&gt; Z, then X -&gt; YZ</a:t>
            </a:r>
            <a:endParaRPr dirty="0"/>
          </a:p>
        </p:txBody>
      </p:sp>
    </p:spTree>
    <p:extLst>
      <p:ext uri="{BB962C8B-B14F-4D97-AF65-F5344CB8AC3E}">
        <p14:creationId xmlns:p14="http://schemas.microsoft.com/office/powerpoint/2010/main" val="13211236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extLst>
      <p:ext uri="{BB962C8B-B14F-4D97-AF65-F5344CB8AC3E}">
        <p14:creationId xmlns:p14="http://schemas.microsoft.com/office/powerpoint/2010/main" val="16500656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a:prstGeom prst="rect">
            <a:avLst/>
          </a:prstGeom>
          <a:noFill/>
          <a:ln w="12700">
            <a:solidFill>
              <a:prstClr val="black"/>
            </a:solidFill>
          </a:ln>
        </p:spPr>
      </p:sp>
      <p:sp>
        <p:nvSpPr>
          <p:cNvPr id="3" name="Notes Placeholder 2"/>
          <p:cNvSpPr>
            <a:spLocks noGrp="1"/>
          </p:cNvSpPr>
          <p:nvPr>
            <p:ph type="body" idx="1"/>
          </p:nvPr>
        </p:nvSpPr>
        <p:spPr>
          <a:xfrm>
            <a:off x="914400" y="3300413"/>
            <a:ext cx="7315200" cy="2700337"/>
          </a:xfrm>
          <a:prstGeom prst="rect">
            <a:avLst/>
          </a:prstGeom>
        </p:spPr>
        <p:txBody>
          <a:bodyPr/>
          <a:lstStyle/>
          <a:p>
            <a:r>
              <a:rPr lang="en-US" dirty="0"/>
              <a:t>The capital letter with a line above it represents all the Attributes in the relataion </a:t>
            </a:r>
          </a:p>
          <a:p>
            <a:r>
              <a:rPr lang="en-US" dirty="0"/>
              <a:t>R is a relational schema. R1 and R2 form a decomposition of R. </a:t>
            </a:r>
          </a:p>
          <a:p>
            <a:r>
              <a:rPr lang="en-US" dirty="0"/>
              <a:t>R1 and R2 form a lossless decomposition if there is no loss of information by replacing R with R1 and R2</a:t>
            </a:r>
          </a:p>
        </p:txBody>
      </p:sp>
    </p:spTree>
    <p:extLst>
      <p:ext uri="{BB962C8B-B14F-4D97-AF65-F5344CB8AC3E}">
        <p14:creationId xmlns:p14="http://schemas.microsoft.com/office/powerpoint/2010/main" val="24350591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This employee table has employee(ID, name, street, city,</a:t>
            </a:r>
            <a:r>
              <a:rPr lang="en-US" baseline="0" dirty="0"/>
              <a:t> salary) if decomposed into R1(ID, name) and R2 (name, street, city, salary), is a problem because ID is the key, not name. The natural join produces more tuples than the original, but we don’t know which ones are correct.</a:t>
            </a:r>
            <a:endParaRPr dirty="0"/>
          </a:p>
        </p:txBody>
      </p:sp>
    </p:spTree>
    <p:extLst>
      <p:ext uri="{BB962C8B-B14F-4D97-AF65-F5344CB8AC3E}">
        <p14:creationId xmlns:p14="http://schemas.microsoft.com/office/powerpoint/2010/main" val="14604377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sz="1800" dirty="0"/>
              <a:t>All decompositions used to eliminate redundancy must be lossless.</a:t>
            </a:r>
            <a:endParaRPr sz="1800" dirty="0"/>
          </a:p>
        </p:txBody>
      </p:sp>
    </p:spTree>
    <p:extLst>
      <p:ext uri="{BB962C8B-B14F-4D97-AF65-F5344CB8AC3E}">
        <p14:creationId xmlns:p14="http://schemas.microsoft.com/office/powerpoint/2010/main" val="36315691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9853194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5866749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52132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sz="1200" b="0" dirty="0">
                <a:solidFill>
                  <a:schemeClr val="tx1"/>
                </a:solidFill>
                <a:latin typeface="Helvetica" charset="0"/>
              </a:rPr>
              <a:t>Up until now the focus has been on Conceptual Database Design  which provides a starting point based on the relation schemas and their associated integrity constraints.</a:t>
            </a:r>
          </a:p>
          <a:p>
            <a:r>
              <a:rPr lang="en-US" sz="1200" b="0" dirty="0">
                <a:solidFill>
                  <a:schemeClr val="tx1"/>
                </a:solidFill>
                <a:latin typeface="Helvetica" charset="0"/>
              </a:rPr>
              <a:t>In doing so, we’ve gained an understanding of the real-world needs that the database will satisfy and followed these steps to create relational schemas.</a:t>
            </a:r>
          </a:p>
          <a:p>
            <a:r>
              <a:rPr lang="en-US" sz="1200" b="0" dirty="0">
                <a:solidFill>
                  <a:schemeClr val="tx1"/>
                </a:solidFill>
                <a:latin typeface="Helvetica" charset="0"/>
              </a:rPr>
              <a:t>Before we begin to implement the database, we will learn about ways to refine this initial design based on normalization theory.</a:t>
            </a:r>
            <a:endParaRPr dirty="0"/>
          </a:p>
        </p:txBody>
      </p:sp>
    </p:spTree>
    <p:extLst>
      <p:ext uri="{BB962C8B-B14F-4D97-AF65-F5344CB8AC3E}">
        <p14:creationId xmlns:p14="http://schemas.microsoft.com/office/powerpoint/2010/main" val="4163823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85000" lnSpcReduction="10000"/>
          </a:bodyPr>
          <a:lstStyle/>
          <a:p>
            <a:pPr marL="228600" lvl="2" indent="0">
              <a:lnSpc>
                <a:spcPct val="100000"/>
              </a:lnSpc>
              <a:spcBef>
                <a:spcPts val="1000"/>
              </a:spcBef>
              <a:buFont typeface="Arial" panose="020B0604020202020204" pitchFamily="34" charset="0"/>
              <a:buNone/>
              <a:tabLst>
                <a:tab pos="1270000" algn="l"/>
              </a:tabLst>
            </a:pPr>
            <a:r>
              <a:rPr lang="en-US" sz="2000" dirty="0">
                <a:latin typeface="Helvetica" charset="0"/>
                <a:cs typeface="Times New Roman"/>
              </a:rPr>
              <a:t>When information is duplicated in a DB the extra copies are called redundant data. Redundancy can result in:</a:t>
            </a:r>
          </a:p>
          <a:p>
            <a:pPr marL="571500" lvl="2" indent="-342900">
              <a:lnSpc>
                <a:spcPct val="100000"/>
              </a:lnSpc>
              <a:spcBef>
                <a:spcPts val="1000"/>
              </a:spcBef>
              <a:buFont typeface="Arial" panose="020B0604020202020204" pitchFamily="34" charset="0"/>
              <a:buChar char="•"/>
              <a:tabLst>
                <a:tab pos="1270000" algn="l"/>
              </a:tabLst>
            </a:pPr>
            <a:r>
              <a:rPr lang="en-US" sz="2000" dirty="0">
                <a:latin typeface="Helvetica" charset="0"/>
                <a:cs typeface="Times New Roman"/>
              </a:rPr>
              <a:t>redundant storage – more space used in storage</a:t>
            </a:r>
          </a:p>
          <a:p>
            <a:pPr marL="571500" lvl="2" indent="-342900">
              <a:lnSpc>
                <a:spcPct val="100000"/>
              </a:lnSpc>
              <a:spcBef>
                <a:spcPts val="1000"/>
              </a:spcBef>
              <a:buFont typeface="Arial" panose="020B0604020202020204" pitchFamily="34" charset="0"/>
              <a:buChar char="•"/>
              <a:tabLst>
                <a:tab pos="1270000" algn="l"/>
              </a:tabLst>
            </a:pPr>
            <a:r>
              <a:rPr lang="en-US" sz="2000" dirty="0">
                <a:latin typeface="Helvetica" charset="0"/>
                <a:cs typeface="Times New Roman"/>
              </a:rPr>
              <a:t>insert anomalies – may be forced to add unrelated information (or nulls) in order so store some information</a:t>
            </a:r>
          </a:p>
          <a:p>
            <a:pPr marL="571500" lvl="2" indent="-342900">
              <a:lnSpc>
                <a:spcPct val="100000"/>
              </a:lnSpc>
              <a:spcBef>
                <a:spcPts val="1000"/>
              </a:spcBef>
              <a:buFont typeface="Arial" panose="020B0604020202020204" pitchFamily="34" charset="0"/>
              <a:buChar char="•"/>
              <a:tabLst>
                <a:tab pos="1270000" algn="l"/>
              </a:tabLst>
            </a:pPr>
            <a:r>
              <a:rPr lang="en-US" sz="2000" dirty="0">
                <a:latin typeface="Helvetica" charset="0"/>
                <a:cs typeface="Times New Roman"/>
              </a:rPr>
              <a:t>delete anomalies – may lose information when we need to delete a record if unrelated information is in the same relation; alternatively, if it's not deleted then we have stale data left behind b/c we don't want to lose informatin</a:t>
            </a:r>
          </a:p>
          <a:p>
            <a:pPr marL="571500" lvl="2" indent="-342900">
              <a:lnSpc>
                <a:spcPct val="100000"/>
              </a:lnSpc>
              <a:spcBef>
                <a:spcPts val="1000"/>
              </a:spcBef>
              <a:buFont typeface="Arial" panose="020B0604020202020204" pitchFamily="34" charset="0"/>
              <a:buChar char="•"/>
              <a:tabLst>
                <a:tab pos="1270000" algn="l"/>
              </a:tabLst>
            </a:pPr>
            <a:r>
              <a:rPr lang="en-US" sz="2000" dirty="0">
                <a:latin typeface="Helvetica" charset="0"/>
                <a:cs typeface="Times New Roman"/>
              </a:rPr>
              <a:t>update anomalies – an inconsistency may occur if all occurences of redundant data are not updated </a:t>
            </a:r>
          </a:p>
          <a:p>
            <a:pPr marL="400050" indent="-171450">
              <a:buFont typeface="Arial" panose="020B0604020202020204" pitchFamily="34" charset="0"/>
              <a:buChar char="•"/>
            </a:pPr>
            <a:endParaRPr dirty="0"/>
          </a:p>
        </p:txBody>
      </p:sp>
    </p:spTree>
    <p:extLst>
      <p:ext uri="{BB962C8B-B14F-4D97-AF65-F5344CB8AC3E}">
        <p14:creationId xmlns:p14="http://schemas.microsoft.com/office/powerpoint/2010/main" val="4254298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a:prstGeom prst="rect">
            <a:avLst/>
          </a:prstGeom>
          <a:noFill/>
          <a:ln w="12700">
            <a:solidFill>
              <a:prstClr val="black"/>
            </a:solidFill>
          </a:ln>
        </p:spPr>
      </p:sp>
      <p:sp>
        <p:nvSpPr>
          <p:cNvPr id="3" name="Notes Placeholder 2"/>
          <p:cNvSpPr>
            <a:spLocks noGrp="1"/>
          </p:cNvSpPr>
          <p:nvPr>
            <p:ph type="body" idx="1"/>
          </p:nvPr>
        </p:nvSpPr>
        <p:spPr>
          <a:xfrm>
            <a:off x="914400" y="3300413"/>
            <a:ext cx="7315200" cy="2700337"/>
          </a:xfrm>
          <a:prstGeom prst="rect">
            <a:avLst/>
          </a:prstGeom>
        </p:spPr>
        <p:txBody>
          <a:bodyPr/>
          <a:lstStyle/>
          <a:p>
            <a:r>
              <a:rPr lang="en-US" dirty="0"/>
              <a:t>Take a look at this example of a relation for the </a:t>
            </a:r>
            <a:r>
              <a:rPr lang="en-US" dirty="0" err="1"/>
              <a:t>inst_dept</a:t>
            </a:r>
            <a:r>
              <a:rPr lang="en-US" dirty="0"/>
              <a:t> relation. It contains information about instructors and the department where they work. Each instructor has an ID, their name, salary, department, building, and the depts budget.</a:t>
            </a:r>
          </a:p>
          <a:p>
            <a:endParaRPr lang="en-US" dirty="0"/>
          </a:p>
          <a:p>
            <a:r>
              <a:rPr lang="en-US" dirty="0"/>
              <a:t>Now look at this instance of the relation.</a:t>
            </a:r>
          </a:p>
          <a:p>
            <a:endParaRPr lang="en-US" dirty="0"/>
          </a:p>
          <a:p>
            <a:r>
              <a:rPr lang="en-US" dirty="0"/>
              <a:t>There is redundant information stored for the CS department. </a:t>
            </a:r>
          </a:p>
          <a:p>
            <a:r>
              <a:rPr lang="en-US" dirty="0"/>
              <a:t>Every time a new instructor is added to the </a:t>
            </a:r>
            <a:r>
              <a:rPr lang="en-US" dirty="0" err="1"/>
              <a:t>Comp.Sci</a:t>
            </a:r>
            <a:r>
              <a:rPr lang="en-US" dirty="0"/>
              <a:t>. dept, extra info is needed.</a:t>
            </a:r>
          </a:p>
          <a:p>
            <a:r>
              <a:rPr lang="en-US" dirty="0"/>
              <a:t>What happens when the budget changes?  </a:t>
            </a:r>
            <a:r>
              <a:rPr lang="en-US" i="1" dirty="0"/>
              <a:t>All tuples for Comp Sci need to be found and updated</a:t>
            </a:r>
          </a:p>
          <a:p>
            <a:endParaRPr lang="en-US" dirty="0"/>
          </a:p>
          <a:p>
            <a:r>
              <a:rPr lang="en-US" dirty="0"/>
              <a:t>Notice that the only instructor in the Music department is Mozart. What if Mozart leaves to teach at ODU?  </a:t>
            </a:r>
            <a:r>
              <a:rPr lang="en-US" i="1" dirty="0"/>
              <a:t>What happens to the building and budget values</a:t>
            </a:r>
          </a:p>
          <a:p>
            <a:r>
              <a:rPr lang="en-US" i="1" dirty="0"/>
              <a:t>These are examples of insertion, update, and deletion </a:t>
            </a:r>
            <a:r>
              <a:rPr lang="en-US" i="1" dirty="0" err="1"/>
              <a:t>anomolies</a:t>
            </a:r>
            <a:r>
              <a:rPr lang="en-US" i="1" dirty="0"/>
              <a:t>.</a:t>
            </a:r>
            <a:endParaRPr lang="en-US" dirty="0"/>
          </a:p>
        </p:txBody>
      </p:sp>
    </p:spTree>
    <p:extLst>
      <p:ext uri="{BB962C8B-B14F-4D97-AF65-F5344CB8AC3E}">
        <p14:creationId xmlns:p14="http://schemas.microsoft.com/office/powerpoint/2010/main" val="39220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Constraints are restrictions on the data that is permitted in the database.</a:t>
            </a:r>
          </a:p>
          <a:p>
            <a:r>
              <a:rPr lang="en-US" dirty="0"/>
              <a:t>Integrity constraints are used to refine the conceptual schema further.</a:t>
            </a:r>
          </a:p>
          <a:p>
            <a:pPr marL="228600" indent="-228600">
              <a:buAutoNum type="arabicPeriod"/>
            </a:pPr>
            <a:r>
              <a:rPr lang="en-US" dirty="0"/>
              <a:t>We will discuss Normalization and Normal Forms to determine why to decompose relational schemas into smaller relations.</a:t>
            </a:r>
          </a:p>
          <a:p>
            <a:pPr marL="228600" indent="-228600">
              <a:buAutoNum type="arabicPeriod"/>
            </a:pPr>
            <a:r>
              <a:rPr lang="en-US" dirty="0"/>
              <a:t>We look to the lossless-join property and the dependency-preservation property to make sure that we do not need to perform joins of the decomposed relations in order to check for constraint violations from the original</a:t>
            </a:r>
          </a:p>
        </p:txBody>
      </p:sp>
    </p:spTree>
    <p:extLst>
      <p:ext uri="{BB962C8B-B14F-4D97-AF65-F5344CB8AC3E}">
        <p14:creationId xmlns:p14="http://schemas.microsoft.com/office/powerpoint/2010/main" val="2256594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a:prstGeom prst="rect">
            <a:avLst/>
          </a:prstGeom>
          <a:noFill/>
          <a:ln w="12700">
            <a:solidFill>
              <a:prstClr val="black"/>
            </a:solidFill>
          </a:ln>
        </p:spPr>
      </p:sp>
      <p:sp>
        <p:nvSpPr>
          <p:cNvPr id="3" name="Notes Placeholder 2"/>
          <p:cNvSpPr>
            <a:spLocks noGrp="1"/>
          </p:cNvSpPr>
          <p:nvPr>
            <p:ph type="body" idx="1"/>
          </p:nvPr>
        </p:nvSpPr>
        <p:spPr>
          <a:xfrm>
            <a:off x="914400" y="3300413"/>
            <a:ext cx="7315200" cy="2700337"/>
          </a:xfrm>
          <a:prstGeom prst="rect">
            <a:avLst/>
          </a:prstGeom>
        </p:spPr>
        <p:txBody>
          <a:bodyPr/>
          <a:lstStyle/>
          <a:p>
            <a:r>
              <a:rPr lang="en-US" dirty="0"/>
              <a:t>*Slide</a:t>
            </a:r>
          </a:p>
          <a:p>
            <a:r>
              <a:rPr lang="en-US" dirty="0"/>
              <a:t>A functional dependency is present if an attribute or set of attributes determines determines some other attribute.</a:t>
            </a:r>
          </a:p>
        </p:txBody>
      </p:sp>
    </p:spTree>
    <p:extLst>
      <p:ext uri="{BB962C8B-B14F-4D97-AF65-F5344CB8AC3E}">
        <p14:creationId xmlns:p14="http://schemas.microsoft.com/office/powerpoint/2010/main" val="772202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a:prstGeom prst="rect">
            <a:avLst/>
          </a:prstGeom>
          <a:noFill/>
          <a:ln w="12700">
            <a:solidFill>
              <a:prstClr val="black"/>
            </a:solidFill>
          </a:ln>
        </p:spPr>
      </p:sp>
      <p:sp>
        <p:nvSpPr>
          <p:cNvPr id="3" name="Notes Placeholder 2"/>
          <p:cNvSpPr>
            <a:spLocks noGrp="1"/>
          </p:cNvSpPr>
          <p:nvPr>
            <p:ph type="body" idx="1"/>
          </p:nvPr>
        </p:nvSpPr>
        <p:spPr>
          <a:xfrm>
            <a:off x="914400" y="3300413"/>
            <a:ext cx="7315200" cy="2700337"/>
          </a:xfrm>
          <a:prstGeom prst="rect">
            <a:avLst/>
          </a:prstGeom>
        </p:spPr>
        <p:txBody>
          <a:bodyPr/>
          <a:lstStyle/>
          <a:p>
            <a:r>
              <a:rPr lang="en-US" dirty="0"/>
              <a:t>This is a generalization of the concept of KEY. The determinant, A, uniquely identifies the attributes on the right.</a:t>
            </a:r>
          </a:p>
          <a:p>
            <a:r>
              <a:rPr lang="en-US" dirty="0"/>
              <a:t>Functional dependencies are based on real-world constraints imposed upon information.</a:t>
            </a:r>
          </a:p>
          <a:p>
            <a:r>
              <a:rPr lang="en-US" dirty="0"/>
              <a:t>Your street address, city and state functionally determine a zip code.</a:t>
            </a:r>
          </a:p>
          <a:p>
            <a:endParaRPr lang="en-US" dirty="0"/>
          </a:p>
        </p:txBody>
      </p:sp>
    </p:spTree>
    <p:extLst>
      <p:ext uri="{BB962C8B-B14F-4D97-AF65-F5344CB8AC3E}">
        <p14:creationId xmlns:p14="http://schemas.microsoft.com/office/powerpoint/2010/main" val="3619765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1371600" y="3307413"/>
            <a:ext cx="6400800" cy="1314450"/>
          </a:xfrm>
        </p:spPr>
        <p:txBody>
          <a:bodyPr/>
          <a:lstStyle>
            <a:lvl1pPr marL="0" indent="0" algn="ct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821054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7" name="Image"/>
          <p:cNvSpPr>
            <a:spLocks noGrp="1"/>
          </p:cNvSpPr>
          <p:nvPr>
            <p:ph type="pic" sz="half" idx="13"/>
          </p:nvPr>
        </p:nvSpPr>
        <p:spPr>
          <a:xfrm>
            <a:off x="4723806" y="1095308"/>
            <a:ext cx="3750469" cy="3315146"/>
          </a:xfrm>
          <a:prstGeom prst="rect">
            <a:avLst/>
          </a:prstGeom>
        </p:spPr>
        <p:txBody>
          <a:bodyPr lIns="91439" tIns="45719" rIns="91439" bIns="45719" anchor="t">
            <a:noAutofit/>
          </a:bodyPr>
          <a:lstStyle/>
          <a:p>
            <a:r>
              <a:rPr lang="en-US"/>
              <a:t>Drag picture to placeholder or click icon to add</a:t>
            </a:r>
            <a:endParaRPr dirty="0"/>
          </a:p>
        </p:txBody>
      </p:sp>
      <p:sp>
        <p:nvSpPr>
          <p:cNvPr id="68" name="Title Text"/>
          <p:cNvSpPr>
            <a:spLocks noGrp="1"/>
          </p:cNvSpPr>
          <p:nvPr>
            <p:ph type="title"/>
          </p:nvPr>
        </p:nvSpPr>
        <p:spPr>
          <a:prstGeom prst="rect">
            <a:avLst/>
          </a:prstGeom>
        </p:spPr>
        <p:txBody>
          <a:bodyPr/>
          <a:lstStyle/>
          <a:p>
            <a:r>
              <a:rPr lang="en-US"/>
              <a:t>Click to edit Master title style</a:t>
            </a:r>
            <a:endParaRPr dirty="0"/>
          </a:p>
        </p:txBody>
      </p:sp>
      <p:sp>
        <p:nvSpPr>
          <p:cNvPr id="69" name="Body Level One…"/>
          <p:cNvSpPr>
            <a:spLocks noGrp="1"/>
          </p:cNvSpPr>
          <p:nvPr>
            <p:ph type="body" sz="half" idx="1"/>
          </p:nvPr>
        </p:nvSpPr>
        <p:spPr>
          <a:xfrm>
            <a:off x="669727" y="1095308"/>
            <a:ext cx="3750469" cy="3315146"/>
          </a:xfrm>
          <a:prstGeom prst="rect">
            <a:avLst/>
          </a:prstGeom>
        </p:spPr>
        <p:txBody>
          <a:bodyPr anchor="t">
            <a:normAutofit/>
          </a:bodyPr>
          <a:lstStyle>
            <a:lvl1pPr marL="180820" indent="-180820">
              <a:spcBef>
                <a:spcPts val="1688"/>
              </a:spcBef>
              <a:defRPr sz="1265"/>
            </a:lvl1pPr>
            <a:lvl2pPr marL="361640" indent="-180820">
              <a:spcBef>
                <a:spcPts val="1688"/>
              </a:spcBef>
              <a:defRPr sz="1265"/>
            </a:lvl2pPr>
            <a:lvl3pPr marL="542459" indent="-180820">
              <a:spcBef>
                <a:spcPts val="1688"/>
              </a:spcBef>
              <a:defRPr sz="1265"/>
            </a:lvl3pPr>
            <a:lvl4pPr marL="723279" indent="-180820">
              <a:spcBef>
                <a:spcPts val="1688"/>
              </a:spcBef>
              <a:defRPr sz="1265"/>
            </a:lvl4pPr>
            <a:lvl5pPr marL="904099" indent="-180820">
              <a:spcBef>
                <a:spcPts val="1688"/>
              </a:spcBef>
              <a:defRPr sz="12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0" name="Slide Number"/>
          <p:cNvSpPr>
            <a:spLocks noGrp="1"/>
          </p:cNvSpPr>
          <p:nvPr>
            <p:ph type="sldNum" sz="quarter" idx="2"/>
          </p:nvPr>
        </p:nvSpPr>
        <p:spPr>
          <a:prstGeom prst="rect">
            <a:avLst/>
          </a:prstGeom>
        </p:spPr>
        <p:txBody>
          <a:bodyPr/>
          <a:lstStyle/>
          <a:p>
            <a:pPr marL="76676"/>
            <a:fld id="{81D60167-4931-47E6-BA6A-407CBD079E47}" type="slidenum">
              <a:rPr lang="uk-UA" spc="4" smtClean="0"/>
              <a:pPr marL="76676"/>
              <a:t>‹#›</a:t>
            </a:fld>
            <a:endParaRPr lang="uk-UA" spc="4" dirty="0"/>
          </a:p>
        </p:txBody>
      </p:sp>
    </p:spTree>
    <p:extLst>
      <p:ext uri="{BB962C8B-B14F-4D97-AF65-F5344CB8AC3E}">
        <p14:creationId xmlns:p14="http://schemas.microsoft.com/office/powerpoint/2010/main" val="223699765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500" b="1" i="0">
                <a:solidFill>
                  <a:schemeClr val="bg1"/>
                </a:solidFill>
                <a:latin typeface="Times New Roman"/>
                <a:cs typeface="Times New Roman"/>
              </a:defRPr>
            </a:lvl1pPr>
          </a:lstStyle>
          <a:p>
            <a:endParaRPr/>
          </a:p>
        </p:txBody>
      </p:sp>
      <p:sp>
        <p:nvSpPr>
          <p:cNvPr id="3" name="Holder 3"/>
          <p:cNvSpPr>
            <a:spLocks noGrp="1"/>
          </p:cNvSpPr>
          <p:nvPr>
            <p:ph sz="half" idx="2"/>
          </p:nvPr>
        </p:nvSpPr>
        <p:spPr>
          <a:xfrm>
            <a:off x="457200" y="1183005"/>
            <a:ext cx="3977640"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492443"/>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3108960" y="4783455"/>
            <a:ext cx="2926080" cy="257175"/>
          </a:xfrm>
          <a:prstGeom prst="rect">
            <a:avLst/>
          </a:prstGeo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457200" y="4783455"/>
            <a:ext cx="2103120" cy="2571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9/25/2022</a:t>
            </a:fld>
            <a:endParaRPr lang="en-US"/>
          </a:p>
        </p:txBody>
      </p:sp>
      <p:sp>
        <p:nvSpPr>
          <p:cNvPr id="7" name="Holder 7"/>
          <p:cNvSpPr>
            <a:spLocks noGrp="1"/>
          </p:cNvSpPr>
          <p:nvPr>
            <p:ph type="sldNum" sz="quarter" idx="7"/>
          </p:nvPr>
        </p:nvSpPr>
        <p:spPr/>
        <p:txBody>
          <a:bodyPr lIns="0" tIns="0" rIns="0" bIns="0"/>
          <a:lstStyle>
            <a:lvl1pPr>
              <a:defRPr sz="900" b="0" i="0">
                <a:solidFill>
                  <a:srgbClr val="888888"/>
                </a:solidFill>
                <a:latin typeface="Times New Roman"/>
                <a:cs typeface="Times New Roman"/>
              </a:defRPr>
            </a:lvl1pPr>
          </a:lstStyle>
          <a:p>
            <a:pPr marL="76676"/>
            <a:fld id="{81D60167-4931-47E6-BA6A-407CBD079E47}" type="slidenum">
              <a:rPr lang="en-US" spc="4" smtClean="0"/>
              <a:pPr marL="76676"/>
              <a:t>‹#›</a:t>
            </a:fld>
            <a:endParaRPr lang="en-US" spc="4" dirty="0"/>
          </a:p>
        </p:txBody>
      </p:sp>
    </p:spTree>
    <p:extLst>
      <p:ext uri="{BB962C8B-B14F-4D97-AF65-F5344CB8AC3E}">
        <p14:creationId xmlns:p14="http://schemas.microsoft.com/office/powerpoint/2010/main" val="2429372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1638"/>
            <a:ext cx="8229600" cy="503226"/>
          </a:xfrm>
        </p:spPr>
        <p:txBody>
          <a:bodyPr/>
          <a:lstStyle>
            <a:lvl1pPr>
              <a:defRPr sz="3600"/>
            </a:lvl1pPr>
          </a:lstStyle>
          <a:p>
            <a:r>
              <a:rPr lang="en-US" dirty="0"/>
              <a:t>Click to edit Master title style</a:t>
            </a:r>
          </a:p>
        </p:txBody>
      </p:sp>
      <p:sp>
        <p:nvSpPr>
          <p:cNvPr id="3" name="Content Placeholder 2"/>
          <p:cNvSpPr>
            <a:spLocks noGrp="1"/>
          </p:cNvSpPr>
          <p:nvPr>
            <p:ph idx="1"/>
          </p:nvPr>
        </p:nvSpPr>
        <p:spPr>
          <a:xfrm>
            <a:off x="457199" y="1024864"/>
            <a:ext cx="8435187" cy="3896940"/>
          </a:xfrm>
        </p:spPr>
        <p:txBody>
          <a:bodyPr/>
          <a:lstStyle>
            <a:lvl1pPr>
              <a:defRPr sz="2400"/>
            </a:lvl1pPr>
            <a:lvl2pPr>
              <a:defRPr sz="22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46628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hasCustomPrompt="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CMSC 508 – Database Theory</a:t>
            </a:r>
          </a:p>
        </p:txBody>
      </p:sp>
    </p:spTree>
    <p:extLst>
      <p:ext uri="{BB962C8B-B14F-4D97-AF65-F5344CB8AC3E}">
        <p14:creationId xmlns:p14="http://schemas.microsoft.com/office/powerpoint/2010/main" val="3607521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97089"/>
            <a:ext cx="8229600" cy="478680"/>
          </a:xfrm>
        </p:spPr>
        <p:txBody>
          <a:bodyPr/>
          <a:lstStyle>
            <a:lvl1pPr>
              <a:defRPr sz="3600"/>
            </a:lvl1pPr>
          </a:lstStyle>
          <a:p>
            <a:r>
              <a:rPr lang="en-US" dirty="0"/>
              <a:t>Click to edit Master title style</a:t>
            </a:r>
          </a:p>
        </p:txBody>
      </p:sp>
      <p:sp>
        <p:nvSpPr>
          <p:cNvPr id="3" name="Content Placeholder 2"/>
          <p:cNvSpPr>
            <a:spLocks noGrp="1"/>
          </p:cNvSpPr>
          <p:nvPr>
            <p:ph sz="half" idx="1"/>
          </p:nvPr>
        </p:nvSpPr>
        <p:spPr>
          <a:xfrm>
            <a:off x="457199" y="975770"/>
            <a:ext cx="4255949" cy="4062636"/>
          </a:xfrm>
        </p:spPr>
        <p:txBody>
          <a:bodyPr/>
          <a:lstStyle>
            <a:lvl1pPr>
              <a:defRPr sz="2400"/>
            </a:lvl1pPr>
            <a:lvl2pPr marL="457200">
              <a:defRPr sz="2200"/>
            </a:lvl2pPr>
            <a:lvl3pPr marL="685800">
              <a:defRPr sz="2000"/>
            </a:lvl3pPr>
            <a:lvl4pPr marL="914400">
              <a:defRPr sz="1800"/>
            </a:lvl4pPr>
            <a:lvl5pPr marL="1143000">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648200" y="975770"/>
            <a:ext cx="4391472" cy="4062635"/>
          </a:xfrm>
        </p:spPr>
        <p:txBody>
          <a:bodyPr/>
          <a:lstStyle>
            <a:lvl1pPr marL="342900" marR="0" indent="-34290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sz="2400"/>
            </a:lvl1pPr>
            <a:lvl2pPr marL="457200" marR="0" indent="-2857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sz="2200"/>
            </a:lvl2pPr>
            <a:lvl3pPr marL="685800" marR="0" indent="-22860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sz="2000"/>
            </a:lvl3pPr>
            <a:lvl4pPr marL="914400" marR="0" indent="-22860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sz="1800"/>
            </a:lvl4pPr>
            <a:lvl5pPr marL="1143000" marR="0" indent="-22860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4582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7089"/>
            <a:ext cx="8229600" cy="566535"/>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06108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Tree>
    <p:extLst>
      <p:ext uri="{BB962C8B-B14F-4D97-AF65-F5344CB8AC3E}">
        <p14:creationId xmlns:p14="http://schemas.microsoft.com/office/powerpoint/2010/main" val="3552212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714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04788"/>
            <a:ext cx="5111750" cy="4389437"/>
          </a:xfrm>
        </p:spPr>
        <p:txBody>
          <a:bodyPr/>
          <a:lstStyle>
            <a:lvl1pPr>
              <a:defRPr sz="2800"/>
            </a:lvl1pPr>
            <a:lvl2pPr>
              <a:defRPr sz="24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73038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0"/>
            </a:lvl1pPr>
          </a:lstStyle>
          <a:p>
            <a:r>
              <a:rPr lang="en-US"/>
              <a:t>Click to edit Master title style</a:t>
            </a:r>
            <a:endParaRPr lang="en-US" dirty="0"/>
          </a:p>
        </p:txBody>
      </p:sp>
      <p:sp>
        <p:nvSpPr>
          <p:cNvPr id="3" name="Picture Placeholder 2"/>
          <p:cNvSpPr>
            <a:spLocks noGrp="1"/>
          </p:cNvSpPr>
          <p:nvPr>
            <p:ph type="pic" idx="1"/>
          </p:nvPr>
        </p:nvSpPr>
        <p:spPr>
          <a:xfrm>
            <a:off x="1792288" y="460375"/>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23382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Title Placeholder 1">
            <a:extLst>
              <a:ext uri="{FF2B5EF4-FFF2-40B4-BE49-F238E27FC236}">
                <a16:creationId xmlns:a16="http://schemas.microsoft.com/office/drawing/2014/main" id="{19971C4A-CA8E-E047-B441-955C61CB710D}"/>
              </a:ext>
            </a:extLst>
          </p:cNvPr>
          <p:cNvSpPr>
            <a:spLocks noGrp="1"/>
          </p:cNvSpPr>
          <p:nvPr>
            <p:ph type="title"/>
          </p:nvPr>
        </p:nvSpPr>
        <p:spPr bwMode="auto">
          <a:xfrm>
            <a:off x="457200" y="501134"/>
            <a:ext cx="8229600" cy="518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4099" name="Text Placeholder 2">
            <a:extLst>
              <a:ext uri="{FF2B5EF4-FFF2-40B4-BE49-F238E27FC236}">
                <a16:creationId xmlns:a16="http://schemas.microsoft.com/office/drawing/2014/main" id="{DE5AA21D-AD9D-E14F-8B06-AC939C289BC7}"/>
              </a:ext>
            </a:extLst>
          </p:cNvPr>
          <p:cNvSpPr>
            <a:spLocks noGrp="1"/>
          </p:cNvSpPr>
          <p:nvPr>
            <p:ph type="body" idx="1"/>
          </p:nvPr>
        </p:nvSpPr>
        <p:spPr bwMode="auto">
          <a:xfrm>
            <a:off x="457199" y="1063624"/>
            <a:ext cx="8465871" cy="3530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 name="Slide Number Placeholder 5">
            <a:extLst>
              <a:ext uri="{FF2B5EF4-FFF2-40B4-BE49-F238E27FC236}">
                <a16:creationId xmlns:a16="http://schemas.microsoft.com/office/drawing/2014/main" id="{36AED857-6D14-0749-8E57-701DF3BB21F2}"/>
              </a:ext>
            </a:extLst>
          </p:cNvPr>
          <p:cNvSpPr>
            <a:spLocks noGrp="1"/>
          </p:cNvSpPr>
          <p:nvPr>
            <p:ph type="sldNum" sz="quarter" idx="4"/>
          </p:nvPr>
        </p:nvSpPr>
        <p:spPr>
          <a:xfrm>
            <a:off x="6789470" y="4784556"/>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A7B03A4-58FC-574B-8D88-C0C66037B3F9}" type="slidenum">
              <a:rPr lang="en-US" altLang="en-US"/>
              <a:pPr/>
              <a:t>‹#›</a:t>
            </a:fld>
            <a:endParaRPr lang="en-US" altLang="en-US"/>
          </a:p>
        </p:txBody>
      </p:sp>
      <p:sp>
        <p:nvSpPr>
          <p:cNvPr id="7" name="Rectangle 6">
            <a:extLst>
              <a:ext uri="{FF2B5EF4-FFF2-40B4-BE49-F238E27FC236}">
                <a16:creationId xmlns:a16="http://schemas.microsoft.com/office/drawing/2014/main" id="{7AEAE817-D31F-48B2-8776-86E0F93865EE}"/>
              </a:ext>
            </a:extLst>
          </p:cNvPr>
          <p:cNvSpPr/>
          <p:nvPr userDrawn="1"/>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49D6CDD8-0793-4C2D-98A7-58A14AFF403F}"/>
              </a:ext>
            </a:extLst>
          </p:cNvPr>
          <p:cNvSpPr txBox="1"/>
          <p:nvPr userDrawn="1"/>
        </p:nvSpPr>
        <p:spPr>
          <a:xfrm>
            <a:off x="238125" y="43934"/>
            <a:ext cx="2978572" cy="369332"/>
          </a:xfrm>
          <a:prstGeom prst="rect">
            <a:avLst/>
          </a:prstGeom>
          <a:noFill/>
        </p:spPr>
        <p:txBody>
          <a:bodyPr wrap="none" rtlCol="0">
            <a:spAutoFit/>
          </a:bodyPr>
          <a:lstStyle/>
          <a:p>
            <a:r>
              <a:rPr lang="en-US" b="1" dirty="0"/>
              <a:t>CMSC 508 – Database Theory</a:t>
            </a:r>
          </a:p>
        </p:txBody>
      </p:sp>
      <p:sp>
        <p:nvSpPr>
          <p:cNvPr id="9" name="TextBox 8">
            <a:extLst>
              <a:ext uri="{FF2B5EF4-FFF2-40B4-BE49-F238E27FC236}">
                <a16:creationId xmlns:a16="http://schemas.microsoft.com/office/drawing/2014/main" id="{A534CB1E-A9EF-4C95-910D-37323D4CDA0C}"/>
              </a:ext>
            </a:extLst>
          </p:cNvPr>
          <p:cNvSpPr txBox="1"/>
          <p:nvPr userDrawn="1"/>
        </p:nvSpPr>
        <p:spPr>
          <a:xfrm>
            <a:off x="6280572" y="43934"/>
            <a:ext cx="2742802" cy="369332"/>
          </a:xfrm>
          <a:prstGeom prst="rect">
            <a:avLst/>
          </a:prstGeom>
          <a:noFill/>
        </p:spPr>
        <p:txBody>
          <a:bodyPr wrap="none" rtlCol="0">
            <a:spAutoFit/>
          </a:bodyPr>
          <a:lstStyle/>
          <a:p>
            <a:pPr algn="r"/>
            <a:r>
              <a:rPr lang="en-US" b="1" dirty="0"/>
              <a:t>Relational database design</a:t>
            </a:r>
          </a:p>
        </p:txBody>
      </p:sp>
      <p:pic>
        <p:nvPicPr>
          <p:cNvPr id="10" name="Picture 9" descr="A picture containing drawing&#10;&#10;Description automatically generated">
            <a:extLst>
              <a:ext uri="{FF2B5EF4-FFF2-40B4-BE49-F238E27FC236}">
                <a16:creationId xmlns:a16="http://schemas.microsoft.com/office/drawing/2014/main" id="{7DC27B5E-842F-40D7-8B4E-0A1CEF9C09DF}"/>
              </a:ext>
            </a:extLst>
          </p:cNvPr>
          <p:cNvPicPr>
            <a:picLocks noChangeAspect="1"/>
          </p:cNvPicPr>
          <p:nvPr userDrawn="1"/>
        </p:nvPicPr>
        <p:blipFill>
          <a:blip r:embed="rId13">
            <a:alphaModFix/>
          </a:blip>
          <a:stretch>
            <a:fillRect/>
          </a:stretch>
        </p:blipFill>
        <p:spPr>
          <a:xfrm>
            <a:off x="3511244" y="91440"/>
            <a:ext cx="2121513" cy="274320"/>
          </a:xfrm>
          <a:prstGeom prst="rect">
            <a:avLst/>
          </a:prstGeom>
        </p:spPr>
      </p:pic>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defTabSz="457200" rtl="0" eaLnBrk="1" fontAlgn="base" hangingPunct="1">
        <a:spcBef>
          <a:spcPct val="0"/>
        </a:spcBef>
        <a:spcAft>
          <a:spcPct val="0"/>
        </a:spcAft>
        <a:defRPr sz="3600" kern="1200">
          <a:solidFill>
            <a:schemeClr val="tx1"/>
          </a:solidFill>
          <a:latin typeface="+mj-lt"/>
          <a:ea typeface="ＭＳ Ｐゴシック" panose="020B0600070205080204" pitchFamily="34" charset="-128"/>
          <a:cs typeface="+mj-cs"/>
        </a:defRPr>
      </a:lvl1pPr>
      <a:lvl2pPr algn="ctr" defTabSz="457200" rtl="0" eaLnBrk="1" fontAlgn="base" hangingPunct="1">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2pPr>
      <a:lvl3pPr algn="ctr" defTabSz="457200" rtl="0" eaLnBrk="1" fontAlgn="base" hangingPunct="1">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3pPr>
      <a:lvl4pPr algn="ctr" defTabSz="457200" rtl="0" eaLnBrk="1" fontAlgn="base" hangingPunct="1">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4pPr>
      <a:lvl5pPr algn="ctr" defTabSz="457200" rtl="0" eaLnBrk="1" fontAlgn="base" hangingPunct="1">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5pPr>
      <a:lvl6pPr marL="457200" algn="ctr" defTabSz="457200" rtl="0" eaLnBrk="1" fontAlgn="base" hangingPunct="1">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6pPr>
      <a:lvl7pPr marL="914400" algn="ctr" defTabSz="457200" rtl="0" eaLnBrk="1" fontAlgn="base" hangingPunct="1">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7pPr>
      <a:lvl8pPr marL="1371600" algn="ctr" defTabSz="457200" rtl="0" eaLnBrk="1" fontAlgn="base" hangingPunct="1">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8pPr>
      <a:lvl9pPr marL="1828800" algn="ctr" defTabSz="457200" rtl="0" eaLnBrk="1" fontAlgn="base" hangingPunct="1">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ＭＳ Ｐゴシック" panose="020B0600070205080204" pitchFamily="34" charset="-128"/>
          <a:cs typeface="+mn-cs"/>
        </a:defRPr>
      </a:lvl1pPr>
      <a:lvl2pPr marL="742950" indent="-28575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ＭＳ Ｐゴシック" panose="020B0600070205080204" pitchFamily="34" charset="-128"/>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200" kern="1200">
          <a:solidFill>
            <a:schemeClr val="tx1"/>
          </a:solidFill>
          <a:latin typeface="+mn-lt"/>
          <a:ea typeface="ＭＳ Ｐゴシック" panose="020B0600070205080204" pitchFamily="34" charset="-128"/>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ＭＳ Ｐゴシック" panose="020B0600070205080204" pitchFamily="34" charset="-128"/>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ＭＳ Ｐゴシック"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raymondcho.net/RelationalDatabaseTools/RelationalDatabaseTools"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FB5718-2BBF-4DDA-AD21-1CE06ECF17AA}"/>
              </a:ext>
            </a:extLst>
          </p:cNvPr>
          <p:cNvSpPr>
            <a:spLocks noGrp="1"/>
          </p:cNvSpPr>
          <p:nvPr>
            <p:ph type="ctrTitle"/>
          </p:nvPr>
        </p:nvSpPr>
        <p:spPr/>
        <p:txBody>
          <a:bodyPr/>
          <a:lstStyle/>
          <a:p>
            <a:pPr>
              <a:spcBef>
                <a:spcPts val="0"/>
              </a:spcBef>
            </a:pPr>
            <a:br>
              <a:rPr lang="en-US" dirty="0"/>
            </a:br>
            <a:r>
              <a:rPr lang="en-US" dirty="0"/>
              <a:t>Week 6 – Class 10 - Wed</a:t>
            </a:r>
            <a:br>
              <a:rPr lang="en-US" dirty="0"/>
            </a:br>
            <a:r>
              <a:rPr lang="en-US" dirty="0"/>
              <a:t>Functional Dependencies</a:t>
            </a:r>
          </a:p>
        </p:txBody>
      </p:sp>
      <p:sp>
        <p:nvSpPr>
          <p:cNvPr id="7" name="Subtitle 6">
            <a:extLst>
              <a:ext uri="{FF2B5EF4-FFF2-40B4-BE49-F238E27FC236}">
                <a16:creationId xmlns:a16="http://schemas.microsoft.com/office/drawing/2014/main" id="{7E1B307A-840F-465E-AE3B-DE37568D8E99}"/>
              </a:ext>
            </a:extLst>
          </p:cNvPr>
          <p:cNvSpPr>
            <a:spLocks noGrp="1"/>
          </p:cNvSpPr>
          <p:nvPr>
            <p:ph type="subTitle" idx="1"/>
          </p:nvPr>
        </p:nvSpPr>
        <p:spPr>
          <a:xfrm>
            <a:off x="465513" y="3307413"/>
            <a:ext cx="8204661" cy="1314450"/>
          </a:xfrm>
        </p:spPr>
        <p:txBody>
          <a:bodyPr/>
          <a:lstStyle/>
          <a:p>
            <a:pPr marL="9525" marR="3810"/>
            <a:r>
              <a:rPr lang="en-US" sz="1600" dirty="0">
                <a:latin typeface="Helvetica" charset="0"/>
                <a:cs typeface="Times New Roman"/>
              </a:rPr>
              <a:t>Database System Concepts, 6th Ed. by </a:t>
            </a:r>
            <a:r>
              <a:rPr lang="en-US" sz="1600" dirty="0" err="1">
                <a:latin typeface="Helvetica" charset="0"/>
                <a:cs typeface="Times New Roman"/>
              </a:rPr>
              <a:t>Silberschatz</a:t>
            </a:r>
            <a:r>
              <a:rPr lang="en-US" sz="1600" dirty="0">
                <a:latin typeface="Helvetica" charset="0"/>
                <a:cs typeface="Times New Roman"/>
              </a:rPr>
              <a:t>, </a:t>
            </a:r>
            <a:r>
              <a:rPr lang="en-US" sz="1600" dirty="0" err="1">
                <a:latin typeface="Helvetica" charset="0"/>
                <a:cs typeface="Times New Roman"/>
              </a:rPr>
              <a:t>Korth</a:t>
            </a:r>
            <a:r>
              <a:rPr lang="en-US" sz="1600" dirty="0">
                <a:latin typeface="Helvetica" charset="0"/>
                <a:cs typeface="Times New Roman"/>
              </a:rPr>
              <a:t>, Sudarshan, 2011, </a:t>
            </a:r>
            <a:r>
              <a:rPr lang="en-US" sz="1600" i="1" dirty="0">
                <a:latin typeface="Helvetica" charset="0"/>
                <a:cs typeface="Times New Roman"/>
              </a:rPr>
              <a:t>Chapter 7</a:t>
            </a:r>
          </a:p>
          <a:p>
            <a:pPr marL="9525" marR="3810"/>
            <a:r>
              <a:rPr lang="en-US" sz="1600" dirty="0">
                <a:latin typeface="Helvetica" charset="0"/>
                <a:cs typeface="Times New Roman"/>
              </a:rPr>
              <a:t>Database Management Systems, 3rd Ed. by Ramakrishnan, </a:t>
            </a:r>
            <a:r>
              <a:rPr lang="en-US" sz="1600" dirty="0" err="1">
                <a:latin typeface="Helvetica" charset="0"/>
                <a:cs typeface="Times New Roman"/>
              </a:rPr>
              <a:t>Gehrke</a:t>
            </a:r>
            <a:r>
              <a:rPr lang="en-US" sz="1600" dirty="0">
                <a:latin typeface="Helvetica" charset="0"/>
                <a:cs typeface="Times New Roman"/>
              </a:rPr>
              <a:t>, 2003, </a:t>
            </a:r>
            <a:r>
              <a:rPr lang="en-US" sz="1600" i="1" dirty="0">
                <a:latin typeface="Helvetica" charset="0"/>
                <a:cs typeface="Times New Roman"/>
              </a:rPr>
              <a:t>Chapter 19 </a:t>
            </a:r>
          </a:p>
          <a:p>
            <a:endParaRPr lang="en-US" sz="1600" dirty="0"/>
          </a:p>
        </p:txBody>
      </p:sp>
      <p:sp>
        <p:nvSpPr>
          <p:cNvPr id="2" name="object 2"/>
          <p:cNvSpPr txBox="1"/>
          <p:nvPr/>
        </p:nvSpPr>
        <p:spPr>
          <a:xfrm>
            <a:off x="1280732" y="505539"/>
            <a:ext cx="2189321" cy="230832"/>
          </a:xfrm>
          <a:prstGeom prst="rect">
            <a:avLst/>
          </a:prstGeom>
        </p:spPr>
        <p:txBody>
          <a:bodyPr vert="horz" wrap="square" lIns="0" tIns="0" rIns="0" bIns="0" rtlCol="0">
            <a:spAutoFit/>
          </a:bodyPr>
          <a:lstStyle/>
          <a:p>
            <a:pPr marL="9525"/>
            <a:r>
              <a:rPr sz="1500" b="1" spc="-217" dirty="0">
                <a:solidFill>
                  <a:srgbClr val="FFFFFF"/>
                </a:solidFill>
                <a:latin typeface="Times New Roman"/>
                <a:cs typeface="Times New Roman"/>
              </a:rPr>
              <a:t>CMS</a:t>
            </a:r>
            <a:r>
              <a:rPr sz="1500" b="1" spc="-206" dirty="0">
                <a:solidFill>
                  <a:srgbClr val="FFFFFF"/>
                </a:solidFill>
                <a:latin typeface="Times New Roman"/>
                <a:cs typeface="Times New Roman"/>
              </a:rPr>
              <a:t>C</a:t>
            </a:r>
            <a:r>
              <a:rPr sz="1500" b="1" spc="-23" dirty="0">
                <a:solidFill>
                  <a:srgbClr val="FFFFFF"/>
                </a:solidFill>
                <a:latin typeface="Times New Roman"/>
                <a:cs typeface="Times New Roman"/>
              </a:rPr>
              <a:t> </a:t>
            </a:r>
            <a:r>
              <a:rPr sz="1500" b="1" spc="8" dirty="0">
                <a:solidFill>
                  <a:srgbClr val="FFFFFF"/>
                </a:solidFill>
                <a:latin typeface="Times New Roman"/>
                <a:cs typeface="Times New Roman"/>
              </a:rPr>
              <a:t>508</a:t>
            </a:r>
            <a:r>
              <a:rPr sz="1500" b="1" spc="-38" dirty="0">
                <a:solidFill>
                  <a:srgbClr val="FFFFFF"/>
                </a:solidFill>
                <a:latin typeface="Times New Roman"/>
                <a:cs typeface="Times New Roman"/>
              </a:rPr>
              <a:t> </a:t>
            </a:r>
            <a:r>
              <a:rPr sz="1500" b="1" spc="-101" dirty="0">
                <a:solidFill>
                  <a:srgbClr val="FFFFFF"/>
                </a:solidFill>
                <a:latin typeface="Times New Roman"/>
                <a:cs typeface="Times New Roman"/>
              </a:rPr>
              <a:t>D</a:t>
            </a:r>
            <a:r>
              <a:rPr sz="1500" b="1" spc="-86" dirty="0">
                <a:solidFill>
                  <a:srgbClr val="FFFFFF"/>
                </a:solidFill>
                <a:latin typeface="Times New Roman"/>
                <a:cs typeface="Times New Roman"/>
              </a:rPr>
              <a:t>a</a:t>
            </a:r>
            <a:r>
              <a:rPr sz="1500" b="1" dirty="0">
                <a:solidFill>
                  <a:srgbClr val="FFFFFF"/>
                </a:solidFill>
                <a:latin typeface="Times New Roman"/>
                <a:cs typeface="Times New Roman"/>
              </a:rPr>
              <a:t>t</a:t>
            </a:r>
            <a:r>
              <a:rPr sz="1500" b="1" spc="4" dirty="0">
                <a:solidFill>
                  <a:srgbClr val="FFFFFF"/>
                </a:solidFill>
                <a:latin typeface="Times New Roman"/>
                <a:cs typeface="Times New Roman"/>
              </a:rPr>
              <a:t>abase</a:t>
            </a:r>
            <a:r>
              <a:rPr sz="1500" b="1" spc="-30" dirty="0">
                <a:solidFill>
                  <a:srgbClr val="FFFFFF"/>
                </a:solidFill>
                <a:latin typeface="Times New Roman"/>
                <a:cs typeface="Times New Roman"/>
              </a:rPr>
              <a:t> </a:t>
            </a:r>
            <a:r>
              <a:rPr sz="1500" b="1" spc="-71" dirty="0">
                <a:solidFill>
                  <a:srgbClr val="FFFFFF"/>
                </a:solidFill>
                <a:latin typeface="Times New Roman"/>
                <a:cs typeface="Times New Roman"/>
              </a:rPr>
              <a:t>Theo</a:t>
            </a:r>
            <a:r>
              <a:rPr sz="1500" b="1" spc="-49" dirty="0">
                <a:solidFill>
                  <a:srgbClr val="FFFFFF"/>
                </a:solidFill>
                <a:latin typeface="Times New Roman"/>
                <a:cs typeface="Times New Roman"/>
              </a:rPr>
              <a:t>r</a:t>
            </a:r>
            <a:r>
              <a:rPr sz="1500" b="1" spc="-45" dirty="0">
                <a:solidFill>
                  <a:srgbClr val="FFFFFF"/>
                </a:solidFill>
                <a:latin typeface="Times New Roman"/>
                <a:cs typeface="Times New Roman"/>
              </a:rPr>
              <a:t>y</a:t>
            </a:r>
            <a:endParaRPr sz="1500">
              <a:latin typeface="Times New Roman"/>
              <a:cs typeface="Times New Roman"/>
            </a:endParaRPr>
          </a:p>
        </p:txBody>
      </p:sp>
      <p:sp>
        <p:nvSpPr>
          <p:cNvPr id="6" name="object 6"/>
          <p:cNvSpPr txBox="1"/>
          <p:nvPr/>
        </p:nvSpPr>
        <p:spPr>
          <a:xfrm>
            <a:off x="7392923" y="4847654"/>
            <a:ext cx="77153" cy="138499"/>
          </a:xfrm>
          <a:prstGeom prst="rect">
            <a:avLst/>
          </a:prstGeom>
        </p:spPr>
        <p:txBody>
          <a:bodyPr vert="horz" wrap="square" lIns="0" tIns="0" rIns="0" bIns="0" rtlCol="0">
            <a:spAutoFit/>
          </a:bodyPr>
          <a:lstStyle/>
          <a:p>
            <a:pPr marL="9525"/>
            <a:r>
              <a:rPr sz="900" spc="4" dirty="0">
                <a:solidFill>
                  <a:srgbClr val="888888"/>
                </a:solidFill>
                <a:latin typeface="Times New Roman"/>
                <a:cs typeface="Times New Roman"/>
              </a:rPr>
              <a:t>1</a:t>
            </a:r>
            <a:endParaRPr sz="900">
              <a:latin typeface="Times New Roman"/>
              <a:cs typeface="Times New Roman"/>
            </a:endParaRPr>
          </a:p>
        </p:txBody>
      </p:sp>
    </p:spTree>
    <p:extLst>
      <p:ext uri="{BB962C8B-B14F-4D97-AF65-F5344CB8AC3E}">
        <p14:creationId xmlns:p14="http://schemas.microsoft.com/office/powerpoint/2010/main" val="13627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612F3B-AE4D-0B4C-AF3A-D2C57EA726EA}"/>
              </a:ext>
            </a:extLst>
          </p:cNvPr>
          <p:cNvSpPr>
            <a:spLocks noGrp="1"/>
          </p:cNvSpPr>
          <p:nvPr>
            <p:ph type="title"/>
          </p:nvPr>
        </p:nvSpPr>
        <p:spPr/>
        <p:txBody>
          <a:bodyPr/>
          <a:lstStyle/>
          <a:p>
            <a:r>
              <a:rPr lang="en-US" sz="4000" dirty="0"/>
              <a:t>Functional Dependencies</a:t>
            </a:r>
          </a:p>
        </p:txBody>
      </p:sp>
      <p:sp>
        <p:nvSpPr>
          <p:cNvPr id="4" name="Text Placeholder 3">
            <a:extLst>
              <a:ext uri="{FF2B5EF4-FFF2-40B4-BE49-F238E27FC236}">
                <a16:creationId xmlns:a16="http://schemas.microsoft.com/office/drawing/2014/main" id="{AC3DF887-AC5E-5341-8BCA-A4F7511C7268}"/>
              </a:ext>
            </a:extLst>
          </p:cNvPr>
          <p:cNvSpPr>
            <a:spLocks noGrp="1"/>
          </p:cNvSpPr>
          <p:nvPr>
            <p:ph type="body" sz="half" idx="1"/>
          </p:nvPr>
        </p:nvSpPr>
        <p:spPr>
          <a:xfrm>
            <a:off x="457200" y="1200150"/>
            <a:ext cx="7863840" cy="2965450"/>
          </a:xfrm>
        </p:spPr>
        <p:txBody>
          <a:bodyPr>
            <a:noAutofit/>
          </a:bodyPr>
          <a:lstStyle/>
          <a:p>
            <a:r>
              <a:rPr lang="en-US" altLang="en-US" sz="2000" dirty="0">
                <a:latin typeface="Helvetica" pitchFamily="2" charset="0"/>
              </a:rPr>
              <a:t>A functional dependency (FD) is a type of relationship between attributes in a relation</a:t>
            </a:r>
          </a:p>
          <a:p>
            <a:r>
              <a:rPr lang="en-US" altLang="en-US" sz="2000" dirty="0">
                <a:latin typeface="Helvetica" pitchFamily="2" charset="0"/>
              </a:rPr>
              <a:t>They represent constraints on the set of legal relations.</a:t>
            </a:r>
          </a:p>
          <a:p>
            <a:r>
              <a:rPr lang="en-US" altLang="en-US" sz="2000" dirty="0">
                <a:latin typeface="Helvetica" pitchFamily="2" charset="0"/>
              </a:rPr>
              <a:t>Require that the value for one set of attributes determines uniquely the value for another set of attributes.</a:t>
            </a:r>
          </a:p>
          <a:p>
            <a:r>
              <a:rPr lang="en-US" altLang="en-US" sz="2000" dirty="0">
                <a:latin typeface="Helvetica" pitchFamily="2" charset="0"/>
              </a:rPr>
              <a:t>A functional dependency is a generalization of the notion of a </a:t>
            </a:r>
            <a:r>
              <a:rPr lang="en-US" altLang="en-US" sz="2000" i="1" dirty="0">
                <a:latin typeface="Helvetica" pitchFamily="2" charset="0"/>
              </a:rPr>
              <a:t>key, </a:t>
            </a:r>
            <a:r>
              <a:rPr lang="en-US" altLang="en-US" sz="2000" dirty="0">
                <a:latin typeface="Helvetica" pitchFamily="2" charset="0"/>
              </a:rPr>
              <a:t>as</a:t>
            </a:r>
            <a:r>
              <a:rPr lang="en-US" altLang="en-US" sz="2000" i="1" dirty="0">
                <a:latin typeface="Helvetica" pitchFamily="2" charset="0"/>
              </a:rPr>
              <a:t> </a:t>
            </a:r>
            <a:r>
              <a:rPr lang="en-US" altLang="en-US" sz="2000" dirty="0">
                <a:latin typeface="Helvetica" pitchFamily="2" charset="0"/>
              </a:rPr>
              <a:t>in a key -&gt; value pair</a:t>
            </a:r>
            <a:r>
              <a:rPr lang="en-US" altLang="en-US" sz="2000" i="1" dirty="0">
                <a:latin typeface="Helvetica" pitchFamily="2" charset="0"/>
              </a:rPr>
              <a:t>.</a:t>
            </a:r>
            <a:endParaRPr lang="en-US" altLang="en-US" sz="2000" dirty="0">
              <a:latin typeface="Helvetica" pitchFamily="2" charset="0"/>
            </a:endParaRPr>
          </a:p>
        </p:txBody>
      </p:sp>
    </p:spTree>
    <p:extLst>
      <p:ext uri="{BB962C8B-B14F-4D97-AF65-F5344CB8AC3E}">
        <p14:creationId xmlns:p14="http://schemas.microsoft.com/office/powerpoint/2010/main" val="227352692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612F3B-AE4D-0B4C-AF3A-D2C57EA726EA}"/>
              </a:ext>
            </a:extLst>
          </p:cNvPr>
          <p:cNvSpPr>
            <a:spLocks noGrp="1"/>
          </p:cNvSpPr>
          <p:nvPr>
            <p:ph type="title"/>
          </p:nvPr>
        </p:nvSpPr>
        <p:spPr/>
        <p:txBody>
          <a:bodyPr/>
          <a:lstStyle/>
          <a:p>
            <a:r>
              <a:rPr lang="en-US" sz="4000" dirty="0"/>
              <a:t>Functional Dependencies</a:t>
            </a:r>
          </a:p>
        </p:txBody>
      </p:sp>
      <p:sp>
        <p:nvSpPr>
          <p:cNvPr id="4" name="Text Placeholder 3">
            <a:extLst>
              <a:ext uri="{FF2B5EF4-FFF2-40B4-BE49-F238E27FC236}">
                <a16:creationId xmlns:a16="http://schemas.microsoft.com/office/drawing/2014/main" id="{AC3DF887-AC5E-5341-8BCA-A4F7511C7268}"/>
              </a:ext>
            </a:extLst>
          </p:cNvPr>
          <p:cNvSpPr>
            <a:spLocks noGrp="1"/>
          </p:cNvSpPr>
          <p:nvPr>
            <p:ph type="body" sz="half" idx="1"/>
          </p:nvPr>
        </p:nvSpPr>
        <p:spPr>
          <a:xfrm>
            <a:off x="2457451" y="2514600"/>
            <a:ext cx="4114800" cy="2000250"/>
          </a:xfrm>
        </p:spPr>
        <p:txBody>
          <a:bodyPr>
            <a:normAutofit/>
          </a:bodyPr>
          <a:lstStyle/>
          <a:p>
            <a:pPr marL="0" indent="0">
              <a:buNone/>
            </a:pPr>
            <a:r>
              <a:rPr lang="en-US" sz="1800" dirty="0"/>
              <a:t>Examples:</a:t>
            </a:r>
          </a:p>
          <a:p>
            <a:r>
              <a:rPr lang="en-US" sz="1800" dirty="0"/>
              <a:t>SSN → Name, Birthdate</a:t>
            </a:r>
          </a:p>
          <a:p>
            <a:r>
              <a:rPr lang="en-US" sz="1800" dirty="0"/>
              <a:t>VIN → Make, Model, Color</a:t>
            </a:r>
          </a:p>
          <a:p>
            <a:r>
              <a:rPr lang="en-US" sz="1800" dirty="0"/>
              <a:t>ISBN → Title, </a:t>
            </a:r>
            <a:r>
              <a:rPr lang="en-US" sz="1800" dirty="0" err="1"/>
              <a:t>First_Author_Name</a:t>
            </a:r>
            <a:endParaRPr lang="en-US" sz="1800" dirty="0"/>
          </a:p>
          <a:p>
            <a:endParaRPr lang="en-US" sz="1800" dirty="0"/>
          </a:p>
        </p:txBody>
      </p:sp>
      <p:pic>
        <p:nvPicPr>
          <p:cNvPr id="5" name="Picture 4">
            <a:extLst>
              <a:ext uri="{FF2B5EF4-FFF2-40B4-BE49-F238E27FC236}">
                <a16:creationId xmlns:a16="http://schemas.microsoft.com/office/drawing/2014/main" id="{FF0588D2-0599-614D-9B31-A407F2B5DB77}"/>
              </a:ext>
            </a:extLst>
          </p:cNvPr>
          <p:cNvPicPr>
            <a:picLocks noChangeAspect="1"/>
          </p:cNvPicPr>
          <p:nvPr/>
        </p:nvPicPr>
        <p:blipFill>
          <a:blip r:embed="rId3"/>
          <a:stretch>
            <a:fillRect/>
          </a:stretch>
        </p:blipFill>
        <p:spPr>
          <a:xfrm>
            <a:off x="1428750" y="1314451"/>
            <a:ext cx="6184256" cy="735920"/>
          </a:xfrm>
          <a:prstGeom prst="rect">
            <a:avLst/>
          </a:prstGeom>
        </p:spPr>
      </p:pic>
    </p:spTree>
    <p:extLst>
      <p:ext uri="{BB962C8B-B14F-4D97-AF65-F5344CB8AC3E}">
        <p14:creationId xmlns:p14="http://schemas.microsoft.com/office/powerpoint/2010/main" val="23641891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722D76-A288-4034-9425-3654A4E698FB}"/>
              </a:ext>
            </a:extLst>
          </p:cNvPr>
          <p:cNvSpPr>
            <a:spLocks noGrp="1"/>
          </p:cNvSpPr>
          <p:nvPr>
            <p:ph type="title"/>
          </p:nvPr>
        </p:nvSpPr>
        <p:spPr/>
        <p:txBody>
          <a:bodyPr/>
          <a:lstStyle/>
          <a:p>
            <a:r>
              <a:rPr lang="en-US" dirty="0"/>
              <a:t>Functional Dependencies</a:t>
            </a:r>
          </a:p>
        </p:txBody>
      </p:sp>
      <p:sp>
        <p:nvSpPr>
          <p:cNvPr id="4" name="Content Placeholder 3">
            <a:extLst>
              <a:ext uri="{FF2B5EF4-FFF2-40B4-BE49-F238E27FC236}">
                <a16:creationId xmlns:a16="http://schemas.microsoft.com/office/drawing/2014/main" id="{B6604CA0-F7D3-465A-BB3F-BFF13B46B2BB}"/>
              </a:ext>
            </a:extLst>
          </p:cNvPr>
          <p:cNvSpPr>
            <a:spLocks noGrp="1"/>
          </p:cNvSpPr>
          <p:nvPr>
            <p:ph idx="1"/>
          </p:nvPr>
        </p:nvSpPr>
        <p:spPr/>
        <p:txBody>
          <a:bodyPr>
            <a:normAutofit fontScale="85000" lnSpcReduction="10000"/>
          </a:bodyPr>
          <a:lstStyle/>
          <a:p>
            <a:pPr marL="209550" marR="3810" indent="-257175">
              <a:spcBef>
                <a:spcPts val="750"/>
              </a:spcBef>
              <a:buFont typeface="Arial"/>
              <a:buChar char="•"/>
              <a:tabLst>
                <a:tab pos="609600" algn="l"/>
              </a:tabLst>
            </a:pPr>
            <a:r>
              <a:rPr lang="en-US" dirty="0">
                <a:latin typeface="Helvetica" charset="0"/>
                <a:cs typeface="Times New Roman"/>
              </a:rPr>
              <a:t>Given a relation R, a set of attributes X in R is said to functionally determine another set of attributes Y, also in R, (written X → Y) if, and only if, </a:t>
            </a:r>
            <a:r>
              <a:rPr lang="en-US" b="1" dirty="0">
                <a:latin typeface="Helvetica" charset="0"/>
                <a:cs typeface="Times New Roman"/>
              </a:rPr>
              <a:t>each X value is associated with precisely one Y value</a:t>
            </a:r>
          </a:p>
          <a:p>
            <a:pPr marL="209550" marR="68104" indent="-257175">
              <a:spcBef>
                <a:spcPts val="750"/>
              </a:spcBef>
              <a:buFont typeface="Arial"/>
              <a:buChar char="•"/>
              <a:tabLst>
                <a:tab pos="609600" algn="l"/>
              </a:tabLst>
            </a:pPr>
            <a:r>
              <a:rPr lang="en-US" dirty="0">
                <a:latin typeface="Helvetica" charset="0"/>
                <a:cs typeface="Times New Roman"/>
              </a:rPr>
              <a:t>A functional dependency X → Y holds over relation R if, for every allowable instance </a:t>
            </a:r>
            <a:r>
              <a:rPr lang="en-US" i="1" dirty="0">
                <a:latin typeface="Helvetica" charset="0"/>
                <a:cs typeface="Times New Roman"/>
              </a:rPr>
              <a:t>r </a:t>
            </a:r>
            <a:r>
              <a:rPr lang="en-US" dirty="0">
                <a:latin typeface="Helvetica" charset="0"/>
                <a:cs typeface="Times New Roman"/>
              </a:rPr>
              <a:t>of R:</a:t>
            </a:r>
          </a:p>
          <a:p>
            <a:pPr marL="952500" indent="-257175">
              <a:spcBef>
                <a:spcPts val="161"/>
              </a:spcBef>
              <a:buFont typeface="Arial" charset="0"/>
              <a:buChar char="•"/>
              <a:tabLst>
                <a:tab pos="952024" algn="l"/>
              </a:tabLst>
            </a:pPr>
            <a:r>
              <a:rPr lang="en-US" dirty="0">
                <a:latin typeface="Helvetica" charset="0"/>
                <a:cs typeface="Times New Roman"/>
              </a:rPr>
              <a:t>t</a:t>
            </a:r>
            <a:r>
              <a:rPr lang="en-US" baseline="-21072" dirty="0">
                <a:latin typeface="Helvetica" charset="0"/>
                <a:cs typeface="Times New Roman"/>
              </a:rPr>
              <a:t>1 </a:t>
            </a:r>
            <a:r>
              <a:rPr lang="en-US" dirty="0">
                <a:latin typeface="Helvetica" charset="0"/>
                <a:cs typeface="STIXGeneral"/>
              </a:rPr>
              <a:t>∊ </a:t>
            </a:r>
            <a:r>
              <a:rPr lang="en-US" i="1" dirty="0">
                <a:latin typeface="Helvetica" charset="0"/>
                <a:cs typeface="Times New Roman"/>
              </a:rPr>
              <a:t>r</a:t>
            </a:r>
            <a:r>
              <a:rPr lang="en-US" dirty="0">
                <a:latin typeface="Helvetica" charset="0"/>
                <a:cs typeface="Times New Roman"/>
              </a:rPr>
              <a:t>, t</a:t>
            </a:r>
            <a:r>
              <a:rPr lang="en-US" baseline="-21072" dirty="0">
                <a:latin typeface="Helvetica" charset="0"/>
                <a:cs typeface="Times New Roman"/>
              </a:rPr>
              <a:t>2 </a:t>
            </a:r>
            <a:r>
              <a:rPr lang="en-US" dirty="0">
                <a:latin typeface="Helvetica" charset="0"/>
                <a:cs typeface="STIXGeneral"/>
              </a:rPr>
              <a:t>∊ </a:t>
            </a:r>
            <a:r>
              <a:rPr lang="en-US" i="1" dirty="0">
                <a:latin typeface="Helvetica" charset="0"/>
                <a:cs typeface="Times New Roman"/>
              </a:rPr>
              <a:t>r</a:t>
            </a:r>
            <a:r>
              <a:rPr lang="en-US" dirty="0">
                <a:latin typeface="Helvetica" charset="0"/>
                <a:cs typeface="Times New Roman"/>
              </a:rPr>
              <a:t>, </a:t>
            </a:r>
            <a:r>
              <a:rPr lang="en-US" sz="3200" dirty="0">
                <a:latin typeface="Helvetica" charset="0"/>
                <a:cs typeface="Symbol"/>
              </a:rPr>
              <a:t>𝚷</a:t>
            </a:r>
            <a:r>
              <a:rPr lang="en-US" i="1" baseline="-20202" dirty="0">
                <a:latin typeface="Helvetica" charset="0"/>
                <a:cs typeface="Times New Roman"/>
              </a:rPr>
              <a:t>X </a:t>
            </a:r>
            <a:r>
              <a:rPr lang="en-US" dirty="0">
                <a:latin typeface="Helvetica" charset="0"/>
                <a:cs typeface="Times New Roman"/>
              </a:rPr>
              <a:t>(t</a:t>
            </a:r>
            <a:r>
              <a:rPr lang="en-US" baseline="-21072" dirty="0">
                <a:latin typeface="Helvetica" charset="0"/>
                <a:cs typeface="Times New Roman"/>
              </a:rPr>
              <a:t>1</a:t>
            </a:r>
            <a:r>
              <a:rPr lang="en-US" dirty="0">
                <a:latin typeface="Helvetica" charset="0"/>
                <a:cs typeface="Times New Roman"/>
              </a:rPr>
              <a:t>) =</a:t>
            </a:r>
            <a:r>
              <a:rPr lang="en-US" baseline="1851" dirty="0">
                <a:latin typeface="Helvetica" charset="0"/>
                <a:cs typeface="Symbol"/>
              </a:rPr>
              <a:t> </a:t>
            </a:r>
            <a:r>
              <a:rPr lang="en-US" sz="3200" dirty="0">
                <a:latin typeface="Helvetica" charset="0"/>
                <a:cs typeface="Symbol"/>
              </a:rPr>
              <a:t>𝚷</a:t>
            </a:r>
            <a:r>
              <a:rPr lang="en-US" i="1" baseline="-20202" dirty="0">
                <a:latin typeface="Helvetica" charset="0"/>
                <a:cs typeface="Times New Roman"/>
              </a:rPr>
              <a:t>X </a:t>
            </a:r>
            <a:r>
              <a:rPr lang="en-US" dirty="0">
                <a:latin typeface="Helvetica" charset="0"/>
                <a:cs typeface="Times New Roman"/>
              </a:rPr>
              <a:t>(t</a:t>
            </a:r>
            <a:r>
              <a:rPr lang="en-US" baseline="-21072" dirty="0">
                <a:latin typeface="Helvetica" charset="0"/>
                <a:cs typeface="Times New Roman"/>
              </a:rPr>
              <a:t>2</a:t>
            </a:r>
            <a:r>
              <a:rPr lang="en-US" dirty="0">
                <a:latin typeface="Helvetica" charset="0"/>
                <a:cs typeface="Times New Roman"/>
              </a:rPr>
              <a:t>)  implies </a:t>
            </a:r>
            <a:r>
              <a:rPr lang="en-US" sz="3200" dirty="0">
                <a:latin typeface="Helvetica" charset="0"/>
                <a:cs typeface="Symbol"/>
              </a:rPr>
              <a:t>𝚷</a:t>
            </a:r>
            <a:r>
              <a:rPr lang="en-US" i="1" baseline="-13468" dirty="0">
                <a:latin typeface="Helvetica" charset="0"/>
                <a:cs typeface="Times New Roman"/>
              </a:rPr>
              <a:t>Y </a:t>
            </a:r>
            <a:r>
              <a:rPr lang="en-US" dirty="0">
                <a:latin typeface="Helvetica" charset="0"/>
                <a:cs typeface="Times New Roman"/>
              </a:rPr>
              <a:t>(t</a:t>
            </a:r>
            <a:r>
              <a:rPr lang="en-US" baseline="-21072" dirty="0">
                <a:latin typeface="Helvetica" charset="0"/>
                <a:cs typeface="Times New Roman"/>
              </a:rPr>
              <a:t>1</a:t>
            </a:r>
            <a:r>
              <a:rPr lang="en-US" dirty="0">
                <a:latin typeface="Helvetica" charset="0"/>
                <a:cs typeface="Times New Roman"/>
              </a:rPr>
              <a:t>) =</a:t>
            </a:r>
            <a:r>
              <a:rPr lang="en-US" dirty="0">
                <a:latin typeface="Helvetica" charset="0"/>
                <a:cs typeface="Symbol"/>
              </a:rPr>
              <a:t> </a:t>
            </a:r>
            <a:r>
              <a:rPr lang="en-US" sz="3200" dirty="0">
                <a:latin typeface="Helvetica" charset="0"/>
                <a:cs typeface="Symbol"/>
              </a:rPr>
              <a:t>𝚷</a:t>
            </a:r>
            <a:r>
              <a:rPr lang="en-US" i="1" baseline="-13468" dirty="0">
                <a:latin typeface="Helvetica" charset="0"/>
                <a:cs typeface="Times New Roman"/>
              </a:rPr>
              <a:t>Y </a:t>
            </a:r>
            <a:r>
              <a:rPr lang="en-US" dirty="0">
                <a:latin typeface="Helvetica" charset="0"/>
                <a:cs typeface="Times New Roman"/>
              </a:rPr>
              <a:t>(t</a:t>
            </a:r>
            <a:r>
              <a:rPr lang="en-US" baseline="-25000" dirty="0">
                <a:latin typeface="Helvetica" charset="0"/>
                <a:cs typeface="Times New Roman"/>
              </a:rPr>
              <a:t>2</a:t>
            </a:r>
            <a:r>
              <a:rPr lang="en-US" dirty="0">
                <a:latin typeface="Helvetica" charset="0"/>
                <a:cs typeface="Times New Roman"/>
              </a:rPr>
              <a:t>)</a:t>
            </a:r>
          </a:p>
          <a:p>
            <a:pPr marL="952500" indent="-257175">
              <a:spcBef>
                <a:spcPts val="161"/>
              </a:spcBef>
              <a:buFont typeface="Arial" charset="0"/>
              <a:buChar char="•"/>
              <a:tabLst>
                <a:tab pos="952024" algn="l"/>
              </a:tabLst>
            </a:pPr>
            <a:r>
              <a:rPr lang="en-US" dirty="0">
                <a:latin typeface="Helvetica" charset="0"/>
                <a:cs typeface="Times New Roman"/>
              </a:rPr>
              <a:t>In other words, if the X values agree, then the Y values must also agree</a:t>
            </a:r>
          </a:p>
          <a:p>
            <a:pPr marL="209550" indent="-257175">
              <a:spcBef>
                <a:spcPts val="750"/>
              </a:spcBef>
              <a:buFont typeface="Arial"/>
              <a:buChar char="•"/>
              <a:tabLst>
                <a:tab pos="609600" algn="l"/>
              </a:tabLst>
            </a:pPr>
            <a:r>
              <a:rPr lang="en-US" dirty="0">
                <a:latin typeface="Helvetica" charset="0"/>
                <a:cs typeface="Times New Roman"/>
              </a:rPr>
              <a:t>An FD is a statement about all allowable relations</a:t>
            </a:r>
          </a:p>
          <a:p>
            <a:pPr marL="952500" lvl="2" indent="-257175">
              <a:spcBef>
                <a:spcPts val="746"/>
              </a:spcBef>
              <a:buSzPct val="75000"/>
              <a:buFont typeface="Courier New"/>
              <a:buChar char="o"/>
              <a:tabLst>
                <a:tab pos="952024" algn="l"/>
                <a:tab pos="952500" algn="l"/>
              </a:tabLst>
            </a:pPr>
            <a:r>
              <a:rPr lang="en-US" dirty="0">
                <a:latin typeface="Helvetica" charset="0"/>
                <a:cs typeface="Times New Roman"/>
              </a:rPr>
              <a:t>Must be identified based on semantics of application</a:t>
            </a:r>
          </a:p>
          <a:p>
            <a:pPr marL="952500" marR="297180" lvl="2" indent="-257175">
              <a:spcBef>
                <a:spcPts val="750"/>
              </a:spcBef>
              <a:buSzPct val="75000"/>
              <a:buFont typeface="Courier New"/>
              <a:buChar char="o"/>
              <a:tabLst>
                <a:tab pos="952024" algn="l"/>
                <a:tab pos="952500" algn="l"/>
              </a:tabLst>
            </a:pPr>
            <a:r>
              <a:rPr lang="en-US" dirty="0">
                <a:latin typeface="Helvetica" charset="0"/>
                <a:cs typeface="Times New Roman"/>
              </a:rPr>
              <a:t>Given some allowable instances of R, we can check if they violate some FDs, but we cannot tell if holds over R!</a:t>
            </a:r>
          </a:p>
          <a:p>
            <a:endParaRPr lang="en-US" dirty="0"/>
          </a:p>
        </p:txBody>
      </p:sp>
    </p:spTree>
    <p:extLst>
      <p:ext uri="{BB962C8B-B14F-4D97-AF65-F5344CB8AC3E}">
        <p14:creationId xmlns:p14="http://schemas.microsoft.com/office/powerpoint/2010/main" val="2391175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5F70-5F0D-48AF-BA28-11F128DC7C46}"/>
              </a:ext>
            </a:extLst>
          </p:cNvPr>
          <p:cNvSpPr>
            <a:spLocks noGrp="1"/>
          </p:cNvSpPr>
          <p:nvPr>
            <p:ph type="title"/>
          </p:nvPr>
        </p:nvSpPr>
        <p:spPr/>
        <p:txBody>
          <a:bodyPr/>
          <a:lstStyle/>
          <a:p>
            <a:r>
              <a:rPr lang="en-US" dirty="0"/>
              <a:t>Functional Dependencies</a:t>
            </a:r>
          </a:p>
        </p:txBody>
      </p:sp>
      <p:sp>
        <p:nvSpPr>
          <p:cNvPr id="3" name="Content Placeholder 2">
            <a:extLst>
              <a:ext uri="{FF2B5EF4-FFF2-40B4-BE49-F238E27FC236}">
                <a16:creationId xmlns:a16="http://schemas.microsoft.com/office/drawing/2014/main" id="{28DBE468-F586-46D1-9307-41A9FE0A5FDF}"/>
              </a:ext>
            </a:extLst>
          </p:cNvPr>
          <p:cNvSpPr>
            <a:spLocks noGrp="1"/>
          </p:cNvSpPr>
          <p:nvPr>
            <p:ph idx="1"/>
          </p:nvPr>
        </p:nvSpPr>
        <p:spPr/>
        <p:txBody>
          <a:bodyPr>
            <a:normAutofit lnSpcReduction="10000"/>
          </a:bodyPr>
          <a:lstStyle/>
          <a:p>
            <a:r>
              <a:rPr lang="en-US" altLang="en-US" dirty="0">
                <a:latin typeface="Helvetica" pitchFamily="2" charset="0"/>
              </a:rPr>
              <a:t>We can test relation instances to see if they are legal under a given set of functional dependencies. </a:t>
            </a:r>
          </a:p>
          <a:p>
            <a:pPr lvl="2">
              <a:buFont typeface="Courier New" panose="02070309020205020404" pitchFamily="49" charset="0"/>
              <a:buChar char="o"/>
            </a:pPr>
            <a:r>
              <a:rPr lang="en-US" altLang="en-US" sz="2200" i="1" dirty="0">
                <a:latin typeface="Helvetica" pitchFamily="2" charset="0"/>
              </a:rPr>
              <a:t>If a relation instance r is legal under a set F of functional dependencies, we say that r  </a:t>
            </a:r>
            <a:r>
              <a:rPr lang="en-US" altLang="en-US" sz="2200" b="1" i="1" dirty="0">
                <a:solidFill>
                  <a:srgbClr val="000099"/>
                </a:solidFill>
                <a:latin typeface="Helvetica" pitchFamily="2" charset="0"/>
              </a:rPr>
              <a:t>satisfies </a:t>
            </a:r>
            <a:r>
              <a:rPr lang="en-US" altLang="en-US" sz="2200" i="1" dirty="0">
                <a:latin typeface="Helvetica" pitchFamily="2" charset="0"/>
              </a:rPr>
              <a:t>F.</a:t>
            </a:r>
          </a:p>
          <a:p>
            <a:r>
              <a:rPr lang="en-US" altLang="en-US" dirty="0">
                <a:latin typeface="Helvetica" pitchFamily="2" charset="0"/>
              </a:rPr>
              <a:t>We can specify constraints on the set of legal relations</a:t>
            </a:r>
          </a:p>
          <a:p>
            <a:pPr lvl="2">
              <a:buFont typeface="Courier New" panose="02070309020205020404" pitchFamily="49" charset="0"/>
              <a:buChar char="o"/>
            </a:pPr>
            <a:r>
              <a:rPr lang="en-US" altLang="en-US" sz="2200" i="1" dirty="0">
                <a:latin typeface="Helvetica" pitchFamily="2" charset="0"/>
              </a:rPr>
              <a:t>We say that F  </a:t>
            </a:r>
            <a:r>
              <a:rPr lang="en-US" altLang="en-US" sz="2200" b="1" i="1" dirty="0">
                <a:solidFill>
                  <a:srgbClr val="000099"/>
                </a:solidFill>
                <a:latin typeface="Helvetica" pitchFamily="2" charset="0"/>
              </a:rPr>
              <a:t>holds on</a:t>
            </a:r>
            <a:r>
              <a:rPr lang="en-US" altLang="en-US" sz="2200" i="1" dirty="0">
                <a:latin typeface="Helvetica" pitchFamily="2" charset="0"/>
              </a:rPr>
              <a:t> R if all legal relations on R satisfy the set of functional dependencies F.</a:t>
            </a:r>
          </a:p>
          <a:p>
            <a:pPr marL="0" indent="0">
              <a:spcBef>
                <a:spcPts val="1200"/>
              </a:spcBef>
              <a:buNone/>
            </a:pPr>
            <a:br>
              <a:rPr lang="en-US" altLang="en-US" sz="2000" i="1" dirty="0">
                <a:latin typeface="Helvetica" pitchFamily="2" charset="0"/>
              </a:rPr>
            </a:br>
            <a:r>
              <a:rPr lang="en-US" altLang="en-US" sz="2000" i="1" dirty="0">
                <a:latin typeface="Helvetica" pitchFamily="2" charset="0"/>
              </a:rPr>
              <a:t>Functional Dependencies, like all integrity constraints, are determined &amp; specified based on the requirements of the real-world data requirements, not a particular snap-shot of the data</a:t>
            </a:r>
          </a:p>
          <a:p>
            <a:endParaRPr lang="en-US" dirty="0"/>
          </a:p>
        </p:txBody>
      </p:sp>
    </p:spTree>
    <p:extLst>
      <p:ext uri="{BB962C8B-B14F-4D97-AF65-F5344CB8AC3E}">
        <p14:creationId xmlns:p14="http://schemas.microsoft.com/office/powerpoint/2010/main" val="2461910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AC39900-CD2F-C540-81C1-837649B1B8A4}"/>
              </a:ext>
            </a:extLst>
          </p:cNvPr>
          <p:cNvSpPr>
            <a:spLocks noGrp="1"/>
          </p:cNvSpPr>
          <p:nvPr>
            <p:ph type="title"/>
          </p:nvPr>
        </p:nvSpPr>
        <p:spPr bwMode="auto">
          <a:prstGeom prst="rect">
            <a:avLst/>
          </a:prstGeom>
          <a:noFill/>
          <a:ln>
            <a:noFill/>
          </a:ln>
        </p:spPr>
        <p:txBody>
          <a:bodyPr wrap="square" anchor="ctr">
            <a:normAutofit fontScale="90000"/>
          </a:bodyPr>
          <a:lstStyle/>
          <a:p>
            <a:r>
              <a:rPr lang="en-US" dirty="0"/>
              <a:t>Functional Dependencies</a:t>
            </a:r>
          </a:p>
        </p:txBody>
      </p:sp>
      <p:sp>
        <p:nvSpPr>
          <p:cNvPr id="4" name="Content Placeholder 3"/>
          <p:cNvSpPr>
            <a:spLocks noGrp="1"/>
          </p:cNvSpPr>
          <p:nvPr>
            <p:ph sz="half" idx="1"/>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normAutofit/>
          </a:bodyPr>
          <a:lstStyle/>
          <a:p>
            <a:pPr marL="0" indent="0">
              <a:buNone/>
            </a:pPr>
            <a:r>
              <a:rPr lang="en-US" dirty="0"/>
              <a:t>Example:  Consider the instance shown</a:t>
            </a:r>
          </a:p>
          <a:p>
            <a:pPr marL="0" indent="0">
              <a:buNone/>
            </a:pPr>
            <a:r>
              <a:rPr lang="en-US" b="1" dirty="0"/>
              <a:t>A ➝ B </a:t>
            </a:r>
            <a:r>
              <a:rPr lang="en-US" dirty="0"/>
              <a:t>is not a functional dependency because a1 does not uniquely determine the B values</a:t>
            </a:r>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447324097"/>
              </p:ext>
            </p:extLst>
          </p:nvPr>
        </p:nvGraphicFramePr>
        <p:xfrm>
          <a:off x="4648200" y="976313"/>
          <a:ext cx="4391414" cy="3040190"/>
        </p:xfrm>
        <a:graphic>
          <a:graphicData uri="http://schemas.openxmlformats.org/drawingml/2006/table">
            <a:tbl>
              <a:tblPr firstRow="1" firstCol="1" bandRow="1">
                <a:tableStyleId>{5940675A-B579-460E-94D1-54222C63F5DA}</a:tableStyleId>
              </a:tblPr>
              <a:tblGrid>
                <a:gridCol w="1490392">
                  <a:extLst>
                    <a:ext uri="{9D8B030D-6E8A-4147-A177-3AD203B41FA5}">
                      <a16:colId xmlns:a16="http://schemas.microsoft.com/office/drawing/2014/main" val="20000"/>
                    </a:ext>
                  </a:extLst>
                </a:gridCol>
                <a:gridCol w="1530282">
                  <a:extLst>
                    <a:ext uri="{9D8B030D-6E8A-4147-A177-3AD203B41FA5}">
                      <a16:colId xmlns:a16="http://schemas.microsoft.com/office/drawing/2014/main" val="20001"/>
                    </a:ext>
                  </a:extLst>
                </a:gridCol>
                <a:gridCol w="1370740">
                  <a:extLst>
                    <a:ext uri="{9D8B030D-6E8A-4147-A177-3AD203B41FA5}">
                      <a16:colId xmlns:a16="http://schemas.microsoft.com/office/drawing/2014/main" val="20003"/>
                    </a:ext>
                  </a:extLst>
                </a:gridCol>
              </a:tblGrid>
              <a:tr h="603210">
                <a:tc>
                  <a:txBody>
                    <a:bodyPr/>
                    <a:lstStyle/>
                    <a:p>
                      <a:pPr marL="0" marR="0" algn="ctr">
                        <a:spcBef>
                          <a:spcPts val="0"/>
                        </a:spcBef>
                        <a:spcAft>
                          <a:spcPts val="0"/>
                        </a:spcAft>
                      </a:pPr>
                      <a:r>
                        <a:rPr lang="en-US" sz="3200" b="1">
                          <a:effectLst/>
                        </a:rPr>
                        <a:t>A</a:t>
                      </a:r>
                      <a:endParaRPr lang="en-US" sz="3200" b="1">
                        <a:effectLst/>
                        <a:latin typeface="Calibri" charset="0"/>
                        <a:ea typeface="Calibri" charset="0"/>
                        <a:cs typeface="Times New Roman" charset="0"/>
                      </a:endParaRPr>
                    </a:p>
                  </a:txBody>
                  <a:tcPr marL="80813" marR="80813" marT="60179" marB="60179" anchor="ctr"/>
                </a:tc>
                <a:tc>
                  <a:txBody>
                    <a:bodyPr/>
                    <a:lstStyle/>
                    <a:p>
                      <a:pPr marL="0" marR="0" algn="ctr">
                        <a:spcBef>
                          <a:spcPts val="0"/>
                        </a:spcBef>
                        <a:spcAft>
                          <a:spcPts val="0"/>
                        </a:spcAft>
                      </a:pPr>
                      <a:r>
                        <a:rPr lang="en-US" sz="3200" b="1" dirty="0">
                          <a:effectLst/>
                        </a:rPr>
                        <a:t>B</a:t>
                      </a:r>
                      <a:endParaRPr lang="en-US" sz="3200" b="1" dirty="0">
                        <a:effectLst/>
                        <a:latin typeface="Calibri" charset="0"/>
                        <a:ea typeface="Calibri" charset="0"/>
                        <a:cs typeface="Times New Roman" charset="0"/>
                      </a:endParaRPr>
                    </a:p>
                  </a:txBody>
                  <a:tcPr marL="80813" marR="80813" marT="60179" marB="60179" anchor="ctr"/>
                </a:tc>
                <a:tc>
                  <a:txBody>
                    <a:bodyPr/>
                    <a:lstStyle/>
                    <a:p>
                      <a:pPr marL="0" marR="0" algn="ctr">
                        <a:spcBef>
                          <a:spcPts val="0"/>
                        </a:spcBef>
                        <a:spcAft>
                          <a:spcPts val="0"/>
                        </a:spcAft>
                      </a:pPr>
                      <a:r>
                        <a:rPr lang="en-US" sz="3200" b="1">
                          <a:effectLst/>
                        </a:rPr>
                        <a:t>C</a:t>
                      </a:r>
                      <a:endParaRPr lang="en-US" sz="3200" b="1">
                        <a:effectLst/>
                        <a:latin typeface="Calibri" charset="0"/>
                        <a:ea typeface="Calibri" charset="0"/>
                        <a:cs typeface="Times New Roman" charset="0"/>
                      </a:endParaRPr>
                    </a:p>
                  </a:txBody>
                  <a:tcPr marL="53875" marR="53875" marT="40119" marB="40119" anchor="ctr"/>
                </a:tc>
                <a:extLst>
                  <a:ext uri="{0D108BD9-81ED-4DB2-BD59-A6C34878D82A}">
                    <a16:rowId xmlns:a16="http://schemas.microsoft.com/office/drawing/2014/main" val="10000"/>
                  </a:ext>
                </a:extLst>
              </a:tr>
              <a:tr h="603210">
                <a:tc>
                  <a:txBody>
                    <a:bodyPr/>
                    <a:lstStyle/>
                    <a:p>
                      <a:pPr marL="0" marR="0" algn="ctr">
                        <a:spcBef>
                          <a:spcPts val="0"/>
                        </a:spcBef>
                        <a:spcAft>
                          <a:spcPts val="0"/>
                        </a:spcAft>
                      </a:pPr>
                      <a:r>
                        <a:rPr lang="en-US" sz="3200">
                          <a:effectLst/>
                        </a:rPr>
                        <a:t>a1</a:t>
                      </a:r>
                      <a:endParaRPr lang="en-US" sz="3200" b="0">
                        <a:effectLst/>
                        <a:latin typeface="Calibri" charset="0"/>
                        <a:ea typeface="Calibri" charset="0"/>
                        <a:cs typeface="Times New Roman" charset="0"/>
                      </a:endParaRPr>
                    </a:p>
                  </a:txBody>
                  <a:tcPr marL="80813" marR="80813" marT="60179" marB="60179" anchor="ctr"/>
                </a:tc>
                <a:tc>
                  <a:txBody>
                    <a:bodyPr/>
                    <a:lstStyle/>
                    <a:p>
                      <a:pPr marL="0" marR="0" algn="ctr">
                        <a:spcBef>
                          <a:spcPts val="0"/>
                        </a:spcBef>
                        <a:spcAft>
                          <a:spcPts val="0"/>
                        </a:spcAft>
                      </a:pPr>
                      <a:r>
                        <a:rPr lang="en-US" sz="3200">
                          <a:effectLst/>
                        </a:rPr>
                        <a:t>b4</a:t>
                      </a:r>
                      <a:endParaRPr lang="en-US" sz="3200">
                        <a:effectLst/>
                        <a:latin typeface="Calibri" charset="0"/>
                        <a:ea typeface="Calibri" charset="0"/>
                        <a:cs typeface="Times New Roman" charset="0"/>
                      </a:endParaRPr>
                    </a:p>
                  </a:txBody>
                  <a:tcPr marL="80813" marR="80813" marT="60179" marB="60179" anchor="ctr"/>
                </a:tc>
                <a:tc>
                  <a:txBody>
                    <a:bodyPr/>
                    <a:lstStyle/>
                    <a:p>
                      <a:pPr marL="0" marR="0" algn="ctr">
                        <a:spcBef>
                          <a:spcPts val="0"/>
                        </a:spcBef>
                        <a:spcAft>
                          <a:spcPts val="0"/>
                        </a:spcAft>
                      </a:pPr>
                      <a:r>
                        <a:rPr lang="en-US" sz="3200">
                          <a:effectLst/>
                        </a:rPr>
                        <a:t>c5</a:t>
                      </a:r>
                      <a:endParaRPr lang="en-US" sz="3200">
                        <a:effectLst/>
                        <a:latin typeface="Calibri" charset="0"/>
                        <a:ea typeface="Calibri" charset="0"/>
                        <a:cs typeface="Times New Roman" charset="0"/>
                      </a:endParaRPr>
                    </a:p>
                  </a:txBody>
                  <a:tcPr marL="53875" marR="53875" marT="40119" marB="40119" anchor="ctr"/>
                </a:tc>
                <a:extLst>
                  <a:ext uri="{0D108BD9-81ED-4DB2-BD59-A6C34878D82A}">
                    <a16:rowId xmlns:a16="http://schemas.microsoft.com/office/drawing/2014/main" val="10001"/>
                  </a:ext>
                </a:extLst>
              </a:tr>
              <a:tr h="603210">
                <a:tc>
                  <a:txBody>
                    <a:bodyPr/>
                    <a:lstStyle/>
                    <a:p>
                      <a:pPr marL="0" marR="0" algn="ctr">
                        <a:spcBef>
                          <a:spcPts val="0"/>
                        </a:spcBef>
                        <a:spcAft>
                          <a:spcPts val="0"/>
                        </a:spcAft>
                      </a:pPr>
                      <a:r>
                        <a:rPr lang="en-US" sz="3200">
                          <a:effectLst/>
                        </a:rPr>
                        <a:t>a1</a:t>
                      </a:r>
                      <a:endParaRPr lang="en-US" sz="3200" b="0">
                        <a:effectLst/>
                        <a:latin typeface="Calibri" charset="0"/>
                        <a:ea typeface="Calibri" charset="0"/>
                        <a:cs typeface="Times New Roman" charset="0"/>
                      </a:endParaRPr>
                    </a:p>
                  </a:txBody>
                  <a:tcPr marL="80813" marR="80813" marT="60179" marB="60179" anchor="ctr"/>
                </a:tc>
                <a:tc>
                  <a:txBody>
                    <a:bodyPr/>
                    <a:lstStyle/>
                    <a:p>
                      <a:pPr marL="0" marR="0" algn="ctr">
                        <a:spcBef>
                          <a:spcPts val="0"/>
                        </a:spcBef>
                        <a:spcAft>
                          <a:spcPts val="0"/>
                        </a:spcAft>
                      </a:pPr>
                      <a:r>
                        <a:rPr lang="en-US" sz="3200">
                          <a:effectLst/>
                        </a:rPr>
                        <a:t>b5</a:t>
                      </a:r>
                      <a:endParaRPr lang="en-US" sz="3200">
                        <a:effectLst/>
                        <a:latin typeface="Calibri" charset="0"/>
                        <a:ea typeface="Calibri" charset="0"/>
                        <a:cs typeface="Times New Roman" charset="0"/>
                      </a:endParaRPr>
                    </a:p>
                  </a:txBody>
                  <a:tcPr marL="80813" marR="80813" marT="60179" marB="60179" anchor="ctr"/>
                </a:tc>
                <a:tc>
                  <a:txBody>
                    <a:bodyPr/>
                    <a:lstStyle/>
                    <a:p>
                      <a:pPr marL="0" marR="0" algn="ctr">
                        <a:spcBef>
                          <a:spcPts val="0"/>
                        </a:spcBef>
                        <a:spcAft>
                          <a:spcPts val="0"/>
                        </a:spcAft>
                      </a:pPr>
                      <a:r>
                        <a:rPr lang="en-US" sz="3200">
                          <a:effectLst/>
                        </a:rPr>
                        <a:t>c2</a:t>
                      </a:r>
                      <a:endParaRPr lang="en-US" sz="3200">
                        <a:effectLst/>
                        <a:latin typeface="Calibri" charset="0"/>
                        <a:ea typeface="Calibri" charset="0"/>
                        <a:cs typeface="Times New Roman" charset="0"/>
                      </a:endParaRPr>
                    </a:p>
                  </a:txBody>
                  <a:tcPr marL="53875" marR="53875" marT="40119" marB="40119" anchor="ctr"/>
                </a:tc>
                <a:extLst>
                  <a:ext uri="{0D108BD9-81ED-4DB2-BD59-A6C34878D82A}">
                    <a16:rowId xmlns:a16="http://schemas.microsoft.com/office/drawing/2014/main" val="10002"/>
                  </a:ext>
                </a:extLst>
              </a:tr>
              <a:tr h="603210">
                <a:tc>
                  <a:txBody>
                    <a:bodyPr/>
                    <a:lstStyle/>
                    <a:p>
                      <a:pPr marL="0" marR="0" algn="ctr">
                        <a:spcBef>
                          <a:spcPts val="0"/>
                        </a:spcBef>
                        <a:spcAft>
                          <a:spcPts val="0"/>
                        </a:spcAft>
                      </a:pPr>
                      <a:r>
                        <a:rPr lang="en-US" sz="3200" dirty="0">
                          <a:effectLst/>
                        </a:rPr>
                        <a:t>a1</a:t>
                      </a:r>
                      <a:endParaRPr lang="en-US" sz="3200" b="0" dirty="0">
                        <a:effectLst/>
                        <a:latin typeface="Calibri" charset="0"/>
                        <a:ea typeface="Calibri" charset="0"/>
                        <a:cs typeface="Times New Roman" charset="0"/>
                      </a:endParaRPr>
                    </a:p>
                  </a:txBody>
                  <a:tcPr marL="80813" marR="80813" marT="60179" marB="60179" anchor="ctr"/>
                </a:tc>
                <a:tc>
                  <a:txBody>
                    <a:bodyPr/>
                    <a:lstStyle/>
                    <a:p>
                      <a:pPr marL="0" marR="0" algn="ctr">
                        <a:spcBef>
                          <a:spcPts val="0"/>
                        </a:spcBef>
                        <a:spcAft>
                          <a:spcPts val="0"/>
                        </a:spcAft>
                      </a:pPr>
                      <a:r>
                        <a:rPr lang="en-US" sz="3200">
                          <a:effectLst/>
                        </a:rPr>
                        <a:t>b2</a:t>
                      </a:r>
                      <a:endParaRPr lang="en-US" sz="3200">
                        <a:effectLst/>
                        <a:latin typeface="Calibri" charset="0"/>
                        <a:ea typeface="Calibri" charset="0"/>
                        <a:cs typeface="Times New Roman" charset="0"/>
                      </a:endParaRPr>
                    </a:p>
                  </a:txBody>
                  <a:tcPr marL="80813" marR="80813" marT="60179" marB="60179" anchor="ctr"/>
                </a:tc>
                <a:tc>
                  <a:txBody>
                    <a:bodyPr/>
                    <a:lstStyle/>
                    <a:p>
                      <a:pPr marL="0" marR="0" algn="ctr">
                        <a:spcBef>
                          <a:spcPts val="0"/>
                        </a:spcBef>
                        <a:spcAft>
                          <a:spcPts val="0"/>
                        </a:spcAft>
                      </a:pPr>
                      <a:r>
                        <a:rPr lang="en-US" sz="3200">
                          <a:effectLst/>
                        </a:rPr>
                        <a:t>c1</a:t>
                      </a:r>
                      <a:endParaRPr lang="en-US" sz="3200">
                        <a:effectLst/>
                        <a:latin typeface="Calibri" charset="0"/>
                        <a:ea typeface="Calibri" charset="0"/>
                        <a:cs typeface="Times New Roman" charset="0"/>
                      </a:endParaRPr>
                    </a:p>
                  </a:txBody>
                  <a:tcPr marL="53875" marR="53875" marT="40119" marB="40119" anchor="ctr"/>
                </a:tc>
                <a:extLst>
                  <a:ext uri="{0D108BD9-81ED-4DB2-BD59-A6C34878D82A}">
                    <a16:rowId xmlns:a16="http://schemas.microsoft.com/office/drawing/2014/main" val="10003"/>
                  </a:ext>
                </a:extLst>
              </a:tr>
              <a:tr h="603210">
                <a:tc>
                  <a:txBody>
                    <a:bodyPr/>
                    <a:lstStyle/>
                    <a:p>
                      <a:pPr marL="0" marR="0" algn="ctr">
                        <a:spcBef>
                          <a:spcPts val="0"/>
                        </a:spcBef>
                        <a:spcAft>
                          <a:spcPts val="0"/>
                        </a:spcAft>
                      </a:pPr>
                      <a:r>
                        <a:rPr lang="en-US" sz="3200">
                          <a:effectLst/>
                        </a:rPr>
                        <a:t>a2</a:t>
                      </a:r>
                      <a:endParaRPr lang="en-US" sz="3200" b="0">
                        <a:effectLst/>
                        <a:latin typeface="Calibri" charset="0"/>
                        <a:ea typeface="Calibri" charset="0"/>
                        <a:cs typeface="Times New Roman" charset="0"/>
                      </a:endParaRPr>
                    </a:p>
                  </a:txBody>
                  <a:tcPr marL="80813" marR="80813" marT="60179" marB="60179" anchor="ctr"/>
                </a:tc>
                <a:tc>
                  <a:txBody>
                    <a:bodyPr/>
                    <a:lstStyle/>
                    <a:p>
                      <a:pPr marL="0" marR="0" algn="ctr">
                        <a:spcBef>
                          <a:spcPts val="0"/>
                        </a:spcBef>
                        <a:spcAft>
                          <a:spcPts val="0"/>
                        </a:spcAft>
                      </a:pPr>
                      <a:r>
                        <a:rPr lang="en-US" sz="3200">
                          <a:effectLst/>
                        </a:rPr>
                        <a:t>b1</a:t>
                      </a:r>
                      <a:endParaRPr lang="en-US" sz="3200">
                        <a:effectLst/>
                        <a:latin typeface="Calibri" charset="0"/>
                        <a:ea typeface="Calibri" charset="0"/>
                        <a:cs typeface="Times New Roman" charset="0"/>
                      </a:endParaRPr>
                    </a:p>
                  </a:txBody>
                  <a:tcPr marL="80813" marR="80813" marT="60179" marB="60179" anchor="ctr"/>
                </a:tc>
                <a:tc>
                  <a:txBody>
                    <a:bodyPr/>
                    <a:lstStyle/>
                    <a:p>
                      <a:pPr marL="0" marR="0" algn="ctr">
                        <a:spcBef>
                          <a:spcPts val="0"/>
                        </a:spcBef>
                        <a:spcAft>
                          <a:spcPts val="0"/>
                        </a:spcAft>
                      </a:pPr>
                      <a:r>
                        <a:rPr lang="en-US" sz="3200" dirty="0">
                          <a:effectLst/>
                        </a:rPr>
                        <a:t>c1</a:t>
                      </a:r>
                      <a:endParaRPr lang="en-US" sz="3200" dirty="0">
                        <a:effectLst/>
                        <a:latin typeface="Calibri" charset="0"/>
                        <a:ea typeface="Calibri" charset="0"/>
                        <a:cs typeface="Times New Roman" charset="0"/>
                      </a:endParaRPr>
                    </a:p>
                  </a:txBody>
                  <a:tcPr marL="53875" marR="53875" marT="40119" marB="40119"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39090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B7E86E-8EB0-2548-9620-FFBB9AEBE507}"/>
              </a:ext>
            </a:extLst>
          </p:cNvPr>
          <p:cNvSpPr>
            <a:spLocks noGrp="1"/>
          </p:cNvSpPr>
          <p:nvPr>
            <p:ph type="title"/>
          </p:nvPr>
        </p:nvSpPr>
        <p:spPr bwMode="auto">
          <a:prstGeom prst="rect">
            <a:avLst/>
          </a:prstGeom>
          <a:noFill/>
          <a:ln>
            <a:noFill/>
          </a:ln>
        </p:spPr>
        <p:txBody>
          <a:bodyPr wrap="square" anchor="ctr">
            <a:normAutofit fontScale="90000"/>
          </a:bodyPr>
          <a:lstStyle/>
          <a:p>
            <a:pPr marL="9525"/>
            <a:r>
              <a:rPr lang="en-US" kern="0" dirty="0"/>
              <a:t>Functional Dependencies</a:t>
            </a:r>
          </a:p>
        </p:txBody>
      </p:sp>
      <p:sp>
        <p:nvSpPr>
          <p:cNvPr id="4" name="Content Placeholder 3"/>
          <p:cNvSpPr>
            <a:spLocks noGrp="1"/>
          </p:cNvSpPr>
          <p:nvPr>
            <p:ph sz="half" idx="1"/>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normAutofit/>
          </a:bodyPr>
          <a:lstStyle/>
          <a:p>
            <a:pPr marL="0" indent="0">
              <a:buNone/>
            </a:pPr>
            <a:r>
              <a:rPr lang="en-US" sz="2200" dirty="0"/>
              <a:t>Example:  Consider the instance shown</a:t>
            </a:r>
          </a:p>
          <a:p>
            <a:pPr marL="0" indent="0">
              <a:buNone/>
            </a:pPr>
            <a:r>
              <a:rPr lang="en-US" sz="2200" b="1" dirty="0"/>
              <a:t>A ➝ B </a:t>
            </a:r>
            <a:r>
              <a:rPr lang="en-US" sz="2200" dirty="0"/>
              <a:t>is not a functional dependency because a1 does not uniquely determine the B values</a:t>
            </a:r>
          </a:p>
          <a:p>
            <a:pPr marL="0" indent="0">
              <a:buNone/>
            </a:pPr>
            <a:r>
              <a:rPr lang="en-US" sz="2200" b="1" dirty="0"/>
              <a:t>B ➝ A </a:t>
            </a:r>
            <a:r>
              <a:rPr lang="en-US" sz="2200" dirty="0"/>
              <a:t>can be considered a functional dependency because each B values has only one tuple with a unique A value</a:t>
            </a:r>
            <a:endParaRPr lang="en-US" sz="2200" b="1" dirty="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3098228490"/>
              </p:ext>
            </p:extLst>
          </p:nvPr>
        </p:nvGraphicFramePr>
        <p:xfrm>
          <a:off x="4648200" y="976313"/>
          <a:ext cx="4392958" cy="3394075"/>
        </p:xfrm>
        <a:graphic>
          <a:graphicData uri="http://schemas.openxmlformats.org/drawingml/2006/table">
            <a:tbl>
              <a:tblPr firstRow="1" firstCol="1" bandRow="1">
                <a:tableStyleId>{5940675A-B579-460E-94D1-54222C63F5DA}</a:tableStyleId>
              </a:tblPr>
              <a:tblGrid>
                <a:gridCol w="1530820">
                  <a:extLst>
                    <a:ext uri="{9D8B030D-6E8A-4147-A177-3AD203B41FA5}">
                      <a16:colId xmlns:a16="http://schemas.microsoft.com/office/drawing/2014/main" val="4029310248"/>
                    </a:ext>
                  </a:extLst>
                </a:gridCol>
                <a:gridCol w="1490916">
                  <a:extLst>
                    <a:ext uri="{9D8B030D-6E8A-4147-A177-3AD203B41FA5}">
                      <a16:colId xmlns:a16="http://schemas.microsoft.com/office/drawing/2014/main" val="20000"/>
                    </a:ext>
                  </a:extLst>
                </a:gridCol>
                <a:gridCol w="1371222">
                  <a:extLst>
                    <a:ext uri="{9D8B030D-6E8A-4147-A177-3AD203B41FA5}">
                      <a16:colId xmlns:a16="http://schemas.microsoft.com/office/drawing/2014/main" val="20003"/>
                    </a:ext>
                  </a:extLst>
                </a:gridCol>
              </a:tblGrid>
              <a:tr h="678815">
                <a:tc>
                  <a:txBody>
                    <a:bodyPr/>
                    <a:lstStyle/>
                    <a:p>
                      <a:pPr marL="0" marR="0" algn="ctr">
                        <a:spcBef>
                          <a:spcPts val="0"/>
                        </a:spcBef>
                        <a:spcAft>
                          <a:spcPts val="0"/>
                        </a:spcAft>
                      </a:pPr>
                      <a:r>
                        <a:rPr lang="en-US" sz="3200" b="1">
                          <a:effectLst/>
                        </a:rPr>
                        <a:t>B</a:t>
                      </a:r>
                      <a:endParaRPr lang="en-US" sz="3200" b="1">
                        <a:effectLst/>
                        <a:latin typeface="Calibri" charset="0"/>
                        <a:ea typeface="Calibri" charset="0"/>
                        <a:cs typeface="Times New Roman" charset="0"/>
                      </a:endParaRPr>
                    </a:p>
                  </a:txBody>
                  <a:tcPr marL="73980" marR="73980" marT="60179" marB="60179" anchor="ctr"/>
                </a:tc>
                <a:tc>
                  <a:txBody>
                    <a:bodyPr/>
                    <a:lstStyle/>
                    <a:p>
                      <a:pPr marL="0" marR="0" algn="ctr">
                        <a:spcBef>
                          <a:spcPts val="0"/>
                        </a:spcBef>
                        <a:spcAft>
                          <a:spcPts val="0"/>
                        </a:spcAft>
                      </a:pPr>
                      <a:r>
                        <a:rPr lang="en-US" sz="3200" b="1">
                          <a:effectLst/>
                        </a:rPr>
                        <a:t>A</a:t>
                      </a:r>
                      <a:endParaRPr lang="en-US" sz="3200" b="1">
                        <a:effectLst/>
                        <a:latin typeface="Calibri" charset="0"/>
                        <a:ea typeface="Calibri" charset="0"/>
                        <a:cs typeface="Times New Roman" charset="0"/>
                      </a:endParaRPr>
                    </a:p>
                  </a:txBody>
                  <a:tcPr marL="73980" marR="73980" marT="60179" marB="60179" anchor="ctr"/>
                </a:tc>
                <a:tc>
                  <a:txBody>
                    <a:bodyPr/>
                    <a:lstStyle/>
                    <a:p>
                      <a:pPr marL="0" marR="0" algn="ctr">
                        <a:spcBef>
                          <a:spcPts val="0"/>
                        </a:spcBef>
                        <a:spcAft>
                          <a:spcPts val="0"/>
                        </a:spcAft>
                      </a:pPr>
                      <a:r>
                        <a:rPr lang="en-US" sz="3200" b="1">
                          <a:effectLst/>
                        </a:rPr>
                        <a:t>C</a:t>
                      </a:r>
                      <a:endParaRPr lang="en-US" sz="3200" b="1">
                        <a:effectLst/>
                        <a:latin typeface="Calibri" charset="0"/>
                        <a:ea typeface="Calibri" charset="0"/>
                        <a:cs typeface="Times New Roman" charset="0"/>
                      </a:endParaRPr>
                    </a:p>
                  </a:txBody>
                  <a:tcPr marL="49320" marR="49320" marT="40119" marB="40119" anchor="ctr"/>
                </a:tc>
                <a:extLst>
                  <a:ext uri="{0D108BD9-81ED-4DB2-BD59-A6C34878D82A}">
                    <a16:rowId xmlns:a16="http://schemas.microsoft.com/office/drawing/2014/main" val="10000"/>
                  </a:ext>
                </a:extLst>
              </a:tr>
              <a:tr h="678815">
                <a:tc>
                  <a:txBody>
                    <a:bodyPr/>
                    <a:lstStyle/>
                    <a:p>
                      <a:pPr marL="0" marR="0" algn="ctr">
                        <a:spcBef>
                          <a:spcPts val="0"/>
                        </a:spcBef>
                        <a:spcAft>
                          <a:spcPts val="0"/>
                        </a:spcAft>
                      </a:pPr>
                      <a:r>
                        <a:rPr lang="en-US" sz="3200">
                          <a:effectLst/>
                        </a:rPr>
                        <a:t>b4</a:t>
                      </a:r>
                      <a:endParaRPr lang="en-US" sz="3200">
                        <a:effectLst/>
                        <a:latin typeface="Calibri" charset="0"/>
                        <a:ea typeface="Calibri" charset="0"/>
                        <a:cs typeface="Times New Roman" charset="0"/>
                      </a:endParaRPr>
                    </a:p>
                  </a:txBody>
                  <a:tcPr marL="73980" marR="73980" marT="60179" marB="60179" anchor="ctr"/>
                </a:tc>
                <a:tc>
                  <a:txBody>
                    <a:bodyPr/>
                    <a:lstStyle/>
                    <a:p>
                      <a:pPr marL="0" marR="0" algn="ctr">
                        <a:spcBef>
                          <a:spcPts val="0"/>
                        </a:spcBef>
                        <a:spcAft>
                          <a:spcPts val="0"/>
                        </a:spcAft>
                      </a:pPr>
                      <a:r>
                        <a:rPr lang="en-US" sz="3200">
                          <a:effectLst/>
                        </a:rPr>
                        <a:t>a1</a:t>
                      </a:r>
                      <a:endParaRPr lang="en-US" sz="3200" b="0">
                        <a:effectLst/>
                        <a:latin typeface="Calibri" charset="0"/>
                        <a:ea typeface="Calibri" charset="0"/>
                        <a:cs typeface="Times New Roman" charset="0"/>
                      </a:endParaRPr>
                    </a:p>
                  </a:txBody>
                  <a:tcPr marL="73980" marR="73980" marT="60179" marB="60179" anchor="ctr"/>
                </a:tc>
                <a:tc>
                  <a:txBody>
                    <a:bodyPr/>
                    <a:lstStyle/>
                    <a:p>
                      <a:pPr marL="0" marR="0" algn="ctr">
                        <a:spcBef>
                          <a:spcPts val="0"/>
                        </a:spcBef>
                        <a:spcAft>
                          <a:spcPts val="0"/>
                        </a:spcAft>
                      </a:pPr>
                      <a:r>
                        <a:rPr lang="en-US" sz="3200">
                          <a:effectLst/>
                        </a:rPr>
                        <a:t>c5</a:t>
                      </a:r>
                      <a:endParaRPr lang="en-US" sz="3200">
                        <a:effectLst/>
                        <a:latin typeface="Calibri" charset="0"/>
                        <a:ea typeface="Calibri" charset="0"/>
                        <a:cs typeface="Times New Roman" charset="0"/>
                      </a:endParaRPr>
                    </a:p>
                  </a:txBody>
                  <a:tcPr marL="49320" marR="49320" marT="40119" marB="40119" anchor="ctr"/>
                </a:tc>
                <a:extLst>
                  <a:ext uri="{0D108BD9-81ED-4DB2-BD59-A6C34878D82A}">
                    <a16:rowId xmlns:a16="http://schemas.microsoft.com/office/drawing/2014/main" val="10001"/>
                  </a:ext>
                </a:extLst>
              </a:tr>
              <a:tr h="678815">
                <a:tc>
                  <a:txBody>
                    <a:bodyPr/>
                    <a:lstStyle/>
                    <a:p>
                      <a:pPr marL="0" marR="0" algn="ctr">
                        <a:spcBef>
                          <a:spcPts val="0"/>
                        </a:spcBef>
                        <a:spcAft>
                          <a:spcPts val="0"/>
                        </a:spcAft>
                      </a:pPr>
                      <a:r>
                        <a:rPr lang="en-US" sz="3200">
                          <a:effectLst/>
                        </a:rPr>
                        <a:t>b5</a:t>
                      </a:r>
                      <a:endParaRPr lang="en-US" sz="3200">
                        <a:effectLst/>
                        <a:latin typeface="Calibri" charset="0"/>
                        <a:ea typeface="Calibri" charset="0"/>
                        <a:cs typeface="Times New Roman" charset="0"/>
                      </a:endParaRPr>
                    </a:p>
                  </a:txBody>
                  <a:tcPr marL="73980" marR="73980" marT="60179" marB="60179" anchor="ctr"/>
                </a:tc>
                <a:tc>
                  <a:txBody>
                    <a:bodyPr/>
                    <a:lstStyle/>
                    <a:p>
                      <a:pPr marL="0" marR="0" algn="ctr">
                        <a:spcBef>
                          <a:spcPts val="0"/>
                        </a:spcBef>
                        <a:spcAft>
                          <a:spcPts val="0"/>
                        </a:spcAft>
                      </a:pPr>
                      <a:r>
                        <a:rPr lang="en-US" sz="3200">
                          <a:effectLst/>
                        </a:rPr>
                        <a:t>a1</a:t>
                      </a:r>
                      <a:endParaRPr lang="en-US" sz="3200" b="0">
                        <a:effectLst/>
                        <a:latin typeface="Calibri" charset="0"/>
                        <a:ea typeface="Calibri" charset="0"/>
                        <a:cs typeface="Times New Roman" charset="0"/>
                      </a:endParaRPr>
                    </a:p>
                  </a:txBody>
                  <a:tcPr marL="73980" marR="73980" marT="60179" marB="60179" anchor="ctr"/>
                </a:tc>
                <a:tc>
                  <a:txBody>
                    <a:bodyPr/>
                    <a:lstStyle/>
                    <a:p>
                      <a:pPr marL="0" marR="0" algn="ctr">
                        <a:spcBef>
                          <a:spcPts val="0"/>
                        </a:spcBef>
                        <a:spcAft>
                          <a:spcPts val="0"/>
                        </a:spcAft>
                      </a:pPr>
                      <a:r>
                        <a:rPr lang="en-US" sz="3200">
                          <a:effectLst/>
                        </a:rPr>
                        <a:t>c2</a:t>
                      </a:r>
                      <a:endParaRPr lang="en-US" sz="3200">
                        <a:effectLst/>
                        <a:latin typeface="Calibri" charset="0"/>
                        <a:ea typeface="Calibri" charset="0"/>
                        <a:cs typeface="Times New Roman" charset="0"/>
                      </a:endParaRPr>
                    </a:p>
                  </a:txBody>
                  <a:tcPr marL="49320" marR="49320" marT="40119" marB="40119" anchor="ctr"/>
                </a:tc>
                <a:extLst>
                  <a:ext uri="{0D108BD9-81ED-4DB2-BD59-A6C34878D82A}">
                    <a16:rowId xmlns:a16="http://schemas.microsoft.com/office/drawing/2014/main" val="10002"/>
                  </a:ext>
                </a:extLst>
              </a:tr>
              <a:tr h="678815">
                <a:tc>
                  <a:txBody>
                    <a:bodyPr/>
                    <a:lstStyle/>
                    <a:p>
                      <a:pPr marL="0" marR="0" algn="ctr">
                        <a:spcBef>
                          <a:spcPts val="0"/>
                        </a:spcBef>
                        <a:spcAft>
                          <a:spcPts val="0"/>
                        </a:spcAft>
                      </a:pPr>
                      <a:r>
                        <a:rPr lang="en-US" sz="3200">
                          <a:effectLst/>
                        </a:rPr>
                        <a:t>b2</a:t>
                      </a:r>
                      <a:endParaRPr lang="en-US" sz="3200">
                        <a:effectLst/>
                        <a:latin typeface="Calibri" charset="0"/>
                        <a:ea typeface="Calibri" charset="0"/>
                        <a:cs typeface="Times New Roman" charset="0"/>
                      </a:endParaRPr>
                    </a:p>
                  </a:txBody>
                  <a:tcPr marL="73980" marR="73980" marT="60179" marB="60179" anchor="ctr"/>
                </a:tc>
                <a:tc>
                  <a:txBody>
                    <a:bodyPr/>
                    <a:lstStyle/>
                    <a:p>
                      <a:pPr marL="0" marR="0" algn="ctr">
                        <a:spcBef>
                          <a:spcPts val="0"/>
                        </a:spcBef>
                        <a:spcAft>
                          <a:spcPts val="0"/>
                        </a:spcAft>
                      </a:pPr>
                      <a:r>
                        <a:rPr lang="en-US" sz="3200">
                          <a:effectLst/>
                        </a:rPr>
                        <a:t>a1</a:t>
                      </a:r>
                      <a:endParaRPr lang="en-US" sz="3200" b="0">
                        <a:effectLst/>
                        <a:latin typeface="Calibri" charset="0"/>
                        <a:ea typeface="Calibri" charset="0"/>
                        <a:cs typeface="Times New Roman" charset="0"/>
                      </a:endParaRPr>
                    </a:p>
                  </a:txBody>
                  <a:tcPr marL="73980" marR="73980" marT="60179" marB="60179" anchor="ctr"/>
                </a:tc>
                <a:tc>
                  <a:txBody>
                    <a:bodyPr/>
                    <a:lstStyle/>
                    <a:p>
                      <a:pPr marL="0" marR="0" algn="ctr">
                        <a:spcBef>
                          <a:spcPts val="0"/>
                        </a:spcBef>
                        <a:spcAft>
                          <a:spcPts val="0"/>
                        </a:spcAft>
                      </a:pPr>
                      <a:r>
                        <a:rPr lang="en-US" sz="3200">
                          <a:effectLst/>
                        </a:rPr>
                        <a:t>c1</a:t>
                      </a:r>
                      <a:endParaRPr lang="en-US" sz="3200">
                        <a:effectLst/>
                        <a:latin typeface="Calibri" charset="0"/>
                        <a:ea typeface="Calibri" charset="0"/>
                        <a:cs typeface="Times New Roman" charset="0"/>
                      </a:endParaRPr>
                    </a:p>
                  </a:txBody>
                  <a:tcPr marL="49320" marR="49320" marT="40119" marB="40119" anchor="ctr"/>
                </a:tc>
                <a:extLst>
                  <a:ext uri="{0D108BD9-81ED-4DB2-BD59-A6C34878D82A}">
                    <a16:rowId xmlns:a16="http://schemas.microsoft.com/office/drawing/2014/main" val="10003"/>
                  </a:ext>
                </a:extLst>
              </a:tr>
              <a:tr h="678815">
                <a:tc>
                  <a:txBody>
                    <a:bodyPr/>
                    <a:lstStyle/>
                    <a:p>
                      <a:pPr marL="0" marR="0" algn="ctr">
                        <a:spcBef>
                          <a:spcPts val="0"/>
                        </a:spcBef>
                        <a:spcAft>
                          <a:spcPts val="0"/>
                        </a:spcAft>
                      </a:pPr>
                      <a:r>
                        <a:rPr lang="en-US" sz="3200">
                          <a:effectLst/>
                        </a:rPr>
                        <a:t>b1</a:t>
                      </a:r>
                      <a:endParaRPr lang="en-US" sz="3200">
                        <a:effectLst/>
                        <a:latin typeface="Calibri" charset="0"/>
                        <a:ea typeface="Calibri" charset="0"/>
                        <a:cs typeface="Times New Roman" charset="0"/>
                      </a:endParaRPr>
                    </a:p>
                  </a:txBody>
                  <a:tcPr marL="73980" marR="73980" marT="60179" marB="60179" anchor="ctr"/>
                </a:tc>
                <a:tc>
                  <a:txBody>
                    <a:bodyPr/>
                    <a:lstStyle/>
                    <a:p>
                      <a:pPr marL="0" marR="0" algn="ctr">
                        <a:spcBef>
                          <a:spcPts val="0"/>
                        </a:spcBef>
                        <a:spcAft>
                          <a:spcPts val="0"/>
                        </a:spcAft>
                      </a:pPr>
                      <a:r>
                        <a:rPr lang="en-US" sz="3200">
                          <a:effectLst/>
                        </a:rPr>
                        <a:t>a2</a:t>
                      </a:r>
                      <a:endParaRPr lang="en-US" sz="3200" b="0">
                        <a:effectLst/>
                        <a:latin typeface="Calibri" charset="0"/>
                        <a:ea typeface="Calibri" charset="0"/>
                        <a:cs typeface="Times New Roman" charset="0"/>
                      </a:endParaRPr>
                    </a:p>
                  </a:txBody>
                  <a:tcPr marL="73980" marR="73980" marT="60179" marB="60179" anchor="ctr"/>
                </a:tc>
                <a:tc>
                  <a:txBody>
                    <a:bodyPr/>
                    <a:lstStyle/>
                    <a:p>
                      <a:pPr marL="0" marR="0" algn="ctr">
                        <a:spcBef>
                          <a:spcPts val="0"/>
                        </a:spcBef>
                        <a:spcAft>
                          <a:spcPts val="0"/>
                        </a:spcAft>
                      </a:pPr>
                      <a:r>
                        <a:rPr lang="en-US" sz="3200">
                          <a:effectLst/>
                        </a:rPr>
                        <a:t>c1</a:t>
                      </a:r>
                      <a:endParaRPr lang="en-US" sz="3200">
                        <a:effectLst/>
                        <a:latin typeface="Calibri" charset="0"/>
                        <a:ea typeface="Calibri" charset="0"/>
                        <a:cs typeface="Times New Roman" charset="0"/>
                      </a:endParaRPr>
                    </a:p>
                  </a:txBody>
                  <a:tcPr marL="49320" marR="49320" marT="40119" marB="40119"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5351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3C9FB310-46B0-4F43-B4A3-357A0AC7103A}"/>
              </a:ext>
            </a:extLst>
          </p:cNvPr>
          <p:cNvSpPr>
            <a:spLocks noGrp="1"/>
          </p:cNvSpPr>
          <p:nvPr>
            <p:ph type="title"/>
          </p:nvPr>
        </p:nvSpPr>
        <p:spPr bwMode="auto">
          <a:prstGeom prst="rect">
            <a:avLst/>
          </a:prstGeom>
          <a:noFill/>
          <a:ln>
            <a:noFill/>
          </a:ln>
        </p:spPr>
        <p:txBody>
          <a:bodyPr wrap="square" anchor="ctr">
            <a:normAutofit fontScale="90000"/>
          </a:bodyPr>
          <a:lstStyle/>
          <a:p>
            <a:pPr marL="9525"/>
            <a:r>
              <a:rPr lang="en-US" kern="0" dirty="0"/>
              <a:t>Functional Dependencies</a:t>
            </a:r>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945205376"/>
              </p:ext>
            </p:extLst>
          </p:nvPr>
        </p:nvGraphicFramePr>
        <p:xfrm>
          <a:off x="457200" y="976313"/>
          <a:ext cx="3566160" cy="2286000"/>
        </p:xfrm>
        <a:graphic>
          <a:graphicData uri="http://schemas.openxmlformats.org/drawingml/2006/table">
            <a:tbl>
              <a:tblPr firstRow="1" firstCol="1" bandRow="1">
                <a:tableStyleId>{5940675A-B579-460E-94D1-54222C63F5DA}</a:tableStyleId>
              </a:tblPr>
              <a:tblGrid>
                <a:gridCol w="891540">
                  <a:extLst>
                    <a:ext uri="{9D8B030D-6E8A-4147-A177-3AD203B41FA5}">
                      <a16:colId xmlns:a16="http://schemas.microsoft.com/office/drawing/2014/main" val="20000"/>
                    </a:ext>
                  </a:extLst>
                </a:gridCol>
                <a:gridCol w="891540">
                  <a:extLst>
                    <a:ext uri="{9D8B030D-6E8A-4147-A177-3AD203B41FA5}">
                      <a16:colId xmlns:a16="http://schemas.microsoft.com/office/drawing/2014/main" val="20001"/>
                    </a:ext>
                  </a:extLst>
                </a:gridCol>
                <a:gridCol w="891540">
                  <a:extLst>
                    <a:ext uri="{9D8B030D-6E8A-4147-A177-3AD203B41FA5}">
                      <a16:colId xmlns:a16="http://schemas.microsoft.com/office/drawing/2014/main" val="20002"/>
                    </a:ext>
                  </a:extLst>
                </a:gridCol>
                <a:gridCol w="891540">
                  <a:extLst>
                    <a:ext uri="{9D8B030D-6E8A-4147-A177-3AD203B41FA5}">
                      <a16:colId xmlns:a16="http://schemas.microsoft.com/office/drawing/2014/main" val="20003"/>
                    </a:ext>
                  </a:extLst>
                </a:gridCol>
              </a:tblGrid>
              <a:tr h="457200">
                <a:tc>
                  <a:txBody>
                    <a:bodyPr/>
                    <a:lstStyle/>
                    <a:p>
                      <a:pPr marL="0" marR="0" algn="ctr">
                        <a:spcBef>
                          <a:spcPts val="0"/>
                        </a:spcBef>
                        <a:spcAft>
                          <a:spcPts val="0"/>
                        </a:spcAft>
                      </a:pPr>
                      <a:r>
                        <a:rPr lang="en-US" sz="1500" b="1" dirty="0">
                          <a:effectLst/>
                        </a:rPr>
                        <a:t>A</a:t>
                      </a:r>
                      <a:endParaRPr lang="en-US" sz="1500" b="1" dirty="0">
                        <a:effectLst/>
                        <a:latin typeface="Calibri" charset="0"/>
                        <a:ea typeface="Calibri" charset="0"/>
                        <a:cs typeface="Times New Roman" charset="0"/>
                      </a:endParaRPr>
                    </a:p>
                  </a:txBody>
                  <a:tcPr marL="30114" marR="30114" marT="28575" marB="28575" anchor="ctr"/>
                </a:tc>
                <a:tc>
                  <a:txBody>
                    <a:bodyPr/>
                    <a:lstStyle/>
                    <a:p>
                      <a:pPr marL="0" marR="0" algn="ctr">
                        <a:spcBef>
                          <a:spcPts val="0"/>
                        </a:spcBef>
                        <a:spcAft>
                          <a:spcPts val="0"/>
                        </a:spcAft>
                      </a:pPr>
                      <a:r>
                        <a:rPr lang="en-US" sz="1500" b="1" dirty="0">
                          <a:effectLst/>
                        </a:rPr>
                        <a:t>B</a:t>
                      </a:r>
                      <a:endParaRPr lang="en-US" sz="1500" b="1" dirty="0">
                        <a:effectLst/>
                        <a:latin typeface="Calibri" charset="0"/>
                        <a:ea typeface="Calibri" charset="0"/>
                        <a:cs typeface="Times New Roman" charset="0"/>
                      </a:endParaRPr>
                    </a:p>
                  </a:txBody>
                  <a:tcPr marL="30114" marR="30114" marT="28575" marB="28575" anchor="ctr"/>
                </a:tc>
                <a:tc>
                  <a:txBody>
                    <a:bodyPr/>
                    <a:lstStyle/>
                    <a:p>
                      <a:pPr marL="0" marR="0" algn="ctr">
                        <a:spcBef>
                          <a:spcPts val="0"/>
                        </a:spcBef>
                        <a:spcAft>
                          <a:spcPts val="0"/>
                        </a:spcAft>
                      </a:pPr>
                      <a:r>
                        <a:rPr lang="en-US" sz="1500" b="1" dirty="0">
                          <a:effectLst/>
                        </a:rPr>
                        <a:t>C</a:t>
                      </a:r>
                      <a:endParaRPr lang="en-US" sz="1500" b="1" dirty="0">
                        <a:effectLst/>
                        <a:latin typeface="Calibri" charset="0"/>
                        <a:ea typeface="Calibri" charset="0"/>
                        <a:cs typeface="Times New Roman" charset="0"/>
                      </a:endParaRPr>
                    </a:p>
                  </a:txBody>
                  <a:tcPr marL="30114" marR="30114" marT="28575" marB="28575" anchor="ctr"/>
                </a:tc>
                <a:tc>
                  <a:txBody>
                    <a:bodyPr/>
                    <a:lstStyle/>
                    <a:p>
                      <a:pPr marL="0" marR="0" algn="ctr">
                        <a:spcBef>
                          <a:spcPts val="0"/>
                        </a:spcBef>
                        <a:spcAft>
                          <a:spcPts val="0"/>
                        </a:spcAft>
                      </a:pPr>
                      <a:r>
                        <a:rPr lang="en-US" sz="1500" b="1" dirty="0">
                          <a:effectLst/>
                        </a:rPr>
                        <a:t>D</a:t>
                      </a:r>
                      <a:endParaRPr lang="en-US" sz="1500" b="1" dirty="0">
                        <a:effectLst/>
                        <a:latin typeface="Calibri" charset="0"/>
                        <a:ea typeface="Calibri" charset="0"/>
                        <a:cs typeface="Times New Roman" charset="0"/>
                      </a:endParaRPr>
                    </a:p>
                  </a:txBody>
                  <a:tcPr marL="20076" marR="20076" marT="19050" marB="19050" anchor="ctr"/>
                </a:tc>
                <a:extLst>
                  <a:ext uri="{0D108BD9-81ED-4DB2-BD59-A6C34878D82A}">
                    <a16:rowId xmlns:a16="http://schemas.microsoft.com/office/drawing/2014/main" val="10000"/>
                  </a:ext>
                </a:extLst>
              </a:tr>
              <a:tr h="457200">
                <a:tc>
                  <a:txBody>
                    <a:bodyPr/>
                    <a:lstStyle/>
                    <a:p>
                      <a:pPr marL="0" marR="0" algn="ctr">
                        <a:spcBef>
                          <a:spcPts val="0"/>
                        </a:spcBef>
                        <a:spcAft>
                          <a:spcPts val="0"/>
                        </a:spcAft>
                      </a:pPr>
                      <a:r>
                        <a:rPr lang="en-US" sz="1500" dirty="0">
                          <a:effectLst/>
                        </a:rPr>
                        <a:t>a1</a:t>
                      </a:r>
                      <a:endParaRPr lang="en-US" sz="1500" b="0" dirty="0">
                        <a:effectLst/>
                        <a:latin typeface="Calibri" charset="0"/>
                        <a:ea typeface="Calibri" charset="0"/>
                        <a:cs typeface="Times New Roman" charset="0"/>
                      </a:endParaRPr>
                    </a:p>
                  </a:txBody>
                  <a:tcPr marL="30114" marR="30114" marT="28575" marB="28575" anchor="ctr"/>
                </a:tc>
                <a:tc>
                  <a:txBody>
                    <a:bodyPr/>
                    <a:lstStyle/>
                    <a:p>
                      <a:pPr marL="0" marR="0" algn="ctr">
                        <a:spcBef>
                          <a:spcPts val="0"/>
                        </a:spcBef>
                        <a:spcAft>
                          <a:spcPts val="0"/>
                        </a:spcAft>
                      </a:pPr>
                      <a:r>
                        <a:rPr lang="en-US" sz="1500" dirty="0">
                          <a:effectLst/>
                        </a:rPr>
                        <a:t>b1</a:t>
                      </a:r>
                      <a:endParaRPr lang="en-US" sz="1500" dirty="0">
                        <a:effectLst/>
                        <a:latin typeface="Calibri" charset="0"/>
                        <a:ea typeface="Calibri" charset="0"/>
                        <a:cs typeface="Times New Roman" charset="0"/>
                      </a:endParaRPr>
                    </a:p>
                  </a:txBody>
                  <a:tcPr marL="30114" marR="30114" marT="28575" marB="28575" anchor="ctr"/>
                </a:tc>
                <a:tc>
                  <a:txBody>
                    <a:bodyPr/>
                    <a:lstStyle/>
                    <a:p>
                      <a:pPr marL="0" marR="0" algn="ctr">
                        <a:spcBef>
                          <a:spcPts val="0"/>
                        </a:spcBef>
                        <a:spcAft>
                          <a:spcPts val="0"/>
                        </a:spcAft>
                      </a:pPr>
                      <a:r>
                        <a:rPr lang="en-US" sz="1500" dirty="0">
                          <a:effectLst/>
                        </a:rPr>
                        <a:t>c1</a:t>
                      </a:r>
                      <a:endParaRPr lang="en-US" sz="1500" dirty="0">
                        <a:effectLst/>
                        <a:latin typeface="Calibri" charset="0"/>
                        <a:ea typeface="Calibri" charset="0"/>
                        <a:cs typeface="Times New Roman" charset="0"/>
                      </a:endParaRPr>
                    </a:p>
                  </a:txBody>
                  <a:tcPr marL="30114" marR="30114" marT="28575" marB="28575" anchor="ctr"/>
                </a:tc>
                <a:tc>
                  <a:txBody>
                    <a:bodyPr/>
                    <a:lstStyle/>
                    <a:p>
                      <a:pPr marL="0" marR="0" algn="ctr">
                        <a:spcBef>
                          <a:spcPts val="0"/>
                        </a:spcBef>
                        <a:spcAft>
                          <a:spcPts val="0"/>
                        </a:spcAft>
                      </a:pPr>
                      <a:r>
                        <a:rPr lang="en-US" sz="1500" dirty="0">
                          <a:effectLst/>
                        </a:rPr>
                        <a:t>d1</a:t>
                      </a:r>
                      <a:endParaRPr lang="en-US" sz="1500" dirty="0">
                        <a:effectLst/>
                        <a:latin typeface="Calibri" charset="0"/>
                        <a:ea typeface="Calibri" charset="0"/>
                        <a:cs typeface="Times New Roman" charset="0"/>
                      </a:endParaRPr>
                    </a:p>
                  </a:txBody>
                  <a:tcPr marL="20076" marR="20076" marT="19050" marB="19050" anchor="ctr"/>
                </a:tc>
                <a:extLst>
                  <a:ext uri="{0D108BD9-81ED-4DB2-BD59-A6C34878D82A}">
                    <a16:rowId xmlns:a16="http://schemas.microsoft.com/office/drawing/2014/main" val="10001"/>
                  </a:ext>
                </a:extLst>
              </a:tr>
              <a:tr h="457200">
                <a:tc>
                  <a:txBody>
                    <a:bodyPr/>
                    <a:lstStyle/>
                    <a:p>
                      <a:pPr marL="0" marR="0" algn="ctr">
                        <a:spcBef>
                          <a:spcPts val="0"/>
                        </a:spcBef>
                        <a:spcAft>
                          <a:spcPts val="0"/>
                        </a:spcAft>
                      </a:pPr>
                      <a:r>
                        <a:rPr lang="en-US" sz="1500" dirty="0">
                          <a:effectLst/>
                        </a:rPr>
                        <a:t>a1</a:t>
                      </a:r>
                      <a:endParaRPr lang="en-US" sz="1500" b="0" dirty="0">
                        <a:effectLst/>
                        <a:latin typeface="Calibri" charset="0"/>
                        <a:ea typeface="Calibri" charset="0"/>
                        <a:cs typeface="Times New Roman" charset="0"/>
                      </a:endParaRPr>
                    </a:p>
                  </a:txBody>
                  <a:tcPr marL="30114" marR="30114" marT="28575" marB="28575" anchor="ctr"/>
                </a:tc>
                <a:tc>
                  <a:txBody>
                    <a:bodyPr/>
                    <a:lstStyle/>
                    <a:p>
                      <a:pPr marL="0" marR="0" algn="ctr">
                        <a:spcBef>
                          <a:spcPts val="0"/>
                        </a:spcBef>
                        <a:spcAft>
                          <a:spcPts val="0"/>
                        </a:spcAft>
                      </a:pPr>
                      <a:r>
                        <a:rPr lang="en-US" sz="1500" dirty="0">
                          <a:effectLst/>
                        </a:rPr>
                        <a:t>b1</a:t>
                      </a:r>
                      <a:endParaRPr lang="en-US" sz="1500" dirty="0">
                        <a:effectLst/>
                        <a:latin typeface="Calibri" charset="0"/>
                        <a:ea typeface="Calibri" charset="0"/>
                        <a:cs typeface="Times New Roman" charset="0"/>
                      </a:endParaRPr>
                    </a:p>
                  </a:txBody>
                  <a:tcPr marL="30114" marR="30114" marT="28575" marB="28575" anchor="ctr"/>
                </a:tc>
                <a:tc>
                  <a:txBody>
                    <a:bodyPr/>
                    <a:lstStyle/>
                    <a:p>
                      <a:pPr marL="0" marR="0" algn="ctr">
                        <a:spcBef>
                          <a:spcPts val="0"/>
                        </a:spcBef>
                        <a:spcAft>
                          <a:spcPts val="0"/>
                        </a:spcAft>
                      </a:pPr>
                      <a:r>
                        <a:rPr lang="en-US" sz="1500">
                          <a:effectLst/>
                        </a:rPr>
                        <a:t>c1</a:t>
                      </a:r>
                      <a:endParaRPr lang="en-US" sz="1500">
                        <a:effectLst/>
                        <a:latin typeface="Calibri" charset="0"/>
                        <a:ea typeface="Calibri" charset="0"/>
                        <a:cs typeface="Times New Roman" charset="0"/>
                      </a:endParaRPr>
                    </a:p>
                  </a:txBody>
                  <a:tcPr marL="30114" marR="30114" marT="28575" marB="28575" anchor="ctr"/>
                </a:tc>
                <a:tc>
                  <a:txBody>
                    <a:bodyPr/>
                    <a:lstStyle/>
                    <a:p>
                      <a:pPr marL="0" marR="0" algn="ctr">
                        <a:spcBef>
                          <a:spcPts val="0"/>
                        </a:spcBef>
                        <a:spcAft>
                          <a:spcPts val="0"/>
                        </a:spcAft>
                      </a:pPr>
                      <a:r>
                        <a:rPr lang="en-US" sz="1500" dirty="0">
                          <a:effectLst/>
                        </a:rPr>
                        <a:t>d2</a:t>
                      </a:r>
                      <a:endParaRPr lang="en-US" sz="1500" dirty="0">
                        <a:effectLst/>
                        <a:latin typeface="Calibri" charset="0"/>
                        <a:ea typeface="Calibri" charset="0"/>
                        <a:cs typeface="Times New Roman" charset="0"/>
                      </a:endParaRPr>
                    </a:p>
                  </a:txBody>
                  <a:tcPr marL="20076" marR="20076" marT="19050" marB="19050" anchor="ctr"/>
                </a:tc>
                <a:extLst>
                  <a:ext uri="{0D108BD9-81ED-4DB2-BD59-A6C34878D82A}">
                    <a16:rowId xmlns:a16="http://schemas.microsoft.com/office/drawing/2014/main" val="10002"/>
                  </a:ext>
                </a:extLst>
              </a:tr>
              <a:tr h="457200">
                <a:tc>
                  <a:txBody>
                    <a:bodyPr/>
                    <a:lstStyle/>
                    <a:p>
                      <a:pPr marL="0" marR="0" algn="ctr">
                        <a:spcBef>
                          <a:spcPts val="0"/>
                        </a:spcBef>
                        <a:spcAft>
                          <a:spcPts val="0"/>
                        </a:spcAft>
                      </a:pPr>
                      <a:r>
                        <a:rPr lang="en-US" sz="1500" dirty="0">
                          <a:effectLst/>
                        </a:rPr>
                        <a:t>a1</a:t>
                      </a:r>
                      <a:endParaRPr lang="en-US" sz="1500" b="0" dirty="0">
                        <a:effectLst/>
                        <a:latin typeface="Calibri" charset="0"/>
                        <a:ea typeface="Calibri" charset="0"/>
                        <a:cs typeface="Times New Roman" charset="0"/>
                      </a:endParaRPr>
                    </a:p>
                  </a:txBody>
                  <a:tcPr marL="30114" marR="30114" marT="28575" marB="28575" anchor="ctr"/>
                </a:tc>
                <a:tc>
                  <a:txBody>
                    <a:bodyPr/>
                    <a:lstStyle/>
                    <a:p>
                      <a:pPr marL="0" marR="0" algn="ctr">
                        <a:spcBef>
                          <a:spcPts val="0"/>
                        </a:spcBef>
                        <a:spcAft>
                          <a:spcPts val="0"/>
                        </a:spcAft>
                      </a:pPr>
                      <a:r>
                        <a:rPr lang="en-US" sz="1500">
                          <a:effectLst/>
                        </a:rPr>
                        <a:t>b2</a:t>
                      </a:r>
                      <a:endParaRPr lang="en-US" sz="1500">
                        <a:effectLst/>
                        <a:latin typeface="Calibri" charset="0"/>
                        <a:ea typeface="Calibri" charset="0"/>
                        <a:cs typeface="Times New Roman" charset="0"/>
                      </a:endParaRPr>
                    </a:p>
                  </a:txBody>
                  <a:tcPr marL="30114" marR="30114" marT="28575" marB="28575" anchor="ctr"/>
                </a:tc>
                <a:tc>
                  <a:txBody>
                    <a:bodyPr/>
                    <a:lstStyle/>
                    <a:p>
                      <a:pPr marL="0" marR="0" algn="ctr">
                        <a:spcBef>
                          <a:spcPts val="0"/>
                        </a:spcBef>
                        <a:spcAft>
                          <a:spcPts val="0"/>
                        </a:spcAft>
                      </a:pPr>
                      <a:r>
                        <a:rPr lang="en-US" sz="1500">
                          <a:effectLst/>
                        </a:rPr>
                        <a:t>c2</a:t>
                      </a:r>
                      <a:endParaRPr lang="en-US" sz="1500">
                        <a:effectLst/>
                        <a:latin typeface="Calibri" charset="0"/>
                        <a:ea typeface="Calibri" charset="0"/>
                        <a:cs typeface="Times New Roman" charset="0"/>
                      </a:endParaRPr>
                    </a:p>
                  </a:txBody>
                  <a:tcPr marL="30114" marR="30114" marT="28575" marB="28575" anchor="ctr"/>
                </a:tc>
                <a:tc>
                  <a:txBody>
                    <a:bodyPr/>
                    <a:lstStyle/>
                    <a:p>
                      <a:pPr marL="0" marR="0" algn="ctr">
                        <a:spcBef>
                          <a:spcPts val="0"/>
                        </a:spcBef>
                        <a:spcAft>
                          <a:spcPts val="0"/>
                        </a:spcAft>
                      </a:pPr>
                      <a:r>
                        <a:rPr lang="en-US" sz="1500" dirty="0">
                          <a:effectLst/>
                        </a:rPr>
                        <a:t>d1</a:t>
                      </a:r>
                      <a:endParaRPr lang="en-US" sz="1500" dirty="0">
                        <a:effectLst/>
                        <a:latin typeface="Calibri" charset="0"/>
                        <a:ea typeface="Calibri" charset="0"/>
                        <a:cs typeface="Times New Roman" charset="0"/>
                      </a:endParaRPr>
                    </a:p>
                  </a:txBody>
                  <a:tcPr marL="20076" marR="20076" marT="19050" marB="19050" anchor="ctr"/>
                </a:tc>
                <a:extLst>
                  <a:ext uri="{0D108BD9-81ED-4DB2-BD59-A6C34878D82A}">
                    <a16:rowId xmlns:a16="http://schemas.microsoft.com/office/drawing/2014/main" val="10003"/>
                  </a:ext>
                </a:extLst>
              </a:tr>
              <a:tr h="457200">
                <a:tc>
                  <a:txBody>
                    <a:bodyPr/>
                    <a:lstStyle/>
                    <a:p>
                      <a:pPr marL="0" marR="0" algn="ctr">
                        <a:spcBef>
                          <a:spcPts val="0"/>
                        </a:spcBef>
                        <a:spcAft>
                          <a:spcPts val="0"/>
                        </a:spcAft>
                      </a:pPr>
                      <a:r>
                        <a:rPr lang="en-US" sz="1500" dirty="0">
                          <a:effectLst/>
                        </a:rPr>
                        <a:t>a2</a:t>
                      </a:r>
                      <a:endParaRPr lang="en-US" sz="1500" b="0" dirty="0">
                        <a:effectLst/>
                        <a:latin typeface="Calibri" charset="0"/>
                        <a:ea typeface="Calibri" charset="0"/>
                        <a:cs typeface="Times New Roman" charset="0"/>
                      </a:endParaRPr>
                    </a:p>
                  </a:txBody>
                  <a:tcPr marL="30114" marR="30114" marT="28575" marB="28575" anchor="ctr"/>
                </a:tc>
                <a:tc>
                  <a:txBody>
                    <a:bodyPr/>
                    <a:lstStyle/>
                    <a:p>
                      <a:pPr marL="0" marR="0" algn="ctr">
                        <a:spcBef>
                          <a:spcPts val="0"/>
                        </a:spcBef>
                        <a:spcAft>
                          <a:spcPts val="0"/>
                        </a:spcAft>
                      </a:pPr>
                      <a:r>
                        <a:rPr lang="en-US" sz="1500">
                          <a:effectLst/>
                        </a:rPr>
                        <a:t>b1</a:t>
                      </a:r>
                      <a:endParaRPr lang="en-US" sz="1500">
                        <a:effectLst/>
                        <a:latin typeface="Calibri" charset="0"/>
                        <a:ea typeface="Calibri" charset="0"/>
                        <a:cs typeface="Times New Roman" charset="0"/>
                      </a:endParaRPr>
                    </a:p>
                  </a:txBody>
                  <a:tcPr marL="30114" marR="30114" marT="28575" marB="28575" anchor="ctr"/>
                </a:tc>
                <a:tc>
                  <a:txBody>
                    <a:bodyPr/>
                    <a:lstStyle/>
                    <a:p>
                      <a:pPr marL="0" marR="0" algn="ctr">
                        <a:spcBef>
                          <a:spcPts val="0"/>
                        </a:spcBef>
                        <a:spcAft>
                          <a:spcPts val="0"/>
                        </a:spcAft>
                      </a:pPr>
                      <a:r>
                        <a:rPr lang="en-US" sz="1500">
                          <a:effectLst/>
                        </a:rPr>
                        <a:t>c3</a:t>
                      </a:r>
                      <a:endParaRPr lang="en-US" sz="1500">
                        <a:effectLst/>
                        <a:latin typeface="Calibri" charset="0"/>
                        <a:ea typeface="Calibri" charset="0"/>
                        <a:cs typeface="Times New Roman" charset="0"/>
                      </a:endParaRPr>
                    </a:p>
                  </a:txBody>
                  <a:tcPr marL="30114" marR="30114" marT="28575" marB="28575" anchor="ctr"/>
                </a:tc>
                <a:tc>
                  <a:txBody>
                    <a:bodyPr/>
                    <a:lstStyle/>
                    <a:p>
                      <a:pPr marL="0" marR="0" algn="ctr">
                        <a:spcBef>
                          <a:spcPts val="0"/>
                        </a:spcBef>
                        <a:spcAft>
                          <a:spcPts val="0"/>
                        </a:spcAft>
                      </a:pPr>
                      <a:r>
                        <a:rPr lang="en-US" sz="1500" dirty="0">
                          <a:effectLst/>
                        </a:rPr>
                        <a:t>d1</a:t>
                      </a:r>
                      <a:endParaRPr lang="en-US" sz="1500" dirty="0">
                        <a:effectLst/>
                        <a:latin typeface="Calibri" charset="0"/>
                        <a:ea typeface="Calibri" charset="0"/>
                        <a:cs typeface="Times New Roman" charset="0"/>
                      </a:endParaRPr>
                    </a:p>
                  </a:txBody>
                  <a:tcPr marL="20076" marR="20076" marT="19050" marB="19050" anchor="ctr"/>
                </a:tc>
                <a:extLst>
                  <a:ext uri="{0D108BD9-81ED-4DB2-BD59-A6C34878D82A}">
                    <a16:rowId xmlns:a16="http://schemas.microsoft.com/office/drawing/2014/main" val="10004"/>
                  </a:ext>
                </a:extLst>
              </a:tr>
            </a:tbl>
          </a:graphicData>
        </a:graphic>
      </p:graphicFrame>
      <p:sp>
        <p:nvSpPr>
          <p:cNvPr id="4" name="Content Placeholder 3"/>
          <p:cNvSpPr>
            <a:spLocks noGrp="1"/>
          </p:cNvSpPr>
          <p:nvPr>
            <p:ph sz="half" idx="2"/>
          </p:nvPr>
        </p:nvSpPr>
        <p:spPr/>
        <p:txBody>
          <a:bodyPr/>
          <a:lstStyle/>
          <a:p>
            <a:pPr marL="0" indent="0">
              <a:buNone/>
            </a:pPr>
            <a:r>
              <a:rPr lang="en-US" sz="1800" dirty="0">
                <a:latin typeface="Helvetica" pitchFamily="2" charset="0"/>
              </a:rPr>
              <a:t>Functional Dependency:  </a:t>
            </a:r>
            <a:r>
              <a:rPr lang="en-US" sz="1800" b="1" dirty="0">
                <a:latin typeface="Helvetica" pitchFamily="2" charset="0"/>
              </a:rPr>
              <a:t>A B ➝ C</a:t>
            </a:r>
          </a:p>
          <a:p>
            <a:r>
              <a:rPr lang="en-US" sz="1800" dirty="0">
                <a:latin typeface="Helvetica" pitchFamily="2" charset="0"/>
              </a:rPr>
              <a:t>FD is not the same as a key constraint</a:t>
            </a:r>
          </a:p>
          <a:p>
            <a:pPr lvl="1">
              <a:buFont typeface="Wingdings" charset="2"/>
              <a:buChar char="Ø"/>
            </a:pPr>
            <a:r>
              <a:rPr lang="en-US" sz="1800" dirty="0">
                <a:latin typeface="Helvetica" pitchFamily="2" charset="0"/>
              </a:rPr>
              <a:t>A B is not a key to this relation</a:t>
            </a:r>
          </a:p>
          <a:p>
            <a:pPr lvl="1">
              <a:buFont typeface="Wingdings" charset="2"/>
              <a:buChar char="Ø"/>
            </a:pPr>
            <a:endParaRPr lang="en-US" sz="1800" dirty="0">
              <a:latin typeface="Helvetica" pitchFamily="2" charset="0"/>
            </a:endParaRPr>
          </a:p>
          <a:p>
            <a:pPr marL="0" indent="0">
              <a:buNone/>
            </a:pPr>
            <a:r>
              <a:rPr lang="en-US" sz="1800" dirty="0">
                <a:latin typeface="Helvetica" pitchFamily="2" charset="0"/>
              </a:rPr>
              <a:t>What is the key to this relation?</a:t>
            </a:r>
          </a:p>
          <a:p>
            <a:pPr marL="0" indent="0">
              <a:buNone/>
            </a:pPr>
            <a:endParaRPr lang="en-US" sz="1800" dirty="0">
              <a:latin typeface="Helvetica" pitchFamily="2" charset="0"/>
            </a:endParaRPr>
          </a:p>
          <a:p>
            <a:pPr marL="0" indent="0">
              <a:buNone/>
            </a:pPr>
            <a:r>
              <a:rPr lang="en-US" sz="1800" dirty="0">
                <a:latin typeface="Helvetica" pitchFamily="2" charset="0"/>
              </a:rPr>
              <a:t>Would the addition of {a1, b1, c2, d1} be allowed?</a:t>
            </a:r>
          </a:p>
          <a:p>
            <a:pPr marL="0" indent="0">
              <a:buNone/>
            </a:pPr>
            <a:endParaRPr lang="en-US" sz="1800" dirty="0">
              <a:latin typeface="Helvetica" pitchFamily="2" charset="0"/>
            </a:endParaRPr>
          </a:p>
          <a:p>
            <a:pPr marL="0" indent="0">
              <a:buNone/>
            </a:pPr>
            <a:r>
              <a:rPr lang="en-US" sz="1800" dirty="0">
                <a:latin typeface="Helvetica" pitchFamily="2" charset="0"/>
              </a:rPr>
              <a:t>What about the addition of {a2, b1, c3, d3}?</a:t>
            </a:r>
          </a:p>
        </p:txBody>
      </p:sp>
    </p:spTree>
    <p:extLst>
      <p:ext uri="{BB962C8B-B14F-4D97-AF65-F5344CB8AC3E}">
        <p14:creationId xmlns:p14="http://schemas.microsoft.com/office/powerpoint/2010/main" val="3375899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53810-67D6-7A4B-9FC7-94FD6E096AD5}"/>
              </a:ext>
            </a:extLst>
          </p:cNvPr>
          <p:cNvSpPr>
            <a:spLocks noGrp="1"/>
          </p:cNvSpPr>
          <p:nvPr>
            <p:ph type="title"/>
          </p:nvPr>
        </p:nvSpPr>
        <p:spPr/>
        <p:txBody>
          <a:bodyPr/>
          <a:lstStyle/>
          <a:p>
            <a:r>
              <a:rPr lang="en-US" kern="0" dirty="0"/>
              <a:t>Functional Dependencies</a:t>
            </a:r>
            <a:endParaRPr lang="en-US" dirty="0"/>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3842492239"/>
              </p:ext>
            </p:extLst>
          </p:nvPr>
        </p:nvGraphicFramePr>
        <p:xfrm>
          <a:off x="1146175" y="1201420"/>
          <a:ext cx="2692400" cy="2743200"/>
        </p:xfrm>
        <a:graphic>
          <a:graphicData uri="http://schemas.openxmlformats.org/drawingml/2006/table">
            <a:tbl>
              <a:tblPr firstRow="1" firstCol="1" bandRow="1">
                <a:tableStyleId>{5940675A-B579-460E-94D1-54222C63F5DA}</a:tableStyleId>
              </a:tblPr>
              <a:tblGrid>
                <a:gridCol w="673100">
                  <a:extLst>
                    <a:ext uri="{9D8B030D-6E8A-4147-A177-3AD203B41FA5}">
                      <a16:colId xmlns:a16="http://schemas.microsoft.com/office/drawing/2014/main" val="20000"/>
                    </a:ext>
                  </a:extLst>
                </a:gridCol>
                <a:gridCol w="673100">
                  <a:extLst>
                    <a:ext uri="{9D8B030D-6E8A-4147-A177-3AD203B41FA5}">
                      <a16:colId xmlns:a16="http://schemas.microsoft.com/office/drawing/2014/main" val="20001"/>
                    </a:ext>
                  </a:extLst>
                </a:gridCol>
                <a:gridCol w="673100">
                  <a:extLst>
                    <a:ext uri="{9D8B030D-6E8A-4147-A177-3AD203B41FA5}">
                      <a16:colId xmlns:a16="http://schemas.microsoft.com/office/drawing/2014/main" val="20002"/>
                    </a:ext>
                  </a:extLst>
                </a:gridCol>
                <a:gridCol w="673100">
                  <a:extLst>
                    <a:ext uri="{9D8B030D-6E8A-4147-A177-3AD203B41FA5}">
                      <a16:colId xmlns:a16="http://schemas.microsoft.com/office/drawing/2014/main" val="20003"/>
                    </a:ext>
                  </a:extLst>
                </a:gridCol>
              </a:tblGrid>
              <a:tr h="457200">
                <a:tc>
                  <a:txBody>
                    <a:bodyPr/>
                    <a:lstStyle/>
                    <a:p>
                      <a:pPr marL="0" marR="0" algn="ctr">
                        <a:spcBef>
                          <a:spcPts val="0"/>
                        </a:spcBef>
                        <a:spcAft>
                          <a:spcPts val="0"/>
                        </a:spcAft>
                      </a:pPr>
                      <a:r>
                        <a:rPr lang="en-US" sz="1500" b="1" dirty="0">
                          <a:effectLst/>
                        </a:rPr>
                        <a:t>A</a:t>
                      </a:r>
                      <a:endParaRPr lang="en-US" sz="1500" b="1" dirty="0">
                        <a:effectLst/>
                        <a:latin typeface="Calibri" charset="0"/>
                        <a:ea typeface="Calibri" charset="0"/>
                        <a:cs typeface="Times New Roman" charset="0"/>
                      </a:endParaRPr>
                    </a:p>
                  </a:txBody>
                  <a:tcPr marL="28575" marR="28575" marT="28575" marB="28575" anchor="ctr"/>
                </a:tc>
                <a:tc>
                  <a:txBody>
                    <a:bodyPr/>
                    <a:lstStyle/>
                    <a:p>
                      <a:pPr marL="0" marR="0" algn="ctr">
                        <a:spcBef>
                          <a:spcPts val="0"/>
                        </a:spcBef>
                        <a:spcAft>
                          <a:spcPts val="0"/>
                        </a:spcAft>
                      </a:pPr>
                      <a:r>
                        <a:rPr lang="en-US" sz="1500" b="1" dirty="0">
                          <a:effectLst/>
                        </a:rPr>
                        <a:t>B</a:t>
                      </a:r>
                      <a:endParaRPr lang="en-US" sz="1500" b="1" dirty="0">
                        <a:effectLst/>
                        <a:latin typeface="Calibri" charset="0"/>
                        <a:ea typeface="Calibri" charset="0"/>
                        <a:cs typeface="Times New Roman" charset="0"/>
                      </a:endParaRPr>
                    </a:p>
                  </a:txBody>
                  <a:tcPr marL="28575" marR="28575" marT="28575" marB="28575" anchor="ctr"/>
                </a:tc>
                <a:tc>
                  <a:txBody>
                    <a:bodyPr/>
                    <a:lstStyle/>
                    <a:p>
                      <a:pPr marL="0" marR="0" algn="ctr">
                        <a:spcBef>
                          <a:spcPts val="0"/>
                        </a:spcBef>
                        <a:spcAft>
                          <a:spcPts val="0"/>
                        </a:spcAft>
                      </a:pPr>
                      <a:r>
                        <a:rPr lang="en-US" sz="1500" b="1" dirty="0">
                          <a:effectLst/>
                        </a:rPr>
                        <a:t>C</a:t>
                      </a:r>
                      <a:endParaRPr lang="en-US" sz="1500" b="1" dirty="0">
                        <a:effectLst/>
                        <a:latin typeface="Calibri" charset="0"/>
                        <a:ea typeface="Calibri" charset="0"/>
                        <a:cs typeface="Times New Roman" charset="0"/>
                      </a:endParaRPr>
                    </a:p>
                  </a:txBody>
                  <a:tcPr marL="28575" marR="28575" marT="28575" marB="28575" anchor="ctr"/>
                </a:tc>
                <a:tc>
                  <a:txBody>
                    <a:bodyPr/>
                    <a:lstStyle/>
                    <a:p>
                      <a:pPr marL="0" marR="0" algn="ctr">
                        <a:spcBef>
                          <a:spcPts val="0"/>
                        </a:spcBef>
                        <a:spcAft>
                          <a:spcPts val="0"/>
                        </a:spcAft>
                      </a:pPr>
                      <a:r>
                        <a:rPr lang="en-US" sz="1500" b="1" dirty="0">
                          <a:effectLst/>
                        </a:rPr>
                        <a:t>D</a:t>
                      </a:r>
                      <a:endParaRPr lang="en-US" sz="1500" b="1" dirty="0">
                        <a:effectLst/>
                        <a:latin typeface="Calibri" charset="0"/>
                        <a:ea typeface="Calibri" charset="0"/>
                        <a:cs typeface="Times New Roman" charset="0"/>
                      </a:endParaRPr>
                    </a:p>
                  </a:txBody>
                  <a:tcPr marL="19050" marR="19050" marT="19050" marB="19050" anchor="ctr"/>
                </a:tc>
                <a:extLst>
                  <a:ext uri="{0D108BD9-81ED-4DB2-BD59-A6C34878D82A}">
                    <a16:rowId xmlns:a16="http://schemas.microsoft.com/office/drawing/2014/main" val="10000"/>
                  </a:ext>
                </a:extLst>
              </a:tr>
              <a:tr h="457200">
                <a:tc>
                  <a:txBody>
                    <a:bodyPr/>
                    <a:lstStyle/>
                    <a:p>
                      <a:pPr marL="0" marR="0" algn="ctr">
                        <a:spcBef>
                          <a:spcPts val="0"/>
                        </a:spcBef>
                        <a:spcAft>
                          <a:spcPts val="0"/>
                        </a:spcAft>
                      </a:pPr>
                      <a:r>
                        <a:rPr lang="en-US" sz="1500" dirty="0">
                          <a:effectLst/>
                        </a:rPr>
                        <a:t>a1</a:t>
                      </a:r>
                      <a:endParaRPr lang="en-US" sz="1500" b="0" dirty="0">
                        <a:effectLst/>
                        <a:latin typeface="Calibri" charset="0"/>
                        <a:ea typeface="Calibri" charset="0"/>
                        <a:cs typeface="Times New Roman" charset="0"/>
                      </a:endParaRPr>
                    </a:p>
                  </a:txBody>
                  <a:tcPr marL="28575" marR="28575" marT="28575" marB="28575" anchor="ctr"/>
                </a:tc>
                <a:tc>
                  <a:txBody>
                    <a:bodyPr/>
                    <a:lstStyle/>
                    <a:p>
                      <a:pPr marL="0" marR="0" algn="ctr">
                        <a:spcBef>
                          <a:spcPts val="0"/>
                        </a:spcBef>
                        <a:spcAft>
                          <a:spcPts val="0"/>
                        </a:spcAft>
                      </a:pPr>
                      <a:r>
                        <a:rPr lang="en-US" sz="1500" dirty="0">
                          <a:effectLst/>
                        </a:rPr>
                        <a:t>b1</a:t>
                      </a:r>
                      <a:endParaRPr lang="en-US" sz="1500" dirty="0">
                        <a:effectLst/>
                        <a:latin typeface="Calibri" charset="0"/>
                        <a:ea typeface="Calibri" charset="0"/>
                        <a:cs typeface="Times New Roman" charset="0"/>
                      </a:endParaRPr>
                    </a:p>
                  </a:txBody>
                  <a:tcPr marL="28575" marR="28575" marT="28575" marB="28575" anchor="ctr"/>
                </a:tc>
                <a:tc>
                  <a:txBody>
                    <a:bodyPr/>
                    <a:lstStyle/>
                    <a:p>
                      <a:pPr marL="0" marR="0" algn="ctr">
                        <a:spcBef>
                          <a:spcPts val="0"/>
                        </a:spcBef>
                        <a:spcAft>
                          <a:spcPts val="0"/>
                        </a:spcAft>
                      </a:pPr>
                      <a:r>
                        <a:rPr lang="en-US" sz="1500" dirty="0">
                          <a:effectLst/>
                        </a:rPr>
                        <a:t>c1</a:t>
                      </a:r>
                      <a:endParaRPr lang="en-US" sz="1500" dirty="0">
                        <a:effectLst/>
                        <a:latin typeface="Calibri" charset="0"/>
                        <a:ea typeface="Calibri" charset="0"/>
                        <a:cs typeface="Times New Roman" charset="0"/>
                      </a:endParaRPr>
                    </a:p>
                  </a:txBody>
                  <a:tcPr marL="28575" marR="28575" marT="28575" marB="28575" anchor="ctr"/>
                </a:tc>
                <a:tc>
                  <a:txBody>
                    <a:bodyPr/>
                    <a:lstStyle/>
                    <a:p>
                      <a:pPr marL="0" marR="0" algn="ctr">
                        <a:spcBef>
                          <a:spcPts val="0"/>
                        </a:spcBef>
                        <a:spcAft>
                          <a:spcPts val="0"/>
                        </a:spcAft>
                      </a:pPr>
                      <a:r>
                        <a:rPr lang="en-US" sz="1500" dirty="0">
                          <a:effectLst/>
                        </a:rPr>
                        <a:t>d1</a:t>
                      </a:r>
                      <a:endParaRPr lang="en-US" sz="1500" dirty="0">
                        <a:effectLst/>
                        <a:latin typeface="Calibri" charset="0"/>
                        <a:ea typeface="Calibri" charset="0"/>
                        <a:cs typeface="Times New Roman" charset="0"/>
                      </a:endParaRPr>
                    </a:p>
                  </a:txBody>
                  <a:tcPr marL="19050" marR="19050" marT="19050" marB="19050" anchor="ctr"/>
                </a:tc>
                <a:extLst>
                  <a:ext uri="{0D108BD9-81ED-4DB2-BD59-A6C34878D82A}">
                    <a16:rowId xmlns:a16="http://schemas.microsoft.com/office/drawing/2014/main" val="10001"/>
                  </a:ext>
                </a:extLst>
              </a:tr>
              <a:tr h="457200">
                <a:tc>
                  <a:txBody>
                    <a:bodyPr/>
                    <a:lstStyle/>
                    <a:p>
                      <a:pPr marL="0" marR="0" algn="ctr">
                        <a:spcBef>
                          <a:spcPts val="0"/>
                        </a:spcBef>
                        <a:spcAft>
                          <a:spcPts val="0"/>
                        </a:spcAft>
                      </a:pPr>
                      <a:r>
                        <a:rPr lang="en-US" sz="1500" dirty="0">
                          <a:effectLst/>
                        </a:rPr>
                        <a:t>a1</a:t>
                      </a:r>
                      <a:endParaRPr lang="en-US" sz="1500" b="0" dirty="0">
                        <a:effectLst/>
                        <a:latin typeface="Calibri" charset="0"/>
                        <a:ea typeface="Calibri" charset="0"/>
                        <a:cs typeface="Times New Roman" charset="0"/>
                      </a:endParaRPr>
                    </a:p>
                  </a:txBody>
                  <a:tcPr marL="28575" marR="28575" marT="28575" marB="28575" anchor="ctr"/>
                </a:tc>
                <a:tc>
                  <a:txBody>
                    <a:bodyPr/>
                    <a:lstStyle/>
                    <a:p>
                      <a:pPr marL="0" marR="0" algn="ctr">
                        <a:spcBef>
                          <a:spcPts val="0"/>
                        </a:spcBef>
                        <a:spcAft>
                          <a:spcPts val="0"/>
                        </a:spcAft>
                      </a:pPr>
                      <a:r>
                        <a:rPr lang="en-US" sz="1500">
                          <a:effectLst/>
                        </a:rPr>
                        <a:t>b2</a:t>
                      </a:r>
                      <a:endParaRPr lang="en-US" sz="1500">
                        <a:effectLst/>
                        <a:latin typeface="Calibri" charset="0"/>
                        <a:ea typeface="Calibri" charset="0"/>
                        <a:cs typeface="Times New Roman" charset="0"/>
                      </a:endParaRPr>
                    </a:p>
                  </a:txBody>
                  <a:tcPr marL="28575" marR="28575" marT="28575" marB="28575" anchor="ctr"/>
                </a:tc>
                <a:tc>
                  <a:txBody>
                    <a:bodyPr/>
                    <a:lstStyle/>
                    <a:p>
                      <a:pPr marL="0" marR="0" algn="ctr">
                        <a:spcBef>
                          <a:spcPts val="0"/>
                        </a:spcBef>
                        <a:spcAft>
                          <a:spcPts val="0"/>
                        </a:spcAft>
                      </a:pPr>
                      <a:r>
                        <a:rPr lang="en-US" sz="1500" dirty="0">
                          <a:effectLst/>
                        </a:rPr>
                        <a:t>c1</a:t>
                      </a:r>
                      <a:endParaRPr lang="en-US" sz="1500" dirty="0">
                        <a:effectLst/>
                        <a:latin typeface="Calibri" charset="0"/>
                        <a:ea typeface="Calibri" charset="0"/>
                        <a:cs typeface="Times New Roman" charset="0"/>
                      </a:endParaRPr>
                    </a:p>
                  </a:txBody>
                  <a:tcPr marL="28575" marR="28575" marT="28575" marB="28575" anchor="ctr"/>
                </a:tc>
                <a:tc>
                  <a:txBody>
                    <a:bodyPr/>
                    <a:lstStyle/>
                    <a:p>
                      <a:pPr marL="0" marR="0" algn="ctr">
                        <a:spcBef>
                          <a:spcPts val="0"/>
                        </a:spcBef>
                        <a:spcAft>
                          <a:spcPts val="0"/>
                        </a:spcAft>
                      </a:pPr>
                      <a:r>
                        <a:rPr lang="en-US" sz="1500" dirty="0">
                          <a:effectLst/>
                        </a:rPr>
                        <a:t>d2</a:t>
                      </a:r>
                      <a:endParaRPr lang="en-US" sz="1500" dirty="0">
                        <a:effectLst/>
                        <a:latin typeface="Calibri" charset="0"/>
                        <a:ea typeface="Calibri" charset="0"/>
                        <a:cs typeface="Times New Roman" charset="0"/>
                      </a:endParaRPr>
                    </a:p>
                  </a:txBody>
                  <a:tcPr marL="19050" marR="19050" marT="19050" marB="19050" anchor="ctr"/>
                </a:tc>
                <a:extLst>
                  <a:ext uri="{0D108BD9-81ED-4DB2-BD59-A6C34878D82A}">
                    <a16:rowId xmlns:a16="http://schemas.microsoft.com/office/drawing/2014/main" val="374348446"/>
                  </a:ext>
                </a:extLst>
              </a:tr>
              <a:tr h="457200">
                <a:tc>
                  <a:txBody>
                    <a:bodyPr/>
                    <a:lstStyle/>
                    <a:p>
                      <a:pPr marL="0" marR="0" algn="ctr">
                        <a:spcBef>
                          <a:spcPts val="0"/>
                        </a:spcBef>
                        <a:spcAft>
                          <a:spcPts val="0"/>
                        </a:spcAft>
                      </a:pPr>
                      <a:r>
                        <a:rPr lang="en-US" sz="1500" dirty="0">
                          <a:effectLst/>
                        </a:rPr>
                        <a:t>a2</a:t>
                      </a:r>
                      <a:endParaRPr lang="en-US" sz="1500" b="0" dirty="0">
                        <a:effectLst/>
                        <a:latin typeface="Calibri" charset="0"/>
                        <a:ea typeface="Calibri" charset="0"/>
                        <a:cs typeface="Times New Roman" charset="0"/>
                      </a:endParaRPr>
                    </a:p>
                  </a:txBody>
                  <a:tcPr marL="28575" marR="28575" marT="28575" marB="28575" anchor="ctr"/>
                </a:tc>
                <a:tc>
                  <a:txBody>
                    <a:bodyPr/>
                    <a:lstStyle/>
                    <a:p>
                      <a:pPr marL="0" marR="0" algn="ctr">
                        <a:spcBef>
                          <a:spcPts val="0"/>
                        </a:spcBef>
                        <a:spcAft>
                          <a:spcPts val="0"/>
                        </a:spcAft>
                      </a:pPr>
                      <a:r>
                        <a:rPr lang="en-US" sz="1500">
                          <a:effectLst/>
                        </a:rPr>
                        <a:t>b2</a:t>
                      </a:r>
                      <a:endParaRPr lang="en-US" sz="1500">
                        <a:effectLst/>
                        <a:latin typeface="Calibri" charset="0"/>
                        <a:ea typeface="Calibri" charset="0"/>
                        <a:cs typeface="Times New Roman" charset="0"/>
                      </a:endParaRPr>
                    </a:p>
                  </a:txBody>
                  <a:tcPr marL="28575" marR="28575" marT="28575" marB="28575" anchor="ctr"/>
                </a:tc>
                <a:tc>
                  <a:txBody>
                    <a:bodyPr/>
                    <a:lstStyle/>
                    <a:p>
                      <a:pPr marL="0" marR="0" algn="ctr">
                        <a:spcBef>
                          <a:spcPts val="0"/>
                        </a:spcBef>
                        <a:spcAft>
                          <a:spcPts val="0"/>
                        </a:spcAft>
                      </a:pPr>
                      <a:r>
                        <a:rPr lang="en-US" sz="1500" dirty="0">
                          <a:effectLst/>
                        </a:rPr>
                        <a:t>c2</a:t>
                      </a:r>
                      <a:endParaRPr lang="en-US" sz="1500" dirty="0">
                        <a:effectLst/>
                        <a:latin typeface="Calibri" charset="0"/>
                        <a:ea typeface="Calibri" charset="0"/>
                        <a:cs typeface="Times New Roman" charset="0"/>
                      </a:endParaRPr>
                    </a:p>
                  </a:txBody>
                  <a:tcPr marL="28575" marR="28575" marT="28575" marB="28575" anchor="ctr"/>
                </a:tc>
                <a:tc>
                  <a:txBody>
                    <a:bodyPr/>
                    <a:lstStyle/>
                    <a:p>
                      <a:pPr marL="0" marR="0" algn="ctr">
                        <a:spcBef>
                          <a:spcPts val="0"/>
                        </a:spcBef>
                        <a:spcAft>
                          <a:spcPts val="0"/>
                        </a:spcAft>
                      </a:pPr>
                      <a:r>
                        <a:rPr lang="en-US" sz="1500" dirty="0">
                          <a:effectLst/>
                        </a:rPr>
                        <a:t>d2</a:t>
                      </a:r>
                      <a:endParaRPr lang="en-US" sz="1500" dirty="0">
                        <a:effectLst/>
                        <a:latin typeface="Calibri" charset="0"/>
                        <a:ea typeface="Calibri" charset="0"/>
                        <a:cs typeface="Times New Roman" charset="0"/>
                      </a:endParaRPr>
                    </a:p>
                  </a:txBody>
                  <a:tcPr marL="19050" marR="19050" marT="19050" marB="19050" anchor="ctr"/>
                </a:tc>
                <a:extLst>
                  <a:ext uri="{0D108BD9-81ED-4DB2-BD59-A6C34878D82A}">
                    <a16:rowId xmlns:a16="http://schemas.microsoft.com/office/drawing/2014/main" val="10002"/>
                  </a:ext>
                </a:extLst>
              </a:tr>
              <a:tr h="457200">
                <a:tc>
                  <a:txBody>
                    <a:bodyPr/>
                    <a:lstStyle/>
                    <a:p>
                      <a:pPr marL="0" marR="0" algn="ctr">
                        <a:spcBef>
                          <a:spcPts val="0"/>
                        </a:spcBef>
                        <a:spcAft>
                          <a:spcPts val="0"/>
                        </a:spcAft>
                      </a:pPr>
                      <a:r>
                        <a:rPr lang="en-US" sz="1500" dirty="0">
                          <a:effectLst/>
                        </a:rPr>
                        <a:t>a2</a:t>
                      </a:r>
                      <a:endParaRPr lang="en-US" sz="1500" b="0" dirty="0">
                        <a:effectLst/>
                        <a:latin typeface="Calibri" charset="0"/>
                        <a:ea typeface="Calibri" charset="0"/>
                        <a:cs typeface="Times New Roman" charset="0"/>
                      </a:endParaRPr>
                    </a:p>
                  </a:txBody>
                  <a:tcPr marL="28575" marR="28575" marT="28575" marB="28575" anchor="ctr"/>
                </a:tc>
                <a:tc>
                  <a:txBody>
                    <a:bodyPr/>
                    <a:lstStyle/>
                    <a:p>
                      <a:pPr marL="0" marR="0" algn="ctr">
                        <a:spcBef>
                          <a:spcPts val="0"/>
                        </a:spcBef>
                        <a:spcAft>
                          <a:spcPts val="0"/>
                        </a:spcAft>
                      </a:pPr>
                      <a:r>
                        <a:rPr lang="en-US" sz="1500">
                          <a:effectLst/>
                        </a:rPr>
                        <a:t>b3</a:t>
                      </a:r>
                      <a:endParaRPr lang="en-US" sz="1500">
                        <a:effectLst/>
                        <a:latin typeface="Calibri" charset="0"/>
                        <a:ea typeface="Calibri" charset="0"/>
                        <a:cs typeface="Times New Roman" charset="0"/>
                      </a:endParaRPr>
                    </a:p>
                  </a:txBody>
                  <a:tcPr marL="28575" marR="28575" marT="28575" marB="28575" anchor="ctr"/>
                </a:tc>
                <a:tc>
                  <a:txBody>
                    <a:bodyPr/>
                    <a:lstStyle/>
                    <a:p>
                      <a:pPr marL="0" marR="0" algn="ctr">
                        <a:spcBef>
                          <a:spcPts val="0"/>
                        </a:spcBef>
                        <a:spcAft>
                          <a:spcPts val="0"/>
                        </a:spcAft>
                      </a:pPr>
                      <a:r>
                        <a:rPr lang="en-US" sz="1500" dirty="0">
                          <a:effectLst/>
                        </a:rPr>
                        <a:t>c2</a:t>
                      </a:r>
                      <a:endParaRPr lang="en-US" sz="1500" dirty="0">
                        <a:effectLst/>
                        <a:latin typeface="Calibri" charset="0"/>
                        <a:ea typeface="Calibri" charset="0"/>
                        <a:cs typeface="Times New Roman" charset="0"/>
                      </a:endParaRPr>
                    </a:p>
                  </a:txBody>
                  <a:tcPr marL="28575" marR="28575" marT="28575" marB="28575" anchor="ctr"/>
                </a:tc>
                <a:tc>
                  <a:txBody>
                    <a:bodyPr/>
                    <a:lstStyle/>
                    <a:p>
                      <a:pPr marL="0" marR="0" algn="ctr">
                        <a:spcBef>
                          <a:spcPts val="0"/>
                        </a:spcBef>
                        <a:spcAft>
                          <a:spcPts val="0"/>
                        </a:spcAft>
                      </a:pPr>
                      <a:r>
                        <a:rPr lang="en-US" sz="1500" dirty="0">
                          <a:effectLst/>
                        </a:rPr>
                        <a:t>d3</a:t>
                      </a:r>
                      <a:endParaRPr lang="en-US" sz="1500" dirty="0">
                        <a:effectLst/>
                        <a:latin typeface="Calibri" charset="0"/>
                        <a:ea typeface="Calibri" charset="0"/>
                        <a:cs typeface="Times New Roman" charset="0"/>
                      </a:endParaRPr>
                    </a:p>
                  </a:txBody>
                  <a:tcPr marL="19050" marR="19050" marT="19050" marB="19050" anchor="ctr"/>
                </a:tc>
                <a:extLst>
                  <a:ext uri="{0D108BD9-81ED-4DB2-BD59-A6C34878D82A}">
                    <a16:rowId xmlns:a16="http://schemas.microsoft.com/office/drawing/2014/main" val="10003"/>
                  </a:ext>
                </a:extLst>
              </a:tr>
              <a:tr h="457200">
                <a:tc>
                  <a:txBody>
                    <a:bodyPr/>
                    <a:lstStyle/>
                    <a:p>
                      <a:pPr marL="0" marR="0" algn="ctr">
                        <a:spcBef>
                          <a:spcPts val="0"/>
                        </a:spcBef>
                        <a:spcAft>
                          <a:spcPts val="0"/>
                        </a:spcAft>
                      </a:pPr>
                      <a:r>
                        <a:rPr lang="en-US" sz="1500" dirty="0">
                          <a:effectLst/>
                        </a:rPr>
                        <a:t>a3</a:t>
                      </a:r>
                      <a:endParaRPr lang="en-US" sz="1500" b="0" dirty="0">
                        <a:effectLst/>
                        <a:latin typeface="Calibri" charset="0"/>
                        <a:ea typeface="Calibri" charset="0"/>
                        <a:cs typeface="Times New Roman" charset="0"/>
                      </a:endParaRPr>
                    </a:p>
                  </a:txBody>
                  <a:tcPr marL="28575" marR="28575" marT="28575" marB="28575" anchor="ctr"/>
                </a:tc>
                <a:tc>
                  <a:txBody>
                    <a:bodyPr/>
                    <a:lstStyle/>
                    <a:p>
                      <a:pPr marL="0" marR="0" algn="ctr">
                        <a:spcBef>
                          <a:spcPts val="0"/>
                        </a:spcBef>
                        <a:spcAft>
                          <a:spcPts val="0"/>
                        </a:spcAft>
                      </a:pPr>
                      <a:r>
                        <a:rPr lang="en-US" sz="1500">
                          <a:effectLst/>
                        </a:rPr>
                        <a:t>b3</a:t>
                      </a:r>
                      <a:endParaRPr lang="en-US" sz="1500">
                        <a:effectLst/>
                        <a:latin typeface="Calibri" charset="0"/>
                        <a:ea typeface="Calibri" charset="0"/>
                        <a:cs typeface="Times New Roman" charset="0"/>
                      </a:endParaRPr>
                    </a:p>
                  </a:txBody>
                  <a:tcPr marL="28575" marR="28575" marT="28575" marB="28575" anchor="ctr"/>
                </a:tc>
                <a:tc>
                  <a:txBody>
                    <a:bodyPr/>
                    <a:lstStyle/>
                    <a:p>
                      <a:pPr marL="0" marR="0" algn="ctr">
                        <a:spcBef>
                          <a:spcPts val="0"/>
                        </a:spcBef>
                        <a:spcAft>
                          <a:spcPts val="0"/>
                        </a:spcAft>
                      </a:pPr>
                      <a:r>
                        <a:rPr lang="en-US" sz="1500">
                          <a:effectLst/>
                        </a:rPr>
                        <a:t>c2</a:t>
                      </a:r>
                      <a:endParaRPr lang="en-US" sz="1500">
                        <a:effectLst/>
                        <a:latin typeface="Calibri" charset="0"/>
                        <a:ea typeface="Calibri" charset="0"/>
                        <a:cs typeface="Times New Roman" charset="0"/>
                      </a:endParaRPr>
                    </a:p>
                  </a:txBody>
                  <a:tcPr marL="28575" marR="28575" marT="28575" marB="28575" anchor="ctr"/>
                </a:tc>
                <a:tc>
                  <a:txBody>
                    <a:bodyPr/>
                    <a:lstStyle/>
                    <a:p>
                      <a:pPr marL="0" marR="0" algn="ctr">
                        <a:spcBef>
                          <a:spcPts val="0"/>
                        </a:spcBef>
                        <a:spcAft>
                          <a:spcPts val="0"/>
                        </a:spcAft>
                      </a:pPr>
                      <a:r>
                        <a:rPr lang="en-US" sz="1500" dirty="0">
                          <a:effectLst/>
                        </a:rPr>
                        <a:t>d4</a:t>
                      </a:r>
                      <a:endParaRPr lang="en-US" sz="1500" dirty="0">
                        <a:effectLst/>
                        <a:latin typeface="Calibri" charset="0"/>
                        <a:ea typeface="Calibri" charset="0"/>
                        <a:cs typeface="Times New Roman" charset="0"/>
                      </a:endParaRPr>
                    </a:p>
                  </a:txBody>
                  <a:tcPr marL="19050" marR="19050" marT="19050" marB="19050" anchor="ctr"/>
                </a:tc>
                <a:extLst>
                  <a:ext uri="{0D108BD9-81ED-4DB2-BD59-A6C34878D82A}">
                    <a16:rowId xmlns:a16="http://schemas.microsoft.com/office/drawing/2014/main" val="10004"/>
                  </a:ext>
                </a:extLst>
              </a:tr>
            </a:tbl>
          </a:graphicData>
        </a:graphic>
      </p:graphicFrame>
      <p:sp>
        <p:nvSpPr>
          <p:cNvPr id="4" name="Content Placeholder 3"/>
          <p:cNvSpPr>
            <a:spLocks noGrp="1"/>
          </p:cNvSpPr>
          <p:nvPr>
            <p:ph sz="half" idx="2"/>
          </p:nvPr>
        </p:nvSpPr>
        <p:spPr/>
        <p:txBody>
          <a:bodyPr/>
          <a:lstStyle/>
          <a:p>
            <a:pPr marL="0" indent="0">
              <a:buNone/>
            </a:pPr>
            <a:endParaRPr lang="en-US" sz="1800" dirty="0">
              <a:latin typeface="Helvetica" pitchFamily="2" charset="0"/>
            </a:endParaRPr>
          </a:p>
          <a:p>
            <a:pPr marL="0" indent="0">
              <a:buNone/>
            </a:pPr>
            <a:r>
              <a:rPr lang="en-US" sz="1800" dirty="0">
                <a:latin typeface="Helvetica" pitchFamily="2" charset="0"/>
              </a:rPr>
              <a:t>Is the Functional Dependency  </a:t>
            </a:r>
            <a:r>
              <a:rPr lang="en-US" sz="1800" b="1" dirty="0">
                <a:latin typeface="Helvetica" pitchFamily="2" charset="0"/>
              </a:rPr>
              <a:t>A ➝ C</a:t>
            </a:r>
            <a:r>
              <a:rPr lang="en-US" sz="1800" dirty="0">
                <a:latin typeface="Helvetica" pitchFamily="2" charset="0"/>
              </a:rPr>
              <a:t> satisfied by the relational instance? </a:t>
            </a:r>
          </a:p>
          <a:p>
            <a:pPr marL="0" indent="0">
              <a:buNone/>
            </a:pPr>
            <a:r>
              <a:rPr lang="en-US" sz="1800" dirty="0">
                <a:latin typeface="Helvetica" pitchFamily="2" charset="0"/>
              </a:rPr>
              <a:t>What about </a:t>
            </a:r>
            <a:r>
              <a:rPr lang="en-US" sz="1800" b="1" dirty="0">
                <a:latin typeface="Helvetica" pitchFamily="2" charset="0"/>
              </a:rPr>
              <a:t>B ➝ D</a:t>
            </a:r>
            <a:r>
              <a:rPr lang="en-US" sz="1800" dirty="0">
                <a:latin typeface="Helvetica" pitchFamily="2" charset="0"/>
              </a:rPr>
              <a:t> ? </a:t>
            </a:r>
          </a:p>
          <a:p>
            <a:pPr marL="0" indent="0">
              <a:buNone/>
            </a:pPr>
            <a:r>
              <a:rPr lang="en-US" sz="1800" dirty="0">
                <a:latin typeface="Helvetica" pitchFamily="2" charset="0"/>
              </a:rPr>
              <a:t>or </a:t>
            </a:r>
            <a:r>
              <a:rPr lang="en-US" sz="1800" b="1" dirty="0">
                <a:latin typeface="Helvetica" pitchFamily="2" charset="0"/>
              </a:rPr>
              <a:t>C ➝ D</a:t>
            </a:r>
            <a:r>
              <a:rPr lang="en-US" sz="1800" dirty="0">
                <a:latin typeface="Helvetica" pitchFamily="2" charset="0"/>
              </a:rPr>
              <a:t> ? </a:t>
            </a:r>
          </a:p>
          <a:p>
            <a:pPr marL="0" indent="0">
              <a:buNone/>
            </a:pPr>
            <a:endParaRPr lang="en-US" sz="1500" dirty="0">
              <a:latin typeface="Helvetica" pitchFamily="2" charset="0"/>
            </a:endParaRPr>
          </a:p>
        </p:txBody>
      </p:sp>
      <p:sp>
        <p:nvSpPr>
          <p:cNvPr id="7" name="Rounded Rectangle 6">
            <a:extLst>
              <a:ext uri="{FF2B5EF4-FFF2-40B4-BE49-F238E27FC236}">
                <a16:creationId xmlns:a16="http://schemas.microsoft.com/office/drawing/2014/main" id="{CE87526F-2F5F-A64B-BBAE-A632015A42B3}"/>
              </a:ext>
            </a:extLst>
          </p:cNvPr>
          <p:cNvSpPr/>
          <p:nvPr/>
        </p:nvSpPr>
        <p:spPr>
          <a:xfrm>
            <a:off x="1264295" y="1678284"/>
            <a:ext cx="1764655" cy="914400"/>
          </a:xfrm>
          <a:prstGeom prst="roundRect">
            <a:avLst/>
          </a:prstGeom>
          <a:noFill/>
          <a:ln/>
        </p:spPr>
        <p:style>
          <a:lnRef idx="2">
            <a:schemeClr val="accent5"/>
          </a:lnRef>
          <a:fillRef idx="1">
            <a:schemeClr val="lt1"/>
          </a:fillRef>
          <a:effectRef idx="0">
            <a:schemeClr val="accent5"/>
          </a:effectRef>
          <a:fontRef idx="minor">
            <a:schemeClr val="dk1"/>
          </a:fontRef>
        </p:style>
        <p:txBody>
          <a:bodyPr rot="0" spcFirstLastPara="1" vertOverflow="overflow" horzOverflow="overflow" vert="horz" wrap="square" lIns="38100" tIns="38100" rIns="38100" bIns="38100" numCol="1" spcCol="38100" rtlCol="0" anchor="ctr">
            <a:noAutofit/>
          </a:bodyPr>
          <a:lstStyle/>
          <a:p>
            <a:pPr algn="ctr" defTabSz="438150" fontAlgn="auto" hangingPunct="0">
              <a:spcBef>
                <a:spcPts val="0"/>
              </a:spcBef>
              <a:spcAft>
                <a:spcPts val="0"/>
              </a:spcAft>
            </a:pPr>
            <a:endParaRPr lang="en-US">
              <a:solidFill>
                <a:srgbClr val="FFFFFF"/>
              </a:solidFill>
              <a:sym typeface="Helvetica Light"/>
            </a:endParaRPr>
          </a:p>
        </p:txBody>
      </p:sp>
      <p:sp>
        <p:nvSpPr>
          <p:cNvPr id="8" name="Rounded Rectangle 7">
            <a:extLst>
              <a:ext uri="{FF2B5EF4-FFF2-40B4-BE49-F238E27FC236}">
                <a16:creationId xmlns:a16="http://schemas.microsoft.com/office/drawing/2014/main" id="{3A8937EB-D763-C94C-B67F-7E2FDA745AD7}"/>
              </a:ext>
            </a:extLst>
          </p:cNvPr>
          <p:cNvSpPr/>
          <p:nvPr/>
        </p:nvSpPr>
        <p:spPr>
          <a:xfrm>
            <a:off x="1264295" y="2555303"/>
            <a:ext cx="1764655" cy="899097"/>
          </a:xfrm>
          <a:prstGeom prst="roundRect">
            <a:avLst/>
          </a:prstGeom>
          <a:noFill/>
          <a:ln/>
        </p:spPr>
        <p:style>
          <a:lnRef idx="2">
            <a:schemeClr val="accent5"/>
          </a:lnRef>
          <a:fillRef idx="1">
            <a:schemeClr val="lt1"/>
          </a:fillRef>
          <a:effectRef idx="0">
            <a:schemeClr val="accent5"/>
          </a:effectRef>
          <a:fontRef idx="minor">
            <a:schemeClr val="dk1"/>
          </a:fontRef>
        </p:style>
        <p:txBody>
          <a:bodyPr rot="0" spcFirstLastPara="1" vertOverflow="overflow" horzOverflow="overflow" vert="horz" wrap="square" lIns="38100" tIns="38100" rIns="38100" bIns="38100" numCol="1" spcCol="38100" rtlCol="0" anchor="ctr">
            <a:spAutoFit/>
          </a:bodyPr>
          <a:lstStyle/>
          <a:p>
            <a:pPr algn="ctr" defTabSz="438150" fontAlgn="auto" hangingPunct="0">
              <a:spcBef>
                <a:spcPts val="0"/>
              </a:spcBef>
              <a:spcAft>
                <a:spcPts val="0"/>
              </a:spcAft>
            </a:pPr>
            <a:endParaRPr lang="en-US">
              <a:solidFill>
                <a:srgbClr val="FFFFFF"/>
              </a:solidFill>
              <a:sym typeface="Helvetica Light"/>
            </a:endParaRPr>
          </a:p>
        </p:txBody>
      </p:sp>
    </p:spTree>
    <p:extLst>
      <p:ext uri="{BB962C8B-B14F-4D97-AF65-F5344CB8AC3E}">
        <p14:creationId xmlns:p14="http://schemas.microsoft.com/office/powerpoint/2010/main" val="355279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FE5A52-2233-4498-B27B-F47767DB507B}"/>
              </a:ext>
            </a:extLst>
          </p:cNvPr>
          <p:cNvSpPr>
            <a:spLocks noGrp="1"/>
          </p:cNvSpPr>
          <p:nvPr>
            <p:ph type="title"/>
          </p:nvPr>
        </p:nvSpPr>
        <p:spPr/>
        <p:txBody>
          <a:bodyPr/>
          <a:lstStyle/>
          <a:p>
            <a:r>
              <a:rPr lang="en-US" dirty="0"/>
              <a:t>Functional Dependencies</a:t>
            </a:r>
          </a:p>
        </p:txBody>
      </p:sp>
      <p:sp>
        <p:nvSpPr>
          <p:cNvPr id="6" name="Content Placeholder 5">
            <a:extLst>
              <a:ext uri="{FF2B5EF4-FFF2-40B4-BE49-F238E27FC236}">
                <a16:creationId xmlns:a16="http://schemas.microsoft.com/office/drawing/2014/main" id="{E21B3A9F-DDB3-438A-86A2-076CE59580EA}"/>
              </a:ext>
            </a:extLst>
          </p:cNvPr>
          <p:cNvSpPr>
            <a:spLocks noGrp="1"/>
          </p:cNvSpPr>
          <p:nvPr>
            <p:ph idx="1"/>
          </p:nvPr>
        </p:nvSpPr>
        <p:spPr/>
        <p:txBody>
          <a:bodyPr/>
          <a:lstStyle/>
          <a:p>
            <a:pPr indent="-171450">
              <a:spcAft>
                <a:spcPts val="450"/>
              </a:spcAft>
              <a:tabLst>
                <a:tab pos="938213" algn="l"/>
                <a:tab pos="1629966" algn="l"/>
                <a:tab pos="2533650" algn="l"/>
              </a:tabLst>
            </a:pPr>
            <a:r>
              <a:rPr lang="en-US" altLang="en-US" i="1" dirty="0">
                <a:latin typeface="Helvetica" pitchFamily="2" charset="0"/>
                <a:sym typeface="Symbol" pitchFamily="2" charset="2"/>
              </a:rPr>
              <a:t>K</a:t>
            </a:r>
            <a:r>
              <a:rPr lang="en-US" altLang="en-US" dirty="0">
                <a:latin typeface="Helvetica" pitchFamily="2" charset="0"/>
                <a:sym typeface="Symbol" pitchFamily="2" charset="2"/>
              </a:rPr>
              <a:t> is a </a:t>
            </a:r>
            <a:r>
              <a:rPr lang="en-US" altLang="en-US" b="1" dirty="0" err="1">
                <a:latin typeface="Helvetica" pitchFamily="2" charset="0"/>
                <a:sym typeface="Symbol" pitchFamily="2" charset="2"/>
              </a:rPr>
              <a:t>superkey</a:t>
            </a:r>
            <a:r>
              <a:rPr lang="en-US" altLang="en-US" dirty="0">
                <a:latin typeface="Helvetica" pitchFamily="2" charset="0"/>
                <a:sym typeface="Symbol" pitchFamily="2" charset="2"/>
              </a:rPr>
              <a:t> for relation schema </a:t>
            </a:r>
            <a:r>
              <a:rPr lang="en-US" altLang="en-US" i="1" dirty="0">
                <a:latin typeface="Helvetica" pitchFamily="2" charset="0"/>
                <a:sym typeface="Symbol" pitchFamily="2" charset="2"/>
              </a:rPr>
              <a:t>R</a:t>
            </a:r>
            <a:r>
              <a:rPr lang="en-US" altLang="en-US" dirty="0">
                <a:latin typeface="Helvetica" pitchFamily="2" charset="0"/>
                <a:sym typeface="Symbol" pitchFamily="2" charset="2"/>
              </a:rPr>
              <a:t> if and only if </a:t>
            </a:r>
            <a:r>
              <a:rPr lang="en-US" altLang="en-US" i="1" dirty="0">
                <a:latin typeface="Helvetica" pitchFamily="2" charset="0"/>
                <a:sym typeface="Symbol" pitchFamily="2" charset="2"/>
              </a:rPr>
              <a:t>K </a:t>
            </a:r>
            <a:r>
              <a:rPr lang="en-US" altLang="en-US" dirty="0">
                <a:latin typeface="Helvetica" pitchFamily="2" charset="0"/>
                <a:sym typeface="Symbol" pitchFamily="2" charset="2"/>
              </a:rPr>
              <a:t></a:t>
            </a:r>
            <a:r>
              <a:rPr lang="en-US" altLang="en-US" dirty="0">
                <a:latin typeface="Helvetica" pitchFamily="2" charset="0"/>
                <a:sym typeface="Monotype Sorts" pitchFamily="2" charset="2"/>
              </a:rPr>
              <a:t> </a:t>
            </a:r>
            <a:r>
              <a:rPr lang="en-US" altLang="en-US" i="1" dirty="0">
                <a:latin typeface="Helvetica" pitchFamily="2" charset="0"/>
                <a:sym typeface="Monotype Sorts" pitchFamily="2" charset="2"/>
              </a:rPr>
              <a:t>R</a:t>
            </a:r>
            <a:endParaRPr lang="en-US" altLang="en-US" dirty="0">
              <a:latin typeface="Helvetica" pitchFamily="2" charset="0"/>
              <a:sym typeface="Monotype Sorts" pitchFamily="2" charset="2"/>
            </a:endParaRPr>
          </a:p>
          <a:p>
            <a:pPr indent="-171450">
              <a:spcAft>
                <a:spcPts val="450"/>
              </a:spcAft>
              <a:tabLst>
                <a:tab pos="938213" algn="l"/>
                <a:tab pos="1629966" algn="l"/>
                <a:tab pos="2533650" algn="l"/>
              </a:tabLst>
            </a:pPr>
            <a:r>
              <a:rPr lang="en-US" altLang="en-US" i="1" dirty="0">
                <a:latin typeface="Helvetica" pitchFamily="2" charset="0"/>
                <a:sym typeface="Monotype Sorts" pitchFamily="2" charset="2"/>
              </a:rPr>
              <a:t>K</a:t>
            </a:r>
            <a:r>
              <a:rPr lang="en-US" altLang="en-US" dirty="0">
                <a:latin typeface="Helvetica" pitchFamily="2" charset="0"/>
                <a:sym typeface="Monotype Sorts" pitchFamily="2" charset="2"/>
              </a:rPr>
              <a:t> is a </a:t>
            </a:r>
            <a:r>
              <a:rPr lang="en-US" altLang="en-US" b="1" dirty="0">
                <a:latin typeface="Helvetica" pitchFamily="2" charset="0"/>
                <a:sym typeface="Monotype Sorts" pitchFamily="2" charset="2"/>
              </a:rPr>
              <a:t>candidate key </a:t>
            </a:r>
            <a:r>
              <a:rPr lang="en-US" altLang="en-US" dirty="0">
                <a:latin typeface="Helvetica" pitchFamily="2" charset="0"/>
                <a:sym typeface="Monotype Sorts" pitchFamily="2" charset="2"/>
              </a:rPr>
              <a:t>for </a:t>
            </a:r>
            <a:r>
              <a:rPr lang="en-US" altLang="en-US" i="1" dirty="0">
                <a:latin typeface="Helvetica" pitchFamily="2" charset="0"/>
                <a:sym typeface="Monotype Sorts" pitchFamily="2" charset="2"/>
              </a:rPr>
              <a:t>R</a:t>
            </a:r>
            <a:r>
              <a:rPr lang="en-US" altLang="en-US" dirty="0">
                <a:latin typeface="Helvetica" pitchFamily="2" charset="0"/>
                <a:sym typeface="Monotype Sorts" pitchFamily="2" charset="2"/>
              </a:rPr>
              <a:t> if and only if </a:t>
            </a:r>
          </a:p>
          <a:p>
            <a:pPr marL="685800" lvl="3">
              <a:spcAft>
                <a:spcPts val="450"/>
              </a:spcAft>
              <a:tabLst>
                <a:tab pos="938213" algn="l"/>
                <a:tab pos="1629966" algn="l"/>
                <a:tab pos="2533650" algn="l"/>
              </a:tabLst>
            </a:pPr>
            <a:r>
              <a:rPr lang="en-US" altLang="en-US" i="1" dirty="0">
                <a:latin typeface="Helvetica" pitchFamily="2" charset="0"/>
                <a:sym typeface="Monotype Sorts" pitchFamily="2" charset="2"/>
              </a:rPr>
              <a:t>K </a:t>
            </a:r>
            <a:r>
              <a:rPr lang="en-US" altLang="en-US" dirty="0">
                <a:latin typeface="Helvetica" pitchFamily="2" charset="0"/>
                <a:sym typeface="Symbol" pitchFamily="2" charset="2"/>
              </a:rPr>
              <a:t></a:t>
            </a:r>
            <a:r>
              <a:rPr lang="en-US" altLang="en-US" dirty="0">
                <a:latin typeface="Helvetica" pitchFamily="2" charset="0"/>
                <a:sym typeface="Monotype Sorts" pitchFamily="2" charset="2"/>
              </a:rPr>
              <a:t> </a:t>
            </a:r>
            <a:r>
              <a:rPr lang="en-US" altLang="en-US" i="1" dirty="0">
                <a:latin typeface="Helvetica" pitchFamily="2" charset="0"/>
                <a:sym typeface="Monotype Sorts" pitchFamily="2" charset="2"/>
              </a:rPr>
              <a:t>R</a:t>
            </a:r>
            <a:r>
              <a:rPr lang="en-US" altLang="en-US" dirty="0">
                <a:latin typeface="Helvetica" pitchFamily="2" charset="0"/>
                <a:sym typeface="Monotype Sorts" pitchFamily="2" charset="2"/>
              </a:rPr>
              <a:t>, and for no </a:t>
            </a:r>
            <a:r>
              <a:rPr lang="en-US" altLang="en-US" dirty="0">
                <a:latin typeface="Helvetica" pitchFamily="2" charset="0"/>
                <a:sym typeface="Symbol" pitchFamily="2" charset="2"/>
              </a:rPr>
              <a:t>  </a:t>
            </a:r>
            <a:r>
              <a:rPr lang="en-US" altLang="en-US" i="1" dirty="0">
                <a:latin typeface="Helvetica" pitchFamily="2" charset="0"/>
                <a:sym typeface="Symbol" pitchFamily="2" charset="2"/>
              </a:rPr>
              <a:t>K, </a:t>
            </a:r>
            <a:r>
              <a:rPr lang="en-US" altLang="en-US" dirty="0">
                <a:latin typeface="Helvetica" pitchFamily="2" charset="0"/>
                <a:sym typeface="Symbol" pitchFamily="2" charset="2"/>
              </a:rPr>
              <a:t> </a:t>
            </a:r>
            <a:r>
              <a:rPr lang="en-US" altLang="en-US" dirty="0">
                <a:latin typeface="Helvetica" pitchFamily="2" charset="0"/>
                <a:sym typeface="Monotype Sorts" pitchFamily="2" charset="2"/>
              </a:rPr>
              <a:t> </a:t>
            </a:r>
            <a:r>
              <a:rPr lang="en-US" altLang="en-US" i="1" dirty="0">
                <a:latin typeface="Helvetica" pitchFamily="2" charset="0"/>
                <a:sym typeface="Monotype Sorts" pitchFamily="2" charset="2"/>
              </a:rPr>
              <a:t>R</a:t>
            </a:r>
          </a:p>
          <a:p>
            <a:pPr marL="685800" lvl="3">
              <a:spcAft>
                <a:spcPts val="450"/>
              </a:spcAft>
              <a:tabLst>
                <a:tab pos="938213" algn="l"/>
                <a:tab pos="1629966" algn="l"/>
                <a:tab pos="2533650" algn="l"/>
              </a:tabLst>
            </a:pPr>
            <a:endParaRPr lang="en-US" altLang="en-US" i="1" dirty="0">
              <a:latin typeface="Helvetica" pitchFamily="2" charset="0"/>
              <a:sym typeface="Monotype Sorts" pitchFamily="2" charset="2"/>
            </a:endParaRPr>
          </a:p>
          <a:p>
            <a:pPr marL="0" indent="0" algn="ctr">
              <a:spcAft>
                <a:spcPts val="450"/>
              </a:spcAft>
              <a:buNone/>
              <a:tabLst>
                <a:tab pos="938213" algn="l"/>
                <a:tab pos="1629966" algn="l"/>
                <a:tab pos="2533650" algn="l"/>
              </a:tabLst>
            </a:pPr>
            <a:r>
              <a:rPr lang="en-US" altLang="en-US" sz="2000" i="1" dirty="0">
                <a:latin typeface="Helvetica" pitchFamily="2" charset="0"/>
              </a:rPr>
              <a:t>Functional dependencies allow us to express constraints</a:t>
            </a:r>
            <a:br>
              <a:rPr lang="en-US" altLang="en-US" sz="2000" i="1" dirty="0">
                <a:latin typeface="Helvetica" pitchFamily="2" charset="0"/>
              </a:rPr>
            </a:br>
            <a:r>
              <a:rPr lang="en-US" altLang="en-US" sz="2000" i="1" dirty="0">
                <a:latin typeface="Helvetica" pitchFamily="2" charset="0"/>
              </a:rPr>
              <a:t>that cannot be expressed using </a:t>
            </a:r>
            <a:r>
              <a:rPr lang="en-US" altLang="en-US" sz="2000" i="1" dirty="0" err="1">
                <a:latin typeface="Helvetica" pitchFamily="2" charset="0"/>
              </a:rPr>
              <a:t>superkeys</a:t>
            </a:r>
            <a:r>
              <a:rPr lang="en-US" altLang="en-US" sz="2000" i="1" dirty="0">
                <a:latin typeface="Helvetica" pitchFamily="2" charset="0"/>
              </a:rPr>
              <a:t>.  </a:t>
            </a:r>
          </a:p>
          <a:p>
            <a:endParaRPr lang="en-US" dirty="0"/>
          </a:p>
        </p:txBody>
      </p:sp>
    </p:spTree>
    <p:extLst>
      <p:ext uri="{BB962C8B-B14F-4D97-AF65-F5344CB8AC3E}">
        <p14:creationId xmlns:p14="http://schemas.microsoft.com/office/powerpoint/2010/main" val="1093938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8">
            <a:extLst>
              <a:ext uri="{FF2B5EF4-FFF2-40B4-BE49-F238E27FC236}">
                <a16:creationId xmlns:a16="http://schemas.microsoft.com/office/drawing/2014/main" id="{B1E1CC60-9972-B147-9897-54507181F2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0705" y="1300126"/>
            <a:ext cx="4842590" cy="29047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A02EAAC-23F8-0B43-A106-CFF1082E8AFA}"/>
              </a:ext>
            </a:extLst>
          </p:cNvPr>
          <p:cNvSpPr txBox="1"/>
          <p:nvPr/>
        </p:nvSpPr>
        <p:spPr>
          <a:xfrm>
            <a:off x="1738999" y="938617"/>
            <a:ext cx="5453930" cy="3539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8100" tIns="38100" rIns="38100" bIns="38100" numCol="1" spcCol="38100" rtlCol="0" anchor="ctr">
            <a:spAutoFit/>
          </a:bodyPr>
          <a:lstStyle/>
          <a:p>
            <a:pPr algn="ctr" defTabSz="438150" fontAlgn="auto" hangingPunct="0">
              <a:spcBef>
                <a:spcPts val="0"/>
              </a:spcBef>
              <a:spcAft>
                <a:spcPts val="0"/>
              </a:spcAft>
            </a:pPr>
            <a:r>
              <a:rPr lang="en-US" i="1" dirty="0" err="1">
                <a:solidFill>
                  <a:srgbClr val="000000"/>
                </a:solidFill>
                <a:latin typeface="+mn-lt"/>
                <a:ea typeface="+mn-ea"/>
                <a:sym typeface="Helvetica Light"/>
              </a:rPr>
              <a:t>inst_dept</a:t>
            </a:r>
            <a:r>
              <a:rPr lang="en-US" i="1" dirty="0">
                <a:solidFill>
                  <a:srgbClr val="000000"/>
                </a:solidFill>
                <a:latin typeface="+mn-lt"/>
                <a:ea typeface="+mn-ea"/>
                <a:sym typeface="Helvetica Light"/>
              </a:rPr>
              <a:t> (</a:t>
            </a:r>
            <a:r>
              <a:rPr lang="en-US" i="1" u="sng" dirty="0">
                <a:solidFill>
                  <a:srgbClr val="000000"/>
                </a:solidFill>
                <a:latin typeface="+mn-lt"/>
                <a:ea typeface="+mn-ea"/>
                <a:sym typeface="Helvetica Light"/>
              </a:rPr>
              <a:t>ID</a:t>
            </a:r>
            <a:r>
              <a:rPr lang="en-US" i="1" dirty="0">
                <a:solidFill>
                  <a:srgbClr val="000000"/>
                </a:solidFill>
                <a:latin typeface="+mn-lt"/>
                <a:ea typeface="+mn-ea"/>
                <a:sym typeface="Helvetica Light"/>
              </a:rPr>
              <a:t>, name, salary, </a:t>
            </a:r>
            <a:r>
              <a:rPr lang="en-US" i="1" dirty="0" err="1">
                <a:solidFill>
                  <a:srgbClr val="000000"/>
                </a:solidFill>
                <a:latin typeface="+mn-lt"/>
                <a:ea typeface="+mn-ea"/>
                <a:sym typeface="Helvetica Light"/>
              </a:rPr>
              <a:t>dept_name</a:t>
            </a:r>
            <a:r>
              <a:rPr lang="en-US" i="1" dirty="0">
                <a:solidFill>
                  <a:srgbClr val="000000"/>
                </a:solidFill>
                <a:latin typeface="+mn-lt"/>
                <a:ea typeface="+mn-ea"/>
                <a:sym typeface="Helvetica Light"/>
              </a:rPr>
              <a:t>, building, budget)</a:t>
            </a:r>
          </a:p>
        </p:txBody>
      </p:sp>
      <p:sp>
        <p:nvSpPr>
          <p:cNvPr id="3" name="Title 2">
            <a:extLst>
              <a:ext uri="{FF2B5EF4-FFF2-40B4-BE49-F238E27FC236}">
                <a16:creationId xmlns:a16="http://schemas.microsoft.com/office/drawing/2014/main" id="{F2B2B930-4C8F-2447-B23B-BE5D56008B64}"/>
              </a:ext>
            </a:extLst>
          </p:cNvPr>
          <p:cNvSpPr>
            <a:spLocks noGrp="1"/>
          </p:cNvSpPr>
          <p:nvPr>
            <p:ph type="title"/>
          </p:nvPr>
        </p:nvSpPr>
        <p:spPr/>
        <p:txBody>
          <a:bodyPr/>
          <a:lstStyle/>
          <a:p>
            <a:r>
              <a:rPr lang="en-US" dirty="0"/>
              <a:t>Functional Dependencies</a:t>
            </a:r>
          </a:p>
        </p:txBody>
      </p:sp>
      <p:sp>
        <p:nvSpPr>
          <p:cNvPr id="2" name="TextBox 1">
            <a:extLst>
              <a:ext uri="{FF2B5EF4-FFF2-40B4-BE49-F238E27FC236}">
                <a16:creationId xmlns:a16="http://schemas.microsoft.com/office/drawing/2014/main" id="{0E0EA01B-ECAC-B241-AD6D-C128A87328FC}"/>
              </a:ext>
            </a:extLst>
          </p:cNvPr>
          <p:cNvSpPr txBox="1"/>
          <p:nvPr/>
        </p:nvSpPr>
        <p:spPr>
          <a:xfrm>
            <a:off x="221381" y="1782185"/>
            <a:ext cx="1713298" cy="1477328"/>
          </a:xfrm>
          <a:prstGeom prst="rect">
            <a:avLst/>
          </a:prstGeom>
          <a:noFill/>
        </p:spPr>
        <p:txBody>
          <a:bodyPr wrap="square" rtlCol="0">
            <a:spAutoFit/>
          </a:bodyPr>
          <a:lstStyle/>
          <a:p>
            <a:r>
              <a:rPr lang="en-US" dirty="0"/>
              <a:t>What functional </a:t>
            </a:r>
          </a:p>
          <a:p>
            <a:r>
              <a:rPr lang="en-US" dirty="0"/>
              <a:t>dependencies does the real world impose on this relation?</a:t>
            </a:r>
          </a:p>
        </p:txBody>
      </p:sp>
    </p:spTree>
    <p:extLst>
      <p:ext uri="{BB962C8B-B14F-4D97-AF65-F5344CB8AC3E}">
        <p14:creationId xmlns:p14="http://schemas.microsoft.com/office/powerpoint/2010/main" val="1790128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0C3A3-3DB8-4AFB-B08C-E2C7A3431017}"/>
              </a:ext>
            </a:extLst>
          </p:cNvPr>
          <p:cNvSpPr>
            <a:spLocks noGrp="1"/>
          </p:cNvSpPr>
          <p:nvPr>
            <p:ph type="title"/>
          </p:nvPr>
        </p:nvSpPr>
        <p:spPr/>
        <p:txBody>
          <a:bodyPr/>
          <a:lstStyle/>
          <a:p>
            <a:r>
              <a:rPr lang="en-US" dirty="0"/>
              <a:t>Housekeeping</a:t>
            </a:r>
          </a:p>
        </p:txBody>
      </p:sp>
      <p:sp>
        <p:nvSpPr>
          <p:cNvPr id="3" name="Content Placeholder 2">
            <a:extLst>
              <a:ext uri="{FF2B5EF4-FFF2-40B4-BE49-F238E27FC236}">
                <a16:creationId xmlns:a16="http://schemas.microsoft.com/office/drawing/2014/main" id="{E9B0A030-C1E8-4EA3-B4EA-8C9CDE6F67DA}"/>
              </a:ext>
            </a:extLst>
          </p:cNvPr>
          <p:cNvSpPr>
            <a:spLocks noGrp="1"/>
          </p:cNvSpPr>
          <p:nvPr>
            <p:ph idx="1"/>
          </p:nvPr>
        </p:nvSpPr>
        <p:spPr>
          <a:xfrm>
            <a:off x="457199" y="1024864"/>
            <a:ext cx="8686801" cy="2075783"/>
          </a:xfrm>
        </p:spPr>
        <p:txBody>
          <a:bodyPr/>
          <a:lstStyle/>
          <a:p>
            <a:r>
              <a:rPr lang="en-US" dirty="0"/>
              <a:t>Review quiz 2 solutions</a:t>
            </a:r>
          </a:p>
          <a:p>
            <a:r>
              <a:rPr lang="en-US" dirty="0"/>
              <a:t>Review Phase I deliverable for Semester Project</a:t>
            </a:r>
          </a:p>
          <a:p>
            <a:pPr lvl="1"/>
            <a:r>
              <a:rPr lang="en-US" dirty="0"/>
              <a:t>A quick look at the GITHUB.</a:t>
            </a:r>
          </a:p>
          <a:p>
            <a:pPr lvl="1"/>
            <a:r>
              <a:rPr lang="en-US" dirty="0"/>
              <a:t>What does Phase I submission look like?</a:t>
            </a:r>
          </a:p>
          <a:p>
            <a:r>
              <a:rPr lang="en-US" dirty="0"/>
              <a:t>Homework 3 – due 10/7, Quiz 3 – 10/12, Phase I Project – 10/14</a:t>
            </a:r>
          </a:p>
        </p:txBody>
      </p:sp>
      <p:pic>
        <p:nvPicPr>
          <p:cNvPr id="4" name="Picture 3">
            <a:extLst>
              <a:ext uri="{FF2B5EF4-FFF2-40B4-BE49-F238E27FC236}">
                <a16:creationId xmlns:a16="http://schemas.microsoft.com/office/drawing/2014/main" id="{B4550358-C99F-413D-86C9-2E24CC9866FE}"/>
              </a:ext>
            </a:extLst>
          </p:cNvPr>
          <p:cNvPicPr>
            <a:picLocks noChangeAspect="1"/>
          </p:cNvPicPr>
          <p:nvPr/>
        </p:nvPicPr>
        <p:blipFill>
          <a:blip r:embed="rId2"/>
          <a:stretch>
            <a:fillRect/>
          </a:stretch>
        </p:blipFill>
        <p:spPr>
          <a:xfrm>
            <a:off x="141317" y="3455362"/>
            <a:ext cx="9094124" cy="1326548"/>
          </a:xfrm>
          <a:prstGeom prst="rect">
            <a:avLst/>
          </a:prstGeom>
        </p:spPr>
      </p:pic>
    </p:spTree>
    <p:extLst>
      <p:ext uri="{BB962C8B-B14F-4D97-AF65-F5344CB8AC3E}">
        <p14:creationId xmlns:p14="http://schemas.microsoft.com/office/powerpoint/2010/main" val="1189517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9DB38-BEE4-4900-A094-CE224DABE3E9}"/>
              </a:ext>
            </a:extLst>
          </p:cNvPr>
          <p:cNvSpPr>
            <a:spLocks noGrp="1"/>
          </p:cNvSpPr>
          <p:nvPr>
            <p:ph type="title"/>
          </p:nvPr>
        </p:nvSpPr>
        <p:spPr/>
        <p:txBody>
          <a:bodyPr/>
          <a:lstStyle/>
          <a:p>
            <a:r>
              <a:rPr lang="en-US" dirty="0"/>
              <a:t>Functional Dependencies</a:t>
            </a:r>
          </a:p>
        </p:txBody>
      </p:sp>
      <p:sp>
        <p:nvSpPr>
          <p:cNvPr id="3" name="Content Placeholder 2">
            <a:extLst>
              <a:ext uri="{FF2B5EF4-FFF2-40B4-BE49-F238E27FC236}">
                <a16:creationId xmlns:a16="http://schemas.microsoft.com/office/drawing/2014/main" id="{972BD674-2A3E-4951-8313-AE06B14613DE}"/>
              </a:ext>
            </a:extLst>
          </p:cNvPr>
          <p:cNvSpPr>
            <a:spLocks noGrp="1"/>
          </p:cNvSpPr>
          <p:nvPr>
            <p:ph idx="1"/>
          </p:nvPr>
        </p:nvSpPr>
        <p:spPr/>
        <p:txBody>
          <a:bodyPr>
            <a:normAutofit fontScale="92500"/>
          </a:bodyPr>
          <a:lstStyle/>
          <a:p>
            <a:pPr lvl="0" algn="ctr">
              <a:spcAft>
                <a:spcPts val="450"/>
              </a:spcAft>
              <a:tabLst>
                <a:tab pos="938213" algn="l"/>
                <a:tab pos="1629966" algn="l"/>
                <a:tab pos="2533650" algn="l"/>
              </a:tabLst>
            </a:pPr>
            <a:r>
              <a:rPr lang="en-US" altLang="en-US" sz="2000" i="1" dirty="0">
                <a:solidFill>
                  <a:prstClr val="black"/>
                </a:solidFill>
                <a:latin typeface="Helvetica" pitchFamily="2" charset="0"/>
              </a:rPr>
              <a:t>Functional dependencies allow us to express constraints that cannot be expressed using </a:t>
            </a:r>
            <a:r>
              <a:rPr lang="en-US" altLang="en-US" sz="2000" i="1" dirty="0" err="1">
                <a:solidFill>
                  <a:prstClr val="black"/>
                </a:solidFill>
                <a:latin typeface="Helvetica" pitchFamily="2" charset="0"/>
              </a:rPr>
              <a:t>superkeys</a:t>
            </a:r>
            <a:r>
              <a:rPr lang="en-US" altLang="en-US" sz="2000" i="1" dirty="0">
                <a:solidFill>
                  <a:prstClr val="black"/>
                </a:solidFill>
                <a:latin typeface="Helvetica" pitchFamily="2" charset="0"/>
              </a:rPr>
              <a:t>.  </a:t>
            </a:r>
          </a:p>
          <a:p>
            <a:pPr lvl="1">
              <a:spcAft>
                <a:spcPts val="450"/>
              </a:spcAft>
              <a:tabLst>
                <a:tab pos="938213" algn="l"/>
                <a:tab pos="1629966" algn="l"/>
                <a:tab pos="2533650" algn="l"/>
              </a:tabLst>
            </a:pPr>
            <a:endParaRPr lang="en-US" altLang="en-US" dirty="0">
              <a:latin typeface="Helvetica" pitchFamily="2" charset="0"/>
            </a:endParaRPr>
          </a:p>
          <a:p>
            <a:pPr lvl="1">
              <a:spcAft>
                <a:spcPts val="450"/>
              </a:spcAft>
            </a:pPr>
            <a:r>
              <a:rPr lang="en-US" altLang="en-US" b="1" dirty="0">
                <a:latin typeface="Helvetica" pitchFamily="2" charset="0"/>
              </a:rPr>
              <a:t>	 </a:t>
            </a:r>
            <a:r>
              <a:rPr lang="en-US" altLang="en-US" b="1" i="1" dirty="0" err="1">
                <a:latin typeface="Helvetica" pitchFamily="2" charset="0"/>
              </a:rPr>
              <a:t>inst_dept</a:t>
            </a:r>
            <a:r>
              <a:rPr lang="en-US" altLang="en-US" b="1" i="1" dirty="0">
                <a:latin typeface="Helvetica" pitchFamily="2" charset="0"/>
              </a:rPr>
              <a:t> </a:t>
            </a:r>
            <a:r>
              <a:rPr lang="en-US" altLang="en-US" b="1" dirty="0">
                <a:latin typeface="Helvetica" pitchFamily="2" charset="0"/>
              </a:rPr>
              <a:t>(</a:t>
            </a:r>
            <a:r>
              <a:rPr lang="en-US" altLang="en-US" b="1" i="1" u="sng" dirty="0">
                <a:latin typeface="Helvetica" pitchFamily="2" charset="0"/>
              </a:rPr>
              <a:t>ID, </a:t>
            </a:r>
            <a:r>
              <a:rPr lang="en-US" altLang="en-US" b="1" i="1" dirty="0">
                <a:latin typeface="Helvetica" pitchFamily="2" charset="0"/>
              </a:rPr>
              <a:t>name, salary, </a:t>
            </a:r>
            <a:r>
              <a:rPr lang="en-US" altLang="en-US" b="1" i="1" dirty="0" err="1">
                <a:latin typeface="Helvetica" pitchFamily="2" charset="0"/>
              </a:rPr>
              <a:t>dept_name</a:t>
            </a:r>
            <a:r>
              <a:rPr lang="en-US" altLang="en-US" b="1" i="1" dirty="0">
                <a:latin typeface="Helvetica" pitchFamily="2" charset="0"/>
              </a:rPr>
              <a:t>, building, budget </a:t>
            </a:r>
            <a:r>
              <a:rPr lang="en-US" altLang="en-US" b="1" dirty="0">
                <a:latin typeface="Helvetica" pitchFamily="2" charset="0"/>
              </a:rPr>
              <a:t>)</a:t>
            </a:r>
            <a:r>
              <a:rPr lang="en-US" altLang="en-US" b="1" i="1" dirty="0">
                <a:latin typeface="Helvetica" pitchFamily="2" charset="0"/>
              </a:rPr>
              <a:t>.</a:t>
            </a:r>
          </a:p>
          <a:p>
            <a:pPr lvl="1">
              <a:spcAft>
                <a:spcPts val="450"/>
              </a:spcAft>
            </a:pPr>
            <a:r>
              <a:rPr lang="en-US" altLang="en-US" dirty="0">
                <a:latin typeface="Helvetica" pitchFamily="2" charset="0"/>
              </a:rPr>
              <a:t>We expect these functional dependencies to hold:</a:t>
            </a:r>
          </a:p>
          <a:p>
            <a:pPr lvl="1">
              <a:spcAft>
                <a:spcPts val="450"/>
              </a:spcAft>
            </a:pPr>
            <a:r>
              <a:rPr lang="en-US" altLang="en-US" dirty="0">
                <a:latin typeface="Helvetica" pitchFamily="2" charset="0"/>
              </a:rPr>
              <a:t>	 </a:t>
            </a:r>
            <a:r>
              <a:rPr lang="en-US" altLang="en-US" i="1" dirty="0" err="1">
                <a:latin typeface="Helvetica" pitchFamily="2" charset="0"/>
              </a:rPr>
              <a:t>dept_name</a:t>
            </a:r>
            <a:r>
              <a:rPr lang="en-US" altLang="en-US" dirty="0">
                <a:latin typeface="Helvetica" pitchFamily="2" charset="0"/>
                <a:sym typeface="Symbol" pitchFamily="2" charset="2"/>
              </a:rPr>
              <a:t> </a:t>
            </a:r>
            <a:r>
              <a:rPr lang="en-US" altLang="en-US" dirty="0">
                <a:latin typeface="Helvetica" pitchFamily="2" charset="0"/>
                <a:sym typeface="Monotype Sorts" pitchFamily="2" charset="2"/>
              </a:rPr>
              <a:t> </a:t>
            </a:r>
            <a:r>
              <a:rPr lang="en-US" altLang="en-US" i="1" dirty="0">
                <a:latin typeface="Helvetica" pitchFamily="2" charset="0"/>
                <a:sym typeface="Monotype Sorts" pitchFamily="2" charset="2"/>
              </a:rPr>
              <a:t>building</a:t>
            </a:r>
          </a:p>
          <a:p>
            <a:pPr lvl="1">
              <a:spcAft>
                <a:spcPts val="450"/>
              </a:spcAft>
            </a:pPr>
            <a:r>
              <a:rPr lang="en-US" altLang="en-US" i="1" dirty="0">
                <a:latin typeface="Helvetica" pitchFamily="2" charset="0"/>
                <a:sym typeface="Monotype Sorts" pitchFamily="2" charset="2"/>
              </a:rPr>
              <a:t>	</a:t>
            </a:r>
            <a:r>
              <a:rPr lang="en-US" altLang="en-US" i="1" dirty="0">
                <a:latin typeface="Helvetica" pitchFamily="2" charset="0"/>
              </a:rPr>
              <a:t> </a:t>
            </a:r>
            <a:r>
              <a:rPr lang="en-US" altLang="en-US" i="1" dirty="0" err="1">
                <a:latin typeface="Helvetica" pitchFamily="2" charset="0"/>
              </a:rPr>
              <a:t>dept_name</a:t>
            </a:r>
            <a:r>
              <a:rPr lang="en-US" altLang="en-US" i="1" dirty="0">
                <a:latin typeface="Helvetica" pitchFamily="2" charset="0"/>
                <a:sym typeface="Monotype Sorts" pitchFamily="2" charset="2"/>
              </a:rPr>
              <a:t> </a:t>
            </a:r>
            <a:r>
              <a:rPr lang="en-US" altLang="en-US" dirty="0">
                <a:latin typeface="Helvetica" pitchFamily="2" charset="0"/>
                <a:sym typeface="Symbol" pitchFamily="2" charset="2"/>
              </a:rPr>
              <a:t></a:t>
            </a:r>
            <a:r>
              <a:rPr lang="en-US" altLang="en-US" i="1" dirty="0">
                <a:latin typeface="Helvetica" pitchFamily="2" charset="0"/>
                <a:sym typeface="Wingdings" pitchFamily="2" charset="2"/>
              </a:rPr>
              <a:t> budget</a:t>
            </a:r>
            <a:endParaRPr lang="en-US" altLang="en-US" i="1" dirty="0">
              <a:latin typeface="Helvetica" pitchFamily="2" charset="0"/>
              <a:sym typeface="Monotype Sorts" pitchFamily="2" charset="2"/>
            </a:endParaRPr>
          </a:p>
          <a:p>
            <a:pPr lvl="1">
              <a:spcAft>
                <a:spcPts val="450"/>
              </a:spcAft>
            </a:pPr>
            <a:r>
              <a:rPr lang="en-US" altLang="en-US" dirty="0">
                <a:latin typeface="Helvetica" pitchFamily="2" charset="0"/>
                <a:sym typeface="Monotype Sorts" pitchFamily="2" charset="2"/>
              </a:rPr>
              <a:t>but would not expect the following to hold: </a:t>
            </a:r>
          </a:p>
          <a:p>
            <a:pPr lvl="1">
              <a:spcAft>
                <a:spcPts val="450"/>
              </a:spcAft>
            </a:pPr>
            <a:r>
              <a:rPr lang="en-US" altLang="en-US" dirty="0">
                <a:latin typeface="Helvetica" pitchFamily="2" charset="0"/>
                <a:sym typeface="Monotype Sorts" pitchFamily="2" charset="2"/>
              </a:rPr>
              <a:t>	</a:t>
            </a:r>
            <a:r>
              <a:rPr lang="en-US" altLang="en-US" i="1" dirty="0" err="1">
                <a:latin typeface="Helvetica" pitchFamily="2" charset="0"/>
                <a:sym typeface="Monotype Sorts" pitchFamily="2" charset="2"/>
              </a:rPr>
              <a:t>dept_name</a:t>
            </a:r>
            <a:r>
              <a:rPr lang="en-US" altLang="en-US" i="1" dirty="0">
                <a:latin typeface="Helvetica" pitchFamily="2" charset="0"/>
                <a:sym typeface="Monotype Sorts" pitchFamily="2" charset="2"/>
              </a:rPr>
              <a:t> </a:t>
            </a:r>
            <a:r>
              <a:rPr lang="en-US" altLang="en-US" dirty="0">
                <a:latin typeface="Helvetica" pitchFamily="2" charset="0"/>
                <a:sym typeface="Symbol" pitchFamily="2" charset="2"/>
              </a:rPr>
              <a:t></a:t>
            </a:r>
            <a:r>
              <a:rPr lang="en-US" altLang="en-US" dirty="0">
                <a:latin typeface="Helvetica" pitchFamily="2" charset="0"/>
                <a:sym typeface="Monotype Sorts" pitchFamily="2" charset="2"/>
              </a:rPr>
              <a:t> </a:t>
            </a:r>
            <a:r>
              <a:rPr lang="en-US" altLang="en-US" i="1" dirty="0">
                <a:latin typeface="Helvetica" pitchFamily="2" charset="0"/>
                <a:sym typeface="Monotype Sorts" pitchFamily="2" charset="2"/>
              </a:rPr>
              <a:t>salary</a:t>
            </a:r>
            <a:endParaRPr lang="en-US" altLang="en-US" sz="1650" i="1" dirty="0">
              <a:latin typeface="Helvetica" pitchFamily="2" charset="0"/>
              <a:sym typeface="Monotype Sorts" pitchFamily="2" charset="2"/>
            </a:endParaRPr>
          </a:p>
          <a:p>
            <a:endParaRPr lang="en-US" dirty="0"/>
          </a:p>
        </p:txBody>
      </p:sp>
    </p:spTree>
    <p:extLst>
      <p:ext uri="{BB962C8B-B14F-4D97-AF65-F5344CB8AC3E}">
        <p14:creationId xmlns:p14="http://schemas.microsoft.com/office/powerpoint/2010/main" val="1682703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29B0-6818-BA44-8FB6-C93EF13E881F}"/>
              </a:ext>
            </a:extLst>
          </p:cNvPr>
          <p:cNvSpPr>
            <a:spLocks noGrp="1"/>
          </p:cNvSpPr>
          <p:nvPr>
            <p:ph type="title"/>
          </p:nvPr>
        </p:nvSpPr>
        <p:spPr/>
        <p:txBody>
          <a:bodyPr/>
          <a:lstStyle/>
          <a:p>
            <a:r>
              <a:rPr lang="en-US" dirty="0"/>
              <a:t>Functional Dependencies</a:t>
            </a:r>
          </a:p>
        </p:txBody>
      </p:sp>
      <p:sp>
        <p:nvSpPr>
          <p:cNvPr id="14" name="object 14"/>
          <p:cNvSpPr txBox="1">
            <a:spLocks noGrp="1"/>
          </p:cNvSpPr>
          <p:nvPr>
            <p:ph type="sldNum" sz="quarter" idx="4294967295"/>
          </p:nvPr>
        </p:nvSpPr>
        <p:spPr>
          <a:xfrm>
            <a:off x="8826500" y="6505575"/>
            <a:ext cx="317500" cy="296863"/>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21</a:t>
            </a:fld>
            <a:endParaRPr spc="4" dirty="0"/>
          </a:p>
        </p:txBody>
      </p:sp>
      <p:sp>
        <p:nvSpPr>
          <p:cNvPr id="4" name="object 4"/>
          <p:cNvSpPr txBox="1"/>
          <p:nvPr/>
        </p:nvSpPr>
        <p:spPr>
          <a:xfrm>
            <a:off x="457201" y="1335514"/>
            <a:ext cx="8229599" cy="2472472"/>
          </a:xfrm>
          <a:prstGeom prst="rect">
            <a:avLst/>
          </a:prstGeom>
        </p:spPr>
        <p:txBody>
          <a:bodyPr vert="horz" wrap="square" lIns="0" tIns="0" rIns="0" bIns="0" rtlCol="0">
            <a:spAutoFit/>
          </a:bodyPr>
          <a:lstStyle/>
          <a:p>
            <a:pPr marL="342900" indent="-342900">
              <a:spcAft>
                <a:spcPts val="450"/>
              </a:spcAft>
              <a:buFont typeface="Arial" charset="0"/>
              <a:buChar char="•"/>
            </a:pPr>
            <a:r>
              <a:rPr lang="en-US" altLang="en-US" u="sng" dirty="0">
                <a:latin typeface="Helvetica" pitchFamily="2" charset="0"/>
              </a:rPr>
              <a:t>Defined by the requirements, not a specific instance</a:t>
            </a:r>
            <a:r>
              <a:rPr lang="en-US" altLang="en-US" dirty="0">
                <a:latin typeface="Helvetica" pitchFamily="2" charset="0"/>
              </a:rPr>
              <a:t>.</a:t>
            </a:r>
          </a:p>
          <a:p>
            <a:pPr marL="342900" indent="-342900">
              <a:spcAft>
                <a:spcPts val="450"/>
              </a:spcAft>
              <a:buFont typeface="Arial" charset="0"/>
              <a:buChar char="•"/>
            </a:pPr>
            <a:r>
              <a:rPr lang="en-US" altLang="en-US" dirty="0">
                <a:latin typeface="Helvetica" pitchFamily="2" charset="0"/>
              </a:rPr>
              <a:t>A specific instance of a relation schema may satisfy a functional dependency even if the functional dependency does not hold on all legal instances. </a:t>
            </a:r>
          </a:p>
          <a:p>
            <a:pPr marL="342900" indent="-342900">
              <a:spcAft>
                <a:spcPts val="450"/>
              </a:spcAft>
            </a:pPr>
            <a:r>
              <a:rPr lang="en-US" altLang="en-US" dirty="0">
                <a:latin typeface="Helvetica" pitchFamily="2" charset="0"/>
              </a:rPr>
              <a:t> </a:t>
            </a:r>
          </a:p>
          <a:p>
            <a:pPr lvl="1" indent="-342900">
              <a:spcAft>
                <a:spcPts val="450"/>
              </a:spcAft>
            </a:pPr>
            <a:r>
              <a:rPr lang="en-US" altLang="en-US" dirty="0">
                <a:latin typeface="Helvetica" pitchFamily="2" charset="0"/>
              </a:rPr>
              <a:t>For example, a specific instance of </a:t>
            </a:r>
            <a:r>
              <a:rPr lang="en-US" altLang="en-US" i="1" dirty="0">
                <a:latin typeface="Helvetica" pitchFamily="2" charset="0"/>
              </a:rPr>
              <a:t>instructor</a:t>
            </a:r>
            <a:r>
              <a:rPr lang="en-US" altLang="en-US" dirty="0">
                <a:latin typeface="Helvetica" pitchFamily="2" charset="0"/>
              </a:rPr>
              <a:t> may, by chance, satisfy </a:t>
            </a:r>
            <a:br>
              <a:rPr lang="en-US" altLang="en-US" dirty="0">
                <a:latin typeface="Helvetica" pitchFamily="2" charset="0"/>
              </a:rPr>
            </a:br>
            <a:r>
              <a:rPr lang="en-US" altLang="en-US" dirty="0">
                <a:latin typeface="Helvetica" pitchFamily="2" charset="0"/>
              </a:rPr>
              <a:t>               </a:t>
            </a:r>
            <a:r>
              <a:rPr lang="en-US" altLang="en-US" i="1" dirty="0">
                <a:latin typeface="Helvetica" pitchFamily="2" charset="0"/>
              </a:rPr>
              <a:t>name </a:t>
            </a:r>
            <a:r>
              <a:rPr lang="en-US" altLang="en-US" dirty="0">
                <a:latin typeface="Helvetica" pitchFamily="2" charset="0"/>
                <a:sym typeface="Symbol" pitchFamily="2" charset="2"/>
              </a:rPr>
              <a:t></a:t>
            </a:r>
            <a:r>
              <a:rPr lang="en-US" altLang="en-US" dirty="0">
                <a:latin typeface="Helvetica" pitchFamily="2" charset="0"/>
                <a:sym typeface="Monotype Sorts" pitchFamily="2" charset="2"/>
              </a:rPr>
              <a:t> </a:t>
            </a:r>
            <a:r>
              <a:rPr lang="en-US" altLang="en-US" i="1" dirty="0">
                <a:latin typeface="Helvetica" pitchFamily="2" charset="0"/>
                <a:sym typeface="Monotype Sorts" pitchFamily="2" charset="2"/>
              </a:rPr>
              <a:t>ID</a:t>
            </a:r>
          </a:p>
          <a:p>
            <a:pPr lvl="1">
              <a:spcAft>
                <a:spcPts val="450"/>
              </a:spcAft>
            </a:pPr>
            <a:r>
              <a:rPr lang="en-US" altLang="en-US" i="1" dirty="0">
                <a:latin typeface="Helvetica" pitchFamily="2" charset="0"/>
                <a:sym typeface="Monotype Sorts" pitchFamily="2" charset="2"/>
              </a:rPr>
              <a:t>if no two instructors have the same name, but there is no integrity constraint that says we cannot hire two instructors with the same name.</a:t>
            </a:r>
          </a:p>
        </p:txBody>
      </p:sp>
    </p:spTree>
    <p:extLst>
      <p:ext uri="{BB962C8B-B14F-4D97-AF65-F5344CB8AC3E}">
        <p14:creationId xmlns:p14="http://schemas.microsoft.com/office/powerpoint/2010/main" val="412275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F09A7-E9CD-A34E-A5CC-BF77D67AB10B}"/>
              </a:ext>
            </a:extLst>
          </p:cNvPr>
          <p:cNvSpPr>
            <a:spLocks noGrp="1"/>
          </p:cNvSpPr>
          <p:nvPr>
            <p:ph type="title"/>
          </p:nvPr>
        </p:nvSpPr>
        <p:spPr/>
        <p:txBody>
          <a:bodyPr/>
          <a:lstStyle/>
          <a:p>
            <a:r>
              <a:rPr lang="en-US" dirty="0"/>
              <a:t>Definition of Trivial</a:t>
            </a:r>
          </a:p>
        </p:txBody>
      </p:sp>
      <p:sp>
        <p:nvSpPr>
          <p:cNvPr id="14" name="object 14"/>
          <p:cNvSpPr txBox="1">
            <a:spLocks noGrp="1"/>
          </p:cNvSpPr>
          <p:nvPr>
            <p:ph type="sldNum" sz="quarter" idx="4294967295"/>
          </p:nvPr>
        </p:nvSpPr>
        <p:spPr>
          <a:xfrm>
            <a:off x="8826500" y="6505575"/>
            <a:ext cx="317500" cy="296863"/>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22</a:t>
            </a:fld>
            <a:endParaRPr spc="4" dirty="0"/>
          </a:p>
        </p:txBody>
      </p:sp>
      <p:sp>
        <p:nvSpPr>
          <p:cNvPr id="4" name="object 4"/>
          <p:cNvSpPr txBox="1"/>
          <p:nvPr/>
        </p:nvSpPr>
        <p:spPr>
          <a:xfrm>
            <a:off x="1314451" y="1085850"/>
            <a:ext cx="6686549" cy="2164695"/>
          </a:xfrm>
          <a:prstGeom prst="rect">
            <a:avLst/>
          </a:prstGeom>
        </p:spPr>
        <p:txBody>
          <a:bodyPr vert="horz" wrap="square" lIns="0" tIns="0" rIns="0" bIns="0" rtlCol="0">
            <a:spAutoFit/>
          </a:bodyPr>
          <a:lstStyle/>
          <a:p>
            <a:pPr>
              <a:spcAft>
                <a:spcPts val="450"/>
              </a:spcAft>
            </a:pPr>
            <a:r>
              <a:rPr lang="en-US" altLang="en-US" sz="2000" i="1" dirty="0">
                <a:latin typeface="Helvetica" pitchFamily="2" charset="0"/>
                <a:sym typeface="Monotype Sorts" pitchFamily="2" charset="2"/>
              </a:rPr>
              <a:t>A </a:t>
            </a:r>
            <a:r>
              <a:rPr lang="en-US" altLang="en-US" sz="2000" dirty="0">
                <a:latin typeface="Helvetica" pitchFamily="2" charset="0"/>
                <a:sym typeface="Monotype Sorts" pitchFamily="2" charset="2"/>
              </a:rPr>
              <a:t>functional dependency is </a:t>
            </a:r>
            <a:r>
              <a:rPr lang="en-US" altLang="en-US" sz="2000" b="1" dirty="0">
                <a:solidFill>
                  <a:srgbClr val="000099"/>
                </a:solidFill>
                <a:latin typeface="Helvetica" pitchFamily="2" charset="0"/>
                <a:sym typeface="Monotype Sorts" pitchFamily="2" charset="2"/>
              </a:rPr>
              <a:t>trivial</a:t>
            </a:r>
            <a:r>
              <a:rPr lang="en-US" altLang="en-US" sz="2000" dirty="0">
                <a:latin typeface="Helvetica" pitchFamily="2" charset="0"/>
                <a:sym typeface="Monotype Sorts" pitchFamily="2" charset="2"/>
              </a:rPr>
              <a:t> if it is satisfied by all instances of a relation</a:t>
            </a:r>
          </a:p>
          <a:p>
            <a:pPr lvl="1">
              <a:spcAft>
                <a:spcPts val="450"/>
              </a:spcAft>
            </a:pPr>
            <a:r>
              <a:rPr lang="en-US" altLang="en-US" sz="2000" dirty="0">
                <a:latin typeface="Helvetica" pitchFamily="2" charset="0"/>
                <a:sym typeface="Monotype Sorts" pitchFamily="2" charset="2"/>
              </a:rPr>
              <a:t>Example</a:t>
            </a:r>
            <a:r>
              <a:rPr lang="en-US" altLang="en-US" sz="2000" i="1" dirty="0">
                <a:latin typeface="Helvetica" pitchFamily="2" charset="0"/>
                <a:sym typeface="Monotype Sorts" pitchFamily="2" charset="2"/>
              </a:rPr>
              <a:t>:</a:t>
            </a:r>
          </a:p>
          <a:p>
            <a:pPr lvl="2">
              <a:spcAft>
                <a:spcPts val="450"/>
              </a:spcAft>
            </a:pPr>
            <a:r>
              <a:rPr lang="en-US" altLang="en-US" sz="2000" i="1" dirty="0">
                <a:latin typeface="Helvetica" pitchFamily="2" charset="0"/>
                <a:sym typeface="Monotype Sorts" pitchFamily="2" charset="2"/>
              </a:rPr>
              <a:t> ID, name</a:t>
            </a:r>
            <a:r>
              <a:rPr lang="en-US" altLang="en-US" sz="2000" i="1" dirty="0">
                <a:latin typeface="Helvetica" pitchFamily="2" charset="0"/>
              </a:rPr>
              <a:t> </a:t>
            </a:r>
            <a:r>
              <a:rPr lang="en-US" altLang="en-US" sz="2000" dirty="0">
                <a:latin typeface="Helvetica" pitchFamily="2" charset="0"/>
                <a:sym typeface="Symbol" pitchFamily="2" charset="2"/>
              </a:rPr>
              <a:t></a:t>
            </a:r>
            <a:r>
              <a:rPr lang="en-US" altLang="en-US" sz="2000" dirty="0">
                <a:latin typeface="Helvetica" pitchFamily="2" charset="0"/>
                <a:sym typeface="Monotype Sorts" pitchFamily="2" charset="2"/>
              </a:rPr>
              <a:t> </a:t>
            </a:r>
            <a:r>
              <a:rPr lang="en-US" altLang="en-US" sz="2000" i="1" dirty="0">
                <a:latin typeface="Helvetica" pitchFamily="2" charset="0"/>
                <a:sym typeface="Monotype Sorts" pitchFamily="2" charset="2"/>
              </a:rPr>
              <a:t>ID</a:t>
            </a:r>
          </a:p>
          <a:p>
            <a:pPr lvl="2">
              <a:spcAft>
                <a:spcPts val="450"/>
              </a:spcAft>
            </a:pPr>
            <a:r>
              <a:rPr lang="en-US" altLang="en-US" sz="2000" i="1" dirty="0">
                <a:latin typeface="Helvetica" pitchFamily="2" charset="0"/>
                <a:sym typeface="Monotype Sorts" pitchFamily="2" charset="2"/>
              </a:rPr>
              <a:t> name </a:t>
            </a:r>
            <a:r>
              <a:rPr lang="en-US" altLang="en-US" sz="2000" dirty="0">
                <a:latin typeface="Helvetica" pitchFamily="2" charset="0"/>
                <a:sym typeface="Symbol" pitchFamily="2" charset="2"/>
              </a:rPr>
              <a:t></a:t>
            </a:r>
            <a:r>
              <a:rPr lang="en-US" altLang="en-US" sz="2000" dirty="0">
                <a:latin typeface="Helvetica" pitchFamily="2" charset="0"/>
                <a:sym typeface="Monotype Sorts" pitchFamily="2" charset="2"/>
              </a:rPr>
              <a:t> </a:t>
            </a:r>
            <a:r>
              <a:rPr lang="en-US" altLang="en-US" sz="2000" i="1" dirty="0">
                <a:latin typeface="Helvetica" pitchFamily="2" charset="0"/>
                <a:sym typeface="Monotype Sorts" pitchFamily="2" charset="2"/>
              </a:rPr>
              <a:t>name</a:t>
            </a:r>
          </a:p>
          <a:p>
            <a:pPr lvl="1">
              <a:spcAft>
                <a:spcPts val="450"/>
              </a:spcAft>
            </a:pPr>
            <a:r>
              <a:rPr lang="en-US" altLang="en-US" sz="2000" dirty="0">
                <a:latin typeface="Helvetica" pitchFamily="2" charset="0"/>
                <a:sym typeface="Monotype Sorts" pitchFamily="2" charset="2"/>
              </a:rPr>
              <a:t>In general, </a:t>
            </a:r>
            <a:r>
              <a:rPr lang="en-US" altLang="en-US" sz="2000" dirty="0">
                <a:latin typeface="Helvetica" pitchFamily="2" charset="0"/>
                <a:sym typeface="Symbol" pitchFamily="2" charset="2"/>
              </a:rPr>
              <a:t> </a:t>
            </a:r>
            <a:r>
              <a:rPr lang="en-US" altLang="en-US" sz="2000" dirty="0">
                <a:latin typeface="Helvetica" pitchFamily="2" charset="0"/>
                <a:sym typeface="Monotype Sorts" pitchFamily="2" charset="2"/>
              </a:rPr>
              <a:t> </a:t>
            </a:r>
            <a:r>
              <a:rPr lang="en-US" altLang="en-US" sz="2000" i="1" dirty="0">
                <a:latin typeface="Helvetica" pitchFamily="2" charset="0"/>
                <a:sym typeface="Symbol" pitchFamily="2" charset="2"/>
              </a:rPr>
              <a:t> </a:t>
            </a:r>
            <a:r>
              <a:rPr lang="en-US" altLang="en-US" sz="2000" dirty="0">
                <a:latin typeface="Helvetica" pitchFamily="2" charset="0"/>
                <a:sym typeface="Symbol" pitchFamily="2" charset="2"/>
              </a:rPr>
              <a:t>is trivial if</a:t>
            </a:r>
            <a:r>
              <a:rPr lang="en-US" altLang="en-US" sz="2000" i="1" dirty="0">
                <a:latin typeface="Helvetica" pitchFamily="2" charset="0"/>
                <a:sym typeface="Symbol" pitchFamily="2" charset="2"/>
              </a:rPr>
              <a:t> </a:t>
            </a:r>
            <a:r>
              <a:rPr lang="en-US" altLang="en-US" sz="2000" dirty="0">
                <a:latin typeface="Helvetica" pitchFamily="2" charset="0"/>
                <a:sym typeface="Symbol" pitchFamily="2" charset="2"/>
              </a:rPr>
              <a:t>  </a:t>
            </a:r>
            <a:endParaRPr lang="en-US" altLang="en-US" sz="2800" i="1" dirty="0">
              <a:latin typeface="Helvetica" pitchFamily="2" charset="0"/>
              <a:sym typeface="Monotype Sorts" pitchFamily="2" charset="2"/>
            </a:endParaRPr>
          </a:p>
        </p:txBody>
      </p:sp>
    </p:spTree>
    <p:extLst>
      <p:ext uri="{BB962C8B-B14F-4D97-AF65-F5344CB8AC3E}">
        <p14:creationId xmlns:p14="http://schemas.microsoft.com/office/powerpoint/2010/main" val="3691545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E89EA-0115-8E4B-B3A7-E413E3858D84}"/>
              </a:ext>
            </a:extLst>
          </p:cNvPr>
          <p:cNvSpPr>
            <a:spLocks noGrp="1"/>
          </p:cNvSpPr>
          <p:nvPr>
            <p:ph type="title"/>
          </p:nvPr>
        </p:nvSpPr>
        <p:spPr/>
        <p:txBody>
          <a:bodyPr/>
          <a:lstStyle/>
          <a:p>
            <a:r>
              <a:rPr lang="en-US" dirty="0"/>
              <a:t>Definition of Closure</a:t>
            </a:r>
          </a:p>
        </p:txBody>
      </p:sp>
      <p:sp>
        <p:nvSpPr>
          <p:cNvPr id="14" name="object 14"/>
          <p:cNvSpPr txBox="1">
            <a:spLocks noGrp="1"/>
          </p:cNvSpPr>
          <p:nvPr>
            <p:ph type="sldNum" sz="quarter" idx="4294967295"/>
          </p:nvPr>
        </p:nvSpPr>
        <p:spPr>
          <a:xfrm>
            <a:off x="8826500" y="6505575"/>
            <a:ext cx="317500" cy="296863"/>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23</a:t>
            </a:fld>
            <a:endParaRPr spc="4" dirty="0"/>
          </a:p>
        </p:txBody>
      </p:sp>
      <p:sp>
        <p:nvSpPr>
          <p:cNvPr id="4" name="object 4"/>
          <p:cNvSpPr txBox="1"/>
          <p:nvPr/>
        </p:nvSpPr>
        <p:spPr>
          <a:xfrm>
            <a:off x="625642" y="1085850"/>
            <a:ext cx="8061157" cy="2616101"/>
          </a:xfrm>
          <a:prstGeom prst="rect">
            <a:avLst/>
          </a:prstGeom>
        </p:spPr>
        <p:txBody>
          <a:bodyPr vert="horz" wrap="square" lIns="0" tIns="0" rIns="0" bIns="0" rtlCol="0">
            <a:spAutoFit/>
          </a:bodyPr>
          <a:lstStyle/>
          <a:p>
            <a:pPr marL="257175" indent="-257175">
              <a:spcAft>
                <a:spcPts val="1200"/>
              </a:spcAft>
              <a:buFont typeface="Arial" panose="020B0604020202020204" pitchFamily="34" charset="0"/>
              <a:buChar char="•"/>
            </a:pPr>
            <a:r>
              <a:rPr lang="en-US" altLang="en-US" dirty="0">
                <a:latin typeface="Helvetica" pitchFamily="2" charset="0"/>
              </a:rPr>
              <a:t>Given a set </a:t>
            </a:r>
            <a:r>
              <a:rPr lang="en-US" altLang="en-US" i="1" dirty="0">
                <a:latin typeface="Helvetica" pitchFamily="2" charset="0"/>
              </a:rPr>
              <a:t>F</a:t>
            </a:r>
            <a:r>
              <a:rPr lang="en-US" altLang="en-US" dirty="0">
                <a:latin typeface="Helvetica" pitchFamily="2" charset="0"/>
              </a:rPr>
              <a:t>  of functional dependencies, there are certain other functional dependencies that are logically implied by </a:t>
            </a:r>
            <a:r>
              <a:rPr lang="en-US" altLang="en-US" i="1" dirty="0">
                <a:latin typeface="Helvetica" pitchFamily="2" charset="0"/>
              </a:rPr>
              <a:t>F</a:t>
            </a:r>
            <a:r>
              <a:rPr lang="en-US" altLang="en-US" dirty="0">
                <a:latin typeface="Helvetica" pitchFamily="2" charset="0"/>
              </a:rPr>
              <a:t>.</a:t>
            </a:r>
          </a:p>
          <a:p>
            <a:pPr marL="600075" lvl="1" indent="-257175">
              <a:spcAft>
                <a:spcPts val="1200"/>
              </a:spcAft>
              <a:buFont typeface="Arial" panose="020B0604020202020204" pitchFamily="34" charset="0"/>
              <a:buChar char="•"/>
            </a:pPr>
            <a:r>
              <a:rPr lang="en-US" altLang="en-US" dirty="0">
                <a:latin typeface="Helvetica" pitchFamily="2" charset="0"/>
              </a:rPr>
              <a:t>For example:  If  </a:t>
            </a:r>
            <a:r>
              <a:rPr lang="en-US" altLang="en-US" i="1" dirty="0">
                <a:latin typeface="Helvetica" pitchFamily="2" charset="0"/>
              </a:rPr>
              <a:t>A</a:t>
            </a:r>
            <a:r>
              <a:rPr lang="en-US" altLang="en-US" dirty="0">
                <a:latin typeface="Helvetica" pitchFamily="2" charset="0"/>
              </a:rPr>
              <a:t> </a:t>
            </a:r>
            <a:r>
              <a:rPr lang="en-US" altLang="en-US" dirty="0">
                <a:latin typeface="Helvetica" pitchFamily="2" charset="0"/>
                <a:sym typeface="Symbol" pitchFamily="2" charset="2"/>
              </a:rPr>
              <a:t></a:t>
            </a:r>
            <a:r>
              <a:rPr lang="en-US" altLang="en-US" dirty="0">
                <a:latin typeface="Helvetica" pitchFamily="2" charset="0"/>
                <a:sym typeface="Monotype Sorts" pitchFamily="2" charset="2"/>
              </a:rPr>
              <a:t> </a:t>
            </a:r>
            <a:r>
              <a:rPr lang="en-US" altLang="en-US" i="1" dirty="0">
                <a:latin typeface="Helvetica" pitchFamily="2" charset="0"/>
                <a:sym typeface="Monotype Sorts" pitchFamily="2" charset="2"/>
              </a:rPr>
              <a:t>B</a:t>
            </a:r>
            <a:r>
              <a:rPr lang="en-US" altLang="en-US" dirty="0">
                <a:latin typeface="Helvetica" pitchFamily="2" charset="0"/>
                <a:sym typeface="Monotype Sorts" pitchFamily="2" charset="2"/>
              </a:rPr>
              <a:t> and  </a:t>
            </a:r>
            <a:r>
              <a:rPr lang="en-US" altLang="en-US" i="1" dirty="0">
                <a:latin typeface="Helvetica" pitchFamily="2" charset="0"/>
                <a:sym typeface="Monotype Sorts" pitchFamily="2" charset="2"/>
              </a:rPr>
              <a:t>B</a:t>
            </a:r>
            <a:r>
              <a:rPr lang="en-US" altLang="en-US" dirty="0">
                <a:latin typeface="Helvetica" pitchFamily="2" charset="0"/>
                <a:sym typeface="Monotype Sorts" pitchFamily="2" charset="2"/>
              </a:rPr>
              <a:t> </a:t>
            </a:r>
            <a:r>
              <a:rPr lang="en-US" altLang="en-US" dirty="0">
                <a:latin typeface="Helvetica" pitchFamily="2" charset="0"/>
                <a:sym typeface="Symbol" pitchFamily="2" charset="2"/>
              </a:rPr>
              <a:t></a:t>
            </a:r>
            <a:r>
              <a:rPr lang="en-US" altLang="en-US" dirty="0">
                <a:latin typeface="Helvetica" pitchFamily="2" charset="0"/>
                <a:sym typeface="Monotype Sorts" pitchFamily="2" charset="2"/>
              </a:rPr>
              <a:t> </a:t>
            </a:r>
            <a:r>
              <a:rPr lang="en-US" altLang="en-US" i="1" dirty="0">
                <a:latin typeface="Helvetica" pitchFamily="2" charset="0"/>
                <a:sym typeface="Monotype Sorts" pitchFamily="2" charset="2"/>
              </a:rPr>
              <a:t>C</a:t>
            </a:r>
            <a:r>
              <a:rPr lang="en-US" altLang="en-US" dirty="0">
                <a:latin typeface="Helvetica" pitchFamily="2" charset="0"/>
                <a:sym typeface="Monotype Sorts" pitchFamily="2" charset="2"/>
              </a:rPr>
              <a:t>,  then we can infer that </a:t>
            </a:r>
            <a:r>
              <a:rPr lang="en-US" altLang="en-US" i="1" dirty="0">
                <a:latin typeface="Helvetica" pitchFamily="2" charset="0"/>
                <a:sym typeface="Monotype Sorts" pitchFamily="2" charset="2"/>
              </a:rPr>
              <a:t>A</a:t>
            </a:r>
            <a:r>
              <a:rPr lang="en-US" altLang="en-US" dirty="0">
                <a:latin typeface="Helvetica" pitchFamily="2" charset="0"/>
                <a:sym typeface="Monotype Sorts" pitchFamily="2" charset="2"/>
              </a:rPr>
              <a:t> </a:t>
            </a:r>
            <a:r>
              <a:rPr lang="en-US" altLang="en-US" dirty="0">
                <a:latin typeface="Helvetica" pitchFamily="2" charset="0"/>
                <a:sym typeface="Symbol" pitchFamily="2" charset="2"/>
              </a:rPr>
              <a:t></a:t>
            </a:r>
            <a:r>
              <a:rPr lang="en-US" altLang="en-US" dirty="0">
                <a:latin typeface="Helvetica" pitchFamily="2" charset="0"/>
                <a:sym typeface="Monotype Sorts" pitchFamily="2" charset="2"/>
              </a:rPr>
              <a:t> </a:t>
            </a:r>
            <a:r>
              <a:rPr lang="en-US" altLang="en-US" i="1" dirty="0">
                <a:latin typeface="Helvetica" pitchFamily="2" charset="0"/>
                <a:sym typeface="Monotype Sorts" pitchFamily="2" charset="2"/>
              </a:rPr>
              <a:t>C</a:t>
            </a:r>
            <a:endParaRPr lang="en-US" altLang="en-US" dirty="0">
              <a:latin typeface="Helvetica" pitchFamily="2" charset="0"/>
            </a:endParaRPr>
          </a:p>
          <a:p>
            <a:pPr marL="257175" indent="-257175">
              <a:spcAft>
                <a:spcPts val="1200"/>
              </a:spcAft>
              <a:buFont typeface="Arial" panose="020B0604020202020204" pitchFamily="34" charset="0"/>
              <a:buChar char="•"/>
            </a:pPr>
            <a:r>
              <a:rPr lang="en-US" altLang="en-US" sz="2000" dirty="0">
                <a:latin typeface="Helvetica" pitchFamily="2" charset="0"/>
              </a:rPr>
              <a:t>The set of </a:t>
            </a:r>
            <a:r>
              <a:rPr lang="en-US" altLang="en-US" sz="2000" b="1" dirty="0">
                <a:solidFill>
                  <a:srgbClr val="000099"/>
                </a:solidFill>
                <a:latin typeface="Helvetica" pitchFamily="2" charset="0"/>
              </a:rPr>
              <a:t>all</a:t>
            </a:r>
            <a:r>
              <a:rPr lang="en-US" altLang="en-US" sz="2000" dirty="0">
                <a:latin typeface="Helvetica" pitchFamily="2" charset="0"/>
              </a:rPr>
              <a:t> functional dependencies logically implied by </a:t>
            </a:r>
            <a:r>
              <a:rPr lang="en-US" altLang="en-US" sz="2000" i="1" dirty="0">
                <a:latin typeface="Helvetica" pitchFamily="2" charset="0"/>
              </a:rPr>
              <a:t>F</a:t>
            </a:r>
            <a:r>
              <a:rPr lang="en-US" altLang="en-US" sz="2000" dirty="0">
                <a:latin typeface="Helvetica" pitchFamily="2" charset="0"/>
              </a:rPr>
              <a:t> is the </a:t>
            </a:r>
            <a:r>
              <a:rPr lang="en-US" altLang="en-US" sz="2000" b="1" dirty="0">
                <a:solidFill>
                  <a:srgbClr val="000099"/>
                </a:solidFill>
                <a:latin typeface="Helvetica" pitchFamily="2" charset="0"/>
              </a:rPr>
              <a:t>closure</a:t>
            </a:r>
            <a:r>
              <a:rPr lang="en-US" altLang="en-US" sz="2000" dirty="0">
                <a:latin typeface="Helvetica" pitchFamily="2" charset="0"/>
              </a:rPr>
              <a:t> of </a:t>
            </a:r>
            <a:r>
              <a:rPr lang="en-US" altLang="en-US" sz="2000" i="1" dirty="0">
                <a:latin typeface="Helvetica" pitchFamily="2" charset="0"/>
              </a:rPr>
              <a:t>F</a:t>
            </a:r>
            <a:r>
              <a:rPr lang="en-US" altLang="en-US" sz="2000" dirty="0">
                <a:latin typeface="Helvetica" pitchFamily="2" charset="0"/>
              </a:rPr>
              <a:t>.</a:t>
            </a:r>
          </a:p>
          <a:p>
            <a:pPr marL="257175" indent="-257175">
              <a:spcAft>
                <a:spcPts val="1200"/>
              </a:spcAft>
              <a:buFont typeface="Arial" panose="020B0604020202020204" pitchFamily="34" charset="0"/>
              <a:buChar char="•"/>
            </a:pPr>
            <a:r>
              <a:rPr lang="en-US" altLang="en-US" dirty="0">
                <a:latin typeface="Helvetica" pitchFamily="2" charset="0"/>
              </a:rPr>
              <a:t>We denote the </a:t>
            </a:r>
            <a:r>
              <a:rPr lang="en-US" altLang="en-US" i="1" dirty="0">
                <a:latin typeface="Helvetica" pitchFamily="2" charset="0"/>
              </a:rPr>
              <a:t>closure </a:t>
            </a:r>
            <a:r>
              <a:rPr lang="en-US" altLang="en-US" dirty="0">
                <a:latin typeface="Helvetica" pitchFamily="2" charset="0"/>
              </a:rPr>
              <a:t>of </a:t>
            </a:r>
            <a:r>
              <a:rPr lang="en-US" altLang="en-US" i="1" dirty="0">
                <a:latin typeface="Helvetica" pitchFamily="2" charset="0"/>
              </a:rPr>
              <a:t>F</a:t>
            </a:r>
            <a:r>
              <a:rPr lang="en-US" altLang="en-US" dirty="0">
                <a:latin typeface="Helvetica" pitchFamily="2" charset="0"/>
              </a:rPr>
              <a:t> by </a:t>
            </a:r>
            <a:r>
              <a:rPr lang="en-US" altLang="en-US" b="1" dirty="0">
                <a:solidFill>
                  <a:srgbClr val="000099"/>
                </a:solidFill>
                <a:latin typeface="Helvetica" pitchFamily="2" charset="0"/>
              </a:rPr>
              <a:t>F</a:t>
            </a:r>
            <a:r>
              <a:rPr lang="en-US" altLang="en-US" b="1" i="1" baseline="30000" dirty="0">
                <a:solidFill>
                  <a:srgbClr val="000099"/>
                </a:solidFill>
                <a:latin typeface="Helvetica" pitchFamily="2" charset="0"/>
              </a:rPr>
              <a:t>+</a:t>
            </a:r>
            <a:r>
              <a:rPr lang="en-US" altLang="en-US" i="1" dirty="0">
                <a:latin typeface="Helvetica" pitchFamily="2" charset="0"/>
              </a:rPr>
              <a:t>.</a:t>
            </a:r>
          </a:p>
          <a:p>
            <a:pPr marL="257175" indent="-257175">
              <a:spcAft>
                <a:spcPts val="1200"/>
              </a:spcAft>
              <a:buFont typeface="Arial" panose="020B0604020202020204" pitchFamily="34" charset="0"/>
              <a:buChar char="•"/>
            </a:pPr>
            <a:r>
              <a:rPr lang="en-US" altLang="en-US" dirty="0">
                <a:latin typeface="Helvetica" pitchFamily="2" charset="0"/>
              </a:rPr>
              <a:t>F</a:t>
            </a:r>
            <a:r>
              <a:rPr lang="en-US" altLang="en-US" baseline="30000" dirty="0">
                <a:latin typeface="Helvetica" pitchFamily="2" charset="0"/>
              </a:rPr>
              <a:t>+</a:t>
            </a:r>
            <a:r>
              <a:rPr lang="en-US" altLang="en-US" dirty="0">
                <a:latin typeface="Helvetica" pitchFamily="2" charset="0"/>
              </a:rPr>
              <a:t> is a superset of </a:t>
            </a:r>
            <a:r>
              <a:rPr lang="en-US" altLang="en-US" i="1" dirty="0">
                <a:latin typeface="Helvetica" pitchFamily="2" charset="0"/>
              </a:rPr>
              <a:t>F</a:t>
            </a:r>
            <a:r>
              <a:rPr lang="en-US" altLang="en-US" dirty="0">
                <a:latin typeface="Helvetica" pitchFamily="2" charset="0"/>
              </a:rPr>
              <a:t>.</a:t>
            </a:r>
            <a:endParaRPr lang="en-US" altLang="en-US" dirty="0">
              <a:latin typeface="Helvetica" pitchFamily="2" charset="0"/>
              <a:sym typeface="Greek Symbols" pitchFamily="18" charset="2"/>
            </a:endParaRPr>
          </a:p>
        </p:txBody>
      </p:sp>
    </p:spTree>
    <p:extLst>
      <p:ext uri="{BB962C8B-B14F-4D97-AF65-F5344CB8AC3E}">
        <p14:creationId xmlns:p14="http://schemas.microsoft.com/office/powerpoint/2010/main" val="1197739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81DB5-F17A-4662-93E9-8B4C64C7B532}"/>
              </a:ext>
            </a:extLst>
          </p:cNvPr>
          <p:cNvSpPr>
            <a:spLocks noGrp="1"/>
          </p:cNvSpPr>
          <p:nvPr>
            <p:ph type="title"/>
          </p:nvPr>
        </p:nvSpPr>
        <p:spPr/>
        <p:txBody>
          <a:bodyPr/>
          <a:lstStyle/>
          <a:p>
            <a:r>
              <a:rPr lang="en-US" dirty="0"/>
              <a:t>Armstrong’s Axioms</a:t>
            </a:r>
          </a:p>
        </p:txBody>
      </p:sp>
      <p:sp>
        <p:nvSpPr>
          <p:cNvPr id="3" name="Content Placeholder 2">
            <a:extLst>
              <a:ext uri="{FF2B5EF4-FFF2-40B4-BE49-F238E27FC236}">
                <a16:creationId xmlns:a16="http://schemas.microsoft.com/office/drawing/2014/main" id="{AA7729B0-06E9-44AA-94D3-D7E049FBE53F}"/>
              </a:ext>
            </a:extLst>
          </p:cNvPr>
          <p:cNvSpPr>
            <a:spLocks noGrp="1"/>
          </p:cNvSpPr>
          <p:nvPr>
            <p:ph idx="1"/>
          </p:nvPr>
        </p:nvSpPr>
        <p:spPr/>
        <p:txBody>
          <a:bodyPr>
            <a:normAutofit fontScale="85000" lnSpcReduction="20000"/>
          </a:bodyPr>
          <a:lstStyle/>
          <a:p>
            <a:pPr marL="68580" indent="-171450">
              <a:spcBef>
                <a:spcPts val="450"/>
              </a:spcBef>
              <a:buFont typeface="Arial"/>
              <a:buChar char="•"/>
              <a:tabLst>
                <a:tab pos="266700" algn="l"/>
              </a:tabLst>
            </a:pPr>
            <a:r>
              <a:rPr lang="en-US" dirty="0">
                <a:latin typeface="Helvetica" charset="0"/>
                <a:cs typeface="Times New Roman"/>
              </a:rPr>
              <a:t>Trivial FD (Reflexivity)				A </a:t>
            </a:r>
            <a:r>
              <a:rPr lang="en-US" dirty="0">
                <a:latin typeface="Helvetica" charset="0"/>
                <a:cs typeface="STIXGeneral"/>
              </a:rPr>
              <a:t>→ B and B ⊆ A</a:t>
            </a:r>
            <a:endParaRPr lang="en-US" dirty="0">
              <a:latin typeface="Helvetica" charset="0"/>
              <a:cs typeface="Times New Roman"/>
            </a:endParaRPr>
          </a:p>
          <a:p>
            <a:pPr marL="68580" indent="-171450">
              <a:spcBef>
                <a:spcPts val="450"/>
              </a:spcBef>
              <a:buFont typeface="Arial"/>
              <a:buChar char="•"/>
              <a:tabLst>
                <a:tab pos="266700" algn="l"/>
              </a:tabLst>
            </a:pPr>
            <a:r>
              <a:rPr lang="en-US" dirty="0">
                <a:latin typeface="Helvetica" charset="0"/>
                <a:cs typeface="Times New Roman"/>
              </a:rPr>
              <a:t>Augmentation						A </a:t>
            </a:r>
            <a:r>
              <a:rPr lang="en-US" dirty="0">
                <a:latin typeface="Helvetica" charset="0"/>
                <a:cs typeface="STIXGeneral"/>
              </a:rPr>
              <a:t>→ B then </a:t>
            </a:r>
            <a:r>
              <a:rPr lang="en-US" dirty="0">
                <a:latin typeface="Helvetica" charset="0"/>
                <a:cs typeface="Times New Roman"/>
              </a:rPr>
              <a:t>A</a:t>
            </a:r>
            <a:r>
              <a:rPr lang="en-US" b="1" dirty="0">
                <a:latin typeface="Helvetica" charset="0"/>
                <a:cs typeface="Times New Roman"/>
              </a:rPr>
              <a:t>C</a:t>
            </a:r>
            <a:r>
              <a:rPr lang="en-US" dirty="0">
                <a:latin typeface="Helvetica" charset="0"/>
                <a:cs typeface="Times New Roman"/>
              </a:rPr>
              <a:t> </a:t>
            </a:r>
            <a:r>
              <a:rPr lang="en-US" dirty="0">
                <a:latin typeface="Helvetica" charset="0"/>
                <a:cs typeface="STIXGeneral"/>
              </a:rPr>
              <a:t>→ B</a:t>
            </a:r>
            <a:r>
              <a:rPr lang="en-US" b="1" dirty="0">
                <a:latin typeface="Helvetica" charset="0"/>
                <a:cs typeface="STIXGeneral"/>
              </a:rPr>
              <a:t>C</a:t>
            </a:r>
            <a:endParaRPr lang="en-US" b="1" dirty="0">
              <a:latin typeface="Helvetica" charset="0"/>
              <a:cs typeface="Times New Roman"/>
            </a:endParaRPr>
          </a:p>
          <a:p>
            <a:pPr marL="68580" indent="-171450">
              <a:spcBef>
                <a:spcPts val="450"/>
              </a:spcBef>
              <a:buFont typeface="Arial"/>
              <a:buChar char="•"/>
              <a:tabLst>
                <a:tab pos="266700" algn="l"/>
              </a:tabLst>
            </a:pPr>
            <a:r>
              <a:rPr lang="en-US" dirty="0">
                <a:latin typeface="Helvetica" charset="0"/>
                <a:cs typeface="Times New Roman"/>
              </a:rPr>
              <a:t>Nontrivial FDs						A </a:t>
            </a:r>
            <a:r>
              <a:rPr lang="en-US" dirty="0">
                <a:latin typeface="Helvetica" charset="0"/>
                <a:cs typeface="STIXGeneral"/>
              </a:rPr>
              <a:t>→ B and B ⊈ A</a:t>
            </a:r>
          </a:p>
          <a:p>
            <a:pPr marL="68580" indent="-171450">
              <a:buFont typeface="Arial"/>
              <a:buChar char="•"/>
              <a:tabLst>
                <a:tab pos="266700" algn="l"/>
              </a:tabLst>
            </a:pPr>
            <a:r>
              <a:rPr lang="en-US" dirty="0">
                <a:latin typeface="Helvetica" charset="0"/>
                <a:cs typeface="Times New Roman"/>
              </a:rPr>
              <a:t>Completely nontrivial FDs			A </a:t>
            </a:r>
            <a:r>
              <a:rPr lang="en-US" dirty="0">
                <a:latin typeface="Helvetica" charset="0"/>
                <a:cs typeface="STIXGeneral"/>
              </a:rPr>
              <a:t>→ B and B </a:t>
            </a:r>
            <a:r>
              <a:rPr lang="en-US" sz="3200" dirty="0">
                <a:latin typeface="Helvetica" charset="0"/>
                <a:cs typeface="STIXGeneral"/>
              </a:rPr>
              <a:t>∩</a:t>
            </a:r>
            <a:r>
              <a:rPr lang="en-US" dirty="0">
                <a:latin typeface="Helvetica" charset="0"/>
                <a:cs typeface="STIXGeneral"/>
              </a:rPr>
              <a:t> A = </a:t>
            </a:r>
            <a:r>
              <a:rPr lang="en-US" sz="3200" dirty="0">
                <a:latin typeface="Helvetica" charset="0"/>
                <a:cs typeface="STIXGeneral"/>
              </a:rPr>
              <a:t>∅</a:t>
            </a:r>
            <a:endParaRPr lang="en-US" sz="4000" dirty="0">
              <a:latin typeface="Helvetica" charset="0"/>
              <a:cs typeface="Times New Roman"/>
            </a:endParaRPr>
          </a:p>
          <a:p>
            <a:pPr marL="68580" indent="-171450">
              <a:spcBef>
                <a:spcPts val="450"/>
              </a:spcBef>
              <a:buFont typeface="Arial"/>
              <a:buChar char="•"/>
              <a:tabLst>
                <a:tab pos="266700" algn="l"/>
                <a:tab pos="2248376" algn="l"/>
              </a:tabLst>
            </a:pPr>
            <a:r>
              <a:rPr lang="en-US" dirty="0">
                <a:latin typeface="Helvetica" charset="0"/>
                <a:cs typeface="Times New Roman"/>
              </a:rPr>
              <a:t>Splitting rule (Decomposition)		A </a:t>
            </a:r>
            <a:r>
              <a:rPr lang="en-US" dirty="0">
                <a:latin typeface="Helvetica" charset="0"/>
                <a:cs typeface="STIXGeneral"/>
              </a:rPr>
              <a:t>→ </a:t>
            </a:r>
            <a:r>
              <a:rPr lang="en-US" b="1" dirty="0">
                <a:latin typeface="Helvetica" charset="0"/>
                <a:cs typeface="STIXGeneral"/>
              </a:rPr>
              <a:t>BC</a:t>
            </a:r>
            <a:r>
              <a:rPr lang="en-US" dirty="0">
                <a:latin typeface="Helvetica" charset="0"/>
                <a:cs typeface="STIXGeneral"/>
              </a:rPr>
              <a:t> 	</a:t>
            </a:r>
            <a:r>
              <a:rPr lang="en-US" dirty="0">
                <a:latin typeface="Helvetica" charset="0"/>
                <a:cs typeface="Times New Roman"/>
              </a:rPr>
              <a:t> 		A </a:t>
            </a:r>
            <a:r>
              <a:rPr lang="en-US" dirty="0">
                <a:latin typeface="Helvetica" charset="0"/>
                <a:cs typeface="STIXGeneral"/>
              </a:rPr>
              <a:t>→ </a:t>
            </a:r>
            <a:r>
              <a:rPr lang="en-US" b="1" dirty="0">
                <a:latin typeface="Helvetica" charset="0"/>
                <a:cs typeface="STIXGeneral"/>
              </a:rPr>
              <a:t>B</a:t>
            </a:r>
            <a:r>
              <a:rPr lang="en-US" dirty="0">
                <a:latin typeface="Helvetica" charset="0"/>
                <a:cs typeface="STIXGeneral"/>
              </a:rPr>
              <a:t>,  </a:t>
            </a:r>
            <a:r>
              <a:rPr lang="en-US" dirty="0">
                <a:latin typeface="Helvetica" charset="0"/>
                <a:cs typeface="Times New Roman"/>
              </a:rPr>
              <a:t>A </a:t>
            </a:r>
            <a:r>
              <a:rPr lang="en-US" dirty="0">
                <a:latin typeface="Helvetica" charset="0"/>
                <a:cs typeface="STIXGeneral"/>
              </a:rPr>
              <a:t>→ </a:t>
            </a:r>
            <a:r>
              <a:rPr lang="en-US" b="1" dirty="0">
                <a:latin typeface="Helvetica" charset="0"/>
                <a:cs typeface="STIXGeneral"/>
              </a:rPr>
              <a:t>C</a:t>
            </a:r>
            <a:endParaRPr lang="en-US" b="1" dirty="0">
              <a:latin typeface="Helvetica" charset="0"/>
              <a:cs typeface="Times New Roman"/>
            </a:endParaRPr>
          </a:p>
          <a:p>
            <a:pPr marL="68580" indent="-171450">
              <a:spcBef>
                <a:spcPts val="450"/>
              </a:spcBef>
              <a:buFont typeface="Arial"/>
              <a:buChar char="•"/>
              <a:tabLst>
                <a:tab pos="266700" algn="l"/>
                <a:tab pos="2248376" algn="l"/>
              </a:tabLst>
            </a:pPr>
            <a:r>
              <a:rPr lang="en-US" dirty="0">
                <a:latin typeface="Helvetica" charset="0"/>
                <a:cs typeface="Times New Roman"/>
              </a:rPr>
              <a:t>Combining rule (Union)		 	A </a:t>
            </a:r>
            <a:r>
              <a:rPr lang="en-US" dirty="0">
                <a:latin typeface="Helvetica" charset="0"/>
                <a:cs typeface="STIXGeneral"/>
              </a:rPr>
              <a:t>→ </a:t>
            </a:r>
            <a:r>
              <a:rPr lang="en-US" b="1" dirty="0">
                <a:latin typeface="Helvetica" charset="0"/>
                <a:cs typeface="STIXGeneral"/>
              </a:rPr>
              <a:t>B</a:t>
            </a:r>
            <a:r>
              <a:rPr lang="en-US" dirty="0">
                <a:latin typeface="Helvetica" charset="0"/>
                <a:cs typeface="STIXGeneral"/>
              </a:rPr>
              <a:t>,  </a:t>
            </a:r>
            <a:r>
              <a:rPr lang="en-US" dirty="0">
                <a:latin typeface="Helvetica" charset="0"/>
                <a:cs typeface="Times New Roman"/>
              </a:rPr>
              <a:t>A </a:t>
            </a:r>
            <a:r>
              <a:rPr lang="en-US" dirty="0">
                <a:latin typeface="Helvetica" charset="0"/>
                <a:cs typeface="STIXGeneral"/>
              </a:rPr>
              <a:t>→ </a:t>
            </a:r>
            <a:r>
              <a:rPr lang="en-US" b="1" dirty="0">
                <a:latin typeface="Helvetica" charset="0"/>
                <a:cs typeface="STIXGeneral"/>
              </a:rPr>
              <a:t>C</a:t>
            </a:r>
            <a:r>
              <a:rPr lang="en-US" dirty="0">
                <a:latin typeface="Helvetica" charset="0"/>
                <a:cs typeface="STIXGeneral"/>
              </a:rPr>
              <a:t>	</a:t>
            </a:r>
            <a:r>
              <a:rPr lang="en-US" dirty="0">
                <a:latin typeface="Helvetica" charset="0"/>
                <a:cs typeface="Times New Roman"/>
              </a:rPr>
              <a:t> 	A </a:t>
            </a:r>
            <a:r>
              <a:rPr lang="en-US" dirty="0">
                <a:latin typeface="Helvetica" charset="0"/>
                <a:cs typeface="STIXGeneral"/>
              </a:rPr>
              <a:t>→ </a:t>
            </a:r>
            <a:r>
              <a:rPr lang="en-US" b="1" dirty="0">
                <a:latin typeface="Helvetica" charset="0"/>
                <a:cs typeface="STIXGeneral"/>
              </a:rPr>
              <a:t>BC</a:t>
            </a:r>
            <a:endParaRPr lang="en-US" b="1" dirty="0">
              <a:latin typeface="Helvetica" charset="0"/>
              <a:cs typeface="Times New Roman"/>
            </a:endParaRPr>
          </a:p>
          <a:p>
            <a:pPr marL="68580" indent="-171450">
              <a:spcBef>
                <a:spcPts val="450"/>
              </a:spcBef>
              <a:buFont typeface="Arial"/>
              <a:buChar char="•"/>
              <a:tabLst>
                <a:tab pos="266700" algn="l"/>
                <a:tab pos="2248376" algn="l"/>
              </a:tabLst>
            </a:pPr>
            <a:r>
              <a:rPr lang="en-US" dirty="0">
                <a:latin typeface="Helvetica" charset="0"/>
                <a:cs typeface="Times New Roman"/>
              </a:rPr>
              <a:t>Transitive rule		 				A </a:t>
            </a:r>
            <a:r>
              <a:rPr lang="en-US" dirty="0">
                <a:latin typeface="Helvetica" charset="0"/>
                <a:cs typeface="STIXGeneral"/>
              </a:rPr>
              <a:t>→ B,  </a:t>
            </a:r>
            <a:r>
              <a:rPr lang="en-US" dirty="0">
                <a:latin typeface="Helvetica" charset="0"/>
                <a:cs typeface="Times New Roman"/>
              </a:rPr>
              <a:t>B </a:t>
            </a:r>
            <a:r>
              <a:rPr lang="en-US" dirty="0">
                <a:latin typeface="Helvetica" charset="0"/>
                <a:cs typeface="STIXGeneral"/>
              </a:rPr>
              <a:t>→ C	</a:t>
            </a:r>
            <a:r>
              <a:rPr lang="en-US" dirty="0">
                <a:latin typeface="Helvetica" charset="0"/>
                <a:cs typeface="Times New Roman"/>
              </a:rPr>
              <a:t> 	A </a:t>
            </a:r>
            <a:r>
              <a:rPr lang="en-US" dirty="0">
                <a:latin typeface="Helvetica" charset="0"/>
                <a:cs typeface="STIXGeneral"/>
              </a:rPr>
              <a:t>→ C </a:t>
            </a:r>
          </a:p>
          <a:p>
            <a:pPr marL="9525">
              <a:spcBef>
                <a:spcPts val="900"/>
              </a:spcBef>
              <a:tabLst>
                <a:tab pos="266700" algn="l"/>
                <a:tab pos="2248376" algn="l"/>
              </a:tabLst>
            </a:pPr>
            <a:r>
              <a:rPr lang="en-US" i="1" dirty="0">
                <a:latin typeface="Helvetica" charset="0"/>
                <a:cs typeface="STIXGeneral"/>
              </a:rPr>
              <a:t>An FD, X → Y is inferred from a set of dependencies F specified on R </a:t>
            </a:r>
          </a:p>
          <a:p>
            <a:pPr marL="9525">
              <a:spcBef>
                <a:spcPts val="900"/>
              </a:spcBef>
              <a:tabLst>
                <a:tab pos="266700" algn="l"/>
                <a:tab pos="2248376" algn="l"/>
              </a:tabLst>
            </a:pPr>
            <a:r>
              <a:rPr lang="en-US" i="1" dirty="0">
                <a:latin typeface="Helvetica" charset="0"/>
                <a:cs typeface="STIXGeneral"/>
              </a:rPr>
              <a:t>	if X → Y holds in every legal relation instance, r, of R.</a:t>
            </a:r>
          </a:p>
          <a:p>
            <a:pPr marL="9525">
              <a:spcBef>
                <a:spcPts val="900"/>
              </a:spcBef>
              <a:tabLst>
                <a:tab pos="266700" algn="l"/>
                <a:tab pos="2248376" algn="l"/>
              </a:tabLst>
            </a:pPr>
            <a:r>
              <a:rPr lang="en-US" b="1" dirty="0">
                <a:latin typeface="Helvetica" charset="0"/>
                <a:cs typeface="STIXGeneral"/>
              </a:rPr>
              <a:t>The set of all dependencies that include F as well as all dependencies that can be inferred from F is called the closure of F ( denoted as F</a:t>
            </a:r>
            <a:r>
              <a:rPr lang="en-US" b="1" baseline="30000" dirty="0">
                <a:latin typeface="Helvetica" charset="0"/>
                <a:cs typeface="STIXGeneral"/>
              </a:rPr>
              <a:t>+</a:t>
            </a:r>
            <a:r>
              <a:rPr lang="en-US" b="1" dirty="0">
                <a:latin typeface="Helvetica" charset="0"/>
                <a:cs typeface="STIXGeneral"/>
              </a:rPr>
              <a:t>)</a:t>
            </a:r>
            <a:endParaRPr lang="en-US" b="1" dirty="0">
              <a:latin typeface="Helvetica" charset="0"/>
              <a:cs typeface="Times New Roman"/>
            </a:endParaRPr>
          </a:p>
          <a:p>
            <a:endParaRPr lang="en-US" dirty="0"/>
          </a:p>
        </p:txBody>
      </p:sp>
    </p:spTree>
    <p:extLst>
      <p:ext uri="{BB962C8B-B14F-4D97-AF65-F5344CB8AC3E}">
        <p14:creationId xmlns:p14="http://schemas.microsoft.com/office/powerpoint/2010/main" val="3070160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33AC0E-C785-9B42-A8C1-60793088EE71}"/>
              </a:ext>
            </a:extLst>
          </p:cNvPr>
          <p:cNvSpPr>
            <a:spLocks noGrp="1"/>
          </p:cNvSpPr>
          <p:nvPr>
            <p:ph type="title"/>
          </p:nvPr>
        </p:nvSpPr>
        <p:spPr/>
        <p:txBody>
          <a:bodyPr/>
          <a:lstStyle/>
          <a:p>
            <a:r>
              <a:rPr lang="en-US" dirty="0"/>
              <a:t>Getting to Closure</a:t>
            </a:r>
          </a:p>
        </p:txBody>
      </p:sp>
      <p:sp>
        <p:nvSpPr>
          <p:cNvPr id="6" name="Content Placeholder 5">
            <a:extLst>
              <a:ext uri="{FF2B5EF4-FFF2-40B4-BE49-F238E27FC236}">
                <a16:creationId xmlns:a16="http://schemas.microsoft.com/office/drawing/2014/main" id="{7E6DB6F8-E63A-FD4E-B4F5-8EE8BB9B38EA}"/>
              </a:ext>
            </a:extLst>
          </p:cNvPr>
          <p:cNvSpPr>
            <a:spLocks noGrp="1"/>
          </p:cNvSpPr>
          <p:nvPr>
            <p:ph idx="1"/>
          </p:nvPr>
        </p:nvSpPr>
        <p:spPr>
          <a:xfrm>
            <a:off x="0" y="1089302"/>
            <a:ext cx="8435187" cy="3896940"/>
          </a:xfrm>
        </p:spPr>
        <p:txBody>
          <a:bodyPr/>
          <a:lstStyle/>
          <a:p>
            <a:pPr marL="66675" lvl="1" indent="0">
              <a:buNone/>
              <a:tabLst>
                <a:tab pos="266700" algn="l"/>
              </a:tabLst>
            </a:pPr>
            <a:r>
              <a:rPr lang="is-IS" sz="2000" dirty="0">
                <a:latin typeface="Helvetica" charset="0"/>
                <a:cs typeface="Times New Roman"/>
              </a:rPr>
              <a:t>R (A, B, C, D, E, F) </a:t>
            </a:r>
          </a:p>
          <a:p>
            <a:pPr marL="66675" lvl="1" indent="0">
              <a:buNone/>
              <a:tabLst>
                <a:tab pos="266700" algn="l"/>
              </a:tabLst>
            </a:pPr>
            <a:r>
              <a:rPr lang="is-IS" sz="2000" dirty="0">
                <a:latin typeface="Helvetica" charset="0"/>
                <a:cs typeface="Times New Roman"/>
              </a:rPr>
              <a:t>   F = { 	A → B,  </a:t>
            </a:r>
          </a:p>
          <a:p>
            <a:pPr marL="66675" lvl="1" indent="0">
              <a:buNone/>
              <a:tabLst>
                <a:tab pos="266700" algn="l"/>
              </a:tabLst>
            </a:pPr>
            <a:r>
              <a:rPr lang="is-IS" sz="2000" dirty="0">
                <a:latin typeface="Helvetica" charset="0"/>
                <a:cs typeface="Times New Roman"/>
              </a:rPr>
              <a:t>	  		A → C,  </a:t>
            </a:r>
          </a:p>
          <a:p>
            <a:pPr marL="66675" lvl="1" indent="0">
              <a:buNone/>
              <a:tabLst>
                <a:tab pos="266700" algn="l"/>
              </a:tabLst>
            </a:pPr>
            <a:r>
              <a:rPr lang="is-IS" sz="2000" dirty="0">
                <a:latin typeface="Helvetica" charset="0"/>
                <a:cs typeface="Times New Roman"/>
              </a:rPr>
              <a:t>	 		CD → E,  </a:t>
            </a:r>
          </a:p>
          <a:p>
            <a:pPr marL="66675" lvl="1" indent="0">
              <a:buNone/>
              <a:tabLst>
                <a:tab pos="266700" algn="l"/>
              </a:tabLst>
            </a:pPr>
            <a:r>
              <a:rPr lang="is-IS" sz="2000" dirty="0">
                <a:latin typeface="Helvetica" charset="0"/>
                <a:cs typeface="Times New Roman"/>
              </a:rPr>
              <a:t>	 		CD → F, </a:t>
            </a:r>
          </a:p>
          <a:p>
            <a:pPr marL="66675" lvl="1" indent="0">
              <a:buNone/>
              <a:tabLst>
                <a:tab pos="266700" algn="l"/>
              </a:tabLst>
            </a:pPr>
            <a:r>
              <a:rPr lang="is-IS" sz="2000" dirty="0">
                <a:latin typeface="Helvetica" charset="0"/>
                <a:cs typeface="Times New Roman"/>
              </a:rPr>
              <a:t>	 		B → E  }</a:t>
            </a:r>
          </a:p>
          <a:p>
            <a:endParaRPr lang="en-US" dirty="0"/>
          </a:p>
        </p:txBody>
      </p:sp>
      <p:sp>
        <p:nvSpPr>
          <p:cNvPr id="8" name="Content Placeholder 7">
            <a:extLst>
              <a:ext uri="{FF2B5EF4-FFF2-40B4-BE49-F238E27FC236}">
                <a16:creationId xmlns:a16="http://schemas.microsoft.com/office/drawing/2014/main" id="{B70E8A7B-477B-6449-AA58-BA7E7511ADA5}"/>
              </a:ext>
            </a:extLst>
          </p:cNvPr>
          <p:cNvSpPr>
            <a:spLocks noGrp="1"/>
          </p:cNvSpPr>
          <p:nvPr>
            <p:ph sz="half" idx="4294967295"/>
          </p:nvPr>
        </p:nvSpPr>
        <p:spPr>
          <a:xfrm>
            <a:off x="2765425" y="1100732"/>
            <a:ext cx="6378575" cy="2703513"/>
          </a:xfrm>
        </p:spPr>
        <p:txBody>
          <a:bodyPr/>
          <a:lstStyle/>
          <a:p>
            <a:pPr marL="9049" indent="0">
              <a:spcBef>
                <a:spcPts val="1538"/>
              </a:spcBef>
              <a:buNone/>
            </a:pPr>
            <a:r>
              <a:rPr lang="en-US" sz="1800" dirty="0">
                <a:latin typeface="Helvetica" charset="0"/>
                <a:cs typeface="Times New Roman"/>
              </a:rPr>
              <a:t>F</a:t>
            </a:r>
            <a:r>
              <a:rPr lang="en-US" sz="1800" baseline="24904" dirty="0">
                <a:latin typeface="Helvetica" charset="0"/>
                <a:cs typeface="Times New Roman"/>
              </a:rPr>
              <a:t>+ </a:t>
            </a:r>
            <a:r>
              <a:rPr lang="en-US" sz="1800" dirty="0">
                <a:latin typeface="Helvetica" charset="0"/>
                <a:cs typeface="Times New Roman"/>
              </a:rPr>
              <a:t>(some members of the closure set of FDs can be determined)</a:t>
            </a:r>
          </a:p>
          <a:p>
            <a:pPr marL="609600" lvl="1" indent="-257175">
              <a:lnSpc>
                <a:spcPct val="150000"/>
              </a:lnSpc>
              <a:spcBef>
                <a:spcPts val="0"/>
              </a:spcBef>
              <a:buFont typeface="Arial"/>
              <a:buChar char="•"/>
              <a:tabLst>
                <a:tab pos="609600" algn="l"/>
              </a:tabLst>
            </a:pPr>
            <a:r>
              <a:rPr lang="is-IS" sz="1800" b="1" dirty="0">
                <a:latin typeface="Helvetica" charset="0"/>
                <a:cs typeface="Times New Roman"/>
              </a:rPr>
              <a:t>A → BC </a:t>
            </a:r>
            <a:r>
              <a:rPr lang="is-IS" sz="1800" dirty="0">
                <a:latin typeface="Helvetica" charset="0"/>
                <a:cs typeface="Times New Roman"/>
              </a:rPr>
              <a:t>by combining A → B with A → C</a:t>
            </a:r>
          </a:p>
          <a:p>
            <a:pPr marL="609600" lvl="1" indent="-257175">
              <a:lnSpc>
                <a:spcPct val="150000"/>
              </a:lnSpc>
              <a:spcBef>
                <a:spcPts val="0"/>
              </a:spcBef>
              <a:buFont typeface="Arial"/>
              <a:buChar char="•"/>
              <a:tabLst>
                <a:tab pos="609600" algn="l"/>
              </a:tabLst>
            </a:pPr>
            <a:r>
              <a:rPr lang="en-US" sz="1800" b="1" dirty="0">
                <a:latin typeface="Helvetica" charset="0"/>
                <a:cs typeface="Times New Roman"/>
              </a:rPr>
              <a:t>A </a:t>
            </a:r>
            <a:r>
              <a:rPr lang="en-US" sz="1800" b="1" dirty="0">
                <a:latin typeface="Helvetica" charset="0"/>
                <a:cs typeface="STIXGeneral"/>
              </a:rPr>
              <a:t>→ </a:t>
            </a:r>
            <a:r>
              <a:rPr lang="en-US" sz="1800" b="1" dirty="0">
                <a:latin typeface="Helvetica" charset="0"/>
                <a:cs typeface="Times New Roman"/>
              </a:rPr>
              <a:t>E </a:t>
            </a:r>
            <a:r>
              <a:rPr lang="en-US" sz="1800" dirty="0">
                <a:latin typeface="Helvetica" charset="0"/>
                <a:cs typeface="Times New Roman"/>
              </a:rPr>
              <a:t>by transitivity from A </a:t>
            </a:r>
            <a:r>
              <a:rPr lang="en-US" sz="1800" dirty="0">
                <a:latin typeface="Helvetica" charset="0"/>
                <a:cs typeface="STIXGeneral"/>
              </a:rPr>
              <a:t>→ </a:t>
            </a:r>
            <a:r>
              <a:rPr lang="en-US" sz="1800" dirty="0">
                <a:latin typeface="Helvetica" charset="0"/>
                <a:cs typeface="Times New Roman"/>
              </a:rPr>
              <a:t>B and B </a:t>
            </a:r>
            <a:r>
              <a:rPr lang="en-US" sz="1800" dirty="0">
                <a:latin typeface="Helvetica" charset="0"/>
                <a:cs typeface="STIXGeneral"/>
              </a:rPr>
              <a:t>→ </a:t>
            </a:r>
            <a:r>
              <a:rPr lang="en-US" sz="1800" dirty="0">
                <a:latin typeface="Helvetica" charset="0"/>
                <a:cs typeface="Times New Roman"/>
              </a:rPr>
              <a:t>E</a:t>
            </a:r>
          </a:p>
          <a:p>
            <a:pPr marL="609600" marR="3810" lvl="1" indent="-257175">
              <a:lnSpc>
                <a:spcPct val="150000"/>
              </a:lnSpc>
              <a:spcBef>
                <a:spcPts val="0"/>
              </a:spcBef>
              <a:buFont typeface="Arial"/>
              <a:buChar char="•"/>
              <a:tabLst>
                <a:tab pos="609600" algn="l"/>
              </a:tabLst>
            </a:pPr>
            <a:r>
              <a:rPr lang="en-US" sz="1800" b="1" dirty="0">
                <a:latin typeface="Helvetica" charset="0"/>
                <a:cs typeface="Times New Roman"/>
              </a:rPr>
              <a:t>AD </a:t>
            </a:r>
            <a:r>
              <a:rPr lang="en-US" sz="1800" b="1" dirty="0">
                <a:latin typeface="Helvetica" charset="0"/>
                <a:cs typeface="STIXGeneral"/>
              </a:rPr>
              <a:t>→ </a:t>
            </a:r>
            <a:r>
              <a:rPr lang="en-US" sz="1800" b="1" dirty="0">
                <a:latin typeface="Helvetica" charset="0"/>
                <a:cs typeface="Times New Roman"/>
              </a:rPr>
              <a:t>F </a:t>
            </a:r>
            <a:r>
              <a:rPr lang="en-US" sz="1800" dirty="0">
                <a:latin typeface="Helvetica" charset="0"/>
                <a:cs typeface="Times New Roman"/>
              </a:rPr>
              <a:t>by augmenting A </a:t>
            </a:r>
            <a:r>
              <a:rPr lang="en-US" sz="1800" dirty="0">
                <a:latin typeface="Helvetica" charset="0"/>
                <a:cs typeface="STIXGeneral"/>
              </a:rPr>
              <a:t>→ </a:t>
            </a:r>
            <a:r>
              <a:rPr lang="en-US" sz="1800" dirty="0">
                <a:latin typeface="Helvetica" charset="0"/>
                <a:cs typeface="Times New Roman"/>
              </a:rPr>
              <a:t>C with D, to get AD </a:t>
            </a:r>
            <a:r>
              <a:rPr lang="en-US" sz="1800" dirty="0">
                <a:latin typeface="Helvetica" charset="0"/>
                <a:cs typeface="STIXGeneral"/>
              </a:rPr>
              <a:t>→ </a:t>
            </a:r>
            <a:r>
              <a:rPr lang="en-US" sz="1800" dirty="0">
                <a:latin typeface="Helvetica" charset="0"/>
                <a:cs typeface="Times New Roman"/>
              </a:rPr>
              <a:t>CD and then transitivity with CD </a:t>
            </a:r>
            <a:r>
              <a:rPr lang="en-US" sz="1800" dirty="0">
                <a:latin typeface="Helvetica" charset="0"/>
                <a:cs typeface="STIXGeneral"/>
              </a:rPr>
              <a:t>→ </a:t>
            </a:r>
            <a:r>
              <a:rPr lang="en-US" sz="1800" dirty="0">
                <a:latin typeface="Helvetica" charset="0"/>
                <a:cs typeface="Times New Roman"/>
              </a:rPr>
              <a:t>F</a:t>
            </a:r>
          </a:p>
          <a:p>
            <a:pPr marL="609600" marR="118110" lvl="1" indent="-257175">
              <a:lnSpc>
                <a:spcPct val="150000"/>
              </a:lnSpc>
              <a:spcBef>
                <a:spcPts val="0"/>
              </a:spcBef>
              <a:buFont typeface="Arial"/>
              <a:buChar char="•"/>
              <a:tabLst>
                <a:tab pos="609600" algn="l"/>
              </a:tabLst>
            </a:pPr>
            <a:r>
              <a:rPr lang="en-US" sz="1800" b="1" dirty="0">
                <a:latin typeface="Helvetica" charset="0"/>
                <a:cs typeface="Times New Roman"/>
              </a:rPr>
              <a:t>CD </a:t>
            </a:r>
            <a:r>
              <a:rPr lang="en-US" sz="1800" b="1" dirty="0">
                <a:latin typeface="Helvetica" charset="0"/>
                <a:cs typeface="STIXGeneral"/>
              </a:rPr>
              <a:t>→ </a:t>
            </a:r>
            <a:r>
              <a:rPr lang="en-US" sz="1800" b="1" dirty="0">
                <a:latin typeface="Helvetica" charset="0"/>
                <a:cs typeface="Times New Roman"/>
              </a:rPr>
              <a:t>EF </a:t>
            </a:r>
            <a:r>
              <a:rPr lang="en-US" sz="1800" dirty="0">
                <a:latin typeface="Helvetica" charset="0"/>
                <a:cs typeface="Times New Roman"/>
              </a:rPr>
              <a:t>by combining CD </a:t>
            </a:r>
            <a:r>
              <a:rPr lang="en-US" sz="1800" dirty="0">
                <a:latin typeface="Helvetica" charset="0"/>
                <a:cs typeface="STIXGeneral"/>
              </a:rPr>
              <a:t>→ </a:t>
            </a:r>
            <a:r>
              <a:rPr lang="en-US" sz="1800" dirty="0">
                <a:latin typeface="Helvetica" charset="0"/>
                <a:cs typeface="Times New Roman"/>
              </a:rPr>
              <a:t>F with CD </a:t>
            </a:r>
            <a:r>
              <a:rPr lang="en-US" sz="1800" dirty="0">
                <a:latin typeface="Helvetica" charset="0"/>
                <a:cs typeface="STIXGeneral"/>
              </a:rPr>
              <a:t>→ </a:t>
            </a:r>
            <a:r>
              <a:rPr lang="en-US" sz="1800" dirty="0">
                <a:latin typeface="Helvetica" charset="0"/>
                <a:cs typeface="Times New Roman"/>
              </a:rPr>
              <a:t>E</a:t>
            </a:r>
          </a:p>
          <a:p>
            <a:pPr marL="0" indent="0">
              <a:buNone/>
            </a:pPr>
            <a:endParaRPr lang="en-US" dirty="0"/>
          </a:p>
        </p:txBody>
      </p:sp>
      <p:sp>
        <p:nvSpPr>
          <p:cNvPr id="7" name="object 7"/>
          <p:cNvSpPr txBox="1">
            <a:spLocks noGrp="1"/>
          </p:cNvSpPr>
          <p:nvPr>
            <p:ph type="sldNum" sz="quarter" idx="4294967295"/>
          </p:nvPr>
        </p:nvSpPr>
        <p:spPr>
          <a:xfrm>
            <a:off x="8826500" y="6505575"/>
            <a:ext cx="317500" cy="296863"/>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25</a:t>
            </a:fld>
            <a:endParaRPr spc="4" dirty="0"/>
          </a:p>
        </p:txBody>
      </p:sp>
      <p:sp>
        <p:nvSpPr>
          <p:cNvPr id="2" name="TextBox 1">
            <a:extLst>
              <a:ext uri="{FF2B5EF4-FFF2-40B4-BE49-F238E27FC236}">
                <a16:creationId xmlns:a16="http://schemas.microsoft.com/office/drawing/2014/main" id="{1A673522-BE7E-9C4B-AE9B-1A8BD4100950}"/>
              </a:ext>
            </a:extLst>
          </p:cNvPr>
          <p:cNvSpPr txBox="1"/>
          <p:nvPr/>
        </p:nvSpPr>
        <p:spPr>
          <a:xfrm>
            <a:off x="889001" y="4296972"/>
            <a:ext cx="7706783" cy="707886"/>
          </a:xfrm>
          <a:prstGeom prst="rect">
            <a:avLst/>
          </a:prstGeom>
          <a:noFill/>
        </p:spPr>
        <p:txBody>
          <a:bodyPr wrap="square" rtlCol="0">
            <a:spAutoFit/>
          </a:bodyPr>
          <a:lstStyle/>
          <a:p>
            <a:pPr marL="66675" lvl="1" indent="0">
              <a:buNone/>
              <a:tabLst>
                <a:tab pos="266700" algn="l"/>
              </a:tabLst>
            </a:pPr>
            <a:r>
              <a:rPr lang="is-IS" sz="2000" dirty="0">
                <a:latin typeface="Helvetica" charset="0"/>
                <a:cs typeface="Times New Roman"/>
              </a:rPr>
              <a:t>F</a:t>
            </a:r>
            <a:r>
              <a:rPr lang="is-IS" sz="2000" baseline="30000" dirty="0">
                <a:latin typeface="Helvetica" charset="0"/>
                <a:cs typeface="Times New Roman"/>
              </a:rPr>
              <a:t>+</a:t>
            </a:r>
            <a:r>
              <a:rPr lang="is-IS" sz="2000" dirty="0">
                <a:latin typeface="Helvetica" charset="0"/>
                <a:cs typeface="Times New Roman"/>
              </a:rPr>
              <a:t> = { 	A → B, 	A → C, 	 A → BC, CD → E, CD → F, B → E,  </a:t>
            </a:r>
          </a:p>
          <a:p>
            <a:pPr marL="66675" lvl="1" indent="0">
              <a:buNone/>
              <a:tabLst>
                <a:tab pos="266700" algn="l"/>
              </a:tabLst>
            </a:pPr>
            <a:r>
              <a:rPr lang="is-IS" sz="2000" dirty="0">
                <a:latin typeface="Helvetica" charset="0"/>
                <a:cs typeface="Times New Roman"/>
              </a:rPr>
              <a:t>	 		A → E, AD →</a:t>
            </a:r>
            <a:r>
              <a:rPr lang="is-IS" sz="2000" dirty="0">
                <a:latin typeface="Helvetica" charset="0"/>
                <a:cs typeface="Times New Roman"/>
                <a:sym typeface="Wingdings" pitchFamily="2" charset="2"/>
              </a:rPr>
              <a:t> F, CD </a:t>
            </a:r>
            <a:r>
              <a:rPr lang="is-IS" sz="2000" dirty="0">
                <a:latin typeface="Helvetica" charset="0"/>
                <a:cs typeface="Times New Roman"/>
              </a:rPr>
              <a:t>→ EF, (plus others)}</a:t>
            </a:r>
          </a:p>
        </p:txBody>
      </p:sp>
      <p:sp>
        <p:nvSpPr>
          <p:cNvPr id="9" name="Rectangle 8">
            <a:extLst>
              <a:ext uri="{FF2B5EF4-FFF2-40B4-BE49-F238E27FC236}">
                <a16:creationId xmlns:a16="http://schemas.microsoft.com/office/drawing/2014/main" id="{0D64B461-E06B-45BE-B958-2DFC320B31BA}"/>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84C9A382-FA73-45BA-8B59-7A5F4B78C35C}"/>
              </a:ext>
            </a:extLst>
          </p:cNvPr>
          <p:cNvSpPr txBox="1"/>
          <p:nvPr/>
        </p:nvSpPr>
        <p:spPr>
          <a:xfrm>
            <a:off x="238125" y="43934"/>
            <a:ext cx="2978572" cy="369332"/>
          </a:xfrm>
          <a:prstGeom prst="rect">
            <a:avLst/>
          </a:prstGeom>
          <a:noFill/>
        </p:spPr>
        <p:txBody>
          <a:bodyPr wrap="none" rtlCol="0">
            <a:spAutoFit/>
          </a:bodyPr>
          <a:lstStyle/>
          <a:p>
            <a:r>
              <a:rPr lang="en-US" b="1" dirty="0"/>
              <a:t>CMSC 508 – Database Theory</a:t>
            </a:r>
          </a:p>
        </p:txBody>
      </p:sp>
      <p:sp>
        <p:nvSpPr>
          <p:cNvPr id="11" name="TextBox 10">
            <a:extLst>
              <a:ext uri="{FF2B5EF4-FFF2-40B4-BE49-F238E27FC236}">
                <a16:creationId xmlns:a16="http://schemas.microsoft.com/office/drawing/2014/main" id="{82018CE7-C1CB-420E-A972-648D96D9049C}"/>
              </a:ext>
            </a:extLst>
          </p:cNvPr>
          <p:cNvSpPr txBox="1"/>
          <p:nvPr/>
        </p:nvSpPr>
        <p:spPr>
          <a:xfrm>
            <a:off x="6280572" y="43934"/>
            <a:ext cx="2742802" cy="369332"/>
          </a:xfrm>
          <a:prstGeom prst="rect">
            <a:avLst/>
          </a:prstGeom>
          <a:noFill/>
        </p:spPr>
        <p:txBody>
          <a:bodyPr wrap="none" rtlCol="0">
            <a:spAutoFit/>
          </a:bodyPr>
          <a:lstStyle/>
          <a:p>
            <a:pPr algn="r"/>
            <a:r>
              <a:rPr lang="en-US" b="1" dirty="0"/>
              <a:t>Relational database design</a:t>
            </a:r>
          </a:p>
        </p:txBody>
      </p:sp>
      <p:pic>
        <p:nvPicPr>
          <p:cNvPr id="12" name="Picture 11" descr="A picture containing drawing&#10;&#10;Description automatically generated">
            <a:extLst>
              <a:ext uri="{FF2B5EF4-FFF2-40B4-BE49-F238E27FC236}">
                <a16:creationId xmlns:a16="http://schemas.microsoft.com/office/drawing/2014/main" id="{03D347DA-CEAD-4205-B38C-10C51C30D93C}"/>
              </a:ext>
            </a:extLst>
          </p:cNvPr>
          <p:cNvPicPr>
            <a:picLocks noChangeAspect="1"/>
          </p:cNvPicPr>
          <p:nvPr/>
        </p:nvPicPr>
        <p:blipFill>
          <a:blip r:embed="rId3">
            <a:alphaModFix/>
          </a:blip>
          <a:stretch>
            <a:fillRect/>
          </a:stretch>
        </p:blipFill>
        <p:spPr>
          <a:xfrm>
            <a:off x="3511244" y="91440"/>
            <a:ext cx="2121513" cy="274320"/>
          </a:xfrm>
          <a:prstGeom prst="rect">
            <a:avLst/>
          </a:prstGeom>
        </p:spPr>
      </p:pic>
    </p:spTree>
    <p:extLst>
      <p:ext uri="{BB962C8B-B14F-4D97-AF65-F5344CB8AC3E}">
        <p14:creationId xmlns:p14="http://schemas.microsoft.com/office/powerpoint/2010/main" val="377229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42675-7AB1-9C4C-9858-B940761B94C9}"/>
              </a:ext>
            </a:extLst>
          </p:cNvPr>
          <p:cNvSpPr>
            <a:spLocks noGrp="1"/>
          </p:cNvSpPr>
          <p:nvPr>
            <p:ph type="title"/>
          </p:nvPr>
        </p:nvSpPr>
        <p:spPr/>
        <p:txBody>
          <a:bodyPr/>
          <a:lstStyle/>
          <a:p>
            <a:r>
              <a:rPr lang="en-US" dirty="0"/>
              <a:t>Getting to Closure</a:t>
            </a:r>
          </a:p>
        </p:txBody>
      </p:sp>
      <p:sp>
        <p:nvSpPr>
          <p:cNvPr id="4" name="Content Placeholder 3"/>
          <p:cNvSpPr>
            <a:spLocks noGrp="1"/>
          </p:cNvSpPr>
          <p:nvPr>
            <p:ph idx="1"/>
          </p:nvPr>
        </p:nvSpPr>
        <p:spPr>
          <a:xfrm>
            <a:off x="457200" y="1665148"/>
            <a:ext cx="8229600" cy="2621046"/>
          </a:xfrm>
        </p:spPr>
        <p:txBody>
          <a:bodyPr/>
          <a:lstStyle/>
          <a:p>
            <a:pPr marL="0" indent="0">
              <a:buNone/>
            </a:pPr>
            <a:r>
              <a:rPr lang="en-US" sz="2000" dirty="0"/>
              <a:t>R (A, B, C, D, E)</a:t>
            </a:r>
          </a:p>
          <a:p>
            <a:pPr indent="0">
              <a:spcBef>
                <a:spcPts val="450"/>
              </a:spcBef>
              <a:buNone/>
            </a:pPr>
            <a:r>
              <a:rPr lang="en-US" sz="2000" dirty="0"/>
              <a:t>A ➝ B </a:t>
            </a:r>
          </a:p>
          <a:p>
            <a:pPr indent="0">
              <a:spcBef>
                <a:spcPts val="450"/>
              </a:spcBef>
              <a:buNone/>
            </a:pPr>
            <a:r>
              <a:rPr lang="en-US" sz="2000" dirty="0"/>
              <a:t>CD ➝ E</a:t>
            </a:r>
          </a:p>
          <a:p>
            <a:pPr indent="0">
              <a:spcBef>
                <a:spcPts val="450"/>
              </a:spcBef>
              <a:buNone/>
            </a:pPr>
            <a:r>
              <a:rPr lang="en-US" sz="2000" dirty="0"/>
              <a:t>E ➝ A</a:t>
            </a:r>
          </a:p>
          <a:p>
            <a:pPr indent="0">
              <a:spcBef>
                <a:spcPts val="450"/>
              </a:spcBef>
              <a:buNone/>
            </a:pPr>
            <a:r>
              <a:rPr lang="en-US" sz="2000" dirty="0"/>
              <a:t>B ➝ E</a:t>
            </a:r>
            <a:endParaRPr lang="en-US" sz="1600" dirty="0"/>
          </a:p>
          <a:p>
            <a:pPr marL="0" indent="0">
              <a:spcBef>
                <a:spcPts val="450"/>
              </a:spcBef>
              <a:buNone/>
            </a:pPr>
            <a:endParaRPr lang="en-US" sz="1800" dirty="0"/>
          </a:p>
          <a:p>
            <a:pPr marL="0" indent="0">
              <a:spcBef>
                <a:spcPts val="450"/>
              </a:spcBef>
              <a:buNone/>
            </a:pPr>
            <a:r>
              <a:rPr lang="en-US" sz="1800" dirty="0"/>
              <a:t>What are the minimum set of keys that will generate all the attributes of R?</a:t>
            </a:r>
          </a:p>
          <a:p>
            <a:pPr lvl="1">
              <a:spcBef>
                <a:spcPts val="450"/>
              </a:spcBef>
            </a:pPr>
            <a:r>
              <a:rPr lang="en-US" sz="1600" dirty="0"/>
              <a:t>The first step is to find the attribute closure for each functional dependency</a:t>
            </a:r>
          </a:p>
          <a:p>
            <a:pPr lvl="1">
              <a:spcBef>
                <a:spcPts val="450"/>
              </a:spcBef>
            </a:pPr>
            <a:r>
              <a:rPr lang="en-US" sz="1600" dirty="0"/>
              <a:t>Find the minimum set of left-hand attributes that will generate all the attributes of R</a:t>
            </a:r>
          </a:p>
        </p:txBody>
      </p:sp>
      <p:sp>
        <p:nvSpPr>
          <p:cNvPr id="3" name="TextBox 2">
            <a:extLst>
              <a:ext uri="{FF2B5EF4-FFF2-40B4-BE49-F238E27FC236}">
                <a16:creationId xmlns:a16="http://schemas.microsoft.com/office/drawing/2014/main" id="{8D0DA51A-8008-944E-BB44-0BAD2121855B}"/>
              </a:ext>
            </a:extLst>
          </p:cNvPr>
          <p:cNvSpPr txBox="1"/>
          <p:nvPr/>
        </p:nvSpPr>
        <p:spPr>
          <a:xfrm>
            <a:off x="457199" y="1064398"/>
            <a:ext cx="8229599" cy="7540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algn="ctr" defTabSz="438150" fontAlgn="auto" hangingPunct="0">
              <a:spcBef>
                <a:spcPts val="0"/>
              </a:spcBef>
              <a:spcAft>
                <a:spcPts val="0"/>
              </a:spcAft>
            </a:pPr>
            <a:r>
              <a:rPr lang="en-US" sz="2400" b="1" u="sng" dirty="0">
                <a:solidFill>
                  <a:srgbClr val="000000"/>
                </a:solidFill>
                <a:sym typeface="Helvetica Light"/>
              </a:rPr>
              <a:t>Attribute</a:t>
            </a:r>
            <a:r>
              <a:rPr lang="en-US" sz="2400" b="1" dirty="0">
                <a:solidFill>
                  <a:srgbClr val="000000"/>
                </a:solidFill>
                <a:sym typeface="Helvetica Light"/>
              </a:rPr>
              <a:t> closure</a:t>
            </a:r>
            <a:r>
              <a:rPr lang="en-US" sz="2000" dirty="0">
                <a:solidFill>
                  <a:srgbClr val="000000"/>
                </a:solidFill>
                <a:sym typeface="Helvetica Light"/>
              </a:rPr>
              <a:t>: the set of attributes, A, such that X </a:t>
            </a:r>
            <a:r>
              <a:rPr lang="en-US" sz="2000" dirty="0"/>
              <a:t>➝</a:t>
            </a:r>
            <a:r>
              <a:rPr lang="en-US" sz="2000" dirty="0">
                <a:solidFill>
                  <a:srgbClr val="000000"/>
                </a:solidFill>
                <a:sym typeface="Helvetica Light"/>
              </a:rPr>
              <a:t> A can be inferred using Armstrong Axioms</a:t>
            </a:r>
            <a:endParaRPr lang="en-US" sz="2800" dirty="0">
              <a:solidFill>
                <a:srgbClr val="000000"/>
              </a:solidFill>
              <a:latin typeface="+mn-lt"/>
              <a:ea typeface="+mn-ea"/>
              <a:sym typeface="Helvetica Light"/>
            </a:endParaRPr>
          </a:p>
        </p:txBody>
      </p:sp>
      <p:sp>
        <p:nvSpPr>
          <p:cNvPr id="5" name="Rectangle 4">
            <a:extLst>
              <a:ext uri="{FF2B5EF4-FFF2-40B4-BE49-F238E27FC236}">
                <a16:creationId xmlns:a16="http://schemas.microsoft.com/office/drawing/2014/main" id="{B27F7024-4A63-423C-BDCC-586247BA44BA}"/>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AEA25DD4-DFED-43D6-B954-27FB51A9086B}"/>
              </a:ext>
            </a:extLst>
          </p:cNvPr>
          <p:cNvSpPr txBox="1"/>
          <p:nvPr/>
        </p:nvSpPr>
        <p:spPr>
          <a:xfrm>
            <a:off x="238125" y="43934"/>
            <a:ext cx="2978572" cy="369332"/>
          </a:xfrm>
          <a:prstGeom prst="rect">
            <a:avLst/>
          </a:prstGeom>
          <a:noFill/>
        </p:spPr>
        <p:txBody>
          <a:bodyPr wrap="none" rtlCol="0">
            <a:spAutoFit/>
          </a:bodyPr>
          <a:lstStyle/>
          <a:p>
            <a:r>
              <a:rPr lang="en-US" b="1" dirty="0"/>
              <a:t>CMSC 508 – Database Theory</a:t>
            </a:r>
          </a:p>
        </p:txBody>
      </p:sp>
      <p:sp>
        <p:nvSpPr>
          <p:cNvPr id="7" name="TextBox 6">
            <a:extLst>
              <a:ext uri="{FF2B5EF4-FFF2-40B4-BE49-F238E27FC236}">
                <a16:creationId xmlns:a16="http://schemas.microsoft.com/office/drawing/2014/main" id="{86CBD180-7577-4254-B578-AB6B09A2E595}"/>
              </a:ext>
            </a:extLst>
          </p:cNvPr>
          <p:cNvSpPr txBox="1"/>
          <p:nvPr/>
        </p:nvSpPr>
        <p:spPr>
          <a:xfrm>
            <a:off x="6280572" y="43934"/>
            <a:ext cx="2742802" cy="369332"/>
          </a:xfrm>
          <a:prstGeom prst="rect">
            <a:avLst/>
          </a:prstGeom>
          <a:noFill/>
        </p:spPr>
        <p:txBody>
          <a:bodyPr wrap="none" rtlCol="0">
            <a:spAutoFit/>
          </a:bodyPr>
          <a:lstStyle/>
          <a:p>
            <a:pPr algn="r"/>
            <a:r>
              <a:rPr lang="en-US" b="1" dirty="0"/>
              <a:t>Relational database design</a:t>
            </a:r>
          </a:p>
        </p:txBody>
      </p:sp>
      <p:pic>
        <p:nvPicPr>
          <p:cNvPr id="8" name="Picture 7" descr="A picture containing drawing&#10;&#10;Description automatically generated">
            <a:extLst>
              <a:ext uri="{FF2B5EF4-FFF2-40B4-BE49-F238E27FC236}">
                <a16:creationId xmlns:a16="http://schemas.microsoft.com/office/drawing/2014/main" id="{AE275B32-6CB0-4931-8932-0CDFB97A48B0}"/>
              </a:ext>
            </a:extLst>
          </p:cNvPr>
          <p:cNvPicPr>
            <a:picLocks noChangeAspect="1"/>
          </p:cNvPicPr>
          <p:nvPr/>
        </p:nvPicPr>
        <p:blipFill>
          <a:blip r:embed="rId3">
            <a:alphaModFix/>
          </a:blip>
          <a:stretch>
            <a:fillRect/>
          </a:stretch>
        </p:blipFill>
        <p:spPr>
          <a:xfrm>
            <a:off x="3511244" y="91440"/>
            <a:ext cx="2121513" cy="274320"/>
          </a:xfrm>
          <a:prstGeom prst="rect">
            <a:avLst/>
          </a:prstGeom>
        </p:spPr>
      </p:pic>
    </p:spTree>
    <p:extLst>
      <p:ext uri="{BB962C8B-B14F-4D97-AF65-F5344CB8AC3E}">
        <p14:creationId xmlns:p14="http://schemas.microsoft.com/office/powerpoint/2010/main" val="1619257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CA885-538C-D14F-A902-B8A2173FDF61}"/>
              </a:ext>
            </a:extLst>
          </p:cNvPr>
          <p:cNvSpPr>
            <a:spLocks noGrp="1"/>
          </p:cNvSpPr>
          <p:nvPr>
            <p:ph type="title"/>
          </p:nvPr>
        </p:nvSpPr>
        <p:spPr/>
        <p:txBody>
          <a:bodyPr/>
          <a:lstStyle/>
          <a:p>
            <a:r>
              <a:rPr lang="en-US" dirty="0"/>
              <a:t>Getting to Closure – A roadmap!</a:t>
            </a:r>
          </a:p>
        </p:txBody>
      </p:sp>
      <p:sp>
        <p:nvSpPr>
          <p:cNvPr id="3" name="Content Placeholder 2">
            <a:extLst>
              <a:ext uri="{FF2B5EF4-FFF2-40B4-BE49-F238E27FC236}">
                <a16:creationId xmlns:a16="http://schemas.microsoft.com/office/drawing/2014/main" id="{12B88911-E48F-4FB0-982E-04BA25B17FDA}"/>
              </a:ext>
            </a:extLst>
          </p:cNvPr>
          <p:cNvSpPr>
            <a:spLocks noGrp="1"/>
          </p:cNvSpPr>
          <p:nvPr>
            <p:ph idx="1"/>
          </p:nvPr>
        </p:nvSpPr>
        <p:spPr/>
        <p:txBody>
          <a:bodyPr>
            <a:normAutofit fontScale="85000" lnSpcReduction="20000"/>
          </a:bodyPr>
          <a:lstStyle/>
          <a:p>
            <a:pPr marL="0" indent="0">
              <a:spcBef>
                <a:spcPts val="900"/>
              </a:spcBef>
              <a:buNone/>
              <a:tabLst>
                <a:tab pos="266700" algn="l"/>
                <a:tab pos="2248376" algn="l"/>
              </a:tabLst>
            </a:pPr>
            <a:r>
              <a:rPr lang="en-US" dirty="0">
                <a:latin typeface="Helvetica" charset="0"/>
                <a:cs typeface="Times New Roman"/>
              </a:rPr>
              <a:t>The closure of {A</a:t>
            </a:r>
            <a:r>
              <a:rPr lang="en-US" baseline="-25000" dirty="0">
                <a:latin typeface="Helvetica" charset="0"/>
                <a:cs typeface="Times New Roman"/>
              </a:rPr>
              <a:t>1</a:t>
            </a:r>
            <a:r>
              <a:rPr lang="en-US" dirty="0">
                <a:latin typeface="Helvetica" charset="0"/>
                <a:cs typeface="Times New Roman"/>
              </a:rPr>
              <a:t>, A</a:t>
            </a:r>
            <a:r>
              <a:rPr lang="en-US" baseline="-25000" dirty="0">
                <a:latin typeface="Helvetica" charset="0"/>
                <a:cs typeface="Times New Roman"/>
              </a:rPr>
              <a:t>2</a:t>
            </a:r>
            <a:r>
              <a:rPr lang="en-US" dirty="0">
                <a:latin typeface="Helvetica" charset="0"/>
                <a:cs typeface="Times New Roman"/>
              </a:rPr>
              <a:t>, </a:t>
            </a:r>
            <a:r>
              <a:rPr lang="mr-IN" dirty="0">
                <a:latin typeface="Helvetica" charset="0"/>
                <a:cs typeface="Times New Roman"/>
              </a:rPr>
              <a:t>…</a:t>
            </a:r>
            <a:r>
              <a:rPr lang="en-US" dirty="0">
                <a:latin typeface="Helvetica" charset="0"/>
                <a:cs typeface="Times New Roman"/>
              </a:rPr>
              <a:t> A</a:t>
            </a:r>
            <a:r>
              <a:rPr lang="en-US" baseline="-25000" dirty="0">
                <a:latin typeface="Helvetica" charset="0"/>
                <a:cs typeface="Times New Roman"/>
              </a:rPr>
              <a:t>n</a:t>
            </a:r>
            <a:r>
              <a:rPr lang="en-US" dirty="0">
                <a:latin typeface="Helvetica" charset="0"/>
                <a:cs typeface="Times New Roman"/>
              </a:rPr>
              <a:t>} under the FD’s in </a:t>
            </a:r>
            <a:r>
              <a:rPr lang="en-US" i="1" dirty="0">
                <a:latin typeface="Helvetica" charset="0"/>
                <a:cs typeface="Times New Roman"/>
              </a:rPr>
              <a:t>S</a:t>
            </a:r>
            <a:r>
              <a:rPr lang="en-US" dirty="0">
                <a:latin typeface="Helvetica" charset="0"/>
                <a:cs typeface="Times New Roman"/>
              </a:rPr>
              <a:t> is the set of attributes </a:t>
            </a:r>
            <a:r>
              <a:rPr lang="en-US" i="1" dirty="0">
                <a:latin typeface="Helvetica" charset="0"/>
                <a:cs typeface="Times New Roman"/>
              </a:rPr>
              <a:t>B</a:t>
            </a:r>
            <a:r>
              <a:rPr lang="en-US" dirty="0">
                <a:latin typeface="Helvetica" charset="0"/>
                <a:cs typeface="Times New Roman"/>
              </a:rPr>
              <a:t> such that every relation that satisfies all the FD’s in set </a:t>
            </a:r>
            <a:r>
              <a:rPr lang="en-US" i="1" dirty="0">
                <a:latin typeface="Helvetica" charset="0"/>
                <a:cs typeface="Times New Roman"/>
              </a:rPr>
              <a:t>S</a:t>
            </a:r>
            <a:r>
              <a:rPr lang="en-US" dirty="0">
                <a:latin typeface="Helvetica" charset="0"/>
                <a:cs typeface="Times New Roman"/>
              </a:rPr>
              <a:t> also satisfies A</a:t>
            </a:r>
            <a:r>
              <a:rPr lang="en-US" baseline="-25000" dirty="0">
                <a:latin typeface="Helvetica" charset="0"/>
                <a:cs typeface="Times New Roman"/>
              </a:rPr>
              <a:t>1</a:t>
            </a:r>
            <a:r>
              <a:rPr lang="en-US" dirty="0">
                <a:latin typeface="Helvetica" charset="0"/>
                <a:cs typeface="Times New Roman"/>
              </a:rPr>
              <a:t>, A</a:t>
            </a:r>
            <a:r>
              <a:rPr lang="en-US" baseline="-25000" dirty="0">
                <a:latin typeface="Helvetica" charset="0"/>
                <a:cs typeface="Times New Roman"/>
              </a:rPr>
              <a:t>2</a:t>
            </a:r>
            <a:r>
              <a:rPr lang="en-US" dirty="0">
                <a:latin typeface="Helvetica" charset="0"/>
                <a:cs typeface="Times New Roman"/>
              </a:rPr>
              <a:t>, </a:t>
            </a:r>
            <a:r>
              <a:rPr lang="mr-IN" dirty="0">
                <a:latin typeface="Helvetica" charset="0"/>
                <a:cs typeface="Times New Roman"/>
              </a:rPr>
              <a:t>…</a:t>
            </a:r>
            <a:r>
              <a:rPr lang="en-US" dirty="0">
                <a:latin typeface="Helvetica" charset="0"/>
                <a:cs typeface="Times New Roman"/>
              </a:rPr>
              <a:t> A</a:t>
            </a:r>
            <a:r>
              <a:rPr lang="en-US" baseline="-25000" dirty="0">
                <a:latin typeface="Helvetica" charset="0"/>
                <a:cs typeface="Times New Roman"/>
              </a:rPr>
              <a:t>n </a:t>
            </a:r>
            <a:r>
              <a:rPr lang="en-US" dirty="0">
                <a:latin typeface="Helvetica" charset="0"/>
                <a:cs typeface="Times New Roman"/>
              </a:rPr>
              <a:t>➝ </a:t>
            </a:r>
            <a:r>
              <a:rPr lang="en-US" i="1" dirty="0">
                <a:latin typeface="Helvetica" charset="0"/>
                <a:cs typeface="Times New Roman"/>
              </a:rPr>
              <a:t>B</a:t>
            </a:r>
            <a:r>
              <a:rPr lang="en-US" dirty="0">
                <a:latin typeface="Helvetica" charset="0"/>
                <a:cs typeface="Times New Roman"/>
              </a:rPr>
              <a:t> </a:t>
            </a:r>
          </a:p>
          <a:p>
            <a:pPr marL="409575" lvl="1">
              <a:spcBef>
                <a:spcPts val="900"/>
              </a:spcBef>
              <a:tabLst>
                <a:tab pos="266700" algn="l"/>
                <a:tab pos="2248376" algn="l"/>
              </a:tabLst>
            </a:pPr>
            <a:r>
              <a:rPr lang="en-US" i="1" dirty="0">
                <a:latin typeface="Helvetica" charset="0"/>
                <a:cs typeface="Times New Roman"/>
              </a:rPr>
              <a:t>This is denoted by {A</a:t>
            </a:r>
            <a:r>
              <a:rPr lang="en-US" i="1" baseline="-25000" dirty="0">
                <a:latin typeface="Helvetica" charset="0"/>
                <a:cs typeface="Times New Roman"/>
              </a:rPr>
              <a:t>1</a:t>
            </a:r>
            <a:r>
              <a:rPr lang="en-US" i="1" dirty="0">
                <a:latin typeface="Helvetica" charset="0"/>
                <a:cs typeface="Times New Roman"/>
              </a:rPr>
              <a:t>, A</a:t>
            </a:r>
            <a:r>
              <a:rPr lang="en-US" i="1" baseline="-25000" dirty="0">
                <a:latin typeface="Helvetica" charset="0"/>
                <a:cs typeface="Times New Roman"/>
              </a:rPr>
              <a:t>2</a:t>
            </a:r>
            <a:r>
              <a:rPr lang="en-US" i="1" dirty="0">
                <a:latin typeface="Helvetica" charset="0"/>
                <a:cs typeface="Times New Roman"/>
              </a:rPr>
              <a:t>, </a:t>
            </a:r>
            <a:r>
              <a:rPr lang="mr-IN" i="1" dirty="0">
                <a:latin typeface="Helvetica" charset="0"/>
                <a:cs typeface="Times New Roman"/>
              </a:rPr>
              <a:t>…</a:t>
            </a:r>
            <a:r>
              <a:rPr lang="en-US" i="1" dirty="0">
                <a:latin typeface="Helvetica" charset="0"/>
                <a:cs typeface="Times New Roman"/>
              </a:rPr>
              <a:t> A</a:t>
            </a:r>
            <a:r>
              <a:rPr lang="en-US" i="1" baseline="-25000" dirty="0">
                <a:latin typeface="Helvetica" charset="0"/>
                <a:cs typeface="Times New Roman"/>
              </a:rPr>
              <a:t>n</a:t>
            </a:r>
            <a:r>
              <a:rPr lang="en-US" i="1" dirty="0">
                <a:latin typeface="Helvetica" charset="0"/>
                <a:cs typeface="Times New Roman"/>
              </a:rPr>
              <a:t>}</a:t>
            </a:r>
            <a:r>
              <a:rPr lang="en-US" b="1" i="1" baseline="30000" dirty="0">
                <a:latin typeface="Helvetica" charset="0"/>
                <a:cs typeface="Times New Roman"/>
              </a:rPr>
              <a:t>+</a:t>
            </a:r>
          </a:p>
          <a:p>
            <a:pPr marL="0" indent="0">
              <a:spcBef>
                <a:spcPts val="900"/>
              </a:spcBef>
              <a:buNone/>
              <a:tabLst>
                <a:tab pos="266700" algn="l"/>
                <a:tab pos="2248376" algn="l"/>
              </a:tabLst>
            </a:pPr>
            <a:r>
              <a:rPr lang="en-US" dirty="0">
                <a:latin typeface="Helvetica" charset="0"/>
                <a:cs typeface="Times New Roman"/>
              </a:rPr>
              <a:t>Algorithm:</a:t>
            </a:r>
          </a:p>
          <a:p>
            <a:pPr marL="352425">
              <a:spcBef>
                <a:spcPts val="900"/>
              </a:spcBef>
              <a:buFont typeface="+mj-lt"/>
              <a:buAutoNum type="arabicPeriod"/>
              <a:tabLst>
                <a:tab pos="266700" algn="l"/>
                <a:tab pos="2248376" algn="l"/>
              </a:tabLst>
            </a:pPr>
            <a:r>
              <a:rPr lang="en-US" dirty="0">
                <a:latin typeface="Helvetica" charset="0"/>
                <a:cs typeface="Times New Roman"/>
              </a:rPr>
              <a:t>Split the FD’s of S, so that each FD in S has a single attribute on the right.</a:t>
            </a:r>
          </a:p>
          <a:p>
            <a:pPr marL="352425">
              <a:spcBef>
                <a:spcPts val="900"/>
              </a:spcBef>
              <a:buFont typeface="+mj-lt"/>
              <a:buAutoNum type="arabicPeriod"/>
              <a:tabLst>
                <a:tab pos="266700" algn="l"/>
                <a:tab pos="2248376" algn="l"/>
              </a:tabLst>
            </a:pPr>
            <a:r>
              <a:rPr lang="en-US" dirty="0">
                <a:latin typeface="Helvetica" charset="0"/>
                <a:cs typeface="Times New Roman"/>
              </a:rPr>
              <a:t>Let X be the set of attributes that will become the closure. Initialize X to {A</a:t>
            </a:r>
            <a:r>
              <a:rPr lang="en-US" baseline="-25000" dirty="0">
                <a:latin typeface="Helvetica" charset="0"/>
                <a:cs typeface="Times New Roman"/>
              </a:rPr>
              <a:t>1</a:t>
            </a:r>
            <a:r>
              <a:rPr lang="en-US" dirty="0">
                <a:latin typeface="Helvetica" charset="0"/>
                <a:cs typeface="Times New Roman"/>
              </a:rPr>
              <a:t>, A</a:t>
            </a:r>
            <a:r>
              <a:rPr lang="en-US" baseline="-25000" dirty="0">
                <a:latin typeface="Helvetica" charset="0"/>
                <a:cs typeface="Times New Roman"/>
              </a:rPr>
              <a:t>2</a:t>
            </a:r>
            <a:r>
              <a:rPr lang="en-US" dirty="0">
                <a:latin typeface="Helvetica" charset="0"/>
                <a:cs typeface="Times New Roman"/>
              </a:rPr>
              <a:t>, </a:t>
            </a:r>
            <a:r>
              <a:rPr lang="mr-IN" dirty="0">
                <a:latin typeface="Helvetica" charset="0"/>
                <a:cs typeface="Times New Roman"/>
              </a:rPr>
              <a:t>…</a:t>
            </a:r>
            <a:r>
              <a:rPr lang="en-US" dirty="0">
                <a:latin typeface="Helvetica" charset="0"/>
                <a:cs typeface="Times New Roman"/>
              </a:rPr>
              <a:t> A</a:t>
            </a:r>
            <a:r>
              <a:rPr lang="en-US" baseline="-25000" dirty="0">
                <a:latin typeface="Helvetica" charset="0"/>
                <a:cs typeface="Times New Roman"/>
              </a:rPr>
              <a:t>n</a:t>
            </a:r>
            <a:r>
              <a:rPr lang="en-US" dirty="0">
                <a:latin typeface="Helvetica" charset="0"/>
                <a:cs typeface="Times New Roman"/>
              </a:rPr>
              <a:t>} </a:t>
            </a:r>
          </a:p>
          <a:p>
            <a:pPr marL="352425">
              <a:spcBef>
                <a:spcPts val="900"/>
              </a:spcBef>
              <a:buFont typeface="+mj-lt"/>
              <a:buAutoNum type="arabicPeriod"/>
              <a:tabLst>
                <a:tab pos="266700" algn="l"/>
                <a:tab pos="2248376" algn="l"/>
              </a:tabLst>
            </a:pPr>
            <a:r>
              <a:rPr lang="en-US" dirty="0">
                <a:latin typeface="Helvetica" charset="0"/>
                <a:cs typeface="Times New Roman"/>
              </a:rPr>
              <a:t>Repeatedly search for some FD, such that the right side is not in X and add the right side to X, until no more attributes can be added.</a:t>
            </a:r>
          </a:p>
          <a:p>
            <a:pPr marL="352425">
              <a:spcBef>
                <a:spcPts val="900"/>
              </a:spcBef>
              <a:buFont typeface="+mj-lt"/>
              <a:buAutoNum type="arabicPeriod"/>
              <a:tabLst>
                <a:tab pos="266700" algn="l"/>
                <a:tab pos="2248376" algn="l"/>
              </a:tabLst>
            </a:pPr>
            <a:r>
              <a:rPr lang="en-US" dirty="0">
                <a:latin typeface="Helvetica" charset="0"/>
                <a:cs typeface="Times New Roman"/>
              </a:rPr>
              <a:t>X now represents the closure of attributes, {A</a:t>
            </a:r>
            <a:r>
              <a:rPr lang="en-US" baseline="-25000" dirty="0">
                <a:latin typeface="Helvetica" charset="0"/>
                <a:cs typeface="Times New Roman"/>
              </a:rPr>
              <a:t>1</a:t>
            </a:r>
            <a:r>
              <a:rPr lang="en-US" dirty="0">
                <a:latin typeface="Helvetica" charset="0"/>
                <a:cs typeface="Times New Roman"/>
              </a:rPr>
              <a:t>, A</a:t>
            </a:r>
            <a:r>
              <a:rPr lang="en-US" baseline="-25000" dirty="0">
                <a:latin typeface="Helvetica" charset="0"/>
                <a:cs typeface="Times New Roman"/>
              </a:rPr>
              <a:t>2</a:t>
            </a:r>
            <a:r>
              <a:rPr lang="en-US" dirty="0">
                <a:latin typeface="Helvetica" charset="0"/>
                <a:cs typeface="Times New Roman"/>
              </a:rPr>
              <a:t>, </a:t>
            </a:r>
            <a:r>
              <a:rPr lang="mr-IN" dirty="0">
                <a:latin typeface="Helvetica" charset="0"/>
                <a:cs typeface="Times New Roman"/>
              </a:rPr>
              <a:t>…</a:t>
            </a:r>
            <a:r>
              <a:rPr lang="en-US" dirty="0">
                <a:latin typeface="Helvetica" charset="0"/>
                <a:cs typeface="Times New Roman"/>
              </a:rPr>
              <a:t> A</a:t>
            </a:r>
            <a:r>
              <a:rPr lang="en-US" baseline="-25000" dirty="0">
                <a:latin typeface="Helvetica" charset="0"/>
                <a:cs typeface="Times New Roman"/>
              </a:rPr>
              <a:t>n</a:t>
            </a:r>
            <a:r>
              <a:rPr lang="en-US" dirty="0">
                <a:latin typeface="Helvetica" charset="0"/>
                <a:cs typeface="Times New Roman"/>
              </a:rPr>
              <a:t>}</a:t>
            </a:r>
            <a:r>
              <a:rPr lang="en-US" b="1" baseline="30000" dirty="0">
                <a:latin typeface="Helvetica" charset="0"/>
                <a:cs typeface="Times New Roman"/>
              </a:rPr>
              <a:t> +</a:t>
            </a:r>
          </a:p>
          <a:p>
            <a:endParaRPr lang="en-US" dirty="0"/>
          </a:p>
        </p:txBody>
      </p:sp>
      <p:sp>
        <p:nvSpPr>
          <p:cNvPr id="14" name="object 14"/>
          <p:cNvSpPr txBox="1">
            <a:spLocks noGrp="1"/>
          </p:cNvSpPr>
          <p:nvPr>
            <p:ph type="sldNum" sz="quarter" idx="4294967295"/>
          </p:nvPr>
        </p:nvSpPr>
        <p:spPr>
          <a:xfrm>
            <a:off x="8826500" y="6505575"/>
            <a:ext cx="317500" cy="296863"/>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27</a:t>
            </a:fld>
            <a:endParaRPr spc="4" dirty="0"/>
          </a:p>
        </p:txBody>
      </p:sp>
      <p:sp>
        <p:nvSpPr>
          <p:cNvPr id="5" name="Rectangle 4">
            <a:extLst>
              <a:ext uri="{FF2B5EF4-FFF2-40B4-BE49-F238E27FC236}">
                <a16:creationId xmlns:a16="http://schemas.microsoft.com/office/drawing/2014/main" id="{59422355-5CE3-47DD-A447-928560727F54}"/>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C9874097-132B-4C0D-8CFF-160D4026655E}"/>
              </a:ext>
            </a:extLst>
          </p:cNvPr>
          <p:cNvSpPr txBox="1"/>
          <p:nvPr/>
        </p:nvSpPr>
        <p:spPr>
          <a:xfrm>
            <a:off x="238125" y="43934"/>
            <a:ext cx="2978572" cy="369332"/>
          </a:xfrm>
          <a:prstGeom prst="rect">
            <a:avLst/>
          </a:prstGeom>
          <a:noFill/>
        </p:spPr>
        <p:txBody>
          <a:bodyPr wrap="none" rtlCol="0">
            <a:spAutoFit/>
          </a:bodyPr>
          <a:lstStyle/>
          <a:p>
            <a:r>
              <a:rPr lang="en-US" b="1" dirty="0"/>
              <a:t>CMSC 508 – Database Theory</a:t>
            </a:r>
          </a:p>
        </p:txBody>
      </p:sp>
      <p:sp>
        <p:nvSpPr>
          <p:cNvPr id="7" name="TextBox 6">
            <a:extLst>
              <a:ext uri="{FF2B5EF4-FFF2-40B4-BE49-F238E27FC236}">
                <a16:creationId xmlns:a16="http://schemas.microsoft.com/office/drawing/2014/main" id="{1EE65828-97B9-4B51-85DA-95E5CEB5E9AC}"/>
              </a:ext>
            </a:extLst>
          </p:cNvPr>
          <p:cNvSpPr txBox="1"/>
          <p:nvPr/>
        </p:nvSpPr>
        <p:spPr>
          <a:xfrm>
            <a:off x="6280572" y="43934"/>
            <a:ext cx="2742802" cy="369332"/>
          </a:xfrm>
          <a:prstGeom prst="rect">
            <a:avLst/>
          </a:prstGeom>
          <a:noFill/>
        </p:spPr>
        <p:txBody>
          <a:bodyPr wrap="none" rtlCol="0">
            <a:spAutoFit/>
          </a:bodyPr>
          <a:lstStyle/>
          <a:p>
            <a:pPr algn="r"/>
            <a:r>
              <a:rPr lang="en-US" b="1" dirty="0"/>
              <a:t>Relational database design</a:t>
            </a:r>
          </a:p>
        </p:txBody>
      </p:sp>
      <p:pic>
        <p:nvPicPr>
          <p:cNvPr id="8" name="Picture 7" descr="A picture containing drawing&#10;&#10;Description automatically generated">
            <a:extLst>
              <a:ext uri="{FF2B5EF4-FFF2-40B4-BE49-F238E27FC236}">
                <a16:creationId xmlns:a16="http://schemas.microsoft.com/office/drawing/2014/main" id="{544A41DC-21C5-4862-BC3B-8BA0C5F68832}"/>
              </a:ext>
            </a:extLst>
          </p:cNvPr>
          <p:cNvPicPr>
            <a:picLocks noChangeAspect="1"/>
          </p:cNvPicPr>
          <p:nvPr/>
        </p:nvPicPr>
        <p:blipFill>
          <a:blip r:embed="rId3">
            <a:alphaModFix/>
          </a:blip>
          <a:stretch>
            <a:fillRect/>
          </a:stretch>
        </p:blipFill>
        <p:spPr>
          <a:xfrm>
            <a:off x="3511244" y="91440"/>
            <a:ext cx="2121513" cy="274320"/>
          </a:xfrm>
          <a:prstGeom prst="rect">
            <a:avLst/>
          </a:prstGeom>
        </p:spPr>
      </p:pic>
    </p:spTree>
    <p:extLst>
      <p:ext uri="{BB962C8B-B14F-4D97-AF65-F5344CB8AC3E}">
        <p14:creationId xmlns:p14="http://schemas.microsoft.com/office/powerpoint/2010/main" val="2135723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8DB47D-08EB-482D-A050-E502AAE2FE93}"/>
              </a:ext>
            </a:extLst>
          </p:cNvPr>
          <p:cNvSpPr>
            <a:spLocks noGrp="1"/>
          </p:cNvSpPr>
          <p:nvPr>
            <p:ph type="title"/>
          </p:nvPr>
        </p:nvSpPr>
        <p:spPr/>
        <p:txBody>
          <a:bodyPr/>
          <a:lstStyle/>
          <a:p>
            <a:r>
              <a:rPr lang="en-US" dirty="0"/>
              <a:t>Examples</a:t>
            </a:r>
          </a:p>
        </p:txBody>
      </p:sp>
      <p:sp>
        <p:nvSpPr>
          <p:cNvPr id="5" name="Text Placeholder 4">
            <a:extLst>
              <a:ext uri="{FF2B5EF4-FFF2-40B4-BE49-F238E27FC236}">
                <a16:creationId xmlns:a16="http://schemas.microsoft.com/office/drawing/2014/main" id="{E1A0B730-BE65-4E34-8576-CB5EB109DBD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55289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sldNum" sz="quarter" idx="4294967295"/>
          </p:nvPr>
        </p:nvSpPr>
        <p:spPr>
          <a:xfrm>
            <a:off x="8826500" y="6505575"/>
            <a:ext cx="317500" cy="296863"/>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29</a:t>
            </a:fld>
            <a:endParaRPr spc="4" dirty="0"/>
          </a:p>
        </p:txBody>
      </p:sp>
      <p:sp>
        <p:nvSpPr>
          <p:cNvPr id="4" name="object 4"/>
          <p:cNvSpPr txBox="1"/>
          <p:nvPr/>
        </p:nvSpPr>
        <p:spPr>
          <a:xfrm>
            <a:off x="1473898" y="965502"/>
            <a:ext cx="6355652" cy="1969770"/>
          </a:xfrm>
          <a:prstGeom prst="rect">
            <a:avLst/>
          </a:prstGeom>
        </p:spPr>
        <p:txBody>
          <a:bodyPr vert="horz" wrap="square" lIns="0" tIns="0" rIns="0" bIns="0" rtlCol="0">
            <a:spAutoFit/>
          </a:bodyPr>
          <a:lstStyle/>
          <a:p>
            <a:pPr marL="352425" lvl="1">
              <a:spcAft>
                <a:spcPts val="900"/>
              </a:spcAft>
              <a:tabLst>
                <a:tab pos="266700" algn="l"/>
              </a:tabLst>
            </a:pPr>
            <a:r>
              <a:rPr lang="is-IS" dirty="0">
                <a:latin typeface="Helvetica" charset="0"/>
                <a:cs typeface="Times New Roman"/>
              </a:rPr>
              <a:t>R (A, B, C, D, E, F) </a:t>
            </a:r>
          </a:p>
          <a:p>
            <a:pPr marL="352425" lvl="1">
              <a:tabLst>
                <a:tab pos="266700" algn="l"/>
              </a:tabLst>
            </a:pPr>
            <a:r>
              <a:rPr lang="is-IS" dirty="0">
                <a:latin typeface="Helvetica" charset="0"/>
                <a:cs typeface="Times New Roman"/>
              </a:rPr>
              <a:t>F = { AB → C, </a:t>
            </a:r>
          </a:p>
          <a:p>
            <a:pPr marL="352425" lvl="1">
              <a:tabLst>
                <a:tab pos="266700" algn="l"/>
              </a:tabLst>
            </a:pPr>
            <a:r>
              <a:rPr lang="is-IS" dirty="0">
                <a:latin typeface="Helvetica" charset="0"/>
                <a:cs typeface="Times New Roman"/>
              </a:rPr>
              <a:t>	   BC → AD, </a:t>
            </a:r>
          </a:p>
          <a:p>
            <a:pPr marL="352425" lvl="1">
              <a:tabLst>
                <a:tab pos="266700" algn="l"/>
              </a:tabLst>
            </a:pPr>
            <a:r>
              <a:rPr lang="is-IS" dirty="0">
                <a:latin typeface="Helvetica" charset="0"/>
                <a:cs typeface="Times New Roman"/>
              </a:rPr>
              <a:t>	   D → E, </a:t>
            </a:r>
          </a:p>
          <a:p>
            <a:pPr marL="352425" lvl="1">
              <a:tabLst>
                <a:tab pos="266700" algn="l"/>
              </a:tabLst>
            </a:pPr>
            <a:r>
              <a:rPr lang="is-IS" dirty="0">
                <a:latin typeface="Helvetica" charset="0"/>
                <a:cs typeface="Times New Roman"/>
              </a:rPr>
              <a:t>	   CF → B }</a:t>
            </a:r>
            <a:endParaRPr dirty="0">
              <a:latin typeface="Helvetica" charset="0"/>
              <a:cs typeface="Times New Roman"/>
            </a:endParaRPr>
          </a:p>
          <a:p>
            <a:pPr marL="351949">
              <a:spcBef>
                <a:spcPts val="1538"/>
              </a:spcBef>
            </a:pPr>
            <a:r>
              <a:rPr lang="en-US" dirty="0">
                <a:latin typeface="Helvetica" charset="0"/>
                <a:cs typeface="Times New Roman"/>
              </a:rPr>
              <a:t>What is the closure of {AB}?</a:t>
            </a:r>
          </a:p>
        </p:txBody>
      </p:sp>
      <p:sp>
        <p:nvSpPr>
          <p:cNvPr id="3" name="Title 2">
            <a:extLst>
              <a:ext uri="{FF2B5EF4-FFF2-40B4-BE49-F238E27FC236}">
                <a16:creationId xmlns:a16="http://schemas.microsoft.com/office/drawing/2014/main" id="{B083A05F-06DE-714B-ADBC-06538878EDE3}"/>
              </a:ext>
            </a:extLst>
          </p:cNvPr>
          <p:cNvSpPr>
            <a:spLocks noGrp="1"/>
          </p:cNvSpPr>
          <p:nvPr>
            <p:ph type="title"/>
          </p:nvPr>
        </p:nvSpPr>
        <p:spPr/>
        <p:txBody>
          <a:bodyPr/>
          <a:lstStyle/>
          <a:p>
            <a:r>
              <a:rPr lang="en-US" dirty="0"/>
              <a:t>Example 1</a:t>
            </a:r>
          </a:p>
        </p:txBody>
      </p:sp>
    </p:spTree>
    <p:extLst>
      <p:ext uri="{BB962C8B-B14F-4D97-AF65-F5344CB8AC3E}">
        <p14:creationId xmlns:p14="http://schemas.microsoft.com/office/powerpoint/2010/main" val="3436627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r>
              <a:rPr lang="en-US" b="1" dirty="0"/>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6227673" y="43934"/>
            <a:ext cx="2795701" cy="369332"/>
          </a:xfrm>
          <a:prstGeom prst="rect">
            <a:avLst/>
          </a:prstGeom>
          <a:noFill/>
        </p:spPr>
        <p:txBody>
          <a:bodyPr wrap="none" rtlCol="0">
            <a:spAutoFit/>
          </a:bodyPr>
          <a:lstStyle/>
          <a:p>
            <a:pPr algn="r"/>
            <a:r>
              <a:rPr lang="en-US" b="1" dirty="0"/>
              <a:t>Relational database design</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461665"/>
          </a:xfrm>
          <a:prstGeom prst="rect">
            <a:avLst/>
          </a:prstGeom>
          <a:noFill/>
        </p:spPr>
        <p:txBody>
          <a:bodyPr wrap="square" lIns="457200" tIns="182880" rIns="457200" bIns="0" rtlCol="0">
            <a:spAutoFit/>
          </a:bodyPr>
          <a:lstStyle/>
          <a:p>
            <a:pPr marL="342900" indent="-342900">
              <a:spcAft>
                <a:spcPts val="1000"/>
              </a:spcAft>
              <a:buFont typeface="Wingdings" panose="05000000000000000000" pitchFamily="2" charset="2"/>
              <a:buChar char="§"/>
            </a:pPr>
            <a:r>
              <a:rPr lang="en-US" dirty="0"/>
              <a:t>Database design and implementation</a:t>
            </a:r>
            <a:endParaRPr lang="en-US" altLang="en-US" dirty="0">
              <a:ea typeface="ＭＳ Ｐゴシック" pitchFamily="34" charset="-128"/>
            </a:endParaRP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3">
            <a:alphaModFix/>
          </a:blip>
          <a:stretch>
            <a:fillRect/>
          </a:stretch>
        </p:blipFill>
        <p:spPr>
          <a:xfrm>
            <a:off x="3511244" y="91440"/>
            <a:ext cx="2121513" cy="274320"/>
          </a:xfrm>
          <a:prstGeom prst="rect">
            <a:avLst/>
          </a:prstGeom>
        </p:spPr>
      </p:pic>
      <p:sp>
        <p:nvSpPr>
          <p:cNvPr id="37" name="TextBox 36">
            <a:extLst>
              <a:ext uri="{FF2B5EF4-FFF2-40B4-BE49-F238E27FC236}">
                <a16:creationId xmlns:a16="http://schemas.microsoft.com/office/drawing/2014/main" id="{C65E01BA-23C0-46CA-9B52-9840E1BA4B7D}"/>
              </a:ext>
            </a:extLst>
          </p:cNvPr>
          <p:cNvSpPr txBox="1"/>
          <p:nvPr/>
        </p:nvSpPr>
        <p:spPr>
          <a:xfrm>
            <a:off x="246355" y="1819953"/>
            <a:ext cx="1096682" cy="649378"/>
          </a:xfrm>
          <a:prstGeom prst="rect">
            <a:avLst/>
          </a:prstGeom>
          <a:noFill/>
        </p:spPr>
        <p:txBody>
          <a:bodyPr wrap="square" rtlCol="0">
            <a:spAutoFit/>
          </a:bodyPr>
          <a:lstStyle/>
          <a:p>
            <a:pPr algn="ctr"/>
            <a:r>
              <a:rPr lang="en-US" sz="1600" dirty="0"/>
              <a:t>Problem</a:t>
            </a:r>
          </a:p>
          <a:p>
            <a:pPr algn="ctr"/>
            <a:r>
              <a:rPr lang="en-US" sz="1600" dirty="0"/>
              <a:t>definition</a:t>
            </a:r>
          </a:p>
        </p:txBody>
      </p:sp>
      <p:cxnSp>
        <p:nvCxnSpPr>
          <p:cNvPr id="38" name="Straight Arrow Connector 37">
            <a:extLst>
              <a:ext uri="{FF2B5EF4-FFF2-40B4-BE49-F238E27FC236}">
                <a16:creationId xmlns:a16="http://schemas.microsoft.com/office/drawing/2014/main" id="{068EF3C3-44BB-4FC1-8278-75D84FF83CAF}"/>
              </a:ext>
            </a:extLst>
          </p:cNvPr>
          <p:cNvCxnSpPr>
            <a:cxnSpLocks/>
          </p:cNvCxnSpPr>
          <p:nvPr/>
        </p:nvCxnSpPr>
        <p:spPr>
          <a:xfrm>
            <a:off x="1302222" y="1974140"/>
            <a:ext cx="2723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AB667025-E382-418A-823E-C2C2A244BE2D}"/>
              </a:ext>
            </a:extLst>
          </p:cNvPr>
          <p:cNvCxnSpPr>
            <a:cxnSpLocks/>
          </p:cNvCxnSpPr>
          <p:nvPr/>
        </p:nvCxnSpPr>
        <p:spPr>
          <a:xfrm>
            <a:off x="2352563" y="1974140"/>
            <a:ext cx="2723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59536A78-2CC4-410D-9020-0C343A4B2FCA}"/>
              </a:ext>
            </a:extLst>
          </p:cNvPr>
          <p:cNvSpPr txBox="1"/>
          <p:nvPr/>
        </p:nvSpPr>
        <p:spPr>
          <a:xfrm>
            <a:off x="1490969" y="1828137"/>
            <a:ext cx="963725" cy="584775"/>
          </a:xfrm>
          <a:prstGeom prst="rect">
            <a:avLst/>
          </a:prstGeom>
          <a:noFill/>
        </p:spPr>
        <p:txBody>
          <a:bodyPr wrap="none" rtlCol="0">
            <a:spAutoFit/>
          </a:bodyPr>
          <a:lstStyle/>
          <a:p>
            <a:pPr algn="ctr"/>
            <a:r>
              <a:rPr lang="en-US" sz="1600" dirty="0"/>
              <a:t>Data </a:t>
            </a:r>
            <a:br>
              <a:rPr lang="en-US" sz="1600" dirty="0"/>
            </a:br>
            <a:r>
              <a:rPr lang="en-US" sz="1600" dirty="0"/>
              <a:t>modeling</a:t>
            </a:r>
          </a:p>
        </p:txBody>
      </p:sp>
      <p:sp>
        <p:nvSpPr>
          <p:cNvPr id="41" name="TextBox 40">
            <a:extLst>
              <a:ext uri="{FF2B5EF4-FFF2-40B4-BE49-F238E27FC236}">
                <a16:creationId xmlns:a16="http://schemas.microsoft.com/office/drawing/2014/main" id="{147DF10B-251C-4F5B-8984-9A827DE9293A}"/>
              </a:ext>
            </a:extLst>
          </p:cNvPr>
          <p:cNvSpPr txBox="1"/>
          <p:nvPr/>
        </p:nvSpPr>
        <p:spPr>
          <a:xfrm>
            <a:off x="2606649" y="1825203"/>
            <a:ext cx="1014317" cy="584775"/>
          </a:xfrm>
          <a:prstGeom prst="rect">
            <a:avLst/>
          </a:prstGeom>
          <a:noFill/>
        </p:spPr>
        <p:txBody>
          <a:bodyPr wrap="none" rtlCol="0">
            <a:spAutoFit/>
          </a:bodyPr>
          <a:lstStyle/>
          <a:p>
            <a:pPr algn="ctr"/>
            <a:r>
              <a:rPr lang="en-US" sz="1600" dirty="0"/>
              <a:t>Relational</a:t>
            </a:r>
            <a:br>
              <a:rPr lang="en-US" sz="1600" dirty="0"/>
            </a:br>
            <a:r>
              <a:rPr lang="en-US" sz="1600" dirty="0"/>
              <a:t>model</a:t>
            </a:r>
          </a:p>
        </p:txBody>
      </p:sp>
      <p:sp>
        <p:nvSpPr>
          <p:cNvPr id="42" name="TextBox 41">
            <a:extLst>
              <a:ext uri="{FF2B5EF4-FFF2-40B4-BE49-F238E27FC236}">
                <a16:creationId xmlns:a16="http://schemas.microsoft.com/office/drawing/2014/main" id="{B8186ACC-80B8-4235-9750-09DD88AFF9EE}"/>
              </a:ext>
            </a:extLst>
          </p:cNvPr>
          <p:cNvSpPr txBox="1"/>
          <p:nvPr/>
        </p:nvSpPr>
        <p:spPr>
          <a:xfrm>
            <a:off x="5056132" y="1804945"/>
            <a:ext cx="1364476" cy="584775"/>
          </a:xfrm>
          <a:prstGeom prst="rect">
            <a:avLst/>
          </a:prstGeom>
          <a:noFill/>
        </p:spPr>
        <p:txBody>
          <a:bodyPr wrap="none" rtlCol="0">
            <a:spAutoFit/>
          </a:bodyPr>
          <a:lstStyle/>
          <a:p>
            <a:pPr algn="ctr"/>
            <a:r>
              <a:rPr lang="en-US" sz="1600" dirty="0"/>
              <a:t>Functional</a:t>
            </a:r>
            <a:br>
              <a:rPr lang="en-US" sz="1600" dirty="0"/>
            </a:br>
            <a:r>
              <a:rPr lang="en-US" sz="1600" dirty="0"/>
              <a:t>Dependencies</a:t>
            </a:r>
          </a:p>
        </p:txBody>
      </p:sp>
      <p:sp>
        <p:nvSpPr>
          <p:cNvPr id="43" name="TextBox 42">
            <a:extLst>
              <a:ext uri="{FF2B5EF4-FFF2-40B4-BE49-F238E27FC236}">
                <a16:creationId xmlns:a16="http://schemas.microsoft.com/office/drawing/2014/main" id="{2C48123B-BA5F-4C03-80CC-0AF25B4B8DD9}"/>
              </a:ext>
            </a:extLst>
          </p:cNvPr>
          <p:cNvSpPr txBox="1"/>
          <p:nvPr/>
        </p:nvSpPr>
        <p:spPr>
          <a:xfrm>
            <a:off x="1574604" y="3069039"/>
            <a:ext cx="861710" cy="584775"/>
          </a:xfrm>
          <a:prstGeom prst="rect">
            <a:avLst/>
          </a:prstGeom>
          <a:noFill/>
        </p:spPr>
        <p:txBody>
          <a:bodyPr wrap="none" rtlCol="0">
            <a:spAutoFit/>
          </a:bodyPr>
          <a:lstStyle/>
          <a:p>
            <a:pPr algn="ctr"/>
            <a:r>
              <a:rPr lang="en-US" sz="1600" dirty="0"/>
              <a:t>ER </a:t>
            </a:r>
            <a:br>
              <a:rPr lang="en-US" sz="1600" dirty="0"/>
            </a:br>
            <a:r>
              <a:rPr lang="en-US" sz="1600" dirty="0"/>
              <a:t>diagram</a:t>
            </a:r>
          </a:p>
        </p:txBody>
      </p:sp>
      <p:sp>
        <p:nvSpPr>
          <p:cNvPr id="44" name="TextBox 43">
            <a:extLst>
              <a:ext uri="{FF2B5EF4-FFF2-40B4-BE49-F238E27FC236}">
                <a16:creationId xmlns:a16="http://schemas.microsoft.com/office/drawing/2014/main" id="{D8E5D2AC-DC9C-42BB-90BD-E9E99ED2AB75}"/>
              </a:ext>
            </a:extLst>
          </p:cNvPr>
          <p:cNvSpPr txBox="1"/>
          <p:nvPr/>
        </p:nvSpPr>
        <p:spPr>
          <a:xfrm>
            <a:off x="4695750" y="3034540"/>
            <a:ext cx="1874014" cy="375956"/>
          </a:xfrm>
          <a:prstGeom prst="rect">
            <a:avLst/>
          </a:prstGeom>
          <a:noFill/>
        </p:spPr>
        <p:txBody>
          <a:bodyPr wrap="none" rtlCol="0">
            <a:spAutoFit/>
          </a:bodyPr>
          <a:lstStyle/>
          <a:p>
            <a:pPr algn="ctr"/>
            <a:r>
              <a:rPr lang="en-US" sz="1600" dirty="0"/>
              <a:t>Normalized tables</a:t>
            </a:r>
          </a:p>
        </p:txBody>
      </p:sp>
      <p:sp>
        <p:nvSpPr>
          <p:cNvPr id="45" name="TextBox 44">
            <a:extLst>
              <a:ext uri="{FF2B5EF4-FFF2-40B4-BE49-F238E27FC236}">
                <a16:creationId xmlns:a16="http://schemas.microsoft.com/office/drawing/2014/main" id="{47C086F4-F66F-4834-A974-B23646B6887F}"/>
              </a:ext>
            </a:extLst>
          </p:cNvPr>
          <p:cNvSpPr txBox="1"/>
          <p:nvPr/>
        </p:nvSpPr>
        <p:spPr>
          <a:xfrm>
            <a:off x="-29556" y="3034540"/>
            <a:ext cx="1658266" cy="1077218"/>
          </a:xfrm>
          <a:prstGeom prst="rect">
            <a:avLst/>
          </a:prstGeom>
          <a:noFill/>
        </p:spPr>
        <p:txBody>
          <a:bodyPr wrap="square" rtlCol="0">
            <a:spAutoFit/>
          </a:bodyPr>
          <a:lstStyle/>
          <a:p>
            <a:pPr algn="ctr"/>
            <a:r>
              <a:rPr lang="en-US" sz="1600" dirty="0"/>
              <a:t>Information requisites and functional analysis</a:t>
            </a:r>
          </a:p>
        </p:txBody>
      </p:sp>
      <p:sp>
        <p:nvSpPr>
          <p:cNvPr id="46" name="TextBox 45">
            <a:extLst>
              <a:ext uri="{FF2B5EF4-FFF2-40B4-BE49-F238E27FC236}">
                <a16:creationId xmlns:a16="http://schemas.microsoft.com/office/drawing/2014/main" id="{43584D94-886F-4EFF-86D2-AD72AD1947CF}"/>
              </a:ext>
            </a:extLst>
          </p:cNvPr>
          <p:cNvSpPr txBox="1"/>
          <p:nvPr/>
        </p:nvSpPr>
        <p:spPr>
          <a:xfrm>
            <a:off x="2751205" y="3069039"/>
            <a:ext cx="780037" cy="375956"/>
          </a:xfrm>
          <a:prstGeom prst="rect">
            <a:avLst/>
          </a:prstGeom>
          <a:noFill/>
        </p:spPr>
        <p:txBody>
          <a:bodyPr wrap="none" rtlCol="0">
            <a:spAutoFit/>
          </a:bodyPr>
          <a:lstStyle/>
          <a:p>
            <a:pPr algn="ctr"/>
            <a:r>
              <a:rPr lang="en-US" sz="1600" dirty="0"/>
              <a:t>Tables</a:t>
            </a:r>
          </a:p>
        </p:txBody>
      </p:sp>
      <p:sp>
        <p:nvSpPr>
          <p:cNvPr id="47" name="TextBox 46">
            <a:extLst>
              <a:ext uri="{FF2B5EF4-FFF2-40B4-BE49-F238E27FC236}">
                <a16:creationId xmlns:a16="http://schemas.microsoft.com/office/drawing/2014/main" id="{C340C0BA-A15B-4D79-A900-555EC26F1464}"/>
              </a:ext>
            </a:extLst>
          </p:cNvPr>
          <p:cNvSpPr txBox="1"/>
          <p:nvPr/>
        </p:nvSpPr>
        <p:spPr>
          <a:xfrm>
            <a:off x="6507137" y="1804945"/>
            <a:ext cx="1689737" cy="375956"/>
          </a:xfrm>
          <a:prstGeom prst="rect">
            <a:avLst/>
          </a:prstGeom>
          <a:noFill/>
        </p:spPr>
        <p:txBody>
          <a:bodyPr wrap="none" rtlCol="0">
            <a:spAutoFit/>
          </a:bodyPr>
          <a:lstStyle/>
          <a:p>
            <a:pPr algn="ctr"/>
            <a:r>
              <a:rPr lang="en-US" sz="1600" dirty="0"/>
              <a:t>Implementation</a:t>
            </a:r>
          </a:p>
        </p:txBody>
      </p:sp>
      <p:sp>
        <p:nvSpPr>
          <p:cNvPr id="48" name="TextBox 47">
            <a:extLst>
              <a:ext uri="{FF2B5EF4-FFF2-40B4-BE49-F238E27FC236}">
                <a16:creationId xmlns:a16="http://schemas.microsoft.com/office/drawing/2014/main" id="{4D7460A2-D903-4471-8A30-974C37DF7D77}"/>
              </a:ext>
            </a:extLst>
          </p:cNvPr>
          <p:cNvSpPr txBox="1"/>
          <p:nvPr/>
        </p:nvSpPr>
        <p:spPr>
          <a:xfrm>
            <a:off x="7066037" y="3034540"/>
            <a:ext cx="559307" cy="375956"/>
          </a:xfrm>
          <a:prstGeom prst="rect">
            <a:avLst/>
          </a:prstGeom>
          <a:noFill/>
        </p:spPr>
        <p:txBody>
          <a:bodyPr wrap="none" rtlCol="0">
            <a:spAutoFit/>
          </a:bodyPr>
          <a:lstStyle/>
          <a:p>
            <a:pPr algn="ctr"/>
            <a:r>
              <a:rPr lang="en-US" sz="1600" dirty="0"/>
              <a:t>SQL</a:t>
            </a:r>
          </a:p>
        </p:txBody>
      </p:sp>
      <p:sp>
        <p:nvSpPr>
          <p:cNvPr id="49" name="TextBox 48">
            <a:extLst>
              <a:ext uri="{FF2B5EF4-FFF2-40B4-BE49-F238E27FC236}">
                <a16:creationId xmlns:a16="http://schemas.microsoft.com/office/drawing/2014/main" id="{A366050C-6094-4B9D-BA44-5A4257576C96}"/>
              </a:ext>
            </a:extLst>
          </p:cNvPr>
          <p:cNvSpPr txBox="1"/>
          <p:nvPr/>
        </p:nvSpPr>
        <p:spPr>
          <a:xfrm>
            <a:off x="8315150" y="1804945"/>
            <a:ext cx="767435" cy="375956"/>
          </a:xfrm>
          <a:prstGeom prst="rect">
            <a:avLst/>
          </a:prstGeom>
          <a:noFill/>
        </p:spPr>
        <p:txBody>
          <a:bodyPr wrap="none" rtlCol="0">
            <a:spAutoFit/>
          </a:bodyPr>
          <a:lstStyle/>
          <a:p>
            <a:pPr algn="ctr"/>
            <a:r>
              <a:rPr lang="en-US" sz="1600" dirty="0"/>
              <a:t>Usage</a:t>
            </a:r>
          </a:p>
        </p:txBody>
      </p:sp>
      <p:sp>
        <p:nvSpPr>
          <p:cNvPr id="50" name="TextBox 49">
            <a:extLst>
              <a:ext uri="{FF2B5EF4-FFF2-40B4-BE49-F238E27FC236}">
                <a16:creationId xmlns:a16="http://schemas.microsoft.com/office/drawing/2014/main" id="{3FABAD8A-4363-4F13-B03A-63C54831645D}"/>
              </a:ext>
            </a:extLst>
          </p:cNvPr>
          <p:cNvSpPr txBox="1"/>
          <p:nvPr/>
        </p:nvSpPr>
        <p:spPr>
          <a:xfrm>
            <a:off x="8108084" y="3049149"/>
            <a:ext cx="1058034" cy="338554"/>
          </a:xfrm>
          <a:prstGeom prst="rect">
            <a:avLst/>
          </a:prstGeom>
          <a:noFill/>
        </p:spPr>
        <p:txBody>
          <a:bodyPr wrap="square" rtlCol="0">
            <a:spAutoFit/>
          </a:bodyPr>
          <a:lstStyle/>
          <a:p>
            <a:pPr algn="ctr"/>
            <a:r>
              <a:rPr lang="en-US" sz="1600" dirty="0"/>
              <a:t>Interfaces</a:t>
            </a:r>
          </a:p>
        </p:txBody>
      </p:sp>
      <p:cxnSp>
        <p:nvCxnSpPr>
          <p:cNvPr id="51" name="Straight Arrow Connector 50">
            <a:extLst>
              <a:ext uri="{FF2B5EF4-FFF2-40B4-BE49-F238E27FC236}">
                <a16:creationId xmlns:a16="http://schemas.microsoft.com/office/drawing/2014/main" id="{67E5FDCB-4B57-4B0F-9708-075B393E7F38}"/>
              </a:ext>
            </a:extLst>
          </p:cNvPr>
          <p:cNvCxnSpPr>
            <a:cxnSpLocks/>
          </p:cNvCxnSpPr>
          <p:nvPr/>
        </p:nvCxnSpPr>
        <p:spPr>
          <a:xfrm>
            <a:off x="4821002" y="1974140"/>
            <a:ext cx="2723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a:extLst>
              <a:ext uri="{FF2B5EF4-FFF2-40B4-BE49-F238E27FC236}">
                <a16:creationId xmlns:a16="http://schemas.microsoft.com/office/drawing/2014/main" id="{22909364-6209-4183-BF19-47100AE6C772}"/>
              </a:ext>
            </a:extLst>
          </p:cNvPr>
          <p:cNvCxnSpPr>
            <a:cxnSpLocks/>
          </p:cNvCxnSpPr>
          <p:nvPr/>
        </p:nvCxnSpPr>
        <p:spPr>
          <a:xfrm>
            <a:off x="6370946" y="1974140"/>
            <a:ext cx="2723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574992F9-8525-42E5-AA7F-83C4987005A1}"/>
              </a:ext>
            </a:extLst>
          </p:cNvPr>
          <p:cNvCxnSpPr>
            <a:cxnSpLocks/>
          </p:cNvCxnSpPr>
          <p:nvPr/>
        </p:nvCxnSpPr>
        <p:spPr>
          <a:xfrm>
            <a:off x="8075323" y="1974140"/>
            <a:ext cx="2723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a:extLst>
              <a:ext uri="{FF2B5EF4-FFF2-40B4-BE49-F238E27FC236}">
                <a16:creationId xmlns:a16="http://schemas.microsoft.com/office/drawing/2014/main" id="{8744CD7F-D211-49E2-BCBE-9B5AD3260CD6}"/>
              </a:ext>
            </a:extLst>
          </p:cNvPr>
          <p:cNvCxnSpPr>
            <a:cxnSpLocks/>
          </p:cNvCxnSpPr>
          <p:nvPr/>
        </p:nvCxnSpPr>
        <p:spPr>
          <a:xfrm>
            <a:off x="791302" y="2598993"/>
            <a:ext cx="0" cy="399358"/>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a:extLst>
              <a:ext uri="{FF2B5EF4-FFF2-40B4-BE49-F238E27FC236}">
                <a16:creationId xmlns:a16="http://schemas.microsoft.com/office/drawing/2014/main" id="{07DF9D1C-255C-41EC-B687-E1E9D26552CC}"/>
              </a:ext>
            </a:extLst>
          </p:cNvPr>
          <p:cNvCxnSpPr>
            <a:cxnSpLocks/>
          </p:cNvCxnSpPr>
          <p:nvPr/>
        </p:nvCxnSpPr>
        <p:spPr>
          <a:xfrm>
            <a:off x="1972831" y="2598993"/>
            <a:ext cx="0" cy="399358"/>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cxnSp>
        <p:nvCxnSpPr>
          <p:cNvPr id="56" name="Straight Arrow Connector 55">
            <a:extLst>
              <a:ext uri="{FF2B5EF4-FFF2-40B4-BE49-F238E27FC236}">
                <a16:creationId xmlns:a16="http://schemas.microsoft.com/office/drawing/2014/main" id="{BAF6D407-D278-419D-AEB9-9520E8011F13}"/>
              </a:ext>
            </a:extLst>
          </p:cNvPr>
          <p:cNvCxnSpPr>
            <a:cxnSpLocks/>
          </p:cNvCxnSpPr>
          <p:nvPr/>
        </p:nvCxnSpPr>
        <p:spPr>
          <a:xfrm>
            <a:off x="3185480" y="2599622"/>
            <a:ext cx="0" cy="399358"/>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cxnSp>
        <p:nvCxnSpPr>
          <p:cNvPr id="57" name="Straight Arrow Connector 56">
            <a:extLst>
              <a:ext uri="{FF2B5EF4-FFF2-40B4-BE49-F238E27FC236}">
                <a16:creationId xmlns:a16="http://schemas.microsoft.com/office/drawing/2014/main" id="{0B614D11-25EE-41CF-8545-5C00360C6EEA}"/>
              </a:ext>
            </a:extLst>
          </p:cNvPr>
          <p:cNvCxnSpPr>
            <a:cxnSpLocks/>
          </p:cNvCxnSpPr>
          <p:nvPr/>
        </p:nvCxnSpPr>
        <p:spPr>
          <a:xfrm>
            <a:off x="5651896" y="2621921"/>
            <a:ext cx="0" cy="377059"/>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pic>
        <p:nvPicPr>
          <p:cNvPr id="60" name="Picture 59">
            <a:extLst>
              <a:ext uri="{FF2B5EF4-FFF2-40B4-BE49-F238E27FC236}">
                <a16:creationId xmlns:a16="http://schemas.microsoft.com/office/drawing/2014/main" id="{2DD6B2D2-D694-426C-AF78-E7C4F904C967}"/>
              </a:ext>
            </a:extLst>
          </p:cNvPr>
          <p:cNvPicPr>
            <a:picLocks noChangeAspect="1"/>
          </p:cNvPicPr>
          <p:nvPr/>
        </p:nvPicPr>
        <p:blipFill>
          <a:blip r:embed="rId4"/>
          <a:stretch>
            <a:fillRect/>
          </a:stretch>
        </p:blipFill>
        <p:spPr>
          <a:xfrm>
            <a:off x="5302679" y="1114715"/>
            <a:ext cx="698434" cy="698434"/>
          </a:xfrm>
          <a:prstGeom prst="rect">
            <a:avLst/>
          </a:prstGeom>
        </p:spPr>
      </p:pic>
      <p:sp>
        <p:nvSpPr>
          <p:cNvPr id="61" name="Right Brace 60">
            <a:extLst>
              <a:ext uri="{FF2B5EF4-FFF2-40B4-BE49-F238E27FC236}">
                <a16:creationId xmlns:a16="http://schemas.microsoft.com/office/drawing/2014/main" id="{04DC3B98-024B-4CA6-BCD3-01DBC277FEBB}"/>
              </a:ext>
            </a:extLst>
          </p:cNvPr>
          <p:cNvSpPr/>
          <p:nvPr/>
        </p:nvSpPr>
        <p:spPr>
          <a:xfrm rot="5400000">
            <a:off x="7823834" y="2903990"/>
            <a:ext cx="366018" cy="136988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200"/>
          </a:p>
        </p:txBody>
      </p:sp>
      <p:sp>
        <p:nvSpPr>
          <p:cNvPr id="62" name="TextBox 61">
            <a:extLst>
              <a:ext uri="{FF2B5EF4-FFF2-40B4-BE49-F238E27FC236}">
                <a16:creationId xmlns:a16="http://schemas.microsoft.com/office/drawing/2014/main" id="{DA03A679-1391-4556-A039-E5F596051AA0}"/>
              </a:ext>
            </a:extLst>
          </p:cNvPr>
          <p:cNvSpPr txBox="1"/>
          <p:nvPr/>
        </p:nvSpPr>
        <p:spPr>
          <a:xfrm>
            <a:off x="7601221" y="3740788"/>
            <a:ext cx="825098" cy="338554"/>
          </a:xfrm>
          <a:prstGeom prst="rect">
            <a:avLst/>
          </a:prstGeom>
          <a:noFill/>
        </p:spPr>
        <p:txBody>
          <a:bodyPr wrap="none" rtlCol="0">
            <a:spAutoFit/>
          </a:bodyPr>
          <a:lstStyle/>
          <a:p>
            <a:pPr algn="ctr"/>
            <a:r>
              <a:rPr lang="en-US" sz="1600" dirty="0"/>
              <a:t>Resolve</a:t>
            </a:r>
          </a:p>
        </p:txBody>
      </p:sp>
      <p:cxnSp>
        <p:nvCxnSpPr>
          <p:cNvPr id="63" name="Straight Arrow Connector 62">
            <a:extLst>
              <a:ext uri="{FF2B5EF4-FFF2-40B4-BE49-F238E27FC236}">
                <a16:creationId xmlns:a16="http://schemas.microsoft.com/office/drawing/2014/main" id="{62A6237A-8015-4CFA-AD97-6796C9B65D5D}"/>
              </a:ext>
            </a:extLst>
          </p:cNvPr>
          <p:cNvCxnSpPr>
            <a:cxnSpLocks/>
          </p:cNvCxnSpPr>
          <p:nvPr/>
        </p:nvCxnSpPr>
        <p:spPr>
          <a:xfrm flipH="1">
            <a:off x="1329593" y="3917315"/>
            <a:ext cx="616520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D2D6A486-9229-43E8-9D2D-F980594350BB}"/>
              </a:ext>
            </a:extLst>
          </p:cNvPr>
          <p:cNvCxnSpPr>
            <a:cxnSpLocks/>
          </p:cNvCxnSpPr>
          <p:nvPr/>
        </p:nvCxnSpPr>
        <p:spPr>
          <a:xfrm>
            <a:off x="3569588" y="1975283"/>
            <a:ext cx="2723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TextBox 34">
            <a:extLst>
              <a:ext uri="{FF2B5EF4-FFF2-40B4-BE49-F238E27FC236}">
                <a16:creationId xmlns:a16="http://schemas.microsoft.com/office/drawing/2014/main" id="{FEED3C85-D693-480E-90CF-57EC5AE44F90}"/>
              </a:ext>
            </a:extLst>
          </p:cNvPr>
          <p:cNvSpPr txBox="1"/>
          <p:nvPr/>
        </p:nvSpPr>
        <p:spPr>
          <a:xfrm>
            <a:off x="3817439" y="1819953"/>
            <a:ext cx="1014317" cy="584775"/>
          </a:xfrm>
          <a:prstGeom prst="rect">
            <a:avLst/>
          </a:prstGeom>
          <a:noFill/>
        </p:spPr>
        <p:txBody>
          <a:bodyPr wrap="none" rtlCol="0">
            <a:spAutoFit/>
          </a:bodyPr>
          <a:lstStyle/>
          <a:p>
            <a:pPr algn="ctr"/>
            <a:r>
              <a:rPr lang="en-US" sz="1600" dirty="0"/>
              <a:t>Relational</a:t>
            </a:r>
            <a:br>
              <a:rPr lang="en-US" sz="1600" dirty="0"/>
            </a:br>
            <a:r>
              <a:rPr lang="en-US" sz="1600" dirty="0"/>
              <a:t>algebra</a:t>
            </a:r>
          </a:p>
        </p:txBody>
      </p:sp>
      <p:sp>
        <p:nvSpPr>
          <p:cNvPr id="36" name="TextBox 35">
            <a:extLst>
              <a:ext uri="{FF2B5EF4-FFF2-40B4-BE49-F238E27FC236}">
                <a16:creationId xmlns:a16="http://schemas.microsoft.com/office/drawing/2014/main" id="{393B83BA-343A-47CC-A69F-41D342072675}"/>
              </a:ext>
            </a:extLst>
          </p:cNvPr>
          <p:cNvSpPr txBox="1"/>
          <p:nvPr/>
        </p:nvSpPr>
        <p:spPr>
          <a:xfrm>
            <a:off x="3915513" y="3034540"/>
            <a:ext cx="780037" cy="375956"/>
          </a:xfrm>
          <a:prstGeom prst="rect">
            <a:avLst/>
          </a:prstGeom>
          <a:noFill/>
        </p:spPr>
        <p:txBody>
          <a:bodyPr wrap="none" rtlCol="0">
            <a:spAutoFit/>
          </a:bodyPr>
          <a:lstStyle/>
          <a:p>
            <a:pPr algn="ctr"/>
            <a:r>
              <a:rPr lang="en-US" sz="1600" dirty="0"/>
              <a:t>Tables</a:t>
            </a:r>
          </a:p>
        </p:txBody>
      </p:sp>
      <p:cxnSp>
        <p:nvCxnSpPr>
          <p:cNvPr id="64" name="Straight Arrow Connector 63">
            <a:extLst>
              <a:ext uri="{FF2B5EF4-FFF2-40B4-BE49-F238E27FC236}">
                <a16:creationId xmlns:a16="http://schemas.microsoft.com/office/drawing/2014/main" id="{C7479129-5D34-46F9-8595-6C51A6090669}"/>
              </a:ext>
            </a:extLst>
          </p:cNvPr>
          <p:cNvCxnSpPr>
            <a:cxnSpLocks/>
          </p:cNvCxnSpPr>
          <p:nvPr/>
        </p:nvCxnSpPr>
        <p:spPr>
          <a:xfrm>
            <a:off x="4324597" y="2565123"/>
            <a:ext cx="0" cy="399358"/>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cxnSp>
        <p:nvCxnSpPr>
          <p:cNvPr id="65" name="Straight Arrow Connector 64">
            <a:extLst>
              <a:ext uri="{FF2B5EF4-FFF2-40B4-BE49-F238E27FC236}">
                <a16:creationId xmlns:a16="http://schemas.microsoft.com/office/drawing/2014/main" id="{E0D84A36-1299-4148-9138-888007D547A2}"/>
              </a:ext>
            </a:extLst>
          </p:cNvPr>
          <p:cNvCxnSpPr>
            <a:cxnSpLocks/>
          </p:cNvCxnSpPr>
          <p:nvPr/>
        </p:nvCxnSpPr>
        <p:spPr>
          <a:xfrm>
            <a:off x="7306693" y="2242571"/>
            <a:ext cx="0" cy="758700"/>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a:extLst>
              <a:ext uri="{FF2B5EF4-FFF2-40B4-BE49-F238E27FC236}">
                <a16:creationId xmlns:a16="http://schemas.microsoft.com/office/drawing/2014/main" id="{5019345B-48C2-4DCA-A5AD-CB2AECDA60E4}"/>
              </a:ext>
            </a:extLst>
          </p:cNvPr>
          <p:cNvCxnSpPr>
            <a:cxnSpLocks/>
          </p:cNvCxnSpPr>
          <p:nvPr/>
        </p:nvCxnSpPr>
        <p:spPr>
          <a:xfrm>
            <a:off x="8670048" y="2242571"/>
            <a:ext cx="0" cy="758700"/>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161500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sldNum" sz="quarter" idx="4294967295"/>
          </p:nvPr>
        </p:nvSpPr>
        <p:spPr>
          <a:xfrm>
            <a:off x="8826500" y="6505575"/>
            <a:ext cx="317500" cy="296863"/>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30</a:t>
            </a:fld>
            <a:endParaRPr spc="4" dirty="0"/>
          </a:p>
        </p:txBody>
      </p:sp>
      <p:sp>
        <p:nvSpPr>
          <p:cNvPr id="4" name="object 4"/>
          <p:cNvSpPr txBox="1"/>
          <p:nvPr/>
        </p:nvSpPr>
        <p:spPr>
          <a:xfrm>
            <a:off x="1473898" y="965502"/>
            <a:ext cx="6355652" cy="1492716"/>
          </a:xfrm>
          <a:prstGeom prst="rect">
            <a:avLst/>
          </a:prstGeom>
        </p:spPr>
        <p:txBody>
          <a:bodyPr vert="horz" wrap="square" lIns="0" tIns="0" rIns="0" bIns="0" rtlCol="0">
            <a:spAutoFit/>
          </a:bodyPr>
          <a:lstStyle/>
          <a:p>
            <a:pPr marL="352425" lvl="1">
              <a:tabLst>
                <a:tab pos="266700" algn="l"/>
              </a:tabLst>
            </a:pPr>
            <a:r>
              <a:rPr lang="is-IS" dirty="0">
                <a:latin typeface="Helvetica" charset="0"/>
                <a:cs typeface="Times New Roman"/>
              </a:rPr>
              <a:t>R (A, B, C, D, E, F) </a:t>
            </a:r>
          </a:p>
          <a:p>
            <a:pPr marL="352425" lvl="1">
              <a:tabLst>
                <a:tab pos="266700" algn="l"/>
              </a:tabLst>
            </a:pPr>
            <a:r>
              <a:rPr lang="is-IS" dirty="0">
                <a:latin typeface="Helvetica" charset="0"/>
                <a:cs typeface="Times New Roman"/>
              </a:rPr>
              <a:t>F = { AB → C, BC → AD, D → E, CF → B }</a:t>
            </a:r>
            <a:endParaRPr dirty="0">
              <a:latin typeface="Helvetica" charset="0"/>
              <a:cs typeface="Times New Roman"/>
            </a:endParaRPr>
          </a:p>
          <a:p>
            <a:pPr marL="351949">
              <a:spcBef>
                <a:spcPts val="1538"/>
              </a:spcBef>
            </a:pPr>
            <a:r>
              <a:rPr lang="en-US" dirty="0">
                <a:latin typeface="Helvetica" charset="0"/>
                <a:cs typeface="Times New Roman"/>
              </a:rPr>
              <a:t>What is the closure of {AB}?</a:t>
            </a:r>
          </a:p>
          <a:p>
            <a:pPr marL="694849" indent="-342900">
              <a:spcBef>
                <a:spcPts val="1538"/>
              </a:spcBef>
              <a:buFont typeface="+mj-lt"/>
              <a:buAutoNum type="arabicPeriod"/>
            </a:pPr>
            <a:r>
              <a:rPr lang="en-US" dirty="0">
                <a:latin typeface="Helvetica" charset="0"/>
                <a:cs typeface="Times New Roman"/>
              </a:rPr>
              <a:t>Split </a:t>
            </a:r>
            <a:r>
              <a:rPr lang="is-IS" dirty="0">
                <a:latin typeface="Helvetica" charset="0"/>
                <a:cs typeface="Times New Roman"/>
              </a:rPr>
              <a:t>BC → AD to BC → A and BC → D</a:t>
            </a:r>
          </a:p>
        </p:txBody>
      </p:sp>
      <p:sp>
        <p:nvSpPr>
          <p:cNvPr id="3" name="Title 2">
            <a:extLst>
              <a:ext uri="{FF2B5EF4-FFF2-40B4-BE49-F238E27FC236}">
                <a16:creationId xmlns:a16="http://schemas.microsoft.com/office/drawing/2014/main" id="{DFEA141E-E97D-314C-B211-13850626A707}"/>
              </a:ext>
            </a:extLst>
          </p:cNvPr>
          <p:cNvSpPr>
            <a:spLocks noGrp="1"/>
          </p:cNvSpPr>
          <p:nvPr>
            <p:ph type="title"/>
          </p:nvPr>
        </p:nvSpPr>
        <p:spPr/>
        <p:txBody>
          <a:bodyPr/>
          <a:lstStyle/>
          <a:p>
            <a:r>
              <a:rPr lang="en-US" dirty="0"/>
              <a:t>Example 1</a:t>
            </a:r>
          </a:p>
        </p:txBody>
      </p:sp>
    </p:spTree>
    <p:extLst>
      <p:ext uri="{BB962C8B-B14F-4D97-AF65-F5344CB8AC3E}">
        <p14:creationId xmlns:p14="http://schemas.microsoft.com/office/powerpoint/2010/main" val="38334967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sldNum" sz="quarter" idx="4294967295"/>
          </p:nvPr>
        </p:nvSpPr>
        <p:spPr>
          <a:xfrm>
            <a:off x="8826500" y="6505575"/>
            <a:ext cx="317500" cy="296863"/>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31</a:t>
            </a:fld>
            <a:endParaRPr spc="4" dirty="0"/>
          </a:p>
        </p:txBody>
      </p:sp>
      <p:sp>
        <p:nvSpPr>
          <p:cNvPr id="4" name="object 4"/>
          <p:cNvSpPr txBox="1"/>
          <p:nvPr/>
        </p:nvSpPr>
        <p:spPr>
          <a:xfrm>
            <a:off x="1394174" y="954745"/>
            <a:ext cx="6355652" cy="2900794"/>
          </a:xfrm>
          <a:prstGeom prst="rect">
            <a:avLst/>
          </a:prstGeom>
        </p:spPr>
        <p:txBody>
          <a:bodyPr vert="horz" wrap="square" lIns="0" tIns="0" rIns="0" bIns="0" rtlCol="0">
            <a:spAutoFit/>
          </a:bodyPr>
          <a:lstStyle/>
          <a:p>
            <a:pPr marL="352425" lvl="1">
              <a:tabLst>
                <a:tab pos="266700" algn="l"/>
              </a:tabLst>
            </a:pPr>
            <a:r>
              <a:rPr lang="is-IS" dirty="0">
                <a:latin typeface="Helvetica" charset="0"/>
                <a:cs typeface="Times New Roman"/>
              </a:rPr>
              <a:t>R (A, B, C, D, E, F) </a:t>
            </a:r>
          </a:p>
          <a:p>
            <a:pPr marL="352425" lvl="1">
              <a:tabLst>
                <a:tab pos="266700" algn="l"/>
              </a:tabLst>
            </a:pPr>
            <a:r>
              <a:rPr lang="is-IS" dirty="0">
                <a:latin typeface="Helvetica" charset="0"/>
                <a:cs typeface="Times New Roman"/>
              </a:rPr>
              <a:t>F = { AB → C, BC → AD, D → E, CF → B }</a:t>
            </a:r>
            <a:endParaRPr dirty="0">
              <a:latin typeface="Helvetica" charset="0"/>
              <a:cs typeface="Times New Roman"/>
            </a:endParaRPr>
          </a:p>
          <a:p>
            <a:pPr marL="351949">
              <a:spcBef>
                <a:spcPts val="1538"/>
              </a:spcBef>
            </a:pPr>
            <a:r>
              <a:rPr lang="en-US" dirty="0">
                <a:latin typeface="Helvetica" charset="0"/>
                <a:cs typeface="Times New Roman"/>
              </a:rPr>
              <a:t>What is the closure of {AB}?</a:t>
            </a:r>
          </a:p>
          <a:p>
            <a:pPr marL="694849" indent="-342900">
              <a:spcBef>
                <a:spcPts val="1538"/>
              </a:spcBef>
              <a:buFont typeface="+mj-lt"/>
              <a:buAutoNum type="arabicPeriod"/>
            </a:pPr>
            <a:r>
              <a:rPr lang="en-US" dirty="0">
                <a:latin typeface="Helvetica" charset="0"/>
                <a:cs typeface="Times New Roman"/>
              </a:rPr>
              <a:t>Split </a:t>
            </a:r>
            <a:r>
              <a:rPr lang="is-IS" dirty="0">
                <a:latin typeface="Helvetica" charset="0"/>
                <a:cs typeface="Times New Roman"/>
              </a:rPr>
              <a:t>BC → AD to BC → A and BC → D</a:t>
            </a:r>
          </a:p>
          <a:p>
            <a:pPr marL="694849" indent="-342900">
              <a:spcBef>
                <a:spcPts val="1538"/>
              </a:spcBef>
              <a:buFont typeface="+mj-lt"/>
              <a:buAutoNum type="arabicPeriod"/>
            </a:pPr>
            <a:r>
              <a:rPr lang="is-IS" dirty="0">
                <a:latin typeface="Helvetica" charset="0"/>
                <a:cs typeface="Times New Roman"/>
              </a:rPr>
              <a:t>The set of attributes, X, is initially {A, B}</a:t>
            </a:r>
          </a:p>
          <a:p>
            <a:pPr marL="1037749" lvl="1" indent="-342900">
              <a:spcBef>
                <a:spcPts val="1538"/>
              </a:spcBef>
              <a:buFont typeface="Arial" charset="0"/>
              <a:buChar char="•"/>
            </a:pPr>
            <a:r>
              <a:rPr lang="is-IS" dirty="0">
                <a:latin typeface="Helvetica" charset="0"/>
                <a:cs typeface="Times New Roman"/>
              </a:rPr>
              <a:t>AB → C, so C gets added to X</a:t>
            </a:r>
          </a:p>
          <a:p>
            <a:pPr marL="694849" indent="-342900">
              <a:spcBef>
                <a:spcPts val="1538"/>
              </a:spcBef>
              <a:buFont typeface="+mj-lt"/>
              <a:buAutoNum type="arabicPeriod"/>
            </a:pPr>
            <a:endParaRPr dirty="0">
              <a:latin typeface="Helvetica" charset="0"/>
              <a:cs typeface="Times New Roman"/>
            </a:endParaRPr>
          </a:p>
        </p:txBody>
      </p:sp>
      <p:sp>
        <p:nvSpPr>
          <p:cNvPr id="3" name="Title 2">
            <a:extLst>
              <a:ext uri="{FF2B5EF4-FFF2-40B4-BE49-F238E27FC236}">
                <a16:creationId xmlns:a16="http://schemas.microsoft.com/office/drawing/2014/main" id="{33C553B7-2168-734B-9DBA-D1D8DBD6890E}"/>
              </a:ext>
            </a:extLst>
          </p:cNvPr>
          <p:cNvSpPr>
            <a:spLocks noGrp="1"/>
          </p:cNvSpPr>
          <p:nvPr>
            <p:ph type="title"/>
          </p:nvPr>
        </p:nvSpPr>
        <p:spPr/>
        <p:txBody>
          <a:bodyPr/>
          <a:lstStyle/>
          <a:p>
            <a:r>
              <a:rPr lang="en-US" dirty="0"/>
              <a:t>Example 1</a:t>
            </a:r>
          </a:p>
        </p:txBody>
      </p:sp>
    </p:spTree>
    <p:extLst>
      <p:ext uri="{BB962C8B-B14F-4D97-AF65-F5344CB8AC3E}">
        <p14:creationId xmlns:p14="http://schemas.microsoft.com/office/powerpoint/2010/main" val="1851559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sldNum" sz="quarter" idx="4294967295"/>
          </p:nvPr>
        </p:nvSpPr>
        <p:spPr>
          <a:xfrm>
            <a:off x="8826500" y="6505575"/>
            <a:ext cx="317500" cy="296863"/>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32</a:t>
            </a:fld>
            <a:endParaRPr spc="4" dirty="0"/>
          </a:p>
        </p:txBody>
      </p:sp>
      <p:sp>
        <p:nvSpPr>
          <p:cNvPr id="4" name="object 4"/>
          <p:cNvSpPr txBox="1"/>
          <p:nvPr/>
        </p:nvSpPr>
        <p:spPr>
          <a:xfrm>
            <a:off x="1473898" y="965502"/>
            <a:ext cx="6355652" cy="2900794"/>
          </a:xfrm>
          <a:prstGeom prst="rect">
            <a:avLst/>
          </a:prstGeom>
        </p:spPr>
        <p:txBody>
          <a:bodyPr vert="horz" wrap="square" lIns="0" tIns="0" rIns="0" bIns="0" rtlCol="0">
            <a:spAutoFit/>
          </a:bodyPr>
          <a:lstStyle/>
          <a:p>
            <a:pPr marL="352425" lvl="1">
              <a:tabLst>
                <a:tab pos="266700" algn="l"/>
              </a:tabLst>
            </a:pPr>
            <a:r>
              <a:rPr lang="is-IS" dirty="0">
                <a:latin typeface="Helvetica" charset="0"/>
                <a:cs typeface="Times New Roman"/>
              </a:rPr>
              <a:t>R (A, B, C, D, E, F) </a:t>
            </a:r>
          </a:p>
          <a:p>
            <a:pPr marL="352425" lvl="1">
              <a:tabLst>
                <a:tab pos="266700" algn="l"/>
              </a:tabLst>
            </a:pPr>
            <a:r>
              <a:rPr lang="is-IS" dirty="0">
                <a:latin typeface="Helvetica" charset="0"/>
                <a:cs typeface="Times New Roman"/>
              </a:rPr>
              <a:t>F = { AB → C, BC → AD, D → E, CF → B }</a:t>
            </a:r>
            <a:endParaRPr dirty="0">
              <a:latin typeface="Helvetica" charset="0"/>
              <a:cs typeface="Times New Roman"/>
            </a:endParaRPr>
          </a:p>
          <a:p>
            <a:pPr marL="351949">
              <a:spcBef>
                <a:spcPts val="1538"/>
              </a:spcBef>
            </a:pPr>
            <a:r>
              <a:rPr lang="en-US" dirty="0">
                <a:latin typeface="Helvetica" charset="0"/>
                <a:cs typeface="Times New Roman"/>
              </a:rPr>
              <a:t>What is the closure of {AB}?</a:t>
            </a:r>
          </a:p>
          <a:p>
            <a:pPr marL="694849" indent="-342900">
              <a:spcBef>
                <a:spcPts val="1538"/>
              </a:spcBef>
              <a:buFont typeface="+mj-lt"/>
              <a:buAutoNum type="arabicPeriod"/>
            </a:pPr>
            <a:r>
              <a:rPr lang="en-US" dirty="0">
                <a:latin typeface="Helvetica" charset="0"/>
                <a:cs typeface="Times New Roman"/>
              </a:rPr>
              <a:t>Split </a:t>
            </a:r>
            <a:r>
              <a:rPr lang="is-IS" dirty="0">
                <a:latin typeface="Helvetica" charset="0"/>
                <a:cs typeface="Times New Roman"/>
              </a:rPr>
              <a:t>BC → AD to BC → A and BC → D</a:t>
            </a:r>
          </a:p>
          <a:p>
            <a:pPr marL="694849" indent="-342900">
              <a:spcBef>
                <a:spcPts val="1538"/>
              </a:spcBef>
              <a:buFont typeface="+mj-lt"/>
              <a:buAutoNum type="arabicPeriod"/>
            </a:pPr>
            <a:r>
              <a:rPr lang="is-IS" dirty="0">
                <a:latin typeface="Helvetica" charset="0"/>
                <a:cs typeface="Times New Roman"/>
              </a:rPr>
              <a:t>X is now {A, B, C}</a:t>
            </a:r>
          </a:p>
          <a:p>
            <a:pPr marL="1037749" lvl="1" indent="-342900">
              <a:spcBef>
                <a:spcPts val="1538"/>
              </a:spcBef>
              <a:buFont typeface="Arial" charset="0"/>
              <a:buChar char="•"/>
            </a:pPr>
            <a:r>
              <a:rPr lang="is-IS" dirty="0">
                <a:latin typeface="Helvetica" charset="0"/>
                <a:cs typeface="Times New Roman"/>
              </a:rPr>
              <a:t>BC → D, so D gets added to X</a:t>
            </a:r>
          </a:p>
          <a:p>
            <a:pPr marL="694849" indent="-342900">
              <a:spcBef>
                <a:spcPts val="1538"/>
              </a:spcBef>
              <a:buFont typeface="+mj-lt"/>
              <a:buAutoNum type="arabicPeriod"/>
            </a:pPr>
            <a:endParaRPr dirty="0">
              <a:latin typeface="Helvetica" charset="0"/>
              <a:cs typeface="Times New Roman"/>
            </a:endParaRPr>
          </a:p>
        </p:txBody>
      </p:sp>
      <p:sp>
        <p:nvSpPr>
          <p:cNvPr id="3" name="Title 2">
            <a:extLst>
              <a:ext uri="{FF2B5EF4-FFF2-40B4-BE49-F238E27FC236}">
                <a16:creationId xmlns:a16="http://schemas.microsoft.com/office/drawing/2014/main" id="{5344F35A-1B8F-0B4A-8109-5B6C938E5CCC}"/>
              </a:ext>
            </a:extLst>
          </p:cNvPr>
          <p:cNvSpPr>
            <a:spLocks noGrp="1"/>
          </p:cNvSpPr>
          <p:nvPr>
            <p:ph type="title"/>
          </p:nvPr>
        </p:nvSpPr>
        <p:spPr/>
        <p:txBody>
          <a:bodyPr/>
          <a:lstStyle/>
          <a:p>
            <a:r>
              <a:rPr lang="en-US" dirty="0"/>
              <a:t>Example 1</a:t>
            </a:r>
          </a:p>
        </p:txBody>
      </p:sp>
    </p:spTree>
    <p:extLst>
      <p:ext uri="{BB962C8B-B14F-4D97-AF65-F5344CB8AC3E}">
        <p14:creationId xmlns:p14="http://schemas.microsoft.com/office/powerpoint/2010/main" val="34962623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sldNum" sz="quarter" idx="4294967295"/>
          </p:nvPr>
        </p:nvSpPr>
        <p:spPr>
          <a:xfrm>
            <a:off x="8826500" y="6505575"/>
            <a:ext cx="317500" cy="296863"/>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33</a:t>
            </a:fld>
            <a:endParaRPr spc="4" dirty="0"/>
          </a:p>
        </p:txBody>
      </p:sp>
      <p:sp>
        <p:nvSpPr>
          <p:cNvPr id="4" name="object 4"/>
          <p:cNvSpPr txBox="1"/>
          <p:nvPr/>
        </p:nvSpPr>
        <p:spPr>
          <a:xfrm>
            <a:off x="1473898" y="965502"/>
            <a:ext cx="6355652" cy="2900794"/>
          </a:xfrm>
          <a:prstGeom prst="rect">
            <a:avLst/>
          </a:prstGeom>
        </p:spPr>
        <p:txBody>
          <a:bodyPr vert="horz" wrap="square" lIns="0" tIns="0" rIns="0" bIns="0" rtlCol="0">
            <a:spAutoFit/>
          </a:bodyPr>
          <a:lstStyle/>
          <a:p>
            <a:pPr marL="352425" lvl="1">
              <a:tabLst>
                <a:tab pos="266700" algn="l"/>
              </a:tabLst>
            </a:pPr>
            <a:r>
              <a:rPr lang="is-IS" dirty="0">
                <a:latin typeface="Helvetica" charset="0"/>
                <a:cs typeface="Times New Roman"/>
              </a:rPr>
              <a:t>R (A, B, C, D, E, F) </a:t>
            </a:r>
          </a:p>
          <a:p>
            <a:pPr marL="352425" lvl="1">
              <a:tabLst>
                <a:tab pos="266700" algn="l"/>
              </a:tabLst>
            </a:pPr>
            <a:r>
              <a:rPr lang="is-IS" dirty="0">
                <a:latin typeface="Helvetica" charset="0"/>
                <a:cs typeface="Times New Roman"/>
              </a:rPr>
              <a:t>F = { AB → C, BC → AD, D → E, CF → B }</a:t>
            </a:r>
            <a:endParaRPr dirty="0">
              <a:latin typeface="Helvetica" charset="0"/>
              <a:cs typeface="Times New Roman"/>
            </a:endParaRPr>
          </a:p>
          <a:p>
            <a:pPr marL="351949">
              <a:spcBef>
                <a:spcPts val="1538"/>
              </a:spcBef>
            </a:pPr>
            <a:r>
              <a:rPr lang="en-US" dirty="0">
                <a:latin typeface="Helvetica" charset="0"/>
                <a:cs typeface="Times New Roman"/>
              </a:rPr>
              <a:t>What is the closure of {AB}?</a:t>
            </a:r>
          </a:p>
          <a:p>
            <a:pPr marL="694849" indent="-342900">
              <a:spcBef>
                <a:spcPts val="1538"/>
              </a:spcBef>
              <a:buFont typeface="+mj-lt"/>
              <a:buAutoNum type="arabicPeriod"/>
            </a:pPr>
            <a:r>
              <a:rPr lang="en-US" dirty="0">
                <a:latin typeface="Helvetica" charset="0"/>
                <a:cs typeface="Times New Roman"/>
              </a:rPr>
              <a:t>Split </a:t>
            </a:r>
            <a:r>
              <a:rPr lang="is-IS" dirty="0">
                <a:latin typeface="Helvetica" charset="0"/>
                <a:cs typeface="Times New Roman"/>
              </a:rPr>
              <a:t>BC → AD to BC → A and BC → D</a:t>
            </a:r>
          </a:p>
          <a:p>
            <a:pPr marL="694849" indent="-342900">
              <a:spcBef>
                <a:spcPts val="1538"/>
              </a:spcBef>
              <a:buFont typeface="+mj-lt"/>
              <a:buAutoNum type="arabicPeriod"/>
            </a:pPr>
            <a:r>
              <a:rPr lang="is-IS" dirty="0">
                <a:latin typeface="Helvetica" charset="0"/>
                <a:cs typeface="Times New Roman"/>
              </a:rPr>
              <a:t>X is now {A, B, C, D}</a:t>
            </a:r>
          </a:p>
          <a:p>
            <a:pPr marL="1037749" lvl="1" indent="-342900">
              <a:spcBef>
                <a:spcPts val="1538"/>
              </a:spcBef>
              <a:buFont typeface="Arial" charset="0"/>
              <a:buChar char="•"/>
            </a:pPr>
            <a:r>
              <a:rPr lang="is-IS" dirty="0">
                <a:latin typeface="Helvetica" charset="0"/>
                <a:cs typeface="Times New Roman"/>
              </a:rPr>
              <a:t>D → E, so E gets added to X</a:t>
            </a:r>
          </a:p>
          <a:p>
            <a:pPr marL="694849" indent="-342900">
              <a:spcBef>
                <a:spcPts val="1538"/>
              </a:spcBef>
              <a:buFont typeface="+mj-lt"/>
              <a:buAutoNum type="arabicPeriod"/>
            </a:pPr>
            <a:endParaRPr dirty="0">
              <a:latin typeface="Helvetica" charset="0"/>
              <a:cs typeface="Times New Roman"/>
            </a:endParaRPr>
          </a:p>
        </p:txBody>
      </p:sp>
      <p:sp>
        <p:nvSpPr>
          <p:cNvPr id="3" name="Title 2">
            <a:extLst>
              <a:ext uri="{FF2B5EF4-FFF2-40B4-BE49-F238E27FC236}">
                <a16:creationId xmlns:a16="http://schemas.microsoft.com/office/drawing/2014/main" id="{2CA60D7E-6C2F-384D-891E-E014293A089B}"/>
              </a:ext>
            </a:extLst>
          </p:cNvPr>
          <p:cNvSpPr>
            <a:spLocks noGrp="1"/>
          </p:cNvSpPr>
          <p:nvPr>
            <p:ph type="title"/>
          </p:nvPr>
        </p:nvSpPr>
        <p:spPr/>
        <p:txBody>
          <a:bodyPr/>
          <a:lstStyle/>
          <a:p>
            <a:r>
              <a:rPr lang="en-US" dirty="0"/>
              <a:t>Example 1</a:t>
            </a:r>
          </a:p>
        </p:txBody>
      </p:sp>
    </p:spTree>
    <p:extLst>
      <p:ext uri="{BB962C8B-B14F-4D97-AF65-F5344CB8AC3E}">
        <p14:creationId xmlns:p14="http://schemas.microsoft.com/office/powerpoint/2010/main" val="40723132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sldNum" sz="quarter" idx="4294967295"/>
          </p:nvPr>
        </p:nvSpPr>
        <p:spPr>
          <a:xfrm>
            <a:off x="8826500" y="6505575"/>
            <a:ext cx="317500" cy="296863"/>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34</a:t>
            </a:fld>
            <a:endParaRPr spc="4" dirty="0"/>
          </a:p>
        </p:txBody>
      </p:sp>
      <p:sp>
        <p:nvSpPr>
          <p:cNvPr id="4" name="object 4"/>
          <p:cNvSpPr txBox="1"/>
          <p:nvPr/>
        </p:nvSpPr>
        <p:spPr>
          <a:xfrm>
            <a:off x="1473898" y="965502"/>
            <a:ext cx="6355652" cy="3370153"/>
          </a:xfrm>
          <a:prstGeom prst="rect">
            <a:avLst/>
          </a:prstGeom>
        </p:spPr>
        <p:txBody>
          <a:bodyPr vert="horz" wrap="square" lIns="0" tIns="0" rIns="0" bIns="0" rtlCol="0">
            <a:spAutoFit/>
          </a:bodyPr>
          <a:lstStyle/>
          <a:p>
            <a:pPr marL="352425" lvl="1">
              <a:tabLst>
                <a:tab pos="266700" algn="l"/>
              </a:tabLst>
            </a:pPr>
            <a:r>
              <a:rPr lang="is-IS" dirty="0">
                <a:latin typeface="Helvetica" charset="0"/>
                <a:cs typeface="Times New Roman"/>
              </a:rPr>
              <a:t>R (A, B, C, D, E, F) </a:t>
            </a:r>
          </a:p>
          <a:p>
            <a:pPr marL="352425" lvl="1">
              <a:tabLst>
                <a:tab pos="266700" algn="l"/>
              </a:tabLst>
            </a:pPr>
            <a:r>
              <a:rPr lang="is-IS" dirty="0">
                <a:latin typeface="Helvetica" charset="0"/>
                <a:cs typeface="Times New Roman"/>
              </a:rPr>
              <a:t>F = { AB → C, BC → AD, D → E, CF → B }</a:t>
            </a:r>
            <a:endParaRPr dirty="0">
              <a:latin typeface="Helvetica" charset="0"/>
              <a:cs typeface="Times New Roman"/>
            </a:endParaRPr>
          </a:p>
          <a:p>
            <a:pPr marL="351949">
              <a:spcBef>
                <a:spcPts val="1538"/>
              </a:spcBef>
            </a:pPr>
            <a:r>
              <a:rPr lang="en-US" dirty="0">
                <a:latin typeface="Helvetica" charset="0"/>
                <a:cs typeface="Times New Roman"/>
              </a:rPr>
              <a:t>What is the closure of {AB}?</a:t>
            </a:r>
          </a:p>
          <a:p>
            <a:pPr marL="694849" indent="-342900">
              <a:spcBef>
                <a:spcPts val="1538"/>
              </a:spcBef>
              <a:buFont typeface="+mj-lt"/>
              <a:buAutoNum type="arabicPeriod"/>
            </a:pPr>
            <a:r>
              <a:rPr lang="en-US" dirty="0">
                <a:latin typeface="Helvetica" charset="0"/>
                <a:cs typeface="Times New Roman"/>
              </a:rPr>
              <a:t>Split </a:t>
            </a:r>
            <a:r>
              <a:rPr lang="is-IS" dirty="0">
                <a:latin typeface="Helvetica" charset="0"/>
                <a:cs typeface="Times New Roman"/>
              </a:rPr>
              <a:t>BC → AD to BC → A and BC → D</a:t>
            </a:r>
          </a:p>
          <a:p>
            <a:pPr marL="694849" indent="-342900">
              <a:spcBef>
                <a:spcPts val="1538"/>
              </a:spcBef>
              <a:buFont typeface="+mj-lt"/>
              <a:buAutoNum type="arabicPeriod"/>
            </a:pPr>
            <a:r>
              <a:rPr lang="is-IS" dirty="0">
                <a:latin typeface="Helvetica" charset="0"/>
                <a:cs typeface="Times New Roman"/>
              </a:rPr>
              <a:t>X is now {A, B, C, D, E}</a:t>
            </a:r>
          </a:p>
          <a:p>
            <a:pPr marL="1037749" lvl="1" indent="-342900">
              <a:spcBef>
                <a:spcPts val="1538"/>
              </a:spcBef>
              <a:buFont typeface="Arial" charset="0"/>
              <a:buChar char="•"/>
            </a:pPr>
            <a:r>
              <a:rPr lang="is-IS" dirty="0">
                <a:latin typeface="Helvetica" charset="0"/>
                <a:cs typeface="Times New Roman"/>
              </a:rPr>
              <a:t>Nothing else can be added, so</a:t>
            </a:r>
          </a:p>
          <a:p>
            <a:pPr marL="1037749" lvl="1" indent="-342900">
              <a:spcBef>
                <a:spcPts val="1538"/>
              </a:spcBef>
              <a:buFont typeface="Arial" charset="0"/>
              <a:buChar char="•"/>
            </a:pPr>
            <a:r>
              <a:rPr lang="en-US" sz="2000" dirty="0">
                <a:latin typeface="Helvetica" charset="0"/>
                <a:cs typeface="Times New Roman"/>
              </a:rPr>
              <a:t>{AB}</a:t>
            </a:r>
            <a:r>
              <a:rPr lang="en-US" sz="2000" baseline="30000" dirty="0">
                <a:latin typeface="Helvetica" charset="0"/>
                <a:cs typeface="Times New Roman"/>
              </a:rPr>
              <a:t>+</a:t>
            </a:r>
            <a:r>
              <a:rPr lang="en-US" sz="2000" dirty="0">
                <a:latin typeface="Helvetica" charset="0"/>
                <a:cs typeface="Times New Roman"/>
              </a:rPr>
              <a:t> is </a:t>
            </a:r>
            <a:r>
              <a:rPr lang="is-IS" sz="2000" dirty="0">
                <a:latin typeface="Helvetica" charset="0"/>
                <a:cs typeface="Times New Roman"/>
              </a:rPr>
              <a:t>{A, B, C, D, E}</a:t>
            </a:r>
            <a:endParaRPr lang="is-IS" sz="2000" baseline="30000" dirty="0">
              <a:latin typeface="Helvetica" charset="0"/>
              <a:cs typeface="Times New Roman"/>
            </a:endParaRPr>
          </a:p>
          <a:p>
            <a:pPr marL="694849" indent="-342900">
              <a:spcBef>
                <a:spcPts val="1538"/>
              </a:spcBef>
              <a:buFont typeface="+mj-lt"/>
              <a:buAutoNum type="arabicPeriod"/>
            </a:pPr>
            <a:endParaRPr dirty="0">
              <a:latin typeface="Helvetica" charset="0"/>
              <a:cs typeface="Times New Roman"/>
            </a:endParaRPr>
          </a:p>
        </p:txBody>
      </p:sp>
      <p:sp>
        <p:nvSpPr>
          <p:cNvPr id="3" name="Title 2">
            <a:extLst>
              <a:ext uri="{FF2B5EF4-FFF2-40B4-BE49-F238E27FC236}">
                <a16:creationId xmlns:a16="http://schemas.microsoft.com/office/drawing/2014/main" id="{D8AC753F-54E4-934B-A69C-A44D16B281D8}"/>
              </a:ext>
            </a:extLst>
          </p:cNvPr>
          <p:cNvSpPr>
            <a:spLocks noGrp="1"/>
          </p:cNvSpPr>
          <p:nvPr>
            <p:ph type="title"/>
          </p:nvPr>
        </p:nvSpPr>
        <p:spPr/>
        <p:txBody>
          <a:bodyPr/>
          <a:lstStyle/>
          <a:p>
            <a:r>
              <a:rPr lang="en-US" dirty="0"/>
              <a:t>Example 1</a:t>
            </a:r>
          </a:p>
        </p:txBody>
      </p:sp>
    </p:spTree>
    <p:extLst>
      <p:ext uri="{BB962C8B-B14F-4D97-AF65-F5344CB8AC3E}">
        <p14:creationId xmlns:p14="http://schemas.microsoft.com/office/powerpoint/2010/main" val="14813493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4294967295"/>
          </p:nvPr>
        </p:nvSpPr>
        <p:spPr>
          <a:xfrm>
            <a:off x="8826500" y="6505575"/>
            <a:ext cx="317500" cy="296863"/>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35</a:t>
            </a:fld>
            <a:endParaRPr spc="4" dirty="0"/>
          </a:p>
        </p:txBody>
      </p:sp>
      <p:sp>
        <p:nvSpPr>
          <p:cNvPr id="4" name="object 4"/>
          <p:cNvSpPr txBox="1"/>
          <p:nvPr/>
        </p:nvSpPr>
        <p:spPr>
          <a:xfrm>
            <a:off x="457200" y="976260"/>
            <a:ext cx="8229600" cy="3731791"/>
          </a:xfrm>
          <a:prstGeom prst="rect">
            <a:avLst/>
          </a:prstGeom>
        </p:spPr>
        <p:txBody>
          <a:bodyPr vert="horz" wrap="square" lIns="0" tIns="0" rIns="0" bIns="0" rtlCol="0">
            <a:spAutoFit/>
          </a:bodyPr>
          <a:lstStyle/>
          <a:p>
            <a:pPr marL="351949" marR="21907" indent="-342900">
              <a:lnSpc>
                <a:spcPct val="200000"/>
              </a:lnSpc>
              <a:spcBef>
                <a:spcPts val="750"/>
              </a:spcBef>
            </a:pPr>
            <a:r>
              <a:rPr dirty="0">
                <a:latin typeface="Helvetica" charset="0"/>
                <a:cs typeface="Times New Roman"/>
              </a:rPr>
              <a:t>Student (SSN, name, address, HScode, HSname, HScity, GPA, priority) </a:t>
            </a:r>
            <a:endParaRPr lang="en-US" dirty="0">
              <a:latin typeface="Helvetica" charset="0"/>
              <a:cs typeface="Times New Roman"/>
            </a:endParaRPr>
          </a:p>
          <a:p>
            <a:pPr marL="351949" marR="21907" indent="-342900">
              <a:lnSpc>
                <a:spcPct val="150000"/>
              </a:lnSpc>
              <a:spcBef>
                <a:spcPts val="300"/>
              </a:spcBef>
            </a:pPr>
            <a:r>
              <a:rPr lang="en-US" dirty="0">
                <a:latin typeface="Helvetica" charset="0"/>
                <a:cs typeface="Times New Roman"/>
              </a:rPr>
              <a:t>	</a:t>
            </a:r>
            <a:r>
              <a:rPr dirty="0">
                <a:latin typeface="Helvetica" charset="0"/>
                <a:cs typeface="Times New Roman"/>
              </a:rPr>
              <a:t>SSN → name, address, GPA</a:t>
            </a:r>
          </a:p>
          <a:p>
            <a:pPr marL="351949"/>
            <a:r>
              <a:rPr dirty="0">
                <a:latin typeface="Helvetica" charset="0"/>
                <a:cs typeface="Times New Roman"/>
              </a:rPr>
              <a:t>GPA → priority</a:t>
            </a:r>
          </a:p>
          <a:p>
            <a:pPr marL="9525" indent="342900"/>
            <a:r>
              <a:rPr dirty="0">
                <a:latin typeface="Helvetica" charset="0"/>
                <a:cs typeface="Times New Roman"/>
              </a:rPr>
              <a:t>HScode → HSname, HScity</a:t>
            </a:r>
          </a:p>
          <a:p>
            <a:pPr>
              <a:spcBef>
                <a:spcPts val="41"/>
              </a:spcBef>
            </a:pPr>
            <a:endParaRPr dirty="0">
              <a:latin typeface="Helvetica" charset="0"/>
              <a:cs typeface="Times New Roman"/>
            </a:endParaRPr>
          </a:p>
          <a:p>
            <a:pPr marL="9525"/>
            <a:r>
              <a:rPr lang="en-US" dirty="0">
                <a:latin typeface="Helvetica" charset="0"/>
                <a:cs typeface="Times New Roman"/>
              </a:rPr>
              <a:t>      </a:t>
            </a:r>
            <a:r>
              <a:rPr dirty="0">
                <a:latin typeface="Helvetica" charset="0"/>
                <a:cs typeface="Times New Roman"/>
              </a:rPr>
              <a:t>SSN</a:t>
            </a:r>
            <a:r>
              <a:rPr baseline="24904" dirty="0">
                <a:latin typeface="Helvetica" charset="0"/>
                <a:cs typeface="Times New Roman"/>
              </a:rPr>
              <a:t>+ </a:t>
            </a:r>
            <a:r>
              <a:rPr dirty="0">
                <a:latin typeface="Helvetica" charset="0"/>
                <a:cs typeface="Times New Roman"/>
              </a:rPr>
              <a:t>= ?</a:t>
            </a:r>
          </a:p>
          <a:p>
            <a:pPr marL="9525"/>
            <a:r>
              <a:rPr lang="en-US" dirty="0">
                <a:latin typeface="Helvetica" charset="0"/>
                <a:cs typeface="Times New Roman"/>
              </a:rPr>
              <a:t>      </a:t>
            </a:r>
            <a:r>
              <a:rPr dirty="0" err="1">
                <a:latin typeface="Helvetica" charset="0"/>
                <a:cs typeface="Times New Roman"/>
              </a:rPr>
              <a:t>HScode</a:t>
            </a:r>
            <a:r>
              <a:rPr baseline="24904" dirty="0">
                <a:latin typeface="Helvetica" charset="0"/>
                <a:cs typeface="Times New Roman"/>
              </a:rPr>
              <a:t>+ </a:t>
            </a:r>
            <a:r>
              <a:rPr dirty="0">
                <a:latin typeface="Helvetica" charset="0"/>
                <a:cs typeface="Times New Roman"/>
              </a:rPr>
              <a:t>= ?</a:t>
            </a:r>
            <a:endParaRPr lang="en-US" dirty="0">
              <a:latin typeface="Helvetica" charset="0"/>
              <a:cs typeface="Times New Roman"/>
            </a:endParaRPr>
          </a:p>
          <a:p>
            <a:pPr marL="9525"/>
            <a:endParaRPr dirty="0">
              <a:latin typeface="Helvetica" charset="0"/>
              <a:cs typeface="Times New Roman"/>
            </a:endParaRPr>
          </a:p>
          <a:p>
            <a:pPr>
              <a:lnSpc>
                <a:spcPct val="100000"/>
              </a:lnSpc>
            </a:pPr>
            <a:r>
              <a:rPr lang="en-US" dirty="0">
                <a:latin typeface="Helvetica" charset="0"/>
                <a:cs typeface="Times New Roman"/>
              </a:rPr>
              <a:t>     </a:t>
            </a:r>
            <a:r>
              <a:rPr lang="en-US" i="1" dirty="0">
                <a:latin typeface="Helvetica" charset="0"/>
                <a:cs typeface="Times New Roman"/>
              </a:rPr>
              <a:t>Why do we care?</a:t>
            </a:r>
          </a:p>
          <a:p>
            <a:pPr>
              <a:lnSpc>
                <a:spcPct val="100000"/>
              </a:lnSpc>
            </a:pPr>
            <a:r>
              <a:rPr lang="en-US" i="1" dirty="0">
                <a:latin typeface="Helvetica" charset="0"/>
                <a:cs typeface="Times New Roman"/>
              </a:rPr>
              <a:t>	If </a:t>
            </a:r>
            <a:r>
              <a:rPr i="1" dirty="0">
                <a:latin typeface="Helvetica" charset="0"/>
                <a:cs typeface="Times New Roman"/>
              </a:rPr>
              <a:t>{SSN, HScode}</a:t>
            </a:r>
            <a:r>
              <a:rPr i="1" baseline="24904" dirty="0">
                <a:latin typeface="Helvetica" charset="0"/>
                <a:cs typeface="Times New Roman"/>
              </a:rPr>
              <a:t>+ </a:t>
            </a:r>
            <a:r>
              <a:rPr lang="en-US" i="1" baseline="24904" dirty="0">
                <a:latin typeface="Helvetica" charset="0"/>
                <a:cs typeface="Times New Roman"/>
              </a:rPr>
              <a:t> </a:t>
            </a:r>
            <a:r>
              <a:rPr i="1" dirty="0">
                <a:latin typeface="Helvetica" charset="0"/>
                <a:cs typeface="Times New Roman"/>
              </a:rPr>
              <a:t>determine all the attributes, then they </a:t>
            </a:r>
            <a:r>
              <a:rPr lang="en-US" i="1" dirty="0">
                <a:latin typeface="Helvetica" charset="0"/>
                <a:cs typeface="Times New Roman"/>
              </a:rPr>
              <a:t>can</a:t>
            </a:r>
            <a:r>
              <a:rPr i="1" dirty="0">
                <a:latin typeface="Helvetica" charset="0"/>
                <a:cs typeface="Times New Roman"/>
              </a:rPr>
              <a:t> be keys</a:t>
            </a:r>
          </a:p>
          <a:p>
            <a:pPr>
              <a:lnSpc>
                <a:spcPct val="100000"/>
              </a:lnSpc>
            </a:pPr>
            <a:endParaRPr sz="1650" dirty="0">
              <a:latin typeface="Helvetica" charset="0"/>
              <a:cs typeface="Times New Roman"/>
            </a:endParaRPr>
          </a:p>
          <a:p>
            <a:pPr>
              <a:spcBef>
                <a:spcPts val="35"/>
              </a:spcBef>
            </a:pPr>
            <a:endParaRPr sz="1650" dirty="0">
              <a:latin typeface="Helvetica" charset="0"/>
              <a:cs typeface="Times New Roman"/>
            </a:endParaRPr>
          </a:p>
        </p:txBody>
      </p:sp>
      <p:sp>
        <p:nvSpPr>
          <p:cNvPr id="3" name="Title 2">
            <a:extLst>
              <a:ext uri="{FF2B5EF4-FFF2-40B4-BE49-F238E27FC236}">
                <a16:creationId xmlns:a16="http://schemas.microsoft.com/office/drawing/2014/main" id="{124E025B-B85E-DB40-A05B-36325D070A72}"/>
              </a:ext>
            </a:extLst>
          </p:cNvPr>
          <p:cNvSpPr>
            <a:spLocks noGrp="1"/>
          </p:cNvSpPr>
          <p:nvPr>
            <p:ph type="title"/>
          </p:nvPr>
        </p:nvSpPr>
        <p:spPr/>
        <p:txBody>
          <a:bodyPr/>
          <a:lstStyle/>
          <a:p>
            <a:r>
              <a:rPr lang="en-US" dirty="0"/>
              <a:t>Example 2</a:t>
            </a:r>
          </a:p>
        </p:txBody>
      </p:sp>
    </p:spTree>
    <p:extLst>
      <p:ext uri="{BB962C8B-B14F-4D97-AF65-F5344CB8AC3E}">
        <p14:creationId xmlns:p14="http://schemas.microsoft.com/office/powerpoint/2010/main" val="21823679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4294967295"/>
          </p:nvPr>
        </p:nvSpPr>
        <p:spPr>
          <a:xfrm>
            <a:off x="8826500" y="6505575"/>
            <a:ext cx="317500" cy="296863"/>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36</a:t>
            </a:fld>
            <a:endParaRPr spc="4" dirty="0"/>
          </a:p>
        </p:txBody>
      </p:sp>
      <p:sp>
        <p:nvSpPr>
          <p:cNvPr id="4" name="object 4"/>
          <p:cNvSpPr txBox="1"/>
          <p:nvPr/>
        </p:nvSpPr>
        <p:spPr>
          <a:xfrm>
            <a:off x="457200" y="933229"/>
            <a:ext cx="7998311" cy="3103414"/>
          </a:xfrm>
          <a:prstGeom prst="rect">
            <a:avLst/>
          </a:prstGeom>
        </p:spPr>
        <p:txBody>
          <a:bodyPr vert="horz" wrap="square" lIns="0" tIns="0" rIns="0" bIns="0" rtlCol="0">
            <a:spAutoFit/>
          </a:bodyPr>
          <a:lstStyle/>
          <a:p>
            <a:pPr marL="351949" marR="21907" indent="-342900">
              <a:lnSpc>
                <a:spcPct val="200000"/>
              </a:lnSpc>
              <a:spcBef>
                <a:spcPts val="750"/>
              </a:spcBef>
            </a:pPr>
            <a:r>
              <a:rPr dirty="0">
                <a:latin typeface="Helvetica" charset="0"/>
                <a:cs typeface="Times New Roman"/>
              </a:rPr>
              <a:t>Student (SSN, name, address, HScode, HSname, HScity, GPA, priority) </a:t>
            </a:r>
            <a:endParaRPr lang="en-US" dirty="0">
              <a:latin typeface="Helvetica" charset="0"/>
              <a:cs typeface="Times New Roman"/>
            </a:endParaRPr>
          </a:p>
          <a:p>
            <a:pPr marL="351949" marR="21907" indent="-342900">
              <a:lnSpc>
                <a:spcPct val="200000"/>
              </a:lnSpc>
              <a:spcBef>
                <a:spcPts val="750"/>
              </a:spcBef>
            </a:pPr>
            <a:r>
              <a:rPr lang="en-US" dirty="0">
                <a:latin typeface="Helvetica" charset="0"/>
                <a:cs typeface="Times New Roman"/>
              </a:rPr>
              <a:t>	</a:t>
            </a:r>
            <a:r>
              <a:rPr dirty="0">
                <a:latin typeface="Helvetica" charset="0"/>
                <a:cs typeface="Times New Roman"/>
              </a:rPr>
              <a:t>SSN → name, address, GPA</a:t>
            </a:r>
          </a:p>
          <a:p>
            <a:pPr marL="351949"/>
            <a:r>
              <a:rPr dirty="0">
                <a:latin typeface="Helvetica" charset="0"/>
                <a:cs typeface="Times New Roman"/>
              </a:rPr>
              <a:t>GPA → priority</a:t>
            </a:r>
          </a:p>
          <a:p>
            <a:pPr marL="9525" indent="342900"/>
            <a:r>
              <a:rPr dirty="0">
                <a:latin typeface="Helvetica" charset="0"/>
                <a:cs typeface="Times New Roman"/>
              </a:rPr>
              <a:t>HScode → HSname, HScity</a:t>
            </a:r>
          </a:p>
          <a:p>
            <a:pPr>
              <a:spcBef>
                <a:spcPts val="41"/>
              </a:spcBef>
            </a:pPr>
            <a:endParaRPr dirty="0">
              <a:latin typeface="Helvetica" charset="0"/>
              <a:cs typeface="Times New Roman"/>
            </a:endParaRPr>
          </a:p>
          <a:p>
            <a:pPr marL="9525"/>
            <a:r>
              <a:rPr lang="en-US" dirty="0">
                <a:latin typeface="Helvetica" charset="0"/>
                <a:cs typeface="Times New Roman"/>
              </a:rPr>
              <a:t>     </a:t>
            </a:r>
            <a:r>
              <a:rPr dirty="0">
                <a:latin typeface="Helvetica" charset="0"/>
                <a:cs typeface="Times New Roman"/>
              </a:rPr>
              <a:t>SSN</a:t>
            </a:r>
            <a:r>
              <a:rPr baseline="24904" dirty="0">
                <a:latin typeface="Helvetica" charset="0"/>
                <a:cs typeface="Times New Roman"/>
              </a:rPr>
              <a:t>+ </a:t>
            </a:r>
            <a:r>
              <a:rPr dirty="0">
                <a:latin typeface="Helvetica" charset="0"/>
                <a:cs typeface="Times New Roman"/>
              </a:rPr>
              <a:t>= </a:t>
            </a:r>
            <a:r>
              <a:rPr lang="en-US" dirty="0">
                <a:latin typeface="Helvetica" charset="0"/>
                <a:cs typeface="Times New Roman"/>
              </a:rPr>
              <a:t>{SSN, name, address, GPA, priority}</a:t>
            </a:r>
            <a:endParaRPr dirty="0">
              <a:latin typeface="Helvetica" charset="0"/>
              <a:cs typeface="Times New Roman"/>
            </a:endParaRPr>
          </a:p>
          <a:p>
            <a:pPr marL="9525"/>
            <a:r>
              <a:rPr lang="en-US" dirty="0" err="1">
                <a:latin typeface="Helvetica" charset="0"/>
                <a:cs typeface="Times New Roman"/>
              </a:rPr>
              <a:t>     </a:t>
            </a:r>
            <a:r>
              <a:rPr dirty="0" err="1">
                <a:latin typeface="Helvetica" charset="0"/>
                <a:cs typeface="Times New Roman"/>
              </a:rPr>
              <a:t>HScode</a:t>
            </a:r>
            <a:r>
              <a:rPr baseline="24904" dirty="0">
                <a:latin typeface="Helvetica" charset="0"/>
                <a:cs typeface="Times New Roman"/>
              </a:rPr>
              <a:t>+ </a:t>
            </a:r>
            <a:r>
              <a:rPr dirty="0">
                <a:latin typeface="Helvetica" charset="0"/>
                <a:cs typeface="Times New Roman"/>
              </a:rPr>
              <a:t>= </a:t>
            </a:r>
            <a:r>
              <a:rPr lang="en-US" dirty="0">
                <a:latin typeface="Helvetica" charset="0"/>
                <a:cs typeface="Times New Roman"/>
              </a:rPr>
              <a:t>{</a:t>
            </a:r>
            <a:r>
              <a:rPr lang="en-US" dirty="0" err="1">
                <a:latin typeface="Helvetica" charset="0"/>
                <a:cs typeface="Times New Roman"/>
              </a:rPr>
              <a:t>HScode</a:t>
            </a:r>
            <a:r>
              <a:rPr lang="en-US" dirty="0">
                <a:latin typeface="Helvetica" charset="0"/>
                <a:cs typeface="Times New Roman"/>
              </a:rPr>
              <a:t>, </a:t>
            </a:r>
            <a:r>
              <a:rPr lang="en-US" dirty="0" err="1">
                <a:latin typeface="Helvetica" charset="0"/>
                <a:cs typeface="Times New Roman"/>
              </a:rPr>
              <a:t>HSname</a:t>
            </a:r>
            <a:r>
              <a:rPr lang="en-US" dirty="0">
                <a:latin typeface="Helvetica" charset="0"/>
                <a:cs typeface="Times New Roman"/>
              </a:rPr>
              <a:t>, </a:t>
            </a:r>
            <a:r>
              <a:rPr lang="en-US" dirty="0" err="1">
                <a:latin typeface="Helvetica" charset="0"/>
                <a:cs typeface="Times New Roman"/>
              </a:rPr>
              <a:t>HScity</a:t>
            </a:r>
            <a:r>
              <a:rPr lang="en-US" dirty="0">
                <a:latin typeface="Helvetica" charset="0"/>
                <a:cs typeface="Times New Roman"/>
              </a:rPr>
              <a:t>}</a:t>
            </a:r>
            <a:endParaRPr dirty="0">
              <a:latin typeface="Helvetica" charset="0"/>
              <a:cs typeface="Times New Roman"/>
            </a:endParaRPr>
          </a:p>
          <a:p>
            <a:pPr>
              <a:lnSpc>
                <a:spcPct val="100000"/>
              </a:lnSpc>
            </a:pPr>
            <a:endParaRPr sz="1650" dirty="0">
              <a:latin typeface="Helvetica" charset="0"/>
              <a:cs typeface="Times New Roman"/>
            </a:endParaRPr>
          </a:p>
          <a:p>
            <a:pPr>
              <a:spcBef>
                <a:spcPts val="35"/>
              </a:spcBef>
            </a:pPr>
            <a:endParaRPr sz="1650" dirty="0">
              <a:latin typeface="Helvetica" charset="0"/>
              <a:cs typeface="Times New Roman"/>
            </a:endParaRPr>
          </a:p>
        </p:txBody>
      </p:sp>
      <p:sp>
        <p:nvSpPr>
          <p:cNvPr id="3" name="Title 2">
            <a:extLst>
              <a:ext uri="{FF2B5EF4-FFF2-40B4-BE49-F238E27FC236}">
                <a16:creationId xmlns:a16="http://schemas.microsoft.com/office/drawing/2014/main" id="{FB44F1E7-4CE1-D741-904D-6351A9681ABA}"/>
              </a:ext>
            </a:extLst>
          </p:cNvPr>
          <p:cNvSpPr>
            <a:spLocks noGrp="1"/>
          </p:cNvSpPr>
          <p:nvPr>
            <p:ph type="title"/>
          </p:nvPr>
        </p:nvSpPr>
        <p:spPr/>
        <p:txBody>
          <a:bodyPr/>
          <a:lstStyle/>
          <a:p>
            <a:r>
              <a:rPr lang="en-US" dirty="0"/>
              <a:t>Example 2</a:t>
            </a:r>
          </a:p>
        </p:txBody>
      </p:sp>
    </p:spTree>
    <p:extLst>
      <p:ext uri="{BB962C8B-B14F-4D97-AF65-F5344CB8AC3E}">
        <p14:creationId xmlns:p14="http://schemas.microsoft.com/office/powerpoint/2010/main" val="4043247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C6430D-2CE5-4A1E-B543-53F3132BE625}"/>
              </a:ext>
            </a:extLst>
          </p:cNvPr>
          <p:cNvSpPr>
            <a:spLocks noGrp="1"/>
          </p:cNvSpPr>
          <p:nvPr>
            <p:ph type="title"/>
          </p:nvPr>
        </p:nvSpPr>
        <p:spPr/>
        <p:txBody>
          <a:bodyPr/>
          <a:lstStyle/>
          <a:p>
            <a:r>
              <a:rPr lang="en-US" dirty="0"/>
              <a:t>Canonical cover</a:t>
            </a:r>
          </a:p>
        </p:txBody>
      </p:sp>
      <p:sp>
        <p:nvSpPr>
          <p:cNvPr id="5" name="Text Placeholder 4">
            <a:extLst>
              <a:ext uri="{FF2B5EF4-FFF2-40B4-BE49-F238E27FC236}">
                <a16:creationId xmlns:a16="http://schemas.microsoft.com/office/drawing/2014/main" id="{2749EF8C-14A1-4A1C-BBC6-01130C9A75E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469158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4294967295"/>
          </p:nvPr>
        </p:nvSpPr>
        <p:spPr>
          <a:xfrm>
            <a:off x="8826500" y="6505575"/>
            <a:ext cx="317500" cy="296863"/>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38</a:t>
            </a:fld>
            <a:endParaRPr spc="4" dirty="0"/>
          </a:p>
        </p:txBody>
      </p:sp>
      <p:sp>
        <p:nvSpPr>
          <p:cNvPr id="4" name="object 4"/>
          <p:cNvSpPr txBox="1"/>
          <p:nvPr/>
        </p:nvSpPr>
        <p:spPr>
          <a:xfrm>
            <a:off x="457200" y="965502"/>
            <a:ext cx="8611496" cy="3231654"/>
          </a:xfrm>
          <a:prstGeom prst="rect">
            <a:avLst/>
          </a:prstGeom>
        </p:spPr>
        <p:txBody>
          <a:bodyPr vert="horz" wrap="square" lIns="0" tIns="0" rIns="0" bIns="0" rtlCol="0">
            <a:spAutoFit/>
          </a:bodyPr>
          <a:lstStyle/>
          <a:p>
            <a:pPr marL="285750" marR="3810" lvl="1" indent="-285750">
              <a:spcBef>
                <a:spcPts val="600"/>
              </a:spcBef>
              <a:buFont typeface="Arial" panose="020B0604020202020204" pitchFamily="34" charset="0"/>
              <a:buChar char="•"/>
              <a:tabLst>
                <a:tab pos="566738" algn="l"/>
              </a:tabLst>
            </a:pPr>
            <a:r>
              <a:rPr dirty="0">
                <a:latin typeface="Helvetica" charset="0"/>
                <a:cs typeface="Times New Roman"/>
              </a:rPr>
              <a:t>Sets of functional dependencies may have redundant</a:t>
            </a:r>
            <a:r>
              <a:rPr lang="en-US" dirty="0">
                <a:latin typeface="Helvetica" charset="0"/>
                <a:cs typeface="Times New Roman"/>
              </a:rPr>
              <a:t> </a:t>
            </a:r>
            <a:r>
              <a:rPr dirty="0">
                <a:latin typeface="Helvetica" charset="0"/>
                <a:cs typeface="Times New Roman"/>
              </a:rPr>
              <a:t>dependencies that can be inferred from the others</a:t>
            </a:r>
          </a:p>
          <a:p>
            <a:pPr marL="285750" marR="3810" lvl="1" indent="-285750">
              <a:spcBef>
                <a:spcPts val="600"/>
              </a:spcBef>
              <a:buFont typeface="Arial" panose="020B0604020202020204" pitchFamily="34" charset="0"/>
              <a:buChar char="•"/>
              <a:tabLst>
                <a:tab pos="566738" algn="l"/>
              </a:tabLst>
            </a:pPr>
            <a:r>
              <a:rPr dirty="0">
                <a:latin typeface="Helvetica" charset="0"/>
                <a:cs typeface="Times New Roman"/>
              </a:rPr>
              <a:t>For example:  A </a:t>
            </a:r>
            <a:r>
              <a:rPr lang="is-IS" dirty="0">
                <a:latin typeface="Helvetica" charset="0"/>
                <a:cs typeface="Times New Roman"/>
              </a:rPr>
              <a:t>→ </a:t>
            </a:r>
            <a:r>
              <a:rPr dirty="0">
                <a:latin typeface="Helvetica" charset="0"/>
                <a:cs typeface="Times New Roman"/>
              </a:rPr>
              <a:t>C is redundant in:  {A </a:t>
            </a:r>
            <a:r>
              <a:rPr lang="is-IS" dirty="0">
                <a:latin typeface="Helvetica" charset="0"/>
                <a:cs typeface="Times New Roman"/>
              </a:rPr>
              <a:t>→ </a:t>
            </a:r>
            <a:r>
              <a:rPr dirty="0">
                <a:latin typeface="Helvetica" charset="0"/>
                <a:cs typeface="Times New Roman"/>
              </a:rPr>
              <a:t>B,</a:t>
            </a:r>
            <a:r>
              <a:rPr lang="en-US" dirty="0">
                <a:latin typeface="Helvetica" charset="0"/>
                <a:cs typeface="Times New Roman"/>
              </a:rPr>
              <a:t> </a:t>
            </a:r>
            <a:r>
              <a:rPr dirty="0">
                <a:latin typeface="Helvetica" charset="0"/>
                <a:cs typeface="Times New Roman"/>
              </a:rPr>
              <a:t>B </a:t>
            </a:r>
            <a:r>
              <a:rPr lang="is-IS" dirty="0">
                <a:latin typeface="Helvetica" charset="0"/>
                <a:cs typeface="Times New Roman"/>
              </a:rPr>
              <a:t>→ </a:t>
            </a:r>
            <a:r>
              <a:rPr dirty="0">
                <a:latin typeface="Helvetica" charset="0"/>
                <a:cs typeface="Times New Roman"/>
              </a:rPr>
              <a:t>C, A </a:t>
            </a:r>
            <a:r>
              <a:rPr lang="is-IS" dirty="0">
                <a:latin typeface="Helvetica" charset="0"/>
                <a:cs typeface="Times New Roman"/>
              </a:rPr>
              <a:t>→ </a:t>
            </a:r>
            <a:r>
              <a:rPr dirty="0">
                <a:latin typeface="Helvetica" charset="0"/>
                <a:cs typeface="Times New Roman"/>
              </a:rPr>
              <a:t>C}</a:t>
            </a:r>
          </a:p>
          <a:p>
            <a:pPr marL="285750" marR="3810" lvl="1" indent="-285750">
              <a:spcBef>
                <a:spcPts val="600"/>
              </a:spcBef>
              <a:buFont typeface="Arial" panose="020B0604020202020204" pitchFamily="34" charset="0"/>
              <a:buChar char="•"/>
              <a:tabLst>
                <a:tab pos="566738" algn="l"/>
              </a:tabLst>
            </a:pPr>
            <a:r>
              <a:rPr dirty="0">
                <a:latin typeface="Helvetica" charset="0"/>
                <a:cs typeface="Times New Roman"/>
              </a:rPr>
              <a:t>Parts of a functional dependency may be redundant</a:t>
            </a:r>
          </a:p>
          <a:p>
            <a:pPr lvl="2" indent="-457200">
              <a:spcBef>
                <a:spcPts val="600"/>
              </a:spcBef>
            </a:pPr>
            <a:r>
              <a:rPr dirty="0">
                <a:latin typeface="Helvetica" charset="0"/>
                <a:cs typeface="Times New Roman"/>
              </a:rPr>
              <a:t>{</a:t>
            </a:r>
            <a:r>
              <a:rPr i="1" dirty="0">
                <a:latin typeface="Helvetica" charset="0"/>
                <a:cs typeface="Times New Roman"/>
              </a:rPr>
              <a:t>A </a:t>
            </a:r>
            <a:r>
              <a:rPr lang="is-IS" dirty="0">
                <a:latin typeface="Helvetica" charset="0"/>
                <a:cs typeface="STIXGeneral"/>
              </a:rPr>
              <a:t>→ </a:t>
            </a:r>
            <a:r>
              <a:rPr i="1" dirty="0">
                <a:latin typeface="Helvetica" charset="0"/>
                <a:cs typeface="Times New Roman"/>
              </a:rPr>
              <a:t>B</a:t>
            </a:r>
            <a:r>
              <a:rPr dirty="0">
                <a:latin typeface="Helvetica" charset="0"/>
                <a:cs typeface="Times New Roman"/>
              </a:rPr>
              <a:t>,	</a:t>
            </a:r>
            <a:r>
              <a:rPr i="1" dirty="0">
                <a:latin typeface="Helvetica" charset="0"/>
                <a:cs typeface="Times New Roman"/>
              </a:rPr>
              <a:t>B </a:t>
            </a:r>
            <a:r>
              <a:rPr lang="is-IS" dirty="0">
                <a:latin typeface="Helvetica" charset="0"/>
                <a:cs typeface="STIXGeneral"/>
              </a:rPr>
              <a:t>→ </a:t>
            </a:r>
            <a:r>
              <a:rPr i="1" dirty="0">
                <a:latin typeface="Helvetica" charset="0"/>
                <a:cs typeface="Times New Roman"/>
              </a:rPr>
              <a:t>C</a:t>
            </a:r>
            <a:r>
              <a:rPr dirty="0">
                <a:latin typeface="Helvetica" charset="0"/>
                <a:cs typeface="Times New Roman"/>
              </a:rPr>
              <a:t>,	</a:t>
            </a:r>
            <a:r>
              <a:rPr i="1" dirty="0">
                <a:latin typeface="Helvetica" charset="0"/>
                <a:cs typeface="Times New Roman"/>
              </a:rPr>
              <a:t>A </a:t>
            </a:r>
            <a:r>
              <a:rPr lang="is-IS" dirty="0">
                <a:latin typeface="Helvetica" charset="0"/>
                <a:cs typeface="STIXGeneral"/>
              </a:rPr>
              <a:t>→ </a:t>
            </a:r>
            <a:r>
              <a:rPr i="1" dirty="0">
                <a:latin typeface="Helvetica" charset="0"/>
                <a:cs typeface="Times New Roman"/>
              </a:rPr>
              <a:t>CD</a:t>
            </a:r>
            <a:r>
              <a:rPr dirty="0">
                <a:latin typeface="Helvetica" charset="0"/>
                <a:cs typeface="Times New Roman"/>
              </a:rPr>
              <a:t>}  can be simplified to</a:t>
            </a:r>
            <a:r>
              <a:rPr lang="en-US" dirty="0">
                <a:latin typeface="Helvetica" charset="0"/>
                <a:cs typeface="Times New Roman"/>
              </a:rPr>
              <a:t> {</a:t>
            </a:r>
            <a:r>
              <a:rPr lang="en-US" i="1" dirty="0">
                <a:latin typeface="Helvetica" charset="0"/>
                <a:cs typeface="Times New Roman"/>
              </a:rPr>
              <a:t>A </a:t>
            </a:r>
            <a:r>
              <a:rPr lang="en-US" dirty="0">
                <a:latin typeface="Helvetica" charset="0"/>
                <a:cs typeface="STIXGeneral"/>
              </a:rPr>
              <a:t>→ </a:t>
            </a:r>
            <a:r>
              <a:rPr lang="en-US" i="1" dirty="0">
                <a:latin typeface="Helvetica" charset="0"/>
                <a:cs typeface="Times New Roman"/>
              </a:rPr>
              <a:t>B</a:t>
            </a:r>
            <a:r>
              <a:rPr lang="en-US" dirty="0">
                <a:latin typeface="Helvetica" charset="0"/>
                <a:cs typeface="Times New Roman"/>
              </a:rPr>
              <a:t>,	</a:t>
            </a:r>
            <a:r>
              <a:rPr lang="en-US" i="1" dirty="0">
                <a:latin typeface="Helvetica" charset="0"/>
                <a:cs typeface="Times New Roman"/>
              </a:rPr>
              <a:t>B </a:t>
            </a:r>
            <a:r>
              <a:rPr lang="en-US" dirty="0">
                <a:latin typeface="Helvetica" charset="0"/>
                <a:cs typeface="STIXGeneral"/>
              </a:rPr>
              <a:t>→ </a:t>
            </a:r>
            <a:r>
              <a:rPr lang="en-US" i="1" dirty="0">
                <a:latin typeface="Helvetica" charset="0"/>
                <a:cs typeface="Times New Roman"/>
              </a:rPr>
              <a:t>C</a:t>
            </a:r>
            <a:r>
              <a:rPr lang="en-US" dirty="0">
                <a:latin typeface="Helvetica" charset="0"/>
                <a:cs typeface="Times New Roman"/>
              </a:rPr>
              <a:t>,	</a:t>
            </a:r>
            <a:r>
              <a:rPr lang="en-US" i="1" dirty="0">
                <a:latin typeface="Helvetica" charset="0"/>
                <a:cs typeface="Times New Roman"/>
              </a:rPr>
              <a:t>A </a:t>
            </a:r>
            <a:r>
              <a:rPr lang="en-US" dirty="0">
                <a:latin typeface="Helvetica" charset="0"/>
                <a:cs typeface="STIXGeneral"/>
              </a:rPr>
              <a:t>→ </a:t>
            </a:r>
            <a:r>
              <a:rPr lang="en-US" i="1" dirty="0">
                <a:latin typeface="Helvetica" charset="0"/>
                <a:cs typeface="Times New Roman"/>
              </a:rPr>
              <a:t>D</a:t>
            </a:r>
            <a:r>
              <a:rPr lang="en-US" dirty="0">
                <a:latin typeface="Helvetica" charset="0"/>
                <a:cs typeface="Times New Roman"/>
              </a:rPr>
              <a:t>}</a:t>
            </a:r>
            <a:endParaRPr dirty="0">
              <a:latin typeface="Helvetica" charset="0"/>
              <a:cs typeface="Times New Roman"/>
            </a:endParaRPr>
          </a:p>
          <a:p>
            <a:pPr lvl="2" indent="-457200">
              <a:spcBef>
                <a:spcPts val="600"/>
              </a:spcBef>
            </a:pPr>
            <a:r>
              <a:rPr dirty="0">
                <a:latin typeface="Helvetica" charset="0"/>
                <a:cs typeface="Times New Roman"/>
              </a:rPr>
              <a:t>{A </a:t>
            </a:r>
            <a:r>
              <a:rPr lang="is-IS" dirty="0">
                <a:latin typeface="Helvetica" charset="0"/>
                <a:cs typeface="STIXGeneral"/>
              </a:rPr>
              <a:t>→ </a:t>
            </a:r>
            <a:r>
              <a:rPr i="1" dirty="0">
                <a:latin typeface="Helvetica" charset="0"/>
                <a:cs typeface="Times New Roman"/>
              </a:rPr>
              <a:t>B</a:t>
            </a:r>
            <a:r>
              <a:rPr dirty="0">
                <a:latin typeface="Helvetica" charset="0"/>
                <a:cs typeface="Times New Roman"/>
              </a:rPr>
              <a:t>,	</a:t>
            </a:r>
            <a:r>
              <a:rPr i="1" dirty="0">
                <a:latin typeface="Helvetica" charset="0"/>
                <a:cs typeface="Times New Roman"/>
              </a:rPr>
              <a:t>B </a:t>
            </a:r>
            <a:r>
              <a:rPr lang="is-IS" dirty="0">
                <a:latin typeface="Helvetica" charset="0"/>
                <a:cs typeface="STIXGeneral"/>
              </a:rPr>
              <a:t>→ </a:t>
            </a:r>
            <a:r>
              <a:rPr i="1" dirty="0">
                <a:latin typeface="Helvetica" charset="0"/>
                <a:cs typeface="Times New Roman"/>
              </a:rPr>
              <a:t>C</a:t>
            </a:r>
            <a:r>
              <a:rPr dirty="0">
                <a:latin typeface="Helvetica" charset="0"/>
                <a:cs typeface="Times New Roman"/>
              </a:rPr>
              <a:t>,	</a:t>
            </a:r>
            <a:r>
              <a:rPr i="1" dirty="0">
                <a:latin typeface="Helvetica" charset="0"/>
                <a:cs typeface="Times New Roman"/>
              </a:rPr>
              <a:t>AC </a:t>
            </a:r>
            <a:r>
              <a:rPr lang="is-IS" dirty="0">
                <a:latin typeface="Helvetica" charset="0"/>
                <a:cs typeface="STIXGeneral"/>
              </a:rPr>
              <a:t>→ </a:t>
            </a:r>
            <a:r>
              <a:rPr i="1" dirty="0">
                <a:latin typeface="Helvetica" charset="0"/>
                <a:cs typeface="Times New Roman"/>
              </a:rPr>
              <a:t>D</a:t>
            </a:r>
            <a:r>
              <a:rPr dirty="0">
                <a:latin typeface="Helvetica" charset="0"/>
                <a:cs typeface="Times New Roman"/>
              </a:rPr>
              <a:t>}  can be simplified to</a:t>
            </a:r>
            <a:r>
              <a:rPr lang="en-US" dirty="0">
                <a:latin typeface="Helvetica" charset="0"/>
                <a:cs typeface="Times New Roman"/>
              </a:rPr>
              <a:t> {A </a:t>
            </a:r>
            <a:r>
              <a:rPr lang="en-US" dirty="0">
                <a:latin typeface="Helvetica" charset="0"/>
                <a:cs typeface="STIXGeneral"/>
              </a:rPr>
              <a:t>→ </a:t>
            </a:r>
            <a:r>
              <a:rPr lang="en-US" i="1" dirty="0">
                <a:latin typeface="Helvetica" charset="0"/>
                <a:cs typeface="Times New Roman"/>
              </a:rPr>
              <a:t>B</a:t>
            </a:r>
            <a:r>
              <a:rPr lang="en-US" dirty="0">
                <a:latin typeface="Helvetica" charset="0"/>
                <a:cs typeface="Times New Roman"/>
              </a:rPr>
              <a:t>,	</a:t>
            </a:r>
            <a:r>
              <a:rPr lang="en-US" i="1" dirty="0">
                <a:latin typeface="Helvetica" charset="0"/>
                <a:cs typeface="Times New Roman"/>
              </a:rPr>
              <a:t>B </a:t>
            </a:r>
            <a:r>
              <a:rPr lang="en-US" dirty="0">
                <a:latin typeface="Helvetica" charset="0"/>
                <a:cs typeface="STIXGeneral"/>
              </a:rPr>
              <a:t>→ </a:t>
            </a:r>
            <a:r>
              <a:rPr lang="en-US" i="1" dirty="0">
                <a:latin typeface="Helvetica" charset="0"/>
                <a:cs typeface="Times New Roman"/>
              </a:rPr>
              <a:t>C</a:t>
            </a:r>
            <a:r>
              <a:rPr lang="en-US" dirty="0">
                <a:latin typeface="Helvetica" charset="0"/>
                <a:cs typeface="Times New Roman"/>
              </a:rPr>
              <a:t>,	</a:t>
            </a:r>
            <a:r>
              <a:rPr lang="en-US" i="1" dirty="0">
                <a:latin typeface="Helvetica" charset="0"/>
                <a:cs typeface="Times New Roman"/>
              </a:rPr>
              <a:t>A </a:t>
            </a:r>
            <a:r>
              <a:rPr lang="en-US" dirty="0">
                <a:latin typeface="Helvetica" charset="0"/>
                <a:cs typeface="STIXGeneral"/>
              </a:rPr>
              <a:t>→ </a:t>
            </a:r>
            <a:r>
              <a:rPr lang="en-US" i="1" dirty="0">
                <a:latin typeface="Helvetica" charset="0"/>
                <a:cs typeface="Times New Roman"/>
              </a:rPr>
              <a:t>D</a:t>
            </a:r>
            <a:r>
              <a:rPr lang="en-US" dirty="0">
                <a:latin typeface="Helvetica" charset="0"/>
                <a:cs typeface="Times New Roman"/>
              </a:rPr>
              <a:t>}</a:t>
            </a:r>
          </a:p>
          <a:p>
            <a:pPr lvl="2" indent="-457200">
              <a:spcBef>
                <a:spcPts val="600"/>
              </a:spcBef>
            </a:pPr>
            <a:endParaRPr dirty="0">
              <a:latin typeface="Helvetica" charset="0"/>
              <a:cs typeface="Times New Roman"/>
            </a:endParaRPr>
          </a:p>
          <a:p>
            <a:pPr marL="0" marR="3810" lvl="1">
              <a:spcBef>
                <a:spcPts val="600"/>
              </a:spcBef>
              <a:tabLst>
                <a:tab pos="566738" algn="l"/>
              </a:tabLst>
            </a:pPr>
            <a:r>
              <a:rPr dirty="0">
                <a:latin typeface="Helvetica" charset="0"/>
                <a:cs typeface="Times New Roman"/>
              </a:rPr>
              <a:t>Intuitively, a </a:t>
            </a:r>
            <a:r>
              <a:rPr b="1" dirty="0">
                <a:latin typeface="Helvetica" charset="0"/>
                <a:cs typeface="Times New Roman"/>
              </a:rPr>
              <a:t>canonical cover </a:t>
            </a:r>
            <a:r>
              <a:rPr dirty="0">
                <a:latin typeface="Helvetica" charset="0"/>
                <a:cs typeface="Times New Roman"/>
              </a:rPr>
              <a:t>of F is a “</a:t>
            </a:r>
            <a:r>
              <a:rPr b="1" dirty="0">
                <a:latin typeface="Helvetica" charset="0"/>
                <a:cs typeface="Times New Roman"/>
              </a:rPr>
              <a:t>minimal</a:t>
            </a:r>
            <a:r>
              <a:rPr dirty="0">
                <a:latin typeface="Helvetica" charset="0"/>
                <a:cs typeface="Times New Roman"/>
              </a:rPr>
              <a:t>” set of functional dependencies </a:t>
            </a:r>
            <a:r>
              <a:rPr b="1" dirty="0">
                <a:latin typeface="Helvetica" charset="0"/>
                <a:cs typeface="Times New Roman"/>
              </a:rPr>
              <a:t>equivalent</a:t>
            </a:r>
            <a:r>
              <a:rPr dirty="0">
                <a:latin typeface="Helvetica" charset="0"/>
                <a:cs typeface="Times New Roman"/>
              </a:rPr>
              <a:t> to F, having no redundant dependencies or redundant parts of dependencies</a:t>
            </a:r>
          </a:p>
        </p:txBody>
      </p:sp>
      <p:sp>
        <p:nvSpPr>
          <p:cNvPr id="3" name="Title 2">
            <a:extLst>
              <a:ext uri="{FF2B5EF4-FFF2-40B4-BE49-F238E27FC236}">
                <a16:creationId xmlns:a16="http://schemas.microsoft.com/office/drawing/2014/main" id="{49CAB1F0-C8F8-1F45-B74B-BD472E99F4D0}"/>
              </a:ext>
            </a:extLst>
          </p:cNvPr>
          <p:cNvSpPr>
            <a:spLocks noGrp="1"/>
          </p:cNvSpPr>
          <p:nvPr>
            <p:ph type="title"/>
          </p:nvPr>
        </p:nvSpPr>
        <p:spPr/>
        <p:txBody>
          <a:bodyPr/>
          <a:lstStyle/>
          <a:p>
            <a:r>
              <a:rPr lang="en-US" dirty="0"/>
              <a:t>Canonical cover – Extraneous Attributes</a:t>
            </a:r>
          </a:p>
        </p:txBody>
      </p:sp>
    </p:spTree>
    <p:extLst>
      <p:ext uri="{BB962C8B-B14F-4D97-AF65-F5344CB8AC3E}">
        <p14:creationId xmlns:p14="http://schemas.microsoft.com/office/powerpoint/2010/main" val="42351108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7334726" y="4848911"/>
            <a:ext cx="135731" cy="138499"/>
          </a:xfrm>
          <a:prstGeom prst="rect">
            <a:avLst/>
          </a:prstGeom>
        </p:spPr>
        <p:txBody>
          <a:bodyPr vert="horz" wrap="square" lIns="0" tIns="0" rIns="0" bIns="0" rtlCol="0">
            <a:spAutoFit/>
          </a:bodyPr>
          <a:lstStyle/>
          <a:p>
            <a:pPr marL="9525"/>
            <a:r>
              <a:rPr sz="900" spc="4" dirty="0">
                <a:solidFill>
                  <a:srgbClr val="888888"/>
                </a:solidFill>
                <a:latin typeface="Times New Roman"/>
                <a:cs typeface="Times New Roman"/>
              </a:rPr>
              <a:t>10</a:t>
            </a:r>
            <a:endParaRPr sz="900">
              <a:latin typeface="Times New Roman"/>
              <a:cs typeface="Times New Roman"/>
            </a:endParaRPr>
          </a:p>
        </p:txBody>
      </p:sp>
      <p:sp>
        <p:nvSpPr>
          <p:cNvPr id="7" name="Title 2">
            <a:extLst>
              <a:ext uri="{FF2B5EF4-FFF2-40B4-BE49-F238E27FC236}">
                <a16:creationId xmlns:a16="http://schemas.microsoft.com/office/drawing/2014/main" id="{0451BE37-CFB8-A04A-878E-0743A1AB29A0}"/>
              </a:ext>
            </a:extLst>
          </p:cNvPr>
          <p:cNvSpPr>
            <a:spLocks noGrp="1"/>
          </p:cNvSpPr>
          <p:nvPr>
            <p:ph type="title"/>
          </p:nvPr>
        </p:nvSpPr>
        <p:spPr/>
        <p:txBody>
          <a:bodyPr/>
          <a:lstStyle/>
          <a:p>
            <a:r>
              <a:rPr lang="en-US" dirty="0"/>
              <a:t>Canonical cover – Extraneous Attributes</a:t>
            </a:r>
          </a:p>
        </p:txBody>
      </p:sp>
      <p:sp>
        <p:nvSpPr>
          <p:cNvPr id="2" name="Content Placeholder 1">
            <a:extLst>
              <a:ext uri="{FF2B5EF4-FFF2-40B4-BE49-F238E27FC236}">
                <a16:creationId xmlns:a16="http://schemas.microsoft.com/office/drawing/2014/main" id="{C4C46650-A170-4267-8EEF-8309DF5825F1}"/>
              </a:ext>
            </a:extLst>
          </p:cNvPr>
          <p:cNvSpPr>
            <a:spLocks noGrp="1"/>
          </p:cNvSpPr>
          <p:nvPr>
            <p:ph idx="1"/>
          </p:nvPr>
        </p:nvSpPr>
        <p:spPr>
          <a:xfrm>
            <a:off x="515389" y="1027263"/>
            <a:ext cx="8435187" cy="3896940"/>
          </a:xfrm>
        </p:spPr>
        <p:txBody>
          <a:bodyPr/>
          <a:lstStyle/>
          <a:p>
            <a:pPr marL="638175" lvl="1">
              <a:spcBef>
                <a:spcPts val="765"/>
              </a:spcBef>
              <a:buFont typeface="Arial" panose="020B0604020202020204" pitchFamily="34" charset="0"/>
              <a:buChar char="•"/>
              <a:tabLst>
                <a:tab pos="610076" algn="l"/>
              </a:tabLst>
            </a:pPr>
            <a:r>
              <a:rPr lang="en-US" dirty="0">
                <a:cs typeface="Times New Roman"/>
              </a:rPr>
              <a:t>Consider a set </a:t>
            </a:r>
            <a:r>
              <a:rPr lang="en-US" dirty="0">
                <a:latin typeface="Helvetica" charset="0"/>
                <a:cs typeface="Times New Roman"/>
              </a:rPr>
              <a:t>F</a:t>
            </a:r>
            <a:r>
              <a:rPr lang="en-US" i="1" dirty="0">
                <a:cs typeface="Times New Roman"/>
              </a:rPr>
              <a:t> </a:t>
            </a:r>
            <a:r>
              <a:rPr lang="en-US" dirty="0">
                <a:cs typeface="Times New Roman"/>
              </a:rPr>
              <a:t>of functional dependencies and </a:t>
            </a:r>
            <a:r>
              <a:rPr lang="en-US" dirty="0">
                <a:latin typeface="Helvetica" charset="0"/>
                <a:cs typeface="Times New Roman"/>
              </a:rPr>
              <a:t>𝛂 ➝ 𝛽 </a:t>
            </a:r>
            <a:r>
              <a:rPr lang="en-US" dirty="0">
                <a:cs typeface="Times New Roman"/>
              </a:rPr>
              <a:t>in</a:t>
            </a:r>
            <a:r>
              <a:rPr lang="en-US" dirty="0">
                <a:latin typeface="Helvetica" charset="0"/>
                <a:cs typeface="Times New Roman"/>
              </a:rPr>
              <a:t> F</a:t>
            </a:r>
          </a:p>
          <a:p>
            <a:pPr marL="638175" lvl="1">
              <a:spcBef>
                <a:spcPts val="765"/>
              </a:spcBef>
              <a:buFont typeface="Arial" panose="020B0604020202020204" pitchFamily="34" charset="0"/>
              <a:buChar char="•"/>
              <a:tabLst>
                <a:tab pos="610076" algn="l"/>
              </a:tabLst>
            </a:pPr>
            <a:r>
              <a:rPr lang="en-US" dirty="0">
                <a:cs typeface="Times New Roman"/>
              </a:rPr>
              <a:t>To test if attribute A </a:t>
            </a:r>
            <a:r>
              <a:rPr lang="en-US" dirty="0">
                <a:cs typeface="Symbol"/>
              </a:rPr>
              <a:t>∈ </a:t>
            </a:r>
            <a:r>
              <a:rPr lang="en-US" dirty="0">
                <a:latin typeface="Helvetica" charset="0"/>
                <a:cs typeface="Times New Roman"/>
              </a:rPr>
              <a:t>𝛂 </a:t>
            </a:r>
            <a:r>
              <a:rPr lang="en-US" dirty="0">
                <a:cs typeface="Times New Roman"/>
              </a:rPr>
              <a:t>is extraneous in </a:t>
            </a:r>
            <a:r>
              <a:rPr lang="en-US" dirty="0">
                <a:latin typeface="Helvetica" charset="0"/>
                <a:cs typeface="Times New Roman"/>
              </a:rPr>
              <a:t>𝛂 </a:t>
            </a:r>
            <a:endParaRPr lang="en-US" dirty="0">
              <a:cs typeface="Symbol"/>
            </a:endParaRPr>
          </a:p>
          <a:p>
            <a:pPr marL="981075" indent="-285750">
              <a:spcBef>
                <a:spcPts val="746"/>
              </a:spcBef>
            </a:pPr>
            <a:r>
              <a:rPr lang="en-US" dirty="0">
                <a:cs typeface="Times New Roman"/>
              </a:rPr>
              <a:t>compute ({</a:t>
            </a:r>
            <a:r>
              <a:rPr lang="en-US" dirty="0">
                <a:latin typeface="Helvetica" charset="0"/>
                <a:cs typeface="Times New Roman"/>
              </a:rPr>
              <a:t>𝛂</a:t>
            </a:r>
            <a:r>
              <a:rPr lang="en-US" dirty="0">
                <a:cs typeface="Times New Roman"/>
              </a:rPr>
              <a:t>} – A)</a:t>
            </a:r>
            <a:r>
              <a:rPr lang="en-US" baseline="24904" dirty="0">
                <a:cs typeface="Times New Roman"/>
              </a:rPr>
              <a:t>+ </a:t>
            </a:r>
            <a:r>
              <a:rPr lang="en-US" dirty="0">
                <a:cs typeface="Times New Roman"/>
              </a:rPr>
              <a:t>using the dependencies in </a:t>
            </a:r>
            <a:r>
              <a:rPr lang="en-US" dirty="0">
                <a:latin typeface="Helvetica" charset="0"/>
                <a:cs typeface="Times New Roman"/>
              </a:rPr>
              <a:t>F</a:t>
            </a:r>
            <a:endParaRPr lang="en-US" dirty="0">
              <a:cs typeface="Times New Roman"/>
            </a:endParaRPr>
          </a:p>
          <a:p>
            <a:pPr marL="981075" indent="-285750">
              <a:spcBef>
                <a:spcPts val="754"/>
              </a:spcBef>
            </a:pPr>
            <a:r>
              <a:rPr lang="en-US" dirty="0">
                <a:cs typeface="Times New Roman"/>
              </a:rPr>
              <a:t>check that ({</a:t>
            </a:r>
            <a:r>
              <a:rPr lang="en-US" dirty="0">
                <a:latin typeface="Helvetica" charset="0"/>
                <a:cs typeface="Times New Roman"/>
              </a:rPr>
              <a:t>𝛂</a:t>
            </a:r>
            <a:r>
              <a:rPr lang="en-US" dirty="0">
                <a:cs typeface="Times New Roman"/>
              </a:rPr>
              <a:t>} – A)</a:t>
            </a:r>
            <a:r>
              <a:rPr lang="en-US" baseline="24904" dirty="0">
                <a:cs typeface="Times New Roman"/>
              </a:rPr>
              <a:t>+ </a:t>
            </a:r>
            <a:r>
              <a:rPr lang="en-US" dirty="0">
                <a:cs typeface="Times New Roman"/>
              </a:rPr>
              <a:t>contains </a:t>
            </a:r>
            <a:r>
              <a:rPr lang="en-US" dirty="0">
                <a:latin typeface="Helvetica" charset="0"/>
                <a:cs typeface="Times New Roman"/>
              </a:rPr>
              <a:t>𝛽</a:t>
            </a:r>
            <a:r>
              <a:rPr lang="en-US" dirty="0">
                <a:cs typeface="Times New Roman"/>
              </a:rPr>
              <a:t>; if it does, </a:t>
            </a:r>
            <a:r>
              <a:rPr lang="en-US" i="1" dirty="0">
                <a:cs typeface="Times New Roman"/>
              </a:rPr>
              <a:t>A </a:t>
            </a:r>
            <a:r>
              <a:rPr lang="en-US" dirty="0">
                <a:cs typeface="Times New Roman"/>
              </a:rPr>
              <a:t>is extraneous in </a:t>
            </a:r>
            <a:r>
              <a:rPr lang="en-US" dirty="0">
                <a:latin typeface="Helvetica" charset="0"/>
                <a:cs typeface="Times New Roman"/>
              </a:rPr>
              <a:t>𝛂 </a:t>
            </a:r>
            <a:endParaRPr lang="en-US" dirty="0">
              <a:cs typeface="Symbol"/>
            </a:endParaRPr>
          </a:p>
          <a:p>
            <a:pPr marL="638175" lvl="1">
              <a:spcBef>
                <a:spcPts val="746"/>
              </a:spcBef>
              <a:buFont typeface="Arial" panose="020B0604020202020204" pitchFamily="34" charset="0"/>
              <a:buChar char="•"/>
              <a:tabLst>
                <a:tab pos="638175" algn="l"/>
              </a:tabLst>
            </a:pPr>
            <a:r>
              <a:rPr lang="en-US" dirty="0">
                <a:cs typeface="Times New Roman"/>
              </a:rPr>
              <a:t>To test if attribute </a:t>
            </a:r>
            <a:r>
              <a:rPr lang="en-US" i="1" dirty="0">
                <a:cs typeface="Times New Roman"/>
              </a:rPr>
              <a:t>B </a:t>
            </a:r>
            <a:r>
              <a:rPr lang="en-US" dirty="0">
                <a:cs typeface="Symbol"/>
              </a:rPr>
              <a:t>∈ </a:t>
            </a:r>
            <a:r>
              <a:rPr lang="en-US" dirty="0">
                <a:latin typeface="Helvetica" charset="0"/>
                <a:cs typeface="Times New Roman"/>
              </a:rPr>
              <a:t>𝛽 </a:t>
            </a:r>
            <a:r>
              <a:rPr lang="en-US" dirty="0">
                <a:cs typeface="Times New Roman"/>
              </a:rPr>
              <a:t>is extraneous in </a:t>
            </a:r>
            <a:r>
              <a:rPr lang="en-US" dirty="0">
                <a:latin typeface="Helvetica" charset="0"/>
                <a:cs typeface="Times New Roman"/>
              </a:rPr>
              <a:t>𝛽 </a:t>
            </a:r>
            <a:endParaRPr lang="en-US" dirty="0">
              <a:cs typeface="Symbol"/>
            </a:endParaRPr>
          </a:p>
          <a:p>
            <a:pPr marL="981075" lvl="2" indent="-285750">
              <a:spcBef>
                <a:spcPts val="746"/>
              </a:spcBef>
              <a:tabLst>
                <a:tab pos="638175" algn="l"/>
              </a:tabLst>
            </a:pPr>
            <a:r>
              <a:rPr lang="en-US" dirty="0">
                <a:cs typeface="Times New Roman"/>
              </a:rPr>
              <a:t>compute </a:t>
            </a:r>
            <a:r>
              <a:rPr lang="en-US" dirty="0">
                <a:latin typeface="Helvetica" charset="0"/>
                <a:cs typeface="Times New Roman"/>
              </a:rPr>
              <a:t>𝛂</a:t>
            </a:r>
            <a:r>
              <a:rPr lang="en-US" baseline="24904" dirty="0">
                <a:cs typeface="Times New Roman"/>
              </a:rPr>
              <a:t>+  </a:t>
            </a:r>
            <a:r>
              <a:rPr lang="en-US" dirty="0">
                <a:cs typeface="Times New Roman"/>
              </a:rPr>
              <a:t>using only the dependencies in</a:t>
            </a:r>
          </a:p>
          <a:p>
            <a:pPr marL="981075" lvl="2" indent="-285750">
              <a:spcBef>
                <a:spcPts val="746"/>
              </a:spcBef>
              <a:tabLst>
                <a:tab pos="638175" algn="l"/>
              </a:tabLst>
            </a:pPr>
            <a:r>
              <a:rPr lang="en-US" dirty="0">
                <a:latin typeface="Helvetica" charset="0"/>
                <a:cs typeface="Times New Roman"/>
              </a:rPr>
              <a:t>F</a:t>
            </a:r>
            <a:r>
              <a:rPr lang="en-US" dirty="0">
                <a:cs typeface="Times New Roman"/>
              </a:rPr>
              <a:t>' = (</a:t>
            </a:r>
            <a:r>
              <a:rPr lang="en-US" dirty="0">
                <a:latin typeface="Helvetica" charset="0"/>
                <a:cs typeface="Times New Roman"/>
              </a:rPr>
              <a:t>F </a:t>
            </a:r>
            <a:r>
              <a:rPr lang="en-US" dirty="0">
                <a:cs typeface="Times New Roman"/>
              </a:rPr>
              <a:t>– {</a:t>
            </a:r>
            <a:r>
              <a:rPr lang="en-US" dirty="0">
                <a:latin typeface="Helvetica" charset="0"/>
                <a:cs typeface="Times New Roman"/>
              </a:rPr>
              <a:t>𝛂 ➝ 𝛽 </a:t>
            </a:r>
            <a:r>
              <a:rPr lang="en-US" dirty="0">
                <a:cs typeface="Times New Roman"/>
              </a:rPr>
              <a:t>}) </a:t>
            </a:r>
            <a:r>
              <a:rPr lang="en-US" dirty="0">
                <a:cs typeface="Symbol"/>
              </a:rPr>
              <a:t>∪</a:t>
            </a:r>
            <a:r>
              <a:rPr lang="en-US" dirty="0">
                <a:cs typeface="Times New Roman"/>
              </a:rPr>
              <a:t>{</a:t>
            </a:r>
            <a:r>
              <a:rPr lang="en-US" dirty="0">
                <a:latin typeface="Helvetica" charset="0"/>
                <a:cs typeface="Times New Roman"/>
              </a:rPr>
              <a:t>𝛂 ➝ </a:t>
            </a:r>
            <a:r>
              <a:rPr lang="en-US" i="1" dirty="0">
                <a:cs typeface="Times New Roman"/>
              </a:rPr>
              <a:t>(</a:t>
            </a:r>
            <a:r>
              <a:rPr lang="en-US" dirty="0">
                <a:latin typeface="Helvetica" charset="0"/>
                <a:cs typeface="Times New Roman"/>
              </a:rPr>
              <a:t>𝛽 </a:t>
            </a:r>
            <a:r>
              <a:rPr lang="en-US" dirty="0">
                <a:cs typeface="Times New Roman"/>
              </a:rPr>
              <a:t>– </a:t>
            </a:r>
            <a:r>
              <a:rPr lang="en-US" i="1" dirty="0">
                <a:cs typeface="Times New Roman"/>
              </a:rPr>
              <a:t>B</a:t>
            </a:r>
            <a:r>
              <a:rPr lang="en-US" dirty="0">
                <a:cs typeface="Times New Roman"/>
              </a:rPr>
              <a:t>)},</a:t>
            </a:r>
          </a:p>
          <a:p>
            <a:pPr marL="981075" indent="-285750">
              <a:spcBef>
                <a:spcPts val="758"/>
              </a:spcBef>
            </a:pPr>
            <a:r>
              <a:rPr lang="en-US" dirty="0">
                <a:cs typeface="Times New Roman"/>
              </a:rPr>
              <a:t>check that </a:t>
            </a:r>
            <a:r>
              <a:rPr lang="en-US" dirty="0">
                <a:latin typeface="Helvetica" charset="0"/>
                <a:cs typeface="Times New Roman"/>
              </a:rPr>
              <a:t>𝛂</a:t>
            </a:r>
            <a:r>
              <a:rPr lang="en-US" baseline="24904" dirty="0">
                <a:cs typeface="Times New Roman"/>
              </a:rPr>
              <a:t>+  </a:t>
            </a:r>
            <a:r>
              <a:rPr lang="en-US" dirty="0">
                <a:cs typeface="Times New Roman"/>
              </a:rPr>
              <a:t>contains </a:t>
            </a:r>
            <a:r>
              <a:rPr lang="en-US" i="1" dirty="0">
                <a:cs typeface="Times New Roman"/>
              </a:rPr>
              <a:t>B; </a:t>
            </a:r>
            <a:r>
              <a:rPr lang="en-US" dirty="0">
                <a:cs typeface="Times New Roman"/>
              </a:rPr>
              <a:t>if it does</a:t>
            </a:r>
            <a:r>
              <a:rPr lang="en-US" i="1" dirty="0">
                <a:cs typeface="Times New Roman"/>
              </a:rPr>
              <a:t>, B </a:t>
            </a:r>
            <a:r>
              <a:rPr lang="en-US" dirty="0">
                <a:cs typeface="Times New Roman"/>
              </a:rPr>
              <a:t>is extraneous in </a:t>
            </a:r>
            <a:r>
              <a:rPr lang="en-US" dirty="0">
                <a:latin typeface="Helvetica" charset="0"/>
                <a:cs typeface="Times New Roman"/>
              </a:rPr>
              <a:t>𝛽 </a:t>
            </a:r>
            <a:endParaRPr lang="en-US" dirty="0">
              <a:cs typeface="Symbol"/>
            </a:endParaRPr>
          </a:p>
          <a:p>
            <a:endParaRPr lang="en-US" dirty="0"/>
          </a:p>
        </p:txBody>
      </p:sp>
    </p:spTree>
    <p:extLst>
      <p:ext uri="{BB962C8B-B14F-4D97-AF65-F5344CB8AC3E}">
        <p14:creationId xmlns:p14="http://schemas.microsoft.com/office/powerpoint/2010/main" val="1752908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B4F3D-4FE4-DD43-81B1-2CE2EEC4ADE3}"/>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94DB49F9-685D-BC47-AC4A-AAC3F6E157C1}"/>
              </a:ext>
            </a:extLst>
          </p:cNvPr>
          <p:cNvSpPr>
            <a:spLocks noGrp="1"/>
          </p:cNvSpPr>
          <p:nvPr>
            <p:ph idx="1"/>
          </p:nvPr>
        </p:nvSpPr>
        <p:spPr/>
        <p:txBody>
          <a:bodyPr/>
          <a:lstStyle/>
          <a:p>
            <a:r>
              <a:rPr lang="en-US" sz="2000" dirty="0"/>
              <a:t>Describe the problems caused by redundancy in a database design</a:t>
            </a:r>
          </a:p>
          <a:p>
            <a:r>
              <a:rPr lang="en-US" sz="2000" dirty="0"/>
              <a:t>Explain the general practice of decomposition of relations and how it reduces redundancy</a:t>
            </a:r>
          </a:p>
          <a:p>
            <a:r>
              <a:rPr lang="en-US" sz="2000" dirty="0"/>
              <a:t>Define Functional Dependency</a:t>
            </a:r>
          </a:p>
          <a:p>
            <a:r>
              <a:rPr lang="en-US" sz="2000" dirty="0"/>
              <a:t>Calculate the closure for a set of functional dependencies using Armstrong’s Axioms</a:t>
            </a:r>
          </a:p>
          <a:p>
            <a:r>
              <a:rPr lang="en-US" sz="2000" dirty="0"/>
              <a:t>Determine the attribute closure for a given functional dependency</a:t>
            </a:r>
          </a:p>
          <a:p>
            <a:r>
              <a:rPr lang="en-US" sz="2000" dirty="0"/>
              <a:t>Derive the canonical cover for a set of functional dependencies</a:t>
            </a:r>
          </a:p>
          <a:p>
            <a:endParaRPr lang="en-US" sz="2000" dirty="0"/>
          </a:p>
          <a:p>
            <a:endParaRPr lang="en-US" sz="2000" dirty="0"/>
          </a:p>
        </p:txBody>
      </p:sp>
    </p:spTree>
    <p:extLst>
      <p:ext uri="{BB962C8B-B14F-4D97-AF65-F5344CB8AC3E}">
        <p14:creationId xmlns:p14="http://schemas.microsoft.com/office/powerpoint/2010/main" val="36494323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4388510" y="4515250"/>
            <a:ext cx="4755490" cy="207749"/>
          </a:xfrm>
          <a:prstGeom prst="rect">
            <a:avLst/>
          </a:prstGeom>
        </p:spPr>
        <p:txBody>
          <a:bodyPr vert="horz" wrap="square" lIns="0" tIns="0" rIns="0" bIns="0" rtlCol="0">
            <a:spAutoFit/>
          </a:bodyPr>
          <a:lstStyle/>
          <a:p>
            <a:pPr marL="9525"/>
            <a:r>
              <a:rPr sz="1350" spc="45" dirty="0">
                <a:cs typeface="Times New Roman"/>
              </a:rPr>
              <a:t>/</a:t>
            </a:r>
            <a:r>
              <a:rPr sz="1350" spc="86" dirty="0">
                <a:cs typeface="Times New Roman"/>
              </a:rPr>
              <a:t>*</a:t>
            </a:r>
            <a:r>
              <a:rPr sz="1350" spc="-23" dirty="0">
                <a:cs typeface="Times New Roman"/>
              </a:rPr>
              <a:t> </a:t>
            </a:r>
            <a:r>
              <a:rPr sz="1350" dirty="0">
                <a:cs typeface="Times New Roman"/>
              </a:rPr>
              <a:t>No</a:t>
            </a:r>
            <a:r>
              <a:rPr sz="1350" spc="-26" dirty="0">
                <a:cs typeface="Times New Roman"/>
              </a:rPr>
              <a:t>t</a:t>
            </a:r>
            <a:r>
              <a:rPr sz="1350" spc="26" dirty="0">
                <a:cs typeface="Times New Roman"/>
              </a:rPr>
              <a:t>e:</a:t>
            </a:r>
            <a:r>
              <a:rPr sz="1350" spc="-26" dirty="0">
                <a:cs typeface="Times New Roman"/>
              </a:rPr>
              <a:t> </a:t>
            </a:r>
            <a:r>
              <a:rPr sz="1350" spc="53" dirty="0">
                <a:cs typeface="Times New Roman"/>
              </a:rPr>
              <a:t>t</a:t>
            </a:r>
            <a:r>
              <a:rPr sz="1350" spc="34" dirty="0">
                <a:cs typeface="Times New Roman"/>
              </a:rPr>
              <a:t>e</a:t>
            </a:r>
            <a:r>
              <a:rPr sz="1350" spc="15" dirty="0">
                <a:cs typeface="Times New Roman"/>
              </a:rPr>
              <a:t>s</a:t>
            </a:r>
            <a:r>
              <a:rPr sz="1350" spc="75" dirty="0">
                <a:cs typeface="Times New Roman"/>
              </a:rPr>
              <a:t>t</a:t>
            </a:r>
            <a:r>
              <a:rPr sz="1350" spc="-30" dirty="0">
                <a:cs typeface="Times New Roman"/>
              </a:rPr>
              <a:t> </a:t>
            </a:r>
            <a:r>
              <a:rPr sz="1350" spc="-68" dirty="0">
                <a:cs typeface="Times New Roman"/>
              </a:rPr>
              <a:t>f</a:t>
            </a:r>
            <a:r>
              <a:rPr sz="1350" spc="30" dirty="0">
                <a:cs typeface="Times New Roman"/>
              </a:rPr>
              <a:t>o</a:t>
            </a:r>
            <a:r>
              <a:rPr sz="1350" spc="23" dirty="0">
                <a:cs typeface="Times New Roman"/>
              </a:rPr>
              <a:t>r</a:t>
            </a:r>
            <a:r>
              <a:rPr sz="1350" spc="-38" dirty="0">
                <a:cs typeface="Times New Roman"/>
              </a:rPr>
              <a:t> </a:t>
            </a:r>
            <a:r>
              <a:rPr sz="1350" spc="53" dirty="0">
                <a:cs typeface="Times New Roman"/>
              </a:rPr>
              <a:t>e</a:t>
            </a:r>
            <a:r>
              <a:rPr sz="1350" spc="-4" dirty="0">
                <a:cs typeface="Times New Roman"/>
              </a:rPr>
              <a:t>xt</a:t>
            </a:r>
            <a:r>
              <a:rPr sz="1350" spc="-34" dirty="0">
                <a:cs typeface="Times New Roman"/>
              </a:rPr>
              <a:t>r</a:t>
            </a:r>
            <a:r>
              <a:rPr sz="1350" spc="38" dirty="0">
                <a:cs typeface="Times New Roman"/>
              </a:rPr>
              <a:t>aneous</a:t>
            </a:r>
            <a:r>
              <a:rPr sz="1350" spc="-30" dirty="0">
                <a:cs typeface="Times New Roman"/>
              </a:rPr>
              <a:t> </a:t>
            </a:r>
            <a:r>
              <a:rPr sz="1350" spc="34" dirty="0">
                <a:cs typeface="Times New Roman"/>
              </a:rPr>
              <a:t>a</a:t>
            </a:r>
            <a:r>
              <a:rPr sz="1350" spc="53" dirty="0">
                <a:cs typeface="Times New Roman"/>
              </a:rPr>
              <a:t>t</a:t>
            </a:r>
            <a:r>
              <a:rPr sz="1350" spc="45" dirty="0">
                <a:cs typeface="Times New Roman"/>
              </a:rPr>
              <a:t>tr</a:t>
            </a:r>
            <a:r>
              <a:rPr sz="1350" spc="-75" dirty="0">
                <a:cs typeface="Times New Roman"/>
              </a:rPr>
              <a:t>i</a:t>
            </a:r>
            <a:r>
              <a:rPr sz="1350" spc="49" dirty="0">
                <a:cs typeface="Times New Roman"/>
              </a:rPr>
              <a:t>bu</a:t>
            </a:r>
            <a:r>
              <a:rPr sz="1350" spc="11" dirty="0">
                <a:cs typeface="Times New Roman"/>
              </a:rPr>
              <a:t>t</a:t>
            </a:r>
            <a:r>
              <a:rPr sz="1350" spc="34" dirty="0">
                <a:cs typeface="Times New Roman"/>
              </a:rPr>
              <a:t>es</a:t>
            </a:r>
            <a:r>
              <a:rPr sz="1350" spc="-30" dirty="0">
                <a:cs typeface="Times New Roman"/>
              </a:rPr>
              <a:t> </a:t>
            </a:r>
            <a:r>
              <a:rPr sz="1350" spc="34" dirty="0">
                <a:cs typeface="Times New Roman"/>
              </a:rPr>
              <a:t>done</a:t>
            </a:r>
            <a:r>
              <a:rPr sz="1350" spc="-19" dirty="0">
                <a:cs typeface="Times New Roman"/>
              </a:rPr>
              <a:t> </a:t>
            </a:r>
            <a:r>
              <a:rPr sz="1350" spc="-15" dirty="0">
                <a:cs typeface="Times New Roman"/>
              </a:rPr>
              <a:t>using </a:t>
            </a:r>
            <a:r>
              <a:rPr sz="1350" i="1" spc="-225" dirty="0">
                <a:cs typeface="Times New Roman"/>
              </a:rPr>
              <a:t>F</a:t>
            </a:r>
            <a:r>
              <a:rPr sz="1350" i="1" spc="-28" baseline="-20833" dirty="0">
                <a:cs typeface="Times New Roman"/>
              </a:rPr>
              <a:t>c,</a:t>
            </a:r>
            <a:r>
              <a:rPr sz="1350" i="1" spc="118" baseline="-20833" dirty="0">
                <a:cs typeface="Times New Roman"/>
              </a:rPr>
              <a:t> </a:t>
            </a:r>
            <a:r>
              <a:rPr sz="1350" spc="49" dirty="0">
                <a:cs typeface="Times New Roman"/>
              </a:rPr>
              <a:t>no</a:t>
            </a:r>
            <a:r>
              <a:rPr sz="1350" spc="30" dirty="0">
                <a:cs typeface="Times New Roman"/>
              </a:rPr>
              <a:t>t</a:t>
            </a:r>
            <a:r>
              <a:rPr sz="1350" spc="-34" dirty="0">
                <a:cs typeface="Times New Roman"/>
              </a:rPr>
              <a:t> </a:t>
            </a:r>
            <a:r>
              <a:rPr sz="1350" spc="-4" dirty="0">
                <a:cs typeface="Times New Roman"/>
              </a:rPr>
              <a:t>F*/</a:t>
            </a:r>
            <a:endParaRPr sz="1350" dirty="0">
              <a:cs typeface="Times New Roman"/>
            </a:endParaRPr>
          </a:p>
        </p:txBody>
      </p:sp>
      <p:sp>
        <p:nvSpPr>
          <p:cNvPr id="9" name="Title 2">
            <a:extLst>
              <a:ext uri="{FF2B5EF4-FFF2-40B4-BE49-F238E27FC236}">
                <a16:creationId xmlns:a16="http://schemas.microsoft.com/office/drawing/2014/main" id="{4F9F443D-65C5-3242-A832-554FD7184F58}"/>
              </a:ext>
            </a:extLst>
          </p:cNvPr>
          <p:cNvSpPr>
            <a:spLocks noGrp="1"/>
          </p:cNvSpPr>
          <p:nvPr>
            <p:ph type="title"/>
          </p:nvPr>
        </p:nvSpPr>
        <p:spPr/>
        <p:txBody>
          <a:bodyPr/>
          <a:lstStyle/>
          <a:p>
            <a:r>
              <a:rPr lang="en-US" dirty="0"/>
              <a:t>Canonical cover – a roadmap!</a:t>
            </a:r>
          </a:p>
        </p:txBody>
      </p:sp>
      <p:sp>
        <p:nvSpPr>
          <p:cNvPr id="2" name="Content Placeholder 1">
            <a:extLst>
              <a:ext uri="{FF2B5EF4-FFF2-40B4-BE49-F238E27FC236}">
                <a16:creationId xmlns:a16="http://schemas.microsoft.com/office/drawing/2014/main" id="{4B41C786-59ED-416A-954F-7A79256C874E}"/>
              </a:ext>
            </a:extLst>
          </p:cNvPr>
          <p:cNvSpPr>
            <a:spLocks noGrp="1"/>
          </p:cNvSpPr>
          <p:nvPr>
            <p:ph idx="1"/>
          </p:nvPr>
        </p:nvSpPr>
        <p:spPr>
          <a:xfrm>
            <a:off x="588187" y="1024864"/>
            <a:ext cx="8435187" cy="3896940"/>
          </a:xfrm>
        </p:spPr>
        <p:txBody>
          <a:bodyPr/>
          <a:lstStyle/>
          <a:p>
            <a:pPr marL="0" lvl="1" indent="-257175">
              <a:spcBef>
                <a:spcPts val="300"/>
              </a:spcBef>
              <a:buFont typeface="Arial"/>
              <a:buChar char="•"/>
              <a:tabLst>
                <a:tab pos="610076" algn="l"/>
              </a:tabLst>
            </a:pPr>
            <a:r>
              <a:rPr lang="en-US" sz="2000" dirty="0">
                <a:cs typeface="Times New Roman"/>
              </a:rPr>
              <a:t>A canonical cover for </a:t>
            </a:r>
            <a:r>
              <a:rPr lang="en-US" sz="2000" i="1" dirty="0">
                <a:cs typeface="Times New Roman"/>
              </a:rPr>
              <a:t>F </a:t>
            </a:r>
            <a:r>
              <a:rPr lang="en-US" sz="2000" dirty="0">
                <a:cs typeface="Times New Roman"/>
              </a:rPr>
              <a:t>is a set of dependencies </a:t>
            </a:r>
            <a:r>
              <a:rPr lang="en-US" sz="2000" i="1" dirty="0">
                <a:cs typeface="Times New Roman"/>
              </a:rPr>
              <a:t>F</a:t>
            </a:r>
            <a:r>
              <a:rPr lang="en-US" sz="2000" i="1" baseline="-21072" dirty="0">
                <a:cs typeface="Times New Roman"/>
              </a:rPr>
              <a:t>c </a:t>
            </a:r>
            <a:r>
              <a:rPr lang="en-US" sz="2000" dirty="0">
                <a:cs typeface="Times New Roman"/>
              </a:rPr>
              <a:t>such that</a:t>
            </a:r>
          </a:p>
          <a:p>
            <a:pPr marL="0" lvl="2" indent="-257175">
              <a:spcBef>
                <a:spcPts val="300"/>
              </a:spcBef>
              <a:buFont typeface="Arial"/>
              <a:buChar char="•"/>
              <a:tabLst>
                <a:tab pos="952976" algn="l"/>
              </a:tabLst>
            </a:pPr>
            <a:r>
              <a:rPr lang="en-US" i="1" dirty="0">
                <a:cs typeface="Times New Roman"/>
              </a:rPr>
              <a:t>F </a:t>
            </a:r>
            <a:r>
              <a:rPr lang="en-US" dirty="0">
                <a:cs typeface="Times New Roman"/>
              </a:rPr>
              <a:t>logically implies all dependencies in </a:t>
            </a:r>
            <a:r>
              <a:rPr lang="en-US" i="1" dirty="0">
                <a:cs typeface="Times New Roman"/>
              </a:rPr>
              <a:t>F</a:t>
            </a:r>
            <a:r>
              <a:rPr lang="en-US" i="1" baseline="-21072" dirty="0">
                <a:cs typeface="Times New Roman"/>
              </a:rPr>
              <a:t>c</a:t>
            </a:r>
            <a:endParaRPr lang="en-US" baseline="-21072" dirty="0">
              <a:cs typeface="Times New Roman"/>
            </a:endParaRPr>
          </a:p>
          <a:p>
            <a:pPr marL="0" lvl="2" indent="-257175">
              <a:spcBef>
                <a:spcPts val="300"/>
              </a:spcBef>
              <a:buFont typeface="Arial"/>
              <a:buChar char="•"/>
              <a:tabLst>
                <a:tab pos="952976" algn="l"/>
              </a:tabLst>
            </a:pPr>
            <a:r>
              <a:rPr lang="en-US" i="1" dirty="0">
                <a:cs typeface="Times New Roman"/>
              </a:rPr>
              <a:t>F</a:t>
            </a:r>
            <a:r>
              <a:rPr lang="en-US" i="1" baseline="-21072" dirty="0">
                <a:cs typeface="Times New Roman"/>
              </a:rPr>
              <a:t>c  </a:t>
            </a:r>
            <a:r>
              <a:rPr lang="en-US" dirty="0">
                <a:cs typeface="Times New Roman"/>
              </a:rPr>
              <a:t>logically implies all dependencies in </a:t>
            </a:r>
            <a:r>
              <a:rPr lang="en-US" i="1" dirty="0">
                <a:cs typeface="Times New Roman"/>
              </a:rPr>
              <a:t>F</a:t>
            </a:r>
            <a:endParaRPr lang="en-US" dirty="0">
              <a:cs typeface="Times New Roman"/>
            </a:endParaRPr>
          </a:p>
          <a:p>
            <a:pPr marL="0" lvl="2" indent="-257175">
              <a:spcBef>
                <a:spcPts val="300"/>
              </a:spcBef>
              <a:buFont typeface="Arial"/>
              <a:buChar char="•"/>
              <a:tabLst>
                <a:tab pos="952976" algn="l"/>
              </a:tabLst>
            </a:pPr>
            <a:r>
              <a:rPr lang="en-US" dirty="0">
                <a:cs typeface="Times New Roman"/>
              </a:rPr>
              <a:t>No FD in </a:t>
            </a:r>
            <a:r>
              <a:rPr lang="en-US" i="1" dirty="0">
                <a:cs typeface="Times New Roman"/>
              </a:rPr>
              <a:t>F</a:t>
            </a:r>
            <a:r>
              <a:rPr lang="en-US" i="1" baseline="-21072" dirty="0">
                <a:cs typeface="Times New Roman"/>
              </a:rPr>
              <a:t>c  </a:t>
            </a:r>
            <a:r>
              <a:rPr lang="en-US" dirty="0">
                <a:cs typeface="Times New Roman"/>
              </a:rPr>
              <a:t>contains an extraneous attribute</a:t>
            </a:r>
          </a:p>
          <a:p>
            <a:pPr marL="0" lvl="2" indent="-257175">
              <a:spcBef>
                <a:spcPts val="300"/>
              </a:spcBef>
              <a:buFont typeface="Arial"/>
              <a:buChar char="•"/>
              <a:tabLst>
                <a:tab pos="952976" algn="l"/>
              </a:tabLst>
            </a:pPr>
            <a:r>
              <a:rPr lang="en-US" dirty="0">
                <a:cs typeface="Times New Roman"/>
              </a:rPr>
              <a:t>Each left side of functional dependency in </a:t>
            </a:r>
            <a:r>
              <a:rPr lang="en-US" i="1" dirty="0">
                <a:cs typeface="Times New Roman"/>
              </a:rPr>
              <a:t>F</a:t>
            </a:r>
            <a:r>
              <a:rPr lang="en-US" i="1" baseline="-21072" dirty="0">
                <a:cs typeface="Times New Roman"/>
              </a:rPr>
              <a:t>c  </a:t>
            </a:r>
            <a:r>
              <a:rPr lang="en-US" dirty="0">
                <a:cs typeface="Times New Roman"/>
              </a:rPr>
              <a:t>is unique</a:t>
            </a:r>
          </a:p>
          <a:p>
            <a:pPr>
              <a:spcBef>
                <a:spcPts val="300"/>
              </a:spcBef>
            </a:pPr>
            <a:endParaRPr lang="en-US" sz="900" dirty="0">
              <a:cs typeface="Times New Roman"/>
            </a:endParaRPr>
          </a:p>
          <a:p>
            <a:pPr>
              <a:lnSpc>
                <a:spcPts val="1883"/>
              </a:lnSpc>
              <a:spcBef>
                <a:spcPts val="300"/>
              </a:spcBef>
            </a:pPr>
            <a:r>
              <a:rPr lang="en-US" sz="2000" b="1" dirty="0">
                <a:cs typeface="Times New Roman"/>
              </a:rPr>
              <a:t>repeat</a:t>
            </a:r>
            <a:endParaRPr lang="en-US" sz="2000" dirty="0">
              <a:cs typeface="Times New Roman"/>
            </a:endParaRPr>
          </a:p>
          <a:p>
            <a:pPr lvl="1">
              <a:lnSpc>
                <a:spcPts val="1785"/>
              </a:lnSpc>
              <a:spcBef>
                <a:spcPts val="300"/>
              </a:spcBef>
            </a:pPr>
            <a:r>
              <a:rPr lang="en-US" sz="2000" dirty="0">
                <a:cs typeface="Times New Roman"/>
              </a:rPr>
              <a:t>Use the union rule to replace any dependencies in </a:t>
            </a:r>
            <a:r>
              <a:rPr lang="en-US" sz="2000" i="1" dirty="0">
                <a:cs typeface="Times New Roman"/>
              </a:rPr>
              <a:t>F</a:t>
            </a:r>
            <a:endParaRPr lang="en-US" sz="2000" dirty="0">
              <a:cs typeface="Times New Roman"/>
            </a:endParaRPr>
          </a:p>
          <a:p>
            <a:pPr lvl="1">
              <a:lnSpc>
                <a:spcPts val="1789"/>
              </a:lnSpc>
              <a:spcBef>
                <a:spcPts val="300"/>
              </a:spcBef>
            </a:pPr>
            <a:r>
              <a:rPr lang="en-US" sz="2000" dirty="0">
                <a:latin typeface="Helvetica" charset="0"/>
                <a:cs typeface="Times New Roman"/>
              </a:rPr>
              <a:t>𝛂</a:t>
            </a:r>
            <a:r>
              <a:rPr lang="en-US" sz="2000" baseline="-21072" dirty="0">
                <a:cs typeface="Times New Roman"/>
              </a:rPr>
              <a:t>1</a:t>
            </a:r>
            <a:r>
              <a:rPr lang="en-US" sz="2000" dirty="0">
                <a:latin typeface="Helvetica" charset="0"/>
                <a:cs typeface="Times New Roman"/>
              </a:rPr>
              <a:t> ➝ 𝛽</a:t>
            </a:r>
            <a:r>
              <a:rPr lang="en-US" sz="2000" baseline="-21072" dirty="0">
                <a:cs typeface="Times New Roman"/>
              </a:rPr>
              <a:t>1</a:t>
            </a:r>
            <a:r>
              <a:rPr lang="en-US" sz="2000" dirty="0">
                <a:latin typeface="Helvetica" charset="0"/>
                <a:cs typeface="Times New Roman"/>
              </a:rPr>
              <a:t> </a:t>
            </a:r>
            <a:r>
              <a:rPr lang="en-US" sz="2000" baseline="-21072" dirty="0">
                <a:cs typeface="Times New Roman"/>
              </a:rPr>
              <a:t> </a:t>
            </a:r>
            <a:r>
              <a:rPr lang="en-US" sz="2000" dirty="0">
                <a:cs typeface="Times New Roman"/>
              </a:rPr>
              <a:t>and </a:t>
            </a:r>
            <a:r>
              <a:rPr lang="en-US" sz="2000" dirty="0">
                <a:latin typeface="Helvetica" charset="0"/>
                <a:cs typeface="Times New Roman"/>
              </a:rPr>
              <a:t>𝛂</a:t>
            </a:r>
            <a:r>
              <a:rPr lang="en-US" sz="2000" baseline="-21072" dirty="0">
                <a:cs typeface="Times New Roman"/>
              </a:rPr>
              <a:t>1</a:t>
            </a:r>
            <a:r>
              <a:rPr lang="en-US" sz="2000" dirty="0">
                <a:latin typeface="Helvetica" charset="0"/>
                <a:cs typeface="Times New Roman"/>
              </a:rPr>
              <a:t> ➝ 𝛽</a:t>
            </a:r>
            <a:r>
              <a:rPr lang="en-US" sz="2000" baseline="-21072" dirty="0">
                <a:cs typeface="Times New Roman"/>
              </a:rPr>
              <a:t>2 </a:t>
            </a:r>
            <a:r>
              <a:rPr lang="en-US" sz="2000" dirty="0">
                <a:cs typeface="Times New Roman"/>
              </a:rPr>
              <a:t>with </a:t>
            </a:r>
            <a:r>
              <a:rPr lang="en-US" sz="2000" dirty="0">
                <a:latin typeface="Helvetica" charset="0"/>
                <a:cs typeface="Times New Roman"/>
              </a:rPr>
              <a:t>𝛂</a:t>
            </a:r>
            <a:r>
              <a:rPr lang="en-US" sz="2000" baseline="-21072" dirty="0">
                <a:cs typeface="Times New Roman"/>
              </a:rPr>
              <a:t>1</a:t>
            </a:r>
            <a:r>
              <a:rPr lang="en-US" sz="2000" dirty="0">
                <a:latin typeface="Helvetica" charset="0"/>
                <a:cs typeface="Times New Roman"/>
              </a:rPr>
              <a:t> ➝ 𝛽</a:t>
            </a:r>
            <a:r>
              <a:rPr lang="en-US" sz="2000" baseline="-21072" dirty="0">
                <a:cs typeface="Times New Roman"/>
              </a:rPr>
              <a:t>1</a:t>
            </a:r>
            <a:r>
              <a:rPr lang="en-US" sz="2000" dirty="0">
                <a:latin typeface="Helvetica" charset="0"/>
                <a:cs typeface="Times New Roman"/>
              </a:rPr>
              <a:t> 𝛽</a:t>
            </a:r>
            <a:r>
              <a:rPr lang="en-US" sz="2000" baseline="-21072" dirty="0">
                <a:cs typeface="Times New Roman"/>
              </a:rPr>
              <a:t>2</a:t>
            </a:r>
            <a:endParaRPr lang="en-US" sz="2000" dirty="0">
              <a:latin typeface="Helvetica" charset="0"/>
              <a:cs typeface="Times New Roman"/>
            </a:endParaRPr>
          </a:p>
          <a:p>
            <a:pPr lvl="1">
              <a:lnSpc>
                <a:spcPts val="1789"/>
              </a:lnSpc>
              <a:spcBef>
                <a:spcPts val="300"/>
              </a:spcBef>
            </a:pPr>
            <a:r>
              <a:rPr lang="en-US" sz="2000" dirty="0">
                <a:cs typeface="Times New Roman"/>
              </a:rPr>
              <a:t>Find a FD </a:t>
            </a:r>
            <a:r>
              <a:rPr lang="en-US" sz="2000" dirty="0">
                <a:latin typeface="Helvetica" charset="0"/>
                <a:cs typeface="Times New Roman"/>
              </a:rPr>
              <a:t>𝛂 ➝ 𝛽</a:t>
            </a:r>
            <a:r>
              <a:rPr lang="en-US" sz="2400" dirty="0">
                <a:latin typeface="Helvetica" charset="0"/>
                <a:cs typeface="Times New Roman"/>
              </a:rPr>
              <a:t> </a:t>
            </a:r>
            <a:r>
              <a:rPr lang="en-US" sz="2000" dirty="0">
                <a:cs typeface="Times New Roman"/>
              </a:rPr>
              <a:t>with an extraneous attribute either in </a:t>
            </a:r>
            <a:r>
              <a:rPr lang="en-US" dirty="0">
                <a:latin typeface="Helvetica" charset="0"/>
                <a:cs typeface="Times New Roman"/>
              </a:rPr>
              <a:t>𝛂 </a:t>
            </a:r>
            <a:r>
              <a:rPr lang="en-US" sz="2000" dirty="0">
                <a:cs typeface="Times New Roman"/>
              </a:rPr>
              <a:t>or in </a:t>
            </a:r>
            <a:r>
              <a:rPr lang="en-US" dirty="0">
                <a:latin typeface="Helvetica" charset="0"/>
                <a:cs typeface="Times New Roman"/>
              </a:rPr>
              <a:t>𝛽</a:t>
            </a:r>
            <a:endParaRPr lang="en-US" sz="2000" dirty="0">
              <a:cs typeface="Symbol"/>
            </a:endParaRPr>
          </a:p>
          <a:p>
            <a:pPr lvl="1">
              <a:lnSpc>
                <a:spcPts val="1777"/>
              </a:lnSpc>
              <a:spcBef>
                <a:spcPts val="300"/>
              </a:spcBef>
            </a:pPr>
            <a:r>
              <a:rPr lang="en-US" sz="2000" dirty="0">
                <a:cs typeface="Times New Roman"/>
              </a:rPr>
              <a:t>	If an extraneous attribute is found, delete it from </a:t>
            </a:r>
            <a:r>
              <a:rPr lang="en-US" sz="2000" dirty="0">
                <a:latin typeface="Helvetica" charset="0"/>
                <a:cs typeface="Times New Roman"/>
              </a:rPr>
              <a:t>𝛂</a:t>
            </a:r>
            <a:r>
              <a:rPr lang="en-US" sz="2000" baseline="-21072" dirty="0">
                <a:cs typeface="Times New Roman"/>
              </a:rPr>
              <a:t>1</a:t>
            </a:r>
            <a:r>
              <a:rPr lang="en-US" sz="2000" dirty="0">
                <a:latin typeface="Helvetica" charset="0"/>
                <a:cs typeface="Times New Roman"/>
              </a:rPr>
              <a:t> ➝ 𝛽</a:t>
            </a:r>
            <a:r>
              <a:rPr lang="en-US" sz="2000" baseline="-21072" dirty="0">
                <a:cs typeface="Times New Roman"/>
              </a:rPr>
              <a:t>1</a:t>
            </a:r>
            <a:r>
              <a:rPr lang="en-US" sz="2400" dirty="0">
                <a:latin typeface="Helvetica" charset="0"/>
                <a:cs typeface="Times New Roman"/>
              </a:rPr>
              <a:t> </a:t>
            </a:r>
          </a:p>
          <a:p>
            <a:pPr>
              <a:lnSpc>
                <a:spcPts val="1777"/>
              </a:lnSpc>
              <a:spcBef>
                <a:spcPts val="300"/>
              </a:spcBef>
            </a:pPr>
            <a:r>
              <a:rPr lang="en-US" sz="2000" b="1" dirty="0">
                <a:cs typeface="Times New Roman"/>
              </a:rPr>
              <a:t>until </a:t>
            </a:r>
            <a:r>
              <a:rPr lang="en-US" sz="2000" i="1" dirty="0">
                <a:cs typeface="Times New Roman"/>
              </a:rPr>
              <a:t>F </a:t>
            </a:r>
            <a:r>
              <a:rPr lang="en-US" sz="2000" dirty="0">
                <a:cs typeface="Times New Roman"/>
              </a:rPr>
              <a:t>does not change</a:t>
            </a:r>
          </a:p>
          <a:p>
            <a:endParaRPr lang="en-US" dirty="0"/>
          </a:p>
        </p:txBody>
      </p:sp>
      <p:sp>
        <p:nvSpPr>
          <p:cNvPr id="6" name="Rectangle 5">
            <a:extLst>
              <a:ext uri="{FF2B5EF4-FFF2-40B4-BE49-F238E27FC236}">
                <a16:creationId xmlns:a16="http://schemas.microsoft.com/office/drawing/2014/main" id="{F7F71B10-6481-4237-892E-C16A21E09A21}"/>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E88DF3E0-CF44-46B0-9468-ED759EC5E60A}"/>
              </a:ext>
            </a:extLst>
          </p:cNvPr>
          <p:cNvSpPr txBox="1"/>
          <p:nvPr/>
        </p:nvSpPr>
        <p:spPr>
          <a:xfrm>
            <a:off x="238125" y="43934"/>
            <a:ext cx="2978572" cy="369332"/>
          </a:xfrm>
          <a:prstGeom prst="rect">
            <a:avLst/>
          </a:prstGeom>
          <a:noFill/>
        </p:spPr>
        <p:txBody>
          <a:bodyPr wrap="none" rtlCol="0">
            <a:spAutoFit/>
          </a:bodyPr>
          <a:lstStyle/>
          <a:p>
            <a:r>
              <a:rPr lang="en-US" b="1" dirty="0"/>
              <a:t>CMSC 508 – Database Theory</a:t>
            </a:r>
          </a:p>
        </p:txBody>
      </p:sp>
      <p:sp>
        <p:nvSpPr>
          <p:cNvPr id="8" name="TextBox 7">
            <a:extLst>
              <a:ext uri="{FF2B5EF4-FFF2-40B4-BE49-F238E27FC236}">
                <a16:creationId xmlns:a16="http://schemas.microsoft.com/office/drawing/2014/main" id="{CC53BFF9-8B48-4EB2-80A6-4E3381E5AC87}"/>
              </a:ext>
            </a:extLst>
          </p:cNvPr>
          <p:cNvSpPr txBox="1"/>
          <p:nvPr/>
        </p:nvSpPr>
        <p:spPr>
          <a:xfrm>
            <a:off x="6280572" y="43934"/>
            <a:ext cx="2742802" cy="369332"/>
          </a:xfrm>
          <a:prstGeom prst="rect">
            <a:avLst/>
          </a:prstGeom>
          <a:noFill/>
        </p:spPr>
        <p:txBody>
          <a:bodyPr wrap="none" rtlCol="0">
            <a:spAutoFit/>
          </a:bodyPr>
          <a:lstStyle/>
          <a:p>
            <a:pPr algn="r"/>
            <a:r>
              <a:rPr lang="en-US" b="1" dirty="0"/>
              <a:t>Relational database design</a:t>
            </a:r>
          </a:p>
        </p:txBody>
      </p:sp>
      <p:pic>
        <p:nvPicPr>
          <p:cNvPr id="10" name="Picture 9" descr="A picture containing drawing&#10;&#10;Description automatically generated">
            <a:extLst>
              <a:ext uri="{FF2B5EF4-FFF2-40B4-BE49-F238E27FC236}">
                <a16:creationId xmlns:a16="http://schemas.microsoft.com/office/drawing/2014/main" id="{4DFF823E-93B4-45FE-A43C-CB1BC09425E2}"/>
              </a:ext>
            </a:extLst>
          </p:cNvPr>
          <p:cNvPicPr>
            <a:picLocks noChangeAspect="1"/>
          </p:cNvPicPr>
          <p:nvPr/>
        </p:nvPicPr>
        <p:blipFill>
          <a:blip r:embed="rId3">
            <a:alphaModFix/>
          </a:blip>
          <a:stretch>
            <a:fillRect/>
          </a:stretch>
        </p:blipFill>
        <p:spPr>
          <a:xfrm>
            <a:off x="3511244" y="91440"/>
            <a:ext cx="2121513" cy="274320"/>
          </a:xfrm>
          <a:prstGeom prst="rect">
            <a:avLst/>
          </a:prstGeom>
        </p:spPr>
      </p:pic>
    </p:spTree>
    <p:extLst>
      <p:ext uri="{BB962C8B-B14F-4D97-AF65-F5344CB8AC3E}">
        <p14:creationId xmlns:p14="http://schemas.microsoft.com/office/powerpoint/2010/main" val="1047278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457200" y="966536"/>
            <a:ext cx="8353313" cy="3821815"/>
          </a:xfrm>
          <a:prstGeom prst="rect">
            <a:avLst/>
          </a:prstGeom>
        </p:spPr>
        <p:txBody>
          <a:bodyPr vert="horz" wrap="square" lIns="0" tIns="0" rIns="0" bIns="0" rtlCol="0">
            <a:spAutoFit/>
          </a:bodyPr>
          <a:lstStyle/>
          <a:p>
            <a:pPr marL="352425">
              <a:spcBef>
                <a:spcPts val="765"/>
              </a:spcBef>
            </a:pPr>
            <a:r>
              <a:rPr i="1" dirty="0">
                <a:latin typeface="Helvetica" charset="0"/>
                <a:ea typeface="Helvetica" charset="0"/>
                <a:cs typeface="Helvetica" charset="0"/>
              </a:rPr>
              <a:t>R </a:t>
            </a:r>
            <a:r>
              <a:rPr dirty="0">
                <a:latin typeface="Helvetica" charset="0"/>
                <a:ea typeface="Helvetica" charset="0"/>
                <a:cs typeface="Helvetica" charset="0"/>
              </a:rPr>
              <a:t>= (</a:t>
            </a:r>
            <a:r>
              <a:rPr i="1" dirty="0">
                <a:latin typeface="Helvetica" charset="0"/>
                <a:ea typeface="Helvetica" charset="0"/>
                <a:cs typeface="Helvetica" charset="0"/>
              </a:rPr>
              <a:t>A, B, C),  F = {A </a:t>
            </a:r>
            <a:r>
              <a:rPr lang="de-DE" dirty="0">
                <a:latin typeface="Helvetica" charset="0"/>
                <a:ea typeface="Helvetica" charset="0"/>
                <a:cs typeface="Helvetica" charset="0"/>
              </a:rPr>
              <a:t>➝ </a:t>
            </a:r>
            <a:r>
              <a:rPr i="1" dirty="0">
                <a:latin typeface="Helvetica" charset="0"/>
                <a:ea typeface="Helvetica" charset="0"/>
                <a:cs typeface="Helvetica" charset="0"/>
              </a:rPr>
              <a:t>BC, B </a:t>
            </a:r>
            <a:r>
              <a:rPr lang="de-DE" dirty="0">
                <a:latin typeface="Helvetica" charset="0"/>
                <a:ea typeface="Helvetica" charset="0"/>
                <a:cs typeface="Helvetica" charset="0"/>
              </a:rPr>
              <a:t>➝ </a:t>
            </a:r>
            <a:r>
              <a:rPr i="1" dirty="0">
                <a:latin typeface="Helvetica" charset="0"/>
                <a:ea typeface="Helvetica" charset="0"/>
                <a:cs typeface="Helvetica" charset="0"/>
              </a:rPr>
              <a:t>C, A </a:t>
            </a:r>
            <a:r>
              <a:rPr lang="de-DE" dirty="0">
                <a:latin typeface="Helvetica" charset="0"/>
                <a:ea typeface="Helvetica" charset="0"/>
                <a:cs typeface="Helvetica" charset="0"/>
              </a:rPr>
              <a:t>➝ </a:t>
            </a:r>
            <a:r>
              <a:rPr i="1" dirty="0">
                <a:latin typeface="Helvetica" charset="0"/>
                <a:ea typeface="Helvetica" charset="0"/>
                <a:cs typeface="Helvetica" charset="0"/>
              </a:rPr>
              <a:t>B, AB </a:t>
            </a:r>
            <a:r>
              <a:rPr lang="de-DE" dirty="0">
                <a:latin typeface="Helvetica" charset="0"/>
                <a:ea typeface="Helvetica" charset="0"/>
                <a:cs typeface="Helvetica" charset="0"/>
              </a:rPr>
              <a:t>➝ </a:t>
            </a:r>
            <a:r>
              <a:rPr i="1" dirty="0">
                <a:latin typeface="Helvetica" charset="0"/>
                <a:ea typeface="Helvetica" charset="0"/>
                <a:cs typeface="Helvetica" charset="0"/>
              </a:rPr>
              <a:t>C</a:t>
            </a:r>
            <a:r>
              <a:rPr dirty="0">
                <a:latin typeface="Helvetica" charset="0"/>
                <a:ea typeface="Helvetica" charset="0"/>
                <a:cs typeface="Helvetica" charset="0"/>
              </a:rPr>
              <a:t>}</a:t>
            </a:r>
          </a:p>
          <a:p>
            <a:pPr marL="352425" marR="1911668" lvl="1">
              <a:lnSpc>
                <a:spcPct val="137700"/>
              </a:lnSpc>
              <a:tabLst>
                <a:tab pos="610076" algn="l"/>
              </a:tabLst>
            </a:pPr>
            <a:r>
              <a:rPr dirty="0">
                <a:cs typeface="Times New Roman"/>
              </a:rPr>
              <a:t>Combine </a:t>
            </a:r>
            <a:r>
              <a:rPr i="1" dirty="0">
                <a:cs typeface="Times New Roman"/>
              </a:rPr>
              <a:t>A </a:t>
            </a:r>
            <a:r>
              <a:rPr lang="de-DE" dirty="0">
                <a:cs typeface="Times New Roman"/>
              </a:rPr>
              <a:t>➝ </a:t>
            </a:r>
            <a:r>
              <a:rPr i="1" dirty="0">
                <a:cs typeface="Times New Roman"/>
              </a:rPr>
              <a:t>BC </a:t>
            </a:r>
            <a:r>
              <a:rPr dirty="0">
                <a:cs typeface="Times New Roman"/>
              </a:rPr>
              <a:t>and </a:t>
            </a:r>
            <a:r>
              <a:rPr i="1" dirty="0">
                <a:cs typeface="Times New Roman"/>
              </a:rPr>
              <a:t>A </a:t>
            </a:r>
            <a:r>
              <a:rPr lang="de-DE" dirty="0">
                <a:cs typeface="Times New Roman"/>
              </a:rPr>
              <a:t>➝ </a:t>
            </a:r>
            <a:r>
              <a:rPr i="1" dirty="0">
                <a:cs typeface="Times New Roman"/>
              </a:rPr>
              <a:t>B </a:t>
            </a:r>
            <a:r>
              <a:rPr dirty="0">
                <a:cs typeface="Times New Roman"/>
              </a:rPr>
              <a:t>into </a:t>
            </a:r>
            <a:r>
              <a:rPr i="1" dirty="0">
                <a:cs typeface="Times New Roman"/>
              </a:rPr>
              <a:t>A </a:t>
            </a:r>
            <a:r>
              <a:rPr lang="de-DE" dirty="0">
                <a:cs typeface="Times New Roman"/>
              </a:rPr>
              <a:t>➝ </a:t>
            </a:r>
            <a:r>
              <a:rPr i="1" dirty="0">
                <a:cs typeface="Times New Roman"/>
              </a:rPr>
              <a:t>BC </a:t>
            </a:r>
            <a:endParaRPr lang="en-US" i="1" dirty="0">
              <a:cs typeface="Times New Roman"/>
            </a:endParaRPr>
          </a:p>
          <a:p>
            <a:pPr marL="352425" marR="1911668" lvl="1">
              <a:lnSpc>
                <a:spcPct val="137700"/>
              </a:lnSpc>
              <a:tabLst>
                <a:tab pos="610076" algn="l"/>
              </a:tabLst>
            </a:pPr>
            <a:r>
              <a:rPr i="1" dirty="0">
                <a:cs typeface="Times New Roman"/>
              </a:rPr>
              <a:t>F’ = {A </a:t>
            </a:r>
            <a:r>
              <a:rPr lang="de-DE" dirty="0">
                <a:cs typeface="Times New Roman"/>
              </a:rPr>
              <a:t>➝ </a:t>
            </a:r>
            <a:r>
              <a:rPr i="1" dirty="0">
                <a:cs typeface="Times New Roman"/>
              </a:rPr>
              <a:t>BC, B </a:t>
            </a:r>
            <a:r>
              <a:rPr lang="de-DE" dirty="0">
                <a:cs typeface="Times New Roman"/>
              </a:rPr>
              <a:t>➝ </a:t>
            </a:r>
            <a:r>
              <a:rPr i="1" dirty="0">
                <a:cs typeface="Times New Roman"/>
              </a:rPr>
              <a:t>C, AB </a:t>
            </a:r>
            <a:r>
              <a:rPr lang="de-DE" dirty="0">
                <a:cs typeface="Times New Roman"/>
              </a:rPr>
              <a:t>➝ </a:t>
            </a:r>
            <a:r>
              <a:rPr i="1" dirty="0">
                <a:cs typeface="Times New Roman"/>
              </a:rPr>
              <a:t>C</a:t>
            </a:r>
            <a:r>
              <a:rPr dirty="0">
                <a:cs typeface="Times New Roman"/>
              </a:rPr>
              <a:t>}</a:t>
            </a:r>
          </a:p>
          <a:p>
            <a:pPr marL="609600" lvl="1" indent="-257175">
              <a:spcBef>
                <a:spcPts val="754"/>
              </a:spcBef>
              <a:buFont typeface="Arial"/>
              <a:buChar char="•"/>
              <a:tabLst>
                <a:tab pos="610076" algn="l"/>
              </a:tabLst>
            </a:pPr>
            <a:r>
              <a:rPr lang="en-US" dirty="0">
                <a:cs typeface="Times New Roman"/>
              </a:rPr>
              <a:t>Is </a:t>
            </a:r>
            <a:r>
              <a:rPr i="1" dirty="0">
                <a:cs typeface="Times New Roman"/>
              </a:rPr>
              <a:t>A </a:t>
            </a:r>
            <a:r>
              <a:rPr dirty="0">
                <a:cs typeface="Times New Roman"/>
              </a:rPr>
              <a:t>extraneous in </a:t>
            </a:r>
            <a:r>
              <a:rPr i="1" dirty="0">
                <a:cs typeface="Times New Roman"/>
              </a:rPr>
              <a:t>AB </a:t>
            </a:r>
            <a:r>
              <a:rPr lang="de-DE" dirty="0">
                <a:cs typeface="Times New Roman"/>
              </a:rPr>
              <a:t>➝ </a:t>
            </a:r>
            <a:r>
              <a:rPr i="1" dirty="0">
                <a:cs typeface="Times New Roman"/>
              </a:rPr>
              <a:t>C</a:t>
            </a:r>
            <a:r>
              <a:rPr lang="en-US" i="1" dirty="0">
                <a:cs typeface="Times New Roman"/>
              </a:rPr>
              <a:t> ?</a:t>
            </a:r>
            <a:endParaRPr dirty="0">
              <a:cs typeface="Times New Roman"/>
            </a:endParaRPr>
          </a:p>
          <a:p>
            <a:pPr marL="695325" marR="3810">
              <a:spcBef>
                <a:spcPts val="746"/>
              </a:spcBef>
              <a:tabLst>
                <a:tab pos="3545205" algn="l"/>
                <a:tab pos="4610576" algn="l"/>
              </a:tabLst>
            </a:pPr>
            <a:r>
              <a:rPr dirty="0">
                <a:cs typeface="Times New Roman"/>
              </a:rPr>
              <a:t>Check if the result of deleting A from </a:t>
            </a:r>
            <a:r>
              <a:rPr i="1" dirty="0">
                <a:cs typeface="Times New Roman"/>
              </a:rPr>
              <a:t>AB </a:t>
            </a:r>
            <a:r>
              <a:rPr lang="de-DE" dirty="0">
                <a:cs typeface="Times New Roman"/>
              </a:rPr>
              <a:t>➝ </a:t>
            </a:r>
            <a:r>
              <a:rPr i="1" dirty="0">
                <a:cs typeface="Times New Roman"/>
              </a:rPr>
              <a:t>C	</a:t>
            </a:r>
            <a:r>
              <a:rPr dirty="0">
                <a:cs typeface="Times New Roman"/>
              </a:rPr>
              <a:t>is implied by the other dependencies. Yes: in fact,</a:t>
            </a:r>
            <a:r>
              <a:rPr lang="en-US" dirty="0">
                <a:cs typeface="Times New Roman"/>
              </a:rPr>
              <a:t> </a:t>
            </a:r>
            <a:r>
              <a:rPr i="1" dirty="0">
                <a:cs typeface="Times New Roman"/>
              </a:rPr>
              <a:t>B </a:t>
            </a:r>
            <a:r>
              <a:rPr lang="de-DE" dirty="0">
                <a:cs typeface="Times New Roman"/>
              </a:rPr>
              <a:t>➝ </a:t>
            </a:r>
            <a:r>
              <a:rPr i="1" dirty="0">
                <a:cs typeface="Times New Roman"/>
              </a:rPr>
              <a:t>C </a:t>
            </a:r>
            <a:r>
              <a:rPr dirty="0">
                <a:cs typeface="Times New Roman"/>
              </a:rPr>
              <a:t>is already present</a:t>
            </a:r>
            <a:r>
              <a:rPr lang="en-US" dirty="0">
                <a:cs typeface="Times New Roman"/>
              </a:rPr>
              <a:t>, so remove it</a:t>
            </a:r>
            <a:endParaRPr dirty="0">
              <a:cs typeface="Times New Roman"/>
            </a:endParaRPr>
          </a:p>
          <a:p>
            <a:pPr marL="695325">
              <a:spcBef>
                <a:spcPts val="746"/>
              </a:spcBef>
            </a:pPr>
            <a:r>
              <a:rPr dirty="0">
                <a:cs typeface="Times New Roman"/>
              </a:rPr>
              <a:t>F’ = </a:t>
            </a:r>
            <a:r>
              <a:rPr i="1" dirty="0">
                <a:cs typeface="Times New Roman"/>
              </a:rPr>
              <a:t>{A </a:t>
            </a:r>
            <a:r>
              <a:rPr lang="de-DE" dirty="0">
                <a:cs typeface="Times New Roman"/>
              </a:rPr>
              <a:t>➝ </a:t>
            </a:r>
            <a:r>
              <a:rPr i="1" dirty="0">
                <a:cs typeface="Times New Roman"/>
              </a:rPr>
              <a:t>BC, B </a:t>
            </a:r>
            <a:r>
              <a:rPr lang="de-DE" dirty="0">
                <a:cs typeface="Times New Roman"/>
              </a:rPr>
              <a:t>➝ </a:t>
            </a:r>
            <a:r>
              <a:rPr i="1" dirty="0">
                <a:cs typeface="Times New Roman"/>
              </a:rPr>
              <a:t>C</a:t>
            </a:r>
            <a:r>
              <a:rPr dirty="0">
                <a:cs typeface="Times New Roman"/>
              </a:rPr>
              <a:t>}</a:t>
            </a:r>
          </a:p>
          <a:p>
            <a:pPr marL="609600" lvl="1" indent="-257175">
              <a:spcBef>
                <a:spcPts val="758"/>
              </a:spcBef>
              <a:buFont typeface="Arial"/>
              <a:buChar char="•"/>
              <a:tabLst>
                <a:tab pos="610076" algn="l"/>
              </a:tabLst>
            </a:pPr>
            <a:r>
              <a:rPr lang="en-US" dirty="0">
                <a:cs typeface="Times New Roman"/>
              </a:rPr>
              <a:t>Is </a:t>
            </a:r>
            <a:r>
              <a:rPr i="1" dirty="0">
                <a:cs typeface="Times New Roman"/>
              </a:rPr>
              <a:t>C </a:t>
            </a:r>
            <a:r>
              <a:rPr dirty="0">
                <a:cs typeface="Times New Roman"/>
              </a:rPr>
              <a:t>extraneous in </a:t>
            </a:r>
            <a:r>
              <a:rPr i="1" dirty="0">
                <a:cs typeface="Times New Roman"/>
              </a:rPr>
              <a:t>A </a:t>
            </a:r>
            <a:r>
              <a:rPr lang="de-DE" dirty="0">
                <a:cs typeface="Times New Roman"/>
              </a:rPr>
              <a:t>➝ </a:t>
            </a:r>
            <a:r>
              <a:rPr i="1" dirty="0">
                <a:cs typeface="Times New Roman"/>
              </a:rPr>
              <a:t>BC</a:t>
            </a:r>
            <a:r>
              <a:rPr lang="en-US" i="1" dirty="0">
                <a:cs typeface="Times New Roman"/>
              </a:rPr>
              <a:t> ?</a:t>
            </a:r>
            <a:endParaRPr dirty="0">
              <a:cs typeface="Times New Roman"/>
            </a:endParaRPr>
          </a:p>
          <a:p>
            <a:pPr marL="695325" marR="405289">
              <a:spcBef>
                <a:spcPts val="746"/>
              </a:spcBef>
            </a:pPr>
            <a:r>
              <a:rPr dirty="0">
                <a:cs typeface="Times New Roman"/>
              </a:rPr>
              <a:t>Check if </a:t>
            </a:r>
            <a:r>
              <a:rPr i="1" dirty="0">
                <a:cs typeface="Times New Roman"/>
              </a:rPr>
              <a:t>A </a:t>
            </a:r>
            <a:r>
              <a:rPr lang="de-DE" dirty="0">
                <a:cs typeface="Times New Roman"/>
              </a:rPr>
              <a:t>➝ </a:t>
            </a:r>
            <a:r>
              <a:rPr i="1" dirty="0">
                <a:cs typeface="Times New Roman"/>
              </a:rPr>
              <a:t>C </a:t>
            </a:r>
            <a:r>
              <a:rPr dirty="0">
                <a:cs typeface="Times New Roman"/>
              </a:rPr>
              <a:t>is logically implied by </a:t>
            </a:r>
            <a:r>
              <a:rPr i="1" dirty="0">
                <a:cs typeface="Times New Roman"/>
              </a:rPr>
              <a:t>A </a:t>
            </a:r>
            <a:r>
              <a:rPr lang="de-DE" dirty="0">
                <a:cs typeface="Times New Roman"/>
              </a:rPr>
              <a:t>➝ </a:t>
            </a:r>
            <a:r>
              <a:rPr i="1" dirty="0">
                <a:cs typeface="Times New Roman"/>
              </a:rPr>
              <a:t>B </a:t>
            </a:r>
            <a:r>
              <a:rPr dirty="0">
                <a:cs typeface="Times New Roman"/>
              </a:rPr>
              <a:t>and the other dependencies. Yes</a:t>
            </a:r>
            <a:r>
              <a:rPr i="1" dirty="0">
                <a:cs typeface="Times New Roman"/>
              </a:rPr>
              <a:t>: </a:t>
            </a:r>
            <a:r>
              <a:rPr dirty="0">
                <a:cs typeface="Times New Roman"/>
              </a:rPr>
              <a:t>using transitivity on </a:t>
            </a:r>
            <a:r>
              <a:rPr i="1" dirty="0">
                <a:cs typeface="Times New Roman"/>
              </a:rPr>
              <a:t>A </a:t>
            </a:r>
            <a:r>
              <a:rPr lang="de-DE" dirty="0">
                <a:cs typeface="Times New Roman"/>
              </a:rPr>
              <a:t>➝ </a:t>
            </a:r>
            <a:r>
              <a:rPr i="1" dirty="0">
                <a:cs typeface="Times New Roman"/>
              </a:rPr>
              <a:t>B  and B </a:t>
            </a:r>
            <a:r>
              <a:rPr lang="de-DE" dirty="0">
                <a:cs typeface="Times New Roman"/>
              </a:rPr>
              <a:t>➝ </a:t>
            </a:r>
            <a:r>
              <a:rPr dirty="0">
                <a:cs typeface="Times New Roman"/>
              </a:rPr>
              <a:t>C</a:t>
            </a:r>
          </a:p>
          <a:p>
            <a:pPr marL="609600" lvl="1" indent="-257175">
              <a:spcBef>
                <a:spcPts val="746"/>
              </a:spcBef>
              <a:buFont typeface="Arial"/>
              <a:buChar char="•"/>
              <a:tabLst>
                <a:tab pos="610076" algn="l"/>
              </a:tabLst>
            </a:pPr>
            <a:r>
              <a:rPr sz="2000" dirty="0">
                <a:cs typeface="Times New Roman"/>
              </a:rPr>
              <a:t>The canonical cover </a:t>
            </a:r>
            <a:r>
              <a:rPr sz="2000" i="1" dirty="0">
                <a:cs typeface="Times New Roman"/>
              </a:rPr>
              <a:t>F</a:t>
            </a:r>
            <a:r>
              <a:rPr sz="2000" i="1" baseline="-21072" dirty="0">
                <a:cs typeface="Times New Roman"/>
              </a:rPr>
              <a:t>c </a:t>
            </a:r>
            <a:r>
              <a:rPr sz="2000" dirty="0">
                <a:cs typeface="Times New Roman"/>
              </a:rPr>
              <a:t>is: </a:t>
            </a:r>
            <a:r>
              <a:rPr lang="en-US" sz="2000" dirty="0">
                <a:cs typeface="Times New Roman"/>
              </a:rPr>
              <a:t>{</a:t>
            </a:r>
            <a:r>
              <a:rPr sz="2000" i="1" dirty="0">
                <a:cs typeface="Times New Roman"/>
              </a:rPr>
              <a:t>A </a:t>
            </a:r>
            <a:r>
              <a:rPr lang="de-DE" sz="2000" dirty="0">
                <a:cs typeface="Times New Roman"/>
              </a:rPr>
              <a:t>➝ </a:t>
            </a:r>
            <a:r>
              <a:rPr sz="2000" i="1" dirty="0">
                <a:cs typeface="Times New Roman"/>
              </a:rPr>
              <a:t>B, B </a:t>
            </a:r>
            <a:r>
              <a:rPr lang="de-DE" sz="2000" dirty="0">
                <a:cs typeface="Times New Roman"/>
              </a:rPr>
              <a:t>➝ </a:t>
            </a:r>
            <a:r>
              <a:rPr sz="2000" i="1" dirty="0">
                <a:cs typeface="Times New Roman"/>
              </a:rPr>
              <a:t>C</a:t>
            </a:r>
            <a:r>
              <a:rPr lang="en-US" sz="2000" i="1" dirty="0">
                <a:cs typeface="Times New Roman"/>
              </a:rPr>
              <a:t>}</a:t>
            </a:r>
            <a:endParaRPr sz="2000" dirty="0">
              <a:cs typeface="Times New Roman"/>
            </a:endParaRPr>
          </a:p>
        </p:txBody>
      </p:sp>
      <p:sp>
        <p:nvSpPr>
          <p:cNvPr id="6" name="object 2"/>
          <p:cNvSpPr txBox="1">
            <a:spLocks/>
          </p:cNvSpPr>
          <p:nvPr/>
        </p:nvSpPr>
        <p:spPr>
          <a:xfrm>
            <a:off x="83127" y="420994"/>
            <a:ext cx="8869680" cy="553998"/>
          </a:xfrm>
          <a:prstGeom prst="rect">
            <a:avLst/>
          </a:prstGeom>
          <a:ln w="12700">
            <a:miter lim="400000"/>
          </a:ln>
          <a:extLst>
            <a:ext uri="{C572A759-6A51-4108-AA02-DFA0A04FC94B}">
              <ma14:wrappingTextBoxFlag xmlns:ma14="http://schemas.microsoft.com/office/mac/drawingml/2011/main" xmlns="" val="1"/>
            </a:ext>
          </a:extLst>
        </p:spPr>
        <p:txBody>
          <a:bodyPr vert="horz" wrap="square" lIns="0" tIns="0" rIns="0" bIns="0" rtlCol="0" anchor="ctr">
            <a:spAutoFit/>
          </a:bodyPr>
          <a:lstStyle>
            <a:lvl1pPr marL="0" marR="0" indent="0" algn="ctr" defTabSz="410751" rtl="0" eaLnBrk="1" latinLnBrk="0" hangingPunct="1">
              <a:lnSpc>
                <a:spcPct val="100000"/>
              </a:lnSpc>
              <a:spcBef>
                <a:spcPts val="0"/>
              </a:spcBef>
              <a:spcAft>
                <a:spcPts val="0"/>
              </a:spcAft>
              <a:buClrTx/>
              <a:buSzTx/>
              <a:buFontTx/>
              <a:buNone/>
              <a:tabLst/>
              <a:defRPr sz="2000" b="1" i="0" u="none" strike="noStrike" cap="none" spc="0" baseline="0">
                <a:ln>
                  <a:noFill/>
                </a:ln>
                <a:solidFill>
                  <a:schemeClr val="bg1"/>
                </a:solidFill>
                <a:uFillTx/>
                <a:latin typeface="Times New Roman"/>
                <a:ea typeface="+mn-ea"/>
                <a:cs typeface="Times New Roman"/>
                <a:sym typeface="Helvetica Light"/>
              </a:defRPr>
            </a:lvl1pPr>
            <a:lvl2pPr marL="0" marR="0" indent="1607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2pPr>
            <a:lvl3pPr marL="0" marR="0" indent="321457"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3pPr>
            <a:lvl4pPr marL="0" marR="0" indent="482186"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4pPr>
            <a:lvl5pPr marL="0" marR="0" indent="642915"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5pPr>
            <a:lvl6pPr marL="0" marR="0" indent="803643"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6pPr>
            <a:lvl7pPr marL="0" marR="0" indent="964372"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7pPr>
            <a:lvl8pPr marL="0" marR="0" indent="1125101"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8pPr>
            <a:lvl9pPr marL="0" marR="0" indent="12858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9pPr>
          </a:lstStyle>
          <a:p>
            <a:pPr marL="9525"/>
            <a:r>
              <a:rPr lang="en-US" sz="3600" b="0" kern="0" dirty="0">
                <a:solidFill>
                  <a:schemeClr val="tx1"/>
                </a:solidFill>
                <a:latin typeface="+mj-lt"/>
              </a:rPr>
              <a:t>Canonical Cover – an example</a:t>
            </a:r>
            <a:endParaRPr lang="en-US" sz="3600" b="0" kern="0" spc="-45" dirty="0">
              <a:solidFill>
                <a:schemeClr val="tx1"/>
              </a:solidFill>
              <a:latin typeface="+mj-lt"/>
            </a:endParaRPr>
          </a:p>
        </p:txBody>
      </p:sp>
      <p:sp>
        <p:nvSpPr>
          <p:cNvPr id="5" name="Rectangle 4">
            <a:extLst>
              <a:ext uri="{FF2B5EF4-FFF2-40B4-BE49-F238E27FC236}">
                <a16:creationId xmlns:a16="http://schemas.microsoft.com/office/drawing/2014/main" id="{55131218-1F23-4E9D-8564-4CC2883E0189}"/>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3AD687A6-DF63-4D75-BDA8-6248BE297615}"/>
              </a:ext>
            </a:extLst>
          </p:cNvPr>
          <p:cNvSpPr txBox="1"/>
          <p:nvPr/>
        </p:nvSpPr>
        <p:spPr>
          <a:xfrm>
            <a:off x="238125" y="43934"/>
            <a:ext cx="2978572" cy="369332"/>
          </a:xfrm>
          <a:prstGeom prst="rect">
            <a:avLst/>
          </a:prstGeom>
          <a:noFill/>
        </p:spPr>
        <p:txBody>
          <a:bodyPr wrap="none" rtlCol="0">
            <a:spAutoFit/>
          </a:bodyPr>
          <a:lstStyle/>
          <a:p>
            <a:r>
              <a:rPr lang="en-US" b="1" dirty="0"/>
              <a:t>CMSC 508 – Database Theory</a:t>
            </a:r>
          </a:p>
        </p:txBody>
      </p:sp>
      <p:sp>
        <p:nvSpPr>
          <p:cNvPr id="8" name="TextBox 7">
            <a:extLst>
              <a:ext uri="{FF2B5EF4-FFF2-40B4-BE49-F238E27FC236}">
                <a16:creationId xmlns:a16="http://schemas.microsoft.com/office/drawing/2014/main" id="{33BE1A93-A2E3-45B5-B75D-77005A820640}"/>
              </a:ext>
            </a:extLst>
          </p:cNvPr>
          <p:cNvSpPr txBox="1"/>
          <p:nvPr/>
        </p:nvSpPr>
        <p:spPr>
          <a:xfrm>
            <a:off x="6280572" y="43934"/>
            <a:ext cx="2742802" cy="369332"/>
          </a:xfrm>
          <a:prstGeom prst="rect">
            <a:avLst/>
          </a:prstGeom>
          <a:noFill/>
        </p:spPr>
        <p:txBody>
          <a:bodyPr wrap="none" rtlCol="0">
            <a:spAutoFit/>
          </a:bodyPr>
          <a:lstStyle/>
          <a:p>
            <a:pPr algn="r"/>
            <a:r>
              <a:rPr lang="en-US" b="1" dirty="0"/>
              <a:t>Relational database design</a:t>
            </a:r>
          </a:p>
        </p:txBody>
      </p:sp>
      <p:pic>
        <p:nvPicPr>
          <p:cNvPr id="9" name="Picture 8" descr="A picture containing drawing&#10;&#10;Description automatically generated">
            <a:extLst>
              <a:ext uri="{FF2B5EF4-FFF2-40B4-BE49-F238E27FC236}">
                <a16:creationId xmlns:a16="http://schemas.microsoft.com/office/drawing/2014/main" id="{0FE04928-E279-45A5-8EFD-C1C613F8897D}"/>
              </a:ext>
            </a:extLst>
          </p:cNvPr>
          <p:cNvPicPr>
            <a:picLocks noChangeAspect="1"/>
          </p:cNvPicPr>
          <p:nvPr/>
        </p:nvPicPr>
        <p:blipFill>
          <a:blip r:embed="rId3">
            <a:alphaModFix/>
          </a:blip>
          <a:stretch>
            <a:fillRect/>
          </a:stretch>
        </p:blipFill>
        <p:spPr>
          <a:xfrm>
            <a:off x="3511244" y="91440"/>
            <a:ext cx="2121513" cy="274320"/>
          </a:xfrm>
          <a:prstGeom prst="rect">
            <a:avLst/>
          </a:prstGeom>
        </p:spPr>
      </p:pic>
    </p:spTree>
    <p:extLst>
      <p:ext uri="{BB962C8B-B14F-4D97-AF65-F5344CB8AC3E}">
        <p14:creationId xmlns:p14="http://schemas.microsoft.com/office/powerpoint/2010/main" val="279402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E9534EA-2CFE-1A42-B2AB-3B2C0D77FE0A}"/>
              </a:ext>
            </a:extLst>
          </p:cNvPr>
          <p:cNvSpPr>
            <a:spLocks noGrp="1"/>
          </p:cNvSpPr>
          <p:nvPr>
            <p:ph type="title"/>
          </p:nvPr>
        </p:nvSpPr>
        <p:spPr/>
        <p:txBody>
          <a:bodyPr/>
          <a:lstStyle/>
          <a:p>
            <a:r>
              <a:rPr lang="en-US" dirty="0"/>
              <a:t>Properties of Decompositions</a:t>
            </a:r>
          </a:p>
        </p:txBody>
      </p:sp>
      <p:sp>
        <p:nvSpPr>
          <p:cNvPr id="3" name="Content Placeholder 2"/>
          <p:cNvSpPr>
            <a:spLocks noGrp="1"/>
          </p:cNvSpPr>
          <p:nvPr>
            <p:ph sz="half" idx="1"/>
          </p:nvPr>
        </p:nvSpPr>
        <p:spPr/>
        <p:txBody>
          <a:bodyPr/>
          <a:lstStyle/>
          <a:p>
            <a:pPr marL="141685" marR="185738" lvl="1" indent="0">
              <a:spcBef>
                <a:spcPts val="746"/>
              </a:spcBef>
              <a:buNone/>
              <a:tabLst>
                <a:tab pos="609600" algn="l"/>
              </a:tabLst>
            </a:pPr>
            <a:endParaRPr lang="en-US" sz="1650" dirty="0">
              <a:latin typeface="Helvetica" charset="0"/>
              <a:cs typeface="Times New Roman"/>
            </a:endParaRPr>
          </a:p>
          <a:p>
            <a:pPr marL="118029" marR="185738" indent="0">
              <a:spcBef>
                <a:spcPts val="746"/>
              </a:spcBef>
              <a:buNone/>
              <a:tabLst>
                <a:tab pos="609600" algn="l"/>
              </a:tabLst>
            </a:pPr>
            <a:r>
              <a:rPr lang="en-US" sz="1650" dirty="0">
                <a:latin typeface="Helvetica" charset="0"/>
                <a:cs typeface="Times New Roman"/>
              </a:rPr>
              <a:t>Decomposition should be used judiciously. </a:t>
            </a:r>
          </a:p>
          <a:p>
            <a:pPr marL="394097" marR="185738" lvl="1" indent="-252413">
              <a:spcBef>
                <a:spcPts val="746"/>
              </a:spcBef>
              <a:tabLst>
                <a:tab pos="609600" algn="l"/>
              </a:tabLst>
            </a:pPr>
            <a:r>
              <a:rPr lang="en-US" sz="1650" dirty="0">
                <a:latin typeface="Helvetica" charset="0"/>
                <a:cs typeface="Times New Roman"/>
              </a:rPr>
              <a:t>Is there reason to decompose a relation? </a:t>
            </a:r>
          </a:p>
          <a:p>
            <a:pPr marL="394097" marR="185738" lvl="1" indent="-252413">
              <a:spcBef>
                <a:spcPts val="746"/>
              </a:spcBef>
              <a:tabLst>
                <a:tab pos="609600" algn="l"/>
              </a:tabLst>
            </a:pPr>
            <a:r>
              <a:rPr lang="en-US" sz="1650" dirty="0">
                <a:latin typeface="Helvetica" charset="0"/>
                <a:cs typeface="Times New Roman"/>
              </a:rPr>
              <a:t>What problems (if any) does the decomposition cause?</a:t>
            </a:r>
          </a:p>
        </p:txBody>
      </p:sp>
      <p:sp>
        <p:nvSpPr>
          <p:cNvPr id="4" name="Content Placeholder 3"/>
          <p:cNvSpPr>
            <a:spLocks noGrp="1"/>
          </p:cNvSpPr>
          <p:nvPr>
            <p:ph sz="half" idx="2"/>
          </p:nvPr>
        </p:nvSpPr>
        <p:spPr>
          <a:xfrm>
            <a:off x="4976070" y="1263328"/>
            <a:ext cx="4391472" cy="4062635"/>
          </a:xfrm>
        </p:spPr>
        <p:txBody>
          <a:bodyPr/>
          <a:lstStyle/>
          <a:p>
            <a:pPr marL="233363" indent="-52388">
              <a:spcBef>
                <a:spcPts val="900"/>
              </a:spcBef>
              <a:buNone/>
            </a:pPr>
            <a:r>
              <a:rPr lang="is-IS" sz="1500" dirty="0">
                <a:latin typeface="Helvetica" charset="0"/>
                <a:cs typeface="Times New Roman"/>
              </a:rPr>
              <a:t>R (A</a:t>
            </a:r>
            <a:r>
              <a:rPr lang="is-IS" sz="1500" baseline="-25000" dirty="0">
                <a:latin typeface="Helvetica" charset="0"/>
                <a:cs typeface="Times New Roman"/>
              </a:rPr>
              <a:t>1</a:t>
            </a:r>
            <a:r>
              <a:rPr lang="is-IS" sz="1500" dirty="0">
                <a:latin typeface="Helvetica" charset="0"/>
                <a:cs typeface="Times New Roman"/>
              </a:rPr>
              <a:t>, A</a:t>
            </a:r>
            <a:r>
              <a:rPr lang="is-IS" sz="1500" baseline="-25000" dirty="0">
                <a:latin typeface="Helvetica" charset="0"/>
                <a:cs typeface="Times New Roman"/>
              </a:rPr>
              <a:t>2</a:t>
            </a:r>
            <a:r>
              <a:rPr lang="is-IS" sz="1500" dirty="0">
                <a:latin typeface="Helvetica" charset="0"/>
                <a:cs typeface="Times New Roman"/>
              </a:rPr>
              <a:t>, ..., A</a:t>
            </a:r>
            <a:r>
              <a:rPr lang="is-IS" sz="1500" baseline="-25000" dirty="0">
                <a:latin typeface="Helvetica" charset="0"/>
                <a:cs typeface="Times New Roman"/>
              </a:rPr>
              <a:t>n</a:t>
            </a:r>
            <a:r>
              <a:rPr lang="is-IS" sz="1500" dirty="0">
                <a:latin typeface="Helvetica" charset="0"/>
                <a:cs typeface="Times New Roman"/>
              </a:rPr>
              <a:t>)  =	   A  </a:t>
            </a:r>
          </a:p>
          <a:p>
            <a:pPr marL="233363" indent="-52388">
              <a:spcBef>
                <a:spcPts val="900"/>
              </a:spcBef>
              <a:buNone/>
            </a:pPr>
            <a:r>
              <a:rPr lang="is-IS" sz="1500" dirty="0">
                <a:latin typeface="Helvetica" charset="0"/>
                <a:cs typeface="Times New Roman"/>
              </a:rPr>
              <a:t>R</a:t>
            </a:r>
            <a:r>
              <a:rPr lang="is-IS" sz="1500" baseline="-25000" dirty="0">
                <a:latin typeface="Helvetica" charset="0"/>
                <a:cs typeface="Times New Roman"/>
              </a:rPr>
              <a:t>1</a:t>
            </a:r>
            <a:r>
              <a:rPr lang="is-IS" sz="1500" dirty="0">
                <a:latin typeface="Helvetica" charset="0"/>
                <a:cs typeface="Times New Roman"/>
              </a:rPr>
              <a:t> (B</a:t>
            </a:r>
            <a:r>
              <a:rPr lang="is-IS" sz="1500" baseline="-25000" dirty="0">
                <a:latin typeface="Helvetica" charset="0"/>
                <a:cs typeface="Times New Roman"/>
              </a:rPr>
              <a:t>1</a:t>
            </a:r>
            <a:r>
              <a:rPr lang="is-IS" sz="1500" dirty="0">
                <a:latin typeface="Helvetica" charset="0"/>
                <a:cs typeface="Times New Roman"/>
              </a:rPr>
              <a:t>, B</a:t>
            </a:r>
            <a:r>
              <a:rPr lang="is-IS" sz="1500" baseline="-25000" dirty="0">
                <a:latin typeface="Helvetica" charset="0"/>
                <a:cs typeface="Times New Roman"/>
              </a:rPr>
              <a:t>2</a:t>
            </a:r>
            <a:r>
              <a:rPr lang="is-IS" sz="1500" dirty="0">
                <a:latin typeface="Helvetica" charset="0"/>
                <a:cs typeface="Times New Roman"/>
              </a:rPr>
              <a:t>, ..., B</a:t>
            </a:r>
            <a:r>
              <a:rPr lang="is-IS" sz="1500" baseline="-25000" dirty="0">
                <a:latin typeface="Helvetica" charset="0"/>
                <a:cs typeface="Times New Roman"/>
              </a:rPr>
              <a:t>n</a:t>
            </a:r>
            <a:r>
              <a:rPr lang="is-IS" sz="1500" dirty="0">
                <a:latin typeface="Helvetica" charset="0"/>
                <a:cs typeface="Times New Roman"/>
              </a:rPr>
              <a:t>)  =   B</a:t>
            </a:r>
            <a:endParaRPr lang="en-US" sz="1500" dirty="0"/>
          </a:p>
          <a:p>
            <a:pPr marL="233363" indent="-52388">
              <a:spcBef>
                <a:spcPts val="900"/>
              </a:spcBef>
              <a:buNone/>
            </a:pPr>
            <a:r>
              <a:rPr lang="is-IS" sz="1500" dirty="0">
                <a:latin typeface="Helvetica" charset="0"/>
                <a:cs typeface="Times New Roman"/>
              </a:rPr>
              <a:t>R</a:t>
            </a:r>
            <a:r>
              <a:rPr lang="is-IS" sz="1500" baseline="-25000" dirty="0">
                <a:latin typeface="Helvetica" charset="0"/>
                <a:cs typeface="Times New Roman"/>
              </a:rPr>
              <a:t>2</a:t>
            </a:r>
            <a:r>
              <a:rPr lang="is-IS" sz="1500" dirty="0">
                <a:latin typeface="Helvetica" charset="0"/>
                <a:cs typeface="Times New Roman"/>
              </a:rPr>
              <a:t> (C</a:t>
            </a:r>
            <a:r>
              <a:rPr lang="is-IS" sz="1500" baseline="-25000" dirty="0">
                <a:latin typeface="Helvetica" charset="0"/>
                <a:cs typeface="Times New Roman"/>
              </a:rPr>
              <a:t>1</a:t>
            </a:r>
            <a:r>
              <a:rPr lang="is-IS" sz="1500" dirty="0">
                <a:latin typeface="Helvetica" charset="0"/>
                <a:cs typeface="Times New Roman"/>
              </a:rPr>
              <a:t>, C</a:t>
            </a:r>
            <a:r>
              <a:rPr lang="is-IS" sz="1500" baseline="-25000" dirty="0">
                <a:latin typeface="Helvetica" charset="0"/>
                <a:cs typeface="Times New Roman"/>
              </a:rPr>
              <a:t>2</a:t>
            </a:r>
            <a:r>
              <a:rPr lang="is-IS" sz="1500" dirty="0">
                <a:latin typeface="Helvetica" charset="0"/>
                <a:cs typeface="Times New Roman"/>
              </a:rPr>
              <a:t>, ..., C</a:t>
            </a:r>
            <a:r>
              <a:rPr lang="is-IS" sz="1500" baseline="-25000" dirty="0">
                <a:latin typeface="Helvetica" charset="0"/>
                <a:cs typeface="Times New Roman"/>
              </a:rPr>
              <a:t>n</a:t>
            </a:r>
            <a:r>
              <a:rPr lang="is-IS" sz="1500" dirty="0">
                <a:latin typeface="Helvetica" charset="0"/>
                <a:cs typeface="Times New Roman"/>
              </a:rPr>
              <a:t>) =   C</a:t>
            </a:r>
          </a:p>
          <a:p>
            <a:pPr marL="0" indent="0">
              <a:spcBef>
                <a:spcPts val="900"/>
              </a:spcBef>
              <a:buNone/>
            </a:pPr>
            <a:endParaRPr lang="is-IS" sz="1500" dirty="0">
              <a:latin typeface="Helvetica" charset="0"/>
              <a:cs typeface="Times New Roman"/>
            </a:endParaRPr>
          </a:p>
          <a:p>
            <a:pPr marL="0" indent="0">
              <a:spcBef>
                <a:spcPts val="900"/>
              </a:spcBef>
              <a:buNone/>
            </a:pPr>
            <a:r>
              <a:rPr lang="en-US" sz="1500" dirty="0"/>
              <a:t>	</a:t>
            </a:r>
            <a:r>
              <a:rPr lang="en-US" sz="1600" dirty="0"/>
              <a:t>       </a:t>
            </a:r>
            <a:r>
              <a:rPr lang="en-US" sz="1800" dirty="0"/>
              <a:t>B ∪ C = A</a:t>
            </a:r>
          </a:p>
          <a:p>
            <a:pPr marL="0" indent="0">
              <a:spcBef>
                <a:spcPts val="300"/>
              </a:spcBef>
              <a:buNone/>
            </a:pPr>
            <a:r>
              <a:rPr lang="en-US" sz="1500" dirty="0"/>
              <a:t>	</a:t>
            </a:r>
            <a:r>
              <a:rPr lang="en-US" sz="1800" dirty="0"/>
              <a:t>      B </a:t>
            </a:r>
            <a:r>
              <a:rPr lang="en-US" sz="2400" dirty="0"/>
              <a:t>⋈</a:t>
            </a:r>
            <a:r>
              <a:rPr lang="en-US" dirty="0"/>
              <a:t> </a:t>
            </a:r>
            <a:r>
              <a:rPr lang="en-US" sz="1800" dirty="0"/>
              <a:t>C  = A</a:t>
            </a:r>
          </a:p>
          <a:p>
            <a:pPr marL="0" indent="0">
              <a:spcBef>
                <a:spcPts val="900"/>
              </a:spcBef>
              <a:buNone/>
            </a:pPr>
            <a:r>
              <a:rPr lang="en-US" sz="1500" dirty="0">
                <a:latin typeface="Helvetica" charset="0"/>
                <a:cs typeface="Times New Roman"/>
              </a:rPr>
              <a:t>In other words, </a:t>
            </a:r>
          </a:p>
          <a:p>
            <a:pPr marL="0" indent="0">
              <a:spcBef>
                <a:spcPts val="900"/>
              </a:spcBef>
              <a:buNone/>
            </a:pPr>
            <a:r>
              <a:rPr lang="en-US" sz="1500" dirty="0">
                <a:latin typeface="Helvetica" charset="0"/>
                <a:cs typeface="Times New Roman"/>
              </a:rPr>
              <a:t>	</a:t>
            </a:r>
            <a:r>
              <a:rPr lang="is-IS" sz="1500" dirty="0">
                <a:latin typeface="Helvetica" charset="0"/>
                <a:cs typeface="Times New Roman"/>
              </a:rPr>
              <a:t>      R</a:t>
            </a:r>
            <a:r>
              <a:rPr lang="is-IS" sz="1500" baseline="-25000" dirty="0">
                <a:latin typeface="Helvetica" charset="0"/>
                <a:cs typeface="Times New Roman"/>
              </a:rPr>
              <a:t>1</a:t>
            </a:r>
            <a:r>
              <a:rPr lang="is-IS" sz="1500" dirty="0">
                <a:latin typeface="Helvetica" charset="0"/>
                <a:cs typeface="Times New Roman"/>
              </a:rPr>
              <a:t> = ∏</a:t>
            </a:r>
            <a:r>
              <a:rPr lang="is-IS" sz="1500" baseline="-25000" dirty="0">
                <a:latin typeface="Helvetica" charset="0"/>
                <a:cs typeface="Times New Roman"/>
              </a:rPr>
              <a:t>B </a:t>
            </a:r>
            <a:r>
              <a:rPr lang="is-IS" sz="1500" dirty="0">
                <a:latin typeface="Helvetica" charset="0"/>
                <a:cs typeface="Times New Roman"/>
              </a:rPr>
              <a:t>(R)</a:t>
            </a:r>
            <a:endParaRPr lang="is-IS" sz="1500" baseline="-25000" dirty="0">
              <a:latin typeface="Helvetica" charset="0"/>
              <a:cs typeface="Times New Roman"/>
            </a:endParaRPr>
          </a:p>
          <a:p>
            <a:pPr marL="0" indent="0">
              <a:spcBef>
                <a:spcPts val="900"/>
              </a:spcBef>
              <a:buNone/>
            </a:pPr>
            <a:r>
              <a:rPr lang="en-US" sz="1500" dirty="0"/>
              <a:t>	</a:t>
            </a:r>
            <a:r>
              <a:rPr lang="is-IS" sz="1500" dirty="0">
                <a:latin typeface="Helvetica" charset="0"/>
                <a:cs typeface="Times New Roman"/>
              </a:rPr>
              <a:t>      R</a:t>
            </a:r>
            <a:r>
              <a:rPr lang="is-IS" sz="1500" baseline="-25000" dirty="0">
                <a:latin typeface="Helvetica" charset="0"/>
                <a:cs typeface="Times New Roman"/>
              </a:rPr>
              <a:t>2</a:t>
            </a:r>
            <a:r>
              <a:rPr lang="is-IS" sz="1500" dirty="0">
                <a:latin typeface="Helvetica" charset="0"/>
                <a:cs typeface="Times New Roman"/>
              </a:rPr>
              <a:t> = ∏</a:t>
            </a:r>
            <a:r>
              <a:rPr lang="is-IS" sz="1500" baseline="-25000" dirty="0">
                <a:latin typeface="Helvetica" charset="0"/>
                <a:cs typeface="Times New Roman"/>
              </a:rPr>
              <a:t>C </a:t>
            </a:r>
            <a:r>
              <a:rPr lang="is-IS" sz="1500" dirty="0">
                <a:latin typeface="Helvetica" charset="0"/>
                <a:cs typeface="Times New Roman"/>
              </a:rPr>
              <a:t>(R)</a:t>
            </a:r>
            <a:endParaRPr lang="is-IS" sz="1500" baseline="-25000" dirty="0">
              <a:latin typeface="Helvetica" charset="0"/>
              <a:cs typeface="Times New Roman"/>
            </a:endParaRPr>
          </a:p>
          <a:p>
            <a:pPr marL="0" indent="0">
              <a:spcBef>
                <a:spcPts val="900"/>
              </a:spcBef>
              <a:buNone/>
            </a:pPr>
            <a:endParaRPr lang="en-US" sz="1500" dirty="0"/>
          </a:p>
          <a:p>
            <a:pPr marL="0" indent="0">
              <a:spcBef>
                <a:spcPts val="900"/>
              </a:spcBef>
              <a:buNone/>
            </a:pPr>
            <a:endParaRPr lang="en-US" sz="1500" dirty="0"/>
          </a:p>
          <a:p>
            <a:pPr marL="0" indent="0">
              <a:spcBef>
                <a:spcPts val="900"/>
              </a:spcBef>
              <a:buNone/>
            </a:pPr>
            <a:endParaRPr lang="en-US" dirty="0"/>
          </a:p>
        </p:txBody>
      </p:sp>
    </p:spTree>
    <p:extLst>
      <p:ext uri="{BB962C8B-B14F-4D97-AF65-F5344CB8AC3E}">
        <p14:creationId xmlns:p14="http://schemas.microsoft.com/office/powerpoint/2010/main" val="608255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80732" y="515064"/>
            <a:ext cx="2189321" cy="230832"/>
          </a:xfrm>
          <a:prstGeom prst="rect">
            <a:avLst/>
          </a:prstGeom>
        </p:spPr>
        <p:txBody>
          <a:bodyPr vert="horz" wrap="square" lIns="0" tIns="0" rIns="0" bIns="0" rtlCol="0">
            <a:spAutoFit/>
          </a:bodyPr>
          <a:lstStyle/>
          <a:p>
            <a:pPr marL="9525"/>
            <a:r>
              <a:rPr sz="1500" b="1" spc="-217" dirty="0">
                <a:solidFill>
                  <a:srgbClr val="FFFFFF"/>
                </a:solidFill>
                <a:latin typeface="Times New Roman"/>
                <a:cs typeface="Times New Roman"/>
              </a:rPr>
              <a:t>CMS</a:t>
            </a:r>
            <a:r>
              <a:rPr sz="1500" b="1" spc="-206" dirty="0">
                <a:solidFill>
                  <a:srgbClr val="FFFFFF"/>
                </a:solidFill>
                <a:latin typeface="Times New Roman"/>
                <a:cs typeface="Times New Roman"/>
              </a:rPr>
              <a:t>C</a:t>
            </a:r>
            <a:r>
              <a:rPr sz="1500" b="1" spc="-23" dirty="0">
                <a:solidFill>
                  <a:srgbClr val="FFFFFF"/>
                </a:solidFill>
                <a:latin typeface="Times New Roman"/>
                <a:cs typeface="Times New Roman"/>
              </a:rPr>
              <a:t> </a:t>
            </a:r>
            <a:r>
              <a:rPr sz="1500" b="1" spc="8" dirty="0">
                <a:solidFill>
                  <a:srgbClr val="FFFFFF"/>
                </a:solidFill>
                <a:latin typeface="Times New Roman"/>
                <a:cs typeface="Times New Roman"/>
              </a:rPr>
              <a:t>508</a:t>
            </a:r>
            <a:r>
              <a:rPr sz="1500" b="1" spc="-38" dirty="0">
                <a:solidFill>
                  <a:srgbClr val="FFFFFF"/>
                </a:solidFill>
                <a:latin typeface="Times New Roman"/>
                <a:cs typeface="Times New Roman"/>
              </a:rPr>
              <a:t> </a:t>
            </a:r>
            <a:r>
              <a:rPr sz="1500" b="1" spc="-101" dirty="0">
                <a:solidFill>
                  <a:srgbClr val="FFFFFF"/>
                </a:solidFill>
                <a:latin typeface="Times New Roman"/>
                <a:cs typeface="Times New Roman"/>
              </a:rPr>
              <a:t>D</a:t>
            </a:r>
            <a:r>
              <a:rPr sz="1500" b="1" spc="-86" dirty="0">
                <a:solidFill>
                  <a:srgbClr val="FFFFFF"/>
                </a:solidFill>
                <a:latin typeface="Times New Roman"/>
                <a:cs typeface="Times New Roman"/>
              </a:rPr>
              <a:t>a</a:t>
            </a:r>
            <a:r>
              <a:rPr sz="1500" b="1" dirty="0">
                <a:solidFill>
                  <a:srgbClr val="FFFFFF"/>
                </a:solidFill>
                <a:latin typeface="Times New Roman"/>
                <a:cs typeface="Times New Roman"/>
              </a:rPr>
              <a:t>t</a:t>
            </a:r>
            <a:r>
              <a:rPr sz="1500" b="1" spc="4" dirty="0">
                <a:solidFill>
                  <a:srgbClr val="FFFFFF"/>
                </a:solidFill>
                <a:latin typeface="Times New Roman"/>
                <a:cs typeface="Times New Roman"/>
              </a:rPr>
              <a:t>abase</a:t>
            </a:r>
            <a:r>
              <a:rPr sz="1500" b="1" spc="-30" dirty="0">
                <a:solidFill>
                  <a:srgbClr val="FFFFFF"/>
                </a:solidFill>
                <a:latin typeface="Times New Roman"/>
                <a:cs typeface="Times New Roman"/>
              </a:rPr>
              <a:t> </a:t>
            </a:r>
            <a:r>
              <a:rPr sz="1500" b="1" spc="-71" dirty="0">
                <a:solidFill>
                  <a:srgbClr val="FFFFFF"/>
                </a:solidFill>
                <a:latin typeface="Times New Roman"/>
                <a:cs typeface="Times New Roman"/>
              </a:rPr>
              <a:t>Theo</a:t>
            </a:r>
            <a:r>
              <a:rPr sz="1500" b="1" spc="-49" dirty="0">
                <a:solidFill>
                  <a:srgbClr val="FFFFFF"/>
                </a:solidFill>
                <a:latin typeface="Times New Roman"/>
                <a:cs typeface="Times New Roman"/>
              </a:rPr>
              <a:t>r</a:t>
            </a:r>
            <a:r>
              <a:rPr sz="1500" b="1" spc="-45" dirty="0">
                <a:solidFill>
                  <a:srgbClr val="FFFFFF"/>
                </a:solidFill>
                <a:latin typeface="Times New Roman"/>
                <a:cs typeface="Times New Roman"/>
              </a:rPr>
              <a:t>y</a:t>
            </a:r>
            <a:endParaRPr sz="1500">
              <a:latin typeface="Times New Roman"/>
              <a:cs typeface="Times New Roman"/>
            </a:endParaRPr>
          </a:p>
        </p:txBody>
      </p:sp>
      <p:sp>
        <p:nvSpPr>
          <p:cNvPr id="5" name="object 5"/>
          <p:cNvSpPr/>
          <p:nvPr/>
        </p:nvSpPr>
        <p:spPr>
          <a:xfrm>
            <a:off x="3884552" y="1063625"/>
            <a:ext cx="3970781" cy="3637026"/>
          </a:xfrm>
          <a:prstGeom prst="rect">
            <a:avLst/>
          </a:prstGeom>
          <a:blipFill>
            <a:blip r:embed="rId3" cstate="print"/>
            <a:stretch>
              <a:fillRect/>
            </a:stretch>
          </a:blipFill>
        </p:spPr>
        <p:txBody>
          <a:bodyPr wrap="square" lIns="0" tIns="0" rIns="0" bIns="0" rtlCol="0"/>
          <a:lstStyle/>
          <a:p>
            <a:endParaRPr/>
          </a:p>
        </p:txBody>
      </p:sp>
      <p:sp>
        <p:nvSpPr>
          <p:cNvPr id="8" name="Title 7">
            <a:extLst>
              <a:ext uri="{FF2B5EF4-FFF2-40B4-BE49-F238E27FC236}">
                <a16:creationId xmlns:a16="http://schemas.microsoft.com/office/drawing/2014/main" id="{F009135D-F242-BE40-B852-99BD1893E2E9}"/>
              </a:ext>
            </a:extLst>
          </p:cNvPr>
          <p:cNvSpPr>
            <a:spLocks noGrp="1"/>
          </p:cNvSpPr>
          <p:nvPr>
            <p:ph type="title"/>
          </p:nvPr>
        </p:nvSpPr>
        <p:spPr/>
        <p:txBody>
          <a:bodyPr/>
          <a:lstStyle/>
          <a:p>
            <a:r>
              <a:rPr lang="en-US" dirty="0"/>
              <a:t>Lossy decomposition</a:t>
            </a:r>
          </a:p>
        </p:txBody>
      </p:sp>
      <p:sp>
        <p:nvSpPr>
          <p:cNvPr id="6" name="object 6"/>
          <p:cNvSpPr txBox="1">
            <a:spLocks noGrp="1"/>
          </p:cNvSpPr>
          <p:nvPr>
            <p:ph type="sldNum" sz="quarter" idx="4294967295"/>
          </p:nvPr>
        </p:nvSpPr>
        <p:spPr>
          <a:xfrm>
            <a:off x="8826500" y="6505575"/>
            <a:ext cx="317500" cy="296863"/>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43</a:t>
            </a:fld>
            <a:endParaRPr spc="4" dirty="0"/>
          </a:p>
        </p:txBody>
      </p:sp>
      <p:sp>
        <p:nvSpPr>
          <p:cNvPr id="9" name="Rectangle 8"/>
          <p:cNvSpPr/>
          <p:nvPr/>
        </p:nvSpPr>
        <p:spPr>
          <a:xfrm>
            <a:off x="2857468" y="3159331"/>
            <a:ext cx="4586823" cy="1841088"/>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algn="ctr" defTabSz="438150" fontAlgn="auto" hangingPunct="0">
              <a:spcBef>
                <a:spcPts val="0"/>
              </a:spcBef>
              <a:spcAft>
                <a:spcPts val="0"/>
              </a:spcAft>
            </a:pPr>
            <a:endParaRPr lang="en-US">
              <a:solidFill>
                <a:srgbClr val="FFFFFF"/>
              </a:solidFill>
              <a:latin typeface="+mn-lt"/>
              <a:ea typeface="+mn-ea"/>
              <a:sym typeface="Helvetica Light"/>
            </a:endParaRPr>
          </a:p>
        </p:txBody>
      </p:sp>
      <p:sp>
        <p:nvSpPr>
          <p:cNvPr id="11" name="TextBox 10">
            <a:extLst>
              <a:ext uri="{FF2B5EF4-FFF2-40B4-BE49-F238E27FC236}">
                <a16:creationId xmlns:a16="http://schemas.microsoft.com/office/drawing/2014/main" id="{27670EA7-CCB0-3140-9ED5-CD717D064ED6}"/>
              </a:ext>
            </a:extLst>
          </p:cNvPr>
          <p:cNvSpPr txBox="1"/>
          <p:nvPr/>
        </p:nvSpPr>
        <p:spPr>
          <a:xfrm>
            <a:off x="832886" y="1187648"/>
            <a:ext cx="3085012" cy="369332"/>
          </a:xfrm>
          <a:prstGeom prst="rect">
            <a:avLst/>
          </a:prstGeom>
          <a:noFill/>
        </p:spPr>
        <p:txBody>
          <a:bodyPr wrap="none" rtlCol="0">
            <a:spAutoFit/>
          </a:bodyPr>
          <a:lstStyle/>
          <a:p>
            <a:r>
              <a:rPr lang="en-US" dirty="0"/>
              <a:t>R (ID, name, street, city, salary)</a:t>
            </a:r>
          </a:p>
        </p:txBody>
      </p:sp>
      <p:sp>
        <p:nvSpPr>
          <p:cNvPr id="12" name="TextBox 11">
            <a:extLst>
              <a:ext uri="{FF2B5EF4-FFF2-40B4-BE49-F238E27FC236}">
                <a16:creationId xmlns:a16="http://schemas.microsoft.com/office/drawing/2014/main" id="{FBC0E255-A5FA-7841-B2BC-A201462D0D10}"/>
              </a:ext>
            </a:extLst>
          </p:cNvPr>
          <p:cNvSpPr txBox="1"/>
          <p:nvPr/>
        </p:nvSpPr>
        <p:spPr>
          <a:xfrm>
            <a:off x="2857468" y="1993478"/>
            <a:ext cx="1404744" cy="369332"/>
          </a:xfrm>
          <a:prstGeom prst="rect">
            <a:avLst/>
          </a:prstGeom>
          <a:noFill/>
        </p:spPr>
        <p:txBody>
          <a:bodyPr wrap="none" rtlCol="0">
            <a:spAutoFit/>
          </a:bodyPr>
          <a:lstStyle/>
          <a:p>
            <a:r>
              <a:rPr lang="en-US" dirty="0"/>
              <a:t>R1(ID, name)</a:t>
            </a:r>
          </a:p>
        </p:txBody>
      </p:sp>
      <p:sp>
        <p:nvSpPr>
          <p:cNvPr id="13" name="TextBox 12">
            <a:extLst>
              <a:ext uri="{FF2B5EF4-FFF2-40B4-BE49-F238E27FC236}">
                <a16:creationId xmlns:a16="http://schemas.microsoft.com/office/drawing/2014/main" id="{424410F0-1562-9F45-89A7-531F5CF67541}"/>
              </a:ext>
            </a:extLst>
          </p:cNvPr>
          <p:cNvSpPr txBox="1"/>
          <p:nvPr/>
        </p:nvSpPr>
        <p:spPr>
          <a:xfrm>
            <a:off x="6299632" y="1984169"/>
            <a:ext cx="2844368" cy="369332"/>
          </a:xfrm>
          <a:prstGeom prst="rect">
            <a:avLst/>
          </a:prstGeom>
          <a:noFill/>
        </p:spPr>
        <p:txBody>
          <a:bodyPr wrap="none" rtlCol="0">
            <a:spAutoFit/>
          </a:bodyPr>
          <a:lstStyle/>
          <a:p>
            <a:r>
              <a:rPr lang="en-US" dirty="0"/>
              <a:t>R2(name, street, city, salary)</a:t>
            </a:r>
          </a:p>
        </p:txBody>
      </p:sp>
      <p:sp>
        <p:nvSpPr>
          <p:cNvPr id="10" name="Rectangle 9">
            <a:extLst>
              <a:ext uri="{FF2B5EF4-FFF2-40B4-BE49-F238E27FC236}">
                <a16:creationId xmlns:a16="http://schemas.microsoft.com/office/drawing/2014/main" id="{81CEDCAB-3C98-4E23-A972-CB61B3157584}"/>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7880F7D8-C58A-407A-978A-B0178BABB5CC}"/>
              </a:ext>
            </a:extLst>
          </p:cNvPr>
          <p:cNvSpPr txBox="1"/>
          <p:nvPr/>
        </p:nvSpPr>
        <p:spPr>
          <a:xfrm>
            <a:off x="238125" y="43934"/>
            <a:ext cx="2978572" cy="369332"/>
          </a:xfrm>
          <a:prstGeom prst="rect">
            <a:avLst/>
          </a:prstGeom>
          <a:noFill/>
        </p:spPr>
        <p:txBody>
          <a:bodyPr wrap="none" rtlCol="0">
            <a:spAutoFit/>
          </a:bodyPr>
          <a:lstStyle/>
          <a:p>
            <a:r>
              <a:rPr lang="en-US" b="1" dirty="0"/>
              <a:t>CMSC 508 – Database Theory</a:t>
            </a:r>
          </a:p>
        </p:txBody>
      </p:sp>
      <p:sp>
        <p:nvSpPr>
          <p:cNvPr id="15" name="TextBox 14">
            <a:extLst>
              <a:ext uri="{FF2B5EF4-FFF2-40B4-BE49-F238E27FC236}">
                <a16:creationId xmlns:a16="http://schemas.microsoft.com/office/drawing/2014/main" id="{4BA87F2F-693D-42D1-B9CB-DEB59816EAC9}"/>
              </a:ext>
            </a:extLst>
          </p:cNvPr>
          <p:cNvSpPr txBox="1"/>
          <p:nvPr/>
        </p:nvSpPr>
        <p:spPr>
          <a:xfrm>
            <a:off x="6280572" y="43934"/>
            <a:ext cx="2742802" cy="369332"/>
          </a:xfrm>
          <a:prstGeom prst="rect">
            <a:avLst/>
          </a:prstGeom>
          <a:noFill/>
        </p:spPr>
        <p:txBody>
          <a:bodyPr wrap="none" rtlCol="0">
            <a:spAutoFit/>
          </a:bodyPr>
          <a:lstStyle/>
          <a:p>
            <a:pPr algn="r"/>
            <a:r>
              <a:rPr lang="en-US" b="1" dirty="0"/>
              <a:t>Relational database design</a:t>
            </a:r>
          </a:p>
        </p:txBody>
      </p:sp>
      <p:pic>
        <p:nvPicPr>
          <p:cNvPr id="16" name="Picture 15" descr="A picture containing drawing&#10;&#10;Description automatically generated">
            <a:extLst>
              <a:ext uri="{FF2B5EF4-FFF2-40B4-BE49-F238E27FC236}">
                <a16:creationId xmlns:a16="http://schemas.microsoft.com/office/drawing/2014/main" id="{B65E9409-CDE5-454D-9C4B-E2001BDB6A3C}"/>
              </a:ext>
            </a:extLst>
          </p:cNvPr>
          <p:cNvPicPr>
            <a:picLocks noChangeAspect="1"/>
          </p:cNvPicPr>
          <p:nvPr/>
        </p:nvPicPr>
        <p:blipFill>
          <a:blip r:embed="rId4">
            <a:alphaModFix/>
          </a:blip>
          <a:stretch>
            <a:fillRect/>
          </a:stretch>
        </p:blipFill>
        <p:spPr>
          <a:xfrm>
            <a:off x="3511244" y="91440"/>
            <a:ext cx="2121513" cy="274320"/>
          </a:xfrm>
          <a:prstGeom prst="rect">
            <a:avLst/>
          </a:prstGeom>
        </p:spPr>
      </p:pic>
    </p:spTree>
    <p:extLst>
      <p:ext uri="{BB962C8B-B14F-4D97-AF65-F5344CB8AC3E}">
        <p14:creationId xmlns:p14="http://schemas.microsoft.com/office/powerpoint/2010/main" val="303105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58001"/>
            <a:ext cx="8229600" cy="553998"/>
          </a:xfrm>
          <a:prstGeom prst="rect">
            <a:avLst/>
          </a:prstGeom>
        </p:spPr>
        <p:txBody>
          <a:bodyPr vert="horz" wrap="square" lIns="0" tIns="0" rIns="0" bIns="0" numCol="1" rtlCol="0" anchor="ctr" anchorCtr="0" compatLnSpc="1">
            <a:prstTxWarp prst="textNoShape">
              <a:avLst/>
            </a:prstTxWarp>
            <a:spAutoFit/>
          </a:bodyPr>
          <a:lstStyle/>
          <a:p>
            <a:pPr marL="9525"/>
            <a:r>
              <a:rPr lang="en-US" spc="-217" dirty="0"/>
              <a:t>Lossy decomposition</a:t>
            </a:r>
          </a:p>
        </p:txBody>
      </p:sp>
      <p:sp>
        <p:nvSpPr>
          <p:cNvPr id="5" name="object 5"/>
          <p:cNvSpPr txBox="1"/>
          <p:nvPr/>
        </p:nvSpPr>
        <p:spPr>
          <a:xfrm>
            <a:off x="1816798" y="1312325"/>
            <a:ext cx="2818447" cy="230832"/>
          </a:xfrm>
          <a:prstGeom prst="rect">
            <a:avLst/>
          </a:prstGeom>
        </p:spPr>
        <p:txBody>
          <a:bodyPr vert="horz" wrap="square" lIns="0" tIns="0" rIns="0" bIns="0" rtlCol="0">
            <a:spAutoFit/>
          </a:bodyPr>
          <a:lstStyle/>
          <a:p>
            <a:pPr marL="9525">
              <a:tabLst>
                <a:tab pos="266700" algn="l"/>
              </a:tabLst>
            </a:pPr>
            <a:r>
              <a:rPr sz="1500" dirty="0">
                <a:latin typeface="Helvetica" charset="0"/>
                <a:cs typeface="Times New Roman"/>
              </a:rPr>
              <a:t>Decomposition of </a:t>
            </a:r>
            <a:r>
              <a:rPr sz="1500" i="1" dirty="0">
                <a:latin typeface="Helvetica" charset="0"/>
                <a:cs typeface="Times New Roman"/>
              </a:rPr>
              <a:t>R = (A, B, C)</a:t>
            </a:r>
            <a:endParaRPr sz="1500" dirty="0">
              <a:latin typeface="Helvetica" charset="0"/>
              <a:cs typeface="Times New Roman"/>
            </a:endParaRPr>
          </a:p>
        </p:txBody>
      </p:sp>
      <p:sp>
        <p:nvSpPr>
          <p:cNvPr id="6" name="object 6"/>
          <p:cNvSpPr/>
          <p:nvPr/>
        </p:nvSpPr>
        <p:spPr>
          <a:xfrm>
            <a:off x="4987766" y="1662779"/>
            <a:ext cx="285750" cy="285750"/>
          </a:xfrm>
          <a:custGeom>
            <a:avLst/>
            <a:gdLst/>
            <a:ahLst/>
            <a:cxnLst/>
            <a:rect l="l" t="t" r="r" b="b"/>
            <a:pathLst>
              <a:path w="381000" h="381000">
                <a:moveTo>
                  <a:pt x="0" y="381000"/>
                </a:moveTo>
                <a:lnTo>
                  <a:pt x="381000" y="381000"/>
                </a:lnTo>
                <a:lnTo>
                  <a:pt x="381000" y="0"/>
                </a:lnTo>
                <a:lnTo>
                  <a:pt x="0" y="0"/>
                </a:lnTo>
                <a:lnTo>
                  <a:pt x="0" y="381000"/>
                </a:lnTo>
                <a:close/>
              </a:path>
            </a:pathLst>
          </a:custGeom>
          <a:ln w="9906">
            <a:solidFill>
              <a:srgbClr val="000000"/>
            </a:solidFill>
          </a:ln>
        </p:spPr>
        <p:txBody>
          <a:bodyPr wrap="square" lIns="0" tIns="0" rIns="0" bIns="0" rtlCol="0"/>
          <a:lstStyle/>
          <a:p>
            <a:endParaRPr/>
          </a:p>
        </p:txBody>
      </p:sp>
      <p:sp>
        <p:nvSpPr>
          <p:cNvPr id="7" name="object 7"/>
          <p:cNvSpPr/>
          <p:nvPr/>
        </p:nvSpPr>
        <p:spPr>
          <a:xfrm>
            <a:off x="4987766" y="2005679"/>
            <a:ext cx="285750" cy="514350"/>
          </a:xfrm>
          <a:custGeom>
            <a:avLst/>
            <a:gdLst/>
            <a:ahLst/>
            <a:cxnLst/>
            <a:rect l="l" t="t" r="r" b="b"/>
            <a:pathLst>
              <a:path w="381000" h="685800">
                <a:moveTo>
                  <a:pt x="0" y="685800"/>
                </a:moveTo>
                <a:lnTo>
                  <a:pt x="381000" y="685800"/>
                </a:lnTo>
                <a:lnTo>
                  <a:pt x="381000" y="0"/>
                </a:lnTo>
                <a:lnTo>
                  <a:pt x="0" y="0"/>
                </a:lnTo>
                <a:lnTo>
                  <a:pt x="0" y="685800"/>
                </a:lnTo>
                <a:close/>
              </a:path>
            </a:pathLst>
          </a:custGeom>
          <a:ln w="9906">
            <a:solidFill>
              <a:srgbClr val="000000"/>
            </a:solidFill>
          </a:ln>
        </p:spPr>
        <p:txBody>
          <a:bodyPr wrap="square" lIns="0" tIns="0" rIns="0" bIns="0" rtlCol="0"/>
          <a:lstStyle/>
          <a:p>
            <a:endParaRPr/>
          </a:p>
        </p:txBody>
      </p:sp>
      <p:sp>
        <p:nvSpPr>
          <p:cNvPr id="8" name="object 8"/>
          <p:cNvSpPr/>
          <p:nvPr/>
        </p:nvSpPr>
        <p:spPr>
          <a:xfrm>
            <a:off x="6243923" y="1655921"/>
            <a:ext cx="457200" cy="285750"/>
          </a:xfrm>
          <a:custGeom>
            <a:avLst/>
            <a:gdLst/>
            <a:ahLst/>
            <a:cxnLst/>
            <a:rect l="l" t="t" r="r" b="b"/>
            <a:pathLst>
              <a:path w="609600" h="381000">
                <a:moveTo>
                  <a:pt x="0" y="381000"/>
                </a:moveTo>
                <a:lnTo>
                  <a:pt x="609600" y="381000"/>
                </a:lnTo>
                <a:lnTo>
                  <a:pt x="609600" y="0"/>
                </a:lnTo>
                <a:lnTo>
                  <a:pt x="0" y="0"/>
                </a:lnTo>
                <a:lnTo>
                  <a:pt x="0" y="381000"/>
                </a:lnTo>
                <a:close/>
              </a:path>
            </a:pathLst>
          </a:custGeom>
          <a:ln w="9906">
            <a:solidFill>
              <a:srgbClr val="000000"/>
            </a:solidFill>
          </a:ln>
        </p:spPr>
        <p:txBody>
          <a:bodyPr wrap="square" lIns="0" tIns="0" rIns="0" bIns="0" rtlCol="0"/>
          <a:lstStyle/>
          <a:p>
            <a:endParaRPr/>
          </a:p>
        </p:txBody>
      </p:sp>
      <p:sp>
        <p:nvSpPr>
          <p:cNvPr id="9" name="object 9"/>
          <p:cNvSpPr/>
          <p:nvPr/>
        </p:nvSpPr>
        <p:spPr>
          <a:xfrm>
            <a:off x="6243923" y="1998821"/>
            <a:ext cx="457200" cy="514350"/>
          </a:xfrm>
          <a:custGeom>
            <a:avLst/>
            <a:gdLst/>
            <a:ahLst/>
            <a:cxnLst/>
            <a:rect l="l" t="t" r="r" b="b"/>
            <a:pathLst>
              <a:path w="609600" h="685800">
                <a:moveTo>
                  <a:pt x="0" y="685800"/>
                </a:moveTo>
                <a:lnTo>
                  <a:pt x="609600" y="685800"/>
                </a:lnTo>
                <a:lnTo>
                  <a:pt x="609600" y="0"/>
                </a:lnTo>
                <a:lnTo>
                  <a:pt x="0" y="0"/>
                </a:lnTo>
                <a:lnTo>
                  <a:pt x="0" y="685800"/>
                </a:lnTo>
                <a:close/>
              </a:path>
            </a:pathLst>
          </a:custGeom>
          <a:ln w="9906">
            <a:solidFill>
              <a:srgbClr val="000000"/>
            </a:solidFill>
          </a:ln>
        </p:spPr>
        <p:txBody>
          <a:bodyPr wrap="square" lIns="0" tIns="0" rIns="0" bIns="0" rtlCol="0"/>
          <a:lstStyle/>
          <a:p>
            <a:endParaRPr/>
          </a:p>
        </p:txBody>
      </p:sp>
      <p:sp>
        <p:nvSpPr>
          <p:cNvPr id="10" name="object 10"/>
          <p:cNvSpPr/>
          <p:nvPr/>
        </p:nvSpPr>
        <p:spPr>
          <a:xfrm>
            <a:off x="2849214" y="3424141"/>
            <a:ext cx="107156" cy="107633"/>
          </a:xfrm>
          <a:custGeom>
            <a:avLst/>
            <a:gdLst/>
            <a:ahLst/>
            <a:cxnLst/>
            <a:rect l="l" t="t" r="r" b="b"/>
            <a:pathLst>
              <a:path w="142875" h="143510">
                <a:moveTo>
                  <a:pt x="0" y="0"/>
                </a:moveTo>
                <a:lnTo>
                  <a:pt x="0" y="143256"/>
                </a:lnTo>
                <a:lnTo>
                  <a:pt x="142494" y="0"/>
                </a:lnTo>
                <a:lnTo>
                  <a:pt x="142494" y="143256"/>
                </a:lnTo>
                <a:lnTo>
                  <a:pt x="0" y="0"/>
                </a:lnTo>
                <a:close/>
              </a:path>
            </a:pathLst>
          </a:custGeom>
          <a:ln w="12954">
            <a:solidFill>
              <a:srgbClr val="000000"/>
            </a:solidFill>
          </a:ln>
        </p:spPr>
        <p:txBody>
          <a:bodyPr wrap="square" lIns="0" tIns="0" rIns="0" bIns="0" rtlCol="0"/>
          <a:lstStyle/>
          <a:p>
            <a:endParaRPr/>
          </a:p>
        </p:txBody>
      </p:sp>
      <p:sp>
        <p:nvSpPr>
          <p:cNvPr id="11" name="object 11"/>
          <p:cNvSpPr/>
          <p:nvPr/>
        </p:nvSpPr>
        <p:spPr>
          <a:xfrm>
            <a:off x="6686836" y="1655921"/>
            <a:ext cx="457200" cy="285750"/>
          </a:xfrm>
          <a:custGeom>
            <a:avLst/>
            <a:gdLst/>
            <a:ahLst/>
            <a:cxnLst/>
            <a:rect l="l" t="t" r="r" b="b"/>
            <a:pathLst>
              <a:path w="609600" h="381000">
                <a:moveTo>
                  <a:pt x="0" y="381000"/>
                </a:moveTo>
                <a:lnTo>
                  <a:pt x="609600" y="381000"/>
                </a:lnTo>
                <a:lnTo>
                  <a:pt x="609600" y="0"/>
                </a:lnTo>
                <a:lnTo>
                  <a:pt x="0" y="0"/>
                </a:lnTo>
                <a:lnTo>
                  <a:pt x="0" y="381000"/>
                </a:lnTo>
                <a:close/>
              </a:path>
            </a:pathLst>
          </a:custGeom>
          <a:solidFill>
            <a:srgbClr val="FFFFFF"/>
          </a:solidFill>
        </p:spPr>
        <p:txBody>
          <a:bodyPr wrap="square" lIns="0" tIns="0" rIns="0" bIns="0" rtlCol="0"/>
          <a:lstStyle/>
          <a:p>
            <a:endParaRPr/>
          </a:p>
        </p:txBody>
      </p:sp>
      <p:sp>
        <p:nvSpPr>
          <p:cNvPr id="12" name="object 12"/>
          <p:cNvSpPr/>
          <p:nvPr/>
        </p:nvSpPr>
        <p:spPr>
          <a:xfrm>
            <a:off x="6686836" y="1655921"/>
            <a:ext cx="457200" cy="285750"/>
          </a:xfrm>
          <a:custGeom>
            <a:avLst/>
            <a:gdLst/>
            <a:ahLst/>
            <a:cxnLst/>
            <a:rect l="l" t="t" r="r" b="b"/>
            <a:pathLst>
              <a:path w="609600" h="381000">
                <a:moveTo>
                  <a:pt x="0" y="381000"/>
                </a:moveTo>
                <a:lnTo>
                  <a:pt x="609600" y="381000"/>
                </a:lnTo>
                <a:lnTo>
                  <a:pt x="609600" y="0"/>
                </a:lnTo>
                <a:lnTo>
                  <a:pt x="0" y="0"/>
                </a:lnTo>
                <a:lnTo>
                  <a:pt x="0" y="381000"/>
                </a:lnTo>
                <a:close/>
              </a:path>
            </a:pathLst>
          </a:custGeom>
          <a:ln w="9906">
            <a:solidFill>
              <a:srgbClr val="000000"/>
            </a:solidFill>
          </a:ln>
        </p:spPr>
        <p:txBody>
          <a:bodyPr wrap="square" lIns="0" tIns="0" rIns="0" bIns="0" rtlCol="0"/>
          <a:lstStyle/>
          <a:p>
            <a:endParaRPr/>
          </a:p>
        </p:txBody>
      </p:sp>
      <p:sp>
        <p:nvSpPr>
          <p:cNvPr id="13" name="object 13"/>
          <p:cNvSpPr/>
          <p:nvPr/>
        </p:nvSpPr>
        <p:spPr>
          <a:xfrm>
            <a:off x="6686836" y="1998821"/>
            <a:ext cx="457200" cy="514350"/>
          </a:xfrm>
          <a:custGeom>
            <a:avLst/>
            <a:gdLst/>
            <a:ahLst/>
            <a:cxnLst/>
            <a:rect l="l" t="t" r="r" b="b"/>
            <a:pathLst>
              <a:path w="609600" h="685800">
                <a:moveTo>
                  <a:pt x="0" y="685800"/>
                </a:moveTo>
                <a:lnTo>
                  <a:pt x="609600" y="685800"/>
                </a:lnTo>
                <a:lnTo>
                  <a:pt x="609600" y="0"/>
                </a:lnTo>
                <a:lnTo>
                  <a:pt x="0" y="0"/>
                </a:lnTo>
                <a:lnTo>
                  <a:pt x="0" y="685800"/>
                </a:lnTo>
                <a:close/>
              </a:path>
            </a:pathLst>
          </a:custGeom>
          <a:solidFill>
            <a:srgbClr val="FFFFFF"/>
          </a:solidFill>
        </p:spPr>
        <p:txBody>
          <a:bodyPr wrap="square" lIns="0" tIns="0" rIns="0" bIns="0" rtlCol="0"/>
          <a:lstStyle/>
          <a:p>
            <a:endParaRPr/>
          </a:p>
        </p:txBody>
      </p:sp>
      <p:sp>
        <p:nvSpPr>
          <p:cNvPr id="14" name="object 14"/>
          <p:cNvSpPr/>
          <p:nvPr/>
        </p:nvSpPr>
        <p:spPr>
          <a:xfrm>
            <a:off x="6686836" y="1998821"/>
            <a:ext cx="457200" cy="514350"/>
          </a:xfrm>
          <a:custGeom>
            <a:avLst/>
            <a:gdLst/>
            <a:ahLst/>
            <a:cxnLst/>
            <a:rect l="l" t="t" r="r" b="b"/>
            <a:pathLst>
              <a:path w="609600" h="685800">
                <a:moveTo>
                  <a:pt x="0" y="685800"/>
                </a:moveTo>
                <a:lnTo>
                  <a:pt x="609600" y="685800"/>
                </a:lnTo>
                <a:lnTo>
                  <a:pt x="609600" y="0"/>
                </a:lnTo>
                <a:lnTo>
                  <a:pt x="0" y="0"/>
                </a:lnTo>
                <a:lnTo>
                  <a:pt x="0" y="685800"/>
                </a:lnTo>
                <a:close/>
              </a:path>
            </a:pathLst>
          </a:custGeom>
          <a:ln w="9906">
            <a:solidFill>
              <a:srgbClr val="000000"/>
            </a:solidFill>
          </a:ln>
        </p:spPr>
        <p:txBody>
          <a:bodyPr wrap="square" lIns="0" tIns="0" rIns="0" bIns="0" rtlCol="0"/>
          <a:lstStyle/>
          <a:p>
            <a:endParaRPr/>
          </a:p>
        </p:txBody>
      </p:sp>
      <p:sp>
        <p:nvSpPr>
          <p:cNvPr id="15" name="object 15"/>
          <p:cNvSpPr/>
          <p:nvPr/>
        </p:nvSpPr>
        <p:spPr>
          <a:xfrm>
            <a:off x="5273516" y="1662779"/>
            <a:ext cx="285750" cy="285750"/>
          </a:xfrm>
          <a:custGeom>
            <a:avLst/>
            <a:gdLst/>
            <a:ahLst/>
            <a:cxnLst/>
            <a:rect l="l" t="t" r="r" b="b"/>
            <a:pathLst>
              <a:path w="381000" h="381000">
                <a:moveTo>
                  <a:pt x="0" y="381000"/>
                </a:moveTo>
                <a:lnTo>
                  <a:pt x="381000" y="381000"/>
                </a:lnTo>
                <a:lnTo>
                  <a:pt x="381000" y="0"/>
                </a:lnTo>
                <a:lnTo>
                  <a:pt x="0" y="0"/>
                </a:lnTo>
                <a:lnTo>
                  <a:pt x="0" y="381000"/>
                </a:lnTo>
                <a:close/>
              </a:path>
            </a:pathLst>
          </a:custGeom>
          <a:ln w="9906">
            <a:solidFill>
              <a:srgbClr val="000000"/>
            </a:solidFill>
          </a:ln>
        </p:spPr>
        <p:txBody>
          <a:bodyPr wrap="square" lIns="0" tIns="0" rIns="0" bIns="0" rtlCol="0"/>
          <a:lstStyle/>
          <a:p>
            <a:endParaRPr/>
          </a:p>
        </p:txBody>
      </p:sp>
      <p:sp>
        <p:nvSpPr>
          <p:cNvPr id="16" name="object 16"/>
          <p:cNvSpPr txBox="1"/>
          <p:nvPr/>
        </p:nvSpPr>
        <p:spPr>
          <a:xfrm>
            <a:off x="4903090" y="1324975"/>
            <a:ext cx="867251" cy="615553"/>
          </a:xfrm>
          <a:prstGeom prst="rect">
            <a:avLst/>
          </a:prstGeom>
        </p:spPr>
        <p:txBody>
          <a:bodyPr vert="horz" wrap="square" lIns="0" tIns="0" rIns="0" bIns="0" rtlCol="0">
            <a:spAutoFit/>
          </a:bodyPr>
          <a:lstStyle/>
          <a:p>
            <a:pPr marL="9525"/>
            <a:r>
              <a:rPr sz="1650" i="1" spc="-127" dirty="0">
                <a:latin typeface="Times New Roman"/>
                <a:cs typeface="Times New Roman"/>
              </a:rPr>
              <a:t>R</a:t>
            </a:r>
            <a:r>
              <a:rPr sz="1631" i="1" spc="11" baseline="-21072" dirty="0">
                <a:latin typeface="Times New Roman"/>
                <a:cs typeface="Times New Roman"/>
              </a:rPr>
              <a:t>1</a:t>
            </a:r>
            <a:r>
              <a:rPr sz="1631" i="1" spc="152" baseline="-21072" dirty="0">
                <a:latin typeface="Times New Roman"/>
                <a:cs typeface="Times New Roman"/>
              </a:rPr>
              <a:t> </a:t>
            </a:r>
            <a:r>
              <a:rPr sz="1650" i="1" spc="-304" dirty="0">
                <a:latin typeface="Times New Roman"/>
                <a:cs typeface="Times New Roman"/>
              </a:rPr>
              <a:t>=</a:t>
            </a:r>
            <a:r>
              <a:rPr sz="1650" i="1" spc="-38" dirty="0">
                <a:latin typeface="Times New Roman"/>
                <a:cs typeface="Times New Roman"/>
              </a:rPr>
              <a:t> </a:t>
            </a:r>
            <a:r>
              <a:rPr sz="1650" i="1" spc="-45" dirty="0">
                <a:latin typeface="Times New Roman"/>
                <a:cs typeface="Times New Roman"/>
              </a:rPr>
              <a:t>(</a:t>
            </a:r>
            <a:r>
              <a:rPr sz="1650" i="1" spc="-64" dirty="0">
                <a:latin typeface="Times New Roman"/>
                <a:cs typeface="Times New Roman"/>
              </a:rPr>
              <a:t>A</a:t>
            </a:r>
            <a:r>
              <a:rPr sz="1650" i="1" spc="-8" dirty="0">
                <a:latin typeface="Times New Roman"/>
                <a:cs typeface="Times New Roman"/>
              </a:rPr>
              <a:t>,</a:t>
            </a:r>
            <a:r>
              <a:rPr sz="1650" i="1" spc="-41" dirty="0">
                <a:latin typeface="Times New Roman"/>
                <a:cs typeface="Times New Roman"/>
              </a:rPr>
              <a:t> </a:t>
            </a:r>
            <a:r>
              <a:rPr sz="1650" i="1" spc="-86" dirty="0">
                <a:latin typeface="Times New Roman"/>
                <a:cs typeface="Times New Roman"/>
              </a:rPr>
              <a:t>B)</a:t>
            </a:r>
            <a:endParaRPr sz="1650">
              <a:latin typeface="Times New Roman"/>
              <a:cs typeface="Times New Roman"/>
            </a:endParaRPr>
          </a:p>
          <a:p>
            <a:pPr marL="177641">
              <a:spcBef>
                <a:spcPts val="1245"/>
              </a:spcBef>
              <a:tabLst>
                <a:tab pos="466249" algn="l"/>
              </a:tabLst>
            </a:pPr>
            <a:r>
              <a:rPr sz="1350" i="1" spc="-53" dirty="0">
                <a:latin typeface="Times New Roman"/>
                <a:cs typeface="Times New Roman"/>
              </a:rPr>
              <a:t>A	</a:t>
            </a:r>
            <a:r>
              <a:rPr sz="1350" i="1" spc="-94" dirty="0">
                <a:latin typeface="Times New Roman"/>
                <a:cs typeface="Times New Roman"/>
              </a:rPr>
              <a:t>B</a:t>
            </a:r>
            <a:endParaRPr sz="1350" dirty="0">
              <a:latin typeface="Times New Roman"/>
              <a:cs typeface="Times New Roman"/>
            </a:endParaRPr>
          </a:p>
        </p:txBody>
      </p:sp>
      <p:sp>
        <p:nvSpPr>
          <p:cNvPr id="17" name="object 17"/>
          <p:cNvSpPr txBox="1"/>
          <p:nvPr/>
        </p:nvSpPr>
        <p:spPr>
          <a:xfrm>
            <a:off x="6274880" y="1324975"/>
            <a:ext cx="851535" cy="615553"/>
          </a:xfrm>
          <a:prstGeom prst="rect">
            <a:avLst/>
          </a:prstGeom>
        </p:spPr>
        <p:txBody>
          <a:bodyPr vert="horz" wrap="square" lIns="0" tIns="0" rIns="0" bIns="0" rtlCol="0">
            <a:spAutoFit/>
          </a:bodyPr>
          <a:lstStyle/>
          <a:p>
            <a:pPr algn="ctr">
              <a:lnSpc>
                <a:spcPct val="100000"/>
              </a:lnSpc>
            </a:pPr>
            <a:r>
              <a:rPr sz="1650" i="1" spc="-127" dirty="0">
                <a:latin typeface="Times New Roman"/>
                <a:cs typeface="Times New Roman"/>
              </a:rPr>
              <a:t>R</a:t>
            </a:r>
            <a:r>
              <a:rPr sz="1631" spc="11" baseline="-21072" dirty="0">
                <a:latin typeface="Times New Roman"/>
                <a:cs typeface="Times New Roman"/>
              </a:rPr>
              <a:t>2</a:t>
            </a:r>
            <a:r>
              <a:rPr sz="1631" spc="152" baseline="-21072" dirty="0">
                <a:latin typeface="Times New Roman"/>
                <a:cs typeface="Times New Roman"/>
              </a:rPr>
              <a:t> </a:t>
            </a:r>
            <a:r>
              <a:rPr sz="1650" i="1" spc="-304" dirty="0">
                <a:latin typeface="Times New Roman"/>
                <a:cs typeface="Times New Roman"/>
              </a:rPr>
              <a:t>=</a:t>
            </a:r>
            <a:r>
              <a:rPr sz="1650" i="1" spc="-38" dirty="0">
                <a:latin typeface="Times New Roman"/>
                <a:cs typeface="Times New Roman"/>
              </a:rPr>
              <a:t> </a:t>
            </a:r>
            <a:r>
              <a:rPr sz="1650" i="1" spc="-68" dirty="0">
                <a:latin typeface="Times New Roman"/>
                <a:cs typeface="Times New Roman"/>
              </a:rPr>
              <a:t>(</a:t>
            </a:r>
            <a:r>
              <a:rPr sz="1650" i="1" spc="-135" dirty="0">
                <a:latin typeface="Times New Roman"/>
                <a:cs typeface="Times New Roman"/>
              </a:rPr>
              <a:t>B</a:t>
            </a:r>
            <a:r>
              <a:rPr sz="1650" i="1" spc="-8" dirty="0">
                <a:latin typeface="Times New Roman"/>
                <a:cs typeface="Times New Roman"/>
              </a:rPr>
              <a:t>,</a:t>
            </a:r>
            <a:r>
              <a:rPr sz="1650" i="1" spc="-41" dirty="0">
                <a:latin typeface="Times New Roman"/>
                <a:cs typeface="Times New Roman"/>
              </a:rPr>
              <a:t> </a:t>
            </a:r>
            <a:r>
              <a:rPr sz="1650" i="1" spc="-153" dirty="0">
                <a:latin typeface="Times New Roman"/>
                <a:cs typeface="Times New Roman"/>
              </a:rPr>
              <a:t>C)</a:t>
            </a:r>
            <a:endParaRPr sz="1650">
              <a:latin typeface="Times New Roman"/>
              <a:cs typeface="Times New Roman"/>
            </a:endParaRPr>
          </a:p>
          <a:p>
            <a:pPr marR="9525" algn="ctr">
              <a:spcBef>
                <a:spcPts val="1189"/>
              </a:spcBef>
              <a:tabLst>
                <a:tab pos="444341" algn="l"/>
              </a:tabLst>
            </a:pPr>
            <a:r>
              <a:rPr sz="1350" i="1" spc="-94" dirty="0">
                <a:latin typeface="Times New Roman"/>
                <a:cs typeface="Times New Roman"/>
              </a:rPr>
              <a:t>B	</a:t>
            </a:r>
            <a:r>
              <a:rPr sz="1350" i="1" spc="-199" dirty="0">
                <a:latin typeface="Times New Roman"/>
                <a:cs typeface="Times New Roman"/>
              </a:rPr>
              <a:t>C</a:t>
            </a:r>
            <a:endParaRPr sz="1350">
              <a:latin typeface="Times New Roman"/>
              <a:cs typeface="Times New Roman"/>
            </a:endParaRPr>
          </a:p>
        </p:txBody>
      </p:sp>
      <p:sp>
        <p:nvSpPr>
          <p:cNvPr id="18" name="object 18"/>
          <p:cNvSpPr/>
          <p:nvPr/>
        </p:nvSpPr>
        <p:spPr>
          <a:xfrm>
            <a:off x="5273516" y="2005679"/>
            <a:ext cx="285750" cy="514350"/>
          </a:xfrm>
          <a:custGeom>
            <a:avLst/>
            <a:gdLst/>
            <a:ahLst/>
            <a:cxnLst/>
            <a:rect l="l" t="t" r="r" b="b"/>
            <a:pathLst>
              <a:path w="381000" h="685800">
                <a:moveTo>
                  <a:pt x="0" y="685800"/>
                </a:moveTo>
                <a:lnTo>
                  <a:pt x="381000" y="685800"/>
                </a:lnTo>
                <a:lnTo>
                  <a:pt x="381000" y="0"/>
                </a:lnTo>
                <a:lnTo>
                  <a:pt x="0" y="0"/>
                </a:lnTo>
                <a:lnTo>
                  <a:pt x="0" y="685800"/>
                </a:lnTo>
                <a:close/>
              </a:path>
            </a:pathLst>
          </a:custGeom>
          <a:ln w="9906">
            <a:solidFill>
              <a:srgbClr val="000000"/>
            </a:solidFill>
          </a:ln>
        </p:spPr>
        <p:txBody>
          <a:bodyPr wrap="square" lIns="0" tIns="0" rIns="0" bIns="0" rtlCol="0"/>
          <a:lstStyle/>
          <a:p>
            <a:endParaRPr/>
          </a:p>
        </p:txBody>
      </p:sp>
      <p:sp>
        <p:nvSpPr>
          <p:cNvPr id="21" name="object 21"/>
          <p:cNvSpPr txBox="1"/>
          <p:nvPr/>
        </p:nvSpPr>
        <p:spPr>
          <a:xfrm>
            <a:off x="5066728" y="2061682"/>
            <a:ext cx="492538" cy="426463"/>
          </a:xfrm>
          <a:prstGeom prst="rect">
            <a:avLst/>
          </a:prstGeom>
        </p:spPr>
        <p:txBody>
          <a:bodyPr vert="horz" wrap="square" lIns="0" tIns="0" rIns="0" bIns="0" rtlCol="0">
            <a:spAutoFit/>
          </a:bodyPr>
          <a:lstStyle/>
          <a:p>
            <a:pPr marL="9525">
              <a:lnSpc>
                <a:spcPts val="1665"/>
              </a:lnSpc>
              <a:tabLst>
                <a:tab pos="305753" algn="l"/>
              </a:tabLst>
            </a:pPr>
            <a:r>
              <a:rPr lang="en-US" sz="1425" spc="-686" dirty="0">
                <a:latin typeface="Symbol"/>
                <a:cs typeface="Symbol"/>
              </a:rPr>
              <a:t>𝛼</a:t>
            </a:r>
            <a:r>
              <a:rPr sz="1425" spc="-686" dirty="0">
                <a:latin typeface="Symbol"/>
                <a:cs typeface="Symbol"/>
              </a:rPr>
              <a:t>	</a:t>
            </a:r>
            <a:r>
              <a:rPr lang="en-US" i="1" spc="4" dirty="0">
                <a:latin typeface="Times New Roman"/>
                <a:cs typeface="Times New Roman"/>
              </a:rPr>
              <a:t>1</a:t>
            </a:r>
          </a:p>
          <a:p>
            <a:pPr marL="9525">
              <a:lnSpc>
                <a:spcPts val="1665"/>
              </a:lnSpc>
              <a:tabLst>
                <a:tab pos="305753" algn="l"/>
              </a:tabLst>
            </a:pPr>
            <a:r>
              <a:rPr lang="en-US" sz="1350" i="1" spc="4" dirty="0">
                <a:latin typeface="Times New Roman"/>
                <a:cs typeface="Times New Roman"/>
              </a:rPr>
              <a:t>𝛽    2</a:t>
            </a:r>
            <a:endParaRPr sz="1350" dirty="0">
              <a:latin typeface="Times New Roman"/>
              <a:cs typeface="Times New Roman"/>
            </a:endParaRPr>
          </a:p>
        </p:txBody>
      </p:sp>
      <p:sp>
        <p:nvSpPr>
          <p:cNvPr id="22" name="object 22"/>
          <p:cNvSpPr txBox="1"/>
          <p:nvPr/>
        </p:nvSpPr>
        <p:spPr>
          <a:xfrm>
            <a:off x="6419659" y="2072449"/>
            <a:ext cx="106204" cy="415498"/>
          </a:xfrm>
          <a:prstGeom prst="rect">
            <a:avLst/>
          </a:prstGeom>
        </p:spPr>
        <p:txBody>
          <a:bodyPr vert="horz" wrap="square" lIns="0" tIns="0" rIns="0" bIns="0" rtlCol="0">
            <a:spAutoFit/>
          </a:bodyPr>
          <a:lstStyle/>
          <a:p>
            <a:pPr marL="9525"/>
            <a:r>
              <a:rPr sz="1350" spc="4" dirty="0">
                <a:latin typeface="Times New Roman"/>
                <a:cs typeface="Times New Roman"/>
              </a:rPr>
              <a:t>1</a:t>
            </a:r>
            <a:endParaRPr sz="1350">
              <a:latin typeface="Times New Roman"/>
              <a:cs typeface="Times New Roman"/>
            </a:endParaRPr>
          </a:p>
          <a:p>
            <a:pPr marL="9525"/>
            <a:r>
              <a:rPr sz="1350" spc="4" dirty="0">
                <a:latin typeface="Times New Roman"/>
                <a:cs typeface="Times New Roman"/>
              </a:rPr>
              <a:t>2</a:t>
            </a:r>
            <a:endParaRPr sz="1350">
              <a:latin typeface="Times New Roman"/>
              <a:cs typeface="Times New Roman"/>
            </a:endParaRPr>
          </a:p>
        </p:txBody>
      </p:sp>
      <p:sp>
        <p:nvSpPr>
          <p:cNvPr id="24" name="object 24"/>
          <p:cNvSpPr txBox="1"/>
          <p:nvPr/>
        </p:nvSpPr>
        <p:spPr>
          <a:xfrm>
            <a:off x="6419659" y="2559638"/>
            <a:ext cx="617983" cy="276999"/>
          </a:xfrm>
          <a:prstGeom prst="rect">
            <a:avLst/>
          </a:prstGeom>
        </p:spPr>
        <p:txBody>
          <a:bodyPr vert="horz" wrap="square" lIns="0" tIns="0" rIns="0" bIns="0" rtlCol="0">
            <a:spAutoFit/>
          </a:bodyPr>
          <a:lstStyle/>
          <a:p>
            <a:pPr marL="9525"/>
            <a:r>
              <a:rPr lang="en-US" spc="-244" dirty="0">
                <a:latin typeface="Symbol"/>
                <a:cs typeface="Symbol"/>
              </a:rPr>
              <a:t>𝚷</a:t>
            </a:r>
            <a:r>
              <a:rPr sz="1350" i="1" spc="-118" baseline="-20833" dirty="0">
                <a:latin typeface="Times New Roman"/>
                <a:cs typeface="Times New Roman"/>
              </a:rPr>
              <a:t>B</a:t>
            </a:r>
            <a:r>
              <a:rPr sz="1350" i="1" spc="-101" baseline="-20833" dirty="0">
                <a:latin typeface="Times New Roman"/>
                <a:cs typeface="Times New Roman"/>
              </a:rPr>
              <a:t>,C</a:t>
            </a:r>
            <a:r>
              <a:rPr sz="1350" spc="-41" dirty="0">
                <a:latin typeface="Times New Roman"/>
                <a:cs typeface="Times New Roman"/>
              </a:rPr>
              <a:t>(</a:t>
            </a:r>
            <a:r>
              <a:rPr lang="en-US" sz="1350" i="1" spc="-64" dirty="0">
                <a:latin typeface="Times New Roman"/>
                <a:cs typeface="Times New Roman"/>
              </a:rPr>
              <a:t>R</a:t>
            </a:r>
            <a:r>
              <a:rPr sz="1350" spc="-41" dirty="0">
                <a:latin typeface="Times New Roman"/>
                <a:cs typeface="Times New Roman"/>
              </a:rPr>
              <a:t>)</a:t>
            </a:r>
            <a:endParaRPr sz="1350" dirty="0">
              <a:latin typeface="Times New Roman"/>
              <a:cs typeface="Times New Roman"/>
            </a:endParaRPr>
          </a:p>
        </p:txBody>
      </p:sp>
      <p:sp>
        <p:nvSpPr>
          <p:cNvPr id="25" name="object 25"/>
          <p:cNvSpPr txBox="1"/>
          <p:nvPr/>
        </p:nvSpPr>
        <p:spPr>
          <a:xfrm>
            <a:off x="2295906" y="3359691"/>
            <a:ext cx="499110" cy="230832"/>
          </a:xfrm>
          <a:prstGeom prst="rect">
            <a:avLst/>
          </a:prstGeom>
        </p:spPr>
        <p:txBody>
          <a:bodyPr vert="horz" wrap="square" lIns="0" tIns="0" rIns="0" bIns="0" rtlCol="0">
            <a:spAutoFit/>
          </a:bodyPr>
          <a:lstStyle/>
          <a:p>
            <a:pPr marL="9525"/>
            <a:r>
              <a:rPr lang="en-US" sz="1500" spc="-274" dirty="0">
                <a:latin typeface="Symbol"/>
                <a:cs typeface="Symbol"/>
              </a:rPr>
              <a:t>𝜫</a:t>
            </a:r>
            <a:r>
              <a:rPr sz="1463" spc="17" baseline="-21367" dirty="0">
                <a:latin typeface="Times New Roman"/>
                <a:cs typeface="Times New Roman"/>
              </a:rPr>
              <a:t>A</a:t>
            </a:r>
            <a:r>
              <a:rPr sz="1463" spc="124" baseline="-21367" dirty="0">
                <a:latin typeface="Times New Roman"/>
                <a:cs typeface="Times New Roman"/>
              </a:rPr>
              <a:t> </a:t>
            </a:r>
            <a:r>
              <a:rPr sz="1500" spc="-8" dirty="0">
                <a:latin typeface="Times New Roman"/>
                <a:cs typeface="Times New Roman"/>
              </a:rPr>
              <a:t>(r)</a:t>
            </a:r>
            <a:endParaRPr sz="1500" dirty="0">
              <a:latin typeface="Times New Roman"/>
              <a:cs typeface="Times New Roman"/>
            </a:endParaRPr>
          </a:p>
        </p:txBody>
      </p:sp>
      <p:sp>
        <p:nvSpPr>
          <p:cNvPr id="26" name="object 26"/>
          <p:cNvSpPr txBox="1"/>
          <p:nvPr/>
        </p:nvSpPr>
        <p:spPr>
          <a:xfrm>
            <a:off x="3012566" y="3359691"/>
            <a:ext cx="499110" cy="230832"/>
          </a:xfrm>
          <a:prstGeom prst="rect">
            <a:avLst/>
          </a:prstGeom>
        </p:spPr>
        <p:txBody>
          <a:bodyPr vert="horz" wrap="square" lIns="0" tIns="0" rIns="0" bIns="0" rtlCol="0">
            <a:spAutoFit/>
          </a:bodyPr>
          <a:lstStyle/>
          <a:p>
            <a:pPr marL="9525"/>
            <a:r>
              <a:rPr lang="en-US" sz="1500" spc="-274" dirty="0">
                <a:latin typeface="Symbol"/>
                <a:cs typeface="Symbol"/>
              </a:rPr>
              <a:t>𝜫 </a:t>
            </a:r>
            <a:r>
              <a:rPr sz="1463" spc="17" baseline="-21367" dirty="0">
                <a:latin typeface="Times New Roman"/>
                <a:cs typeface="Times New Roman"/>
              </a:rPr>
              <a:t>B</a:t>
            </a:r>
            <a:r>
              <a:rPr sz="1463" baseline="-21367" dirty="0">
                <a:latin typeface="Times New Roman"/>
                <a:cs typeface="Times New Roman"/>
              </a:rPr>
              <a:t> </a:t>
            </a:r>
            <a:r>
              <a:rPr sz="1463" spc="-163" baseline="-21367" dirty="0">
                <a:latin typeface="Times New Roman"/>
                <a:cs typeface="Times New Roman"/>
              </a:rPr>
              <a:t> </a:t>
            </a:r>
            <a:r>
              <a:rPr sz="1500" spc="-8" dirty="0">
                <a:latin typeface="Times New Roman"/>
                <a:cs typeface="Times New Roman"/>
              </a:rPr>
              <a:t>(r)</a:t>
            </a:r>
            <a:endParaRPr sz="1500" dirty="0">
              <a:latin typeface="Times New Roman"/>
              <a:cs typeface="Times New Roman"/>
            </a:endParaRPr>
          </a:p>
        </p:txBody>
      </p:sp>
      <p:sp>
        <p:nvSpPr>
          <p:cNvPr id="29" name="object 29"/>
          <p:cNvSpPr txBox="1"/>
          <p:nvPr/>
        </p:nvSpPr>
        <p:spPr>
          <a:xfrm>
            <a:off x="6856286" y="2072449"/>
            <a:ext cx="118586" cy="415498"/>
          </a:xfrm>
          <a:prstGeom prst="rect">
            <a:avLst/>
          </a:prstGeom>
        </p:spPr>
        <p:txBody>
          <a:bodyPr vert="horz" wrap="square" lIns="0" tIns="0" rIns="0" bIns="0" rtlCol="0">
            <a:spAutoFit/>
          </a:bodyPr>
          <a:lstStyle/>
          <a:p>
            <a:pPr marL="11906" marR="3810" indent="-2858"/>
            <a:r>
              <a:rPr sz="1350" spc="-131" dirty="0">
                <a:latin typeface="Times New Roman"/>
                <a:cs typeface="Times New Roman"/>
              </a:rPr>
              <a:t>A </a:t>
            </a:r>
            <a:r>
              <a:rPr sz="1350" spc="-172" dirty="0">
                <a:latin typeface="Times New Roman"/>
                <a:cs typeface="Times New Roman"/>
              </a:rPr>
              <a:t>B</a:t>
            </a:r>
            <a:endParaRPr sz="1350">
              <a:latin typeface="Times New Roman"/>
              <a:cs typeface="Times New Roman"/>
            </a:endParaRPr>
          </a:p>
        </p:txBody>
      </p:sp>
      <p:sp>
        <p:nvSpPr>
          <p:cNvPr id="30" name="object 30"/>
          <p:cNvSpPr txBox="1"/>
          <p:nvPr/>
        </p:nvSpPr>
        <p:spPr>
          <a:xfrm>
            <a:off x="5059299" y="2573926"/>
            <a:ext cx="711042" cy="276999"/>
          </a:xfrm>
          <a:prstGeom prst="rect">
            <a:avLst/>
          </a:prstGeom>
        </p:spPr>
        <p:txBody>
          <a:bodyPr vert="horz" wrap="square" lIns="0" tIns="0" rIns="0" bIns="0" rtlCol="0">
            <a:spAutoFit/>
          </a:bodyPr>
          <a:lstStyle/>
          <a:p>
            <a:pPr marL="9525"/>
            <a:r>
              <a:rPr lang="en-US" spc="-244" dirty="0">
                <a:latin typeface="Symbol"/>
                <a:cs typeface="Symbol"/>
              </a:rPr>
              <a:t>𝚷</a:t>
            </a:r>
            <a:r>
              <a:rPr sz="1350" i="1" spc="-39" baseline="-20833" dirty="0">
                <a:latin typeface="Times New Roman"/>
                <a:cs typeface="Times New Roman"/>
              </a:rPr>
              <a:t>A</a:t>
            </a:r>
            <a:r>
              <a:rPr sz="1350" i="1" spc="-50" baseline="-20833" dirty="0">
                <a:latin typeface="Times New Roman"/>
                <a:cs typeface="Times New Roman"/>
              </a:rPr>
              <a:t>,B</a:t>
            </a:r>
            <a:r>
              <a:rPr sz="1350" spc="-41" dirty="0">
                <a:latin typeface="Times New Roman"/>
                <a:cs typeface="Times New Roman"/>
              </a:rPr>
              <a:t>(</a:t>
            </a:r>
            <a:r>
              <a:rPr lang="en-US" sz="1350" i="1" spc="-64" dirty="0">
                <a:latin typeface="Times New Roman"/>
                <a:cs typeface="Times New Roman"/>
              </a:rPr>
              <a:t>R</a:t>
            </a:r>
            <a:r>
              <a:rPr sz="1350" spc="-41" dirty="0">
                <a:latin typeface="Times New Roman"/>
                <a:cs typeface="Times New Roman"/>
              </a:rPr>
              <a:t>)</a:t>
            </a:r>
            <a:endParaRPr sz="1350" dirty="0">
              <a:latin typeface="Times New Roman"/>
              <a:cs typeface="Times New Roman"/>
            </a:endParaRPr>
          </a:p>
        </p:txBody>
      </p:sp>
      <p:sp>
        <p:nvSpPr>
          <p:cNvPr id="31" name="object 31"/>
          <p:cNvSpPr txBox="1"/>
          <p:nvPr/>
        </p:nvSpPr>
        <p:spPr>
          <a:xfrm>
            <a:off x="788290" y="4178900"/>
            <a:ext cx="8229600" cy="615553"/>
          </a:xfrm>
          <a:prstGeom prst="rect">
            <a:avLst/>
          </a:prstGeom>
        </p:spPr>
        <p:txBody>
          <a:bodyPr vert="horz" wrap="square" lIns="0" tIns="0" rIns="0" bIns="0" rtlCol="0">
            <a:spAutoFit/>
          </a:bodyPr>
          <a:lstStyle/>
          <a:p>
            <a:pPr marL="9525" marR="3810">
              <a:tabLst>
                <a:tab pos="266700" algn="l"/>
              </a:tabLst>
            </a:pPr>
            <a:r>
              <a:rPr sz="1500" spc="-64" dirty="0">
                <a:latin typeface="Helvetica" charset="0"/>
                <a:cs typeface="Times New Roman"/>
              </a:rPr>
              <a:t>D</a:t>
            </a:r>
            <a:r>
              <a:rPr sz="1500" spc="-34" dirty="0">
                <a:latin typeface="Helvetica" charset="0"/>
                <a:cs typeface="Times New Roman"/>
              </a:rPr>
              <a:t>e</a:t>
            </a:r>
            <a:r>
              <a:rPr sz="1500" spc="-53" dirty="0">
                <a:latin typeface="Helvetica" charset="0"/>
                <a:cs typeface="Times New Roman"/>
              </a:rPr>
              <a:t>c</a:t>
            </a:r>
            <a:r>
              <a:rPr sz="1500" spc="38" dirty="0">
                <a:latin typeface="Helvetica" charset="0"/>
                <a:cs typeface="Times New Roman"/>
              </a:rPr>
              <a:t>om</a:t>
            </a:r>
            <a:r>
              <a:rPr sz="1500" spc="34" dirty="0">
                <a:latin typeface="Helvetica" charset="0"/>
                <a:cs typeface="Times New Roman"/>
              </a:rPr>
              <a:t>p</a:t>
            </a:r>
            <a:r>
              <a:rPr sz="1500" spc="19" dirty="0">
                <a:latin typeface="Helvetica" charset="0"/>
                <a:cs typeface="Times New Roman"/>
              </a:rPr>
              <a:t>o</a:t>
            </a:r>
            <a:r>
              <a:rPr sz="1500" spc="23" dirty="0">
                <a:latin typeface="Helvetica" charset="0"/>
                <a:cs typeface="Times New Roman"/>
              </a:rPr>
              <a:t>s</a:t>
            </a:r>
            <a:r>
              <a:rPr sz="1500" spc="-90" dirty="0">
                <a:latin typeface="Helvetica" charset="0"/>
                <a:cs typeface="Times New Roman"/>
              </a:rPr>
              <a:t>i</a:t>
            </a:r>
            <a:r>
              <a:rPr sz="1500" spc="23" dirty="0">
                <a:latin typeface="Helvetica" charset="0"/>
                <a:cs typeface="Times New Roman"/>
              </a:rPr>
              <a:t>tion</a:t>
            </a:r>
            <a:r>
              <a:rPr sz="1500" spc="-60" dirty="0">
                <a:latin typeface="Helvetica" charset="0"/>
                <a:cs typeface="Times New Roman"/>
              </a:rPr>
              <a:t> </a:t>
            </a:r>
            <a:r>
              <a:rPr sz="1500" spc="-4" dirty="0">
                <a:latin typeface="Helvetica" charset="0"/>
                <a:cs typeface="Times New Roman"/>
              </a:rPr>
              <a:t>o</a:t>
            </a:r>
            <a:r>
              <a:rPr sz="1500" dirty="0">
                <a:latin typeface="Helvetica" charset="0"/>
                <a:cs typeface="Times New Roman"/>
              </a:rPr>
              <a:t>f</a:t>
            </a:r>
            <a:r>
              <a:rPr sz="1500" spc="-34" dirty="0">
                <a:latin typeface="Helvetica" charset="0"/>
                <a:cs typeface="Times New Roman"/>
              </a:rPr>
              <a:t> </a:t>
            </a:r>
            <a:r>
              <a:rPr sz="1500" spc="-210" dirty="0">
                <a:latin typeface="Helvetica" charset="0"/>
                <a:cs typeface="Times New Roman"/>
              </a:rPr>
              <a:t>R</a:t>
            </a:r>
            <a:r>
              <a:rPr sz="1500" spc="-38" dirty="0">
                <a:latin typeface="Helvetica" charset="0"/>
                <a:cs typeface="Times New Roman"/>
              </a:rPr>
              <a:t> </a:t>
            </a:r>
            <a:r>
              <a:rPr sz="1500" spc="-15" dirty="0">
                <a:latin typeface="Helvetica" charset="0"/>
                <a:cs typeface="Times New Roman"/>
              </a:rPr>
              <a:t>i</a:t>
            </a:r>
            <a:r>
              <a:rPr sz="1500" spc="-41" dirty="0">
                <a:latin typeface="Helvetica" charset="0"/>
                <a:cs typeface="Times New Roman"/>
              </a:rPr>
              <a:t>n</a:t>
            </a:r>
            <a:r>
              <a:rPr sz="1500" spc="71" dirty="0">
                <a:latin typeface="Helvetica" charset="0"/>
                <a:cs typeface="Times New Roman"/>
              </a:rPr>
              <a:t>t</a:t>
            </a:r>
            <a:r>
              <a:rPr sz="1500" spc="41" dirty="0">
                <a:latin typeface="Helvetica" charset="0"/>
                <a:cs typeface="Times New Roman"/>
              </a:rPr>
              <a:t>o</a:t>
            </a:r>
            <a:r>
              <a:rPr sz="1500" spc="-41" dirty="0">
                <a:latin typeface="Helvetica" charset="0"/>
                <a:cs typeface="Times New Roman"/>
              </a:rPr>
              <a:t> </a:t>
            </a:r>
            <a:r>
              <a:rPr sz="1500" spc="-349" dirty="0">
                <a:latin typeface="Helvetica" charset="0"/>
                <a:cs typeface="Times New Roman"/>
              </a:rPr>
              <a:t>X</a:t>
            </a:r>
            <a:r>
              <a:rPr lang="en-US" sz="1500" spc="-349" dirty="0">
                <a:latin typeface="Helvetica" charset="0"/>
                <a:cs typeface="Times New Roman"/>
              </a:rPr>
              <a:t> </a:t>
            </a:r>
            <a:r>
              <a:rPr sz="1500" spc="-45" dirty="0">
                <a:latin typeface="Helvetica" charset="0"/>
                <a:cs typeface="Times New Roman"/>
              </a:rPr>
              <a:t> </a:t>
            </a:r>
            <a:r>
              <a:rPr lang="en-US" sz="1500" spc="-45" dirty="0">
                <a:latin typeface="Helvetica" charset="0"/>
                <a:cs typeface="Times New Roman"/>
              </a:rPr>
              <a:t> </a:t>
            </a:r>
            <a:r>
              <a:rPr sz="1500" spc="45" dirty="0">
                <a:latin typeface="Helvetica" charset="0"/>
                <a:cs typeface="Times New Roman"/>
              </a:rPr>
              <a:t>an</a:t>
            </a:r>
            <a:r>
              <a:rPr sz="1500" spc="41" dirty="0">
                <a:latin typeface="Helvetica" charset="0"/>
                <a:cs typeface="Times New Roman"/>
              </a:rPr>
              <a:t>d</a:t>
            </a:r>
            <a:r>
              <a:rPr sz="1500" spc="-53" dirty="0">
                <a:latin typeface="Helvetica" charset="0"/>
                <a:cs typeface="Times New Roman"/>
              </a:rPr>
              <a:t> </a:t>
            </a:r>
            <a:r>
              <a:rPr sz="1500" spc="-394" dirty="0">
                <a:latin typeface="Helvetica" charset="0"/>
                <a:cs typeface="Times New Roman"/>
              </a:rPr>
              <a:t>Y</a:t>
            </a:r>
            <a:r>
              <a:rPr sz="1500" spc="-41" dirty="0">
                <a:latin typeface="Helvetica" charset="0"/>
                <a:cs typeface="Times New Roman"/>
              </a:rPr>
              <a:t> </a:t>
            </a:r>
            <a:r>
              <a:rPr lang="en-US" sz="1500" spc="-41" dirty="0">
                <a:latin typeface="Helvetica" charset="0"/>
                <a:cs typeface="Times New Roman"/>
              </a:rPr>
              <a:t> </a:t>
            </a:r>
            <a:r>
              <a:rPr sz="1500" spc="-41" dirty="0">
                <a:latin typeface="Helvetica" charset="0"/>
                <a:cs typeface="Times New Roman"/>
              </a:rPr>
              <a:t>is </a:t>
            </a:r>
            <a:r>
              <a:rPr sz="1500" spc="-15" dirty="0">
                <a:latin typeface="Helvetica" charset="0"/>
                <a:cs typeface="Times New Roman"/>
              </a:rPr>
              <a:t>l</a:t>
            </a:r>
            <a:r>
              <a:rPr sz="1500" spc="-23" dirty="0">
                <a:latin typeface="Helvetica" charset="0"/>
                <a:cs typeface="Times New Roman"/>
              </a:rPr>
              <a:t>o</a:t>
            </a:r>
            <a:r>
              <a:rPr sz="1500" spc="-4" dirty="0">
                <a:latin typeface="Helvetica" charset="0"/>
                <a:cs typeface="Times New Roman"/>
              </a:rPr>
              <a:t>ssl</a:t>
            </a:r>
            <a:r>
              <a:rPr sz="1500" spc="4" dirty="0">
                <a:latin typeface="Helvetica" charset="0"/>
                <a:cs typeface="Times New Roman"/>
              </a:rPr>
              <a:t>e</a:t>
            </a:r>
            <a:r>
              <a:rPr sz="1500" spc="-4" dirty="0">
                <a:latin typeface="Helvetica" charset="0"/>
                <a:cs typeface="Times New Roman"/>
              </a:rPr>
              <a:t>s</a:t>
            </a:r>
            <a:r>
              <a:rPr sz="1500" spc="-11" dirty="0">
                <a:latin typeface="Helvetica" charset="0"/>
                <a:cs typeface="Times New Roman"/>
              </a:rPr>
              <a:t>s</a:t>
            </a:r>
            <a:r>
              <a:rPr sz="1500" spc="-49" dirty="0">
                <a:latin typeface="Helvetica" charset="0"/>
                <a:cs typeface="Times New Roman"/>
              </a:rPr>
              <a:t>-</a:t>
            </a:r>
            <a:r>
              <a:rPr sz="1500" spc="-23" dirty="0">
                <a:latin typeface="Helvetica" charset="0"/>
                <a:cs typeface="Times New Roman"/>
              </a:rPr>
              <a:t>joi</a:t>
            </a:r>
            <a:r>
              <a:rPr sz="1500" spc="-26" dirty="0">
                <a:latin typeface="Helvetica" charset="0"/>
                <a:cs typeface="Times New Roman"/>
              </a:rPr>
              <a:t>n</a:t>
            </a:r>
            <a:r>
              <a:rPr sz="1500" spc="-45" dirty="0">
                <a:latin typeface="Helvetica" charset="0"/>
                <a:cs typeface="Times New Roman"/>
              </a:rPr>
              <a:t> </a:t>
            </a:r>
            <a:r>
              <a:rPr sz="1500" spc="-68" dirty="0">
                <a:latin typeface="Helvetica" charset="0"/>
                <a:cs typeface="Times New Roman"/>
              </a:rPr>
              <a:t>if</a:t>
            </a:r>
            <a:r>
              <a:rPr sz="1500" spc="-53" dirty="0">
                <a:latin typeface="Helvetica" charset="0"/>
                <a:cs typeface="Times New Roman"/>
              </a:rPr>
              <a:t> </a:t>
            </a:r>
            <a:r>
              <a:rPr sz="1500" spc="-90" dirty="0">
                <a:latin typeface="Helvetica" charset="0"/>
                <a:cs typeface="Times New Roman"/>
              </a:rPr>
              <a:t>f</a:t>
            </a:r>
            <a:r>
              <a:rPr sz="1500" spc="38" dirty="0">
                <a:latin typeface="Helvetica" charset="0"/>
                <a:cs typeface="Times New Roman"/>
              </a:rPr>
              <a:t>o</a:t>
            </a:r>
            <a:r>
              <a:rPr sz="1500" spc="26" dirty="0">
                <a:latin typeface="Helvetica" charset="0"/>
                <a:cs typeface="Times New Roman"/>
              </a:rPr>
              <a:t>r</a:t>
            </a:r>
            <a:r>
              <a:rPr sz="1500" spc="-41" dirty="0">
                <a:latin typeface="Helvetica" charset="0"/>
                <a:cs typeface="Times New Roman"/>
              </a:rPr>
              <a:t> </a:t>
            </a:r>
            <a:r>
              <a:rPr sz="1500" spc="79" dirty="0">
                <a:latin typeface="Helvetica" charset="0"/>
                <a:cs typeface="Times New Roman"/>
              </a:rPr>
              <a:t>e</a:t>
            </a:r>
            <a:r>
              <a:rPr sz="1500" spc="-101" dirty="0">
                <a:latin typeface="Helvetica" charset="0"/>
                <a:cs typeface="Times New Roman"/>
              </a:rPr>
              <a:t>v</a:t>
            </a:r>
            <a:r>
              <a:rPr sz="1500" spc="64" dirty="0">
                <a:latin typeface="Helvetica" charset="0"/>
                <a:cs typeface="Times New Roman"/>
              </a:rPr>
              <a:t>e</a:t>
            </a:r>
            <a:r>
              <a:rPr sz="1500" spc="56" dirty="0">
                <a:latin typeface="Helvetica" charset="0"/>
                <a:cs typeface="Times New Roman"/>
              </a:rPr>
              <a:t>r</a:t>
            </a:r>
            <a:r>
              <a:rPr sz="1500" spc="-83" dirty="0">
                <a:latin typeface="Helvetica" charset="0"/>
                <a:cs typeface="Times New Roman"/>
              </a:rPr>
              <a:t>y</a:t>
            </a:r>
            <a:r>
              <a:rPr sz="1500" spc="-41" dirty="0">
                <a:latin typeface="Helvetica" charset="0"/>
                <a:cs typeface="Times New Roman"/>
              </a:rPr>
              <a:t> </a:t>
            </a:r>
            <a:r>
              <a:rPr sz="1500" spc="-15" dirty="0">
                <a:latin typeface="Helvetica" charset="0"/>
                <a:cs typeface="Times New Roman"/>
              </a:rPr>
              <a:t>in</a:t>
            </a:r>
            <a:r>
              <a:rPr sz="1500" spc="-34" dirty="0">
                <a:latin typeface="Helvetica" charset="0"/>
                <a:cs typeface="Times New Roman"/>
              </a:rPr>
              <a:t>s</a:t>
            </a:r>
            <a:r>
              <a:rPr sz="1500" spc="68" dirty="0">
                <a:latin typeface="Helvetica" charset="0"/>
                <a:cs typeface="Times New Roman"/>
              </a:rPr>
              <a:t>t</a:t>
            </a:r>
            <a:r>
              <a:rPr sz="1500" spc="38" dirty="0">
                <a:latin typeface="Helvetica" charset="0"/>
                <a:cs typeface="Times New Roman"/>
              </a:rPr>
              <a:t>ance</a:t>
            </a:r>
            <a:r>
              <a:rPr sz="1500" spc="-49" dirty="0">
                <a:latin typeface="Helvetica" charset="0"/>
                <a:cs typeface="Times New Roman"/>
              </a:rPr>
              <a:t> </a:t>
            </a:r>
            <a:r>
              <a:rPr sz="1500" spc="19" dirty="0">
                <a:latin typeface="Helvetica" charset="0"/>
                <a:cs typeface="Times New Roman"/>
              </a:rPr>
              <a:t>r</a:t>
            </a:r>
            <a:r>
              <a:rPr sz="1500" spc="-41" dirty="0">
                <a:latin typeface="Helvetica" charset="0"/>
                <a:cs typeface="Times New Roman"/>
              </a:rPr>
              <a:t> </a:t>
            </a:r>
            <a:r>
              <a:rPr sz="1500" spc="56" dirty="0">
                <a:latin typeface="Helvetica" charset="0"/>
                <a:cs typeface="Times New Roman"/>
              </a:rPr>
              <a:t>th</a:t>
            </a:r>
            <a:r>
              <a:rPr sz="1500" spc="49" dirty="0">
                <a:latin typeface="Helvetica" charset="0"/>
                <a:cs typeface="Times New Roman"/>
              </a:rPr>
              <a:t>a</a:t>
            </a:r>
            <a:r>
              <a:rPr sz="1500" spc="90" dirty="0">
                <a:latin typeface="Helvetica" charset="0"/>
                <a:cs typeface="Times New Roman"/>
              </a:rPr>
              <a:t>t</a:t>
            </a:r>
            <a:r>
              <a:rPr sz="1500" spc="-53" dirty="0">
                <a:latin typeface="Helvetica" charset="0"/>
                <a:cs typeface="Times New Roman"/>
              </a:rPr>
              <a:t> </a:t>
            </a:r>
            <a:r>
              <a:rPr sz="1500" spc="19" dirty="0">
                <a:latin typeface="Helvetica" charset="0"/>
                <a:cs typeface="Times New Roman"/>
              </a:rPr>
              <a:t>s</a:t>
            </a:r>
            <a:r>
              <a:rPr sz="1500" spc="15" dirty="0">
                <a:latin typeface="Helvetica" charset="0"/>
                <a:cs typeface="Times New Roman"/>
              </a:rPr>
              <a:t>a</a:t>
            </a:r>
            <a:r>
              <a:rPr sz="1500" spc="4" dirty="0">
                <a:latin typeface="Helvetica" charset="0"/>
                <a:cs typeface="Times New Roman"/>
              </a:rPr>
              <a:t>ti</a:t>
            </a:r>
            <a:r>
              <a:rPr sz="1500" spc="-11" dirty="0">
                <a:latin typeface="Helvetica" charset="0"/>
                <a:cs typeface="Times New Roman"/>
              </a:rPr>
              <a:t>s</a:t>
            </a:r>
            <a:r>
              <a:rPr sz="1500" spc="-19" dirty="0">
                <a:latin typeface="Helvetica" charset="0"/>
                <a:cs typeface="Times New Roman"/>
              </a:rPr>
              <a:t>fie</a:t>
            </a:r>
            <a:r>
              <a:rPr sz="1500" spc="-15" dirty="0">
                <a:latin typeface="Helvetica" charset="0"/>
                <a:cs typeface="Times New Roman"/>
              </a:rPr>
              <a:t>s</a:t>
            </a:r>
            <a:r>
              <a:rPr sz="1500" spc="-56" dirty="0">
                <a:latin typeface="Helvetica" charset="0"/>
                <a:cs typeface="Times New Roman"/>
              </a:rPr>
              <a:t> </a:t>
            </a:r>
            <a:r>
              <a:rPr sz="1500" spc="71" dirty="0">
                <a:latin typeface="Helvetica" charset="0"/>
                <a:cs typeface="Times New Roman"/>
              </a:rPr>
              <a:t>the</a:t>
            </a:r>
            <a:r>
              <a:rPr sz="1500" spc="-41" dirty="0">
                <a:latin typeface="Helvetica" charset="0"/>
                <a:cs typeface="Times New Roman"/>
              </a:rPr>
              <a:t> </a:t>
            </a:r>
            <a:r>
              <a:rPr sz="1500" spc="-94" dirty="0">
                <a:latin typeface="Helvetica" charset="0"/>
                <a:cs typeface="Times New Roman"/>
              </a:rPr>
              <a:t>FDs:</a:t>
            </a:r>
            <a:endParaRPr sz="1500" dirty="0">
              <a:latin typeface="Helvetica" charset="0"/>
              <a:cs typeface="Times New Roman"/>
            </a:endParaRPr>
          </a:p>
          <a:p>
            <a:pPr algn="ctr">
              <a:spcBef>
                <a:spcPts val="1200"/>
              </a:spcBef>
              <a:tabLst>
                <a:tab pos="716280" algn="l"/>
              </a:tabLst>
            </a:pPr>
            <a:r>
              <a:rPr lang="en-US" sz="1500" spc="-274" dirty="0">
                <a:latin typeface="Symbol"/>
                <a:cs typeface="Symbol"/>
              </a:rPr>
              <a:t>𝜫 </a:t>
            </a:r>
            <a:r>
              <a:rPr sz="1463" spc="17" baseline="-21367" dirty="0">
                <a:latin typeface="Times New Roman"/>
                <a:cs typeface="Times New Roman"/>
              </a:rPr>
              <a:t>A</a:t>
            </a:r>
            <a:r>
              <a:rPr sz="1463" spc="124" baseline="-21367" dirty="0">
                <a:latin typeface="Times New Roman"/>
                <a:cs typeface="Times New Roman"/>
              </a:rPr>
              <a:t> </a:t>
            </a:r>
            <a:r>
              <a:rPr sz="1500" spc="-8" dirty="0">
                <a:latin typeface="Times New Roman"/>
                <a:cs typeface="Times New Roman"/>
              </a:rPr>
              <a:t>(</a:t>
            </a:r>
            <a:r>
              <a:rPr lang="en-US" sz="1500" spc="-8" dirty="0">
                <a:latin typeface="Times New Roman"/>
                <a:cs typeface="Times New Roman"/>
              </a:rPr>
              <a:t>R</a:t>
            </a:r>
            <a:r>
              <a:rPr sz="1500" spc="-8" dirty="0">
                <a:latin typeface="Times New Roman"/>
                <a:cs typeface="Times New Roman"/>
              </a:rPr>
              <a:t>)</a:t>
            </a:r>
            <a:r>
              <a:rPr lang="en-US" sz="1500" spc="-8" dirty="0">
                <a:latin typeface="Times New Roman"/>
                <a:cs typeface="Times New Roman"/>
              </a:rPr>
              <a:t> </a:t>
            </a:r>
            <a:r>
              <a:rPr sz="1500" dirty="0">
                <a:latin typeface="Times New Roman"/>
                <a:cs typeface="Times New Roman"/>
              </a:rPr>
              <a:t>	</a:t>
            </a:r>
            <a:r>
              <a:rPr lang="en-US" sz="1500" spc="-274" dirty="0">
                <a:latin typeface="Symbol"/>
                <a:cs typeface="Symbol"/>
              </a:rPr>
              <a:t>   𝜫 </a:t>
            </a:r>
            <a:r>
              <a:rPr sz="1463" spc="17" baseline="-21367" dirty="0">
                <a:latin typeface="Times New Roman"/>
                <a:cs typeface="Times New Roman"/>
              </a:rPr>
              <a:t>B</a:t>
            </a:r>
            <a:r>
              <a:rPr sz="1463" baseline="-21367" dirty="0">
                <a:latin typeface="Times New Roman"/>
                <a:cs typeface="Times New Roman"/>
              </a:rPr>
              <a:t> </a:t>
            </a:r>
            <a:r>
              <a:rPr sz="1463" spc="-163" baseline="-21367" dirty="0">
                <a:latin typeface="Times New Roman"/>
                <a:cs typeface="Times New Roman"/>
              </a:rPr>
              <a:t> </a:t>
            </a:r>
            <a:r>
              <a:rPr sz="1500" spc="-8" dirty="0">
                <a:latin typeface="Times New Roman"/>
                <a:cs typeface="Times New Roman"/>
              </a:rPr>
              <a:t>(</a:t>
            </a:r>
            <a:r>
              <a:rPr lang="en-US" sz="1500" spc="-8" dirty="0">
                <a:latin typeface="Times New Roman"/>
                <a:cs typeface="Times New Roman"/>
              </a:rPr>
              <a:t>R</a:t>
            </a:r>
            <a:r>
              <a:rPr sz="1500" spc="-8" dirty="0">
                <a:latin typeface="Times New Roman"/>
                <a:cs typeface="Times New Roman"/>
              </a:rPr>
              <a:t>)</a:t>
            </a:r>
            <a:r>
              <a:rPr sz="1500" spc="-11" dirty="0">
                <a:latin typeface="Times New Roman"/>
                <a:cs typeface="Times New Roman"/>
              </a:rPr>
              <a:t> =</a:t>
            </a:r>
            <a:r>
              <a:rPr sz="1500" spc="-4" dirty="0">
                <a:latin typeface="Times New Roman"/>
                <a:cs typeface="Times New Roman"/>
              </a:rPr>
              <a:t> </a:t>
            </a:r>
            <a:r>
              <a:rPr lang="en-US" sz="1500" spc="-8" dirty="0">
                <a:latin typeface="Times New Roman"/>
                <a:cs typeface="Times New Roman"/>
              </a:rPr>
              <a:t>R</a:t>
            </a:r>
            <a:endParaRPr sz="1500" dirty="0">
              <a:latin typeface="Times New Roman"/>
              <a:cs typeface="Times New Roman"/>
            </a:endParaRPr>
          </a:p>
        </p:txBody>
      </p:sp>
      <p:sp>
        <p:nvSpPr>
          <p:cNvPr id="32" name="object 32"/>
          <p:cNvSpPr/>
          <p:nvPr/>
        </p:nvSpPr>
        <p:spPr>
          <a:xfrm>
            <a:off x="4635245" y="4597221"/>
            <a:ext cx="183452" cy="120288"/>
          </a:xfrm>
          <a:custGeom>
            <a:avLst/>
            <a:gdLst/>
            <a:ahLst/>
            <a:cxnLst/>
            <a:rect l="l" t="t" r="r" b="b"/>
            <a:pathLst>
              <a:path w="143510" h="143510">
                <a:moveTo>
                  <a:pt x="0" y="0"/>
                </a:moveTo>
                <a:lnTo>
                  <a:pt x="0" y="143255"/>
                </a:lnTo>
                <a:lnTo>
                  <a:pt x="143255" y="0"/>
                </a:lnTo>
                <a:lnTo>
                  <a:pt x="143255" y="143255"/>
                </a:lnTo>
                <a:lnTo>
                  <a:pt x="0" y="0"/>
                </a:lnTo>
                <a:close/>
              </a:path>
            </a:pathLst>
          </a:custGeom>
          <a:ln w="12954">
            <a:solidFill>
              <a:srgbClr val="000000"/>
            </a:solidFill>
          </a:ln>
        </p:spPr>
        <p:txBody>
          <a:bodyPr wrap="square" lIns="0" tIns="0" rIns="0" bIns="0" rtlCol="0"/>
          <a:lstStyle/>
          <a:p>
            <a:endParaRPr/>
          </a:p>
        </p:txBody>
      </p:sp>
      <p:sp>
        <p:nvSpPr>
          <p:cNvPr id="33" name="object 33"/>
          <p:cNvSpPr txBox="1"/>
          <p:nvPr/>
        </p:nvSpPr>
        <p:spPr>
          <a:xfrm>
            <a:off x="7335202" y="4847654"/>
            <a:ext cx="134779" cy="138499"/>
          </a:xfrm>
          <a:prstGeom prst="rect">
            <a:avLst/>
          </a:prstGeom>
        </p:spPr>
        <p:txBody>
          <a:bodyPr vert="horz" wrap="square" lIns="0" tIns="0" rIns="0" bIns="0" rtlCol="0">
            <a:spAutoFit/>
          </a:bodyPr>
          <a:lstStyle/>
          <a:p>
            <a:pPr marL="9525"/>
            <a:r>
              <a:rPr sz="900" dirty="0">
                <a:solidFill>
                  <a:srgbClr val="888888"/>
                </a:solidFill>
                <a:latin typeface="Times New Roman"/>
                <a:cs typeface="Times New Roman"/>
              </a:rPr>
              <a:t>10</a:t>
            </a:r>
            <a:endParaRPr sz="900">
              <a:latin typeface="Times New Roman"/>
              <a:cs typeface="Times New Roman"/>
            </a:endParaRPr>
          </a:p>
        </p:txBody>
      </p:sp>
      <p:graphicFrame>
        <p:nvGraphicFramePr>
          <p:cNvPr id="19" name="object 19"/>
          <p:cNvGraphicFramePr>
            <a:graphicFrameLocks noGrp="1"/>
          </p:cNvGraphicFramePr>
          <p:nvPr/>
        </p:nvGraphicFramePr>
        <p:xfrm>
          <a:off x="3669602" y="1659064"/>
          <a:ext cx="857250" cy="285750"/>
        </p:xfrm>
        <a:graphic>
          <a:graphicData uri="http://schemas.openxmlformats.org/drawingml/2006/table">
            <a:tbl>
              <a:tblPr firstRow="1" bandRow="1">
                <a:tableStyleId>{2D5ABB26-0587-4C30-8999-92F81FD0307C}</a:tableStyleId>
              </a:tblPr>
              <a:tblGrid>
                <a:gridCol w="285750">
                  <a:extLst>
                    <a:ext uri="{9D8B030D-6E8A-4147-A177-3AD203B41FA5}">
                      <a16:colId xmlns:a16="http://schemas.microsoft.com/office/drawing/2014/main" val="20000"/>
                    </a:ext>
                  </a:extLst>
                </a:gridCol>
                <a:gridCol w="285750">
                  <a:extLst>
                    <a:ext uri="{9D8B030D-6E8A-4147-A177-3AD203B41FA5}">
                      <a16:colId xmlns:a16="http://schemas.microsoft.com/office/drawing/2014/main" val="20001"/>
                    </a:ext>
                  </a:extLst>
                </a:gridCol>
                <a:gridCol w="285750">
                  <a:extLst>
                    <a:ext uri="{9D8B030D-6E8A-4147-A177-3AD203B41FA5}">
                      <a16:colId xmlns:a16="http://schemas.microsoft.com/office/drawing/2014/main" val="20002"/>
                    </a:ext>
                  </a:extLst>
                </a:gridCol>
              </a:tblGrid>
              <a:tr h="285750">
                <a:tc>
                  <a:txBody>
                    <a:bodyPr/>
                    <a:lstStyle/>
                    <a:p>
                      <a:pPr marL="118745">
                        <a:lnSpc>
                          <a:spcPct val="100000"/>
                        </a:lnSpc>
                      </a:pPr>
                      <a:r>
                        <a:rPr sz="1400" i="1" dirty="0">
                          <a:latin typeface="Times New Roman"/>
                          <a:cs typeface="Times New Roman"/>
                        </a:rPr>
                        <a:t>A</a:t>
                      </a:r>
                      <a:endParaRPr sz="1400">
                        <a:latin typeface="Times New Roman"/>
                        <a:cs typeface="Times New Roman"/>
                      </a:endParaRPr>
                    </a:p>
                  </a:txBody>
                  <a:tcPr marL="0" marR="0" marT="0" marB="0">
                    <a:lnL w="9906">
                      <a:solidFill>
                        <a:srgbClr val="000000"/>
                      </a:solidFill>
                      <a:prstDash val="solid"/>
                    </a:lnL>
                    <a:lnR w="9906">
                      <a:solidFill>
                        <a:srgbClr val="000000"/>
                      </a:solidFill>
                      <a:prstDash val="solid"/>
                    </a:lnR>
                    <a:lnT w="9906">
                      <a:solidFill>
                        <a:srgbClr val="000000"/>
                      </a:solidFill>
                      <a:prstDash val="solid"/>
                    </a:lnT>
                    <a:lnB w="9906">
                      <a:solidFill>
                        <a:srgbClr val="000000"/>
                      </a:solidFill>
                      <a:prstDash val="solid"/>
                    </a:lnB>
                  </a:tcPr>
                </a:tc>
                <a:tc>
                  <a:txBody>
                    <a:bodyPr/>
                    <a:lstStyle/>
                    <a:p>
                      <a:pPr marL="122555">
                        <a:lnSpc>
                          <a:spcPct val="100000"/>
                        </a:lnSpc>
                      </a:pPr>
                      <a:r>
                        <a:rPr sz="1400" i="1" dirty="0">
                          <a:latin typeface="Times New Roman"/>
                          <a:cs typeface="Times New Roman"/>
                        </a:rPr>
                        <a:t>B</a:t>
                      </a:r>
                      <a:endParaRPr sz="1400">
                        <a:latin typeface="Times New Roman"/>
                        <a:cs typeface="Times New Roman"/>
                      </a:endParaRPr>
                    </a:p>
                  </a:txBody>
                  <a:tcPr marL="0" marR="0" marT="0" marB="0">
                    <a:lnL w="9906">
                      <a:solidFill>
                        <a:srgbClr val="000000"/>
                      </a:solidFill>
                      <a:prstDash val="solid"/>
                    </a:lnL>
                    <a:lnR w="9906">
                      <a:solidFill>
                        <a:srgbClr val="000000"/>
                      </a:solidFill>
                      <a:prstDash val="solid"/>
                    </a:lnR>
                    <a:lnT w="9906">
                      <a:solidFill>
                        <a:srgbClr val="000000"/>
                      </a:solidFill>
                      <a:prstDash val="solid"/>
                    </a:lnT>
                    <a:lnB w="9906">
                      <a:solidFill>
                        <a:srgbClr val="000000"/>
                      </a:solidFill>
                      <a:prstDash val="solid"/>
                    </a:lnB>
                  </a:tcPr>
                </a:tc>
                <a:tc>
                  <a:txBody>
                    <a:bodyPr/>
                    <a:lstStyle/>
                    <a:p>
                      <a:pPr algn="ctr">
                        <a:lnSpc>
                          <a:spcPct val="100000"/>
                        </a:lnSpc>
                      </a:pPr>
                      <a:r>
                        <a:rPr sz="1400" i="1" dirty="0">
                          <a:latin typeface="Times New Roman"/>
                          <a:cs typeface="Times New Roman"/>
                        </a:rPr>
                        <a:t>C</a:t>
                      </a:r>
                      <a:endParaRPr sz="1400">
                        <a:latin typeface="Times New Roman"/>
                        <a:cs typeface="Times New Roman"/>
                      </a:endParaRPr>
                    </a:p>
                  </a:txBody>
                  <a:tcPr marL="0" marR="0" marT="0" marB="0">
                    <a:lnL w="9906">
                      <a:solidFill>
                        <a:srgbClr val="000000"/>
                      </a:solidFill>
                      <a:prstDash val="solid"/>
                    </a:lnL>
                    <a:lnR w="9906">
                      <a:solidFill>
                        <a:srgbClr val="000000"/>
                      </a:solidFill>
                      <a:prstDash val="solid"/>
                    </a:lnR>
                    <a:lnT w="9906">
                      <a:solidFill>
                        <a:srgbClr val="000000"/>
                      </a:solidFill>
                      <a:prstDash val="solid"/>
                    </a:lnT>
                    <a:lnB w="9906">
                      <a:solidFill>
                        <a:srgbClr val="000000"/>
                      </a:solidFill>
                      <a:prstDash val="solid"/>
                    </a:lnB>
                  </a:tcPr>
                </a:tc>
                <a:extLst>
                  <a:ext uri="{0D108BD9-81ED-4DB2-BD59-A6C34878D82A}">
                    <a16:rowId xmlns:a16="http://schemas.microsoft.com/office/drawing/2014/main" val="10000"/>
                  </a:ext>
                </a:extLst>
              </a:tr>
            </a:tbl>
          </a:graphicData>
        </a:graphic>
      </p:graphicFrame>
      <p:graphicFrame>
        <p:nvGraphicFramePr>
          <p:cNvPr id="20" name="object 20"/>
          <p:cNvGraphicFramePr>
            <a:graphicFrameLocks noGrp="1"/>
          </p:cNvGraphicFramePr>
          <p:nvPr/>
        </p:nvGraphicFramePr>
        <p:xfrm>
          <a:off x="3669602" y="2001964"/>
          <a:ext cx="857250" cy="528955"/>
        </p:xfrm>
        <a:graphic>
          <a:graphicData uri="http://schemas.openxmlformats.org/drawingml/2006/table">
            <a:tbl>
              <a:tblPr firstRow="1" bandRow="1">
                <a:tableStyleId>{2D5ABB26-0587-4C30-8999-92F81FD0307C}</a:tableStyleId>
              </a:tblPr>
              <a:tblGrid>
                <a:gridCol w="285750">
                  <a:extLst>
                    <a:ext uri="{9D8B030D-6E8A-4147-A177-3AD203B41FA5}">
                      <a16:colId xmlns:a16="http://schemas.microsoft.com/office/drawing/2014/main" val="20000"/>
                    </a:ext>
                  </a:extLst>
                </a:gridCol>
                <a:gridCol w="285750">
                  <a:extLst>
                    <a:ext uri="{9D8B030D-6E8A-4147-A177-3AD203B41FA5}">
                      <a16:colId xmlns:a16="http://schemas.microsoft.com/office/drawing/2014/main" val="20001"/>
                    </a:ext>
                  </a:extLst>
                </a:gridCol>
                <a:gridCol w="285750">
                  <a:extLst>
                    <a:ext uri="{9D8B030D-6E8A-4147-A177-3AD203B41FA5}">
                      <a16:colId xmlns:a16="http://schemas.microsoft.com/office/drawing/2014/main" val="20002"/>
                    </a:ext>
                  </a:extLst>
                </a:gridCol>
              </a:tblGrid>
              <a:tr h="463486">
                <a:tc>
                  <a:txBody>
                    <a:bodyPr/>
                    <a:lstStyle/>
                    <a:p>
                      <a:pPr marL="113030">
                        <a:lnSpc>
                          <a:spcPts val="2220"/>
                        </a:lnSpc>
                      </a:pPr>
                      <a:r>
                        <a:rPr lang="en-US" sz="1400" b="0" dirty="0">
                          <a:latin typeface="Symbol"/>
                          <a:cs typeface="Symbol"/>
                        </a:rPr>
                        <a:t>𝛼</a:t>
                      </a:r>
                      <a:endParaRPr sz="1400" b="0" dirty="0">
                        <a:latin typeface="Symbol"/>
                        <a:cs typeface="Symbol"/>
                      </a:endParaRPr>
                    </a:p>
                    <a:p>
                      <a:pPr marL="121920">
                        <a:lnSpc>
                          <a:spcPts val="2220"/>
                        </a:lnSpc>
                      </a:pPr>
                      <a:r>
                        <a:rPr lang="en-US" sz="1400" dirty="0">
                          <a:latin typeface="Symbol"/>
                          <a:cs typeface="Symbol"/>
                        </a:rPr>
                        <a:t>𝛽</a:t>
                      </a:r>
                      <a:endParaRPr sz="1400" dirty="0">
                        <a:latin typeface="Symbol"/>
                        <a:cs typeface="Symbol"/>
                      </a:endParaRPr>
                    </a:p>
                  </a:txBody>
                  <a:tcPr marL="0" marR="0" marT="0" marB="0">
                    <a:lnL w="9906">
                      <a:solidFill>
                        <a:srgbClr val="000000"/>
                      </a:solidFill>
                      <a:prstDash val="solid"/>
                    </a:lnL>
                    <a:lnR w="9906">
                      <a:solidFill>
                        <a:srgbClr val="000000"/>
                      </a:solidFill>
                      <a:prstDash val="solid"/>
                    </a:lnR>
                    <a:lnT w="9906">
                      <a:solidFill>
                        <a:srgbClr val="000000"/>
                      </a:solidFill>
                      <a:prstDash val="solid"/>
                    </a:lnT>
                    <a:lnB w="9906">
                      <a:solidFill>
                        <a:srgbClr val="000000"/>
                      </a:solidFill>
                      <a:prstDash val="solid"/>
                    </a:lnB>
                  </a:tcPr>
                </a:tc>
                <a:tc>
                  <a:txBody>
                    <a:bodyPr/>
                    <a:lstStyle/>
                    <a:p>
                      <a:pPr algn="ctr">
                        <a:lnSpc>
                          <a:spcPct val="100000"/>
                        </a:lnSpc>
                      </a:pPr>
                      <a:r>
                        <a:rPr sz="1400" dirty="0">
                          <a:latin typeface="Times New Roman"/>
                          <a:cs typeface="Times New Roman"/>
                        </a:rPr>
                        <a:t>1</a:t>
                      </a:r>
                    </a:p>
                    <a:p>
                      <a:pPr algn="ctr">
                        <a:lnSpc>
                          <a:spcPct val="100000"/>
                        </a:lnSpc>
                      </a:pPr>
                      <a:r>
                        <a:rPr sz="1400" dirty="0">
                          <a:latin typeface="Times New Roman"/>
                          <a:cs typeface="Times New Roman"/>
                        </a:rPr>
                        <a:t>2</a:t>
                      </a:r>
                    </a:p>
                  </a:txBody>
                  <a:tcPr marL="0" marR="0" marT="0" marB="0">
                    <a:lnL w="9906">
                      <a:solidFill>
                        <a:srgbClr val="000000"/>
                      </a:solidFill>
                      <a:prstDash val="solid"/>
                    </a:lnL>
                    <a:lnR w="9906">
                      <a:solidFill>
                        <a:srgbClr val="000000"/>
                      </a:solidFill>
                      <a:prstDash val="solid"/>
                    </a:lnR>
                    <a:lnT w="9906">
                      <a:solidFill>
                        <a:srgbClr val="000000"/>
                      </a:solidFill>
                      <a:prstDash val="solid"/>
                    </a:lnT>
                    <a:lnB w="9906">
                      <a:solidFill>
                        <a:srgbClr val="000000"/>
                      </a:solidFill>
                      <a:prstDash val="solid"/>
                    </a:lnB>
                  </a:tcPr>
                </a:tc>
                <a:tc>
                  <a:txBody>
                    <a:bodyPr/>
                    <a:lstStyle/>
                    <a:p>
                      <a:pPr marL="118745">
                        <a:lnSpc>
                          <a:spcPct val="100000"/>
                        </a:lnSpc>
                      </a:pPr>
                      <a:r>
                        <a:rPr sz="1400" dirty="0">
                          <a:latin typeface="Times New Roman"/>
                          <a:cs typeface="Times New Roman"/>
                        </a:rPr>
                        <a:t>A</a:t>
                      </a:r>
                    </a:p>
                    <a:p>
                      <a:pPr marL="122555">
                        <a:lnSpc>
                          <a:spcPct val="100000"/>
                        </a:lnSpc>
                      </a:pPr>
                      <a:r>
                        <a:rPr sz="1400" dirty="0">
                          <a:latin typeface="Times New Roman"/>
                          <a:cs typeface="Times New Roman"/>
                        </a:rPr>
                        <a:t>B</a:t>
                      </a:r>
                    </a:p>
                  </a:txBody>
                  <a:tcPr marL="0" marR="0" marT="0" marB="0">
                    <a:lnL w="9906">
                      <a:solidFill>
                        <a:srgbClr val="000000"/>
                      </a:solidFill>
                      <a:prstDash val="solid"/>
                    </a:lnL>
                    <a:lnR w="9906">
                      <a:solidFill>
                        <a:srgbClr val="000000"/>
                      </a:solidFill>
                      <a:prstDash val="solid"/>
                    </a:lnR>
                    <a:lnT w="9906">
                      <a:solidFill>
                        <a:srgbClr val="000000"/>
                      </a:solidFill>
                      <a:prstDash val="solid"/>
                    </a:lnT>
                    <a:lnB w="9906">
                      <a:solidFill>
                        <a:srgbClr val="000000"/>
                      </a:solidFill>
                      <a:prstDash val="solid"/>
                    </a:lnB>
                  </a:tcPr>
                </a:tc>
                <a:extLst>
                  <a:ext uri="{0D108BD9-81ED-4DB2-BD59-A6C34878D82A}">
                    <a16:rowId xmlns:a16="http://schemas.microsoft.com/office/drawing/2014/main" val="10000"/>
                  </a:ext>
                </a:extLst>
              </a:tr>
            </a:tbl>
          </a:graphicData>
        </a:graphic>
      </p:graphicFrame>
      <p:graphicFrame>
        <p:nvGraphicFramePr>
          <p:cNvPr id="27" name="object 27"/>
          <p:cNvGraphicFramePr>
            <a:graphicFrameLocks noGrp="1"/>
          </p:cNvGraphicFramePr>
          <p:nvPr/>
        </p:nvGraphicFramePr>
        <p:xfrm>
          <a:off x="3663315" y="3130105"/>
          <a:ext cx="914400" cy="285750"/>
        </p:xfrm>
        <a:graphic>
          <a:graphicData uri="http://schemas.openxmlformats.org/drawingml/2006/table">
            <a:tbl>
              <a:tblPr firstRow="1" bandRow="1">
                <a:tableStyleId>{2D5ABB26-0587-4C30-8999-92F81FD0307C}</a:tableStyleId>
              </a:tblPr>
              <a:tblGrid>
                <a:gridCol w="342900">
                  <a:extLst>
                    <a:ext uri="{9D8B030D-6E8A-4147-A177-3AD203B41FA5}">
                      <a16:colId xmlns:a16="http://schemas.microsoft.com/office/drawing/2014/main" val="20000"/>
                    </a:ext>
                  </a:extLst>
                </a:gridCol>
                <a:gridCol w="285750">
                  <a:extLst>
                    <a:ext uri="{9D8B030D-6E8A-4147-A177-3AD203B41FA5}">
                      <a16:colId xmlns:a16="http://schemas.microsoft.com/office/drawing/2014/main" val="20001"/>
                    </a:ext>
                  </a:extLst>
                </a:gridCol>
                <a:gridCol w="285750">
                  <a:extLst>
                    <a:ext uri="{9D8B030D-6E8A-4147-A177-3AD203B41FA5}">
                      <a16:colId xmlns:a16="http://schemas.microsoft.com/office/drawing/2014/main" val="20002"/>
                    </a:ext>
                  </a:extLst>
                </a:gridCol>
              </a:tblGrid>
              <a:tr h="285750">
                <a:tc>
                  <a:txBody>
                    <a:bodyPr/>
                    <a:lstStyle/>
                    <a:p>
                      <a:pPr algn="ctr">
                        <a:lnSpc>
                          <a:spcPct val="100000"/>
                        </a:lnSpc>
                      </a:pPr>
                      <a:r>
                        <a:rPr sz="1400" i="1" dirty="0">
                          <a:latin typeface="Times New Roman"/>
                          <a:cs typeface="Times New Roman"/>
                        </a:rPr>
                        <a:t>A</a:t>
                      </a:r>
                      <a:endParaRPr sz="1400">
                        <a:latin typeface="Times New Roman"/>
                        <a:cs typeface="Times New Roman"/>
                      </a:endParaRPr>
                    </a:p>
                  </a:txBody>
                  <a:tcPr marL="0" marR="0" marT="0" marB="0">
                    <a:lnL w="9906">
                      <a:solidFill>
                        <a:srgbClr val="000000"/>
                      </a:solidFill>
                      <a:prstDash val="solid"/>
                    </a:lnL>
                    <a:lnR w="9906">
                      <a:solidFill>
                        <a:srgbClr val="000000"/>
                      </a:solidFill>
                      <a:prstDash val="solid"/>
                    </a:lnR>
                    <a:lnT w="9906">
                      <a:solidFill>
                        <a:srgbClr val="000000"/>
                      </a:solidFill>
                      <a:prstDash val="solid"/>
                    </a:lnT>
                    <a:lnB w="9906">
                      <a:solidFill>
                        <a:srgbClr val="000000"/>
                      </a:solidFill>
                      <a:prstDash val="solid"/>
                    </a:lnB>
                  </a:tcPr>
                </a:tc>
                <a:tc>
                  <a:txBody>
                    <a:bodyPr/>
                    <a:lstStyle/>
                    <a:p>
                      <a:pPr marL="122555">
                        <a:lnSpc>
                          <a:spcPct val="100000"/>
                        </a:lnSpc>
                      </a:pPr>
                      <a:r>
                        <a:rPr sz="1400" i="1" dirty="0">
                          <a:latin typeface="Times New Roman"/>
                          <a:cs typeface="Times New Roman"/>
                        </a:rPr>
                        <a:t>B</a:t>
                      </a:r>
                      <a:endParaRPr sz="1400">
                        <a:latin typeface="Times New Roman"/>
                        <a:cs typeface="Times New Roman"/>
                      </a:endParaRPr>
                    </a:p>
                  </a:txBody>
                  <a:tcPr marL="0" marR="0" marT="0" marB="0">
                    <a:lnL w="9906">
                      <a:solidFill>
                        <a:srgbClr val="000000"/>
                      </a:solidFill>
                      <a:prstDash val="solid"/>
                    </a:lnL>
                    <a:lnR w="9906">
                      <a:solidFill>
                        <a:srgbClr val="000000"/>
                      </a:solidFill>
                      <a:prstDash val="solid"/>
                    </a:lnR>
                    <a:lnT w="9906">
                      <a:solidFill>
                        <a:srgbClr val="000000"/>
                      </a:solidFill>
                      <a:prstDash val="solid"/>
                    </a:lnT>
                    <a:lnB w="9906">
                      <a:solidFill>
                        <a:srgbClr val="000000"/>
                      </a:solidFill>
                      <a:prstDash val="solid"/>
                    </a:lnB>
                  </a:tcPr>
                </a:tc>
                <a:tc>
                  <a:txBody>
                    <a:bodyPr/>
                    <a:lstStyle/>
                    <a:p>
                      <a:pPr algn="ctr">
                        <a:lnSpc>
                          <a:spcPct val="100000"/>
                        </a:lnSpc>
                      </a:pPr>
                      <a:r>
                        <a:rPr sz="1400" i="1" dirty="0">
                          <a:latin typeface="Times New Roman"/>
                          <a:cs typeface="Times New Roman"/>
                        </a:rPr>
                        <a:t>C</a:t>
                      </a:r>
                      <a:endParaRPr sz="1400">
                        <a:latin typeface="Times New Roman"/>
                        <a:cs typeface="Times New Roman"/>
                      </a:endParaRPr>
                    </a:p>
                  </a:txBody>
                  <a:tcPr marL="0" marR="0" marT="0" marB="0">
                    <a:lnL w="9906">
                      <a:solidFill>
                        <a:srgbClr val="000000"/>
                      </a:solidFill>
                      <a:prstDash val="solid"/>
                    </a:lnL>
                    <a:lnR w="9906">
                      <a:solidFill>
                        <a:srgbClr val="000000"/>
                      </a:solidFill>
                      <a:prstDash val="solid"/>
                    </a:lnR>
                    <a:lnT w="9906">
                      <a:solidFill>
                        <a:srgbClr val="000000"/>
                      </a:solidFill>
                      <a:prstDash val="solid"/>
                    </a:lnT>
                    <a:lnB w="9906">
                      <a:solidFill>
                        <a:srgbClr val="000000"/>
                      </a:solidFill>
                      <a:prstDash val="solid"/>
                    </a:lnB>
                  </a:tcPr>
                </a:tc>
                <a:extLst>
                  <a:ext uri="{0D108BD9-81ED-4DB2-BD59-A6C34878D82A}">
                    <a16:rowId xmlns:a16="http://schemas.microsoft.com/office/drawing/2014/main" val="10000"/>
                  </a:ext>
                </a:extLst>
              </a:tr>
            </a:tbl>
          </a:graphicData>
        </a:graphic>
      </p:graphicFrame>
      <p:graphicFrame>
        <p:nvGraphicFramePr>
          <p:cNvPr id="28" name="object 28"/>
          <p:cNvGraphicFramePr>
            <a:graphicFrameLocks noGrp="1"/>
          </p:cNvGraphicFramePr>
          <p:nvPr/>
        </p:nvGraphicFramePr>
        <p:xfrm>
          <a:off x="3663315" y="3473005"/>
          <a:ext cx="914400" cy="528955"/>
        </p:xfrm>
        <a:graphic>
          <a:graphicData uri="http://schemas.openxmlformats.org/drawingml/2006/table">
            <a:tbl>
              <a:tblPr firstRow="1" bandRow="1">
                <a:tableStyleId>{2D5ABB26-0587-4C30-8999-92F81FD0307C}</a:tableStyleId>
              </a:tblPr>
              <a:tblGrid>
                <a:gridCol w="342900">
                  <a:extLst>
                    <a:ext uri="{9D8B030D-6E8A-4147-A177-3AD203B41FA5}">
                      <a16:colId xmlns:a16="http://schemas.microsoft.com/office/drawing/2014/main" val="20000"/>
                    </a:ext>
                  </a:extLst>
                </a:gridCol>
                <a:gridCol w="285750">
                  <a:extLst>
                    <a:ext uri="{9D8B030D-6E8A-4147-A177-3AD203B41FA5}">
                      <a16:colId xmlns:a16="http://schemas.microsoft.com/office/drawing/2014/main" val="20001"/>
                    </a:ext>
                  </a:extLst>
                </a:gridCol>
                <a:gridCol w="285750">
                  <a:extLst>
                    <a:ext uri="{9D8B030D-6E8A-4147-A177-3AD203B41FA5}">
                      <a16:colId xmlns:a16="http://schemas.microsoft.com/office/drawing/2014/main" val="20002"/>
                    </a:ext>
                  </a:extLst>
                </a:gridCol>
              </a:tblGrid>
              <a:tr h="468059">
                <a:tc>
                  <a:txBody>
                    <a:bodyPr/>
                    <a:lstStyle/>
                    <a:p>
                      <a:pPr algn="ctr">
                        <a:lnSpc>
                          <a:spcPts val="2220"/>
                        </a:lnSpc>
                      </a:pPr>
                      <a:r>
                        <a:rPr lang="en-US" sz="1400" dirty="0">
                          <a:latin typeface="Symbol"/>
                          <a:cs typeface="Symbol"/>
                        </a:rPr>
                        <a:t>𝛼</a:t>
                      </a:r>
                      <a:endParaRPr sz="1400" dirty="0">
                        <a:latin typeface="Symbol"/>
                        <a:cs typeface="Symbol"/>
                      </a:endParaRPr>
                    </a:p>
                    <a:p>
                      <a:pPr algn="ctr">
                        <a:lnSpc>
                          <a:spcPts val="2220"/>
                        </a:lnSpc>
                      </a:pPr>
                      <a:r>
                        <a:rPr lang="en-US" sz="1400" dirty="0">
                          <a:latin typeface="Symbol"/>
                          <a:cs typeface="Symbol"/>
                        </a:rPr>
                        <a:t>𝛽</a:t>
                      </a:r>
                      <a:endParaRPr sz="1400" dirty="0">
                        <a:latin typeface="Symbol"/>
                        <a:cs typeface="Symbol"/>
                      </a:endParaRPr>
                    </a:p>
                  </a:txBody>
                  <a:tcPr marL="0" marR="0" marT="0" marB="0">
                    <a:lnL w="9906">
                      <a:solidFill>
                        <a:srgbClr val="000000"/>
                      </a:solidFill>
                      <a:prstDash val="solid"/>
                    </a:lnL>
                    <a:lnR w="9906">
                      <a:solidFill>
                        <a:srgbClr val="000000"/>
                      </a:solidFill>
                      <a:prstDash val="solid"/>
                    </a:lnR>
                    <a:lnT w="9906">
                      <a:solidFill>
                        <a:srgbClr val="000000"/>
                      </a:solidFill>
                      <a:prstDash val="solid"/>
                    </a:lnT>
                    <a:lnB w="9906">
                      <a:solidFill>
                        <a:srgbClr val="000000"/>
                      </a:solidFill>
                      <a:prstDash val="solid"/>
                    </a:lnB>
                  </a:tcPr>
                </a:tc>
                <a:tc>
                  <a:txBody>
                    <a:bodyPr/>
                    <a:lstStyle/>
                    <a:p>
                      <a:pPr algn="ctr">
                        <a:lnSpc>
                          <a:spcPct val="100000"/>
                        </a:lnSpc>
                      </a:pPr>
                      <a:r>
                        <a:rPr sz="1400" dirty="0">
                          <a:latin typeface="Times New Roman"/>
                          <a:cs typeface="Times New Roman"/>
                        </a:rPr>
                        <a:t>1</a:t>
                      </a:r>
                      <a:endParaRPr sz="1400">
                        <a:latin typeface="Times New Roman"/>
                        <a:cs typeface="Times New Roman"/>
                      </a:endParaRPr>
                    </a:p>
                    <a:p>
                      <a:pPr algn="ctr">
                        <a:lnSpc>
                          <a:spcPct val="100000"/>
                        </a:lnSpc>
                      </a:pPr>
                      <a:r>
                        <a:rPr sz="1400" dirty="0">
                          <a:latin typeface="Times New Roman"/>
                          <a:cs typeface="Times New Roman"/>
                        </a:rPr>
                        <a:t>2</a:t>
                      </a:r>
                      <a:endParaRPr sz="1400">
                        <a:latin typeface="Times New Roman"/>
                        <a:cs typeface="Times New Roman"/>
                      </a:endParaRPr>
                    </a:p>
                  </a:txBody>
                  <a:tcPr marL="0" marR="0" marT="0" marB="0">
                    <a:lnL w="9906">
                      <a:solidFill>
                        <a:srgbClr val="000000"/>
                      </a:solidFill>
                      <a:prstDash val="solid"/>
                    </a:lnL>
                    <a:lnR w="9906">
                      <a:solidFill>
                        <a:srgbClr val="000000"/>
                      </a:solidFill>
                      <a:prstDash val="solid"/>
                    </a:lnR>
                    <a:lnT w="9906">
                      <a:solidFill>
                        <a:srgbClr val="000000"/>
                      </a:solidFill>
                      <a:prstDash val="solid"/>
                    </a:lnT>
                    <a:lnB w="9906">
                      <a:solidFill>
                        <a:srgbClr val="000000"/>
                      </a:solidFill>
                      <a:prstDash val="solid"/>
                    </a:lnB>
                  </a:tcPr>
                </a:tc>
                <a:tc>
                  <a:txBody>
                    <a:bodyPr/>
                    <a:lstStyle/>
                    <a:p>
                      <a:pPr marL="122555" marR="111760" indent="-3810">
                        <a:lnSpc>
                          <a:spcPct val="100000"/>
                        </a:lnSpc>
                      </a:pPr>
                      <a:r>
                        <a:rPr sz="1400" dirty="0">
                          <a:latin typeface="Times New Roman"/>
                          <a:cs typeface="Times New Roman"/>
                        </a:rPr>
                        <a:t>A B</a:t>
                      </a:r>
                    </a:p>
                  </a:txBody>
                  <a:tcPr marL="0" marR="0" marT="0" marB="0">
                    <a:lnL w="9906">
                      <a:solidFill>
                        <a:srgbClr val="000000"/>
                      </a:solidFill>
                      <a:prstDash val="solid"/>
                    </a:lnL>
                    <a:lnR w="9906">
                      <a:solidFill>
                        <a:srgbClr val="000000"/>
                      </a:solidFill>
                      <a:prstDash val="solid"/>
                    </a:lnR>
                    <a:lnT w="9906">
                      <a:solidFill>
                        <a:srgbClr val="000000"/>
                      </a:solidFill>
                      <a:prstDash val="solid"/>
                    </a:lnT>
                    <a:lnB w="9906">
                      <a:solidFill>
                        <a:srgbClr val="000000"/>
                      </a:solidFill>
                      <a:prstDash val="solid"/>
                    </a:lnB>
                  </a:tcPr>
                </a:tc>
                <a:extLst>
                  <a:ext uri="{0D108BD9-81ED-4DB2-BD59-A6C34878D82A}">
                    <a16:rowId xmlns:a16="http://schemas.microsoft.com/office/drawing/2014/main" val="10000"/>
                  </a:ext>
                </a:extLst>
              </a:tr>
            </a:tbl>
          </a:graphicData>
        </a:graphic>
      </p:graphicFrame>
      <p:sp>
        <p:nvSpPr>
          <p:cNvPr id="34" name="Rectangle 33">
            <a:extLst>
              <a:ext uri="{FF2B5EF4-FFF2-40B4-BE49-F238E27FC236}">
                <a16:creationId xmlns:a16="http://schemas.microsoft.com/office/drawing/2014/main" id="{8AB0F3AA-30D8-4808-B732-CCA6549AFF6D}"/>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5" name="TextBox 34">
            <a:extLst>
              <a:ext uri="{FF2B5EF4-FFF2-40B4-BE49-F238E27FC236}">
                <a16:creationId xmlns:a16="http://schemas.microsoft.com/office/drawing/2014/main" id="{8E3BB5F0-0512-4C31-A4D8-B4D71F0EAFA6}"/>
              </a:ext>
            </a:extLst>
          </p:cNvPr>
          <p:cNvSpPr txBox="1"/>
          <p:nvPr/>
        </p:nvSpPr>
        <p:spPr>
          <a:xfrm>
            <a:off x="238125" y="43934"/>
            <a:ext cx="2978572" cy="369332"/>
          </a:xfrm>
          <a:prstGeom prst="rect">
            <a:avLst/>
          </a:prstGeom>
          <a:noFill/>
        </p:spPr>
        <p:txBody>
          <a:bodyPr wrap="none" rtlCol="0">
            <a:spAutoFit/>
          </a:bodyPr>
          <a:lstStyle/>
          <a:p>
            <a:r>
              <a:rPr lang="en-US" b="1" dirty="0"/>
              <a:t>CMSC 508 – Database Theory</a:t>
            </a:r>
          </a:p>
        </p:txBody>
      </p:sp>
      <p:sp>
        <p:nvSpPr>
          <p:cNvPr id="36" name="TextBox 35">
            <a:extLst>
              <a:ext uri="{FF2B5EF4-FFF2-40B4-BE49-F238E27FC236}">
                <a16:creationId xmlns:a16="http://schemas.microsoft.com/office/drawing/2014/main" id="{C075F4BE-E2E2-45FF-9C9E-AE2440DB185E}"/>
              </a:ext>
            </a:extLst>
          </p:cNvPr>
          <p:cNvSpPr txBox="1"/>
          <p:nvPr/>
        </p:nvSpPr>
        <p:spPr>
          <a:xfrm>
            <a:off x="6280572" y="43934"/>
            <a:ext cx="2742802" cy="369332"/>
          </a:xfrm>
          <a:prstGeom prst="rect">
            <a:avLst/>
          </a:prstGeom>
          <a:noFill/>
        </p:spPr>
        <p:txBody>
          <a:bodyPr wrap="none" rtlCol="0">
            <a:spAutoFit/>
          </a:bodyPr>
          <a:lstStyle/>
          <a:p>
            <a:pPr algn="r"/>
            <a:r>
              <a:rPr lang="en-US" b="1" dirty="0"/>
              <a:t>Relational database design</a:t>
            </a:r>
          </a:p>
        </p:txBody>
      </p:sp>
      <p:pic>
        <p:nvPicPr>
          <p:cNvPr id="37" name="Picture 36" descr="A picture containing drawing&#10;&#10;Description automatically generated">
            <a:extLst>
              <a:ext uri="{FF2B5EF4-FFF2-40B4-BE49-F238E27FC236}">
                <a16:creationId xmlns:a16="http://schemas.microsoft.com/office/drawing/2014/main" id="{1151527E-5F68-422C-B280-01A36A2F6FD0}"/>
              </a:ext>
            </a:extLst>
          </p:cNvPr>
          <p:cNvPicPr>
            <a:picLocks noChangeAspect="1"/>
          </p:cNvPicPr>
          <p:nvPr/>
        </p:nvPicPr>
        <p:blipFill>
          <a:blip r:embed="rId3">
            <a:alphaModFix/>
          </a:blip>
          <a:stretch>
            <a:fillRect/>
          </a:stretch>
        </p:blipFill>
        <p:spPr>
          <a:xfrm>
            <a:off x="3511244" y="91440"/>
            <a:ext cx="2121513" cy="274320"/>
          </a:xfrm>
          <a:prstGeom prst="rect">
            <a:avLst/>
          </a:prstGeom>
        </p:spPr>
      </p:pic>
    </p:spTree>
    <p:extLst>
      <p:ext uri="{BB962C8B-B14F-4D97-AF65-F5344CB8AC3E}">
        <p14:creationId xmlns:p14="http://schemas.microsoft.com/office/powerpoint/2010/main" val="20899363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58001"/>
            <a:ext cx="8229600" cy="553998"/>
          </a:xfrm>
          <a:prstGeom prst="rect">
            <a:avLst/>
          </a:prstGeom>
        </p:spPr>
        <p:txBody>
          <a:bodyPr vert="horz" wrap="square" lIns="0" tIns="0" rIns="0" bIns="0" numCol="1" rtlCol="0" anchor="ctr" anchorCtr="0" compatLnSpc="1">
            <a:prstTxWarp prst="textNoShape">
              <a:avLst/>
            </a:prstTxWarp>
            <a:spAutoFit/>
          </a:bodyPr>
          <a:lstStyle/>
          <a:p>
            <a:pPr marL="9525"/>
            <a:r>
              <a:rPr lang="en-US" spc="-217" dirty="0"/>
              <a:t>Summary</a:t>
            </a:r>
            <a:endParaRPr spc="-45" dirty="0"/>
          </a:p>
        </p:txBody>
      </p:sp>
      <p:sp>
        <p:nvSpPr>
          <p:cNvPr id="5" name="object 5"/>
          <p:cNvSpPr txBox="1">
            <a:spLocks noGrp="1"/>
          </p:cNvSpPr>
          <p:nvPr>
            <p:ph type="sldNum" sz="quarter" idx="4294967295"/>
          </p:nvPr>
        </p:nvSpPr>
        <p:spPr>
          <a:xfrm>
            <a:off x="8826500" y="6505575"/>
            <a:ext cx="317500" cy="296863"/>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45</a:t>
            </a:fld>
            <a:endParaRPr spc="4" dirty="0"/>
          </a:p>
        </p:txBody>
      </p:sp>
      <p:sp>
        <p:nvSpPr>
          <p:cNvPr id="4" name="object 4"/>
          <p:cNvSpPr txBox="1"/>
          <p:nvPr/>
        </p:nvSpPr>
        <p:spPr>
          <a:xfrm>
            <a:off x="799420" y="1386500"/>
            <a:ext cx="7545159" cy="2123658"/>
          </a:xfrm>
          <a:prstGeom prst="rect">
            <a:avLst/>
          </a:prstGeom>
        </p:spPr>
        <p:txBody>
          <a:bodyPr vert="horz" wrap="square" lIns="0" tIns="0" rIns="0" bIns="0" rtlCol="0">
            <a:spAutoFit/>
          </a:bodyPr>
          <a:lstStyle/>
          <a:p>
            <a:pPr marL="695325" marR="9049" lvl="1" indent="-342900">
              <a:spcBef>
                <a:spcPts val="1200"/>
              </a:spcBef>
              <a:buFont typeface="Arial"/>
              <a:buChar char="•"/>
              <a:tabLst>
                <a:tab pos="695325" algn="l"/>
              </a:tabLst>
            </a:pPr>
            <a:r>
              <a:rPr dirty="0">
                <a:latin typeface="Helvetica" charset="0"/>
                <a:cs typeface="Times New Roman"/>
              </a:rPr>
              <a:t>Pitfalls in database design, and how to systematically design a database schema that avoids the pitfalls. The pitfalls included repeated information and inability to represent some information.</a:t>
            </a:r>
          </a:p>
          <a:p>
            <a:pPr marL="695325" lvl="1" indent="-342900">
              <a:spcBef>
                <a:spcPts val="1200"/>
              </a:spcBef>
              <a:buFont typeface="Arial"/>
              <a:buChar char="•"/>
              <a:tabLst>
                <a:tab pos="695325" algn="l"/>
              </a:tabLst>
            </a:pPr>
            <a:r>
              <a:rPr dirty="0">
                <a:latin typeface="Helvetica" charset="0"/>
                <a:cs typeface="Times New Roman"/>
              </a:rPr>
              <a:t>Lossless decomposition of relational schemas</a:t>
            </a:r>
          </a:p>
          <a:p>
            <a:pPr marL="695325" lvl="1" indent="-342900">
              <a:spcBef>
                <a:spcPts val="1200"/>
              </a:spcBef>
              <a:buFont typeface="Arial"/>
              <a:buChar char="•"/>
              <a:tabLst>
                <a:tab pos="695325" algn="l"/>
              </a:tabLst>
            </a:pPr>
            <a:r>
              <a:rPr dirty="0">
                <a:latin typeface="Helvetica" charset="0"/>
                <a:cs typeface="Times New Roman"/>
              </a:rPr>
              <a:t>Canonical cover: minimal set of equivalent functional dependencies</a:t>
            </a:r>
            <a:endParaRPr lang="en-US" dirty="0">
              <a:latin typeface="Helvetica" charset="0"/>
              <a:cs typeface="Times New Roman"/>
            </a:endParaRPr>
          </a:p>
          <a:p>
            <a:pPr marL="695325" lvl="1" indent="-342900">
              <a:spcBef>
                <a:spcPts val="1200"/>
              </a:spcBef>
              <a:buFont typeface="Arial"/>
              <a:buChar char="•"/>
              <a:tabLst>
                <a:tab pos="695801" algn="l"/>
              </a:tabLst>
            </a:pPr>
            <a:r>
              <a:rPr lang="en-US" dirty="0">
                <a:latin typeface="Helvetica" charset="0"/>
                <a:cs typeface="Times New Roman"/>
              </a:rPr>
              <a:t>Extraneous attributes detection</a:t>
            </a:r>
          </a:p>
        </p:txBody>
      </p:sp>
    </p:spTree>
    <p:extLst>
      <p:ext uri="{BB962C8B-B14F-4D97-AF65-F5344CB8AC3E}">
        <p14:creationId xmlns:p14="http://schemas.microsoft.com/office/powerpoint/2010/main" val="14769332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58001"/>
            <a:ext cx="8229600" cy="553998"/>
          </a:xfrm>
          <a:prstGeom prst="rect">
            <a:avLst/>
          </a:prstGeom>
        </p:spPr>
        <p:txBody>
          <a:bodyPr vert="horz" wrap="square" lIns="0" tIns="0" rIns="0" bIns="0" numCol="1" rtlCol="0" anchor="ctr" anchorCtr="0" compatLnSpc="1">
            <a:prstTxWarp prst="textNoShape">
              <a:avLst/>
            </a:prstTxWarp>
            <a:spAutoFit/>
          </a:bodyPr>
          <a:lstStyle/>
          <a:p>
            <a:pPr marL="9525"/>
            <a:r>
              <a:rPr lang="en-US" dirty="0"/>
              <a:t>Review Terms</a:t>
            </a:r>
            <a:endParaRPr dirty="0"/>
          </a:p>
        </p:txBody>
      </p:sp>
      <p:sp>
        <p:nvSpPr>
          <p:cNvPr id="5" name="Content Placeholder 4">
            <a:extLst>
              <a:ext uri="{FF2B5EF4-FFF2-40B4-BE49-F238E27FC236}">
                <a16:creationId xmlns:a16="http://schemas.microsoft.com/office/drawing/2014/main" id="{75659F27-F3E2-B241-8F01-7DA3C3C1DB9F}"/>
              </a:ext>
            </a:extLst>
          </p:cNvPr>
          <p:cNvSpPr>
            <a:spLocks noGrp="1"/>
          </p:cNvSpPr>
          <p:nvPr>
            <p:ph idx="1"/>
          </p:nvPr>
        </p:nvSpPr>
        <p:spPr>
          <a:xfrm>
            <a:off x="1269402" y="1200150"/>
            <a:ext cx="7417398" cy="3394075"/>
          </a:xfrm>
        </p:spPr>
        <p:txBody>
          <a:bodyPr/>
          <a:lstStyle/>
          <a:p>
            <a:pPr>
              <a:spcBef>
                <a:spcPts val="0"/>
              </a:spcBef>
            </a:pPr>
            <a:r>
              <a:rPr lang="en-US" dirty="0"/>
              <a:t>Decomposition</a:t>
            </a:r>
          </a:p>
          <a:p>
            <a:pPr>
              <a:spcBef>
                <a:spcPts val="0"/>
              </a:spcBef>
            </a:pPr>
            <a:r>
              <a:rPr lang="en-US" dirty="0"/>
              <a:t>Functional dependencies</a:t>
            </a:r>
          </a:p>
          <a:p>
            <a:pPr>
              <a:spcBef>
                <a:spcPts val="0"/>
              </a:spcBef>
            </a:pPr>
            <a:r>
              <a:rPr lang="en-US" dirty="0"/>
              <a:t>Lossless decomposition </a:t>
            </a:r>
          </a:p>
          <a:p>
            <a:pPr>
              <a:spcBef>
                <a:spcPts val="0"/>
              </a:spcBef>
            </a:pPr>
            <a:r>
              <a:rPr lang="en-US" dirty="0"/>
              <a:t>Trivial functional dependencies </a:t>
            </a:r>
          </a:p>
          <a:p>
            <a:pPr>
              <a:spcBef>
                <a:spcPts val="0"/>
              </a:spcBef>
            </a:pPr>
            <a:r>
              <a:rPr lang="en-US" dirty="0"/>
              <a:t>Closure of a set of FDs </a:t>
            </a:r>
          </a:p>
          <a:p>
            <a:pPr>
              <a:spcBef>
                <a:spcPts val="0"/>
              </a:spcBef>
            </a:pPr>
            <a:r>
              <a:rPr lang="en-US" dirty="0"/>
              <a:t>Armstrong’s axioms</a:t>
            </a:r>
          </a:p>
          <a:p>
            <a:pPr>
              <a:spcBef>
                <a:spcPts val="0"/>
              </a:spcBef>
            </a:pPr>
            <a:r>
              <a:rPr lang="en-US" dirty="0"/>
              <a:t>Attribute Closure</a:t>
            </a:r>
          </a:p>
          <a:p>
            <a:pPr>
              <a:spcBef>
                <a:spcPts val="0"/>
              </a:spcBef>
            </a:pPr>
            <a:r>
              <a:rPr lang="en-US" dirty="0"/>
              <a:t>Canonical cover</a:t>
            </a:r>
          </a:p>
          <a:p>
            <a:pPr>
              <a:spcBef>
                <a:spcPts val="0"/>
              </a:spcBef>
            </a:pPr>
            <a:endParaRPr lang="en-US" dirty="0"/>
          </a:p>
        </p:txBody>
      </p:sp>
    </p:spTree>
    <p:extLst>
      <p:ext uri="{BB962C8B-B14F-4D97-AF65-F5344CB8AC3E}">
        <p14:creationId xmlns:p14="http://schemas.microsoft.com/office/powerpoint/2010/main" val="3186589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xfrm>
            <a:off x="4437983" y="6505277"/>
            <a:ext cx="317395" cy="297389"/>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47</a:t>
            </a:fld>
            <a:endParaRPr spc="4" dirty="0"/>
          </a:p>
        </p:txBody>
      </p:sp>
      <p:sp>
        <p:nvSpPr>
          <p:cNvPr id="5" name="object 5"/>
          <p:cNvSpPr txBox="1"/>
          <p:nvPr/>
        </p:nvSpPr>
        <p:spPr>
          <a:xfrm>
            <a:off x="1617863" y="2320146"/>
            <a:ext cx="5166360" cy="207749"/>
          </a:xfrm>
          <a:prstGeom prst="rect">
            <a:avLst/>
          </a:prstGeom>
        </p:spPr>
        <p:txBody>
          <a:bodyPr vert="horz" wrap="square" lIns="0" tIns="0" rIns="0" bIns="0" rtlCol="0">
            <a:spAutoFit/>
          </a:bodyPr>
          <a:lstStyle/>
          <a:p>
            <a:pPr marL="9525"/>
            <a:r>
              <a:rPr sz="1350" u="heavy" spc="19" dirty="0">
                <a:solidFill>
                  <a:srgbClr val="0462C1"/>
                </a:solidFill>
                <a:latin typeface="Times New Roman"/>
                <a:cs typeface="Times New Roman"/>
                <a:hlinkClick r:id="rId3"/>
              </a:rPr>
              <a:t>h</a:t>
            </a:r>
            <a:r>
              <a:rPr sz="1350" u="heavy" spc="53" dirty="0">
                <a:solidFill>
                  <a:srgbClr val="0462C1"/>
                </a:solidFill>
                <a:latin typeface="Times New Roman"/>
                <a:cs typeface="Times New Roman"/>
                <a:hlinkClick r:id="rId3"/>
              </a:rPr>
              <a:t>t</a:t>
            </a:r>
            <a:r>
              <a:rPr sz="1350" u="heavy" spc="38" dirty="0">
                <a:solidFill>
                  <a:srgbClr val="0462C1"/>
                </a:solidFill>
                <a:latin typeface="Times New Roman"/>
                <a:cs typeface="Times New Roman"/>
                <a:hlinkClick r:id="rId3"/>
              </a:rPr>
              <a:t>t</a:t>
            </a:r>
            <a:r>
              <a:rPr sz="1350" u="heavy" spc="64" dirty="0">
                <a:solidFill>
                  <a:srgbClr val="0462C1"/>
                </a:solidFill>
                <a:latin typeface="Times New Roman"/>
                <a:cs typeface="Times New Roman"/>
                <a:hlinkClick r:id="rId3"/>
              </a:rPr>
              <a:t>p</a:t>
            </a:r>
            <a:r>
              <a:rPr sz="1350" u="heavy" spc="68" dirty="0">
                <a:solidFill>
                  <a:srgbClr val="0462C1"/>
                </a:solidFill>
                <a:latin typeface="Times New Roman"/>
                <a:cs typeface="Times New Roman"/>
                <a:hlinkClick r:id="rId3"/>
              </a:rPr>
              <a:t>://</a:t>
            </a:r>
            <a:r>
              <a:rPr sz="1350" u="heavy" spc="49" dirty="0">
                <a:solidFill>
                  <a:srgbClr val="0462C1"/>
                </a:solidFill>
                <a:latin typeface="Times New Roman"/>
                <a:cs typeface="Times New Roman"/>
                <a:hlinkClick r:id="rId3"/>
              </a:rPr>
              <a:t>r</a:t>
            </a:r>
            <a:r>
              <a:rPr sz="1350" u="heavy" spc="15" dirty="0">
                <a:solidFill>
                  <a:srgbClr val="0462C1"/>
                </a:solidFill>
                <a:latin typeface="Times New Roman"/>
                <a:cs typeface="Times New Roman"/>
                <a:hlinkClick r:id="rId3"/>
              </a:rPr>
              <a:t>a</a:t>
            </a:r>
            <a:r>
              <a:rPr sz="1350" u="heavy" spc="8" dirty="0">
                <a:solidFill>
                  <a:srgbClr val="0462C1"/>
                </a:solidFill>
                <a:latin typeface="Times New Roman"/>
                <a:cs typeface="Times New Roman"/>
                <a:hlinkClick r:id="rId3"/>
              </a:rPr>
              <a:t>ymond</a:t>
            </a:r>
            <a:r>
              <a:rPr sz="1350" u="heavy" spc="11" dirty="0">
                <a:solidFill>
                  <a:srgbClr val="0462C1"/>
                </a:solidFill>
                <a:latin typeface="Times New Roman"/>
                <a:cs typeface="Times New Roman"/>
                <a:hlinkClick r:id="rId3"/>
              </a:rPr>
              <a:t>cho.</a:t>
            </a:r>
            <a:r>
              <a:rPr sz="1350" u="heavy" spc="49" dirty="0">
                <a:solidFill>
                  <a:srgbClr val="0462C1"/>
                </a:solidFill>
                <a:latin typeface="Times New Roman"/>
                <a:cs typeface="Times New Roman"/>
                <a:hlinkClick r:id="rId3"/>
              </a:rPr>
              <a:t>n</a:t>
            </a:r>
            <a:r>
              <a:rPr sz="1350" u="heavy" spc="38" dirty="0">
                <a:solidFill>
                  <a:srgbClr val="0462C1"/>
                </a:solidFill>
                <a:latin typeface="Times New Roman"/>
                <a:cs typeface="Times New Roman"/>
                <a:hlinkClick r:id="rId3"/>
              </a:rPr>
              <a:t>e</a:t>
            </a:r>
            <a:r>
              <a:rPr sz="1350" u="heavy" spc="11" dirty="0">
                <a:solidFill>
                  <a:srgbClr val="0462C1"/>
                </a:solidFill>
                <a:latin typeface="Times New Roman"/>
                <a:cs typeface="Times New Roman"/>
                <a:hlinkClick r:id="rId3"/>
              </a:rPr>
              <a:t>t/</a:t>
            </a:r>
            <a:r>
              <a:rPr sz="1350" u="heavy" dirty="0">
                <a:solidFill>
                  <a:srgbClr val="0462C1"/>
                </a:solidFill>
                <a:latin typeface="Times New Roman"/>
                <a:cs typeface="Times New Roman"/>
                <a:hlinkClick r:id="rId3"/>
              </a:rPr>
              <a:t>R</a:t>
            </a:r>
            <a:r>
              <a:rPr sz="1350" u="heavy" spc="11" dirty="0">
                <a:solidFill>
                  <a:srgbClr val="0462C1"/>
                </a:solidFill>
                <a:latin typeface="Times New Roman"/>
                <a:cs typeface="Times New Roman"/>
                <a:hlinkClick r:id="rId3"/>
              </a:rPr>
              <a:t>el</a:t>
            </a:r>
            <a:r>
              <a:rPr sz="1350" u="heavy" dirty="0">
                <a:solidFill>
                  <a:srgbClr val="0462C1"/>
                </a:solidFill>
                <a:latin typeface="Times New Roman"/>
                <a:cs typeface="Times New Roman"/>
                <a:hlinkClick r:id="rId3"/>
              </a:rPr>
              <a:t>a</a:t>
            </a:r>
            <a:r>
              <a:rPr sz="1350" u="heavy" spc="-8" dirty="0">
                <a:solidFill>
                  <a:srgbClr val="0462C1"/>
                </a:solidFill>
                <a:latin typeface="Times New Roman"/>
                <a:cs typeface="Times New Roman"/>
                <a:hlinkClick r:id="rId3"/>
              </a:rPr>
              <a:t>tionalD</a:t>
            </a:r>
            <a:r>
              <a:rPr sz="1350" u="heavy" spc="-19" dirty="0">
                <a:solidFill>
                  <a:srgbClr val="0462C1"/>
                </a:solidFill>
                <a:latin typeface="Times New Roman"/>
                <a:cs typeface="Times New Roman"/>
                <a:hlinkClick r:id="rId3"/>
              </a:rPr>
              <a:t>a</a:t>
            </a:r>
            <a:r>
              <a:rPr sz="1350" u="heavy" spc="53" dirty="0">
                <a:solidFill>
                  <a:srgbClr val="0462C1"/>
                </a:solidFill>
                <a:latin typeface="Times New Roman"/>
                <a:cs typeface="Times New Roman"/>
                <a:hlinkClick r:id="rId3"/>
              </a:rPr>
              <a:t>t</a:t>
            </a:r>
            <a:r>
              <a:rPr sz="1350" u="heavy" spc="38" dirty="0">
                <a:solidFill>
                  <a:srgbClr val="0462C1"/>
                </a:solidFill>
                <a:latin typeface="Times New Roman"/>
                <a:cs typeface="Times New Roman"/>
                <a:hlinkClick r:id="rId3"/>
              </a:rPr>
              <a:t>aba</a:t>
            </a:r>
            <a:r>
              <a:rPr sz="1350" u="heavy" spc="26" dirty="0">
                <a:solidFill>
                  <a:srgbClr val="0462C1"/>
                </a:solidFill>
                <a:latin typeface="Times New Roman"/>
                <a:cs typeface="Times New Roman"/>
                <a:hlinkClick r:id="rId3"/>
              </a:rPr>
              <a:t>s</a:t>
            </a:r>
            <a:r>
              <a:rPr sz="1350" u="heavy" spc="34" dirty="0">
                <a:solidFill>
                  <a:srgbClr val="0462C1"/>
                </a:solidFill>
                <a:latin typeface="Times New Roman"/>
                <a:cs typeface="Times New Roman"/>
                <a:hlinkClick r:id="rId3"/>
              </a:rPr>
              <a:t>e</a:t>
            </a:r>
            <a:r>
              <a:rPr sz="1350" u="heavy" spc="-300" dirty="0">
                <a:solidFill>
                  <a:srgbClr val="0462C1"/>
                </a:solidFill>
                <a:latin typeface="Times New Roman"/>
                <a:cs typeface="Times New Roman"/>
                <a:hlinkClick r:id="rId3"/>
              </a:rPr>
              <a:t>T</a:t>
            </a:r>
            <a:r>
              <a:rPr sz="1350" u="heavy" spc="-11" dirty="0">
                <a:solidFill>
                  <a:srgbClr val="0462C1"/>
                </a:solidFill>
                <a:latin typeface="Times New Roman"/>
                <a:cs typeface="Times New Roman"/>
                <a:hlinkClick r:id="rId3"/>
              </a:rPr>
              <a:t>ools/</a:t>
            </a:r>
            <a:r>
              <a:rPr sz="1350" u="heavy" spc="-30" dirty="0">
                <a:solidFill>
                  <a:srgbClr val="0462C1"/>
                </a:solidFill>
                <a:latin typeface="Times New Roman"/>
                <a:cs typeface="Times New Roman"/>
                <a:hlinkClick r:id="rId3"/>
              </a:rPr>
              <a:t>R</a:t>
            </a:r>
            <a:r>
              <a:rPr sz="1350" u="heavy" spc="11" dirty="0">
                <a:solidFill>
                  <a:srgbClr val="0462C1"/>
                </a:solidFill>
                <a:latin typeface="Times New Roman"/>
                <a:cs typeface="Times New Roman"/>
                <a:hlinkClick r:id="rId3"/>
              </a:rPr>
              <a:t>el</a:t>
            </a:r>
            <a:r>
              <a:rPr sz="1350" u="heavy" dirty="0">
                <a:solidFill>
                  <a:srgbClr val="0462C1"/>
                </a:solidFill>
                <a:latin typeface="Times New Roman"/>
                <a:cs typeface="Times New Roman"/>
                <a:hlinkClick r:id="rId3"/>
              </a:rPr>
              <a:t>a</a:t>
            </a:r>
            <a:r>
              <a:rPr sz="1350" u="heavy" spc="-8" dirty="0">
                <a:solidFill>
                  <a:srgbClr val="0462C1"/>
                </a:solidFill>
                <a:latin typeface="Times New Roman"/>
                <a:cs typeface="Times New Roman"/>
                <a:hlinkClick r:id="rId3"/>
              </a:rPr>
              <a:t>tionalD</a:t>
            </a:r>
            <a:r>
              <a:rPr sz="1350" u="heavy" spc="-19" dirty="0">
                <a:solidFill>
                  <a:srgbClr val="0462C1"/>
                </a:solidFill>
                <a:latin typeface="Times New Roman"/>
                <a:cs typeface="Times New Roman"/>
                <a:hlinkClick r:id="rId3"/>
              </a:rPr>
              <a:t>a</a:t>
            </a:r>
            <a:r>
              <a:rPr sz="1350" u="heavy" spc="53" dirty="0">
                <a:solidFill>
                  <a:srgbClr val="0462C1"/>
                </a:solidFill>
                <a:latin typeface="Times New Roman"/>
                <a:cs typeface="Times New Roman"/>
                <a:hlinkClick r:id="rId3"/>
              </a:rPr>
              <a:t>t</a:t>
            </a:r>
            <a:r>
              <a:rPr sz="1350" u="heavy" spc="38" dirty="0">
                <a:solidFill>
                  <a:srgbClr val="0462C1"/>
                </a:solidFill>
                <a:latin typeface="Times New Roman"/>
                <a:cs typeface="Times New Roman"/>
                <a:hlinkClick r:id="rId3"/>
              </a:rPr>
              <a:t>aba</a:t>
            </a:r>
            <a:r>
              <a:rPr sz="1350" u="heavy" spc="26" dirty="0">
                <a:solidFill>
                  <a:srgbClr val="0462C1"/>
                </a:solidFill>
                <a:latin typeface="Times New Roman"/>
                <a:cs typeface="Times New Roman"/>
                <a:hlinkClick r:id="rId3"/>
              </a:rPr>
              <a:t>s</a:t>
            </a:r>
            <a:r>
              <a:rPr sz="1350" u="heavy" spc="34" dirty="0">
                <a:solidFill>
                  <a:srgbClr val="0462C1"/>
                </a:solidFill>
                <a:latin typeface="Times New Roman"/>
                <a:cs typeface="Times New Roman"/>
                <a:hlinkClick r:id="rId3"/>
              </a:rPr>
              <a:t>e</a:t>
            </a:r>
            <a:r>
              <a:rPr sz="1350" u="heavy" spc="-300" dirty="0">
                <a:solidFill>
                  <a:srgbClr val="0462C1"/>
                </a:solidFill>
                <a:latin typeface="Times New Roman"/>
                <a:cs typeface="Times New Roman"/>
                <a:hlinkClick r:id="rId3"/>
              </a:rPr>
              <a:t>T</a:t>
            </a:r>
            <a:r>
              <a:rPr sz="1350" u="heavy" spc="-4" dirty="0">
                <a:solidFill>
                  <a:srgbClr val="0462C1"/>
                </a:solidFill>
                <a:latin typeface="Times New Roman"/>
                <a:cs typeface="Times New Roman"/>
                <a:hlinkClick r:id="rId3"/>
              </a:rPr>
              <a:t>ools</a:t>
            </a:r>
            <a:endParaRPr sz="1350" dirty="0">
              <a:latin typeface="Times New Roman"/>
              <a:cs typeface="Times New Roman"/>
            </a:endParaRPr>
          </a:p>
        </p:txBody>
      </p:sp>
      <p:sp>
        <p:nvSpPr>
          <p:cNvPr id="4" name="object 4"/>
          <p:cNvSpPr txBox="1"/>
          <p:nvPr/>
        </p:nvSpPr>
        <p:spPr>
          <a:xfrm>
            <a:off x="1473898" y="975027"/>
            <a:ext cx="6298502" cy="1154162"/>
          </a:xfrm>
          <a:prstGeom prst="rect">
            <a:avLst/>
          </a:prstGeom>
        </p:spPr>
        <p:txBody>
          <a:bodyPr vert="horz" wrap="square" lIns="0" tIns="0" rIns="0" bIns="0" rtlCol="0">
            <a:spAutoFit/>
          </a:bodyPr>
          <a:lstStyle/>
          <a:p>
            <a:pPr>
              <a:lnSpc>
                <a:spcPct val="100000"/>
              </a:lnSpc>
            </a:pPr>
            <a:endParaRPr sz="1500" dirty="0">
              <a:latin typeface="Helvetica" charset="0"/>
              <a:cs typeface="Times New Roman"/>
            </a:endParaRPr>
          </a:p>
          <a:p>
            <a:pPr>
              <a:spcBef>
                <a:spcPts val="2"/>
              </a:spcBef>
            </a:pPr>
            <a:endParaRPr sz="1500" dirty="0">
              <a:latin typeface="Helvetica" charset="0"/>
              <a:cs typeface="Times New Roman"/>
            </a:endParaRPr>
          </a:p>
          <a:p>
            <a:pPr marL="9525" marR="209550"/>
            <a:r>
              <a:rPr sz="1500" dirty="0">
                <a:latin typeface="Helvetica" charset="0"/>
                <a:cs typeface="Times New Roman"/>
              </a:rPr>
              <a:t>Attribute closure calculator, Candidate key calculator, Minimum (Canonical) cover calculator, Functional dependency calculator and Normal form calculator</a:t>
            </a:r>
          </a:p>
        </p:txBody>
      </p:sp>
      <p:sp>
        <p:nvSpPr>
          <p:cNvPr id="7" name="object 2"/>
          <p:cNvSpPr txBox="1">
            <a:spLocks/>
          </p:cNvSpPr>
          <p:nvPr/>
        </p:nvSpPr>
        <p:spPr>
          <a:xfrm>
            <a:off x="1617863" y="507071"/>
            <a:ext cx="5853410" cy="553998"/>
          </a:xfrm>
          <a:prstGeom prst="rect">
            <a:avLst/>
          </a:prstGeom>
          <a:ln w="12700">
            <a:miter lim="400000"/>
          </a:ln>
          <a:extLst>
            <a:ext uri="{C572A759-6A51-4108-AA02-DFA0A04FC94B}">
              <ma14:wrappingTextBoxFlag xmlns:ma14="http://schemas.microsoft.com/office/mac/drawingml/2011/main" xmlns="" val="1"/>
            </a:ext>
          </a:extLst>
        </p:spPr>
        <p:txBody>
          <a:bodyPr vert="horz" wrap="square" lIns="0" tIns="0" rIns="0" bIns="0" rtlCol="0" anchor="ctr">
            <a:spAutoFit/>
          </a:bodyPr>
          <a:lstStyle>
            <a:lvl1pPr marL="0" marR="0" indent="0" algn="ctr" defTabSz="410751" rtl="0" eaLnBrk="1" latinLnBrk="0" hangingPunct="1">
              <a:lnSpc>
                <a:spcPct val="100000"/>
              </a:lnSpc>
              <a:spcBef>
                <a:spcPts val="0"/>
              </a:spcBef>
              <a:spcAft>
                <a:spcPts val="0"/>
              </a:spcAft>
              <a:buClrTx/>
              <a:buSzTx/>
              <a:buFontTx/>
              <a:buNone/>
              <a:tabLst/>
              <a:defRPr sz="2000" b="1" i="0" u="none" strike="noStrike" cap="none" spc="0" baseline="0">
                <a:ln>
                  <a:noFill/>
                </a:ln>
                <a:solidFill>
                  <a:schemeClr val="bg1"/>
                </a:solidFill>
                <a:uFillTx/>
                <a:latin typeface="Times New Roman"/>
                <a:ea typeface="+mn-ea"/>
                <a:cs typeface="Times New Roman"/>
                <a:sym typeface="Helvetica Light"/>
              </a:defRPr>
            </a:lvl1pPr>
            <a:lvl2pPr marL="0" marR="0" indent="1607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2pPr>
            <a:lvl3pPr marL="0" marR="0" indent="321457"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3pPr>
            <a:lvl4pPr marL="0" marR="0" indent="482186"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4pPr>
            <a:lvl5pPr marL="0" marR="0" indent="642915"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5pPr>
            <a:lvl6pPr marL="0" marR="0" indent="803643"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6pPr>
            <a:lvl7pPr marL="0" marR="0" indent="964372"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7pPr>
            <a:lvl8pPr marL="0" marR="0" indent="1125101"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8pPr>
            <a:lvl9pPr marL="0" marR="0" indent="12858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9pPr>
          </a:lstStyle>
          <a:p>
            <a:pPr marL="9525"/>
            <a:r>
              <a:rPr lang="en-US" sz="3600" b="0" kern="0" dirty="0">
                <a:solidFill>
                  <a:schemeClr val="tx1"/>
                </a:solidFill>
                <a:latin typeface="+mj-lt"/>
              </a:rPr>
              <a:t>More tools to play with</a:t>
            </a:r>
          </a:p>
        </p:txBody>
      </p:sp>
    </p:spTree>
    <p:extLst>
      <p:ext uri="{BB962C8B-B14F-4D97-AF65-F5344CB8AC3E}">
        <p14:creationId xmlns:p14="http://schemas.microsoft.com/office/powerpoint/2010/main" val="28833166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1B596F-A9C9-48DB-B470-C26456BFBAE6}"/>
              </a:ext>
            </a:extLst>
          </p:cNvPr>
          <p:cNvSpPr>
            <a:spLocks noGrp="1"/>
          </p:cNvSpPr>
          <p:nvPr>
            <p:ph type="title"/>
          </p:nvPr>
        </p:nvSpPr>
        <p:spPr/>
        <p:txBody>
          <a:bodyPr/>
          <a:lstStyle/>
          <a:p>
            <a:r>
              <a:rPr lang="en-US" dirty="0"/>
              <a:t>Relational database design</a:t>
            </a:r>
          </a:p>
        </p:txBody>
      </p:sp>
      <p:sp>
        <p:nvSpPr>
          <p:cNvPr id="5" name="Text Placeholder 4">
            <a:extLst>
              <a:ext uri="{FF2B5EF4-FFF2-40B4-BE49-F238E27FC236}">
                <a16:creationId xmlns:a16="http://schemas.microsoft.com/office/drawing/2014/main" id="{4F99A8F3-16DC-428B-8076-1D3A5227362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25156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28339" y="1200150"/>
            <a:ext cx="7702475" cy="4001095"/>
          </a:xfrm>
          <a:prstGeom prst="rect">
            <a:avLst/>
          </a:prstGeom>
        </p:spPr>
        <p:txBody>
          <a:bodyPr vert="horz" wrap="square" lIns="0" tIns="0" rIns="0" bIns="0" rtlCol="0">
            <a:spAutoFit/>
          </a:bodyPr>
          <a:lstStyle/>
          <a:p>
            <a:pPr marL="695325" lvl="1" indent="-342900">
              <a:spcBef>
                <a:spcPts val="600"/>
              </a:spcBef>
              <a:buFont typeface="Times New Roman"/>
              <a:buAutoNum type="arabicPeriod"/>
              <a:tabLst>
                <a:tab pos="695325" algn="l"/>
              </a:tabLst>
            </a:pPr>
            <a:r>
              <a:rPr sz="2000" dirty="0">
                <a:latin typeface="Helvetica" charset="0"/>
                <a:cs typeface="Times New Roman"/>
              </a:rPr>
              <a:t>Identify main entities and relationships</a:t>
            </a:r>
          </a:p>
          <a:p>
            <a:pPr marL="695325" lvl="1" indent="-342900">
              <a:spcBef>
                <a:spcPts val="600"/>
              </a:spcBef>
              <a:buFont typeface="Times New Roman"/>
              <a:buAutoNum type="arabicPeriod"/>
              <a:tabLst>
                <a:tab pos="695325" algn="l"/>
              </a:tabLst>
            </a:pPr>
            <a:r>
              <a:rPr sz="2000" dirty="0">
                <a:latin typeface="Helvetica" charset="0"/>
                <a:cs typeface="Times New Roman"/>
              </a:rPr>
              <a:t>Populate entities with attributes, identify PK</a:t>
            </a:r>
          </a:p>
          <a:p>
            <a:pPr marL="695325" lvl="1" indent="-342900">
              <a:spcBef>
                <a:spcPts val="600"/>
              </a:spcBef>
              <a:buFont typeface="Times New Roman"/>
              <a:buAutoNum type="arabicPeriod"/>
              <a:tabLst>
                <a:tab pos="695325" algn="l"/>
              </a:tabLst>
            </a:pPr>
            <a:r>
              <a:rPr sz="2000" dirty="0">
                <a:latin typeface="Helvetica" charset="0"/>
                <a:cs typeface="Times New Roman"/>
              </a:rPr>
              <a:t>Name the roles</a:t>
            </a:r>
          </a:p>
          <a:p>
            <a:pPr marL="695325" lvl="1" indent="-342900">
              <a:spcBef>
                <a:spcPts val="600"/>
              </a:spcBef>
              <a:buFont typeface="Times New Roman"/>
              <a:buAutoNum type="arabicPeriod"/>
              <a:tabLst>
                <a:tab pos="695325" algn="l"/>
              </a:tabLst>
            </a:pPr>
            <a:r>
              <a:rPr sz="2000" dirty="0">
                <a:latin typeface="Helvetica" charset="0"/>
                <a:cs typeface="Times New Roman"/>
              </a:rPr>
              <a:t>Define the cardinality and participation of the relationships</a:t>
            </a:r>
          </a:p>
          <a:p>
            <a:pPr marL="695325" lvl="1" indent="-342900">
              <a:spcBef>
                <a:spcPts val="600"/>
              </a:spcBef>
              <a:buFont typeface="Times New Roman"/>
              <a:buAutoNum type="arabicPeriod"/>
              <a:tabLst>
                <a:tab pos="695325" algn="l"/>
              </a:tabLst>
            </a:pPr>
            <a:r>
              <a:rPr sz="2000" dirty="0">
                <a:latin typeface="Helvetica" charset="0"/>
                <a:cs typeface="Times New Roman"/>
              </a:rPr>
              <a:t>Refine and </a:t>
            </a:r>
            <a:r>
              <a:rPr sz="2000" b="1" dirty="0">
                <a:latin typeface="Helvetica" charset="0"/>
                <a:cs typeface="Times New Roman"/>
              </a:rPr>
              <a:t>simplify </a:t>
            </a:r>
            <a:r>
              <a:rPr sz="2000" dirty="0">
                <a:latin typeface="Helvetica" charset="0"/>
                <a:cs typeface="Times New Roman"/>
              </a:rPr>
              <a:t>the model</a:t>
            </a:r>
          </a:p>
          <a:p>
            <a:pPr marL="695325" lvl="1" indent="-342900">
              <a:spcBef>
                <a:spcPts val="600"/>
              </a:spcBef>
              <a:buFont typeface="Times New Roman"/>
              <a:buAutoNum type="arabicPeriod"/>
              <a:tabLst>
                <a:tab pos="695325" algn="l"/>
              </a:tabLst>
            </a:pPr>
            <a:r>
              <a:rPr sz="2000" dirty="0">
                <a:latin typeface="Helvetica" charset="0"/>
                <a:cs typeface="Times New Roman"/>
              </a:rPr>
              <a:t>Translate the model to relational schemas</a:t>
            </a:r>
            <a:endParaRPr lang="en-US" sz="2000" dirty="0">
              <a:latin typeface="Helvetica" charset="0"/>
              <a:cs typeface="Times New Roman"/>
            </a:endParaRPr>
          </a:p>
          <a:p>
            <a:pPr marL="695325" lvl="1" indent="-342900">
              <a:spcBef>
                <a:spcPts val="600"/>
              </a:spcBef>
              <a:buFont typeface="Times New Roman"/>
              <a:buAutoNum type="arabicPeriod"/>
              <a:tabLst>
                <a:tab pos="695325" algn="l"/>
              </a:tabLst>
            </a:pPr>
            <a:endParaRPr lang="en-US" sz="2000" dirty="0">
              <a:latin typeface="Helvetica" charset="0"/>
              <a:cs typeface="Times New Roman"/>
            </a:endParaRPr>
          </a:p>
          <a:p>
            <a:pPr marL="352425" lvl="1" algn="ctr">
              <a:spcBef>
                <a:spcPts val="600"/>
              </a:spcBef>
              <a:tabLst>
                <a:tab pos="695325" algn="l"/>
              </a:tabLst>
            </a:pPr>
            <a:r>
              <a:rPr lang="en-US" sz="2000" b="1" i="1" dirty="0">
                <a:latin typeface="Helvetica" charset="0"/>
                <a:cs typeface="Times New Roman"/>
              </a:rPr>
              <a:t>Are we there yet?  NO!!!! Then what else?</a:t>
            </a:r>
            <a:br>
              <a:rPr lang="en-US" sz="2000" b="1" i="1" dirty="0">
                <a:latin typeface="Helvetica" charset="0"/>
                <a:cs typeface="Times New Roman"/>
              </a:rPr>
            </a:br>
            <a:br>
              <a:rPr lang="en-US" sz="2000" i="1" dirty="0">
                <a:latin typeface="Helvetica" charset="0"/>
                <a:cs typeface="Times New Roman"/>
              </a:rPr>
            </a:br>
            <a:r>
              <a:rPr lang="en-US" sz="2000" i="1" dirty="0">
                <a:latin typeface="Helvetica" charset="0"/>
                <a:cs typeface="Times New Roman"/>
              </a:rPr>
              <a:t>Beyond here be dragons …</a:t>
            </a:r>
          </a:p>
          <a:p>
            <a:pPr marL="352425" lvl="1">
              <a:spcBef>
                <a:spcPts val="600"/>
              </a:spcBef>
              <a:tabLst>
                <a:tab pos="695325" algn="l"/>
              </a:tabLst>
            </a:pPr>
            <a:endParaRPr sz="2000" dirty="0">
              <a:latin typeface="Helvetica" charset="0"/>
              <a:cs typeface="Times New Roman"/>
            </a:endParaRPr>
          </a:p>
        </p:txBody>
      </p:sp>
      <p:sp>
        <p:nvSpPr>
          <p:cNvPr id="5" name="object 5"/>
          <p:cNvSpPr txBox="1"/>
          <p:nvPr/>
        </p:nvSpPr>
        <p:spPr>
          <a:xfrm>
            <a:off x="6247066" y="4304538"/>
            <a:ext cx="1754029" cy="138499"/>
          </a:xfrm>
          <a:prstGeom prst="rect">
            <a:avLst/>
          </a:prstGeom>
        </p:spPr>
        <p:txBody>
          <a:bodyPr vert="horz" wrap="square" lIns="0" tIns="0" rIns="0" bIns="0" rtlCol="0">
            <a:spAutoFit/>
          </a:bodyPr>
          <a:lstStyle/>
          <a:p>
            <a:pPr marL="1154906"/>
            <a:r>
              <a:rPr sz="900" spc="4" dirty="0">
                <a:solidFill>
                  <a:srgbClr val="888888"/>
                </a:solidFill>
                <a:latin typeface="Times New Roman"/>
                <a:cs typeface="Times New Roman"/>
              </a:rPr>
              <a:t>2</a:t>
            </a:r>
            <a:endParaRPr sz="900">
              <a:latin typeface="Times New Roman"/>
              <a:cs typeface="Times New Roman"/>
            </a:endParaRPr>
          </a:p>
        </p:txBody>
      </p:sp>
      <p:sp>
        <p:nvSpPr>
          <p:cNvPr id="8" name="object 2"/>
          <p:cNvSpPr txBox="1">
            <a:spLocks noGrp="1"/>
          </p:cNvSpPr>
          <p:nvPr>
            <p:ph type="title"/>
          </p:nvPr>
        </p:nvSpPr>
        <p:spPr>
          <a:xfrm>
            <a:off x="457200" y="496252"/>
            <a:ext cx="8229600" cy="553998"/>
          </a:xfrm>
          <a:prstGeom prst="rect">
            <a:avLst/>
          </a:prstGeom>
        </p:spPr>
        <p:txBody>
          <a:bodyPr vert="horz" wrap="square" lIns="0" tIns="0" rIns="0" bIns="0" numCol="1" rtlCol="0" anchor="ctr" anchorCtr="0" compatLnSpc="1">
            <a:prstTxWarp prst="textNoShape">
              <a:avLst/>
            </a:prstTxWarp>
            <a:spAutoFit/>
          </a:bodyPr>
          <a:lstStyle/>
          <a:p>
            <a:pPr marL="9525"/>
            <a:r>
              <a:rPr lang="en-US" dirty="0"/>
              <a:t>Relational Database Design</a:t>
            </a:r>
            <a:endParaRPr dirty="0"/>
          </a:p>
        </p:txBody>
      </p:sp>
    </p:spTree>
    <p:extLst>
      <p:ext uri="{BB962C8B-B14F-4D97-AF65-F5344CB8AC3E}">
        <p14:creationId xmlns:p14="http://schemas.microsoft.com/office/powerpoint/2010/main" val="2204274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4437983" y="6505277"/>
            <a:ext cx="317395" cy="297389"/>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7</a:t>
            </a:fld>
            <a:endParaRPr spc="4" dirty="0"/>
          </a:p>
        </p:txBody>
      </p:sp>
      <p:sp>
        <p:nvSpPr>
          <p:cNvPr id="4" name="object 4"/>
          <p:cNvSpPr txBox="1"/>
          <p:nvPr/>
        </p:nvSpPr>
        <p:spPr>
          <a:xfrm>
            <a:off x="985520" y="1280463"/>
            <a:ext cx="7355840" cy="3077766"/>
          </a:xfrm>
          <a:prstGeom prst="rect">
            <a:avLst/>
          </a:prstGeom>
        </p:spPr>
        <p:txBody>
          <a:bodyPr vert="horz" wrap="square" lIns="0" tIns="0" rIns="0" bIns="0" rtlCol="0">
            <a:spAutoFit/>
          </a:bodyPr>
          <a:lstStyle/>
          <a:p>
            <a:pPr marL="352425" marR="64294" lvl="1">
              <a:spcBef>
                <a:spcPts val="750"/>
              </a:spcBef>
              <a:tabLst>
                <a:tab pos="609600" algn="l"/>
              </a:tabLst>
            </a:pPr>
            <a:r>
              <a:rPr sz="2000" b="1" dirty="0">
                <a:latin typeface="Helvetica" charset="0"/>
                <a:cs typeface="Times New Roman"/>
              </a:rPr>
              <a:t>Redundancy</a:t>
            </a:r>
            <a:r>
              <a:rPr sz="2000" dirty="0">
                <a:latin typeface="Helvetica" charset="0"/>
                <a:cs typeface="Times New Roman"/>
              </a:rPr>
              <a:t> is at the root of several problems associated with relational schemas:</a:t>
            </a:r>
          </a:p>
          <a:p>
            <a:pPr marL="1866900" lvl="4" indent="-257175">
              <a:spcBef>
                <a:spcPts val="750"/>
              </a:spcBef>
              <a:buFont typeface="Courier New"/>
              <a:buChar char="o"/>
              <a:tabLst>
                <a:tab pos="952500" algn="l"/>
              </a:tabLst>
            </a:pPr>
            <a:r>
              <a:rPr lang="en-US" sz="2000" dirty="0">
                <a:latin typeface="Helvetica" charset="0"/>
                <a:cs typeface="Times New Roman"/>
              </a:rPr>
              <a:t>R</a:t>
            </a:r>
            <a:r>
              <a:rPr sz="2000" dirty="0">
                <a:latin typeface="Helvetica" charset="0"/>
                <a:cs typeface="Times New Roman"/>
              </a:rPr>
              <a:t>edundant storage </a:t>
            </a:r>
            <a:endParaRPr lang="en-US" sz="2000" dirty="0">
              <a:latin typeface="Helvetica" charset="0"/>
              <a:cs typeface="Times New Roman"/>
            </a:endParaRPr>
          </a:p>
          <a:p>
            <a:pPr marL="1866900" lvl="4" indent="-257175">
              <a:spcBef>
                <a:spcPts val="750"/>
              </a:spcBef>
              <a:buFont typeface="Courier New"/>
              <a:buChar char="o"/>
              <a:tabLst>
                <a:tab pos="952500" algn="l"/>
              </a:tabLst>
            </a:pPr>
            <a:r>
              <a:rPr lang="en-US" sz="2000" dirty="0">
                <a:latin typeface="Helvetica" charset="0"/>
                <a:cs typeface="Times New Roman"/>
              </a:rPr>
              <a:t>I</a:t>
            </a:r>
            <a:r>
              <a:rPr sz="2000" dirty="0">
                <a:latin typeface="Helvetica" charset="0"/>
                <a:cs typeface="Times New Roman"/>
              </a:rPr>
              <a:t>nsert</a:t>
            </a:r>
            <a:r>
              <a:rPr lang="en-US" sz="2000" dirty="0">
                <a:latin typeface="Helvetica" charset="0"/>
                <a:cs typeface="Times New Roman"/>
              </a:rPr>
              <a:t> anomalies</a:t>
            </a:r>
          </a:p>
          <a:p>
            <a:pPr marL="1866900" lvl="4" indent="-257175">
              <a:spcBef>
                <a:spcPts val="750"/>
              </a:spcBef>
              <a:buFont typeface="Courier New"/>
              <a:buChar char="o"/>
              <a:tabLst>
                <a:tab pos="952500" algn="l"/>
              </a:tabLst>
            </a:pPr>
            <a:r>
              <a:rPr lang="en-US" sz="2000" dirty="0">
                <a:latin typeface="Helvetica" charset="0"/>
                <a:cs typeface="Times New Roman"/>
              </a:rPr>
              <a:t>D</a:t>
            </a:r>
            <a:r>
              <a:rPr sz="2000" dirty="0">
                <a:latin typeface="Helvetica" charset="0"/>
                <a:cs typeface="Times New Roman"/>
              </a:rPr>
              <a:t>elete</a:t>
            </a:r>
            <a:r>
              <a:rPr lang="en-US" sz="2000" dirty="0">
                <a:latin typeface="Helvetica" charset="0"/>
                <a:cs typeface="Times New Roman"/>
              </a:rPr>
              <a:t> anomalies</a:t>
            </a:r>
          </a:p>
          <a:p>
            <a:pPr marL="1866900" lvl="4" indent="-257175">
              <a:spcBef>
                <a:spcPts val="750"/>
              </a:spcBef>
              <a:buFont typeface="Courier New"/>
              <a:buChar char="o"/>
              <a:tabLst>
                <a:tab pos="952500" algn="l"/>
              </a:tabLst>
            </a:pPr>
            <a:r>
              <a:rPr lang="en-US" sz="2000" dirty="0">
                <a:latin typeface="Helvetica" charset="0"/>
                <a:cs typeface="Times New Roman"/>
              </a:rPr>
              <a:t>U</a:t>
            </a:r>
            <a:r>
              <a:rPr sz="2000" dirty="0">
                <a:latin typeface="Helvetica" charset="0"/>
                <a:cs typeface="Times New Roman"/>
              </a:rPr>
              <a:t>pdate anomalies</a:t>
            </a:r>
            <a:endParaRPr lang="en-US" sz="2000" dirty="0">
              <a:latin typeface="Helvetica" charset="0"/>
              <a:cs typeface="Times New Roman"/>
            </a:endParaRPr>
          </a:p>
          <a:p>
            <a:pPr>
              <a:spcBef>
                <a:spcPts val="750"/>
              </a:spcBef>
              <a:tabLst>
                <a:tab pos="952500" algn="l"/>
              </a:tabLst>
            </a:pPr>
            <a:endParaRPr lang="en-US" sz="2000" dirty="0">
              <a:latin typeface="Helvetica" charset="0"/>
              <a:cs typeface="Times New Roman"/>
            </a:endParaRPr>
          </a:p>
          <a:p>
            <a:pPr algn="ctr">
              <a:spcBef>
                <a:spcPts val="750"/>
              </a:spcBef>
              <a:tabLst>
                <a:tab pos="952500" algn="l"/>
              </a:tabLst>
            </a:pPr>
            <a:r>
              <a:rPr lang="en-US" sz="2000" b="1" i="1" dirty="0">
                <a:latin typeface="Helvetica" charset="0"/>
                <a:cs typeface="Times New Roman"/>
              </a:rPr>
              <a:t>How do we identify it? How do we design around it?</a:t>
            </a:r>
          </a:p>
        </p:txBody>
      </p:sp>
      <p:sp>
        <p:nvSpPr>
          <p:cNvPr id="7" name="Title 6">
            <a:extLst>
              <a:ext uri="{FF2B5EF4-FFF2-40B4-BE49-F238E27FC236}">
                <a16:creationId xmlns:a16="http://schemas.microsoft.com/office/drawing/2014/main" id="{AC8F3D6F-FF0B-664C-B1A0-00758AB80808}"/>
              </a:ext>
            </a:extLst>
          </p:cNvPr>
          <p:cNvSpPr>
            <a:spLocks noGrp="1"/>
          </p:cNvSpPr>
          <p:nvPr>
            <p:ph type="title"/>
          </p:nvPr>
        </p:nvSpPr>
        <p:spPr/>
        <p:txBody>
          <a:bodyPr/>
          <a:lstStyle/>
          <a:p>
            <a:r>
              <a:rPr lang="en-US" dirty="0"/>
              <a:t>Relational Database Design</a:t>
            </a:r>
          </a:p>
        </p:txBody>
      </p:sp>
    </p:spTree>
    <p:extLst>
      <p:ext uri="{BB962C8B-B14F-4D97-AF65-F5344CB8AC3E}">
        <p14:creationId xmlns:p14="http://schemas.microsoft.com/office/powerpoint/2010/main" val="3608997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8">
            <a:extLst>
              <a:ext uri="{FF2B5EF4-FFF2-40B4-BE49-F238E27FC236}">
                <a16:creationId xmlns:a16="http://schemas.microsoft.com/office/drawing/2014/main" id="{B1E1CC60-9972-B147-9897-54507181F2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1489" y="1385154"/>
            <a:ext cx="4842590" cy="29047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A02EAAC-23F8-0B43-A106-CFF1082E8AFA}"/>
              </a:ext>
            </a:extLst>
          </p:cNvPr>
          <p:cNvSpPr txBox="1"/>
          <p:nvPr/>
        </p:nvSpPr>
        <p:spPr>
          <a:xfrm>
            <a:off x="1445457" y="923228"/>
            <a:ext cx="6041014" cy="3847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8100" tIns="38100" rIns="38100" bIns="38100" numCol="1" spcCol="38100" rtlCol="0" anchor="ctr">
            <a:spAutoFit/>
          </a:bodyPr>
          <a:lstStyle/>
          <a:p>
            <a:pPr algn="ctr" defTabSz="438150" fontAlgn="auto" hangingPunct="0">
              <a:spcBef>
                <a:spcPts val="0"/>
              </a:spcBef>
              <a:spcAft>
                <a:spcPts val="0"/>
              </a:spcAft>
            </a:pPr>
            <a:r>
              <a:rPr lang="en-US" sz="2000" i="1" dirty="0" err="1">
                <a:solidFill>
                  <a:srgbClr val="000000"/>
                </a:solidFill>
                <a:latin typeface="+mn-lt"/>
                <a:ea typeface="+mn-ea"/>
                <a:sym typeface="Helvetica Light"/>
              </a:rPr>
              <a:t>inst_dept</a:t>
            </a:r>
            <a:r>
              <a:rPr lang="en-US" sz="2000" i="1" dirty="0">
                <a:solidFill>
                  <a:srgbClr val="000000"/>
                </a:solidFill>
                <a:latin typeface="+mn-lt"/>
                <a:ea typeface="+mn-ea"/>
                <a:sym typeface="Helvetica Light"/>
              </a:rPr>
              <a:t> (</a:t>
            </a:r>
            <a:r>
              <a:rPr lang="en-US" sz="2000" i="1" u="sng" dirty="0">
                <a:solidFill>
                  <a:srgbClr val="000000"/>
                </a:solidFill>
                <a:latin typeface="+mn-lt"/>
                <a:ea typeface="+mn-ea"/>
                <a:sym typeface="Helvetica Light"/>
              </a:rPr>
              <a:t>ID</a:t>
            </a:r>
            <a:r>
              <a:rPr lang="en-US" sz="2000" i="1" dirty="0">
                <a:solidFill>
                  <a:srgbClr val="000000"/>
                </a:solidFill>
                <a:latin typeface="+mn-lt"/>
                <a:ea typeface="+mn-ea"/>
                <a:sym typeface="Helvetica Light"/>
              </a:rPr>
              <a:t>, name, salary, </a:t>
            </a:r>
            <a:r>
              <a:rPr lang="en-US" sz="2000" i="1" dirty="0" err="1">
                <a:solidFill>
                  <a:srgbClr val="000000"/>
                </a:solidFill>
                <a:latin typeface="+mn-lt"/>
                <a:ea typeface="+mn-ea"/>
                <a:sym typeface="Helvetica Light"/>
              </a:rPr>
              <a:t>dept_name</a:t>
            </a:r>
            <a:r>
              <a:rPr lang="en-US" sz="2000" i="1" dirty="0">
                <a:solidFill>
                  <a:srgbClr val="000000"/>
                </a:solidFill>
                <a:latin typeface="+mn-lt"/>
                <a:ea typeface="+mn-ea"/>
                <a:sym typeface="Helvetica Light"/>
              </a:rPr>
              <a:t>, building, budget)</a:t>
            </a:r>
          </a:p>
        </p:txBody>
      </p:sp>
      <p:sp>
        <p:nvSpPr>
          <p:cNvPr id="8" name="Rounded Rectangle 7">
            <a:extLst>
              <a:ext uri="{FF2B5EF4-FFF2-40B4-BE49-F238E27FC236}">
                <a16:creationId xmlns:a16="http://schemas.microsoft.com/office/drawing/2014/main" id="{E220C1B6-1631-B349-A250-C7FEFE40DCF2}"/>
              </a:ext>
            </a:extLst>
          </p:cNvPr>
          <p:cNvSpPr/>
          <p:nvPr/>
        </p:nvSpPr>
        <p:spPr>
          <a:xfrm>
            <a:off x="4632609" y="3029622"/>
            <a:ext cx="2560320" cy="182880"/>
          </a:xfrm>
          <a:prstGeom prst="roundRect">
            <a:avLst/>
          </a:prstGeom>
          <a:noFill/>
          <a:ln>
            <a:solidFill>
              <a:srgbClr val="FFC000"/>
            </a:solidFill>
          </a:ln>
        </p:spPr>
        <p:style>
          <a:lnRef idx="2">
            <a:schemeClr val="accent5"/>
          </a:lnRef>
          <a:fillRef idx="1">
            <a:schemeClr val="lt1"/>
          </a:fillRef>
          <a:effectRef idx="0">
            <a:schemeClr val="accent5"/>
          </a:effectRef>
          <a:fontRef idx="minor">
            <a:schemeClr val="dk1"/>
          </a:fontRef>
        </p:style>
        <p:txBody>
          <a:bodyPr rot="0" spcFirstLastPara="1" vertOverflow="overflow" horzOverflow="overflow" vert="horz" wrap="square" lIns="38100" tIns="38100" rIns="38100" bIns="38100" numCol="1" spcCol="38100" rtlCol="0" anchor="ctr">
            <a:noAutofit/>
          </a:bodyPr>
          <a:lstStyle/>
          <a:p>
            <a:pPr algn="ctr" defTabSz="438150" fontAlgn="auto" hangingPunct="0">
              <a:spcBef>
                <a:spcPts val="0"/>
              </a:spcBef>
              <a:spcAft>
                <a:spcPts val="0"/>
              </a:spcAft>
            </a:pPr>
            <a:endParaRPr lang="en-US">
              <a:solidFill>
                <a:srgbClr val="FFFFFF"/>
              </a:solidFill>
              <a:sym typeface="Helvetica Light"/>
            </a:endParaRPr>
          </a:p>
        </p:txBody>
      </p:sp>
      <p:sp>
        <p:nvSpPr>
          <p:cNvPr id="9" name="Rounded Rectangle 8">
            <a:extLst>
              <a:ext uri="{FF2B5EF4-FFF2-40B4-BE49-F238E27FC236}">
                <a16:creationId xmlns:a16="http://schemas.microsoft.com/office/drawing/2014/main" id="{05634DA5-8362-AE41-AECA-3A83AB792659}"/>
              </a:ext>
            </a:extLst>
          </p:cNvPr>
          <p:cNvSpPr/>
          <p:nvPr/>
        </p:nvSpPr>
        <p:spPr>
          <a:xfrm>
            <a:off x="4632609" y="2388870"/>
            <a:ext cx="2560320" cy="182880"/>
          </a:xfrm>
          <a:prstGeom prst="roundRect">
            <a:avLst/>
          </a:prstGeom>
          <a:noFill/>
          <a:ln>
            <a:solidFill>
              <a:srgbClr val="FFC000"/>
            </a:solidFill>
          </a:ln>
        </p:spPr>
        <p:style>
          <a:lnRef idx="2">
            <a:schemeClr val="accent5"/>
          </a:lnRef>
          <a:fillRef idx="1">
            <a:schemeClr val="lt1"/>
          </a:fillRef>
          <a:effectRef idx="0">
            <a:schemeClr val="accent5"/>
          </a:effectRef>
          <a:fontRef idx="minor">
            <a:schemeClr val="dk1"/>
          </a:fontRef>
        </p:style>
        <p:txBody>
          <a:bodyPr rot="0" spcFirstLastPara="1" vertOverflow="overflow" horzOverflow="overflow" vert="horz" wrap="square" lIns="38100" tIns="38100" rIns="38100" bIns="38100" numCol="1" spcCol="38100" rtlCol="0" anchor="ctr">
            <a:noAutofit/>
          </a:bodyPr>
          <a:lstStyle/>
          <a:p>
            <a:pPr algn="ctr" defTabSz="438150" fontAlgn="auto" hangingPunct="0">
              <a:spcBef>
                <a:spcPts val="0"/>
              </a:spcBef>
              <a:spcAft>
                <a:spcPts val="0"/>
              </a:spcAft>
            </a:pPr>
            <a:endParaRPr lang="en-US">
              <a:solidFill>
                <a:srgbClr val="FFFFFF"/>
              </a:solidFill>
              <a:sym typeface="Helvetica Light"/>
            </a:endParaRPr>
          </a:p>
        </p:txBody>
      </p:sp>
      <p:sp>
        <p:nvSpPr>
          <p:cNvPr id="10" name="Rounded Rectangle 9">
            <a:extLst>
              <a:ext uri="{FF2B5EF4-FFF2-40B4-BE49-F238E27FC236}">
                <a16:creationId xmlns:a16="http://schemas.microsoft.com/office/drawing/2014/main" id="{E3C6D82F-89A9-C042-8EB8-879385142489}"/>
              </a:ext>
            </a:extLst>
          </p:cNvPr>
          <p:cNvSpPr/>
          <p:nvPr/>
        </p:nvSpPr>
        <p:spPr>
          <a:xfrm>
            <a:off x="4632609" y="3434138"/>
            <a:ext cx="2560320" cy="182880"/>
          </a:xfrm>
          <a:prstGeom prst="roundRect">
            <a:avLst/>
          </a:prstGeom>
          <a:noFill/>
          <a:ln>
            <a:solidFill>
              <a:srgbClr val="FFC000"/>
            </a:solidFill>
          </a:ln>
        </p:spPr>
        <p:style>
          <a:lnRef idx="2">
            <a:schemeClr val="accent5"/>
          </a:lnRef>
          <a:fillRef idx="1">
            <a:schemeClr val="lt1"/>
          </a:fillRef>
          <a:effectRef idx="0">
            <a:schemeClr val="accent5"/>
          </a:effectRef>
          <a:fontRef idx="minor">
            <a:schemeClr val="dk1"/>
          </a:fontRef>
        </p:style>
        <p:txBody>
          <a:bodyPr rot="0" spcFirstLastPara="1" vertOverflow="overflow" horzOverflow="overflow" vert="horz" wrap="square" lIns="38100" tIns="38100" rIns="38100" bIns="38100" numCol="1" spcCol="38100" rtlCol="0" anchor="ctr">
            <a:noAutofit/>
          </a:bodyPr>
          <a:lstStyle/>
          <a:p>
            <a:pPr algn="ctr" defTabSz="438150" fontAlgn="auto" hangingPunct="0">
              <a:spcBef>
                <a:spcPts val="0"/>
              </a:spcBef>
              <a:spcAft>
                <a:spcPts val="0"/>
              </a:spcAft>
            </a:pPr>
            <a:endParaRPr lang="en-US">
              <a:solidFill>
                <a:srgbClr val="FFFFFF"/>
              </a:solidFill>
              <a:sym typeface="Helvetica Light"/>
            </a:endParaRPr>
          </a:p>
        </p:txBody>
      </p:sp>
      <p:sp>
        <p:nvSpPr>
          <p:cNvPr id="3" name="Title 2">
            <a:extLst>
              <a:ext uri="{FF2B5EF4-FFF2-40B4-BE49-F238E27FC236}">
                <a16:creationId xmlns:a16="http://schemas.microsoft.com/office/drawing/2014/main" id="{F2B2B930-4C8F-2447-B23B-BE5D56008B64}"/>
              </a:ext>
            </a:extLst>
          </p:cNvPr>
          <p:cNvSpPr>
            <a:spLocks noGrp="1"/>
          </p:cNvSpPr>
          <p:nvPr>
            <p:ph type="title"/>
          </p:nvPr>
        </p:nvSpPr>
        <p:spPr/>
        <p:txBody>
          <a:bodyPr/>
          <a:lstStyle/>
          <a:p>
            <a:r>
              <a:rPr lang="en-US" dirty="0"/>
              <a:t>Relational Database Design</a:t>
            </a:r>
          </a:p>
        </p:txBody>
      </p:sp>
      <p:sp>
        <p:nvSpPr>
          <p:cNvPr id="2" name="Rectangle 1">
            <a:extLst>
              <a:ext uri="{FF2B5EF4-FFF2-40B4-BE49-F238E27FC236}">
                <a16:creationId xmlns:a16="http://schemas.microsoft.com/office/drawing/2014/main" id="{CF967013-A9C3-B542-9354-B1A752E62CB0}"/>
              </a:ext>
            </a:extLst>
          </p:cNvPr>
          <p:cNvSpPr/>
          <p:nvPr/>
        </p:nvSpPr>
        <p:spPr>
          <a:xfrm>
            <a:off x="2401489" y="3617017"/>
            <a:ext cx="4791440" cy="221637"/>
          </a:xfrm>
          <a:prstGeom prst="rect">
            <a:avLst/>
          </a:prstGeom>
          <a:solidFill>
            <a:srgbClr val="FFFF00">
              <a:alpha val="1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6825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4437983" y="6505277"/>
            <a:ext cx="317395" cy="297389"/>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88888"/>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9</a:t>
            </a:fld>
            <a:endParaRPr spc="4" dirty="0"/>
          </a:p>
        </p:txBody>
      </p:sp>
      <p:sp>
        <p:nvSpPr>
          <p:cNvPr id="4" name="object 4"/>
          <p:cNvSpPr txBox="1"/>
          <p:nvPr/>
        </p:nvSpPr>
        <p:spPr>
          <a:xfrm>
            <a:off x="457200" y="1063625"/>
            <a:ext cx="8300720" cy="2954655"/>
          </a:xfrm>
          <a:prstGeom prst="rect">
            <a:avLst/>
          </a:prstGeom>
        </p:spPr>
        <p:txBody>
          <a:bodyPr vert="horz" wrap="square" lIns="0" tIns="0" rIns="0" bIns="0" rtlCol="0">
            <a:spAutoFit/>
          </a:bodyPr>
          <a:lstStyle/>
          <a:p>
            <a:pPr marL="609600" marR="3810" lvl="1" indent="-257175">
              <a:spcBef>
                <a:spcPts val="900"/>
              </a:spcBef>
              <a:buFont typeface="Arial"/>
              <a:buChar char="•"/>
              <a:tabLst>
                <a:tab pos="609600" algn="l"/>
              </a:tabLst>
            </a:pPr>
            <a:r>
              <a:rPr b="1" dirty="0">
                <a:latin typeface="Helvetica" charset="0"/>
                <a:cs typeface="Times New Roman"/>
              </a:rPr>
              <a:t>Integrity constraints </a:t>
            </a:r>
            <a:r>
              <a:rPr dirty="0">
                <a:latin typeface="Helvetica" charset="0"/>
                <a:cs typeface="Times New Roman"/>
              </a:rPr>
              <a:t>can be used to identify schemas with such problems and to suggest refinements</a:t>
            </a:r>
          </a:p>
          <a:p>
            <a:pPr marL="609600" lvl="1" indent="-257175">
              <a:spcBef>
                <a:spcPts val="900"/>
              </a:spcBef>
              <a:buFont typeface="Arial"/>
              <a:buChar char="•"/>
              <a:tabLst>
                <a:tab pos="609600" algn="l"/>
              </a:tabLst>
            </a:pPr>
            <a:r>
              <a:rPr dirty="0">
                <a:latin typeface="Helvetica" charset="0"/>
                <a:cs typeface="Times New Roman"/>
              </a:rPr>
              <a:t>Refinement of the schemas</a:t>
            </a:r>
            <a:r>
              <a:rPr lang="en-US" dirty="0">
                <a:latin typeface="Helvetica" charset="0"/>
                <a:cs typeface="Times New Roman"/>
              </a:rPr>
              <a:t> is accomplished</a:t>
            </a:r>
            <a:r>
              <a:rPr dirty="0">
                <a:latin typeface="Helvetica" charset="0"/>
                <a:cs typeface="Times New Roman"/>
              </a:rPr>
              <a:t> using </a:t>
            </a:r>
            <a:r>
              <a:rPr b="1" dirty="0">
                <a:latin typeface="Helvetica" charset="0"/>
                <a:cs typeface="Times New Roman"/>
              </a:rPr>
              <a:t>decomposition</a:t>
            </a:r>
            <a:r>
              <a:rPr lang="en-US" b="1" dirty="0">
                <a:latin typeface="Helvetica" charset="0"/>
                <a:cs typeface="Times New Roman"/>
              </a:rPr>
              <a:t> </a:t>
            </a:r>
            <a:r>
              <a:rPr lang="en-US" dirty="0">
                <a:latin typeface="Helvetica" charset="0"/>
                <a:cs typeface="Times New Roman"/>
              </a:rPr>
              <a:t>– the process of replacing a relation schema with two or more smaller relation schemas that each containg a subset of the attributes of the original</a:t>
            </a:r>
            <a:endParaRPr b="1" dirty="0">
              <a:latin typeface="Helvetica" charset="0"/>
              <a:cs typeface="Times New Roman"/>
            </a:endParaRPr>
          </a:p>
          <a:p>
            <a:pPr marL="609600" marR="185738" lvl="1" indent="-257175">
              <a:spcBef>
                <a:spcPts val="900"/>
              </a:spcBef>
              <a:buFont typeface="Arial"/>
              <a:buChar char="•"/>
              <a:tabLst>
                <a:tab pos="609600" algn="l"/>
              </a:tabLst>
            </a:pPr>
            <a:r>
              <a:rPr dirty="0">
                <a:latin typeface="Helvetica" charset="0"/>
                <a:cs typeface="Times New Roman"/>
              </a:rPr>
              <a:t>Decomposition should be used judiciously</a:t>
            </a:r>
            <a:r>
              <a:rPr lang="en-US" dirty="0">
                <a:latin typeface="Helvetica" charset="0"/>
                <a:cs typeface="Times New Roman"/>
              </a:rPr>
              <a:t>, so consider these two questions when deciding the make the change:</a:t>
            </a:r>
          </a:p>
          <a:p>
            <a:pPr marL="1038225" marR="185738" lvl="2" indent="-342900">
              <a:spcBef>
                <a:spcPts val="900"/>
              </a:spcBef>
              <a:buFont typeface="+mj-lt"/>
              <a:buAutoNum type="arabicPeriod"/>
              <a:tabLst>
                <a:tab pos="609600" algn="l"/>
              </a:tabLst>
            </a:pPr>
            <a:r>
              <a:rPr dirty="0">
                <a:latin typeface="Helvetica" charset="0"/>
                <a:cs typeface="Times New Roman"/>
              </a:rPr>
              <a:t>Is there reason to decompose a relation? </a:t>
            </a:r>
            <a:endParaRPr lang="en-US" dirty="0">
              <a:latin typeface="Helvetica" charset="0"/>
              <a:cs typeface="Times New Roman"/>
            </a:endParaRPr>
          </a:p>
          <a:p>
            <a:pPr marL="1038225" marR="185738" lvl="2" indent="-342900">
              <a:spcBef>
                <a:spcPts val="900"/>
              </a:spcBef>
              <a:buFont typeface="+mj-lt"/>
              <a:buAutoNum type="arabicPeriod"/>
              <a:tabLst>
                <a:tab pos="609600" algn="l"/>
              </a:tabLst>
            </a:pPr>
            <a:r>
              <a:rPr dirty="0">
                <a:latin typeface="Helvetica" charset="0"/>
                <a:cs typeface="Times New Roman"/>
              </a:rPr>
              <a:t>What problems (if any) does the decomposition cause?</a:t>
            </a:r>
          </a:p>
        </p:txBody>
      </p:sp>
      <p:sp>
        <p:nvSpPr>
          <p:cNvPr id="3" name="Title 2">
            <a:extLst>
              <a:ext uri="{FF2B5EF4-FFF2-40B4-BE49-F238E27FC236}">
                <a16:creationId xmlns:a16="http://schemas.microsoft.com/office/drawing/2014/main" id="{34E9C518-DE67-CE4F-AC00-B17201DA55FB}"/>
              </a:ext>
            </a:extLst>
          </p:cNvPr>
          <p:cNvSpPr>
            <a:spLocks noGrp="1"/>
          </p:cNvSpPr>
          <p:nvPr>
            <p:ph type="title"/>
          </p:nvPr>
        </p:nvSpPr>
        <p:spPr/>
        <p:txBody>
          <a:bodyPr/>
          <a:lstStyle/>
          <a:p>
            <a:r>
              <a:rPr lang="en-US" dirty="0"/>
              <a:t>Relational Database Design</a:t>
            </a:r>
          </a:p>
        </p:txBody>
      </p:sp>
    </p:spTree>
    <p:extLst>
      <p:ext uri="{BB962C8B-B14F-4D97-AF65-F5344CB8AC3E}">
        <p14:creationId xmlns:p14="http://schemas.microsoft.com/office/powerpoint/2010/main" val="451027354"/>
      </p:ext>
    </p:extLst>
  </p:cSld>
  <p:clrMapOvr>
    <a:masterClrMapping/>
  </p:clrMapOvr>
</p:sld>
</file>

<file path=ppt/theme/theme1.xml><?xml version="1.0" encoding="utf-8"?>
<a:theme xmlns:a="http://schemas.openxmlformats.org/drawingml/2006/main" name="VCU Egr Gold Angle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yCS-COE-Template.potx" id="{AF33C55C-33D9-6A47-9DAC-F96AC37FA547}" vid="{4F857BAD-B63E-B54D-B08B-4D2DCFB024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480</TotalTime>
  <Words>5167</Words>
  <Application>Microsoft Office PowerPoint</Application>
  <PresentationFormat>On-screen Show (16:9)</PresentationFormat>
  <Paragraphs>563</Paragraphs>
  <Slides>47</Slides>
  <Notes>39</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47</vt:i4>
      </vt:variant>
    </vt:vector>
  </HeadingPairs>
  <TitlesOfParts>
    <vt:vector size="60" baseType="lpstr">
      <vt:lpstr>ＭＳ Ｐゴシック</vt:lpstr>
      <vt:lpstr>Arial</vt:lpstr>
      <vt:lpstr>Calibri</vt:lpstr>
      <vt:lpstr>Courier New</vt:lpstr>
      <vt:lpstr>Greek Symbols</vt:lpstr>
      <vt:lpstr>Helvetica</vt:lpstr>
      <vt:lpstr>Helvetica Light</vt:lpstr>
      <vt:lpstr>Monotype Sorts</vt:lpstr>
      <vt:lpstr>STIXGeneral</vt:lpstr>
      <vt:lpstr>Symbol</vt:lpstr>
      <vt:lpstr>Times New Roman</vt:lpstr>
      <vt:lpstr>Wingdings</vt:lpstr>
      <vt:lpstr>VCU Egr Gold Angle </vt:lpstr>
      <vt:lpstr> Week 6 – Class 10 - Wed Functional Dependencies</vt:lpstr>
      <vt:lpstr>Housekeeping</vt:lpstr>
      <vt:lpstr>PowerPoint Presentation</vt:lpstr>
      <vt:lpstr>Learning Objectives</vt:lpstr>
      <vt:lpstr>Relational database design</vt:lpstr>
      <vt:lpstr>Relational Database Design</vt:lpstr>
      <vt:lpstr>Relational Database Design</vt:lpstr>
      <vt:lpstr>Relational Database Design</vt:lpstr>
      <vt:lpstr>Relational Database Design</vt:lpstr>
      <vt:lpstr>Functional Dependencies</vt:lpstr>
      <vt:lpstr>Functional Dependencies</vt:lpstr>
      <vt:lpstr>Functional Dependencies</vt:lpstr>
      <vt:lpstr>Functional Dependencies</vt:lpstr>
      <vt:lpstr>Functional Dependencies</vt:lpstr>
      <vt:lpstr>Functional Dependencies</vt:lpstr>
      <vt:lpstr>Functional Dependencies</vt:lpstr>
      <vt:lpstr>Functional Dependencies</vt:lpstr>
      <vt:lpstr>Functional Dependencies</vt:lpstr>
      <vt:lpstr>Functional Dependencies</vt:lpstr>
      <vt:lpstr>Functional Dependencies</vt:lpstr>
      <vt:lpstr>Functional Dependencies</vt:lpstr>
      <vt:lpstr>Definition of Trivial</vt:lpstr>
      <vt:lpstr>Definition of Closure</vt:lpstr>
      <vt:lpstr>Armstrong’s Axioms</vt:lpstr>
      <vt:lpstr>Getting to Closure</vt:lpstr>
      <vt:lpstr>Getting to Closure</vt:lpstr>
      <vt:lpstr>Getting to Closure – A roadmap!</vt:lpstr>
      <vt:lpstr>Examples</vt:lpstr>
      <vt:lpstr>Example 1</vt:lpstr>
      <vt:lpstr>Example 1</vt:lpstr>
      <vt:lpstr>Example 1</vt:lpstr>
      <vt:lpstr>Example 1</vt:lpstr>
      <vt:lpstr>Example 1</vt:lpstr>
      <vt:lpstr>Example 1</vt:lpstr>
      <vt:lpstr>Example 2</vt:lpstr>
      <vt:lpstr>Example 2</vt:lpstr>
      <vt:lpstr>Canonical cover</vt:lpstr>
      <vt:lpstr>Canonical cover – Extraneous Attributes</vt:lpstr>
      <vt:lpstr>Canonical cover – Extraneous Attributes</vt:lpstr>
      <vt:lpstr>Canonical cover – a roadmap!</vt:lpstr>
      <vt:lpstr>PowerPoint Presentation</vt:lpstr>
      <vt:lpstr>Properties of Decompositions</vt:lpstr>
      <vt:lpstr>Lossy decomposition</vt:lpstr>
      <vt:lpstr>Lossy decomposition</vt:lpstr>
      <vt:lpstr>Summary</vt:lpstr>
      <vt:lpstr>Review Terms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Debra Duke</dc:creator>
  <cp:lastModifiedBy>John Leonard</cp:lastModifiedBy>
  <cp:revision>62</cp:revision>
  <cp:lastPrinted>2019-09-19T14:39:44Z</cp:lastPrinted>
  <dcterms:created xsi:type="dcterms:W3CDTF">2019-09-19T12:09:49Z</dcterms:created>
  <dcterms:modified xsi:type="dcterms:W3CDTF">2022-09-25T17:40:46Z</dcterms:modified>
</cp:coreProperties>
</file>