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6" r:id="rId2"/>
    <p:sldId id="319" r:id="rId3"/>
    <p:sldId id="320" r:id="rId4"/>
    <p:sldId id="339" r:id="rId5"/>
    <p:sldId id="300" r:id="rId6"/>
    <p:sldId id="302" r:id="rId7"/>
    <p:sldId id="303" r:id="rId8"/>
    <p:sldId id="311" r:id="rId9"/>
    <p:sldId id="331" r:id="rId10"/>
    <p:sldId id="332" r:id="rId11"/>
    <p:sldId id="333" r:id="rId12"/>
    <p:sldId id="315" r:id="rId13"/>
    <p:sldId id="346" r:id="rId14"/>
    <p:sldId id="348" r:id="rId15"/>
    <p:sldId id="345" r:id="rId16"/>
    <p:sldId id="336" r:id="rId17"/>
    <p:sldId id="343" r:id="rId18"/>
    <p:sldId id="337" r:id="rId19"/>
    <p:sldId id="350" r:id="rId20"/>
    <p:sldId id="351" r:id="rId21"/>
    <p:sldId id="352" r:id="rId22"/>
    <p:sldId id="353" r:id="rId23"/>
    <p:sldId id="354" r:id="rId24"/>
    <p:sldId id="344" r:id="rId25"/>
    <p:sldId id="317" r:id="rId26"/>
    <p:sldId id="334" r:id="rId27"/>
    <p:sldId id="335" r:id="rId28"/>
    <p:sldId id="321" r:id="rId29"/>
    <p:sldId id="322" r:id="rId30"/>
    <p:sldId id="323" r:id="rId31"/>
    <p:sldId id="295" r:id="rId3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p:restoredTop sz="74257"/>
  </p:normalViewPr>
  <p:slideViewPr>
    <p:cSldViewPr snapToGrid="0" snapToObjects="1">
      <p:cViewPr varScale="1">
        <p:scale>
          <a:sx n="198" d="100"/>
          <a:sy n="198" d="100"/>
        </p:scale>
        <p:origin x="504" y="144"/>
      </p:cViewPr>
      <p:guideLst>
        <p:guide orient="horz" pos="1620"/>
        <p:guide pos="2880"/>
      </p:guideLst>
    </p:cSldViewPr>
  </p:slideViewPr>
  <p:notesTextViewPr>
    <p:cViewPr>
      <p:scale>
        <a:sx n="100" d="100"/>
        <a:sy n="100" d="100"/>
      </p:scale>
      <p:origin x="0" y="0"/>
    </p:cViewPr>
  </p:notesTextViewPr>
  <p:sorterViewPr>
    <p:cViewPr>
      <p:scale>
        <a:sx n="200" d="100"/>
        <a:sy n="200" d="100"/>
      </p:scale>
      <p:origin x="0" y="-1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A4733-EDCA-6248-BCC0-4A1A0E1CDAB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D58BD69-EF59-8147-AAE6-B23A27B1741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2D0FEC-259C-5344-8545-BC85BB550A9A}" type="datetimeFigureOut">
              <a:rPr lang="en-US" altLang="en-US"/>
              <a:pPr/>
              <a:t>10/3/2022</a:t>
            </a:fld>
            <a:endParaRPr lang="en-US" altLang="en-US"/>
          </a:p>
        </p:txBody>
      </p:sp>
      <p:sp>
        <p:nvSpPr>
          <p:cNvPr id="4" name="Slide Image Placeholder 3">
            <a:extLst>
              <a:ext uri="{FF2B5EF4-FFF2-40B4-BE49-F238E27FC236}">
                <a16:creationId xmlns:a16="http://schemas.microsoft.com/office/drawing/2014/main" id="{CC682AD4-33F2-8440-B58F-DC40EA0830B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1072427-2F5F-7B49-B0B9-63B7AE474D9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935B5D8-7888-7943-B85F-D60364E4394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97FA9D4-7FFE-CB4C-9720-EA8CBCEF66A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7AC930-4B53-FD49-8851-7FC6E3CE60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44964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11</a:t>
            </a:fld>
            <a:endParaRPr lang="en-US" altLang="en-US"/>
          </a:p>
        </p:txBody>
      </p:sp>
    </p:spTree>
    <p:extLst>
      <p:ext uri="{BB962C8B-B14F-4D97-AF65-F5344CB8AC3E}">
        <p14:creationId xmlns:p14="http://schemas.microsoft.com/office/powerpoint/2010/main" val="399274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12</a:t>
            </a:fld>
            <a:endParaRPr lang="en-US" altLang="en-US"/>
          </a:p>
        </p:txBody>
      </p:sp>
    </p:spTree>
    <p:extLst>
      <p:ext uri="{BB962C8B-B14F-4D97-AF65-F5344CB8AC3E}">
        <p14:creationId xmlns:p14="http://schemas.microsoft.com/office/powerpoint/2010/main" val="26175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13</a:t>
            </a:fld>
            <a:endParaRPr lang="en-US" altLang="en-US"/>
          </a:p>
        </p:txBody>
      </p:sp>
    </p:spTree>
    <p:extLst>
      <p:ext uri="{BB962C8B-B14F-4D97-AF65-F5344CB8AC3E}">
        <p14:creationId xmlns:p14="http://schemas.microsoft.com/office/powerpoint/2010/main" val="2618522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16</a:t>
            </a:fld>
            <a:endParaRPr lang="en-US" altLang="en-US"/>
          </a:p>
        </p:txBody>
      </p:sp>
    </p:spTree>
    <p:extLst>
      <p:ext uri="{BB962C8B-B14F-4D97-AF65-F5344CB8AC3E}">
        <p14:creationId xmlns:p14="http://schemas.microsoft.com/office/powerpoint/2010/main" val="216139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17</a:t>
            </a:fld>
            <a:endParaRPr lang="en-US" altLang="en-US"/>
          </a:p>
        </p:txBody>
      </p:sp>
    </p:spTree>
    <p:extLst>
      <p:ext uri="{BB962C8B-B14F-4D97-AF65-F5344CB8AC3E}">
        <p14:creationId xmlns:p14="http://schemas.microsoft.com/office/powerpoint/2010/main" val="3511715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18</a:t>
            </a:fld>
            <a:endParaRPr lang="en-US" altLang="en-US"/>
          </a:p>
        </p:txBody>
      </p:sp>
    </p:spTree>
    <p:extLst>
      <p:ext uri="{BB962C8B-B14F-4D97-AF65-F5344CB8AC3E}">
        <p14:creationId xmlns:p14="http://schemas.microsoft.com/office/powerpoint/2010/main" val="170689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19</a:t>
            </a:fld>
            <a:endParaRPr lang="en-US" altLang="en-US"/>
          </a:p>
        </p:txBody>
      </p:sp>
    </p:spTree>
    <p:extLst>
      <p:ext uri="{BB962C8B-B14F-4D97-AF65-F5344CB8AC3E}">
        <p14:creationId xmlns:p14="http://schemas.microsoft.com/office/powerpoint/2010/main" val="139093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23</a:t>
            </a:fld>
            <a:endParaRPr lang="en-US" altLang="en-US"/>
          </a:p>
        </p:txBody>
      </p:sp>
    </p:spTree>
    <p:extLst>
      <p:ext uri="{BB962C8B-B14F-4D97-AF65-F5344CB8AC3E}">
        <p14:creationId xmlns:p14="http://schemas.microsoft.com/office/powerpoint/2010/main" val="1615838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25</a:t>
            </a:fld>
            <a:endParaRPr lang="en-US" altLang="en-US"/>
          </a:p>
        </p:txBody>
      </p:sp>
    </p:spTree>
    <p:extLst>
      <p:ext uri="{BB962C8B-B14F-4D97-AF65-F5344CB8AC3E}">
        <p14:creationId xmlns:p14="http://schemas.microsoft.com/office/powerpoint/2010/main" val="185376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26</a:t>
            </a:fld>
            <a:endParaRPr lang="en-US" altLang="en-US"/>
          </a:p>
        </p:txBody>
      </p:sp>
    </p:spTree>
    <p:extLst>
      <p:ext uri="{BB962C8B-B14F-4D97-AF65-F5344CB8AC3E}">
        <p14:creationId xmlns:p14="http://schemas.microsoft.com/office/powerpoint/2010/main" val="265616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2</a:t>
            </a:fld>
            <a:endParaRPr lang="en-US" altLang="en-US"/>
          </a:p>
        </p:txBody>
      </p:sp>
    </p:spTree>
    <p:extLst>
      <p:ext uri="{BB962C8B-B14F-4D97-AF65-F5344CB8AC3E}">
        <p14:creationId xmlns:p14="http://schemas.microsoft.com/office/powerpoint/2010/main" val="172708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27</a:t>
            </a:fld>
            <a:endParaRPr lang="en-US" altLang="en-US"/>
          </a:p>
        </p:txBody>
      </p:sp>
    </p:spTree>
    <p:extLst>
      <p:ext uri="{BB962C8B-B14F-4D97-AF65-F5344CB8AC3E}">
        <p14:creationId xmlns:p14="http://schemas.microsoft.com/office/powerpoint/2010/main" val="1047194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28</a:t>
            </a:fld>
            <a:endParaRPr lang="en-US" altLang="en-US"/>
          </a:p>
        </p:txBody>
      </p:sp>
    </p:spTree>
    <p:extLst>
      <p:ext uri="{BB962C8B-B14F-4D97-AF65-F5344CB8AC3E}">
        <p14:creationId xmlns:p14="http://schemas.microsoft.com/office/powerpoint/2010/main" val="402109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29</a:t>
            </a:fld>
            <a:endParaRPr lang="en-US" altLang="en-US"/>
          </a:p>
        </p:txBody>
      </p:sp>
    </p:spTree>
    <p:extLst>
      <p:ext uri="{BB962C8B-B14F-4D97-AF65-F5344CB8AC3E}">
        <p14:creationId xmlns:p14="http://schemas.microsoft.com/office/powerpoint/2010/main" val="2589564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30</a:t>
            </a:fld>
            <a:endParaRPr lang="en-US" altLang="en-US"/>
          </a:p>
        </p:txBody>
      </p:sp>
    </p:spTree>
    <p:extLst>
      <p:ext uri="{BB962C8B-B14F-4D97-AF65-F5344CB8AC3E}">
        <p14:creationId xmlns:p14="http://schemas.microsoft.com/office/powerpoint/2010/main" val="510095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31</a:t>
            </a:fld>
            <a:endParaRPr lang="en-US" altLang="en-US"/>
          </a:p>
        </p:txBody>
      </p:sp>
    </p:spTree>
    <p:extLst>
      <p:ext uri="{BB962C8B-B14F-4D97-AF65-F5344CB8AC3E}">
        <p14:creationId xmlns:p14="http://schemas.microsoft.com/office/powerpoint/2010/main" val="4081650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3</a:t>
            </a:fld>
            <a:endParaRPr lang="en-US" altLang="en-US"/>
          </a:p>
        </p:txBody>
      </p:sp>
    </p:spTree>
    <p:extLst>
      <p:ext uri="{BB962C8B-B14F-4D97-AF65-F5344CB8AC3E}">
        <p14:creationId xmlns:p14="http://schemas.microsoft.com/office/powerpoint/2010/main" val="30859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5</a:t>
            </a:fld>
            <a:endParaRPr lang="en-US" altLang="en-US"/>
          </a:p>
        </p:txBody>
      </p:sp>
    </p:spTree>
    <p:extLst>
      <p:ext uri="{BB962C8B-B14F-4D97-AF65-F5344CB8AC3E}">
        <p14:creationId xmlns:p14="http://schemas.microsoft.com/office/powerpoint/2010/main" val="275778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6</a:t>
            </a:fld>
            <a:endParaRPr lang="en-US" altLang="en-US"/>
          </a:p>
        </p:txBody>
      </p:sp>
    </p:spTree>
    <p:extLst>
      <p:ext uri="{BB962C8B-B14F-4D97-AF65-F5344CB8AC3E}">
        <p14:creationId xmlns:p14="http://schemas.microsoft.com/office/powerpoint/2010/main" val="202968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7</a:t>
            </a:fld>
            <a:endParaRPr lang="en-US" altLang="en-US"/>
          </a:p>
        </p:txBody>
      </p:sp>
    </p:spTree>
    <p:extLst>
      <p:ext uri="{BB962C8B-B14F-4D97-AF65-F5344CB8AC3E}">
        <p14:creationId xmlns:p14="http://schemas.microsoft.com/office/powerpoint/2010/main" val="3317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8</a:t>
            </a:fld>
            <a:endParaRPr lang="en-US" altLang="en-US"/>
          </a:p>
        </p:txBody>
      </p:sp>
    </p:spTree>
    <p:extLst>
      <p:ext uri="{BB962C8B-B14F-4D97-AF65-F5344CB8AC3E}">
        <p14:creationId xmlns:p14="http://schemas.microsoft.com/office/powerpoint/2010/main" val="52351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9</a:t>
            </a:fld>
            <a:endParaRPr lang="en-US" altLang="en-US"/>
          </a:p>
        </p:txBody>
      </p:sp>
    </p:spTree>
    <p:extLst>
      <p:ext uri="{BB962C8B-B14F-4D97-AF65-F5344CB8AC3E}">
        <p14:creationId xmlns:p14="http://schemas.microsoft.com/office/powerpoint/2010/main" val="43762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10</a:t>
            </a:fld>
            <a:endParaRPr lang="en-US" altLang="en-US"/>
          </a:p>
        </p:txBody>
      </p:sp>
    </p:spTree>
    <p:extLst>
      <p:ext uri="{BB962C8B-B14F-4D97-AF65-F5344CB8AC3E}">
        <p14:creationId xmlns:p14="http://schemas.microsoft.com/office/powerpoint/2010/main" val="11689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3307413"/>
            <a:ext cx="6400800" cy="1314450"/>
          </a:xfrm>
        </p:spPr>
        <p:txBody>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10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10/3/2022</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Times New Roman"/>
                <a:cs typeface="Times New Roman"/>
              </a:defRPr>
            </a:lvl1pPr>
          </a:lstStyle>
          <a:p>
            <a:pPr marL="76676"/>
            <a:fld id="{81D60167-4931-47E6-BA6A-407CBD079E47}" type="slidenum">
              <a:rPr lang="en-US" spc="4" smtClean="0"/>
              <a:pPr marL="76676"/>
              <a:t>‹#›</a:t>
            </a:fld>
            <a:endParaRPr lang="en-US" spc="4" dirty="0"/>
          </a:p>
        </p:txBody>
      </p:sp>
    </p:spTree>
    <p:extLst>
      <p:ext uri="{BB962C8B-B14F-4D97-AF65-F5344CB8AC3E}">
        <p14:creationId xmlns:p14="http://schemas.microsoft.com/office/powerpoint/2010/main" val="24293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1638"/>
            <a:ext cx="8229600" cy="503226"/>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199" y="1024864"/>
            <a:ext cx="8435187" cy="3896940"/>
          </a:xfr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66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CMSC 508 – Database Theory</a:t>
            </a:r>
          </a:p>
        </p:txBody>
      </p:sp>
    </p:spTree>
    <p:extLst>
      <p:ext uri="{BB962C8B-B14F-4D97-AF65-F5344CB8AC3E}">
        <p14:creationId xmlns:p14="http://schemas.microsoft.com/office/powerpoint/2010/main" val="36075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7089"/>
            <a:ext cx="8229600" cy="478680"/>
          </a:xfrm>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199" y="975770"/>
            <a:ext cx="4255949" cy="4062636"/>
          </a:xfrm>
        </p:spPr>
        <p:txBody>
          <a:bodyPr/>
          <a:lstStyle>
            <a:lvl1pPr>
              <a:defRPr sz="2400"/>
            </a:lvl1pPr>
            <a:lvl2pPr marL="457200">
              <a:defRPr sz="2200"/>
            </a:lvl2pPr>
            <a:lvl3pPr marL="685800">
              <a:defRPr sz="2000"/>
            </a:lvl3pPr>
            <a:lvl4pPr marL="914400">
              <a:defRPr sz="1800"/>
            </a:lvl4pPr>
            <a:lvl5pPr marL="1143000">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975770"/>
            <a:ext cx="4391472" cy="4062635"/>
          </a:xfrm>
        </p:spPr>
        <p:txBody>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458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7089"/>
            <a:ext cx="8229600" cy="566535"/>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10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5522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7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437"/>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303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38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19971C4A-CA8E-E047-B441-955C61CB710D}"/>
              </a:ext>
            </a:extLst>
          </p:cNvPr>
          <p:cNvSpPr>
            <a:spLocks noGrp="1"/>
          </p:cNvSpPr>
          <p:nvPr>
            <p:ph type="title"/>
          </p:nvPr>
        </p:nvSpPr>
        <p:spPr bwMode="auto">
          <a:xfrm>
            <a:off x="457200" y="501134"/>
            <a:ext cx="8229600" cy="51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099" name="Text Placeholder 2">
            <a:extLst>
              <a:ext uri="{FF2B5EF4-FFF2-40B4-BE49-F238E27FC236}">
                <a16:creationId xmlns:a16="http://schemas.microsoft.com/office/drawing/2014/main" id="{DE5AA21D-AD9D-E14F-8B06-AC939C289BC7}"/>
              </a:ext>
            </a:extLst>
          </p:cNvPr>
          <p:cNvSpPr>
            <a:spLocks noGrp="1"/>
          </p:cNvSpPr>
          <p:nvPr>
            <p:ph type="body" idx="1"/>
          </p:nvPr>
        </p:nvSpPr>
        <p:spPr bwMode="auto">
          <a:xfrm>
            <a:off x="457199" y="1063624"/>
            <a:ext cx="8465871" cy="35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a:extLst>
              <a:ext uri="{FF2B5EF4-FFF2-40B4-BE49-F238E27FC236}">
                <a16:creationId xmlns:a16="http://schemas.microsoft.com/office/drawing/2014/main" id="{36AED857-6D14-0749-8E57-701DF3BB21F2}"/>
              </a:ext>
            </a:extLst>
          </p:cNvPr>
          <p:cNvSpPr>
            <a:spLocks noGrp="1"/>
          </p:cNvSpPr>
          <p:nvPr>
            <p:ph type="sldNum" sz="quarter" idx="4"/>
          </p:nvPr>
        </p:nvSpPr>
        <p:spPr>
          <a:xfrm>
            <a:off x="6789470" y="4784556"/>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7B03A4-58FC-574B-8D88-C0C66037B3F9}" type="slidenum">
              <a:rPr lang="en-US" altLang="en-US"/>
              <a:pPr/>
              <a:t>‹#›</a:t>
            </a:fld>
            <a:endParaRPr lang="en-US" altLang="en-US"/>
          </a:p>
        </p:txBody>
      </p:sp>
      <p:sp>
        <p:nvSpPr>
          <p:cNvPr id="7" name="Rectangle 6">
            <a:extLst>
              <a:ext uri="{FF2B5EF4-FFF2-40B4-BE49-F238E27FC236}">
                <a16:creationId xmlns:a16="http://schemas.microsoft.com/office/drawing/2014/main" id="{7AEAE817-D31F-48B2-8776-86E0F93865EE}"/>
              </a:ext>
            </a:extLst>
          </p:cNvPr>
          <p:cNvSpPr/>
          <p:nvPr userDrawn="1"/>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D6CDD8-0793-4C2D-98A7-58A14AFF403F}"/>
              </a:ext>
            </a:extLst>
          </p:cNvPr>
          <p:cNvSpPr txBox="1"/>
          <p:nvPr userDrawn="1"/>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9" name="TextBox 8">
            <a:extLst>
              <a:ext uri="{FF2B5EF4-FFF2-40B4-BE49-F238E27FC236}">
                <a16:creationId xmlns:a16="http://schemas.microsoft.com/office/drawing/2014/main" id="{A534CB1E-A9EF-4C95-910D-37323D4CDA0C}"/>
              </a:ext>
            </a:extLst>
          </p:cNvPr>
          <p:cNvSpPr txBox="1"/>
          <p:nvPr userDrawn="1"/>
        </p:nvSpPr>
        <p:spPr>
          <a:xfrm>
            <a:off x="7484427" y="43934"/>
            <a:ext cx="1538947" cy="369332"/>
          </a:xfrm>
          <a:prstGeom prst="rect">
            <a:avLst/>
          </a:prstGeom>
          <a:noFill/>
        </p:spPr>
        <p:txBody>
          <a:bodyPr wrap="none" rtlCol="0">
            <a:spAutoFit/>
          </a:bodyPr>
          <a:lstStyle/>
          <a:p>
            <a:pPr algn="r"/>
            <a:r>
              <a:rPr lang="en-US" b="1" dirty="0"/>
              <a:t>Normalization</a:t>
            </a:r>
          </a:p>
        </p:txBody>
      </p:sp>
      <p:pic>
        <p:nvPicPr>
          <p:cNvPr id="10" name="Picture 9" descr="A picture containing drawing&#10;&#10;Description automatically generated">
            <a:extLst>
              <a:ext uri="{FF2B5EF4-FFF2-40B4-BE49-F238E27FC236}">
                <a16:creationId xmlns:a16="http://schemas.microsoft.com/office/drawing/2014/main" id="{7DC27B5E-842F-40D7-8B4E-0A1CEF9C09DF}"/>
              </a:ext>
            </a:extLst>
          </p:cNvPr>
          <p:cNvPicPr>
            <a:picLocks noChangeAspect="1"/>
          </p:cNvPicPr>
          <p:nvPr userDrawn="1"/>
        </p:nvPicPr>
        <p:blipFill>
          <a:blip r:embed="rId12">
            <a:alphaModFix/>
          </a:blip>
          <a:stretch>
            <a:fillRect/>
          </a:stretch>
        </p:blipFill>
        <p:spPr>
          <a:xfrm>
            <a:off x="3511244" y="91440"/>
            <a:ext cx="2121513" cy="27432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1" r:id="rId10"/>
  </p:sldLayoutIdLst>
  <p:txStyles>
    <p:titleStyle>
      <a:lvl1pPr algn="ctr" defTabSz="457200" rtl="0" eaLnBrk="1" fontAlgn="base" hangingPunct="1">
        <a:spcBef>
          <a:spcPct val="0"/>
        </a:spcBef>
        <a:spcAft>
          <a:spcPct val="0"/>
        </a:spcAft>
        <a:defRPr sz="3600" kern="1200">
          <a:solidFill>
            <a:schemeClr val="tx1"/>
          </a:solidFill>
          <a:latin typeface="+mj-lt"/>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panose="020B0600070205080204"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ＭＳ Ｐゴシック"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raymondcho.net/RelationalDatabaseTools/RelationalDatabaseTools.htm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raymondcho.net/RelationalDatabaseTools/RelationalDatabaseTool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raymondcho.net/RelationalDatabaseTools/RelationalDatabaseTools.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FB5718-2BBF-4DDA-AD21-1CE06ECF17AA}"/>
              </a:ext>
            </a:extLst>
          </p:cNvPr>
          <p:cNvSpPr>
            <a:spLocks noGrp="1"/>
          </p:cNvSpPr>
          <p:nvPr>
            <p:ph type="ctrTitle"/>
          </p:nvPr>
        </p:nvSpPr>
        <p:spPr/>
        <p:txBody>
          <a:bodyPr/>
          <a:lstStyle/>
          <a:p>
            <a:pPr>
              <a:spcBef>
                <a:spcPts val="0"/>
              </a:spcBef>
            </a:pPr>
            <a:br>
              <a:rPr lang="en-US" dirty="0"/>
            </a:br>
            <a:r>
              <a:rPr lang="en-US" dirty="0"/>
              <a:t>Week 7 – Class 11 - Monday</a:t>
            </a:r>
            <a:br>
              <a:rPr lang="en-US" dirty="0"/>
            </a:br>
            <a:r>
              <a:rPr lang="en-US" dirty="0"/>
              <a:t>Normalization</a:t>
            </a:r>
          </a:p>
        </p:txBody>
      </p:sp>
      <p:sp>
        <p:nvSpPr>
          <p:cNvPr id="7" name="Subtitle 6">
            <a:extLst>
              <a:ext uri="{FF2B5EF4-FFF2-40B4-BE49-F238E27FC236}">
                <a16:creationId xmlns:a16="http://schemas.microsoft.com/office/drawing/2014/main" id="{7E1B307A-840F-465E-AE3B-DE37568D8E99}"/>
              </a:ext>
            </a:extLst>
          </p:cNvPr>
          <p:cNvSpPr>
            <a:spLocks noGrp="1"/>
          </p:cNvSpPr>
          <p:nvPr>
            <p:ph type="subTitle" idx="1"/>
          </p:nvPr>
        </p:nvSpPr>
        <p:spPr>
          <a:xfrm>
            <a:off x="0" y="3774773"/>
            <a:ext cx="9144000" cy="1314450"/>
          </a:xfrm>
        </p:spPr>
        <p:txBody>
          <a:bodyPr/>
          <a:lstStyle/>
          <a:p>
            <a:pPr marL="9525" marR="3810"/>
            <a:r>
              <a:rPr lang="en-US" sz="1600" dirty="0">
                <a:latin typeface="Helvetica" charset="0"/>
                <a:cs typeface="Times New Roman"/>
              </a:rPr>
              <a:t>Database System Concepts, 6th Ed. by </a:t>
            </a:r>
            <a:r>
              <a:rPr lang="en-US" sz="1600" dirty="0" err="1">
                <a:latin typeface="Helvetica" charset="0"/>
                <a:cs typeface="Times New Roman"/>
              </a:rPr>
              <a:t>Silberschatz</a:t>
            </a:r>
            <a:r>
              <a:rPr lang="en-US" sz="1600" dirty="0">
                <a:latin typeface="Helvetica" charset="0"/>
                <a:cs typeface="Times New Roman"/>
              </a:rPr>
              <a:t>, </a:t>
            </a:r>
            <a:r>
              <a:rPr lang="en-US" sz="1600" dirty="0" err="1">
                <a:latin typeface="Helvetica" charset="0"/>
                <a:cs typeface="Times New Roman"/>
              </a:rPr>
              <a:t>Korth</a:t>
            </a:r>
            <a:r>
              <a:rPr lang="en-US" sz="1600" dirty="0">
                <a:latin typeface="Helvetica" charset="0"/>
                <a:cs typeface="Times New Roman"/>
              </a:rPr>
              <a:t>, Sudarshan, 2011, </a:t>
            </a:r>
            <a:r>
              <a:rPr lang="en-US" sz="1600" i="1" dirty="0">
                <a:latin typeface="Helvetica" charset="0"/>
                <a:cs typeface="Times New Roman"/>
              </a:rPr>
              <a:t>Chapter 7</a:t>
            </a:r>
          </a:p>
          <a:p>
            <a:pPr marL="9525" marR="3810"/>
            <a:r>
              <a:rPr lang="en-US" sz="1600" dirty="0">
                <a:latin typeface="Helvetica" charset="0"/>
                <a:cs typeface="Times New Roman"/>
              </a:rPr>
              <a:t>Database Management Systems, 3rd Ed. by Ramakrishnan, </a:t>
            </a:r>
            <a:r>
              <a:rPr lang="en-US" sz="1600" dirty="0" err="1">
                <a:latin typeface="Helvetica" charset="0"/>
                <a:cs typeface="Times New Roman"/>
              </a:rPr>
              <a:t>Gehrke</a:t>
            </a:r>
            <a:r>
              <a:rPr lang="en-US" sz="1600" dirty="0">
                <a:latin typeface="Helvetica" charset="0"/>
                <a:cs typeface="Times New Roman"/>
              </a:rPr>
              <a:t>, 2003, </a:t>
            </a:r>
            <a:r>
              <a:rPr lang="en-US" sz="1600" i="1" dirty="0">
                <a:latin typeface="Helvetica" charset="0"/>
                <a:cs typeface="Times New Roman"/>
              </a:rPr>
              <a:t>Chapter 19 </a:t>
            </a:r>
          </a:p>
          <a:p>
            <a:endParaRPr lang="en-US" sz="1600" dirty="0"/>
          </a:p>
        </p:txBody>
      </p:sp>
      <p:sp>
        <p:nvSpPr>
          <p:cNvPr id="2" name="object 2"/>
          <p:cNvSpPr txBox="1"/>
          <p:nvPr/>
        </p:nvSpPr>
        <p:spPr>
          <a:xfrm>
            <a:off x="1280732" y="505539"/>
            <a:ext cx="2189321" cy="230832"/>
          </a:xfrm>
          <a:prstGeom prst="rect">
            <a:avLst/>
          </a:prstGeom>
        </p:spPr>
        <p:txBody>
          <a:bodyPr vert="horz" wrap="square" lIns="0" tIns="0" rIns="0" bIns="0" rtlCol="0">
            <a:spAutoFit/>
          </a:bodyPr>
          <a:lstStyle/>
          <a:p>
            <a:pPr marL="9525"/>
            <a:r>
              <a:rPr sz="1500" b="1" spc="-217" dirty="0">
                <a:solidFill>
                  <a:srgbClr val="FFFFFF"/>
                </a:solidFill>
                <a:latin typeface="Times New Roman"/>
                <a:cs typeface="Times New Roman"/>
              </a:rPr>
              <a:t>CMS</a:t>
            </a:r>
            <a:r>
              <a:rPr sz="1500" b="1" spc="-206"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38" dirty="0">
                <a:solidFill>
                  <a:srgbClr val="FFFFFF"/>
                </a:solidFill>
                <a:latin typeface="Times New Roman"/>
                <a:cs typeface="Times New Roman"/>
              </a:rPr>
              <a:t> </a:t>
            </a:r>
            <a:r>
              <a:rPr sz="1500" b="1" spc="-101"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4" dirty="0">
                <a:solidFill>
                  <a:srgbClr val="FFFFFF"/>
                </a:solidFill>
                <a:latin typeface="Times New Roman"/>
                <a:cs typeface="Times New Roman"/>
              </a:rPr>
              <a:t>abase</a:t>
            </a:r>
            <a:r>
              <a:rPr sz="1500" b="1" spc="-30" dirty="0">
                <a:solidFill>
                  <a:srgbClr val="FFFFFF"/>
                </a:solidFill>
                <a:latin typeface="Times New Roman"/>
                <a:cs typeface="Times New Roman"/>
              </a:rPr>
              <a:t> </a:t>
            </a:r>
            <a:r>
              <a:rPr sz="1500" b="1" spc="-71" dirty="0">
                <a:solidFill>
                  <a:srgbClr val="FFFFFF"/>
                </a:solidFill>
                <a:latin typeface="Times New Roman"/>
                <a:cs typeface="Times New Roman"/>
              </a:rPr>
              <a:t>Theo</a:t>
            </a:r>
            <a:r>
              <a:rPr sz="1500" b="1" spc="-4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6" name="object 6"/>
          <p:cNvSpPr txBox="1"/>
          <p:nvPr/>
        </p:nvSpPr>
        <p:spPr>
          <a:xfrm>
            <a:off x="7392923" y="4847654"/>
            <a:ext cx="77153" cy="138499"/>
          </a:xfrm>
          <a:prstGeom prst="rect">
            <a:avLst/>
          </a:prstGeom>
        </p:spPr>
        <p:txBody>
          <a:bodyPr vert="horz" wrap="square" lIns="0" tIns="0" rIns="0" bIns="0" rtlCol="0">
            <a:spAutoFit/>
          </a:bodyPr>
          <a:lstStyle/>
          <a:p>
            <a:pPr marL="9525"/>
            <a:r>
              <a:rPr sz="900" spc="4" dirty="0">
                <a:solidFill>
                  <a:srgbClr val="888888"/>
                </a:solidFill>
                <a:latin typeface="Times New Roman"/>
                <a:cs typeface="Times New Roman"/>
              </a:rPr>
              <a:t>1</a:t>
            </a:r>
            <a:endParaRPr sz="900">
              <a:latin typeface="Times New Roman"/>
              <a:cs typeface="Times New Roman"/>
            </a:endParaRPr>
          </a:p>
        </p:txBody>
      </p:sp>
    </p:spTree>
    <p:extLst>
      <p:ext uri="{BB962C8B-B14F-4D97-AF65-F5344CB8AC3E}">
        <p14:creationId xmlns:p14="http://schemas.microsoft.com/office/powerpoint/2010/main" val="1362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149854"/>
          </a:xfrm>
          <a:prstGeom prst="rect">
            <a:avLst/>
          </a:prstGeom>
          <a:noFill/>
          <a:effectLst/>
        </p:spPr>
        <p:txBody>
          <a:bodyPr wrap="square" lIns="457200" tIns="182880" rIns="457200" bIns="0" rtlCol="0">
            <a:spAutoFit/>
          </a:bodyPr>
          <a:lstStyle/>
          <a:p>
            <a:pPr>
              <a:spcAft>
                <a:spcPts val="1000"/>
              </a:spcAft>
            </a:pPr>
            <a:r>
              <a:rPr lang="en-US" b="1" dirty="0"/>
              <a:t>Second normal form (2NF)</a:t>
            </a:r>
          </a:p>
          <a:p>
            <a:pPr marL="800100" lvl="1" indent="-342900">
              <a:spcAft>
                <a:spcPts val="1000"/>
              </a:spcAft>
              <a:buFont typeface="Arial" panose="020B0604020202020204" pitchFamily="34" charset="0"/>
              <a:buChar char="•"/>
            </a:pPr>
            <a:r>
              <a:rPr lang="en-US" altLang="en-US" b="1" dirty="0"/>
              <a:t>Prime Attribute </a:t>
            </a:r>
            <a:r>
              <a:rPr lang="en-US" altLang="en-US" dirty="0"/>
              <a:t>– a part of a candidate key. </a:t>
            </a:r>
            <a:r>
              <a:rPr lang="en-US" altLang="en-US" b="1" dirty="0"/>
              <a:t>Non-prime attribute / non-key attribute</a:t>
            </a:r>
            <a:r>
              <a:rPr lang="en-US" altLang="en-US" dirty="0"/>
              <a:t>: an attribute that is not a part of </a:t>
            </a:r>
            <a:r>
              <a:rPr lang="en-US" altLang="en-US" b="1" dirty="0"/>
              <a:t>any</a:t>
            </a:r>
            <a:r>
              <a:rPr lang="en-US" altLang="en-US" dirty="0"/>
              <a:t> candidate key of the relation</a:t>
            </a:r>
          </a:p>
          <a:p>
            <a:pPr marL="800100" lvl="1" indent="-342900">
              <a:spcAft>
                <a:spcPts val="1000"/>
              </a:spcAft>
              <a:buFont typeface="Arial" panose="020B0604020202020204" pitchFamily="34" charset="0"/>
              <a:buChar char="•"/>
            </a:pPr>
            <a:r>
              <a:rPr lang="en-US" altLang="en-US" dirty="0"/>
              <a:t>A relation is in 2NF if it is in 1NF and </a:t>
            </a:r>
            <a:r>
              <a:rPr lang="en-US" altLang="en-US" b="1" dirty="0"/>
              <a:t>every</a:t>
            </a:r>
            <a:r>
              <a:rPr lang="en-US" altLang="en-US" dirty="0"/>
              <a:t> non-prime attribute of the relation is dependent on the </a:t>
            </a:r>
            <a:r>
              <a:rPr lang="en-US" altLang="en-US" b="1" dirty="0"/>
              <a:t>whole</a:t>
            </a:r>
            <a:r>
              <a:rPr lang="en-US" altLang="en-US" dirty="0"/>
              <a:t> of </a:t>
            </a:r>
            <a:r>
              <a:rPr lang="en-US" altLang="en-US" b="1" dirty="0"/>
              <a:t>every</a:t>
            </a:r>
            <a:r>
              <a:rPr lang="en-US" altLang="en-US" dirty="0"/>
              <a:t> candidate key</a:t>
            </a:r>
            <a:endParaRPr lang="en-US" altLang="en-US" b="1" dirty="0"/>
          </a:p>
          <a:p>
            <a:pPr marL="800100" lvl="1" indent="-342900">
              <a:spcAft>
                <a:spcPts val="1000"/>
              </a:spcAft>
              <a:buFont typeface="Arial" panose="020B0604020202020204" pitchFamily="34" charset="0"/>
              <a:buChar char="•"/>
            </a:pPr>
            <a:r>
              <a:rPr lang="en-US" altLang="en-US" dirty="0"/>
              <a:t>Having a non-prime attribute functionally dependent</a:t>
            </a:r>
            <a:br>
              <a:rPr lang="en-US" altLang="en-US" dirty="0"/>
            </a:br>
            <a:r>
              <a:rPr lang="en-US" altLang="en-US" dirty="0"/>
              <a:t>on </a:t>
            </a:r>
            <a:r>
              <a:rPr lang="en-US" altLang="en-US" b="1" dirty="0"/>
              <a:t>a subset of any candidate key </a:t>
            </a:r>
            <a:r>
              <a:rPr lang="en-US" altLang="en-US" dirty="0"/>
              <a:t>is a violation of 2NF</a:t>
            </a:r>
          </a:p>
          <a:p>
            <a:pPr marL="800100" lvl="1" indent="-342900">
              <a:spcAft>
                <a:spcPts val="1000"/>
              </a:spcAft>
              <a:buFont typeface="Arial" panose="020B0604020202020204" pitchFamily="34" charset="0"/>
              <a:buChar char="•"/>
            </a:pPr>
            <a:r>
              <a:rPr lang="en-US" altLang="en-US" dirty="0"/>
              <a:t>Example:		  F = {</a:t>
            </a:r>
            <a:r>
              <a:rPr lang="en-US" altLang="en-US" dirty="0" err="1"/>
              <a:t>IDSt</a:t>
            </a:r>
            <a:r>
              <a:rPr lang="en-US" altLang="en-US" dirty="0"/>
              <a:t> → </a:t>
            </a:r>
            <a:r>
              <a:rPr lang="en-US" altLang="en-US" dirty="0" err="1"/>
              <a:t>LastName</a:t>
            </a:r>
            <a:r>
              <a:rPr lang="en-US" altLang="en-US" dirty="0"/>
              <a:t>;</a:t>
            </a:r>
            <a:br>
              <a:rPr lang="en-US" altLang="en-US" dirty="0"/>
            </a:br>
            <a:r>
              <a:rPr lang="en-US" altLang="en-US" dirty="0"/>
              <a:t>                                      </a:t>
            </a:r>
            <a:r>
              <a:rPr lang="en-US" altLang="en-US" dirty="0" err="1"/>
              <a:t>IDProf</a:t>
            </a:r>
            <a:r>
              <a:rPr lang="en-US" altLang="en-US" dirty="0"/>
              <a:t> → Prof;</a:t>
            </a:r>
            <a:br>
              <a:rPr lang="en-US" altLang="en-US" dirty="0"/>
            </a:br>
            <a:r>
              <a:rPr lang="en-US" altLang="en-US" dirty="0"/>
              <a:t>                                      </a:t>
            </a:r>
            <a:r>
              <a:rPr lang="en-US" altLang="en-US" dirty="0" err="1"/>
              <a:t>IDSt</a:t>
            </a:r>
            <a:r>
              <a:rPr lang="en-US" altLang="en-US" dirty="0"/>
              <a:t>, </a:t>
            </a:r>
            <a:r>
              <a:rPr lang="en-US" altLang="en-US" dirty="0" err="1"/>
              <a:t>IDProf</a:t>
            </a:r>
            <a:r>
              <a:rPr lang="en-US" altLang="en-US" dirty="0"/>
              <a:t> → Grade }</a:t>
            </a:r>
          </a:p>
          <a:p>
            <a:pPr lvl="5"/>
            <a:r>
              <a:rPr lang="en-US" altLang="en-US" dirty="0"/>
              <a:t>  CK = {</a:t>
            </a:r>
            <a:r>
              <a:rPr lang="en-US" altLang="en-US" dirty="0" err="1"/>
              <a:t>IDSt</a:t>
            </a:r>
            <a:r>
              <a:rPr lang="en-US" altLang="en-US" dirty="0"/>
              <a:t>, </a:t>
            </a:r>
            <a:r>
              <a:rPr lang="en-US" altLang="en-US" dirty="0" err="1"/>
              <a:t>IDProf</a:t>
            </a:r>
            <a:r>
              <a:rPr lang="en-US" altLang="en-US" dirty="0"/>
              <a:t>}</a:t>
            </a:r>
          </a:p>
          <a:p>
            <a:pPr lvl="2"/>
            <a:endParaRPr lang="en-US" altLang="en-US"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8" name="Picture 7">
            <a:extLst>
              <a:ext uri="{FF2B5EF4-FFF2-40B4-BE49-F238E27FC236}">
                <a16:creationId xmlns:a16="http://schemas.microsoft.com/office/drawing/2014/main" id="{0514E84F-EBE0-471A-8FFA-AC5E7EE91B4C}"/>
              </a:ext>
            </a:extLst>
          </p:cNvPr>
          <p:cNvPicPr>
            <a:picLocks noChangeAspect="1"/>
          </p:cNvPicPr>
          <p:nvPr/>
        </p:nvPicPr>
        <p:blipFill>
          <a:blip r:embed="rId4"/>
          <a:stretch>
            <a:fillRect/>
          </a:stretch>
        </p:blipFill>
        <p:spPr>
          <a:xfrm>
            <a:off x="6280572" y="2474440"/>
            <a:ext cx="2497668" cy="2644082"/>
          </a:xfrm>
          <a:prstGeom prst="rect">
            <a:avLst/>
          </a:prstGeom>
        </p:spPr>
      </p:pic>
      <p:sp>
        <p:nvSpPr>
          <p:cNvPr id="3" name="Rectangle 2">
            <a:extLst>
              <a:ext uri="{FF2B5EF4-FFF2-40B4-BE49-F238E27FC236}">
                <a16:creationId xmlns:a16="http://schemas.microsoft.com/office/drawing/2014/main" id="{AF054B7D-92B2-45D4-9CB8-8DF9BC09A37D}"/>
              </a:ext>
            </a:extLst>
          </p:cNvPr>
          <p:cNvSpPr/>
          <p:nvPr/>
        </p:nvSpPr>
        <p:spPr>
          <a:xfrm>
            <a:off x="1178560" y="1678186"/>
            <a:ext cx="7533640" cy="62992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92078AF-894C-4582-A265-6670B36DBB0C}"/>
              </a:ext>
            </a:extLst>
          </p:cNvPr>
          <p:cNvSpPr/>
          <p:nvPr/>
        </p:nvSpPr>
        <p:spPr>
          <a:xfrm>
            <a:off x="5987627" y="3312160"/>
            <a:ext cx="3099223" cy="1787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61556A-54A6-40BE-90B8-D9B687F454F8}"/>
              </a:ext>
            </a:extLst>
          </p:cNvPr>
          <p:cNvSpPr txBox="1"/>
          <p:nvPr/>
        </p:nvSpPr>
        <p:spPr>
          <a:xfrm>
            <a:off x="-159143" y="4231882"/>
            <a:ext cx="6439715" cy="830997"/>
          </a:xfrm>
          <a:prstGeom prst="rect">
            <a:avLst/>
          </a:prstGeom>
          <a:noFill/>
        </p:spPr>
        <p:txBody>
          <a:bodyPr wrap="square">
            <a:spAutoFit/>
          </a:bodyPr>
          <a:lstStyle/>
          <a:p>
            <a:pPr lvl="2"/>
            <a:r>
              <a:rPr lang="en-US" altLang="en-US" sz="1600" dirty="0"/>
              <a:t>Students is NOT in 2NF because non-prime attributes (</a:t>
            </a:r>
            <a:r>
              <a:rPr lang="en-US" altLang="en-US" sz="1600" dirty="0" err="1"/>
              <a:t>LastName</a:t>
            </a:r>
            <a:r>
              <a:rPr lang="en-US" altLang="en-US" sz="1600" dirty="0"/>
              <a:t>, Prof) are functionally dependent on a subset of a candidate key. (IDST-&gt;</a:t>
            </a:r>
            <a:r>
              <a:rPr lang="en-US" altLang="en-US" sz="1600" dirty="0" err="1"/>
              <a:t>LastName</a:t>
            </a:r>
            <a:r>
              <a:rPr lang="en-US" altLang="en-US" sz="1600" dirty="0"/>
              <a:t>; </a:t>
            </a:r>
            <a:r>
              <a:rPr lang="en-US" altLang="en-US" sz="1600" dirty="0" err="1"/>
              <a:t>IDProf</a:t>
            </a:r>
            <a:r>
              <a:rPr lang="en-US" altLang="en-US" sz="1600" dirty="0"/>
              <a:t>-&gt;Prof)</a:t>
            </a:r>
          </a:p>
        </p:txBody>
      </p:sp>
    </p:spTree>
    <p:extLst>
      <p:ext uri="{BB962C8B-B14F-4D97-AF65-F5344CB8AC3E}">
        <p14:creationId xmlns:p14="http://schemas.microsoft.com/office/powerpoint/2010/main" val="174183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890E02-B8DE-41F0-916D-1E95FD2EF988}"/>
              </a:ext>
            </a:extLst>
          </p:cNvPr>
          <p:cNvPicPr>
            <a:picLocks noChangeAspect="1"/>
          </p:cNvPicPr>
          <p:nvPr/>
        </p:nvPicPr>
        <p:blipFill>
          <a:blip r:embed="rId3"/>
          <a:stretch>
            <a:fillRect/>
          </a:stretch>
        </p:blipFill>
        <p:spPr>
          <a:xfrm>
            <a:off x="5367359" y="43934"/>
            <a:ext cx="3548423" cy="3756432"/>
          </a:xfrm>
          <a:prstGeom prst="rect">
            <a:avLst/>
          </a:prstGeom>
        </p:spPr>
      </p:pic>
      <p:sp>
        <p:nvSpPr>
          <p:cNvPr id="12" name="Rectangle 11">
            <a:extLst>
              <a:ext uri="{FF2B5EF4-FFF2-40B4-BE49-F238E27FC236}">
                <a16:creationId xmlns:a16="http://schemas.microsoft.com/office/drawing/2014/main" id="{4DD8B1A3-3F17-4E80-98A6-85707F280171}"/>
              </a:ext>
            </a:extLst>
          </p:cNvPr>
          <p:cNvSpPr/>
          <p:nvPr/>
        </p:nvSpPr>
        <p:spPr>
          <a:xfrm>
            <a:off x="5005700" y="457200"/>
            <a:ext cx="3987835" cy="1141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8E48E4-A8FC-4343-9E21-32744D3C0F29}"/>
                  </a:ext>
                </a:extLst>
              </p:cNvPr>
              <p:cNvSpPr txBox="1"/>
              <p:nvPr/>
            </p:nvSpPr>
            <p:spPr>
              <a:xfrm>
                <a:off x="-1" y="457200"/>
                <a:ext cx="6280573" cy="4031873"/>
              </a:xfrm>
              <a:prstGeom prst="rect">
                <a:avLst/>
              </a:prstGeom>
              <a:noFill/>
            </p:spPr>
            <p:txBody>
              <a:bodyPr wrap="square" lIns="457200" tIns="182880" rIns="457200" bIns="0" rtlCol="0">
                <a:spAutoFit/>
              </a:bodyPr>
              <a:lstStyle/>
              <a:p>
                <a:pPr>
                  <a:spcAft>
                    <a:spcPts val="1000"/>
                  </a:spcAft>
                </a:pPr>
                <a:r>
                  <a:rPr lang="en-US" b="1" dirty="0"/>
                  <a:t>Third normal form (3NF)</a:t>
                </a:r>
              </a:p>
              <a:p>
                <a:pPr marL="342900" indent="-342900">
                  <a:spcAft>
                    <a:spcPts val="1000"/>
                  </a:spcAft>
                  <a:buFont typeface="Arial" panose="020B0604020202020204" pitchFamily="34" charset="0"/>
                  <a:buChar char="•"/>
                </a:pPr>
                <a:r>
                  <a:rPr lang="en-US" altLang="en-US" sz="1400" dirty="0"/>
                  <a:t>A relation is in 3NF if it is in 2NF and </a:t>
                </a:r>
                <a:r>
                  <a:rPr lang="en-US" altLang="en-US" sz="1400" b="1" dirty="0"/>
                  <a:t>every</a:t>
                </a:r>
                <a:r>
                  <a:rPr lang="en-US" altLang="en-US" sz="1400" dirty="0"/>
                  <a:t> </a:t>
                </a:r>
                <a:r>
                  <a:rPr lang="en-US" altLang="en-US" sz="1400" b="1" dirty="0"/>
                  <a:t>non-prime attribute</a:t>
                </a:r>
                <a:br>
                  <a:rPr lang="en-US" altLang="en-US" sz="1400" b="1" dirty="0"/>
                </a:br>
                <a:r>
                  <a:rPr lang="en-US" altLang="en-US" sz="1400" dirty="0"/>
                  <a:t>is </a:t>
                </a:r>
                <a:r>
                  <a:rPr lang="en-US" altLang="en-US" sz="1400" b="1" dirty="0"/>
                  <a:t>non-transitively</a:t>
                </a:r>
                <a:r>
                  <a:rPr lang="en-US" altLang="en-US" sz="1400" dirty="0"/>
                  <a:t> dependent on </a:t>
                </a:r>
                <a:r>
                  <a:rPr lang="en-US" altLang="en-US" sz="1400" b="1" dirty="0"/>
                  <a:t>every</a:t>
                </a:r>
                <a:r>
                  <a:rPr lang="en-US" altLang="en-US" sz="1400" dirty="0"/>
                  <a:t> key</a:t>
                </a:r>
              </a:p>
              <a:p>
                <a:pPr marL="342900" indent="-342900">
                  <a:spcAft>
                    <a:spcPts val="1000"/>
                  </a:spcAft>
                  <a:buFont typeface="Arial" panose="020B0604020202020204" pitchFamily="34" charset="0"/>
                  <a:buChar char="•"/>
                </a:pPr>
                <a:r>
                  <a:rPr lang="en-US" altLang="en-US" sz="1400" b="1" dirty="0"/>
                  <a:t>No</a:t>
                </a:r>
                <a:r>
                  <a:rPr lang="en-US" altLang="en-US" sz="1400" dirty="0"/>
                  <a:t> non-prime attributes can depend on other non-prime </a:t>
                </a:r>
                <a:br>
                  <a:rPr lang="en-US" altLang="en-US" sz="1400" dirty="0"/>
                </a:br>
                <a:r>
                  <a:rPr lang="en-US" altLang="en-US" sz="1400" dirty="0"/>
                  <a:t>attributes</a:t>
                </a:r>
              </a:p>
              <a:p>
                <a:pPr marL="342900" indent="-342900">
                  <a:spcAft>
                    <a:spcPts val="1000"/>
                  </a:spcAft>
                  <a:buFont typeface="Arial" panose="020B0604020202020204" pitchFamily="34" charset="0"/>
                  <a:buChar char="•"/>
                </a:pPr>
                <a:r>
                  <a:rPr lang="en-US" altLang="en-US" sz="1400" dirty="0"/>
                  <a:t>All the non-prime attributes </a:t>
                </a:r>
                <a:r>
                  <a:rPr lang="en-US" altLang="en-US" sz="1400" b="1" dirty="0"/>
                  <a:t>must</a:t>
                </a:r>
                <a:r>
                  <a:rPr lang="en-US" altLang="en-US" sz="1400" dirty="0"/>
                  <a:t> depend only on the </a:t>
                </a:r>
                <a:br>
                  <a:rPr lang="en-US" altLang="en-US" sz="1400" dirty="0"/>
                </a:br>
                <a:r>
                  <a:rPr lang="en-US" altLang="en-US" sz="1400" dirty="0"/>
                  <a:t>candidate keys</a:t>
                </a:r>
              </a:p>
              <a:p>
                <a:pPr marL="342900" indent="-342900">
                  <a:spcAft>
                    <a:spcPts val="1000"/>
                  </a:spcAft>
                  <a:buFont typeface="Arial" panose="020B0604020202020204" pitchFamily="34" charset="0"/>
                  <a:buChar char="•"/>
                </a:pPr>
                <a:r>
                  <a:rPr lang="en-US" altLang="en-US" sz="1400" dirty="0"/>
                  <a:t>A relation R with FDs F is in 3NF if, for all X → Y in F</a:t>
                </a:r>
                <a:r>
                  <a:rPr lang="en-US" altLang="en-US" sz="1400" baseline="30000" dirty="0"/>
                  <a:t>+</a:t>
                </a:r>
              </a:p>
              <a:p>
                <a:pPr lvl="2">
                  <a:buSzPct val="75000"/>
                </a:pPr>
                <a:r>
                  <a:rPr lang="en-US" altLang="en-US" sz="1400" dirty="0"/>
                  <a:t>Y </a:t>
                </a:r>
                <a14:m>
                  <m:oMath xmlns:m="http://schemas.openxmlformats.org/officeDocument/2006/math">
                    <m:r>
                      <a:rPr lang="en-US" altLang="en-US" sz="1400" dirty="0">
                        <a:latin typeface="Cambria Math" panose="02040503050406030204" pitchFamily="18" charset="0"/>
                      </a:rPr>
                      <m:t>⊆</m:t>
                    </m:r>
                  </m:oMath>
                </a14:m>
                <a:r>
                  <a:rPr lang="en-US" altLang="en-US" sz="1400" dirty="0"/>
                  <a:t> X   (trivial FD) </a:t>
                </a:r>
                <a:r>
                  <a:rPr lang="en-US" altLang="en-US" sz="1400" b="1" dirty="0"/>
                  <a:t>or</a:t>
                </a:r>
              </a:p>
              <a:p>
                <a:pPr lvl="2">
                  <a:buSzPct val="75000"/>
                </a:pPr>
                <a:r>
                  <a:rPr lang="en-US" altLang="en-US" sz="1400" dirty="0"/>
                  <a:t>X is a </a:t>
                </a:r>
                <a:r>
                  <a:rPr lang="en-US" altLang="en-US" sz="1400" dirty="0" err="1"/>
                  <a:t>superkey</a:t>
                </a:r>
                <a:r>
                  <a:rPr lang="en-US" altLang="en-US" sz="1400" dirty="0"/>
                  <a:t> for R </a:t>
                </a:r>
                <a:r>
                  <a:rPr lang="en-US" altLang="en-US" sz="1400" b="1" dirty="0"/>
                  <a:t>or</a:t>
                </a:r>
              </a:p>
              <a:p>
                <a:pPr lvl="2">
                  <a:spcAft>
                    <a:spcPts val="1000"/>
                  </a:spcAft>
                  <a:buSzPct val="75000"/>
                </a:pPr>
                <a:r>
                  <a:rPr lang="en-US" altLang="en-US" sz="1400" dirty="0"/>
                  <a:t>Each attribute in {Y – X} is a prime attribute</a:t>
                </a:r>
                <a:br>
                  <a:rPr lang="en-US" altLang="en-US" sz="1400" dirty="0"/>
                </a:br>
                <a:endParaRPr lang="en-US" altLang="en-US" sz="1400" dirty="0"/>
              </a:p>
              <a:p>
                <a:pPr marL="342900" indent="-342900">
                  <a:spcAft>
                    <a:spcPts val="1000"/>
                  </a:spcAft>
                  <a:buFont typeface="Arial" panose="020B0604020202020204" pitchFamily="34" charset="0"/>
                  <a:buChar char="•"/>
                </a:pPr>
                <a:r>
                  <a:rPr lang="en-US" altLang="en-US" sz="1400" dirty="0"/>
                  <a:t>3NF is violated when a non-key attribute depends on another non-key attribute</a:t>
                </a:r>
              </a:p>
            </p:txBody>
          </p:sp>
        </mc:Choice>
        <mc:Fallback xmlns="">
          <p:sp>
            <p:nvSpPr>
              <p:cNvPr id="7" name="TextBox 6">
                <a:extLst>
                  <a:ext uri="{FF2B5EF4-FFF2-40B4-BE49-F238E27FC236}">
                    <a16:creationId xmlns:a16="http://schemas.microsoft.com/office/drawing/2014/main" id="{2F8E48E4-A8FC-4343-9E21-32744D3C0F29}"/>
                  </a:ext>
                </a:extLst>
              </p:cNvPr>
              <p:cNvSpPr txBox="1">
                <a:spLocks noRot="1" noChangeAspect="1" noMove="1" noResize="1" noEditPoints="1" noAdjustHandles="1" noChangeArrowheads="1" noChangeShapeType="1" noTextEdit="1"/>
              </p:cNvSpPr>
              <p:nvPr/>
            </p:nvSpPr>
            <p:spPr>
              <a:xfrm>
                <a:off x="-1" y="457200"/>
                <a:ext cx="6280573" cy="4031873"/>
              </a:xfrm>
              <a:prstGeom prst="rect">
                <a:avLst/>
              </a:prstGeom>
              <a:blipFill>
                <a:blip r:embed="rId4"/>
                <a:stretch>
                  <a:fillRect b="-1815"/>
                </a:stretch>
              </a:blipFill>
            </p:spPr>
            <p:txBody>
              <a:bodyPr/>
              <a:lstStyle/>
              <a:p>
                <a:r>
                  <a:rPr lang="en-US">
                    <a:noFill/>
                  </a:rPr>
                  <a:t> </a:t>
                </a:r>
              </a:p>
            </p:txBody>
          </p:sp>
        </mc:Fallback>
      </mc:AlternateContent>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5">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0274319B-8722-45AA-B20D-0C2A5460C37B}"/>
              </a:ext>
            </a:extLst>
          </p:cNvPr>
          <p:cNvSpPr/>
          <p:nvPr/>
        </p:nvSpPr>
        <p:spPr>
          <a:xfrm>
            <a:off x="588106" y="997466"/>
            <a:ext cx="4989128" cy="50308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E3F34B-3E6E-47F6-AB17-C5670B49A129}"/>
              </a:ext>
            </a:extLst>
          </p:cNvPr>
          <p:cNvSpPr/>
          <p:nvPr/>
        </p:nvSpPr>
        <p:spPr>
          <a:xfrm>
            <a:off x="1088292" y="2978934"/>
            <a:ext cx="4046415" cy="74745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8D5516-7609-47F0-88DF-D8CD831AF91E}"/>
              </a:ext>
            </a:extLst>
          </p:cNvPr>
          <p:cNvSpPr txBox="1"/>
          <p:nvPr/>
        </p:nvSpPr>
        <p:spPr>
          <a:xfrm>
            <a:off x="6055630" y="4062422"/>
            <a:ext cx="2526082" cy="276999"/>
          </a:xfrm>
          <a:prstGeom prst="rect">
            <a:avLst/>
          </a:prstGeom>
          <a:noFill/>
        </p:spPr>
        <p:txBody>
          <a:bodyPr wrap="square" rtlCol="0">
            <a:spAutoFit/>
          </a:bodyPr>
          <a:lstStyle/>
          <a:p>
            <a:r>
              <a:rPr lang="en-US" sz="1200" b="1" i="1" dirty="0"/>
              <a:t>(Note – that we’re already in 3NF!)</a:t>
            </a:r>
          </a:p>
        </p:txBody>
      </p:sp>
    </p:spTree>
    <p:extLst>
      <p:ext uri="{BB962C8B-B14F-4D97-AF65-F5344CB8AC3E}">
        <p14:creationId xmlns:p14="http://schemas.microsoft.com/office/powerpoint/2010/main" val="265989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8" name="Picture 185" descr="3rd Normal Form Example">
            <a:extLst>
              <a:ext uri="{FF2B5EF4-FFF2-40B4-BE49-F238E27FC236}">
                <a16:creationId xmlns:a16="http://schemas.microsoft.com/office/drawing/2014/main" id="{028D16CA-EB24-4CCC-BE2C-C4087F0F8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95176"/>
            <a:ext cx="3969439" cy="15319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3" descr="Example Not In Third Normal Form">
            <a:extLst>
              <a:ext uri="{FF2B5EF4-FFF2-40B4-BE49-F238E27FC236}">
                <a16:creationId xmlns:a16="http://schemas.microsoft.com/office/drawing/2014/main" id="{2E6E3D4D-CA07-43FA-AD7B-F5E4237F5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383" y="2571750"/>
            <a:ext cx="3055367" cy="153191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32916713-7CB3-4C9E-A58F-11D4B4366E4A}"/>
              </a:ext>
            </a:extLst>
          </p:cNvPr>
          <p:cNvSpPr/>
          <p:nvPr/>
        </p:nvSpPr>
        <p:spPr>
          <a:xfrm>
            <a:off x="4038600" y="3361134"/>
            <a:ext cx="386080" cy="29464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1AB085-0645-4FA9-87A9-8BEB46452292}"/>
              </a:ext>
            </a:extLst>
          </p:cNvPr>
          <p:cNvSpPr txBox="1"/>
          <p:nvPr/>
        </p:nvSpPr>
        <p:spPr>
          <a:xfrm>
            <a:off x="4693659" y="2225844"/>
            <a:ext cx="3352800" cy="369332"/>
          </a:xfrm>
          <a:prstGeom prst="rect">
            <a:avLst/>
          </a:prstGeom>
          <a:noFill/>
        </p:spPr>
        <p:txBody>
          <a:bodyPr wrap="square" rtlCol="0">
            <a:spAutoFit/>
          </a:bodyPr>
          <a:lstStyle/>
          <a:p>
            <a:pPr algn="ctr"/>
            <a:r>
              <a:rPr lang="en-US" b="1" dirty="0"/>
              <a:t>Conversion to 3NF</a:t>
            </a:r>
          </a:p>
        </p:txBody>
      </p:sp>
      <p:sp>
        <p:nvSpPr>
          <p:cNvPr id="11" name="Rectangle 10">
            <a:extLst>
              <a:ext uri="{FF2B5EF4-FFF2-40B4-BE49-F238E27FC236}">
                <a16:creationId xmlns:a16="http://schemas.microsoft.com/office/drawing/2014/main" id="{26180A40-1A58-460C-B5D2-B0F2BD1C2373}"/>
              </a:ext>
            </a:extLst>
          </p:cNvPr>
          <p:cNvSpPr/>
          <p:nvPr/>
        </p:nvSpPr>
        <p:spPr>
          <a:xfrm>
            <a:off x="3914205" y="2197160"/>
            <a:ext cx="4953911" cy="21681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B2CC5E-A580-4674-A380-1FD9E90BAF4F}"/>
              </a:ext>
            </a:extLst>
          </p:cNvPr>
          <p:cNvSpPr txBox="1"/>
          <p:nvPr/>
        </p:nvSpPr>
        <p:spPr>
          <a:xfrm>
            <a:off x="548771" y="2225844"/>
            <a:ext cx="3352800" cy="369332"/>
          </a:xfrm>
          <a:prstGeom prst="rect">
            <a:avLst/>
          </a:prstGeom>
          <a:noFill/>
        </p:spPr>
        <p:txBody>
          <a:bodyPr wrap="square" rtlCol="0">
            <a:spAutoFit/>
          </a:bodyPr>
          <a:lstStyle/>
          <a:p>
            <a:pPr algn="ctr"/>
            <a:r>
              <a:rPr lang="en-US" b="1" dirty="0"/>
              <a:t>Sample Table in 2NF</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560223"/>
          </a:xfrm>
          <a:prstGeom prst="rect">
            <a:avLst/>
          </a:prstGeom>
          <a:noFill/>
        </p:spPr>
        <p:txBody>
          <a:bodyPr wrap="square" lIns="457200" tIns="182880" rIns="457200" bIns="0" rtlCol="0">
            <a:spAutoFit/>
          </a:bodyPr>
          <a:lstStyle/>
          <a:p>
            <a:pPr>
              <a:spcAft>
                <a:spcPts val="1000"/>
              </a:spcAft>
            </a:pPr>
            <a:r>
              <a:rPr lang="en-US" b="1" dirty="0"/>
              <a:t>Third normal form (3NF) – example going from 2NF to 3NF</a:t>
            </a:r>
          </a:p>
          <a:p>
            <a:pPr lvl="1">
              <a:spcAft>
                <a:spcPts val="0"/>
              </a:spcAft>
            </a:pPr>
            <a:r>
              <a:rPr lang="en-US" altLang="en-US" dirty="0"/>
              <a:t>F = { </a:t>
            </a:r>
            <a:r>
              <a:rPr lang="en-US" altLang="en-US" dirty="0" err="1"/>
              <a:t>Book_ID</a:t>
            </a:r>
            <a:r>
              <a:rPr lang="en-US" altLang="en-US" dirty="0"/>
              <a:t> → </a:t>
            </a:r>
            <a:r>
              <a:rPr lang="en-US" altLang="en-US" dirty="0" err="1"/>
              <a:t>Genre_ID</a:t>
            </a:r>
            <a:endParaRPr lang="en-US" altLang="en-US" dirty="0"/>
          </a:p>
          <a:p>
            <a:pPr lvl="1">
              <a:spcAft>
                <a:spcPts val="0"/>
              </a:spcAft>
            </a:pPr>
            <a:r>
              <a:rPr lang="en-US" altLang="en-US" dirty="0"/>
              <a:t>	</a:t>
            </a:r>
            <a:r>
              <a:rPr lang="en-US" altLang="en-US" dirty="0" err="1"/>
              <a:t>Genre_ID</a:t>
            </a:r>
            <a:r>
              <a:rPr lang="en-US" altLang="en-US" dirty="0"/>
              <a:t> → </a:t>
            </a:r>
            <a:r>
              <a:rPr lang="en-US" altLang="en-US" dirty="0" err="1"/>
              <a:t>Genre_Type</a:t>
            </a:r>
            <a:endParaRPr lang="en-US" altLang="en-US" dirty="0"/>
          </a:p>
          <a:p>
            <a:pPr lvl="1">
              <a:spcAft>
                <a:spcPts val="1000"/>
              </a:spcAft>
            </a:pPr>
            <a:r>
              <a:rPr lang="en-US" altLang="en-US" dirty="0"/>
              <a:t>	</a:t>
            </a:r>
            <a:r>
              <a:rPr lang="en-US" altLang="en-US" dirty="0" err="1"/>
              <a:t>Book_ID</a:t>
            </a:r>
            <a:r>
              <a:rPr lang="en-US" altLang="en-US" dirty="0"/>
              <a:t> → Price}</a:t>
            </a:r>
          </a:p>
          <a:p>
            <a:pPr lvl="1">
              <a:spcAft>
                <a:spcPts val="1000"/>
              </a:spcAft>
            </a:pPr>
            <a:r>
              <a:rPr lang="en-US" altLang="en-US" dirty="0"/>
              <a:t>CK is {</a:t>
            </a:r>
            <a:r>
              <a:rPr lang="en-US" altLang="en-US" dirty="0" err="1"/>
              <a:t>Book_ID</a:t>
            </a:r>
            <a:r>
              <a:rPr lang="en-US" altLang="en-US" dirty="0"/>
              <a:t>}</a:t>
            </a:r>
          </a:p>
          <a:p>
            <a:pPr lvl="1">
              <a:spcAft>
                <a:spcPts val="1000"/>
              </a:spcAft>
            </a:pPr>
            <a:endParaRPr lang="en-US" altLang="en-US" dirty="0"/>
          </a:p>
          <a:p>
            <a:pPr lvl="1">
              <a:spcAft>
                <a:spcPts val="1000"/>
              </a:spcAft>
            </a:pPr>
            <a:endParaRPr lang="en-US" altLang="en-US" dirty="0"/>
          </a:p>
          <a:p>
            <a:pPr lvl="1">
              <a:spcAft>
                <a:spcPts val="1000"/>
              </a:spcAft>
            </a:pPr>
            <a:endParaRPr lang="en-US" altLang="en-US" dirty="0"/>
          </a:p>
          <a:p>
            <a:pPr lvl="1">
              <a:spcAft>
                <a:spcPts val="1000"/>
              </a:spcAft>
            </a:pPr>
            <a:endParaRPr lang="en-US" altLang="en-US" dirty="0"/>
          </a:p>
          <a:p>
            <a:pPr lvl="1">
              <a:spcAft>
                <a:spcPts val="1000"/>
              </a:spcAft>
            </a:pPr>
            <a:br>
              <a:rPr lang="en-US" altLang="en-US" sz="1600" dirty="0"/>
            </a:br>
            <a:r>
              <a:rPr lang="en-US" altLang="en-US" sz="1600" b="1" dirty="0" err="1"/>
              <a:t>Table_Book_Detail</a:t>
            </a:r>
            <a:r>
              <a:rPr lang="en-US" altLang="en-US" sz="1600" dirty="0"/>
              <a:t> is in 2NF but </a:t>
            </a:r>
            <a:r>
              <a:rPr lang="en-US" altLang="en-US" sz="1600" b="1" dirty="0"/>
              <a:t>NOT</a:t>
            </a:r>
            <a:r>
              <a:rPr lang="en-US" altLang="en-US" sz="1600" dirty="0"/>
              <a:t> in 3NF. </a:t>
            </a:r>
            <a:r>
              <a:rPr lang="en-US" altLang="en-US" sz="1600" dirty="0" err="1"/>
              <a:t>Genre_Type</a:t>
            </a:r>
            <a:r>
              <a:rPr lang="en-US" altLang="en-US" sz="1600" dirty="0"/>
              <a:t> (non-prime attribute) functionally depends from the </a:t>
            </a:r>
            <a:r>
              <a:rPr lang="en-US" altLang="en-US" sz="1600" dirty="0" err="1"/>
              <a:t>Genre_ID</a:t>
            </a:r>
            <a:r>
              <a:rPr lang="en-US" altLang="en-US" sz="1600" dirty="0"/>
              <a:t>, which is </a:t>
            </a:r>
            <a:r>
              <a:rPr lang="en-US" altLang="en-US" sz="1600" b="1" dirty="0"/>
              <a:t>NOT</a:t>
            </a:r>
            <a:r>
              <a:rPr lang="en-US" altLang="en-US" sz="1600" dirty="0"/>
              <a:t> a prime attribute, a 3NF violation. However, by transitivity </a:t>
            </a:r>
            <a:r>
              <a:rPr lang="en-US" altLang="en-US" sz="1600" dirty="0" err="1"/>
              <a:t>Genre_ID</a:t>
            </a:r>
            <a:r>
              <a:rPr lang="en-US" altLang="en-US" sz="1600" dirty="0"/>
              <a:t> can be obtained from the </a:t>
            </a:r>
            <a:r>
              <a:rPr lang="en-US" altLang="en-US" sz="1600" dirty="0" err="1"/>
              <a:t>Book_ID</a:t>
            </a:r>
            <a:r>
              <a:rPr lang="en-US" altLang="en-US" sz="1600" dirty="0"/>
              <a:t>, which is a CK, then 2NF is OK.</a:t>
            </a:r>
            <a:endParaRPr lang="en-US" altLang="en-US" dirty="0"/>
          </a:p>
        </p:txBody>
      </p:sp>
    </p:spTree>
    <p:extLst>
      <p:ext uri="{BB962C8B-B14F-4D97-AF65-F5344CB8AC3E}">
        <p14:creationId xmlns:p14="http://schemas.microsoft.com/office/powerpoint/2010/main" val="41288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4E365F8-355C-45F1-A941-3F424A2362CA}"/>
              </a:ext>
            </a:extLst>
          </p:cNvPr>
          <p:cNvPicPr>
            <a:picLocks noChangeAspect="1"/>
          </p:cNvPicPr>
          <p:nvPr/>
        </p:nvPicPr>
        <p:blipFill>
          <a:blip r:embed="rId3"/>
          <a:stretch>
            <a:fillRect/>
          </a:stretch>
        </p:blipFill>
        <p:spPr>
          <a:xfrm>
            <a:off x="5367359" y="43934"/>
            <a:ext cx="3548423" cy="3756432"/>
          </a:xfrm>
          <a:prstGeom prst="rect">
            <a:avLst/>
          </a:prstGeom>
        </p:spPr>
      </p:pic>
      <p:sp>
        <p:nvSpPr>
          <p:cNvPr id="11" name="Rectangle 10">
            <a:extLst>
              <a:ext uri="{FF2B5EF4-FFF2-40B4-BE49-F238E27FC236}">
                <a16:creationId xmlns:a16="http://schemas.microsoft.com/office/drawing/2014/main" id="{22B99C84-6C61-4D50-8050-E9961CB8448D}"/>
              </a:ext>
            </a:extLst>
          </p:cNvPr>
          <p:cNvSpPr/>
          <p:nvPr/>
        </p:nvSpPr>
        <p:spPr>
          <a:xfrm>
            <a:off x="5005700" y="457200"/>
            <a:ext cx="3987835" cy="1141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8E48E4-A8FC-4343-9E21-32744D3C0F29}"/>
                  </a:ext>
                </a:extLst>
              </p:cNvPr>
              <p:cNvSpPr txBox="1"/>
              <p:nvPr/>
            </p:nvSpPr>
            <p:spPr>
              <a:xfrm>
                <a:off x="-1" y="457200"/>
                <a:ext cx="5386583" cy="1923604"/>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Boyce-Codd normal form (BCNF)</a:t>
                </a:r>
              </a:p>
              <a:p>
                <a:pPr marL="342900" indent="-342900">
                  <a:spcAft>
                    <a:spcPts val="1000"/>
                  </a:spcAft>
                  <a:buFont typeface="Arial" panose="020B0604020202020204" pitchFamily="34" charset="0"/>
                  <a:buChar char="•"/>
                </a:pPr>
                <a:r>
                  <a:rPr lang="en-US" altLang="en-US" sz="1400" dirty="0"/>
                  <a:t>All redundancy based on functional dependency is removed </a:t>
                </a:r>
              </a:p>
              <a:p>
                <a:pPr marL="342900" indent="-342900">
                  <a:spcAft>
                    <a:spcPts val="1000"/>
                  </a:spcAft>
                  <a:buFont typeface="Arial" panose="020B0604020202020204" pitchFamily="34" charset="0"/>
                  <a:buChar char="•"/>
                </a:pPr>
                <a:r>
                  <a:rPr lang="en-US" altLang="en-US" sz="1400" dirty="0"/>
                  <a:t>A relation R with FDs F is in BCNF if, for all X → Y  in F</a:t>
                </a:r>
                <a:r>
                  <a:rPr lang="en-US" altLang="en-US" sz="1400" baseline="30000" dirty="0"/>
                  <a:t>+</a:t>
                </a:r>
              </a:p>
              <a:p>
                <a:pPr marL="1257300" lvl="2" indent="-342900">
                  <a:buSzPct val="75000"/>
                  <a:buFont typeface="Arial" panose="020B0604020202020204" pitchFamily="34" charset="0"/>
                  <a:buChar char="•"/>
                </a:pPr>
                <a:r>
                  <a:rPr lang="en-US" altLang="en-US" sz="1400" dirty="0"/>
                  <a:t>Y </a:t>
                </a:r>
                <a14:m>
                  <m:oMath xmlns:m="http://schemas.openxmlformats.org/officeDocument/2006/math">
                    <m:r>
                      <a:rPr lang="en-US" altLang="en-US" sz="1400" dirty="0">
                        <a:latin typeface="Cambria Math" panose="02040503050406030204" pitchFamily="18" charset="0"/>
                      </a:rPr>
                      <m:t>⊆</m:t>
                    </m:r>
                  </m:oMath>
                </a14:m>
                <a:r>
                  <a:rPr lang="en-US" altLang="en-US" sz="1400" dirty="0"/>
                  <a:t> X (trivial FD) </a:t>
                </a:r>
                <a:r>
                  <a:rPr lang="en-US" altLang="en-US" sz="1400" b="1" dirty="0"/>
                  <a:t>or</a:t>
                </a:r>
              </a:p>
              <a:p>
                <a:pPr marL="1257300" lvl="2" indent="-342900">
                  <a:spcAft>
                    <a:spcPts val="1000"/>
                  </a:spcAft>
                  <a:buSzPct val="75000"/>
                  <a:buFont typeface="Arial" panose="020B0604020202020204" pitchFamily="34" charset="0"/>
                  <a:buChar char="•"/>
                </a:pPr>
                <a:r>
                  <a:rPr lang="en-US" altLang="en-US" sz="1400" dirty="0"/>
                  <a:t>X is a </a:t>
                </a:r>
                <a:r>
                  <a:rPr lang="en-US" altLang="en-US" sz="1400" dirty="0" err="1"/>
                  <a:t>superkey</a:t>
                </a:r>
                <a:r>
                  <a:rPr lang="en-US" altLang="en-US" sz="1400" dirty="0"/>
                  <a:t> for R</a:t>
                </a:r>
              </a:p>
            </p:txBody>
          </p:sp>
        </mc:Choice>
        <mc:Fallback xmlns="">
          <p:sp>
            <p:nvSpPr>
              <p:cNvPr id="7" name="TextBox 6">
                <a:extLst>
                  <a:ext uri="{FF2B5EF4-FFF2-40B4-BE49-F238E27FC236}">
                    <a16:creationId xmlns:a16="http://schemas.microsoft.com/office/drawing/2014/main" id="{2F8E48E4-A8FC-4343-9E21-32744D3C0F29}"/>
                  </a:ext>
                </a:extLst>
              </p:cNvPr>
              <p:cNvSpPr txBox="1">
                <a:spLocks noRot="1" noChangeAspect="1" noMove="1" noResize="1" noEditPoints="1" noAdjustHandles="1" noChangeArrowheads="1" noChangeShapeType="1" noTextEdit="1"/>
              </p:cNvSpPr>
              <p:nvPr/>
            </p:nvSpPr>
            <p:spPr>
              <a:xfrm>
                <a:off x="-1" y="457200"/>
                <a:ext cx="5386583" cy="1923604"/>
              </a:xfrm>
              <a:prstGeom prst="rect">
                <a:avLst/>
              </a:prstGeom>
              <a:blipFill>
                <a:blip r:embed="rId4"/>
                <a:stretch>
                  <a:fillRect b="-4747"/>
                </a:stretch>
              </a:blipFill>
            </p:spPr>
            <p:txBody>
              <a:bodyPr/>
              <a:lstStyle/>
              <a:p>
                <a:r>
                  <a:rPr lang="en-US">
                    <a:noFill/>
                  </a:rPr>
                  <a:t> </a:t>
                </a:r>
              </a:p>
            </p:txBody>
          </p:sp>
        </mc:Fallback>
      </mc:AlternateContent>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5">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4ECD1FD4-343D-4BCF-B45B-52AEEC470C45}"/>
              </a:ext>
            </a:extLst>
          </p:cNvPr>
          <p:cNvSpPr/>
          <p:nvPr/>
        </p:nvSpPr>
        <p:spPr>
          <a:xfrm>
            <a:off x="192266" y="1578230"/>
            <a:ext cx="4573514" cy="8465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6DB83A9-F4EA-4F9E-9610-D3A6960C25EC}"/>
              </a:ext>
            </a:extLst>
          </p:cNvPr>
          <p:cNvPicPr>
            <a:picLocks noChangeAspect="1"/>
          </p:cNvPicPr>
          <p:nvPr/>
        </p:nvPicPr>
        <p:blipFill>
          <a:blip r:embed="rId6"/>
          <a:stretch>
            <a:fillRect/>
          </a:stretch>
        </p:blipFill>
        <p:spPr>
          <a:xfrm>
            <a:off x="314780" y="2898318"/>
            <a:ext cx="4475515" cy="916728"/>
          </a:xfrm>
          <a:prstGeom prst="rect">
            <a:avLst/>
          </a:prstGeom>
        </p:spPr>
      </p:pic>
      <p:sp>
        <p:nvSpPr>
          <p:cNvPr id="6" name="Rectangle 5">
            <a:extLst>
              <a:ext uri="{FF2B5EF4-FFF2-40B4-BE49-F238E27FC236}">
                <a16:creationId xmlns:a16="http://schemas.microsoft.com/office/drawing/2014/main" id="{511F05D7-A3ED-4671-B738-693BE80DD4A2}"/>
              </a:ext>
            </a:extLst>
          </p:cNvPr>
          <p:cNvSpPr/>
          <p:nvPr/>
        </p:nvSpPr>
        <p:spPr>
          <a:xfrm>
            <a:off x="433699" y="4050624"/>
            <a:ext cx="5337315" cy="646331"/>
          </a:xfrm>
          <a:prstGeom prst="rect">
            <a:avLst/>
          </a:prstGeom>
        </p:spPr>
        <p:txBody>
          <a:bodyPr wrap="square">
            <a:spAutoFit/>
          </a:bodyPr>
          <a:lstStyle/>
          <a:p>
            <a:pPr>
              <a:spcAft>
                <a:spcPts val="1000"/>
              </a:spcAft>
            </a:pPr>
            <a:r>
              <a:rPr lang="en-US" altLang="en-US" b="1" i="1" dirty="0"/>
              <a:t>“The key, the whole key, and nothing but the key, so help me Codd”</a:t>
            </a:r>
          </a:p>
        </p:txBody>
      </p:sp>
      <p:sp>
        <p:nvSpPr>
          <p:cNvPr id="12" name="TextBox 11">
            <a:extLst>
              <a:ext uri="{FF2B5EF4-FFF2-40B4-BE49-F238E27FC236}">
                <a16:creationId xmlns:a16="http://schemas.microsoft.com/office/drawing/2014/main" id="{F61EEFB1-0B13-4F7E-B11C-DCC7123F0EA7}"/>
              </a:ext>
            </a:extLst>
          </p:cNvPr>
          <p:cNvSpPr txBox="1"/>
          <p:nvPr/>
        </p:nvSpPr>
        <p:spPr>
          <a:xfrm>
            <a:off x="5530664" y="3779089"/>
            <a:ext cx="2937905" cy="276999"/>
          </a:xfrm>
          <a:prstGeom prst="rect">
            <a:avLst/>
          </a:prstGeom>
          <a:noFill/>
        </p:spPr>
        <p:txBody>
          <a:bodyPr wrap="square" rtlCol="0">
            <a:spAutoFit/>
          </a:bodyPr>
          <a:lstStyle/>
          <a:p>
            <a:r>
              <a:rPr lang="en-US" sz="1200" b="1" i="1" dirty="0"/>
              <a:t>(Note – that we’re already in BCNF, too!)</a:t>
            </a:r>
          </a:p>
        </p:txBody>
      </p:sp>
    </p:spTree>
    <p:extLst>
      <p:ext uri="{BB962C8B-B14F-4D97-AF65-F5344CB8AC3E}">
        <p14:creationId xmlns:p14="http://schemas.microsoft.com/office/powerpoint/2010/main" val="368905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99E0D-C488-4A6C-9EC7-DCFD1A68229D}"/>
              </a:ext>
            </a:extLst>
          </p:cNvPr>
          <p:cNvSpPr>
            <a:spLocks noGrp="1"/>
          </p:cNvSpPr>
          <p:nvPr>
            <p:ph type="title"/>
          </p:nvPr>
        </p:nvSpPr>
        <p:spPr/>
        <p:txBody>
          <a:bodyPr/>
          <a:lstStyle/>
          <a:p>
            <a:r>
              <a:rPr lang="en-US" dirty="0"/>
              <a:t>A real world example</a:t>
            </a:r>
          </a:p>
        </p:txBody>
      </p:sp>
      <p:sp>
        <p:nvSpPr>
          <p:cNvPr id="5" name="Text Placeholder 4">
            <a:extLst>
              <a:ext uri="{FF2B5EF4-FFF2-40B4-BE49-F238E27FC236}">
                <a16:creationId xmlns:a16="http://schemas.microsoft.com/office/drawing/2014/main" id="{7AF7DEBD-3F50-4E79-8D35-C1AA42AE0D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947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8879-FB64-42B2-B738-11EC2E33B914}"/>
              </a:ext>
            </a:extLst>
          </p:cNvPr>
          <p:cNvSpPr>
            <a:spLocks noGrp="1"/>
          </p:cNvSpPr>
          <p:nvPr>
            <p:ph type="title"/>
          </p:nvPr>
        </p:nvSpPr>
        <p:spPr/>
        <p:txBody>
          <a:bodyPr/>
          <a:lstStyle/>
          <a:p>
            <a:r>
              <a:rPr lang="en-US" dirty="0"/>
              <a:t>In the beginning, there was a question …</a:t>
            </a:r>
          </a:p>
        </p:txBody>
      </p:sp>
      <p:pic>
        <p:nvPicPr>
          <p:cNvPr id="4" name="Content Placeholder 3">
            <a:extLst>
              <a:ext uri="{FF2B5EF4-FFF2-40B4-BE49-F238E27FC236}">
                <a16:creationId xmlns:a16="http://schemas.microsoft.com/office/drawing/2014/main" id="{2A635C90-7CDE-4CAF-A31E-6A798521F3CE}"/>
              </a:ext>
            </a:extLst>
          </p:cNvPr>
          <p:cNvPicPr>
            <a:picLocks noGrp="1" noChangeAspect="1"/>
          </p:cNvPicPr>
          <p:nvPr>
            <p:ph idx="1"/>
          </p:nvPr>
        </p:nvPicPr>
        <p:blipFill>
          <a:blip r:embed="rId2"/>
          <a:stretch>
            <a:fillRect/>
          </a:stretch>
        </p:blipFill>
        <p:spPr>
          <a:xfrm>
            <a:off x="2379862" y="1025525"/>
            <a:ext cx="4378345" cy="4094255"/>
          </a:xfrm>
          <a:prstGeom prst="rect">
            <a:avLst/>
          </a:prstGeom>
        </p:spPr>
      </p:pic>
    </p:spTree>
    <p:extLst>
      <p:ext uri="{BB962C8B-B14F-4D97-AF65-F5344CB8AC3E}">
        <p14:creationId xmlns:p14="http://schemas.microsoft.com/office/powerpoint/2010/main" val="282554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4E768B-030E-4681-9FDF-D4C862938730}"/>
              </a:ext>
            </a:extLst>
          </p:cNvPr>
          <p:cNvSpPr>
            <a:spLocks noGrp="1"/>
          </p:cNvSpPr>
          <p:nvPr>
            <p:ph type="title"/>
          </p:nvPr>
        </p:nvSpPr>
        <p:spPr/>
        <p:txBody>
          <a:bodyPr/>
          <a:lstStyle/>
          <a:p>
            <a:r>
              <a:rPr lang="en-US" dirty="0"/>
              <a:t> … and then there were data …</a:t>
            </a:r>
          </a:p>
        </p:txBody>
      </p:sp>
      <p:graphicFrame>
        <p:nvGraphicFramePr>
          <p:cNvPr id="20" name="Content Placeholder 19">
            <a:extLst>
              <a:ext uri="{FF2B5EF4-FFF2-40B4-BE49-F238E27FC236}">
                <a16:creationId xmlns:a16="http://schemas.microsoft.com/office/drawing/2014/main" id="{2D7DC4E0-A8AF-46D1-9444-632098B641BB}"/>
              </a:ext>
            </a:extLst>
          </p:cNvPr>
          <p:cNvGraphicFramePr>
            <a:graphicFrameLocks noGrp="1"/>
          </p:cNvGraphicFramePr>
          <p:nvPr>
            <p:ph sz="half" idx="1"/>
          </p:nvPr>
        </p:nvGraphicFramePr>
        <p:xfrm>
          <a:off x="183661" y="2057400"/>
          <a:ext cx="4254883" cy="1028700"/>
        </p:xfrm>
        <a:graphic>
          <a:graphicData uri="http://schemas.openxmlformats.org/drawingml/2006/table">
            <a:tbl>
              <a:tblPr/>
              <a:tblGrid>
                <a:gridCol w="2013579">
                  <a:extLst>
                    <a:ext uri="{9D8B030D-6E8A-4147-A177-3AD203B41FA5}">
                      <a16:colId xmlns:a16="http://schemas.microsoft.com/office/drawing/2014/main" val="761843667"/>
                    </a:ext>
                  </a:extLst>
                </a:gridCol>
                <a:gridCol w="1138630">
                  <a:extLst>
                    <a:ext uri="{9D8B030D-6E8A-4147-A177-3AD203B41FA5}">
                      <a16:colId xmlns:a16="http://schemas.microsoft.com/office/drawing/2014/main" val="821044406"/>
                    </a:ext>
                  </a:extLst>
                </a:gridCol>
                <a:gridCol w="1102674">
                  <a:extLst>
                    <a:ext uri="{9D8B030D-6E8A-4147-A177-3AD203B41FA5}">
                      <a16:colId xmlns:a16="http://schemas.microsoft.com/office/drawing/2014/main" val="2843767630"/>
                    </a:ext>
                  </a:extLst>
                </a:gridCol>
              </a:tblGrid>
              <a:tr h="200025">
                <a:tc gridSpan="3">
                  <a:txBody>
                    <a:bodyPr/>
                    <a:lstStyle/>
                    <a:p>
                      <a:pPr algn="ctr" rtl="0" fontAlgn="b"/>
                      <a:r>
                        <a:rPr lang="en-US" sz="1100" b="1" dirty="0">
                          <a:effectLst/>
                        </a:rPr>
                        <a:t>FROM: google survey form</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6096317"/>
                  </a:ext>
                </a:extLst>
              </a:tr>
              <a:tr h="200025">
                <a:tc>
                  <a:txBody>
                    <a:bodyPr/>
                    <a:lstStyle/>
                    <a:p>
                      <a:pPr rtl="0" fontAlgn="b"/>
                      <a:r>
                        <a:rPr lang="en-US" sz="1100" b="1" dirty="0">
                          <a:effectLst/>
                        </a:rPr>
                        <a:t>Course</a:t>
                      </a:r>
                    </a:p>
                  </a:txBody>
                  <a:tcPr marL="39395" marR="3939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dirty="0">
                          <a:effectLst/>
                        </a:rPr>
                        <a:t>Instructor</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Languages</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575300282"/>
                  </a:ext>
                </a:extLst>
              </a:tr>
              <a:tr h="200025">
                <a:tc>
                  <a:txBody>
                    <a:bodyPr/>
                    <a:lstStyle/>
                    <a:p>
                      <a:pPr rtl="0" fontAlgn="b"/>
                      <a:r>
                        <a:rPr lang="en-US" sz="1100" dirty="0">
                          <a:effectLst/>
                        </a:rPr>
                        <a:t>CMSC508 - Databases</a:t>
                      </a:r>
                    </a:p>
                  </a:txBody>
                  <a:tcPr marL="39395" marR="3939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 Leonard</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Perl, SQL</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85300623"/>
                  </a:ext>
                </a:extLst>
              </a:tr>
              <a:tr h="200025">
                <a:tc>
                  <a:txBody>
                    <a:bodyPr/>
                    <a:lstStyle/>
                    <a:p>
                      <a:pPr rtl="0" fontAlgn="b"/>
                      <a:r>
                        <a:rPr lang="en-US" sz="1100">
                          <a:effectLst/>
                        </a:rPr>
                        <a:t>CMSC508 - Databases</a:t>
                      </a:r>
                    </a:p>
                  </a:txBody>
                  <a:tcPr marL="39395" marR="3939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 Cano</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 SQL</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79345464"/>
                  </a:ext>
                </a:extLst>
              </a:tr>
              <a:tr h="200025">
                <a:tc>
                  <a:txBody>
                    <a:bodyPr/>
                    <a:lstStyle/>
                    <a:p>
                      <a:pPr rtl="0" fontAlgn="b"/>
                      <a:r>
                        <a:rPr lang="en-US" sz="1100" dirty="0">
                          <a:effectLst/>
                        </a:rPr>
                        <a:t>CMSC255 - Intro to Coding</a:t>
                      </a:r>
                    </a:p>
                  </a:txBody>
                  <a:tcPr marL="39395" marR="3939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John Riley</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Python, SQL</a:t>
                      </a:r>
                    </a:p>
                  </a:txBody>
                  <a:tcPr marL="39395" marR="3939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48516"/>
                  </a:ext>
                </a:extLst>
              </a:tr>
            </a:tbl>
          </a:graphicData>
        </a:graphic>
      </p:graphicFrame>
      <p:sp>
        <p:nvSpPr>
          <p:cNvPr id="21" name="Content Placeholder 20">
            <a:extLst>
              <a:ext uri="{FF2B5EF4-FFF2-40B4-BE49-F238E27FC236}">
                <a16:creationId xmlns:a16="http://schemas.microsoft.com/office/drawing/2014/main" id="{963297EE-B999-48EC-A37F-CB1E661BF997}"/>
              </a:ext>
            </a:extLst>
          </p:cNvPr>
          <p:cNvSpPr>
            <a:spLocks noGrp="1"/>
          </p:cNvSpPr>
          <p:nvPr>
            <p:ph sz="half" idx="2"/>
          </p:nvPr>
        </p:nvSpPr>
        <p:spPr>
          <a:xfrm>
            <a:off x="4648200" y="1539631"/>
            <a:ext cx="4391472" cy="3498774"/>
          </a:xfrm>
        </p:spPr>
        <p:txBody>
          <a:bodyPr>
            <a:normAutofit/>
          </a:bodyPr>
          <a:lstStyle/>
          <a:p>
            <a:pPr indent="0">
              <a:spcAft>
                <a:spcPts val="1000"/>
              </a:spcAft>
              <a:buNone/>
            </a:pPr>
            <a:r>
              <a:rPr lang="en-US" altLang="en-US" sz="1600" b="1" dirty="0"/>
              <a:t>But the data were ill-formed and unusable</a:t>
            </a:r>
          </a:p>
          <a:p>
            <a:pPr marL="628650" indent="-285750">
              <a:spcAft>
                <a:spcPts val="1000"/>
              </a:spcAft>
            </a:pPr>
            <a:r>
              <a:rPr lang="en-US" altLang="en-US" sz="1600" dirty="0"/>
              <a:t>Each row represents a response</a:t>
            </a:r>
          </a:p>
          <a:p>
            <a:pPr marL="628650" indent="-285750">
              <a:spcAft>
                <a:spcPts val="1000"/>
              </a:spcAft>
            </a:pPr>
            <a:r>
              <a:rPr lang="en-US" altLang="en-US" sz="1600" dirty="0"/>
              <a:t>Can relational algebra be used?</a:t>
            </a:r>
          </a:p>
          <a:p>
            <a:pPr marL="742950" lvl="1">
              <a:spcAft>
                <a:spcPts val="1000"/>
              </a:spcAft>
            </a:pPr>
            <a:r>
              <a:rPr lang="en-US" altLang="en-US" sz="1600" dirty="0"/>
              <a:t>Which instructors know SQL?</a:t>
            </a:r>
          </a:p>
          <a:p>
            <a:pPr marL="742950" lvl="1">
              <a:spcAft>
                <a:spcPts val="1000"/>
              </a:spcAft>
            </a:pPr>
            <a:r>
              <a:rPr lang="en-US" altLang="en-US" sz="1600" dirty="0"/>
              <a:t>Who teaches CMSC508?</a:t>
            </a:r>
          </a:p>
          <a:p>
            <a:pPr marL="628650">
              <a:spcAft>
                <a:spcPts val="1000"/>
              </a:spcAft>
            </a:pPr>
            <a:r>
              <a:rPr lang="en-US" altLang="en-US" sz="1800" dirty="0"/>
              <a:t>Is there redundant data?</a:t>
            </a:r>
          </a:p>
          <a:p>
            <a:pPr indent="0">
              <a:spcAft>
                <a:spcPts val="1000"/>
              </a:spcAft>
              <a:buNone/>
            </a:pPr>
            <a:endParaRPr lang="en-US" altLang="en-US" sz="1600" dirty="0"/>
          </a:p>
        </p:txBody>
      </p:sp>
    </p:spTree>
    <p:extLst>
      <p:ext uri="{BB962C8B-B14F-4D97-AF65-F5344CB8AC3E}">
        <p14:creationId xmlns:p14="http://schemas.microsoft.com/office/powerpoint/2010/main" val="29819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4E768B-030E-4681-9FDF-D4C862938730}"/>
              </a:ext>
            </a:extLst>
          </p:cNvPr>
          <p:cNvSpPr>
            <a:spLocks noGrp="1"/>
          </p:cNvSpPr>
          <p:nvPr>
            <p:ph type="title"/>
          </p:nvPr>
        </p:nvSpPr>
        <p:spPr/>
        <p:txBody>
          <a:bodyPr/>
          <a:lstStyle/>
          <a:p>
            <a:r>
              <a:rPr lang="en-US" dirty="0"/>
              <a:t>Let’s get normal – First Normal Form (1NF)</a:t>
            </a:r>
          </a:p>
        </p:txBody>
      </p:sp>
      <p:graphicFrame>
        <p:nvGraphicFramePr>
          <p:cNvPr id="20" name="Content Placeholder 19">
            <a:extLst>
              <a:ext uri="{FF2B5EF4-FFF2-40B4-BE49-F238E27FC236}">
                <a16:creationId xmlns:a16="http://schemas.microsoft.com/office/drawing/2014/main" id="{2D7DC4E0-A8AF-46D1-9444-632098B641BB}"/>
              </a:ext>
            </a:extLst>
          </p:cNvPr>
          <p:cNvGraphicFramePr>
            <a:graphicFrameLocks noGrp="1"/>
          </p:cNvGraphicFramePr>
          <p:nvPr>
            <p:ph sz="half" idx="1"/>
          </p:nvPr>
        </p:nvGraphicFramePr>
        <p:xfrm>
          <a:off x="335280" y="1166118"/>
          <a:ext cx="3742266" cy="1028700"/>
        </p:xfrm>
        <a:graphic>
          <a:graphicData uri="http://schemas.openxmlformats.org/drawingml/2006/table">
            <a:tbl>
              <a:tblPr/>
              <a:tblGrid>
                <a:gridCol w="1770988">
                  <a:extLst>
                    <a:ext uri="{9D8B030D-6E8A-4147-A177-3AD203B41FA5}">
                      <a16:colId xmlns:a16="http://schemas.microsoft.com/office/drawing/2014/main" val="761843667"/>
                    </a:ext>
                  </a:extLst>
                </a:gridCol>
                <a:gridCol w="1001451">
                  <a:extLst>
                    <a:ext uri="{9D8B030D-6E8A-4147-A177-3AD203B41FA5}">
                      <a16:colId xmlns:a16="http://schemas.microsoft.com/office/drawing/2014/main" val="821044406"/>
                    </a:ext>
                  </a:extLst>
                </a:gridCol>
                <a:gridCol w="969827">
                  <a:extLst>
                    <a:ext uri="{9D8B030D-6E8A-4147-A177-3AD203B41FA5}">
                      <a16:colId xmlns:a16="http://schemas.microsoft.com/office/drawing/2014/main" val="2843767630"/>
                    </a:ext>
                  </a:extLst>
                </a:gridCol>
              </a:tblGrid>
              <a:tr h="200025">
                <a:tc gridSpan="3">
                  <a:txBody>
                    <a:bodyPr/>
                    <a:lstStyle/>
                    <a:p>
                      <a:pPr algn="ctr" rtl="0" fontAlgn="b"/>
                      <a:r>
                        <a:rPr lang="en-US" sz="1100" b="1" dirty="0">
                          <a:effectLst/>
                        </a:rPr>
                        <a:t>FROM: google survey form</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6096317"/>
                  </a:ext>
                </a:extLst>
              </a:tr>
              <a:tr h="200025">
                <a:tc>
                  <a:txBody>
                    <a:bodyPr/>
                    <a:lstStyle/>
                    <a:p>
                      <a:pPr rtl="0" fontAlgn="b"/>
                      <a:r>
                        <a:rPr lang="en-US" sz="1100" b="1" dirty="0">
                          <a:effectLst/>
                        </a:rPr>
                        <a:t>Course</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Instructor</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Languages</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575300282"/>
                  </a:ext>
                </a:extLst>
              </a:tr>
              <a:tr h="200025">
                <a:tc>
                  <a:txBody>
                    <a:bodyPr/>
                    <a:lstStyle/>
                    <a:p>
                      <a:pPr rtl="0" fontAlgn="b"/>
                      <a:r>
                        <a:rPr lang="en-US" sz="1100" dirty="0">
                          <a:effectLst/>
                        </a:rPr>
                        <a:t>CMSC508 - Databases</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 Leonard</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Perl,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85300623"/>
                  </a:ext>
                </a:extLst>
              </a:tr>
              <a:tr h="200025">
                <a:tc>
                  <a:txBody>
                    <a:bodyPr/>
                    <a:lstStyle/>
                    <a:p>
                      <a:pPr rtl="0" fontAlgn="b"/>
                      <a:r>
                        <a:rPr lang="en-US" sz="1100">
                          <a:effectLst/>
                        </a:rPr>
                        <a:t>CMSC508 - Databases</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 Cano</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79345464"/>
                  </a:ext>
                </a:extLst>
              </a:tr>
              <a:tr h="200025">
                <a:tc>
                  <a:txBody>
                    <a:bodyPr/>
                    <a:lstStyle/>
                    <a:p>
                      <a:pPr rtl="0" fontAlgn="b"/>
                      <a:r>
                        <a:rPr lang="en-US" sz="1100" dirty="0">
                          <a:effectLst/>
                        </a:rPr>
                        <a:t>CMSC255 - Intro to Coding</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John Riley</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Python,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48516"/>
                  </a:ext>
                </a:extLst>
              </a:tr>
            </a:tbl>
          </a:graphicData>
        </a:graphic>
      </p:graphicFrame>
      <p:sp>
        <p:nvSpPr>
          <p:cNvPr id="21" name="Content Placeholder 20">
            <a:extLst>
              <a:ext uri="{FF2B5EF4-FFF2-40B4-BE49-F238E27FC236}">
                <a16:creationId xmlns:a16="http://schemas.microsoft.com/office/drawing/2014/main" id="{963297EE-B999-48EC-A37F-CB1E661BF997}"/>
              </a:ext>
            </a:extLst>
          </p:cNvPr>
          <p:cNvSpPr>
            <a:spLocks noGrp="1"/>
          </p:cNvSpPr>
          <p:nvPr>
            <p:ph sz="half" idx="2"/>
          </p:nvPr>
        </p:nvSpPr>
        <p:spPr>
          <a:xfrm>
            <a:off x="4648200" y="1166118"/>
            <a:ext cx="4391472" cy="1067796"/>
          </a:xfrm>
        </p:spPr>
        <p:txBody>
          <a:bodyPr>
            <a:normAutofit fontScale="92500" lnSpcReduction="10000"/>
          </a:bodyPr>
          <a:lstStyle/>
          <a:p>
            <a:pPr indent="0">
              <a:spcAft>
                <a:spcPts val="1000"/>
              </a:spcAft>
              <a:buNone/>
            </a:pPr>
            <a:r>
              <a:rPr lang="en-US" altLang="en-US" sz="1600" i="1" dirty="0"/>
              <a:t>A relation is in 1NF if and only if the domain of each attribute contains only atomic (indivisible) values and the value of each attribute contains only a single value from that domain.</a:t>
            </a:r>
          </a:p>
          <a:p>
            <a:pPr indent="0">
              <a:spcAft>
                <a:spcPts val="1000"/>
              </a:spcAft>
              <a:buNone/>
            </a:pPr>
            <a:endParaRPr lang="en-US" altLang="en-US" sz="1600" dirty="0"/>
          </a:p>
        </p:txBody>
      </p:sp>
      <p:graphicFrame>
        <p:nvGraphicFramePr>
          <p:cNvPr id="22" name="Content Placeholder 16">
            <a:extLst>
              <a:ext uri="{FF2B5EF4-FFF2-40B4-BE49-F238E27FC236}">
                <a16:creationId xmlns:a16="http://schemas.microsoft.com/office/drawing/2014/main" id="{5D1CFECB-F2BB-457D-8F92-5BE162858795}"/>
              </a:ext>
            </a:extLst>
          </p:cNvPr>
          <p:cNvGraphicFramePr>
            <a:graphicFrameLocks/>
          </p:cNvGraphicFramePr>
          <p:nvPr/>
        </p:nvGraphicFramePr>
        <p:xfrm>
          <a:off x="132587" y="2385167"/>
          <a:ext cx="4391491" cy="2511305"/>
        </p:xfrm>
        <a:graphic>
          <a:graphicData uri="http://schemas.openxmlformats.org/drawingml/2006/table">
            <a:tbl>
              <a:tblPr/>
              <a:tblGrid>
                <a:gridCol w="812426">
                  <a:extLst>
                    <a:ext uri="{9D8B030D-6E8A-4147-A177-3AD203B41FA5}">
                      <a16:colId xmlns:a16="http://schemas.microsoft.com/office/drawing/2014/main" val="2632057756"/>
                    </a:ext>
                  </a:extLst>
                </a:gridCol>
                <a:gridCol w="1097873">
                  <a:extLst>
                    <a:ext uri="{9D8B030D-6E8A-4147-A177-3AD203B41FA5}">
                      <a16:colId xmlns:a16="http://schemas.microsoft.com/office/drawing/2014/main" val="2553967033"/>
                    </a:ext>
                  </a:extLst>
                </a:gridCol>
                <a:gridCol w="856340">
                  <a:extLst>
                    <a:ext uri="{9D8B030D-6E8A-4147-A177-3AD203B41FA5}">
                      <a16:colId xmlns:a16="http://schemas.microsoft.com/office/drawing/2014/main" val="2678535022"/>
                    </a:ext>
                  </a:extLst>
                </a:gridCol>
                <a:gridCol w="812426">
                  <a:extLst>
                    <a:ext uri="{9D8B030D-6E8A-4147-A177-3AD203B41FA5}">
                      <a16:colId xmlns:a16="http://schemas.microsoft.com/office/drawing/2014/main" val="3394842080"/>
                    </a:ext>
                  </a:extLst>
                </a:gridCol>
                <a:gridCol w="812426">
                  <a:extLst>
                    <a:ext uri="{9D8B030D-6E8A-4147-A177-3AD203B41FA5}">
                      <a16:colId xmlns:a16="http://schemas.microsoft.com/office/drawing/2014/main" val="3462112038"/>
                    </a:ext>
                  </a:extLst>
                </a:gridCol>
              </a:tblGrid>
              <a:tr h="0">
                <a:tc gridSpan="5">
                  <a:txBody>
                    <a:bodyPr/>
                    <a:lstStyle/>
                    <a:p>
                      <a:pPr algn="ctr" rtl="0" fontAlgn="b"/>
                      <a:r>
                        <a:rPr lang="en-US" sz="1100" b="1" dirty="0">
                          <a:effectLst/>
                        </a:rPr>
                        <a:t>TO: First Normal Form - 1NF</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499906"/>
                  </a:ext>
                </a:extLst>
              </a:tr>
              <a:tr h="210981">
                <a:tc>
                  <a:txBody>
                    <a:bodyPr/>
                    <a:lstStyle/>
                    <a:p>
                      <a:pPr rtl="0" fontAlgn="b"/>
                      <a:r>
                        <a:rPr lang="en-US" sz="1100" b="1">
                          <a:effectLst/>
                        </a:rPr>
                        <a:t>CourseID</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Course Name</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First Name</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Last Name</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Languages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631582761"/>
                  </a:ext>
                </a:extLst>
              </a:tr>
              <a:tr h="210981">
                <a:tc>
                  <a:txBody>
                    <a:bodyPr/>
                    <a:lstStyle/>
                    <a:p>
                      <a:pPr rtl="0" fontAlgn="b"/>
                      <a:r>
                        <a:rPr lang="en-US" sz="1100" dirty="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Leonard</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Python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84284677"/>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Leonard</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Perl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38891750"/>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Leonard</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SQL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2241530"/>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2267508"/>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59470691"/>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Python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852900"/>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SQL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5008839"/>
                  </a:ext>
                </a:extLst>
              </a:tr>
              <a:tr h="210981">
                <a:tc>
                  <a:txBody>
                    <a:bodyPr/>
                    <a:lstStyle/>
                    <a:p>
                      <a:pPr rtl="0" fontAlgn="b"/>
                      <a:r>
                        <a:rPr lang="en-US" sz="1100">
                          <a:effectLst/>
                        </a:rPr>
                        <a:t>CMSC255</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Intro to Coding</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Riley</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Python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8613572"/>
                  </a:ext>
                </a:extLst>
              </a:tr>
              <a:tr h="210981">
                <a:tc>
                  <a:txBody>
                    <a:bodyPr/>
                    <a:lstStyle/>
                    <a:p>
                      <a:pPr rtl="0" fontAlgn="b"/>
                      <a:r>
                        <a:rPr lang="en-US" sz="1100">
                          <a:effectLst/>
                        </a:rPr>
                        <a:t>CMSC255</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Intro to Coding</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Riley</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96152"/>
                  </a:ext>
                </a:extLst>
              </a:tr>
              <a:tr h="210981">
                <a:tc>
                  <a:txBody>
                    <a:bodyPr/>
                    <a:lstStyle/>
                    <a:p>
                      <a:pPr rtl="0" fontAlgn="b"/>
                      <a:r>
                        <a:rPr lang="en-US" sz="1100">
                          <a:effectLst/>
                        </a:rPr>
                        <a:t>CMSC255</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a:effectLst/>
                        </a:rPr>
                        <a:t>Intro to Coding</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Riley</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SQL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608472"/>
                  </a:ext>
                </a:extLst>
              </a:tr>
            </a:tbl>
          </a:graphicData>
        </a:graphic>
      </p:graphicFrame>
      <p:sp>
        <p:nvSpPr>
          <p:cNvPr id="6" name="Rectangle 5">
            <a:extLst>
              <a:ext uri="{FF2B5EF4-FFF2-40B4-BE49-F238E27FC236}">
                <a16:creationId xmlns:a16="http://schemas.microsoft.com/office/drawing/2014/main" id="{08BB5E18-582E-4C30-BBF8-977FE6056140}"/>
              </a:ext>
            </a:extLst>
          </p:cNvPr>
          <p:cNvSpPr/>
          <p:nvPr/>
        </p:nvSpPr>
        <p:spPr>
          <a:xfrm>
            <a:off x="4880836" y="1166118"/>
            <a:ext cx="3872003" cy="9291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35495DC-2220-4845-80F9-5E5368B3F533}"/>
              </a:ext>
            </a:extLst>
          </p:cNvPr>
          <p:cNvSpPr/>
          <p:nvPr/>
        </p:nvSpPr>
        <p:spPr>
          <a:xfrm>
            <a:off x="4880836" y="2230873"/>
            <a:ext cx="4058678" cy="2805896"/>
          </a:xfrm>
          <a:prstGeom prst="rect">
            <a:avLst/>
          </a:prstGeom>
        </p:spPr>
        <p:txBody>
          <a:bodyPr wrap="square">
            <a:spAutoFit/>
          </a:bodyPr>
          <a:lstStyle/>
          <a:p>
            <a:pPr indent="0">
              <a:spcAft>
                <a:spcPts val="1000"/>
              </a:spcAft>
              <a:buNone/>
            </a:pPr>
            <a:r>
              <a:rPr lang="en-US" altLang="en-US" sz="1400" dirty="0"/>
              <a:t>No multi-valued attributes. No arrays/lists in a cell.  NOT REQUIRED BUT YOU SHOULD: break composite values</a:t>
            </a:r>
          </a:p>
          <a:p>
            <a:pPr indent="0">
              <a:spcAft>
                <a:spcPts val="1000"/>
              </a:spcAft>
              <a:buNone/>
            </a:pPr>
            <a:r>
              <a:rPr lang="en-US" altLang="en-US" sz="1400" b="1" dirty="0"/>
              <a:t>Now what?</a:t>
            </a:r>
            <a:br>
              <a:rPr lang="en-US" altLang="en-US" sz="1400" b="1" dirty="0"/>
            </a:br>
            <a:r>
              <a:rPr lang="en-US" altLang="en-US" sz="1400" dirty="0"/>
              <a:t>A) Can you identify redundancies?</a:t>
            </a:r>
            <a:br>
              <a:rPr lang="en-US" altLang="en-US" sz="1400" dirty="0"/>
            </a:br>
            <a:r>
              <a:rPr lang="en-US" altLang="en-US" sz="1400" dirty="0"/>
              <a:t>B) What is the relational schema?</a:t>
            </a:r>
            <a:br>
              <a:rPr lang="en-US" altLang="en-US" sz="1400" dirty="0"/>
            </a:br>
            <a:r>
              <a:rPr lang="en-US" altLang="en-US" sz="1400" dirty="0"/>
              <a:t>B) What is primary/candidate key? Why?</a:t>
            </a:r>
            <a:br>
              <a:rPr lang="en-US" altLang="en-US" sz="1400" dirty="0"/>
            </a:br>
            <a:r>
              <a:rPr lang="en-US" altLang="en-US" sz="1400" dirty="0"/>
              <a:t>C) What are functional dependencies?</a:t>
            </a:r>
            <a:br>
              <a:rPr lang="en-US" altLang="en-US" sz="1400" dirty="0"/>
            </a:br>
            <a:r>
              <a:rPr lang="en-US" altLang="en-US" sz="1400" dirty="0"/>
              <a:t>D) How would you remove redundancies?</a:t>
            </a:r>
            <a:br>
              <a:rPr lang="en-US" altLang="en-US" sz="1400" dirty="0"/>
            </a:br>
            <a:r>
              <a:rPr lang="en-US" altLang="en-US" sz="1400" dirty="0"/>
              <a:t>E) How would you decompose this table into smaller tables that reduce redundancy yet maintain relationships between columns?</a:t>
            </a:r>
          </a:p>
        </p:txBody>
      </p:sp>
    </p:spTree>
    <p:extLst>
      <p:ext uri="{BB962C8B-B14F-4D97-AF65-F5344CB8AC3E}">
        <p14:creationId xmlns:p14="http://schemas.microsoft.com/office/powerpoint/2010/main" val="67935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64E5-A056-4312-AE21-4E391853A7CF}"/>
              </a:ext>
            </a:extLst>
          </p:cNvPr>
          <p:cNvSpPr>
            <a:spLocks noGrp="1"/>
          </p:cNvSpPr>
          <p:nvPr>
            <p:ph type="title"/>
          </p:nvPr>
        </p:nvSpPr>
        <p:spPr>
          <a:xfrm>
            <a:off x="0" y="497089"/>
            <a:ext cx="9144000" cy="478680"/>
          </a:xfrm>
        </p:spPr>
        <p:txBody>
          <a:bodyPr/>
          <a:lstStyle/>
          <a:p>
            <a:r>
              <a:rPr lang="en-US" dirty="0"/>
              <a:t>Relational schema and functional dependencies</a:t>
            </a:r>
          </a:p>
        </p:txBody>
      </p:sp>
      <p:pic>
        <p:nvPicPr>
          <p:cNvPr id="5" name="Content Placeholder 4">
            <a:extLst>
              <a:ext uri="{FF2B5EF4-FFF2-40B4-BE49-F238E27FC236}">
                <a16:creationId xmlns:a16="http://schemas.microsoft.com/office/drawing/2014/main" id="{DE8AB9BD-F113-46C2-AE42-9D386924E3A0}"/>
              </a:ext>
            </a:extLst>
          </p:cNvPr>
          <p:cNvPicPr>
            <a:picLocks noGrp="1" noChangeAspect="1"/>
          </p:cNvPicPr>
          <p:nvPr>
            <p:ph sz="half" idx="1"/>
          </p:nvPr>
        </p:nvPicPr>
        <p:blipFill>
          <a:blip r:embed="rId3"/>
          <a:stretch>
            <a:fillRect/>
          </a:stretch>
        </p:blipFill>
        <p:spPr>
          <a:xfrm>
            <a:off x="172720" y="1438826"/>
            <a:ext cx="4256088" cy="2527786"/>
          </a:xfrm>
          <a:prstGeom prst="rect">
            <a:avLst/>
          </a:prstGeom>
        </p:spPr>
      </p:pic>
      <p:sp>
        <p:nvSpPr>
          <p:cNvPr id="4" name="Content Placeholder 3">
            <a:extLst>
              <a:ext uri="{FF2B5EF4-FFF2-40B4-BE49-F238E27FC236}">
                <a16:creationId xmlns:a16="http://schemas.microsoft.com/office/drawing/2014/main" id="{31CE38A5-342F-4A32-94CB-8E13D41F4C59}"/>
              </a:ext>
            </a:extLst>
          </p:cNvPr>
          <p:cNvSpPr>
            <a:spLocks noGrp="1"/>
          </p:cNvSpPr>
          <p:nvPr>
            <p:ph sz="half" idx="2"/>
          </p:nvPr>
        </p:nvSpPr>
        <p:spPr>
          <a:xfrm>
            <a:off x="4436616" y="1097690"/>
            <a:ext cx="4534664" cy="1239110"/>
          </a:xfrm>
        </p:spPr>
        <p:txBody>
          <a:bodyPr/>
          <a:lstStyle/>
          <a:p>
            <a:pPr marL="0" indent="0">
              <a:buNone/>
            </a:pPr>
            <a:r>
              <a:rPr lang="en-US" sz="1600" b="1" dirty="0"/>
              <a:t>Notation option 1:</a:t>
            </a:r>
            <a:br>
              <a:rPr lang="en-US" sz="1600" b="1" dirty="0"/>
            </a:br>
            <a:r>
              <a:rPr lang="en-US" sz="1600" dirty="0"/>
              <a:t>	Teach(CID, Course, First, Last, Lang)</a:t>
            </a:r>
            <a:br>
              <a:rPr lang="en-US" sz="1600" dirty="0"/>
            </a:br>
            <a:r>
              <a:rPr lang="en-US" sz="1600" dirty="0"/>
              <a:t>	CK(CID, First, Last)</a:t>
            </a:r>
            <a:br>
              <a:rPr lang="en-US" sz="1600" dirty="0"/>
            </a:br>
            <a:r>
              <a:rPr lang="en-US" sz="1600" dirty="0"/>
              <a:t>	FD(CID-&gt;Course; First, Last-&gt;Lang)</a:t>
            </a:r>
            <a:br>
              <a:rPr lang="en-US" sz="1600" dirty="0"/>
            </a:br>
            <a:endParaRPr lang="en-US" sz="1600" dirty="0"/>
          </a:p>
        </p:txBody>
      </p:sp>
      <p:sp>
        <p:nvSpPr>
          <p:cNvPr id="6" name="Content Placeholder 3">
            <a:extLst>
              <a:ext uri="{FF2B5EF4-FFF2-40B4-BE49-F238E27FC236}">
                <a16:creationId xmlns:a16="http://schemas.microsoft.com/office/drawing/2014/main" id="{693CD950-E539-4B2B-B10D-F11AFF7B383E}"/>
              </a:ext>
            </a:extLst>
          </p:cNvPr>
          <p:cNvSpPr txBox="1">
            <a:spLocks/>
          </p:cNvSpPr>
          <p:nvPr/>
        </p:nvSpPr>
        <p:spPr bwMode="auto">
          <a:xfrm>
            <a:off x="4428808" y="2083164"/>
            <a:ext cx="4534664" cy="12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kern="1200">
                <a:solidFill>
                  <a:schemeClr val="tx1"/>
                </a:solidFill>
                <a:latin typeface="+mn-lt"/>
                <a:ea typeface="ＭＳ Ｐゴシック" panose="020B0600070205080204" pitchFamily="34" charset="-128"/>
                <a:cs typeface="+mn-cs"/>
              </a:defRPr>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kern="1200">
                <a:solidFill>
                  <a:schemeClr val="tx1"/>
                </a:solidFill>
                <a:latin typeface="+mn-lt"/>
                <a:ea typeface="ＭＳ Ｐゴシック" panose="020B0600070205080204" pitchFamily="34" charset="-128"/>
                <a:cs typeface="+mn-cs"/>
              </a:defRPr>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kern="1200">
                <a:solidFill>
                  <a:schemeClr val="tx1"/>
                </a:solidFill>
                <a:latin typeface="+mn-lt"/>
                <a:ea typeface="ＭＳ Ｐゴシック" panose="020B0600070205080204" pitchFamily="34" charset="-128"/>
                <a:cs typeface="+mn-cs"/>
              </a:defRPr>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Notation option 2:</a:t>
            </a:r>
          </a:p>
          <a:p>
            <a:pPr marL="0" indent="0">
              <a:buFont typeface="Arial" panose="020B0604020202020204" pitchFamily="34" charset="0"/>
              <a:buNone/>
            </a:pPr>
            <a:r>
              <a:rPr lang="en-US" sz="1600" dirty="0"/>
              <a:t>	R(A,B,C,D,E)</a:t>
            </a:r>
            <a:br>
              <a:rPr lang="en-US" sz="1600" dirty="0"/>
            </a:br>
            <a:r>
              <a:rPr lang="en-US" sz="1600" dirty="0"/>
              <a:t>	CK(A,C,D)</a:t>
            </a:r>
          </a:p>
          <a:p>
            <a:pPr marL="0" indent="0">
              <a:buFont typeface="Arial" panose="020B0604020202020204" pitchFamily="34" charset="0"/>
              <a:buNone/>
            </a:pPr>
            <a:r>
              <a:rPr lang="en-US" sz="1600" dirty="0"/>
              <a:t>	FD(A-&gt;B; C,D-&gt;E)</a:t>
            </a:r>
          </a:p>
        </p:txBody>
      </p:sp>
      <mc:AlternateContent xmlns:mc="http://schemas.openxmlformats.org/markup-compatibility/2006" xmlns:a14="http://schemas.microsoft.com/office/drawing/2010/main">
        <mc:Choice Requires="a14">
          <p:sp>
            <p:nvSpPr>
              <p:cNvPr id="7" name="Content Placeholder 3">
                <a:extLst>
                  <a:ext uri="{FF2B5EF4-FFF2-40B4-BE49-F238E27FC236}">
                    <a16:creationId xmlns:a16="http://schemas.microsoft.com/office/drawing/2014/main" id="{859BF5BA-44C1-4F54-A44D-70E927254881}"/>
                  </a:ext>
                </a:extLst>
              </p:cNvPr>
              <p:cNvSpPr txBox="1">
                <a:spLocks/>
              </p:cNvSpPr>
              <p:nvPr/>
            </p:nvSpPr>
            <p:spPr bwMode="auto">
              <a:xfrm>
                <a:off x="4428808" y="3276094"/>
                <a:ext cx="4672803" cy="17065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kern="1200">
                    <a:solidFill>
                      <a:schemeClr val="tx1"/>
                    </a:solidFill>
                    <a:latin typeface="+mn-lt"/>
                    <a:ea typeface="ＭＳ Ｐゴシック" panose="020B0600070205080204" pitchFamily="34" charset="-128"/>
                    <a:cs typeface="+mn-cs"/>
                  </a:defRPr>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kern="1200">
                    <a:solidFill>
                      <a:schemeClr val="tx1"/>
                    </a:solidFill>
                    <a:latin typeface="+mn-lt"/>
                    <a:ea typeface="ＭＳ Ｐゴシック" panose="020B0600070205080204" pitchFamily="34" charset="-128"/>
                    <a:cs typeface="+mn-cs"/>
                  </a:defRPr>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kern="1200">
                    <a:solidFill>
                      <a:schemeClr val="tx1"/>
                    </a:solidFill>
                    <a:latin typeface="+mn-lt"/>
                    <a:ea typeface="ＭＳ Ｐゴシック" panose="020B0600070205080204" pitchFamily="34" charset="-128"/>
                    <a:cs typeface="+mn-cs"/>
                  </a:defRPr>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Vocabulary and things to calculate</a:t>
                </a:r>
              </a:p>
              <a:p>
                <a:r>
                  <a:rPr lang="en-US" sz="1400" dirty="0"/>
                  <a:t>Attribute closures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oMath>
                </a14:m>
                <a:r>
                  <a:rPr lang="en-US" sz="1400" dirty="0"/>
                  <a:t>, etc.</a:t>
                </a:r>
              </a:p>
              <a:p>
                <a:r>
                  <a:rPr lang="en-US" sz="1400" dirty="0"/>
                  <a:t>Super keys and minimum candidate key(s)</a:t>
                </a:r>
              </a:p>
              <a:p>
                <a:r>
                  <a:rPr lang="en-US" sz="1400" dirty="0"/>
                  <a:t>Prime attributes and non-prime attributes</a:t>
                </a:r>
              </a:p>
              <a:p>
                <a:r>
                  <a:rPr lang="en-US" sz="1400" dirty="0"/>
                  <a:t>Minimal canonical cover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𝑚𝑖𝑛</m:t>
                        </m:r>
                      </m:sub>
                    </m:sSub>
                  </m:oMath>
                </a14:m>
                <a:endParaRPr lang="en-US" sz="1400" dirty="0"/>
              </a:p>
              <a:p>
                <a:pPr marL="0" indent="0">
                  <a:buNone/>
                </a:pPr>
                <a:r>
                  <a:rPr lang="en-US" sz="1400" b="1" i="1" dirty="0"/>
                  <a:t>These are all necessary to test 2NF, 3NF, BCNF, 4NF and 5NF</a:t>
                </a:r>
              </a:p>
            </p:txBody>
          </p:sp>
        </mc:Choice>
        <mc:Fallback xmlns="">
          <p:sp>
            <p:nvSpPr>
              <p:cNvPr id="7" name="Content Placeholder 3">
                <a:extLst>
                  <a:ext uri="{FF2B5EF4-FFF2-40B4-BE49-F238E27FC236}">
                    <a16:creationId xmlns:a16="http://schemas.microsoft.com/office/drawing/2014/main" id="{859BF5BA-44C1-4F54-A44D-70E927254881}"/>
                  </a:ext>
                </a:extLst>
              </p:cNvPr>
              <p:cNvSpPr txBox="1">
                <a:spLocks noRot="1" noChangeAspect="1" noMove="1" noResize="1" noEditPoints="1" noAdjustHandles="1" noChangeArrowheads="1" noChangeShapeType="1" noTextEdit="1"/>
              </p:cNvSpPr>
              <p:nvPr/>
            </p:nvSpPr>
            <p:spPr bwMode="auto">
              <a:xfrm>
                <a:off x="4428808" y="3276094"/>
                <a:ext cx="4672803" cy="1706565"/>
              </a:xfrm>
              <a:prstGeom prst="rect">
                <a:avLst/>
              </a:prstGeom>
              <a:blipFill>
                <a:blip r:embed="rId4"/>
                <a:stretch>
                  <a:fillRect l="-783" t="-10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7213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0A48F-3C4C-441F-AB6E-9585E10DD191}"/>
              </a:ext>
            </a:extLst>
          </p:cNvPr>
          <p:cNvSpPr>
            <a:spLocks noGrp="1"/>
          </p:cNvSpPr>
          <p:nvPr>
            <p:ph type="title"/>
          </p:nvPr>
        </p:nvSpPr>
        <p:spPr/>
        <p:txBody>
          <a:bodyPr/>
          <a:lstStyle/>
          <a:p>
            <a:r>
              <a:rPr lang="en-US" dirty="0"/>
              <a:t>BNCF decomposition by algorithm</a:t>
            </a:r>
          </a:p>
        </p:txBody>
      </p:sp>
      <p:sp>
        <p:nvSpPr>
          <p:cNvPr id="9" name="Text Placeholder 8">
            <a:extLst>
              <a:ext uri="{FF2B5EF4-FFF2-40B4-BE49-F238E27FC236}">
                <a16:creationId xmlns:a16="http://schemas.microsoft.com/office/drawing/2014/main" id="{167C48E6-7195-4638-BD09-7AC98D00CE8E}"/>
              </a:ext>
            </a:extLst>
          </p:cNvPr>
          <p:cNvSpPr>
            <a:spLocks noGrp="1"/>
          </p:cNvSpPr>
          <p:nvPr>
            <p:ph type="body" idx="1"/>
          </p:nvPr>
        </p:nvSpPr>
        <p:spPr/>
        <p:txBody>
          <a:bodyPr/>
          <a:lstStyle/>
          <a:p>
            <a:r>
              <a:rPr lang="en-US" dirty="0"/>
              <a:t>BCNF decomp algorithm</a:t>
            </a:r>
          </a:p>
        </p:txBody>
      </p:sp>
      <p:sp>
        <p:nvSpPr>
          <p:cNvPr id="10" name="Content Placeholder 9">
            <a:extLst>
              <a:ext uri="{FF2B5EF4-FFF2-40B4-BE49-F238E27FC236}">
                <a16:creationId xmlns:a16="http://schemas.microsoft.com/office/drawing/2014/main" id="{125C1CB8-EAA6-46B2-9887-93BAE1D8EF0C}"/>
              </a:ext>
            </a:extLst>
          </p:cNvPr>
          <p:cNvSpPr>
            <a:spLocks noGrp="1"/>
          </p:cNvSpPr>
          <p:nvPr>
            <p:ph sz="half" idx="2"/>
          </p:nvPr>
        </p:nvSpPr>
        <p:spPr>
          <a:xfrm>
            <a:off x="457200" y="1631950"/>
            <a:ext cx="4040188" cy="3388167"/>
          </a:xfrm>
        </p:spPr>
        <p:txBody>
          <a:bodyPr>
            <a:normAutofit fontScale="92500" lnSpcReduction="10000"/>
          </a:bodyPr>
          <a:lstStyle/>
          <a:p>
            <a:pPr marL="457200" lvl="1" indent="0">
              <a:buNone/>
            </a:pPr>
            <a:r>
              <a:rPr lang="en-US" sz="1600" dirty="0"/>
              <a:t>Input: Relation R with FDs</a:t>
            </a:r>
          </a:p>
          <a:p>
            <a:pPr marL="457200" lvl="1" indent="0">
              <a:buNone/>
            </a:pPr>
            <a:r>
              <a:rPr lang="en-US" sz="1600" dirty="0"/>
              <a:t>Output: Decomposition of R into BCNF relations with lossless-join</a:t>
            </a:r>
          </a:p>
          <a:p>
            <a:pPr lvl="1"/>
            <a:endParaRPr lang="en-US" sz="1600" dirty="0"/>
          </a:p>
          <a:p>
            <a:pPr marL="457200" lvl="1" indent="0">
              <a:buNone/>
            </a:pPr>
            <a:r>
              <a:rPr lang="en-US" sz="1600" dirty="0"/>
              <a:t>1. Compute candidate keys for R using FDs</a:t>
            </a:r>
          </a:p>
          <a:p>
            <a:pPr marL="457200" lvl="1" indent="0">
              <a:buNone/>
            </a:pPr>
            <a:r>
              <a:rPr lang="en-US" sz="1600" dirty="0"/>
              <a:t>2. Repeat until all relations are in BCNF: </a:t>
            </a:r>
          </a:p>
          <a:p>
            <a:pPr lvl="2"/>
            <a:r>
              <a:rPr lang="en-US" sz="1600" dirty="0"/>
              <a:t>2.1 Pick </a:t>
            </a:r>
            <a:r>
              <a:rPr lang="en-US" sz="1600" b="1" dirty="0"/>
              <a:t>any</a:t>
            </a:r>
            <a:r>
              <a:rPr lang="en-US" sz="1600" dirty="0"/>
              <a:t> R’ with X </a:t>
            </a:r>
            <a:r>
              <a:rPr lang="en-US" altLang="en-US" sz="1600" dirty="0"/>
              <a:t>→</a:t>
            </a:r>
            <a:r>
              <a:rPr lang="en-US" sz="1600" dirty="0"/>
              <a:t> Y that violates BCNF </a:t>
            </a:r>
          </a:p>
          <a:p>
            <a:pPr lvl="2"/>
            <a:r>
              <a:rPr lang="en-US" sz="1600" dirty="0"/>
              <a:t>2.2 Decompose R’ into R1(X, Y) and R2(X, {R’ – Y}) </a:t>
            </a:r>
          </a:p>
          <a:p>
            <a:pPr lvl="2"/>
            <a:r>
              <a:rPr lang="en-US" sz="1600" dirty="0"/>
              <a:t>2.3 Compute FDs holding for R1 and R2 </a:t>
            </a:r>
          </a:p>
          <a:p>
            <a:pPr lvl="2"/>
            <a:r>
              <a:rPr lang="en-US" sz="1600" dirty="0"/>
              <a:t>2.4 Compute keys for R1 and R2</a:t>
            </a:r>
            <a:endParaRPr lang="en-US" altLang="en-US" sz="1600" dirty="0"/>
          </a:p>
        </p:txBody>
      </p:sp>
      <p:sp>
        <p:nvSpPr>
          <p:cNvPr id="11" name="Text Placeholder 10">
            <a:extLst>
              <a:ext uri="{FF2B5EF4-FFF2-40B4-BE49-F238E27FC236}">
                <a16:creationId xmlns:a16="http://schemas.microsoft.com/office/drawing/2014/main" id="{9EA0454A-AA9A-48C4-A0D8-18B9B83DE94D}"/>
              </a:ext>
            </a:extLst>
          </p:cNvPr>
          <p:cNvSpPr>
            <a:spLocks noGrp="1"/>
          </p:cNvSpPr>
          <p:nvPr>
            <p:ph type="body" sz="quarter" idx="3"/>
          </p:nvPr>
        </p:nvSpPr>
        <p:spPr/>
        <p:txBody>
          <a:bodyPr/>
          <a:lstStyle/>
          <a:p>
            <a:r>
              <a:rPr lang="en-US" dirty="0"/>
              <a:t>BCNF on-line tool</a:t>
            </a:r>
          </a:p>
        </p:txBody>
      </p:sp>
      <p:sp>
        <p:nvSpPr>
          <p:cNvPr id="12" name="Content Placeholder 11">
            <a:extLst>
              <a:ext uri="{FF2B5EF4-FFF2-40B4-BE49-F238E27FC236}">
                <a16:creationId xmlns:a16="http://schemas.microsoft.com/office/drawing/2014/main" id="{75A641BA-6B6D-4CEC-9F23-CB2E24C9215A}"/>
              </a:ext>
            </a:extLst>
          </p:cNvPr>
          <p:cNvSpPr>
            <a:spLocks noGrp="1"/>
          </p:cNvSpPr>
          <p:nvPr>
            <p:ph sz="quarter" idx="4"/>
          </p:nvPr>
        </p:nvSpPr>
        <p:spPr/>
        <p:txBody>
          <a:bodyPr/>
          <a:lstStyle/>
          <a:p>
            <a:r>
              <a:rPr lang="en-US" dirty="0"/>
              <a:t>Visit </a:t>
            </a:r>
            <a:r>
              <a:rPr lang="en-US" sz="1100" dirty="0">
                <a:hlinkClick r:id="rId3"/>
              </a:rPr>
              <a:t>http://raymondcho.net/RelationalDatabaseTools/RelationalDatabaseTools.html</a:t>
            </a:r>
            <a:endParaRPr lang="en-US" sz="1100" dirty="0"/>
          </a:p>
          <a:p>
            <a:r>
              <a:rPr lang="en-US" dirty="0"/>
              <a:t>Enter Relation R and FD.</a:t>
            </a:r>
          </a:p>
          <a:p>
            <a:r>
              <a:rPr lang="en-US" dirty="0"/>
              <a:t>Interpret the report</a:t>
            </a:r>
          </a:p>
        </p:txBody>
      </p:sp>
    </p:spTree>
    <p:extLst>
      <p:ext uri="{BB962C8B-B14F-4D97-AF65-F5344CB8AC3E}">
        <p14:creationId xmlns:p14="http://schemas.microsoft.com/office/powerpoint/2010/main" val="116360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3A3-3DB8-4AFB-B08C-E2C7A3431017}"/>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E9B0A030-C1E8-4EA3-B4EA-8C9CDE6F67DA}"/>
              </a:ext>
            </a:extLst>
          </p:cNvPr>
          <p:cNvSpPr>
            <a:spLocks noGrp="1"/>
          </p:cNvSpPr>
          <p:nvPr>
            <p:ph idx="1"/>
          </p:nvPr>
        </p:nvSpPr>
        <p:spPr>
          <a:xfrm>
            <a:off x="457199" y="1024864"/>
            <a:ext cx="8686801" cy="2075783"/>
          </a:xfrm>
        </p:spPr>
        <p:txBody>
          <a:bodyPr/>
          <a:lstStyle/>
          <a:p>
            <a:r>
              <a:rPr lang="en-US" dirty="0"/>
              <a:t>Homework 3 – due THIS FRIDAY - 10/7</a:t>
            </a:r>
          </a:p>
          <a:p>
            <a:r>
              <a:rPr lang="en-US" dirty="0"/>
              <a:t>Quiz 3 – next Wednesday 10/12</a:t>
            </a:r>
          </a:p>
          <a:p>
            <a:r>
              <a:rPr lang="en-US" dirty="0"/>
              <a:t>Phase I Project – 10/14</a:t>
            </a:r>
          </a:p>
          <a:p>
            <a:endParaRPr lang="en-US" dirty="0"/>
          </a:p>
        </p:txBody>
      </p:sp>
      <p:pic>
        <p:nvPicPr>
          <p:cNvPr id="4" name="Picture 3">
            <a:extLst>
              <a:ext uri="{FF2B5EF4-FFF2-40B4-BE49-F238E27FC236}">
                <a16:creationId xmlns:a16="http://schemas.microsoft.com/office/drawing/2014/main" id="{B4550358-C99F-413D-86C9-2E24CC9866FE}"/>
              </a:ext>
            </a:extLst>
          </p:cNvPr>
          <p:cNvPicPr>
            <a:picLocks noChangeAspect="1"/>
          </p:cNvPicPr>
          <p:nvPr/>
        </p:nvPicPr>
        <p:blipFill>
          <a:blip r:embed="rId3"/>
          <a:stretch>
            <a:fillRect/>
          </a:stretch>
        </p:blipFill>
        <p:spPr>
          <a:xfrm>
            <a:off x="141317" y="3455362"/>
            <a:ext cx="9094124" cy="1326548"/>
          </a:xfrm>
          <a:prstGeom prst="rect">
            <a:avLst/>
          </a:prstGeom>
        </p:spPr>
      </p:pic>
      <p:sp>
        <p:nvSpPr>
          <p:cNvPr id="5" name="Oval 4">
            <a:extLst>
              <a:ext uri="{FF2B5EF4-FFF2-40B4-BE49-F238E27FC236}">
                <a16:creationId xmlns:a16="http://schemas.microsoft.com/office/drawing/2014/main" id="{11302A8D-8485-447D-9CCF-4773B054CD3C}"/>
              </a:ext>
            </a:extLst>
          </p:cNvPr>
          <p:cNvSpPr/>
          <p:nvPr/>
        </p:nvSpPr>
        <p:spPr>
          <a:xfrm>
            <a:off x="722811" y="3953691"/>
            <a:ext cx="4084320" cy="164945"/>
          </a:xfrm>
          <a:prstGeom prst="ellipse">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51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1CEA6C-0074-48D8-B4E7-34ED0B992D9F}"/>
              </a:ext>
            </a:extLst>
          </p:cNvPr>
          <p:cNvSpPr>
            <a:spLocks noGrp="1"/>
          </p:cNvSpPr>
          <p:nvPr>
            <p:ph type="title"/>
          </p:nvPr>
        </p:nvSpPr>
        <p:spPr/>
        <p:txBody>
          <a:bodyPr/>
          <a:lstStyle/>
          <a:p>
            <a:r>
              <a:rPr lang="en-US" dirty="0"/>
              <a:t>BCNF Decomposition - Step 1</a:t>
            </a:r>
          </a:p>
        </p:txBody>
      </p:sp>
      <p:sp>
        <p:nvSpPr>
          <p:cNvPr id="8" name="Content Placeholder 7">
            <a:extLst>
              <a:ext uri="{FF2B5EF4-FFF2-40B4-BE49-F238E27FC236}">
                <a16:creationId xmlns:a16="http://schemas.microsoft.com/office/drawing/2014/main" id="{3C23D33E-A04A-4478-95F6-A1C1C038EA9D}"/>
              </a:ext>
            </a:extLst>
          </p:cNvPr>
          <p:cNvSpPr>
            <a:spLocks noGrp="1"/>
          </p:cNvSpPr>
          <p:nvPr>
            <p:ph sz="half" idx="1"/>
          </p:nvPr>
        </p:nvSpPr>
        <p:spPr>
          <a:xfrm>
            <a:off x="457199" y="975770"/>
            <a:ext cx="3109567" cy="4062636"/>
          </a:xfrm>
        </p:spPr>
        <p:txBody>
          <a:bodyPr/>
          <a:lstStyle/>
          <a:p>
            <a:pPr marL="0" indent="0">
              <a:buNone/>
            </a:pPr>
            <a:r>
              <a:rPr lang="en-US" sz="1800" dirty="0"/>
              <a:t>R(A,B,C,D,E)</a:t>
            </a:r>
            <a:br>
              <a:rPr lang="en-US" sz="1800" dirty="0"/>
            </a:br>
            <a:r>
              <a:rPr lang="en-US" sz="1800" dirty="0"/>
              <a:t>CK (A,C,E)</a:t>
            </a:r>
            <a:br>
              <a:rPr lang="en-US" sz="1800" dirty="0"/>
            </a:br>
            <a:r>
              <a:rPr lang="en-US" sz="1800" dirty="0"/>
              <a:t>FD( A-&gt;B; C,D-&gt;E )</a:t>
            </a:r>
          </a:p>
          <a:p>
            <a:endParaRPr lang="en-US" sz="1800" dirty="0"/>
          </a:p>
          <a:p>
            <a:r>
              <a:rPr lang="en-US" sz="1800" b="1" dirty="0"/>
              <a:t>Step 1 – use R and A-&gt;B</a:t>
            </a:r>
          </a:p>
          <a:p>
            <a:pPr lvl="1"/>
            <a:r>
              <a:rPr lang="en-US" sz="1800" dirty="0"/>
              <a:t>Break into 2 tables, R1 and R2, maintaining functional dependencies,</a:t>
            </a:r>
          </a:p>
          <a:p>
            <a:pPr lvl="1"/>
            <a:r>
              <a:rPr lang="en-US" sz="1800" dirty="0"/>
              <a:t>Examine each table</a:t>
            </a:r>
          </a:p>
          <a:p>
            <a:pPr lvl="2"/>
            <a:r>
              <a:rPr lang="en-US" sz="1600" dirty="0"/>
              <a:t>R1 is BCNF (CK is A, A-&gt;B)</a:t>
            </a:r>
          </a:p>
          <a:p>
            <a:pPr lvl="2"/>
            <a:r>
              <a:rPr lang="en-US" sz="1600" dirty="0"/>
              <a:t>R2 is not BCNF (CK is ACDE and C,D-&gt;E. C,D is subset of ACDE. Fail!)</a:t>
            </a:r>
          </a:p>
        </p:txBody>
      </p:sp>
      <p:graphicFrame>
        <p:nvGraphicFramePr>
          <p:cNvPr id="10" name="Content Placeholder 9">
            <a:extLst>
              <a:ext uri="{FF2B5EF4-FFF2-40B4-BE49-F238E27FC236}">
                <a16:creationId xmlns:a16="http://schemas.microsoft.com/office/drawing/2014/main" id="{241A8466-814D-4582-9FAE-A7E344A1BB8A}"/>
              </a:ext>
            </a:extLst>
          </p:cNvPr>
          <p:cNvGraphicFramePr>
            <a:graphicFrameLocks noGrp="1"/>
          </p:cNvGraphicFramePr>
          <p:nvPr>
            <p:ph sz="half" idx="2"/>
            <p:extLst>
              <p:ext uri="{D42A27DB-BD31-4B8C-83A1-F6EECF244321}">
                <p14:modId xmlns:p14="http://schemas.microsoft.com/office/powerpoint/2010/main" val="1073980344"/>
              </p:ext>
            </p:extLst>
          </p:nvPr>
        </p:nvGraphicFramePr>
        <p:xfrm>
          <a:off x="3815046" y="1638179"/>
          <a:ext cx="5229168" cy="2589831"/>
        </p:xfrm>
        <a:graphic>
          <a:graphicData uri="http://schemas.openxmlformats.org/drawingml/2006/table">
            <a:tbl>
              <a:tblPr/>
              <a:tblGrid>
                <a:gridCol w="850271">
                  <a:extLst>
                    <a:ext uri="{9D8B030D-6E8A-4147-A177-3AD203B41FA5}">
                      <a16:colId xmlns:a16="http://schemas.microsoft.com/office/drawing/2014/main" val="2559519043"/>
                    </a:ext>
                  </a:extLst>
                </a:gridCol>
                <a:gridCol w="850271">
                  <a:extLst>
                    <a:ext uri="{9D8B030D-6E8A-4147-A177-3AD203B41FA5}">
                      <a16:colId xmlns:a16="http://schemas.microsoft.com/office/drawing/2014/main" val="3275348262"/>
                    </a:ext>
                  </a:extLst>
                </a:gridCol>
                <a:gridCol w="376538">
                  <a:extLst>
                    <a:ext uri="{9D8B030D-6E8A-4147-A177-3AD203B41FA5}">
                      <a16:colId xmlns:a16="http://schemas.microsoft.com/office/drawing/2014/main" val="166761792"/>
                    </a:ext>
                  </a:extLst>
                </a:gridCol>
                <a:gridCol w="763010">
                  <a:extLst>
                    <a:ext uri="{9D8B030D-6E8A-4147-A177-3AD203B41FA5}">
                      <a16:colId xmlns:a16="http://schemas.microsoft.com/office/drawing/2014/main" val="4000553105"/>
                    </a:ext>
                  </a:extLst>
                </a:gridCol>
                <a:gridCol w="688536">
                  <a:extLst>
                    <a:ext uri="{9D8B030D-6E8A-4147-A177-3AD203B41FA5}">
                      <a16:colId xmlns:a16="http://schemas.microsoft.com/office/drawing/2014/main" val="816641090"/>
                    </a:ext>
                  </a:extLst>
                </a:gridCol>
                <a:gridCol w="850271">
                  <a:extLst>
                    <a:ext uri="{9D8B030D-6E8A-4147-A177-3AD203B41FA5}">
                      <a16:colId xmlns:a16="http://schemas.microsoft.com/office/drawing/2014/main" val="218199042"/>
                    </a:ext>
                  </a:extLst>
                </a:gridCol>
                <a:gridCol w="850271">
                  <a:extLst>
                    <a:ext uri="{9D8B030D-6E8A-4147-A177-3AD203B41FA5}">
                      <a16:colId xmlns:a16="http://schemas.microsoft.com/office/drawing/2014/main" val="3570232713"/>
                    </a:ext>
                  </a:extLst>
                </a:gridCol>
              </a:tblGrid>
              <a:tr h="192342">
                <a:tc gridSpan="2">
                  <a:txBody>
                    <a:bodyPr/>
                    <a:lstStyle/>
                    <a:p>
                      <a:pPr algn="ctr" rtl="0" fontAlgn="b"/>
                      <a:r>
                        <a:rPr lang="en-US" sz="1000" b="1" dirty="0">
                          <a:effectLst/>
                        </a:rPr>
                        <a:t>R1(A,B)  - R(X,Y)</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a:txBody>
                    <a:bodyPr/>
                    <a:lstStyle/>
                    <a:p>
                      <a:pPr rtl="0" fontAlgn="b"/>
                      <a:endParaRPr lang="en-US" sz="1000" dirty="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4">
                  <a:txBody>
                    <a:bodyPr/>
                    <a:lstStyle/>
                    <a:p>
                      <a:pPr algn="ctr" rtl="0" fontAlgn="b"/>
                      <a:r>
                        <a:rPr lang="pt-BR" sz="1000" b="1" dirty="0">
                          <a:effectLst/>
                        </a:rPr>
                        <a:t>R2(A,C,D,E)  or  R(X,{R’- Y})</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984400"/>
                  </a:ext>
                </a:extLst>
              </a:tr>
              <a:tr h="216963">
                <a:tc>
                  <a:txBody>
                    <a:bodyPr/>
                    <a:lstStyle/>
                    <a:p>
                      <a:pPr rtl="0" fontAlgn="b"/>
                      <a:r>
                        <a:rPr lang="en-US" sz="1000" b="1" u="sng">
                          <a:effectLst/>
                        </a:rPr>
                        <a:t>CourseID</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a:effectLst/>
                        </a:rPr>
                        <a:t>Course Name</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b="1" u="sng">
                          <a:effectLst/>
                        </a:rPr>
                        <a:t>CourseID</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u="sng">
                          <a:effectLst/>
                        </a:rPr>
                        <a:t>First Name</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u="sng">
                          <a:effectLst/>
                        </a:rPr>
                        <a:t>Last Name</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a:effectLst/>
                        </a:rPr>
                        <a:t>Languages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4053644175"/>
                  </a:ext>
                </a:extLst>
              </a:tr>
              <a:tr h="216963">
                <a:tc>
                  <a:txBody>
                    <a:bodyPr/>
                    <a:lstStyle/>
                    <a:p>
                      <a:pPr rtl="0" fontAlgn="b"/>
                      <a:r>
                        <a:rPr lang="en-US" sz="100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dirty="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Leonard</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Python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89806964"/>
                  </a:ext>
                </a:extLst>
              </a:tr>
              <a:tr h="216963">
                <a:tc>
                  <a:txBody>
                    <a:bodyPr/>
                    <a:lstStyle/>
                    <a:p>
                      <a:pPr rtl="0" fontAlgn="b"/>
                      <a:r>
                        <a:rPr lang="en-US" sz="100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dirty="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Leonard</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Perl</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18175473"/>
                  </a:ext>
                </a:extLst>
              </a:tr>
              <a:tr h="216963">
                <a:tc>
                  <a:txBody>
                    <a:bodyPr/>
                    <a:lstStyle/>
                    <a:p>
                      <a:pPr rtl="0" fontAlgn="b"/>
                      <a:r>
                        <a:rPr lang="en-US" sz="100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Leonard</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SQL</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61320610"/>
                  </a:ext>
                </a:extLst>
              </a:tr>
              <a:tr h="216963">
                <a:tc>
                  <a:txBody>
                    <a:bodyPr/>
                    <a:lstStyle/>
                    <a:p>
                      <a:pPr rtl="0" fontAlgn="b"/>
                      <a:r>
                        <a:rPr lang="en-US" sz="100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dirty="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96234115"/>
                  </a:ext>
                </a:extLst>
              </a:tr>
              <a:tr h="216963">
                <a:tc>
                  <a:txBody>
                    <a:bodyPr/>
                    <a:lstStyle/>
                    <a:p>
                      <a:pPr rtl="0" fontAlgn="b"/>
                      <a:r>
                        <a:rPr lang="en-US" sz="100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43506668"/>
                  </a:ext>
                </a:extLst>
              </a:tr>
              <a:tr h="216963">
                <a:tc>
                  <a:txBody>
                    <a:bodyPr/>
                    <a:lstStyle/>
                    <a:p>
                      <a:pPr rtl="0" fontAlgn="b"/>
                      <a:r>
                        <a:rPr lang="en-US" sz="100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dirty="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Python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90701061"/>
                  </a:ext>
                </a:extLst>
              </a:tr>
              <a:tr h="216963">
                <a:tc>
                  <a:txBody>
                    <a:bodyPr/>
                    <a:lstStyle/>
                    <a:p>
                      <a:pPr rtl="0" fontAlgn="b"/>
                      <a:r>
                        <a:rPr lang="en-US" sz="1000" dirty="0">
                          <a:effectLst/>
                        </a:rPr>
                        <a:t>CMSC508</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CMSC508</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SQL</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35352743"/>
                  </a:ext>
                </a:extLst>
              </a:tr>
              <a:tr h="220595">
                <a:tc>
                  <a:txBody>
                    <a:bodyPr/>
                    <a:lstStyle/>
                    <a:p>
                      <a:pPr rtl="0" fontAlgn="b"/>
                      <a:r>
                        <a:rPr lang="en-US" sz="1000">
                          <a:effectLst/>
                        </a:rPr>
                        <a:t>CMSC255</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Intro to Coding</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CMSC255</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Riley</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Python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97067496"/>
                  </a:ext>
                </a:extLst>
              </a:tr>
              <a:tr h="220595">
                <a:tc>
                  <a:txBody>
                    <a:bodyPr/>
                    <a:lstStyle/>
                    <a:p>
                      <a:pPr rtl="0" fontAlgn="b"/>
                      <a:r>
                        <a:rPr lang="en-US" sz="1000">
                          <a:effectLst/>
                        </a:rPr>
                        <a:t>CMSC255</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Intro to Coding</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00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CMSC255</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Riley</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3421555"/>
                  </a:ext>
                </a:extLst>
              </a:tr>
              <a:tr h="220595">
                <a:tc>
                  <a:txBody>
                    <a:bodyPr/>
                    <a:lstStyle/>
                    <a:p>
                      <a:pPr rtl="0" fontAlgn="b"/>
                      <a:r>
                        <a:rPr lang="en-US" sz="1000" dirty="0">
                          <a:effectLst/>
                        </a:rPr>
                        <a:t>CMSC255</a:t>
                      </a:r>
                    </a:p>
                  </a:txBody>
                  <a:tcPr marL="17155" marR="17155"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000">
                          <a:effectLst/>
                        </a:rPr>
                        <a:t>Intro to Coding</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US" sz="1000" dirty="0">
                        <a:solidFill>
                          <a:schemeClr val="bg1"/>
                        </a:solidFill>
                        <a:effectLst/>
                      </a:endParaRP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000">
                          <a:effectLst/>
                        </a:rPr>
                        <a:t>CMSC255</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000">
                          <a:effectLst/>
                        </a:rPr>
                        <a:t>John</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000">
                          <a:effectLst/>
                        </a:rPr>
                        <a:t>Riley</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000" dirty="0">
                          <a:effectLst/>
                        </a:rPr>
                        <a:t>SQL</a:t>
                      </a:r>
                    </a:p>
                  </a:txBody>
                  <a:tcPr marL="17155" marR="17155"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841417"/>
                  </a:ext>
                </a:extLst>
              </a:tr>
            </a:tbl>
          </a:graphicData>
        </a:graphic>
      </p:graphicFrame>
      <p:pic>
        <p:nvPicPr>
          <p:cNvPr id="6" name="Content Placeholder 4">
            <a:extLst>
              <a:ext uri="{FF2B5EF4-FFF2-40B4-BE49-F238E27FC236}">
                <a16:creationId xmlns:a16="http://schemas.microsoft.com/office/drawing/2014/main" id="{4E0E4374-2702-4FD7-88D2-BD5D22D8FB6D}"/>
              </a:ext>
            </a:extLst>
          </p:cNvPr>
          <p:cNvPicPr>
            <a:picLocks noChangeAspect="1"/>
          </p:cNvPicPr>
          <p:nvPr/>
        </p:nvPicPr>
        <p:blipFill>
          <a:blip r:embed="rId2"/>
          <a:stretch>
            <a:fillRect/>
          </a:stretch>
        </p:blipFill>
        <p:spPr bwMode="auto">
          <a:xfrm>
            <a:off x="4208427" y="1700224"/>
            <a:ext cx="4256088" cy="252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58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1CEA6C-0074-48D8-B4E7-34ED0B992D9F}"/>
              </a:ext>
            </a:extLst>
          </p:cNvPr>
          <p:cNvSpPr>
            <a:spLocks noGrp="1"/>
          </p:cNvSpPr>
          <p:nvPr>
            <p:ph type="title"/>
          </p:nvPr>
        </p:nvSpPr>
        <p:spPr/>
        <p:txBody>
          <a:bodyPr/>
          <a:lstStyle/>
          <a:p>
            <a:r>
              <a:rPr lang="en-US" dirty="0"/>
              <a:t>BCNF Decomposition - Step 2</a:t>
            </a:r>
          </a:p>
        </p:txBody>
      </p:sp>
      <p:sp>
        <p:nvSpPr>
          <p:cNvPr id="8" name="Content Placeholder 7">
            <a:extLst>
              <a:ext uri="{FF2B5EF4-FFF2-40B4-BE49-F238E27FC236}">
                <a16:creationId xmlns:a16="http://schemas.microsoft.com/office/drawing/2014/main" id="{3C23D33E-A04A-4478-95F6-A1C1C038EA9D}"/>
              </a:ext>
            </a:extLst>
          </p:cNvPr>
          <p:cNvSpPr>
            <a:spLocks noGrp="1"/>
          </p:cNvSpPr>
          <p:nvPr>
            <p:ph sz="half" idx="1"/>
          </p:nvPr>
        </p:nvSpPr>
        <p:spPr>
          <a:xfrm>
            <a:off x="302781" y="975770"/>
            <a:ext cx="3409320" cy="4062636"/>
          </a:xfrm>
        </p:spPr>
        <p:txBody>
          <a:bodyPr/>
          <a:lstStyle/>
          <a:p>
            <a:pPr marL="0" indent="0">
              <a:buNone/>
            </a:pPr>
            <a:r>
              <a:rPr lang="en-US" sz="1800" dirty="0"/>
              <a:t>R(A,B,C,D,E)</a:t>
            </a:r>
            <a:br>
              <a:rPr lang="en-US" sz="1800" dirty="0"/>
            </a:br>
            <a:r>
              <a:rPr lang="en-US" sz="1800" dirty="0"/>
              <a:t>CK (A,C,E)</a:t>
            </a:r>
            <a:br>
              <a:rPr lang="en-US" sz="1800" dirty="0"/>
            </a:br>
            <a:r>
              <a:rPr lang="en-US" sz="1800" dirty="0"/>
              <a:t>FD( A-&gt;B; C,D-&gt;E )</a:t>
            </a:r>
          </a:p>
          <a:p>
            <a:endParaRPr lang="en-US" sz="1800" dirty="0"/>
          </a:p>
          <a:p>
            <a:r>
              <a:rPr lang="en-US" sz="1800" b="1" dirty="0"/>
              <a:t>Step 2 – Use R2 and CD-&gt;E</a:t>
            </a:r>
          </a:p>
          <a:p>
            <a:pPr lvl="1"/>
            <a:r>
              <a:rPr lang="en-US" sz="1800" dirty="0"/>
              <a:t>Break into 2 tables, R3 and R4, maintaining functional dependencies,</a:t>
            </a:r>
          </a:p>
          <a:p>
            <a:pPr lvl="1"/>
            <a:r>
              <a:rPr lang="en-US" sz="1800" dirty="0"/>
              <a:t>Examine each table</a:t>
            </a:r>
          </a:p>
          <a:p>
            <a:pPr lvl="2"/>
            <a:r>
              <a:rPr lang="en-US" sz="1600" dirty="0"/>
              <a:t>R3 is BCNF! (CK is CD, and</a:t>
            </a:r>
            <a:br>
              <a:rPr lang="en-US" sz="1600" dirty="0"/>
            </a:br>
            <a:r>
              <a:rPr lang="en-US" sz="1600" dirty="0"/>
              <a:t>CD-&gt;E. Perfect!)</a:t>
            </a:r>
          </a:p>
          <a:p>
            <a:pPr lvl="2"/>
            <a:r>
              <a:rPr lang="en-US" sz="1600" dirty="0"/>
              <a:t>R4 is BCNF (CK is ACD, no attributes and no functional dependencies. Win!)</a:t>
            </a:r>
          </a:p>
        </p:txBody>
      </p:sp>
      <p:graphicFrame>
        <p:nvGraphicFramePr>
          <p:cNvPr id="11" name="Content Placeholder 6">
            <a:extLst>
              <a:ext uri="{FF2B5EF4-FFF2-40B4-BE49-F238E27FC236}">
                <a16:creationId xmlns:a16="http://schemas.microsoft.com/office/drawing/2014/main" id="{ABFAFB10-E4AE-439C-B6DA-25748CAD766C}"/>
              </a:ext>
            </a:extLst>
          </p:cNvPr>
          <p:cNvGraphicFramePr>
            <a:graphicFrameLocks/>
          </p:cNvGraphicFramePr>
          <p:nvPr>
            <p:extLst>
              <p:ext uri="{D42A27DB-BD31-4B8C-83A1-F6EECF244321}">
                <p14:modId xmlns:p14="http://schemas.microsoft.com/office/powerpoint/2010/main" val="3337531604"/>
              </p:ext>
            </p:extLst>
          </p:nvPr>
        </p:nvGraphicFramePr>
        <p:xfrm>
          <a:off x="3970118" y="2571750"/>
          <a:ext cx="2246640" cy="2430780"/>
        </p:xfrm>
        <a:graphic>
          <a:graphicData uri="http://schemas.openxmlformats.org/drawingml/2006/table">
            <a:tbl>
              <a:tblPr/>
              <a:tblGrid>
                <a:gridCol w="748880">
                  <a:extLst>
                    <a:ext uri="{9D8B030D-6E8A-4147-A177-3AD203B41FA5}">
                      <a16:colId xmlns:a16="http://schemas.microsoft.com/office/drawing/2014/main" val="602753368"/>
                    </a:ext>
                  </a:extLst>
                </a:gridCol>
                <a:gridCol w="748880">
                  <a:extLst>
                    <a:ext uri="{9D8B030D-6E8A-4147-A177-3AD203B41FA5}">
                      <a16:colId xmlns:a16="http://schemas.microsoft.com/office/drawing/2014/main" val="1612406718"/>
                    </a:ext>
                  </a:extLst>
                </a:gridCol>
                <a:gridCol w="748880">
                  <a:extLst>
                    <a:ext uri="{9D8B030D-6E8A-4147-A177-3AD203B41FA5}">
                      <a16:colId xmlns:a16="http://schemas.microsoft.com/office/drawing/2014/main" val="3359987416"/>
                    </a:ext>
                  </a:extLst>
                </a:gridCol>
              </a:tblGrid>
              <a:tr h="172975">
                <a:tc>
                  <a:txBody>
                    <a:bodyPr/>
                    <a:lstStyle/>
                    <a:p>
                      <a:pPr rtl="0" fontAlgn="b"/>
                      <a:r>
                        <a:rPr lang="en-US" sz="1200" b="1" u="sng">
                          <a:effectLst/>
                        </a:rPr>
                        <a:t>First Name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u="sng" dirty="0">
                          <a:effectLst/>
                        </a:rPr>
                        <a:t>Last Name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a:effectLst/>
                        </a:rPr>
                        <a:t>Languages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2621638016"/>
                  </a:ext>
                </a:extLst>
              </a:tr>
              <a:tr h="172975">
                <a:tc>
                  <a:txBody>
                    <a:bodyPr/>
                    <a:lstStyle/>
                    <a:p>
                      <a:pPr rtl="0" fontAlgn="b"/>
                      <a:r>
                        <a:rPr lang="en-US" sz="1200" dirty="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Python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46083586"/>
                  </a:ext>
                </a:extLst>
              </a:tr>
              <a:tr h="172975">
                <a:tc>
                  <a:txBody>
                    <a:bodyPr/>
                    <a:lstStyle/>
                    <a:p>
                      <a:pPr rtl="0" fontAlgn="b"/>
                      <a:r>
                        <a:rPr lang="en-US" sz="1200" dirty="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Perl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9843867"/>
                  </a:ext>
                </a:extLst>
              </a:tr>
              <a:tr h="172975">
                <a:tc>
                  <a:txBody>
                    <a:bodyPr/>
                    <a:lstStyle/>
                    <a:p>
                      <a:pPr rtl="0" fontAlgn="b"/>
                      <a:r>
                        <a:rPr lang="en-US" sz="1200" dirty="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SQL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5266557"/>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85583547"/>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9121433"/>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Python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3514370"/>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SQL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79181751"/>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Python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0268558"/>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26649272"/>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dirty="0">
                          <a:effectLst/>
                        </a:rPr>
                        <a:t>SQL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51099"/>
                  </a:ext>
                </a:extLst>
              </a:tr>
            </a:tbl>
          </a:graphicData>
        </a:graphic>
      </p:graphicFrame>
      <p:sp>
        <p:nvSpPr>
          <p:cNvPr id="13" name="TextBox 12">
            <a:extLst>
              <a:ext uri="{FF2B5EF4-FFF2-40B4-BE49-F238E27FC236}">
                <a16:creationId xmlns:a16="http://schemas.microsoft.com/office/drawing/2014/main" id="{28519B01-9BBB-4830-8077-1BAED3EF3998}"/>
              </a:ext>
            </a:extLst>
          </p:cNvPr>
          <p:cNvSpPr txBox="1"/>
          <p:nvPr/>
        </p:nvSpPr>
        <p:spPr>
          <a:xfrm>
            <a:off x="3970118" y="2291311"/>
            <a:ext cx="2163130" cy="276999"/>
          </a:xfrm>
          <a:prstGeom prst="rect">
            <a:avLst/>
          </a:prstGeom>
          <a:noFill/>
        </p:spPr>
        <p:txBody>
          <a:bodyPr wrap="square" rtlCol="0">
            <a:spAutoFit/>
          </a:bodyPr>
          <a:lstStyle/>
          <a:p>
            <a:pPr algn="ctr"/>
            <a:r>
              <a:rPr lang="en-US" sz="1200" b="1" dirty="0"/>
              <a:t>R3(C,D,E) </a:t>
            </a:r>
          </a:p>
        </p:txBody>
      </p:sp>
      <p:sp>
        <p:nvSpPr>
          <p:cNvPr id="14" name="TextBox 13">
            <a:extLst>
              <a:ext uri="{FF2B5EF4-FFF2-40B4-BE49-F238E27FC236}">
                <a16:creationId xmlns:a16="http://schemas.microsoft.com/office/drawing/2014/main" id="{8D202322-A688-42C3-9A92-B9DD0178E632}"/>
              </a:ext>
            </a:extLst>
          </p:cNvPr>
          <p:cNvSpPr txBox="1"/>
          <p:nvPr/>
        </p:nvSpPr>
        <p:spPr>
          <a:xfrm>
            <a:off x="6336994" y="2294751"/>
            <a:ext cx="2691236" cy="276999"/>
          </a:xfrm>
          <a:prstGeom prst="rect">
            <a:avLst/>
          </a:prstGeom>
          <a:noFill/>
        </p:spPr>
        <p:txBody>
          <a:bodyPr wrap="square" rtlCol="0">
            <a:spAutoFit/>
          </a:bodyPr>
          <a:lstStyle/>
          <a:p>
            <a:pPr algn="ctr"/>
            <a:r>
              <a:rPr lang="en-US" sz="1200" b="1" dirty="0"/>
              <a:t>R4(A,C,D)</a:t>
            </a:r>
          </a:p>
        </p:txBody>
      </p:sp>
      <p:sp>
        <p:nvSpPr>
          <p:cNvPr id="2" name="TextBox 1">
            <a:extLst>
              <a:ext uri="{FF2B5EF4-FFF2-40B4-BE49-F238E27FC236}">
                <a16:creationId xmlns:a16="http://schemas.microsoft.com/office/drawing/2014/main" id="{7F787BF8-4B01-4CFB-9BB7-36808A3C4FC0}"/>
              </a:ext>
            </a:extLst>
          </p:cNvPr>
          <p:cNvSpPr txBox="1"/>
          <p:nvPr/>
        </p:nvSpPr>
        <p:spPr>
          <a:xfrm>
            <a:off x="4137804" y="1252768"/>
            <a:ext cx="4398380" cy="646331"/>
          </a:xfrm>
          <a:prstGeom prst="rect">
            <a:avLst/>
          </a:prstGeom>
          <a:noFill/>
        </p:spPr>
        <p:txBody>
          <a:bodyPr wrap="square" rtlCol="0">
            <a:spAutoFit/>
          </a:bodyPr>
          <a:lstStyle/>
          <a:p>
            <a:r>
              <a:rPr lang="en-US" i="1" dirty="0"/>
              <a:t>Using CD-&gt;E, we can break R2(A,C,D,E) into </a:t>
            </a:r>
            <a:br>
              <a:rPr lang="en-US" i="1" dirty="0"/>
            </a:br>
            <a:r>
              <a:rPr lang="en-US" i="1" dirty="0"/>
              <a:t>  two tables: R3(C,D,E) and R4(A,C,D) </a:t>
            </a:r>
          </a:p>
        </p:txBody>
      </p:sp>
      <p:graphicFrame>
        <p:nvGraphicFramePr>
          <p:cNvPr id="3" name="Table 2">
            <a:extLst>
              <a:ext uri="{FF2B5EF4-FFF2-40B4-BE49-F238E27FC236}">
                <a16:creationId xmlns:a16="http://schemas.microsoft.com/office/drawing/2014/main" id="{10306E26-053D-4D6F-935B-C986AC4425E8}"/>
              </a:ext>
            </a:extLst>
          </p:cNvPr>
          <p:cNvGraphicFramePr>
            <a:graphicFrameLocks noGrp="1"/>
          </p:cNvGraphicFramePr>
          <p:nvPr>
            <p:extLst>
              <p:ext uri="{D42A27DB-BD31-4B8C-83A1-F6EECF244321}">
                <p14:modId xmlns:p14="http://schemas.microsoft.com/office/powerpoint/2010/main" val="2492289428"/>
              </p:ext>
            </p:extLst>
          </p:nvPr>
        </p:nvGraphicFramePr>
        <p:xfrm>
          <a:off x="6516943" y="2584716"/>
          <a:ext cx="2198757" cy="2404847"/>
        </p:xfrm>
        <a:graphic>
          <a:graphicData uri="http://schemas.openxmlformats.org/drawingml/2006/table">
            <a:tbl>
              <a:tblPr/>
              <a:tblGrid>
                <a:gridCol w="801242">
                  <a:extLst>
                    <a:ext uri="{9D8B030D-6E8A-4147-A177-3AD203B41FA5}">
                      <a16:colId xmlns:a16="http://schemas.microsoft.com/office/drawing/2014/main" val="482026360"/>
                    </a:ext>
                  </a:extLst>
                </a:gridCol>
                <a:gridCol w="708075">
                  <a:extLst>
                    <a:ext uri="{9D8B030D-6E8A-4147-A177-3AD203B41FA5}">
                      <a16:colId xmlns:a16="http://schemas.microsoft.com/office/drawing/2014/main" val="3170718639"/>
                    </a:ext>
                  </a:extLst>
                </a:gridCol>
                <a:gridCol w="689440">
                  <a:extLst>
                    <a:ext uri="{9D8B030D-6E8A-4147-A177-3AD203B41FA5}">
                      <a16:colId xmlns:a16="http://schemas.microsoft.com/office/drawing/2014/main" val="552576810"/>
                    </a:ext>
                  </a:extLst>
                </a:gridCol>
              </a:tblGrid>
              <a:tr h="236397">
                <a:tc>
                  <a:txBody>
                    <a:bodyPr/>
                    <a:lstStyle/>
                    <a:p>
                      <a:pPr rtl="0" fontAlgn="b"/>
                      <a:r>
                        <a:rPr lang="en-US" sz="1200" b="1" u="sng" dirty="0" err="1">
                          <a:effectLst/>
                        </a:rPr>
                        <a:t>CourseID</a:t>
                      </a:r>
                      <a:endParaRPr lang="en-US" sz="1200" b="1" u="sng" dirty="0">
                        <a:effectLst/>
                      </a:endParaRP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u="sng" dirty="0">
                          <a:effectLst/>
                        </a:rPr>
                        <a:t>First Name</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u="sng" dirty="0">
                          <a:effectLst/>
                        </a:rPr>
                        <a:t>Last Name</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4265940441"/>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dirty="0">
                          <a:effectLst/>
                        </a:rPr>
                        <a:t>John</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dirty="0">
                          <a:effectLst/>
                        </a:rPr>
                        <a:t>Leonard</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4880895"/>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John</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Leonard</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5730941"/>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John</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Leonard</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92477598"/>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Alberto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22853681"/>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Alberto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97671435"/>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Alberto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7039870"/>
                  </a:ext>
                </a:extLst>
              </a:tr>
              <a:tr h="216845">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Alberto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13536436"/>
                  </a:ext>
                </a:extLst>
              </a:tr>
              <a:tr h="216845">
                <a:tc>
                  <a:txBody>
                    <a:bodyPr/>
                    <a:lstStyle/>
                    <a:p>
                      <a:pPr rtl="0" fontAlgn="b"/>
                      <a:r>
                        <a:rPr lang="en-US" sz="1200">
                          <a:effectLst/>
                        </a:rPr>
                        <a:t>CMSC255</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John</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Riley</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4494437"/>
                  </a:ext>
                </a:extLst>
              </a:tr>
              <a:tr h="216845">
                <a:tc>
                  <a:txBody>
                    <a:bodyPr/>
                    <a:lstStyle/>
                    <a:p>
                      <a:pPr rtl="0" fontAlgn="b"/>
                      <a:r>
                        <a:rPr lang="en-US" sz="1200">
                          <a:effectLst/>
                        </a:rPr>
                        <a:t>CMSC255</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John</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Riley</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66559933"/>
                  </a:ext>
                </a:extLst>
              </a:tr>
              <a:tr h="216845">
                <a:tc>
                  <a:txBody>
                    <a:bodyPr/>
                    <a:lstStyle/>
                    <a:p>
                      <a:pPr rtl="0" fontAlgn="b"/>
                      <a:r>
                        <a:rPr lang="en-US" sz="1200">
                          <a:effectLst/>
                        </a:rPr>
                        <a:t>CMSC255</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200">
                          <a:effectLst/>
                        </a:rPr>
                        <a:t>John</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200" dirty="0">
                          <a:effectLst/>
                        </a:rPr>
                        <a:t>Riley</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499735"/>
                  </a:ext>
                </a:extLst>
              </a:tr>
            </a:tbl>
          </a:graphicData>
        </a:graphic>
      </p:graphicFrame>
      <p:graphicFrame>
        <p:nvGraphicFramePr>
          <p:cNvPr id="4" name="Table 3">
            <a:extLst>
              <a:ext uri="{FF2B5EF4-FFF2-40B4-BE49-F238E27FC236}">
                <a16:creationId xmlns:a16="http://schemas.microsoft.com/office/drawing/2014/main" id="{277C1CEB-0BC0-474B-8375-82DBDD99F606}"/>
              </a:ext>
            </a:extLst>
          </p:cNvPr>
          <p:cNvGraphicFramePr>
            <a:graphicFrameLocks noGrp="1"/>
          </p:cNvGraphicFramePr>
          <p:nvPr>
            <p:extLst>
              <p:ext uri="{D42A27DB-BD31-4B8C-83A1-F6EECF244321}">
                <p14:modId xmlns:p14="http://schemas.microsoft.com/office/powerpoint/2010/main" val="262742000"/>
              </p:ext>
            </p:extLst>
          </p:nvPr>
        </p:nvGraphicFramePr>
        <p:xfrm>
          <a:off x="4585403" y="2558784"/>
          <a:ext cx="3299436" cy="2430780"/>
        </p:xfrm>
        <a:graphic>
          <a:graphicData uri="http://schemas.openxmlformats.org/drawingml/2006/table">
            <a:tbl>
              <a:tblPr/>
              <a:tblGrid>
                <a:gridCol w="824859">
                  <a:extLst>
                    <a:ext uri="{9D8B030D-6E8A-4147-A177-3AD203B41FA5}">
                      <a16:colId xmlns:a16="http://schemas.microsoft.com/office/drawing/2014/main" val="3313095208"/>
                    </a:ext>
                  </a:extLst>
                </a:gridCol>
                <a:gridCol w="824859">
                  <a:extLst>
                    <a:ext uri="{9D8B030D-6E8A-4147-A177-3AD203B41FA5}">
                      <a16:colId xmlns:a16="http://schemas.microsoft.com/office/drawing/2014/main" val="141175232"/>
                    </a:ext>
                  </a:extLst>
                </a:gridCol>
                <a:gridCol w="824859">
                  <a:extLst>
                    <a:ext uri="{9D8B030D-6E8A-4147-A177-3AD203B41FA5}">
                      <a16:colId xmlns:a16="http://schemas.microsoft.com/office/drawing/2014/main" val="1236765188"/>
                    </a:ext>
                  </a:extLst>
                </a:gridCol>
                <a:gridCol w="824859">
                  <a:extLst>
                    <a:ext uri="{9D8B030D-6E8A-4147-A177-3AD203B41FA5}">
                      <a16:colId xmlns:a16="http://schemas.microsoft.com/office/drawing/2014/main" val="764881796"/>
                    </a:ext>
                  </a:extLst>
                </a:gridCol>
              </a:tblGrid>
              <a:tr h="220980">
                <a:tc>
                  <a:txBody>
                    <a:bodyPr/>
                    <a:lstStyle/>
                    <a:p>
                      <a:pPr rtl="0" fontAlgn="b"/>
                      <a:r>
                        <a:rPr lang="en-US" sz="1000" b="1" u="sng">
                          <a:effectLst/>
                        </a:rPr>
                        <a:t>CourseID</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u="sng">
                          <a:effectLst/>
                        </a:rPr>
                        <a:t>First Name</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u="sng">
                          <a:effectLst/>
                        </a:rPr>
                        <a:t>Last Name</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a:effectLst/>
                        </a:rPr>
                        <a:t>Languages</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253350411"/>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Leonard</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Python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43559608"/>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Leonard</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Perl</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5482655"/>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Leonard</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SQL</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0784071"/>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00112935"/>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1679659"/>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Python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55412040"/>
                  </a:ext>
                </a:extLst>
              </a:tr>
              <a:tr h="220980">
                <a:tc>
                  <a:txBody>
                    <a:bodyPr/>
                    <a:lstStyle/>
                    <a:p>
                      <a:pPr rtl="0" fontAlgn="b"/>
                      <a:r>
                        <a:rPr lang="en-US" sz="1000">
                          <a:effectLst/>
                        </a:rPr>
                        <a:t>CMSC508</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Alberto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Cano</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SQL</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29485583"/>
                  </a:ext>
                </a:extLst>
              </a:tr>
              <a:tr h="220980">
                <a:tc>
                  <a:txBody>
                    <a:bodyPr/>
                    <a:lstStyle/>
                    <a:p>
                      <a:pPr rtl="0" fontAlgn="b"/>
                      <a:r>
                        <a:rPr lang="en-US" sz="1000">
                          <a:effectLst/>
                        </a:rPr>
                        <a:t>CMSC255</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Riley</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Python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89112071"/>
                  </a:ext>
                </a:extLst>
              </a:tr>
              <a:tr h="220980">
                <a:tc>
                  <a:txBody>
                    <a:bodyPr/>
                    <a:lstStyle/>
                    <a:p>
                      <a:pPr rtl="0" fontAlgn="b"/>
                      <a:r>
                        <a:rPr lang="en-US" sz="1000">
                          <a:effectLst/>
                        </a:rPr>
                        <a:t>CMSC255</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John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Riley</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C++</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8466281"/>
                  </a:ext>
                </a:extLst>
              </a:tr>
              <a:tr h="220980">
                <a:tc>
                  <a:txBody>
                    <a:bodyPr/>
                    <a:lstStyle/>
                    <a:p>
                      <a:pPr rtl="0" fontAlgn="b"/>
                      <a:r>
                        <a:rPr lang="en-US" sz="1000">
                          <a:effectLst/>
                        </a:rPr>
                        <a:t>CMSC255</a:t>
                      </a:r>
                    </a:p>
                  </a:txBody>
                  <a:tcPr marL="12670" marR="12670" marT="8446" marB="8446"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000">
                          <a:effectLst/>
                        </a:rPr>
                        <a:t>John</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000">
                          <a:effectLst/>
                        </a:rPr>
                        <a:t>Riley</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000" dirty="0">
                          <a:effectLst/>
                        </a:rPr>
                        <a:t>SQL</a:t>
                      </a:r>
                    </a:p>
                  </a:txBody>
                  <a:tcPr marL="12670" marR="12670" marT="8446" marB="8446"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092357"/>
                  </a:ext>
                </a:extLst>
              </a:tr>
            </a:tbl>
          </a:graphicData>
        </a:graphic>
      </p:graphicFrame>
      <p:sp>
        <p:nvSpPr>
          <p:cNvPr id="10" name="TextBox 9">
            <a:extLst>
              <a:ext uri="{FF2B5EF4-FFF2-40B4-BE49-F238E27FC236}">
                <a16:creationId xmlns:a16="http://schemas.microsoft.com/office/drawing/2014/main" id="{52C324F1-1BA6-41D0-95DC-B44C333418D0}"/>
              </a:ext>
            </a:extLst>
          </p:cNvPr>
          <p:cNvSpPr txBox="1"/>
          <p:nvPr/>
        </p:nvSpPr>
        <p:spPr>
          <a:xfrm>
            <a:off x="5117885" y="2301234"/>
            <a:ext cx="2163130" cy="276999"/>
          </a:xfrm>
          <a:prstGeom prst="rect">
            <a:avLst/>
          </a:prstGeom>
          <a:noFill/>
        </p:spPr>
        <p:txBody>
          <a:bodyPr wrap="square" rtlCol="0">
            <a:spAutoFit/>
          </a:bodyPr>
          <a:lstStyle/>
          <a:p>
            <a:pPr algn="ctr"/>
            <a:r>
              <a:rPr lang="en-US" sz="1200" b="1" dirty="0"/>
              <a:t>R2(A,C,D,E) </a:t>
            </a:r>
          </a:p>
        </p:txBody>
      </p:sp>
    </p:spTree>
    <p:extLst>
      <p:ext uri="{BB962C8B-B14F-4D97-AF65-F5344CB8AC3E}">
        <p14:creationId xmlns:p14="http://schemas.microsoft.com/office/powerpoint/2010/main" val="30371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1CEA6C-0074-48D8-B4E7-34ED0B992D9F}"/>
              </a:ext>
            </a:extLst>
          </p:cNvPr>
          <p:cNvSpPr>
            <a:spLocks noGrp="1"/>
          </p:cNvSpPr>
          <p:nvPr>
            <p:ph type="title"/>
          </p:nvPr>
        </p:nvSpPr>
        <p:spPr/>
        <p:txBody>
          <a:bodyPr/>
          <a:lstStyle/>
          <a:p>
            <a:r>
              <a:rPr lang="en-US" dirty="0"/>
              <a:t>BCNF Decomposition – Clean up</a:t>
            </a:r>
          </a:p>
        </p:txBody>
      </p:sp>
      <p:sp>
        <p:nvSpPr>
          <p:cNvPr id="8" name="Content Placeholder 7">
            <a:extLst>
              <a:ext uri="{FF2B5EF4-FFF2-40B4-BE49-F238E27FC236}">
                <a16:creationId xmlns:a16="http://schemas.microsoft.com/office/drawing/2014/main" id="{3C23D33E-A04A-4478-95F6-A1C1C038EA9D}"/>
              </a:ext>
            </a:extLst>
          </p:cNvPr>
          <p:cNvSpPr>
            <a:spLocks noGrp="1"/>
          </p:cNvSpPr>
          <p:nvPr>
            <p:ph sz="half" idx="1"/>
          </p:nvPr>
        </p:nvSpPr>
        <p:spPr>
          <a:xfrm>
            <a:off x="302780" y="983486"/>
            <a:ext cx="4303943" cy="4062636"/>
          </a:xfrm>
        </p:spPr>
        <p:txBody>
          <a:bodyPr/>
          <a:lstStyle/>
          <a:p>
            <a:pPr marL="0" indent="0">
              <a:buNone/>
            </a:pPr>
            <a:r>
              <a:rPr lang="en-US" sz="1800" dirty="0"/>
              <a:t>R(A,B,C,D,E)</a:t>
            </a:r>
            <a:br>
              <a:rPr lang="en-US" sz="1800" dirty="0"/>
            </a:br>
            <a:r>
              <a:rPr lang="en-US" sz="1800" dirty="0"/>
              <a:t>CK (A,C,E)</a:t>
            </a:r>
            <a:br>
              <a:rPr lang="en-US" sz="1800" dirty="0"/>
            </a:br>
            <a:r>
              <a:rPr lang="en-US" sz="1800" dirty="0"/>
              <a:t>FD( A-&gt;B; C,D-&gt;E )</a:t>
            </a:r>
          </a:p>
          <a:p>
            <a:r>
              <a:rPr lang="en-US" sz="1600" b="1" dirty="0"/>
              <a:t>Clean up and summary</a:t>
            </a:r>
          </a:p>
          <a:p>
            <a:pPr lvl="1"/>
            <a:r>
              <a:rPr lang="en-US" sz="1400" dirty="0"/>
              <a:t>Remove duplicate values from R1, R4</a:t>
            </a:r>
          </a:p>
          <a:p>
            <a:pPr lvl="1"/>
            <a:r>
              <a:rPr lang="en-US" sz="1400" dirty="0"/>
              <a:t>Started with 1 table: R(A,B,C,D,E)</a:t>
            </a:r>
          </a:p>
          <a:p>
            <a:pPr lvl="1"/>
            <a:r>
              <a:rPr lang="en-US" sz="1400" dirty="0"/>
              <a:t>Ended with 3 tables, R1, R3, R4, each in BCNF</a:t>
            </a:r>
          </a:p>
          <a:p>
            <a:r>
              <a:rPr lang="en-US" sz="1600" b="1" dirty="0"/>
              <a:t>Design questions</a:t>
            </a:r>
          </a:p>
          <a:p>
            <a:pPr lvl="1"/>
            <a:r>
              <a:rPr lang="en-US" sz="1400" dirty="0"/>
              <a:t>Are we done?</a:t>
            </a:r>
          </a:p>
          <a:p>
            <a:pPr lvl="1"/>
            <a:r>
              <a:rPr lang="en-US" sz="1400" dirty="0"/>
              <a:t>Can we improve the design?</a:t>
            </a:r>
          </a:p>
          <a:p>
            <a:r>
              <a:rPr lang="en-US" sz="1600" b="1" dirty="0"/>
              <a:t>Algorithm notes</a:t>
            </a:r>
          </a:p>
          <a:p>
            <a:pPr lvl="1"/>
            <a:r>
              <a:rPr lang="en-US" sz="1400" dirty="0"/>
              <a:t>This works with simple FD</a:t>
            </a:r>
          </a:p>
          <a:p>
            <a:pPr lvl="1"/>
            <a:r>
              <a:rPr lang="en-US" sz="1400" dirty="0"/>
              <a:t>Sometime FD overlap or are redundant</a:t>
            </a:r>
          </a:p>
          <a:p>
            <a:pPr lvl="1"/>
            <a:r>
              <a:rPr lang="en-US" sz="1400" dirty="0"/>
              <a:t>Best is to calculate Minimum Canonical Cover and use this to decompose the original table.</a:t>
            </a:r>
            <a:endParaRPr lang="en-US" sz="1600" dirty="0"/>
          </a:p>
          <a:p>
            <a:pPr lvl="1"/>
            <a:endParaRPr lang="en-US" sz="1400" dirty="0"/>
          </a:p>
        </p:txBody>
      </p:sp>
      <p:graphicFrame>
        <p:nvGraphicFramePr>
          <p:cNvPr id="9" name="Content Placeholder 4">
            <a:extLst>
              <a:ext uri="{FF2B5EF4-FFF2-40B4-BE49-F238E27FC236}">
                <a16:creationId xmlns:a16="http://schemas.microsoft.com/office/drawing/2014/main" id="{3B1CA917-56A4-4BB4-8199-6E99AC4B73F6}"/>
              </a:ext>
            </a:extLst>
          </p:cNvPr>
          <p:cNvGraphicFramePr>
            <a:graphicFrameLocks/>
          </p:cNvGraphicFramePr>
          <p:nvPr>
            <p:extLst/>
          </p:nvPr>
        </p:nvGraphicFramePr>
        <p:xfrm>
          <a:off x="3958103" y="1800547"/>
          <a:ext cx="2632698" cy="662940"/>
        </p:xfrm>
        <a:graphic>
          <a:graphicData uri="http://schemas.openxmlformats.org/drawingml/2006/table">
            <a:tbl>
              <a:tblPr/>
              <a:tblGrid>
                <a:gridCol w="1095209">
                  <a:extLst>
                    <a:ext uri="{9D8B030D-6E8A-4147-A177-3AD203B41FA5}">
                      <a16:colId xmlns:a16="http://schemas.microsoft.com/office/drawing/2014/main" val="228272280"/>
                    </a:ext>
                  </a:extLst>
                </a:gridCol>
                <a:gridCol w="1537489">
                  <a:extLst>
                    <a:ext uri="{9D8B030D-6E8A-4147-A177-3AD203B41FA5}">
                      <a16:colId xmlns:a16="http://schemas.microsoft.com/office/drawing/2014/main" val="797813508"/>
                    </a:ext>
                  </a:extLst>
                </a:gridCol>
              </a:tblGrid>
              <a:tr h="200025">
                <a:tc>
                  <a:txBody>
                    <a:bodyPr/>
                    <a:lstStyle/>
                    <a:p>
                      <a:pPr rtl="0" fontAlgn="b"/>
                      <a:r>
                        <a:rPr lang="en-US" sz="1200" b="1" u="sng" dirty="0" err="1">
                          <a:effectLst/>
                        </a:rPr>
                        <a:t>CourseID</a:t>
                      </a:r>
                      <a:endParaRPr lang="en-US" sz="1200" b="1" u="sng"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a:effectLst/>
                        </a:rPr>
                        <a:t>Course Name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2169353543"/>
                  </a:ext>
                </a:extLst>
              </a:tr>
              <a:tr h="200025">
                <a:tc>
                  <a:txBody>
                    <a:bodyPr/>
                    <a:lstStyle/>
                    <a:p>
                      <a:pPr rtl="0" fontAlgn="b"/>
                      <a:r>
                        <a:rPr lang="en-US" sz="1200" dirty="0">
                          <a:effectLst/>
                        </a:rPr>
                        <a:t>CMSC508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Databases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66219619"/>
                  </a:ext>
                </a:extLst>
              </a:tr>
              <a:tr h="200025">
                <a:tc>
                  <a:txBody>
                    <a:bodyPr/>
                    <a:lstStyle/>
                    <a:p>
                      <a:pPr rtl="0" fontAlgn="b"/>
                      <a:r>
                        <a:rPr lang="en-US" sz="1200">
                          <a:effectLst/>
                        </a:rPr>
                        <a:t>CMSC255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dirty="0">
                          <a:effectLst/>
                        </a:rPr>
                        <a:t>Intro to Coding</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6931381"/>
                  </a:ext>
                </a:extLst>
              </a:tr>
            </a:tbl>
          </a:graphicData>
        </a:graphic>
      </p:graphicFrame>
      <p:graphicFrame>
        <p:nvGraphicFramePr>
          <p:cNvPr id="11" name="Content Placeholder 6">
            <a:extLst>
              <a:ext uri="{FF2B5EF4-FFF2-40B4-BE49-F238E27FC236}">
                <a16:creationId xmlns:a16="http://schemas.microsoft.com/office/drawing/2014/main" id="{ABFAFB10-E4AE-439C-B6DA-25748CAD766C}"/>
              </a:ext>
            </a:extLst>
          </p:cNvPr>
          <p:cNvGraphicFramePr>
            <a:graphicFrameLocks/>
          </p:cNvGraphicFramePr>
          <p:nvPr>
            <p:extLst/>
          </p:nvPr>
        </p:nvGraphicFramePr>
        <p:xfrm>
          <a:off x="6836804" y="1623039"/>
          <a:ext cx="2246640" cy="2430780"/>
        </p:xfrm>
        <a:graphic>
          <a:graphicData uri="http://schemas.openxmlformats.org/drawingml/2006/table">
            <a:tbl>
              <a:tblPr/>
              <a:tblGrid>
                <a:gridCol w="748880">
                  <a:extLst>
                    <a:ext uri="{9D8B030D-6E8A-4147-A177-3AD203B41FA5}">
                      <a16:colId xmlns:a16="http://schemas.microsoft.com/office/drawing/2014/main" val="602753368"/>
                    </a:ext>
                  </a:extLst>
                </a:gridCol>
                <a:gridCol w="748880">
                  <a:extLst>
                    <a:ext uri="{9D8B030D-6E8A-4147-A177-3AD203B41FA5}">
                      <a16:colId xmlns:a16="http://schemas.microsoft.com/office/drawing/2014/main" val="1612406718"/>
                    </a:ext>
                  </a:extLst>
                </a:gridCol>
                <a:gridCol w="748880">
                  <a:extLst>
                    <a:ext uri="{9D8B030D-6E8A-4147-A177-3AD203B41FA5}">
                      <a16:colId xmlns:a16="http://schemas.microsoft.com/office/drawing/2014/main" val="3359987416"/>
                    </a:ext>
                  </a:extLst>
                </a:gridCol>
              </a:tblGrid>
              <a:tr h="172975">
                <a:tc>
                  <a:txBody>
                    <a:bodyPr/>
                    <a:lstStyle/>
                    <a:p>
                      <a:pPr rtl="0" fontAlgn="b"/>
                      <a:r>
                        <a:rPr lang="en-US" sz="1200" b="1" u="sng">
                          <a:effectLst/>
                        </a:rPr>
                        <a:t>First Name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u="sng" dirty="0">
                          <a:effectLst/>
                        </a:rPr>
                        <a:t>Last Name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a:effectLst/>
                        </a:rPr>
                        <a:t>Languages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2621638016"/>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Python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46083586"/>
                  </a:ext>
                </a:extLst>
              </a:tr>
              <a:tr h="172975">
                <a:tc>
                  <a:txBody>
                    <a:bodyPr/>
                    <a:lstStyle/>
                    <a:p>
                      <a:pPr rtl="0" fontAlgn="b"/>
                      <a:r>
                        <a:rPr lang="en-US" sz="1200" dirty="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Perl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49843867"/>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SQL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5266557"/>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85583547"/>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9121433"/>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Python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03514370"/>
                  </a:ext>
                </a:extLst>
              </a:tr>
              <a:tr h="172975">
                <a:tc>
                  <a:txBody>
                    <a:bodyPr/>
                    <a:lstStyle/>
                    <a:p>
                      <a:pPr rtl="0" fontAlgn="b"/>
                      <a:r>
                        <a:rPr lang="en-US" sz="1200">
                          <a:effectLst/>
                        </a:rPr>
                        <a:t>Alberto</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SQL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79181751"/>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Python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0268558"/>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26649272"/>
                  </a:ext>
                </a:extLst>
              </a:tr>
              <a:tr h="172975">
                <a:tc>
                  <a:txBody>
                    <a:bodyPr/>
                    <a:lstStyle/>
                    <a:p>
                      <a:pPr rtl="0" fontAlgn="b"/>
                      <a:r>
                        <a:rPr lang="en-US" sz="1200">
                          <a:effectLst/>
                        </a:rPr>
                        <a:t>John</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dirty="0">
                          <a:effectLst/>
                        </a:rPr>
                        <a:t>SQL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51099"/>
                  </a:ext>
                </a:extLst>
              </a:tr>
            </a:tbl>
          </a:graphicData>
        </a:graphic>
      </p:graphicFrame>
      <p:graphicFrame>
        <p:nvGraphicFramePr>
          <p:cNvPr id="12" name="Table 11">
            <a:extLst>
              <a:ext uri="{FF2B5EF4-FFF2-40B4-BE49-F238E27FC236}">
                <a16:creationId xmlns:a16="http://schemas.microsoft.com/office/drawing/2014/main" id="{6A874C8B-B3BA-4632-AA07-1D1E429FCADF}"/>
              </a:ext>
            </a:extLst>
          </p:cNvPr>
          <p:cNvGraphicFramePr>
            <a:graphicFrameLocks noGrp="1"/>
          </p:cNvGraphicFramePr>
          <p:nvPr>
            <p:extLst/>
          </p:nvPr>
        </p:nvGraphicFramePr>
        <p:xfrm>
          <a:off x="3969315" y="3011483"/>
          <a:ext cx="2691237" cy="883920"/>
        </p:xfrm>
        <a:graphic>
          <a:graphicData uri="http://schemas.openxmlformats.org/drawingml/2006/table">
            <a:tbl>
              <a:tblPr/>
              <a:tblGrid>
                <a:gridCol w="897079">
                  <a:extLst>
                    <a:ext uri="{9D8B030D-6E8A-4147-A177-3AD203B41FA5}">
                      <a16:colId xmlns:a16="http://schemas.microsoft.com/office/drawing/2014/main" val="90714551"/>
                    </a:ext>
                  </a:extLst>
                </a:gridCol>
                <a:gridCol w="897079">
                  <a:extLst>
                    <a:ext uri="{9D8B030D-6E8A-4147-A177-3AD203B41FA5}">
                      <a16:colId xmlns:a16="http://schemas.microsoft.com/office/drawing/2014/main" val="3962777123"/>
                    </a:ext>
                  </a:extLst>
                </a:gridCol>
                <a:gridCol w="897079">
                  <a:extLst>
                    <a:ext uri="{9D8B030D-6E8A-4147-A177-3AD203B41FA5}">
                      <a16:colId xmlns:a16="http://schemas.microsoft.com/office/drawing/2014/main" val="3606728145"/>
                    </a:ext>
                  </a:extLst>
                </a:gridCol>
              </a:tblGrid>
              <a:tr h="200025">
                <a:tc>
                  <a:txBody>
                    <a:bodyPr/>
                    <a:lstStyle/>
                    <a:p>
                      <a:pPr rtl="0" fontAlgn="b"/>
                      <a:r>
                        <a:rPr lang="en-US" sz="1200" b="1" u="sng" dirty="0" err="1">
                          <a:effectLst/>
                        </a:rPr>
                        <a:t>CourseID</a:t>
                      </a:r>
                      <a:endParaRPr lang="en-US" sz="1200" b="1" u="sng" dirty="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u="sng">
                          <a:effectLst/>
                        </a:rPr>
                        <a:t>First Name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u="sng">
                          <a:effectLst/>
                        </a:rPr>
                        <a:t>Last Name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4234414417"/>
                  </a:ext>
                </a:extLst>
              </a:tr>
              <a:tr h="200025">
                <a:tc>
                  <a:txBody>
                    <a:bodyPr/>
                    <a:lstStyle/>
                    <a:p>
                      <a:pPr rtl="0" fontAlgn="b"/>
                      <a:r>
                        <a:rPr lang="en-US" sz="1200">
                          <a:effectLst/>
                        </a:rPr>
                        <a:t>CMSC508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John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Leonard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51415901"/>
                  </a:ext>
                </a:extLst>
              </a:tr>
              <a:tr h="200025">
                <a:tc>
                  <a:txBody>
                    <a:bodyPr/>
                    <a:lstStyle/>
                    <a:p>
                      <a:pPr rtl="0" fontAlgn="b"/>
                      <a:r>
                        <a:rPr lang="en-US" sz="1200" dirty="0">
                          <a:effectLst/>
                        </a:rPr>
                        <a:t>CMSC508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Alberto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5183940"/>
                  </a:ext>
                </a:extLst>
              </a:tr>
              <a:tr h="200025">
                <a:tc>
                  <a:txBody>
                    <a:bodyPr/>
                    <a:lstStyle/>
                    <a:p>
                      <a:pPr rtl="0" fontAlgn="b"/>
                      <a:r>
                        <a:rPr lang="en-US" sz="1200">
                          <a:effectLst/>
                        </a:rPr>
                        <a:t>CMSC255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dirty="0">
                          <a:effectLst/>
                        </a:rPr>
                        <a:t>John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dirty="0">
                          <a:effectLst/>
                        </a:rPr>
                        <a:t>Riley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1426946"/>
                  </a:ext>
                </a:extLst>
              </a:tr>
            </a:tbl>
          </a:graphicData>
        </a:graphic>
      </p:graphicFrame>
      <p:sp>
        <p:nvSpPr>
          <p:cNvPr id="4" name="TextBox 3">
            <a:extLst>
              <a:ext uri="{FF2B5EF4-FFF2-40B4-BE49-F238E27FC236}">
                <a16:creationId xmlns:a16="http://schemas.microsoft.com/office/drawing/2014/main" id="{8BE3D22C-637D-42D4-9E40-73A5DD8C04A0}"/>
              </a:ext>
            </a:extLst>
          </p:cNvPr>
          <p:cNvSpPr txBox="1"/>
          <p:nvPr/>
        </p:nvSpPr>
        <p:spPr>
          <a:xfrm>
            <a:off x="3958103" y="1542076"/>
            <a:ext cx="2621485" cy="276999"/>
          </a:xfrm>
          <a:prstGeom prst="rect">
            <a:avLst/>
          </a:prstGeom>
          <a:noFill/>
        </p:spPr>
        <p:txBody>
          <a:bodyPr wrap="square" rtlCol="0">
            <a:spAutoFit/>
          </a:bodyPr>
          <a:lstStyle/>
          <a:p>
            <a:pPr algn="ctr"/>
            <a:r>
              <a:rPr lang="en-US" sz="1200" b="1" dirty="0"/>
              <a:t>R1(A,B)</a:t>
            </a:r>
          </a:p>
        </p:txBody>
      </p:sp>
      <p:sp>
        <p:nvSpPr>
          <p:cNvPr id="13" name="TextBox 12">
            <a:extLst>
              <a:ext uri="{FF2B5EF4-FFF2-40B4-BE49-F238E27FC236}">
                <a16:creationId xmlns:a16="http://schemas.microsoft.com/office/drawing/2014/main" id="{28519B01-9BBB-4830-8077-1BAED3EF3998}"/>
              </a:ext>
            </a:extLst>
          </p:cNvPr>
          <p:cNvSpPr txBox="1"/>
          <p:nvPr/>
        </p:nvSpPr>
        <p:spPr>
          <a:xfrm>
            <a:off x="6836804" y="1342600"/>
            <a:ext cx="2163130" cy="276999"/>
          </a:xfrm>
          <a:prstGeom prst="rect">
            <a:avLst/>
          </a:prstGeom>
          <a:noFill/>
        </p:spPr>
        <p:txBody>
          <a:bodyPr wrap="square" rtlCol="0">
            <a:spAutoFit/>
          </a:bodyPr>
          <a:lstStyle/>
          <a:p>
            <a:pPr algn="ctr"/>
            <a:r>
              <a:rPr lang="en-US" sz="1200" b="1" dirty="0"/>
              <a:t>R3(C,D,E)</a:t>
            </a:r>
          </a:p>
        </p:txBody>
      </p:sp>
      <p:sp>
        <p:nvSpPr>
          <p:cNvPr id="14" name="TextBox 13">
            <a:extLst>
              <a:ext uri="{FF2B5EF4-FFF2-40B4-BE49-F238E27FC236}">
                <a16:creationId xmlns:a16="http://schemas.microsoft.com/office/drawing/2014/main" id="{8D202322-A688-42C3-9A92-B9DD0178E632}"/>
              </a:ext>
            </a:extLst>
          </p:cNvPr>
          <p:cNvSpPr txBox="1"/>
          <p:nvPr/>
        </p:nvSpPr>
        <p:spPr>
          <a:xfrm>
            <a:off x="3969315" y="2734484"/>
            <a:ext cx="2691236" cy="276999"/>
          </a:xfrm>
          <a:prstGeom prst="rect">
            <a:avLst/>
          </a:prstGeom>
          <a:noFill/>
        </p:spPr>
        <p:txBody>
          <a:bodyPr wrap="square" rtlCol="0">
            <a:spAutoFit/>
          </a:bodyPr>
          <a:lstStyle/>
          <a:p>
            <a:pPr algn="ctr"/>
            <a:r>
              <a:rPr lang="en-US" sz="1200" b="1" dirty="0"/>
              <a:t>R4(A,C,D)</a:t>
            </a:r>
          </a:p>
        </p:txBody>
      </p:sp>
    </p:spTree>
    <p:extLst>
      <p:ext uri="{BB962C8B-B14F-4D97-AF65-F5344CB8AC3E}">
        <p14:creationId xmlns:p14="http://schemas.microsoft.com/office/powerpoint/2010/main" val="334167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0A48F-3C4C-441F-AB6E-9585E10DD191}"/>
              </a:ext>
            </a:extLst>
          </p:cNvPr>
          <p:cNvSpPr>
            <a:spLocks noGrp="1"/>
          </p:cNvSpPr>
          <p:nvPr>
            <p:ph type="title"/>
          </p:nvPr>
        </p:nvSpPr>
        <p:spPr/>
        <p:txBody>
          <a:bodyPr/>
          <a:lstStyle/>
          <a:p>
            <a:r>
              <a:rPr lang="en-US" dirty="0"/>
              <a:t>Revisit decomposition by algorithm</a:t>
            </a:r>
          </a:p>
        </p:txBody>
      </p:sp>
      <p:sp>
        <p:nvSpPr>
          <p:cNvPr id="9" name="Text Placeholder 8">
            <a:extLst>
              <a:ext uri="{FF2B5EF4-FFF2-40B4-BE49-F238E27FC236}">
                <a16:creationId xmlns:a16="http://schemas.microsoft.com/office/drawing/2014/main" id="{167C48E6-7195-4638-BD09-7AC98D00CE8E}"/>
              </a:ext>
            </a:extLst>
          </p:cNvPr>
          <p:cNvSpPr>
            <a:spLocks noGrp="1"/>
          </p:cNvSpPr>
          <p:nvPr>
            <p:ph type="body" idx="1"/>
          </p:nvPr>
        </p:nvSpPr>
        <p:spPr/>
        <p:txBody>
          <a:bodyPr/>
          <a:lstStyle/>
          <a:p>
            <a:r>
              <a:rPr lang="en-US" dirty="0"/>
              <a:t>BCNF decomp algorithm</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25C1CB8-EAA6-46B2-9887-93BAE1D8EF0C}"/>
                  </a:ext>
                </a:extLst>
              </p:cNvPr>
              <p:cNvSpPr>
                <a:spLocks noGrp="1"/>
              </p:cNvSpPr>
              <p:nvPr>
                <p:ph sz="half" idx="2"/>
              </p:nvPr>
            </p:nvSpPr>
            <p:spPr>
              <a:xfrm>
                <a:off x="457200" y="1631950"/>
                <a:ext cx="4040188" cy="3388167"/>
              </a:xfrm>
            </p:spPr>
            <p:txBody>
              <a:bodyPr>
                <a:normAutofit fontScale="85000" lnSpcReduction="20000"/>
              </a:bodyPr>
              <a:lstStyle/>
              <a:p>
                <a:pPr marL="457200" lvl="1" indent="0">
                  <a:buNone/>
                </a:pPr>
                <a:r>
                  <a:rPr lang="en-US" sz="1600" dirty="0"/>
                  <a:t>Input: Relation R with FDs</a:t>
                </a:r>
              </a:p>
              <a:p>
                <a:pPr marL="457200" lvl="1" indent="0">
                  <a:buNone/>
                </a:pPr>
                <a:r>
                  <a:rPr lang="en-US" sz="1600" dirty="0"/>
                  <a:t>Output: Decomposition of R into BCNF relations with lossless-join</a:t>
                </a:r>
              </a:p>
              <a:p>
                <a:pPr lvl="1"/>
                <a:endParaRPr lang="en-US" sz="1600" dirty="0"/>
              </a:p>
              <a:p>
                <a:pPr marL="457200" lvl="1" indent="0">
                  <a:buNone/>
                </a:pPr>
                <a:r>
                  <a:rPr lang="en-US" sz="1600" dirty="0"/>
                  <a:t>1. Compute candidate keys for R using FDs</a:t>
                </a:r>
              </a:p>
              <a:p>
                <a:pPr marL="457200" lvl="1" indent="0">
                  <a:buNone/>
                </a:pPr>
                <a:r>
                  <a:rPr lang="en-US" sz="1600" dirty="0"/>
                  <a:t>2. Repeat until all relations are in BCNF: </a:t>
                </a:r>
              </a:p>
              <a:p>
                <a:pPr lvl="2"/>
                <a:r>
                  <a:rPr lang="en-US" sz="1600" dirty="0"/>
                  <a:t>2.1 Pick </a:t>
                </a:r>
                <a:r>
                  <a:rPr lang="en-US" sz="1600" b="1" dirty="0"/>
                  <a:t>any</a:t>
                </a:r>
                <a:r>
                  <a:rPr lang="en-US" sz="1600" dirty="0"/>
                  <a:t> R’ with X </a:t>
                </a:r>
                <a:r>
                  <a:rPr lang="en-US" altLang="en-US" sz="1600" dirty="0"/>
                  <a:t>→</a:t>
                </a:r>
                <a:r>
                  <a:rPr lang="en-US" sz="1600" dirty="0"/>
                  <a:t> Y that violates BCNF </a:t>
                </a:r>
              </a:p>
              <a:p>
                <a:pPr lvl="2"/>
                <a:r>
                  <a:rPr lang="en-US" sz="1600" dirty="0"/>
                  <a:t>2.2 Decompose R’ into R1(X, Y) and R2(X, {R’ – Y}) </a:t>
                </a:r>
              </a:p>
              <a:p>
                <a:pPr lvl="2"/>
                <a:r>
                  <a:rPr lang="en-US" sz="1600" dirty="0"/>
                  <a:t>2.3 Compute FDs holding for R1 and R2 </a:t>
                </a:r>
              </a:p>
              <a:p>
                <a:pPr lvl="2"/>
                <a:r>
                  <a:rPr lang="en-US" sz="1600" dirty="0"/>
                  <a:t>2.4 Compute keys for R1 and R2</a:t>
                </a:r>
                <a:br>
                  <a:rPr lang="en-US" sz="1600" dirty="0"/>
                </a:br>
                <a:endParaRPr lang="en-US" sz="1600" dirty="0"/>
              </a:p>
              <a:p>
                <a:pPr marL="0" indent="0" algn="ctr">
                  <a:buNone/>
                </a:pPr>
                <a:r>
                  <a:rPr lang="en-US" sz="1600" b="1" i="1" dirty="0"/>
                  <a:t>This example only worked because</a:t>
                </a:r>
                <a:br>
                  <a:rPr lang="en-US" sz="1600" b="1" i="1" dirty="0"/>
                </a:br>
                <a:r>
                  <a:rPr lang="en-US" sz="1600" b="1" i="1" dirty="0"/>
                  <a:t>FD = minimal canonical cover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𝑭</m:t>
                        </m:r>
                      </m:e>
                      <m:sub>
                        <m:r>
                          <a:rPr lang="en-US" sz="1600" b="1" i="1">
                            <a:latin typeface="Cambria Math" panose="02040503050406030204" pitchFamily="18" charset="0"/>
                          </a:rPr>
                          <m:t>𝒎𝒊𝒏</m:t>
                        </m:r>
                      </m:sub>
                    </m:sSub>
                  </m:oMath>
                </a14:m>
                <a:endParaRPr lang="en-US" sz="1600" b="1" i="1" dirty="0"/>
              </a:p>
            </p:txBody>
          </p:sp>
        </mc:Choice>
        <mc:Fallback>
          <p:sp>
            <p:nvSpPr>
              <p:cNvPr id="10" name="Content Placeholder 9">
                <a:extLst>
                  <a:ext uri="{FF2B5EF4-FFF2-40B4-BE49-F238E27FC236}">
                    <a16:creationId xmlns:a16="http://schemas.microsoft.com/office/drawing/2014/main" id="{125C1CB8-EAA6-46B2-9887-93BAE1D8EF0C}"/>
                  </a:ext>
                </a:extLst>
              </p:cNvPr>
              <p:cNvSpPr>
                <a:spLocks noGrp="1" noRot="1" noChangeAspect="1" noMove="1" noResize="1" noEditPoints="1" noAdjustHandles="1" noChangeArrowheads="1" noChangeShapeType="1" noTextEdit="1"/>
              </p:cNvSpPr>
              <p:nvPr>
                <p:ph sz="half" idx="2"/>
              </p:nvPr>
            </p:nvSpPr>
            <p:spPr>
              <a:xfrm>
                <a:off x="457200" y="1631950"/>
                <a:ext cx="4040188" cy="3388167"/>
              </a:xfrm>
              <a:blipFill>
                <a:blip r:embed="rId3"/>
                <a:stretch>
                  <a:fillRect t="-1439"/>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9EA0454A-AA9A-48C4-A0D8-18B9B83DE94D}"/>
              </a:ext>
            </a:extLst>
          </p:cNvPr>
          <p:cNvSpPr>
            <a:spLocks noGrp="1"/>
          </p:cNvSpPr>
          <p:nvPr>
            <p:ph type="body" sz="quarter" idx="3"/>
          </p:nvPr>
        </p:nvSpPr>
        <p:spPr/>
        <p:txBody>
          <a:bodyPr/>
          <a:lstStyle/>
          <a:p>
            <a:r>
              <a:rPr lang="en-US" dirty="0"/>
              <a:t>BCNF on-line tool</a:t>
            </a:r>
          </a:p>
        </p:txBody>
      </p:sp>
      <p:sp>
        <p:nvSpPr>
          <p:cNvPr id="12" name="Content Placeholder 11">
            <a:extLst>
              <a:ext uri="{FF2B5EF4-FFF2-40B4-BE49-F238E27FC236}">
                <a16:creationId xmlns:a16="http://schemas.microsoft.com/office/drawing/2014/main" id="{75A641BA-6B6D-4CEC-9F23-CB2E24C9215A}"/>
              </a:ext>
            </a:extLst>
          </p:cNvPr>
          <p:cNvSpPr>
            <a:spLocks noGrp="1"/>
          </p:cNvSpPr>
          <p:nvPr>
            <p:ph sz="quarter" idx="4"/>
          </p:nvPr>
        </p:nvSpPr>
        <p:spPr/>
        <p:txBody>
          <a:bodyPr/>
          <a:lstStyle/>
          <a:p>
            <a:r>
              <a:rPr lang="en-US" dirty="0"/>
              <a:t>Visit </a:t>
            </a:r>
            <a:r>
              <a:rPr lang="en-US" sz="1100" dirty="0">
                <a:hlinkClick r:id="rId4"/>
              </a:rPr>
              <a:t>http://raymondcho.net/RelationalDatabaseTools/RelationalDatabaseTools.html</a:t>
            </a:r>
            <a:endParaRPr lang="en-US" sz="1100" dirty="0"/>
          </a:p>
          <a:p>
            <a:r>
              <a:rPr lang="en-US" dirty="0"/>
              <a:t>Enter Relation R and FD.</a:t>
            </a:r>
          </a:p>
          <a:p>
            <a:r>
              <a:rPr lang="en-US" dirty="0"/>
              <a:t>Interpret the report</a:t>
            </a:r>
          </a:p>
        </p:txBody>
      </p:sp>
    </p:spTree>
    <p:extLst>
      <p:ext uri="{BB962C8B-B14F-4D97-AF65-F5344CB8AC3E}">
        <p14:creationId xmlns:p14="http://schemas.microsoft.com/office/powerpoint/2010/main" val="1494967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3CC480-8B1C-4F1E-955E-137295A4115D}"/>
              </a:ext>
            </a:extLst>
          </p:cNvPr>
          <p:cNvSpPr>
            <a:spLocks noGrp="1"/>
          </p:cNvSpPr>
          <p:nvPr>
            <p:ph type="title"/>
          </p:nvPr>
        </p:nvSpPr>
        <p:spPr>
          <a:xfrm>
            <a:off x="722312" y="3305175"/>
            <a:ext cx="8421687" cy="1022350"/>
          </a:xfrm>
        </p:spPr>
        <p:txBody>
          <a:bodyPr/>
          <a:lstStyle/>
          <a:p>
            <a:r>
              <a:rPr lang="en-US" dirty="0"/>
              <a:t>Additional Decomposition examples</a:t>
            </a:r>
          </a:p>
        </p:txBody>
      </p:sp>
      <p:sp>
        <p:nvSpPr>
          <p:cNvPr id="7" name="Text Placeholder 6">
            <a:extLst>
              <a:ext uri="{FF2B5EF4-FFF2-40B4-BE49-F238E27FC236}">
                <a16:creationId xmlns:a16="http://schemas.microsoft.com/office/drawing/2014/main" id="{183B3EE0-0A68-4DAA-B93F-DAFBFB871F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513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596130"/>
          </a:xfrm>
          <a:prstGeom prst="rect">
            <a:avLst/>
          </a:prstGeom>
          <a:noFill/>
        </p:spPr>
        <p:txBody>
          <a:bodyPr wrap="square" lIns="457200" tIns="182880" rIns="457200" bIns="0" rtlCol="0">
            <a:spAutoFit/>
          </a:bodyPr>
          <a:lstStyle/>
          <a:p>
            <a:pPr>
              <a:spcAft>
                <a:spcPts val="1000"/>
              </a:spcAft>
            </a:pPr>
            <a:r>
              <a:rPr lang="en-US" b="1" dirty="0"/>
              <a:t>BCNF decomposition - example 1</a:t>
            </a:r>
          </a:p>
          <a:p>
            <a:r>
              <a:rPr lang="en-US" dirty="0"/>
              <a:t>R(A,B,C,D,E) with FDs {A </a:t>
            </a:r>
            <a:r>
              <a:rPr lang="en-US" altLang="en-US" dirty="0"/>
              <a:t>→</a:t>
            </a:r>
            <a:r>
              <a:rPr lang="en-US" dirty="0"/>
              <a:t> B, C </a:t>
            </a:r>
            <a:r>
              <a:rPr lang="en-US" altLang="en-US" dirty="0"/>
              <a:t>→</a:t>
            </a:r>
            <a:r>
              <a:rPr lang="en-US" dirty="0"/>
              <a:t> D}, and CK {A,C,E}</a:t>
            </a:r>
          </a:p>
          <a:p>
            <a:endParaRPr lang="en-US" altLang="en-US" dirty="0"/>
          </a:p>
          <a:p>
            <a:r>
              <a:rPr lang="en-US" altLang="en-US" dirty="0"/>
              <a:t>R(A,B,C,D,E) is not in BCNF, why?</a:t>
            </a:r>
          </a:p>
          <a:p>
            <a:pPr lvl="1"/>
            <a:r>
              <a:rPr lang="en-US" altLang="en-US" i="1" dirty="0"/>
              <a:t>CK for R is {A,C,E} and the antecedent for both FDs are subsets of the CK, which is a violation of 2NF and therefore cannot satisfy BCNF</a:t>
            </a:r>
          </a:p>
          <a:p>
            <a:endParaRPr lang="en-US" altLang="en-US" dirty="0"/>
          </a:p>
          <a:p>
            <a:pPr>
              <a:spcAft>
                <a:spcPts val="500"/>
              </a:spcAft>
            </a:pPr>
            <a:r>
              <a:rPr lang="en-US" altLang="en-US" dirty="0"/>
              <a:t>1. Pick FD: A → B which violates BCNF</a:t>
            </a:r>
          </a:p>
          <a:p>
            <a:pPr lvl="1"/>
            <a:r>
              <a:rPr lang="en-US" altLang="en-US" dirty="0"/>
              <a:t>R1(A,B) with A → B   CK is {A}, all good!</a:t>
            </a:r>
            <a:br>
              <a:rPr lang="en-US" altLang="en-US" dirty="0"/>
            </a:br>
            <a:r>
              <a:rPr lang="en-US" altLang="en-US" dirty="0"/>
              <a:t>R2(A,C,D,E) with C → D   CK is {A,C,E}, violation!</a:t>
            </a:r>
          </a:p>
          <a:p>
            <a:endParaRPr lang="en-US" altLang="en-US" dirty="0"/>
          </a:p>
          <a:p>
            <a:pPr>
              <a:spcAft>
                <a:spcPts val="500"/>
              </a:spcAft>
            </a:pPr>
            <a:r>
              <a:rPr lang="en-US" altLang="en-US" dirty="0"/>
              <a:t>2. Pick FD: C → D which violates BCNF</a:t>
            </a:r>
          </a:p>
          <a:p>
            <a:r>
              <a:rPr lang="en-US" altLang="en-US" dirty="0"/>
              <a:t>	R1(A,B) with A → B   CK is {A}, all good!</a:t>
            </a:r>
          </a:p>
          <a:p>
            <a:pPr lvl="1"/>
            <a:r>
              <a:rPr lang="en-US" altLang="en-US" dirty="0"/>
              <a:t>R3(C,D) with C → D   CK is {C}, all good!</a:t>
            </a:r>
            <a:br>
              <a:rPr lang="en-US" altLang="en-US" dirty="0"/>
            </a:br>
            <a:r>
              <a:rPr lang="en-US" altLang="en-US" dirty="0"/>
              <a:t>R4(A,C,E) with no FDs   CK is {A,C,E}, all good!</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D231A3EC-A61D-4035-9E92-814B8F6E61F9}"/>
              </a:ext>
            </a:extLst>
          </p:cNvPr>
          <p:cNvSpPr/>
          <p:nvPr/>
        </p:nvSpPr>
        <p:spPr>
          <a:xfrm>
            <a:off x="5586708" y="2577387"/>
            <a:ext cx="3557292" cy="2031325"/>
          </a:xfrm>
          <a:prstGeom prst="rect">
            <a:avLst/>
          </a:prstGeom>
        </p:spPr>
        <p:txBody>
          <a:bodyPr wrap="square">
            <a:spAutoFit/>
          </a:bodyPr>
          <a:lstStyle/>
          <a:p>
            <a:r>
              <a:rPr lang="en-US" altLang="en-US" b="1" dirty="0"/>
              <a:t>Apply algorithm!</a:t>
            </a:r>
          </a:p>
          <a:p>
            <a:pPr marL="285750" indent="-285750">
              <a:buFont typeface="Arial" panose="020B0604020202020204" pitchFamily="34" charset="0"/>
              <a:buChar char="•"/>
            </a:pPr>
            <a:r>
              <a:rPr lang="en-US" dirty="0"/>
              <a:t>Pick </a:t>
            </a:r>
            <a:r>
              <a:rPr lang="en-US" b="1" dirty="0"/>
              <a:t>any</a:t>
            </a:r>
            <a:r>
              <a:rPr lang="en-US" dirty="0"/>
              <a:t> FD in the form X </a:t>
            </a:r>
            <a:r>
              <a:rPr lang="en-US" altLang="en-US" dirty="0"/>
              <a:t>→</a:t>
            </a:r>
            <a:r>
              <a:rPr lang="en-US" dirty="0"/>
              <a:t> Y that violates BCNF </a:t>
            </a:r>
          </a:p>
          <a:p>
            <a:pPr marL="285750" indent="-285750">
              <a:buFont typeface="Arial" panose="020B0604020202020204" pitchFamily="34" charset="0"/>
              <a:buChar char="•"/>
            </a:pPr>
            <a:r>
              <a:rPr lang="en-US" dirty="0"/>
              <a:t>Decompose R’ into R1(X, Y) and R2(X, {R’-Y}) </a:t>
            </a:r>
          </a:p>
          <a:p>
            <a:pPr marL="285750" indent="-285750">
              <a:buFont typeface="Arial" panose="020B0604020202020204" pitchFamily="34" charset="0"/>
              <a:buChar char="•"/>
            </a:pPr>
            <a:r>
              <a:rPr lang="en-US" dirty="0"/>
              <a:t>Repeat until no more BCNF violations</a:t>
            </a:r>
          </a:p>
        </p:txBody>
      </p:sp>
    </p:spTree>
    <p:extLst>
      <p:ext uri="{BB962C8B-B14F-4D97-AF65-F5344CB8AC3E}">
        <p14:creationId xmlns:p14="http://schemas.microsoft.com/office/powerpoint/2010/main" val="3552199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467890"/>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Decompose Student via FD3:</a:t>
            </a:r>
          </a:p>
          <a:p>
            <a:r>
              <a:rPr lang="en-US" dirty="0"/>
              <a:t>R1(</a:t>
            </a:r>
            <a:r>
              <a:rPr lang="en-US" dirty="0" err="1"/>
              <a:t>HScode</a:t>
            </a:r>
            <a:r>
              <a:rPr lang="en-US" dirty="0"/>
              <a:t>, </a:t>
            </a:r>
            <a:r>
              <a:rPr lang="en-US" dirty="0" err="1"/>
              <a:t>HSname</a:t>
            </a:r>
            <a:r>
              <a:rPr lang="en-US" dirty="0"/>
              <a:t>, </a:t>
            </a:r>
            <a:r>
              <a:rPr lang="en-US" dirty="0" err="1"/>
              <a:t>HScity</a:t>
            </a:r>
            <a:r>
              <a:rPr lang="en-US" dirty="0"/>
              <a:t>)</a:t>
            </a:r>
          </a:p>
          <a:p>
            <a:r>
              <a:rPr lang="en-US" dirty="0"/>
              <a:t>	Compute keys for R1 considering only FD3 applies, CK {</a:t>
            </a:r>
            <a:r>
              <a:rPr lang="en-US" dirty="0" err="1"/>
              <a:t>HScode</a:t>
            </a:r>
            <a:r>
              <a:rPr lang="en-US" dirty="0"/>
              <a:t>}. No other FDs hold</a:t>
            </a:r>
          </a:p>
          <a:p>
            <a:r>
              <a:rPr lang="en-US" dirty="0"/>
              <a:t>	FD3 does not violate BCNF in R1 because antecedent is a </a:t>
            </a:r>
            <a:r>
              <a:rPr lang="en-US" dirty="0" err="1"/>
              <a:t>superkey</a:t>
            </a:r>
            <a:endParaRPr lang="en-US" dirty="0"/>
          </a:p>
          <a:p>
            <a:endParaRPr lang="en-US" dirty="0"/>
          </a:p>
          <a:p>
            <a:r>
              <a:rPr lang="en-US" dirty="0"/>
              <a:t>R2(SSN, name, address, </a:t>
            </a:r>
            <a:r>
              <a:rPr lang="en-US" dirty="0" err="1"/>
              <a:t>HScode</a:t>
            </a:r>
            <a:r>
              <a:rPr lang="en-US" dirty="0"/>
              <a:t>, GPA, priority)</a:t>
            </a:r>
          </a:p>
          <a:p>
            <a:r>
              <a:rPr lang="en-US" altLang="en-US" dirty="0"/>
              <a:t>	Compute keys for R2 considering FD1 and FD2 apply, CK {</a:t>
            </a:r>
            <a:r>
              <a:rPr lang="en-US" altLang="en-US" dirty="0" err="1"/>
              <a:t>SSN,HScode</a:t>
            </a:r>
            <a:r>
              <a:rPr lang="en-US" altLang="en-US" dirty="0"/>
              <a:t>}</a:t>
            </a:r>
          </a:p>
          <a:p>
            <a:r>
              <a:rPr lang="en-US" altLang="en-US" dirty="0"/>
              <a:t>	FD1 violates BCNF in R2, antecedent is not a </a:t>
            </a:r>
            <a:r>
              <a:rPr lang="en-US" altLang="en-US" dirty="0" err="1"/>
              <a:t>superkey</a:t>
            </a:r>
            <a:endParaRPr lang="en-US" altLang="en-US" dirty="0"/>
          </a:p>
          <a:p>
            <a:r>
              <a:rPr lang="en-US" altLang="en-US" dirty="0"/>
              <a:t>	FD2 violates BCNF in R2, antecedent is not a </a:t>
            </a:r>
            <a:r>
              <a:rPr lang="en-US" altLang="en-US" dirty="0" err="1"/>
              <a:t>superkey</a:t>
            </a:r>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141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467890"/>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satisfies BNCF, then we may label PK for R1 and we’re done</a:t>
            </a:r>
          </a:p>
          <a:p>
            <a:endParaRPr lang="en-US" dirty="0"/>
          </a:p>
          <a:p>
            <a:r>
              <a:rPr lang="en-US" dirty="0"/>
              <a:t>Decompose R2 via FD2, repeat the process:</a:t>
            </a:r>
          </a:p>
          <a:p>
            <a:endParaRPr lang="en-US" dirty="0"/>
          </a:p>
          <a:p>
            <a:r>
              <a:rPr lang="en-US" dirty="0"/>
              <a:t>R2(SSN, name, address, </a:t>
            </a:r>
            <a:r>
              <a:rPr lang="en-US" dirty="0" err="1"/>
              <a:t>HScode</a:t>
            </a:r>
            <a:r>
              <a:rPr lang="en-US" dirty="0"/>
              <a:t>, GPA, priority)</a:t>
            </a:r>
          </a:p>
          <a:p>
            <a:pPr lvl="1"/>
            <a:r>
              <a:rPr lang="en-US" dirty="0"/>
              <a:t>R3(GPA, priority) FD2 applies, CK {GPA}, no violation of BCNF. No other FDs hold</a:t>
            </a:r>
          </a:p>
          <a:p>
            <a:pPr lvl="1"/>
            <a:r>
              <a:rPr lang="en-US" dirty="0"/>
              <a:t>R4(SSN, name, address, </a:t>
            </a:r>
            <a:r>
              <a:rPr lang="en-US" dirty="0" err="1"/>
              <a:t>HScode</a:t>
            </a:r>
            <a:r>
              <a:rPr lang="en-US" dirty="0"/>
              <a:t>, GPA), FD1 applies</a:t>
            </a:r>
          </a:p>
          <a:p>
            <a:pPr lvl="2"/>
            <a:r>
              <a:rPr lang="en-US" dirty="0"/>
              <a:t>CK for R4 is {</a:t>
            </a:r>
            <a:r>
              <a:rPr lang="en-US" dirty="0" err="1"/>
              <a:t>SSN,HScode</a:t>
            </a:r>
            <a:r>
              <a:rPr lang="en-US" dirty="0"/>
              <a:t>}, FD1 violates BCNF in R4</a:t>
            </a:r>
          </a:p>
          <a:p>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4156257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744889"/>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a:t>
            </a:r>
          </a:p>
          <a:p>
            <a:r>
              <a:rPr lang="en-US" dirty="0"/>
              <a:t>R3(</a:t>
            </a:r>
            <a:r>
              <a:rPr lang="en-US" u="sng" dirty="0"/>
              <a:t>GPA</a:t>
            </a:r>
            <a:r>
              <a:rPr lang="en-US" dirty="0"/>
              <a:t>, priority)</a:t>
            </a:r>
          </a:p>
          <a:p>
            <a:endParaRPr lang="en-US" dirty="0"/>
          </a:p>
          <a:p>
            <a:r>
              <a:rPr lang="en-US" dirty="0"/>
              <a:t>Decompose R4 via FD1:</a:t>
            </a:r>
          </a:p>
          <a:p>
            <a:endParaRPr lang="en-US" dirty="0"/>
          </a:p>
          <a:p>
            <a:r>
              <a:rPr lang="en-US" dirty="0"/>
              <a:t>R4(SSN, name, address, </a:t>
            </a:r>
            <a:r>
              <a:rPr lang="en-US" dirty="0" err="1"/>
              <a:t>HScode</a:t>
            </a:r>
            <a:r>
              <a:rPr lang="en-US" dirty="0"/>
              <a:t>, GPA)</a:t>
            </a:r>
          </a:p>
          <a:p>
            <a:pPr lvl="1"/>
            <a:r>
              <a:rPr lang="en-US" dirty="0"/>
              <a:t>R5(SSN, name, address, GPA)</a:t>
            </a:r>
          </a:p>
          <a:p>
            <a:pPr lvl="1"/>
            <a:r>
              <a:rPr lang="en-US" dirty="0"/>
              <a:t>	FD1 applies, CK {SSN}, no violation BCNF. No other FDs hold</a:t>
            </a:r>
          </a:p>
          <a:p>
            <a:pPr lvl="1"/>
            <a:r>
              <a:rPr lang="en-US" dirty="0"/>
              <a:t>R6(SSN, </a:t>
            </a:r>
            <a:r>
              <a:rPr lang="en-US" dirty="0" err="1"/>
              <a:t>HScode</a:t>
            </a:r>
            <a:r>
              <a:rPr lang="en-US" dirty="0"/>
              <a:t>) no FDs apply, no violation BCNF</a:t>
            </a:r>
          </a:p>
          <a:p>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128069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437112"/>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a:t>
            </a:r>
          </a:p>
          <a:p>
            <a:r>
              <a:rPr lang="en-US" dirty="0"/>
              <a:t>R3(</a:t>
            </a:r>
            <a:r>
              <a:rPr lang="en-US" u="sng" dirty="0"/>
              <a:t>GPA</a:t>
            </a:r>
            <a:r>
              <a:rPr lang="en-US" dirty="0"/>
              <a:t>, priority)</a:t>
            </a:r>
          </a:p>
          <a:p>
            <a:r>
              <a:rPr lang="en-US" dirty="0"/>
              <a:t>R5(</a:t>
            </a:r>
            <a:r>
              <a:rPr lang="en-US" u="sng" dirty="0"/>
              <a:t>SSN</a:t>
            </a:r>
            <a:r>
              <a:rPr lang="en-US" dirty="0"/>
              <a:t>, name, address, GPA)</a:t>
            </a:r>
          </a:p>
          <a:p>
            <a:r>
              <a:rPr lang="en-US" dirty="0"/>
              <a:t>R6(</a:t>
            </a:r>
            <a:r>
              <a:rPr lang="en-US" u="sng" dirty="0"/>
              <a:t>SSN</a:t>
            </a:r>
            <a:r>
              <a:rPr lang="en-US" dirty="0"/>
              <a:t>, </a:t>
            </a:r>
            <a:r>
              <a:rPr lang="en-US" u="sng" dirty="0" err="1"/>
              <a:t>HScode</a:t>
            </a:r>
            <a:r>
              <a:rPr lang="en-US" dirty="0"/>
              <a:t>)</a:t>
            </a:r>
          </a:p>
          <a:p>
            <a:endParaRPr lang="en-US" dirty="0"/>
          </a:p>
          <a:p>
            <a:r>
              <a:rPr lang="en-US" dirty="0"/>
              <a:t>*Key in R6 is {SSN, </a:t>
            </a:r>
            <a:r>
              <a:rPr lang="en-US" dirty="0" err="1"/>
              <a:t>HScode</a:t>
            </a:r>
            <a:r>
              <a:rPr lang="en-US" dirty="0"/>
              <a:t>} because there are no FDs holding, this technically allows a given student to be enrolled in multiple HSs, because there’s no FD SSN</a:t>
            </a:r>
            <a:r>
              <a:rPr lang="en-US" altLang="en-US" dirty="0"/>
              <a:t> → </a:t>
            </a:r>
            <a:r>
              <a:rPr lang="en-US" altLang="en-US" dirty="0" err="1"/>
              <a:t>HScode</a:t>
            </a:r>
            <a:r>
              <a:rPr lang="en-US" altLang="en-US" dirty="0"/>
              <a:t> defined in the functional dependencies</a:t>
            </a:r>
            <a:endParaRPr lang="en-US" dirty="0"/>
          </a:p>
          <a:p>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6141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dirty="0"/>
              <a:t>Database design and implementation</a:t>
            </a:r>
            <a:endParaRPr lang="en-US" altLang="en-US" dirty="0">
              <a:ea typeface="ＭＳ Ｐゴシック" pitchFamily="34" charset="-128"/>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7" name="TextBox 36">
            <a:extLst>
              <a:ext uri="{FF2B5EF4-FFF2-40B4-BE49-F238E27FC236}">
                <a16:creationId xmlns:a16="http://schemas.microsoft.com/office/drawing/2014/main" id="{C65E01BA-23C0-46CA-9B52-9840E1BA4B7D}"/>
              </a:ext>
            </a:extLst>
          </p:cNvPr>
          <p:cNvSpPr txBox="1"/>
          <p:nvPr/>
        </p:nvSpPr>
        <p:spPr>
          <a:xfrm>
            <a:off x="246355" y="1819953"/>
            <a:ext cx="1096682" cy="649378"/>
          </a:xfrm>
          <a:prstGeom prst="rect">
            <a:avLst/>
          </a:prstGeom>
          <a:noFill/>
        </p:spPr>
        <p:txBody>
          <a:bodyPr wrap="square" rtlCol="0">
            <a:spAutoFit/>
          </a:bodyPr>
          <a:lstStyle/>
          <a:p>
            <a:pPr algn="ctr"/>
            <a:r>
              <a:rPr lang="en-US" sz="1600" dirty="0"/>
              <a:t>Problem</a:t>
            </a:r>
          </a:p>
          <a:p>
            <a:pPr algn="ctr"/>
            <a:r>
              <a:rPr lang="en-US" sz="1600" dirty="0"/>
              <a:t>definition</a:t>
            </a:r>
          </a:p>
        </p:txBody>
      </p:sp>
      <p:cxnSp>
        <p:nvCxnSpPr>
          <p:cNvPr id="38" name="Straight Arrow Connector 37">
            <a:extLst>
              <a:ext uri="{FF2B5EF4-FFF2-40B4-BE49-F238E27FC236}">
                <a16:creationId xmlns:a16="http://schemas.microsoft.com/office/drawing/2014/main" id="{068EF3C3-44BB-4FC1-8278-75D84FF83CAF}"/>
              </a:ext>
            </a:extLst>
          </p:cNvPr>
          <p:cNvCxnSpPr>
            <a:cxnSpLocks/>
          </p:cNvCxnSpPr>
          <p:nvPr/>
        </p:nvCxnSpPr>
        <p:spPr>
          <a:xfrm>
            <a:off x="130222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AB667025-E382-418A-823E-C2C2A244BE2D}"/>
              </a:ext>
            </a:extLst>
          </p:cNvPr>
          <p:cNvCxnSpPr>
            <a:cxnSpLocks/>
          </p:cNvCxnSpPr>
          <p:nvPr/>
        </p:nvCxnSpPr>
        <p:spPr>
          <a:xfrm>
            <a:off x="235256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9536A78-2CC4-410D-9020-0C343A4B2FCA}"/>
              </a:ext>
            </a:extLst>
          </p:cNvPr>
          <p:cNvSpPr txBox="1"/>
          <p:nvPr/>
        </p:nvSpPr>
        <p:spPr>
          <a:xfrm>
            <a:off x="1490969" y="1828137"/>
            <a:ext cx="963725" cy="584775"/>
          </a:xfrm>
          <a:prstGeom prst="rect">
            <a:avLst/>
          </a:prstGeom>
          <a:noFill/>
        </p:spPr>
        <p:txBody>
          <a:bodyPr wrap="none" rtlCol="0">
            <a:spAutoFit/>
          </a:bodyPr>
          <a:lstStyle/>
          <a:p>
            <a:pPr algn="ctr"/>
            <a:r>
              <a:rPr lang="en-US" sz="1600" dirty="0"/>
              <a:t>Data </a:t>
            </a:r>
            <a:br>
              <a:rPr lang="en-US" sz="1600" dirty="0"/>
            </a:br>
            <a:r>
              <a:rPr lang="en-US" sz="1600" dirty="0"/>
              <a:t>modeling</a:t>
            </a:r>
          </a:p>
        </p:txBody>
      </p:sp>
      <p:sp>
        <p:nvSpPr>
          <p:cNvPr id="41" name="TextBox 40">
            <a:extLst>
              <a:ext uri="{FF2B5EF4-FFF2-40B4-BE49-F238E27FC236}">
                <a16:creationId xmlns:a16="http://schemas.microsoft.com/office/drawing/2014/main" id="{147DF10B-251C-4F5B-8984-9A827DE9293A}"/>
              </a:ext>
            </a:extLst>
          </p:cNvPr>
          <p:cNvSpPr txBox="1"/>
          <p:nvPr/>
        </p:nvSpPr>
        <p:spPr>
          <a:xfrm>
            <a:off x="2606649" y="1825203"/>
            <a:ext cx="1014317" cy="584775"/>
          </a:xfrm>
          <a:prstGeom prst="rect">
            <a:avLst/>
          </a:prstGeom>
          <a:noFill/>
        </p:spPr>
        <p:txBody>
          <a:bodyPr wrap="none" rtlCol="0">
            <a:spAutoFit/>
          </a:bodyPr>
          <a:lstStyle/>
          <a:p>
            <a:pPr algn="ctr"/>
            <a:r>
              <a:rPr lang="en-US" sz="1600" dirty="0"/>
              <a:t>Relational</a:t>
            </a:r>
            <a:br>
              <a:rPr lang="en-US" sz="1600" dirty="0"/>
            </a:br>
            <a:r>
              <a:rPr lang="en-US" sz="1600" dirty="0"/>
              <a:t>model</a:t>
            </a:r>
          </a:p>
        </p:txBody>
      </p:sp>
      <p:sp>
        <p:nvSpPr>
          <p:cNvPr id="42" name="TextBox 41">
            <a:extLst>
              <a:ext uri="{FF2B5EF4-FFF2-40B4-BE49-F238E27FC236}">
                <a16:creationId xmlns:a16="http://schemas.microsoft.com/office/drawing/2014/main" id="{B8186ACC-80B8-4235-9750-09DD88AFF9EE}"/>
              </a:ext>
            </a:extLst>
          </p:cNvPr>
          <p:cNvSpPr txBox="1"/>
          <p:nvPr/>
        </p:nvSpPr>
        <p:spPr>
          <a:xfrm>
            <a:off x="5056132" y="1804945"/>
            <a:ext cx="1364476" cy="584775"/>
          </a:xfrm>
          <a:prstGeom prst="rect">
            <a:avLst/>
          </a:prstGeom>
          <a:noFill/>
        </p:spPr>
        <p:txBody>
          <a:bodyPr wrap="none" rtlCol="0">
            <a:spAutoFit/>
          </a:bodyPr>
          <a:lstStyle/>
          <a:p>
            <a:pPr algn="ctr"/>
            <a:r>
              <a:rPr lang="en-US" sz="1600" dirty="0"/>
              <a:t>Functional</a:t>
            </a:r>
            <a:br>
              <a:rPr lang="en-US" sz="1600" dirty="0"/>
            </a:br>
            <a:r>
              <a:rPr lang="en-US" sz="1600" dirty="0"/>
              <a:t>Dependencies</a:t>
            </a:r>
          </a:p>
        </p:txBody>
      </p:sp>
      <p:sp>
        <p:nvSpPr>
          <p:cNvPr id="43" name="TextBox 42">
            <a:extLst>
              <a:ext uri="{FF2B5EF4-FFF2-40B4-BE49-F238E27FC236}">
                <a16:creationId xmlns:a16="http://schemas.microsoft.com/office/drawing/2014/main" id="{2C48123B-BA5F-4C03-80CC-0AF25B4B8DD9}"/>
              </a:ext>
            </a:extLst>
          </p:cNvPr>
          <p:cNvSpPr txBox="1"/>
          <p:nvPr/>
        </p:nvSpPr>
        <p:spPr>
          <a:xfrm>
            <a:off x="1574604" y="3069039"/>
            <a:ext cx="861710" cy="584775"/>
          </a:xfrm>
          <a:prstGeom prst="rect">
            <a:avLst/>
          </a:prstGeom>
          <a:noFill/>
        </p:spPr>
        <p:txBody>
          <a:bodyPr wrap="none" rtlCol="0">
            <a:spAutoFit/>
          </a:bodyPr>
          <a:lstStyle/>
          <a:p>
            <a:pPr algn="ctr"/>
            <a:r>
              <a:rPr lang="en-US" sz="1600" dirty="0"/>
              <a:t>ER </a:t>
            </a:r>
            <a:br>
              <a:rPr lang="en-US" sz="1600" dirty="0"/>
            </a:br>
            <a:r>
              <a:rPr lang="en-US" sz="1600" dirty="0"/>
              <a:t>diagram</a:t>
            </a:r>
          </a:p>
        </p:txBody>
      </p:sp>
      <p:sp>
        <p:nvSpPr>
          <p:cNvPr id="44" name="TextBox 43">
            <a:extLst>
              <a:ext uri="{FF2B5EF4-FFF2-40B4-BE49-F238E27FC236}">
                <a16:creationId xmlns:a16="http://schemas.microsoft.com/office/drawing/2014/main" id="{D8E5D2AC-DC9C-42BB-90BD-E9E99ED2AB75}"/>
              </a:ext>
            </a:extLst>
          </p:cNvPr>
          <p:cNvSpPr txBox="1"/>
          <p:nvPr/>
        </p:nvSpPr>
        <p:spPr>
          <a:xfrm>
            <a:off x="4695750" y="3034540"/>
            <a:ext cx="1874014" cy="375956"/>
          </a:xfrm>
          <a:prstGeom prst="rect">
            <a:avLst/>
          </a:prstGeom>
          <a:noFill/>
        </p:spPr>
        <p:txBody>
          <a:bodyPr wrap="none" rtlCol="0">
            <a:spAutoFit/>
          </a:bodyPr>
          <a:lstStyle/>
          <a:p>
            <a:pPr algn="ctr"/>
            <a:r>
              <a:rPr lang="en-US" sz="1600" dirty="0"/>
              <a:t>Normalized tables</a:t>
            </a:r>
          </a:p>
        </p:txBody>
      </p:sp>
      <p:sp>
        <p:nvSpPr>
          <p:cNvPr id="45" name="TextBox 44">
            <a:extLst>
              <a:ext uri="{FF2B5EF4-FFF2-40B4-BE49-F238E27FC236}">
                <a16:creationId xmlns:a16="http://schemas.microsoft.com/office/drawing/2014/main" id="{47C086F4-F66F-4834-A974-B23646B6887F}"/>
              </a:ext>
            </a:extLst>
          </p:cNvPr>
          <p:cNvSpPr txBox="1"/>
          <p:nvPr/>
        </p:nvSpPr>
        <p:spPr>
          <a:xfrm>
            <a:off x="-29556" y="3034540"/>
            <a:ext cx="1658266" cy="1077218"/>
          </a:xfrm>
          <a:prstGeom prst="rect">
            <a:avLst/>
          </a:prstGeom>
          <a:noFill/>
        </p:spPr>
        <p:txBody>
          <a:bodyPr wrap="square" rtlCol="0">
            <a:spAutoFit/>
          </a:bodyPr>
          <a:lstStyle/>
          <a:p>
            <a:pPr algn="ctr"/>
            <a:r>
              <a:rPr lang="en-US" sz="1600" dirty="0"/>
              <a:t>Information requisites and functional analysis</a:t>
            </a:r>
          </a:p>
        </p:txBody>
      </p:sp>
      <p:sp>
        <p:nvSpPr>
          <p:cNvPr id="46" name="TextBox 45">
            <a:extLst>
              <a:ext uri="{FF2B5EF4-FFF2-40B4-BE49-F238E27FC236}">
                <a16:creationId xmlns:a16="http://schemas.microsoft.com/office/drawing/2014/main" id="{43584D94-886F-4EFF-86D2-AD72AD1947CF}"/>
              </a:ext>
            </a:extLst>
          </p:cNvPr>
          <p:cNvSpPr txBox="1"/>
          <p:nvPr/>
        </p:nvSpPr>
        <p:spPr>
          <a:xfrm>
            <a:off x="2751205" y="3069039"/>
            <a:ext cx="780037" cy="375956"/>
          </a:xfrm>
          <a:prstGeom prst="rect">
            <a:avLst/>
          </a:prstGeom>
          <a:noFill/>
        </p:spPr>
        <p:txBody>
          <a:bodyPr wrap="none" rtlCol="0">
            <a:spAutoFit/>
          </a:bodyPr>
          <a:lstStyle/>
          <a:p>
            <a:pPr algn="ctr"/>
            <a:r>
              <a:rPr lang="en-US" sz="1600" dirty="0"/>
              <a:t>Tables</a:t>
            </a:r>
          </a:p>
        </p:txBody>
      </p:sp>
      <p:sp>
        <p:nvSpPr>
          <p:cNvPr id="47" name="TextBox 46">
            <a:extLst>
              <a:ext uri="{FF2B5EF4-FFF2-40B4-BE49-F238E27FC236}">
                <a16:creationId xmlns:a16="http://schemas.microsoft.com/office/drawing/2014/main" id="{C340C0BA-A15B-4D79-A900-555EC26F1464}"/>
              </a:ext>
            </a:extLst>
          </p:cNvPr>
          <p:cNvSpPr txBox="1"/>
          <p:nvPr/>
        </p:nvSpPr>
        <p:spPr>
          <a:xfrm>
            <a:off x="6507137" y="1804945"/>
            <a:ext cx="1689737" cy="375956"/>
          </a:xfrm>
          <a:prstGeom prst="rect">
            <a:avLst/>
          </a:prstGeom>
          <a:noFill/>
        </p:spPr>
        <p:txBody>
          <a:bodyPr wrap="none" rtlCol="0">
            <a:spAutoFit/>
          </a:bodyPr>
          <a:lstStyle/>
          <a:p>
            <a:pPr algn="ctr"/>
            <a:r>
              <a:rPr lang="en-US" sz="1600" dirty="0"/>
              <a:t>Implementation</a:t>
            </a:r>
          </a:p>
        </p:txBody>
      </p:sp>
      <p:sp>
        <p:nvSpPr>
          <p:cNvPr id="48" name="TextBox 47">
            <a:extLst>
              <a:ext uri="{FF2B5EF4-FFF2-40B4-BE49-F238E27FC236}">
                <a16:creationId xmlns:a16="http://schemas.microsoft.com/office/drawing/2014/main" id="{4D7460A2-D903-4471-8A30-974C37DF7D77}"/>
              </a:ext>
            </a:extLst>
          </p:cNvPr>
          <p:cNvSpPr txBox="1"/>
          <p:nvPr/>
        </p:nvSpPr>
        <p:spPr>
          <a:xfrm>
            <a:off x="7066037" y="3034540"/>
            <a:ext cx="559307" cy="375956"/>
          </a:xfrm>
          <a:prstGeom prst="rect">
            <a:avLst/>
          </a:prstGeom>
          <a:noFill/>
        </p:spPr>
        <p:txBody>
          <a:bodyPr wrap="none" rtlCol="0">
            <a:spAutoFit/>
          </a:bodyPr>
          <a:lstStyle/>
          <a:p>
            <a:pPr algn="ctr"/>
            <a:r>
              <a:rPr lang="en-US" sz="1600" dirty="0"/>
              <a:t>SQL</a:t>
            </a:r>
          </a:p>
        </p:txBody>
      </p:sp>
      <p:sp>
        <p:nvSpPr>
          <p:cNvPr id="49" name="TextBox 48">
            <a:extLst>
              <a:ext uri="{FF2B5EF4-FFF2-40B4-BE49-F238E27FC236}">
                <a16:creationId xmlns:a16="http://schemas.microsoft.com/office/drawing/2014/main" id="{A366050C-6094-4B9D-BA44-5A4257576C96}"/>
              </a:ext>
            </a:extLst>
          </p:cNvPr>
          <p:cNvSpPr txBox="1"/>
          <p:nvPr/>
        </p:nvSpPr>
        <p:spPr>
          <a:xfrm>
            <a:off x="8315150" y="1804945"/>
            <a:ext cx="767435" cy="375956"/>
          </a:xfrm>
          <a:prstGeom prst="rect">
            <a:avLst/>
          </a:prstGeom>
          <a:noFill/>
        </p:spPr>
        <p:txBody>
          <a:bodyPr wrap="none" rtlCol="0">
            <a:spAutoFit/>
          </a:bodyPr>
          <a:lstStyle/>
          <a:p>
            <a:pPr algn="ctr"/>
            <a:r>
              <a:rPr lang="en-US" sz="1600" dirty="0"/>
              <a:t>Usage</a:t>
            </a:r>
          </a:p>
        </p:txBody>
      </p:sp>
      <p:sp>
        <p:nvSpPr>
          <p:cNvPr id="50" name="TextBox 49">
            <a:extLst>
              <a:ext uri="{FF2B5EF4-FFF2-40B4-BE49-F238E27FC236}">
                <a16:creationId xmlns:a16="http://schemas.microsoft.com/office/drawing/2014/main" id="{3FABAD8A-4363-4F13-B03A-63C54831645D}"/>
              </a:ext>
            </a:extLst>
          </p:cNvPr>
          <p:cNvSpPr txBox="1"/>
          <p:nvPr/>
        </p:nvSpPr>
        <p:spPr>
          <a:xfrm>
            <a:off x="8108084" y="3049149"/>
            <a:ext cx="1058034" cy="338554"/>
          </a:xfrm>
          <a:prstGeom prst="rect">
            <a:avLst/>
          </a:prstGeom>
          <a:noFill/>
        </p:spPr>
        <p:txBody>
          <a:bodyPr wrap="square" rtlCol="0">
            <a:spAutoFit/>
          </a:bodyPr>
          <a:lstStyle/>
          <a:p>
            <a:pPr algn="ctr"/>
            <a:r>
              <a:rPr lang="en-US" sz="1600" dirty="0"/>
              <a:t>Interfaces</a:t>
            </a:r>
          </a:p>
        </p:txBody>
      </p:sp>
      <p:cxnSp>
        <p:nvCxnSpPr>
          <p:cNvPr id="51" name="Straight Arrow Connector 50">
            <a:extLst>
              <a:ext uri="{FF2B5EF4-FFF2-40B4-BE49-F238E27FC236}">
                <a16:creationId xmlns:a16="http://schemas.microsoft.com/office/drawing/2014/main" id="{67E5FDCB-4B57-4B0F-9708-075B393E7F38}"/>
              </a:ext>
            </a:extLst>
          </p:cNvPr>
          <p:cNvCxnSpPr>
            <a:cxnSpLocks/>
          </p:cNvCxnSpPr>
          <p:nvPr/>
        </p:nvCxnSpPr>
        <p:spPr>
          <a:xfrm>
            <a:off x="482100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22909364-6209-4183-BF19-47100AE6C772}"/>
              </a:ext>
            </a:extLst>
          </p:cNvPr>
          <p:cNvCxnSpPr>
            <a:cxnSpLocks/>
          </p:cNvCxnSpPr>
          <p:nvPr/>
        </p:nvCxnSpPr>
        <p:spPr>
          <a:xfrm>
            <a:off x="6370946"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574992F9-8525-42E5-AA7F-83C4987005A1}"/>
              </a:ext>
            </a:extLst>
          </p:cNvPr>
          <p:cNvCxnSpPr>
            <a:cxnSpLocks/>
          </p:cNvCxnSpPr>
          <p:nvPr/>
        </p:nvCxnSpPr>
        <p:spPr>
          <a:xfrm>
            <a:off x="807532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8744CD7F-D211-49E2-BCBE-9B5AD3260CD6}"/>
              </a:ext>
            </a:extLst>
          </p:cNvPr>
          <p:cNvCxnSpPr>
            <a:cxnSpLocks/>
          </p:cNvCxnSpPr>
          <p:nvPr/>
        </p:nvCxnSpPr>
        <p:spPr>
          <a:xfrm>
            <a:off x="791302"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7DF9D1C-255C-41EC-B687-E1E9D26552CC}"/>
              </a:ext>
            </a:extLst>
          </p:cNvPr>
          <p:cNvCxnSpPr>
            <a:cxnSpLocks/>
          </p:cNvCxnSpPr>
          <p:nvPr/>
        </p:nvCxnSpPr>
        <p:spPr>
          <a:xfrm>
            <a:off x="1972831"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BAF6D407-D278-419D-AEB9-9520E8011F13}"/>
              </a:ext>
            </a:extLst>
          </p:cNvPr>
          <p:cNvCxnSpPr>
            <a:cxnSpLocks/>
          </p:cNvCxnSpPr>
          <p:nvPr/>
        </p:nvCxnSpPr>
        <p:spPr>
          <a:xfrm>
            <a:off x="3185480" y="2599622"/>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0B614D11-25EE-41CF-8545-5C00360C6EEA}"/>
              </a:ext>
            </a:extLst>
          </p:cNvPr>
          <p:cNvCxnSpPr>
            <a:cxnSpLocks/>
          </p:cNvCxnSpPr>
          <p:nvPr/>
        </p:nvCxnSpPr>
        <p:spPr>
          <a:xfrm>
            <a:off x="5651896" y="2621921"/>
            <a:ext cx="0" cy="37705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pic>
        <p:nvPicPr>
          <p:cNvPr id="60" name="Picture 59">
            <a:extLst>
              <a:ext uri="{FF2B5EF4-FFF2-40B4-BE49-F238E27FC236}">
                <a16:creationId xmlns:a16="http://schemas.microsoft.com/office/drawing/2014/main" id="{2DD6B2D2-D694-426C-AF78-E7C4F904C967}"/>
              </a:ext>
            </a:extLst>
          </p:cNvPr>
          <p:cNvPicPr>
            <a:picLocks noChangeAspect="1"/>
          </p:cNvPicPr>
          <p:nvPr/>
        </p:nvPicPr>
        <p:blipFill>
          <a:blip r:embed="rId4"/>
          <a:stretch>
            <a:fillRect/>
          </a:stretch>
        </p:blipFill>
        <p:spPr>
          <a:xfrm>
            <a:off x="5302679" y="1114715"/>
            <a:ext cx="698434" cy="698434"/>
          </a:xfrm>
          <a:prstGeom prst="rect">
            <a:avLst/>
          </a:prstGeom>
        </p:spPr>
      </p:pic>
      <p:sp>
        <p:nvSpPr>
          <p:cNvPr id="61" name="Right Brace 60">
            <a:extLst>
              <a:ext uri="{FF2B5EF4-FFF2-40B4-BE49-F238E27FC236}">
                <a16:creationId xmlns:a16="http://schemas.microsoft.com/office/drawing/2014/main" id="{04DC3B98-024B-4CA6-BCD3-01DBC277FEBB}"/>
              </a:ext>
            </a:extLst>
          </p:cNvPr>
          <p:cNvSpPr/>
          <p:nvPr/>
        </p:nvSpPr>
        <p:spPr>
          <a:xfrm rot="5400000">
            <a:off x="7823834" y="2903990"/>
            <a:ext cx="366018" cy="13698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200"/>
          </a:p>
        </p:txBody>
      </p:sp>
      <p:sp>
        <p:nvSpPr>
          <p:cNvPr id="62" name="TextBox 61">
            <a:extLst>
              <a:ext uri="{FF2B5EF4-FFF2-40B4-BE49-F238E27FC236}">
                <a16:creationId xmlns:a16="http://schemas.microsoft.com/office/drawing/2014/main" id="{DA03A679-1391-4556-A039-E5F596051AA0}"/>
              </a:ext>
            </a:extLst>
          </p:cNvPr>
          <p:cNvSpPr txBox="1"/>
          <p:nvPr/>
        </p:nvSpPr>
        <p:spPr>
          <a:xfrm>
            <a:off x="7601221" y="3740788"/>
            <a:ext cx="825098" cy="338554"/>
          </a:xfrm>
          <a:prstGeom prst="rect">
            <a:avLst/>
          </a:prstGeom>
          <a:noFill/>
        </p:spPr>
        <p:txBody>
          <a:bodyPr wrap="none" rtlCol="0">
            <a:spAutoFit/>
          </a:bodyPr>
          <a:lstStyle/>
          <a:p>
            <a:pPr algn="ctr"/>
            <a:r>
              <a:rPr lang="en-US" sz="1600" dirty="0"/>
              <a:t>Resolve</a:t>
            </a:r>
          </a:p>
        </p:txBody>
      </p:sp>
      <p:cxnSp>
        <p:nvCxnSpPr>
          <p:cNvPr id="63" name="Straight Arrow Connector 62">
            <a:extLst>
              <a:ext uri="{FF2B5EF4-FFF2-40B4-BE49-F238E27FC236}">
                <a16:creationId xmlns:a16="http://schemas.microsoft.com/office/drawing/2014/main" id="{62A6237A-8015-4CFA-AD97-6796C9B65D5D}"/>
              </a:ext>
            </a:extLst>
          </p:cNvPr>
          <p:cNvCxnSpPr>
            <a:cxnSpLocks/>
          </p:cNvCxnSpPr>
          <p:nvPr/>
        </p:nvCxnSpPr>
        <p:spPr>
          <a:xfrm flipH="1">
            <a:off x="1329593" y="3917315"/>
            <a:ext cx="61652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2D6A486-9229-43E8-9D2D-F980594350BB}"/>
              </a:ext>
            </a:extLst>
          </p:cNvPr>
          <p:cNvCxnSpPr>
            <a:cxnSpLocks/>
          </p:cNvCxnSpPr>
          <p:nvPr/>
        </p:nvCxnSpPr>
        <p:spPr>
          <a:xfrm>
            <a:off x="3569588" y="1975283"/>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FEED3C85-D693-480E-90CF-57EC5AE44F90}"/>
              </a:ext>
            </a:extLst>
          </p:cNvPr>
          <p:cNvSpPr txBox="1"/>
          <p:nvPr/>
        </p:nvSpPr>
        <p:spPr>
          <a:xfrm>
            <a:off x="3817439" y="1819953"/>
            <a:ext cx="1014317" cy="584775"/>
          </a:xfrm>
          <a:prstGeom prst="rect">
            <a:avLst/>
          </a:prstGeom>
          <a:noFill/>
        </p:spPr>
        <p:txBody>
          <a:bodyPr wrap="none" rtlCol="0">
            <a:spAutoFit/>
          </a:bodyPr>
          <a:lstStyle/>
          <a:p>
            <a:pPr algn="ctr"/>
            <a:r>
              <a:rPr lang="en-US" sz="1600" dirty="0"/>
              <a:t>Relational</a:t>
            </a:r>
            <a:br>
              <a:rPr lang="en-US" sz="1600" dirty="0"/>
            </a:br>
            <a:r>
              <a:rPr lang="en-US" sz="1600" dirty="0"/>
              <a:t>algebra</a:t>
            </a:r>
          </a:p>
        </p:txBody>
      </p:sp>
      <p:sp>
        <p:nvSpPr>
          <p:cNvPr id="36" name="TextBox 35">
            <a:extLst>
              <a:ext uri="{FF2B5EF4-FFF2-40B4-BE49-F238E27FC236}">
                <a16:creationId xmlns:a16="http://schemas.microsoft.com/office/drawing/2014/main" id="{393B83BA-343A-47CC-A69F-41D342072675}"/>
              </a:ext>
            </a:extLst>
          </p:cNvPr>
          <p:cNvSpPr txBox="1"/>
          <p:nvPr/>
        </p:nvSpPr>
        <p:spPr>
          <a:xfrm>
            <a:off x="3915513" y="3034540"/>
            <a:ext cx="780037" cy="375956"/>
          </a:xfrm>
          <a:prstGeom prst="rect">
            <a:avLst/>
          </a:prstGeom>
          <a:noFill/>
        </p:spPr>
        <p:txBody>
          <a:bodyPr wrap="none" rtlCol="0">
            <a:spAutoFit/>
          </a:bodyPr>
          <a:lstStyle/>
          <a:p>
            <a:pPr algn="ctr"/>
            <a:r>
              <a:rPr lang="en-US" sz="1600" dirty="0"/>
              <a:t>Tables</a:t>
            </a:r>
          </a:p>
        </p:txBody>
      </p:sp>
      <p:cxnSp>
        <p:nvCxnSpPr>
          <p:cNvPr id="64" name="Straight Arrow Connector 63">
            <a:extLst>
              <a:ext uri="{FF2B5EF4-FFF2-40B4-BE49-F238E27FC236}">
                <a16:creationId xmlns:a16="http://schemas.microsoft.com/office/drawing/2014/main" id="{C7479129-5D34-46F9-8595-6C51A6090669}"/>
              </a:ext>
            </a:extLst>
          </p:cNvPr>
          <p:cNvCxnSpPr>
            <a:cxnSpLocks/>
          </p:cNvCxnSpPr>
          <p:nvPr/>
        </p:nvCxnSpPr>
        <p:spPr>
          <a:xfrm>
            <a:off x="4324597" y="256512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E0D84A36-1299-4148-9138-888007D547A2}"/>
              </a:ext>
            </a:extLst>
          </p:cNvPr>
          <p:cNvCxnSpPr>
            <a:cxnSpLocks/>
          </p:cNvCxnSpPr>
          <p:nvPr/>
        </p:nvCxnSpPr>
        <p:spPr>
          <a:xfrm>
            <a:off x="7306693"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5019345B-48C2-4DCA-A5AD-CB2AECDA60E4}"/>
              </a:ext>
            </a:extLst>
          </p:cNvPr>
          <p:cNvCxnSpPr>
            <a:cxnSpLocks/>
          </p:cNvCxnSpPr>
          <p:nvPr/>
        </p:nvCxnSpPr>
        <p:spPr>
          <a:xfrm>
            <a:off x="8670048"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615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3339376"/>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r>
              <a:rPr lang="en-US" b="1" dirty="0" err="1"/>
              <a:t>HScode</a:t>
            </a:r>
            <a:r>
              <a:rPr lang="en-US" dirty="0"/>
              <a:t>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spcAft>
                <a:spcPts val="1000"/>
              </a:spcAft>
            </a:pPr>
            <a:endParaRPr lang="en-US" altLang="en-US" dirty="0"/>
          </a:p>
          <a:p>
            <a:pPr lvl="1">
              <a:spcAft>
                <a:spcPts val="1000"/>
              </a:spcAft>
            </a:pPr>
            <a:r>
              <a:rPr lang="en-US" altLang="en-US" dirty="0"/>
              <a:t>{SSN}</a:t>
            </a:r>
            <a:r>
              <a:rPr lang="en-US" altLang="en-US" baseline="30000" dirty="0"/>
              <a:t>+</a:t>
            </a:r>
            <a:r>
              <a:rPr lang="en-US" altLang="en-US" dirty="0"/>
              <a:t> determines all the attributes</a:t>
            </a:r>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a:t>
            </a:r>
          </a:p>
          <a:p>
            <a:r>
              <a:rPr lang="en-US" dirty="0"/>
              <a:t>R2(</a:t>
            </a:r>
            <a:r>
              <a:rPr lang="en-US" u="sng" dirty="0"/>
              <a:t>GPA</a:t>
            </a:r>
            <a:r>
              <a:rPr lang="en-US" dirty="0"/>
              <a:t>, priority)</a:t>
            </a:r>
          </a:p>
          <a:p>
            <a:r>
              <a:rPr lang="en-US" dirty="0"/>
              <a:t>R3(</a:t>
            </a:r>
            <a:r>
              <a:rPr lang="en-US" u="sng" dirty="0"/>
              <a:t>SSN</a:t>
            </a:r>
            <a:r>
              <a:rPr lang="en-US" dirty="0"/>
              <a:t>, </a:t>
            </a:r>
            <a:r>
              <a:rPr lang="en-US" dirty="0" err="1"/>
              <a:t>HScode</a:t>
            </a:r>
            <a:r>
              <a:rPr lang="en-US" dirty="0"/>
              <a:t>, name, address, GPA)</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DA98D0F7-1C7C-41EE-A979-E76BE9D5EF78}"/>
              </a:ext>
            </a:extLst>
          </p:cNvPr>
          <p:cNvSpPr/>
          <p:nvPr/>
        </p:nvSpPr>
        <p:spPr>
          <a:xfrm>
            <a:off x="637248" y="4022348"/>
            <a:ext cx="8005819" cy="1077218"/>
          </a:xfrm>
          <a:prstGeom prst="rect">
            <a:avLst/>
          </a:prstGeom>
          <a:ln w="6350"/>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Attribute closure calculator, Candidate key calculator, Minimum (Canonical) cover calculator, Functional dependency calculator and Normal form calculator</a:t>
            </a:r>
          </a:p>
          <a:p>
            <a:endParaRPr lang="en-US" sz="1600" dirty="0"/>
          </a:p>
          <a:p>
            <a:r>
              <a:rPr lang="en-US" sz="1600" dirty="0">
                <a:hlinkClick r:id="rId4"/>
              </a:rPr>
              <a:t>http://raymondcho.net/RelationalDatabaseTools/RelationalDatabaseTools.html</a:t>
            </a:r>
            <a:endParaRPr lang="en-US" sz="1600" dirty="0"/>
          </a:p>
        </p:txBody>
      </p:sp>
    </p:spTree>
    <p:extLst>
      <p:ext uri="{BB962C8B-B14F-4D97-AF65-F5344CB8AC3E}">
        <p14:creationId xmlns:p14="http://schemas.microsoft.com/office/powerpoint/2010/main" val="1929939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80571" y="43934"/>
            <a:ext cx="2742803"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indent="-342900">
              <a:buFont typeface="Wingdings" panose="05000000000000000000" pitchFamily="2" charset="2"/>
              <a:buChar char="§"/>
            </a:pPr>
            <a:r>
              <a:rPr lang="en-US" dirty="0"/>
              <a:t>Review terms</a:t>
            </a:r>
            <a:endParaRPr lang="en-US" altLang="en-US"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CA6BABC5-42CD-4656-9A11-F2671C6F1FA1}"/>
              </a:ext>
            </a:extLst>
          </p:cNvPr>
          <p:cNvSpPr/>
          <p:nvPr/>
        </p:nvSpPr>
        <p:spPr>
          <a:xfrm>
            <a:off x="653210" y="1026824"/>
            <a:ext cx="8370164" cy="3726151"/>
          </a:xfrm>
          <a:prstGeom prst="rect">
            <a:avLst/>
          </a:prstGeom>
        </p:spPr>
        <p:txBody>
          <a:bodyPr wrap="square" numCol="2">
            <a:noAutofit/>
          </a:bodyPr>
          <a:lstStyle/>
          <a:p>
            <a:r>
              <a:rPr lang="en-US" altLang="en-US" sz="1600" dirty="0"/>
              <a:t>Normalization</a:t>
            </a:r>
          </a:p>
          <a:p>
            <a:r>
              <a:rPr lang="en-US" altLang="en-US" sz="1600" dirty="0"/>
              <a:t>Functional dependency</a:t>
            </a:r>
          </a:p>
          <a:p>
            <a:r>
              <a:rPr lang="en-US" altLang="en-US" sz="1600" dirty="0"/>
              <a:t>Lossless decomposition</a:t>
            </a:r>
          </a:p>
          <a:p>
            <a:r>
              <a:rPr lang="en-US" altLang="en-US" sz="1600" dirty="0"/>
              <a:t>Atomic domains</a:t>
            </a:r>
          </a:p>
          <a:p>
            <a:r>
              <a:rPr lang="en-US" altLang="en-US" sz="1600" dirty="0"/>
              <a:t>First normal form</a:t>
            </a:r>
          </a:p>
          <a:p>
            <a:r>
              <a:rPr lang="en-US" altLang="en-US" sz="1600" dirty="0"/>
              <a:t>Second normal form</a:t>
            </a:r>
          </a:p>
          <a:p>
            <a:r>
              <a:rPr lang="en-US" altLang="en-US" sz="1600" dirty="0"/>
              <a:t>Third normal form</a:t>
            </a:r>
          </a:p>
          <a:p>
            <a:r>
              <a:rPr lang="en-US" altLang="en-US" sz="1600" dirty="0"/>
              <a:t>Boyce-Codd normal form</a:t>
            </a:r>
          </a:p>
          <a:p>
            <a:r>
              <a:rPr lang="en-US" altLang="en-US" sz="1600" dirty="0"/>
              <a:t>Dependency preservation</a:t>
            </a:r>
          </a:p>
          <a:p>
            <a:r>
              <a:rPr lang="en-US" altLang="en-US" sz="1600" dirty="0"/>
              <a:t>BCNF decomposition algorithm</a:t>
            </a:r>
          </a:p>
          <a:p>
            <a:r>
              <a:rPr lang="en-US" altLang="en-US" sz="1600" dirty="0"/>
              <a:t>Armstrong’s axioms</a:t>
            </a:r>
          </a:p>
          <a:p>
            <a:r>
              <a:rPr lang="en-US" altLang="en-US" sz="1600" dirty="0"/>
              <a:t>Closure of functional dependencies</a:t>
            </a:r>
          </a:p>
          <a:p>
            <a:r>
              <a:rPr lang="en-US" altLang="en-US" sz="1600" dirty="0"/>
              <a:t>Closure of attributes</a:t>
            </a:r>
          </a:p>
          <a:p>
            <a:r>
              <a:rPr lang="en-US" altLang="en-US" sz="1600" dirty="0"/>
              <a:t>Canonical cover</a:t>
            </a:r>
          </a:p>
        </p:txBody>
      </p:sp>
    </p:spTree>
    <p:extLst>
      <p:ext uri="{BB962C8B-B14F-4D97-AF65-F5344CB8AC3E}">
        <p14:creationId xmlns:p14="http://schemas.microsoft.com/office/powerpoint/2010/main" val="15374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EA9D19-84DF-4E68-8BD7-968A4E44B003}"/>
              </a:ext>
            </a:extLst>
          </p:cNvPr>
          <p:cNvSpPr>
            <a:spLocks noGrp="1"/>
          </p:cNvSpPr>
          <p:nvPr>
            <p:ph type="title"/>
          </p:nvPr>
        </p:nvSpPr>
        <p:spPr/>
        <p:txBody>
          <a:bodyPr/>
          <a:lstStyle/>
          <a:p>
            <a:r>
              <a:rPr lang="en-US" dirty="0"/>
              <a:t>Overview of normalization</a:t>
            </a:r>
          </a:p>
        </p:txBody>
      </p:sp>
      <p:sp>
        <p:nvSpPr>
          <p:cNvPr id="5" name="Text Placeholder 4">
            <a:extLst>
              <a:ext uri="{FF2B5EF4-FFF2-40B4-BE49-F238E27FC236}">
                <a16:creationId xmlns:a16="http://schemas.microsoft.com/office/drawing/2014/main" id="{65688E82-2F27-40D0-9224-BC65EC2385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247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83333"/>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Relational database design process</a:t>
            </a:r>
          </a:p>
          <a:p>
            <a:pPr marL="914400" lvl="1" indent="-457200">
              <a:spcAft>
                <a:spcPts val="500"/>
              </a:spcAft>
              <a:buFont typeface="+mj-lt"/>
              <a:buAutoNum type="arabicPeriod"/>
            </a:pPr>
            <a:r>
              <a:rPr lang="en-US" dirty="0"/>
              <a:t>Identify entities, attributes, and relationships</a:t>
            </a:r>
          </a:p>
          <a:p>
            <a:pPr marL="914400" lvl="1" indent="-457200">
              <a:spcAft>
                <a:spcPts val="500"/>
              </a:spcAft>
              <a:buFont typeface="+mj-lt"/>
              <a:buAutoNum type="arabicPeriod"/>
            </a:pPr>
            <a:r>
              <a:rPr lang="en-US" dirty="0"/>
              <a:t>Draw entities and relationships in the ERD</a:t>
            </a:r>
          </a:p>
          <a:p>
            <a:pPr marL="914400" lvl="1" indent="-457200">
              <a:spcAft>
                <a:spcPts val="500"/>
              </a:spcAft>
              <a:buFont typeface="+mj-lt"/>
              <a:buAutoNum type="arabicPeriod"/>
            </a:pPr>
            <a:r>
              <a:rPr lang="en-US" dirty="0"/>
              <a:t>Define the cardinality and participation of the relationships</a:t>
            </a:r>
          </a:p>
          <a:p>
            <a:pPr marL="914400" lvl="1" indent="-457200">
              <a:spcAft>
                <a:spcPts val="500"/>
              </a:spcAft>
              <a:buFont typeface="+mj-lt"/>
              <a:buAutoNum type="arabicPeriod"/>
            </a:pPr>
            <a:r>
              <a:rPr lang="en-US" dirty="0"/>
              <a:t>Refine and </a:t>
            </a:r>
            <a:r>
              <a:rPr lang="en-US" b="1" dirty="0"/>
              <a:t>simplify</a:t>
            </a:r>
            <a:r>
              <a:rPr lang="en-US" dirty="0"/>
              <a:t> the model</a:t>
            </a:r>
          </a:p>
          <a:p>
            <a:pPr marL="914400" lvl="1" indent="-457200">
              <a:spcAft>
                <a:spcPts val="1000"/>
              </a:spcAft>
              <a:buFont typeface="+mj-lt"/>
              <a:buAutoNum type="arabicPeriod"/>
            </a:pPr>
            <a:r>
              <a:rPr lang="en-US" dirty="0"/>
              <a:t>Translate the model to relational schemas, identify PKs, FKs, unique, not null</a:t>
            </a:r>
          </a:p>
          <a:p>
            <a:pPr marL="342900" indent="-342900">
              <a:spcAft>
                <a:spcPts val="1000"/>
              </a:spcAft>
              <a:buFont typeface="Wingdings" panose="05000000000000000000" pitchFamily="2" charset="2"/>
              <a:buChar char="§"/>
            </a:pPr>
            <a:r>
              <a:rPr lang="en-US" b="1" dirty="0"/>
              <a:t>Common errors in ERD / RD</a:t>
            </a:r>
          </a:p>
          <a:p>
            <a:pPr marL="914400" lvl="1" indent="-457200">
              <a:spcAft>
                <a:spcPts val="500"/>
              </a:spcAft>
              <a:buFont typeface="Arial" panose="020B0604020202020204" pitchFamily="34" charset="0"/>
              <a:buChar char="•"/>
            </a:pPr>
            <a:r>
              <a:rPr lang="en-US" dirty="0"/>
              <a:t>Missing cardinalities, participation, roles (FOLLOW NOTATION!)</a:t>
            </a:r>
          </a:p>
          <a:p>
            <a:pPr marL="914400" lvl="1" indent="-457200">
              <a:spcAft>
                <a:spcPts val="500"/>
              </a:spcAft>
              <a:buFont typeface="Arial" panose="020B0604020202020204" pitchFamily="34" charset="0"/>
              <a:buChar char="•"/>
            </a:pPr>
            <a:r>
              <a:rPr lang="en-US" dirty="0"/>
              <a:t>Excessive use of decomposition (attributes/values -&gt; entities), specialization, ternary relationships, weak entities</a:t>
            </a:r>
          </a:p>
          <a:p>
            <a:pPr marL="914400" lvl="1" indent="-457200">
              <a:spcAft>
                <a:spcPts val="500"/>
              </a:spcAft>
              <a:buFont typeface="Arial" panose="020B0604020202020204" pitchFamily="34" charset="0"/>
              <a:buChar char="•"/>
            </a:pPr>
            <a:r>
              <a:rPr lang="en-US" dirty="0"/>
              <a:t>Diagram specification, not a picture! (straight lines, legibility)</a:t>
            </a:r>
          </a:p>
          <a:p>
            <a:pPr marL="914400" lvl="1" indent="-457200">
              <a:spcAft>
                <a:spcPts val="500"/>
              </a:spcAft>
              <a:buFont typeface="Arial" panose="020B0604020202020204" pitchFamily="34" charset="0"/>
              <a:buChar char="•"/>
            </a:pPr>
            <a:r>
              <a:rPr lang="en-US" dirty="0"/>
              <a:t>Columns with list of values</a:t>
            </a:r>
          </a:p>
          <a:p>
            <a:pPr marL="914400" lvl="1" indent="-457200">
              <a:spcAft>
                <a:spcPts val="500"/>
              </a:spcAft>
              <a:buFont typeface="Arial" panose="020B0604020202020204" pitchFamily="34" charset="0"/>
              <a:buChar char="•"/>
            </a:pPr>
            <a:r>
              <a:rPr lang="en-US" dirty="0"/>
              <a:t>Columns missing on tables!</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106965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3852337"/>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Features of good relational design</a:t>
            </a:r>
          </a:p>
          <a:p>
            <a:pPr marL="800100" lvl="1" indent="-342900">
              <a:spcAft>
                <a:spcPts val="1000"/>
              </a:spcAft>
              <a:buFont typeface="Arial" panose="020B0604020202020204" pitchFamily="34" charset="0"/>
              <a:buChar char="•"/>
            </a:pPr>
            <a:r>
              <a:rPr lang="en-US" altLang="en-US" b="1" dirty="0">
                <a:ea typeface="ＭＳ Ｐゴシック" pitchFamily="34" charset="-128"/>
              </a:rPr>
              <a:t>Redundancy</a:t>
            </a:r>
            <a:r>
              <a:rPr lang="en-US" altLang="en-US" dirty="0">
                <a:ea typeface="ＭＳ Ｐゴシック" pitchFamily="34" charset="-128"/>
              </a:rPr>
              <a:t> is at the root of problems associated with relational schemas:</a:t>
            </a:r>
          </a:p>
          <a:p>
            <a:pPr marL="1257300" lvl="2" indent="-342900">
              <a:spcAft>
                <a:spcPts val="1000"/>
              </a:spcAft>
              <a:buFont typeface="Courier New" panose="02070309020205020404" pitchFamily="49" charset="0"/>
              <a:buChar char="o"/>
            </a:pPr>
            <a:r>
              <a:rPr lang="en-US" altLang="en-US" dirty="0">
                <a:ea typeface="ＭＳ Ｐゴシック" pitchFamily="34" charset="-128"/>
              </a:rPr>
              <a:t>Redundant storage (capacity)</a:t>
            </a:r>
          </a:p>
          <a:p>
            <a:pPr marL="1257300" lvl="2" indent="-342900">
              <a:spcAft>
                <a:spcPts val="1000"/>
              </a:spcAft>
              <a:buFont typeface="Courier New" panose="02070309020205020404" pitchFamily="49" charset="0"/>
              <a:buChar char="o"/>
            </a:pPr>
            <a:r>
              <a:rPr lang="en-US" altLang="en-US" dirty="0">
                <a:ea typeface="ＭＳ Ｐゴシック" pitchFamily="34" charset="-128"/>
              </a:rPr>
              <a:t>Subject to errors: insert/delete/update inconsistency</a:t>
            </a:r>
          </a:p>
          <a:p>
            <a:pPr marL="800100" lvl="1" indent="-342900">
              <a:spcAft>
                <a:spcPts val="1000"/>
              </a:spcAft>
              <a:buFont typeface="Arial" panose="020B0604020202020204" pitchFamily="34" charset="0"/>
              <a:buChar char="•"/>
            </a:pPr>
            <a:r>
              <a:rPr lang="en-US" altLang="en-US" b="1" dirty="0">
                <a:ea typeface="ＭＳ Ｐゴシック" pitchFamily="34" charset="-128"/>
              </a:rPr>
              <a:t>Referential integrity</a:t>
            </a:r>
            <a:r>
              <a:rPr lang="en-US" altLang="en-US" dirty="0">
                <a:ea typeface="ＭＳ Ｐゴシック" pitchFamily="34" charset="-128"/>
              </a:rPr>
              <a:t> </a:t>
            </a:r>
            <a:r>
              <a:rPr lang="en-US" altLang="en-US" b="1" dirty="0">
                <a:ea typeface="ＭＳ Ｐゴシック" pitchFamily="34" charset="-128"/>
              </a:rPr>
              <a:t>constraints</a:t>
            </a:r>
            <a:r>
              <a:rPr lang="en-US" altLang="en-US" dirty="0">
                <a:ea typeface="ＭＳ Ｐゴシック" pitchFamily="34" charset="-128"/>
              </a:rPr>
              <a:t> can be used to identify schemas with such problems and to suggest refinements</a:t>
            </a:r>
          </a:p>
          <a:p>
            <a:pPr marL="800100" lvl="1" indent="-342900">
              <a:spcAft>
                <a:spcPts val="1000"/>
              </a:spcAft>
              <a:buFont typeface="Arial" panose="020B0604020202020204" pitchFamily="34" charset="0"/>
              <a:buChar char="•"/>
            </a:pPr>
            <a:r>
              <a:rPr lang="en-US" altLang="en-US" dirty="0">
                <a:ea typeface="ＭＳ Ｐゴシック" pitchFamily="34" charset="-128"/>
              </a:rPr>
              <a:t>Refinement of big tables using </a:t>
            </a:r>
            <a:r>
              <a:rPr lang="en-US" altLang="en-US" b="1" dirty="0">
                <a:ea typeface="ＭＳ Ｐゴシック" pitchFamily="34" charset="-128"/>
              </a:rPr>
              <a:t>decomposition</a:t>
            </a:r>
            <a:r>
              <a:rPr lang="en-US" altLang="en-US" dirty="0">
                <a:ea typeface="ＭＳ Ｐゴシック" pitchFamily="34" charset="-128"/>
              </a:rPr>
              <a:t> into smaller tables</a:t>
            </a:r>
            <a:endParaRPr lang="en-US" altLang="en-US" b="1" dirty="0">
              <a:ea typeface="ＭＳ Ｐゴシック" pitchFamily="34" charset="-128"/>
            </a:endParaRPr>
          </a:p>
          <a:p>
            <a:pPr marL="1257300" lvl="2" indent="-342900">
              <a:spcAft>
                <a:spcPts val="1000"/>
              </a:spcAft>
              <a:buFont typeface="Courier New" panose="02070309020205020404" pitchFamily="49" charset="0"/>
              <a:buChar char="o"/>
            </a:pPr>
            <a:r>
              <a:rPr lang="en-US" altLang="en-US" dirty="0">
                <a:ea typeface="ＭＳ Ｐゴシック" pitchFamily="34" charset="-128"/>
              </a:rPr>
              <a:t>R1(ABCDE) -&gt; R2(AB) and R3(BCDE), or R2(ACD) and R3(ABDE), </a:t>
            </a:r>
            <a:r>
              <a:rPr lang="en-US" altLang="en-US" dirty="0" err="1">
                <a:ea typeface="ＭＳ Ｐゴシック" pitchFamily="34" charset="-128"/>
              </a:rPr>
              <a:t>etc</a:t>
            </a:r>
            <a:endParaRPr lang="en-US" altLang="en-US" dirty="0">
              <a:ea typeface="ＭＳ Ｐゴシック" pitchFamily="34" charset="-128"/>
            </a:endParaRPr>
          </a:p>
          <a:p>
            <a:pPr marL="800100" lvl="1" indent="-342900">
              <a:spcAft>
                <a:spcPts val="1000"/>
              </a:spcAft>
              <a:buFont typeface="Arial" panose="020B0604020202020204" pitchFamily="34" charset="0"/>
              <a:buChar char="•"/>
            </a:pPr>
            <a:r>
              <a:rPr lang="en-US" altLang="en-US" dirty="0">
                <a:ea typeface="ＭＳ Ｐゴシック" pitchFamily="34" charset="-128"/>
              </a:rPr>
              <a:t>Decomposition should be used judiciously. Is there </a:t>
            </a:r>
            <a:r>
              <a:rPr lang="en-US" altLang="en-US" b="1" dirty="0">
                <a:ea typeface="ＭＳ Ｐゴシック" pitchFamily="34" charset="-128"/>
              </a:rPr>
              <a:t>reason</a:t>
            </a:r>
            <a:r>
              <a:rPr lang="en-US" altLang="en-US" dirty="0">
                <a:ea typeface="ＭＳ Ｐゴシック" pitchFamily="34" charset="-128"/>
              </a:rPr>
              <a:t> to decompose a relation? What problems (if any) does the decomposition cause?</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01568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83333"/>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Functional Dependencies </a:t>
                </a:r>
                <a:r>
                  <a:rPr lang="en-US" dirty="0"/>
                  <a:t>(FDs)</a:t>
                </a:r>
              </a:p>
              <a:p>
                <a:pPr marL="800100" lvl="1" indent="-342900">
                  <a:spcAft>
                    <a:spcPts val="1000"/>
                  </a:spcAft>
                  <a:buFont typeface="Arial" panose="020B0604020202020204" pitchFamily="34" charset="0"/>
                  <a:buChar char="•"/>
                </a:pPr>
                <a:r>
                  <a:rPr lang="en-US" altLang="en-US" dirty="0"/>
                  <a:t>Given a relation R, a set of attributes X is said to functionally determine another set of attributes Y, (written X → Y) if, and only if, each value of X is associated with only one value of Y, where X is the antecedent and Y is the consequent of the functional dependency.</a:t>
                </a:r>
              </a:p>
              <a:p>
                <a:pPr marL="800100" lvl="1" indent="-342900">
                  <a:spcAft>
                    <a:spcPts val="1000"/>
                  </a:spcAft>
                  <a:buFont typeface="Arial" panose="020B0604020202020204" pitchFamily="34" charset="0"/>
                  <a:buChar char="•"/>
                </a:pPr>
                <a:r>
                  <a:rPr lang="en-US" altLang="en-US" dirty="0"/>
                  <a:t>A functional dependency X → Y holds over relation R if, for every allowable instance </a:t>
                </a:r>
                <a:r>
                  <a:rPr lang="en-US" altLang="en-US" i="1" dirty="0"/>
                  <a:t>r</a:t>
                </a:r>
                <a:r>
                  <a:rPr lang="en-US" altLang="en-US" dirty="0"/>
                  <a:t> of R:</a:t>
                </a:r>
              </a:p>
              <a:p>
                <a:pPr marL="1257300" lvl="2" indent="-342900">
                  <a:spcAft>
                    <a:spcPts val="1000"/>
                  </a:spcAft>
                  <a:buSzPct val="75000"/>
                  <a:buFont typeface="Courier New" panose="02070309020205020404" pitchFamily="49" charset="0"/>
                  <a:buChar char="o"/>
                </a:pPr>
                <a14:m>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𝑡</m:t>
                        </m:r>
                      </m:e>
                      <m:sub>
                        <m:r>
                          <a:rPr lang="en-US" altLang="en-US" i="1">
                            <a:latin typeface="Cambria Math" panose="02040503050406030204" pitchFamily="18" charset="0"/>
                            <a:ea typeface="Cambria Math" panose="02040503050406030204" pitchFamily="18" charset="0"/>
                          </a:rPr>
                          <m:t>1</m:t>
                        </m:r>
                      </m:sub>
                    </m:sSub>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𝑟</m:t>
                    </m:r>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𝑡</m:t>
                        </m:r>
                      </m:e>
                      <m:sub>
                        <m:r>
                          <a:rPr lang="en-US" altLang="en-US" b="0" i="1" smtClean="0">
                            <a:latin typeface="Cambria Math" panose="02040503050406030204" pitchFamily="18" charset="0"/>
                            <a:ea typeface="Cambria Math" panose="02040503050406030204" pitchFamily="18" charset="0"/>
                          </a:rPr>
                          <m:t>2</m:t>
                        </m:r>
                      </m:sub>
                    </m:sSub>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𝑟</m:t>
                    </m:r>
                    <m:r>
                      <a:rPr lang="en-US" altLang="en-US" b="0" i="1" smtClean="0">
                        <a:latin typeface="Cambria Math" panose="02040503050406030204" pitchFamily="18" charset="0"/>
                        <a:ea typeface="Cambria Math" panose="02040503050406030204" pitchFamily="18" charset="0"/>
                      </a:rPr>
                      <m:t>     </m:t>
                    </m:r>
                    <m:sSub>
                      <m:sSubPr>
                        <m:ctrlPr>
                          <a:rPr lang="en-US" altLang="en-US" b="0" i="1" smtClean="0">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𝜋</m:t>
                        </m:r>
                      </m:e>
                      <m:sub>
                        <m:r>
                          <a:rPr lang="en-US" altLang="en-US" b="0" i="1" smtClean="0">
                            <a:latin typeface="Cambria Math" panose="02040503050406030204" pitchFamily="18" charset="0"/>
                            <a:ea typeface="Cambria Math" panose="02040503050406030204" pitchFamily="18" charset="0"/>
                          </a:rPr>
                          <m:t>𝑋</m:t>
                        </m:r>
                      </m:sub>
                    </m:sSub>
                    <m:d>
                      <m:dPr>
                        <m:ctrlPr>
                          <a:rPr lang="en-US" altLang="en-US" b="0" i="1" smtClean="0">
                            <a:latin typeface="Cambria Math" panose="02040503050406030204" pitchFamily="18" charset="0"/>
                            <a:ea typeface="Cambria Math" panose="02040503050406030204" pitchFamily="18" charset="0"/>
                          </a:rPr>
                        </m:ctrlPr>
                      </m:dPr>
                      <m:e>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𝑡</m:t>
                            </m:r>
                          </m:e>
                          <m:sub>
                            <m:r>
                              <a:rPr lang="en-US" altLang="en-US" b="0" i="1" smtClean="0">
                                <a:latin typeface="Cambria Math" panose="02040503050406030204" pitchFamily="18" charset="0"/>
                                <a:ea typeface="Cambria Math" panose="02040503050406030204" pitchFamily="18" charset="0"/>
                              </a:rPr>
                              <m:t>1</m:t>
                            </m:r>
                          </m:sub>
                        </m:sSub>
                      </m:e>
                    </m:d>
                    <m:r>
                      <a:rPr lang="en-US" altLang="en-US" b="0" i="1" smtClean="0">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𝜋</m:t>
                        </m:r>
                      </m:e>
                      <m:sub>
                        <m:r>
                          <a:rPr lang="en-US" altLang="en-US" i="1">
                            <a:latin typeface="Cambria Math" panose="02040503050406030204" pitchFamily="18" charset="0"/>
                            <a:ea typeface="Cambria Math" panose="02040503050406030204" pitchFamily="18" charset="0"/>
                          </a:rPr>
                          <m:t>𝑋</m:t>
                        </m:r>
                      </m:sub>
                    </m:sSub>
                    <m:d>
                      <m:dPr>
                        <m:ctrlPr>
                          <a:rPr lang="en-US" altLang="en-US" i="1">
                            <a:latin typeface="Cambria Math" panose="02040503050406030204" pitchFamily="18" charset="0"/>
                            <a:ea typeface="Cambria Math" panose="02040503050406030204" pitchFamily="18" charset="0"/>
                          </a:rPr>
                        </m:ctrlPr>
                      </m:dPr>
                      <m:e>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𝑡</m:t>
                            </m:r>
                          </m:e>
                          <m:sub>
                            <m:r>
                              <a:rPr lang="en-US" altLang="en-US" b="0" i="1" smtClean="0">
                                <a:latin typeface="Cambria Math" panose="02040503050406030204" pitchFamily="18" charset="0"/>
                                <a:ea typeface="Cambria Math" panose="02040503050406030204" pitchFamily="18" charset="0"/>
                              </a:rPr>
                              <m:t>2</m:t>
                            </m:r>
                          </m:sub>
                        </m:sSub>
                      </m:e>
                    </m:d>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𝑖𝑚𝑝𝑙𝑖𝑒𝑠</m:t>
                    </m:r>
                    <m:r>
                      <a:rPr lang="en-US" altLang="en-US" b="0" i="1" smtClean="0">
                        <a:latin typeface="Cambria Math" panose="02040503050406030204" pitchFamily="18" charset="0"/>
                        <a:ea typeface="Cambria Math" panose="02040503050406030204" pitchFamily="18" charset="0"/>
                      </a:rPr>
                      <m:t> </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𝜋</m:t>
                        </m:r>
                      </m:e>
                      <m:sub>
                        <m:r>
                          <a:rPr lang="en-US" altLang="en-US" b="0" i="1" smtClean="0">
                            <a:latin typeface="Cambria Math" panose="02040503050406030204" pitchFamily="18" charset="0"/>
                            <a:ea typeface="Cambria Math" panose="02040503050406030204" pitchFamily="18" charset="0"/>
                          </a:rPr>
                          <m:t>𝑌</m:t>
                        </m:r>
                      </m:sub>
                    </m:sSub>
                    <m:d>
                      <m:dPr>
                        <m:ctrlPr>
                          <a:rPr lang="en-US" altLang="en-US" i="1">
                            <a:latin typeface="Cambria Math" panose="02040503050406030204" pitchFamily="18" charset="0"/>
                            <a:ea typeface="Cambria Math" panose="02040503050406030204" pitchFamily="18" charset="0"/>
                          </a:rPr>
                        </m:ctrlPr>
                      </m:dPr>
                      <m:e>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𝑡</m:t>
                            </m:r>
                          </m:e>
                          <m:sub>
                            <m:r>
                              <a:rPr lang="en-US" altLang="en-US" i="1">
                                <a:latin typeface="Cambria Math" panose="02040503050406030204" pitchFamily="18" charset="0"/>
                                <a:ea typeface="Cambria Math" panose="02040503050406030204" pitchFamily="18" charset="0"/>
                              </a:rPr>
                              <m:t>1</m:t>
                            </m:r>
                          </m:sub>
                        </m:sSub>
                      </m:e>
                    </m:d>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𝜋</m:t>
                        </m:r>
                      </m:e>
                      <m:sub>
                        <m:r>
                          <a:rPr lang="en-US" altLang="en-US" b="0" i="1" smtClean="0">
                            <a:latin typeface="Cambria Math" panose="02040503050406030204" pitchFamily="18" charset="0"/>
                            <a:ea typeface="Cambria Math" panose="02040503050406030204" pitchFamily="18" charset="0"/>
                          </a:rPr>
                          <m:t>𝑌</m:t>
                        </m:r>
                      </m:sub>
                    </m:sSub>
                    <m:d>
                      <m:dPr>
                        <m:ctrlPr>
                          <a:rPr lang="en-US" altLang="en-US" i="1">
                            <a:latin typeface="Cambria Math" panose="02040503050406030204" pitchFamily="18" charset="0"/>
                            <a:ea typeface="Cambria Math" panose="02040503050406030204" pitchFamily="18" charset="0"/>
                          </a:rPr>
                        </m:ctrlPr>
                      </m:dPr>
                      <m:e>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𝑡</m:t>
                            </m:r>
                          </m:e>
                          <m:sub>
                            <m:r>
                              <a:rPr lang="en-US" altLang="en-US" b="0" i="1" smtClean="0">
                                <a:latin typeface="Cambria Math" panose="02040503050406030204" pitchFamily="18" charset="0"/>
                                <a:ea typeface="Cambria Math" panose="02040503050406030204" pitchFamily="18" charset="0"/>
                              </a:rPr>
                              <m:t>2</m:t>
                            </m:r>
                          </m:sub>
                        </m:sSub>
                      </m:e>
                    </m:d>
                  </m:oMath>
                </a14:m>
                <a:endParaRPr lang="en-US" altLang="en-US" dirty="0"/>
              </a:p>
              <a:p>
                <a:pPr marL="1257300" lvl="2" indent="-342900">
                  <a:spcAft>
                    <a:spcPts val="1000"/>
                  </a:spcAft>
                  <a:buSzPct val="75000"/>
                  <a:buFont typeface="Courier New" panose="02070309020205020404" pitchFamily="49" charset="0"/>
                  <a:buChar char="o"/>
                </a:pPr>
                <a:r>
                  <a:rPr lang="en-US" altLang="en-US" dirty="0"/>
                  <a:t>if the X values agree, then the Y values </a:t>
                </a:r>
                <a:r>
                  <a:rPr lang="en-US" altLang="en-US" b="1" dirty="0"/>
                  <a:t>must</a:t>
                </a:r>
                <a:r>
                  <a:rPr lang="en-US" altLang="en-US" dirty="0"/>
                  <a:t> also agree</a:t>
                </a:r>
              </a:p>
              <a:p>
                <a:pPr marL="800100" lvl="1" indent="-342900">
                  <a:spcAft>
                    <a:spcPts val="1000"/>
                  </a:spcAft>
                  <a:buFont typeface="Arial" panose="020B0604020202020204" pitchFamily="34" charset="0"/>
                  <a:buChar char="•"/>
                </a:pPr>
                <a:r>
                  <a:rPr lang="en-US" altLang="en-US" dirty="0"/>
                  <a:t>A FD is a statement about all allowable relations</a:t>
                </a:r>
              </a:p>
              <a:p>
                <a:pPr marL="1257300" lvl="2" indent="-342900">
                  <a:spcAft>
                    <a:spcPts val="1000"/>
                  </a:spcAft>
                  <a:buSzPct val="75000"/>
                  <a:buFont typeface="Courier New" panose="02070309020205020404" pitchFamily="49" charset="0"/>
                  <a:buChar char="o"/>
                </a:pPr>
                <a:r>
                  <a:rPr lang="en-US" altLang="en-US" dirty="0"/>
                  <a:t>Must be identified based on semantics of application not on current values</a:t>
                </a:r>
              </a:p>
              <a:p>
                <a:pPr marL="1257300" lvl="2" indent="-342900">
                  <a:spcAft>
                    <a:spcPts val="1000"/>
                  </a:spcAft>
                  <a:buSzPct val="75000"/>
                  <a:buFont typeface="Courier New" panose="02070309020205020404" pitchFamily="49" charset="0"/>
                  <a:buChar char="o"/>
                </a:pPr>
                <a:r>
                  <a:rPr lang="en-US" altLang="en-US" dirty="0"/>
                  <a:t>Given some allowable instances of R, we can check if they violate some FDs, but we cannot tell if always holds over R!</a:t>
                </a:r>
              </a:p>
            </p:txBody>
          </p:sp>
        </mc:Choice>
        <mc:Fallback xmlns="">
          <p:sp>
            <p:nvSpPr>
              <p:cNvPr id="7" name="TextBox 6">
                <a:extLst>
                  <a:ext uri="{FF2B5EF4-FFF2-40B4-BE49-F238E27FC236}">
                    <a16:creationId xmlns:a16="http://schemas.microsoft.com/office/drawing/2014/main" id="{2F8E48E4-A8FC-4343-9E21-32744D3C0F29}"/>
                  </a:ext>
                </a:extLst>
              </p:cNvPr>
              <p:cNvSpPr txBox="1">
                <a:spLocks noRot="1" noChangeAspect="1" noMove="1" noResize="1" noEditPoints="1" noAdjustHandles="1" noChangeArrowheads="1" noChangeShapeType="1" noTextEdit="1"/>
              </p:cNvSpPr>
              <p:nvPr/>
            </p:nvSpPr>
            <p:spPr>
              <a:xfrm>
                <a:off x="0" y="457200"/>
                <a:ext cx="9144000" cy="4683333"/>
              </a:xfrm>
              <a:prstGeom prst="rect">
                <a:avLst/>
              </a:prstGeom>
              <a:blipFill>
                <a:blip r:embed="rId3"/>
                <a:stretch>
                  <a:fillRect b="-2083"/>
                </a:stretch>
              </a:blipFill>
            </p:spPr>
            <p:txBody>
              <a:bodyPr/>
              <a:lstStyle/>
              <a:p>
                <a:r>
                  <a:rPr lang="en-US">
                    <a:noFill/>
                  </a:rPr>
                  <a:t> </a:t>
                </a:r>
              </a:p>
            </p:txBody>
          </p:sp>
        </mc:Fallback>
      </mc:AlternateContent>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37213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C83AA9-238F-4A62-A6DA-9A3BF6EB83C2}"/>
              </a:ext>
            </a:extLst>
          </p:cNvPr>
          <p:cNvSpPr>
            <a:spLocks noGrp="1"/>
          </p:cNvSpPr>
          <p:nvPr>
            <p:ph type="title"/>
          </p:nvPr>
        </p:nvSpPr>
        <p:spPr/>
        <p:txBody>
          <a:bodyPr/>
          <a:lstStyle/>
          <a:p>
            <a:r>
              <a:rPr lang="en-US" dirty="0"/>
              <a:t>Database Normalization</a:t>
            </a:r>
          </a:p>
        </p:txBody>
      </p:sp>
      <p:sp>
        <p:nvSpPr>
          <p:cNvPr id="9" name="Content Placeholder 8">
            <a:extLst>
              <a:ext uri="{FF2B5EF4-FFF2-40B4-BE49-F238E27FC236}">
                <a16:creationId xmlns:a16="http://schemas.microsoft.com/office/drawing/2014/main" id="{F235332F-8010-41CB-9F37-AB5808D8A244}"/>
              </a:ext>
            </a:extLst>
          </p:cNvPr>
          <p:cNvSpPr>
            <a:spLocks noGrp="1"/>
          </p:cNvSpPr>
          <p:nvPr>
            <p:ph sz="half" idx="1"/>
          </p:nvPr>
        </p:nvSpPr>
        <p:spPr>
          <a:xfrm>
            <a:off x="180110" y="1203568"/>
            <a:ext cx="4315692" cy="3834837"/>
          </a:xfrm>
        </p:spPr>
        <p:txBody>
          <a:bodyPr>
            <a:normAutofit fontScale="85000" lnSpcReduction="10000"/>
          </a:bodyPr>
          <a:lstStyle/>
          <a:p>
            <a:pPr marL="685800">
              <a:spcBef>
                <a:spcPct val="0"/>
              </a:spcBef>
              <a:spcAft>
                <a:spcPts val="1000"/>
              </a:spcAft>
            </a:pPr>
            <a:r>
              <a:rPr lang="en-US" altLang="en-US" sz="2000" dirty="0">
                <a:solidFill>
                  <a:prstClr val="black"/>
                </a:solidFill>
                <a:latin typeface="Calibri" panose="020F0502020204030204" pitchFamily="34" charset="0"/>
              </a:rPr>
              <a:t>Database normalization is the process of reorganizing the relations to minimize data redundancy</a:t>
            </a:r>
          </a:p>
          <a:p>
            <a:pPr marL="685800">
              <a:spcBef>
                <a:spcPct val="0"/>
              </a:spcBef>
              <a:spcAft>
                <a:spcPts val="1000"/>
              </a:spcAft>
            </a:pPr>
            <a:r>
              <a:rPr lang="en-US" altLang="en-US" sz="2000" dirty="0">
                <a:solidFill>
                  <a:prstClr val="black"/>
                </a:solidFill>
                <a:latin typeface="Calibri" panose="020F0502020204030204" pitchFamily="34" charset="0"/>
              </a:rPr>
              <a:t>Normalization involves breaking down a table into less redundant and smaller tables </a:t>
            </a:r>
            <a:r>
              <a:rPr lang="en-US" altLang="en-US" sz="2000" b="1" dirty="0">
                <a:solidFill>
                  <a:prstClr val="black"/>
                </a:solidFill>
                <a:latin typeface="Calibri" panose="020F0502020204030204" pitchFamily="34" charset="0"/>
              </a:rPr>
              <a:t>without losing information </a:t>
            </a:r>
            <a:r>
              <a:rPr lang="en-US" altLang="en-US" sz="2000" dirty="0">
                <a:solidFill>
                  <a:prstClr val="black"/>
                </a:solidFill>
                <a:latin typeface="Calibri" panose="020F0502020204030204" pitchFamily="34" charset="0"/>
              </a:rPr>
              <a:t>by using functional dependencies</a:t>
            </a:r>
          </a:p>
          <a:p>
            <a:pPr marL="685800">
              <a:spcBef>
                <a:spcPct val="0"/>
              </a:spcBef>
              <a:spcAft>
                <a:spcPts val="1000"/>
              </a:spcAft>
            </a:pPr>
            <a:r>
              <a:rPr lang="en-US" altLang="en-US" sz="2000" dirty="0">
                <a:solidFill>
                  <a:prstClr val="black"/>
                </a:solidFill>
                <a:latin typeface="Calibri" panose="020F0502020204030204" pitchFamily="34" charset="0"/>
              </a:rPr>
              <a:t>The objective is to isolate data to minimize duplicates and so modifications of an attribute can be made in just one table and then propagated through the rest of the database using the defined foreign keys</a:t>
            </a:r>
          </a:p>
          <a:p>
            <a:endParaRPr lang="en-US" dirty="0"/>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14" name="Picture 70" descr="http://utahicelanders.com/wp-content/uploads/2012/12/relational-database-model.gif">
            <a:extLst>
              <a:ext uri="{FF2B5EF4-FFF2-40B4-BE49-F238E27FC236}">
                <a16:creationId xmlns:a16="http://schemas.microsoft.com/office/drawing/2014/main" id="{D1362A26-1384-42EF-ACD4-AFA9CD9BA99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1612161"/>
            <a:ext cx="4391025" cy="27907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4B803370-DDFA-45C2-8A1C-42DCD33F0BB2}"/>
              </a:ext>
            </a:extLst>
          </p:cNvPr>
          <p:cNvCxnSpPr/>
          <p:nvPr/>
        </p:nvCxnSpPr>
        <p:spPr>
          <a:xfrm>
            <a:off x="5486400" y="2571750"/>
            <a:ext cx="2071255" cy="7464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6677D52-422A-40C5-8E47-B7D49192238C}"/>
              </a:ext>
            </a:extLst>
          </p:cNvPr>
          <p:cNvSpPr txBox="1"/>
          <p:nvPr/>
        </p:nvSpPr>
        <p:spPr>
          <a:xfrm>
            <a:off x="7295935" y="2579564"/>
            <a:ext cx="687754" cy="307777"/>
          </a:xfrm>
          <a:prstGeom prst="rect">
            <a:avLst/>
          </a:prstGeom>
          <a:noFill/>
        </p:spPr>
        <p:txBody>
          <a:bodyPr wrap="square" rtlCol="0">
            <a:spAutoFit/>
          </a:bodyPr>
          <a:lstStyle/>
          <a:p>
            <a:pPr algn="ctr"/>
            <a:r>
              <a:rPr lang="en-US" sz="1400" dirty="0"/>
              <a:t>BCNF</a:t>
            </a:r>
          </a:p>
        </p:txBody>
      </p:sp>
    </p:spTree>
    <p:extLst>
      <p:ext uri="{BB962C8B-B14F-4D97-AF65-F5344CB8AC3E}">
        <p14:creationId xmlns:p14="http://schemas.microsoft.com/office/powerpoint/2010/main" val="120877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484427" y="43934"/>
            <a:ext cx="1538947" cy="369332"/>
          </a:xfrm>
          <a:prstGeom prst="rect">
            <a:avLst/>
          </a:prstGeom>
          <a:noFill/>
        </p:spPr>
        <p:txBody>
          <a:bodyPr wrap="none" rtlCol="0">
            <a:spAutoFit/>
          </a:bodyPr>
          <a:lstStyle/>
          <a:p>
            <a:pPr algn="r"/>
            <a:r>
              <a:rPr lang="en-US" b="1" dirty="0"/>
              <a:t>Normalization</a:t>
            </a:r>
          </a:p>
        </p:txBody>
      </p:sp>
      <p:sp>
        <p:nvSpPr>
          <p:cNvPr id="7" name="TextBox 6">
            <a:extLst>
              <a:ext uri="{FF2B5EF4-FFF2-40B4-BE49-F238E27FC236}">
                <a16:creationId xmlns:a16="http://schemas.microsoft.com/office/drawing/2014/main" id="{2F8E48E4-A8FC-4343-9E21-32744D3C0F29}"/>
              </a:ext>
            </a:extLst>
          </p:cNvPr>
          <p:cNvSpPr txBox="1"/>
          <p:nvPr/>
        </p:nvSpPr>
        <p:spPr>
          <a:xfrm>
            <a:off x="60960" y="476162"/>
            <a:ext cx="9144000" cy="1826141"/>
          </a:xfrm>
          <a:prstGeom prst="rect">
            <a:avLst/>
          </a:prstGeom>
          <a:noFill/>
        </p:spPr>
        <p:txBody>
          <a:bodyPr wrap="square" lIns="457200" tIns="182880" rIns="457200" bIns="0" rtlCol="0">
            <a:spAutoFit/>
          </a:bodyPr>
          <a:lstStyle/>
          <a:p>
            <a:pPr>
              <a:spcAft>
                <a:spcPts val="1000"/>
              </a:spcAft>
            </a:pPr>
            <a:r>
              <a:rPr lang="en-US" b="1" dirty="0"/>
              <a:t>First normal form (1NF)</a:t>
            </a:r>
          </a:p>
          <a:p>
            <a:pPr marL="800100" lvl="1" indent="-342900">
              <a:spcAft>
                <a:spcPts val="1000"/>
              </a:spcAft>
              <a:buFont typeface="Arial" panose="020B0604020202020204" pitchFamily="34" charset="0"/>
              <a:buChar char="•"/>
            </a:pPr>
            <a:r>
              <a:rPr lang="en-US" altLang="en-US" dirty="0"/>
              <a:t>A relation is in 1NF if and only if the domain of each attribute contains only atomic (indivisible) values and the value of each attribute contains only a single value from that domain </a:t>
            </a:r>
          </a:p>
          <a:p>
            <a:pPr marL="800100" lvl="1" indent="-342900">
              <a:spcAft>
                <a:spcPts val="1000"/>
              </a:spcAft>
              <a:buFont typeface="Arial" panose="020B0604020202020204" pitchFamily="34" charset="0"/>
              <a:buChar char="•"/>
            </a:pPr>
            <a:r>
              <a:rPr lang="en-US" altLang="en-US" dirty="0"/>
              <a:t>No multi-valued attributes. No arrays/lists in a cell.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9" name="Picture 43" descr="http://www.gitta.info/LogicModelin/en/image/1NF.gif">
            <a:extLst>
              <a:ext uri="{FF2B5EF4-FFF2-40B4-BE49-F238E27FC236}">
                <a16:creationId xmlns:a16="http://schemas.microsoft.com/office/drawing/2014/main" id="{556BE0FA-95FE-4AFC-BA85-8A0AAE4E2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99" y="2233800"/>
            <a:ext cx="2328493" cy="26709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45A469D-14AC-46FC-B722-22D8B3286619}"/>
              </a:ext>
            </a:extLst>
          </p:cNvPr>
          <p:cNvSpPr/>
          <p:nvPr/>
        </p:nvSpPr>
        <p:spPr>
          <a:xfrm>
            <a:off x="3216697" y="2321265"/>
            <a:ext cx="5617202" cy="2267287"/>
          </a:xfrm>
          <a:prstGeom prst="rect">
            <a:avLst/>
          </a:prstGeom>
        </p:spPr>
        <p:txBody>
          <a:bodyPr wrap="square">
            <a:spAutoFit/>
          </a:bodyPr>
          <a:lstStyle/>
          <a:p>
            <a:pPr marL="342900" indent="-342900">
              <a:spcAft>
                <a:spcPts val="1000"/>
              </a:spcAft>
              <a:buFont typeface="Wingdings" panose="05000000000000000000" pitchFamily="2" charset="2"/>
              <a:buChar char="§"/>
            </a:pPr>
            <a:r>
              <a:rPr lang="en-US" altLang="en-US" dirty="0"/>
              <a:t>Decomposition of a multi-valued attribute into atomic.</a:t>
            </a:r>
          </a:p>
          <a:p>
            <a:pPr lvl="1">
              <a:spcAft>
                <a:spcPts val="1000"/>
              </a:spcAft>
            </a:pPr>
            <a:r>
              <a:rPr lang="en-US" altLang="en-US" dirty="0"/>
              <a:t>Phone number</a:t>
            </a:r>
            <a:r>
              <a:rPr lang="en-US" altLang="en-US" u="sng" dirty="0"/>
              <a:t>s</a:t>
            </a:r>
            <a:r>
              <a:rPr lang="en-US" altLang="en-US" dirty="0"/>
              <a:t>, email addresse</a:t>
            </a:r>
            <a:r>
              <a:rPr lang="en-US" altLang="en-US" u="sng" dirty="0"/>
              <a:t>s</a:t>
            </a:r>
            <a:r>
              <a:rPr lang="en-US" altLang="en-US" dirty="0"/>
              <a:t>, </a:t>
            </a:r>
            <a:r>
              <a:rPr lang="en-US" altLang="en-US" dirty="0" err="1"/>
              <a:t>etc</a:t>
            </a:r>
            <a:endParaRPr lang="en-US" altLang="en-US" dirty="0"/>
          </a:p>
          <a:p>
            <a:pPr marL="342900" indent="-342900">
              <a:spcAft>
                <a:spcPts val="1000"/>
              </a:spcAft>
              <a:buFont typeface="Wingdings" panose="05000000000000000000" pitchFamily="2" charset="2"/>
              <a:buChar char="§"/>
            </a:pPr>
            <a:r>
              <a:rPr lang="en-US" altLang="en-US" dirty="0"/>
              <a:t>Not 1NF but also recommended:			             Decomposition of a composite attribute into atomic.</a:t>
            </a:r>
          </a:p>
          <a:p>
            <a:pPr lvl="2">
              <a:spcAft>
                <a:spcPts val="1000"/>
              </a:spcAft>
            </a:pPr>
            <a:r>
              <a:rPr lang="en-US" altLang="en-US" dirty="0"/>
              <a:t>Name → FirstName, </a:t>
            </a:r>
            <a:r>
              <a:rPr lang="en-US" altLang="en-US" dirty="0" err="1"/>
              <a:t>MiddleName</a:t>
            </a:r>
            <a:r>
              <a:rPr lang="en-US" altLang="en-US" dirty="0"/>
              <a:t>, </a:t>
            </a:r>
            <a:r>
              <a:rPr lang="en-US" altLang="en-US" dirty="0" err="1"/>
              <a:t>LastName</a:t>
            </a:r>
            <a:endParaRPr lang="en-US" altLang="en-US" dirty="0"/>
          </a:p>
          <a:p>
            <a:pPr lvl="2">
              <a:spcAft>
                <a:spcPts val="0"/>
              </a:spcAft>
            </a:pPr>
            <a:r>
              <a:rPr lang="en-US" altLang="en-US" dirty="0"/>
              <a:t>Address → Street + number + city + state + zip</a:t>
            </a:r>
          </a:p>
        </p:txBody>
      </p:sp>
      <p:sp>
        <p:nvSpPr>
          <p:cNvPr id="13" name="Rectangle 12">
            <a:extLst>
              <a:ext uri="{FF2B5EF4-FFF2-40B4-BE49-F238E27FC236}">
                <a16:creationId xmlns:a16="http://schemas.microsoft.com/office/drawing/2014/main" id="{E7422444-5FBB-456D-8806-E8A64DEA4096}"/>
              </a:ext>
            </a:extLst>
          </p:cNvPr>
          <p:cNvSpPr/>
          <p:nvPr/>
        </p:nvSpPr>
        <p:spPr>
          <a:xfrm>
            <a:off x="1178560" y="1017490"/>
            <a:ext cx="7574280" cy="87734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09567C-BC42-4C1A-9506-38A0DD7E8456}"/>
              </a:ext>
            </a:extLst>
          </p:cNvPr>
          <p:cNvSpPr/>
          <p:nvPr/>
        </p:nvSpPr>
        <p:spPr>
          <a:xfrm>
            <a:off x="238125" y="3166238"/>
            <a:ext cx="3099223" cy="1787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3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VCU Egr Gold Angl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yCS-COE-Template.potx" id="{AF33C55C-33D9-6A47-9DAC-F96AC37FA547}" vid="{4F857BAD-B63E-B54D-B08B-4D2DCFB024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1876</TotalTime>
  <Words>3565</Words>
  <Application>Microsoft Office PowerPoint</Application>
  <PresentationFormat>On-screen Show (16:9)</PresentationFormat>
  <Paragraphs>664</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Cambria Math</vt:lpstr>
      <vt:lpstr>Courier New</vt:lpstr>
      <vt:lpstr>Helvetica</vt:lpstr>
      <vt:lpstr>Times New Roman</vt:lpstr>
      <vt:lpstr>Wingdings</vt:lpstr>
      <vt:lpstr>VCU Egr Gold Angle </vt:lpstr>
      <vt:lpstr> Week 7 – Class 11 - Monday Normalization</vt:lpstr>
      <vt:lpstr>Housekeeping</vt:lpstr>
      <vt:lpstr>PowerPoint Presentation</vt:lpstr>
      <vt:lpstr>Overview of normalization</vt:lpstr>
      <vt:lpstr>PowerPoint Presentation</vt:lpstr>
      <vt:lpstr>PowerPoint Presentation</vt:lpstr>
      <vt:lpstr>PowerPoint Presentation</vt:lpstr>
      <vt:lpstr>Database Normalization</vt:lpstr>
      <vt:lpstr>PowerPoint Presentation</vt:lpstr>
      <vt:lpstr>PowerPoint Presentation</vt:lpstr>
      <vt:lpstr>PowerPoint Presentation</vt:lpstr>
      <vt:lpstr>PowerPoint Presentation</vt:lpstr>
      <vt:lpstr>PowerPoint Presentation</vt:lpstr>
      <vt:lpstr>A real world example</vt:lpstr>
      <vt:lpstr>In the beginning, there was a question …</vt:lpstr>
      <vt:lpstr> … and then there were data …</vt:lpstr>
      <vt:lpstr>Let’s get normal – First Normal Form (1NF)</vt:lpstr>
      <vt:lpstr>Relational schema and functional dependencies</vt:lpstr>
      <vt:lpstr>BNCF decomposition by algorithm</vt:lpstr>
      <vt:lpstr>BCNF Decomposition - Step 1</vt:lpstr>
      <vt:lpstr>BCNF Decomposition - Step 2</vt:lpstr>
      <vt:lpstr>BCNF Decomposition – Clean up</vt:lpstr>
      <vt:lpstr>Revisit decomposition by algorithm</vt:lpstr>
      <vt:lpstr>Additional Decomposition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Duke</dc:creator>
  <cp:lastModifiedBy>John Leonard</cp:lastModifiedBy>
  <cp:revision>115</cp:revision>
  <cp:lastPrinted>2019-09-19T14:39:44Z</cp:lastPrinted>
  <dcterms:created xsi:type="dcterms:W3CDTF">2019-09-19T12:09:49Z</dcterms:created>
  <dcterms:modified xsi:type="dcterms:W3CDTF">2022-10-03T15:06:38Z</dcterms:modified>
</cp:coreProperties>
</file>