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42" r:id="rId3"/>
    <p:sldId id="316" r:id="rId4"/>
    <p:sldId id="341" r:id="rId5"/>
    <p:sldId id="318" r:id="rId6"/>
    <p:sldId id="338" r:id="rId7"/>
    <p:sldId id="340" r:id="rId8"/>
    <p:sldId id="329" r:id="rId9"/>
    <p:sldId id="309" r:id="rId10"/>
    <p:sldId id="326" r:id="rId11"/>
    <p:sldId id="261" r:id="rId12"/>
    <p:sldId id="296" r:id="rId13"/>
    <p:sldId id="284" r:id="rId14"/>
    <p:sldId id="327" r:id="rId15"/>
    <p:sldId id="285" r:id="rId16"/>
    <p:sldId id="289" r:id="rId17"/>
    <p:sldId id="290" r:id="rId18"/>
    <p:sldId id="286" r:id="rId19"/>
    <p:sldId id="287" r:id="rId20"/>
    <p:sldId id="288" r:id="rId21"/>
    <p:sldId id="262" r:id="rId22"/>
    <p:sldId id="291" r:id="rId23"/>
    <p:sldId id="328" r:id="rId24"/>
    <p:sldId id="263" r:id="rId25"/>
    <p:sldId id="312" r:id="rId26"/>
    <p:sldId id="313" r:id="rId27"/>
    <p:sldId id="314" r:id="rId28"/>
    <p:sldId id="293" r:id="rId29"/>
    <p:sldId id="264" r:id="rId30"/>
    <p:sldId id="265" r:id="rId31"/>
    <p:sldId id="281" r:id="rId32"/>
    <p:sldId id="282" r:id="rId33"/>
    <p:sldId id="277" r:id="rId34"/>
    <p:sldId id="304" r:id="rId35"/>
    <p:sldId id="305" r:id="rId36"/>
    <p:sldId id="306" r:id="rId37"/>
    <p:sldId id="307" r:id="rId38"/>
    <p:sldId id="308" r:id="rId39"/>
    <p:sldId id="330" r:id="rId40"/>
    <p:sldId id="31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7F-41E2-47B9-A0D2-509CE9FBEA9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F87B9-0552-4A82-BB3E-E996FF18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63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954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1421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8551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467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0936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AB be used as a key</a:t>
            </a:r>
            <a:r>
              <a:rPr lang="en-US" baseline="0" dirty="0"/>
              <a:t> to the relation r? No because it doesn’t include all the attributes of 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5012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Helvetica" charset="0"/>
                <a:cs typeface="Times New Roman"/>
              </a:rPr>
              <a:t>Functional dependencies help to decompose schemas and minimize redundancy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5727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either one be a key on its own? No</a:t>
            </a:r>
          </a:p>
          <a:p>
            <a:r>
              <a:rPr lang="en-US" dirty="0"/>
              <a:t>But SSN and </a:t>
            </a:r>
            <a:r>
              <a:rPr lang="en-US" dirty="0" err="1"/>
              <a:t>Hscode</a:t>
            </a:r>
            <a:r>
              <a:rPr lang="en-US" dirty="0"/>
              <a:t> can be a key.</a:t>
            </a:r>
          </a:p>
        </p:txBody>
      </p:sp>
    </p:spTree>
    <p:extLst>
      <p:ext uri="{BB962C8B-B14F-4D97-AF65-F5344CB8AC3E}">
        <p14:creationId xmlns:p14="http://schemas.microsoft.com/office/powerpoint/2010/main" val="2911107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canonical cover is a simplified set of functional dependencies that are derived from the given set. Having a simplified set allows for easier verification that changes to the database don't violate any of the FD integrity constraints.</a:t>
            </a:r>
          </a:p>
          <a:p>
            <a:r>
              <a:rPr lang="en-US" b="1" dirty="0"/>
              <a:t>Extraneous attributes </a:t>
            </a:r>
            <a:r>
              <a:rPr lang="en-US" dirty="0"/>
              <a:t>are those attributes that can be removed from an FD without changing the closure of the set of FDs.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5177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Times New Roman"/>
              </a:rPr>
              <a:t>Redundant attributes in the functional dependencies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1892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en-US" baseline="0" dirty="0"/>
              <a:t> union rule states that if X-&gt; Y and X -&gt; Z, then X -&gt; YZ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112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0564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0065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capital letter with a line above it represents all the Attributes in the relataion </a:t>
            </a:r>
          </a:p>
          <a:p>
            <a:r>
              <a:rPr lang="en-US" dirty="0"/>
              <a:t>R is a relational schema. R1 and R2 form a decomposition of R. </a:t>
            </a:r>
          </a:p>
          <a:p>
            <a:r>
              <a:rPr lang="en-US" dirty="0"/>
              <a:t>R1 and R2 form a lossless decomposition if there is no loss of information by replacing R with R1 and R2</a:t>
            </a:r>
          </a:p>
        </p:txBody>
      </p:sp>
    </p:spTree>
    <p:extLst>
      <p:ext uri="{BB962C8B-B14F-4D97-AF65-F5344CB8AC3E}">
        <p14:creationId xmlns:p14="http://schemas.microsoft.com/office/powerpoint/2010/main" val="24350591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employee table has employee(ID, name, street, city,</a:t>
            </a:r>
            <a:r>
              <a:rPr lang="en-US" baseline="0" dirty="0"/>
              <a:t> salary) if decomposed into R1(ID, name) and R2 (name, street, city, salary), is a problem because ID is the key, not name. The natural join produces more tuples than the original, but we don’t know which ones are correct.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437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All decompositions used to eliminate redundancy must be lossless.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6315691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319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6674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1322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3206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77333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804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0038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1390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0250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765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319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AC930-4B53-FD49-8851-7FC6E3CE60E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9319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*Slide</a:t>
            </a:r>
          </a:p>
          <a:p>
            <a:r>
              <a:rPr lang="en-US" dirty="0"/>
              <a:t>Determining the closure of F is helpful in the decomposition process. The procedure for computing all functional dependencies used the rules of Armstrong's Axioms shown in the next slide.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732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(Here we have a relation R with attributes A, B, C, D, E, F. Suppose that from the real-world domain the set of functional dependencies, F, is determined to be those shown here.</a:t>
            </a:r>
          </a:p>
          <a:p>
            <a:r>
              <a:rPr lang="en-US" dirty="0"/>
              <a:t>We can use Armstrong Axioms to determine the set of attributes that are functionally determined by some FD in this set, F.</a:t>
            </a:r>
          </a:p>
          <a:p>
            <a:endParaRPr lang="en-US" dirty="0"/>
          </a:p>
          <a:p>
            <a:r>
              <a:rPr lang="en-US" dirty="0"/>
              <a:t>Our goal is the minimal</a:t>
            </a:r>
            <a:r>
              <a:rPr lang="en-US" baseline="0" dirty="0"/>
              <a:t> set of completely nontrivial FDs such that all FDs that hold on the relation follow from the dependencies in the set. We can then use this set, F+, to testing if an attribute set is a superkey of R. </a:t>
            </a:r>
          </a:p>
          <a:p>
            <a:r>
              <a:rPr lang="en-US" baseline="0" dirty="0"/>
              <a:t>However, because F+ can get very large we can look at another way to use Armstrong’s Axioms to find </a:t>
            </a:r>
            <a:r>
              <a:rPr lang="en-US" baseline="0" dirty="0" err="1"/>
              <a:t>superkeys</a:t>
            </a:r>
            <a:r>
              <a:rPr lang="en-US" baseline="0" dirty="0"/>
              <a:t> using the closure of attribute sets.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293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idea here is that we have the FDs for a relation and now we want to determine what are the </a:t>
            </a:r>
            <a:r>
              <a:rPr lang="en-US" dirty="0" err="1"/>
              <a:t>superkeys</a:t>
            </a:r>
            <a:r>
              <a:rPr lang="en-US" dirty="0"/>
              <a:t> based on the FDs for the relation.</a:t>
            </a:r>
          </a:p>
          <a:p>
            <a:r>
              <a:rPr lang="en-US" dirty="0"/>
              <a:t>The closure for an attribute is the set of attributes that can be determined by a given attribute set based on the FDs.</a:t>
            </a:r>
          </a:p>
          <a:p>
            <a:r>
              <a:rPr lang="en-US" dirty="0"/>
              <a:t>The first step is to find the attribute closure for each FD.</a:t>
            </a:r>
          </a:p>
          <a:p>
            <a:r>
              <a:rPr lang="en-US" dirty="0"/>
              <a:t>           </a:t>
            </a:r>
            <a:r>
              <a:rPr lang="en-US" u="sng" dirty="0"/>
              <a:t>FD		CLOSURE		CANDIDATE KEY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en-US" sz="1200" dirty="0"/>
              <a:t>A ➝ B :	ABE			ACD // Add CD to the left side of the FD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en-US" sz="1200" dirty="0"/>
              <a:t>CD ➝ E :	CDEAB		Already a candidate key as CD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en-US" sz="1200" dirty="0"/>
              <a:t>E ➝ A :	EAB			CDE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en-US" sz="1200" dirty="0"/>
              <a:t>B ➝ E :	BEA			BCD</a:t>
            </a:r>
          </a:p>
          <a:p>
            <a:endParaRPr lang="en-US" dirty="0"/>
          </a:p>
          <a:p>
            <a:r>
              <a:rPr lang="en-US" dirty="0"/>
              <a:t>Find the minimum set of left-hand  attributes that will generate all the attributes of R.</a:t>
            </a:r>
          </a:p>
          <a:p>
            <a:r>
              <a:rPr lang="en-US" dirty="0"/>
              <a:t>CD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28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closure of attributes is the set of attributes of the relation that can be functionally determined based on Armstrong’s Axioms.</a:t>
            </a:r>
          </a:p>
          <a:p>
            <a:r>
              <a:rPr lang="en-US" dirty="0"/>
              <a:t>These</a:t>
            </a:r>
            <a:r>
              <a:rPr lang="en-US" baseline="0" dirty="0"/>
              <a:t> rules are used to determine the closure.</a:t>
            </a:r>
          </a:p>
          <a:p>
            <a:r>
              <a:rPr lang="en-US" baseline="0" dirty="0"/>
              <a:t>Trivial FD </a:t>
            </a:r>
            <a:r>
              <a:rPr lang="mr-IN" baseline="0" dirty="0"/>
              <a:t>–</a:t>
            </a:r>
            <a:r>
              <a:rPr lang="en-US" baseline="0" dirty="0"/>
              <a:t> the right side is a subset of the left side.</a:t>
            </a:r>
          </a:p>
          <a:p>
            <a:endParaRPr lang="en-US" baseline="0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108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Helvetica" charset="0"/>
                <a:cs typeface="Times New Roman"/>
              </a:rPr>
              <a:t>Step-by-step instructions on the following slides</a:t>
            </a:r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8163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ABE5-DF8B-4F1D-A342-D71714771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AC9D5-C11A-499B-A807-E5EDB8515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BD451-EFFA-4869-B0F8-2AED4F51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612D-145D-432E-9C8A-FCB1017F310D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ACB67-FA38-4911-A9EB-A8D73D6F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A7D37-5977-40B0-80C4-12EAC170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03A2-0D92-4D9A-9DCF-9A341AF82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1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2987-AF6E-408D-8677-B717698D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D6D21-FBF1-46DB-B5E5-87BD8BAA7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156D4-BE53-4B51-A780-0EEA9A2D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612D-145D-432E-9C8A-FCB1017F310D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D3D26-6AFD-40EE-8E63-749CE342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F29B4-9E0B-4EB8-9C4F-C1E93B11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03A2-0D92-4D9A-9DCF-9A341AF82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7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83396-014A-4762-96BD-FF69C26D4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0D392-4097-408D-8D91-46146779E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AE7E2-94AA-4AE5-B8B2-BFA74E4A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612D-145D-432E-9C8A-FCB1017F310D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7C156-D287-447A-851D-F63A8427A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029AF-1203-40D4-AD83-4A3A4540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03A2-0D92-4D9A-9DCF-9A341AF82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4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865E-647E-4869-9BB3-D87370BD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CDE92-8901-43CD-972D-328AA6B87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A1811-35A9-4091-8317-44DCE3CE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612D-145D-432E-9C8A-FCB1017F310D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5445-D251-4F6E-9693-12F61332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7E12-FD2F-4E77-A0F6-1D604808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03A2-0D92-4D9A-9DCF-9A341AF82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9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0BF6-37A8-4E87-BE97-1CCF1F9B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221D5-BBD5-4767-95D1-A91F367AC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C9C02-18A4-4B92-A454-D8237327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612D-145D-432E-9C8A-FCB1017F310D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9F69F-0498-4799-B2C1-6723457A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54ABA-4546-46CD-BD57-1B25FCF0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03A2-0D92-4D9A-9DCF-9A341AF82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71DA-9AB1-453E-A71D-1D035375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73F2C-661B-4CBB-BA65-AE5611C16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79849-81E9-41C7-B7F8-ACE36D181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8AD43-43D6-4B03-A091-4BE0A00A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612D-145D-432E-9C8A-FCB1017F310D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76E5C-4475-4788-854A-0F5C69AD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90DBA-E960-4EBC-B54F-3243C83A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03A2-0D92-4D9A-9DCF-9A341AF82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2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4E03-39FC-4134-9477-AF640D21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AE437-7B46-4D18-890A-ABDDFD437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289FB-9874-487A-872F-9F1DF58E5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3852B-4C9E-4364-95AD-10B639329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BCB38-EEA8-4B23-9F1C-038AFB9FA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EF94A-6824-40C0-9BC9-3F1B7D9D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612D-145D-432E-9C8A-FCB1017F310D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033F4-0588-4149-BC30-3D7EA09F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BD76D9-C27E-4533-ABF4-C2988FF3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03A2-0D92-4D9A-9DCF-9A341AF82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0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37F1-ED23-4C10-8001-5325A3DA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EAE42-C0E5-42E6-94AC-1D608F2F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612D-145D-432E-9C8A-FCB1017F310D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570A5-465B-4406-B711-BBD724CD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E8A0B-BAA9-43F8-AB7A-535E597A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03A2-0D92-4D9A-9DCF-9A341AF82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5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B83954-01BF-49BB-9429-AF9EC9B0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612D-145D-432E-9C8A-FCB1017F310D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D00C1-A814-4D88-B302-DF15AA29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D4196-E3D7-4BE1-A124-75B5402E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03A2-0D92-4D9A-9DCF-9A341AF82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3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0FC3-CA41-4A68-A957-E7C0A4DC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E602-515B-4DA9-8084-C86F6D984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080F6-0EC6-4264-97F3-B9A623F5C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FA1D2-AE3D-4B60-8211-695CD7A1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612D-145D-432E-9C8A-FCB1017F310D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DA613-404A-42A6-BB51-3DFFDBA9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D9566-78E2-495B-8D06-2A8D04AB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03A2-0D92-4D9A-9DCF-9A341AF82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6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CC37-1F4F-4E83-9DD8-30ED4545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1BA3E-D096-4FC9-A202-EDD41D3FA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8233A-03CB-4817-824E-F0B315147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D4EED-B20E-45D3-8BFE-DF1F6D34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612D-145D-432E-9C8A-FCB1017F310D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A1D26-C1A4-4458-8C11-4A226D52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EB45B-B1FC-4C0A-BCD7-ED175A6F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03A2-0D92-4D9A-9DCF-9A341AF82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4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57DD3-FE3B-43EF-9CCF-6662E831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CA484-B871-4504-863D-8B7E7F115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A9AC5-18A1-4549-A902-D7979CCE9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4612D-145D-432E-9C8A-FCB1017F310D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CC50F-7AC1-4852-9B90-A86978C33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6E12D-4D51-43CA-A11B-63ACB87FC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503A2-0D92-4D9A-9DCF-9A341AF82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6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raymondcho.net/RelationalDatabaseTools/RelationalDatabaseTool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CB69-0729-4D46-AB16-709FF8CBB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0406B-5A19-4ACF-BA3D-CD41EB6C2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1DB5-F17A-4662-93E9-8B4C64C7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Armstrong’s Axioms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729B0-06E9-44AA-94D3-D7E049FB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91438" indent="-228594">
              <a:spcBef>
                <a:spcPts val="600"/>
              </a:spcBef>
              <a:buFont typeface="Arial"/>
              <a:buChar char="•"/>
              <a:tabLst>
                <a:tab pos="355591" algn="l"/>
              </a:tabLst>
            </a:pPr>
            <a:r>
              <a:rPr lang="en-US" dirty="0">
                <a:latin typeface="Helvetica" charset="0"/>
                <a:cs typeface="Times New Roman"/>
              </a:rPr>
              <a:t>Trivial FD (Reflexivity)				A </a:t>
            </a:r>
            <a:r>
              <a:rPr lang="en-US" dirty="0">
                <a:latin typeface="Helvetica" charset="0"/>
                <a:cs typeface="STIXGeneral"/>
              </a:rPr>
              <a:t>→ B and B ⊆ A</a:t>
            </a:r>
            <a:endParaRPr lang="en-US" dirty="0">
              <a:latin typeface="Helvetica" charset="0"/>
              <a:cs typeface="Times New Roman"/>
            </a:endParaRPr>
          </a:p>
          <a:p>
            <a:pPr marL="91438" indent="-228594">
              <a:spcBef>
                <a:spcPts val="600"/>
              </a:spcBef>
              <a:buFont typeface="Arial"/>
              <a:buChar char="•"/>
              <a:tabLst>
                <a:tab pos="355591" algn="l"/>
              </a:tabLst>
            </a:pPr>
            <a:r>
              <a:rPr lang="en-US" dirty="0">
                <a:latin typeface="Helvetica" charset="0"/>
                <a:cs typeface="Times New Roman"/>
              </a:rPr>
              <a:t>Augmentation						A </a:t>
            </a:r>
            <a:r>
              <a:rPr lang="en-US" dirty="0">
                <a:latin typeface="Helvetica" charset="0"/>
                <a:cs typeface="STIXGeneral"/>
              </a:rPr>
              <a:t>→ B then </a:t>
            </a:r>
            <a:r>
              <a:rPr lang="en-US" dirty="0">
                <a:latin typeface="Helvetica" charset="0"/>
                <a:cs typeface="Times New Roman"/>
              </a:rPr>
              <a:t>A</a:t>
            </a:r>
            <a:r>
              <a:rPr lang="en-US" b="1" dirty="0">
                <a:latin typeface="Helvetica" charset="0"/>
                <a:cs typeface="Times New Roman"/>
              </a:rPr>
              <a:t>C</a:t>
            </a:r>
            <a:r>
              <a:rPr lang="en-US" dirty="0">
                <a:latin typeface="Helvetica" charset="0"/>
                <a:cs typeface="Times New Roman"/>
              </a:rPr>
              <a:t> </a:t>
            </a:r>
            <a:r>
              <a:rPr lang="en-US" dirty="0">
                <a:latin typeface="Helvetica" charset="0"/>
                <a:cs typeface="STIXGeneral"/>
              </a:rPr>
              <a:t>→ B</a:t>
            </a:r>
            <a:r>
              <a:rPr lang="en-US" b="1" dirty="0">
                <a:latin typeface="Helvetica" charset="0"/>
                <a:cs typeface="STIXGeneral"/>
              </a:rPr>
              <a:t>C</a:t>
            </a:r>
            <a:endParaRPr lang="en-US" b="1" dirty="0">
              <a:latin typeface="Helvetica" charset="0"/>
              <a:cs typeface="Times New Roman"/>
            </a:endParaRPr>
          </a:p>
          <a:p>
            <a:pPr marL="91438" indent="-228594">
              <a:spcBef>
                <a:spcPts val="600"/>
              </a:spcBef>
              <a:buFont typeface="Arial"/>
              <a:buChar char="•"/>
              <a:tabLst>
                <a:tab pos="355591" algn="l"/>
              </a:tabLst>
            </a:pPr>
            <a:r>
              <a:rPr lang="en-US" dirty="0">
                <a:latin typeface="Helvetica" charset="0"/>
                <a:cs typeface="Times New Roman"/>
              </a:rPr>
              <a:t>Nontrivial FDs						A </a:t>
            </a:r>
            <a:r>
              <a:rPr lang="en-US" dirty="0">
                <a:latin typeface="Helvetica" charset="0"/>
                <a:cs typeface="STIXGeneral"/>
              </a:rPr>
              <a:t>→ B and B ⊈ A</a:t>
            </a:r>
          </a:p>
          <a:p>
            <a:pPr marL="91438" indent="-228594">
              <a:buFont typeface="Arial"/>
              <a:buChar char="•"/>
              <a:tabLst>
                <a:tab pos="355591" algn="l"/>
              </a:tabLst>
            </a:pPr>
            <a:r>
              <a:rPr lang="en-US" dirty="0">
                <a:latin typeface="Helvetica" charset="0"/>
                <a:cs typeface="Times New Roman"/>
              </a:rPr>
              <a:t>Completely nontrivial FDs			A </a:t>
            </a:r>
            <a:r>
              <a:rPr lang="en-US" dirty="0">
                <a:latin typeface="Helvetica" charset="0"/>
                <a:cs typeface="STIXGeneral"/>
              </a:rPr>
              <a:t>→ B and B </a:t>
            </a:r>
            <a:r>
              <a:rPr lang="en-US" sz="4267" dirty="0">
                <a:latin typeface="Helvetica" charset="0"/>
                <a:cs typeface="STIXGeneral"/>
              </a:rPr>
              <a:t>∩</a:t>
            </a:r>
            <a:r>
              <a:rPr lang="en-US" dirty="0">
                <a:latin typeface="Helvetica" charset="0"/>
                <a:cs typeface="STIXGeneral"/>
              </a:rPr>
              <a:t> A = </a:t>
            </a:r>
            <a:r>
              <a:rPr lang="en-US" sz="4267" dirty="0">
                <a:latin typeface="Helvetica" charset="0"/>
                <a:cs typeface="STIXGeneral"/>
              </a:rPr>
              <a:t>∅</a:t>
            </a:r>
            <a:endParaRPr lang="en-US" sz="5333" dirty="0">
              <a:latin typeface="Helvetica" charset="0"/>
              <a:cs typeface="Times New Roman"/>
            </a:endParaRPr>
          </a:p>
          <a:p>
            <a:pPr marL="91438" indent="-228594">
              <a:spcBef>
                <a:spcPts val="600"/>
              </a:spcBef>
              <a:buFont typeface="Arial"/>
              <a:buChar char="•"/>
              <a:tabLst>
                <a:tab pos="355591" algn="l"/>
                <a:tab pos="2997760" algn="l"/>
              </a:tabLst>
            </a:pPr>
            <a:r>
              <a:rPr lang="en-US" dirty="0">
                <a:latin typeface="Helvetica" charset="0"/>
                <a:cs typeface="Times New Roman"/>
              </a:rPr>
              <a:t>Splitting rule (Decomposition)		A </a:t>
            </a:r>
            <a:r>
              <a:rPr lang="en-US" dirty="0">
                <a:latin typeface="Helvetica" charset="0"/>
                <a:cs typeface="STIXGeneral"/>
              </a:rPr>
              <a:t>→ </a:t>
            </a:r>
            <a:r>
              <a:rPr lang="en-US" b="1" dirty="0">
                <a:latin typeface="Helvetica" charset="0"/>
                <a:cs typeface="STIXGeneral"/>
              </a:rPr>
              <a:t>BC</a:t>
            </a:r>
            <a:r>
              <a:rPr lang="en-US" dirty="0">
                <a:latin typeface="Helvetica" charset="0"/>
                <a:cs typeface="STIXGeneral"/>
              </a:rPr>
              <a:t> 	</a:t>
            </a:r>
            <a:r>
              <a:rPr lang="en-US" dirty="0">
                <a:latin typeface="Helvetica" charset="0"/>
                <a:cs typeface="Times New Roman"/>
              </a:rPr>
              <a:t> 		A </a:t>
            </a:r>
            <a:r>
              <a:rPr lang="en-US" dirty="0">
                <a:latin typeface="Helvetica" charset="0"/>
                <a:cs typeface="STIXGeneral"/>
              </a:rPr>
              <a:t>→ </a:t>
            </a:r>
            <a:r>
              <a:rPr lang="en-US" b="1" dirty="0">
                <a:latin typeface="Helvetica" charset="0"/>
                <a:cs typeface="STIXGeneral"/>
              </a:rPr>
              <a:t>B</a:t>
            </a:r>
            <a:r>
              <a:rPr lang="en-US" dirty="0">
                <a:latin typeface="Helvetica" charset="0"/>
                <a:cs typeface="STIXGeneral"/>
              </a:rPr>
              <a:t>,  </a:t>
            </a:r>
            <a:r>
              <a:rPr lang="en-US" dirty="0">
                <a:latin typeface="Helvetica" charset="0"/>
                <a:cs typeface="Times New Roman"/>
              </a:rPr>
              <a:t>A </a:t>
            </a:r>
            <a:r>
              <a:rPr lang="en-US" dirty="0">
                <a:latin typeface="Helvetica" charset="0"/>
                <a:cs typeface="STIXGeneral"/>
              </a:rPr>
              <a:t>→ </a:t>
            </a:r>
            <a:r>
              <a:rPr lang="en-US" b="1" dirty="0">
                <a:latin typeface="Helvetica" charset="0"/>
                <a:cs typeface="STIXGeneral"/>
              </a:rPr>
              <a:t>C</a:t>
            </a:r>
            <a:endParaRPr lang="en-US" b="1" dirty="0">
              <a:latin typeface="Helvetica" charset="0"/>
              <a:cs typeface="Times New Roman"/>
            </a:endParaRPr>
          </a:p>
          <a:p>
            <a:pPr marL="91438" indent="-228594">
              <a:spcBef>
                <a:spcPts val="600"/>
              </a:spcBef>
              <a:buFont typeface="Arial"/>
              <a:buChar char="•"/>
              <a:tabLst>
                <a:tab pos="355591" algn="l"/>
                <a:tab pos="2997760" algn="l"/>
              </a:tabLst>
            </a:pPr>
            <a:r>
              <a:rPr lang="en-US" dirty="0">
                <a:latin typeface="Helvetica" charset="0"/>
                <a:cs typeface="Times New Roman"/>
              </a:rPr>
              <a:t>Combining rule (Union)		 	A </a:t>
            </a:r>
            <a:r>
              <a:rPr lang="en-US" dirty="0">
                <a:latin typeface="Helvetica" charset="0"/>
                <a:cs typeface="STIXGeneral"/>
              </a:rPr>
              <a:t>→ </a:t>
            </a:r>
            <a:r>
              <a:rPr lang="en-US" b="1" dirty="0">
                <a:latin typeface="Helvetica" charset="0"/>
                <a:cs typeface="STIXGeneral"/>
              </a:rPr>
              <a:t>B</a:t>
            </a:r>
            <a:r>
              <a:rPr lang="en-US" dirty="0">
                <a:latin typeface="Helvetica" charset="0"/>
                <a:cs typeface="STIXGeneral"/>
              </a:rPr>
              <a:t>,  </a:t>
            </a:r>
            <a:r>
              <a:rPr lang="en-US" dirty="0">
                <a:latin typeface="Helvetica" charset="0"/>
                <a:cs typeface="Times New Roman"/>
              </a:rPr>
              <a:t>A </a:t>
            </a:r>
            <a:r>
              <a:rPr lang="en-US" dirty="0">
                <a:latin typeface="Helvetica" charset="0"/>
                <a:cs typeface="STIXGeneral"/>
              </a:rPr>
              <a:t>→ </a:t>
            </a:r>
            <a:r>
              <a:rPr lang="en-US" b="1" dirty="0">
                <a:latin typeface="Helvetica" charset="0"/>
                <a:cs typeface="STIXGeneral"/>
              </a:rPr>
              <a:t>C</a:t>
            </a:r>
            <a:r>
              <a:rPr lang="en-US" dirty="0">
                <a:latin typeface="Helvetica" charset="0"/>
                <a:cs typeface="STIXGeneral"/>
              </a:rPr>
              <a:t>	</a:t>
            </a:r>
            <a:r>
              <a:rPr lang="en-US" dirty="0">
                <a:latin typeface="Helvetica" charset="0"/>
                <a:cs typeface="Times New Roman"/>
              </a:rPr>
              <a:t> 	A </a:t>
            </a:r>
            <a:r>
              <a:rPr lang="en-US" dirty="0">
                <a:latin typeface="Helvetica" charset="0"/>
                <a:cs typeface="STIXGeneral"/>
              </a:rPr>
              <a:t>→ </a:t>
            </a:r>
            <a:r>
              <a:rPr lang="en-US" b="1" dirty="0">
                <a:latin typeface="Helvetica" charset="0"/>
                <a:cs typeface="STIXGeneral"/>
              </a:rPr>
              <a:t>BC</a:t>
            </a:r>
            <a:endParaRPr lang="en-US" b="1" dirty="0">
              <a:latin typeface="Helvetica" charset="0"/>
              <a:cs typeface="Times New Roman"/>
            </a:endParaRPr>
          </a:p>
          <a:p>
            <a:pPr marL="91438" indent="-228594">
              <a:spcBef>
                <a:spcPts val="600"/>
              </a:spcBef>
              <a:buFont typeface="Arial"/>
              <a:buChar char="•"/>
              <a:tabLst>
                <a:tab pos="355591" algn="l"/>
                <a:tab pos="2997760" algn="l"/>
              </a:tabLst>
            </a:pPr>
            <a:r>
              <a:rPr lang="en-US" dirty="0">
                <a:latin typeface="Helvetica" charset="0"/>
                <a:cs typeface="Times New Roman"/>
              </a:rPr>
              <a:t>Transitive rule		 				A </a:t>
            </a:r>
            <a:r>
              <a:rPr lang="en-US" dirty="0">
                <a:latin typeface="Helvetica" charset="0"/>
                <a:cs typeface="STIXGeneral"/>
              </a:rPr>
              <a:t>→ B,  </a:t>
            </a:r>
            <a:r>
              <a:rPr lang="en-US" dirty="0">
                <a:latin typeface="Helvetica" charset="0"/>
                <a:cs typeface="Times New Roman"/>
              </a:rPr>
              <a:t>B </a:t>
            </a:r>
            <a:r>
              <a:rPr lang="en-US" dirty="0">
                <a:latin typeface="Helvetica" charset="0"/>
                <a:cs typeface="STIXGeneral"/>
              </a:rPr>
              <a:t>→ C	</a:t>
            </a:r>
            <a:r>
              <a:rPr lang="en-US" dirty="0">
                <a:latin typeface="Helvetica" charset="0"/>
                <a:cs typeface="Times New Roman"/>
              </a:rPr>
              <a:t> 	A </a:t>
            </a:r>
            <a:r>
              <a:rPr lang="en-US" dirty="0">
                <a:latin typeface="Helvetica" charset="0"/>
                <a:cs typeface="STIXGeneral"/>
              </a:rPr>
              <a:t>→ C </a:t>
            </a:r>
          </a:p>
          <a:p>
            <a:pPr marL="12700">
              <a:spcBef>
                <a:spcPts val="1200"/>
              </a:spcBef>
              <a:tabLst>
                <a:tab pos="355591" algn="l"/>
                <a:tab pos="2997760" algn="l"/>
              </a:tabLst>
            </a:pPr>
            <a:r>
              <a:rPr lang="en-US" i="1" dirty="0">
                <a:latin typeface="Helvetica" charset="0"/>
                <a:cs typeface="STIXGeneral"/>
              </a:rPr>
              <a:t>An FD, X → Y is inferred from a set of dependencies F specified on R </a:t>
            </a:r>
          </a:p>
          <a:p>
            <a:pPr marL="12700">
              <a:spcBef>
                <a:spcPts val="1200"/>
              </a:spcBef>
              <a:tabLst>
                <a:tab pos="355591" algn="l"/>
                <a:tab pos="2997760" algn="l"/>
              </a:tabLst>
            </a:pPr>
            <a:r>
              <a:rPr lang="en-US" i="1" dirty="0">
                <a:latin typeface="Helvetica" charset="0"/>
                <a:cs typeface="STIXGeneral"/>
              </a:rPr>
              <a:t>	if X → Y holds in every legal relation instance, r, of R.</a:t>
            </a:r>
          </a:p>
          <a:p>
            <a:pPr marL="12700">
              <a:spcBef>
                <a:spcPts val="1200"/>
              </a:spcBef>
              <a:tabLst>
                <a:tab pos="355591" algn="l"/>
                <a:tab pos="2997760" algn="l"/>
              </a:tabLst>
            </a:pPr>
            <a:r>
              <a:rPr lang="en-US" b="1" dirty="0">
                <a:latin typeface="Helvetica" charset="0"/>
                <a:cs typeface="STIXGeneral"/>
              </a:rPr>
              <a:t>The set of all dependencies that include F as well as all dependencies that can be inferred from F is called the closure of F ( denoted as F</a:t>
            </a:r>
            <a:r>
              <a:rPr lang="en-US" b="1" baseline="30000" dirty="0">
                <a:latin typeface="Helvetica" charset="0"/>
                <a:cs typeface="STIXGeneral"/>
              </a:rPr>
              <a:t>+</a:t>
            </a:r>
            <a:r>
              <a:rPr lang="en-US" b="1" dirty="0">
                <a:latin typeface="Helvetica" charset="0"/>
                <a:cs typeface="STIXGeneral"/>
              </a:rPr>
              <a:t>)</a:t>
            </a:r>
            <a:endParaRPr lang="en-US" b="1" dirty="0">
              <a:latin typeface="Helvetica" charset="0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6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33AC0E-C785-9B42-A8C1-60793088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Closure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DB6F8-E63A-FD4E-B4F5-8EE8BB9B3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52403"/>
            <a:ext cx="11246916" cy="5195920"/>
          </a:xfrm>
        </p:spPr>
        <p:txBody>
          <a:bodyPr/>
          <a:lstStyle/>
          <a:p>
            <a:pPr marL="88898" lvl="1" indent="0">
              <a:buNone/>
              <a:tabLst>
                <a:tab pos="355591" algn="l"/>
              </a:tabLst>
            </a:pPr>
            <a:r>
              <a:rPr lang="is-IS" sz="2667" dirty="0">
                <a:latin typeface="Helvetica" charset="0"/>
                <a:cs typeface="Times New Roman"/>
              </a:rPr>
              <a:t>R (A, B, C, D, E, F) </a:t>
            </a:r>
          </a:p>
          <a:p>
            <a:pPr marL="88898" lvl="1" indent="0">
              <a:buNone/>
              <a:tabLst>
                <a:tab pos="355591" algn="l"/>
              </a:tabLst>
            </a:pPr>
            <a:r>
              <a:rPr lang="is-IS" sz="2667" dirty="0">
                <a:latin typeface="Helvetica" charset="0"/>
                <a:cs typeface="Times New Roman"/>
              </a:rPr>
              <a:t>   F = { 	A → B,  </a:t>
            </a:r>
          </a:p>
          <a:p>
            <a:pPr marL="88898" lvl="1" indent="0">
              <a:buNone/>
              <a:tabLst>
                <a:tab pos="355591" algn="l"/>
              </a:tabLst>
            </a:pPr>
            <a:r>
              <a:rPr lang="is-IS" sz="2667" dirty="0">
                <a:latin typeface="Helvetica" charset="0"/>
                <a:cs typeface="Times New Roman"/>
              </a:rPr>
              <a:t>	  		A → C,  </a:t>
            </a:r>
          </a:p>
          <a:p>
            <a:pPr marL="88898" lvl="1" indent="0">
              <a:buNone/>
              <a:tabLst>
                <a:tab pos="355591" algn="l"/>
              </a:tabLst>
            </a:pPr>
            <a:r>
              <a:rPr lang="is-IS" sz="2667" dirty="0">
                <a:latin typeface="Helvetica" charset="0"/>
                <a:cs typeface="Times New Roman"/>
              </a:rPr>
              <a:t>	 		CD → E,  </a:t>
            </a:r>
          </a:p>
          <a:p>
            <a:pPr marL="88898" lvl="1" indent="0">
              <a:buNone/>
              <a:tabLst>
                <a:tab pos="355591" algn="l"/>
              </a:tabLst>
            </a:pPr>
            <a:r>
              <a:rPr lang="is-IS" sz="2667" dirty="0">
                <a:latin typeface="Helvetica" charset="0"/>
                <a:cs typeface="Times New Roman"/>
              </a:rPr>
              <a:t>	 		CD → F, </a:t>
            </a:r>
          </a:p>
          <a:p>
            <a:pPr marL="88898" lvl="1" indent="0">
              <a:buNone/>
              <a:tabLst>
                <a:tab pos="355591" algn="l"/>
              </a:tabLst>
            </a:pPr>
            <a:r>
              <a:rPr lang="is-IS" sz="2667" dirty="0">
                <a:latin typeface="Helvetica" charset="0"/>
                <a:cs typeface="Times New Roman"/>
              </a:rPr>
              <a:t>	 		B → E  }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0E8A7B-477B-6449-AA58-BA7E7511ADA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687234" y="1467643"/>
            <a:ext cx="8504767" cy="3604684"/>
          </a:xfrm>
        </p:spPr>
        <p:txBody>
          <a:bodyPr/>
          <a:lstStyle/>
          <a:p>
            <a:pPr marL="12065" indent="0">
              <a:spcBef>
                <a:spcPts val="2051"/>
              </a:spcBef>
              <a:buNone/>
            </a:pPr>
            <a:r>
              <a:rPr lang="en-US" sz="2400" dirty="0">
                <a:latin typeface="Helvetica" charset="0"/>
                <a:cs typeface="Times New Roman"/>
              </a:rPr>
              <a:t>F</a:t>
            </a:r>
            <a:r>
              <a:rPr lang="en-US" sz="2400" baseline="24904" dirty="0">
                <a:latin typeface="Helvetica" charset="0"/>
                <a:cs typeface="Times New Roman"/>
              </a:rPr>
              <a:t>+ </a:t>
            </a:r>
            <a:r>
              <a:rPr lang="en-US" sz="2400" dirty="0">
                <a:latin typeface="Helvetica" charset="0"/>
                <a:cs typeface="Times New Roman"/>
              </a:rPr>
              <a:t>(some members of the closure set of FDs can be determined)</a:t>
            </a:r>
          </a:p>
          <a:p>
            <a:pPr marL="812780" lvl="1" indent="-342891">
              <a:lnSpc>
                <a:spcPct val="150000"/>
              </a:lnSpc>
              <a:spcBef>
                <a:spcPts val="0"/>
              </a:spcBef>
              <a:buFont typeface="Arial"/>
              <a:buChar char="•"/>
              <a:tabLst>
                <a:tab pos="812780" algn="l"/>
              </a:tabLst>
            </a:pPr>
            <a:r>
              <a:rPr lang="is-IS" b="1" dirty="0">
                <a:latin typeface="Helvetica" charset="0"/>
                <a:cs typeface="Times New Roman"/>
              </a:rPr>
              <a:t>A → BC </a:t>
            </a:r>
            <a:r>
              <a:rPr lang="is-IS" dirty="0">
                <a:latin typeface="Helvetica" charset="0"/>
                <a:cs typeface="Times New Roman"/>
              </a:rPr>
              <a:t>by combining A → B with A → C</a:t>
            </a:r>
          </a:p>
          <a:p>
            <a:pPr marL="812780" lvl="1" indent="-342891">
              <a:lnSpc>
                <a:spcPct val="150000"/>
              </a:lnSpc>
              <a:spcBef>
                <a:spcPts val="0"/>
              </a:spcBef>
              <a:buFont typeface="Arial"/>
              <a:buChar char="•"/>
              <a:tabLst>
                <a:tab pos="812780" algn="l"/>
              </a:tabLst>
            </a:pPr>
            <a:r>
              <a:rPr lang="en-US" b="1" dirty="0">
                <a:latin typeface="Helvetica" charset="0"/>
                <a:cs typeface="Times New Roman"/>
              </a:rPr>
              <a:t>A </a:t>
            </a:r>
            <a:r>
              <a:rPr lang="en-US" b="1" dirty="0">
                <a:latin typeface="Helvetica" charset="0"/>
                <a:cs typeface="STIXGeneral"/>
              </a:rPr>
              <a:t>→ </a:t>
            </a:r>
            <a:r>
              <a:rPr lang="en-US" b="1" dirty="0">
                <a:latin typeface="Helvetica" charset="0"/>
                <a:cs typeface="Times New Roman"/>
              </a:rPr>
              <a:t>E </a:t>
            </a:r>
            <a:r>
              <a:rPr lang="en-US" dirty="0">
                <a:latin typeface="Helvetica" charset="0"/>
                <a:cs typeface="Times New Roman"/>
              </a:rPr>
              <a:t>by transitivity from A </a:t>
            </a:r>
            <a:r>
              <a:rPr lang="en-US" dirty="0">
                <a:latin typeface="Helvetica" charset="0"/>
                <a:cs typeface="STIXGeneral"/>
              </a:rPr>
              <a:t>→ </a:t>
            </a:r>
            <a:r>
              <a:rPr lang="en-US" dirty="0">
                <a:latin typeface="Helvetica" charset="0"/>
                <a:cs typeface="Times New Roman"/>
              </a:rPr>
              <a:t>B and B </a:t>
            </a:r>
            <a:r>
              <a:rPr lang="en-US" dirty="0">
                <a:latin typeface="Helvetica" charset="0"/>
                <a:cs typeface="STIXGeneral"/>
              </a:rPr>
              <a:t>→ </a:t>
            </a:r>
            <a:r>
              <a:rPr lang="en-US" dirty="0">
                <a:latin typeface="Helvetica" charset="0"/>
                <a:cs typeface="Times New Roman"/>
              </a:rPr>
              <a:t>E</a:t>
            </a:r>
          </a:p>
          <a:p>
            <a:pPr marL="812780" marR="5080" lvl="1" indent="-342891">
              <a:lnSpc>
                <a:spcPct val="150000"/>
              </a:lnSpc>
              <a:spcBef>
                <a:spcPts val="0"/>
              </a:spcBef>
              <a:buFont typeface="Arial"/>
              <a:buChar char="•"/>
              <a:tabLst>
                <a:tab pos="812780" algn="l"/>
              </a:tabLst>
            </a:pPr>
            <a:r>
              <a:rPr lang="en-US" b="1" dirty="0">
                <a:latin typeface="Helvetica" charset="0"/>
                <a:cs typeface="Times New Roman"/>
              </a:rPr>
              <a:t>AD </a:t>
            </a:r>
            <a:r>
              <a:rPr lang="en-US" b="1" dirty="0">
                <a:latin typeface="Helvetica" charset="0"/>
                <a:cs typeface="STIXGeneral"/>
              </a:rPr>
              <a:t>→ </a:t>
            </a:r>
            <a:r>
              <a:rPr lang="en-US" b="1" dirty="0">
                <a:latin typeface="Helvetica" charset="0"/>
                <a:cs typeface="Times New Roman"/>
              </a:rPr>
              <a:t>F </a:t>
            </a:r>
            <a:r>
              <a:rPr lang="en-US" dirty="0">
                <a:latin typeface="Helvetica" charset="0"/>
                <a:cs typeface="Times New Roman"/>
              </a:rPr>
              <a:t>by augmenting A </a:t>
            </a:r>
            <a:r>
              <a:rPr lang="en-US" dirty="0">
                <a:latin typeface="Helvetica" charset="0"/>
                <a:cs typeface="STIXGeneral"/>
              </a:rPr>
              <a:t>→ </a:t>
            </a:r>
            <a:r>
              <a:rPr lang="en-US" dirty="0">
                <a:latin typeface="Helvetica" charset="0"/>
                <a:cs typeface="Times New Roman"/>
              </a:rPr>
              <a:t>C with D, to get AD </a:t>
            </a:r>
            <a:r>
              <a:rPr lang="en-US" dirty="0">
                <a:latin typeface="Helvetica" charset="0"/>
                <a:cs typeface="STIXGeneral"/>
              </a:rPr>
              <a:t>→ </a:t>
            </a:r>
            <a:r>
              <a:rPr lang="en-US" dirty="0">
                <a:latin typeface="Helvetica" charset="0"/>
                <a:cs typeface="Times New Roman"/>
              </a:rPr>
              <a:t>CD and then transitivity with CD </a:t>
            </a:r>
            <a:r>
              <a:rPr lang="en-US" dirty="0">
                <a:latin typeface="Helvetica" charset="0"/>
                <a:cs typeface="STIXGeneral"/>
              </a:rPr>
              <a:t>→ </a:t>
            </a:r>
            <a:r>
              <a:rPr lang="en-US" dirty="0">
                <a:latin typeface="Helvetica" charset="0"/>
                <a:cs typeface="Times New Roman"/>
              </a:rPr>
              <a:t>F</a:t>
            </a:r>
          </a:p>
          <a:p>
            <a:pPr marL="812780" marR="157476" lvl="1" indent="-342891">
              <a:lnSpc>
                <a:spcPct val="150000"/>
              </a:lnSpc>
              <a:spcBef>
                <a:spcPts val="0"/>
              </a:spcBef>
              <a:buFont typeface="Arial"/>
              <a:buChar char="•"/>
              <a:tabLst>
                <a:tab pos="812780" algn="l"/>
              </a:tabLst>
            </a:pPr>
            <a:r>
              <a:rPr lang="en-US" b="1" dirty="0">
                <a:latin typeface="Helvetica" charset="0"/>
                <a:cs typeface="Times New Roman"/>
              </a:rPr>
              <a:t>CD </a:t>
            </a:r>
            <a:r>
              <a:rPr lang="en-US" b="1" dirty="0">
                <a:latin typeface="Helvetica" charset="0"/>
                <a:cs typeface="STIXGeneral"/>
              </a:rPr>
              <a:t>→ </a:t>
            </a:r>
            <a:r>
              <a:rPr lang="en-US" b="1" dirty="0">
                <a:latin typeface="Helvetica" charset="0"/>
                <a:cs typeface="Times New Roman"/>
              </a:rPr>
              <a:t>EF </a:t>
            </a:r>
            <a:r>
              <a:rPr lang="en-US" dirty="0">
                <a:latin typeface="Helvetica" charset="0"/>
                <a:cs typeface="Times New Roman"/>
              </a:rPr>
              <a:t>by combining CD </a:t>
            </a:r>
            <a:r>
              <a:rPr lang="en-US" dirty="0">
                <a:latin typeface="Helvetica" charset="0"/>
                <a:cs typeface="STIXGeneral"/>
              </a:rPr>
              <a:t>→ </a:t>
            </a:r>
            <a:r>
              <a:rPr lang="en-US" dirty="0">
                <a:latin typeface="Helvetica" charset="0"/>
                <a:cs typeface="Times New Roman"/>
              </a:rPr>
              <a:t>F with CD </a:t>
            </a:r>
            <a:r>
              <a:rPr lang="en-US" dirty="0">
                <a:latin typeface="Helvetica" charset="0"/>
                <a:cs typeface="STIXGeneral"/>
              </a:rPr>
              <a:t>→ </a:t>
            </a:r>
            <a:r>
              <a:rPr lang="en-US" dirty="0">
                <a:latin typeface="Helvetica" charset="0"/>
                <a:cs typeface="Times New Roman"/>
              </a:rPr>
              <a:t>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1768667" y="8748898"/>
            <a:ext cx="344838" cy="246221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16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310"/>
            <a:fld id="{81D60167-4931-47E6-BA6A-407CBD079E47}" type="slidenum">
              <a:rPr lang="en-US" spc="7"/>
              <a:pPr marL="136310"/>
              <a:t>11</a:t>
            </a:fld>
            <a:endParaRPr spc="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673522-BE7E-9C4B-AE9B-1A8BD4100950}"/>
              </a:ext>
            </a:extLst>
          </p:cNvPr>
          <p:cNvSpPr txBox="1"/>
          <p:nvPr/>
        </p:nvSpPr>
        <p:spPr>
          <a:xfrm>
            <a:off x="1185335" y="5729296"/>
            <a:ext cx="10275711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898" lvl="1">
              <a:tabLst>
                <a:tab pos="355591" algn="l"/>
              </a:tabLst>
            </a:pPr>
            <a:r>
              <a:rPr lang="is-IS" sz="2667" dirty="0">
                <a:latin typeface="Helvetica" charset="0"/>
                <a:cs typeface="Times New Roman"/>
              </a:rPr>
              <a:t>F</a:t>
            </a:r>
            <a:r>
              <a:rPr lang="is-IS" sz="2667" baseline="30000" dirty="0">
                <a:latin typeface="Helvetica" charset="0"/>
                <a:cs typeface="Times New Roman"/>
              </a:rPr>
              <a:t>+</a:t>
            </a:r>
            <a:r>
              <a:rPr lang="is-IS" sz="2667" dirty="0">
                <a:latin typeface="Helvetica" charset="0"/>
                <a:cs typeface="Times New Roman"/>
              </a:rPr>
              <a:t> = { 	A → B, 	A → C, 	 A → BC, CD → E, CD → F, B → E,  </a:t>
            </a:r>
          </a:p>
          <a:p>
            <a:pPr marL="88898" lvl="1">
              <a:tabLst>
                <a:tab pos="355591" algn="l"/>
              </a:tabLst>
            </a:pPr>
            <a:r>
              <a:rPr lang="is-IS" sz="2667" dirty="0">
                <a:latin typeface="Helvetica" charset="0"/>
                <a:cs typeface="Times New Roman"/>
              </a:rPr>
              <a:t>	 		A → E, AD →</a:t>
            </a:r>
            <a:r>
              <a:rPr lang="is-IS" sz="2667" dirty="0">
                <a:latin typeface="Helvetica" charset="0"/>
                <a:cs typeface="Times New Roman"/>
                <a:sym typeface="Wingdings" pitchFamily="2" charset="2"/>
              </a:rPr>
              <a:t> F, CD </a:t>
            </a:r>
            <a:r>
              <a:rPr lang="is-IS" sz="2667" dirty="0">
                <a:latin typeface="Helvetica" charset="0"/>
                <a:cs typeface="Times New Roman"/>
              </a:rPr>
              <a:t>→ EF, (plus others)}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64B461-E06B-45BE-B958-2DFC320B31BA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C9A382-FA73-45BA-8B59-7A5F4B78C35C}"/>
              </a:ext>
            </a:extLst>
          </p:cNvPr>
          <p:cNvSpPr txBox="1"/>
          <p:nvPr/>
        </p:nvSpPr>
        <p:spPr>
          <a:xfrm>
            <a:off x="317501" y="58580"/>
            <a:ext cx="391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CMSC 508 – Database Theory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18CE7-C1CB-420E-A972-648D96D9049C}"/>
              </a:ext>
            </a:extLst>
          </p:cNvPr>
          <p:cNvSpPr txBox="1"/>
          <p:nvPr/>
        </p:nvSpPr>
        <p:spPr>
          <a:xfrm>
            <a:off x="8421331" y="58580"/>
            <a:ext cx="3609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Relational database design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03D347DA-CEAD-4205-B38C-10C51C30D9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659" y="121920"/>
            <a:ext cx="2828684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9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2675-7AB1-9C4C-9858-B940761B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Closure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2220197"/>
            <a:ext cx="10972800" cy="3494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67" dirty="0"/>
              <a:t>R (A, B, C, D, E)</a:t>
            </a:r>
          </a:p>
          <a:p>
            <a:pPr indent="0">
              <a:spcBef>
                <a:spcPts val="600"/>
              </a:spcBef>
              <a:buNone/>
            </a:pPr>
            <a:r>
              <a:rPr lang="en-US" sz="2667" dirty="0"/>
              <a:t>A ➝ B </a:t>
            </a:r>
          </a:p>
          <a:p>
            <a:pPr indent="0">
              <a:spcBef>
                <a:spcPts val="600"/>
              </a:spcBef>
              <a:buNone/>
            </a:pPr>
            <a:r>
              <a:rPr lang="en-US" sz="2667" dirty="0"/>
              <a:t>CD ➝ E</a:t>
            </a:r>
          </a:p>
          <a:p>
            <a:pPr indent="0">
              <a:spcBef>
                <a:spcPts val="600"/>
              </a:spcBef>
              <a:buNone/>
            </a:pPr>
            <a:r>
              <a:rPr lang="en-US" sz="2667" dirty="0"/>
              <a:t>E ➝ A</a:t>
            </a:r>
          </a:p>
          <a:p>
            <a:pPr indent="0">
              <a:spcBef>
                <a:spcPts val="600"/>
              </a:spcBef>
              <a:buNone/>
            </a:pPr>
            <a:r>
              <a:rPr lang="en-US" sz="2667" dirty="0"/>
              <a:t>B ➝ E</a:t>
            </a:r>
            <a:endParaRPr lang="en-US" sz="2133" dirty="0"/>
          </a:p>
          <a:p>
            <a:pPr marL="0" indent="0">
              <a:spcBef>
                <a:spcPts val="600"/>
              </a:spcBef>
              <a:buNone/>
            </a:pP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What are the minimum set of keys that will generate all the attributes of R?</a:t>
            </a:r>
          </a:p>
          <a:p>
            <a:pPr lvl="1">
              <a:spcBef>
                <a:spcPts val="600"/>
              </a:spcBef>
            </a:pPr>
            <a:r>
              <a:rPr lang="en-US" sz="2133" dirty="0"/>
              <a:t>The first step is to find the attribute closure for each functional dependency</a:t>
            </a:r>
          </a:p>
          <a:p>
            <a:pPr lvl="1">
              <a:spcBef>
                <a:spcPts val="600"/>
              </a:spcBef>
            </a:pPr>
            <a:r>
              <a:rPr lang="en-US" sz="2133" dirty="0"/>
              <a:t>Find the minimum set of left-hand attributes that will generate all the attributes of 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DA51A-8008-944E-BB44-0BAD2121855B}"/>
              </a:ext>
            </a:extLst>
          </p:cNvPr>
          <p:cNvSpPr txBox="1"/>
          <p:nvPr/>
        </p:nvSpPr>
        <p:spPr>
          <a:xfrm>
            <a:off x="609599" y="1419166"/>
            <a:ext cx="10972799" cy="1005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185" hangingPunct="0"/>
            <a:r>
              <a:rPr lang="en-US" sz="3200" b="1" u="sng" dirty="0">
                <a:solidFill>
                  <a:srgbClr val="000000"/>
                </a:solidFill>
                <a:sym typeface="Helvetica Light"/>
              </a:rPr>
              <a:t>Attribute</a:t>
            </a:r>
            <a:r>
              <a:rPr lang="en-US" sz="3200" b="1" dirty="0">
                <a:solidFill>
                  <a:srgbClr val="000000"/>
                </a:solidFill>
                <a:sym typeface="Helvetica Light"/>
              </a:rPr>
              <a:t> closure</a:t>
            </a:r>
            <a:r>
              <a:rPr lang="en-US" sz="2667" dirty="0">
                <a:solidFill>
                  <a:srgbClr val="000000"/>
                </a:solidFill>
                <a:sym typeface="Helvetica Light"/>
              </a:rPr>
              <a:t>: the set of attributes, A, such that X </a:t>
            </a:r>
            <a:r>
              <a:rPr lang="en-US" sz="2667" dirty="0"/>
              <a:t>➝</a:t>
            </a:r>
            <a:r>
              <a:rPr lang="en-US" sz="2667" dirty="0">
                <a:solidFill>
                  <a:srgbClr val="000000"/>
                </a:solidFill>
                <a:sym typeface="Helvetica Light"/>
              </a:rPr>
              <a:t> A can be inferred using Armstrong Axioms</a:t>
            </a:r>
            <a:endParaRPr lang="en-US" sz="3733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7F7024-4A63-423C-BDCC-586247BA44BA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25DD4-DFED-43D6-B954-27FB51A9086B}"/>
              </a:ext>
            </a:extLst>
          </p:cNvPr>
          <p:cNvSpPr txBox="1"/>
          <p:nvPr/>
        </p:nvSpPr>
        <p:spPr>
          <a:xfrm>
            <a:off x="317501" y="58580"/>
            <a:ext cx="391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CMSC 508 – Database Theory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BD180-7577-4254-B578-AB6B09A2E595}"/>
              </a:ext>
            </a:extLst>
          </p:cNvPr>
          <p:cNvSpPr txBox="1"/>
          <p:nvPr/>
        </p:nvSpPr>
        <p:spPr>
          <a:xfrm>
            <a:off x="8421331" y="58580"/>
            <a:ext cx="3609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Relational database design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275B32-6CB0-4931-8932-0CDFB97A48B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659" y="121920"/>
            <a:ext cx="2828684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5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A885-538C-D14F-A902-B8A2173F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Closure – A roadmap!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88911-E48F-4FB0-982E-04BA25B17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1200"/>
              </a:spcBef>
              <a:buNone/>
              <a:tabLst>
                <a:tab pos="355591" algn="l"/>
                <a:tab pos="2997760" algn="l"/>
              </a:tabLst>
            </a:pPr>
            <a:r>
              <a:rPr lang="en-US" dirty="0">
                <a:latin typeface="Helvetica" charset="0"/>
                <a:cs typeface="Times New Roman"/>
              </a:rPr>
              <a:t>The closure of {A</a:t>
            </a:r>
            <a:r>
              <a:rPr lang="en-US" baseline="-25000" dirty="0">
                <a:latin typeface="Helvetica" charset="0"/>
                <a:cs typeface="Times New Roman"/>
              </a:rPr>
              <a:t>1</a:t>
            </a:r>
            <a:r>
              <a:rPr lang="en-US" dirty="0">
                <a:latin typeface="Helvetica" charset="0"/>
                <a:cs typeface="Times New Roman"/>
              </a:rPr>
              <a:t>, A</a:t>
            </a:r>
            <a:r>
              <a:rPr lang="en-US" baseline="-25000" dirty="0">
                <a:latin typeface="Helvetica" charset="0"/>
                <a:cs typeface="Times New Roman"/>
              </a:rPr>
              <a:t>2</a:t>
            </a:r>
            <a:r>
              <a:rPr lang="en-US" dirty="0">
                <a:latin typeface="Helvetica" charset="0"/>
                <a:cs typeface="Times New Roman"/>
              </a:rPr>
              <a:t>, </a:t>
            </a:r>
            <a:r>
              <a:rPr lang="mr-IN" dirty="0">
                <a:latin typeface="Helvetica" charset="0"/>
                <a:cs typeface="Times New Roman"/>
              </a:rPr>
              <a:t>…</a:t>
            </a:r>
            <a:r>
              <a:rPr lang="en-US" dirty="0">
                <a:latin typeface="Helvetica" charset="0"/>
                <a:cs typeface="Times New Roman"/>
              </a:rPr>
              <a:t> A</a:t>
            </a:r>
            <a:r>
              <a:rPr lang="en-US" baseline="-25000" dirty="0">
                <a:latin typeface="Helvetica" charset="0"/>
                <a:cs typeface="Times New Roman"/>
              </a:rPr>
              <a:t>n</a:t>
            </a:r>
            <a:r>
              <a:rPr lang="en-US" dirty="0">
                <a:latin typeface="Helvetica" charset="0"/>
                <a:cs typeface="Times New Roman"/>
              </a:rPr>
              <a:t>} under the FD’s in </a:t>
            </a:r>
            <a:r>
              <a:rPr lang="en-US" i="1" dirty="0">
                <a:latin typeface="Helvetica" charset="0"/>
                <a:cs typeface="Times New Roman"/>
              </a:rPr>
              <a:t>S</a:t>
            </a:r>
            <a:r>
              <a:rPr lang="en-US" dirty="0">
                <a:latin typeface="Helvetica" charset="0"/>
                <a:cs typeface="Times New Roman"/>
              </a:rPr>
              <a:t> is the set of attributes </a:t>
            </a:r>
            <a:r>
              <a:rPr lang="en-US" i="1" dirty="0">
                <a:latin typeface="Helvetica" charset="0"/>
                <a:cs typeface="Times New Roman"/>
              </a:rPr>
              <a:t>B</a:t>
            </a:r>
            <a:r>
              <a:rPr lang="en-US" dirty="0">
                <a:latin typeface="Helvetica" charset="0"/>
                <a:cs typeface="Times New Roman"/>
              </a:rPr>
              <a:t> such that every relation that satisfies all the FD’s in set </a:t>
            </a:r>
            <a:r>
              <a:rPr lang="en-US" i="1" dirty="0">
                <a:latin typeface="Helvetica" charset="0"/>
                <a:cs typeface="Times New Roman"/>
              </a:rPr>
              <a:t>S</a:t>
            </a:r>
            <a:r>
              <a:rPr lang="en-US" dirty="0">
                <a:latin typeface="Helvetica" charset="0"/>
                <a:cs typeface="Times New Roman"/>
              </a:rPr>
              <a:t> also satisfies A</a:t>
            </a:r>
            <a:r>
              <a:rPr lang="en-US" baseline="-25000" dirty="0">
                <a:latin typeface="Helvetica" charset="0"/>
                <a:cs typeface="Times New Roman"/>
              </a:rPr>
              <a:t>1</a:t>
            </a:r>
            <a:r>
              <a:rPr lang="en-US" dirty="0">
                <a:latin typeface="Helvetica" charset="0"/>
                <a:cs typeface="Times New Roman"/>
              </a:rPr>
              <a:t>, A</a:t>
            </a:r>
            <a:r>
              <a:rPr lang="en-US" baseline="-25000" dirty="0">
                <a:latin typeface="Helvetica" charset="0"/>
                <a:cs typeface="Times New Roman"/>
              </a:rPr>
              <a:t>2</a:t>
            </a:r>
            <a:r>
              <a:rPr lang="en-US" dirty="0">
                <a:latin typeface="Helvetica" charset="0"/>
                <a:cs typeface="Times New Roman"/>
              </a:rPr>
              <a:t>, </a:t>
            </a:r>
            <a:r>
              <a:rPr lang="mr-IN" dirty="0">
                <a:latin typeface="Helvetica" charset="0"/>
                <a:cs typeface="Times New Roman"/>
              </a:rPr>
              <a:t>…</a:t>
            </a:r>
            <a:r>
              <a:rPr lang="en-US" dirty="0">
                <a:latin typeface="Helvetica" charset="0"/>
                <a:cs typeface="Times New Roman"/>
              </a:rPr>
              <a:t> A</a:t>
            </a:r>
            <a:r>
              <a:rPr lang="en-US" baseline="-25000" dirty="0">
                <a:latin typeface="Helvetica" charset="0"/>
                <a:cs typeface="Times New Roman"/>
              </a:rPr>
              <a:t>n </a:t>
            </a:r>
            <a:r>
              <a:rPr lang="en-US" dirty="0">
                <a:latin typeface="Helvetica" charset="0"/>
                <a:cs typeface="Times New Roman"/>
              </a:rPr>
              <a:t>➝ </a:t>
            </a:r>
            <a:r>
              <a:rPr lang="en-US" i="1" dirty="0">
                <a:latin typeface="Helvetica" charset="0"/>
                <a:cs typeface="Times New Roman"/>
              </a:rPr>
              <a:t>B</a:t>
            </a:r>
            <a:r>
              <a:rPr lang="en-US" dirty="0">
                <a:latin typeface="Helvetica" charset="0"/>
                <a:cs typeface="Times New Roman"/>
              </a:rPr>
              <a:t> </a:t>
            </a:r>
          </a:p>
          <a:p>
            <a:pPr marL="546086" lvl="1">
              <a:spcBef>
                <a:spcPts val="1200"/>
              </a:spcBef>
              <a:tabLst>
                <a:tab pos="355591" algn="l"/>
                <a:tab pos="2997760" algn="l"/>
              </a:tabLst>
            </a:pPr>
            <a:r>
              <a:rPr lang="en-US" i="1" dirty="0">
                <a:latin typeface="Helvetica" charset="0"/>
                <a:cs typeface="Times New Roman"/>
              </a:rPr>
              <a:t>This is denoted by {A</a:t>
            </a:r>
            <a:r>
              <a:rPr lang="en-US" i="1" baseline="-25000" dirty="0">
                <a:latin typeface="Helvetica" charset="0"/>
                <a:cs typeface="Times New Roman"/>
              </a:rPr>
              <a:t>1</a:t>
            </a:r>
            <a:r>
              <a:rPr lang="en-US" i="1" dirty="0">
                <a:latin typeface="Helvetica" charset="0"/>
                <a:cs typeface="Times New Roman"/>
              </a:rPr>
              <a:t>, A</a:t>
            </a:r>
            <a:r>
              <a:rPr lang="en-US" i="1" baseline="-25000" dirty="0">
                <a:latin typeface="Helvetica" charset="0"/>
                <a:cs typeface="Times New Roman"/>
              </a:rPr>
              <a:t>2</a:t>
            </a:r>
            <a:r>
              <a:rPr lang="en-US" i="1" dirty="0">
                <a:latin typeface="Helvetica" charset="0"/>
                <a:cs typeface="Times New Roman"/>
              </a:rPr>
              <a:t>, </a:t>
            </a:r>
            <a:r>
              <a:rPr lang="mr-IN" i="1" dirty="0">
                <a:latin typeface="Helvetica" charset="0"/>
                <a:cs typeface="Times New Roman"/>
              </a:rPr>
              <a:t>…</a:t>
            </a:r>
            <a:r>
              <a:rPr lang="en-US" i="1" dirty="0">
                <a:latin typeface="Helvetica" charset="0"/>
                <a:cs typeface="Times New Roman"/>
              </a:rPr>
              <a:t> A</a:t>
            </a:r>
            <a:r>
              <a:rPr lang="en-US" i="1" baseline="-25000" dirty="0">
                <a:latin typeface="Helvetica" charset="0"/>
                <a:cs typeface="Times New Roman"/>
              </a:rPr>
              <a:t>n</a:t>
            </a:r>
            <a:r>
              <a:rPr lang="en-US" i="1" dirty="0">
                <a:latin typeface="Helvetica" charset="0"/>
                <a:cs typeface="Times New Roman"/>
              </a:rPr>
              <a:t>}</a:t>
            </a:r>
            <a:r>
              <a:rPr lang="en-US" b="1" i="1" baseline="30000" dirty="0">
                <a:latin typeface="Helvetica" charset="0"/>
                <a:cs typeface="Times New Roman"/>
              </a:rPr>
              <a:t>+</a:t>
            </a:r>
          </a:p>
          <a:p>
            <a:pPr marL="0" indent="0">
              <a:spcBef>
                <a:spcPts val="1200"/>
              </a:spcBef>
              <a:buNone/>
              <a:tabLst>
                <a:tab pos="355591" algn="l"/>
                <a:tab pos="2997760" algn="l"/>
              </a:tabLst>
            </a:pPr>
            <a:r>
              <a:rPr lang="en-US" dirty="0">
                <a:latin typeface="Helvetica" charset="0"/>
                <a:cs typeface="Times New Roman"/>
              </a:rPr>
              <a:t>Algorithm:</a:t>
            </a:r>
          </a:p>
          <a:p>
            <a:pPr marL="469888">
              <a:spcBef>
                <a:spcPts val="1200"/>
              </a:spcBef>
              <a:buFont typeface="+mj-lt"/>
              <a:buAutoNum type="arabicPeriod"/>
              <a:tabLst>
                <a:tab pos="355591" algn="l"/>
                <a:tab pos="2997760" algn="l"/>
              </a:tabLst>
            </a:pPr>
            <a:r>
              <a:rPr lang="en-US" dirty="0">
                <a:latin typeface="Helvetica" charset="0"/>
                <a:cs typeface="Times New Roman"/>
              </a:rPr>
              <a:t>Split the FD’s of S, so that each FD in S has a single attribute on the right.</a:t>
            </a:r>
          </a:p>
          <a:p>
            <a:pPr marL="469888">
              <a:spcBef>
                <a:spcPts val="1200"/>
              </a:spcBef>
              <a:buFont typeface="+mj-lt"/>
              <a:buAutoNum type="arabicPeriod"/>
              <a:tabLst>
                <a:tab pos="355591" algn="l"/>
                <a:tab pos="2997760" algn="l"/>
              </a:tabLst>
            </a:pPr>
            <a:r>
              <a:rPr lang="en-US" dirty="0">
                <a:latin typeface="Helvetica" charset="0"/>
                <a:cs typeface="Times New Roman"/>
              </a:rPr>
              <a:t>Let X be the set of attributes that will become the closure. Initialize X to {A</a:t>
            </a:r>
            <a:r>
              <a:rPr lang="en-US" baseline="-25000" dirty="0">
                <a:latin typeface="Helvetica" charset="0"/>
                <a:cs typeface="Times New Roman"/>
              </a:rPr>
              <a:t>1</a:t>
            </a:r>
            <a:r>
              <a:rPr lang="en-US" dirty="0">
                <a:latin typeface="Helvetica" charset="0"/>
                <a:cs typeface="Times New Roman"/>
              </a:rPr>
              <a:t>, A</a:t>
            </a:r>
            <a:r>
              <a:rPr lang="en-US" baseline="-25000" dirty="0">
                <a:latin typeface="Helvetica" charset="0"/>
                <a:cs typeface="Times New Roman"/>
              </a:rPr>
              <a:t>2</a:t>
            </a:r>
            <a:r>
              <a:rPr lang="en-US" dirty="0">
                <a:latin typeface="Helvetica" charset="0"/>
                <a:cs typeface="Times New Roman"/>
              </a:rPr>
              <a:t>, </a:t>
            </a:r>
            <a:r>
              <a:rPr lang="mr-IN" dirty="0">
                <a:latin typeface="Helvetica" charset="0"/>
                <a:cs typeface="Times New Roman"/>
              </a:rPr>
              <a:t>…</a:t>
            </a:r>
            <a:r>
              <a:rPr lang="en-US" dirty="0">
                <a:latin typeface="Helvetica" charset="0"/>
                <a:cs typeface="Times New Roman"/>
              </a:rPr>
              <a:t> A</a:t>
            </a:r>
            <a:r>
              <a:rPr lang="en-US" baseline="-25000" dirty="0">
                <a:latin typeface="Helvetica" charset="0"/>
                <a:cs typeface="Times New Roman"/>
              </a:rPr>
              <a:t>n</a:t>
            </a:r>
            <a:r>
              <a:rPr lang="en-US" dirty="0">
                <a:latin typeface="Helvetica" charset="0"/>
                <a:cs typeface="Times New Roman"/>
              </a:rPr>
              <a:t>} </a:t>
            </a:r>
          </a:p>
          <a:p>
            <a:pPr marL="469888">
              <a:spcBef>
                <a:spcPts val="1200"/>
              </a:spcBef>
              <a:buFont typeface="+mj-lt"/>
              <a:buAutoNum type="arabicPeriod"/>
              <a:tabLst>
                <a:tab pos="355591" algn="l"/>
                <a:tab pos="2997760" algn="l"/>
              </a:tabLst>
            </a:pPr>
            <a:r>
              <a:rPr lang="en-US" dirty="0">
                <a:latin typeface="Helvetica" charset="0"/>
                <a:cs typeface="Times New Roman"/>
              </a:rPr>
              <a:t>Repeatedly search for some FD, such that the right side is not in X and add the right side to X, until no more attributes can be added.</a:t>
            </a:r>
          </a:p>
          <a:p>
            <a:pPr marL="469888">
              <a:spcBef>
                <a:spcPts val="1200"/>
              </a:spcBef>
              <a:buFont typeface="+mj-lt"/>
              <a:buAutoNum type="arabicPeriod"/>
              <a:tabLst>
                <a:tab pos="355591" algn="l"/>
                <a:tab pos="2997760" algn="l"/>
              </a:tabLst>
            </a:pPr>
            <a:r>
              <a:rPr lang="en-US" dirty="0">
                <a:latin typeface="Helvetica" charset="0"/>
                <a:cs typeface="Times New Roman"/>
              </a:rPr>
              <a:t>X now represents the closure of attributes, {A</a:t>
            </a:r>
            <a:r>
              <a:rPr lang="en-US" baseline="-25000" dirty="0">
                <a:latin typeface="Helvetica" charset="0"/>
                <a:cs typeface="Times New Roman"/>
              </a:rPr>
              <a:t>1</a:t>
            </a:r>
            <a:r>
              <a:rPr lang="en-US" dirty="0">
                <a:latin typeface="Helvetica" charset="0"/>
                <a:cs typeface="Times New Roman"/>
              </a:rPr>
              <a:t>, A</a:t>
            </a:r>
            <a:r>
              <a:rPr lang="en-US" baseline="-25000" dirty="0">
                <a:latin typeface="Helvetica" charset="0"/>
                <a:cs typeface="Times New Roman"/>
              </a:rPr>
              <a:t>2</a:t>
            </a:r>
            <a:r>
              <a:rPr lang="en-US" dirty="0">
                <a:latin typeface="Helvetica" charset="0"/>
                <a:cs typeface="Times New Roman"/>
              </a:rPr>
              <a:t>, </a:t>
            </a:r>
            <a:r>
              <a:rPr lang="mr-IN" dirty="0">
                <a:latin typeface="Helvetica" charset="0"/>
                <a:cs typeface="Times New Roman"/>
              </a:rPr>
              <a:t>…</a:t>
            </a:r>
            <a:r>
              <a:rPr lang="en-US" dirty="0">
                <a:latin typeface="Helvetica" charset="0"/>
                <a:cs typeface="Times New Roman"/>
              </a:rPr>
              <a:t> A</a:t>
            </a:r>
            <a:r>
              <a:rPr lang="en-US" baseline="-25000" dirty="0">
                <a:latin typeface="Helvetica" charset="0"/>
                <a:cs typeface="Times New Roman"/>
              </a:rPr>
              <a:t>n</a:t>
            </a:r>
            <a:r>
              <a:rPr lang="en-US" dirty="0">
                <a:latin typeface="Helvetica" charset="0"/>
                <a:cs typeface="Times New Roman"/>
              </a:rPr>
              <a:t>}</a:t>
            </a:r>
            <a:r>
              <a:rPr lang="en-US" b="1" baseline="30000" dirty="0">
                <a:latin typeface="Helvetica" charset="0"/>
                <a:cs typeface="Times New Roman"/>
              </a:rPr>
              <a:t> +</a:t>
            </a:r>
          </a:p>
          <a:p>
            <a:endParaRPr lang="en-US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11768667" y="8748898"/>
            <a:ext cx="344838" cy="246221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16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310"/>
            <a:fld id="{81D60167-4931-47E6-BA6A-407CBD079E47}" type="slidenum">
              <a:rPr lang="en-US" spc="7"/>
              <a:pPr marL="136310"/>
              <a:t>13</a:t>
            </a:fld>
            <a:endParaRPr spc="5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22355-5CE3-47DD-A447-928560727F54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74097-132B-4C0D-8CFF-160D4026655E}"/>
              </a:ext>
            </a:extLst>
          </p:cNvPr>
          <p:cNvSpPr txBox="1"/>
          <p:nvPr/>
        </p:nvSpPr>
        <p:spPr>
          <a:xfrm>
            <a:off x="317501" y="58580"/>
            <a:ext cx="391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CMSC 508 – Database Theory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65828-97B9-4B51-85DA-95E5CEB5E9AC}"/>
              </a:ext>
            </a:extLst>
          </p:cNvPr>
          <p:cNvSpPr txBox="1"/>
          <p:nvPr/>
        </p:nvSpPr>
        <p:spPr>
          <a:xfrm>
            <a:off x="8421331" y="58580"/>
            <a:ext cx="3609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Relational database design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44A41DC-21C5-4862-BC3B-8BA0C5F688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659" y="121920"/>
            <a:ext cx="2828684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23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DB47D-08EB-482D-A050-E502AAE2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0B730-BE65-4E34-8576-CB5EB109D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89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1768667" y="8748898"/>
            <a:ext cx="344838" cy="246221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16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310"/>
            <a:fld id="{81D60167-4931-47E6-BA6A-407CBD079E47}" type="slidenum">
              <a:rPr lang="en-US" spc="7"/>
              <a:pPr marL="136310"/>
              <a:t>15</a:t>
            </a:fld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1965197" y="1287336"/>
            <a:ext cx="8474203" cy="2639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888" lvl="1">
              <a:spcAft>
                <a:spcPts val="1200"/>
              </a:spcAft>
              <a:tabLst>
                <a:tab pos="355591" algn="l"/>
              </a:tabLst>
            </a:pPr>
            <a:r>
              <a:rPr lang="is-IS" sz="2400" dirty="0">
                <a:latin typeface="Helvetica" charset="0"/>
                <a:cs typeface="Times New Roman"/>
              </a:rPr>
              <a:t>R (A, B, C, D, E, F) </a:t>
            </a:r>
          </a:p>
          <a:p>
            <a:pPr marL="469888" lvl="1">
              <a:tabLst>
                <a:tab pos="355591" algn="l"/>
              </a:tabLst>
            </a:pPr>
            <a:r>
              <a:rPr lang="is-IS" sz="2400" dirty="0">
                <a:latin typeface="Helvetica" charset="0"/>
                <a:cs typeface="Times New Roman"/>
              </a:rPr>
              <a:t>F = { AB → C, </a:t>
            </a:r>
          </a:p>
          <a:p>
            <a:pPr marL="469888" lvl="1">
              <a:tabLst>
                <a:tab pos="355591" algn="l"/>
              </a:tabLst>
            </a:pPr>
            <a:r>
              <a:rPr lang="is-IS" sz="2400" dirty="0">
                <a:latin typeface="Helvetica" charset="0"/>
                <a:cs typeface="Times New Roman"/>
              </a:rPr>
              <a:t>	   BC → AD, </a:t>
            </a:r>
          </a:p>
          <a:p>
            <a:pPr marL="469888" lvl="1">
              <a:tabLst>
                <a:tab pos="355591" algn="l"/>
              </a:tabLst>
            </a:pPr>
            <a:r>
              <a:rPr lang="is-IS" sz="2400" dirty="0">
                <a:latin typeface="Helvetica" charset="0"/>
                <a:cs typeface="Times New Roman"/>
              </a:rPr>
              <a:t>	   D → E, </a:t>
            </a:r>
          </a:p>
          <a:p>
            <a:pPr marL="469888" lvl="1">
              <a:tabLst>
                <a:tab pos="355591" algn="l"/>
              </a:tabLst>
            </a:pPr>
            <a:r>
              <a:rPr lang="is-IS" sz="2400" dirty="0">
                <a:latin typeface="Helvetica" charset="0"/>
                <a:cs typeface="Times New Roman"/>
              </a:rPr>
              <a:t>	   CF → B }</a:t>
            </a:r>
            <a:endParaRPr sz="2400" dirty="0">
              <a:latin typeface="Helvetica" charset="0"/>
              <a:cs typeface="Times New Roman"/>
            </a:endParaRPr>
          </a:p>
          <a:p>
            <a:pPr marL="469254">
              <a:spcBef>
                <a:spcPts val="2051"/>
              </a:spcBef>
            </a:pPr>
            <a:r>
              <a:rPr lang="en-US" sz="2400" dirty="0">
                <a:latin typeface="Helvetica" charset="0"/>
                <a:cs typeface="Times New Roman"/>
              </a:rPr>
              <a:t>What is the closure of {AB}?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83A05F-06DE-714B-ADBC-06538878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436627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1768667" y="8748898"/>
            <a:ext cx="344838" cy="246221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16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310"/>
            <a:fld id="{81D60167-4931-47E6-BA6A-407CBD079E47}" type="slidenum">
              <a:rPr lang="en-US" spc="7"/>
              <a:pPr marL="136310"/>
              <a:t>16</a:t>
            </a:fld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1965197" y="1287336"/>
            <a:ext cx="8474203" cy="2015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888" lvl="1">
              <a:tabLst>
                <a:tab pos="355591" algn="l"/>
              </a:tabLst>
            </a:pPr>
            <a:r>
              <a:rPr lang="is-IS" sz="2400" dirty="0">
                <a:latin typeface="Helvetica" charset="0"/>
                <a:cs typeface="Times New Roman"/>
              </a:rPr>
              <a:t>R (A, B, C, D, E, F) </a:t>
            </a:r>
          </a:p>
          <a:p>
            <a:pPr marL="469888" lvl="1">
              <a:tabLst>
                <a:tab pos="355591" algn="l"/>
              </a:tabLst>
            </a:pPr>
            <a:r>
              <a:rPr lang="is-IS" sz="2400" dirty="0">
                <a:latin typeface="Helvetica" charset="0"/>
                <a:cs typeface="Times New Roman"/>
              </a:rPr>
              <a:t>F = { AB → C, BC → AD, D → E, CF → B }</a:t>
            </a:r>
            <a:endParaRPr sz="2400" dirty="0">
              <a:latin typeface="Helvetica" charset="0"/>
              <a:cs typeface="Times New Roman"/>
            </a:endParaRPr>
          </a:p>
          <a:p>
            <a:pPr marL="469254">
              <a:spcBef>
                <a:spcPts val="2051"/>
              </a:spcBef>
            </a:pPr>
            <a:r>
              <a:rPr lang="en-US" sz="2400" dirty="0">
                <a:latin typeface="Helvetica" charset="0"/>
                <a:cs typeface="Times New Roman"/>
              </a:rPr>
              <a:t>What is the closure of {AB}?</a:t>
            </a:r>
          </a:p>
          <a:p>
            <a:pPr marL="926442" indent="-457189">
              <a:spcBef>
                <a:spcPts val="2051"/>
              </a:spcBef>
              <a:buFont typeface="+mj-lt"/>
              <a:buAutoNum type="arabicPeriod"/>
            </a:pPr>
            <a:r>
              <a:rPr lang="en-US" sz="2400" dirty="0">
                <a:latin typeface="Helvetica" charset="0"/>
                <a:cs typeface="Times New Roman"/>
              </a:rPr>
              <a:t>Split </a:t>
            </a:r>
            <a:r>
              <a:rPr lang="is-IS" sz="2400" dirty="0">
                <a:latin typeface="Helvetica" charset="0"/>
                <a:cs typeface="Times New Roman"/>
              </a:rPr>
              <a:t>BC → AD to BC → A and BC → 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EA141E-E97D-314C-B211-13850626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833496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1768667" y="8748898"/>
            <a:ext cx="344838" cy="246221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16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310"/>
            <a:fld id="{81D60167-4931-47E6-BA6A-407CBD079E47}" type="slidenum">
              <a:rPr lang="en-US" spc="7"/>
              <a:pPr marL="136310"/>
              <a:t>17</a:t>
            </a:fld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1858899" y="1272994"/>
            <a:ext cx="8474203" cy="393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888" lvl="1">
              <a:tabLst>
                <a:tab pos="355591" algn="l"/>
              </a:tabLst>
            </a:pPr>
            <a:r>
              <a:rPr lang="is-IS" sz="2400" dirty="0">
                <a:latin typeface="Helvetica" charset="0"/>
                <a:cs typeface="Times New Roman"/>
              </a:rPr>
              <a:t>R (A, B, C, D, E, F) </a:t>
            </a:r>
          </a:p>
          <a:p>
            <a:pPr marL="469888" lvl="1">
              <a:tabLst>
                <a:tab pos="355591" algn="l"/>
              </a:tabLst>
            </a:pPr>
            <a:r>
              <a:rPr lang="is-IS" sz="2400" dirty="0">
                <a:latin typeface="Helvetica" charset="0"/>
                <a:cs typeface="Times New Roman"/>
              </a:rPr>
              <a:t>F = { AB → C, BC → AD, D → E, CF → B }</a:t>
            </a:r>
            <a:endParaRPr sz="2400" dirty="0">
              <a:latin typeface="Helvetica" charset="0"/>
              <a:cs typeface="Times New Roman"/>
            </a:endParaRPr>
          </a:p>
          <a:p>
            <a:pPr marL="469254">
              <a:spcBef>
                <a:spcPts val="2051"/>
              </a:spcBef>
            </a:pPr>
            <a:r>
              <a:rPr lang="en-US" sz="2400" dirty="0">
                <a:latin typeface="Helvetica" charset="0"/>
                <a:cs typeface="Times New Roman"/>
              </a:rPr>
              <a:t>What is the closure of {AB}?</a:t>
            </a:r>
          </a:p>
          <a:p>
            <a:pPr marL="926442" indent="-457189">
              <a:spcBef>
                <a:spcPts val="2051"/>
              </a:spcBef>
              <a:buFont typeface="+mj-lt"/>
              <a:buAutoNum type="arabicPeriod"/>
            </a:pPr>
            <a:r>
              <a:rPr lang="en-US" sz="2400" dirty="0">
                <a:latin typeface="Helvetica" charset="0"/>
                <a:cs typeface="Times New Roman"/>
              </a:rPr>
              <a:t>Split </a:t>
            </a:r>
            <a:r>
              <a:rPr lang="is-IS" sz="2400" dirty="0">
                <a:latin typeface="Helvetica" charset="0"/>
                <a:cs typeface="Times New Roman"/>
              </a:rPr>
              <a:t>BC → AD to BC → A and BC → D</a:t>
            </a:r>
          </a:p>
          <a:p>
            <a:pPr marL="926442" indent="-457189">
              <a:spcBef>
                <a:spcPts val="2051"/>
              </a:spcBef>
              <a:buFont typeface="+mj-lt"/>
              <a:buAutoNum type="arabicPeriod"/>
            </a:pPr>
            <a:r>
              <a:rPr lang="is-IS" sz="2400" dirty="0">
                <a:latin typeface="Helvetica" charset="0"/>
                <a:cs typeface="Times New Roman"/>
              </a:rPr>
              <a:t>The set of attributes, X, is initially {A, B}</a:t>
            </a:r>
          </a:p>
          <a:p>
            <a:pPr marL="1383631" lvl="1" indent="-457189">
              <a:spcBef>
                <a:spcPts val="2051"/>
              </a:spcBef>
              <a:buFont typeface="Arial" charset="0"/>
              <a:buChar char="•"/>
            </a:pPr>
            <a:r>
              <a:rPr lang="is-IS" sz="2400" dirty="0">
                <a:latin typeface="Helvetica" charset="0"/>
                <a:cs typeface="Times New Roman"/>
              </a:rPr>
              <a:t>AB → C, so C gets added to X</a:t>
            </a:r>
          </a:p>
          <a:p>
            <a:pPr marL="926442" indent="-457189">
              <a:spcBef>
                <a:spcPts val="2051"/>
              </a:spcBef>
              <a:buFont typeface="+mj-lt"/>
              <a:buAutoNum type="arabicPeriod"/>
            </a:pPr>
            <a:endParaRPr sz="2400" dirty="0">
              <a:latin typeface="Helvetica" charset="0"/>
              <a:cs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C553B7-2168-734B-9DBA-D1D8DBD6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851559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1768667" y="8748898"/>
            <a:ext cx="344838" cy="246221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16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310"/>
            <a:fld id="{81D60167-4931-47E6-BA6A-407CBD079E47}" type="slidenum">
              <a:rPr lang="en-US" spc="7"/>
              <a:pPr marL="136310"/>
              <a:t>18</a:t>
            </a:fld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1965197" y="1287336"/>
            <a:ext cx="8474203" cy="393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888" lvl="1">
              <a:tabLst>
                <a:tab pos="355591" algn="l"/>
              </a:tabLst>
            </a:pPr>
            <a:r>
              <a:rPr lang="is-IS" sz="2400" dirty="0">
                <a:latin typeface="Helvetica" charset="0"/>
                <a:cs typeface="Times New Roman"/>
              </a:rPr>
              <a:t>R (A, B, C, D, E, F) </a:t>
            </a:r>
          </a:p>
          <a:p>
            <a:pPr marL="469888" lvl="1">
              <a:tabLst>
                <a:tab pos="355591" algn="l"/>
              </a:tabLst>
            </a:pPr>
            <a:r>
              <a:rPr lang="is-IS" sz="2400" dirty="0">
                <a:latin typeface="Helvetica" charset="0"/>
                <a:cs typeface="Times New Roman"/>
              </a:rPr>
              <a:t>F = { AB → C, BC → AD, D → E, CF → B }</a:t>
            </a:r>
            <a:endParaRPr sz="2400" dirty="0">
              <a:latin typeface="Helvetica" charset="0"/>
              <a:cs typeface="Times New Roman"/>
            </a:endParaRPr>
          </a:p>
          <a:p>
            <a:pPr marL="469254">
              <a:spcBef>
                <a:spcPts val="2051"/>
              </a:spcBef>
            </a:pPr>
            <a:r>
              <a:rPr lang="en-US" sz="2400" dirty="0">
                <a:latin typeface="Helvetica" charset="0"/>
                <a:cs typeface="Times New Roman"/>
              </a:rPr>
              <a:t>What is the closure of {AB}?</a:t>
            </a:r>
          </a:p>
          <a:p>
            <a:pPr marL="926442" indent="-457189">
              <a:spcBef>
                <a:spcPts val="2051"/>
              </a:spcBef>
              <a:buFont typeface="+mj-lt"/>
              <a:buAutoNum type="arabicPeriod"/>
            </a:pPr>
            <a:r>
              <a:rPr lang="en-US" sz="2400" dirty="0">
                <a:latin typeface="Helvetica" charset="0"/>
                <a:cs typeface="Times New Roman"/>
              </a:rPr>
              <a:t>Split </a:t>
            </a:r>
            <a:r>
              <a:rPr lang="is-IS" sz="2400" dirty="0">
                <a:latin typeface="Helvetica" charset="0"/>
                <a:cs typeface="Times New Roman"/>
              </a:rPr>
              <a:t>BC → AD to BC → A and BC → D</a:t>
            </a:r>
          </a:p>
          <a:p>
            <a:pPr marL="926442" indent="-457189">
              <a:spcBef>
                <a:spcPts val="2051"/>
              </a:spcBef>
              <a:buFont typeface="+mj-lt"/>
              <a:buAutoNum type="arabicPeriod"/>
            </a:pPr>
            <a:r>
              <a:rPr lang="is-IS" sz="2400" dirty="0">
                <a:latin typeface="Helvetica" charset="0"/>
                <a:cs typeface="Times New Roman"/>
              </a:rPr>
              <a:t>X is now {A, B, C}</a:t>
            </a:r>
          </a:p>
          <a:p>
            <a:pPr marL="1383631" lvl="1" indent="-457189">
              <a:spcBef>
                <a:spcPts val="2051"/>
              </a:spcBef>
              <a:buFont typeface="Arial" charset="0"/>
              <a:buChar char="•"/>
            </a:pPr>
            <a:r>
              <a:rPr lang="is-IS" sz="2400" dirty="0">
                <a:latin typeface="Helvetica" charset="0"/>
                <a:cs typeface="Times New Roman"/>
              </a:rPr>
              <a:t>BC → D, so D gets added to X</a:t>
            </a:r>
          </a:p>
          <a:p>
            <a:pPr marL="926442" indent="-457189">
              <a:spcBef>
                <a:spcPts val="2051"/>
              </a:spcBef>
              <a:buFont typeface="+mj-lt"/>
              <a:buAutoNum type="arabicPeriod"/>
            </a:pPr>
            <a:endParaRPr sz="2400" dirty="0">
              <a:latin typeface="Helvetica" charset="0"/>
              <a:cs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4F35A-1B8F-0B4A-8109-5B6C938E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496262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1768667" y="8748898"/>
            <a:ext cx="344838" cy="246221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16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310"/>
            <a:fld id="{81D60167-4931-47E6-BA6A-407CBD079E47}" type="slidenum">
              <a:rPr lang="en-US" spc="7"/>
              <a:pPr marL="136310"/>
              <a:t>19</a:t>
            </a:fld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1965197" y="1287336"/>
            <a:ext cx="8474203" cy="393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888" lvl="1">
              <a:tabLst>
                <a:tab pos="355591" algn="l"/>
              </a:tabLst>
            </a:pPr>
            <a:r>
              <a:rPr lang="is-IS" sz="2400" dirty="0">
                <a:latin typeface="Helvetica" charset="0"/>
                <a:cs typeface="Times New Roman"/>
              </a:rPr>
              <a:t>R (A, B, C, D, E, F) </a:t>
            </a:r>
          </a:p>
          <a:p>
            <a:pPr marL="469888" lvl="1">
              <a:tabLst>
                <a:tab pos="355591" algn="l"/>
              </a:tabLst>
            </a:pPr>
            <a:r>
              <a:rPr lang="is-IS" sz="2400" dirty="0">
                <a:latin typeface="Helvetica" charset="0"/>
                <a:cs typeface="Times New Roman"/>
              </a:rPr>
              <a:t>F = { AB → C, BC → AD, D → E, CF → B }</a:t>
            </a:r>
            <a:endParaRPr sz="2400" dirty="0">
              <a:latin typeface="Helvetica" charset="0"/>
              <a:cs typeface="Times New Roman"/>
            </a:endParaRPr>
          </a:p>
          <a:p>
            <a:pPr marL="469254">
              <a:spcBef>
                <a:spcPts val="2051"/>
              </a:spcBef>
            </a:pPr>
            <a:r>
              <a:rPr lang="en-US" sz="2400" dirty="0">
                <a:latin typeface="Helvetica" charset="0"/>
                <a:cs typeface="Times New Roman"/>
              </a:rPr>
              <a:t>What is the closure of {AB}?</a:t>
            </a:r>
          </a:p>
          <a:p>
            <a:pPr marL="926442" indent="-457189">
              <a:spcBef>
                <a:spcPts val="2051"/>
              </a:spcBef>
              <a:buFont typeface="+mj-lt"/>
              <a:buAutoNum type="arabicPeriod"/>
            </a:pPr>
            <a:r>
              <a:rPr lang="en-US" sz="2400" dirty="0">
                <a:latin typeface="Helvetica" charset="0"/>
                <a:cs typeface="Times New Roman"/>
              </a:rPr>
              <a:t>Split </a:t>
            </a:r>
            <a:r>
              <a:rPr lang="is-IS" sz="2400" dirty="0">
                <a:latin typeface="Helvetica" charset="0"/>
                <a:cs typeface="Times New Roman"/>
              </a:rPr>
              <a:t>BC → AD to BC → A and BC → D</a:t>
            </a:r>
          </a:p>
          <a:p>
            <a:pPr marL="926442" indent="-457189">
              <a:spcBef>
                <a:spcPts val="2051"/>
              </a:spcBef>
              <a:buFont typeface="+mj-lt"/>
              <a:buAutoNum type="arabicPeriod"/>
            </a:pPr>
            <a:r>
              <a:rPr lang="is-IS" sz="2400" dirty="0">
                <a:latin typeface="Helvetica" charset="0"/>
                <a:cs typeface="Times New Roman"/>
              </a:rPr>
              <a:t>X is now {A, B, C, D}</a:t>
            </a:r>
          </a:p>
          <a:p>
            <a:pPr marL="1383631" lvl="1" indent="-457189">
              <a:spcBef>
                <a:spcPts val="2051"/>
              </a:spcBef>
              <a:buFont typeface="Arial" charset="0"/>
              <a:buChar char="•"/>
            </a:pPr>
            <a:r>
              <a:rPr lang="is-IS" sz="2400" dirty="0">
                <a:latin typeface="Helvetica" charset="0"/>
                <a:cs typeface="Times New Roman"/>
              </a:rPr>
              <a:t>D → E, so E gets added to X</a:t>
            </a:r>
          </a:p>
          <a:p>
            <a:pPr marL="926442" indent="-457189">
              <a:spcBef>
                <a:spcPts val="2051"/>
              </a:spcBef>
              <a:buFont typeface="+mj-lt"/>
              <a:buAutoNum type="arabicPeriod"/>
            </a:pPr>
            <a:endParaRPr sz="2400" dirty="0">
              <a:latin typeface="Helvetica" charset="0"/>
              <a:cs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A60D7E-6C2F-384D-891E-E014293A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407231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E94578-E364-424B-ABD9-856FCAD9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process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70DF9-46B7-4E16-ACF8-AAF2FCDCEB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71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1768667" y="8748898"/>
            <a:ext cx="344838" cy="246221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16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310"/>
            <a:fld id="{81D60167-4931-47E6-BA6A-407CBD079E47}" type="slidenum">
              <a:rPr lang="en-US" spc="7"/>
              <a:pPr marL="136310"/>
              <a:t>20</a:t>
            </a:fld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1965197" y="1287337"/>
            <a:ext cx="8474203" cy="461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888" lvl="1">
              <a:tabLst>
                <a:tab pos="355591" algn="l"/>
              </a:tabLst>
            </a:pPr>
            <a:r>
              <a:rPr lang="is-IS" sz="2400" dirty="0">
                <a:latin typeface="Helvetica" charset="0"/>
                <a:cs typeface="Times New Roman"/>
              </a:rPr>
              <a:t>R (A, B, C, D, E, F) </a:t>
            </a:r>
          </a:p>
          <a:p>
            <a:pPr marL="469888" lvl="1">
              <a:tabLst>
                <a:tab pos="355591" algn="l"/>
              </a:tabLst>
            </a:pPr>
            <a:r>
              <a:rPr lang="is-IS" sz="2400" dirty="0">
                <a:latin typeface="Helvetica" charset="0"/>
                <a:cs typeface="Times New Roman"/>
              </a:rPr>
              <a:t>F = { AB → C, BC → AD, D → E, CF → B }</a:t>
            </a:r>
            <a:endParaRPr sz="2400" dirty="0">
              <a:latin typeface="Helvetica" charset="0"/>
              <a:cs typeface="Times New Roman"/>
            </a:endParaRPr>
          </a:p>
          <a:p>
            <a:pPr marL="469254">
              <a:spcBef>
                <a:spcPts val="2051"/>
              </a:spcBef>
            </a:pPr>
            <a:r>
              <a:rPr lang="en-US" sz="2400" dirty="0">
                <a:latin typeface="Helvetica" charset="0"/>
                <a:cs typeface="Times New Roman"/>
              </a:rPr>
              <a:t>What is the closure of {AB}?</a:t>
            </a:r>
          </a:p>
          <a:p>
            <a:pPr marL="926442" indent="-457189">
              <a:spcBef>
                <a:spcPts val="2051"/>
              </a:spcBef>
              <a:buFont typeface="+mj-lt"/>
              <a:buAutoNum type="arabicPeriod"/>
            </a:pPr>
            <a:r>
              <a:rPr lang="en-US" sz="2400" dirty="0">
                <a:latin typeface="Helvetica" charset="0"/>
                <a:cs typeface="Times New Roman"/>
              </a:rPr>
              <a:t>Split </a:t>
            </a:r>
            <a:r>
              <a:rPr lang="is-IS" sz="2400" dirty="0">
                <a:latin typeface="Helvetica" charset="0"/>
                <a:cs typeface="Times New Roman"/>
              </a:rPr>
              <a:t>BC → AD to BC → A and BC → D</a:t>
            </a:r>
          </a:p>
          <a:p>
            <a:pPr marL="926442" indent="-457189">
              <a:spcBef>
                <a:spcPts val="2051"/>
              </a:spcBef>
              <a:buFont typeface="+mj-lt"/>
              <a:buAutoNum type="arabicPeriod"/>
            </a:pPr>
            <a:r>
              <a:rPr lang="is-IS" sz="2400" dirty="0">
                <a:latin typeface="Helvetica" charset="0"/>
                <a:cs typeface="Times New Roman"/>
              </a:rPr>
              <a:t>X is now {A, B, C, D, E}</a:t>
            </a:r>
          </a:p>
          <a:p>
            <a:pPr marL="1383631" lvl="1" indent="-457189">
              <a:spcBef>
                <a:spcPts val="2051"/>
              </a:spcBef>
              <a:buFont typeface="Arial" charset="0"/>
              <a:buChar char="•"/>
            </a:pPr>
            <a:r>
              <a:rPr lang="is-IS" sz="2400" dirty="0">
                <a:latin typeface="Helvetica" charset="0"/>
                <a:cs typeface="Times New Roman"/>
              </a:rPr>
              <a:t>Nothing else can be added, so</a:t>
            </a:r>
          </a:p>
          <a:p>
            <a:pPr marL="1383631" lvl="1" indent="-457189">
              <a:spcBef>
                <a:spcPts val="2051"/>
              </a:spcBef>
              <a:buFont typeface="Arial" charset="0"/>
              <a:buChar char="•"/>
            </a:pPr>
            <a:r>
              <a:rPr lang="en-US" sz="2667" dirty="0">
                <a:latin typeface="Helvetica" charset="0"/>
                <a:cs typeface="Times New Roman"/>
              </a:rPr>
              <a:t>{AB}</a:t>
            </a:r>
            <a:r>
              <a:rPr lang="en-US" sz="2667" baseline="30000" dirty="0">
                <a:latin typeface="Helvetica" charset="0"/>
                <a:cs typeface="Times New Roman"/>
              </a:rPr>
              <a:t>+</a:t>
            </a:r>
            <a:r>
              <a:rPr lang="en-US" sz="2667" dirty="0">
                <a:latin typeface="Helvetica" charset="0"/>
                <a:cs typeface="Times New Roman"/>
              </a:rPr>
              <a:t> is </a:t>
            </a:r>
            <a:r>
              <a:rPr lang="is-IS" sz="2667" dirty="0">
                <a:latin typeface="Helvetica" charset="0"/>
                <a:cs typeface="Times New Roman"/>
              </a:rPr>
              <a:t>{A, B, C, D, E}</a:t>
            </a:r>
            <a:endParaRPr lang="is-IS" sz="2667" baseline="30000" dirty="0">
              <a:latin typeface="Helvetica" charset="0"/>
              <a:cs typeface="Times New Roman"/>
            </a:endParaRPr>
          </a:p>
          <a:p>
            <a:pPr marL="926442" indent="-457189">
              <a:spcBef>
                <a:spcPts val="2051"/>
              </a:spcBef>
              <a:buFont typeface="+mj-lt"/>
              <a:buAutoNum type="arabicPeriod"/>
            </a:pPr>
            <a:endParaRPr sz="2400" dirty="0">
              <a:latin typeface="Helvetica" charset="0"/>
              <a:cs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AC753F-54E4-934B-A69C-A44D16B2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48134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768667" y="8748898"/>
            <a:ext cx="344838" cy="246221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16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310"/>
            <a:fld id="{81D60167-4931-47E6-BA6A-407CBD079E47}" type="slidenum">
              <a:rPr lang="en-US" spc="7"/>
              <a:pPr marL="136310"/>
              <a:t>21</a:t>
            </a:fld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301681"/>
            <a:ext cx="10972800" cy="4988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54" marR="29209" indent="-457189">
              <a:lnSpc>
                <a:spcPct val="200000"/>
              </a:lnSpc>
              <a:spcBef>
                <a:spcPts val="1000"/>
              </a:spcBef>
            </a:pPr>
            <a:r>
              <a:rPr sz="2400" dirty="0">
                <a:latin typeface="Helvetica" charset="0"/>
                <a:cs typeface="Times New Roman"/>
              </a:rPr>
              <a:t>Student (SSN, name, address, HScode, HSname, HScity, GPA, priority) </a:t>
            </a:r>
            <a:endParaRPr lang="en-US" sz="2400" dirty="0">
              <a:latin typeface="Helvetica" charset="0"/>
              <a:cs typeface="Times New Roman"/>
            </a:endParaRPr>
          </a:p>
          <a:p>
            <a:pPr marL="469254" marR="29209" indent="-457189">
              <a:lnSpc>
                <a:spcPct val="150000"/>
              </a:lnSpc>
              <a:spcBef>
                <a:spcPts val="400"/>
              </a:spcBef>
            </a:pPr>
            <a:r>
              <a:rPr lang="en-US" sz="2400" dirty="0">
                <a:latin typeface="Helvetica" charset="0"/>
                <a:cs typeface="Times New Roman"/>
              </a:rPr>
              <a:t>	</a:t>
            </a:r>
            <a:r>
              <a:rPr sz="2400" dirty="0">
                <a:latin typeface="Helvetica" charset="0"/>
                <a:cs typeface="Times New Roman"/>
              </a:rPr>
              <a:t>SSN → name, address, GPA</a:t>
            </a:r>
          </a:p>
          <a:p>
            <a:pPr marL="469254"/>
            <a:r>
              <a:rPr sz="2400" dirty="0">
                <a:latin typeface="Helvetica" charset="0"/>
                <a:cs typeface="Times New Roman"/>
              </a:rPr>
              <a:t>GPA → priority</a:t>
            </a:r>
          </a:p>
          <a:p>
            <a:pPr marL="12700" indent="457189"/>
            <a:r>
              <a:rPr sz="2400" dirty="0">
                <a:latin typeface="Helvetica" charset="0"/>
                <a:cs typeface="Times New Roman"/>
              </a:rPr>
              <a:t>HScode → HSname, HScity</a:t>
            </a:r>
          </a:p>
          <a:p>
            <a:pPr>
              <a:spcBef>
                <a:spcPts val="55"/>
              </a:spcBef>
            </a:pPr>
            <a:endParaRPr sz="2400" dirty="0">
              <a:latin typeface="Helvetica" charset="0"/>
              <a:cs typeface="Times New Roman"/>
            </a:endParaRPr>
          </a:p>
          <a:p>
            <a:pPr marL="12700"/>
            <a:r>
              <a:rPr lang="en-US" sz="2400" dirty="0">
                <a:latin typeface="Helvetica" charset="0"/>
                <a:cs typeface="Times New Roman"/>
              </a:rPr>
              <a:t>      </a:t>
            </a:r>
            <a:r>
              <a:rPr sz="2400" dirty="0">
                <a:latin typeface="Helvetica" charset="0"/>
                <a:cs typeface="Times New Roman"/>
              </a:rPr>
              <a:t>SSN</a:t>
            </a:r>
            <a:r>
              <a:rPr sz="2400" baseline="24904" dirty="0">
                <a:latin typeface="Helvetica" charset="0"/>
                <a:cs typeface="Times New Roman"/>
              </a:rPr>
              <a:t>+ </a:t>
            </a:r>
            <a:r>
              <a:rPr sz="2400" dirty="0">
                <a:latin typeface="Helvetica" charset="0"/>
                <a:cs typeface="Times New Roman"/>
              </a:rPr>
              <a:t>= ?</a:t>
            </a:r>
          </a:p>
          <a:p>
            <a:pPr marL="12700"/>
            <a:r>
              <a:rPr lang="en-US" sz="2400" dirty="0">
                <a:latin typeface="Helvetica" charset="0"/>
                <a:cs typeface="Times New Roman"/>
              </a:rPr>
              <a:t>      </a:t>
            </a:r>
            <a:r>
              <a:rPr sz="2400" dirty="0" err="1">
                <a:latin typeface="Helvetica" charset="0"/>
                <a:cs typeface="Times New Roman"/>
              </a:rPr>
              <a:t>HScode</a:t>
            </a:r>
            <a:r>
              <a:rPr sz="2400" baseline="24904" dirty="0">
                <a:latin typeface="Helvetica" charset="0"/>
                <a:cs typeface="Times New Roman"/>
              </a:rPr>
              <a:t>+ </a:t>
            </a:r>
            <a:r>
              <a:rPr sz="2400" dirty="0">
                <a:latin typeface="Helvetica" charset="0"/>
                <a:cs typeface="Times New Roman"/>
              </a:rPr>
              <a:t>= ?</a:t>
            </a:r>
            <a:endParaRPr lang="en-US" sz="2400" dirty="0">
              <a:latin typeface="Helvetica" charset="0"/>
              <a:cs typeface="Times New Roman"/>
            </a:endParaRPr>
          </a:p>
          <a:p>
            <a:pPr marL="12700"/>
            <a:endParaRPr sz="2400" dirty="0">
              <a:latin typeface="Helvetica" charset="0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Helvetica" charset="0"/>
                <a:cs typeface="Times New Roman"/>
              </a:rPr>
              <a:t>     </a:t>
            </a:r>
            <a:r>
              <a:rPr lang="en-US" sz="2400" i="1" dirty="0">
                <a:latin typeface="Helvetica" charset="0"/>
                <a:cs typeface="Times New Roman"/>
              </a:rPr>
              <a:t>Why do we care?</a:t>
            </a:r>
          </a:p>
          <a:p>
            <a:pPr>
              <a:lnSpc>
                <a:spcPct val="100000"/>
              </a:lnSpc>
            </a:pPr>
            <a:r>
              <a:rPr lang="en-US" sz="2400" i="1" dirty="0">
                <a:latin typeface="Helvetica" charset="0"/>
                <a:cs typeface="Times New Roman"/>
              </a:rPr>
              <a:t>	If </a:t>
            </a:r>
            <a:r>
              <a:rPr sz="2400" i="1" dirty="0">
                <a:latin typeface="Helvetica" charset="0"/>
                <a:cs typeface="Times New Roman"/>
              </a:rPr>
              <a:t>{SSN, HScode}</a:t>
            </a:r>
            <a:r>
              <a:rPr sz="2400" i="1" baseline="24904" dirty="0">
                <a:latin typeface="Helvetica" charset="0"/>
                <a:cs typeface="Times New Roman"/>
              </a:rPr>
              <a:t>+ </a:t>
            </a:r>
            <a:r>
              <a:rPr lang="en-US" sz="2400" i="1" baseline="24904" dirty="0">
                <a:latin typeface="Helvetica" charset="0"/>
                <a:cs typeface="Times New Roman"/>
              </a:rPr>
              <a:t> </a:t>
            </a:r>
            <a:r>
              <a:rPr sz="2400" i="1" dirty="0">
                <a:latin typeface="Helvetica" charset="0"/>
                <a:cs typeface="Times New Roman"/>
              </a:rPr>
              <a:t>determine all the attributes, then they </a:t>
            </a:r>
            <a:r>
              <a:rPr lang="en-US" sz="2400" i="1" dirty="0">
                <a:latin typeface="Helvetica" charset="0"/>
                <a:cs typeface="Times New Roman"/>
              </a:rPr>
              <a:t>can</a:t>
            </a:r>
            <a:r>
              <a:rPr sz="2400" i="1" dirty="0">
                <a:latin typeface="Helvetica" charset="0"/>
                <a:cs typeface="Times New Roman"/>
              </a:rPr>
              <a:t> be keys</a:t>
            </a:r>
          </a:p>
          <a:p>
            <a:pPr>
              <a:lnSpc>
                <a:spcPct val="100000"/>
              </a:lnSpc>
            </a:pPr>
            <a:endParaRPr sz="2200" dirty="0">
              <a:latin typeface="Helvetica" charset="0"/>
              <a:cs typeface="Times New Roman"/>
            </a:endParaRPr>
          </a:p>
          <a:p>
            <a:pPr>
              <a:spcBef>
                <a:spcPts val="47"/>
              </a:spcBef>
            </a:pPr>
            <a:endParaRPr sz="2200" dirty="0">
              <a:latin typeface="Helvetica" charset="0"/>
              <a:cs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4E025B-B85E-DB40-A05B-36325D07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2182367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768667" y="8748898"/>
            <a:ext cx="344838" cy="246221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16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310"/>
            <a:fld id="{81D60167-4931-47E6-BA6A-407CBD079E47}" type="slidenum">
              <a:rPr lang="en-US" spc="7"/>
              <a:pPr marL="136310"/>
              <a:t>22</a:t>
            </a:fld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609601" y="1244306"/>
            <a:ext cx="10664415" cy="4142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54" marR="29209" indent="-457189">
              <a:lnSpc>
                <a:spcPct val="200000"/>
              </a:lnSpc>
              <a:spcBef>
                <a:spcPts val="1000"/>
              </a:spcBef>
            </a:pPr>
            <a:r>
              <a:rPr sz="2400" dirty="0">
                <a:latin typeface="Helvetica" charset="0"/>
                <a:cs typeface="Times New Roman"/>
              </a:rPr>
              <a:t>Student (SSN, name, address, HScode, HSname, HScity, GPA, priority) </a:t>
            </a:r>
            <a:endParaRPr lang="en-US" sz="2400" dirty="0">
              <a:latin typeface="Helvetica" charset="0"/>
              <a:cs typeface="Times New Roman"/>
            </a:endParaRPr>
          </a:p>
          <a:p>
            <a:pPr marL="469254" marR="29209" indent="-457189">
              <a:lnSpc>
                <a:spcPct val="200000"/>
              </a:lnSpc>
              <a:spcBef>
                <a:spcPts val="1000"/>
              </a:spcBef>
            </a:pPr>
            <a:r>
              <a:rPr lang="en-US" sz="2400" dirty="0">
                <a:latin typeface="Helvetica" charset="0"/>
                <a:cs typeface="Times New Roman"/>
              </a:rPr>
              <a:t>	</a:t>
            </a:r>
            <a:r>
              <a:rPr sz="2400" dirty="0">
                <a:latin typeface="Helvetica" charset="0"/>
                <a:cs typeface="Times New Roman"/>
              </a:rPr>
              <a:t>SSN → name, address, GPA</a:t>
            </a:r>
          </a:p>
          <a:p>
            <a:pPr marL="469254"/>
            <a:r>
              <a:rPr sz="2400" dirty="0">
                <a:latin typeface="Helvetica" charset="0"/>
                <a:cs typeface="Times New Roman"/>
              </a:rPr>
              <a:t>GPA → priority</a:t>
            </a:r>
          </a:p>
          <a:p>
            <a:pPr marL="12700" indent="457189"/>
            <a:r>
              <a:rPr sz="2400" dirty="0">
                <a:latin typeface="Helvetica" charset="0"/>
                <a:cs typeface="Times New Roman"/>
              </a:rPr>
              <a:t>HScode → HSname, HScity</a:t>
            </a:r>
          </a:p>
          <a:p>
            <a:pPr>
              <a:spcBef>
                <a:spcPts val="55"/>
              </a:spcBef>
            </a:pPr>
            <a:endParaRPr sz="2400" dirty="0">
              <a:latin typeface="Helvetica" charset="0"/>
              <a:cs typeface="Times New Roman"/>
            </a:endParaRPr>
          </a:p>
          <a:p>
            <a:pPr marL="12700"/>
            <a:r>
              <a:rPr lang="en-US" sz="2400" dirty="0">
                <a:latin typeface="Helvetica" charset="0"/>
                <a:cs typeface="Times New Roman"/>
              </a:rPr>
              <a:t>     </a:t>
            </a:r>
            <a:r>
              <a:rPr sz="2400" dirty="0">
                <a:latin typeface="Helvetica" charset="0"/>
                <a:cs typeface="Times New Roman"/>
              </a:rPr>
              <a:t>SSN</a:t>
            </a:r>
            <a:r>
              <a:rPr sz="2400" baseline="24904" dirty="0">
                <a:latin typeface="Helvetica" charset="0"/>
                <a:cs typeface="Times New Roman"/>
              </a:rPr>
              <a:t>+ </a:t>
            </a:r>
            <a:r>
              <a:rPr sz="2400" dirty="0">
                <a:latin typeface="Helvetica" charset="0"/>
                <a:cs typeface="Times New Roman"/>
              </a:rPr>
              <a:t>= </a:t>
            </a:r>
            <a:r>
              <a:rPr lang="en-US" sz="2400" dirty="0">
                <a:latin typeface="Helvetica" charset="0"/>
                <a:cs typeface="Times New Roman"/>
              </a:rPr>
              <a:t>{SSN, name, address, GPA, priority}</a:t>
            </a:r>
            <a:endParaRPr sz="2400" dirty="0">
              <a:latin typeface="Helvetica" charset="0"/>
              <a:cs typeface="Times New Roman"/>
            </a:endParaRPr>
          </a:p>
          <a:p>
            <a:pPr marL="12700"/>
            <a:r>
              <a:rPr lang="en-US" sz="2400" dirty="0" err="1">
                <a:latin typeface="Helvetica" charset="0"/>
                <a:cs typeface="Times New Roman"/>
              </a:rPr>
              <a:t>     </a:t>
            </a:r>
            <a:r>
              <a:rPr sz="2400" dirty="0" err="1">
                <a:latin typeface="Helvetica" charset="0"/>
                <a:cs typeface="Times New Roman"/>
              </a:rPr>
              <a:t>HScode</a:t>
            </a:r>
            <a:r>
              <a:rPr sz="2400" baseline="24904" dirty="0">
                <a:latin typeface="Helvetica" charset="0"/>
                <a:cs typeface="Times New Roman"/>
              </a:rPr>
              <a:t>+ </a:t>
            </a:r>
            <a:r>
              <a:rPr sz="2400" dirty="0">
                <a:latin typeface="Helvetica" charset="0"/>
                <a:cs typeface="Times New Roman"/>
              </a:rPr>
              <a:t>= </a:t>
            </a:r>
            <a:r>
              <a:rPr lang="en-US" sz="2400" dirty="0">
                <a:latin typeface="Helvetica" charset="0"/>
                <a:cs typeface="Times New Roman"/>
              </a:rPr>
              <a:t>{</a:t>
            </a:r>
            <a:r>
              <a:rPr lang="en-US" sz="2400" dirty="0" err="1">
                <a:latin typeface="Helvetica" charset="0"/>
                <a:cs typeface="Times New Roman"/>
              </a:rPr>
              <a:t>HScode</a:t>
            </a:r>
            <a:r>
              <a:rPr lang="en-US" sz="2400" dirty="0">
                <a:latin typeface="Helvetica" charset="0"/>
                <a:cs typeface="Times New Roman"/>
              </a:rPr>
              <a:t>, </a:t>
            </a:r>
            <a:r>
              <a:rPr lang="en-US" sz="2400" dirty="0" err="1">
                <a:latin typeface="Helvetica" charset="0"/>
                <a:cs typeface="Times New Roman"/>
              </a:rPr>
              <a:t>HSname</a:t>
            </a:r>
            <a:r>
              <a:rPr lang="en-US" sz="2400" dirty="0">
                <a:latin typeface="Helvetica" charset="0"/>
                <a:cs typeface="Times New Roman"/>
              </a:rPr>
              <a:t>, </a:t>
            </a:r>
            <a:r>
              <a:rPr lang="en-US" sz="2400" dirty="0" err="1">
                <a:latin typeface="Helvetica" charset="0"/>
                <a:cs typeface="Times New Roman"/>
              </a:rPr>
              <a:t>HScity</a:t>
            </a:r>
            <a:r>
              <a:rPr lang="en-US" sz="2400" dirty="0">
                <a:latin typeface="Helvetica" charset="0"/>
                <a:cs typeface="Times New Roman"/>
              </a:rPr>
              <a:t>}</a:t>
            </a:r>
            <a:endParaRPr sz="2400" dirty="0">
              <a:latin typeface="Helvetica" charset="0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Helvetica" charset="0"/>
              <a:cs typeface="Times New Roman"/>
            </a:endParaRPr>
          </a:p>
          <a:p>
            <a:pPr>
              <a:spcBef>
                <a:spcPts val="47"/>
              </a:spcBef>
            </a:pPr>
            <a:endParaRPr sz="2200" dirty="0">
              <a:latin typeface="Helvetica" charset="0"/>
              <a:cs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4F1E7-4CE1-D741-904D-6351A968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4043247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C6430D-2CE5-4A1E-B543-53F3132B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9EF8C-14A1-4A1C-BBC6-01130C9A7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15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768667" y="8748898"/>
            <a:ext cx="344838" cy="246221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16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310"/>
            <a:fld id="{81D60167-4931-47E6-BA6A-407CBD079E47}" type="slidenum">
              <a:rPr lang="en-US" spc="7"/>
              <a:pPr marL="136310"/>
              <a:t>24</a:t>
            </a:fld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287336"/>
            <a:ext cx="11481995" cy="5047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0" marR="5080" lvl="1" indent="-380990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755632" algn="l"/>
              </a:tabLst>
            </a:pPr>
            <a:r>
              <a:rPr sz="2400" dirty="0">
                <a:latin typeface="Helvetica" charset="0"/>
                <a:cs typeface="Times New Roman"/>
              </a:rPr>
              <a:t>Sets of functional dependencies may have redundant</a:t>
            </a:r>
            <a:r>
              <a:rPr lang="en-US" sz="2400" dirty="0">
                <a:latin typeface="Helvetica" charset="0"/>
                <a:cs typeface="Times New Roman"/>
              </a:rPr>
              <a:t> </a:t>
            </a:r>
            <a:r>
              <a:rPr sz="2400" dirty="0">
                <a:latin typeface="Helvetica" charset="0"/>
                <a:cs typeface="Times New Roman"/>
              </a:rPr>
              <a:t>dependencies that can be inferred from the others</a:t>
            </a:r>
          </a:p>
          <a:p>
            <a:pPr marL="380990" marR="5080" lvl="1" indent="-380990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755632" algn="l"/>
              </a:tabLst>
            </a:pPr>
            <a:r>
              <a:rPr sz="2400" dirty="0">
                <a:latin typeface="Helvetica" charset="0"/>
                <a:cs typeface="Times New Roman"/>
              </a:rPr>
              <a:t>For example:  A </a:t>
            </a:r>
            <a:r>
              <a:rPr lang="is-IS" sz="2400" dirty="0">
                <a:latin typeface="Helvetica" charset="0"/>
                <a:cs typeface="Times New Roman"/>
              </a:rPr>
              <a:t>→ </a:t>
            </a:r>
            <a:r>
              <a:rPr sz="2400" dirty="0">
                <a:latin typeface="Helvetica" charset="0"/>
                <a:cs typeface="Times New Roman"/>
              </a:rPr>
              <a:t>C is redundant in:  {A </a:t>
            </a:r>
            <a:r>
              <a:rPr lang="is-IS" sz="2400" dirty="0">
                <a:latin typeface="Helvetica" charset="0"/>
                <a:cs typeface="Times New Roman"/>
              </a:rPr>
              <a:t>→ </a:t>
            </a:r>
            <a:r>
              <a:rPr sz="2400" dirty="0">
                <a:latin typeface="Helvetica" charset="0"/>
                <a:cs typeface="Times New Roman"/>
              </a:rPr>
              <a:t>B,</a:t>
            </a:r>
            <a:r>
              <a:rPr lang="en-US" sz="2400" dirty="0">
                <a:latin typeface="Helvetica" charset="0"/>
                <a:cs typeface="Times New Roman"/>
              </a:rPr>
              <a:t> </a:t>
            </a:r>
            <a:r>
              <a:rPr sz="2400" dirty="0">
                <a:latin typeface="Helvetica" charset="0"/>
                <a:cs typeface="Times New Roman"/>
              </a:rPr>
              <a:t>B </a:t>
            </a:r>
            <a:r>
              <a:rPr lang="is-IS" sz="2400" dirty="0">
                <a:latin typeface="Helvetica" charset="0"/>
                <a:cs typeface="Times New Roman"/>
              </a:rPr>
              <a:t>→ </a:t>
            </a:r>
            <a:r>
              <a:rPr sz="2400" dirty="0">
                <a:latin typeface="Helvetica" charset="0"/>
                <a:cs typeface="Times New Roman"/>
              </a:rPr>
              <a:t>C, A </a:t>
            </a:r>
            <a:r>
              <a:rPr lang="is-IS" sz="2400" dirty="0">
                <a:latin typeface="Helvetica" charset="0"/>
                <a:cs typeface="Times New Roman"/>
              </a:rPr>
              <a:t>→ </a:t>
            </a:r>
            <a:r>
              <a:rPr sz="2400" dirty="0">
                <a:latin typeface="Helvetica" charset="0"/>
                <a:cs typeface="Times New Roman"/>
              </a:rPr>
              <a:t>C}</a:t>
            </a:r>
          </a:p>
          <a:p>
            <a:pPr marL="380990" marR="5080" lvl="1" indent="-380990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755632" algn="l"/>
              </a:tabLst>
            </a:pPr>
            <a:r>
              <a:rPr sz="2400" dirty="0">
                <a:latin typeface="Helvetica" charset="0"/>
                <a:cs typeface="Times New Roman"/>
              </a:rPr>
              <a:t>Parts of a functional dependency may be redundant</a:t>
            </a:r>
          </a:p>
          <a:p>
            <a:pPr lvl="2" indent="-609585">
              <a:spcBef>
                <a:spcPts val="800"/>
              </a:spcBef>
            </a:pPr>
            <a:r>
              <a:rPr sz="2400" dirty="0">
                <a:latin typeface="Helvetica" charset="0"/>
                <a:cs typeface="Times New Roman"/>
              </a:rPr>
              <a:t>{</a:t>
            </a:r>
            <a:r>
              <a:rPr sz="2400" i="1" dirty="0">
                <a:latin typeface="Helvetica" charset="0"/>
                <a:cs typeface="Times New Roman"/>
              </a:rPr>
              <a:t>A </a:t>
            </a:r>
            <a:r>
              <a:rPr lang="is-IS" sz="2400" dirty="0">
                <a:latin typeface="Helvetica" charset="0"/>
                <a:cs typeface="STIXGeneral"/>
              </a:rPr>
              <a:t>→ </a:t>
            </a:r>
            <a:r>
              <a:rPr sz="2400" i="1" dirty="0">
                <a:latin typeface="Helvetica" charset="0"/>
                <a:cs typeface="Times New Roman"/>
              </a:rPr>
              <a:t>B</a:t>
            </a:r>
            <a:r>
              <a:rPr sz="2400" dirty="0">
                <a:latin typeface="Helvetica" charset="0"/>
                <a:cs typeface="Times New Roman"/>
              </a:rPr>
              <a:t>,	</a:t>
            </a:r>
            <a:r>
              <a:rPr sz="2400" i="1" dirty="0">
                <a:latin typeface="Helvetica" charset="0"/>
                <a:cs typeface="Times New Roman"/>
              </a:rPr>
              <a:t>B </a:t>
            </a:r>
            <a:r>
              <a:rPr lang="is-IS" sz="2400" dirty="0">
                <a:latin typeface="Helvetica" charset="0"/>
                <a:cs typeface="STIXGeneral"/>
              </a:rPr>
              <a:t>→ </a:t>
            </a:r>
            <a:r>
              <a:rPr sz="2400" i="1" dirty="0">
                <a:latin typeface="Helvetica" charset="0"/>
                <a:cs typeface="Times New Roman"/>
              </a:rPr>
              <a:t>C</a:t>
            </a:r>
            <a:r>
              <a:rPr sz="2400" dirty="0">
                <a:latin typeface="Helvetica" charset="0"/>
                <a:cs typeface="Times New Roman"/>
              </a:rPr>
              <a:t>,	</a:t>
            </a:r>
            <a:r>
              <a:rPr sz="2400" i="1" dirty="0">
                <a:latin typeface="Helvetica" charset="0"/>
                <a:cs typeface="Times New Roman"/>
              </a:rPr>
              <a:t>A </a:t>
            </a:r>
            <a:r>
              <a:rPr lang="is-IS" sz="2400" dirty="0">
                <a:latin typeface="Helvetica" charset="0"/>
                <a:cs typeface="STIXGeneral"/>
              </a:rPr>
              <a:t>→ </a:t>
            </a:r>
            <a:r>
              <a:rPr sz="2400" i="1" dirty="0">
                <a:latin typeface="Helvetica" charset="0"/>
                <a:cs typeface="Times New Roman"/>
              </a:rPr>
              <a:t>CD</a:t>
            </a:r>
            <a:r>
              <a:rPr sz="2400" dirty="0">
                <a:latin typeface="Helvetica" charset="0"/>
                <a:cs typeface="Times New Roman"/>
              </a:rPr>
              <a:t>}  can be simplified to</a:t>
            </a:r>
            <a:r>
              <a:rPr lang="en-US" sz="2400" dirty="0">
                <a:latin typeface="Helvetica" charset="0"/>
                <a:cs typeface="Times New Roman"/>
              </a:rPr>
              <a:t> {</a:t>
            </a:r>
            <a:r>
              <a:rPr lang="en-US" sz="2400" i="1" dirty="0">
                <a:latin typeface="Helvetica" charset="0"/>
                <a:cs typeface="Times New Roman"/>
              </a:rPr>
              <a:t>A </a:t>
            </a:r>
            <a:r>
              <a:rPr lang="en-US" sz="2400" dirty="0">
                <a:latin typeface="Helvetica" charset="0"/>
                <a:cs typeface="STIXGeneral"/>
              </a:rPr>
              <a:t>→ </a:t>
            </a:r>
            <a:r>
              <a:rPr lang="en-US" sz="2400" i="1" dirty="0">
                <a:latin typeface="Helvetica" charset="0"/>
                <a:cs typeface="Times New Roman"/>
              </a:rPr>
              <a:t>B</a:t>
            </a:r>
            <a:r>
              <a:rPr lang="en-US" sz="2400" dirty="0">
                <a:latin typeface="Helvetica" charset="0"/>
                <a:cs typeface="Times New Roman"/>
              </a:rPr>
              <a:t>,	</a:t>
            </a:r>
            <a:r>
              <a:rPr lang="en-US" sz="2400" i="1" dirty="0">
                <a:latin typeface="Helvetica" charset="0"/>
                <a:cs typeface="Times New Roman"/>
              </a:rPr>
              <a:t>B </a:t>
            </a:r>
            <a:r>
              <a:rPr lang="en-US" sz="2400" dirty="0">
                <a:latin typeface="Helvetica" charset="0"/>
                <a:cs typeface="STIXGeneral"/>
              </a:rPr>
              <a:t>→ </a:t>
            </a:r>
            <a:r>
              <a:rPr lang="en-US" sz="2400" i="1" dirty="0">
                <a:latin typeface="Helvetica" charset="0"/>
                <a:cs typeface="Times New Roman"/>
              </a:rPr>
              <a:t>C</a:t>
            </a:r>
            <a:r>
              <a:rPr lang="en-US" sz="2400" dirty="0">
                <a:latin typeface="Helvetica" charset="0"/>
                <a:cs typeface="Times New Roman"/>
              </a:rPr>
              <a:t>,	</a:t>
            </a:r>
            <a:r>
              <a:rPr lang="en-US" sz="2400" i="1" dirty="0">
                <a:latin typeface="Helvetica" charset="0"/>
                <a:cs typeface="Times New Roman"/>
              </a:rPr>
              <a:t>A </a:t>
            </a:r>
            <a:r>
              <a:rPr lang="en-US" sz="2400" dirty="0">
                <a:latin typeface="Helvetica" charset="0"/>
                <a:cs typeface="STIXGeneral"/>
              </a:rPr>
              <a:t>→ </a:t>
            </a:r>
            <a:r>
              <a:rPr lang="en-US" sz="2400" i="1" dirty="0">
                <a:latin typeface="Helvetica" charset="0"/>
                <a:cs typeface="Times New Roman"/>
              </a:rPr>
              <a:t>D</a:t>
            </a:r>
            <a:r>
              <a:rPr lang="en-US" sz="2400" dirty="0">
                <a:latin typeface="Helvetica" charset="0"/>
                <a:cs typeface="Times New Roman"/>
              </a:rPr>
              <a:t>}</a:t>
            </a:r>
            <a:endParaRPr sz="2400" dirty="0">
              <a:latin typeface="Helvetica" charset="0"/>
              <a:cs typeface="Times New Roman"/>
            </a:endParaRPr>
          </a:p>
          <a:p>
            <a:pPr lvl="2" indent="-609585">
              <a:spcBef>
                <a:spcPts val="800"/>
              </a:spcBef>
            </a:pPr>
            <a:r>
              <a:rPr sz="2400" dirty="0">
                <a:latin typeface="Helvetica" charset="0"/>
                <a:cs typeface="Times New Roman"/>
              </a:rPr>
              <a:t>{A </a:t>
            </a:r>
            <a:r>
              <a:rPr lang="is-IS" sz="2400" dirty="0">
                <a:latin typeface="Helvetica" charset="0"/>
                <a:cs typeface="STIXGeneral"/>
              </a:rPr>
              <a:t>→ </a:t>
            </a:r>
            <a:r>
              <a:rPr sz="2400" i="1" dirty="0">
                <a:latin typeface="Helvetica" charset="0"/>
                <a:cs typeface="Times New Roman"/>
              </a:rPr>
              <a:t>B</a:t>
            </a:r>
            <a:r>
              <a:rPr sz="2400" dirty="0">
                <a:latin typeface="Helvetica" charset="0"/>
                <a:cs typeface="Times New Roman"/>
              </a:rPr>
              <a:t>,	</a:t>
            </a:r>
            <a:r>
              <a:rPr sz="2400" i="1" dirty="0">
                <a:latin typeface="Helvetica" charset="0"/>
                <a:cs typeface="Times New Roman"/>
              </a:rPr>
              <a:t>B </a:t>
            </a:r>
            <a:r>
              <a:rPr lang="is-IS" sz="2400" dirty="0">
                <a:latin typeface="Helvetica" charset="0"/>
                <a:cs typeface="STIXGeneral"/>
              </a:rPr>
              <a:t>→ </a:t>
            </a:r>
            <a:r>
              <a:rPr sz="2400" i="1" dirty="0">
                <a:latin typeface="Helvetica" charset="0"/>
                <a:cs typeface="Times New Roman"/>
              </a:rPr>
              <a:t>C</a:t>
            </a:r>
            <a:r>
              <a:rPr sz="2400" dirty="0">
                <a:latin typeface="Helvetica" charset="0"/>
                <a:cs typeface="Times New Roman"/>
              </a:rPr>
              <a:t>,	</a:t>
            </a:r>
            <a:r>
              <a:rPr sz="2400" i="1" dirty="0">
                <a:latin typeface="Helvetica" charset="0"/>
                <a:cs typeface="Times New Roman"/>
              </a:rPr>
              <a:t>AC </a:t>
            </a:r>
            <a:r>
              <a:rPr lang="is-IS" sz="2400" dirty="0">
                <a:latin typeface="Helvetica" charset="0"/>
                <a:cs typeface="STIXGeneral"/>
              </a:rPr>
              <a:t>→ </a:t>
            </a:r>
            <a:r>
              <a:rPr sz="2400" i="1" dirty="0">
                <a:latin typeface="Helvetica" charset="0"/>
                <a:cs typeface="Times New Roman"/>
              </a:rPr>
              <a:t>D</a:t>
            </a:r>
            <a:r>
              <a:rPr sz="2400" dirty="0">
                <a:latin typeface="Helvetica" charset="0"/>
                <a:cs typeface="Times New Roman"/>
              </a:rPr>
              <a:t>}  can be simplified to</a:t>
            </a:r>
            <a:r>
              <a:rPr lang="en-US" sz="2400" dirty="0">
                <a:latin typeface="Helvetica" charset="0"/>
                <a:cs typeface="Times New Roman"/>
              </a:rPr>
              <a:t> {A </a:t>
            </a:r>
            <a:r>
              <a:rPr lang="en-US" sz="2400" dirty="0">
                <a:latin typeface="Helvetica" charset="0"/>
                <a:cs typeface="STIXGeneral"/>
              </a:rPr>
              <a:t>→ </a:t>
            </a:r>
            <a:r>
              <a:rPr lang="en-US" sz="2400" i="1" dirty="0">
                <a:latin typeface="Helvetica" charset="0"/>
                <a:cs typeface="Times New Roman"/>
              </a:rPr>
              <a:t>B</a:t>
            </a:r>
            <a:r>
              <a:rPr lang="en-US" sz="2400" dirty="0">
                <a:latin typeface="Helvetica" charset="0"/>
                <a:cs typeface="Times New Roman"/>
              </a:rPr>
              <a:t>,	</a:t>
            </a:r>
            <a:r>
              <a:rPr lang="en-US" sz="2400" i="1" dirty="0">
                <a:latin typeface="Helvetica" charset="0"/>
                <a:cs typeface="Times New Roman"/>
              </a:rPr>
              <a:t>B </a:t>
            </a:r>
            <a:r>
              <a:rPr lang="en-US" sz="2400" dirty="0">
                <a:latin typeface="Helvetica" charset="0"/>
                <a:cs typeface="STIXGeneral"/>
              </a:rPr>
              <a:t>→ </a:t>
            </a:r>
            <a:r>
              <a:rPr lang="en-US" sz="2400" i="1" dirty="0">
                <a:latin typeface="Helvetica" charset="0"/>
                <a:cs typeface="Times New Roman"/>
              </a:rPr>
              <a:t>C</a:t>
            </a:r>
            <a:r>
              <a:rPr lang="en-US" sz="2400" dirty="0">
                <a:latin typeface="Helvetica" charset="0"/>
                <a:cs typeface="Times New Roman"/>
              </a:rPr>
              <a:t>,	</a:t>
            </a:r>
            <a:r>
              <a:rPr lang="en-US" sz="2400" i="1" dirty="0">
                <a:latin typeface="Helvetica" charset="0"/>
                <a:cs typeface="Times New Roman"/>
              </a:rPr>
              <a:t>A </a:t>
            </a:r>
            <a:r>
              <a:rPr lang="en-US" sz="2400" dirty="0">
                <a:latin typeface="Helvetica" charset="0"/>
                <a:cs typeface="STIXGeneral"/>
              </a:rPr>
              <a:t>→ </a:t>
            </a:r>
            <a:r>
              <a:rPr lang="en-US" sz="2400" i="1" dirty="0">
                <a:latin typeface="Helvetica" charset="0"/>
                <a:cs typeface="Times New Roman"/>
              </a:rPr>
              <a:t>D</a:t>
            </a:r>
            <a:r>
              <a:rPr lang="en-US" sz="2400" dirty="0">
                <a:latin typeface="Helvetica" charset="0"/>
                <a:cs typeface="Times New Roman"/>
              </a:rPr>
              <a:t>}</a:t>
            </a:r>
          </a:p>
          <a:p>
            <a:pPr lvl="2" indent="-609585">
              <a:spcBef>
                <a:spcPts val="800"/>
              </a:spcBef>
            </a:pPr>
            <a:endParaRPr sz="2400" dirty="0">
              <a:latin typeface="Helvetica" charset="0"/>
              <a:cs typeface="Times New Roman"/>
            </a:endParaRPr>
          </a:p>
          <a:p>
            <a:pPr marL="0" marR="5080" lvl="1">
              <a:spcBef>
                <a:spcPts val="800"/>
              </a:spcBef>
              <a:tabLst>
                <a:tab pos="755632" algn="l"/>
              </a:tabLst>
            </a:pPr>
            <a:r>
              <a:rPr sz="2400" dirty="0">
                <a:latin typeface="Helvetica" charset="0"/>
                <a:cs typeface="Times New Roman"/>
              </a:rPr>
              <a:t>Intuitively, a </a:t>
            </a:r>
            <a:r>
              <a:rPr sz="2400" b="1" dirty="0">
                <a:latin typeface="Helvetica" charset="0"/>
                <a:cs typeface="Times New Roman"/>
              </a:rPr>
              <a:t>canonical cover </a:t>
            </a:r>
            <a:r>
              <a:rPr sz="2400" dirty="0">
                <a:latin typeface="Helvetica" charset="0"/>
                <a:cs typeface="Times New Roman"/>
              </a:rPr>
              <a:t>of F is a “</a:t>
            </a:r>
            <a:r>
              <a:rPr sz="2400" b="1" dirty="0">
                <a:latin typeface="Helvetica" charset="0"/>
                <a:cs typeface="Times New Roman"/>
              </a:rPr>
              <a:t>minimal</a:t>
            </a:r>
            <a:r>
              <a:rPr sz="2400" dirty="0">
                <a:latin typeface="Helvetica" charset="0"/>
                <a:cs typeface="Times New Roman"/>
              </a:rPr>
              <a:t>” set of functional dependencies </a:t>
            </a:r>
            <a:r>
              <a:rPr sz="2400" b="1" dirty="0">
                <a:latin typeface="Helvetica" charset="0"/>
                <a:cs typeface="Times New Roman"/>
              </a:rPr>
              <a:t>equivalent</a:t>
            </a:r>
            <a:r>
              <a:rPr sz="2400" dirty="0">
                <a:latin typeface="Helvetica" charset="0"/>
                <a:cs typeface="Times New Roman"/>
              </a:rPr>
              <a:t> to F, having no redundant dependencies or redundant parts of dependencies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CAB1F0-C8F8-1F45-B74B-BD472E99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cover – Extraneous Attributes</a:t>
            </a:r>
          </a:p>
        </p:txBody>
      </p:sp>
    </p:spTree>
    <p:extLst>
      <p:ext uri="{BB962C8B-B14F-4D97-AF65-F5344CB8AC3E}">
        <p14:creationId xmlns:p14="http://schemas.microsoft.com/office/powerpoint/2010/main" val="4235110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779635" y="6465215"/>
            <a:ext cx="1809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451BE37-CFB8-A04A-878E-0743A1AB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cover – Extraneous Attributes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C46650-A170-4267-8EEF-8309DF58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86" y="1369684"/>
            <a:ext cx="11246916" cy="5195920"/>
          </a:xfrm>
        </p:spPr>
        <p:txBody>
          <a:bodyPr/>
          <a:lstStyle/>
          <a:p>
            <a:pPr marL="850879" lvl="1">
              <a:spcBef>
                <a:spcPts val="1020"/>
              </a:spcBef>
              <a:tabLst>
                <a:tab pos="813414" algn="l"/>
              </a:tabLst>
            </a:pPr>
            <a:r>
              <a:rPr lang="en-US" dirty="0">
                <a:cs typeface="Times New Roman"/>
              </a:rPr>
              <a:t>Consider a set </a:t>
            </a:r>
            <a:r>
              <a:rPr lang="en-US" dirty="0">
                <a:latin typeface="Helvetica" charset="0"/>
                <a:cs typeface="Times New Roman"/>
              </a:rPr>
              <a:t>F</a:t>
            </a:r>
            <a:r>
              <a:rPr lang="en-US" i="1" dirty="0">
                <a:cs typeface="Times New Roman"/>
              </a:rPr>
              <a:t> </a:t>
            </a:r>
            <a:r>
              <a:rPr lang="en-US" dirty="0">
                <a:cs typeface="Times New Roman"/>
              </a:rPr>
              <a:t>of functional dependencies and </a:t>
            </a:r>
            <a:r>
              <a:rPr lang="en-US" dirty="0">
                <a:latin typeface="Helvetica" charset="0"/>
                <a:cs typeface="Times New Roman"/>
              </a:rPr>
              <a:t>𝛂 ➝ 𝛽 </a:t>
            </a:r>
            <a:r>
              <a:rPr lang="en-US" dirty="0">
                <a:cs typeface="Times New Roman"/>
              </a:rPr>
              <a:t>in</a:t>
            </a:r>
            <a:r>
              <a:rPr lang="en-US" dirty="0">
                <a:latin typeface="Helvetica" charset="0"/>
                <a:cs typeface="Times New Roman"/>
              </a:rPr>
              <a:t> F</a:t>
            </a:r>
          </a:p>
          <a:p>
            <a:pPr marL="850879" lvl="1">
              <a:spcBef>
                <a:spcPts val="1020"/>
              </a:spcBef>
              <a:tabLst>
                <a:tab pos="813414" algn="l"/>
              </a:tabLst>
            </a:pPr>
            <a:r>
              <a:rPr lang="en-US" dirty="0">
                <a:cs typeface="Times New Roman"/>
              </a:rPr>
              <a:t>To test if attribute A </a:t>
            </a:r>
            <a:r>
              <a:rPr lang="en-US" dirty="0">
                <a:cs typeface="Symbol"/>
              </a:rPr>
              <a:t>∈ </a:t>
            </a:r>
            <a:r>
              <a:rPr lang="en-US" dirty="0">
                <a:latin typeface="Helvetica" charset="0"/>
                <a:cs typeface="Times New Roman"/>
              </a:rPr>
              <a:t>𝛂 </a:t>
            </a:r>
            <a:r>
              <a:rPr lang="en-US" dirty="0">
                <a:cs typeface="Times New Roman"/>
              </a:rPr>
              <a:t>is extraneous in </a:t>
            </a:r>
            <a:r>
              <a:rPr lang="en-US" dirty="0">
                <a:latin typeface="Helvetica" charset="0"/>
                <a:cs typeface="Times New Roman"/>
              </a:rPr>
              <a:t>𝛂 </a:t>
            </a:r>
            <a:endParaRPr lang="en-US" dirty="0">
              <a:cs typeface="Symbol"/>
            </a:endParaRPr>
          </a:p>
          <a:p>
            <a:pPr marL="1308067" indent="-380990">
              <a:spcBef>
                <a:spcPts val="995"/>
              </a:spcBef>
            </a:pPr>
            <a:r>
              <a:rPr lang="en-US" dirty="0">
                <a:cs typeface="Times New Roman"/>
              </a:rPr>
              <a:t>compute ({</a:t>
            </a:r>
            <a:r>
              <a:rPr lang="en-US" dirty="0">
                <a:latin typeface="Helvetica" charset="0"/>
                <a:cs typeface="Times New Roman"/>
              </a:rPr>
              <a:t>𝛂</a:t>
            </a:r>
            <a:r>
              <a:rPr lang="en-US" dirty="0">
                <a:cs typeface="Times New Roman"/>
              </a:rPr>
              <a:t>} – A)</a:t>
            </a:r>
            <a:r>
              <a:rPr lang="en-US" baseline="24904" dirty="0">
                <a:cs typeface="Times New Roman"/>
              </a:rPr>
              <a:t>+ </a:t>
            </a:r>
            <a:r>
              <a:rPr lang="en-US" dirty="0">
                <a:cs typeface="Times New Roman"/>
              </a:rPr>
              <a:t>using the dependencies in </a:t>
            </a:r>
            <a:r>
              <a:rPr lang="en-US" dirty="0">
                <a:latin typeface="Helvetica" charset="0"/>
                <a:cs typeface="Times New Roman"/>
              </a:rPr>
              <a:t>F</a:t>
            </a:r>
            <a:endParaRPr lang="en-US" dirty="0">
              <a:cs typeface="Times New Roman"/>
            </a:endParaRPr>
          </a:p>
          <a:p>
            <a:pPr marL="1308067" indent="-380990">
              <a:spcBef>
                <a:spcPts val="1005"/>
              </a:spcBef>
            </a:pPr>
            <a:r>
              <a:rPr lang="en-US" dirty="0">
                <a:cs typeface="Times New Roman"/>
              </a:rPr>
              <a:t>check that ({</a:t>
            </a:r>
            <a:r>
              <a:rPr lang="en-US" dirty="0">
                <a:latin typeface="Helvetica" charset="0"/>
                <a:cs typeface="Times New Roman"/>
              </a:rPr>
              <a:t>𝛂</a:t>
            </a:r>
            <a:r>
              <a:rPr lang="en-US" dirty="0">
                <a:cs typeface="Times New Roman"/>
              </a:rPr>
              <a:t>} – A)</a:t>
            </a:r>
            <a:r>
              <a:rPr lang="en-US" baseline="24904" dirty="0">
                <a:cs typeface="Times New Roman"/>
              </a:rPr>
              <a:t>+ </a:t>
            </a:r>
            <a:r>
              <a:rPr lang="en-US" dirty="0">
                <a:cs typeface="Times New Roman"/>
              </a:rPr>
              <a:t>contains </a:t>
            </a:r>
            <a:r>
              <a:rPr lang="en-US" dirty="0">
                <a:latin typeface="Helvetica" charset="0"/>
                <a:cs typeface="Times New Roman"/>
              </a:rPr>
              <a:t>𝛽</a:t>
            </a:r>
            <a:r>
              <a:rPr lang="en-US" dirty="0">
                <a:cs typeface="Times New Roman"/>
              </a:rPr>
              <a:t>; if it does, </a:t>
            </a:r>
            <a:r>
              <a:rPr lang="en-US" i="1" dirty="0">
                <a:cs typeface="Times New Roman"/>
              </a:rPr>
              <a:t>A </a:t>
            </a:r>
            <a:r>
              <a:rPr lang="en-US" dirty="0">
                <a:cs typeface="Times New Roman"/>
              </a:rPr>
              <a:t>is extraneous in </a:t>
            </a:r>
            <a:r>
              <a:rPr lang="en-US" dirty="0">
                <a:latin typeface="Helvetica" charset="0"/>
                <a:cs typeface="Times New Roman"/>
              </a:rPr>
              <a:t>𝛂 </a:t>
            </a:r>
            <a:endParaRPr lang="en-US" dirty="0">
              <a:cs typeface="Symbol"/>
            </a:endParaRPr>
          </a:p>
          <a:p>
            <a:pPr marL="850879" lvl="1">
              <a:spcBef>
                <a:spcPts val="995"/>
              </a:spcBef>
              <a:tabLst>
                <a:tab pos="850879" algn="l"/>
              </a:tabLst>
            </a:pPr>
            <a:r>
              <a:rPr lang="en-US" dirty="0">
                <a:cs typeface="Times New Roman"/>
              </a:rPr>
              <a:t>To test if attribute </a:t>
            </a:r>
            <a:r>
              <a:rPr lang="en-US" i="1" dirty="0">
                <a:cs typeface="Times New Roman"/>
              </a:rPr>
              <a:t>B </a:t>
            </a:r>
            <a:r>
              <a:rPr lang="en-US" dirty="0">
                <a:cs typeface="Symbol"/>
              </a:rPr>
              <a:t>∈ </a:t>
            </a:r>
            <a:r>
              <a:rPr lang="en-US" dirty="0">
                <a:latin typeface="Helvetica" charset="0"/>
                <a:cs typeface="Times New Roman"/>
              </a:rPr>
              <a:t>𝛽 </a:t>
            </a:r>
            <a:r>
              <a:rPr lang="en-US" dirty="0">
                <a:cs typeface="Times New Roman"/>
              </a:rPr>
              <a:t>is extraneous in </a:t>
            </a:r>
            <a:r>
              <a:rPr lang="en-US" dirty="0">
                <a:latin typeface="Helvetica" charset="0"/>
                <a:cs typeface="Times New Roman"/>
              </a:rPr>
              <a:t>𝛽 </a:t>
            </a:r>
            <a:endParaRPr lang="en-US" dirty="0">
              <a:cs typeface="Symbol"/>
            </a:endParaRPr>
          </a:p>
          <a:p>
            <a:pPr marL="1308067" lvl="2" indent="-380990">
              <a:spcBef>
                <a:spcPts val="995"/>
              </a:spcBef>
              <a:tabLst>
                <a:tab pos="850879" algn="l"/>
              </a:tabLst>
            </a:pPr>
            <a:r>
              <a:rPr lang="en-US" dirty="0">
                <a:cs typeface="Times New Roman"/>
              </a:rPr>
              <a:t>compute </a:t>
            </a:r>
            <a:r>
              <a:rPr lang="en-US" dirty="0">
                <a:latin typeface="Helvetica" charset="0"/>
                <a:cs typeface="Times New Roman"/>
              </a:rPr>
              <a:t>𝛂</a:t>
            </a:r>
            <a:r>
              <a:rPr lang="en-US" baseline="24904" dirty="0">
                <a:cs typeface="Times New Roman"/>
              </a:rPr>
              <a:t>+  </a:t>
            </a:r>
            <a:r>
              <a:rPr lang="en-US" dirty="0">
                <a:cs typeface="Times New Roman"/>
              </a:rPr>
              <a:t>using only the dependencies in</a:t>
            </a:r>
          </a:p>
          <a:p>
            <a:pPr marL="1308067" lvl="2" indent="-380990">
              <a:spcBef>
                <a:spcPts val="995"/>
              </a:spcBef>
              <a:tabLst>
                <a:tab pos="850879" algn="l"/>
              </a:tabLst>
            </a:pPr>
            <a:r>
              <a:rPr lang="en-US" dirty="0">
                <a:latin typeface="Helvetica" charset="0"/>
                <a:cs typeface="Times New Roman"/>
              </a:rPr>
              <a:t>F</a:t>
            </a:r>
            <a:r>
              <a:rPr lang="en-US" dirty="0">
                <a:cs typeface="Times New Roman"/>
              </a:rPr>
              <a:t>' = (</a:t>
            </a:r>
            <a:r>
              <a:rPr lang="en-US" dirty="0">
                <a:latin typeface="Helvetica" charset="0"/>
                <a:cs typeface="Times New Roman"/>
              </a:rPr>
              <a:t>F </a:t>
            </a:r>
            <a:r>
              <a:rPr lang="en-US" dirty="0">
                <a:cs typeface="Times New Roman"/>
              </a:rPr>
              <a:t>– {</a:t>
            </a:r>
            <a:r>
              <a:rPr lang="en-US" dirty="0">
                <a:latin typeface="Helvetica" charset="0"/>
                <a:cs typeface="Times New Roman"/>
              </a:rPr>
              <a:t>𝛂 ➝ 𝛽 </a:t>
            </a:r>
            <a:r>
              <a:rPr lang="en-US" dirty="0">
                <a:cs typeface="Times New Roman"/>
              </a:rPr>
              <a:t>}) </a:t>
            </a:r>
            <a:r>
              <a:rPr lang="en-US" dirty="0">
                <a:cs typeface="Symbol"/>
              </a:rPr>
              <a:t>∪</a:t>
            </a:r>
            <a:r>
              <a:rPr lang="en-US" dirty="0">
                <a:cs typeface="Times New Roman"/>
              </a:rPr>
              <a:t>{</a:t>
            </a:r>
            <a:r>
              <a:rPr lang="en-US" dirty="0">
                <a:latin typeface="Helvetica" charset="0"/>
                <a:cs typeface="Times New Roman"/>
              </a:rPr>
              <a:t>𝛂 ➝ </a:t>
            </a:r>
            <a:r>
              <a:rPr lang="en-US" i="1" dirty="0">
                <a:cs typeface="Times New Roman"/>
              </a:rPr>
              <a:t>(</a:t>
            </a:r>
            <a:r>
              <a:rPr lang="en-US" dirty="0">
                <a:latin typeface="Helvetica" charset="0"/>
                <a:cs typeface="Times New Roman"/>
              </a:rPr>
              <a:t>𝛽 </a:t>
            </a:r>
            <a:r>
              <a:rPr lang="en-US" dirty="0">
                <a:cs typeface="Times New Roman"/>
              </a:rPr>
              <a:t>– </a:t>
            </a:r>
            <a:r>
              <a:rPr lang="en-US" i="1" dirty="0">
                <a:cs typeface="Times New Roman"/>
              </a:rPr>
              <a:t>B</a:t>
            </a:r>
            <a:r>
              <a:rPr lang="en-US" dirty="0">
                <a:cs typeface="Times New Roman"/>
              </a:rPr>
              <a:t>)},</a:t>
            </a:r>
          </a:p>
          <a:p>
            <a:pPr marL="1308067" indent="-380990">
              <a:spcBef>
                <a:spcPts val="1011"/>
              </a:spcBef>
            </a:pPr>
            <a:r>
              <a:rPr lang="en-US" dirty="0">
                <a:cs typeface="Times New Roman"/>
              </a:rPr>
              <a:t>check that </a:t>
            </a:r>
            <a:r>
              <a:rPr lang="en-US" dirty="0">
                <a:latin typeface="Helvetica" charset="0"/>
                <a:cs typeface="Times New Roman"/>
              </a:rPr>
              <a:t>𝛂</a:t>
            </a:r>
            <a:r>
              <a:rPr lang="en-US" baseline="24904" dirty="0">
                <a:cs typeface="Times New Roman"/>
              </a:rPr>
              <a:t>+  </a:t>
            </a:r>
            <a:r>
              <a:rPr lang="en-US" dirty="0">
                <a:cs typeface="Times New Roman"/>
              </a:rPr>
              <a:t>contains </a:t>
            </a:r>
            <a:r>
              <a:rPr lang="en-US" i="1" dirty="0">
                <a:cs typeface="Times New Roman"/>
              </a:rPr>
              <a:t>B; </a:t>
            </a:r>
            <a:r>
              <a:rPr lang="en-US" dirty="0">
                <a:cs typeface="Times New Roman"/>
              </a:rPr>
              <a:t>if it does</a:t>
            </a:r>
            <a:r>
              <a:rPr lang="en-US" i="1" dirty="0">
                <a:cs typeface="Times New Roman"/>
              </a:rPr>
              <a:t>, B </a:t>
            </a:r>
            <a:r>
              <a:rPr lang="en-US" dirty="0">
                <a:cs typeface="Times New Roman"/>
              </a:rPr>
              <a:t>is extraneous in </a:t>
            </a:r>
            <a:r>
              <a:rPr lang="en-US" dirty="0">
                <a:latin typeface="Helvetica" charset="0"/>
                <a:cs typeface="Times New Roman"/>
              </a:rPr>
              <a:t>𝛽 </a:t>
            </a:r>
            <a:endParaRPr lang="en-US" dirty="0">
              <a:cs typeface="Symbo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08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851347" y="6020333"/>
            <a:ext cx="634065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60" dirty="0">
                <a:cs typeface="Times New Roman"/>
              </a:rPr>
              <a:t>/</a:t>
            </a:r>
            <a:r>
              <a:rPr spc="115" dirty="0">
                <a:cs typeface="Times New Roman"/>
              </a:rPr>
              <a:t>*</a:t>
            </a:r>
            <a:r>
              <a:rPr spc="-31" dirty="0">
                <a:cs typeface="Times New Roman"/>
              </a:rPr>
              <a:t> </a:t>
            </a:r>
            <a:r>
              <a:rPr dirty="0">
                <a:cs typeface="Times New Roman"/>
              </a:rPr>
              <a:t>No</a:t>
            </a:r>
            <a:r>
              <a:rPr spc="-35" dirty="0">
                <a:cs typeface="Times New Roman"/>
              </a:rPr>
              <a:t>t</a:t>
            </a:r>
            <a:r>
              <a:rPr spc="35" dirty="0">
                <a:cs typeface="Times New Roman"/>
              </a:rPr>
              <a:t>e:</a:t>
            </a:r>
            <a:r>
              <a:rPr spc="-35" dirty="0">
                <a:cs typeface="Times New Roman"/>
              </a:rPr>
              <a:t> </a:t>
            </a:r>
            <a:r>
              <a:rPr spc="71" dirty="0">
                <a:cs typeface="Times New Roman"/>
              </a:rPr>
              <a:t>t</a:t>
            </a:r>
            <a:r>
              <a:rPr spc="45" dirty="0">
                <a:cs typeface="Times New Roman"/>
              </a:rPr>
              <a:t>e</a:t>
            </a:r>
            <a:r>
              <a:rPr spc="20" dirty="0">
                <a:cs typeface="Times New Roman"/>
              </a:rPr>
              <a:t>s</a:t>
            </a:r>
            <a:r>
              <a:rPr spc="100" dirty="0">
                <a:cs typeface="Times New Roman"/>
              </a:rPr>
              <a:t>t</a:t>
            </a:r>
            <a:r>
              <a:rPr spc="-40" dirty="0">
                <a:cs typeface="Times New Roman"/>
              </a:rPr>
              <a:t> </a:t>
            </a:r>
            <a:r>
              <a:rPr spc="-91" dirty="0">
                <a:cs typeface="Times New Roman"/>
              </a:rPr>
              <a:t>f</a:t>
            </a:r>
            <a:r>
              <a:rPr spc="40" dirty="0">
                <a:cs typeface="Times New Roman"/>
              </a:rPr>
              <a:t>o</a:t>
            </a:r>
            <a:r>
              <a:rPr spc="31" dirty="0">
                <a:cs typeface="Times New Roman"/>
              </a:rPr>
              <a:t>r</a:t>
            </a:r>
            <a:r>
              <a:rPr spc="-51" dirty="0">
                <a:cs typeface="Times New Roman"/>
              </a:rPr>
              <a:t> </a:t>
            </a:r>
            <a:r>
              <a:rPr spc="71" dirty="0">
                <a:cs typeface="Times New Roman"/>
              </a:rPr>
              <a:t>e</a:t>
            </a:r>
            <a:r>
              <a:rPr spc="-5" dirty="0">
                <a:cs typeface="Times New Roman"/>
              </a:rPr>
              <a:t>xt</a:t>
            </a:r>
            <a:r>
              <a:rPr spc="-45" dirty="0">
                <a:cs typeface="Times New Roman"/>
              </a:rPr>
              <a:t>r</a:t>
            </a:r>
            <a:r>
              <a:rPr spc="51" dirty="0">
                <a:cs typeface="Times New Roman"/>
              </a:rPr>
              <a:t>aneous</a:t>
            </a:r>
            <a:r>
              <a:rPr spc="-40" dirty="0">
                <a:cs typeface="Times New Roman"/>
              </a:rPr>
              <a:t> </a:t>
            </a:r>
            <a:r>
              <a:rPr spc="45" dirty="0">
                <a:cs typeface="Times New Roman"/>
              </a:rPr>
              <a:t>a</a:t>
            </a:r>
            <a:r>
              <a:rPr spc="71" dirty="0">
                <a:cs typeface="Times New Roman"/>
              </a:rPr>
              <a:t>t</a:t>
            </a:r>
            <a:r>
              <a:rPr spc="60" dirty="0">
                <a:cs typeface="Times New Roman"/>
              </a:rPr>
              <a:t>tr</a:t>
            </a:r>
            <a:r>
              <a:rPr spc="-100" dirty="0">
                <a:cs typeface="Times New Roman"/>
              </a:rPr>
              <a:t>i</a:t>
            </a:r>
            <a:r>
              <a:rPr spc="65" dirty="0">
                <a:cs typeface="Times New Roman"/>
              </a:rPr>
              <a:t>bu</a:t>
            </a:r>
            <a:r>
              <a:rPr spc="15" dirty="0">
                <a:cs typeface="Times New Roman"/>
              </a:rPr>
              <a:t>t</a:t>
            </a:r>
            <a:r>
              <a:rPr spc="45" dirty="0">
                <a:cs typeface="Times New Roman"/>
              </a:rPr>
              <a:t>es</a:t>
            </a:r>
            <a:r>
              <a:rPr spc="-40" dirty="0">
                <a:cs typeface="Times New Roman"/>
              </a:rPr>
              <a:t> </a:t>
            </a:r>
            <a:r>
              <a:rPr spc="45" dirty="0">
                <a:cs typeface="Times New Roman"/>
              </a:rPr>
              <a:t>done</a:t>
            </a:r>
            <a:r>
              <a:rPr spc="-25" dirty="0">
                <a:cs typeface="Times New Roman"/>
              </a:rPr>
              <a:t> </a:t>
            </a:r>
            <a:r>
              <a:rPr spc="-20" dirty="0">
                <a:cs typeface="Times New Roman"/>
              </a:rPr>
              <a:t>using </a:t>
            </a:r>
            <a:r>
              <a:rPr i="1" spc="-300" dirty="0">
                <a:cs typeface="Times New Roman"/>
              </a:rPr>
              <a:t>F</a:t>
            </a:r>
            <a:r>
              <a:rPr i="1" spc="-37" baseline="-20833" dirty="0">
                <a:cs typeface="Times New Roman"/>
              </a:rPr>
              <a:t>c,</a:t>
            </a:r>
            <a:r>
              <a:rPr i="1" spc="157" baseline="-20833" dirty="0">
                <a:cs typeface="Times New Roman"/>
              </a:rPr>
              <a:t> </a:t>
            </a:r>
            <a:r>
              <a:rPr spc="65" dirty="0">
                <a:cs typeface="Times New Roman"/>
              </a:rPr>
              <a:t>no</a:t>
            </a:r>
            <a:r>
              <a:rPr spc="40" dirty="0">
                <a:cs typeface="Times New Roman"/>
              </a:rPr>
              <a:t>t</a:t>
            </a:r>
            <a:r>
              <a:rPr spc="-45" dirty="0">
                <a:cs typeface="Times New Roman"/>
              </a:rPr>
              <a:t> </a:t>
            </a:r>
            <a:r>
              <a:rPr spc="-5" dirty="0">
                <a:cs typeface="Times New Roman"/>
              </a:rPr>
              <a:t>F*/</a:t>
            </a:r>
            <a:endParaRPr dirty="0">
              <a:cs typeface="Times New Roman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4F9F443D-65C5-3242-A832-554FD7184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cover – a roadmap!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41C786-59ED-416A-954F-7A79256C8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250" y="1366485"/>
            <a:ext cx="11246916" cy="5195920"/>
          </a:xfrm>
        </p:spPr>
        <p:txBody>
          <a:bodyPr/>
          <a:lstStyle/>
          <a:p>
            <a:pPr marL="0" lvl="1" indent="-342891">
              <a:spcBef>
                <a:spcPts val="400"/>
              </a:spcBef>
              <a:buFont typeface="Arial"/>
              <a:buChar char="•"/>
              <a:tabLst>
                <a:tab pos="813414" algn="l"/>
              </a:tabLst>
            </a:pPr>
            <a:r>
              <a:rPr lang="en-US" sz="2667" dirty="0">
                <a:cs typeface="Times New Roman"/>
              </a:rPr>
              <a:t>A canonical cover for </a:t>
            </a:r>
            <a:r>
              <a:rPr lang="en-US" sz="2667" i="1" dirty="0">
                <a:cs typeface="Times New Roman"/>
              </a:rPr>
              <a:t>F </a:t>
            </a:r>
            <a:r>
              <a:rPr lang="en-US" sz="2667" dirty="0">
                <a:cs typeface="Times New Roman"/>
              </a:rPr>
              <a:t>is a set of dependencies </a:t>
            </a:r>
            <a:r>
              <a:rPr lang="en-US" sz="2667" i="1" dirty="0">
                <a:cs typeface="Times New Roman"/>
              </a:rPr>
              <a:t>F</a:t>
            </a:r>
            <a:r>
              <a:rPr lang="en-US" sz="2667" i="1" baseline="-21072" dirty="0">
                <a:cs typeface="Times New Roman"/>
              </a:rPr>
              <a:t>c </a:t>
            </a:r>
            <a:r>
              <a:rPr lang="en-US" sz="2667" dirty="0">
                <a:cs typeface="Times New Roman"/>
              </a:rPr>
              <a:t>such that</a:t>
            </a:r>
          </a:p>
          <a:p>
            <a:pPr marL="0" lvl="2" indent="-342891">
              <a:spcBef>
                <a:spcPts val="400"/>
              </a:spcBef>
              <a:buFont typeface="Arial"/>
              <a:buChar char="•"/>
              <a:tabLst>
                <a:tab pos="1270603" algn="l"/>
              </a:tabLst>
            </a:pPr>
            <a:r>
              <a:rPr lang="en-US" i="1" dirty="0">
                <a:cs typeface="Times New Roman"/>
              </a:rPr>
              <a:t>F </a:t>
            </a:r>
            <a:r>
              <a:rPr lang="en-US" dirty="0">
                <a:cs typeface="Times New Roman"/>
              </a:rPr>
              <a:t>logically implies all dependencies in </a:t>
            </a:r>
            <a:r>
              <a:rPr lang="en-US" i="1" dirty="0">
                <a:cs typeface="Times New Roman"/>
              </a:rPr>
              <a:t>F</a:t>
            </a:r>
            <a:r>
              <a:rPr lang="en-US" i="1" baseline="-21072" dirty="0">
                <a:cs typeface="Times New Roman"/>
              </a:rPr>
              <a:t>c</a:t>
            </a:r>
            <a:endParaRPr lang="en-US" baseline="-21072" dirty="0">
              <a:cs typeface="Times New Roman"/>
            </a:endParaRPr>
          </a:p>
          <a:p>
            <a:pPr marL="0" lvl="2" indent="-342891">
              <a:spcBef>
                <a:spcPts val="400"/>
              </a:spcBef>
              <a:buFont typeface="Arial"/>
              <a:buChar char="•"/>
              <a:tabLst>
                <a:tab pos="1270603" algn="l"/>
              </a:tabLst>
            </a:pPr>
            <a:r>
              <a:rPr lang="en-US" i="1" dirty="0">
                <a:cs typeface="Times New Roman"/>
              </a:rPr>
              <a:t>F</a:t>
            </a:r>
            <a:r>
              <a:rPr lang="en-US" i="1" baseline="-21072" dirty="0">
                <a:cs typeface="Times New Roman"/>
              </a:rPr>
              <a:t>c  </a:t>
            </a:r>
            <a:r>
              <a:rPr lang="en-US" dirty="0">
                <a:cs typeface="Times New Roman"/>
              </a:rPr>
              <a:t>logically implies all dependencies in </a:t>
            </a:r>
            <a:r>
              <a:rPr lang="en-US" i="1" dirty="0">
                <a:cs typeface="Times New Roman"/>
              </a:rPr>
              <a:t>F</a:t>
            </a:r>
            <a:endParaRPr lang="en-US" dirty="0">
              <a:cs typeface="Times New Roman"/>
            </a:endParaRPr>
          </a:p>
          <a:p>
            <a:pPr marL="0" lvl="2" indent="-342891">
              <a:spcBef>
                <a:spcPts val="400"/>
              </a:spcBef>
              <a:buFont typeface="Arial"/>
              <a:buChar char="•"/>
              <a:tabLst>
                <a:tab pos="1270603" algn="l"/>
              </a:tabLst>
            </a:pPr>
            <a:r>
              <a:rPr lang="en-US" dirty="0">
                <a:cs typeface="Times New Roman"/>
              </a:rPr>
              <a:t>No FD in </a:t>
            </a:r>
            <a:r>
              <a:rPr lang="en-US" i="1" dirty="0">
                <a:cs typeface="Times New Roman"/>
              </a:rPr>
              <a:t>F</a:t>
            </a:r>
            <a:r>
              <a:rPr lang="en-US" i="1" baseline="-21072" dirty="0">
                <a:cs typeface="Times New Roman"/>
              </a:rPr>
              <a:t>c  </a:t>
            </a:r>
            <a:r>
              <a:rPr lang="en-US" dirty="0">
                <a:cs typeface="Times New Roman"/>
              </a:rPr>
              <a:t>contains an extraneous attribute</a:t>
            </a:r>
          </a:p>
          <a:p>
            <a:pPr marL="0" lvl="2" indent="-342891">
              <a:spcBef>
                <a:spcPts val="400"/>
              </a:spcBef>
              <a:buFont typeface="Arial"/>
              <a:buChar char="•"/>
              <a:tabLst>
                <a:tab pos="1270603" algn="l"/>
              </a:tabLst>
            </a:pPr>
            <a:r>
              <a:rPr lang="en-US" dirty="0">
                <a:cs typeface="Times New Roman"/>
              </a:rPr>
              <a:t>Each left side of functional dependency in </a:t>
            </a:r>
            <a:r>
              <a:rPr lang="en-US" i="1" dirty="0">
                <a:cs typeface="Times New Roman"/>
              </a:rPr>
              <a:t>F</a:t>
            </a:r>
            <a:r>
              <a:rPr lang="en-US" i="1" baseline="-21072" dirty="0">
                <a:cs typeface="Times New Roman"/>
              </a:rPr>
              <a:t>c  </a:t>
            </a:r>
            <a:r>
              <a:rPr lang="en-US" dirty="0">
                <a:cs typeface="Times New Roman"/>
              </a:rPr>
              <a:t>is unique</a:t>
            </a:r>
          </a:p>
          <a:p>
            <a:pPr>
              <a:spcBef>
                <a:spcPts val="400"/>
              </a:spcBef>
            </a:pPr>
            <a:endParaRPr lang="en-US" sz="1200" dirty="0">
              <a:cs typeface="Times New Roman"/>
            </a:endParaRPr>
          </a:p>
          <a:p>
            <a:pPr>
              <a:lnSpc>
                <a:spcPts val="2511"/>
              </a:lnSpc>
              <a:spcBef>
                <a:spcPts val="400"/>
              </a:spcBef>
            </a:pPr>
            <a:r>
              <a:rPr lang="en-US" sz="2667" b="1" dirty="0">
                <a:cs typeface="Times New Roman"/>
              </a:rPr>
              <a:t>repeat</a:t>
            </a:r>
            <a:endParaRPr lang="en-US" sz="2667" dirty="0">
              <a:cs typeface="Times New Roman"/>
            </a:endParaRPr>
          </a:p>
          <a:p>
            <a:pPr lvl="1">
              <a:lnSpc>
                <a:spcPts val="2380"/>
              </a:lnSpc>
              <a:spcBef>
                <a:spcPts val="400"/>
              </a:spcBef>
            </a:pPr>
            <a:r>
              <a:rPr lang="en-US" sz="2667" dirty="0">
                <a:cs typeface="Times New Roman"/>
              </a:rPr>
              <a:t>Use the union rule to replace any dependencies in </a:t>
            </a:r>
            <a:r>
              <a:rPr lang="en-US" sz="2667" i="1" dirty="0">
                <a:cs typeface="Times New Roman"/>
              </a:rPr>
              <a:t>F</a:t>
            </a:r>
            <a:endParaRPr lang="en-US" sz="2667" dirty="0">
              <a:cs typeface="Times New Roman"/>
            </a:endParaRPr>
          </a:p>
          <a:p>
            <a:pPr lvl="1">
              <a:lnSpc>
                <a:spcPts val="2385"/>
              </a:lnSpc>
              <a:spcBef>
                <a:spcPts val="400"/>
              </a:spcBef>
            </a:pPr>
            <a:r>
              <a:rPr lang="en-US" sz="2667" dirty="0">
                <a:latin typeface="Helvetica" charset="0"/>
                <a:cs typeface="Times New Roman"/>
              </a:rPr>
              <a:t>𝛂</a:t>
            </a:r>
            <a:r>
              <a:rPr lang="en-US" sz="2667" baseline="-21072" dirty="0">
                <a:cs typeface="Times New Roman"/>
              </a:rPr>
              <a:t>1</a:t>
            </a:r>
            <a:r>
              <a:rPr lang="en-US" sz="2667" dirty="0">
                <a:latin typeface="Helvetica" charset="0"/>
                <a:cs typeface="Times New Roman"/>
              </a:rPr>
              <a:t> ➝ 𝛽</a:t>
            </a:r>
            <a:r>
              <a:rPr lang="en-US" sz="2667" baseline="-21072" dirty="0">
                <a:cs typeface="Times New Roman"/>
              </a:rPr>
              <a:t>1</a:t>
            </a:r>
            <a:r>
              <a:rPr lang="en-US" sz="2667" dirty="0">
                <a:latin typeface="Helvetica" charset="0"/>
                <a:cs typeface="Times New Roman"/>
              </a:rPr>
              <a:t> </a:t>
            </a:r>
            <a:r>
              <a:rPr lang="en-US" sz="2667" baseline="-21072" dirty="0">
                <a:cs typeface="Times New Roman"/>
              </a:rPr>
              <a:t> </a:t>
            </a:r>
            <a:r>
              <a:rPr lang="en-US" sz="2667" dirty="0">
                <a:cs typeface="Times New Roman"/>
              </a:rPr>
              <a:t>and </a:t>
            </a:r>
            <a:r>
              <a:rPr lang="en-US" sz="2667" dirty="0">
                <a:latin typeface="Helvetica" charset="0"/>
                <a:cs typeface="Times New Roman"/>
              </a:rPr>
              <a:t>𝛂</a:t>
            </a:r>
            <a:r>
              <a:rPr lang="en-US" sz="2667" baseline="-21072" dirty="0">
                <a:cs typeface="Times New Roman"/>
              </a:rPr>
              <a:t>1</a:t>
            </a:r>
            <a:r>
              <a:rPr lang="en-US" sz="2667" dirty="0">
                <a:latin typeface="Helvetica" charset="0"/>
                <a:cs typeface="Times New Roman"/>
              </a:rPr>
              <a:t> ➝ 𝛽</a:t>
            </a:r>
            <a:r>
              <a:rPr lang="en-US" sz="2667" baseline="-21072" dirty="0">
                <a:cs typeface="Times New Roman"/>
              </a:rPr>
              <a:t>2 </a:t>
            </a:r>
            <a:r>
              <a:rPr lang="en-US" sz="2667" dirty="0">
                <a:cs typeface="Times New Roman"/>
              </a:rPr>
              <a:t>with </a:t>
            </a:r>
            <a:r>
              <a:rPr lang="en-US" sz="2667" dirty="0">
                <a:latin typeface="Helvetica" charset="0"/>
                <a:cs typeface="Times New Roman"/>
              </a:rPr>
              <a:t>𝛂</a:t>
            </a:r>
            <a:r>
              <a:rPr lang="en-US" sz="2667" baseline="-21072" dirty="0">
                <a:cs typeface="Times New Roman"/>
              </a:rPr>
              <a:t>1</a:t>
            </a:r>
            <a:r>
              <a:rPr lang="en-US" sz="2667" dirty="0">
                <a:latin typeface="Helvetica" charset="0"/>
                <a:cs typeface="Times New Roman"/>
              </a:rPr>
              <a:t> ➝ 𝛽</a:t>
            </a:r>
            <a:r>
              <a:rPr lang="en-US" sz="2667" baseline="-21072" dirty="0">
                <a:cs typeface="Times New Roman"/>
              </a:rPr>
              <a:t>1</a:t>
            </a:r>
            <a:r>
              <a:rPr lang="en-US" sz="2667" dirty="0">
                <a:latin typeface="Helvetica" charset="0"/>
                <a:cs typeface="Times New Roman"/>
              </a:rPr>
              <a:t> 𝛽</a:t>
            </a:r>
            <a:r>
              <a:rPr lang="en-US" sz="2667" baseline="-21072" dirty="0">
                <a:cs typeface="Times New Roman"/>
              </a:rPr>
              <a:t>2</a:t>
            </a:r>
            <a:endParaRPr lang="en-US" sz="2667" dirty="0">
              <a:latin typeface="Helvetica" charset="0"/>
              <a:cs typeface="Times New Roman"/>
            </a:endParaRPr>
          </a:p>
          <a:p>
            <a:pPr lvl="1">
              <a:lnSpc>
                <a:spcPts val="2385"/>
              </a:lnSpc>
              <a:spcBef>
                <a:spcPts val="400"/>
              </a:spcBef>
            </a:pPr>
            <a:r>
              <a:rPr lang="en-US" sz="2667" dirty="0">
                <a:cs typeface="Times New Roman"/>
              </a:rPr>
              <a:t>Find a FD </a:t>
            </a:r>
            <a:r>
              <a:rPr lang="en-US" sz="2667" dirty="0">
                <a:latin typeface="Helvetica" charset="0"/>
                <a:cs typeface="Times New Roman"/>
              </a:rPr>
              <a:t>𝛂 ➝ 𝛽</a:t>
            </a:r>
            <a:r>
              <a:rPr lang="en-US" sz="3200" dirty="0">
                <a:latin typeface="Helvetica" charset="0"/>
                <a:cs typeface="Times New Roman"/>
              </a:rPr>
              <a:t> </a:t>
            </a:r>
            <a:r>
              <a:rPr lang="en-US" sz="2667" dirty="0">
                <a:cs typeface="Times New Roman"/>
              </a:rPr>
              <a:t>with an extraneous attribute either in </a:t>
            </a:r>
            <a:r>
              <a:rPr lang="en-US" dirty="0">
                <a:latin typeface="Helvetica" charset="0"/>
                <a:cs typeface="Times New Roman"/>
              </a:rPr>
              <a:t>𝛂 </a:t>
            </a:r>
            <a:r>
              <a:rPr lang="en-US" sz="2667" dirty="0">
                <a:cs typeface="Times New Roman"/>
              </a:rPr>
              <a:t>or in </a:t>
            </a:r>
            <a:r>
              <a:rPr lang="en-US" dirty="0">
                <a:latin typeface="Helvetica" charset="0"/>
                <a:cs typeface="Times New Roman"/>
              </a:rPr>
              <a:t>𝛽</a:t>
            </a:r>
            <a:endParaRPr lang="en-US" sz="2667" dirty="0">
              <a:cs typeface="Symbol"/>
            </a:endParaRPr>
          </a:p>
          <a:p>
            <a:pPr lvl="1">
              <a:lnSpc>
                <a:spcPts val="2369"/>
              </a:lnSpc>
              <a:spcBef>
                <a:spcPts val="400"/>
              </a:spcBef>
            </a:pPr>
            <a:r>
              <a:rPr lang="en-US" sz="2667" dirty="0">
                <a:cs typeface="Times New Roman"/>
              </a:rPr>
              <a:t>	If an extraneous attribute is found, delete it from </a:t>
            </a:r>
            <a:r>
              <a:rPr lang="en-US" sz="2667" dirty="0">
                <a:latin typeface="Helvetica" charset="0"/>
                <a:cs typeface="Times New Roman"/>
              </a:rPr>
              <a:t>𝛂</a:t>
            </a:r>
            <a:r>
              <a:rPr lang="en-US" sz="2667" baseline="-21072" dirty="0">
                <a:cs typeface="Times New Roman"/>
              </a:rPr>
              <a:t>1</a:t>
            </a:r>
            <a:r>
              <a:rPr lang="en-US" sz="2667" dirty="0">
                <a:latin typeface="Helvetica" charset="0"/>
                <a:cs typeface="Times New Roman"/>
              </a:rPr>
              <a:t> ➝ 𝛽</a:t>
            </a:r>
            <a:r>
              <a:rPr lang="en-US" sz="2667" baseline="-21072" dirty="0">
                <a:cs typeface="Times New Roman"/>
              </a:rPr>
              <a:t>1</a:t>
            </a:r>
            <a:r>
              <a:rPr lang="en-US" sz="3200" dirty="0">
                <a:latin typeface="Helvetica" charset="0"/>
                <a:cs typeface="Times New Roman"/>
              </a:rPr>
              <a:t> </a:t>
            </a:r>
          </a:p>
          <a:p>
            <a:pPr>
              <a:lnSpc>
                <a:spcPts val="2369"/>
              </a:lnSpc>
              <a:spcBef>
                <a:spcPts val="400"/>
              </a:spcBef>
            </a:pPr>
            <a:r>
              <a:rPr lang="en-US" sz="2667" b="1" dirty="0">
                <a:cs typeface="Times New Roman"/>
              </a:rPr>
              <a:t>until </a:t>
            </a:r>
            <a:r>
              <a:rPr lang="en-US" sz="2667" i="1" dirty="0">
                <a:cs typeface="Times New Roman"/>
              </a:rPr>
              <a:t>F </a:t>
            </a:r>
            <a:r>
              <a:rPr lang="en-US" sz="2667" dirty="0">
                <a:cs typeface="Times New Roman"/>
              </a:rPr>
              <a:t>does not change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71B10-6481-4237-892E-C16A21E09A21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DF3E0-CF44-46B0-9468-ED759EC5E60A}"/>
              </a:ext>
            </a:extLst>
          </p:cNvPr>
          <p:cNvSpPr txBox="1"/>
          <p:nvPr/>
        </p:nvSpPr>
        <p:spPr>
          <a:xfrm>
            <a:off x="317501" y="58580"/>
            <a:ext cx="391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CMSC 508 – Database Theory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3BFF9-8B48-4EB2-80A6-4E3381E5AC87}"/>
              </a:ext>
            </a:extLst>
          </p:cNvPr>
          <p:cNvSpPr txBox="1"/>
          <p:nvPr/>
        </p:nvSpPr>
        <p:spPr>
          <a:xfrm>
            <a:off x="8421331" y="58580"/>
            <a:ext cx="3609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Relational database design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FF823E-93B4-45FE-A43C-CB1BC09425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659" y="121920"/>
            <a:ext cx="2828684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78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09601" y="1288715"/>
            <a:ext cx="11137751" cy="5153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888">
              <a:spcBef>
                <a:spcPts val="1020"/>
              </a:spcBef>
            </a:pPr>
            <a:r>
              <a:rPr sz="2400" i="1" dirty="0">
                <a:latin typeface="Helvetica" charset="0"/>
                <a:ea typeface="Helvetica" charset="0"/>
                <a:cs typeface="Helvetica" charset="0"/>
              </a:rPr>
              <a:t>R </a:t>
            </a:r>
            <a:r>
              <a:rPr sz="2400" dirty="0">
                <a:latin typeface="Helvetica" charset="0"/>
                <a:ea typeface="Helvetica" charset="0"/>
                <a:cs typeface="Helvetica" charset="0"/>
              </a:rPr>
              <a:t>= (</a:t>
            </a:r>
            <a:r>
              <a:rPr sz="2400" i="1" dirty="0">
                <a:latin typeface="Helvetica" charset="0"/>
                <a:ea typeface="Helvetica" charset="0"/>
                <a:cs typeface="Helvetica" charset="0"/>
              </a:rPr>
              <a:t>A, B, C),  F = {A </a:t>
            </a:r>
            <a:r>
              <a:rPr lang="de-DE" sz="2400" dirty="0">
                <a:latin typeface="Helvetica" charset="0"/>
                <a:ea typeface="Helvetica" charset="0"/>
                <a:cs typeface="Helvetica" charset="0"/>
              </a:rPr>
              <a:t>➝ </a:t>
            </a:r>
            <a:r>
              <a:rPr sz="2400" i="1" dirty="0">
                <a:latin typeface="Helvetica" charset="0"/>
                <a:ea typeface="Helvetica" charset="0"/>
                <a:cs typeface="Helvetica" charset="0"/>
              </a:rPr>
              <a:t>BC, B </a:t>
            </a:r>
            <a:r>
              <a:rPr lang="de-DE" sz="2400" dirty="0">
                <a:latin typeface="Helvetica" charset="0"/>
                <a:ea typeface="Helvetica" charset="0"/>
                <a:cs typeface="Helvetica" charset="0"/>
              </a:rPr>
              <a:t>➝ </a:t>
            </a:r>
            <a:r>
              <a:rPr sz="2400" i="1" dirty="0">
                <a:latin typeface="Helvetica" charset="0"/>
                <a:ea typeface="Helvetica" charset="0"/>
                <a:cs typeface="Helvetica" charset="0"/>
              </a:rPr>
              <a:t>C, A </a:t>
            </a:r>
            <a:r>
              <a:rPr lang="de-DE" sz="2400" dirty="0">
                <a:latin typeface="Helvetica" charset="0"/>
                <a:ea typeface="Helvetica" charset="0"/>
                <a:cs typeface="Helvetica" charset="0"/>
              </a:rPr>
              <a:t>➝ </a:t>
            </a:r>
            <a:r>
              <a:rPr sz="2400" i="1" dirty="0">
                <a:latin typeface="Helvetica" charset="0"/>
                <a:ea typeface="Helvetica" charset="0"/>
                <a:cs typeface="Helvetica" charset="0"/>
              </a:rPr>
              <a:t>B, AB </a:t>
            </a:r>
            <a:r>
              <a:rPr lang="de-DE" sz="2400" dirty="0">
                <a:latin typeface="Helvetica" charset="0"/>
                <a:ea typeface="Helvetica" charset="0"/>
                <a:cs typeface="Helvetica" charset="0"/>
              </a:rPr>
              <a:t>➝ </a:t>
            </a:r>
            <a:r>
              <a:rPr sz="2400" i="1" dirty="0"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sz="2400" dirty="0">
                <a:latin typeface="Helvetica" charset="0"/>
                <a:ea typeface="Helvetica" charset="0"/>
                <a:cs typeface="Helvetica" charset="0"/>
              </a:rPr>
              <a:t>}</a:t>
            </a:r>
          </a:p>
          <a:p>
            <a:pPr marL="469888" marR="2548827" lvl="1">
              <a:lnSpc>
                <a:spcPct val="137700"/>
              </a:lnSpc>
              <a:tabLst>
                <a:tab pos="813414" algn="l"/>
              </a:tabLst>
            </a:pPr>
            <a:r>
              <a:rPr sz="2400" dirty="0">
                <a:cs typeface="Times New Roman"/>
              </a:rPr>
              <a:t>Combine </a:t>
            </a:r>
            <a:r>
              <a:rPr sz="2400" i="1" dirty="0">
                <a:cs typeface="Times New Roman"/>
              </a:rPr>
              <a:t>A </a:t>
            </a:r>
            <a:r>
              <a:rPr lang="de-DE" sz="2400" dirty="0">
                <a:cs typeface="Times New Roman"/>
              </a:rPr>
              <a:t>➝ </a:t>
            </a:r>
            <a:r>
              <a:rPr sz="2400" i="1" dirty="0">
                <a:cs typeface="Times New Roman"/>
              </a:rPr>
              <a:t>BC </a:t>
            </a:r>
            <a:r>
              <a:rPr sz="2400" dirty="0">
                <a:cs typeface="Times New Roman"/>
              </a:rPr>
              <a:t>and </a:t>
            </a:r>
            <a:r>
              <a:rPr sz="2400" i="1" dirty="0">
                <a:cs typeface="Times New Roman"/>
              </a:rPr>
              <a:t>A </a:t>
            </a:r>
            <a:r>
              <a:rPr lang="de-DE" sz="2400" dirty="0">
                <a:cs typeface="Times New Roman"/>
              </a:rPr>
              <a:t>➝ </a:t>
            </a:r>
            <a:r>
              <a:rPr sz="2400" i="1" dirty="0">
                <a:cs typeface="Times New Roman"/>
              </a:rPr>
              <a:t>B </a:t>
            </a:r>
            <a:r>
              <a:rPr sz="2400" dirty="0">
                <a:cs typeface="Times New Roman"/>
              </a:rPr>
              <a:t>into </a:t>
            </a:r>
            <a:r>
              <a:rPr sz="2400" i="1" dirty="0">
                <a:cs typeface="Times New Roman"/>
              </a:rPr>
              <a:t>A </a:t>
            </a:r>
            <a:r>
              <a:rPr lang="de-DE" sz="2400" dirty="0">
                <a:cs typeface="Times New Roman"/>
              </a:rPr>
              <a:t>➝ </a:t>
            </a:r>
            <a:r>
              <a:rPr sz="2400" i="1" dirty="0">
                <a:cs typeface="Times New Roman"/>
              </a:rPr>
              <a:t>BC </a:t>
            </a:r>
            <a:endParaRPr lang="en-US" sz="2400" i="1" dirty="0">
              <a:cs typeface="Times New Roman"/>
            </a:endParaRPr>
          </a:p>
          <a:p>
            <a:pPr marL="469888" marR="2548827" lvl="1">
              <a:lnSpc>
                <a:spcPct val="137700"/>
              </a:lnSpc>
              <a:tabLst>
                <a:tab pos="813414" algn="l"/>
              </a:tabLst>
            </a:pPr>
            <a:r>
              <a:rPr sz="2400" i="1" dirty="0">
                <a:cs typeface="Times New Roman"/>
              </a:rPr>
              <a:t>F’ = {A </a:t>
            </a:r>
            <a:r>
              <a:rPr lang="de-DE" sz="2400" dirty="0">
                <a:cs typeface="Times New Roman"/>
              </a:rPr>
              <a:t>➝ </a:t>
            </a:r>
            <a:r>
              <a:rPr sz="2400" i="1" dirty="0">
                <a:cs typeface="Times New Roman"/>
              </a:rPr>
              <a:t>BC, B </a:t>
            </a:r>
            <a:r>
              <a:rPr lang="de-DE" sz="2400" dirty="0">
                <a:cs typeface="Times New Roman"/>
              </a:rPr>
              <a:t>➝ </a:t>
            </a:r>
            <a:r>
              <a:rPr sz="2400" i="1" dirty="0">
                <a:cs typeface="Times New Roman"/>
              </a:rPr>
              <a:t>C, AB </a:t>
            </a:r>
            <a:r>
              <a:rPr lang="de-DE" sz="2400" dirty="0">
                <a:cs typeface="Times New Roman"/>
              </a:rPr>
              <a:t>➝ </a:t>
            </a:r>
            <a:r>
              <a:rPr sz="2400" i="1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}</a:t>
            </a:r>
          </a:p>
          <a:p>
            <a:pPr marL="812780" lvl="1" indent="-342891">
              <a:spcBef>
                <a:spcPts val="1005"/>
              </a:spcBef>
              <a:buFont typeface="Arial"/>
              <a:buChar char="•"/>
              <a:tabLst>
                <a:tab pos="813414" algn="l"/>
              </a:tabLst>
            </a:pPr>
            <a:r>
              <a:rPr lang="en-US" sz="2400" dirty="0">
                <a:cs typeface="Times New Roman"/>
              </a:rPr>
              <a:t>Is </a:t>
            </a:r>
            <a:r>
              <a:rPr sz="2400" i="1" dirty="0">
                <a:cs typeface="Times New Roman"/>
              </a:rPr>
              <a:t>A </a:t>
            </a:r>
            <a:r>
              <a:rPr sz="2400" dirty="0">
                <a:cs typeface="Times New Roman"/>
              </a:rPr>
              <a:t>extraneous in </a:t>
            </a:r>
            <a:r>
              <a:rPr sz="2400" i="1" dirty="0">
                <a:cs typeface="Times New Roman"/>
              </a:rPr>
              <a:t>AB </a:t>
            </a:r>
            <a:r>
              <a:rPr lang="de-DE" sz="2400" dirty="0">
                <a:cs typeface="Times New Roman"/>
              </a:rPr>
              <a:t>➝ </a:t>
            </a:r>
            <a:r>
              <a:rPr sz="2400" i="1" dirty="0">
                <a:cs typeface="Times New Roman"/>
              </a:rPr>
              <a:t>C</a:t>
            </a:r>
            <a:r>
              <a:rPr lang="en-US" sz="2400" i="1" dirty="0">
                <a:cs typeface="Times New Roman"/>
              </a:rPr>
              <a:t> ?</a:t>
            </a:r>
            <a:endParaRPr sz="2400" dirty="0">
              <a:cs typeface="Times New Roman"/>
            </a:endParaRPr>
          </a:p>
          <a:p>
            <a:pPr marL="927077" marR="5080">
              <a:spcBef>
                <a:spcPts val="995"/>
              </a:spcBef>
              <a:tabLst>
                <a:tab pos="4726822" algn="l"/>
                <a:tab pos="6147281" algn="l"/>
              </a:tabLst>
            </a:pPr>
            <a:r>
              <a:rPr sz="2400" dirty="0">
                <a:cs typeface="Times New Roman"/>
              </a:rPr>
              <a:t>Check if the result of deleting A from </a:t>
            </a:r>
            <a:r>
              <a:rPr sz="2400" i="1" dirty="0">
                <a:cs typeface="Times New Roman"/>
              </a:rPr>
              <a:t>AB </a:t>
            </a:r>
            <a:r>
              <a:rPr lang="de-DE" sz="2400" dirty="0">
                <a:cs typeface="Times New Roman"/>
              </a:rPr>
              <a:t>➝ </a:t>
            </a:r>
            <a:r>
              <a:rPr sz="2400" i="1" dirty="0">
                <a:cs typeface="Times New Roman"/>
              </a:rPr>
              <a:t>C	</a:t>
            </a:r>
            <a:r>
              <a:rPr sz="2400" dirty="0">
                <a:cs typeface="Times New Roman"/>
              </a:rPr>
              <a:t>is implied by the other dependencies. Yes: in fact,</a:t>
            </a:r>
            <a:r>
              <a:rPr lang="en-US" sz="2400" dirty="0">
                <a:cs typeface="Times New Roman"/>
              </a:rPr>
              <a:t> </a:t>
            </a:r>
            <a:r>
              <a:rPr sz="2400" i="1" dirty="0">
                <a:cs typeface="Times New Roman"/>
              </a:rPr>
              <a:t>B </a:t>
            </a:r>
            <a:r>
              <a:rPr lang="de-DE" sz="2400" dirty="0">
                <a:cs typeface="Times New Roman"/>
              </a:rPr>
              <a:t>➝ </a:t>
            </a:r>
            <a:r>
              <a:rPr sz="2400" i="1" dirty="0">
                <a:cs typeface="Times New Roman"/>
              </a:rPr>
              <a:t>C </a:t>
            </a:r>
            <a:r>
              <a:rPr sz="2400" dirty="0">
                <a:cs typeface="Times New Roman"/>
              </a:rPr>
              <a:t>is already present</a:t>
            </a:r>
            <a:r>
              <a:rPr lang="en-US" sz="2400" dirty="0">
                <a:cs typeface="Times New Roman"/>
              </a:rPr>
              <a:t>, so remove it</a:t>
            </a:r>
            <a:endParaRPr sz="2400" dirty="0">
              <a:cs typeface="Times New Roman"/>
            </a:endParaRPr>
          </a:p>
          <a:p>
            <a:pPr marL="927077">
              <a:spcBef>
                <a:spcPts val="995"/>
              </a:spcBef>
            </a:pPr>
            <a:r>
              <a:rPr sz="2400" dirty="0">
                <a:cs typeface="Times New Roman"/>
              </a:rPr>
              <a:t>F’ = </a:t>
            </a:r>
            <a:r>
              <a:rPr sz="2400" i="1" dirty="0">
                <a:cs typeface="Times New Roman"/>
              </a:rPr>
              <a:t>{A </a:t>
            </a:r>
            <a:r>
              <a:rPr lang="de-DE" sz="2400" dirty="0">
                <a:cs typeface="Times New Roman"/>
              </a:rPr>
              <a:t>➝ </a:t>
            </a:r>
            <a:r>
              <a:rPr sz="2400" i="1" dirty="0">
                <a:cs typeface="Times New Roman"/>
              </a:rPr>
              <a:t>BC, B </a:t>
            </a:r>
            <a:r>
              <a:rPr lang="de-DE" sz="2400" dirty="0">
                <a:cs typeface="Times New Roman"/>
              </a:rPr>
              <a:t>➝ </a:t>
            </a:r>
            <a:r>
              <a:rPr sz="2400" i="1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}</a:t>
            </a:r>
          </a:p>
          <a:p>
            <a:pPr marL="812780" lvl="1" indent="-342891">
              <a:spcBef>
                <a:spcPts val="1011"/>
              </a:spcBef>
              <a:buFont typeface="Arial"/>
              <a:buChar char="•"/>
              <a:tabLst>
                <a:tab pos="813414" algn="l"/>
              </a:tabLst>
            </a:pPr>
            <a:r>
              <a:rPr lang="en-US" sz="2400" dirty="0">
                <a:cs typeface="Times New Roman"/>
              </a:rPr>
              <a:t>Is </a:t>
            </a:r>
            <a:r>
              <a:rPr sz="2400" i="1" dirty="0">
                <a:cs typeface="Times New Roman"/>
              </a:rPr>
              <a:t>C </a:t>
            </a:r>
            <a:r>
              <a:rPr sz="2400" dirty="0">
                <a:cs typeface="Times New Roman"/>
              </a:rPr>
              <a:t>extraneous in </a:t>
            </a:r>
            <a:r>
              <a:rPr sz="2400" i="1" dirty="0">
                <a:cs typeface="Times New Roman"/>
              </a:rPr>
              <a:t>A </a:t>
            </a:r>
            <a:r>
              <a:rPr lang="de-DE" sz="2400" dirty="0">
                <a:cs typeface="Times New Roman"/>
              </a:rPr>
              <a:t>➝ </a:t>
            </a:r>
            <a:r>
              <a:rPr sz="2400" i="1" dirty="0">
                <a:cs typeface="Times New Roman"/>
              </a:rPr>
              <a:t>BC</a:t>
            </a:r>
            <a:r>
              <a:rPr lang="en-US" sz="2400" i="1" dirty="0">
                <a:cs typeface="Times New Roman"/>
              </a:rPr>
              <a:t> ?</a:t>
            </a:r>
            <a:endParaRPr sz="2400" dirty="0">
              <a:cs typeface="Times New Roman"/>
            </a:endParaRPr>
          </a:p>
          <a:p>
            <a:pPr marL="927077" marR="540372">
              <a:spcBef>
                <a:spcPts val="995"/>
              </a:spcBef>
            </a:pPr>
            <a:r>
              <a:rPr sz="2400" dirty="0">
                <a:cs typeface="Times New Roman"/>
              </a:rPr>
              <a:t>Check if </a:t>
            </a:r>
            <a:r>
              <a:rPr sz="2400" i="1" dirty="0">
                <a:cs typeface="Times New Roman"/>
              </a:rPr>
              <a:t>A </a:t>
            </a:r>
            <a:r>
              <a:rPr lang="de-DE" sz="2400" dirty="0">
                <a:cs typeface="Times New Roman"/>
              </a:rPr>
              <a:t>➝ </a:t>
            </a:r>
            <a:r>
              <a:rPr sz="2400" i="1" dirty="0">
                <a:cs typeface="Times New Roman"/>
              </a:rPr>
              <a:t>C </a:t>
            </a:r>
            <a:r>
              <a:rPr sz="2400" dirty="0">
                <a:cs typeface="Times New Roman"/>
              </a:rPr>
              <a:t>is logically implied by </a:t>
            </a:r>
            <a:r>
              <a:rPr sz="2400" i="1" dirty="0">
                <a:cs typeface="Times New Roman"/>
              </a:rPr>
              <a:t>A </a:t>
            </a:r>
            <a:r>
              <a:rPr lang="de-DE" sz="2400" dirty="0">
                <a:cs typeface="Times New Roman"/>
              </a:rPr>
              <a:t>➝ </a:t>
            </a:r>
            <a:r>
              <a:rPr sz="2400" i="1" dirty="0">
                <a:cs typeface="Times New Roman"/>
              </a:rPr>
              <a:t>B </a:t>
            </a:r>
            <a:r>
              <a:rPr sz="2400" dirty="0">
                <a:cs typeface="Times New Roman"/>
              </a:rPr>
              <a:t>and the other dependencies. Yes</a:t>
            </a:r>
            <a:r>
              <a:rPr sz="2400" i="1" dirty="0">
                <a:cs typeface="Times New Roman"/>
              </a:rPr>
              <a:t>: </a:t>
            </a:r>
            <a:r>
              <a:rPr sz="2400" dirty="0">
                <a:cs typeface="Times New Roman"/>
              </a:rPr>
              <a:t>using transitivity on </a:t>
            </a:r>
            <a:r>
              <a:rPr sz="2400" i="1" dirty="0">
                <a:cs typeface="Times New Roman"/>
              </a:rPr>
              <a:t>A </a:t>
            </a:r>
            <a:r>
              <a:rPr lang="de-DE" sz="2400" dirty="0">
                <a:cs typeface="Times New Roman"/>
              </a:rPr>
              <a:t>➝ </a:t>
            </a:r>
            <a:r>
              <a:rPr sz="2400" i="1" dirty="0">
                <a:cs typeface="Times New Roman"/>
              </a:rPr>
              <a:t>B  and B </a:t>
            </a:r>
            <a:r>
              <a:rPr lang="de-DE" sz="2400" dirty="0">
                <a:cs typeface="Times New Roman"/>
              </a:rPr>
              <a:t>➝ </a:t>
            </a:r>
            <a:r>
              <a:rPr sz="2400" dirty="0">
                <a:cs typeface="Times New Roman"/>
              </a:rPr>
              <a:t>C</a:t>
            </a:r>
          </a:p>
          <a:p>
            <a:pPr marL="812780" lvl="1" indent="-342891">
              <a:spcBef>
                <a:spcPts val="995"/>
              </a:spcBef>
              <a:buFont typeface="Arial"/>
              <a:buChar char="•"/>
              <a:tabLst>
                <a:tab pos="813414" algn="l"/>
              </a:tabLst>
            </a:pPr>
            <a:r>
              <a:rPr sz="2667" dirty="0">
                <a:cs typeface="Times New Roman"/>
              </a:rPr>
              <a:t>The canonical cover </a:t>
            </a:r>
            <a:r>
              <a:rPr sz="2667" i="1" dirty="0">
                <a:cs typeface="Times New Roman"/>
              </a:rPr>
              <a:t>F</a:t>
            </a:r>
            <a:r>
              <a:rPr sz="2667" i="1" baseline="-21072" dirty="0">
                <a:cs typeface="Times New Roman"/>
              </a:rPr>
              <a:t>c </a:t>
            </a:r>
            <a:r>
              <a:rPr sz="2667" dirty="0">
                <a:cs typeface="Times New Roman"/>
              </a:rPr>
              <a:t>is: </a:t>
            </a:r>
            <a:r>
              <a:rPr lang="en-US" sz="2667" dirty="0">
                <a:cs typeface="Times New Roman"/>
              </a:rPr>
              <a:t>{</a:t>
            </a:r>
            <a:r>
              <a:rPr sz="2667" i="1" dirty="0">
                <a:cs typeface="Times New Roman"/>
              </a:rPr>
              <a:t>A </a:t>
            </a:r>
            <a:r>
              <a:rPr lang="de-DE" sz="2667" dirty="0">
                <a:cs typeface="Times New Roman"/>
              </a:rPr>
              <a:t>➝ </a:t>
            </a:r>
            <a:r>
              <a:rPr sz="2667" i="1" dirty="0">
                <a:cs typeface="Times New Roman"/>
              </a:rPr>
              <a:t>B, B </a:t>
            </a:r>
            <a:r>
              <a:rPr lang="de-DE" sz="2667" dirty="0">
                <a:cs typeface="Times New Roman"/>
              </a:rPr>
              <a:t>➝ </a:t>
            </a:r>
            <a:r>
              <a:rPr sz="2667" i="1" dirty="0">
                <a:cs typeface="Times New Roman"/>
              </a:rPr>
              <a:t>C</a:t>
            </a:r>
            <a:r>
              <a:rPr lang="en-US" sz="2667" i="1" dirty="0">
                <a:cs typeface="Times New Roman"/>
              </a:rPr>
              <a:t>}</a:t>
            </a:r>
            <a:endParaRPr sz="2667" dirty="0">
              <a:cs typeface="Times New Roman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110836" y="561325"/>
            <a:ext cx="1182624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0" tIns="0" rIns="0" bIns="0" rtlCol="0" anchor="ctr">
            <a:spAutoFit/>
          </a:bodyPr>
          <a:lstStyle>
            <a:lvl1pPr marL="0" marR="0" indent="0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Times New Roman"/>
                <a:ea typeface="+mn-ea"/>
                <a:cs typeface="Times New Roman"/>
                <a:sym typeface="Helvetica Light"/>
              </a:defRPr>
            </a:lvl1pPr>
            <a:lvl2pPr marL="0" marR="0" indent="160729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321457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482186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642915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803643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964372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125101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285829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2700"/>
            <a:r>
              <a:rPr lang="en-US" sz="4800" b="0" kern="0" dirty="0">
                <a:solidFill>
                  <a:schemeClr val="tx1"/>
                </a:solidFill>
                <a:latin typeface="+mj-lt"/>
              </a:rPr>
              <a:t>Canonical Cover – an example</a:t>
            </a:r>
            <a:endParaRPr lang="en-US" sz="4800" b="0" kern="0" spc="-6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131218-1F23-4E9D-8564-4CC2883E0189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687A6-DF63-4D75-BDA8-6248BE297615}"/>
              </a:ext>
            </a:extLst>
          </p:cNvPr>
          <p:cNvSpPr txBox="1"/>
          <p:nvPr/>
        </p:nvSpPr>
        <p:spPr>
          <a:xfrm>
            <a:off x="317501" y="58580"/>
            <a:ext cx="391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CMSC 508 – Database Theory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BE1A93-A2E3-45B5-B75D-77005A820640}"/>
              </a:ext>
            </a:extLst>
          </p:cNvPr>
          <p:cNvSpPr txBox="1"/>
          <p:nvPr/>
        </p:nvSpPr>
        <p:spPr>
          <a:xfrm>
            <a:off x="8421331" y="58580"/>
            <a:ext cx="3609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Relational database design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FE04928-E279-45A5-8EFD-C1C613F889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659" y="121920"/>
            <a:ext cx="2828684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2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E9534EA-2CFE-1A42-B2AB-3B2C0D77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Decompositions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88909" marR="247644" lvl="1" indent="0">
              <a:spcBef>
                <a:spcPts val="995"/>
              </a:spcBef>
              <a:buNone/>
              <a:tabLst>
                <a:tab pos="812780" algn="l"/>
              </a:tabLst>
            </a:pPr>
            <a:endParaRPr lang="en-US" sz="2200" dirty="0">
              <a:latin typeface="Helvetica" charset="0"/>
              <a:cs typeface="Times New Roman"/>
            </a:endParaRPr>
          </a:p>
          <a:p>
            <a:pPr marL="157368" marR="247644" indent="0">
              <a:spcBef>
                <a:spcPts val="995"/>
              </a:spcBef>
              <a:buNone/>
              <a:tabLst>
                <a:tab pos="812780" algn="l"/>
              </a:tabLst>
            </a:pPr>
            <a:r>
              <a:rPr lang="en-US" sz="2200" dirty="0">
                <a:latin typeface="Helvetica" charset="0"/>
                <a:cs typeface="Times New Roman"/>
              </a:rPr>
              <a:t>Decomposition should be used judiciously. </a:t>
            </a:r>
          </a:p>
          <a:p>
            <a:pPr marL="525450" marR="247644" lvl="1" indent="-336542">
              <a:spcBef>
                <a:spcPts val="995"/>
              </a:spcBef>
              <a:tabLst>
                <a:tab pos="812780" algn="l"/>
              </a:tabLst>
            </a:pPr>
            <a:r>
              <a:rPr lang="en-US" sz="2200" dirty="0">
                <a:latin typeface="Helvetica" charset="0"/>
                <a:cs typeface="Times New Roman"/>
              </a:rPr>
              <a:t>Is there reason to decompose a relation? </a:t>
            </a:r>
          </a:p>
          <a:p>
            <a:pPr marL="525450" marR="247644" lvl="1" indent="-336542">
              <a:spcBef>
                <a:spcPts val="995"/>
              </a:spcBef>
              <a:tabLst>
                <a:tab pos="812780" algn="l"/>
              </a:tabLst>
            </a:pPr>
            <a:r>
              <a:rPr lang="en-US" sz="2200" dirty="0">
                <a:latin typeface="Helvetica" charset="0"/>
                <a:cs typeface="Times New Roman"/>
              </a:rPr>
              <a:t>What problems (if any) does the decomposition cause?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4760" y="1684438"/>
            <a:ext cx="5855296" cy="5416847"/>
          </a:xfrm>
        </p:spPr>
        <p:txBody>
          <a:bodyPr/>
          <a:lstStyle/>
          <a:p>
            <a:pPr marL="311143" indent="-69849">
              <a:spcBef>
                <a:spcPts val="1200"/>
              </a:spcBef>
              <a:buNone/>
            </a:pPr>
            <a:r>
              <a:rPr lang="is-IS" sz="2000" dirty="0">
                <a:latin typeface="Helvetica" charset="0"/>
                <a:cs typeface="Times New Roman"/>
              </a:rPr>
              <a:t>R (A</a:t>
            </a:r>
            <a:r>
              <a:rPr lang="is-IS" sz="2000" baseline="-25000" dirty="0">
                <a:latin typeface="Helvetica" charset="0"/>
                <a:cs typeface="Times New Roman"/>
              </a:rPr>
              <a:t>1</a:t>
            </a:r>
            <a:r>
              <a:rPr lang="is-IS" sz="2000" dirty="0">
                <a:latin typeface="Helvetica" charset="0"/>
                <a:cs typeface="Times New Roman"/>
              </a:rPr>
              <a:t>, A</a:t>
            </a:r>
            <a:r>
              <a:rPr lang="is-IS" sz="2000" baseline="-25000" dirty="0">
                <a:latin typeface="Helvetica" charset="0"/>
                <a:cs typeface="Times New Roman"/>
              </a:rPr>
              <a:t>2</a:t>
            </a:r>
            <a:r>
              <a:rPr lang="is-IS" sz="2000" dirty="0">
                <a:latin typeface="Helvetica" charset="0"/>
                <a:cs typeface="Times New Roman"/>
              </a:rPr>
              <a:t>, ..., A</a:t>
            </a:r>
            <a:r>
              <a:rPr lang="is-IS" sz="2000" baseline="-25000" dirty="0">
                <a:latin typeface="Helvetica" charset="0"/>
                <a:cs typeface="Times New Roman"/>
              </a:rPr>
              <a:t>n</a:t>
            </a:r>
            <a:r>
              <a:rPr lang="is-IS" sz="2000" dirty="0">
                <a:latin typeface="Helvetica" charset="0"/>
                <a:cs typeface="Times New Roman"/>
              </a:rPr>
              <a:t>)  =	   A  </a:t>
            </a:r>
          </a:p>
          <a:p>
            <a:pPr marL="311143" indent="-69849">
              <a:spcBef>
                <a:spcPts val="1200"/>
              </a:spcBef>
              <a:buNone/>
            </a:pPr>
            <a:r>
              <a:rPr lang="is-IS" sz="2000" dirty="0">
                <a:latin typeface="Helvetica" charset="0"/>
                <a:cs typeface="Times New Roman"/>
              </a:rPr>
              <a:t>R</a:t>
            </a:r>
            <a:r>
              <a:rPr lang="is-IS" sz="2000" baseline="-25000" dirty="0">
                <a:latin typeface="Helvetica" charset="0"/>
                <a:cs typeface="Times New Roman"/>
              </a:rPr>
              <a:t>1</a:t>
            </a:r>
            <a:r>
              <a:rPr lang="is-IS" sz="2000" dirty="0">
                <a:latin typeface="Helvetica" charset="0"/>
                <a:cs typeface="Times New Roman"/>
              </a:rPr>
              <a:t> (B</a:t>
            </a:r>
            <a:r>
              <a:rPr lang="is-IS" sz="2000" baseline="-25000" dirty="0">
                <a:latin typeface="Helvetica" charset="0"/>
                <a:cs typeface="Times New Roman"/>
              </a:rPr>
              <a:t>1</a:t>
            </a:r>
            <a:r>
              <a:rPr lang="is-IS" sz="2000" dirty="0">
                <a:latin typeface="Helvetica" charset="0"/>
                <a:cs typeface="Times New Roman"/>
              </a:rPr>
              <a:t>, B</a:t>
            </a:r>
            <a:r>
              <a:rPr lang="is-IS" sz="2000" baseline="-25000" dirty="0">
                <a:latin typeface="Helvetica" charset="0"/>
                <a:cs typeface="Times New Roman"/>
              </a:rPr>
              <a:t>2</a:t>
            </a:r>
            <a:r>
              <a:rPr lang="is-IS" sz="2000" dirty="0">
                <a:latin typeface="Helvetica" charset="0"/>
                <a:cs typeface="Times New Roman"/>
              </a:rPr>
              <a:t>, ..., B</a:t>
            </a:r>
            <a:r>
              <a:rPr lang="is-IS" sz="2000" baseline="-25000" dirty="0">
                <a:latin typeface="Helvetica" charset="0"/>
                <a:cs typeface="Times New Roman"/>
              </a:rPr>
              <a:t>n</a:t>
            </a:r>
            <a:r>
              <a:rPr lang="is-IS" sz="2000" dirty="0">
                <a:latin typeface="Helvetica" charset="0"/>
                <a:cs typeface="Times New Roman"/>
              </a:rPr>
              <a:t>)  =   B</a:t>
            </a:r>
            <a:endParaRPr lang="en-US" sz="2000" dirty="0"/>
          </a:p>
          <a:p>
            <a:pPr marL="311143" indent="-69849">
              <a:spcBef>
                <a:spcPts val="1200"/>
              </a:spcBef>
              <a:buNone/>
            </a:pPr>
            <a:r>
              <a:rPr lang="is-IS" sz="2000" dirty="0">
                <a:latin typeface="Helvetica" charset="0"/>
                <a:cs typeface="Times New Roman"/>
              </a:rPr>
              <a:t>R</a:t>
            </a:r>
            <a:r>
              <a:rPr lang="is-IS" sz="2000" baseline="-25000" dirty="0">
                <a:latin typeface="Helvetica" charset="0"/>
                <a:cs typeface="Times New Roman"/>
              </a:rPr>
              <a:t>2</a:t>
            </a:r>
            <a:r>
              <a:rPr lang="is-IS" sz="2000" dirty="0">
                <a:latin typeface="Helvetica" charset="0"/>
                <a:cs typeface="Times New Roman"/>
              </a:rPr>
              <a:t> (C</a:t>
            </a:r>
            <a:r>
              <a:rPr lang="is-IS" sz="2000" baseline="-25000" dirty="0">
                <a:latin typeface="Helvetica" charset="0"/>
                <a:cs typeface="Times New Roman"/>
              </a:rPr>
              <a:t>1</a:t>
            </a:r>
            <a:r>
              <a:rPr lang="is-IS" sz="2000" dirty="0">
                <a:latin typeface="Helvetica" charset="0"/>
                <a:cs typeface="Times New Roman"/>
              </a:rPr>
              <a:t>, C</a:t>
            </a:r>
            <a:r>
              <a:rPr lang="is-IS" sz="2000" baseline="-25000" dirty="0">
                <a:latin typeface="Helvetica" charset="0"/>
                <a:cs typeface="Times New Roman"/>
              </a:rPr>
              <a:t>2</a:t>
            </a:r>
            <a:r>
              <a:rPr lang="is-IS" sz="2000" dirty="0">
                <a:latin typeface="Helvetica" charset="0"/>
                <a:cs typeface="Times New Roman"/>
              </a:rPr>
              <a:t>, ..., C</a:t>
            </a:r>
            <a:r>
              <a:rPr lang="is-IS" sz="2000" baseline="-25000" dirty="0">
                <a:latin typeface="Helvetica" charset="0"/>
                <a:cs typeface="Times New Roman"/>
              </a:rPr>
              <a:t>n</a:t>
            </a:r>
            <a:r>
              <a:rPr lang="is-IS" sz="2000" dirty="0">
                <a:latin typeface="Helvetica" charset="0"/>
                <a:cs typeface="Times New Roman"/>
              </a:rPr>
              <a:t>) =   C</a:t>
            </a:r>
          </a:p>
          <a:p>
            <a:pPr marL="0" indent="0">
              <a:spcBef>
                <a:spcPts val="1200"/>
              </a:spcBef>
              <a:buNone/>
            </a:pPr>
            <a:endParaRPr lang="is-IS" sz="2000" dirty="0">
              <a:latin typeface="Helvetica" charset="0"/>
              <a:cs typeface="Times New Roman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	</a:t>
            </a:r>
            <a:r>
              <a:rPr lang="en-US" sz="2133" dirty="0"/>
              <a:t>       </a:t>
            </a:r>
            <a:r>
              <a:rPr lang="en-US" sz="2400" dirty="0"/>
              <a:t>B ∪ C = A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/>
              <a:t>	</a:t>
            </a:r>
            <a:r>
              <a:rPr lang="en-US" sz="2400" dirty="0"/>
              <a:t>      B </a:t>
            </a:r>
            <a:r>
              <a:rPr lang="en-US" sz="3200" dirty="0"/>
              <a:t>⋈</a:t>
            </a:r>
            <a:r>
              <a:rPr lang="en-US" dirty="0"/>
              <a:t> </a:t>
            </a:r>
            <a:r>
              <a:rPr lang="en-US" sz="2400" dirty="0"/>
              <a:t>C  = A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Helvetica" charset="0"/>
                <a:cs typeface="Times New Roman"/>
              </a:rPr>
              <a:t>In other words,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Helvetica" charset="0"/>
                <a:cs typeface="Times New Roman"/>
              </a:rPr>
              <a:t>	</a:t>
            </a:r>
            <a:r>
              <a:rPr lang="is-IS" sz="2000" dirty="0">
                <a:latin typeface="Helvetica" charset="0"/>
                <a:cs typeface="Times New Roman"/>
              </a:rPr>
              <a:t>      R</a:t>
            </a:r>
            <a:r>
              <a:rPr lang="is-IS" sz="2000" baseline="-25000" dirty="0">
                <a:latin typeface="Helvetica" charset="0"/>
                <a:cs typeface="Times New Roman"/>
              </a:rPr>
              <a:t>1</a:t>
            </a:r>
            <a:r>
              <a:rPr lang="is-IS" sz="2000" dirty="0">
                <a:latin typeface="Helvetica" charset="0"/>
                <a:cs typeface="Times New Roman"/>
              </a:rPr>
              <a:t> = ∏</a:t>
            </a:r>
            <a:r>
              <a:rPr lang="is-IS" sz="2000" baseline="-25000" dirty="0">
                <a:latin typeface="Helvetica" charset="0"/>
                <a:cs typeface="Times New Roman"/>
              </a:rPr>
              <a:t>B </a:t>
            </a:r>
            <a:r>
              <a:rPr lang="is-IS" sz="2000" dirty="0">
                <a:latin typeface="Helvetica" charset="0"/>
                <a:cs typeface="Times New Roman"/>
              </a:rPr>
              <a:t>(R)</a:t>
            </a:r>
            <a:endParaRPr lang="is-IS" sz="2000" baseline="-25000" dirty="0">
              <a:latin typeface="Helvetica" charset="0"/>
              <a:cs typeface="Times New Roman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	</a:t>
            </a:r>
            <a:r>
              <a:rPr lang="is-IS" sz="2000" dirty="0">
                <a:latin typeface="Helvetica" charset="0"/>
                <a:cs typeface="Times New Roman"/>
              </a:rPr>
              <a:t>      R</a:t>
            </a:r>
            <a:r>
              <a:rPr lang="is-IS" sz="2000" baseline="-25000" dirty="0">
                <a:latin typeface="Helvetica" charset="0"/>
                <a:cs typeface="Times New Roman"/>
              </a:rPr>
              <a:t>2</a:t>
            </a:r>
            <a:r>
              <a:rPr lang="is-IS" sz="2000" dirty="0">
                <a:latin typeface="Helvetica" charset="0"/>
                <a:cs typeface="Times New Roman"/>
              </a:rPr>
              <a:t> = ∏</a:t>
            </a:r>
            <a:r>
              <a:rPr lang="is-IS" sz="2000" baseline="-25000" dirty="0">
                <a:latin typeface="Helvetica" charset="0"/>
                <a:cs typeface="Times New Roman"/>
              </a:rPr>
              <a:t>C </a:t>
            </a:r>
            <a:r>
              <a:rPr lang="is-IS" sz="2000" dirty="0">
                <a:latin typeface="Helvetica" charset="0"/>
                <a:cs typeface="Times New Roman"/>
              </a:rPr>
              <a:t>(R)</a:t>
            </a:r>
            <a:endParaRPr lang="is-IS" sz="2000" baseline="-25000" dirty="0">
              <a:latin typeface="Helvetica" charset="0"/>
              <a:cs typeface="Times New Roman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5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7643" y="686753"/>
            <a:ext cx="291909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289" dirty="0">
                <a:solidFill>
                  <a:srgbClr val="FFFFFF"/>
                </a:solidFill>
                <a:latin typeface="Times New Roman"/>
                <a:cs typeface="Times New Roman"/>
              </a:rPr>
              <a:t>CMS</a:t>
            </a:r>
            <a:r>
              <a:rPr sz="2000" b="1" spc="-27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000" b="1" spc="-3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11" dirty="0">
                <a:solidFill>
                  <a:srgbClr val="FFFFFF"/>
                </a:solidFill>
                <a:latin typeface="Times New Roman"/>
                <a:cs typeface="Times New Roman"/>
              </a:rPr>
              <a:t>508</a:t>
            </a:r>
            <a:r>
              <a:rPr sz="2000" b="1" spc="-5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3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-11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abase</a:t>
            </a:r>
            <a:r>
              <a:rPr sz="20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Theo</a:t>
            </a:r>
            <a:r>
              <a:rPr sz="20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79403" y="1418167"/>
            <a:ext cx="5294375" cy="4849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09135D-F242-BE40-B852-99BD1893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Lossy decomposition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1768667" y="8748898"/>
            <a:ext cx="344838" cy="246221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16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310"/>
            <a:fld id="{81D60167-4931-47E6-BA6A-407CBD079E47}" type="slidenum">
              <a:rPr lang="en-US" spc="7"/>
              <a:pPr marL="136310"/>
              <a:t>29</a:t>
            </a:fld>
            <a:endParaRPr spc="5" dirty="0"/>
          </a:p>
        </p:txBody>
      </p:sp>
      <p:sp>
        <p:nvSpPr>
          <p:cNvPr id="9" name="Rectangle 8"/>
          <p:cNvSpPr/>
          <p:nvPr/>
        </p:nvSpPr>
        <p:spPr>
          <a:xfrm>
            <a:off x="3809958" y="5203871"/>
            <a:ext cx="6115764" cy="471924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185" hangingPunct="0"/>
            <a:endParaRPr lang="en-US" sz="24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670EA7-CCB0-3140-9ED5-CD717D064ED6}"/>
              </a:ext>
            </a:extLst>
          </p:cNvPr>
          <p:cNvSpPr txBox="1"/>
          <p:nvPr/>
        </p:nvSpPr>
        <p:spPr>
          <a:xfrm>
            <a:off x="1110516" y="1583532"/>
            <a:ext cx="4042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 (ID, name, street, city, salary)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C0E255-A5FA-7841-B2BC-A201462D0D10}"/>
              </a:ext>
            </a:extLst>
          </p:cNvPr>
          <p:cNvSpPr txBox="1"/>
          <p:nvPr/>
        </p:nvSpPr>
        <p:spPr>
          <a:xfrm>
            <a:off x="3809957" y="2657972"/>
            <a:ext cx="180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R1(ID, name)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4410F0-1562-9F45-89A7-531F5CF67541}"/>
              </a:ext>
            </a:extLst>
          </p:cNvPr>
          <p:cNvSpPr txBox="1"/>
          <p:nvPr/>
        </p:nvSpPr>
        <p:spPr>
          <a:xfrm>
            <a:off x="8399510" y="2645560"/>
            <a:ext cx="3724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R2(name, street, city, salary)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CEDCAB-3C98-4E23-A972-CB61B3157584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0F7D8-C58A-407A-978A-B0178BABB5CC}"/>
              </a:ext>
            </a:extLst>
          </p:cNvPr>
          <p:cNvSpPr txBox="1"/>
          <p:nvPr/>
        </p:nvSpPr>
        <p:spPr>
          <a:xfrm>
            <a:off x="317501" y="58580"/>
            <a:ext cx="391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CMSC 508 – Database Theory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A87F2F-693D-42D1-B9CB-DEB59816EAC9}"/>
              </a:ext>
            </a:extLst>
          </p:cNvPr>
          <p:cNvSpPr txBox="1"/>
          <p:nvPr/>
        </p:nvSpPr>
        <p:spPr>
          <a:xfrm>
            <a:off x="8421331" y="58580"/>
            <a:ext cx="3609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Relational database design</a:t>
            </a:r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5E9409-CDE5-454D-9C4B-E2001BDB6A3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659" y="121920"/>
            <a:ext cx="2828684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5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317500" y="58580"/>
            <a:ext cx="307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8421331" y="58580"/>
            <a:ext cx="3609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Relational database design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/>
              <p:nvPr/>
            </p:nvSpPr>
            <p:spPr>
              <a:xfrm>
                <a:off x="0" y="609601"/>
                <a:ext cx="12192000" cy="6249852"/>
              </a:xfrm>
              <a:prstGeom prst="rect">
                <a:avLst/>
              </a:prstGeom>
              <a:noFill/>
            </p:spPr>
            <p:txBody>
              <a:bodyPr wrap="square" lIns="609600" tIns="243840" rIns="609600" bIns="0" rtlCol="0">
                <a:spAutoFit/>
              </a:bodyPr>
              <a:lstStyle/>
              <a:p>
                <a:pPr marL="457189" indent="-457189">
                  <a:spcAft>
                    <a:spcPts val="1333"/>
                  </a:spcAft>
                  <a:buFont typeface="Wingdings" panose="05000000000000000000" pitchFamily="2" charset="2"/>
                  <a:buChar char="§"/>
                </a:pPr>
                <a:r>
                  <a:rPr lang="en-US" sz="2400" b="1" dirty="0"/>
                  <a:t>Boyce-Codd normal form (BCNF)</a:t>
                </a:r>
              </a:p>
              <a:p>
                <a:pPr marL="1066773" lvl="1" indent="-457189">
                  <a:spcAft>
                    <a:spcPts val="1333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All redundancy based on functional dependency is removed </a:t>
                </a:r>
              </a:p>
              <a:p>
                <a:pPr marL="1066773" lvl="1" indent="-457189">
                  <a:spcAft>
                    <a:spcPts val="1333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A relation R with FDs F is in BCNF if, for all X → Y  in F</a:t>
                </a:r>
                <a:r>
                  <a:rPr lang="en-US" altLang="en-US" sz="2400" baseline="30000" dirty="0"/>
                  <a:t>+</a:t>
                </a:r>
              </a:p>
              <a:p>
                <a:pPr marL="1676358" lvl="2" indent="-457189">
                  <a:buSzPct val="75000"/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Y </a:t>
                </a:r>
                <a14:m>
                  <m:oMath xmlns:m="http://schemas.openxmlformats.org/officeDocument/2006/math">
                    <m:r>
                      <a:rPr lang="en-US" altLang="en-US" sz="2400" dirty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altLang="en-US" sz="2400" dirty="0"/>
                  <a:t> X (trivial FD) </a:t>
                </a:r>
                <a:r>
                  <a:rPr lang="en-US" altLang="en-US" sz="2400" b="1" dirty="0"/>
                  <a:t>or</a:t>
                </a:r>
              </a:p>
              <a:p>
                <a:pPr marL="1676358" lvl="2" indent="-457189">
                  <a:spcAft>
                    <a:spcPts val="1333"/>
                  </a:spcAft>
                  <a:buSzPct val="75000"/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X is a </a:t>
                </a:r>
                <a:r>
                  <a:rPr lang="en-US" altLang="en-US" sz="2400" dirty="0" err="1"/>
                  <a:t>superkey</a:t>
                </a:r>
                <a:r>
                  <a:rPr lang="en-US" altLang="en-US" sz="2400" dirty="0"/>
                  <a:t> for R</a:t>
                </a:r>
              </a:p>
              <a:p>
                <a:pPr marL="457189" indent="-457189">
                  <a:spcAft>
                    <a:spcPts val="1333"/>
                  </a:spcAft>
                  <a:buFont typeface="Wingdings" panose="05000000000000000000" pitchFamily="2" charset="2"/>
                  <a:buChar char="§"/>
                </a:pPr>
                <a:r>
                  <a:rPr lang="en-US" altLang="en-US" sz="2400" dirty="0"/>
                  <a:t>BCNF decomposition algorithm:</a:t>
                </a:r>
                <a:endParaRPr lang="en-US" sz="1867" dirty="0"/>
              </a:p>
              <a:p>
                <a:pPr lvl="1"/>
                <a:r>
                  <a:rPr lang="en-US" sz="2133" dirty="0"/>
                  <a:t>Input: relation R with FDs</a:t>
                </a:r>
              </a:p>
              <a:p>
                <a:pPr lvl="1"/>
                <a:r>
                  <a:rPr lang="en-US" sz="2133" dirty="0"/>
                  <a:t>Output: decomposition of R into BCNF relations with lossless-join</a:t>
                </a:r>
              </a:p>
              <a:p>
                <a:pPr lvl="1"/>
                <a:endParaRPr lang="en-US" sz="2133" dirty="0"/>
              </a:p>
              <a:p>
                <a:pPr lvl="1"/>
                <a:r>
                  <a:rPr lang="en-US" sz="2133" dirty="0"/>
                  <a:t>1. Compute candidate keys for R using FDs</a:t>
                </a:r>
              </a:p>
              <a:p>
                <a:pPr lvl="1"/>
                <a:r>
                  <a:rPr lang="en-US" sz="2133" dirty="0"/>
                  <a:t>2. Repeat until all relations are in BCNF: </a:t>
                </a:r>
              </a:p>
              <a:p>
                <a:pPr lvl="2"/>
                <a:r>
                  <a:rPr lang="en-US" sz="2133" dirty="0"/>
                  <a:t>2.1 Pick </a:t>
                </a:r>
                <a:r>
                  <a:rPr lang="en-US" sz="2133" b="1" dirty="0"/>
                  <a:t>any</a:t>
                </a:r>
                <a:r>
                  <a:rPr lang="en-US" sz="2133" dirty="0"/>
                  <a:t> R’ with X </a:t>
                </a:r>
                <a:r>
                  <a:rPr lang="en-US" altLang="en-US" sz="2133" dirty="0"/>
                  <a:t>→</a:t>
                </a:r>
                <a:r>
                  <a:rPr lang="en-US" sz="2133" dirty="0"/>
                  <a:t> Y that violates BCNF </a:t>
                </a:r>
              </a:p>
              <a:p>
                <a:pPr lvl="2"/>
                <a:r>
                  <a:rPr lang="en-US" sz="2133" dirty="0"/>
                  <a:t>2.2 Decompose R’ into R1(X, Y) and R2(X, {R’ – Y}) </a:t>
                </a:r>
              </a:p>
              <a:p>
                <a:pPr lvl="2"/>
                <a:r>
                  <a:rPr lang="en-US" sz="2133" dirty="0"/>
                  <a:t>2.3 Compute FDs holding for R1 and R2 </a:t>
                </a:r>
              </a:p>
              <a:p>
                <a:pPr lvl="2"/>
                <a:r>
                  <a:rPr lang="en-US" sz="2133" dirty="0"/>
                  <a:t>2.4 Compute keys for R1 and R2</a:t>
                </a:r>
                <a:endParaRPr lang="en-US" altLang="en-US" sz="2133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1"/>
                <a:ext cx="12192000" cy="6249852"/>
              </a:xfrm>
              <a:prstGeom prst="rect">
                <a:avLst/>
              </a:prstGeom>
              <a:blipFill>
                <a:blip r:embed="rId3"/>
                <a:stretch>
                  <a:fillRect b="-1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659" y="121920"/>
            <a:ext cx="2828684" cy="3657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CD1FD4-343D-4BCF-B45B-52AEEC470C45}"/>
              </a:ext>
            </a:extLst>
          </p:cNvPr>
          <p:cNvSpPr/>
          <p:nvPr/>
        </p:nvSpPr>
        <p:spPr>
          <a:xfrm>
            <a:off x="1524000" y="1905688"/>
            <a:ext cx="7030720" cy="1352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23881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41967"/>
            <a:ext cx="10972800" cy="6093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lang="en-US" spc="-289" dirty="0"/>
              <a:t>Lossy decomposition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22398" y="1749768"/>
            <a:ext cx="375792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55591" algn="l"/>
              </a:tabLst>
            </a:pPr>
            <a:r>
              <a:rPr sz="2000" dirty="0">
                <a:latin typeface="Helvetica" charset="0"/>
                <a:cs typeface="Times New Roman"/>
              </a:rPr>
              <a:t>Decomposition of </a:t>
            </a:r>
            <a:r>
              <a:rPr sz="2000" i="1" dirty="0">
                <a:latin typeface="Helvetica" charset="0"/>
                <a:cs typeface="Times New Roman"/>
              </a:rPr>
              <a:t>R = (A, B, C)</a:t>
            </a:r>
            <a:endParaRPr sz="2000" dirty="0">
              <a:latin typeface="Helvetica" charset="0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50355" y="221703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6650355" y="2674239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0" y="685800"/>
                </a:moveTo>
                <a:lnTo>
                  <a:pt x="381000" y="685800"/>
                </a:lnTo>
                <a:lnTo>
                  <a:pt x="381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8325231" y="2207895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0" y="381000"/>
                </a:moveTo>
                <a:lnTo>
                  <a:pt x="609600" y="381000"/>
                </a:lnTo>
                <a:lnTo>
                  <a:pt x="609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8325231" y="2665095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685800"/>
                </a:moveTo>
                <a:lnTo>
                  <a:pt x="609600" y="685800"/>
                </a:lnTo>
                <a:lnTo>
                  <a:pt x="609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3798952" y="4565522"/>
            <a:ext cx="142875" cy="143511"/>
          </a:xfrm>
          <a:custGeom>
            <a:avLst/>
            <a:gdLst/>
            <a:ahLst/>
            <a:cxnLst/>
            <a:rect l="l" t="t" r="r" b="b"/>
            <a:pathLst>
              <a:path w="142875" h="143510">
                <a:moveTo>
                  <a:pt x="0" y="0"/>
                </a:moveTo>
                <a:lnTo>
                  <a:pt x="0" y="143256"/>
                </a:lnTo>
                <a:lnTo>
                  <a:pt x="142494" y="0"/>
                </a:lnTo>
                <a:lnTo>
                  <a:pt x="142494" y="143256"/>
                </a:lnTo>
                <a:lnTo>
                  <a:pt x="0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8915781" y="2207895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0" y="381000"/>
                </a:moveTo>
                <a:lnTo>
                  <a:pt x="609600" y="381000"/>
                </a:lnTo>
                <a:lnTo>
                  <a:pt x="609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8915781" y="2207895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0" y="381000"/>
                </a:moveTo>
                <a:lnTo>
                  <a:pt x="609600" y="381000"/>
                </a:lnTo>
                <a:lnTo>
                  <a:pt x="609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8915781" y="2665095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685800"/>
                </a:moveTo>
                <a:lnTo>
                  <a:pt x="609600" y="685800"/>
                </a:lnTo>
                <a:lnTo>
                  <a:pt x="609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8915781" y="2665095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685800"/>
                </a:moveTo>
                <a:lnTo>
                  <a:pt x="609600" y="685800"/>
                </a:lnTo>
                <a:lnTo>
                  <a:pt x="609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7031355" y="221703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 txBox="1"/>
          <p:nvPr/>
        </p:nvSpPr>
        <p:spPr>
          <a:xfrm>
            <a:off x="6537454" y="1766634"/>
            <a:ext cx="1156335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200" i="1" spc="-169" dirty="0">
                <a:latin typeface="Times New Roman"/>
                <a:cs typeface="Times New Roman"/>
              </a:rPr>
              <a:t>R</a:t>
            </a:r>
            <a:r>
              <a:rPr sz="2175" i="1" spc="15" baseline="-21072" dirty="0">
                <a:latin typeface="Times New Roman"/>
                <a:cs typeface="Times New Roman"/>
              </a:rPr>
              <a:t>1</a:t>
            </a:r>
            <a:r>
              <a:rPr sz="2175" i="1" spc="203" baseline="-21072" dirty="0">
                <a:latin typeface="Times New Roman"/>
                <a:cs typeface="Times New Roman"/>
              </a:rPr>
              <a:t> </a:t>
            </a:r>
            <a:r>
              <a:rPr sz="2200" i="1" spc="-405" dirty="0">
                <a:latin typeface="Times New Roman"/>
                <a:cs typeface="Times New Roman"/>
              </a:rPr>
              <a:t>=</a:t>
            </a:r>
            <a:r>
              <a:rPr sz="2200" i="1" spc="-51" dirty="0">
                <a:latin typeface="Times New Roman"/>
                <a:cs typeface="Times New Roman"/>
              </a:rPr>
              <a:t> </a:t>
            </a:r>
            <a:r>
              <a:rPr sz="2200" i="1" spc="-60" dirty="0">
                <a:latin typeface="Times New Roman"/>
                <a:cs typeface="Times New Roman"/>
              </a:rPr>
              <a:t>(</a:t>
            </a:r>
            <a:r>
              <a:rPr sz="2200" i="1" spc="-85" dirty="0">
                <a:latin typeface="Times New Roman"/>
                <a:cs typeface="Times New Roman"/>
              </a:rPr>
              <a:t>A</a:t>
            </a:r>
            <a:r>
              <a:rPr sz="2200" i="1" spc="-11" dirty="0">
                <a:latin typeface="Times New Roman"/>
                <a:cs typeface="Times New Roman"/>
              </a:rPr>
              <a:t>,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115" dirty="0">
                <a:latin typeface="Times New Roman"/>
                <a:cs typeface="Times New Roman"/>
              </a:rPr>
              <a:t>B)</a:t>
            </a:r>
            <a:endParaRPr sz="2200">
              <a:latin typeface="Times New Roman"/>
              <a:cs typeface="Times New Roman"/>
            </a:endParaRPr>
          </a:p>
          <a:p>
            <a:pPr marL="236849">
              <a:spcBef>
                <a:spcPts val="1660"/>
              </a:spcBef>
              <a:tabLst>
                <a:tab pos="621650" algn="l"/>
              </a:tabLst>
            </a:pPr>
            <a:r>
              <a:rPr i="1" spc="-71" dirty="0">
                <a:latin typeface="Times New Roman"/>
                <a:cs typeface="Times New Roman"/>
              </a:rPr>
              <a:t>A	</a:t>
            </a:r>
            <a:r>
              <a:rPr i="1" spc="-125" dirty="0">
                <a:latin typeface="Times New Roman"/>
                <a:cs typeface="Times New Roman"/>
              </a:rPr>
              <a:t>B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66507" y="1766633"/>
            <a:ext cx="1135380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00" i="1" spc="-169" dirty="0">
                <a:latin typeface="Times New Roman"/>
                <a:cs typeface="Times New Roman"/>
              </a:rPr>
              <a:t>R</a:t>
            </a:r>
            <a:r>
              <a:rPr sz="2175" spc="15" baseline="-21072" dirty="0">
                <a:latin typeface="Times New Roman"/>
                <a:cs typeface="Times New Roman"/>
              </a:rPr>
              <a:t>2</a:t>
            </a:r>
            <a:r>
              <a:rPr sz="2175" spc="203" baseline="-21072" dirty="0">
                <a:latin typeface="Times New Roman"/>
                <a:cs typeface="Times New Roman"/>
              </a:rPr>
              <a:t> </a:t>
            </a:r>
            <a:r>
              <a:rPr sz="2200" i="1" spc="-405" dirty="0">
                <a:latin typeface="Times New Roman"/>
                <a:cs typeface="Times New Roman"/>
              </a:rPr>
              <a:t>=</a:t>
            </a:r>
            <a:r>
              <a:rPr sz="2200" i="1" spc="-51" dirty="0">
                <a:latin typeface="Times New Roman"/>
                <a:cs typeface="Times New Roman"/>
              </a:rPr>
              <a:t> </a:t>
            </a:r>
            <a:r>
              <a:rPr sz="2200" i="1" spc="-91" dirty="0">
                <a:latin typeface="Times New Roman"/>
                <a:cs typeface="Times New Roman"/>
              </a:rPr>
              <a:t>(</a:t>
            </a:r>
            <a:r>
              <a:rPr sz="2200" i="1" spc="-180" dirty="0">
                <a:latin typeface="Times New Roman"/>
                <a:cs typeface="Times New Roman"/>
              </a:rPr>
              <a:t>B</a:t>
            </a:r>
            <a:r>
              <a:rPr sz="2200" i="1" spc="-11" dirty="0">
                <a:latin typeface="Times New Roman"/>
                <a:cs typeface="Times New Roman"/>
              </a:rPr>
              <a:t>,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spc="-204" dirty="0">
                <a:latin typeface="Times New Roman"/>
                <a:cs typeface="Times New Roman"/>
              </a:rPr>
              <a:t>C)</a:t>
            </a:r>
            <a:endParaRPr sz="2200">
              <a:latin typeface="Times New Roman"/>
              <a:cs typeface="Times New Roman"/>
            </a:endParaRPr>
          </a:p>
          <a:p>
            <a:pPr marR="12700" algn="ctr">
              <a:spcBef>
                <a:spcPts val="1585"/>
              </a:spcBef>
              <a:tabLst>
                <a:tab pos="592440" algn="l"/>
              </a:tabLst>
            </a:pPr>
            <a:r>
              <a:rPr i="1" spc="-125" dirty="0">
                <a:latin typeface="Times New Roman"/>
                <a:cs typeface="Times New Roman"/>
              </a:rPr>
              <a:t>B	</a:t>
            </a:r>
            <a:r>
              <a:rPr i="1" spc="-265" dirty="0">
                <a:latin typeface="Times New Roman"/>
                <a:cs typeface="Times New Roman"/>
              </a:rPr>
              <a:t>C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31355" y="2674239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0" y="685800"/>
                </a:moveTo>
                <a:lnTo>
                  <a:pt x="381000" y="685800"/>
                </a:lnTo>
                <a:lnTo>
                  <a:pt x="381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 txBox="1"/>
          <p:nvPr/>
        </p:nvSpPr>
        <p:spPr>
          <a:xfrm>
            <a:off x="6755638" y="2748909"/>
            <a:ext cx="656717" cy="547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0"/>
              </a:lnSpc>
              <a:tabLst>
                <a:tab pos="407660" algn="l"/>
              </a:tabLst>
            </a:pPr>
            <a:r>
              <a:rPr lang="en-US" sz="1900" spc="-915" dirty="0">
                <a:latin typeface="Symbol"/>
                <a:cs typeface="Symbol"/>
              </a:rPr>
              <a:t>𝛼</a:t>
            </a:r>
            <a:r>
              <a:rPr sz="1900" spc="-915" dirty="0">
                <a:latin typeface="Symbol"/>
                <a:cs typeface="Symbol"/>
              </a:rPr>
              <a:t>	</a:t>
            </a:r>
            <a:r>
              <a:rPr lang="en-US" sz="2400" i="1" spc="5" dirty="0">
                <a:latin typeface="Times New Roman"/>
                <a:cs typeface="Times New Roman"/>
              </a:rPr>
              <a:t>1</a:t>
            </a:r>
          </a:p>
          <a:p>
            <a:pPr marL="12700">
              <a:lnSpc>
                <a:spcPts val="2220"/>
              </a:lnSpc>
              <a:tabLst>
                <a:tab pos="407660" algn="l"/>
              </a:tabLst>
            </a:pPr>
            <a:r>
              <a:rPr lang="en-US" i="1" spc="5" dirty="0">
                <a:latin typeface="Times New Roman"/>
                <a:cs typeface="Times New Roman"/>
              </a:rPr>
              <a:t>𝛽    2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59546" y="2763265"/>
            <a:ext cx="14160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5"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  <a:p>
            <a:pPr marL="12700"/>
            <a:r>
              <a:rPr spc="5"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59546" y="3412851"/>
            <a:ext cx="82397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spc="-325" dirty="0">
                <a:latin typeface="Symbol"/>
                <a:cs typeface="Symbol"/>
              </a:rPr>
              <a:t>𝚷</a:t>
            </a:r>
            <a:r>
              <a:rPr i="1" spc="-157" baseline="-20833" dirty="0">
                <a:latin typeface="Times New Roman"/>
                <a:cs typeface="Times New Roman"/>
              </a:rPr>
              <a:t>B</a:t>
            </a:r>
            <a:r>
              <a:rPr i="1" spc="-135" baseline="-20833" dirty="0">
                <a:latin typeface="Times New Roman"/>
                <a:cs typeface="Times New Roman"/>
              </a:rPr>
              <a:t>,C</a:t>
            </a:r>
            <a:r>
              <a:rPr spc="-55" dirty="0">
                <a:latin typeface="Times New Roman"/>
                <a:cs typeface="Times New Roman"/>
              </a:rPr>
              <a:t>(</a:t>
            </a:r>
            <a:r>
              <a:rPr lang="en-US" i="1" spc="-85" dirty="0">
                <a:latin typeface="Times New Roman"/>
                <a:cs typeface="Times New Roman"/>
              </a:rPr>
              <a:t>R</a:t>
            </a:r>
            <a:r>
              <a:rPr spc="-55" dirty="0">
                <a:latin typeface="Times New Roman"/>
                <a:cs typeface="Times New Roman"/>
              </a:rPr>
              <a:t>)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61208" y="4479589"/>
            <a:ext cx="66548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000" spc="-365" dirty="0">
                <a:latin typeface="Symbol"/>
                <a:cs typeface="Symbol"/>
              </a:rPr>
              <a:t>𝜫</a:t>
            </a:r>
            <a:r>
              <a:rPr sz="1951" spc="23" baseline="-21367" dirty="0">
                <a:latin typeface="Times New Roman"/>
                <a:cs typeface="Times New Roman"/>
              </a:rPr>
              <a:t>A</a:t>
            </a:r>
            <a:r>
              <a:rPr sz="1951" spc="165" baseline="-21367" dirty="0">
                <a:latin typeface="Times New Roman"/>
                <a:cs typeface="Times New Roman"/>
              </a:rPr>
              <a:t> </a:t>
            </a:r>
            <a:r>
              <a:rPr sz="2000" spc="-11" dirty="0">
                <a:latin typeface="Times New Roman"/>
                <a:cs typeface="Times New Roman"/>
              </a:rPr>
              <a:t>(r)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16755" y="4479589"/>
            <a:ext cx="66548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000" spc="-365" dirty="0">
                <a:latin typeface="Symbol"/>
                <a:cs typeface="Symbol"/>
              </a:rPr>
              <a:t>𝜫 </a:t>
            </a:r>
            <a:r>
              <a:rPr sz="1951" spc="23" baseline="-21367" dirty="0">
                <a:latin typeface="Times New Roman"/>
                <a:cs typeface="Times New Roman"/>
              </a:rPr>
              <a:t>B</a:t>
            </a:r>
            <a:r>
              <a:rPr sz="1951" baseline="-21367" dirty="0">
                <a:latin typeface="Times New Roman"/>
                <a:cs typeface="Times New Roman"/>
              </a:rPr>
              <a:t> </a:t>
            </a:r>
            <a:r>
              <a:rPr sz="1951" spc="-217" baseline="-21367" dirty="0">
                <a:latin typeface="Times New Roman"/>
                <a:cs typeface="Times New Roman"/>
              </a:rPr>
              <a:t> </a:t>
            </a:r>
            <a:r>
              <a:rPr sz="2000" spc="-11" dirty="0">
                <a:latin typeface="Times New Roman"/>
                <a:cs typeface="Times New Roman"/>
              </a:rPr>
              <a:t>(r)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41715" y="2763265"/>
            <a:ext cx="15811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4" marR="5080" indent="-3811"/>
            <a:r>
              <a:rPr spc="-175" dirty="0">
                <a:latin typeface="Times New Roman"/>
                <a:cs typeface="Times New Roman"/>
              </a:rPr>
              <a:t>A </a:t>
            </a:r>
            <a:r>
              <a:rPr spc="-229" dirty="0">
                <a:latin typeface="Times New Roman"/>
                <a:cs typeface="Times New Roman"/>
              </a:rPr>
              <a:t>B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45732" y="3431901"/>
            <a:ext cx="94805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spc="-325" dirty="0">
                <a:latin typeface="Symbol"/>
                <a:cs typeface="Symbol"/>
              </a:rPr>
              <a:t>𝚷</a:t>
            </a:r>
            <a:r>
              <a:rPr i="1" spc="-52" baseline="-20833" dirty="0">
                <a:latin typeface="Times New Roman"/>
                <a:cs typeface="Times New Roman"/>
              </a:rPr>
              <a:t>A</a:t>
            </a:r>
            <a:r>
              <a:rPr i="1" spc="-67" baseline="-20833" dirty="0">
                <a:latin typeface="Times New Roman"/>
                <a:cs typeface="Times New Roman"/>
              </a:rPr>
              <a:t>,B</a:t>
            </a:r>
            <a:r>
              <a:rPr spc="-55" dirty="0">
                <a:latin typeface="Times New Roman"/>
                <a:cs typeface="Times New Roman"/>
              </a:rPr>
              <a:t>(</a:t>
            </a:r>
            <a:r>
              <a:rPr lang="en-US" i="1" spc="-85" dirty="0">
                <a:latin typeface="Times New Roman"/>
                <a:cs typeface="Times New Roman"/>
              </a:rPr>
              <a:t>R</a:t>
            </a:r>
            <a:r>
              <a:rPr spc="-55" dirty="0">
                <a:latin typeface="Times New Roman"/>
                <a:cs typeface="Times New Roman"/>
              </a:rPr>
              <a:t>)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51053" y="5571867"/>
            <a:ext cx="10972800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tabLst>
                <a:tab pos="355591" algn="l"/>
              </a:tabLst>
            </a:pPr>
            <a:r>
              <a:rPr sz="2000" spc="-85" dirty="0">
                <a:latin typeface="Helvetica" charset="0"/>
                <a:cs typeface="Times New Roman"/>
              </a:rPr>
              <a:t>D</a:t>
            </a:r>
            <a:r>
              <a:rPr sz="2000" spc="-45" dirty="0">
                <a:latin typeface="Helvetica" charset="0"/>
                <a:cs typeface="Times New Roman"/>
              </a:rPr>
              <a:t>e</a:t>
            </a:r>
            <a:r>
              <a:rPr sz="2000" spc="-71" dirty="0">
                <a:latin typeface="Helvetica" charset="0"/>
                <a:cs typeface="Times New Roman"/>
              </a:rPr>
              <a:t>c</a:t>
            </a:r>
            <a:r>
              <a:rPr sz="2000" spc="51" dirty="0">
                <a:latin typeface="Helvetica" charset="0"/>
                <a:cs typeface="Times New Roman"/>
              </a:rPr>
              <a:t>om</a:t>
            </a:r>
            <a:r>
              <a:rPr sz="2000" spc="45" dirty="0">
                <a:latin typeface="Helvetica" charset="0"/>
                <a:cs typeface="Times New Roman"/>
              </a:rPr>
              <a:t>p</a:t>
            </a:r>
            <a:r>
              <a:rPr sz="2000" spc="25" dirty="0">
                <a:latin typeface="Helvetica" charset="0"/>
                <a:cs typeface="Times New Roman"/>
              </a:rPr>
              <a:t>o</a:t>
            </a:r>
            <a:r>
              <a:rPr sz="2000" spc="31" dirty="0">
                <a:latin typeface="Helvetica" charset="0"/>
                <a:cs typeface="Times New Roman"/>
              </a:rPr>
              <a:t>s</a:t>
            </a:r>
            <a:r>
              <a:rPr sz="2000" spc="-120" dirty="0">
                <a:latin typeface="Helvetica" charset="0"/>
                <a:cs typeface="Times New Roman"/>
              </a:rPr>
              <a:t>i</a:t>
            </a:r>
            <a:r>
              <a:rPr sz="2000" spc="31" dirty="0">
                <a:latin typeface="Helvetica" charset="0"/>
                <a:cs typeface="Times New Roman"/>
              </a:rPr>
              <a:t>tion</a:t>
            </a:r>
            <a:r>
              <a:rPr sz="2000" spc="-80" dirty="0">
                <a:latin typeface="Helvetica" charset="0"/>
                <a:cs typeface="Times New Roman"/>
              </a:rPr>
              <a:t> </a:t>
            </a:r>
            <a:r>
              <a:rPr sz="2000" spc="-5" dirty="0">
                <a:latin typeface="Helvetica" charset="0"/>
                <a:cs typeface="Times New Roman"/>
              </a:rPr>
              <a:t>o</a:t>
            </a:r>
            <a:r>
              <a:rPr sz="2000" dirty="0">
                <a:latin typeface="Helvetica" charset="0"/>
                <a:cs typeface="Times New Roman"/>
              </a:rPr>
              <a:t>f</a:t>
            </a:r>
            <a:r>
              <a:rPr sz="2000" spc="-45" dirty="0">
                <a:latin typeface="Helvetica" charset="0"/>
                <a:cs typeface="Times New Roman"/>
              </a:rPr>
              <a:t> </a:t>
            </a:r>
            <a:r>
              <a:rPr sz="2000" spc="-280" dirty="0">
                <a:latin typeface="Helvetica" charset="0"/>
                <a:cs typeface="Times New Roman"/>
              </a:rPr>
              <a:t>R</a:t>
            </a:r>
            <a:r>
              <a:rPr sz="2000" spc="-51" dirty="0">
                <a:latin typeface="Helvetica" charset="0"/>
                <a:cs typeface="Times New Roman"/>
              </a:rPr>
              <a:t> </a:t>
            </a:r>
            <a:r>
              <a:rPr sz="2000" spc="-20" dirty="0">
                <a:latin typeface="Helvetica" charset="0"/>
                <a:cs typeface="Times New Roman"/>
              </a:rPr>
              <a:t>i</a:t>
            </a:r>
            <a:r>
              <a:rPr sz="2000" spc="-55" dirty="0">
                <a:latin typeface="Helvetica" charset="0"/>
                <a:cs typeface="Times New Roman"/>
              </a:rPr>
              <a:t>n</a:t>
            </a:r>
            <a:r>
              <a:rPr sz="2000" spc="95" dirty="0">
                <a:latin typeface="Helvetica" charset="0"/>
                <a:cs typeface="Times New Roman"/>
              </a:rPr>
              <a:t>t</a:t>
            </a:r>
            <a:r>
              <a:rPr sz="2000" spc="55" dirty="0">
                <a:latin typeface="Helvetica" charset="0"/>
                <a:cs typeface="Times New Roman"/>
              </a:rPr>
              <a:t>o</a:t>
            </a:r>
            <a:r>
              <a:rPr sz="2000" spc="-55" dirty="0">
                <a:latin typeface="Helvetica" charset="0"/>
                <a:cs typeface="Times New Roman"/>
              </a:rPr>
              <a:t> </a:t>
            </a:r>
            <a:r>
              <a:rPr sz="2000" spc="-465" dirty="0">
                <a:latin typeface="Helvetica" charset="0"/>
                <a:cs typeface="Times New Roman"/>
              </a:rPr>
              <a:t>X</a:t>
            </a:r>
            <a:r>
              <a:rPr lang="en-US" sz="2000" spc="-465" dirty="0">
                <a:latin typeface="Helvetica" charset="0"/>
                <a:cs typeface="Times New Roman"/>
              </a:rPr>
              <a:t> </a:t>
            </a:r>
            <a:r>
              <a:rPr sz="2000" spc="-60" dirty="0">
                <a:latin typeface="Helvetica" charset="0"/>
                <a:cs typeface="Times New Roman"/>
              </a:rPr>
              <a:t> </a:t>
            </a:r>
            <a:r>
              <a:rPr lang="en-US" sz="2000" spc="-60" dirty="0">
                <a:latin typeface="Helvetica" charset="0"/>
                <a:cs typeface="Times New Roman"/>
              </a:rPr>
              <a:t> </a:t>
            </a:r>
            <a:r>
              <a:rPr sz="2000" spc="60" dirty="0">
                <a:latin typeface="Helvetica" charset="0"/>
                <a:cs typeface="Times New Roman"/>
              </a:rPr>
              <a:t>an</a:t>
            </a:r>
            <a:r>
              <a:rPr sz="2000" spc="55" dirty="0">
                <a:latin typeface="Helvetica" charset="0"/>
                <a:cs typeface="Times New Roman"/>
              </a:rPr>
              <a:t>d</a:t>
            </a:r>
            <a:r>
              <a:rPr sz="2000" spc="-71" dirty="0">
                <a:latin typeface="Helvetica" charset="0"/>
                <a:cs typeface="Times New Roman"/>
              </a:rPr>
              <a:t> </a:t>
            </a:r>
            <a:r>
              <a:rPr sz="2000" spc="-525" dirty="0">
                <a:latin typeface="Helvetica" charset="0"/>
                <a:cs typeface="Times New Roman"/>
              </a:rPr>
              <a:t>Y</a:t>
            </a:r>
            <a:r>
              <a:rPr sz="2000" spc="-55" dirty="0">
                <a:latin typeface="Helvetica" charset="0"/>
                <a:cs typeface="Times New Roman"/>
              </a:rPr>
              <a:t> </a:t>
            </a:r>
            <a:r>
              <a:rPr lang="en-US" sz="2000" spc="-55" dirty="0">
                <a:latin typeface="Helvetica" charset="0"/>
                <a:cs typeface="Times New Roman"/>
              </a:rPr>
              <a:t> </a:t>
            </a:r>
            <a:r>
              <a:rPr sz="2000" spc="-55" dirty="0">
                <a:latin typeface="Helvetica" charset="0"/>
                <a:cs typeface="Times New Roman"/>
              </a:rPr>
              <a:t>is </a:t>
            </a:r>
            <a:r>
              <a:rPr sz="2000" spc="-20" dirty="0">
                <a:latin typeface="Helvetica" charset="0"/>
                <a:cs typeface="Times New Roman"/>
              </a:rPr>
              <a:t>l</a:t>
            </a:r>
            <a:r>
              <a:rPr sz="2000" spc="-31" dirty="0">
                <a:latin typeface="Helvetica" charset="0"/>
                <a:cs typeface="Times New Roman"/>
              </a:rPr>
              <a:t>o</a:t>
            </a:r>
            <a:r>
              <a:rPr sz="2000" spc="-5" dirty="0">
                <a:latin typeface="Helvetica" charset="0"/>
                <a:cs typeface="Times New Roman"/>
              </a:rPr>
              <a:t>ssl</a:t>
            </a:r>
            <a:r>
              <a:rPr sz="2000" spc="5" dirty="0">
                <a:latin typeface="Helvetica" charset="0"/>
                <a:cs typeface="Times New Roman"/>
              </a:rPr>
              <a:t>e</a:t>
            </a:r>
            <a:r>
              <a:rPr sz="2000" spc="-5" dirty="0">
                <a:latin typeface="Helvetica" charset="0"/>
                <a:cs typeface="Times New Roman"/>
              </a:rPr>
              <a:t>s</a:t>
            </a:r>
            <a:r>
              <a:rPr sz="2000" spc="-15" dirty="0">
                <a:latin typeface="Helvetica" charset="0"/>
                <a:cs typeface="Times New Roman"/>
              </a:rPr>
              <a:t>s</a:t>
            </a:r>
            <a:r>
              <a:rPr sz="2000" spc="-65" dirty="0">
                <a:latin typeface="Helvetica" charset="0"/>
                <a:cs typeface="Times New Roman"/>
              </a:rPr>
              <a:t>-</a:t>
            </a:r>
            <a:r>
              <a:rPr sz="2000" spc="-31" dirty="0">
                <a:latin typeface="Helvetica" charset="0"/>
                <a:cs typeface="Times New Roman"/>
              </a:rPr>
              <a:t>joi</a:t>
            </a:r>
            <a:r>
              <a:rPr sz="2000" spc="-35" dirty="0">
                <a:latin typeface="Helvetica" charset="0"/>
                <a:cs typeface="Times New Roman"/>
              </a:rPr>
              <a:t>n</a:t>
            </a:r>
            <a:r>
              <a:rPr sz="2000" spc="-60" dirty="0">
                <a:latin typeface="Helvetica" charset="0"/>
                <a:cs typeface="Times New Roman"/>
              </a:rPr>
              <a:t> </a:t>
            </a:r>
            <a:r>
              <a:rPr sz="2000" spc="-91" dirty="0">
                <a:latin typeface="Helvetica" charset="0"/>
                <a:cs typeface="Times New Roman"/>
              </a:rPr>
              <a:t>if</a:t>
            </a:r>
            <a:r>
              <a:rPr sz="2000" spc="-71" dirty="0">
                <a:latin typeface="Helvetica" charset="0"/>
                <a:cs typeface="Times New Roman"/>
              </a:rPr>
              <a:t> </a:t>
            </a:r>
            <a:r>
              <a:rPr sz="2000" spc="-120" dirty="0">
                <a:latin typeface="Helvetica" charset="0"/>
                <a:cs typeface="Times New Roman"/>
              </a:rPr>
              <a:t>f</a:t>
            </a:r>
            <a:r>
              <a:rPr sz="2000" spc="51" dirty="0">
                <a:latin typeface="Helvetica" charset="0"/>
                <a:cs typeface="Times New Roman"/>
              </a:rPr>
              <a:t>o</a:t>
            </a:r>
            <a:r>
              <a:rPr sz="2000" spc="35" dirty="0">
                <a:latin typeface="Helvetica" charset="0"/>
                <a:cs typeface="Times New Roman"/>
              </a:rPr>
              <a:t>r</a:t>
            </a:r>
            <a:r>
              <a:rPr sz="2000" spc="-55" dirty="0">
                <a:latin typeface="Helvetica" charset="0"/>
                <a:cs typeface="Times New Roman"/>
              </a:rPr>
              <a:t> </a:t>
            </a:r>
            <a:r>
              <a:rPr sz="2000" spc="105" dirty="0">
                <a:latin typeface="Helvetica" charset="0"/>
                <a:cs typeface="Times New Roman"/>
              </a:rPr>
              <a:t>e</a:t>
            </a:r>
            <a:r>
              <a:rPr sz="2000" spc="-135" dirty="0">
                <a:latin typeface="Helvetica" charset="0"/>
                <a:cs typeface="Times New Roman"/>
              </a:rPr>
              <a:t>v</a:t>
            </a:r>
            <a:r>
              <a:rPr sz="2000" spc="85" dirty="0">
                <a:latin typeface="Helvetica" charset="0"/>
                <a:cs typeface="Times New Roman"/>
              </a:rPr>
              <a:t>e</a:t>
            </a:r>
            <a:r>
              <a:rPr sz="2000" spc="75" dirty="0">
                <a:latin typeface="Helvetica" charset="0"/>
                <a:cs typeface="Times New Roman"/>
              </a:rPr>
              <a:t>r</a:t>
            </a:r>
            <a:r>
              <a:rPr sz="2000" spc="-111" dirty="0">
                <a:latin typeface="Helvetica" charset="0"/>
                <a:cs typeface="Times New Roman"/>
              </a:rPr>
              <a:t>y</a:t>
            </a:r>
            <a:r>
              <a:rPr sz="2000" spc="-55" dirty="0">
                <a:latin typeface="Helvetica" charset="0"/>
                <a:cs typeface="Times New Roman"/>
              </a:rPr>
              <a:t> </a:t>
            </a:r>
            <a:r>
              <a:rPr sz="2000" spc="-20" dirty="0">
                <a:latin typeface="Helvetica" charset="0"/>
                <a:cs typeface="Times New Roman"/>
              </a:rPr>
              <a:t>in</a:t>
            </a:r>
            <a:r>
              <a:rPr sz="2000" spc="-45" dirty="0">
                <a:latin typeface="Helvetica" charset="0"/>
                <a:cs typeface="Times New Roman"/>
              </a:rPr>
              <a:t>s</a:t>
            </a:r>
            <a:r>
              <a:rPr sz="2000" spc="91" dirty="0">
                <a:latin typeface="Helvetica" charset="0"/>
                <a:cs typeface="Times New Roman"/>
              </a:rPr>
              <a:t>t</a:t>
            </a:r>
            <a:r>
              <a:rPr sz="2000" spc="51" dirty="0">
                <a:latin typeface="Helvetica" charset="0"/>
                <a:cs typeface="Times New Roman"/>
              </a:rPr>
              <a:t>ance</a:t>
            </a:r>
            <a:r>
              <a:rPr sz="2000" spc="-65" dirty="0">
                <a:latin typeface="Helvetica" charset="0"/>
                <a:cs typeface="Times New Roman"/>
              </a:rPr>
              <a:t> </a:t>
            </a:r>
            <a:r>
              <a:rPr sz="2000" spc="25" dirty="0">
                <a:latin typeface="Helvetica" charset="0"/>
                <a:cs typeface="Times New Roman"/>
              </a:rPr>
              <a:t>r</a:t>
            </a:r>
            <a:r>
              <a:rPr sz="2000" spc="-55" dirty="0">
                <a:latin typeface="Helvetica" charset="0"/>
                <a:cs typeface="Times New Roman"/>
              </a:rPr>
              <a:t> </a:t>
            </a:r>
            <a:r>
              <a:rPr sz="2000" spc="75" dirty="0">
                <a:latin typeface="Helvetica" charset="0"/>
                <a:cs typeface="Times New Roman"/>
              </a:rPr>
              <a:t>th</a:t>
            </a:r>
            <a:r>
              <a:rPr sz="2000" spc="65" dirty="0">
                <a:latin typeface="Helvetica" charset="0"/>
                <a:cs typeface="Times New Roman"/>
              </a:rPr>
              <a:t>a</a:t>
            </a:r>
            <a:r>
              <a:rPr sz="2000" spc="120" dirty="0">
                <a:latin typeface="Helvetica" charset="0"/>
                <a:cs typeface="Times New Roman"/>
              </a:rPr>
              <a:t>t</a:t>
            </a:r>
            <a:r>
              <a:rPr sz="2000" spc="-71" dirty="0">
                <a:latin typeface="Helvetica" charset="0"/>
                <a:cs typeface="Times New Roman"/>
              </a:rPr>
              <a:t> </a:t>
            </a:r>
            <a:r>
              <a:rPr sz="2000" spc="25" dirty="0">
                <a:latin typeface="Helvetica" charset="0"/>
                <a:cs typeface="Times New Roman"/>
              </a:rPr>
              <a:t>s</a:t>
            </a:r>
            <a:r>
              <a:rPr sz="2000" spc="20" dirty="0">
                <a:latin typeface="Helvetica" charset="0"/>
                <a:cs typeface="Times New Roman"/>
              </a:rPr>
              <a:t>a</a:t>
            </a:r>
            <a:r>
              <a:rPr sz="2000" spc="5" dirty="0">
                <a:latin typeface="Helvetica" charset="0"/>
                <a:cs typeface="Times New Roman"/>
              </a:rPr>
              <a:t>ti</a:t>
            </a:r>
            <a:r>
              <a:rPr sz="2000" spc="-15" dirty="0">
                <a:latin typeface="Helvetica" charset="0"/>
                <a:cs typeface="Times New Roman"/>
              </a:rPr>
              <a:t>s</a:t>
            </a:r>
            <a:r>
              <a:rPr sz="2000" spc="-25" dirty="0">
                <a:latin typeface="Helvetica" charset="0"/>
                <a:cs typeface="Times New Roman"/>
              </a:rPr>
              <a:t>fie</a:t>
            </a:r>
            <a:r>
              <a:rPr sz="2000" spc="-20" dirty="0">
                <a:latin typeface="Helvetica" charset="0"/>
                <a:cs typeface="Times New Roman"/>
              </a:rPr>
              <a:t>s</a:t>
            </a:r>
            <a:r>
              <a:rPr sz="2000" spc="-75" dirty="0">
                <a:latin typeface="Helvetica" charset="0"/>
                <a:cs typeface="Times New Roman"/>
              </a:rPr>
              <a:t> </a:t>
            </a:r>
            <a:r>
              <a:rPr sz="2000" spc="95" dirty="0">
                <a:latin typeface="Helvetica" charset="0"/>
                <a:cs typeface="Times New Roman"/>
              </a:rPr>
              <a:t>the</a:t>
            </a:r>
            <a:r>
              <a:rPr sz="2000" spc="-55" dirty="0">
                <a:latin typeface="Helvetica" charset="0"/>
                <a:cs typeface="Times New Roman"/>
              </a:rPr>
              <a:t> </a:t>
            </a:r>
            <a:r>
              <a:rPr sz="2000" spc="-125" dirty="0">
                <a:latin typeface="Helvetica" charset="0"/>
                <a:cs typeface="Times New Roman"/>
              </a:rPr>
              <a:t>FDs:</a:t>
            </a:r>
            <a:endParaRPr sz="2000" dirty="0">
              <a:latin typeface="Helvetica" charset="0"/>
              <a:cs typeface="Times New Roman"/>
            </a:endParaRPr>
          </a:p>
          <a:p>
            <a:pPr algn="ctr">
              <a:spcBef>
                <a:spcPts val="1600"/>
              </a:spcBef>
              <a:tabLst>
                <a:tab pos="955016" algn="l"/>
              </a:tabLst>
            </a:pPr>
            <a:r>
              <a:rPr lang="en-US" sz="2000" spc="-365" dirty="0">
                <a:latin typeface="Symbol"/>
                <a:cs typeface="Symbol"/>
              </a:rPr>
              <a:t>𝜫 </a:t>
            </a:r>
            <a:r>
              <a:rPr sz="1951" spc="23" baseline="-21367" dirty="0">
                <a:latin typeface="Times New Roman"/>
                <a:cs typeface="Times New Roman"/>
              </a:rPr>
              <a:t>A</a:t>
            </a:r>
            <a:r>
              <a:rPr sz="1951" spc="165" baseline="-21367" dirty="0">
                <a:latin typeface="Times New Roman"/>
                <a:cs typeface="Times New Roman"/>
              </a:rPr>
              <a:t> </a:t>
            </a:r>
            <a:r>
              <a:rPr sz="2000" spc="-11" dirty="0">
                <a:latin typeface="Times New Roman"/>
                <a:cs typeface="Times New Roman"/>
              </a:rPr>
              <a:t>(</a:t>
            </a:r>
            <a:r>
              <a:rPr lang="en-US" sz="2000" spc="-11" dirty="0">
                <a:latin typeface="Times New Roman"/>
                <a:cs typeface="Times New Roman"/>
              </a:rPr>
              <a:t>R</a:t>
            </a:r>
            <a:r>
              <a:rPr sz="2000" spc="-11" dirty="0">
                <a:latin typeface="Times New Roman"/>
                <a:cs typeface="Times New Roman"/>
              </a:rPr>
              <a:t>)</a:t>
            </a:r>
            <a:r>
              <a:rPr lang="en-US" sz="2000" spc="-1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lang="en-US" sz="2000" spc="-365" dirty="0">
                <a:latin typeface="Symbol"/>
                <a:cs typeface="Symbol"/>
              </a:rPr>
              <a:t>   𝜫 </a:t>
            </a:r>
            <a:r>
              <a:rPr sz="1951" spc="23" baseline="-21367" dirty="0">
                <a:latin typeface="Times New Roman"/>
                <a:cs typeface="Times New Roman"/>
              </a:rPr>
              <a:t>B</a:t>
            </a:r>
            <a:r>
              <a:rPr sz="1951" baseline="-21367" dirty="0">
                <a:latin typeface="Times New Roman"/>
                <a:cs typeface="Times New Roman"/>
              </a:rPr>
              <a:t> </a:t>
            </a:r>
            <a:r>
              <a:rPr sz="1951" spc="-217" baseline="-21367" dirty="0">
                <a:latin typeface="Times New Roman"/>
                <a:cs typeface="Times New Roman"/>
              </a:rPr>
              <a:t> </a:t>
            </a:r>
            <a:r>
              <a:rPr sz="2000" spc="-11" dirty="0">
                <a:latin typeface="Times New Roman"/>
                <a:cs typeface="Times New Roman"/>
              </a:rPr>
              <a:t>(</a:t>
            </a:r>
            <a:r>
              <a:rPr lang="en-US" sz="2000" spc="-11" dirty="0">
                <a:latin typeface="Times New Roman"/>
                <a:cs typeface="Times New Roman"/>
              </a:rPr>
              <a:t>R</a:t>
            </a:r>
            <a:r>
              <a:rPr sz="2000" spc="-11" dirty="0">
                <a:latin typeface="Times New Roman"/>
                <a:cs typeface="Times New Roman"/>
              </a:rPr>
              <a:t>)</a:t>
            </a:r>
            <a:r>
              <a:rPr sz="2000" spc="-15" dirty="0">
                <a:latin typeface="Times New Roman"/>
                <a:cs typeface="Times New Roman"/>
              </a:rPr>
              <a:t> =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lang="en-US" sz="2000" spc="-11" dirty="0">
                <a:latin typeface="Times New Roman"/>
                <a:cs typeface="Times New Roman"/>
              </a:rPr>
              <a:t>R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80327" y="6129628"/>
            <a:ext cx="244603" cy="160384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0"/>
                </a:moveTo>
                <a:lnTo>
                  <a:pt x="0" y="143255"/>
                </a:lnTo>
                <a:lnTo>
                  <a:pt x="143255" y="0"/>
                </a:lnTo>
                <a:lnTo>
                  <a:pt x="143255" y="143255"/>
                </a:lnTo>
                <a:lnTo>
                  <a:pt x="0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 txBox="1"/>
          <p:nvPr/>
        </p:nvSpPr>
        <p:spPr>
          <a:xfrm>
            <a:off x="9780270" y="6463539"/>
            <a:ext cx="1797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892803" y="2212085"/>
          <a:ext cx="11430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90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906">
                      <a:solidFill>
                        <a:srgbClr val="000000"/>
                      </a:solidFill>
                      <a:prstDash val="solid"/>
                    </a:lnL>
                    <a:lnR w="9906">
                      <a:solidFill>
                        <a:srgbClr val="000000"/>
                      </a:solidFill>
                      <a:prstDash val="solid"/>
                    </a:lnR>
                    <a:lnT w="9906">
                      <a:solidFill>
                        <a:srgbClr val="000000"/>
                      </a:solidFill>
                      <a:prstDash val="solid"/>
                    </a:lnT>
                    <a:lnB w="990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9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906">
                      <a:solidFill>
                        <a:srgbClr val="000000"/>
                      </a:solidFill>
                      <a:prstDash val="solid"/>
                    </a:lnL>
                    <a:lnR w="9906">
                      <a:solidFill>
                        <a:srgbClr val="000000"/>
                      </a:solidFill>
                      <a:prstDash val="solid"/>
                    </a:lnR>
                    <a:lnT w="9906">
                      <a:solidFill>
                        <a:srgbClr val="000000"/>
                      </a:solidFill>
                      <a:prstDash val="solid"/>
                    </a:lnT>
                    <a:lnB w="990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900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906">
                      <a:solidFill>
                        <a:srgbClr val="000000"/>
                      </a:solidFill>
                      <a:prstDash val="solid"/>
                    </a:lnL>
                    <a:lnR w="9906">
                      <a:solidFill>
                        <a:srgbClr val="000000"/>
                      </a:solidFill>
                      <a:prstDash val="solid"/>
                    </a:lnR>
                    <a:lnT w="9906">
                      <a:solidFill>
                        <a:srgbClr val="000000"/>
                      </a:solidFill>
                      <a:prstDash val="solid"/>
                    </a:lnT>
                    <a:lnB w="990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892803" y="2669286"/>
          <a:ext cx="1143000" cy="7052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5273">
                <a:tc>
                  <a:txBody>
                    <a:bodyPr/>
                    <a:lstStyle/>
                    <a:p>
                      <a:pPr marL="113030">
                        <a:lnSpc>
                          <a:spcPts val="2220"/>
                        </a:lnSpc>
                      </a:pPr>
                      <a:r>
                        <a:rPr lang="en-US" sz="1900" b="0" dirty="0">
                          <a:latin typeface="Symbol"/>
                          <a:cs typeface="Symbol"/>
                        </a:rPr>
                        <a:t>𝛼</a:t>
                      </a:r>
                      <a:endParaRPr sz="1900" b="0" dirty="0">
                        <a:latin typeface="Symbol"/>
                        <a:cs typeface="Symbol"/>
                      </a:endParaRPr>
                    </a:p>
                    <a:p>
                      <a:pPr marL="121920">
                        <a:lnSpc>
                          <a:spcPts val="2220"/>
                        </a:lnSpc>
                      </a:pPr>
                      <a:r>
                        <a:rPr lang="en-US" sz="1900" dirty="0">
                          <a:latin typeface="Symbol"/>
                          <a:cs typeface="Symbol"/>
                        </a:rPr>
                        <a:t>𝛽</a:t>
                      </a:r>
                      <a:endParaRPr sz="1900" dirty="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906">
                      <a:solidFill>
                        <a:srgbClr val="000000"/>
                      </a:solidFill>
                      <a:prstDash val="solid"/>
                    </a:lnL>
                    <a:lnR w="9906">
                      <a:solidFill>
                        <a:srgbClr val="000000"/>
                      </a:solidFill>
                      <a:prstDash val="solid"/>
                    </a:lnR>
                    <a:lnT w="9906">
                      <a:solidFill>
                        <a:srgbClr val="000000"/>
                      </a:solidFill>
                      <a:prstDash val="solid"/>
                    </a:lnT>
                    <a:lnB w="990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>
                    <a:lnL w="9906">
                      <a:solidFill>
                        <a:srgbClr val="000000"/>
                      </a:solidFill>
                      <a:prstDash val="solid"/>
                    </a:lnL>
                    <a:lnR w="9906">
                      <a:solidFill>
                        <a:srgbClr val="000000"/>
                      </a:solidFill>
                      <a:prstDash val="solid"/>
                    </a:lnR>
                    <a:lnT w="9906">
                      <a:solidFill>
                        <a:srgbClr val="000000"/>
                      </a:solidFill>
                      <a:prstDash val="solid"/>
                    </a:lnT>
                    <a:lnB w="990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A</a:t>
                      </a: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B</a:t>
                      </a:r>
                    </a:p>
                  </a:txBody>
                  <a:tcPr marL="0" marR="0" marT="0" marB="0">
                    <a:lnL w="9906">
                      <a:solidFill>
                        <a:srgbClr val="000000"/>
                      </a:solidFill>
                      <a:prstDash val="solid"/>
                    </a:lnL>
                    <a:lnR w="9906">
                      <a:solidFill>
                        <a:srgbClr val="000000"/>
                      </a:solidFill>
                      <a:prstDash val="solid"/>
                    </a:lnR>
                    <a:lnT w="9906">
                      <a:solidFill>
                        <a:srgbClr val="000000"/>
                      </a:solidFill>
                      <a:prstDash val="solid"/>
                    </a:lnT>
                    <a:lnB w="990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4884420" y="4173473"/>
          <a:ext cx="12192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90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906">
                      <a:solidFill>
                        <a:srgbClr val="000000"/>
                      </a:solidFill>
                      <a:prstDash val="solid"/>
                    </a:lnL>
                    <a:lnR w="9906">
                      <a:solidFill>
                        <a:srgbClr val="000000"/>
                      </a:solidFill>
                      <a:prstDash val="solid"/>
                    </a:lnR>
                    <a:lnT w="9906">
                      <a:solidFill>
                        <a:srgbClr val="000000"/>
                      </a:solidFill>
                      <a:prstDash val="solid"/>
                    </a:lnT>
                    <a:lnB w="990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9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906">
                      <a:solidFill>
                        <a:srgbClr val="000000"/>
                      </a:solidFill>
                      <a:prstDash val="solid"/>
                    </a:lnL>
                    <a:lnR w="9906">
                      <a:solidFill>
                        <a:srgbClr val="000000"/>
                      </a:solidFill>
                      <a:prstDash val="solid"/>
                    </a:lnR>
                    <a:lnT w="9906">
                      <a:solidFill>
                        <a:srgbClr val="000000"/>
                      </a:solidFill>
                      <a:prstDash val="solid"/>
                    </a:lnT>
                    <a:lnB w="990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900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906">
                      <a:solidFill>
                        <a:srgbClr val="000000"/>
                      </a:solidFill>
                      <a:prstDash val="solid"/>
                    </a:lnL>
                    <a:lnR w="9906">
                      <a:solidFill>
                        <a:srgbClr val="000000"/>
                      </a:solidFill>
                      <a:prstDash val="solid"/>
                    </a:lnR>
                    <a:lnT w="9906">
                      <a:solidFill>
                        <a:srgbClr val="000000"/>
                      </a:solidFill>
                      <a:prstDash val="solid"/>
                    </a:lnT>
                    <a:lnB w="990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4884420" y="4630674"/>
          <a:ext cx="1219200" cy="7052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5273">
                <a:tc>
                  <a:txBody>
                    <a:bodyPr/>
                    <a:lstStyle/>
                    <a:p>
                      <a:pPr algn="ctr">
                        <a:lnSpc>
                          <a:spcPts val="2220"/>
                        </a:lnSpc>
                      </a:pPr>
                      <a:r>
                        <a:rPr lang="en-US" sz="1900" dirty="0">
                          <a:latin typeface="Symbol"/>
                          <a:cs typeface="Symbol"/>
                        </a:rPr>
                        <a:t>𝛼</a:t>
                      </a:r>
                      <a:endParaRPr sz="1900" dirty="0">
                        <a:latin typeface="Symbol"/>
                        <a:cs typeface="Symbol"/>
                      </a:endParaRPr>
                    </a:p>
                    <a:p>
                      <a:pPr algn="ctr">
                        <a:lnSpc>
                          <a:spcPts val="2220"/>
                        </a:lnSpc>
                      </a:pPr>
                      <a:r>
                        <a:rPr lang="en-US" sz="1900" dirty="0">
                          <a:latin typeface="Symbol"/>
                          <a:cs typeface="Symbol"/>
                        </a:rPr>
                        <a:t>𝛽</a:t>
                      </a:r>
                      <a:endParaRPr sz="1900" dirty="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906">
                      <a:solidFill>
                        <a:srgbClr val="000000"/>
                      </a:solidFill>
                      <a:prstDash val="solid"/>
                    </a:lnL>
                    <a:lnR w="9906">
                      <a:solidFill>
                        <a:srgbClr val="000000"/>
                      </a:solidFill>
                      <a:prstDash val="solid"/>
                    </a:lnR>
                    <a:lnT w="9906">
                      <a:solidFill>
                        <a:srgbClr val="000000"/>
                      </a:solidFill>
                      <a:prstDash val="solid"/>
                    </a:lnT>
                    <a:lnB w="990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906">
                      <a:solidFill>
                        <a:srgbClr val="000000"/>
                      </a:solidFill>
                      <a:prstDash val="solid"/>
                    </a:lnL>
                    <a:lnR w="9906">
                      <a:solidFill>
                        <a:srgbClr val="000000"/>
                      </a:solidFill>
                      <a:prstDash val="solid"/>
                    </a:lnR>
                    <a:lnT w="9906">
                      <a:solidFill>
                        <a:srgbClr val="000000"/>
                      </a:solidFill>
                      <a:prstDash val="solid"/>
                    </a:lnT>
                    <a:lnB w="990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 marR="111760" indent="-3810">
                        <a:lnSpc>
                          <a:spcPct val="10000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A B</a:t>
                      </a:r>
                    </a:p>
                  </a:txBody>
                  <a:tcPr marL="0" marR="0" marT="0" marB="0">
                    <a:lnL w="9906">
                      <a:solidFill>
                        <a:srgbClr val="000000"/>
                      </a:solidFill>
                      <a:prstDash val="solid"/>
                    </a:lnL>
                    <a:lnR w="9906">
                      <a:solidFill>
                        <a:srgbClr val="000000"/>
                      </a:solidFill>
                      <a:prstDash val="solid"/>
                    </a:lnR>
                    <a:lnT w="9906">
                      <a:solidFill>
                        <a:srgbClr val="000000"/>
                      </a:solidFill>
                      <a:prstDash val="solid"/>
                    </a:lnT>
                    <a:lnB w="990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AB0F3AA-30D8-4808-B732-CCA6549AFF6D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3BB5F0-0512-4C31-A4D8-B4D71F0EAFA6}"/>
              </a:ext>
            </a:extLst>
          </p:cNvPr>
          <p:cNvSpPr txBox="1"/>
          <p:nvPr/>
        </p:nvSpPr>
        <p:spPr>
          <a:xfrm>
            <a:off x="317501" y="58580"/>
            <a:ext cx="391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CMSC 508 – Database Theory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75F4BE-E2E2-45FF-9C9E-AE2440DB185E}"/>
              </a:ext>
            </a:extLst>
          </p:cNvPr>
          <p:cNvSpPr txBox="1"/>
          <p:nvPr/>
        </p:nvSpPr>
        <p:spPr>
          <a:xfrm>
            <a:off x="8421331" y="58580"/>
            <a:ext cx="3609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Relational database design</a:t>
            </a:r>
          </a:p>
        </p:txBody>
      </p:sp>
      <p:pic>
        <p:nvPicPr>
          <p:cNvPr id="37" name="Picture 3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151527E-5F68-422C-B280-01A36A2F6F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659" y="121920"/>
            <a:ext cx="2828684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36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41967"/>
            <a:ext cx="10972800" cy="6093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lang="en-US" spc="-289" dirty="0"/>
              <a:t>Summary</a:t>
            </a:r>
            <a:endParaRPr spc="-6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768667" y="8748898"/>
            <a:ext cx="344838" cy="246221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16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310"/>
            <a:fld id="{81D60167-4931-47E6-BA6A-407CBD079E47}" type="slidenum">
              <a:rPr lang="en-US" spc="7"/>
              <a:pPr marL="136310"/>
              <a:t>31</a:t>
            </a:fld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1065894" y="1848667"/>
            <a:ext cx="10060212" cy="28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077" marR="12065" lvl="1" indent="-457189">
              <a:spcBef>
                <a:spcPts val="1600"/>
              </a:spcBef>
              <a:buFont typeface="Arial"/>
              <a:buChar char="•"/>
              <a:tabLst>
                <a:tab pos="927077" algn="l"/>
              </a:tabLst>
            </a:pPr>
            <a:r>
              <a:rPr sz="2400" dirty="0">
                <a:latin typeface="Helvetica" charset="0"/>
                <a:cs typeface="Times New Roman"/>
              </a:rPr>
              <a:t>Pitfalls in database design, and how to systematically design a database schema that avoids the pitfalls. The pitfalls included repeated information and inability to represent some information.</a:t>
            </a:r>
          </a:p>
          <a:p>
            <a:pPr marL="927077" lvl="1" indent="-457189">
              <a:spcBef>
                <a:spcPts val="1600"/>
              </a:spcBef>
              <a:buFont typeface="Arial"/>
              <a:buChar char="•"/>
              <a:tabLst>
                <a:tab pos="927077" algn="l"/>
              </a:tabLst>
            </a:pPr>
            <a:r>
              <a:rPr sz="2400" dirty="0">
                <a:latin typeface="Helvetica" charset="0"/>
                <a:cs typeface="Times New Roman"/>
              </a:rPr>
              <a:t>Lossless decomposition of relational schemas</a:t>
            </a:r>
          </a:p>
          <a:p>
            <a:pPr marL="927077" lvl="1" indent="-457189">
              <a:spcBef>
                <a:spcPts val="1600"/>
              </a:spcBef>
              <a:buFont typeface="Arial"/>
              <a:buChar char="•"/>
              <a:tabLst>
                <a:tab pos="927077" algn="l"/>
              </a:tabLst>
            </a:pPr>
            <a:r>
              <a:rPr sz="2400" dirty="0">
                <a:latin typeface="Helvetica" charset="0"/>
                <a:cs typeface="Times New Roman"/>
              </a:rPr>
              <a:t>Canonical cover: minimal set of equivalent functional dependencies</a:t>
            </a:r>
            <a:endParaRPr lang="en-US" sz="2400" dirty="0">
              <a:latin typeface="Helvetica" charset="0"/>
              <a:cs typeface="Times New Roman"/>
            </a:endParaRPr>
          </a:p>
          <a:p>
            <a:pPr marL="927077" lvl="1" indent="-457189">
              <a:spcBef>
                <a:spcPts val="1600"/>
              </a:spcBef>
              <a:buFont typeface="Arial"/>
              <a:buChar char="•"/>
              <a:tabLst>
                <a:tab pos="927711" algn="l"/>
              </a:tabLst>
            </a:pPr>
            <a:r>
              <a:rPr lang="en-US" sz="2400" dirty="0">
                <a:latin typeface="Helvetica" charset="0"/>
                <a:cs typeface="Times New Roman"/>
              </a:rPr>
              <a:t>Extraneous attributes detection</a:t>
            </a:r>
          </a:p>
        </p:txBody>
      </p:sp>
    </p:spTree>
    <p:extLst>
      <p:ext uri="{BB962C8B-B14F-4D97-AF65-F5344CB8AC3E}">
        <p14:creationId xmlns:p14="http://schemas.microsoft.com/office/powerpoint/2010/main" val="1476933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41967"/>
            <a:ext cx="10972800" cy="6093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lang="en-US" dirty="0"/>
              <a:t>Review Terms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659F27-F3E2-B241-8F01-7DA3C3C1D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536" y="1600201"/>
            <a:ext cx="9889864" cy="452543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Decomposition</a:t>
            </a:r>
          </a:p>
          <a:p>
            <a:pPr>
              <a:spcBef>
                <a:spcPts val="0"/>
              </a:spcBef>
            </a:pPr>
            <a:r>
              <a:rPr lang="en-US" dirty="0"/>
              <a:t>Functional dependencies</a:t>
            </a:r>
          </a:p>
          <a:p>
            <a:pPr>
              <a:spcBef>
                <a:spcPts val="0"/>
              </a:spcBef>
            </a:pPr>
            <a:r>
              <a:rPr lang="en-US" dirty="0"/>
              <a:t>Lossless decomposition </a:t>
            </a:r>
          </a:p>
          <a:p>
            <a:pPr>
              <a:spcBef>
                <a:spcPts val="0"/>
              </a:spcBef>
            </a:pPr>
            <a:r>
              <a:rPr lang="en-US" dirty="0"/>
              <a:t>Trivial functional dependencies </a:t>
            </a:r>
          </a:p>
          <a:p>
            <a:pPr>
              <a:spcBef>
                <a:spcPts val="0"/>
              </a:spcBef>
            </a:pPr>
            <a:r>
              <a:rPr lang="en-US" dirty="0"/>
              <a:t>Closure of a set of FDs </a:t>
            </a:r>
          </a:p>
          <a:p>
            <a:pPr>
              <a:spcBef>
                <a:spcPts val="0"/>
              </a:spcBef>
            </a:pPr>
            <a:r>
              <a:rPr lang="en-US" dirty="0"/>
              <a:t>Armstrong’s axioms</a:t>
            </a:r>
          </a:p>
          <a:p>
            <a:pPr>
              <a:spcBef>
                <a:spcPts val="0"/>
              </a:spcBef>
            </a:pPr>
            <a:r>
              <a:rPr lang="en-US" dirty="0"/>
              <a:t>Attribute Closure</a:t>
            </a:r>
          </a:p>
          <a:p>
            <a:pPr>
              <a:spcBef>
                <a:spcPts val="0"/>
              </a:spcBef>
            </a:pPr>
            <a:r>
              <a:rPr lang="en-US" dirty="0"/>
              <a:t>Canonical cover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8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5917311" y="8673703"/>
            <a:ext cx="344838" cy="246221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16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310"/>
            <a:fld id="{81D60167-4931-47E6-BA6A-407CBD079E47}" type="slidenum">
              <a:rPr lang="en-US" spc="7"/>
              <a:pPr marL="136310"/>
              <a:t>33</a:t>
            </a:fld>
            <a:endParaRPr spc="5" dirty="0"/>
          </a:p>
        </p:txBody>
      </p:sp>
      <p:sp>
        <p:nvSpPr>
          <p:cNvPr id="5" name="object 5"/>
          <p:cNvSpPr txBox="1"/>
          <p:nvPr/>
        </p:nvSpPr>
        <p:spPr>
          <a:xfrm>
            <a:off x="2157151" y="3093528"/>
            <a:ext cx="688848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u="heavy" spc="25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h</a:t>
            </a:r>
            <a:r>
              <a:rPr u="heavy" spc="71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u="heavy" spc="51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u="heavy" spc="85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p</a:t>
            </a:r>
            <a:r>
              <a:rPr u="heavy" spc="91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://</a:t>
            </a:r>
            <a:r>
              <a:rPr u="heavy" spc="65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r</a:t>
            </a:r>
            <a:r>
              <a:rPr u="heavy" spc="20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u="heavy" spc="11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ymond</a:t>
            </a:r>
            <a:r>
              <a:rPr u="heavy" spc="15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cho.</a:t>
            </a:r>
            <a:r>
              <a:rPr u="heavy" spc="65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n</a:t>
            </a:r>
            <a:r>
              <a:rPr u="heavy" spc="51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u="heavy" spc="15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t/</a:t>
            </a:r>
            <a:r>
              <a:rPr u="heavy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R</a:t>
            </a:r>
            <a:r>
              <a:rPr u="heavy" spc="15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el</a:t>
            </a:r>
            <a:r>
              <a:rPr u="heavy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u="heavy" spc="-11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tionalD</a:t>
            </a:r>
            <a:r>
              <a:rPr u="heavy" spc="-25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u="heavy" spc="71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u="heavy" spc="51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aba</a:t>
            </a:r>
            <a:r>
              <a:rPr u="heavy" spc="35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s</a:t>
            </a:r>
            <a:r>
              <a:rPr u="heavy" spc="45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u="heavy" spc="-400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u="heavy" spc="-15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ools/</a:t>
            </a:r>
            <a:r>
              <a:rPr u="heavy" spc="-40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R</a:t>
            </a:r>
            <a:r>
              <a:rPr u="heavy" spc="15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el</a:t>
            </a:r>
            <a:r>
              <a:rPr u="heavy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u="heavy" spc="-11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tionalD</a:t>
            </a:r>
            <a:r>
              <a:rPr u="heavy" spc="-25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u="heavy" spc="71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u="heavy" spc="51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aba</a:t>
            </a:r>
            <a:r>
              <a:rPr u="heavy" spc="35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s</a:t>
            </a:r>
            <a:r>
              <a:rPr u="heavy" spc="45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u="heavy" spc="-400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u="heavy" spc="-5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ools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5197" y="1300037"/>
            <a:ext cx="8398003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Helvetica" charset="0"/>
              <a:cs typeface="Times New Roman"/>
            </a:endParaRPr>
          </a:p>
          <a:p>
            <a:pPr>
              <a:spcBef>
                <a:spcPts val="3"/>
              </a:spcBef>
            </a:pPr>
            <a:endParaRPr sz="2000" dirty="0">
              <a:latin typeface="Helvetica" charset="0"/>
              <a:cs typeface="Times New Roman"/>
            </a:endParaRPr>
          </a:p>
          <a:p>
            <a:pPr marL="12700" marR="279393"/>
            <a:r>
              <a:rPr sz="2000" dirty="0">
                <a:latin typeface="Helvetica" charset="0"/>
                <a:cs typeface="Times New Roman"/>
              </a:rPr>
              <a:t>Attribute closure calculator, Candidate key calculator, Minimum (Canonical) cover calculator, Functional dependency calculator and Normal form calculator</a:t>
            </a: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2157151" y="676094"/>
            <a:ext cx="7804547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0" tIns="0" rIns="0" bIns="0" rtlCol="0" anchor="ctr">
            <a:spAutoFit/>
          </a:bodyPr>
          <a:lstStyle>
            <a:lvl1pPr marL="0" marR="0" indent="0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Times New Roman"/>
                <a:ea typeface="+mn-ea"/>
                <a:cs typeface="Times New Roman"/>
                <a:sym typeface="Helvetica Light"/>
              </a:defRPr>
            </a:lvl1pPr>
            <a:lvl2pPr marL="0" marR="0" indent="160729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321457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482186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642915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803643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964372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125101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285829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2700"/>
            <a:r>
              <a:rPr lang="en-US" sz="4800" b="0" kern="0" dirty="0">
                <a:solidFill>
                  <a:schemeClr val="tx1"/>
                </a:solidFill>
                <a:latin typeface="+mj-lt"/>
              </a:rPr>
              <a:t>More tools to play with</a:t>
            </a:r>
          </a:p>
        </p:txBody>
      </p:sp>
    </p:spTree>
    <p:extLst>
      <p:ext uri="{BB962C8B-B14F-4D97-AF65-F5344CB8AC3E}">
        <p14:creationId xmlns:p14="http://schemas.microsoft.com/office/powerpoint/2010/main" val="28833166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317500" y="58580"/>
            <a:ext cx="307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8421331" y="58580"/>
            <a:ext cx="3609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Relational database design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/>
              <p:nvPr/>
            </p:nvSpPr>
            <p:spPr>
              <a:xfrm>
                <a:off x="0" y="609601"/>
                <a:ext cx="12192000" cy="5989653"/>
              </a:xfrm>
              <a:prstGeom prst="rect">
                <a:avLst/>
              </a:prstGeom>
              <a:noFill/>
            </p:spPr>
            <p:txBody>
              <a:bodyPr wrap="square" lIns="609600" tIns="243840" rIns="609600" bIns="0" rtlCol="0">
                <a:spAutoFit/>
              </a:bodyPr>
              <a:lstStyle/>
              <a:p>
                <a:pPr marL="457189" indent="-457189">
                  <a:spcAft>
                    <a:spcPts val="1333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Functional Dependencies (FDs) - Armstrong's axioms</a:t>
                </a:r>
              </a:p>
              <a:p>
                <a:pPr marL="1066773" lvl="1" indent="-457189">
                  <a:lnSpc>
                    <a:spcPct val="150000"/>
                  </a:lnSpc>
                  <a:spcAft>
                    <a:spcPts val="1067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Trivial FDs (reflexivity)		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en-US" sz="2400" dirty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altLang="en-US" sz="2400" dirty="0"/>
              </a:p>
              <a:p>
                <a:pPr marL="1066773" lvl="1" indent="-457189">
                  <a:lnSpc>
                    <a:spcPct val="150000"/>
                  </a:lnSpc>
                  <a:spcAft>
                    <a:spcPts val="1067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Nontrivial FDs				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en-US" sz="2400" dirty="0">
                        <a:latin typeface="Cambria Math" panose="02040503050406030204" pitchFamily="18" charset="0"/>
                      </a:rPr>
                      <m:t>⊈</m:t>
                    </m:r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altLang="en-US" sz="2400" dirty="0"/>
              </a:p>
              <a:p>
                <a:pPr marL="1066773" lvl="1" indent="-457189">
                  <a:lnSpc>
                    <a:spcPct val="150000"/>
                  </a:lnSpc>
                  <a:spcAft>
                    <a:spcPts val="1067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Completely nontrivial FDs		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en-US" sz="2400" dirty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en-US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en-US" sz="2400" dirty="0"/>
              </a:p>
              <a:p>
                <a:pPr marL="1066773" lvl="1" indent="-457189">
                  <a:lnSpc>
                    <a:spcPct val="150000"/>
                  </a:lnSpc>
                  <a:spcAft>
                    <a:spcPts val="1067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Augmentation				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𝐶𝐴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𝐶𝐵</m:t>
                    </m:r>
                  </m:oMath>
                </a14:m>
                <a:endParaRPr lang="en-US" altLang="en-US" sz="2400" dirty="0"/>
              </a:p>
              <a:p>
                <a:pPr marL="1066773" lvl="1" indent="-457189">
                  <a:lnSpc>
                    <a:spcPct val="150000"/>
                  </a:lnSpc>
                  <a:spcAft>
                    <a:spcPts val="1067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Splitting rule				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altLang="en-US" sz="2400" dirty="0"/>
                  <a:t> 	 			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en-US" sz="2400" baseline="-25000" dirty="0"/>
              </a:p>
              <a:p>
                <a:pPr marL="1066773" lvl="1" indent="-457189">
                  <a:lnSpc>
                    <a:spcPct val="150000"/>
                  </a:lnSpc>
                  <a:spcAft>
                    <a:spcPts val="1067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Combining rule				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</m:t>
                    </m:r>
                  </m:oMath>
                </a14:m>
                <a:endParaRPr lang="en-US" altLang="en-US" sz="2400" baseline="-25000" dirty="0"/>
              </a:p>
              <a:p>
                <a:pPr marL="1066773" lvl="1" indent="-457189">
                  <a:lnSpc>
                    <a:spcPct val="150000"/>
                  </a:lnSpc>
                  <a:spcAft>
                    <a:spcPts val="1067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Transitive rule 				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en-US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1"/>
                <a:ext cx="12192000" cy="5989653"/>
              </a:xfrm>
              <a:prstGeom prst="rect">
                <a:avLst/>
              </a:prstGeom>
              <a:blipFill>
                <a:blip r:embed="rId3"/>
                <a:stretch>
                  <a:fillRect b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659" y="121920"/>
            <a:ext cx="2828684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37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317500" y="58580"/>
            <a:ext cx="307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8421331" y="58580"/>
            <a:ext cx="3609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609600"/>
            <a:ext cx="12192000" cy="6102696"/>
          </a:xfrm>
          <a:prstGeom prst="rect">
            <a:avLst/>
          </a:prstGeom>
          <a:noFill/>
        </p:spPr>
        <p:txBody>
          <a:bodyPr wrap="square" lIns="609600" tIns="243840" rIns="609600" bIns="0" rtlCol="0">
            <a:spAutoFit/>
          </a:bodyPr>
          <a:lstStyle/>
          <a:p>
            <a:pPr marL="457189" indent="-457189">
              <a:spcAft>
                <a:spcPts val="1333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Functional Dependencies (FDs)</a:t>
            </a:r>
          </a:p>
          <a:p>
            <a:pPr lvl="1">
              <a:lnSpc>
                <a:spcPct val="90000"/>
              </a:lnSpc>
              <a:tabLst>
                <a:tab pos="1071007" algn="l"/>
                <a:tab pos="3511463" algn="l"/>
                <a:tab pos="4186662" algn="l"/>
              </a:tabLst>
            </a:pPr>
            <a:r>
              <a:rPr lang="en-US" altLang="en-US" sz="2400" i="1" dirty="0"/>
              <a:t>R = (A, B, C, D, E, F)</a:t>
            </a:r>
          </a:p>
          <a:p>
            <a:pPr lvl="1">
              <a:lnSpc>
                <a:spcPct val="90000"/>
              </a:lnSpc>
              <a:tabLst>
                <a:tab pos="1071007" algn="l"/>
                <a:tab pos="3511463" algn="l"/>
                <a:tab pos="4186662" algn="l"/>
              </a:tabLst>
            </a:pPr>
            <a:r>
              <a:rPr lang="en-US" altLang="en-US" sz="2400" i="1" dirty="0"/>
              <a:t>F = </a:t>
            </a:r>
            <a:r>
              <a:rPr lang="en-US" altLang="en-US" sz="2400" dirty="0"/>
              <a:t>{  </a:t>
            </a:r>
            <a:r>
              <a:rPr lang="en-US" altLang="en-US" sz="2400" i="1" dirty="0">
                <a:sym typeface="Iconic Symbols Ext" pitchFamily="2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charset="2"/>
              </a:rPr>
              <a:t> </a:t>
            </a:r>
            <a:r>
              <a:rPr lang="en-US" altLang="en-US" sz="2400" i="1" dirty="0">
                <a:sym typeface="Monotype Sorts" charset="2"/>
              </a:rPr>
              <a:t>B</a:t>
            </a:r>
            <a:br>
              <a:rPr lang="en-US" altLang="en-US" sz="2400" i="1" dirty="0">
                <a:sym typeface="Monotype Sorts" charset="2"/>
              </a:rPr>
            </a:br>
            <a:r>
              <a:rPr lang="en-US" altLang="en-US" sz="2400" i="1" dirty="0">
                <a:sym typeface="Monotype Sorts" charset="2"/>
              </a:rPr>
              <a:t>	   </a:t>
            </a:r>
            <a:r>
              <a:rPr lang="en-US" altLang="en-US" sz="2400" i="1" dirty="0">
                <a:sym typeface="Iconic Symbols Ext" pitchFamily="2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charset="2"/>
              </a:rPr>
              <a:t> </a:t>
            </a:r>
            <a:r>
              <a:rPr lang="en-US" altLang="en-US" sz="2400" i="1" dirty="0">
                <a:sym typeface="Monotype Sorts" charset="2"/>
              </a:rPr>
              <a:t>C </a:t>
            </a:r>
            <a:br>
              <a:rPr lang="en-US" altLang="en-US" sz="2400" i="1" dirty="0">
                <a:sym typeface="Monotype Sorts" charset="2"/>
              </a:rPr>
            </a:br>
            <a:r>
              <a:rPr lang="en-US" altLang="en-US" sz="2400" i="1" dirty="0">
                <a:sym typeface="Monotype Sorts" charset="2"/>
              </a:rPr>
              <a:t>	</a:t>
            </a:r>
            <a:r>
              <a:rPr lang="en-US" altLang="en-US" sz="2400" i="1" dirty="0">
                <a:sym typeface="Iconic Symbols Ext" pitchFamily="2" charset="2"/>
              </a:rPr>
              <a:t>C,D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charset="2"/>
              </a:rPr>
              <a:t> </a:t>
            </a:r>
            <a:r>
              <a:rPr lang="en-US" altLang="en-US" sz="2400" i="1" dirty="0">
                <a:sym typeface="Monotype Sorts" charset="2"/>
              </a:rPr>
              <a:t>E</a:t>
            </a:r>
            <a:br>
              <a:rPr lang="en-US" altLang="en-US" sz="2400" i="1" dirty="0">
                <a:sym typeface="Monotype Sorts" charset="2"/>
              </a:rPr>
            </a:br>
            <a:r>
              <a:rPr lang="en-US" altLang="en-US" sz="2400" i="1" dirty="0">
                <a:sym typeface="Monotype Sorts" charset="2"/>
              </a:rPr>
              <a:t>	</a:t>
            </a:r>
            <a:r>
              <a:rPr lang="en-US" altLang="en-US" sz="2400" i="1" dirty="0">
                <a:sym typeface="Iconic Symbols Ext" pitchFamily="2" charset="2"/>
              </a:rPr>
              <a:t>C,D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charset="2"/>
              </a:rPr>
              <a:t> </a:t>
            </a:r>
            <a:r>
              <a:rPr lang="en-US" altLang="en-US" sz="2400" i="1" dirty="0">
                <a:sym typeface="Monotype Sorts" charset="2"/>
              </a:rPr>
              <a:t>F</a:t>
            </a:r>
            <a:br>
              <a:rPr lang="en-US" altLang="en-US" sz="2400" i="1" dirty="0">
                <a:sym typeface="Monotype Sorts" charset="2"/>
              </a:rPr>
            </a:br>
            <a:r>
              <a:rPr lang="en-US" altLang="en-US" sz="2400" i="1" dirty="0">
                <a:sym typeface="Monotype Sorts" charset="2"/>
              </a:rPr>
              <a:t>	    </a:t>
            </a:r>
            <a:r>
              <a:rPr lang="en-US" altLang="en-US" sz="2400" i="1" dirty="0">
                <a:sym typeface="Iconic Symbols Ext" pitchFamily="2" charset="2"/>
              </a:rPr>
              <a:t>B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charset="2"/>
              </a:rPr>
              <a:t> </a:t>
            </a:r>
            <a:r>
              <a:rPr lang="en-US" altLang="en-US" sz="2400" i="1" dirty="0">
                <a:sym typeface="Monotype Sorts" charset="2"/>
              </a:rPr>
              <a:t>E</a:t>
            </a:r>
            <a:r>
              <a:rPr lang="en-US" altLang="en-US" sz="2400" dirty="0">
                <a:sym typeface="Monotype Sorts" charset="2"/>
              </a:rPr>
              <a:t>}</a:t>
            </a:r>
            <a:endParaRPr lang="en-US" altLang="en-US" sz="2400" dirty="0">
              <a:sym typeface="MS LineDraw" pitchFamily="49" charset="2"/>
            </a:endParaRPr>
          </a:p>
          <a:p>
            <a:pPr lvl="1">
              <a:lnSpc>
                <a:spcPct val="90000"/>
              </a:lnSpc>
              <a:tabLst>
                <a:tab pos="1071007" algn="l"/>
                <a:tab pos="3511463" algn="l"/>
                <a:tab pos="4186662" algn="l"/>
              </a:tabLst>
            </a:pPr>
            <a:endParaRPr lang="en-US" altLang="en-US" sz="2400" dirty="0">
              <a:sym typeface="MS LineDraw" pitchFamily="49" charset="2"/>
            </a:endParaRPr>
          </a:p>
          <a:p>
            <a:pPr lvl="1">
              <a:lnSpc>
                <a:spcPct val="90000"/>
              </a:lnSpc>
              <a:spcAft>
                <a:spcPts val="1333"/>
              </a:spcAft>
              <a:tabLst>
                <a:tab pos="1071007" algn="l"/>
                <a:tab pos="3511463" algn="l"/>
                <a:tab pos="4186662" algn="l"/>
              </a:tabLst>
            </a:pPr>
            <a:r>
              <a:rPr lang="en-US" altLang="en-US" sz="2400" dirty="0">
                <a:sym typeface="MS LineDraw" pitchFamily="49" charset="2"/>
              </a:rPr>
              <a:t>F</a:t>
            </a:r>
            <a:r>
              <a:rPr lang="en-US" altLang="en-US" sz="2400" baseline="30000" dirty="0">
                <a:sym typeface="MS LineDraw" pitchFamily="49" charset="2"/>
              </a:rPr>
              <a:t>+</a:t>
            </a:r>
            <a:r>
              <a:rPr lang="en-US" altLang="en-US" sz="2400" dirty="0">
                <a:sym typeface="MS LineDraw" pitchFamily="49" charset="2"/>
              </a:rPr>
              <a:t> : </a:t>
            </a:r>
            <a:r>
              <a:rPr lang="en-US" altLang="en-US" sz="2400" b="1" dirty="0">
                <a:sym typeface="MS LineDraw" pitchFamily="49" charset="2"/>
              </a:rPr>
              <a:t>closure of the functional dependencies</a:t>
            </a:r>
            <a:r>
              <a:rPr lang="en-US" altLang="en-US" sz="2400" dirty="0">
                <a:sym typeface="MS LineDraw" pitchFamily="49" charset="2"/>
              </a:rPr>
              <a:t>, new set of all functional dependencies that can be derived from the original set of FDs, e.g.:</a:t>
            </a:r>
          </a:p>
          <a:p>
            <a:pPr marL="1066773" lvl="1" indent="-457189">
              <a:lnSpc>
                <a:spcPct val="90000"/>
              </a:lnSpc>
              <a:spcAft>
                <a:spcPts val="1333"/>
              </a:spcAft>
              <a:buFont typeface="Arial" panose="020B0604020202020204" pitchFamily="34" charset="0"/>
              <a:buChar char="•"/>
              <a:tabLst>
                <a:tab pos="1071007" algn="l"/>
                <a:tab pos="3511463" algn="l"/>
                <a:tab pos="4186662" algn="l"/>
              </a:tabLst>
            </a:pPr>
            <a:r>
              <a:rPr lang="en-US" altLang="en-US" sz="2400" dirty="0">
                <a:sym typeface="MS LineDraw" pitchFamily="49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S LineDraw" pitchFamily="49" charset="2"/>
              </a:rPr>
              <a:t> B,C	by combining A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S LineDraw" pitchFamily="49" charset="2"/>
              </a:rPr>
              <a:t> B and A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S LineDraw" pitchFamily="49" charset="2"/>
              </a:rPr>
              <a:t> C </a:t>
            </a:r>
          </a:p>
          <a:p>
            <a:pPr marL="1066773" lvl="1" indent="-457189">
              <a:lnSpc>
                <a:spcPct val="90000"/>
              </a:lnSpc>
              <a:spcAft>
                <a:spcPts val="1333"/>
              </a:spcAft>
              <a:buFont typeface="Arial" panose="020B0604020202020204" pitchFamily="34" charset="0"/>
              <a:buChar char="•"/>
              <a:tabLst>
                <a:tab pos="1071007" algn="l"/>
                <a:tab pos="3511463" algn="l"/>
                <a:tab pos="4186662" algn="l"/>
              </a:tabLst>
            </a:pPr>
            <a:r>
              <a:rPr lang="en-US" altLang="en-US" sz="2400" dirty="0">
                <a:sym typeface="MS LineDraw" pitchFamily="49" charset="2"/>
              </a:rPr>
              <a:t>C,D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S LineDraw" pitchFamily="49" charset="2"/>
              </a:rPr>
              <a:t> E,F	by combining C,D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S LineDraw" pitchFamily="49" charset="2"/>
              </a:rPr>
              <a:t> F and C,D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S LineDraw" pitchFamily="49" charset="2"/>
              </a:rPr>
              <a:t> E </a:t>
            </a:r>
          </a:p>
          <a:p>
            <a:pPr marL="1066773" lvl="1" indent="-457189">
              <a:lnSpc>
                <a:spcPct val="90000"/>
              </a:lnSpc>
              <a:spcAft>
                <a:spcPts val="1333"/>
              </a:spcAft>
              <a:buFont typeface="Arial" panose="020B0604020202020204" pitchFamily="34" charset="0"/>
              <a:buChar char="•"/>
              <a:tabLst>
                <a:tab pos="1071007" algn="l"/>
                <a:tab pos="3511463" algn="l"/>
                <a:tab pos="4186662" algn="l"/>
              </a:tabLst>
            </a:pPr>
            <a:r>
              <a:rPr lang="en-US" altLang="en-US" sz="2400" dirty="0">
                <a:sym typeface="MS LineDraw" pitchFamily="49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S LineDraw" pitchFamily="49" charset="2"/>
              </a:rPr>
              <a:t> E	by transitivity from A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S LineDraw" pitchFamily="49" charset="2"/>
              </a:rPr>
              <a:t> B and B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S LineDraw" pitchFamily="49" charset="2"/>
              </a:rPr>
              <a:t> E</a:t>
            </a:r>
          </a:p>
          <a:p>
            <a:pPr marL="1066773" lvl="1" indent="-457189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1071007" algn="l"/>
                <a:tab pos="3511463" algn="l"/>
                <a:tab pos="4186662" algn="l"/>
              </a:tabLst>
            </a:pPr>
            <a:r>
              <a:rPr lang="en-US" altLang="en-US" sz="2400" dirty="0">
                <a:sym typeface="MS LineDraw" pitchFamily="49" charset="2"/>
              </a:rPr>
              <a:t>A,D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S LineDraw" pitchFamily="49" charset="2"/>
              </a:rPr>
              <a:t> E,F   	by augmenting A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S LineDraw" pitchFamily="49" charset="2"/>
              </a:rPr>
              <a:t> C with D, to get A,D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S LineDraw" pitchFamily="49" charset="2"/>
              </a:rPr>
              <a:t> C,D                                                      		and then transitivity with C,D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S LineDraw" pitchFamily="49" charset="2"/>
              </a:rPr>
              <a:t> E and C,D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S LineDraw" pitchFamily="49" charset="2"/>
              </a:rPr>
              <a:t> F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659" y="121920"/>
            <a:ext cx="2828684" cy="365760"/>
          </a:xfrm>
          <a:prstGeom prst="rect">
            <a:avLst/>
          </a:prstGeom>
        </p:spPr>
      </p:pic>
      <p:pic>
        <p:nvPicPr>
          <p:cNvPr id="2050" name="Picture 2" descr="Image result for Noam Chomsky meme">
            <a:extLst>
              <a:ext uri="{FF2B5EF4-FFF2-40B4-BE49-F238E27FC236}">
                <a16:creationId xmlns:a16="http://schemas.microsoft.com/office/drawing/2014/main" id="{DF25DBE2-8993-49DA-B3B2-EB5005088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285" y="1082224"/>
            <a:ext cx="2693507" cy="179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658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317500" y="58580"/>
            <a:ext cx="307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8421331" y="58580"/>
            <a:ext cx="3609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609601"/>
            <a:ext cx="12192000" cy="5956182"/>
          </a:xfrm>
          <a:prstGeom prst="rect">
            <a:avLst/>
          </a:prstGeom>
          <a:noFill/>
        </p:spPr>
        <p:txBody>
          <a:bodyPr wrap="square" lIns="609600" tIns="243840" rIns="609600" bIns="0" rtlCol="0">
            <a:spAutoFit/>
          </a:bodyPr>
          <a:lstStyle/>
          <a:p>
            <a:pPr marL="457189" indent="-457189">
              <a:spcAft>
                <a:spcPts val="1333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Closure of an attribute</a:t>
            </a:r>
            <a:endParaRPr lang="en-US" sz="2400" dirty="0"/>
          </a:p>
          <a:p>
            <a:pPr marL="1066773" lvl="1" indent="-457189">
              <a:buFont typeface="Arial" panose="020B0604020202020204" pitchFamily="34" charset="0"/>
              <a:buChar char="•"/>
            </a:pPr>
            <a:r>
              <a:rPr lang="en-US" altLang="en-US" sz="2400" dirty="0"/>
              <a:t>Set of all attributes that can be functionally determined from the original set of attributes using the closure of the FDs</a:t>
            </a:r>
          </a:p>
          <a:p>
            <a:pPr marL="1066773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Given</a:t>
            </a:r>
          </a:p>
          <a:p>
            <a:pPr lvl="5">
              <a:lnSpc>
                <a:spcPct val="90000"/>
              </a:lnSpc>
              <a:tabLst>
                <a:tab pos="1071007" algn="l"/>
                <a:tab pos="3511463" algn="l"/>
                <a:tab pos="4186662" algn="l"/>
              </a:tabLst>
            </a:pPr>
            <a:r>
              <a:rPr lang="en-US" altLang="en-US" sz="2400" i="1" dirty="0"/>
              <a:t>R = (A, B, C, D, E, F)</a:t>
            </a:r>
          </a:p>
          <a:p>
            <a:pPr lvl="5">
              <a:lnSpc>
                <a:spcPct val="90000"/>
              </a:lnSpc>
              <a:tabLst>
                <a:tab pos="1071007" algn="l"/>
                <a:tab pos="3511463" algn="l"/>
                <a:tab pos="4186662" algn="l"/>
              </a:tabLst>
            </a:pPr>
            <a:r>
              <a:rPr lang="en-US" altLang="en-US" sz="2400" i="1" dirty="0"/>
              <a:t>F = </a:t>
            </a:r>
            <a:r>
              <a:rPr lang="en-US" altLang="en-US" sz="2400" dirty="0"/>
              <a:t>{  </a:t>
            </a:r>
            <a:r>
              <a:rPr lang="en-US" altLang="en-US" sz="2400" i="1" dirty="0">
                <a:sym typeface="Iconic Symbols Ext" pitchFamily="2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charset="2"/>
              </a:rPr>
              <a:t> </a:t>
            </a:r>
            <a:r>
              <a:rPr lang="en-US" altLang="en-US" sz="2400" i="1" dirty="0">
                <a:sym typeface="Monotype Sorts" charset="2"/>
              </a:rPr>
              <a:t>B</a:t>
            </a:r>
            <a:br>
              <a:rPr lang="en-US" altLang="en-US" sz="2400" i="1" dirty="0">
                <a:sym typeface="Monotype Sorts" charset="2"/>
              </a:rPr>
            </a:br>
            <a:r>
              <a:rPr lang="en-US" altLang="en-US" sz="2400" i="1" dirty="0">
                <a:sym typeface="Monotype Sorts" charset="2"/>
              </a:rPr>
              <a:t>	   </a:t>
            </a:r>
            <a:r>
              <a:rPr lang="en-US" altLang="en-US" sz="2400" i="1" dirty="0">
                <a:sym typeface="Iconic Symbols Ext" pitchFamily="2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charset="2"/>
              </a:rPr>
              <a:t> </a:t>
            </a:r>
            <a:r>
              <a:rPr lang="en-US" altLang="en-US" sz="2400" i="1" dirty="0">
                <a:sym typeface="Monotype Sorts" charset="2"/>
              </a:rPr>
              <a:t>C </a:t>
            </a:r>
            <a:br>
              <a:rPr lang="en-US" altLang="en-US" sz="2400" i="1" dirty="0">
                <a:sym typeface="Monotype Sorts" charset="2"/>
              </a:rPr>
            </a:br>
            <a:r>
              <a:rPr lang="en-US" altLang="en-US" sz="2400" i="1" dirty="0">
                <a:sym typeface="Monotype Sorts" charset="2"/>
              </a:rPr>
              <a:t>	</a:t>
            </a:r>
            <a:r>
              <a:rPr lang="en-US" altLang="en-US" sz="2400" i="1" dirty="0">
                <a:sym typeface="Iconic Symbols Ext" pitchFamily="2" charset="2"/>
              </a:rPr>
              <a:t>C,D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charset="2"/>
              </a:rPr>
              <a:t> </a:t>
            </a:r>
            <a:r>
              <a:rPr lang="en-US" altLang="en-US" sz="2400" i="1" dirty="0">
                <a:sym typeface="Monotype Sorts" charset="2"/>
              </a:rPr>
              <a:t>E</a:t>
            </a:r>
            <a:br>
              <a:rPr lang="en-US" altLang="en-US" sz="2400" i="1" dirty="0">
                <a:sym typeface="Monotype Sorts" charset="2"/>
              </a:rPr>
            </a:br>
            <a:r>
              <a:rPr lang="en-US" altLang="en-US" sz="2400" i="1" dirty="0">
                <a:sym typeface="Monotype Sorts" charset="2"/>
              </a:rPr>
              <a:t>	</a:t>
            </a:r>
            <a:r>
              <a:rPr lang="en-US" altLang="en-US" sz="2400" i="1" dirty="0">
                <a:sym typeface="Iconic Symbols Ext" pitchFamily="2" charset="2"/>
              </a:rPr>
              <a:t>C,D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charset="2"/>
              </a:rPr>
              <a:t> </a:t>
            </a:r>
            <a:r>
              <a:rPr lang="en-US" altLang="en-US" sz="2400" i="1" dirty="0">
                <a:sym typeface="Monotype Sorts" charset="2"/>
              </a:rPr>
              <a:t>F</a:t>
            </a:r>
            <a:br>
              <a:rPr lang="en-US" altLang="en-US" sz="2400" i="1" dirty="0">
                <a:sym typeface="Monotype Sorts" charset="2"/>
              </a:rPr>
            </a:br>
            <a:r>
              <a:rPr lang="en-US" altLang="en-US" sz="2400" i="1" dirty="0">
                <a:sym typeface="Monotype Sorts" charset="2"/>
              </a:rPr>
              <a:t>	   </a:t>
            </a:r>
            <a:r>
              <a:rPr lang="en-US" altLang="en-US" sz="2400" i="1" dirty="0">
                <a:sym typeface="Iconic Symbols Ext" pitchFamily="2" charset="2"/>
              </a:rPr>
              <a:t>B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charset="2"/>
              </a:rPr>
              <a:t> </a:t>
            </a:r>
            <a:r>
              <a:rPr lang="en-US" altLang="en-US" sz="2400" i="1" dirty="0">
                <a:sym typeface="Monotype Sorts" charset="2"/>
              </a:rPr>
              <a:t>E</a:t>
            </a:r>
            <a:r>
              <a:rPr lang="en-US" altLang="en-US" sz="2400" dirty="0">
                <a:sym typeface="Monotype Sorts" charset="2"/>
              </a:rPr>
              <a:t>}</a:t>
            </a:r>
            <a:endParaRPr lang="en-US" altLang="en-US" sz="2400" dirty="0"/>
          </a:p>
          <a:p>
            <a:pPr marL="1066773" lvl="1" indent="-457189">
              <a:lnSpc>
                <a:spcPct val="150000"/>
              </a:lnSpc>
              <a:spcAft>
                <a:spcPts val="1067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{A}</a:t>
            </a:r>
            <a:r>
              <a:rPr lang="en-US" altLang="en-US" sz="2400" baseline="30000" dirty="0"/>
              <a:t>+ </a:t>
            </a:r>
            <a:r>
              <a:rPr lang="en-US" altLang="en-US" sz="2400" dirty="0"/>
              <a:t>= {A,B,C,E}   since </a:t>
            </a:r>
            <a:r>
              <a:rPr lang="en-US" altLang="en-US" sz="2400" i="1" dirty="0">
                <a:sym typeface="Iconic Symbols Ext" pitchFamily="2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charset="2"/>
              </a:rPr>
              <a:t> </a:t>
            </a:r>
            <a:r>
              <a:rPr lang="en-US" altLang="en-US" sz="2400" i="1" dirty="0">
                <a:sym typeface="Monotype Sorts" charset="2"/>
              </a:rPr>
              <a:t>B,   </a:t>
            </a:r>
            <a:r>
              <a:rPr lang="en-US" altLang="en-US" sz="2400" i="1" dirty="0">
                <a:sym typeface="Iconic Symbols Ext" pitchFamily="2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charset="2"/>
              </a:rPr>
              <a:t> </a:t>
            </a:r>
            <a:r>
              <a:rPr lang="en-US" altLang="en-US" sz="2400" i="1" dirty="0">
                <a:sym typeface="Monotype Sorts" charset="2"/>
              </a:rPr>
              <a:t>C,  </a:t>
            </a:r>
            <a:r>
              <a:rPr lang="en-US" altLang="en-US" sz="2400" i="1" dirty="0">
                <a:sym typeface="Iconic Symbols Ext" pitchFamily="2" charset="2"/>
              </a:rPr>
              <a:t>B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charset="2"/>
              </a:rPr>
              <a:t> </a:t>
            </a:r>
            <a:r>
              <a:rPr lang="en-US" altLang="en-US" sz="2400" i="1" dirty="0">
                <a:sym typeface="Monotype Sorts" charset="2"/>
              </a:rPr>
              <a:t>E</a:t>
            </a:r>
            <a:endParaRPr lang="en-US" altLang="en-US" sz="2400" dirty="0"/>
          </a:p>
          <a:p>
            <a:pPr marL="1066773" lvl="1" indent="-457189">
              <a:lnSpc>
                <a:spcPct val="150000"/>
              </a:lnSpc>
              <a:spcAft>
                <a:spcPts val="1067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{B}</a:t>
            </a:r>
            <a:r>
              <a:rPr lang="en-US" altLang="en-US" sz="2400" baseline="30000" dirty="0"/>
              <a:t>+ </a:t>
            </a:r>
            <a:r>
              <a:rPr lang="en-US" altLang="en-US" sz="2400" dirty="0"/>
              <a:t>= {B,E}</a:t>
            </a:r>
          </a:p>
          <a:p>
            <a:pPr marL="1066773" lvl="1" indent="-457189">
              <a:lnSpc>
                <a:spcPct val="150000"/>
              </a:lnSpc>
              <a:spcAft>
                <a:spcPts val="1067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{A,D}</a:t>
            </a:r>
            <a:r>
              <a:rPr lang="en-US" altLang="en-US" sz="2400" baseline="30000" dirty="0"/>
              <a:t>+</a:t>
            </a:r>
            <a:r>
              <a:rPr lang="en-US" altLang="en-US" sz="2400" dirty="0"/>
              <a:t> = ?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659" y="121920"/>
            <a:ext cx="2828684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33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317500" y="58580"/>
            <a:ext cx="307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8421331" y="58580"/>
            <a:ext cx="3609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609600"/>
            <a:ext cx="12192000" cy="5583580"/>
          </a:xfrm>
          <a:prstGeom prst="rect">
            <a:avLst/>
          </a:prstGeom>
          <a:noFill/>
        </p:spPr>
        <p:txBody>
          <a:bodyPr wrap="square" lIns="609600" tIns="243840" rIns="609600" bIns="0" rtlCol="0">
            <a:spAutoFit/>
          </a:bodyPr>
          <a:lstStyle/>
          <a:p>
            <a:pPr marL="457189" indent="-457189">
              <a:spcAft>
                <a:spcPts val="1333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Functional Dependencies (FDs)</a:t>
            </a:r>
          </a:p>
          <a:p>
            <a:endParaRPr lang="en-US" sz="2400" dirty="0"/>
          </a:p>
          <a:p>
            <a:r>
              <a:rPr lang="en-US" sz="2400" dirty="0"/>
              <a:t>Student (SSN, name, address, </a:t>
            </a:r>
            <a:r>
              <a:rPr lang="en-US" sz="2400" dirty="0" err="1"/>
              <a:t>HScode</a:t>
            </a:r>
            <a:r>
              <a:rPr lang="en-US" sz="2400" dirty="0"/>
              <a:t>, </a:t>
            </a:r>
            <a:r>
              <a:rPr lang="en-US" sz="2400" dirty="0" err="1"/>
              <a:t>HSname</a:t>
            </a:r>
            <a:r>
              <a:rPr lang="en-US" sz="2400" dirty="0"/>
              <a:t>, </a:t>
            </a:r>
            <a:r>
              <a:rPr lang="en-US" sz="2400" dirty="0" err="1"/>
              <a:t>HScity</a:t>
            </a:r>
            <a:r>
              <a:rPr lang="en-US" sz="2400" dirty="0"/>
              <a:t>, GPA, priority) </a:t>
            </a:r>
          </a:p>
          <a:p>
            <a:endParaRPr lang="en-US" sz="2400" dirty="0"/>
          </a:p>
          <a:p>
            <a:pPr lvl="1"/>
            <a:r>
              <a:rPr lang="en-US" sz="2400" dirty="0"/>
              <a:t>SSN </a:t>
            </a:r>
            <a:r>
              <a:rPr lang="en-US" altLang="en-US" sz="2400" dirty="0"/>
              <a:t>→</a:t>
            </a:r>
            <a:r>
              <a:rPr lang="en-US" sz="2400" dirty="0"/>
              <a:t> name, address, GPA </a:t>
            </a:r>
          </a:p>
          <a:p>
            <a:pPr lvl="1"/>
            <a:r>
              <a:rPr lang="en-US" sz="2400" dirty="0"/>
              <a:t>GPA </a:t>
            </a:r>
            <a:r>
              <a:rPr lang="en-US" altLang="en-US" sz="2400" dirty="0"/>
              <a:t>→</a:t>
            </a:r>
            <a:r>
              <a:rPr lang="en-US" sz="2400" dirty="0"/>
              <a:t> priority </a:t>
            </a:r>
          </a:p>
          <a:p>
            <a:pPr lvl="1"/>
            <a:r>
              <a:rPr lang="en-US" sz="2400" dirty="0" err="1"/>
              <a:t>HScode</a:t>
            </a:r>
            <a:r>
              <a:rPr lang="en-US" sz="2400" dirty="0"/>
              <a:t> </a:t>
            </a:r>
            <a:r>
              <a:rPr lang="en-US" altLang="en-US" sz="2400" dirty="0"/>
              <a:t>→</a:t>
            </a:r>
            <a:r>
              <a:rPr lang="en-US" sz="2400" dirty="0"/>
              <a:t> </a:t>
            </a:r>
            <a:r>
              <a:rPr lang="en-US" sz="2400" dirty="0" err="1"/>
              <a:t>HSname</a:t>
            </a:r>
            <a:r>
              <a:rPr lang="en-US" sz="2400" dirty="0"/>
              <a:t>, </a:t>
            </a:r>
            <a:r>
              <a:rPr lang="en-US" sz="2400" dirty="0" err="1"/>
              <a:t>HScity</a:t>
            </a:r>
            <a:r>
              <a:rPr lang="en-US" sz="2400" dirty="0"/>
              <a:t> </a:t>
            </a:r>
          </a:p>
          <a:p>
            <a:endParaRPr lang="en-US" altLang="en-US" sz="2400" dirty="0"/>
          </a:p>
          <a:p>
            <a:r>
              <a:rPr lang="en-US" altLang="en-US" sz="2400" dirty="0"/>
              <a:t>{SSN}</a:t>
            </a:r>
            <a:r>
              <a:rPr lang="en-US" altLang="en-US" sz="2400" baseline="30000" dirty="0"/>
              <a:t>+ </a:t>
            </a:r>
            <a:r>
              <a:rPr lang="en-US" altLang="en-US" sz="2400" dirty="0"/>
              <a:t>= ?</a:t>
            </a:r>
          </a:p>
          <a:p>
            <a:r>
              <a:rPr lang="en-US" altLang="en-US" sz="2400" dirty="0"/>
              <a:t>{</a:t>
            </a:r>
            <a:r>
              <a:rPr lang="en-US" altLang="en-US" sz="2400" dirty="0" err="1"/>
              <a:t>HScode</a:t>
            </a:r>
            <a:r>
              <a:rPr lang="en-US" altLang="en-US" sz="2400" dirty="0"/>
              <a:t>}</a:t>
            </a:r>
            <a:r>
              <a:rPr lang="en-US" altLang="en-US" sz="2400" baseline="30000" dirty="0"/>
              <a:t>+ </a:t>
            </a:r>
            <a:r>
              <a:rPr lang="en-US" altLang="en-US" sz="2400" dirty="0"/>
              <a:t>= ?</a:t>
            </a:r>
          </a:p>
          <a:p>
            <a:r>
              <a:rPr lang="en-US" altLang="en-US" sz="2400" dirty="0"/>
              <a:t>{SSN, </a:t>
            </a:r>
            <a:r>
              <a:rPr lang="en-US" altLang="en-US" sz="2400" dirty="0" err="1"/>
              <a:t>HScode</a:t>
            </a:r>
            <a:r>
              <a:rPr lang="en-US" altLang="en-US" sz="2400" dirty="0"/>
              <a:t>}</a:t>
            </a:r>
            <a:r>
              <a:rPr lang="en-US" altLang="en-US" sz="2400" baseline="30000" dirty="0"/>
              <a:t>+</a:t>
            </a:r>
            <a:r>
              <a:rPr lang="en-US" altLang="en-US" sz="2400" dirty="0"/>
              <a:t> determines all the attributes then it’s a </a:t>
            </a:r>
            <a:r>
              <a:rPr lang="en-US" altLang="en-US" sz="2400" b="1" dirty="0"/>
              <a:t>key</a:t>
            </a:r>
          </a:p>
          <a:p>
            <a:endParaRPr lang="en-US" altLang="en-US" sz="2400" dirty="0"/>
          </a:p>
          <a:p>
            <a:pPr marL="1066773" lvl="1" indent="-457189">
              <a:buFont typeface="Arial" panose="020B0604020202020204" pitchFamily="34" charset="0"/>
              <a:buChar char="•"/>
            </a:pPr>
            <a:r>
              <a:rPr lang="en-US" sz="2400" dirty="0"/>
              <a:t>Functional dependencies help to decompose relational schemas, minimize redundancy, and identify keys</a:t>
            </a:r>
            <a:endParaRPr lang="en-US" altLang="en-US" sz="2400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659" y="121920"/>
            <a:ext cx="2828684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01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317500" y="58580"/>
            <a:ext cx="307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8421331" y="58580"/>
            <a:ext cx="3609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609600"/>
            <a:ext cx="12192000" cy="5678478"/>
          </a:xfrm>
          <a:prstGeom prst="rect">
            <a:avLst/>
          </a:prstGeom>
          <a:noFill/>
        </p:spPr>
        <p:txBody>
          <a:bodyPr wrap="square" lIns="609600" tIns="243840" rIns="609600" bIns="0" rtlCol="0">
            <a:spAutoFit/>
          </a:bodyPr>
          <a:lstStyle/>
          <a:p>
            <a:pPr marL="457189" indent="-457189">
              <a:spcAft>
                <a:spcPts val="1333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Functional Dependencies (FDs) – </a:t>
            </a:r>
            <a:r>
              <a:rPr lang="en-US" sz="2400" b="1" dirty="0"/>
              <a:t>Canonical cover</a:t>
            </a:r>
          </a:p>
          <a:p>
            <a:pPr marL="990575" lvl="1" indent="-380990">
              <a:spcAft>
                <a:spcPts val="1333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Sets of functional dependencies may have </a:t>
            </a:r>
            <a:r>
              <a:rPr lang="en-US" altLang="en-US" sz="2400" b="1" dirty="0"/>
              <a:t>redundant</a:t>
            </a:r>
            <a:r>
              <a:rPr lang="en-US" altLang="en-US" sz="2400" dirty="0"/>
              <a:t> dependencies that can be inferred from the others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altLang="en-US" sz="2400" dirty="0"/>
              <a:t>For example  F = {</a:t>
            </a:r>
            <a:r>
              <a:rPr lang="en-US" altLang="en-US" sz="2400" i="1" dirty="0"/>
              <a:t>A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/>
              <a:t> </a:t>
            </a:r>
            <a:r>
              <a:rPr lang="en-US" altLang="en-US" sz="2400" i="1" dirty="0"/>
              <a:t>B</a:t>
            </a:r>
            <a:r>
              <a:rPr lang="en-US" altLang="en-US" sz="2400" dirty="0"/>
              <a:t>, </a:t>
            </a:r>
          </a:p>
          <a:p>
            <a:pPr lvl="1"/>
            <a:r>
              <a:rPr lang="en-US" altLang="en-US" sz="2400" i="1" dirty="0"/>
              <a:t>				  B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/>
              <a:t> </a:t>
            </a:r>
            <a:r>
              <a:rPr lang="en-US" altLang="en-US" sz="2400" i="1" dirty="0"/>
              <a:t>C,</a:t>
            </a:r>
          </a:p>
          <a:p>
            <a:pPr lvl="1">
              <a:spcAft>
                <a:spcPts val="1333"/>
              </a:spcAft>
            </a:pPr>
            <a:r>
              <a:rPr lang="en-US" altLang="en-US" sz="2400" i="1" dirty="0"/>
              <a:t>				  A</a:t>
            </a:r>
            <a:r>
              <a:rPr lang="en-US" altLang="en-US" sz="2400" dirty="0">
                <a:sym typeface="Symbol" panose="05050102010706020507" pitchFamily="18" charset="2"/>
              </a:rPr>
              <a:t> </a:t>
            </a:r>
            <a:r>
              <a:rPr lang="en-US" altLang="en-US" sz="2400" i="1" dirty="0">
                <a:sym typeface="Wingdings" panose="05000000000000000000" pitchFamily="2" charset="2"/>
              </a:rPr>
              <a:t> C</a:t>
            </a:r>
            <a:r>
              <a:rPr lang="en-US" altLang="en-US" sz="2400" dirty="0"/>
              <a:t>}         (</a:t>
            </a:r>
            <a:r>
              <a:rPr lang="en-US" altLang="en-US" sz="2400" i="1" dirty="0"/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i="1" dirty="0"/>
              <a:t> C</a:t>
            </a:r>
            <a:r>
              <a:rPr lang="en-US" altLang="en-US" sz="2400" dirty="0"/>
              <a:t> is redundant)</a:t>
            </a:r>
          </a:p>
          <a:p>
            <a:pPr marL="990575" lvl="1" indent="-380990">
              <a:spcAft>
                <a:spcPts val="1333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Parts of a functional dependency may be redundant</a:t>
            </a:r>
          </a:p>
          <a:p>
            <a:pPr lvl="1">
              <a:spcAft>
                <a:spcPts val="1333"/>
              </a:spcAft>
            </a:pPr>
            <a:r>
              <a:rPr lang="en-US" altLang="en-US" sz="2400" dirty="0"/>
              <a:t>F = {</a:t>
            </a:r>
            <a:r>
              <a:rPr lang="en-US" altLang="en-US" sz="2400" i="1" dirty="0"/>
              <a:t>A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/>
              <a:t> </a:t>
            </a:r>
            <a:r>
              <a:rPr lang="en-US" altLang="en-US" sz="2400" i="1" dirty="0"/>
              <a:t>B</a:t>
            </a:r>
            <a:r>
              <a:rPr lang="en-US" altLang="en-US" sz="2400" dirty="0"/>
              <a:t>,   </a:t>
            </a:r>
            <a:r>
              <a:rPr lang="en-US" altLang="en-US" sz="2400" i="1" dirty="0"/>
              <a:t>B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/>
              <a:t> </a:t>
            </a:r>
            <a:r>
              <a:rPr lang="en-US" altLang="en-US" sz="2400" i="1" dirty="0"/>
              <a:t>C</a:t>
            </a:r>
            <a:r>
              <a:rPr lang="en-US" altLang="en-US" sz="2400" dirty="0"/>
              <a:t>,   </a:t>
            </a:r>
            <a:r>
              <a:rPr lang="en-US" altLang="en-US" sz="2400" i="1" dirty="0"/>
              <a:t>A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/>
              <a:t> </a:t>
            </a:r>
            <a:r>
              <a:rPr lang="en-US" altLang="en-US" sz="2400" i="1" dirty="0"/>
              <a:t>C,D</a:t>
            </a:r>
            <a:r>
              <a:rPr lang="en-US" altLang="en-US" sz="2400" dirty="0"/>
              <a:t>} is simplified to F’ = {</a:t>
            </a:r>
            <a:r>
              <a:rPr lang="en-US" altLang="en-US" sz="2400" i="1" dirty="0"/>
              <a:t>A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i="1" dirty="0"/>
              <a:t> B</a:t>
            </a:r>
            <a:r>
              <a:rPr lang="en-US" altLang="en-US" sz="2400" dirty="0"/>
              <a:t>,   </a:t>
            </a:r>
            <a:r>
              <a:rPr lang="en-US" altLang="en-US" sz="2400" i="1" dirty="0"/>
              <a:t>B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/>
              <a:t> </a:t>
            </a:r>
            <a:r>
              <a:rPr lang="en-US" altLang="en-US" sz="2400" i="1" dirty="0"/>
              <a:t>C</a:t>
            </a:r>
            <a:r>
              <a:rPr lang="en-US" altLang="en-US" sz="2400" dirty="0"/>
              <a:t>,   </a:t>
            </a:r>
            <a:r>
              <a:rPr lang="en-US" altLang="en-US" sz="2400" i="1" dirty="0"/>
              <a:t>A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/>
              <a:t> </a:t>
            </a:r>
            <a:r>
              <a:rPr lang="en-US" altLang="en-US" sz="2400" i="1" dirty="0"/>
              <a:t>D</a:t>
            </a:r>
            <a:r>
              <a:rPr lang="en-US" altLang="en-US" sz="2400" dirty="0"/>
              <a:t>} </a:t>
            </a:r>
          </a:p>
          <a:p>
            <a:pPr lvl="1">
              <a:spcAft>
                <a:spcPts val="1333"/>
              </a:spcAft>
            </a:pPr>
            <a:r>
              <a:rPr lang="en-US" altLang="en-US" sz="2400" dirty="0"/>
              <a:t>F = {A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/>
              <a:t> </a:t>
            </a:r>
            <a:r>
              <a:rPr lang="en-US" altLang="en-US" sz="2400" i="1" dirty="0"/>
              <a:t>B</a:t>
            </a:r>
            <a:r>
              <a:rPr lang="en-US" altLang="en-US" sz="2400" dirty="0"/>
              <a:t>,   </a:t>
            </a:r>
            <a:r>
              <a:rPr lang="en-US" altLang="en-US" sz="2400" i="1" dirty="0"/>
              <a:t>B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/>
              <a:t> </a:t>
            </a:r>
            <a:r>
              <a:rPr lang="en-US" altLang="en-US" sz="2400" i="1" dirty="0"/>
              <a:t>C</a:t>
            </a:r>
            <a:r>
              <a:rPr lang="en-US" altLang="en-US" sz="2400" dirty="0"/>
              <a:t>,   </a:t>
            </a:r>
            <a:r>
              <a:rPr lang="en-US" altLang="en-US" sz="2400" i="1" dirty="0"/>
              <a:t>A,C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/>
              <a:t> </a:t>
            </a:r>
            <a:r>
              <a:rPr lang="en-US" altLang="en-US" sz="2400" i="1" dirty="0"/>
              <a:t>D</a:t>
            </a:r>
            <a:r>
              <a:rPr lang="en-US" altLang="en-US" sz="2400" dirty="0"/>
              <a:t>} is simplified to F’ = {A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/>
              <a:t> </a:t>
            </a:r>
            <a:r>
              <a:rPr lang="en-US" altLang="en-US" sz="2400" i="1" dirty="0"/>
              <a:t>B</a:t>
            </a:r>
            <a:r>
              <a:rPr lang="en-US" altLang="en-US" sz="2400" dirty="0"/>
              <a:t>,   </a:t>
            </a:r>
            <a:r>
              <a:rPr lang="en-US" altLang="en-US" sz="2400" i="1" dirty="0"/>
              <a:t>B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/>
              <a:t> </a:t>
            </a:r>
            <a:r>
              <a:rPr lang="en-US" altLang="en-US" sz="2400" i="1" dirty="0"/>
              <a:t>C</a:t>
            </a:r>
            <a:r>
              <a:rPr lang="en-US" altLang="en-US" sz="2400" dirty="0"/>
              <a:t>,   </a:t>
            </a:r>
            <a:r>
              <a:rPr lang="en-US" altLang="en-US" sz="2400" i="1" dirty="0"/>
              <a:t>A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/>
              <a:t> </a:t>
            </a:r>
            <a:r>
              <a:rPr lang="en-US" altLang="en-US" sz="2400" i="1" dirty="0"/>
              <a:t>D</a:t>
            </a:r>
            <a:r>
              <a:rPr lang="en-US" altLang="en-US" sz="2400" dirty="0"/>
              <a:t>} </a:t>
            </a:r>
          </a:p>
          <a:p>
            <a:pPr marL="990575" lvl="1" indent="-380990">
              <a:spcAft>
                <a:spcPts val="1333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Fc is a canonical cover of F is a </a:t>
            </a:r>
            <a:r>
              <a:rPr lang="en-US" altLang="en-US" sz="2400" b="1" dirty="0"/>
              <a:t>minimal</a:t>
            </a:r>
            <a:r>
              <a:rPr lang="en-US" altLang="en-US" sz="2400" dirty="0"/>
              <a:t> set of functional dependencies </a:t>
            </a:r>
            <a:r>
              <a:rPr lang="en-US" altLang="en-US" sz="2400" b="1" dirty="0"/>
              <a:t>equivalent</a:t>
            </a:r>
            <a:r>
              <a:rPr lang="en-US" altLang="en-US" sz="2400" dirty="0"/>
              <a:t> to F, having no redundant functional dependencies or redundant parts of dependencies</a:t>
            </a:r>
            <a:endParaRPr lang="en-US" sz="2400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659" y="121920"/>
            <a:ext cx="2828684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6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317500" y="58580"/>
            <a:ext cx="307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8421331" y="58580"/>
            <a:ext cx="3609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609600"/>
            <a:ext cx="12192000" cy="1151597"/>
          </a:xfrm>
          <a:prstGeom prst="rect">
            <a:avLst/>
          </a:prstGeom>
          <a:noFill/>
        </p:spPr>
        <p:txBody>
          <a:bodyPr wrap="square" lIns="609600" tIns="243840" rIns="609600" bIns="0" rtlCol="0">
            <a:spAutoFit/>
          </a:bodyPr>
          <a:lstStyle/>
          <a:p>
            <a:pPr marL="457189" indent="-457189">
              <a:spcAft>
                <a:spcPts val="1333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Lossy decomposition</a:t>
            </a:r>
          </a:p>
          <a:p>
            <a:pPr lvl="1">
              <a:spcAft>
                <a:spcPts val="1333"/>
              </a:spcAft>
            </a:pPr>
            <a:endParaRPr lang="en-US" sz="2400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659" y="121920"/>
            <a:ext cx="2828684" cy="365760"/>
          </a:xfrm>
          <a:prstGeom prst="rect">
            <a:avLst/>
          </a:prstGeom>
        </p:spPr>
      </p:pic>
      <p:pic>
        <p:nvPicPr>
          <p:cNvPr id="8" name="Picture 5" descr="8">
            <a:extLst>
              <a:ext uri="{FF2B5EF4-FFF2-40B4-BE49-F238E27FC236}">
                <a16:creationId xmlns:a16="http://schemas.microsoft.com/office/drawing/2014/main" id="{41C316E0-8431-4100-8DD3-121250609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293" y="1435562"/>
            <a:ext cx="5605464" cy="513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695297-DF6D-4DC0-892C-C1E5C99F30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5872" y="4905429"/>
            <a:ext cx="3276128" cy="195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8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609601"/>
            <a:ext cx="12192000" cy="5642570"/>
          </a:xfrm>
          <a:prstGeom prst="rect">
            <a:avLst/>
          </a:prstGeom>
          <a:noFill/>
        </p:spPr>
        <p:txBody>
          <a:bodyPr wrap="square" lIns="609600" tIns="243840" rIns="609600" bIns="0" rtlCol="0">
            <a:spAutoFit/>
          </a:bodyPr>
          <a:lstStyle/>
          <a:p>
            <a:pPr marL="457189" indent="-457189">
              <a:spcAft>
                <a:spcPts val="1333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Boyce Codd Normal Form (BCNF)</a:t>
            </a:r>
          </a:p>
          <a:p>
            <a:pPr lvl="1"/>
            <a:r>
              <a:rPr lang="en-US" altLang="en-US" sz="2400" dirty="0"/>
              <a:t>F = { </a:t>
            </a:r>
            <a:r>
              <a:rPr lang="en-US" altLang="en-US" sz="2400" dirty="0" err="1"/>
              <a:t>Book_ID</a:t>
            </a:r>
            <a:r>
              <a:rPr lang="en-US" altLang="en-US" sz="2400" dirty="0"/>
              <a:t> → </a:t>
            </a:r>
            <a:r>
              <a:rPr lang="en-US" altLang="en-US" sz="2400" dirty="0" err="1"/>
              <a:t>Genre_ID</a:t>
            </a:r>
            <a:endParaRPr lang="en-US" altLang="en-US" sz="2400" dirty="0"/>
          </a:p>
          <a:p>
            <a:pPr lvl="1"/>
            <a:r>
              <a:rPr lang="en-US" altLang="en-US" sz="2400" dirty="0"/>
              <a:t>	</a:t>
            </a:r>
            <a:r>
              <a:rPr lang="en-US" altLang="en-US" sz="2400" dirty="0" err="1"/>
              <a:t>Genre_ID</a:t>
            </a:r>
            <a:r>
              <a:rPr lang="en-US" altLang="en-US" sz="2400" dirty="0"/>
              <a:t> → </a:t>
            </a:r>
            <a:r>
              <a:rPr lang="en-US" altLang="en-US" sz="2400" dirty="0" err="1"/>
              <a:t>Genre_Type</a:t>
            </a:r>
            <a:endParaRPr lang="en-US" altLang="en-US" sz="2400" dirty="0"/>
          </a:p>
          <a:p>
            <a:pPr lvl="1">
              <a:spcAft>
                <a:spcPts val="1333"/>
              </a:spcAft>
            </a:pPr>
            <a:r>
              <a:rPr lang="en-US" altLang="en-US" sz="2400" dirty="0"/>
              <a:t>	</a:t>
            </a:r>
            <a:r>
              <a:rPr lang="en-US" altLang="en-US" sz="2400" dirty="0" err="1"/>
              <a:t>Book_ID</a:t>
            </a:r>
            <a:r>
              <a:rPr lang="en-US" altLang="en-US" sz="2400" dirty="0"/>
              <a:t> → Price}</a:t>
            </a:r>
          </a:p>
          <a:p>
            <a:pPr lvl="1">
              <a:spcAft>
                <a:spcPts val="1333"/>
              </a:spcAft>
            </a:pPr>
            <a:r>
              <a:rPr lang="en-US" altLang="en-US" sz="2400" dirty="0"/>
              <a:t>CK is {</a:t>
            </a:r>
            <a:r>
              <a:rPr lang="en-US" altLang="en-US" sz="2400" dirty="0" err="1"/>
              <a:t>Book_ID</a:t>
            </a:r>
            <a:r>
              <a:rPr lang="en-US" altLang="en-US" sz="2400" dirty="0"/>
              <a:t>}</a:t>
            </a:r>
          </a:p>
          <a:p>
            <a:pPr lvl="1">
              <a:spcAft>
                <a:spcPts val="1333"/>
              </a:spcAft>
            </a:pPr>
            <a:endParaRPr lang="en-US" altLang="en-US" sz="2400" dirty="0"/>
          </a:p>
          <a:p>
            <a:pPr lvl="1">
              <a:spcAft>
                <a:spcPts val="1333"/>
              </a:spcAft>
            </a:pPr>
            <a:endParaRPr lang="en-US" altLang="en-US" sz="2400" dirty="0"/>
          </a:p>
          <a:p>
            <a:pPr lvl="1">
              <a:spcAft>
                <a:spcPts val="1333"/>
              </a:spcAft>
            </a:pPr>
            <a:endParaRPr lang="en-US" altLang="en-US" sz="2400" dirty="0"/>
          </a:p>
          <a:p>
            <a:pPr lvl="1">
              <a:spcAft>
                <a:spcPts val="1333"/>
              </a:spcAft>
            </a:pPr>
            <a:endParaRPr lang="en-US" altLang="en-US" sz="2400" dirty="0"/>
          </a:p>
          <a:p>
            <a:pPr lvl="1">
              <a:spcAft>
                <a:spcPts val="1333"/>
              </a:spcAft>
            </a:pPr>
            <a:endParaRPr lang="en-US" altLang="en-US" sz="2400" dirty="0"/>
          </a:p>
          <a:p>
            <a:pPr lvl="1">
              <a:spcAft>
                <a:spcPts val="1333"/>
              </a:spcAft>
            </a:pPr>
            <a:r>
              <a:rPr lang="en-US" altLang="en-US" sz="2400" dirty="0" err="1"/>
              <a:t>Table_book</a:t>
            </a:r>
            <a:r>
              <a:rPr lang="en-US" altLang="en-US" sz="2400" dirty="0"/>
              <a:t> and Table Genre are also in BCNF.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317500" y="58580"/>
            <a:ext cx="307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8421331" y="58580"/>
            <a:ext cx="3609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Relational database design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659" y="121920"/>
            <a:ext cx="2828684" cy="365760"/>
          </a:xfrm>
          <a:prstGeom prst="rect">
            <a:avLst/>
          </a:prstGeom>
        </p:spPr>
      </p:pic>
      <p:pic>
        <p:nvPicPr>
          <p:cNvPr id="8" name="Picture 185" descr="3rd Normal Form Example">
            <a:extLst>
              <a:ext uri="{FF2B5EF4-FFF2-40B4-BE49-F238E27FC236}">
                <a16:creationId xmlns:a16="http://schemas.microsoft.com/office/drawing/2014/main" id="{028D16CA-EB24-4CCC-BE2C-C4087F0F8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460235"/>
            <a:ext cx="5292585" cy="204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3" descr="Example Not In Third Normal Form">
            <a:extLst>
              <a:ext uri="{FF2B5EF4-FFF2-40B4-BE49-F238E27FC236}">
                <a16:creationId xmlns:a16="http://schemas.microsoft.com/office/drawing/2014/main" id="{2E6E3D4D-CA07-43FA-AD7B-F5E4237F5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45" y="3429001"/>
            <a:ext cx="4073823" cy="204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32916713-7CB3-4C9E-A58F-11D4B4366E4A}"/>
              </a:ext>
            </a:extLst>
          </p:cNvPr>
          <p:cNvSpPr/>
          <p:nvPr/>
        </p:nvSpPr>
        <p:spPr>
          <a:xfrm>
            <a:off x="5384800" y="4481512"/>
            <a:ext cx="514773" cy="3928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621588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317500" y="58580"/>
            <a:ext cx="307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8421331" y="58580"/>
            <a:ext cx="3609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609600"/>
            <a:ext cx="12192000" cy="615553"/>
          </a:xfrm>
          <a:prstGeom prst="rect">
            <a:avLst/>
          </a:prstGeom>
          <a:noFill/>
        </p:spPr>
        <p:txBody>
          <a:bodyPr wrap="square" lIns="609600" tIns="243840" rIns="609600" bIns="0" rtlCol="0">
            <a:spAutoFit/>
          </a:bodyPr>
          <a:lstStyle/>
          <a:p>
            <a:pPr marL="457189" indent="-457189">
              <a:spcAft>
                <a:spcPts val="1333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Lossless decomposition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659" y="121920"/>
            <a:ext cx="2828684" cy="365760"/>
          </a:xfrm>
          <a:prstGeom prst="rect">
            <a:avLst/>
          </a:prstGeom>
        </p:spPr>
      </p:pic>
      <p:graphicFrame>
        <p:nvGraphicFramePr>
          <p:cNvPr id="11" name="Object 6">
            <a:hlinkClick r:id="" action="ppaction://ole?verb=0"/>
            <a:extLst>
              <a:ext uri="{FF2B5EF4-FFF2-40B4-BE49-F238E27FC236}">
                <a16:creationId xmlns:a16="http://schemas.microsoft.com/office/drawing/2014/main" id="{BBAE22BA-0863-4737-88C8-9E5D4586C8B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784072" y="983584"/>
          <a:ext cx="152400" cy="287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11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BAE22BA-0863-4737-88C8-9E5D4586C8B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4072" y="983584"/>
                        <a:ext cx="152400" cy="287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7F92DFD8-5E53-4BD3-A193-DD7C8E20B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947" y="1405705"/>
            <a:ext cx="508000" cy="5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67" i="1"/>
              <a:t>A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7C390C1F-0555-4782-924C-0B6DE8486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947" y="1405705"/>
            <a:ext cx="508000" cy="5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67" i="1"/>
              <a:t>B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C86BE61-FDE8-473A-8A69-74F8D2721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947" y="2015305"/>
            <a:ext cx="508000" cy="8233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67" dirty="0">
                <a:sym typeface="Symbol" panose="05050102010706020507" pitchFamily="18" charset="2"/>
              </a:rPr>
              <a:t>A1</a:t>
            </a:r>
            <a:endParaRPr lang="en-US" altLang="en-US" sz="1867" dirty="0">
              <a:sym typeface="Greek Symbols" pitchFamily="18" charset="2"/>
            </a:endParaRPr>
          </a:p>
          <a:p>
            <a:pPr algn="ctr"/>
            <a:r>
              <a:rPr lang="en-US" altLang="en-US" sz="1867" dirty="0">
                <a:sym typeface="Symbol" panose="05050102010706020507" pitchFamily="18" charset="2"/>
              </a:rPr>
              <a:t>A2</a:t>
            </a:r>
            <a:endParaRPr lang="en-US" altLang="en-US" sz="1867" dirty="0">
              <a:sym typeface="Greek Symbols" pitchFamily="18" charset="2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F3A6EF74-8042-44D9-A481-31F54BCCF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947" y="2015305"/>
            <a:ext cx="508000" cy="8233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67" dirty="0">
                <a:sym typeface="Greek Symbols" pitchFamily="18" charset="2"/>
              </a:rPr>
              <a:t>B1</a:t>
            </a:r>
          </a:p>
          <a:p>
            <a:pPr algn="ctr"/>
            <a:r>
              <a:rPr lang="en-US" altLang="en-US" sz="1867" dirty="0">
                <a:sym typeface="Greek Symbols" pitchFamily="18" charset="2"/>
              </a:rPr>
              <a:t>B2</a:t>
            </a:r>
            <a:endParaRPr lang="en-US" altLang="en-US" sz="1867" i="1" dirty="0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78C11C52-9D29-458B-8E65-C8B343304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6472" y="1405705"/>
            <a:ext cx="508000" cy="5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67" i="1"/>
              <a:t>A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AACDDC60-6307-4DA5-AA43-BCC144972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6472" y="2015305"/>
            <a:ext cx="508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67" dirty="0">
                <a:sym typeface="Symbol" panose="05050102010706020507" pitchFamily="18" charset="2"/>
              </a:rPr>
              <a:t>A1</a:t>
            </a:r>
            <a:endParaRPr lang="en-US" altLang="en-US" sz="1867" dirty="0">
              <a:sym typeface="Greek Symbols" pitchFamily="18" charset="2"/>
            </a:endParaRPr>
          </a:p>
          <a:p>
            <a:pPr algn="ctr"/>
            <a:r>
              <a:rPr lang="en-US" altLang="en-US" sz="1867" dirty="0">
                <a:sym typeface="Symbol" panose="05050102010706020507" pitchFamily="18" charset="2"/>
              </a:rPr>
              <a:t>A2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9DD60748-A5AD-43BD-A9BF-BCAE6C55D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0762" y="1393005"/>
            <a:ext cx="598869" cy="5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67" i="1"/>
              <a:t>B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353E14C-E67D-47CC-99B8-F6A7776AC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0762" y="2002605"/>
            <a:ext cx="598869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67" dirty="0">
                <a:sym typeface="Greek Symbols" pitchFamily="18" charset="2"/>
              </a:rPr>
              <a:t>B1</a:t>
            </a:r>
          </a:p>
          <a:p>
            <a:pPr algn="ctr"/>
            <a:r>
              <a:rPr lang="en-US" altLang="en-US" sz="1867" dirty="0">
                <a:sym typeface="Greek Symbols" pitchFamily="18" charset="2"/>
              </a:rPr>
              <a:t>B2</a:t>
            </a: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153AB24B-5DC2-45F7-9D03-1E4BFE150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459" y="2971653"/>
            <a:ext cx="985911" cy="37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67" dirty="0">
                <a:sym typeface="Symbol" panose="05050102010706020507" pitchFamily="18" charset="2"/>
              </a:rPr>
              <a:t></a:t>
            </a:r>
            <a:r>
              <a:rPr lang="en-US" altLang="en-US" sz="1867" i="1" baseline="-25000" dirty="0">
                <a:sym typeface="Symbol" panose="05050102010706020507" pitchFamily="18" charset="2"/>
              </a:rPr>
              <a:t>A,B.C </a:t>
            </a:r>
            <a:r>
              <a:rPr lang="en-US" altLang="en-US" sz="1867" dirty="0">
                <a:sym typeface="Symbol" panose="05050102010706020507" pitchFamily="18" charset="2"/>
              </a:rPr>
              <a:t>(</a:t>
            </a:r>
            <a:r>
              <a:rPr lang="en-US" altLang="en-US" sz="1867" i="1" dirty="0">
                <a:sym typeface="Symbol" panose="05050102010706020507" pitchFamily="18" charset="2"/>
              </a:rPr>
              <a:t>r</a:t>
            </a:r>
            <a:r>
              <a:rPr lang="en-US" altLang="en-US" sz="1867" dirty="0">
                <a:sym typeface="Symbol" panose="05050102010706020507" pitchFamily="18" charset="2"/>
              </a:rPr>
              <a:t>)</a:t>
            </a:r>
            <a:endParaRPr lang="en-US" altLang="en-US" sz="1867" dirty="0"/>
          </a:p>
        </p:txBody>
      </p:sp>
      <p:sp>
        <p:nvSpPr>
          <p:cNvPr id="21" name="Text Box 13">
            <a:extLst>
              <a:ext uri="{FF2B5EF4-FFF2-40B4-BE49-F238E27FC236}">
                <a16:creationId xmlns:a16="http://schemas.microsoft.com/office/drawing/2014/main" id="{C224007E-233F-4A99-A3B1-7F59FE855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3164" y="2971653"/>
            <a:ext cx="1388533" cy="37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67" dirty="0">
                <a:sym typeface="Symbol" panose="05050102010706020507" pitchFamily="18" charset="2"/>
              </a:rPr>
              <a:t></a:t>
            </a:r>
            <a:r>
              <a:rPr lang="en-US" altLang="en-US" sz="1867" i="1" baseline="-25000" dirty="0">
                <a:sym typeface="Symbol" panose="05050102010706020507" pitchFamily="18" charset="2"/>
              </a:rPr>
              <a:t>B,C </a:t>
            </a:r>
            <a:r>
              <a:rPr lang="en-US" altLang="en-US" sz="1867" dirty="0">
                <a:sym typeface="Symbol" panose="05050102010706020507" pitchFamily="18" charset="2"/>
              </a:rPr>
              <a:t>(</a:t>
            </a:r>
            <a:r>
              <a:rPr lang="en-US" altLang="en-US" sz="1867" i="1" dirty="0">
                <a:sym typeface="Symbol" panose="05050102010706020507" pitchFamily="18" charset="2"/>
              </a:rPr>
              <a:t>r</a:t>
            </a:r>
            <a:r>
              <a:rPr lang="en-US" altLang="en-US" sz="1867" dirty="0"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58C5A04-6198-41AE-9C3E-F49D0F736712}"/>
              </a:ext>
            </a:extLst>
          </p:cNvPr>
          <p:cNvGrpSpPr/>
          <p:nvPr/>
        </p:nvGrpSpPr>
        <p:grpSpPr>
          <a:xfrm>
            <a:off x="1209182" y="1834754"/>
            <a:ext cx="3291073" cy="606085"/>
            <a:chOff x="1085013" y="3121792"/>
            <a:chExt cx="2468305" cy="454564"/>
          </a:xfrm>
        </p:grpSpPr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AFC30836-2557-4BA7-8661-42697B801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013" y="3121792"/>
              <a:ext cx="2468305" cy="454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tabLst>
                  <a:tab pos="2336800" algn="l"/>
                  <a:tab pos="3765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336800" algn="l"/>
                  <a:tab pos="3765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85850" indent="-228600">
                <a:tabLst>
                  <a:tab pos="2336800" algn="l"/>
                  <a:tab pos="3765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428750" indent="-228600">
                <a:tabLst>
                  <a:tab pos="2336800" algn="l"/>
                  <a:tab pos="3765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771650" indent="-228600">
                <a:tabLst>
                  <a:tab pos="2336800" algn="l"/>
                  <a:tab pos="3765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2885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36800" algn="l"/>
                  <a:tab pos="3765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68605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36800" algn="l"/>
                  <a:tab pos="3765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4325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36800" algn="l"/>
                  <a:tab pos="3765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0045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36800" algn="l"/>
                  <a:tab pos="3765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35000"/>
                </a:spcBef>
                <a:buClr>
                  <a:schemeClr val="tx2"/>
                </a:buClr>
                <a:buFont typeface="Monotype Sorts" charset="2"/>
                <a:buNone/>
              </a:pPr>
              <a:r>
                <a:rPr kumimoji="1" lang="en-US" altLang="en-US" sz="2133" dirty="0">
                  <a:sym typeface="Symbol" panose="05050102010706020507" pitchFamily="18" charset="2"/>
                </a:rPr>
                <a:t></a:t>
              </a:r>
              <a:r>
                <a:rPr kumimoji="1" lang="en-US" altLang="en-US" sz="2133" baseline="-25000" dirty="0">
                  <a:sym typeface="Symbol" panose="05050102010706020507" pitchFamily="18" charset="2"/>
                </a:rPr>
                <a:t>A,B,C</a:t>
              </a:r>
              <a:r>
                <a:rPr kumimoji="1" lang="en-US" altLang="en-US" sz="2133" dirty="0">
                  <a:sym typeface="Symbol" panose="05050102010706020507" pitchFamily="18" charset="2"/>
                </a:rPr>
                <a:t> (R1     R2) = R</a:t>
              </a:r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BCA1751E-326C-4C5C-9F3D-C6C99E969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9056" y="3231370"/>
              <a:ext cx="142875" cy="142875"/>
            </a:xfrm>
            <a:custGeom>
              <a:avLst/>
              <a:gdLst>
                <a:gd name="T0" fmla="*/ 0 w 182"/>
                <a:gd name="T1" fmla="*/ 0 h 182"/>
                <a:gd name="T2" fmla="*/ 0 w 182"/>
                <a:gd name="T3" fmla="*/ 182 h 182"/>
                <a:gd name="T4" fmla="*/ 182 w 182"/>
                <a:gd name="T5" fmla="*/ 0 h 182"/>
                <a:gd name="T6" fmla="*/ 182 w 182"/>
                <a:gd name="T7" fmla="*/ 182 h 182"/>
                <a:gd name="T8" fmla="*/ 0 w 182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82">
                  <a:moveTo>
                    <a:pt x="0" y="0"/>
                  </a:moveTo>
                  <a:lnTo>
                    <a:pt x="0" y="182"/>
                  </a:lnTo>
                  <a:lnTo>
                    <a:pt x="182" y="0"/>
                  </a:lnTo>
                  <a:lnTo>
                    <a:pt x="182" y="1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</a:extLst>
          </p:spPr>
          <p:txBody>
            <a:bodyPr/>
            <a:lstStyle/>
            <a:p>
              <a:endParaRPr lang="en-US" sz="1867"/>
            </a:p>
          </p:txBody>
        </p:sp>
      </p:grpSp>
      <p:sp>
        <p:nvSpPr>
          <p:cNvPr id="28" name="Rectangle 20">
            <a:extLst>
              <a:ext uri="{FF2B5EF4-FFF2-40B4-BE49-F238E27FC236}">
                <a16:creationId xmlns:a16="http://schemas.microsoft.com/office/drawing/2014/main" id="{3E9B929D-F284-4B32-A396-9308B943A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4231" y="1393005"/>
            <a:ext cx="598869" cy="5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67" i="1"/>
              <a:t>C</a:t>
            </a: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45A12216-0838-40BA-817C-61B2C10A7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4231" y="2002605"/>
            <a:ext cx="598869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67" dirty="0">
                <a:sym typeface="Greek Symbols" pitchFamily="18" charset="2"/>
              </a:rPr>
              <a:t>C1</a:t>
            </a:r>
          </a:p>
          <a:p>
            <a:pPr algn="ctr"/>
            <a:r>
              <a:rPr lang="en-US" altLang="en-US" sz="1867" dirty="0">
                <a:sym typeface="Greek Symbols" pitchFamily="18" charset="2"/>
              </a:rPr>
              <a:t>C2</a:t>
            </a: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86BDEBDC-8750-4688-9388-560415FD3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472" y="1405705"/>
            <a:ext cx="508000" cy="5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67" i="1"/>
              <a:t>B</a:t>
            </a:r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0D79A2A4-3ED9-402B-ACF5-79C74D648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472" y="2015305"/>
            <a:ext cx="508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67" dirty="0">
                <a:sym typeface="Symbol" panose="05050102010706020507" pitchFamily="18" charset="2"/>
              </a:rPr>
              <a:t>B1</a:t>
            </a:r>
            <a:endParaRPr lang="en-US" altLang="en-US" sz="1867" dirty="0">
              <a:sym typeface="Greek Symbols" pitchFamily="18" charset="2"/>
            </a:endParaRPr>
          </a:p>
          <a:p>
            <a:pPr algn="ctr"/>
            <a:r>
              <a:rPr lang="en-US" altLang="en-US" sz="1867" dirty="0">
                <a:sym typeface="Symbol" panose="05050102010706020507" pitchFamily="18" charset="2"/>
              </a:rPr>
              <a:t>B2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B3B678AE-E445-4EBD-9379-A17AFF6A1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947" y="1405705"/>
            <a:ext cx="508000" cy="5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67" i="1"/>
              <a:t>C</a:t>
            </a:r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D24AABE5-2AD1-4A4B-90CD-AC4E9CC8B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947" y="2015305"/>
            <a:ext cx="508000" cy="8233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67" dirty="0">
                <a:sym typeface="Greek Symbols" pitchFamily="18" charset="2"/>
              </a:rPr>
              <a:t>C1</a:t>
            </a:r>
          </a:p>
          <a:p>
            <a:pPr algn="ctr"/>
            <a:r>
              <a:rPr lang="en-US" altLang="en-US" sz="1867" dirty="0">
                <a:sym typeface="Greek Symbols" pitchFamily="18" charset="2"/>
              </a:rPr>
              <a:t>C2</a:t>
            </a:r>
            <a:endParaRPr lang="en-US" altLang="en-US" sz="1867" i="1" dirty="0"/>
          </a:p>
        </p:txBody>
      </p:sp>
      <p:sp>
        <p:nvSpPr>
          <p:cNvPr id="36" name="Text Box 28">
            <a:extLst>
              <a:ext uri="{FF2B5EF4-FFF2-40B4-BE49-F238E27FC236}">
                <a16:creationId xmlns:a16="http://schemas.microsoft.com/office/drawing/2014/main" id="{E885F472-ABC3-4E08-BC59-A5648E085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7439" y="2997053"/>
            <a:ext cx="1729317" cy="37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67" dirty="0">
                <a:sym typeface="Symbol" panose="05050102010706020507" pitchFamily="18" charset="2"/>
              </a:rPr>
              <a:t></a:t>
            </a:r>
            <a:r>
              <a:rPr lang="en-US" altLang="en-US" sz="1867" i="1" baseline="-25000" dirty="0">
                <a:sym typeface="Symbol" panose="05050102010706020507" pitchFamily="18" charset="2"/>
              </a:rPr>
              <a:t>A,B </a:t>
            </a:r>
            <a:r>
              <a:rPr lang="en-US" altLang="en-US" sz="1867" dirty="0">
                <a:sym typeface="Symbol" panose="05050102010706020507" pitchFamily="18" charset="2"/>
              </a:rPr>
              <a:t>(</a:t>
            </a:r>
            <a:r>
              <a:rPr lang="en-US" altLang="en-US" sz="1867" i="1" dirty="0">
                <a:sym typeface="Symbol" panose="05050102010706020507" pitchFamily="18" charset="2"/>
              </a:rPr>
              <a:t>r</a:t>
            </a:r>
            <a:r>
              <a:rPr lang="en-US" altLang="en-US" sz="1867" dirty="0">
                <a:sym typeface="Symbol" panose="05050102010706020507" pitchFamily="18" charset="2"/>
              </a:rPr>
              <a:t>)</a:t>
            </a:r>
            <a:endParaRPr lang="en-US" altLang="en-US" sz="1867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E986C2-2053-432C-B19A-AD8715129A6F}"/>
              </a:ext>
            </a:extLst>
          </p:cNvPr>
          <p:cNvSpPr/>
          <p:nvPr/>
        </p:nvSpPr>
        <p:spPr>
          <a:xfrm>
            <a:off x="4762347" y="823844"/>
            <a:ext cx="1623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i="1"/>
              <a:t>R = (A, B, C)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2ABC43-AF54-4583-B2CF-383CB650CD4C}"/>
              </a:ext>
            </a:extLst>
          </p:cNvPr>
          <p:cNvSpPr/>
          <p:nvPr/>
        </p:nvSpPr>
        <p:spPr>
          <a:xfrm>
            <a:off x="7681941" y="823844"/>
            <a:ext cx="1426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i="1" dirty="0"/>
              <a:t>R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 = (A, B)</a:t>
            </a:r>
            <a:endParaRPr lang="en-US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03E0D5-31E1-4C5A-82AB-C786501C8BA3}"/>
              </a:ext>
            </a:extLst>
          </p:cNvPr>
          <p:cNvSpPr/>
          <p:nvPr/>
        </p:nvSpPr>
        <p:spPr>
          <a:xfrm>
            <a:off x="9478940" y="823844"/>
            <a:ext cx="1401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i="1" dirty="0"/>
              <a:t>R</a:t>
            </a:r>
            <a:r>
              <a:rPr lang="en-US" altLang="en-US" sz="2400" baseline="-25000" dirty="0"/>
              <a:t>2</a:t>
            </a:r>
            <a:r>
              <a:rPr lang="en-US" altLang="en-US" sz="2400" i="1" dirty="0"/>
              <a:t> = (B, C)</a:t>
            </a:r>
            <a:endParaRPr lang="en-US" sz="2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CBBC98E-AF96-4701-9B16-0BF0E10ADCB1}"/>
              </a:ext>
            </a:extLst>
          </p:cNvPr>
          <p:cNvSpPr/>
          <p:nvPr/>
        </p:nvSpPr>
        <p:spPr>
          <a:xfrm>
            <a:off x="1209181" y="3787206"/>
            <a:ext cx="9456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altLang="en-US" sz="2400" dirty="0"/>
              <a:t>Decomposition of R into R1 and R2 is lossless-join if the join of the decomposed relations R1 and R2 returns exactly the prime relation R</a:t>
            </a:r>
          </a:p>
        </p:txBody>
      </p:sp>
      <p:sp>
        <p:nvSpPr>
          <p:cNvPr id="43" name="Rectangle 14">
            <a:extLst>
              <a:ext uri="{FF2B5EF4-FFF2-40B4-BE49-F238E27FC236}">
                <a16:creationId xmlns:a16="http://schemas.microsoft.com/office/drawing/2014/main" id="{91074AD0-7D7C-4EEC-A2EB-6E86A660F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255" y="4666370"/>
            <a:ext cx="2247899" cy="606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tabLst>
                <a:tab pos="2336800" algn="l"/>
                <a:tab pos="3765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336800" algn="l"/>
                <a:tab pos="3765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>
              <a:tabLst>
                <a:tab pos="2336800" algn="l"/>
                <a:tab pos="3765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>
              <a:tabLst>
                <a:tab pos="2336800" algn="l"/>
                <a:tab pos="3765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228600">
              <a:tabLst>
                <a:tab pos="2336800" algn="l"/>
                <a:tab pos="3765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6800" algn="l"/>
                <a:tab pos="3765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6800" algn="l"/>
                <a:tab pos="3765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6800" algn="l"/>
                <a:tab pos="3765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6800" algn="l"/>
                <a:tab pos="3765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r>
              <a:rPr kumimoji="1" lang="en-US" altLang="en-US" dirty="0">
                <a:sym typeface="Symbol" panose="05050102010706020507" pitchFamily="18" charset="2"/>
              </a:rPr>
              <a:t>R1     R2 = R</a:t>
            </a:r>
          </a:p>
        </p:txBody>
      </p:sp>
      <p:sp>
        <p:nvSpPr>
          <p:cNvPr id="44" name="Freeform 19">
            <a:extLst>
              <a:ext uri="{FF2B5EF4-FFF2-40B4-BE49-F238E27FC236}">
                <a16:creationId xmlns:a16="http://schemas.microsoft.com/office/drawing/2014/main" id="{DE49358D-76CE-47B0-AD6E-44BAC2B515B6}"/>
              </a:ext>
            </a:extLst>
          </p:cNvPr>
          <p:cNvSpPr>
            <a:spLocks/>
          </p:cNvSpPr>
          <p:nvPr/>
        </p:nvSpPr>
        <p:spPr bwMode="auto">
          <a:xfrm>
            <a:off x="5082321" y="4831919"/>
            <a:ext cx="190500" cy="190500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182 h 182"/>
              <a:gd name="T4" fmla="*/ 182 w 182"/>
              <a:gd name="T5" fmla="*/ 0 h 182"/>
              <a:gd name="T6" fmla="*/ 182 w 182"/>
              <a:gd name="T7" fmla="*/ 182 h 182"/>
              <a:gd name="T8" fmla="*/ 0 w 182"/>
              <a:gd name="T9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</a:extLst>
        </p:spPr>
        <p:txBody>
          <a:bodyPr/>
          <a:lstStyle/>
          <a:p>
            <a:endParaRPr lang="en-US" sz="2133"/>
          </a:p>
        </p:txBody>
      </p:sp>
    </p:spTree>
    <p:extLst>
      <p:ext uri="{BB962C8B-B14F-4D97-AF65-F5344CB8AC3E}">
        <p14:creationId xmlns:p14="http://schemas.microsoft.com/office/powerpoint/2010/main" val="385994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317501" y="58580"/>
            <a:ext cx="391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CMSC 508 – Database Theory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8421331" y="58580"/>
            <a:ext cx="3609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609600"/>
            <a:ext cx="12192000" cy="5501378"/>
          </a:xfrm>
          <a:prstGeom prst="rect">
            <a:avLst/>
          </a:prstGeom>
          <a:noFill/>
        </p:spPr>
        <p:txBody>
          <a:bodyPr wrap="square" lIns="609600" tIns="243840" rIns="609600" bIns="0" rtlCol="0">
            <a:spAutoFit/>
          </a:bodyPr>
          <a:lstStyle/>
          <a:p>
            <a:pPr marL="457189" indent="-457189">
              <a:spcAft>
                <a:spcPts val="1333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BCNF decomposition example</a:t>
            </a:r>
          </a:p>
          <a:p>
            <a:r>
              <a:rPr lang="en-US" sz="2400" dirty="0"/>
              <a:t>Student (SSN, name, address, </a:t>
            </a:r>
            <a:r>
              <a:rPr lang="en-US" sz="2400" dirty="0" err="1"/>
              <a:t>HScode</a:t>
            </a:r>
            <a:r>
              <a:rPr lang="en-US" sz="2400" dirty="0"/>
              <a:t>, </a:t>
            </a:r>
            <a:r>
              <a:rPr lang="en-US" sz="2400" dirty="0" err="1"/>
              <a:t>HSname</a:t>
            </a:r>
            <a:r>
              <a:rPr lang="en-US" sz="2400" dirty="0"/>
              <a:t>, </a:t>
            </a:r>
            <a:r>
              <a:rPr lang="en-US" sz="2400" dirty="0" err="1"/>
              <a:t>HScity</a:t>
            </a:r>
            <a:r>
              <a:rPr lang="en-US" sz="2400" dirty="0"/>
              <a:t>, GPA, priority) </a:t>
            </a:r>
          </a:p>
          <a:p>
            <a:pPr lvl="1"/>
            <a:r>
              <a:rPr lang="en-US" sz="2400" dirty="0"/>
              <a:t>FD1: SSN </a:t>
            </a:r>
            <a:r>
              <a:rPr lang="en-US" altLang="en-US" sz="2400" dirty="0"/>
              <a:t>→</a:t>
            </a:r>
            <a:r>
              <a:rPr lang="en-US" sz="2400" dirty="0"/>
              <a:t> name, address, GPA </a:t>
            </a:r>
          </a:p>
          <a:p>
            <a:pPr lvl="1"/>
            <a:r>
              <a:rPr lang="en-US" sz="2400" dirty="0"/>
              <a:t>FD2: GPA </a:t>
            </a:r>
            <a:r>
              <a:rPr lang="en-US" altLang="en-US" sz="2400" dirty="0"/>
              <a:t>→</a:t>
            </a:r>
            <a:r>
              <a:rPr lang="en-US" sz="2400" dirty="0"/>
              <a:t> priority </a:t>
            </a:r>
          </a:p>
          <a:p>
            <a:pPr lvl="1"/>
            <a:r>
              <a:rPr lang="en-US" sz="2400" dirty="0"/>
              <a:t>FD3: </a:t>
            </a:r>
            <a:r>
              <a:rPr lang="en-US" sz="2400" dirty="0" err="1"/>
              <a:t>HScode</a:t>
            </a:r>
            <a:r>
              <a:rPr lang="en-US" sz="2400" dirty="0"/>
              <a:t> </a:t>
            </a:r>
            <a:r>
              <a:rPr lang="en-US" altLang="en-US" sz="2400" dirty="0"/>
              <a:t>→</a:t>
            </a:r>
            <a:r>
              <a:rPr lang="en-US" sz="2400" dirty="0"/>
              <a:t> </a:t>
            </a:r>
            <a:r>
              <a:rPr lang="en-US" sz="2400" dirty="0" err="1"/>
              <a:t>HSname</a:t>
            </a:r>
            <a:r>
              <a:rPr lang="en-US" sz="2400" dirty="0"/>
              <a:t>, </a:t>
            </a:r>
            <a:r>
              <a:rPr lang="en-US" sz="2400" dirty="0" err="1"/>
              <a:t>HScity</a:t>
            </a:r>
            <a:r>
              <a:rPr lang="en-US" sz="2400" dirty="0"/>
              <a:t> </a:t>
            </a:r>
          </a:p>
          <a:p>
            <a:pPr lvl="1"/>
            <a:endParaRPr lang="en-US" sz="2400" dirty="0"/>
          </a:p>
          <a:p>
            <a:pPr marL="0" lvl="1"/>
            <a:r>
              <a:rPr lang="en-US" sz="2400" dirty="0"/>
              <a:t>Compute candidate keys for Student, CK = </a:t>
            </a:r>
            <a:r>
              <a:rPr lang="en-US" altLang="en-US" sz="2400" dirty="0"/>
              <a:t>{SSN, </a:t>
            </a:r>
            <a:r>
              <a:rPr lang="en-US" altLang="en-US" sz="2400" dirty="0" err="1"/>
              <a:t>HScode</a:t>
            </a:r>
            <a:r>
              <a:rPr lang="en-US" altLang="en-US" sz="2400" dirty="0"/>
              <a:t>}</a:t>
            </a:r>
          </a:p>
          <a:p>
            <a:r>
              <a:rPr lang="en-US" altLang="en-US" sz="2400" dirty="0"/>
              <a:t>{SSN, </a:t>
            </a:r>
            <a:r>
              <a:rPr lang="en-US" altLang="en-US" sz="2400" dirty="0" err="1"/>
              <a:t>HScode</a:t>
            </a:r>
            <a:r>
              <a:rPr lang="en-US" altLang="en-US" sz="2400" dirty="0"/>
              <a:t>}</a:t>
            </a:r>
            <a:r>
              <a:rPr lang="en-US" altLang="en-US" sz="2400" baseline="30000" dirty="0"/>
              <a:t>+</a:t>
            </a:r>
            <a:r>
              <a:rPr lang="en-US" altLang="en-US" sz="2400" dirty="0"/>
              <a:t> determines all the attributes then it’s a key and it’s minimal (CK)</a:t>
            </a:r>
          </a:p>
          <a:p>
            <a:endParaRPr lang="en-US" altLang="en-US" sz="2400" dirty="0"/>
          </a:p>
          <a:p>
            <a:r>
              <a:rPr lang="en-US" altLang="en-US" sz="2400" dirty="0"/>
              <a:t>Student violates BCNF because FD1, FD2, FD3 antecedents are not </a:t>
            </a:r>
            <a:r>
              <a:rPr lang="en-US" altLang="en-US" sz="2400" dirty="0" err="1"/>
              <a:t>superkeys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Apply algorithm</a:t>
            </a:r>
          </a:p>
          <a:p>
            <a:pPr lvl="2"/>
            <a:r>
              <a:rPr lang="en-US" sz="2133" dirty="0"/>
              <a:t>Pick </a:t>
            </a:r>
            <a:r>
              <a:rPr lang="en-US" sz="2133" b="1" dirty="0"/>
              <a:t>any</a:t>
            </a:r>
            <a:r>
              <a:rPr lang="en-US" sz="2133" dirty="0"/>
              <a:t> R’ with X </a:t>
            </a:r>
            <a:r>
              <a:rPr lang="en-US" altLang="en-US" sz="2133" dirty="0"/>
              <a:t>→</a:t>
            </a:r>
            <a:r>
              <a:rPr lang="en-US" sz="2133" dirty="0"/>
              <a:t> Y that violates BCNF </a:t>
            </a:r>
          </a:p>
          <a:p>
            <a:pPr lvl="2"/>
            <a:r>
              <a:rPr lang="en-US" sz="2133" dirty="0"/>
              <a:t>Decompose R’ into R1(X, Y) and R2(X, {R’-Y})</a:t>
            </a:r>
            <a:endParaRPr lang="en-US" altLang="en-US" sz="2400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659" y="121920"/>
            <a:ext cx="2828684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0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64E5-A056-4312-AE21-4E391853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schema and dependencies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8AB9BD-F113-46C2-AE42-9D386924E3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30293" y="1918435"/>
            <a:ext cx="5674784" cy="337038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E38A5-342F-4A32-94CB-8E13D41F4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6411" y="1463587"/>
            <a:ext cx="5855296" cy="16521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133" b="1" dirty="0"/>
              <a:t>Option 1:</a:t>
            </a:r>
          </a:p>
          <a:p>
            <a:pPr marL="0" indent="0">
              <a:buNone/>
            </a:pPr>
            <a:r>
              <a:rPr lang="en-US" sz="2133" dirty="0"/>
              <a:t>Teach(</a:t>
            </a:r>
            <a:r>
              <a:rPr lang="en-US" sz="2133" dirty="0" err="1"/>
              <a:t>CID,Course,First,Last,Lang</a:t>
            </a:r>
            <a:r>
              <a:rPr lang="en-US" sz="2133" dirty="0"/>
              <a:t>)</a:t>
            </a:r>
            <a:br>
              <a:rPr lang="en-US" sz="2133" dirty="0"/>
            </a:br>
            <a:r>
              <a:rPr lang="en-US" sz="2133" dirty="0"/>
              <a:t>PK(CID, First, Last)</a:t>
            </a:r>
            <a:br>
              <a:rPr lang="en-US" sz="2133" dirty="0"/>
            </a:br>
            <a:r>
              <a:rPr lang="en-US" sz="2133" dirty="0"/>
              <a:t>FD(CID-&gt;Course; First, Last-&gt;Lang)</a:t>
            </a:r>
            <a:br>
              <a:rPr lang="en-US" sz="2133" dirty="0"/>
            </a:br>
            <a:endParaRPr lang="en-US" sz="2133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93CD950-E539-4B2B-B10D-F11AFF7B383E}"/>
              </a:ext>
            </a:extLst>
          </p:cNvPr>
          <p:cNvSpPr txBox="1">
            <a:spLocks/>
          </p:cNvSpPr>
          <p:nvPr/>
        </p:nvSpPr>
        <p:spPr bwMode="auto">
          <a:xfrm>
            <a:off x="6106411" y="2906309"/>
            <a:ext cx="5855296" cy="165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marR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685800" marR="0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914400" marR="0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1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143000" marR="0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b="1" dirty="0"/>
              <a:t>Option 2:</a:t>
            </a:r>
          </a:p>
          <a:p>
            <a:pPr marL="0" indent="0">
              <a:buNone/>
            </a:pPr>
            <a:r>
              <a:rPr lang="en-US" sz="2133" dirty="0"/>
              <a:t>R(A,B,C,D,E)</a:t>
            </a:r>
          </a:p>
          <a:p>
            <a:pPr marL="0" indent="0">
              <a:buNone/>
            </a:pPr>
            <a:r>
              <a:rPr lang="en-US" sz="2133" dirty="0"/>
              <a:t>FD(A-&gt;B; C,D-&gt;E)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859BF5BA-44C1-4F54-A44D-70E92725488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85591" y="4154350"/>
                <a:ext cx="5855296" cy="2489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lvl1pPr marL="342900" marR="0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anose="020B0600070205080204" pitchFamily="34" charset="-128"/>
                    <a:cs typeface="+mn-cs"/>
                  </a:defRPr>
                </a:lvl1pPr>
                <a:lvl2pPr marL="457200" marR="0" indent="-285750" algn="l" defTabSz="4572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–"/>
                  <a:tabLst/>
                  <a:defRPr sz="2200" kern="1200">
                    <a:solidFill>
                      <a:schemeClr val="tx1"/>
                    </a:solidFill>
                    <a:latin typeface="+mn-lt"/>
                    <a:ea typeface="ＭＳ Ｐゴシック" panose="020B0600070205080204" pitchFamily="34" charset="-128"/>
                    <a:cs typeface="+mn-cs"/>
                  </a:defRPr>
                </a:lvl2pPr>
                <a:lvl3pPr marL="685800" marR="0" indent="-228600" algn="l" defTabSz="4572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anose="020B0600070205080204" pitchFamily="34" charset="-128"/>
                    <a:cs typeface="+mn-cs"/>
                  </a:defRPr>
                </a:lvl3pPr>
                <a:lvl4pPr marL="914400" marR="0" indent="-228600" algn="l" defTabSz="4572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–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anose="020B0600070205080204" pitchFamily="34" charset="-128"/>
                    <a:cs typeface="+mn-cs"/>
                  </a:defRPr>
                </a:lvl4pPr>
                <a:lvl5pPr marL="1143000" marR="0" indent="-228600" algn="l" defTabSz="4572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»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anose="020B0600070205080204" pitchFamily="34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133" b="1" dirty="0"/>
                  <a:t>Vocabulary and things to calculate</a:t>
                </a:r>
              </a:p>
              <a:p>
                <a:pPr marL="0" indent="0">
                  <a:buNone/>
                </a:pPr>
                <a:r>
                  <a:rPr lang="en-US" sz="2133" dirty="0"/>
                  <a:t>Attribute closures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133" dirty="0"/>
                  <a:t>, etc.</a:t>
                </a:r>
                <a:br>
                  <a:rPr lang="en-US" sz="2133" dirty="0"/>
                </a:br>
                <a:r>
                  <a:rPr lang="en-US" sz="2133" dirty="0"/>
                  <a:t>Minimum candidate key(s)</a:t>
                </a:r>
                <a:br>
                  <a:rPr lang="en-US" sz="2133" dirty="0"/>
                </a:br>
                <a:r>
                  <a:rPr lang="en-US" sz="2133" dirty="0"/>
                  <a:t>Prime attributes</a:t>
                </a:r>
                <a:br>
                  <a:rPr lang="en-US" sz="2133" dirty="0"/>
                </a:br>
                <a:r>
                  <a:rPr lang="en-US" sz="2133" dirty="0"/>
                  <a:t>Non-prime attributes</a:t>
                </a:r>
                <a:br>
                  <a:rPr lang="en-US" sz="2133" dirty="0"/>
                </a:br>
                <a:r>
                  <a:rPr lang="en-US" sz="2133" dirty="0"/>
                  <a:t>Minimal Canonical Cover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sz="2133" dirty="0"/>
              </a:p>
              <a:p>
                <a:pPr marL="0" indent="0">
                  <a:buNone/>
                </a:pPr>
                <a:r>
                  <a:rPr lang="en-US" sz="2133" dirty="0"/>
                  <a:t>All necessary to test 4NF, BDNF, 3NF, and 2NF</a:t>
                </a:r>
                <a:br>
                  <a:rPr lang="en-US" sz="2133" dirty="0"/>
                </a:br>
                <a:endParaRPr lang="en-US" sz="2133" dirty="0"/>
              </a:p>
            </p:txBody>
          </p:sp>
        </mc:Choice>
        <mc:Fallback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859BF5BA-44C1-4F54-A44D-70E927254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5591" y="4154350"/>
                <a:ext cx="5855296" cy="2489197"/>
              </a:xfrm>
              <a:prstGeom prst="rect">
                <a:avLst/>
              </a:prstGeom>
              <a:blipFill>
                <a:blip r:embed="rId4"/>
                <a:stretch>
                  <a:fillRect l="-728" t="-489" b="-56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34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1D48-4C35-4ABC-B8E6-029CD92F8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830" y="662785"/>
            <a:ext cx="6696569" cy="638240"/>
          </a:xfrm>
        </p:spPr>
        <p:txBody>
          <a:bodyPr>
            <a:normAutofit fontScale="90000"/>
          </a:bodyPr>
          <a:lstStyle/>
          <a:p>
            <a:r>
              <a:rPr lang="en-US" dirty="0"/>
              <a:t>Separating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890690-D086-455D-B8E5-AE89F4CD04E7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15383" y="771464"/>
          <a:ext cx="3510264" cy="883920"/>
        </p:xfrm>
        <a:graphic>
          <a:graphicData uri="http://schemas.openxmlformats.org/drawingml/2006/table">
            <a:tbl>
              <a:tblPr/>
              <a:tblGrid>
                <a:gridCol w="1460279">
                  <a:extLst>
                    <a:ext uri="{9D8B030D-6E8A-4147-A177-3AD203B41FA5}">
                      <a16:colId xmlns:a16="http://schemas.microsoft.com/office/drawing/2014/main" val="228272280"/>
                    </a:ext>
                  </a:extLst>
                </a:gridCol>
                <a:gridCol w="2049985">
                  <a:extLst>
                    <a:ext uri="{9D8B030D-6E8A-4147-A177-3AD203B41FA5}">
                      <a16:colId xmlns:a16="http://schemas.microsoft.com/office/drawing/2014/main" val="797813508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u="sng" dirty="0" err="1">
                          <a:effectLst/>
                        </a:rPr>
                        <a:t>CourseID</a:t>
                      </a:r>
                      <a:endParaRPr lang="en-US" sz="1600" b="1" u="sng" dirty="0">
                        <a:effectLst/>
                      </a:endParaRP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Course Name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353543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</a:rPr>
                        <a:t>CMSC508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Databases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219619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CMSC255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</a:rPr>
                        <a:t>Intro to Coding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931381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3678D2D-26E3-44A3-B370-842E06E15FB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115383" y="3415549"/>
          <a:ext cx="3510264" cy="3241040"/>
        </p:xfrm>
        <a:graphic>
          <a:graphicData uri="http://schemas.openxmlformats.org/drawingml/2006/table">
            <a:tbl>
              <a:tblPr/>
              <a:tblGrid>
                <a:gridCol w="1170088">
                  <a:extLst>
                    <a:ext uri="{9D8B030D-6E8A-4147-A177-3AD203B41FA5}">
                      <a16:colId xmlns:a16="http://schemas.microsoft.com/office/drawing/2014/main" val="602753368"/>
                    </a:ext>
                  </a:extLst>
                </a:gridCol>
                <a:gridCol w="1170088">
                  <a:extLst>
                    <a:ext uri="{9D8B030D-6E8A-4147-A177-3AD203B41FA5}">
                      <a16:colId xmlns:a16="http://schemas.microsoft.com/office/drawing/2014/main" val="1612406718"/>
                    </a:ext>
                  </a:extLst>
                </a:gridCol>
                <a:gridCol w="1170088">
                  <a:extLst>
                    <a:ext uri="{9D8B030D-6E8A-4147-A177-3AD203B41FA5}">
                      <a16:colId xmlns:a16="http://schemas.microsoft.com/office/drawing/2014/main" val="3359987416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u="sng">
                          <a:effectLst/>
                        </a:rPr>
                        <a:t>First Name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u="sng" dirty="0">
                          <a:effectLst/>
                        </a:rPr>
                        <a:t>Last Name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Languages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638016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John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</a:rPr>
                        <a:t>Leonard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Python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083586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</a:rPr>
                        <a:t>John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Leonard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Perl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3867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John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Leonard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SQL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66557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Alberto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Cano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C++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583547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Alberto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Cano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C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121433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Alberto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Cano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Python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514370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Alberto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Cano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SQL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18175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John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Riley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Python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6855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John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Riley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C++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649272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John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Riley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</a:rPr>
                        <a:t>SQL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510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10D666D-D992-4BE5-99C6-51A902F3578D}"/>
              </a:ext>
            </a:extLst>
          </p:cNvPr>
          <p:cNvGraphicFramePr>
            <a:graphicFrameLocks noGrp="1"/>
          </p:cNvGraphicFramePr>
          <p:nvPr/>
        </p:nvGraphicFramePr>
        <p:xfrm>
          <a:off x="138460" y="1896860"/>
          <a:ext cx="3810000" cy="117856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9071455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96277712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606728145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u="sng" dirty="0" err="1">
                          <a:effectLst/>
                        </a:rPr>
                        <a:t>CourseID</a:t>
                      </a:r>
                      <a:endParaRPr lang="en-US" sz="1600" b="1" u="sng" dirty="0">
                        <a:effectLst/>
                      </a:endParaRP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u="sng">
                          <a:effectLst/>
                        </a:rPr>
                        <a:t>First Name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u="sng">
                          <a:effectLst/>
                        </a:rPr>
                        <a:t>Last Name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414417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CMSC508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John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Leonard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41590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</a:rPr>
                        <a:t>CMSC508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Alberto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Cano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83940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CMSC255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</a:rPr>
                        <a:t>John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</a:rPr>
                        <a:t>Riley</a:t>
                      </a:r>
                    </a:p>
                  </a:txBody>
                  <a:tcPr marL="38100" marR="38100" marT="25400" marB="2540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426946"/>
                  </a:ext>
                </a:extLst>
              </a:tr>
            </a:tbl>
          </a:graphicData>
        </a:graphic>
      </p:graphicFrame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25D0F35-D68F-4200-8474-004B1E0976A0}"/>
              </a:ext>
            </a:extLst>
          </p:cNvPr>
          <p:cNvSpPr txBox="1">
            <a:spLocks/>
          </p:cNvSpPr>
          <p:nvPr/>
        </p:nvSpPr>
        <p:spPr bwMode="auto">
          <a:xfrm>
            <a:off x="5030330" y="1463587"/>
            <a:ext cx="6931377" cy="392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marR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685800" marR="0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914400" marR="0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1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143000" marR="0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dirty="0"/>
              <a:t>By magic (and math) we can calculate a BCNF that by using Armstrong’s Axioms, preserves functional dependencies.</a:t>
            </a:r>
          </a:p>
          <a:p>
            <a:pPr marL="0" indent="0">
              <a:buNone/>
            </a:pPr>
            <a:br>
              <a:rPr lang="en-US" sz="2133" dirty="0"/>
            </a:br>
            <a:r>
              <a:rPr lang="en-US" sz="2133" dirty="0"/>
              <a:t>BCNF – In all tables, RHS a subset of LHS or LHS is a </a:t>
            </a:r>
            <a:r>
              <a:rPr lang="en-US" sz="2133" dirty="0" err="1"/>
              <a:t>superkey</a:t>
            </a:r>
            <a:r>
              <a:rPr lang="en-US" sz="2133" dirty="0"/>
              <a:t> or min key PLUS 3NF. CHECK.</a:t>
            </a:r>
          </a:p>
          <a:p>
            <a:pPr marL="0" indent="0">
              <a:buNone/>
            </a:pPr>
            <a:r>
              <a:rPr lang="en-US" sz="2133" dirty="0"/>
              <a:t>3NF - RHS a subset of LHS or LHS is a </a:t>
            </a:r>
            <a:r>
              <a:rPr lang="en-US" sz="2133" dirty="0" err="1"/>
              <a:t>superkey</a:t>
            </a:r>
            <a:r>
              <a:rPr lang="en-US" sz="2133" dirty="0"/>
              <a:t> or min key or RHS is a part of a min relation PLUS 2NF. CHECK</a:t>
            </a:r>
          </a:p>
          <a:p>
            <a:pPr marL="0" indent="0">
              <a:buNone/>
            </a:pPr>
            <a:r>
              <a:rPr lang="en-US" sz="2133" dirty="0"/>
              <a:t>2NF – No non-prime attributes functionally determined by a subset of a key PLUS 1NF. CHECK.</a:t>
            </a:r>
          </a:p>
          <a:p>
            <a:pPr marL="0" indent="0">
              <a:buNone/>
            </a:pPr>
            <a:r>
              <a:rPr lang="en-US" sz="2133" dirty="0"/>
              <a:t>1NF – assumed on input. CHECK.</a:t>
            </a:r>
          </a:p>
        </p:txBody>
      </p:sp>
    </p:spTree>
    <p:extLst>
      <p:ext uri="{BB962C8B-B14F-4D97-AF65-F5344CB8AC3E}">
        <p14:creationId xmlns:p14="http://schemas.microsoft.com/office/powerpoint/2010/main" val="342962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5B9BC0-EC2D-4CBA-959D-45993593D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ECD29-4D6D-4B67-A925-F634C65C4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9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89EA-0115-8E4B-B3A7-E413E385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Closure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11768667" y="8748898"/>
            <a:ext cx="344838" cy="246221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16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310"/>
            <a:fld id="{81D60167-4931-47E6-BA6A-407CBD079E47}" type="slidenum">
              <a:rPr lang="en-US" spc="7"/>
              <a:pPr marL="136310"/>
              <a:t>9</a:t>
            </a:fld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834190" y="1447800"/>
            <a:ext cx="10748209" cy="3488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891" indent="-342891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Helvetica" pitchFamily="2" charset="0"/>
              </a:rPr>
              <a:t>Given a set </a:t>
            </a:r>
            <a:r>
              <a:rPr lang="en-US" altLang="en-US" sz="2400" i="1" dirty="0">
                <a:latin typeface="Helvetica" pitchFamily="2" charset="0"/>
              </a:rPr>
              <a:t>F</a:t>
            </a:r>
            <a:r>
              <a:rPr lang="en-US" altLang="en-US" sz="2400" dirty="0">
                <a:latin typeface="Helvetica" pitchFamily="2" charset="0"/>
              </a:rPr>
              <a:t>  of functional dependencies, there are certain other functional dependencies that are logically implied by </a:t>
            </a:r>
            <a:r>
              <a:rPr lang="en-US" altLang="en-US" sz="2400" i="1" dirty="0">
                <a:latin typeface="Helvetica" pitchFamily="2" charset="0"/>
              </a:rPr>
              <a:t>F</a:t>
            </a:r>
            <a:r>
              <a:rPr lang="en-US" altLang="en-US" sz="2400" dirty="0">
                <a:latin typeface="Helvetica" pitchFamily="2" charset="0"/>
              </a:rPr>
              <a:t>.</a:t>
            </a:r>
          </a:p>
          <a:p>
            <a:pPr marL="800080" lvl="1" indent="-342891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Helvetica" pitchFamily="2" charset="0"/>
              </a:rPr>
              <a:t>For example:  If  </a:t>
            </a:r>
            <a:r>
              <a:rPr lang="en-US" altLang="en-US" sz="2400" i="1" dirty="0">
                <a:latin typeface="Helvetica" pitchFamily="2" charset="0"/>
              </a:rPr>
              <a:t>A</a:t>
            </a:r>
            <a:r>
              <a:rPr lang="en-US" altLang="en-US" sz="2400" dirty="0">
                <a:latin typeface="Helvetica" pitchFamily="2" charset="0"/>
              </a:rPr>
              <a:t> </a:t>
            </a:r>
            <a:r>
              <a:rPr lang="en-US" altLang="en-US" sz="2400" dirty="0">
                <a:latin typeface="Helvetica" pitchFamily="2" charset="0"/>
                <a:sym typeface="Symbol" pitchFamily="2" charset="2"/>
              </a:rPr>
              <a:t></a:t>
            </a:r>
            <a:r>
              <a:rPr lang="en-US" altLang="en-US" sz="2400" dirty="0">
                <a:latin typeface="Helvetica" pitchFamily="2" charset="0"/>
                <a:sym typeface="Monotype Sorts" pitchFamily="2" charset="2"/>
              </a:rPr>
              <a:t> </a:t>
            </a:r>
            <a:r>
              <a:rPr lang="en-US" altLang="en-US" sz="2400" i="1" dirty="0">
                <a:latin typeface="Helvetica" pitchFamily="2" charset="0"/>
                <a:sym typeface="Monotype Sorts" pitchFamily="2" charset="2"/>
              </a:rPr>
              <a:t>B</a:t>
            </a:r>
            <a:r>
              <a:rPr lang="en-US" altLang="en-US" sz="2400" dirty="0">
                <a:latin typeface="Helvetica" pitchFamily="2" charset="0"/>
                <a:sym typeface="Monotype Sorts" pitchFamily="2" charset="2"/>
              </a:rPr>
              <a:t> and  </a:t>
            </a:r>
            <a:r>
              <a:rPr lang="en-US" altLang="en-US" sz="2400" i="1" dirty="0">
                <a:latin typeface="Helvetica" pitchFamily="2" charset="0"/>
                <a:sym typeface="Monotype Sorts" pitchFamily="2" charset="2"/>
              </a:rPr>
              <a:t>B</a:t>
            </a:r>
            <a:r>
              <a:rPr lang="en-US" altLang="en-US" sz="2400" dirty="0">
                <a:latin typeface="Helvetica" pitchFamily="2" charset="0"/>
                <a:sym typeface="Monotype Sorts" pitchFamily="2" charset="2"/>
              </a:rPr>
              <a:t> </a:t>
            </a:r>
            <a:r>
              <a:rPr lang="en-US" altLang="en-US" sz="2400" dirty="0">
                <a:latin typeface="Helvetica" pitchFamily="2" charset="0"/>
                <a:sym typeface="Symbol" pitchFamily="2" charset="2"/>
              </a:rPr>
              <a:t></a:t>
            </a:r>
            <a:r>
              <a:rPr lang="en-US" altLang="en-US" sz="2400" dirty="0">
                <a:latin typeface="Helvetica" pitchFamily="2" charset="0"/>
                <a:sym typeface="Monotype Sorts" pitchFamily="2" charset="2"/>
              </a:rPr>
              <a:t> </a:t>
            </a:r>
            <a:r>
              <a:rPr lang="en-US" altLang="en-US" sz="2400" i="1" dirty="0">
                <a:latin typeface="Helvetica" pitchFamily="2" charset="0"/>
                <a:sym typeface="Monotype Sorts" pitchFamily="2" charset="2"/>
              </a:rPr>
              <a:t>C</a:t>
            </a:r>
            <a:r>
              <a:rPr lang="en-US" altLang="en-US" sz="2400" dirty="0">
                <a:latin typeface="Helvetica" pitchFamily="2" charset="0"/>
                <a:sym typeface="Monotype Sorts" pitchFamily="2" charset="2"/>
              </a:rPr>
              <a:t>,  then we can infer that </a:t>
            </a:r>
            <a:r>
              <a:rPr lang="en-US" altLang="en-US" sz="2400" i="1" dirty="0">
                <a:latin typeface="Helvetica" pitchFamily="2" charset="0"/>
                <a:sym typeface="Monotype Sorts" pitchFamily="2" charset="2"/>
              </a:rPr>
              <a:t>A</a:t>
            </a:r>
            <a:r>
              <a:rPr lang="en-US" altLang="en-US" sz="2400" dirty="0">
                <a:latin typeface="Helvetica" pitchFamily="2" charset="0"/>
                <a:sym typeface="Monotype Sorts" pitchFamily="2" charset="2"/>
              </a:rPr>
              <a:t> </a:t>
            </a:r>
            <a:r>
              <a:rPr lang="en-US" altLang="en-US" sz="2400" dirty="0">
                <a:latin typeface="Helvetica" pitchFamily="2" charset="0"/>
                <a:sym typeface="Symbol" pitchFamily="2" charset="2"/>
              </a:rPr>
              <a:t></a:t>
            </a:r>
            <a:r>
              <a:rPr lang="en-US" altLang="en-US" sz="2400" dirty="0">
                <a:latin typeface="Helvetica" pitchFamily="2" charset="0"/>
                <a:sym typeface="Monotype Sorts" pitchFamily="2" charset="2"/>
              </a:rPr>
              <a:t> </a:t>
            </a:r>
            <a:r>
              <a:rPr lang="en-US" altLang="en-US" sz="2400" i="1" dirty="0">
                <a:latin typeface="Helvetica" pitchFamily="2" charset="0"/>
                <a:sym typeface="Monotype Sorts" pitchFamily="2" charset="2"/>
              </a:rPr>
              <a:t>C</a:t>
            </a:r>
            <a:endParaRPr lang="en-US" altLang="en-US" sz="2400" dirty="0">
              <a:latin typeface="Helvetica" pitchFamily="2" charset="0"/>
            </a:endParaRPr>
          </a:p>
          <a:p>
            <a:pPr marL="342891" indent="-342891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en-US" sz="2667" dirty="0">
                <a:latin typeface="Helvetica" pitchFamily="2" charset="0"/>
              </a:rPr>
              <a:t>The set of </a:t>
            </a:r>
            <a:r>
              <a:rPr lang="en-US" altLang="en-US" sz="2667" b="1" dirty="0">
                <a:solidFill>
                  <a:srgbClr val="000099"/>
                </a:solidFill>
                <a:latin typeface="Helvetica" pitchFamily="2" charset="0"/>
              </a:rPr>
              <a:t>all</a:t>
            </a:r>
            <a:r>
              <a:rPr lang="en-US" altLang="en-US" sz="2667" dirty="0">
                <a:latin typeface="Helvetica" pitchFamily="2" charset="0"/>
              </a:rPr>
              <a:t> functional dependencies logically implied by </a:t>
            </a:r>
            <a:r>
              <a:rPr lang="en-US" altLang="en-US" sz="2667" i="1" dirty="0">
                <a:latin typeface="Helvetica" pitchFamily="2" charset="0"/>
              </a:rPr>
              <a:t>F</a:t>
            </a:r>
            <a:r>
              <a:rPr lang="en-US" altLang="en-US" sz="2667" dirty="0">
                <a:latin typeface="Helvetica" pitchFamily="2" charset="0"/>
              </a:rPr>
              <a:t> is the </a:t>
            </a:r>
            <a:r>
              <a:rPr lang="en-US" altLang="en-US" sz="2667" b="1" dirty="0">
                <a:solidFill>
                  <a:srgbClr val="000099"/>
                </a:solidFill>
                <a:latin typeface="Helvetica" pitchFamily="2" charset="0"/>
              </a:rPr>
              <a:t>closure</a:t>
            </a:r>
            <a:r>
              <a:rPr lang="en-US" altLang="en-US" sz="2667" dirty="0">
                <a:latin typeface="Helvetica" pitchFamily="2" charset="0"/>
              </a:rPr>
              <a:t> of </a:t>
            </a:r>
            <a:r>
              <a:rPr lang="en-US" altLang="en-US" sz="2667" i="1" dirty="0">
                <a:latin typeface="Helvetica" pitchFamily="2" charset="0"/>
              </a:rPr>
              <a:t>F</a:t>
            </a:r>
            <a:r>
              <a:rPr lang="en-US" altLang="en-US" sz="2667" dirty="0">
                <a:latin typeface="Helvetica" pitchFamily="2" charset="0"/>
              </a:rPr>
              <a:t>.</a:t>
            </a:r>
          </a:p>
          <a:p>
            <a:pPr marL="342891" indent="-342891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Helvetica" pitchFamily="2" charset="0"/>
              </a:rPr>
              <a:t>We denote the </a:t>
            </a:r>
            <a:r>
              <a:rPr lang="en-US" altLang="en-US" sz="2400" i="1" dirty="0">
                <a:latin typeface="Helvetica" pitchFamily="2" charset="0"/>
              </a:rPr>
              <a:t>closure </a:t>
            </a:r>
            <a:r>
              <a:rPr lang="en-US" altLang="en-US" sz="2400" dirty="0">
                <a:latin typeface="Helvetica" pitchFamily="2" charset="0"/>
              </a:rPr>
              <a:t>of </a:t>
            </a:r>
            <a:r>
              <a:rPr lang="en-US" altLang="en-US" sz="2400" i="1" dirty="0">
                <a:latin typeface="Helvetica" pitchFamily="2" charset="0"/>
              </a:rPr>
              <a:t>F</a:t>
            </a:r>
            <a:r>
              <a:rPr lang="en-US" altLang="en-US" sz="2400" dirty="0">
                <a:latin typeface="Helvetica" pitchFamily="2" charset="0"/>
              </a:rPr>
              <a:t> by </a:t>
            </a:r>
            <a:r>
              <a:rPr lang="en-US" altLang="en-US" sz="2400" b="1" dirty="0">
                <a:solidFill>
                  <a:srgbClr val="000099"/>
                </a:solidFill>
                <a:latin typeface="Helvetica" pitchFamily="2" charset="0"/>
              </a:rPr>
              <a:t>F</a:t>
            </a:r>
            <a:r>
              <a:rPr lang="en-US" altLang="en-US" sz="2400" b="1" i="1" baseline="30000" dirty="0">
                <a:solidFill>
                  <a:srgbClr val="000099"/>
                </a:solidFill>
                <a:latin typeface="Helvetica" pitchFamily="2" charset="0"/>
              </a:rPr>
              <a:t>+</a:t>
            </a:r>
            <a:r>
              <a:rPr lang="en-US" altLang="en-US" sz="2400" i="1" dirty="0">
                <a:latin typeface="Helvetica" pitchFamily="2" charset="0"/>
              </a:rPr>
              <a:t>.</a:t>
            </a:r>
          </a:p>
          <a:p>
            <a:pPr marL="342891" indent="-342891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Helvetica" pitchFamily="2" charset="0"/>
              </a:rPr>
              <a:t>F</a:t>
            </a:r>
            <a:r>
              <a:rPr lang="en-US" altLang="en-US" sz="2400" baseline="30000" dirty="0">
                <a:latin typeface="Helvetica" pitchFamily="2" charset="0"/>
              </a:rPr>
              <a:t>+</a:t>
            </a:r>
            <a:r>
              <a:rPr lang="en-US" altLang="en-US" sz="2400" dirty="0">
                <a:latin typeface="Helvetica" pitchFamily="2" charset="0"/>
              </a:rPr>
              <a:t> is a superset of </a:t>
            </a:r>
            <a:r>
              <a:rPr lang="en-US" altLang="en-US" sz="2400" i="1" dirty="0">
                <a:latin typeface="Helvetica" pitchFamily="2" charset="0"/>
              </a:rPr>
              <a:t>F</a:t>
            </a:r>
            <a:r>
              <a:rPr lang="en-US" altLang="en-US" sz="2400" dirty="0">
                <a:latin typeface="Helvetica" pitchFamily="2" charset="0"/>
              </a:rPr>
              <a:t>.</a:t>
            </a:r>
            <a:endParaRPr lang="en-US" altLang="en-US" sz="2400" dirty="0">
              <a:latin typeface="Helvetica" pitchFamily="2" charset="0"/>
              <a:sym typeface="Greek Symbol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9773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4317</Words>
  <Application>Microsoft Office PowerPoint</Application>
  <PresentationFormat>Widescreen</PresentationFormat>
  <Paragraphs>510</Paragraphs>
  <Slides>40</Slides>
  <Notes>33</Notes>
  <HiddenSlides>1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8" baseType="lpstr">
      <vt:lpstr>ＭＳ Ｐゴシック</vt:lpstr>
      <vt:lpstr>Arial</vt:lpstr>
      <vt:lpstr>Calibri</vt:lpstr>
      <vt:lpstr>Calibri Light</vt:lpstr>
      <vt:lpstr>Cambria Math</vt:lpstr>
      <vt:lpstr>Greek Symbols</vt:lpstr>
      <vt:lpstr>Helvetica</vt:lpstr>
      <vt:lpstr>Helvetica Light</vt:lpstr>
      <vt:lpstr>Iconic Symbols Ext</vt:lpstr>
      <vt:lpstr>Mangal</vt:lpstr>
      <vt:lpstr>Monotype Sorts</vt:lpstr>
      <vt:lpstr>MS LineDraw</vt:lpstr>
      <vt:lpstr>STIXGeneral</vt:lpstr>
      <vt:lpstr>Symbol</vt:lpstr>
      <vt:lpstr>Times New Roman</vt:lpstr>
      <vt:lpstr>Wingdings</vt:lpstr>
      <vt:lpstr>Office Theme</vt:lpstr>
      <vt:lpstr>Equation</vt:lpstr>
      <vt:lpstr>PowerPoint Presentation</vt:lpstr>
      <vt:lpstr>Normalization process</vt:lpstr>
      <vt:lpstr>PowerPoint Presentation</vt:lpstr>
      <vt:lpstr>PowerPoint Presentation</vt:lpstr>
      <vt:lpstr>PowerPoint Presentation</vt:lpstr>
      <vt:lpstr>Creating the schema and dependencies</vt:lpstr>
      <vt:lpstr>Separating</vt:lpstr>
      <vt:lpstr>Closures</vt:lpstr>
      <vt:lpstr>Definition of Closure</vt:lpstr>
      <vt:lpstr>Armstrong’s Axioms</vt:lpstr>
      <vt:lpstr>Getting to Closure</vt:lpstr>
      <vt:lpstr>Getting to Closure</vt:lpstr>
      <vt:lpstr>Getting to Closure – A roadmap!</vt:lpstr>
      <vt:lpstr>Examples</vt:lpstr>
      <vt:lpstr>Example 1</vt:lpstr>
      <vt:lpstr>Example 1</vt:lpstr>
      <vt:lpstr>Example 1</vt:lpstr>
      <vt:lpstr>Example 1</vt:lpstr>
      <vt:lpstr>Example 1</vt:lpstr>
      <vt:lpstr>Example 1</vt:lpstr>
      <vt:lpstr>Example 2</vt:lpstr>
      <vt:lpstr>Example 2</vt:lpstr>
      <vt:lpstr>Canonical cover</vt:lpstr>
      <vt:lpstr>Canonical cover – Extraneous Attributes</vt:lpstr>
      <vt:lpstr>Canonical cover – Extraneous Attributes</vt:lpstr>
      <vt:lpstr>Canonical cover – a roadmap!</vt:lpstr>
      <vt:lpstr>PowerPoint Presentation</vt:lpstr>
      <vt:lpstr>Properties of Decompositions</vt:lpstr>
      <vt:lpstr>Lossy decomposition</vt:lpstr>
      <vt:lpstr>Lossy decomposition</vt:lpstr>
      <vt:lpstr>Summary</vt:lpstr>
      <vt:lpstr>Review Terms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Leonard</dc:creator>
  <cp:lastModifiedBy>John Leonard</cp:lastModifiedBy>
  <cp:revision>1</cp:revision>
  <dcterms:created xsi:type="dcterms:W3CDTF">2022-10-02T20:06:44Z</dcterms:created>
  <dcterms:modified xsi:type="dcterms:W3CDTF">2022-10-02T20:07:05Z</dcterms:modified>
</cp:coreProperties>
</file>