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9"/>
  </p:notesMasterIdLst>
  <p:sldIdLst>
    <p:sldId id="256" r:id="rId2"/>
    <p:sldId id="319" r:id="rId3"/>
    <p:sldId id="320" r:id="rId4"/>
    <p:sldId id="348" r:id="rId5"/>
    <p:sldId id="345" r:id="rId6"/>
    <p:sldId id="336" r:id="rId7"/>
    <p:sldId id="343" r:id="rId8"/>
    <p:sldId id="337" r:id="rId9"/>
    <p:sldId id="350" r:id="rId10"/>
    <p:sldId id="351" r:id="rId11"/>
    <p:sldId id="353" r:id="rId12"/>
    <p:sldId id="355" r:id="rId13"/>
    <p:sldId id="356" r:id="rId14"/>
    <p:sldId id="354" r:id="rId15"/>
    <p:sldId id="344" r:id="rId16"/>
    <p:sldId id="317" r:id="rId17"/>
    <p:sldId id="334" r:id="rId18"/>
    <p:sldId id="335" r:id="rId19"/>
    <p:sldId id="321" r:id="rId20"/>
    <p:sldId id="322" r:id="rId21"/>
    <p:sldId id="323" r:id="rId22"/>
    <p:sldId id="329" r:id="rId23"/>
    <p:sldId id="309" r:id="rId24"/>
    <p:sldId id="326" r:id="rId25"/>
    <p:sldId id="261" r:id="rId26"/>
    <p:sldId id="296" r:id="rId27"/>
    <p:sldId id="284" r:id="rId28"/>
    <p:sldId id="327" r:id="rId29"/>
    <p:sldId id="285" r:id="rId30"/>
    <p:sldId id="289" r:id="rId31"/>
    <p:sldId id="290" r:id="rId32"/>
    <p:sldId id="286" r:id="rId33"/>
    <p:sldId id="287" r:id="rId34"/>
    <p:sldId id="288" r:id="rId35"/>
    <p:sldId id="262" r:id="rId36"/>
    <p:sldId id="291" r:id="rId37"/>
    <p:sldId id="328" r:id="rId38"/>
    <p:sldId id="263" r:id="rId39"/>
    <p:sldId id="312" r:id="rId40"/>
    <p:sldId id="313" r:id="rId41"/>
    <p:sldId id="314" r:id="rId42"/>
    <p:sldId id="293" r:id="rId43"/>
    <p:sldId id="264" r:id="rId44"/>
    <p:sldId id="265" r:id="rId45"/>
    <p:sldId id="281" r:id="rId46"/>
    <p:sldId id="282" r:id="rId47"/>
    <p:sldId id="295" r:id="rId4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/>
    <p:restoredTop sz="74257"/>
  </p:normalViewPr>
  <p:slideViewPr>
    <p:cSldViewPr snapToGrid="0" snapToObjects="1">
      <p:cViewPr varScale="1">
        <p:scale>
          <a:sx n="82" d="100"/>
          <a:sy n="82" d="100"/>
        </p:scale>
        <p:origin x="93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BA4733-EDCA-6248-BCC0-4A1A0E1CDA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8BD69-EF59-8147-AAE6-B23A27B174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2D0FEC-259C-5344-8545-BC85BB550A9A}" type="datetimeFigureOut">
              <a:rPr lang="en-US" altLang="en-US"/>
              <a:pPr/>
              <a:t>10/8/2022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C682AD4-33F2-8440-B58F-DC40EA0830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1072427-2F5F-7B49-B0B9-63B7AE474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5B5D8-7888-7943-B85F-D60364E439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FA9D4-7FFE-CB4C-9720-EA8CBCEF6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7AC930-4B53-FD49-8851-7FC6E3CE60E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6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838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7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168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94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09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95649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0095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*Slide</a:t>
            </a:r>
          </a:p>
          <a:p>
            <a:r>
              <a:rPr lang="en-US" dirty="0"/>
              <a:t>Determining the closure of F is helpful in the decomposition process. The procedure for computing all functional dependencies used the rules of Armstrong's Axioms shown in the next slide.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732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(Here we have a relation R with attributes A, B, C, D, E, F. Suppose that from the real-world domain the set of functional dependencies, F, is determined to be those shown here.</a:t>
            </a:r>
          </a:p>
          <a:p>
            <a:r>
              <a:rPr lang="en-US" dirty="0"/>
              <a:t>We can use Armstrong Axioms to determine the set of attributes that are functionally determined by some FD in this set, F.</a:t>
            </a:r>
          </a:p>
          <a:p>
            <a:endParaRPr lang="en-US" dirty="0"/>
          </a:p>
          <a:p>
            <a:r>
              <a:rPr lang="en-US" dirty="0"/>
              <a:t>Our goal is the minimal</a:t>
            </a:r>
            <a:r>
              <a:rPr lang="en-US" baseline="0" dirty="0"/>
              <a:t> set of completely nontrivial FDs such that all FDs that hold on the relation follow from the dependencies in the set. We can then use this set, F+, to testing if an attribute set is a superkey of R. </a:t>
            </a:r>
          </a:p>
          <a:p>
            <a:r>
              <a:rPr lang="en-US" baseline="0" dirty="0"/>
              <a:t>However, because F+ can get very large we can look at another way to use Armstrong’s Axioms to find </a:t>
            </a:r>
            <a:r>
              <a:rPr lang="en-US" baseline="0" dirty="0" err="1"/>
              <a:t>superkeys</a:t>
            </a:r>
            <a:r>
              <a:rPr lang="en-US" baseline="0" dirty="0"/>
              <a:t> using the closure of attribute sets.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93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idea here is that we have the FDs for a relation and now we want to determine what are the </a:t>
            </a:r>
            <a:r>
              <a:rPr lang="en-US" dirty="0" err="1"/>
              <a:t>superkeys</a:t>
            </a:r>
            <a:r>
              <a:rPr lang="en-US" dirty="0"/>
              <a:t> based on the FDs for the relation.</a:t>
            </a:r>
          </a:p>
          <a:p>
            <a:r>
              <a:rPr lang="en-US" dirty="0"/>
              <a:t>The closure for an attribute is the set of attributes that can be determined by a given attribute set based on the FDs.</a:t>
            </a:r>
          </a:p>
          <a:p>
            <a:r>
              <a:rPr lang="en-US" dirty="0"/>
              <a:t>The first step is to find the attribute closure for each FD.</a:t>
            </a:r>
          </a:p>
          <a:p>
            <a:r>
              <a:rPr lang="en-US" dirty="0"/>
              <a:t>           </a:t>
            </a:r>
            <a:r>
              <a:rPr lang="en-US" u="sng" dirty="0"/>
              <a:t>FD		CLOSURE		CANDIDATE KEY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200" dirty="0"/>
              <a:t>A ➝ B :	ABE			ACD // Add CD to the left side of the FD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200" dirty="0"/>
              <a:t>CD ➝ E :	CDEAB		Already a candidate key as CD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200" dirty="0"/>
              <a:t>E ➝ A :	EAB			CDE</a:t>
            </a:r>
          </a:p>
          <a:p>
            <a:pPr marL="457200" indent="0">
              <a:spcBef>
                <a:spcPts val="600"/>
              </a:spcBef>
              <a:buNone/>
            </a:pPr>
            <a:r>
              <a:rPr lang="en-US" sz="1200" dirty="0"/>
              <a:t>B ➝ E :	BEA			BCD</a:t>
            </a:r>
          </a:p>
          <a:p>
            <a:endParaRPr lang="en-US" dirty="0"/>
          </a:p>
          <a:p>
            <a:r>
              <a:rPr lang="en-US" dirty="0"/>
              <a:t>Find the minimum set of left-hand  attributes that will generate all the attributes of R.</a:t>
            </a:r>
          </a:p>
          <a:p>
            <a:r>
              <a:rPr lang="en-US" dirty="0"/>
              <a:t>CD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42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080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closure of attributes is the set of attributes of the relation that can be functionally determined based on Armstrong’s Axioms.</a:t>
            </a:r>
          </a:p>
          <a:p>
            <a:r>
              <a:rPr lang="en-US" dirty="0"/>
              <a:t>These</a:t>
            </a:r>
            <a:r>
              <a:rPr lang="en-US" baseline="0" dirty="0"/>
              <a:t> rules are used to determine the closure.</a:t>
            </a:r>
          </a:p>
          <a:p>
            <a:r>
              <a:rPr lang="en-US" baseline="0" dirty="0"/>
              <a:t>Trivial FD </a:t>
            </a:r>
            <a:r>
              <a:rPr lang="mr-IN" baseline="0" dirty="0"/>
              <a:t>–</a:t>
            </a:r>
            <a:r>
              <a:rPr lang="en-US" baseline="0" dirty="0"/>
              <a:t> the right side is a subset of the left side.</a:t>
            </a:r>
          </a:p>
          <a:p>
            <a:endParaRPr lang="en-US" baseline="0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108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Helvetica" charset="0"/>
                <a:cs typeface="Times New Roman"/>
              </a:rPr>
              <a:t>Step-by-step instructions on the following slides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8163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1421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8551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4672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09362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AB be used as a key</a:t>
            </a:r>
            <a:r>
              <a:rPr lang="en-US" baseline="0" dirty="0"/>
              <a:t> to the relation r? No because it doesn’t include all the attributes of 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5012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atin typeface="Helvetica" charset="0"/>
                <a:cs typeface="Times New Roman"/>
              </a:rPr>
              <a:t>Functional dependencies help to decompose schemas and minimize redundancy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5727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either one be a key on its own? No</a:t>
            </a:r>
          </a:p>
          <a:p>
            <a:r>
              <a:rPr lang="en-US" dirty="0"/>
              <a:t>But SSN and </a:t>
            </a:r>
            <a:r>
              <a:rPr lang="en-US" dirty="0" err="1"/>
              <a:t>Hscode</a:t>
            </a:r>
            <a:r>
              <a:rPr lang="en-US" dirty="0"/>
              <a:t> can be a key.</a:t>
            </a:r>
          </a:p>
        </p:txBody>
      </p:sp>
    </p:spTree>
    <p:extLst>
      <p:ext uri="{BB962C8B-B14F-4D97-AF65-F5344CB8AC3E}">
        <p14:creationId xmlns:p14="http://schemas.microsoft.com/office/powerpoint/2010/main" val="2911107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canonical cover is a simplified set of functional dependencies that are derived from the given set. Having a simplified set allows for easier verification that changes to the database don't violate any of the FD integrity constraints.</a:t>
            </a:r>
          </a:p>
          <a:p>
            <a:r>
              <a:rPr lang="en-US" b="1" dirty="0"/>
              <a:t>Extraneous attributes </a:t>
            </a:r>
            <a:r>
              <a:rPr lang="en-US" dirty="0"/>
              <a:t>are those attributes that can be removed from an FD without changing the closure of the set of FDs.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177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927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Times New Roman"/>
              </a:rPr>
              <a:t>Redundant attributes in the functional dependencies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8925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</a:t>
            </a:r>
            <a:r>
              <a:rPr lang="en-US" baseline="0" dirty="0"/>
              <a:t> union rule states that if X-&gt; Y and X -&gt; Z, then X -&gt; YZ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1123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0656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 capital letter with a line above it represents all the Attributes in the relataion </a:t>
            </a:r>
          </a:p>
          <a:p>
            <a:r>
              <a:rPr lang="en-US" dirty="0"/>
              <a:t>R is a relational schema. R1 and R2 form a decomposition of R. </a:t>
            </a:r>
          </a:p>
          <a:p>
            <a:r>
              <a:rPr lang="en-US" dirty="0"/>
              <a:t>R1 and R2 form a lossless decomposition if there is no loss of information by replacing R with R1 and R2</a:t>
            </a:r>
          </a:p>
        </p:txBody>
      </p:sp>
    </p:spTree>
    <p:extLst>
      <p:ext uri="{BB962C8B-B14F-4D97-AF65-F5344CB8AC3E}">
        <p14:creationId xmlns:p14="http://schemas.microsoft.com/office/powerpoint/2010/main" val="2435059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employee table has employee(ID, name, street, city,</a:t>
            </a:r>
            <a:r>
              <a:rPr lang="en-US" baseline="0" dirty="0"/>
              <a:t> salary) if decomposed into R1(ID, name) and R2 (name, street, city, salary), is a problem because ID is the key, not name. The natural join produces more tuples than the original, but we don’t know which ones are correct.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4377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All decompositions used to eliminate redundancy must be lossless.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631569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319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6749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1650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393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71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89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934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407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43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07413"/>
            <a:ext cx="6400800" cy="1314450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5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76676"/>
            <a:fld id="{81D60167-4931-47E6-BA6A-407CBD079E47}" type="slidenum">
              <a:rPr lang="en-US" spc="4" smtClean="0"/>
              <a:pPr marL="76676"/>
              <a:t>‹#›</a:t>
            </a:fld>
            <a:endParaRPr lang="en-US" spc="4" dirty="0"/>
          </a:p>
        </p:txBody>
      </p:sp>
    </p:spTree>
    <p:extLst>
      <p:ext uri="{BB962C8B-B14F-4D97-AF65-F5344CB8AC3E}">
        <p14:creationId xmlns:p14="http://schemas.microsoft.com/office/powerpoint/2010/main" val="242937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1638"/>
            <a:ext cx="8229600" cy="503226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24864"/>
            <a:ext cx="8435187" cy="389694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662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60752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089"/>
            <a:ext cx="8229600" cy="4786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975770"/>
            <a:ext cx="4255949" cy="4062636"/>
          </a:xfrm>
        </p:spPr>
        <p:txBody>
          <a:bodyPr/>
          <a:lstStyle>
            <a:lvl1pPr>
              <a:defRPr sz="2400"/>
            </a:lvl1pPr>
            <a:lvl2pPr marL="457200">
              <a:defRPr sz="2200"/>
            </a:lvl2pPr>
            <a:lvl3pPr marL="685800">
              <a:defRPr sz="2000"/>
            </a:lvl3pPr>
            <a:lvl4pPr marL="914400">
              <a:defRPr sz="1800"/>
            </a:lvl4pPr>
            <a:lvl5pPr marL="11430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975770"/>
            <a:ext cx="4391472" cy="4062635"/>
          </a:xfrm>
        </p:spPr>
        <p:txBody>
          <a:bodyPr/>
          <a:lstStyle>
            <a:lvl1pPr marL="3429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/>
            </a:lvl1pPr>
            <a:lvl2pPr marL="45720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200"/>
            </a:lvl2pPr>
            <a:lvl3pPr marL="6858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3pPr>
            <a:lvl4pPr marL="9144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/>
            </a:lvl4pPr>
            <a:lvl5pPr marL="11430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45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089"/>
            <a:ext cx="8229600" cy="56653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610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21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71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3038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338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19971C4A-CA8E-E047-B441-955C61CB710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501134"/>
            <a:ext cx="8229600" cy="518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DE5AA21D-AD9D-E14F-8B06-AC939C289B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199" y="1063624"/>
            <a:ext cx="8465871" cy="353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ED857-6D14-0749-8E57-701DF3BB2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9470" y="4784556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A7B03A4-58FC-574B-8D88-C0C66037B3F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EAE817-D31F-48B2-8776-86E0F93865EE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6CDD8-0793-4C2D-98A7-58A14AFF403F}"/>
              </a:ext>
            </a:extLst>
          </p:cNvPr>
          <p:cNvSpPr txBox="1"/>
          <p:nvPr userDrawn="1"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4CB1E-A9EF-4C95-910D-37323D4CDA0C}"/>
              </a:ext>
            </a:extLst>
          </p:cNvPr>
          <p:cNvSpPr txBox="1"/>
          <p:nvPr userDrawn="1"/>
        </p:nvSpPr>
        <p:spPr>
          <a:xfrm>
            <a:off x="7484427" y="43934"/>
            <a:ext cx="153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Normalization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DC27B5E-842F-40D7-8B4E-0A1CEF9C09DF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1" r:id="rId10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raymondcho.net/RelationalDatabaseTools/RelationalDatabaseTools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raymondcho.net/RelationalDatabaseTools/RelationalDatabaseTools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aymondcho.net/RelationalDatabaseTools/RelationalDatabaseTool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B5718-2BBF-4DDA-AD21-1CE06ECF1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Week 7 – Class 12 - Wednesday</a:t>
            </a:r>
            <a:br>
              <a:rPr lang="en-US" dirty="0"/>
            </a:br>
            <a:r>
              <a:rPr lang="en-US" dirty="0"/>
              <a:t>Canonical Covers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E1B307A-840F-465E-AE3B-DE37568D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74773"/>
            <a:ext cx="9144000" cy="1314450"/>
          </a:xfrm>
        </p:spPr>
        <p:txBody>
          <a:bodyPr/>
          <a:lstStyle/>
          <a:p>
            <a:pPr marL="9525" marR="3810"/>
            <a:r>
              <a:rPr lang="en-US" sz="1600" dirty="0">
                <a:latin typeface="Helvetica" charset="0"/>
                <a:cs typeface="Times New Roman"/>
              </a:rPr>
              <a:t>Database System Concepts, 6th Ed. by </a:t>
            </a:r>
            <a:r>
              <a:rPr lang="en-US" sz="1600" dirty="0" err="1">
                <a:latin typeface="Helvetica" charset="0"/>
                <a:cs typeface="Times New Roman"/>
              </a:rPr>
              <a:t>Silberschatz</a:t>
            </a:r>
            <a:r>
              <a:rPr lang="en-US" sz="1600" dirty="0">
                <a:latin typeface="Helvetica" charset="0"/>
                <a:cs typeface="Times New Roman"/>
              </a:rPr>
              <a:t>, </a:t>
            </a:r>
            <a:r>
              <a:rPr lang="en-US" sz="1600" dirty="0" err="1">
                <a:latin typeface="Helvetica" charset="0"/>
                <a:cs typeface="Times New Roman"/>
              </a:rPr>
              <a:t>Korth</a:t>
            </a:r>
            <a:r>
              <a:rPr lang="en-US" sz="1600" dirty="0">
                <a:latin typeface="Helvetica" charset="0"/>
                <a:cs typeface="Times New Roman"/>
              </a:rPr>
              <a:t>, Sudarshan, 2011, </a:t>
            </a:r>
            <a:r>
              <a:rPr lang="en-US" sz="1600" i="1" dirty="0">
                <a:latin typeface="Helvetica" charset="0"/>
                <a:cs typeface="Times New Roman"/>
              </a:rPr>
              <a:t>Chapter 7</a:t>
            </a:r>
          </a:p>
          <a:p>
            <a:pPr marL="9525" marR="3810"/>
            <a:r>
              <a:rPr lang="en-US" sz="1600" dirty="0">
                <a:latin typeface="Helvetica" charset="0"/>
                <a:cs typeface="Times New Roman"/>
              </a:rPr>
              <a:t>Database Management Systems, 3rd Ed. by Ramakrishnan, </a:t>
            </a:r>
            <a:r>
              <a:rPr lang="en-US" sz="1600" dirty="0" err="1">
                <a:latin typeface="Helvetica" charset="0"/>
                <a:cs typeface="Times New Roman"/>
              </a:rPr>
              <a:t>Gehrke</a:t>
            </a:r>
            <a:r>
              <a:rPr lang="en-US" sz="1600" dirty="0">
                <a:latin typeface="Helvetica" charset="0"/>
                <a:cs typeface="Times New Roman"/>
              </a:rPr>
              <a:t>, 2003, </a:t>
            </a:r>
            <a:r>
              <a:rPr lang="en-US" sz="1600" i="1" dirty="0">
                <a:latin typeface="Helvetica" charset="0"/>
                <a:cs typeface="Times New Roman"/>
              </a:rPr>
              <a:t>Chapter 19 </a:t>
            </a:r>
          </a:p>
          <a:p>
            <a:endParaRPr lang="en-US" sz="1600" dirty="0"/>
          </a:p>
        </p:txBody>
      </p:sp>
      <p:sp>
        <p:nvSpPr>
          <p:cNvPr id="2" name="object 2"/>
          <p:cNvSpPr txBox="1"/>
          <p:nvPr/>
        </p:nvSpPr>
        <p:spPr>
          <a:xfrm>
            <a:off x="1280732" y="505539"/>
            <a:ext cx="218932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17" dirty="0">
                <a:solidFill>
                  <a:srgbClr val="FFFFFF"/>
                </a:solidFill>
                <a:latin typeface="Times New Roman"/>
                <a:cs typeface="Times New Roman"/>
              </a:rPr>
              <a:t>CMS</a:t>
            </a:r>
            <a:r>
              <a:rPr sz="1500" b="1" spc="-20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3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4" dirty="0">
                <a:solidFill>
                  <a:srgbClr val="FFFFFF"/>
                </a:solidFill>
                <a:latin typeface="Times New Roman"/>
                <a:cs typeface="Times New Roman"/>
              </a:rPr>
              <a:t>abase</a:t>
            </a:r>
            <a:r>
              <a:rPr sz="15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71" dirty="0">
                <a:solidFill>
                  <a:srgbClr val="FFFFFF"/>
                </a:solidFill>
                <a:latin typeface="Times New Roman"/>
                <a:cs typeface="Times New Roman"/>
              </a:rPr>
              <a:t>Theo</a:t>
            </a:r>
            <a:r>
              <a:rPr sz="1500" b="1" spc="-4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2923" y="4847654"/>
            <a:ext cx="7715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4" dirty="0">
                <a:solidFill>
                  <a:srgbClr val="888888"/>
                </a:solidFill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27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1CEA6C-0074-48D8-B4E7-34ED0B99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- Step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3D33E-A04A-4478-95F6-A1C1C038E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975770"/>
            <a:ext cx="3109567" cy="406263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R(A,B,C,D,E)</a:t>
            </a:r>
            <a:br>
              <a:rPr lang="en-US" sz="1800" dirty="0"/>
            </a:br>
            <a:r>
              <a:rPr lang="en-US" sz="1800" dirty="0"/>
              <a:t>CK (A,C,D,E)</a:t>
            </a:r>
            <a:br>
              <a:rPr lang="en-US" sz="1800" dirty="0"/>
            </a:br>
            <a:r>
              <a:rPr lang="en-US" sz="1800" dirty="0"/>
              <a:t>FD( A-&gt;B; C,D,E-&gt; )</a:t>
            </a:r>
          </a:p>
          <a:p>
            <a:endParaRPr lang="en-US" sz="1800" dirty="0"/>
          </a:p>
          <a:p>
            <a:r>
              <a:rPr lang="en-US" sz="1800" b="1" dirty="0"/>
              <a:t>Step 1 – use R and A-&gt;B</a:t>
            </a:r>
          </a:p>
          <a:p>
            <a:pPr lvl="1"/>
            <a:r>
              <a:rPr lang="en-US" sz="1800" dirty="0"/>
              <a:t>Break into 2 tables, R1 and R2, maintaining functional dependencies,</a:t>
            </a:r>
          </a:p>
          <a:p>
            <a:pPr lvl="1"/>
            <a:r>
              <a:rPr lang="en-US" sz="1800" dirty="0"/>
              <a:t>Examine each table</a:t>
            </a:r>
          </a:p>
          <a:p>
            <a:pPr lvl="2"/>
            <a:r>
              <a:rPr lang="en-US" sz="1600" dirty="0"/>
              <a:t>R1 is BCNF (CK is A, A-&gt;B)</a:t>
            </a:r>
          </a:p>
          <a:p>
            <a:pPr lvl="2"/>
            <a:r>
              <a:rPr lang="en-US" sz="1600" dirty="0"/>
              <a:t>R2 is BCNF (CK is ACDE, the entire table!)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E0E4374-2702-4FD7-88D2-BD5D22D8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301586" y="1638179"/>
            <a:ext cx="4256088" cy="252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FC721B-9F77-4BF2-822D-E316AAA220F3}"/>
              </a:ext>
            </a:extLst>
          </p:cNvPr>
          <p:cNvSpPr/>
          <p:nvPr/>
        </p:nvSpPr>
        <p:spPr>
          <a:xfrm>
            <a:off x="3732859" y="1426563"/>
            <a:ext cx="5005614" cy="29510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41A8466-814D-4582-9FAE-A7E344A1BB8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7014286"/>
              </p:ext>
            </p:extLst>
          </p:nvPr>
        </p:nvGraphicFramePr>
        <p:xfrm>
          <a:off x="3621082" y="1657576"/>
          <a:ext cx="5229168" cy="2589831"/>
        </p:xfrm>
        <a:graphic>
          <a:graphicData uri="http://schemas.openxmlformats.org/drawingml/2006/table">
            <a:tbl>
              <a:tblPr/>
              <a:tblGrid>
                <a:gridCol w="850271">
                  <a:extLst>
                    <a:ext uri="{9D8B030D-6E8A-4147-A177-3AD203B41FA5}">
                      <a16:colId xmlns:a16="http://schemas.microsoft.com/office/drawing/2014/main" val="2559519043"/>
                    </a:ext>
                  </a:extLst>
                </a:gridCol>
                <a:gridCol w="850271">
                  <a:extLst>
                    <a:ext uri="{9D8B030D-6E8A-4147-A177-3AD203B41FA5}">
                      <a16:colId xmlns:a16="http://schemas.microsoft.com/office/drawing/2014/main" val="3275348262"/>
                    </a:ext>
                  </a:extLst>
                </a:gridCol>
                <a:gridCol w="376538">
                  <a:extLst>
                    <a:ext uri="{9D8B030D-6E8A-4147-A177-3AD203B41FA5}">
                      <a16:colId xmlns:a16="http://schemas.microsoft.com/office/drawing/2014/main" val="166761792"/>
                    </a:ext>
                  </a:extLst>
                </a:gridCol>
                <a:gridCol w="763010">
                  <a:extLst>
                    <a:ext uri="{9D8B030D-6E8A-4147-A177-3AD203B41FA5}">
                      <a16:colId xmlns:a16="http://schemas.microsoft.com/office/drawing/2014/main" val="4000553105"/>
                    </a:ext>
                  </a:extLst>
                </a:gridCol>
                <a:gridCol w="688536">
                  <a:extLst>
                    <a:ext uri="{9D8B030D-6E8A-4147-A177-3AD203B41FA5}">
                      <a16:colId xmlns:a16="http://schemas.microsoft.com/office/drawing/2014/main" val="816641090"/>
                    </a:ext>
                  </a:extLst>
                </a:gridCol>
                <a:gridCol w="850271">
                  <a:extLst>
                    <a:ext uri="{9D8B030D-6E8A-4147-A177-3AD203B41FA5}">
                      <a16:colId xmlns:a16="http://schemas.microsoft.com/office/drawing/2014/main" val="218199042"/>
                    </a:ext>
                  </a:extLst>
                </a:gridCol>
                <a:gridCol w="850271">
                  <a:extLst>
                    <a:ext uri="{9D8B030D-6E8A-4147-A177-3AD203B41FA5}">
                      <a16:colId xmlns:a16="http://schemas.microsoft.com/office/drawing/2014/main" val="3570232713"/>
                    </a:ext>
                  </a:extLst>
                </a:gridCol>
              </a:tblGrid>
              <a:tr h="192342"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000" b="1" dirty="0">
                          <a:effectLst/>
                        </a:rPr>
                        <a:t>R1(A,B)  - R(X,Y)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effectLst/>
                        </a:rPr>
                        <a:t>R2(A,C,D,E)  or  R(X,{R’- Y})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84400"/>
                  </a:ext>
                </a:extLst>
              </a:tr>
              <a:tr h="21696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 u="sng">
                          <a:effectLst/>
                        </a:rPr>
                        <a:t>CourseID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Course Name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 u="sng">
                          <a:effectLst/>
                        </a:rPr>
                        <a:t>CourseID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 u="sng">
                          <a:effectLst/>
                        </a:rPr>
                        <a:t>First Name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 u="sng">
                          <a:effectLst/>
                        </a:rPr>
                        <a:t>Last Name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Languages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644175"/>
                  </a:ext>
                </a:extLst>
              </a:tr>
              <a:tr h="21696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Databases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effectLst/>
                        </a:rPr>
                        <a:t>CMSC508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John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Leonard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Python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9806964"/>
                  </a:ext>
                </a:extLst>
              </a:tr>
              <a:tr h="21696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Databases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effectLst/>
                        </a:rPr>
                        <a:t>CMSC508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John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Leonard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Perl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175473"/>
                  </a:ext>
                </a:extLst>
              </a:tr>
              <a:tr h="21696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Databases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John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Leonard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SQL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320610"/>
                  </a:ext>
                </a:extLst>
              </a:tr>
              <a:tr h="21696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Databases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Alberto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Cano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C++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234115"/>
                  </a:ext>
                </a:extLst>
              </a:tr>
              <a:tr h="21696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effectLst/>
                        </a:rPr>
                        <a:t>CMSC508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Databases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Alberto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Cano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506668"/>
                  </a:ext>
                </a:extLst>
              </a:tr>
              <a:tr h="21696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effectLst/>
                        </a:rPr>
                        <a:t>Databases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Alberto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Cano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Python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701061"/>
                  </a:ext>
                </a:extLst>
              </a:tr>
              <a:tr h="216963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effectLst/>
                        </a:rPr>
                        <a:t>CMSC508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Databases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Alberto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Cano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SQL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352743"/>
                  </a:ext>
                </a:extLst>
              </a:tr>
              <a:tr h="220595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CMSC255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Intro to Coding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CMSC255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John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Riley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Python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067496"/>
                  </a:ext>
                </a:extLst>
              </a:tr>
              <a:tr h="220595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CMSC255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Intro to Coding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CMSC255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John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Riley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C++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421555"/>
                  </a:ext>
                </a:extLst>
              </a:tr>
              <a:tr h="220595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effectLst/>
                        </a:rPr>
                        <a:t>CMSC255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Intro to Coding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CMSC255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John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Riley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effectLst/>
                        </a:rPr>
                        <a:t>SQL</a:t>
                      </a:r>
                    </a:p>
                  </a:txBody>
                  <a:tcPr marL="17155" marR="17155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841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58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1CEA6C-0074-48D8-B4E7-34ED0B992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Decomposition – Clean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23D33E-A04A-4478-95F6-A1C1C038E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2780" y="983486"/>
            <a:ext cx="4303943" cy="406263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R(A,B,C,D,E)</a:t>
            </a:r>
            <a:br>
              <a:rPr lang="en-US" sz="1800" dirty="0"/>
            </a:br>
            <a:r>
              <a:rPr lang="en-US" sz="1800" dirty="0"/>
              <a:t>CK (A,C,D,E)</a:t>
            </a:r>
            <a:br>
              <a:rPr lang="en-US" sz="1800" dirty="0"/>
            </a:br>
            <a:r>
              <a:rPr lang="en-US" sz="1800" dirty="0"/>
              <a:t>FD( A-&gt;B; C,D,E-&gt; )</a:t>
            </a:r>
          </a:p>
          <a:p>
            <a:r>
              <a:rPr lang="en-US" sz="1600" b="1" dirty="0"/>
              <a:t>Clean up and summary</a:t>
            </a:r>
          </a:p>
          <a:p>
            <a:pPr lvl="1"/>
            <a:r>
              <a:rPr lang="en-US" sz="1400" dirty="0"/>
              <a:t>Remove duplicate values from R1</a:t>
            </a:r>
          </a:p>
          <a:p>
            <a:pPr lvl="1"/>
            <a:r>
              <a:rPr lang="en-US" sz="1400" dirty="0"/>
              <a:t>Started with 1 table: R(A,B,C,D,E)</a:t>
            </a:r>
          </a:p>
          <a:p>
            <a:pPr lvl="1"/>
            <a:r>
              <a:rPr lang="en-US" sz="1400" dirty="0"/>
              <a:t>Ended with 2 tables, R1, R2, each in BCNF</a:t>
            </a:r>
          </a:p>
          <a:p>
            <a:r>
              <a:rPr lang="en-US" sz="1600" b="1" dirty="0"/>
              <a:t>Design questions</a:t>
            </a:r>
          </a:p>
          <a:p>
            <a:pPr lvl="1"/>
            <a:r>
              <a:rPr lang="en-US" sz="1400" dirty="0"/>
              <a:t>Are we done? </a:t>
            </a:r>
            <a:r>
              <a:rPr lang="en-US" sz="1400" b="1" dirty="0"/>
              <a:t>Yes, but still lots of redundancy!</a:t>
            </a:r>
          </a:p>
          <a:p>
            <a:pPr lvl="1"/>
            <a:r>
              <a:rPr lang="en-US" sz="1400" dirty="0"/>
              <a:t>Can we improve the design? </a:t>
            </a:r>
            <a:r>
              <a:rPr lang="en-US" sz="1400" b="1" dirty="0"/>
              <a:t>YES – refactor!</a:t>
            </a:r>
          </a:p>
          <a:p>
            <a:r>
              <a:rPr lang="en-US" sz="1600" b="1" dirty="0"/>
              <a:t>Algorithm notes</a:t>
            </a:r>
          </a:p>
          <a:p>
            <a:pPr lvl="1"/>
            <a:r>
              <a:rPr lang="en-US" sz="1400" dirty="0"/>
              <a:t>This works with simple FD</a:t>
            </a:r>
          </a:p>
          <a:p>
            <a:pPr lvl="1"/>
            <a:r>
              <a:rPr lang="en-US" sz="1400" dirty="0"/>
              <a:t>Sometime FD overlap or are redundant</a:t>
            </a:r>
          </a:p>
          <a:p>
            <a:pPr lvl="1"/>
            <a:r>
              <a:rPr lang="en-US" sz="1400" dirty="0"/>
              <a:t>Best is to calculate Minimum Canonical Cover and use this to decompose the original table.</a:t>
            </a:r>
            <a:endParaRPr lang="en-US" sz="1600" dirty="0"/>
          </a:p>
          <a:p>
            <a:pPr lvl="1"/>
            <a:endParaRPr lang="en-US" sz="1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48D0A4-C49D-41D9-BA5E-28022D40C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968864"/>
              </p:ext>
            </p:extLst>
          </p:nvPr>
        </p:nvGraphicFramePr>
        <p:xfrm>
          <a:off x="6057201" y="1381678"/>
          <a:ext cx="1874506" cy="642750"/>
        </p:xfrm>
        <a:graphic>
          <a:graphicData uri="http://schemas.openxmlformats.org/drawingml/2006/table">
            <a:tbl>
              <a:tblPr/>
              <a:tblGrid>
                <a:gridCol w="685855">
                  <a:extLst>
                    <a:ext uri="{9D8B030D-6E8A-4147-A177-3AD203B41FA5}">
                      <a16:colId xmlns:a16="http://schemas.microsoft.com/office/drawing/2014/main" val="1953097319"/>
                    </a:ext>
                  </a:extLst>
                </a:gridCol>
                <a:gridCol w="1188651">
                  <a:extLst>
                    <a:ext uri="{9D8B030D-6E8A-4147-A177-3AD203B41FA5}">
                      <a16:colId xmlns:a16="http://schemas.microsoft.com/office/drawing/2014/main" val="3500607094"/>
                    </a:ext>
                  </a:extLst>
                </a:gridCol>
              </a:tblGrid>
              <a:tr h="19482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u="sng" dirty="0" err="1">
                          <a:effectLst/>
                        </a:rPr>
                        <a:t>CourseID</a:t>
                      </a:r>
                      <a:endParaRPr lang="en-US" sz="1200" b="1" u="sng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>
                          <a:effectLst/>
                        </a:rPr>
                        <a:t>Course 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129600"/>
                  </a:ext>
                </a:extLst>
              </a:tr>
              <a:tr h="19482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CMSC508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Databases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812009"/>
                  </a:ext>
                </a:extLst>
              </a:tr>
              <a:tr h="21603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CMSC255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Intro to Coding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4127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1424F1-A85E-4B32-A8E8-8BA9B43B9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67924"/>
              </p:ext>
            </p:extLst>
          </p:nvPr>
        </p:nvGraphicFramePr>
        <p:xfrm>
          <a:off x="5269312" y="2566498"/>
          <a:ext cx="3450284" cy="1984521"/>
        </p:xfrm>
        <a:graphic>
          <a:graphicData uri="http://schemas.openxmlformats.org/drawingml/2006/table">
            <a:tbl>
              <a:tblPr/>
              <a:tblGrid>
                <a:gridCol w="862571">
                  <a:extLst>
                    <a:ext uri="{9D8B030D-6E8A-4147-A177-3AD203B41FA5}">
                      <a16:colId xmlns:a16="http://schemas.microsoft.com/office/drawing/2014/main" val="2201839439"/>
                    </a:ext>
                  </a:extLst>
                </a:gridCol>
                <a:gridCol w="862571">
                  <a:extLst>
                    <a:ext uri="{9D8B030D-6E8A-4147-A177-3AD203B41FA5}">
                      <a16:colId xmlns:a16="http://schemas.microsoft.com/office/drawing/2014/main" val="801153442"/>
                    </a:ext>
                  </a:extLst>
                </a:gridCol>
                <a:gridCol w="862571">
                  <a:extLst>
                    <a:ext uri="{9D8B030D-6E8A-4147-A177-3AD203B41FA5}">
                      <a16:colId xmlns:a16="http://schemas.microsoft.com/office/drawing/2014/main" val="219415068"/>
                    </a:ext>
                  </a:extLst>
                </a:gridCol>
                <a:gridCol w="862571">
                  <a:extLst>
                    <a:ext uri="{9D8B030D-6E8A-4147-A177-3AD203B41FA5}">
                      <a16:colId xmlns:a16="http://schemas.microsoft.com/office/drawing/2014/main" val="2254496260"/>
                    </a:ext>
                  </a:extLst>
                </a:gridCol>
              </a:tblGrid>
              <a:tr h="18041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 u="sng">
                          <a:effectLst/>
                        </a:rPr>
                        <a:t>CourseID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 u="sng">
                          <a:effectLst/>
                        </a:rPr>
                        <a:t>First Name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 u="sng">
                          <a:effectLst/>
                        </a:rPr>
                        <a:t>Last Name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Languages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797813"/>
                  </a:ext>
                </a:extLst>
              </a:tr>
              <a:tr h="18041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John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Leonard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Python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8175181"/>
                  </a:ext>
                </a:extLst>
              </a:tr>
              <a:tr h="18041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John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Leonard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Perl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863573"/>
                  </a:ext>
                </a:extLst>
              </a:tr>
              <a:tr h="18041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John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Leonard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SQL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773256"/>
                  </a:ext>
                </a:extLst>
              </a:tr>
              <a:tr h="18041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Alberto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Cano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C++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133789"/>
                  </a:ext>
                </a:extLst>
              </a:tr>
              <a:tr h="18041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Alberto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Cano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322270"/>
                  </a:ext>
                </a:extLst>
              </a:tr>
              <a:tr h="18041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Alberto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Cano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Python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948071"/>
                  </a:ext>
                </a:extLst>
              </a:tr>
              <a:tr h="18041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Alberto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Cano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SQL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333107"/>
                  </a:ext>
                </a:extLst>
              </a:tr>
              <a:tr h="18041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CMSC255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John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Riley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Python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196896"/>
                  </a:ext>
                </a:extLst>
              </a:tr>
              <a:tr h="18041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CMSC255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John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Riley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C++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076014"/>
                  </a:ext>
                </a:extLst>
              </a:tr>
              <a:tr h="180411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CMSC255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John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Riley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effectLst/>
                        </a:rPr>
                        <a:t>SQL</a:t>
                      </a:r>
                    </a:p>
                  </a:txBody>
                  <a:tcPr marL="12670" marR="12670" marT="8446" marB="8446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4434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2AC3EE3-9E4D-4BCF-A604-294CF3965EE2}"/>
              </a:ext>
            </a:extLst>
          </p:cNvPr>
          <p:cNvSpPr txBox="1"/>
          <p:nvPr/>
        </p:nvSpPr>
        <p:spPr>
          <a:xfrm>
            <a:off x="6057201" y="1157469"/>
            <a:ext cx="1874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R1(A,B)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6031B3-37FF-4BBB-B30A-7DB83CCF9D7A}"/>
              </a:ext>
            </a:extLst>
          </p:cNvPr>
          <p:cNvSpPr txBox="1"/>
          <p:nvPr/>
        </p:nvSpPr>
        <p:spPr>
          <a:xfrm>
            <a:off x="5269312" y="2350405"/>
            <a:ext cx="3450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R2(A,C,D,E)</a:t>
            </a:r>
          </a:p>
        </p:txBody>
      </p:sp>
    </p:spTree>
    <p:extLst>
      <p:ext uri="{BB962C8B-B14F-4D97-AF65-F5344CB8AC3E}">
        <p14:creationId xmlns:p14="http://schemas.microsoft.com/office/powerpoint/2010/main" val="3341671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64E5-A056-4312-AE21-4E391853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7089"/>
            <a:ext cx="9144000" cy="478680"/>
          </a:xfrm>
        </p:spPr>
        <p:txBody>
          <a:bodyPr/>
          <a:lstStyle/>
          <a:p>
            <a:r>
              <a:rPr lang="en-US" dirty="0"/>
              <a:t>Recreate R with separate ID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E38A5-342F-4A32-94CB-8E13D41F4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5155" y="1097690"/>
            <a:ext cx="5004264" cy="123911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Notation option 1:</a:t>
            </a:r>
            <a:br>
              <a:rPr lang="en-US" sz="1600" b="1" dirty="0"/>
            </a:br>
            <a:r>
              <a:rPr lang="en-US" sz="1600" dirty="0"/>
              <a:t>	Teach(CID, Course, </a:t>
            </a:r>
            <a:r>
              <a:rPr lang="en-US" sz="1600" dirty="0" err="1"/>
              <a:t>InstrID,First</a:t>
            </a:r>
            <a:r>
              <a:rPr lang="en-US" sz="1600" dirty="0"/>
              <a:t>, Last, </a:t>
            </a:r>
            <a:r>
              <a:rPr lang="en-US" sz="1600" dirty="0" err="1"/>
              <a:t>LangID</a:t>
            </a:r>
            <a:r>
              <a:rPr lang="en-US" sz="1600" dirty="0"/>
              <a:t>, Lang)</a:t>
            </a:r>
            <a:br>
              <a:rPr lang="en-US" sz="1600" dirty="0"/>
            </a:br>
            <a:r>
              <a:rPr lang="en-US" sz="1600" dirty="0"/>
              <a:t>	CK(CID, </a:t>
            </a:r>
            <a:r>
              <a:rPr lang="en-US" sz="1600" dirty="0" err="1"/>
              <a:t>InstrID</a:t>
            </a:r>
            <a:r>
              <a:rPr lang="en-US" sz="1600" dirty="0"/>
              <a:t>, </a:t>
            </a:r>
            <a:r>
              <a:rPr lang="en-US" sz="1600" dirty="0" err="1"/>
              <a:t>LangID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	FD(CID-&gt;Course; </a:t>
            </a:r>
            <a:r>
              <a:rPr lang="en-US" sz="1600" dirty="0" err="1"/>
              <a:t>InstrID</a:t>
            </a:r>
            <a:r>
              <a:rPr lang="en-US" sz="1600" dirty="0"/>
              <a:t>-&gt;First, Last; </a:t>
            </a:r>
            <a:r>
              <a:rPr lang="en-US" sz="1600" dirty="0" err="1"/>
              <a:t>LangID</a:t>
            </a:r>
            <a:r>
              <a:rPr lang="en-US" sz="1600" dirty="0"/>
              <a:t>-&gt;Lang)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93CD950-E539-4B2B-B10D-F11AFF7B383E}"/>
              </a:ext>
            </a:extLst>
          </p:cNvPr>
          <p:cNvSpPr txBox="1">
            <a:spLocks/>
          </p:cNvSpPr>
          <p:nvPr/>
        </p:nvSpPr>
        <p:spPr bwMode="auto">
          <a:xfrm>
            <a:off x="4105155" y="2083164"/>
            <a:ext cx="4858317" cy="12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6858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9144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1430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Notation option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	R(A,B,C,D,E,F,G)</a:t>
            </a:r>
            <a:br>
              <a:rPr lang="en-US" sz="1600" dirty="0"/>
            </a:br>
            <a:r>
              <a:rPr lang="en-US" sz="1600" dirty="0"/>
              <a:t>	CK(A,C,F)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	FD(A-&gt;B; C-&gt;D,E; F-&gt;G)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59BF5BA-44C1-4F54-A44D-70E927254881}"/>
              </a:ext>
            </a:extLst>
          </p:cNvPr>
          <p:cNvSpPr txBox="1">
            <a:spLocks/>
          </p:cNvSpPr>
          <p:nvPr/>
        </p:nvSpPr>
        <p:spPr bwMode="auto">
          <a:xfrm>
            <a:off x="4166886" y="3272236"/>
            <a:ext cx="4934726" cy="170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6858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9144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1430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Positive features</a:t>
            </a:r>
          </a:p>
          <a:p>
            <a:r>
              <a:rPr lang="en-US" sz="1400" dirty="0"/>
              <a:t>Keeps “human readable data” out of keys</a:t>
            </a:r>
          </a:p>
          <a:p>
            <a:r>
              <a:rPr lang="en-US" sz="1400" dirty="0"/>
              <a:t>Removes multi-value keys from LHS of FD</a:t>
            </a:r>
          </a:p>
          <a:p>
            <a:r>
              <a:rPr lang="en-US" sz="1400" dirty="0"/>
              <a:t>Prime attributes and non-prime attributes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0D665FE-89F1-47D6-BEEB-C3D3B4AA5EC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72768106"/>
              </p:ext>
            </p:extLst>
          </p:nvPr>
        </p:nvGraphicFramePr>
        <p:xfrm>
          <a:off x="379551" y="2911906"/>
          <a:ext cx="3615160" cy="1678666"/>
        </p:xfrm>
        <a:graphic>
          <a:graphicData uri="http://schemas.openxmlformats.org/drawingml/2006/table">
            <a:tbl>
              <a:tblPr/>
              <a:tblGrid>
                <a:gridCol w="525279">
                  <a:extLst>
                    <a:ext uri="{9D8B030D-6E8A-4147-A177-3AD203B41FA5}">
                      <a16:colId xmlns:a16="http://schemas.microsoft.com/office/drawing/2014/main" val="356539774"/>
                    </a:ext>
                  </a:extLst>
                </a:gridCol>
                <a:gridCol w="726122">
                  <a:extLst>
                    <a:ext uri="{9D8B030D-6E8A-4147-A177-3AD203B41FA5}">
                      <a16:colId xmlns:a16="http://schemas.microsoft.com/office/drawing/2014/main" val="1144727075"/>
                    </a:ext>
                  </a:extLst>
                </a:gridCol>
                <a:gridCol w="378511">
                  <a:extLst>
                    <a:ext uri="{9D8B030D-6E8A-4147-A177-3AD203B41FA5}">
                      <a16:colId xmlns:a16="http://schemas.microsoft.com/office/drawing/2014/main" val="2022376931"/>
                    </a:ext>
                  </a:extLst>
                </a:gridCol>
                <a:gridCol w="587077">
                  <a:extLst>
                    <a:ext uri="{9D8B030D-6E8A-4147-A177-3AD203B41FA5}">
                      <a16:colId xmlns:a16="http://schemas.microsoft.com/office/drawing/2014/main" val="4202256159"/>
                    </a:ext>
                  </a:extLst>
                </a:gridCol>
                <a:gridCol w="625700">
                  <a:extLst>
                    <a:ext uri="{9D8B030D-6E8A-4147-A177-3AD203B41FA5}">
                      <a16:colId xmlns:a16="http://schemas.microsoft.com/office/drawing/2014/main" val="2718756333"/>
                    </a:ext>
                  </a:extLst>
                </a:gridCol>
                <a:gridCol w="401686">
                  <a:extLst>
                    <a:ext uri="{9D8B030D-6E8A-4147-A177-3AD203B41FA5}">
                      <a16:colId xmlns:a16="http://schemas.microsoft.com/office/drawing/2014/main" val="3629753333"/>
                    </a:ext>
                  </a:extLst>
                </a:gridCol>
                <a:gridCol w="370785">
                  <a:extLst>
                    <a:ext uri="{9D8B030D-6E8A-4147-A177-3AD203B41FA5}">
                      <a16:colId xmlns:a16="http://schemas.microsoft.com/office/drawing/2014/main" val="1649242734"/>
                    </a:ext>
                  </a:extLst>
                </a:gridCol>
              </a:tblGrid>
              <a:tr h="115076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 u="sng">
                          <a:effectLst/>
                        </a:rPr>
                        <a:t>CourseID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>
                          <a:effectLst/>
                        </a:rPr>
                        <a:t>Course Name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sng">
                          <a:effectLst/>
                        </a:rPr>
                        <a:t>InstrID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>
                          <a:effectLst/>
                        </a:rPr>
                        <a:t>First Name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>
                          <a:effectLst/>
                        </a:rPr>
                        <a:t>Last Name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u="sng">
                          <a:effectLst/>
                        </a:rPr>
                        <a:t>LangID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>
                          <a:effectLst/>
                        </a:rPr>
                        <a:t>Lang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38157"/>
                  </a:ext>
                </a:extLst>
              </a:tr>
              <a:tr h="115076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CMSC508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Databases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V001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John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Leonard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Python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524123"/>
                  </a:ext>
                </a:extLst>
              </a:tr>
              <a:tr h="101082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CMSC508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Databases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V001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>
                          <a:effectLst/>
                        </a:rPr>
                        <a:t>John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>
                          <a:effectLst/>
                        </a:rPr>
                        <a:t>Leonard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2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Perl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85496"/>
                  </a:ext>
                </a:extLst>
              </a:tr>
              <a:tr h="101082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CMSC508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Databases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</a:rPr>
                        <a:t>V001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John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Leonard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SQL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380533"/>
                  </a:ext>
                </a:extLst>
              </a:tr>
              <a:tr h="101082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CMSC508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Databases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V099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Alberto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Cano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C++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244363"/>
                  </a:ext>
                </a:extLst>
              </a:tr>
              <a:tr h="101082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CMSC508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Databases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V099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>
                          <a:effectLst/>
                        </a:rPr>
                        <a:t>Alberto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Cano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5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3867525"/>
                  </a:ext>
                </a:extLst>
              </a:tr>
              <a:tr h="115076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CMSC508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Databases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V099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Alberto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Cano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Python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646464"/>
                  </a:ext>
                </a:extLst>
              </a:tr>
              <a:tr h="101082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CMSC508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Databases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V099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Alberto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Cano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SQL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058061"/>
                  </a:ext>
                </a:extLst>
              </a:tr>
              <a:tr h="115076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CMSC255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Intro to Coding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V031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John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Riley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1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Python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1975503"/>
                  </a:ext>
                </a:extLst>
              </a:tr>
              <a:tr h="115076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CMSC255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Intro to Coding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V031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John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Riley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4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C++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964844"/>
                  </a:ext>
                </a:extLst>
              </a:tr>
              <a:tr h="115076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CMSC255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Intro to Coding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V031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John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Riley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>
                          <a:effectLst/>
                        </a:rPr>
                        <a:t>3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>
                          <a:effectLst/>
                        </a:rPr>
                        <a:t>SQL</a:t>
                      </a:r>
                    </a:p>
                  </a:txBody>
                  <a:tcPr marL="11585" marR="11585" marT="7723" marB="772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3543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9">
            <a:extLst>
              <a:ext uri="{FF2B5EF4-FFF2-40B4-BE49-F238E27FC236}">
                <a16:creationId xmlns:a16="http://schemas.microsoft.com/office/drawing/2014/main" id="{63995B49-6D78-44F4-9E79-74C4FFB1A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51898"/>
              </p:ext>
            </p:extLst>
          </p:nvPr>
        </p:nvGraphicFramePr>
        <p:xfrm>
          <a:off x="524332" y="1216910"/>
          <a:ext cx="3195000" cy="876300"/>
        </p:xfrm>
        <a:graphic>
          <a:graphicData uri="http://schemas.openxmlformats.org/drawingml/2006/table">
            <a:tbl>
              <a:tblPr/>
              <a:tblGrid>
                <a:gridCol w="1512000">
                  <a:extLst>
                    <a:ext uri="{9D8B030D-6E8A-4147-A177-3AD203B41FA5}">
                      <a16:colId xmlns:a16="http://schemas.microsoft.com/office/drawing/2014/main" val="761843667"/>
                    </a:ext>
                  </a:extLst>
                </a:gridCol>
                <a:gridCol w="855000">
                  <a:extLst>
                    <a:ext uri="{9D8B030D-6E8A-4147-A177-3AD203B41FA5}">
                      <a16:colId xmlns:a16="http://schemas.microsoft.com/office/drawing/2014/main" val="821044406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843767630"/>
                    </a:ext>
                  </a:extLst>
                </a:gridCol>
              </a:tblGrid>
              <a:tr h="142157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900" b="1" dirty="0">
                          <a:effectLst/>
                        </a:rPr>
                        <a:t>Original google form input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96317"/>
                  </a:ext>
                </a:extLst>
              </a:tr>
              <a:tr h="142157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 dirty="0">
                          <a:effectLst/>
                        </a:rPr>
                        <a:t>Course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 dirty="0">
                          <a:effectLst/>
                        </a:rPr>
                        <a:t>Instructor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b="1">
                          <a:effectLst/>
                        </a:rPr>
                        <a:t>Languages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300282"/>
                  </a:ext>
                </a:extLst>
              </a:tr>
              <a:tr h="142157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>
                          <a:effectLst/>
                        </a:rPr>
                        <a:t>CMSC508 - Databases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John Leonard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Perl, SQL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300623"/>
                  </a:ext>
                </a:extLst>
              </a:tr>
              <a:tr h="142157"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CMSC508 - Databases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Alberto Cano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>
                          <a:effectLst/>
                        </a:rPr>
                        <a:t>C++, SQL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345464"/>
                  </a:ext>
                </a:extLst>
              </a:tr>
              <a:tr h="142157"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>
                          <a:effectLst/>
                        </a:rPr>
                        <a:t>CMSC255 - Intro to Coding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>
                          <a:effectLst/>
                        </a:rPr>
                        <a:t>John Riley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>
                          <a:effectLst/>
                        </a:rPr>
                        <a:t>Python, SQL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4851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15D09CA-CE02-493E-B034-649CA6F3AEBE}"/>
              </a:ext>
            </a:extLst>
          </p:cNvPr>
          <p:cNvSpPr txBox="1"/>
          <p:nvPr/>
        </p:nvSpPr>
        <p:spPr>
          <a:xfrm>
            <a:off x="379551" y="2666035"/>
            <a:ext cx="3615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Conversion to 1NF</a:t>
            </a:r>
          </a:p>
        </p:txBody>
      </p:sp>
    </p:spTree>
    <p:extLst>
      <p:ext uri="{BB962C8B-B14F-4D97-AF65-F5344CB8AC3E}">
        <p14:creationId xmlns:p14="http://schemas.microsoft.com/office/powerpoint/2010/main" val="145744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DA0E-5728-40B7-A377-141B1C18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Decomposed into BCNF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8381-E4BD-4585-922D-B0FD84855E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Simple decomposition</a:t>
            </a:r>
          </a:p>
          <a:p>
            <a:pPr lvl="1"/>
            <a:r>
              <a:rPr lang="en-US" sz="1600" dirty="0"/>
              <a:t>Started with 1 table</a:t>
            </a:r>
          </a:p>
          <a:p>
            <a:pPr lvl="1"/>
            <a:r>
              <a:rPr lang="en-US" sz="1600" dirty="0"/>
              <a:t>Finished with 4 tables,</a:t>
            </a:r>
            <a:br>
              <a:rPr lang="en-US" sz="1600" dirty="0"/>
            </a:br>
            <a:r>
              <a:rPr lang="en-US" sz="1600" dirty="0"/>
              <a:t>each table in BCNF</a:t>
            </a:r>
          </a:p>
          <a:p>
            <a:pPr lvl="1"/>
            <a:r>
              <a:rPr lang="en-US" sz="1600" dirty="0"/>
              <a:t>No duplicate values hiding in keys.</a:t>
            </a:r>
          </a:p>
          <a:p>
            <a:pPr lvl="1"/>
            <a:r>
              <a:rPr lang="en-US" sz="1600" dirty="0"/>
              <a:t>Natural join will recreate original data table.</a:t>
            </a:r>
          </a:p>
          <a:p>
            <a:r>
              <a:rPr lang="en-US" sz="1800" dirty="0"/>
              <a:t>For fun – write a query that finds all instructors who like Perl!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5C4599-9BBE-4358-BA83-8076CE7D967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6942913"/>
              </p:ext>
            </p:extLst>
          </p:nvPr>
        </p:nvGraphicFramePr>
        <p:xfrm>
          <a:off x="4772260" y="1349004"/>
          <a:ext cx="1792930" cy="548640"/>
        </p:xfrm>
        <a:graphic>
          <a:graphicData uri="http://schemas.openxmlformats.org/drawingml/2006/table">
            <a:tbl>
              <a:tblPr/>
              <a:tblGrid>
                <a:gridCol w="896465">
                  <a:extLst>
                    <a:ext uri="{9D8B030D-6E8A-4147-A177-3AD203B41FA5}">
                      <a16:colId xmlns:a16="http://schemas.microsoft.com/office/drawing/2014/main" val="3456159459"/>
                    </a:ext>
                  </a:extLst>
                </a:gridCol>
                <a:gridCol w="896465">
                  <a:extLst>
                    <a:ext uri="{9D8B030D-6E8A-4147-A177-3AD203B41FA5}">
                      <a16:colId xmlns:a16="http://schemas.microsoft.com/office/drawing/2014/main" val="3268364962"/>
                    </a:ext>
                  </a:extLst>
                </a:gridCol>
              </a:tblGrid>
              <a:tr h="144304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 u="sng" dirty="0" err="1">
                          <a:effectLst/>
                        </a:rPr>
                        <a:t>CourseID</a:t>
                      </a:r>
                      <a:endParaRPr lang="en-US" sz="1000" b="1" u="sng" dirty="0">
                        <a:effectLst/>
                      </a:endParaRP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1">
                          <a:effectLst/>
                        </a:rPr>
                        <a:t>Course 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04263"/>
                  </a:ext>
                </a:extLst>
              </a:tr>
              <a:tr h="144304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CMSC508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Databases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526371"/>
                  </a:ext>
                </a:extLst>
              </a:tr>
              <a:tr h="144304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effectLst/>
                        </a:rPr>
                        <a:t>CMSC255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effectLst/>
                        </a:rPr>
                        <a:t>Intro to Coding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6205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F589C1-5769-4FEC-BBFB-B0B176166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794187"/>
              </p:ext>
            </p:extLst>
          </p:nvPr>
        </p:nvGraphicFramePr>
        <p:xfrm>
          <a:off x="4625045" y="2483303"/>
          <a:ext cx="1940145" cy="853440"/>
        </p:xfrm>
        <a:graphic>
          <a:graphicData uri="http://schemas.openxmlformats.org/drawingml/2006/table">
            <a:tbl>
              <a:tblPr/>
              <a:tblGrid>
                <a:gridCol w="477724">
                  <a:extLst>
                    <a:ext uri="{9D8B030D-6E8A-4147-A177-3AD203B41FA5}">
                      <a16:colId xmlns:a16="http://schemas.microsoft.com/office/drawing/2014/main" val="873728565"/>
                    </a:ext>
                  </a:extLst>
                </a:gridCol>
                <a:gridCol w="740960">
                  <a:extLst>
                    <a:ext uri="{9D8B030D-6E8A-4147-A177-3AD203B41FA5}">
                      <a16:colId xmlns:a16="http://schemas.microsoft.com/office/drawing/2014/main" val="984713978"/>
                    </a:ext>
                  </a:extLst>
                </a:gridCol>
                <a:gridCol w="721461">
                  <a:extLst>
                    <a:ext uri="{9D8B030D-6E8A-4147-A177-3AD203B41FA5}">
                      <a16:colId xmlns:a16="http://schemas.microsoft.com/office/drawing/2014/main" val="3227254326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sng">
                          <a:effectLst/>
                        </a:rPr>
                        <a:t>InstrID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dirty="0">
                          <a:effectLst/>
                        </a:rPr>
                        <a:t>First 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Last Name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289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V001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John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Leonard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2501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V099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Alberto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Cano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34779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V031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John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Riley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731729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D0F6CC-234A-4A58-BCF2-2E0F0A75B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30294"/>
              </p:ext>
            </p:extLst>
          </p:nvPr>
        </p:nvGraphicFramePr>
        <p:xfrm>
          <a:off x="5177371" y="3796183"/>
          <a:ext cx="1200280" cy="1280160"/>
        </p:xfrm>
        <a:graphic>
          <a:graphicData uri="http://schemas.openxmlformats.org/drawingml/2006/table">
            <a:tbl>
              <a:tblPr/>
              <a:tblGrid>
                <a:gridCol w="624146">
                  <a:extLst>
                    <a:ext uri="{9D8B030D-6E8A-4147-A177-3AD203B41FA5}">
                      <a16:colId xmlns:a16="http://schemas.microsoft.com/office/drawing/2014/main" val="2841737723"/>
                    </a:ext>
                  </a:extLst>
                </a:gridCol>
                <a:gridCol w="576134">
                  <a:extLst>
                    <a:ext uri="{9D8B030D-6E8A-4147-A177-3AD203B41FA5}">
                      <a16:colId xmlns:a16="http://schemas.microsoft.com/office/drawing/2014/main" val="2243906712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sng">
                          <a:effectLst/>
                        </a:rPr>
                        <a:t>LangID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>
                          <a:effectLst/>
                        </a:rPr>
                        <a:t>Lang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146744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1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Python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372589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Perl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44501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SQL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057853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C++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508748"/>
                  </a:ext>
                </a:extLst>
              </a:tr>
              <a:tr h="1600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C</a:t>
                      </a:r>
                    </a:p>
                  </a:txBody>
                  <a:tcPr marL="22860" marR="22860" marT="15240" marB="15240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3493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B62604-660C-437A-A530-626CF19C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76090"/>
              </p:ext>
            </p:extLst>
          </p:nvPr>
        </p:nvGraphicFramePr>
        <p:xfrm>
          <a:off x="6898513" y="1897644"/>
          <a:ext cx="2160607" cy="2189836"/>
        </p:xfrm>
        <a:graphic>
          <a:graphicData uri="http://schemas.openxmlformats.org/drawingml/2006/table">
            <a:tbl>
              <a:tblPr/>
              <a:tblGrid>
                <a:gridCol w="869357">
                  <a:extLst>
                    <a:ext uri="{9D8B030D-6E8A-4147-A177-3AD203B41FA5}">
                      <a16:colId xmlns:a16="http://schemas.microsoft.com/office/drawing/2014/main" val="2579704805"/>
                    </a:ext>
                  </a:extLst>
                </a:gridCol>
                <a:gridCol w="626449">
                  <a:extLst>
                    <a:ext uri="{9D8B030D-6E8A-4147-A177-3AD203B41FA5}">
                      <a16:colId xmlns:a16="http://schemas.microsoft.com/office/drawing/2014/main" val="416981481"/>
                    </a:ext>
                  </a:extLst>
                </a:gridCol>
                <a:gridCol w="664801">
                  <a:extLst>
                    <a:ext uri="{9D8B030D-6E8A-4147-A177-3AD203B41FA5}">
                      <a16:colId xmlns:a16="http://schemas.microsoft.com/office/drawing/2014/main" val="527327300"/>
                    </a:ext>
                  </a:extLst>
                </a:gridCol>
              </a:tblGrid>
              <a:tr h="15284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1" u="sng">
                          <a:effectLst/>
                        </a:rPr>
                        <a:t>CourseID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sng">
                          <a:effectLst/>
                        </a:rPr>
                        <a:t>InstrID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u="sng">
                          <a:effectLst/>
                        </a:rPr>
                        <a:t>LangID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45957"/>
                  </a:ext>
                </a:extLst>
              </a:tr>
              <a:tr h="10371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CMSC508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V001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921197"/>
                  </a:ext>
                </a:extLst>
              </a:tr>
              <a:tr h="10371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CMSC508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V001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146137"/>
                  </a:ext>
                </a:extLst>
              </a:tr>
              <a:tr h="10371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CMSC508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V001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597363"/>
                  </a:ext>
                </a:extLst>
              </a:tr>
              <a:tr h="10371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CMSC508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V099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4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368190"/>
                  </a:ext>
                </a:extLst>
              </a:tr>
              <a:tr h="10371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CMSC508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V099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14536"/>
                  </a:ext>
                </a:extLst>
              </a:tr>
              <a:tr h="10371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CMSC508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V099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788196"/>
                  </a:ext>
                </a:extLst>
              </a:tr>
              <a:tr h="10371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CMSC508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V099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873684"/>
                  </a:ext>
                </a:extLst>
              </a:tr>
              <a:tr h="10371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CMSC255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V031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364599"/>
                  </a:ext>
                </a:extLst>
              </a:tr>
              <a:tr h="10371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CMSC255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V031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6744246"/>
                  </a:ext>
                </a:extLst>
              </a:tr>
              <a:tr h="103716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CMSC255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>
                          <a:effectLst/>
                        </a:rPr>
                        <a:t>V031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dirty="0">
                          <a:effectLst/>
                        </a:rPr>
                        <a:t>3</a:t>
                      </a:r>
                    </a:p>
                  </a:txBody>
                  <a:tcPr marL="12147" marR="12147" marT="8098" marB="8098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004074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AB2F4FE-AFE2-4266-9AD1-94DAA835C980}"/>
              </a:ext>
            </a:extLst>
          </p:cNvPr>
          <p:cNvSpPr txBox="1"/>
          <p:nvPr/>
        </p:nvSpPr>
        <p:spPr>
          <a:xfrm>
            <a:off x="4772260" y="1130100"/>
            <a:ext cx="1792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R1(A,B)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46C33-CBB5-4CD3-80D0-A4AAE6D01C81}"/>
              </a:ext>
            </a:extLst>
          </p:cNvPr>
          <p:cNvSpPr txBox="1"/>
          <p:nvPr/>
        </p:nvSpPr>
        <p:spPr>
          <a:xfrm>
            <a:off x="4625044" y="2245592"/>
            <a:ext cx="1940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R2(C,D,E)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6DC6F9-C794-4455-90A7-36A136DE0FC7}"/>
              </a:ext>
            </a:extLst>
          </p:cNvPr>
          <p:cNvSpPr txBox="1"/>
          <p:nvPr/>
        </p:nvSpPr>
        <p:spPr>
          <a:xfrm>
            <a:off x="5177370" y="3574454"/>
            <a:ext cx="1200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R3(F,G)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23BB6A-78B7-42B6-8852-11062B06A6AD}"/>
              </a:ext>
            </a:extLst>
          </p:cNvPr>
          <p:cNvSpPr txBox="1"/>
          <p:nvPr/>
        </p:nvSpPr>
        <p:spPr>
          <a:xfrm>
            <a:off x="6898513" y="1677932"/>
            <a:ext cx="2160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R4(A,C,F)</a:t>
            </a:r>
          </a:p>
        </p:txBody>
      </p:sp>
    </p:spTree>
    <p:extLst>
      <p:ext uri="{BB962C8B-B14F-4D97-AF65-F5344CB8AC3E}">
        <p14:creationId xmlns:p14="http://schemas.microsoft.com/office/powerpoint/2010/main" val="1769386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60A48F-3C4C-441F-AB6E-9585E10D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decomposition by algorithm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7C48E6-7195-4638-BD09-7AC98D00C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BCNF decomp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125C1CB8-EAA6-46B2-9887-93BAE1D8EF0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" y="1631950"/>
                <a:ext cx="4040188" cy="3388167"/>
              </a:xfrm>
            </p:spPr>
            <p:txBody>
              <a:bodyPr>
                <a:normAutofit fontScale="85000" lnSpcReduction="20000"/>
              </a:bodyPr>
              <a:lstStyle/>
              <a:p>
                <a:pPr marL="457200" lvl="1" indent="0">
                  <a:buNone/>
                </a:pPr>
                <a:r>
                  <a:rPr lang="en-US" sz="1600" dirty="0"/>
                  <a:t>Input: Relation R with FDs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Output: Decomposition of R into BCNF relations with lossless-join</a:t>
                </a:r>
              </a:p>
              <a:p>
                <a:pPr lvl="1"/>
                <a:endParaRPr lang="en-US" sz="1600" dirty="0"/>
              </a:p>
              <a:p>
                <a:pPr marL="457200" lvl="1" indent="0">
                  <a:buNone/>
                </a:pPr>
                <a:r>
                  <a:rPr lang="en-US" sz="1600" dirty="0"/>
                  <a:t>1. Compute candidate keys for R using FDs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2. Repeat until all relations are in BCNF: </a:t>
                </a:r>
              </a:p>
              <a:p>
                <a:pPr lvl="2"/>
                <a:r>
                  <a:rPr lang="en-US" sz="1600" dirty="0"/>
                  <a:t>2.1 Pick </a:t>
                </a:r>
                <a:r>
                  <a:rPr lang="en-US" sz="1600" b="1" dirty="0"/>
                  <a:t>any</a:t>
                </a:r>
                <a:r>
                  <a:rPr lang="en-US" sz="1600" dirty="0"/>
                  <a:t> R’ with X </a:t>
                </a:r>
                <a:r>
                  <a:rPr lang="en-US" altLang="en-US" sz="1600" dirty="0"/>
                  <a:t>→</a:t>
                </a:r>
                <a:r>
                  <a:rPr lang="en-US" sz="1600" dirty="0"/>
                  <a:t> Y that violates BCNF </a:t>
                </a:r>
              </a:p>
              <a:p>
                <a:pPr lvl="2"/>
                <a:r>
                  <a:rPr lang="en-US" sz="1600" dirty="0"/>
                  <a:t>2.2 Decompose R’ into R1(X, Y) and R2(X, {R’ – Y}) </a:t>
                </a:r>
              </a:p>
              <a:p>
                <a:pPr lvl="2"/>
                <a:r>
                  <a:rPr lang="en-US" sz="1600" dirty="0"/>
                  <a:t>2.3 Compute FDs holding for R1 and R2 </a:t>
                </a:r>
              </a:p>
              <a:p>
                <a:pPr lvl="2"/>
                <a:r>
                  <a:rPr lang="en-US" sz="1600" dirty="0"/>
                  <a:t>2.4 Compute keys for R1 and R2</a:t>
                </a:r>
                <a:br>
                  <a:rPr lang="en-US" sz="1600" dirty="0"/>
                </a:br>
                <a:endParaRPr lang="en-US" sz="1600" dirty="0"/>
              </a:p>
              <a:p>
                <a:pPr marL="0" indent="0" algn="ctr">
                  <a:buNone/>
                </a:pPr>
                <a:r>
                  <a:rPr lang="en-US" sz="1600" b="1" i="1" dirty="0"/>
                  <a:t>This example only worked because</a:t>
                </a:r>
                <a:br>
                  <a:rPr lang="en-US" sz="1600" b="1" i="1" dirty="0"/>
                </a:br>
                <a:r>
                  <a:rPr lang="en-US" sz="1600" b="1" i="1" dirty="0"/>
                  <a:t>FD = minimal canonical cover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endParaRPr lang="en-US" sz="1600" b="1" i="1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125C1CB8-EAA6-46B2-9887-93BAE1D8E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" y="1631950"/>
                <a:ext cx="4040188" cy="3388167"/>
              </a:xfrm>
              <a:blipFill>
                <a:blip r:embed="rId3"/>
                <a:stretch>
                  <a:fillRect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A0454A-AA9A-48C4-A0D8-18B9B83DE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BCNF on-line tool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A641BA-6B6D-4CEC-9F23-CB2E24C921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Visit </a:t>
            </a:r>
            <a:r>
              <a:rPr lang="en-US" sz="1100" dirty="0">
                <a:hlinkClick r:id="rId4"/>
              </a:rPr>
              <a:t>http://raymondcho.net/RelationalDatabaseTools/RelationalDatabaseTools.html</a:t>
            </a:r>
            <a:endParaRPr lang="en-US" sz="1100" dirty="0"/>
          </a:p>
          <a:p>
            <a:r>
              <a:rPr lang="en-US" dirty="0"/>
              <a:t>Enter Relation R and FD.</a:t>
            </a:r>
          </a:p>
          <a:p>
            <a:r>
              <a:rPr lang="en-US" dirty="0"/>
              <a:t>Interpret the report</a:t>
            </a:r>
          </a:p>
        </p:txBody>
      </p:sp>
    </p:spTree>
    <p:extLst>
      <p:ext uri="{BB962C8B-B14F-4D97-AF65-F5344CB8AC3E}">
        <p14:creationId xmlns:p14="http://schemas.microsoft.com/office/powerpoint/2010/main" val="149496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3CC480-8B1C-4F1E-955E-137295A4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305175"/>
            <a:ext cx="8421687" cy="1022350"/>
          </a:xfrm>
        </p:spPr>
        <p:txBody>
          <a:bodyPr/>
          <a:lstStyle/>
          <a:p>
            <a:r>
              <a:rPr lang="en-US" dirty="0"/>
              <a:t>Additional Decomposition examples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3B3EE0-0A68-4DAA-B93F-DAFBFB871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37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596130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/>
              <a:t>BCNF decomposition - example 1</a:t>
            </a:r>
          </a:p>
          <a:p>
            <a:r>
              <a:rPr lang="en-US" dirty="0"/>
              <a:t>R(A,B,C,D,E) with FDs {A </a:t>
            </a:r>
            <a:r>
              <a:rPr lang="en-US" altLang="en-US" dirty="0"/>
              <a:t>→</a:t>
            </a:r>
            <a:r>
              <a:rPr lang="en-US" dirty="0"/>
              <a:t> B, C </a:t>
            </a:r>
            <a:r>
              <a:rPr lang="en-US" altLang="en-US" dirty="0"/>
              <a:t>→</a:t>
            </a:r>
            <a:r>
              <a:rPr lang="en-US" dirty="0"/>
              <a:t> D}, and CK {A,C,E}</a:t>
            </a:r>
          </a:p>
          <a:p>
            <a:endParaRPr lang="en-US" altLang="en-US" dirty="0"/>
          </a:p>
          <a:p>
            <a:r>
              <a:rPr lang="en-US" altLang="en-US" dirty="0"/>
              <a:t>R(A,B,C,D,E) is not in BCNF, why?</a:t>
            </a:r>
          </a:p>
          <a:p>
            <a:pPr lvl="1"/>
            <a:r>
              <a:rPr lang="en-US" altLang="en-US" i="1" dirty="0"/>
              <a:t>CK for R is {A,C,E} and the antecedent for both FDs are subsets of the CK, which is a violation of 2NF and therefore cannot satisfy BCNF</a:t>
            </a:r>
          </a:p>
          <a:p>
            <a:endParaRPr lang="en-US" altLang="en-US" dirty="0"/>
          </a:p>
          <a:p>
            <a:pPr>
              <a:spcAft>
                <a:spcPts val="500"/>
              </a:spcAft>
            </a:pPr>
            <a:r>
              <a:rPr lang="en-US" altLang="en-US" dirty="0"/>
              <a:t>1. Pick FD: A → B which violates BCNF</a:t>
            </a:r>
          </a:p>
          <a:p>
            <a:pPr lvl="1"/>
            <a:r>
              <a:rPr lang="en-US" altLang="en-US" dirty="0"/>
              <a:t>R1(A,B) with A → B   CK is {A}, all good!</a:t>
            </a:r>
            <a:br>
              <a:rPr lang="en-US" altLang="en-US" dirty="0"/>
            </a:br>
            <a:r>
              <a:rPr lang="en-US" altLang="en-US" dirty="0"/>
              <a:t>R2(A,C,D,E) with C → D   CK is {A,C,E}, violation!</a:t>
            </a:r>
          </a:p>
          <a:p>
            <a:endParaRPr lang="en-US" altLang="en-US" dirty="0"/>
          </a:p>
          <a:p>
            <a:pPr>
              <a:spcAft>
                <a:spcPts val="500"/>
              </a:spcAft>
            </a:pPr>
            <a:r>
              <a:rPr lang="en-US" altLang="en-US" dirty="0"/>
              <a:t>2. Pick FD: C → D which violates BCNF</a:t>
            </a:r>
          </a:p>
          <a:p>
            <a:r>
              <a:rPr lang="en-US" altLang="en-US" dirty="0"/>
              <a:t>	R1(A,B) with A → B   CK is {A}, all good!</a:t>
            </a:r>
          </a:p>
          <a:p>
            <a:pPr lvl="1"/>
            <a:r>
              <a:rPr lang="en-US" altLang="en-US" dirty="0"/>
              <a:t>R3(C,D) with C → D   CK is {C}, all good!</a:t>
            </a:r>
            <a:br>
              <a:rPr lang="en-US" altLang="en-US" dirty="0"/>
            </a:br>
            <a:r>
              <a:rPr lang="en-US" altLang="en-US" dirty="0"/>
              <a:t>R4(A,C,E) with no FDs   CK is {A,C,E}, all good!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1A3EC-A61D-4035-9E92-814B8F6E61F9}"/>
              </a:ext>
            </a:extLst>
          </p:cNvPr>
          <p:cNvSpPr/>
          <p:nvPr/>
        </p:nvSpPr>
        <p:spPr>
          <a:xfrm>
            <a:off x="5586708" y="2577387"/>
            <a:ext cx="35572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/>
              <a:t>Apply algorithm!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Pick </a:t>
            </a:r>
            <a:r>
              <a:rPr lang="en-US" b="1" dirty="0"/>
              <a:t>any</a:t>
            </a:r>
            <a:r>
              <a:rPr lang="en-US" dirty="0"/>
              <a:t> FD in the form X </a:t>
            </a:r>
            <a:r>
              <a:rPr lang="en-US" altLang="en-US" dirty="0"/>
              <a:t>→</a:t>
            </a:r>
            <a:r>
              <a:rPr lang="en-US" dirty="0"/>
              <a:t> Y that violates BCNF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Decompose R’ into R1(X, Y) and R2(X, {R’-Y})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Repeat until no more BCNF violations</a:t>
            </a:r>
          </a:p>
        </p:txBody>
      </p:sp>
    </p:spTree>
    <p:extLst>
      <p:ext uri="{BB962C8B-B14F-4D97-AF65-F5344CB8AC3E}">
        <p14:creationId xmlns:p14="http://schemas.microsoft.com/office/powerpoint/2010/main" val="3552199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467890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/>
              <a:t>BCNF decomposition – example 2</a:t>
            </a:r>
          </a:p>
          <a:p>
            <a:r>
              <a:rPr lang="en-US" dirty="0"/>
              <a:t>Student (SSN, name, address, </a:t>
            </a:r>
            <a:r>
              <a:rPr lang="en-US" dirty="0" err="1"/>
              <a:t>HScode</a:t>
            </a:r>
            <a:r>
              <a:rPr lang="en-US" dirty="0"/>
              <a:t>, </a:t>
            </a:r>
            <a:r>
              <a:rPr lang="en-US" dirty="0" err="1"/>
              <a:t>HSname</a:t>
            </a:r>
            <a:r>
              <a:rPr lang="en-US" dirty="0"/>
              <a:t>, </a:t>
            </a:r>
            <a:r>
              <a:rPr lang="en-US" dirty="0" err="1"/>
              <a:t>HScity</a:t>
            </a:r>
            <a:r>
              <a:rPr lang="en-US" dirty="0"/>
              <a:t>, GPA, priority) </a:t>
            </a:r>
          </a:p>
          <a:p>
            <a:pPr lvl="1"/>
            <a:r>
              <a:rPr lang="en-US" dirty="0"/>
              <a:t>FD1: SSN </a:t>
            </a:r>
            <a:r>
              <a:rPr lang="en-US" altLang="en-US" dirty="0"/>
              <a:t>→</a:t>
            </a:r>
            <a:r>
              <a:rPr lang="en-US" dirty="0"/>
              <a:t> name, address, GPA </a:t>
            </a:r>
          </a:p>
          <a:p>
            <a:pPr lvl="1"/>
            <a:r>
              <a:rPr lang="en-US" dirty="0"/>
              <a:t>FD2: GPA </a:t>
            </a:r>
            <a:r>
              <a:rPr lang="en-US" altLang="en-US" dirty="0"/>
              <a:t>→</a:t>
            </a:r>
            <a:r>
              <a:rPr lang="en-US" dirty="0"/>
              <a:t> priority </a:t>
            </a:r>
          </a:p>
          <a:p>
            <a:pPr lvl="1"/>
            <a:r>
              <a:rPr lang="en-US" dirty="0"/>
              <a:t>FD3: </a:t>
            </a:r>
            <a:r>
              <a:rPr lang="en-US" dirty="0" err="1"/>
              <a:t>HScode</a:t>
            </a:r>
            <a:r>
              <a:rPr lang="en-US" dirty="0"/>
              <a:t> </a:t>
            </a:r>
            <a:r>
              <a:rPr lang="en-US" altLang="en-US" dirty="0"/>
              <a:t>→</a:t>
            </a:r>
            <a:r>
              <a:rPr lang="en-US" dirty="0"/>
              <a:t> </a:t>
            </a:r>
            <a:r>
              <a:rPr lang="en-US" dirty="0" err="1"/>
              <a:t>HSname</a:t>
            </a:r>
            <a:r>
              <a:rPr lang="en-US" dirty="0"/>
              <a:t>, </a:t>
            </a:r>
            <a:r>
              <a:rPr lang="en-US" dirty="0" err="1"/>
              <a:t>HScity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Decompose Student via FD3:</a:t>
            </a:r>
          </a:p>
          <a:p>
            <a:r>
              <a:rPr lang="en-US" dirty="0"/>
              <a:t>R1(</a:t>
            </a:r>
            <a:r>
              <a:rPr lang="en-US" dirty="0" err="1"/>
              <a:t>HScode</a:t>
            </a:r>
            <a:r>
              <a:rPr lang="en-US" dirty="0"/>
              <a:t>, </a:t>
            </a:r>
            <a:r>
              <a:rPr lang="en-US" dirty="0" err="1"/>
              <a:t>HSname</a:t>
            </a:r>
            <a:r>
              <a:rPr lang="en-US" dirty="0"/>
              <a:t>, </a:t>
            </a:r>
            <a:r>
              <a:rPr lang="en-US" dirty="0" err="1"/>
              <a:t>HScity</a:t>
            </a:r>
            <a:r>
              <a:rPr lang="en-US" dirty="0"/>
              <a:t>)</a:t>
            </a:r>
          </a:p>
          <a:p>
            <a:r>
              <a:rPr lang="en-US" dirty="0"/>
              <a:t>	Compute keys for R1 considering only FD3 applies, CK {</a:t>
            </a:r>
            <a:r>
              <a:rPr lang="en-US" dirty="0" err="1"/>
              <a:t>HScode</a:t>
            </a:r>
            <a:r>
              <a:rPr lang="en-US" dirty="0"/>
              <a:t>}. No other FDs hold</a:t>
            </a:r>
          </a:p>
          <a:p>
            <a:r>
              <a:rPr lang="en-US" dirty="0"/>
              <a:t>	FD3 does not violate BCNF in R1 because antecedent is a </a:t>
            </a:r>
            <a:r>
              <a:rPr lang="en-US" dirty="0" err="1"/>
              <a:t>superkey</a:t>
            </a:r>
            <a:endParaRPr lang="en-US" dirty="0"/>
          </a:p>
          <a:p>
            <a:endParaRPr lang="en-US" dirty="0"/>
          </a:p>
          <a:p>
            <a:r>
              <a:rPr lang="en-US" dirty="0"/>
              <a:t>R2(SSN, name, address, </a:t>
            </a:r>
            <a:r>
              <a:rPr lang="en-US" dirty="0" err="1"/>
              <a:t>HScode</a:t>
            </a:r>
            <a:r>
              <a:rPr lang="en-US" dirty="0"/>
              <a:t>, GPA, priority)</a:t>
            </a:r>
          </a:p>
          <a:p>
            <a:r>
              <a:rPr lang="en-US" altLang="en-US" dirty="0"/>
              <a:t>	Compute keys for R2 considering FD1 and FD2 apply, CK {</a:t>
            </a:r>
            <a:r>
              <a:rPr lang="en-US" altLang="en-US" dirty="0" err="1"/>
              <a:t>SSN,HScode</a:t>
            </a:r>
            <a:r>
              <a:rPr lang="en-US" altLang="en-US" dirty="0"/>
              <a:t>}</a:t>
            </a:r>
          </a:p>
          <a:p>
            <a:r>
              <a:rPr lang="en-US" altLang="en-US" dirty="0"/>
              <a:t>	FD1 violates BCNF in R2, antecedent is not a </a:t>
            </a:r>
            <a:r>
              <a:rPr lang="en-US" altLang="en-US" dirty="0" err="1"/>
              <a:t>superkey</a:t>
            </a:r>
            <a:endParaRPr lang="en-US" altLang="en-US" dirty="0"/>
          </a:p>
          <a:p>
            <a:r>
              <a:rPr lang="en-US" altLang="en-US" dirty="0"/>
              <a:t>	FD2 violates BCNF in R2, antecedent is not a </a:t>
            </a:r>
            <a:r>
              <a:rPr lang="en-US" altLang="en-US" dirty="0" err="1"/>
              <a:t>superkey</a:t>
            </a:r>
            <a:endParaRPr lang="en-US" altLang="en-US" sz="16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467890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/>
              <a:t>BCNF decomposition – example 2</a:t>
            </a:r>
          </a:p>
          <a:p>
            <a:r>
              <a:rPr lang="en-US" dirty="0"/>
              <a:t>Student (SSN, name, address, </a:t>
            </a:r>
            <a:r>
              <a:rPr lang="en-US" dirty="0" err="1"/>
              <a:t>HScode</a:t>
            </a:r>
            <a:r>
              <a:rPr lang="en-US" dirty="0"/>
              <a:t>, </a:t>
            </a:r>
            <a:r>
              <a:rPr lang="en-US" dirty="0" err="1"/>
              <a:t>HSname</a:t>
            </a:r>
            <a:r>
              <a:rPr lang="en-US" dirty="0"/>
              <a:t>, </a:t>
            </a:r>
            <a:r>
              <a:rPr lang="en-US" dirty="0" err="1"/>
              <a:t>HScity</a:t>
            </a:r>
            <a:r>
              <a:rPr lang="en-US" dirty="0"/>
              <a:t>, GPA, priority) </a:t>
            </a:r>
          </a:p>
          <a:p>
            <a:pPr lvl="1"/>
            <a:r>
              <a:rPr lang="en-US" dirty="0"/>
              <a:t>FD1: SSN </a:t>
            </a:r>
            <a:r>
              <a:rPr lang="en-US" altLang="en-US" dirty="0"/>
              <a:t>→</a:t>
            </a:r>
            <a:r>
              <a:rPr lang="en-US" dirty="0"/>
              <a:t> name, address, GPA </a:t>
            </a:r>
          </a:p>
          <a:p>
            <a:pPr lvl="1"/>
            <a:r>
              <a:rPr lang="en-US" dirty="0"/>
              <a:t>FD2: GPA </a:t>
            </a:r>
            <a:r>
              <a:rPr lang="en-US" altLang="en-US" dirty="0"/>
              <a:t>→</a:t>
            </a:r>
            <a:r>
              <a:rPr lang="en-US" dirty="0"/>
              <a:t> priority </a:t>
            </a:r>
          </a:p>
          <a:p>
            <a:pPr lvl="1"/>
            <a:r>
              <a:rPr lang="en-US" dirty="0"/>
              <a:t>FD3: </a:t>
            </a:r>
            <a:r>
              <a:rPr lang="en-US" dirty="0" err="1"/>
              <a:t>HScode</a:t>
            </a:r>
            <a:r>
              <a:rPr lang="en-US" dirty="0"/>
              <a:t> </a:t>
            </a:r>
            <a:r>
              <a:rPr lang="en-US" altLang="en-US" dirty="0"/>
              <a:t>→</a:t>
            </a:r>
            <a:r>
              <a:rPr lang="en-US" dirty="0"/>
              <a:t> </a:t>
            </a:r>
            <a:r>
              <a:rPr lang="en-US" dirty="0" err="1"/>
              <a:t>HSname</a:t>
            </a:r>
            <a:r>
              <a:rPr lang="en-US" dirty="0"/>
              <a:t>, </a:t>
            </a:r>
            <a:r>
              <a:rPr lang="en-US" dirty="0" err="1"/>
              <a:t>HScity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R1(</a:t>
            </a:r>
            <a:r>
              <a:rPr lang="en-US" u="sng" dirty="0" err="1"/>
              <a:t>HScode</a:t>
            </a:r>
            <a:r>
              <a:rPr lang="en-US" dirty="0"/>
              <a:t>, </a:t>
            </a:r>
            <a:r>
              <a:rPr lang="en-US" dirty="0" err="1"/>
              <a:t>HSname</a:t>
            </a:r>
            <a:r>
              <a:rPr lang="en-US" dirty="0"/>
              <a:t>, </a:t>
            </a:r>
            <a:r>
              <a:rPr lang="en-US" dirty="0" err="1"/>
              <a:t>HScity</a:t>
            </a:r>
            <a:r>
              <a:rPr lang="en-US" dirty="0"/>
              <a:t>) satisfies BNCF, then we may label PK for R1 and we’re done</a:t>
            </a:r>
          </a:p>
          <a:p>
            <a:endParaRPr lang="en-US" dirty="0"/>
          </a:p>
          <a:p>
            <a:r>
              <a:rPr lang="en-US" dirty="0"/>
              <a:t>Decompose R2 via FD2, repeat the process:</a:t>
            </a:r>
          </a:p>
          <a:p>
            <a:endParaRPr lang="en-US" dirty="0"/>
          </a:p>
          <a:p>
            <a:r>
              <a:rPr lang="en-US" dirty="0"/>
              <a:t>R2(SSN, name, address, </a:t>
            </a:r>
            <a:r>
              <a:rPr lang="en-US" dirty="0" err="1"/>
              <a:t>HScode</a:t>
            </a:r>
            <a:r>
              <a:rPr lang="en-US" dirty="0"/>
              <a:t>, GPA, priority)</a:t>
            </a:r>
          </a:p>
          <a:p>
            <a:pPr lvl="1"/>
            <a:r>
              <a:rPr lang="en-US" dirty="0"/>
              <a:t>R3(GPA, priority) FD2 applies, CK {GPA}, no violation of BCNF. No other FDs hold</a:t>
            </a:r>
          </a:p>
          <a:p>
            <a:pPr lvl="1"/>
            <a:r>
              <a:rPr lang="en-US" dirty="0"/>
              <a:t>R4(SSN, name, address, </a:t>
            </a:r>
            <a:r>
              <a:rPr lang="en-US" dirty="0" err="1"/>
              <a:t>HScode</a:t>
            </a:r>
            <a:r>
              <a:rPr lang="en-US" dirty="0"/>
              <a:t>, GPA), FD1 applies</a:t>
            </a:r>
          </a:p>
          <a:p>
            <a:pPr lvl="2"/>
            <a:r>
              <a:rPr lang="en-US" dirty="0"/>
              <a:t>CK for R4 is {</a:t>
            </a:r>
            <a:r>
              <a:rPr lang="en-US" dirty="0" err="1"/>
              <a:t>SSN,HScode</a:t>
            </a:r>
            <a:r>
              <a:rPr lang="en-US" dirty="0"/>
              <a:t>}, FD1 violates BCNF in R4</a:t>
            </a:r>
          </a:p>
          <a:p>
            <a:endParaRPr lang="en-US" altLang="en-US" sz="16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57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74488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/>
              <a:t>BCNF decomposition - example 2</a:t>
            </a:r>
          </a:p>
          <a:p>
            <a:r>
              <a:rPr lang="en-US" dirty="0"/>
              <a:t>Student (SSN, name, address, </a:t>
            </a:r>
            <a:r>
              <a:rPr lang="en-US" dirty="0" err="1"/>
              <a:t>HScode</a:t>
            </a:r>
            <a:r>
              <a:rPr lang="en-US" dirty="0"/>
              <a:t>, </a:t>
            </a:r>
            <a:r>
              <a:rPr lang="en-US" dirty="0" err="1"/>
              <a:t>HSname</a:t>
            </a:r>
            <a:r>
              <a:rPr lang="en-US" dirty="0"/>
              <a:t>, </a:t>
            </a:r>
            <a:r>
              <a:rPr lang="en-US" dirty="0" err="1"/>
              <a:t>HScity</a:t>
            </a:r>
            <a:r>
              <a:rPr lang="en-US" dirty="0"/>
              <a:t>, GPA, priority) </a:t>
            </a:r>
          </a:p>
          <a:p>
            <a:pPr lvl="1"/>
            <a:r>
              <a:rPr lang="en-US" dirty="0"/>
              <a:t>FD1: SSN </a:t>
            </a:r>
            <a:r>
              <a:rPr lang="en-US" altLang="en-US" dirty="0"/>
              <a:t>→</a:t>
            </a:r>
            <a:r>
              <a:rPr lang="en-US" dirty="0"/>
              <a:t> name, address, GPA </a:t>
            </a:r>
          </a:p>
          <a:p>
            <a:pPr lvl="1"/>
            <a:r>
              <a:rPr lang="en-US" dirty="0"/>
              <a:t>FD2: GPA </a:t>
            </a:r>
            <a:r>
              <a:rPr lang="en-US" altLang="en-US" dirty="0"/>
              <a:t>→</a:t>
            </a:r>
            <a:r>
              <a:rPr lang="en-US" dirty="0"/>
              <a:t> priority </a:t>
            </a:r>
          </a:p>
          <a:p>
            <a:pPr lvl="1"/>
            <a:r>
              <a:rPr lang="en-US" dirty="0"/>
              <a:t>FD3: </a:t>
            </a:r>
            <a:r>
              <a:rPr lang="en-US" dirty="0" err="1"/>
              <a:t>HScode</a:t>
            </a:r>
            <a:r>
              <a:rPr lang="en-US" dirty="0"/>
              <a:t> </a:t>
            </a:r>
            <a:r>
              <a:rPr lang="en-US" altLang="en-US" dirty="0"/>
              <a:t>→</a:t>
            </a:r>
            <a:r>
              <a:rPr lang="en-US" dirty="0"/>
              <a:t> </a:t>
            </a:r>
            <a:r>
              <a:rPr lang="en-US" dirty="0" err="1"/>
              <a:t>HSname</a:t>
            </a:r>
            <a:r>
              <a:rPr lang="en-US" dirty="0"/>
              <a:t>, </a:t>
            </a:r>
            <a:r>
              <a:rPr lang="en-US" dirty="0" err="1"/>
              <a:t>HScity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R1(</a:t>
            </a:r>
            <a:r>
              <a:rPr lang="en-US" u="sng" dirty="0" err="1"/>
              <a:t>HScode</a:t>
            </a:r>
            <a:r>
              <a:rPr lang="en-US" dirty="0"/>
              <a:t>, </a:t>
            </a:r>
            <a:r>
              <a:rPr lang="en-US" dirty="0" err="1"/>
              <a:t>HSname</a:t>
            </a:r>
            <a:r>
              <a:rPr lang="en-US" dirty="0"/>
              <a:t>, </a:t>
            </a:r>
            <a:r>
              <a:rPr lang="en-US" dirty="0" err="1"/>
              <a:t>HScity</a:t>
            </a:r>
            <a:r>
              <a:rPr lang="en-US" dirty="0"/>
              <a:t>) </a:t>
            </a:r>
          </a:p>
          <a:p>
            <a:r>
              <a:rPr lang="en-US" dirty="0"/>
              <a:t>R3(</a:t>
            </a:r>
            <a:r>
              <a:rPr lang="en-US" u="sng" dirty="0"/>
              <a:t>GPA</a:t>
            </a:r>
            <a:r>
              <a:rPr lang="en-US" dirty="0"/>
              <a:t>, priority)</a:t>
            </a:r>
          </a:p>
          <a:p>
            <a:endParaRPr lang="en-US" dirty="0"/>
          </a:p>
          <a:p>
            <a:r>
              <a:rPr lang="en-US" dirty="0"/>
              <a:t>Decompose R4 via FD1:</a:t>
            </a:r>
          </a:p>
          <a:p>
            <a:endParaRPr lang="en-US" dirty="0"/>
          </a:p>
          <a:p>
            <a:r>
              <a:rPr lang="en-US" dirty="0"/>
              <a:t>R4(SSN, name, address, </a:t>
            </a:r>
            <a:r>
              <a:rPr lang="en-US" dirty="0" err="1"/>
              <a:t>HScode</a:t>
            </a:r>
            <a:r>
              <a:rPr lang="en-US" dirty="0"/>
              <a:t>, GPA)</a:t>
            </a:r>
          </a:p>
          <a:p>
            <a:pPr lvl="1"/>
            <a:r>
              <a:rPr lang="en-US" dirty="0"/>
              <a:t>R5(SSN, name, address, GPA)</a:t>
            </a:r>
          </a:p>
          <a:p>
            <a:pPr lvl="1"/>
            <a:r>
              <a:rPr lang="en-US" dirty="0"/>
              <a:t>	FD1 applies, CK {SSN}, no violation BCNF. No other FDs hold</a:t>
            </a:r>
          </a:p>
          <a:p>
            <a:pPr lvl="1"/>
            <a:r>
              <a:rPr lang="en-US" dirty="0"/>
              <a:t>R6(SSN, </a:t>
            </a:r>
            <a:r>
              <a:rPr lang="en-US" dirty="0" err="1"/>
              <a:t>HScode</a:t>
            </a:r>
            <a:r>
              <a:rPr lang="en-US" dirty="0"/>
              <a:t>) no FDs apply, no violation BCNF</a:t>
            </a:r>
          </a:p>
          <a:p>
            <a:endParaRPr lang="en-US" altLang="en-US" sz="16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69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C3A3-3DB8-4AFB-B08C-E2C7A343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A030-C1E8-4EA3-B4EA-8C9CDE6F6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24864"/>
            <a:ext cx="8686801" cy="2075783"/>
          </a:xfrm>
        </p:spPr>
        <p:txBody>
          <a:bodyPr/>
          <a:lstStyle/>
          <a:p>
            <a:r>
              <a:rPr lang="en-US" dirty="0"/>
              <a:t>Homework 3 – due THIS FRIDAY - 10/7</a:t>
            </a:r>
          </a:p>
          <a:p>
            <a:r>
              <a:rPr lang="en-US" dirty="0"/>
              <a:t>Quiz 3 – next Wednesday 10/12</a:t>
            </a:r>
          </a:p>
          <a:p>
            <a:r>
              <a:rPr lang="en-US" dirty="0"/>
              <a:t>Phase I Project – 10/14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50358-C99F-413D-86C9-2E24CC98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7" y="3455362"/>
            <a:ext cx="9094124" cy="132654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1302A8D-8485-447D-9CCF-4773B054CD3C}"/>
              </a:ext>
            </a:extLst>
          </p:cNvPr>
          <p:cNvSpPr/>
          <p:nvPr/>
        </p:nvSpPr>
        <p:spPr>
          <a:xfrm>
            <a:off x="380999" y="4118636"/>
            <a:ext cx="7377546" cy="240401"/>
          </a:xfrm>
          <a:prstGeom prst="ellipse">
            <a:avLst/>
          </a:prstGeom>
          <a:solidFill>
            <a:srgbClr val="FFFF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1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437112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/>
              <a:t>BCNF decomposition - example 2</a:t>
            </a:r>
          </a:p>
          <a:p>
            <a:r>
              <a:rPr lang="en-US" dirty="0"/>
              <a:t>Student (SSN, name, address, </a:t>
            </a:r>
            <a:r>
              <a:rPr lang="en-US" dirty="0" err="1"/>
              <a:t>HScode</a:t>
            </a:r>
            <a:r>
              <a:rPr lang="en-US" dirty="0"/>
              <a:t>, </a:t>
            </a:r>
            <a:r>
              <a:rPr lang="en-US" dirty="0" err="1"/>
              <a:t>HSname</a:t>
            </a:r>
            <a:r>
              <a:rPr lang="en-US" dirty="0"/>
              <a:t>, </a:t>
            </a:r>
            <a:r>
              <a:rPr lang="en-US" dirty="0" err="1"/>
              <a:t>HScity</a:t>
            </a:r>
            <a:r>
              <a:rPr lang="en-US" dirty="0"/>
              <a:t>, GPA, priority) </a:t>
            </a:r>
          </a:p>
          <a:p>
            <a:pPr lvl="1"/>
            <a:r>
              <a:rPr lang="en-US" dirty="0"/>
              <a:t>FD1: SSN </a:t>
            </a:r>
            <a:r>
              <a:rPr lang="en-US" altLang="en-US" dirty="0"/>
              <a:t>→</a:t>
            </a:r>
            <a:r>
              <a:rPr lang="en-US" dirty="0"/>
              <a:t> name, address, GPA </a:t>
            </a:r>
          </a:p>
          <a:p>
            <a:pPr lvl="1"/>
            <a:r>
              <a:rPr lang="en-US" dirty="0"/>
              <a:t>FD2: GPA </a:t>
            </a:r>
            <a:r>
              <a:rPr lang="en-US" altLang="en-US" dirty="0"/>
              <a:t>→</a:t>
            </a:r>
            <a:r>
              <a:rPr lang="en-US" dirty="0"/>
              <a:t> priority </a:t>
            </a:r>
          </a:p>
          <a:p>
            <a:pPr lvl="1"/>
            <a:r>
              <a:rPr lang="en-US" dirty="0"/>
              <a:t>FD3: </a:t>
            </a:r>
            <a:r>
              <a:rPr lang="en-US" dirty="0" err="1"/>
              <a:t>HScode</a:t>
            </a:r>
            <a:r>
              <a:rPr lang="en-US" dirty="0"/>
              <a:t> </a:t>
            </a:r>
            <a:r>
              <a:rPr lang="en-US" altLang="en-US" dirty="0"/>
              <a:t>→</a:t>
            </a:r>
            <a:r>
              <a:rPr lang="en-US" dirty="0"/>
              <a:t> </a:t>
            </a:r>
            <a:r>
              <a:rPr lang="en-US" dirty="0" err="1"/>
              <a:t>HSname</a:t>
            </a:r>
            <a:r>
              <a:rPr lang="en-US" dirty="0"/>
              <a:t>, </a:t>
            </a:r>
            <a:r>
              <a:rPr lang="en-US" dirty="0" err="1"/>
              <a:t>HScity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R1(</a:t>
            </a:r>
            <a:r>
              <a:rPr lang="en-US" u="sng" dirty="0" err="1"/>
              <a:t>HScode</a:t>
            </a:r>
            <a:r>
              <a:rPr lang="en-US" dirty="0"/>
              <a:t>, </a:t>
            </a:r>
            <a:r>
              <a:rPr lang="en-US" dirty="0" err="1"/>
              <a:t>HSname</a:t>
            </a:r>
            <a:r>
              <a:rPr lang="en-US" dirty="0"/>
              <a:t>, </a:t>
            </a:r>
            <a:r>
              <a:rPr lang="en-US" dirty="0" err="1"/>
              <a:t>HScity</a:t>
            </a:r>
            <a:r>
              <a:rPr lang="en-US" dirty="0"/>
              <a:t>) </a:t>
            </a:r>
          </a:p>
          <a:p>
            <a:r>
              <a:rPr lang="en-US" dirty="0"/>
              <a:t>R3(</a:t>
            </a:r>
            <a:r>
              <a:rPr lang="en-US" u="sng" dirty="0"/>
              <a:t>GPA</a:t>
            </a:r>
            <a:r>
              <a:rPr lang="en-US" dirty="0"/>
              <a:t>, priority)</a:t>
            </a:r>
          </a:p>
          <a:p>
            <a:r>
              <a:rPr lang="en-US" dirty="0"/>
              <a:t>R5(</a:t>
            </a:r>
            <a:r>
              <a:rPr lang="en-US" u="sng" dirty="0"/>
              <a:t>SSN</a:t>
            </a:r>
            <a:r>
              <a:rPr lang="en-US" dirty="0"/>
              <a:t>, name, address, GPA)</a:t>
            </a:r>
          </a:p>
          <a:p>
            <a:r>
              <a:rPr lang="en-US" dirty="0"/>
              <a:t>R6(</a:t>
            </a:r>
            <a:r>
              <a:rPr lang="en-US" u="sng" dirty="0"/>
              <a:t>SSN</a:t>
            </a:r>
            <a:r>
              <a:rPr lang="en-US" dirty="0"/>
              <a:t>, </a:t>
            </a:r>
            <a:r>
              <a:rPr lang="en-US" u="sng" dirty="0" err="1"/>
              <a:t>HScode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*Key in R6 is {SSN, </a:t>
            </a:r>
            <a:r>
              <a:rPr lang="en-US" dirty="0" err="1"/>
              <a:t>HScode</a:t>
            </a:r>
            <a:r>
              <a:rPr lang="en-US" dirty="0"/>
              <a:t>} because there are no FDs holding, this technically allows a given student to be enrolled in multiple HSs, because there’s no FD SSN</a:t>
            </a:r>
            <a:r>
              <a:rPr lang="en-US" altLang="en-US" dirty="0"/>
              <a:t> → </a:t>
            </a:r>
            <a:r>
              <a:rPr lang="en-US" altLang="en-US" dirty="0" err="1"/>
              <a:t>HScode</a:t>
            </a:r>
            <a:r>
              <a:rPr lang="en-US" altLang="en-US" dirty="0"/>
              <a:t> defined in the functional dependencies</a:t>
            </a:r>
            <a:endParaRPr lang="en-US" dirty="0"/>
          </a:p>
          <a:p>
            <a:endParaRPr lang="en-US" altLang="en-US" sz="16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17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33937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/>
              <a:t>BCNF decomposition – example 2</a:t>
            </a:r>
          </a:p>
          <a:p>
            <a:r>
              <a:rPr lang="en-US" dirty="0"/>
              <a:t>Student (SSN, name, address, </a:t>
            </a:r>
            <a:r>
              <a:rPr lang="en-US" dirty="0" err="1"/>
              <a:t>HScode</a:t>
            </a:r>
            <a:r>
              <a:rPr lang="en-US" dirty="0"/>
              <a:t>, </a:t>
            </a:r>
            <a:r>
              <a:rPr lang="en-US" dirty="0" err="1"/>
              <a:t>HSname</a:t>
            </a:r>
            <a:r>
              <a:rPr lang="en-US" dirty="0"/>
              <a:t>, </a:t>
            </a:r>
            <a:r>
              <a:rPr lang="en-US" dirty="0" err="1"/>
              <a:t>HScity</a:t>
            </a:r>
            <a:r>
              <a:rPr lang="en-US" dirty="0"/>
              <a:t>, GPA, priority) </a:t>
            </a:r>
          </a:p>
          <a:p>
            <a:pPr lvl="1"/>
            <a:r>
              <a:rPr lang="en-US" dirty="0"/>
              <a:t>FD1: SSN </a:t>
            </a:r>
            <a:r>
              <a:rPr lang="en-US" altLang="en-US" dirty="0"/>
              <a:t>→</a:t>
            </a:r>
            <a:r>
              <a:rPr lang="en-US" dirty="0"/>
              <a:t> name, address, GPA, </a:t>
            </a:r>
            <a:r>
              <a:rPr lang="en-US" b="1" dirty="0" err="1"/>
              <a:t>HScode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FD2: GPA </a:t>
            </a:r>
            <a:r>
              <a:rPr lang="en-US" altLang="en-US" dirty="0"/>
              <a:t>→</a:t>
            </a:r>
            <a:r>
              <a:rPr lang="en-US" dirty="0"/>
              <a:t> priority </a:t>
            </a:r>
          </a:p>
          <a:p>
            <a:pPr lvl="1"/>
            <a:r>
              <a:rPr lang="en-US" dirty="0"/>
              <a:t>FD3: </a:t>
            </a:r>
            <a:r>
              <a:rPr lang="en-US" dirty="0" err="1"/>
              <a:t>HScode</a:t>
            </a:r>
            <a:r>
              <a:rPr lang="en-US" dirty="0"/>
              <a:t> </a:t>
            </a:r>
            <a:r>
              <a:rPr lang="en-US" altLang="en-US" dirty="0"/>
              <a:t>→</a:t>
            </a:r>
            <a:r>
              <a:rPr lang="en-US" dirty="0"/>
              <a:t> </a:t>
            </a:r>
            <a:r>
              <a:rPr lang="en-US" dirty="0" err="1"/>
              <a:t>HSname</a:t>
            </a:r>
            <a:r>
              <a:rPr lang="en-US" dirty="0"/>
              <a:t>, </a:t>
            </a:r>
            <a:r>
              <a:rPr lang="en-US" dirty="0" err="1"/>
              <a:t>HScity</a:t>
            </a:r>
            <a:r>
              <a:rPr lang="en-US" dirty="0"/>
              <a:t> </a:t>
            </a:r>
          </a:p>
          <a:p>
            <a:pPr lvl="1">
              <a:spcAft>
                <a:spcPts val="1000"/>
              </a:spcAft>
            </a:pPr>
            <a:endParaRPr lang="en-US" altLang="en-US" dirty="0"/>
          </a:p>
          <a:p>
            <a:pPr lvl="1">
              <a:spcAft>
                <a:spcPts val="1000"/>
              </a:spcAft>
            </a:pPr>
            <a:r>
              <a:rPr lang="en-US" altLang="en-US" dirty="0"/>
              <a:t>{SSN}</a:t>
            </a:r>
            <a:r>
              <a:rPr lang="en-US" altLang="en-US" baseline="30000" dirty="0"/>
              <a:t>+</a:t>
            </a:r>
            <a:r>
              <a:rPr lang="en-US" altLang="en-US" dirty="0"/>
              <a:t> determines all the attributes</a:t>
            </a:r>
            <a:endParaRPr lang="en-US" dirty="0"/>
          </a:p>
          <a:p>
            <a:r>
              <a:rPr lang="en-US" dirty="0"/>
              <a:t>R1(</a:t>
            </a:r>
            <a:r>
              <a:rPr lang="en-US" u="sng" dirty="0" err="1"/>
              <a:t>HScode</a:t>
            </a:r>
            <a:r>
              <a:rPr lang="en-US" dirty="0"/>
              <a:t>, </a:t>
            </a:r>
            <a:r>
              <a:rPr lang="en-US" dirty="0" err="1"/>
              <a:t>HSname</a:t>
            </a:r>
            <a:r>
              <a:rPr lang="en-US" dirty="0"/>
              <a:t>, </a:t>
            </a:r>
            <a:r>
              <a:rPr lang="en-US" dirty="0" err="1"/>
              <a:t>HScity</a:t>
            </a:r>
            <a:r>
              <a:rPr lang="en-US" dirty="0"/>
              <a:t>) </a:t>
            </a:r>
          </a:p>
          <a:p>
            <a:r>
              <a:rPr lang="en-US" dirty="0"/>
              <a:t>R2(</a:t>
            </a:r>
            <a:r>
              <a:rPr lang="en-US" u="sng" dirty="0"/>
              <a:t>GPA</a:t>
            </a:r>
            <a:r>
              <a:rPr lang="en-US" dirty="0"/>
              <a:t>, priority)</a:t>
            </a:r>
          </a:p>
          <a:p>
            <a:r>
              <a:rPr lang="en-US" dirty="0"/>
              <a:t>R3(</a:t>
            </a:r>
            <a:r>
              <a:rPr lang="en-US" u="sng" dirty="0"/>
              <a:t>SSN</a:t>
            </a:r>
            <a:r>
              <a:rPr lang="en-US" dirty="0"/>
              <a:t>, </a:t>
            </a:r>
            <a:r>
              <a:rPr lang="en-US" dirty="0" err="1"/>
              <a:t>HScode</a:t>
            </a:r>
            <a:r>
              <a:rPr lang="en-US" dirty="0"/>
              <a:t>, name, address, GPA)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98D0F7-1C7C-41EE-A979-E76BE9D5EF78}"/>
              </a:ext>
            </a:extLst>
          </p:cNvPr>
          <p:cNvSpPr/>
          <p:nvPr/>
        </p:nvSpPr>
        <p:spPr>
          <a:xfrm>
            <a:off x="637248" y="4022348"/>
            <a:ext cx="8005819" cy="107721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Attribute closure calculator, Candidate key calculator, Minimum (Canonical) cover calculator, Functional dependency calculator and Normal form calculator</a:t>
            </a:r>
          </a:p>
          <a:p>
            <a:endParaRPr lang="en-US" sz="1600" dirty="0"/>
          </a:p>
          <a:p>
            <a:r>
              <a:rPr lang="en-US" sz="1600" dirty="0">
                <a:hlinkClick r:id="rId4"/>
              </a:rPr>
              <a:t>http://raymondcho.net/RelationalDatabaseTools/RelationalDatabaseTools.html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9939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5B9BC0-EC2D-4CBA-959D-45993593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ECD29-4D6D-4B67-A925-F634C65C4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890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89EA-0115-8E4B-B3A7-E413E385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Closure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23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625642" y="1085850"/>
            <a:ext cx="8061157" cy="261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7175" indent="-2571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Given a set </a:t>
            </a:r>
            <a:r>
              <a:rPr lang="en-US" altLang="en-US" i="1" dirty="0">
                <a:latin typeface="Helvetica" pitchFamily="2" charset="0"/>
              </a:rPr>
              <a:t>F</a:t>
            </a:r>
            <a:r>
              <a:rPr lang="en-US" altLang="en-US" dirty="0">
                <a:latin typeface="Helvetica" pitchFamily="2" charset="0"/>
              </a:rPr>
              <a:t>  of functional dependencies, there are certain other functional dependencies that are logically implied by </a:t>
            </a:r>
            <a:r>
              <a:rPr lang="en-US" altLang="en-US" i="1" dirty="0">
                <a:latin typeface="Helvetica" pitchFamily="2" charset="0"/>
              </a:rPr>
              <a:t>F</a:t>
            </a:r>
            <a:r>
              <a:rPr lang="en-US" altLang="en-US" dirty="0">
                <a:latin typeface="Helvetica" pitchFamily="2" charset="0"/>
              </a:rPr>
              <a:t>.</a:t>
            </a:r>
          </a:p>
          <a:p>
            <a:pPr marL="600075" lvl="1" indent="-2571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For example:  If  </a:t>
            </a:r>
            <a:r>
              <a:rPr lang="en-US" altLang="en-US" i="1" dirty="0">
                <a:latin typeface="Helvetica" pitchFamily="2" charset="0"/>
              </a:rPr>
              <a:t>A</a:t>
            </a:r>
            <a:r>
              <a:rPr lang="en-US" altLang="en-US" dirty="0">
                <a:latin typeface="Helvetica" pitchFamily="2" charset="0"/>
              </a:rPr>
              <a:t> </a:t>
            </a:r>
            <a:r>
              <a:rPr lang="en-US" altLang="en-US" dirty="0">
                <a:latin typeface="Helvetica" pitchFamily="2" charset="0"/>
                <a:sym typeface="Symbol" pitchFamily="2" charset="2"/>
              </a:rPr>
              <a:t></a:t>
            </a:r>
            <a:r>
              <a:rPr lang="en-US" altLang="en-US" dirty="0">
                <a:latin typeface="Helvetica" pitchFamily="2" charset="0"/>
                <a:sym typeface="Monotype Sorts" pitchFamily="2" charset="2"/>
              </a:rPr>
              <a:t> </a:t>
            </a:r>
            <a:r>
              <a:rPr lang="en-US" altLang="en-US" i="1" dirty="0">
                <a:latin typeface="Helvetica" pitchFamily="2" charset="0"/>
                <a:sym typeface="Monotype Sorts" pitchFamily="2" charset="2"/>
              </a:rPr>
              <a:t>B</a:t>
            </a:r>
            <a:r>
              <a:rPr lang="en-US" altLang="en-US" dirty="0">
                <a:latin typeface="Helvetica" pitchFamily="2" charset="0"/>
                <a:sym typeface="Monotype Sorts" pitchFamily="2" charset="2"/>
              </a:rPr>
              <a:t> and  </a:t>
            </a:r>
            <a:r>
              <a:rPr lang="en-US" altLang="en-US" i="1" dirty="0">
                <a:latin typeface="Helvetica" pitchFamily="2" charset="0"/>
                <a:sym typeface="Monotype Sorts" pitchFamily="2" charset="2"/>
              </a:rPr>
              <a:t>B</a:t>
            </a:r>
            <a:r>
              <a:rPr lang="en-US" altLang="en-US" dirty="0">
                <a:latin typeface="Helvetica" pitchFamily="2" charset="0"/>
                <a:sym typeface="Monotype Sorts" pitchFamily="2" charset="2"/>
              </a:rPr>
              <a:t> </a:t>
            </a:r>
            <a:r>
              <a:rPr lang="en-US" altLang="en-US" dirty="0">
                <a:latin typeface="Helvetica" pitchFamily="2" charset="0"/>
                <a:sym typeface="Symbol" pitchFamily="2" charset="2"/>
              </a:rPr>
              <a:t></a:t>
            </a:r>
            <a:r>
              <a:rPr lang="en-US" altLang="en-US" dirty="0">
                <a:latin typeface="Helvetica" pitchFamily="2" charset="0"/>
                <a:sym typeface="Monotype Sorts" pitchFamily="2" charset="2"/>
              </a:rPr>
              <a:t> </a:t>
            </a:r>
            <a:r>
              <a:rPr lang="en-US" altLang="en-US" i="1" dirty="0">
                <a:latin typeface="Helvetica" pitchFamily="2" charset="0"/>
                <a:sym typeface="Monotype Sorts" pitchFamily="2" charset="2"/>
              </a:rPr>
              <a:t>C</a:t>
            </a:r>
            <a:r>
              <a:rPr lang="en-US" altLang="en-US" dirty="0">
                <a:latin typeface="Helvetica" pitchFamily="2" charset="0"/>
                <a:sym typeface="Monotype Sorts" pitchFamily="2" charset="2"/>
              </a:rPr>
              <a:t>,  then we can infer that </a:t>
            </a:r>
            <a:r>
              <a:rPr lang="en-US" altLang="en-US" i="1" dirty="0">
                <a:latin typeface="Helvetica" pitchFamily="2" charset="0"/>
                <a:sym typeface="Monotype Sorts" pitchFamily="2" charset="2"/>
              </a:rPr>
              <a:t>A</a:t>
            </a:r>
            <a:r>
              <a:rPr lang="en-US" altLang="en-US" dirty="0">
                <a:latin typeface="Helvetica" pitchFamily="2" charset="0"/>
                <a:sym typeface="Monotype Sorts" pitchFamily="2" charset="2"/>
              </a:rPr>
              <a:t> </a:t>
            </a:r>
            <a:r>
              <a:rPr lang="en-US" altLang="en-US" dirty="0">
                <a:latin typeface="Helvetica" pitchFamily="2" charset="0"/>
                <a:sym typeface="Symbol" pitchFamily="2" charset="2"/>
              </a:rPr>
              <a:t></a:t>
            </a:r>
            <a:r>
              <a:rPr lang="en-US" altLang="en-US" dirty="0">
                <a:latin typeface="Helvetica" pitchFamily="2" charset="0"/>
                <a:sym typeface="Monotype Sorts" pitchFamily="2" charset="2"/>
              </a:rPr>
              <a:t> </a:t>
            </a:r>
            <a:r>
              <a:rPr lang="en-US" altLang="en-US" i="1" dirty="0">
                <a:latin typeface="Helvetica" pitchFamily="2" charset="0"/>
                <a:sym typeface="Monotype Sorts" pitchFamily="2" charset="2"/>
              </a:rPr>
              <a:t>C</a:t>
            </a:r>
            <a:endParaRPr lang="en-US" altLang="en-US" dirty="0">
              <a:latin typeface="Helvetica" pitchFamily="2" charset="0"/>
            </a:endParaRPr>
          </a:p>
          <a:p>
            <a:pPr marL="257175" indent="-2571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The set of </a:t>
            </a:r>
            <a:r>
              <a:rPr lang="en-US" altLang="en-US" sz="2000" b="1" dirty="0">
                <a:solidFill>
                  <a:srgbClr val="000099"/>
                </a:solidFill>
                <a:latin typeface="Helvetica" pitchFamily="2" charset="0"/>
              </a:rPr>
              <a:t>all</a:t>
            </a:r>
            <a:r>
              <a:rPr lang="en-US" altLang="en-US" sz="2000" dirty="0">
                <a:latin typeface="Helvetica" pitchFamily="2" charset="0"/>
              </a:rPr>
              <a:t> functional dependencies logically implied by </a:t>
            </a:r>
            <a:r>
              <a:rPr lang="en-US" altLang="en-US" sz="2000" i="1" dirty="0">
                <a:latin typeface="Helvetica" pitchFamily="2" charset="0"/>
              </a:rPr>
              <a:t>F</a:t>
            </a:r>
            <a:r>
              <a:rPr lang="en-US" altLang="en-US" sz="2000" dirty="0">
                <a:latin typeface="Helvetica" pitchFamily="2" charset="0"/>
              </a:rPr>
              <a:t> is the </a:t>
            </a:r>
            <a:r>
              <a:rPr lang="en-US" altLang="en-US" sz="2000" b="1" dirty="0">
                <a:solidFill>
                  <a:srgbClr val="000099"/>
                </a:solidFill>
                <a:latin typeface="Helvetica" pitchFamily="2" charset="0"/>
              </a:rPr>
              <a:t>closure</a:t>
            </a:r>
            <a:r>
              <a:rPr lang="en-US" altLang="en-US" sz="2000" dirty="0">
                <a:latin typeface="Helvetica" pitchFamily="2" charset="0"/>
              </a:rPr>
              <a:t> of </a:t>
            </a:r>
            <a:r>
              <a:rPr lang="en-US" altLang="en-US" sz="2000" i="1" dirty="0">
                <a:latin typeface="Helvetica" pitchFamily="2" charset="0"/>
              </a:rPr>
              <a:t>F</a:t>
            </a:r>
            <a:r>
              <a:rPr lang="en-US" altLang="en-US" sz="2000" dirty="0">
                <a:latin typeface="Helvetica" pitchFamily="2" charset="0"/>
              </a:rPr>
              <a:t>.</a:t>
            </a:r>
          </a:p>
          <a:p>
            <a:pPr marL="257175" indent="-2571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We denote the </a:t>
            </a:r>
            <a:r>
              <a:rPr lang="en-US" altLang="en-US" i="1" dirty="0">
                <a:latin typeface="Helvetica" pitchFamily="2" charset="0"/>
              </a:rPr>
              <a:t>closure </a:t>
            </a:r>
            <a:r>
              <a:rPr lang="en-US" altLang="en-US" dirty="0">
                <a:latin typeface="Helvetica" pitchFamily="2" charset="0"/>
              </a:rPr>
              <a:t>of </a:t>
            </a:r>
            <a:r>
              <a:rPr lang="en-US" altLang="en-US" i="1" dirty="0">
                <a:latin typeface="Helvetica" pitchFamily="2" charset="0"/>
              </a:rPr>
              <a:t>F</a:t>
            </a:r>
            <a:r>
              <a:rPr lang="en-US" altLang="en-US" dirty="0">
                <a:latin typeface="Helvetica" pitchFamily="2" charset="0"/>
              </a:rPr>
              <a:t> by </a:t>
            </a:r>
            <a:r>
              <a:rPr lang="en-US" altLang="en-US" b="1" dirty="0">
                <a:solidFill>
                  <a:srgbClr val="000099"/>
                </a:solidFill>
                <a:latin typeface="Helvetica" pitchFamily="2" charset="0"/>
              </a:rPr>
              <a:t>F</a:t>
            </a:r>
            <a:r>
              <a:rPr lang="en-US" altLang="en-US" b="1" i="1" baseline="30000" dirty="0">
                <a:solidFill>
                  <a:srgbClr val="000099"/>
                </a:solidFill>
                <a:latin typeface="Helvetica" pitchFamily="2" charset="0"/>
              </a:rPr>
              <a:t>+</a:t>
            </a:r>
            <a:r>
              <a:rPr lang="en-US" altLang="en-US" i="1" dirty="0">
                <a:latin typeface="Helvetica" pitchFamily="2" charset="0"/>
              </a:rPr>
              <a:t>.</a:t>
            </a:r>
          </a:p>
          <a:p>
            <a:pPr marL="257175" indent="-2571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F</a:t>
            </a:r>
            <a:r>
              <a:rPr lang="en-US" altLang="en-US" baseline="30000" dirty="0">
                <a:latin typeface="Helvetica" pitchFamily="2" charset="0"/>
              </a:rPr>
              <a:t>+</a:t>
            </a:r>
            <a:r>
              <a:rPr lang="en-US" altLang="en-US" dirty="0">
                <a:latin typeface="Helvetica" pitchFamily="2" charset="0"/>
              </a:rPr>
              <a:t> is a superset of </a:t>
            </a:r>
            <a:r>
              <a:rPr lang="en-US" altLang="en-US" i="1" dirty="0">
                <a:latin typeface="Helvetica" pitchFamily="2" charset="0"/>
              </a:rPr>
              <a:t>F</a:t>
            </a:r>
            <a:r>
              <a:rPr lang="en-US" altLang="en-US" dirty="0">
                <a:latin typeface="Helvetica" pitchFamily="2" charset="0"/>
              </a:rPr>
              <a:t>.</a:t>
            </a:r>
            <a:endParaRPr lang="en-US" altLang="en-US" dirty="0">
              <a:latin typeface="Helvetica" pitchFamily="2" charset="0"/>
              <a:sym typeface="Greek Symbols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97739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1DB5-F17A-4662-93E9-8B4C64C7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Armstrong’s Axioms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29B0-06E9-44AA-94D3-D7E049FB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-171450">
              <a:spcBef>
                <a:spcPts val="450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dirty="0">
                <a:latin typeface="Helvetica" charset="0"/>
                <a:cs typeface="Times New Roman"/>
              </a:rPr>
              <a:t>Trivial FD (Reflexivity)				A </a:t>
            </a:r>
            <a:r>
              <a:rPr lang="en-US" dirty="0">
                <a:latin typeface="Helvetica" charset="0"/>
                <a:cs typeface="STIXGeneral"/>
              </a:rPr>
              <a:t>→ B and B ⊆ A</a:t>
            </a:r>
            <a:endParaRPr lang="en-US" dirty="0">
              <a:latin typeface="Helvetica" charset="0"/>
              <a:cs typeface="Times New Roman"/>
            </a:endParaRPr>
          </a:p>
          <a:p>
            <a:pPr marL="68580" indent="-171450">
              <a:spcBef>
                <a:spcPts val="450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dirty="0">
                <a:latin typeface="Helvetica" charset="0"/>
                <a:cs typeface="Times New Roman"/>
              </a:rPr>
              <a:t>Augmentation						A </a:t>
            </a:r>
            <a:r>
              <a:rPr lang="en-US" dirty="0">
                <a:latin typeface="Helvetica" charset="0"/>
                <a:cs typeface="STIXGeneral"/>
              </a:rPr>
              <a:t>→ B then </a:t>
            </a:r>
            <a:r>
              <a:rPr lang="en-US" dirty="0">
                <a:latin typeface="Helvetica" charset="0"/>
                <a:cs typeface="Times New Roman"/>
              </a:rPr>
              <a:t>A</a:t>
            </a:r>
            <a:r>
              <a:rPr lang="en-US" b="1" dirty="0">
                <a:latin typeface="Helvetica" charset="0"/>
                <a:cs typeface="Times New Roman"/>
              </a:rPr>
              <a:t>C</a:t>
            </a:r>
            <a:r>
              <a:rPr lang="en-US" dirty="0">
                <a:latin typeface="Helvetica" charset="0"/>
                <a:cs typeface="Times New Roman"/>
              </a:rPr>
              <a:t> </a:t>
            </a:r>
            <a:r>
              <a:rPr lang="en-US" dirty="0">
                <a:latin typeface="Helvetica" charset="0"/>
                <a:cs typeface="STIXGeneral"/>
              </a:rPr>
              <a:t>→ B</a:t>
            </a:r>
            <a:r>
              <a:rPr lang="en-US" b="1" dirty="0">
                <a:latin typeface="Helvetica" charset="0"/>
                <a:cs typeface="STIXGeneral"/>
              </a:rPr>
              <a:t>C</a:t>
            </a:r>
            <a:endParaRPr lang="en-US" b="1" dirty="0">
              <a:latin typeface="Helvetica" charset="0"/>
              <a:cs typeface="Times New Roman"/>
            </a:endParaRPr>
          </a:p>
          <a:p>
            <a:pPr marL="68580" indent="-171450">
              <a:spcBef>
                <a:spcPts val="450"/>
              </a:spcBef>
              <a:buFont typeface="Arial"/>
              <a:buChar char="•"/>
              <a:tabLst>
                <a:tab pos="266700" algn="l"/>
              </a:tabLst>
            </a:pPr>
            <a:r>
              <a:rPr lang="en-US" dirty="0">
                <a:latin typeface="Helvetica" charset="0"/>
                <a:cs typeface="Times New Roman"/>
              </a:rPr>
              <a:t>Nontrivial FDs						A </a:t>
            </a:r>
            <a:r>
              <a:rPr lang="en-US" dirty="0">
                <a:latin typeface="Helvetica" charset="0"/>
                <a:cs typeface="STIXGeneral"/>
              </a:rPr>
              <a:t>→ B and B ⊈ A</a:t>
            </a:r>
          </a:p>
          <a:p>
            <a:pPr marL="68580" indent="-171450">
              <a:buFont typeface="Arial"/>
              <a:buChar char="•"/>
              <a:tabLst>
                <a:tab pos="266700" algn="l"/>
              </a:tabLst>
            </a:pPr>
            <a:r>
              <a:rPr lang="en-US" dirty="0">
                <a:latin typeface="Helvetica" charset="0"/>
                <a:cs typeface="Times New Roman"/>
              </a:rPr>
              <a:t>Completely nontrivial FDs			A </a:t>
            </a:r>
            <a:r>
              <a:rPr lang="en-US" dirty="0">
                <a:latin typeface="Helvetica" charset="0"/>
                <a:cs typeface="STIXGeneral"/>
              </a:rPr>
              <a:t>→ B and B </a:t>
            </a:r>
            <a:r>
              <a:rPr lang="en-US" sz="3200" dirty="0">
                <a:latin typeface="Helvetica" charset="0"/>
                <a:cs typeface="STIXGeneral"/>
              </a:rPr>
              <a:t>∩</a:t>
            </a:r>
            <a:r>
              <a:rPr lang="en-US" dirty="0">
                <a:latin typeface="Helvetica" charset="0"/>
                <a:cs typeface="STIXGeneral"/>
              </a:rPr>
              <a:t> A = </a:t>
            </a:r>
            <a:r>
              <a:rPr lang="en-US" sz="3200" dirty="0">
                <a:latin typeface="Helvetica" charset="0"/>
                <a:cs typeface="STIXGeneral"/>
              </a:rPr>
              <a:t>∅</a:t>
            </a:r>
            <a:endParaRPr lang="en-US" sz="4000" dirty="0">
              <a:latin typeface="Helvetica" charset="0"/>
              <a:cs typeface="Times New Roman"/>
            </a:endParaRPr>
          </a:p>
          <a:p>
            <a:pPr marL="68580" indent="-171450">
              <a:spcBef>
                <a:spcPts val="450"/>
              </a:spcBef>
              <a:buFont typeface="Arial"/>
              <a:buChar char="•"/>
              <a:tabLst>
                <a:tab pos="266700" algn="l"/>
                <a:tab pos="2248376" algn="l"/>
              </a:tabLst>
            </a:pPr>
            <a:r>
              <a:rPr lang="en-US" dirty="0">
                <a:latin typeface="Helvetica" charset="0"/>
                <a:cs typeface="Times New Roman"/>
              </a:rPr>
              <a:t>Splitting rule (Decomposition)		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b="1" dirty="0">
                <a:latin typeface="Helvetica" charset="0"/>
                <a:cs typeface="STIXGeneral"/>
              </a:rPr>
              <a:t>BC</a:t>
            </a:r>
            <a:r>
              <a:rPr lang="en-US" dirty="0">
                <a:latin typeface="Helvetica" charset="0"/>
                <a:cs typeface="STIXGeneral"/>
              </a:rPr>
              <a:t> 	</a:t>
            </a:r>
            <a:r>
              <a:rPr lang="en-US" dirty="0">
                <a:latin typeface="Helvetica" charset="0"/>
                <a:cs typeface="Times New Roman"/>
              </a:rPr>
              <a:t> 		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b="1" dirty="0">
                <a:latin typeface="Helvetica" charset="0"/>
                <a:cs typeface="STIXGeneral"/>
              </a:rPr>
              <a:t>B</a:t>
            </a:r>
            <a:r>
              <a:rPr lang="en-US" dirty="0">
                <a:latin typeface="Helvetica" charset="0"/>
                <a:cs typeface="STIXGeneral"/>
              </a:rPr>
              <a:t>,  </a:t>
            </a:r>
            <a:r>
              <a:rPr lang="en-US" dirty="0">
                <a:latin typeface="Helvetica" charset="0"/>
                <a:cs typeface="Times New Roman"/>
              </a:rPr>
              <a:t>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b="1" dirty="0">
                <a:latin typeface="Helvetica" charset="0"/>
                <a:cs typeface="STIXGeneral"/>
              </a:rPr>
              <a:t>C</a:t>
            </a:r>
            <a:endParaRPr lang="en-US" b="1" dirty="0">
              <a:latin typeface="Helvetica" charset="0"/>
              <a:cs typeface="Times New Roman"/>
            </a:endParaRPr>
          </a:p>
          <a:p>
            <a:pPr marL="68580" indent="-171450">
              <a:spcBef>
                <a:spcPts val="450"/>
              </a:spcBef>
              <a:buFont typeface="Arial"/>
              <a:buChar char="•"/>
              <a:tabLst>
                <a:tab pos="266700" algn="l"/>
                <a:tab pos="2248376" algn="l"/>
              </a:tabLst>
            </a:pPr>
            <a:r>
              <a:rPr lang="en-US" dirty="0">
                <a:latin typeface="Helvetica" charset="0"/>
                <a:cs typeface="Times New Roman"/>
              </a:rPr>
              <a:t>Combining rule (Union)		 	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b="1" dirty="0">
                <a:latin typeface="Helvetica" charset="0"/>
                <a:cs typeface="STIXGeneral"/>
              </a:rPr>
              <a:t>B</a:t>
            </a:r>
            <a:r>
              <a:rPr lang="en-US" dirty="0">
                <a:latin typeface="Helvetica" charset="0"/>
                <a:cs typeface="STIXGeneral"/>
              </a:rPr>
              <a:t>,  </a:t>
            </a:r>
            <a:r>
              <a:rPr lang="en-US" dirty="0">
                <a:latin typeface="Helvetica" charset="0"/>
                <a:cs typeface="Times New Roman"/>
              </a:rPr>
              <a:t>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b="1" dirty="0">
                <a:latin typeface="Helvetica" charset="0"/>
                <a:cs typeface="STIXGeneral"/>
              </a:rPr>
              <a:t>C</a:t>
            </a:r>
            <a:r>
              <a:rPr lang="en-US" dirty="0">
                <a:latin typeface="Helvetica" charset="0"/>
                <a:cs typeface="STIXGeneral"/>
              </a:rPr>
              <a:t>	</a:t>
            </a:r>
            <a:r>
              <a:rPr lang="en-US" dirty="0">
                <a:latin typeface="Helvetica" charset="0"/>
                <a:cs typeface="Times New Roman"/>
              </a:rPr>
              <a:t> 	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b="1" dirty="0">
                <a:latin typeface="Helvetica" charset="0"/>
                <a:cs typeface="STIXGeneral"/>
              </a:rPr>
              <a:t>BC</a:t>
            </a:r>
            <a:endParaRPr lang="en-US" b="1" dirty="0">
              <a:latin typeface="Helvetica" charset="0"/>
              <a:cs typeface="Times New Roman"/>
            </a:endParaRPr>
          </a:p>
          <a:p>
            <a:pPr marL="68580" indent="-171450">
              <a:spcBef>
                <a:spcPts val="450"/>
              </a:spcBef>
              <a:buFont typeface="Arial"/>
              <a:buChar char="•"/>
              <a:tabLst>
                <a:tab pos="266700" algn="l"/>
                <a:tab pos="2248376" algn="l"/>
              </a:tabLst>
            </a:pPr>
            <a:r>
              <a:rPr lang="en-US" dirty="0">
                <a:latin typeface="Helvetica" charset="0"/>
                <a:cs typeface="Times New Roman"/>
              </a:rPr>
              <a:t>Transitive rule		 				A </a:t>
            </a:r>
            <a:r>
              <a:rPr lang="en-US" dirty="0">
                <a:latin typeface="Helvetica" charset="0"/>
                <a:cs typeface="STIXGeneral"/>
              </a:rPr>
              <a:t>→ B,  </a:t>
            </a:r>
            <a:r>
              <a:rPr lang="en-US" dirty="0">
                <a:latin typeface="Helvetica" charset="0"/>
                <a:cs typeface="Times New Roman"/>
              </a:rPr>
              <a:t>B </a:t>
            </a:r>
            <a:r>
              <a:rPr lang="en-US" dirty="0">
                <a:latin typeface="Helvetica" charset="0"/>
                <a:cs typeface="STIXGeneral"/>
              </a:rPr>
              <a:t>→ C	</a:t>
            </a:r>
            <a:r>
              <a:rPr lang="en-US" dirty="0">
                <a:latin typeface="Helvetica" charset="0"/>
                <a:cs typeface="Times New Roman"/>
              </a:rPr>
              <a:t> 	A </a:t>
            </a:r>
            <a:r>
              <a:rPr lang="en-US" dirty="0">
                <a:latin typeface="Helvetica" charset="0"/>
                <a:cs typeface="STIXGeneral"/>
              </a:rPr>
              <a:t>→ C </a:t>
            </a:r>
          </a:p>
          <a:p>
            <a:pPr marL="9525">
              <a:spcBef>
                <a:spcPts val="900"/>
              </a:spcBef>
              <a:tabLst>
                <a:tab pos="266700" algn="l"/>
                <a:tab pos="2248376" algn="l"/>
              </a:tabLst>
            </a:pPr>
            <a:r>
              <a:rPr lang="en-US" i="1" dirty="0">
                <a:latin typeface="Helvetica" charset="0"/>
                <a:cs typeface="STIXGeneral"/>
              </a:rPr>
              <a:t>An FD, X → Y is inferred from a set of dependencies F specified on R </a:t>
            </a:r>
          </a:p>
          <a:p>
            <a:pPr marL="9525">
              <a:spcBef>
                <a:spcPts val="900"/>
              </a:spcBef>
              <a:tabLst>
                <a:tab pos="266700" algn="l"/>
                <a:tab pos="2248376" algn="l"/>
              </a:tabLst>
            </a:pPr>
            <a:r>
              <a:rPr lang="en-US" i="1" dirty="0">
                <a:latin typeface="Helvetica" charset="0"/>
                <a:cs typeface="STIXGeneral"/>
              </a:rPr>
              <a:t>	if X → Y holds in every legal relation instance, r, of R.</a:t>
            </a:r>
          </a:p>
          <a:p>
            <a:pPr marL="9525">
              <a:spcBef>
                <a:spcPts val="900"/>
              </a:spcBef>
              <a:tabLst>
                <a:tab pos="266700" algn="l"/>
                <a:tab pos="2248376" algn="l"/>
              </a:tabLst>
            </a:pPr>
            <a:r>
              <a:rPr lang="en-US" b="1" dirty="0">
                <a:latin typeface="Helvetica" charset="0"/>
                <a:cs typeface="STIXGeneral"/>
              </a:rPr>
              <a:t>The set of all dependencies that include F as well as all dependencies that can be inferred from F is called the closure of F ( denoted as F</a:t>
            </a:r>
            <a:r>
              <a:rPr lang="en-US" b="1" baseline="30000" dirty="0">
                <a:latin typeface="Helvetica" charset="0"/>
                <a:cs typeface="STIXGeneral"/>
              </a:rPr>
              <a:t>+</a:t>
            </a:r>
            <a:r>
              <a:rPr lang="en-US" b="1" dirty="0">
                <a:latin typeface="Helvetica" charset="0"/>
                <a:cs typeface="STIXGeneral"/>
              </a:rPr>
              <a:t>)</a:t>
            </a:r>
            <a:endParaRPr lang="en-US" b="1" dirty="0">
              <a:latin typeface="Helvetica" charset="0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1604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33AC0E-C785-9B42-A8C1-60793088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Closure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DB6F8-E63A-FD4E-B4F5-8EE8BB9B3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9302"/>
            <a:ext cx="8435187" cy="3896940"/>
          </a:xfrm>
        </p:spPr>
        <p:txBody>
          <a:bodyPr/>
          <a:lstStyle/>
          <a:p>
            <a:pPr marL="66675" lvl="1" indent="0">
              <a:buNone/>
              <a:tabLst>
                <a:tab pos="266700" algn="l"/>
              </a:tabLst>
            </a:pPr>
            <a:r>
              <a:rPr lang="is-IS" sz="2000" dirty="0">
                <a:latin typeface="Helvetica" charset="0"/>
                <a:cs typeface="Times New Roman"/>
              </a:rPr>
              <a:t>R (A, B, C, D, E, F) </a:t>
            </a:r>
          </a:p>
          <a:p>
            <a:pPr marL="66675" lvl="1" indent="0">
              <a:buNone/>
              <a:tabLst>
                <a:tab pos="266700" algn="l"/>
              </a:tabLst>
            </a:pPr>
            <a:r>
              <a:rPr lang="is-IS" sz="2000" dirty="0">
                <a:latin typeface="Helvetica" charset="0"/>
                <a:cs typeface="Times New Roman"/>
              </a:rPr>
              <a:t>   F = { 	A → B,  </a:t>
            </a:r>
          </a:p>
          <a:p>
            <a:pPr marL="66675" lvl="1" indent="0">
              <a:buNone/>
              <a:tabLst>
                <a:tab pos="266700" algn="l"/>
              </a:tabLst>
            </a:pPr>
            <a:r>
              <a:rPr lang="is-IS" sz="2000" dirty="0">
                <a:latin typeface="Helvetica" charset="0"/>
                <a:cs typeface="Times New Roman"/>
              </a:rPr>
              <a:t>	  		A → C,  </a:t>
            </a:r>
          </a:p>
          <a:p>
            <a:pPr marL="66675" lvl="1" indent="0">
              <a:buNone/>
              <a:tabLst>
                <a:tab pos="266700" algn="l"/>
              </a:tabLst>
            </a:pPr>
            <a:r>
              <a:rPr lang="is-IS" sz="2000" dirty="0">
                <a:latin typeface="Helvetica" charset="0"/>
                <a:cs typeface="Times New Roman"/>
              </a:rPr>
              <a:t>	 		CD → E,  </a:t>
            </a:r>
          </a:p>
          <a:p>
            <a:pPr marL="66675" lvl="1" indent="0">
              <a:buNone/>
              <a:tabLst>
                <a:tab pos="266700" algn="l"/>
              </a:tabLst>
            </a:pPr>
            <a:r>
              <a:rPr lang="is-IS" sz="2000" dirty="0">
                <a:latin typeface="Helvetica" charset="0"/>
                <a:cs typeface="Times New Roman"/>
              </a:rPr>
              <a:t>	 		CD → F, </a:t>
            </a:r>
          </a:p>
          <a:p>
            <a:pPr marL="66675" lvl="1" indent="0">
              <a:buNone/>
              <a:tabLst>
                <a:tab pos="266700" algn="l"/>
              </a:tabLst>
            </a:pPr>
            <a:r>
              <a:rPr lang="is-IS" sz="2000" dirty="0">
                <a:latin typeface="Helvetica" charset="0"/>
                <a:cs typeface="Times New Roman"/>
              </a:rPr>
              <a:t>	 		B → E  }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0E8A7B-477B-6449-AA58-BA7E7511ADA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2765425" y="1100732"/>
            <a:ext cx="6378575" cy="2703513"/>
          </a:xfrm>
        </p:spPr>
        <p:txBody>
          <a:bodyPr/>
          <a:lstStyle/>
          <a:p>
            <a:pPr marL="9049" indent="0">
              <a:spcBef>
                <a:spcPts val="1538"/>
              </a:spcBef>
              <a:buNone/>
            </a:pPr>
            <a:r>
              <a:rPr lang="en-US" sz="1800" dirty="0">
                <a:latin typeface="Helvetica" charset="0"/>
                <a:cs typeface="Times New Roman"/>
              </a:rPr>
              <a:t>F</a:t>
            </a:r>
            <a:r>
              <a:rPr lang="en-US" sz="1800" baseline="24904" dirty="0">
                <a:latin typeface="Helvetica" charset="0"/>
                <a:cs typeface="Times New Roman"/>
              </a:rPr>
              <a:t>+ </a:t>
            </a:r>
            <a:r>
              <a:rPr lang="en-US" sz="1800" dirty="0">
                <a:latin typeface="Helvetica" charset="0"/>
                <a:cs typeface="Times New Roman"/>
              </a:rPr>
              <a:t>(some members of the closure set of FDs can be determined)</a:t>
            </a:r>
          </a:p>
          <a:p>
            <a:pPr marL="609600" lvl="1" indent="-257175">
              <a:lnSpc>
                <a:spcPct val="150000"/>
              </a:lnSpc>
              <a:spcBef>
                <a:spcPts val="0"/>
              </a:spcBef>
              <a:buFont typeface="Arial"/>
              <a:buChar char="•"/>
              <a:tabLst>
                <a:tab pos="609600" algn="l"/>
              </a:tabLst>
            </a:pPr>
            <a:r>
              <a:rPr lang="is-IS" sz="1800" b="1" dirty="0">
                <a:latin typeface="Helvetica" charset="0"/>
                <a:cs typeface="Times New Roman"/>
              </a:rPr>
              <a:t>A → BC </a:t>
            </a:r>
            <a:r>
              <a:rPr lang="is-IS" sz="1800" dirty="0">
                <a:latin typeface="Helvetica" charset="0"/>
                <a:cs typeface="Times New Roman"/>
              </a:rPr>
              <a:t>by combining A → B with A → C</a:t>
            </a:r>
          </a:p>
          <a:p>
            <a:pPr marL="609600" lvl="1" indent="-257175">
              <a:lnSpc>
                <a:spcPct val="150000"/>
              </a:lnSpc>
              <a:spcBef>
                <a:spcPts val="0"/>
              </a:spcBef>
              <a:buFont typeface="Arial"/>
              <a:buChar char="•"/>
              <a:tabLst>
                <a:tab pos="609600" algn="l"/>
              </a:tabLst>
            </a:pPr>
            <a:r>
              <a:rPr lang="en-US" sz="1800" b="1" dirty="0">
                <a:latin typeface="Helvetica" charset="0"/>
                <a:cs typeface="Times New Roman"/>
              </a:rPr>
              <a:t>A </a:t>
            </a:r>
            <a:r>
              <a:rPr lang="en-US" sz="1800" b="1" dirty="0">
                <a:latin typeface="Helvetica" charset="0"/>
                <a:cs typeface="STIXGeneral"/>
              </a:rPr>
              <a:t>→ </a:t>
            </a:r>
            <a:r>
              <a:rPr lang="en-US" sz="1800" b="1" dirty="0">
                <a:latin typeface="Helvetica" charset="0"/>
                <a:cs typeface="Times New Roman"/>
              </a:rPr>
              <a:t>E </a:t>
            </a:r>
            <a:r>
              <a:rPr lang="en-US" sz="1800" dirty="0">
                <a:latin typeface="Helvetica" charset="0"/>
                <a:cs typeface="Times New Roman"/>
              </a:rPr>
              <a:t>by transitivity from A </a:t>
            </a:r>
            <a:r>
              <a:rPr lang="en-US" sz="1800" dirty="0">
                <a:latin typeface="Helvetica" charset="0"/>
                <a:cs typeface="STIXGeneral"/>
              </a:rPr>
              <a:t>→ </a:t>
            </a:r>
            <a:r>
              <a:rPr lang="en-US" sz="1800" dirty="0">
                <a:latin typeface="Helvetica" charset="0"/>
                <a:cs typeface="Times New Roman"/>
              </a:rPr>
              <a:t>B and B </a:t>
            </a:r>
            <a:r>
              <a:rPr lang="en-US" sz="1800" dirty="0">
                <a:latin typeface="Helvetica" charset="0"/>
                <a:cs typeface="STIXGeneral"/>
              </a:rPr>
              <a:t>→ </a:t>
            </a:r>
            <a:r>
              <a:rPr lang="en-US" sz="1800" dirty="0">
                <a:latin typeface="Helvetica" charset="0"/>
                <a:cs typeface="Times New Roman"/>
              </a:rPr>
              <a:t>E</a:t>
            </a:r>
          </a:p>
          <a:p>
            <a:pPr marL="609600" marR="3810" lvl="1" indent="-257175">
              <a:lnSpc>
                <a:spcPct val="150000"/>
              </a:lnSpc>
              <a:spcBef>
                <a:spcPts val="0"/>
              </a:spcBef>
              <a:buFont typeface="Arial"/>
              <a:buChar char="•"/>
              <a:tabLst>
                <a:tab pos="609600" algn="l"/>
              </a:tabLst>
            </a:pPr>
            <a:r>
              <a:rPr lang="en-US" sz="1800" b="1" dirty="0">
                <a:latin typeface="Helvetica" charset="0"/>
                <a:cs typeface="Times New Roman"/>
              </a:rPr>
              <a:t>AD </a:t>
            </a:r>
            <a:r>
              <a:rPr lang="en-US" sz="1800" b="1" dirty="0">
                <a:latin typeface="Helvetica" charset="0"/>
                <a:cs typeface="STIXGeneral"/>
              </a:rPr>
              <a:t>→ </a:t>
            </a:r>
            <a:r>
              <a:rPr lang="en-US" sz="1800" b="1" dirty="0">
                <a:latin typeface="Helvetica" charset="0"/>
                <a:cs typeface="Times New Roman"/>
              </a:rPr>
              <a:t>F </a:t>
            </a:r>
            <a:r>
              <a:rPr lang="en-US" sz="1800" dirty="0">
                <a:latin typeface="Helvetica" charset="0"/>
                <a:cs typeface="Times New Roman"/>
              </a:rPr>
              <a:t>by augmenting A </a:t>
            </a:r>
            <a:r>
              <a:rPr lang="en-US" sz="1800" dirty="0">
                <a:latin typeface="Helvetica" charset="0"/>
                <a:cs typeface="STIXGeneral"/>
              </a:rPr>
              <a:t>→ </a:t>
            </a:r>
            <a:r>
              <a:rPr lang="en-US" sz="1800" dirty="0">
                <a:latin typeface="Helvetica" charset="0"/>
                <a:cs typeface="Times New Roman"/>
              </a:rPr>
              <a:t>C with D, to get AD </a:t>
            </a:r>
            <a:r>
              <a:rPr lang="en-US" sz="1800" dirty="0">
                <a:latin typeface="Helvetica" charset="0"/>
                <a:cs typeface="STIXGeneral"/>
              </a:rPr>
              <a:t>→ </a:t>
            </a:r>
            <a:r>
              <a:rPr lang="en-US" sz="1800" dirty="0">
                <a:latin typeface="Helvetica" charset="0"/>
                <a:cs typeface="Times New Roman"/>
              </a:rPr>
              <a:t>CD and then transitivity with CD </a:t>
            </a:r>
            <a:r>
              <a:rPr lang="en-US" sz="1800" dirty="0">
                <a:latin typeface="Helvetica" charset="0"/>
                <a:cs typeface="STIXGeneral"/>
              </a:rPr>
              <a:t>→ </a:t>
            </a:r>
            <a:r>
              <a:rPr lang="en-US" sz="1800" dirty="0">
                <a:latin typeface="Helvetica" charset="0"/>
                <a:cs typeface="Times New Roman"/>
              </a:rPr>
              <a:t>F</a:t>
            </a:r>
          </a:p>
          <a:p>
            <a:pPr marL="609600" marR="118110" lvl="1" indent="-257175">
              <a:lnSpc>
                <a:spcPct val="150000"/>
              </a:lnSpc>
              <a:spcBef>
                <a:spcPts val="0"/>
              </a:spcBef>
              <a:buFont typeface="Arial"/>
              <a:buChar char="•"/>
              <a:tabLst>
                <a:tab pos="609600" algn="l"/>
              </a:tabLst>
            </a:pPr>
            <a:r>
              <a:rPr lang="en-US" sz="1800" b="1" dirty="0">
                <a:latin typeface="Helvetica" charset="0"/>
                <a:cs typeface="Times New Roman"/>
              </a:rPr>
              <a:t>CD </a:t>
            </a:r>
            <a:r>
              <a:rPr lang="en-US" sz="1800" b="1" dirty="0">
                <a:latin typeface="Helvetica" charset="0"/>
                <a:cs typeface="STIXGeneral"/>
              </a:rPr>
              <a:t>→ </a:t>
            </a:r>
            <a:r>
              <a:rPr lang="en-US" sz="1800" b="1" dirty="0">
                <a:latin typeface="Helvetica" charset="0"/>
                <a:cs typeface="Times New Roman"/>
              </a:rPr>
              <a:t>EF </a:t>
            </a:r>
            <a:r>
              <a:rPr lang="en-US" sz="1800" dirty="0">
                <a:latin typeface="Helvetica" charset="0"/>
                <a:cs typeface="Times New Roman"/>
              </a:rPr>
              <a:t>by combining CD </a:t>
            </a:r>
            <a:r>
              <a:rPr lang="en-US" sz="1800" dirty="0">
                <a:latin typeface="Helvetica" charset="0"/>
                <a:cs typeface="STIXGeneral"/>
              </a:rPr>
              <a:t>→ </a:t>
            </a:r>
            <a:r>
              <a:rPr lang="en-US" sz="1800" dirty="0">
                <a:latin typeface="Helvetica" charset="0"/>
                <a:cs typeface="Times New Roman"/>
              </a:rPr>
              <a:t>F with CD </a:t>
            </a:r>
            <a:r>
              <a:rPr lang="en-US" sz="1800" dirty="0">
                <a:latin typeface="Helvetica" charset="0"/>
                <a:cs typeface="STIXGeneral"/>
              </a:rPr>
              <a:t>→ </a:t>
            </a:r>
            <a:r>
              <a:rPr lang="en-US" sz="1800" dirty="0">
                <a:latin typeface="Helvetica" charset="0"/>
                <a:cs typeface="Times New Roman"/>
              </a:rPr>
              <a:t>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25</a:t>
            </a:fld>
            <a:endParaRPr spc="4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673522-BE7E-9C4B-AE9B-1A8BD4100950}"/>
              </a:ext>
            </a:extLst>
          </p:cNvPr>
          <p:cNvSpPr txBox="1"/>
          <p:nvPr/>
        </p:nvSpPr>
        <p:spPr>
          <a:xfrm>
            <a:off x="889001" y="4296972"/>
            <a:ext cx="7706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675" lvl="1" indent="0">
              <a:buNone/>
              <a:tabLst>
                <a:tab pos="266700" algn="l"/>
              </a:tabLst>
            </a:pPr>
            <a:r>
              <a:rPr lang="is-IS" sz="2000" dirty="0">
                <a:latin typeface="Helvetica" charset="0"/>
                <a:cs typeface="Times New Roman"/>
              </a:rPr>
              <a:t>F</a:t>
            </a:r>
            <a:r>
              <a:rPr lang="is-IS" sz="2000" baseline="30000" dirty="0">
                <a:latin typeface="Helvetica" charset="0"/>
                <a:cs typeface="Times New Roman"/>
              </a:rPr>
              <a:t>+</a:t>
            </a:r>
            <a:r>
              <a:rPr lang="is-IS" sz="2000" dirty="0">
                <a:latin typeface="Helvetica" charset="0"/>
                <a:cs typeface="Times New Roman"/>
              </a:rPr>
              <a:t> = { 	A → B, 	A → C, 	 A → BC, CD → E, CD → F, B → E,  </a:t>
            </a:r>
          </a:p>
          <a:p>
            <a:pPr marL="66675" lvl="1" indent="0">
              <a:buNone/>
              <a:tabLst>
                <a:tab pos="266700" algn="l"/>
              </a:tabLst>
            </a:pPr>
            <a:r>
              <a:rPr lang="is-IS" sz="2000" dirty="0">
                <a:latin typeface="Helvetica" charset="0"/>
                <a:cs typeface="Times New Roman"/>
              </a:rPr>
              <a:t>	 		A → E, AD →</a:t>
            </a:r>
            <a:r>
              <a:rPr lang="is-IS" sz="2000" dirty="0">
                <a:latin typeface="Helvetica" charset="0"/>
                <a:cs typeface="Times New Roman"/>
                <a:sym typeface="Wingdings" pitchFamily="2" charset="2"/>
              </a:rPr>
              <a:t> F, CD </a:t>
            </a:r>
            <a:r>
              <a:rPr lang="is-IS" sz="2000" dirty="0">
                <a:latin typeface="Helvetica" charset="0"/>
                <a:cs typeface="Times New Roman"/>
              </a:rPr>
              <a:t>→ EF, (plus others)}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4B461-E06B-45BE-B958-2DFC320B31BA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C9A382-FA73-45BA-8B59-7A5F4B78C35C}"/>
              </a:ext>
            </a:extLst>
          </p:cNvPr>
          <p:cNvSpPr txBox="1"/>
          <p:nvPr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18CE7-C1CB-420E-A972-648D96D9049C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D347DA-CEAD-4205-B38C-10C51C30D9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9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2675-7AB1-9C4C-9858-B940761B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Closure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65148"/>
            <a:ext cx="8229600" cy="262104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 (A, B, C, D, E)</a:t>
            </a:r>
          </a:p>
          <a:p>
            <a:pPr indent="0">
              <a:spcBef>
                <a:spcPts val="450"/>
              </a:spcBef>
              <a:buNone/>
            </a:pPr>
            <a:r>
              <a:rPr lang="en-US" sz="2000" dirty="0"/>
              <a:t>A ➝ B </a:t>
            </a:r>
          </a:p>
          <a:p>
            <a:pPr indent="0">
              <a:spcBef>
                <a:spcPts val="450"/>
              </a:spcBef>
              <a:buNone/>
            </a:pPr>
            <a:r>
              <a:rPr lang="en-US" sz="2000" dirty="0"/>
              <a:t>CD ➝ E</a:t>
            </a:r>
          </a:p>
          <a:p>
            <a:pPr indent="0">
              <a:spcBef>
                <a:spcPts val="450"/>
              </a:spcBef>
              <a:buNone/>
            </a:pPr>
            <a:r>
              <a:rPr lang="en-US" sz="2000" dirty="0"/>
              <a:t>E ➝ A</a:t>
            </a:r>
          </a:p>
          <a:p>
            <a:pPr indent="0">
              <a:spcBef>
                <a:spcPts val="450"/>
              </a:spcBef>
              <a:buNone/>
            </a:pPr>
            <a:r>
              <a:rPr lang="en-US" sz="2000" dirty="0"/>
              <a:t>B ➝ E</a:t>
            </a:r>
            <a:endParaRPr lang="en-US" sz="1600" dirty="0"/>
          </a:p>
          <a:p>
            <a:pPr marL="0" indent="0">
              <a:spcBef>
                <a:spcPts val="450"/>
              </a:spcBef>
              <a:buNone/>
            </a:pPr>
            <a:endParaRPr lang="en-US" sz="1800" dirty="0"/>
          </a:p>
          <a:p>
            <a:pPr marL="0" indent="0">
              <a:spcBef>
                <a:spcPts val="450"/>
              </a:spcBef>
              <a:buNone/>
            </a:pPr>
            <a:r>
              <a:rPr lang="en-US" sz="1800" dirty="0"/>
              <a:t>What are the minimum set of keys that will generate all the attributes of R?</a:t>
            </a:r>
          </a:p>
          <a:p>
            <a:pPr lvl="1">
              <a:spcBef>
                <a:spcPts val="450"/>
              </a:spcBef>
            </a:pPr>
            <a:r>
              <a:rPr lang="en-US" sz="1600" dirty="0"/>
              <a:t>The first step is to find the attribute closure for each functional dependency</a:t>
            </a:r>
          </a:p>
          <a:p>
            <a:pPr lvl="1">
              <a:spcBef>
                <a:spcPts val="450"/>
              </a:spcBef>
            </a:pPr>
            <a:r>
              <a:rPr lang="en-US" sz="1600" dirty="0"/>
              <a:t>Find the minimum set of left-hand attributes that will generate all the attributes of 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DA51A-8008-944E-BB44-0BAD2121855B}"/>
              </a:ext>
            </a:extLst>
          </p:cNvPr>
          <p:cNvSpPr txBox="1"/>
          <p:nvPr/>
        </p:nvSpPr>
        <p:spPr>
          <a:xfrm>
            <a:off x="457199" y="1064398"/>
            <a:ext cx="8229599" cy="7540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438150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2400" b="1" u="sng" dirty="0">
                <a:solidFill>
                  <a:srgbClr val="000000"/>
                </a:solidFill>
                <a:sym typeface="Helvetica Light"/>
              </a:rPr>
              <a:t>Attribute</a:t>
            </a:r>
            <a:r>
              <a:rPr lang="en-US" sz="2400" b="1" dirty="0">
                <a:solidFill>
                  <a:srgbClr val="000000"/>
                </a:solidFill>
                <a:sym typeface="Helvetica Light"/>
              </a:rPr>
              <a:t> closure</a:t>
            </a:r>
            <a:r>
              <a:rPr lang="en-US" sz="2000" dirty="0">
                <a:solidFill>
                  <a:srgbClr val="000000"/>
                </a:solidFill>
                <a:sym typeface="Helvetica Light"/>
              </a:rPr>
              <a:t>: the set of attributes, A, such that X </a:t>
            </a:r>
            <a:r>
              <a:rPr lang="en-US" sz="2000" dirty="0"/>
              <a:t>➝</a:t>
            </a:r>
            <a:r>
              <a:rPr lang="en-US" sz="2000" dirty="0">
                <a:solidFill>
                  <a:srgbClr val="000000"/>
                </a:solidFill>
                <a:sym typeface="Helvetica Light"/>
              </a:rPr>
              <a:t> A can be inferred using Armstrong Axioms</a:t>
            </a:r>
            <a:endParaRPr lang="en-US" sz="2800" dirty="0">
              <a:solidFill>
                <a:srgbClr val="000000"/>
              </a:solidFill>
              <a:latin typeface="+mn-lt"/>
              <a:ea typeface="+mn-ea"/>
              <a:sym typeface="Helvetica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F7024-4A63-423C-BDCC-586247BA44BA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25DD4-DFED-43D6-B954-27FB51A9086B}"/>
              </a:ext>
            </a:extLst>
          </p:cNvPr>
          <p:cNvSpPr txBox="1"/>
          <p:nvPr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BD180-7577-4254-B578-AB6B09A2E59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275B32-6CB0-4931-8932-0CDFB97A48B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57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A885-538C-D14F-A902-B8A2173F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to Closure – A roadmap!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8911-E48F-4FB0-982E-04BA25B17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900"/>
              </a:spcBef>
              <a:buNone/>
              <a:tabLst>
                <a:tab pos="266700" algn="l"/>
                <a:tab pos="2248376" algn="l"/>
              </a:tabLst>
            </a:pPr>
            <a:r>
              <a:rPr lang="en-US" dirty="0">
                <a:latin typeface="Helvetica" charset="0"/>
                <a:cs typeface="Times New Roman"/>
              </a:rPr>
              <a:t>The closure of {A</a:t>
            </a:r>
            <a:r>
              <a:rPr lang="en-US" baseline="-25000" dirty="0">
                <a:latin typeface="Helvetica" charset="0"/>
                <a:cs typeface="Times New Roman"/>
              </a:rPr>
              <a:t>1</a:t>
            </a:r>
            <a:r>
              <a:rPr lang="en-US" dirty="0">
                <a:latin typeface="Helvetica" charset="0"/>
                <a:cs typeface="Times New Roman"/>
              </a:rPr>
              <a:t>, A</a:t>
            </a:r>
            <a:r>
              <a:rPr lang="en-US" baseline="-25000" dirty="0">
                <a:latin typeface="Helvetica" charset="0"/>
                <a:cs typeface="Times New Roman"/>
              </a:rPr>
              <a:t>2</a:t>
            </a:r>
            <a:r>
              <a:rPr lang="en-US" dirty="0">
                <a:latin typeface="Helvetica" charset="0"/>
                <a:cs typeface="Times New Roman"/>
              </a:rPr>
              <a:t>, </a:t>
            </a:r>
            <a:r>
              <a:rPr lang="mr-IN" dirty="0">
                <a:latin typeface="Helvetica" charset="0"/>
                <a:cs typeface="Times New Roman"/>
              </a:rPr>
              <a:t>…</a:t>
            </a:r>
            <a:r>
              <a:rPr lang="en-US" dirty="0">
                <a:latin typeface="Helvetica" charset="0"/>
                <a:cs typeface="Times New Roman"/>
              </a:rPr>
              <a:t> A</a:t>
            </a:r>
            <a:r>
              <a:rPr lang="en-US" baseline="-25000" dirty="0">
                <a:latin typeface="Helvetica" charset="0"/>
                <a:cs typeface="Times New Roman"/>
              </a:rPr>
              <a:t>n</a:t>
            </a:r>
            <a:r>
              <a:rPr lang="en-US" dirty="0">
                <a:latin typeface="Helvetica" charset="0"/>
                <a:cs typeface="Times New Roman"/>
              </a:rPr>
              <a:t>} under the FD’s in </a:t>
            </a:r>
            <a:r>
              <a:rPr lang="en-US" i="1" dirty="0">
                <a:latin typeface="Helvetica" charset="0"/>
                <a:cs typeface="Times New Roman"/>
              </a:rPr>
              <a:t>S</a:t>
            </a:r>
            <a:r>
              <a:rPr lang="en-US" dirty="0">
                <a:latin typeface="Helvetica" charset="0"/>
                <a:cs typeface="Times New Roman"/>
              </a:rPr>
              <a:t> is the set of attributes </a:t>
            </a:r>
            <a:r>
              <a:rPr lang="en-US" i="1" dirty="0">
                <a:latin typeface="Helvetica" charset="0"/>
                <a:cs typeface="Times New Roman"/>
              </a:rPr>
              <a:t>B</a:t>
            </a:r>
            <a:r>
              <a:rPr lang="en-US" dirty="0">
                <a:latin typeface="Helvetica" charset="0"/>
                <a:cs typeface="Times New Roman"/>
              </a:rPr>
              <a:t> such that every relation that satisfies all the FD’s in set </a:t>
            </a:r>
            <a:r>
              <a:rPr lang="en-US" i="1" dirty="0">
                <a:latin typeface="Helvetica" charset="0"/>
                <a:cs typeface="Times New Roman"/>
              </a:rPr>
              <a:t>S</a:t>
            </a:r>
            <a:r>
              <a:rPr lang="en-US" dirty="0">
                <a:latin typeface="Helvetica" charset="0"/>
                <a:cs typeface="Times New Roman"/>
              </a:rPr>
              <a:t> also satisfies A</a:t>
            </a:r>
            <a:r>
              <a:rPr lang="en-US" baseline="-25000" dirty="0">
                <a:latin typeface="Helvetica" charset="0"/>
                <a:cs typeface="Times New Roman"/>
              </a:rPr>
              <a:t>1</a:t>
            </a:r>
            <a:r>
              <a:rPr lang="en-US" dirty="0">
                <a:latin typeface="Helvetica" charset="0"/>
                <a:cs typeface="Times New Roman"/>
              </a:rPr>
              <a:t>, A</a:t>
            </a:r>
            <a:r>
              <a:rPr lang="en-US" baseline="-25000" dirty="0">
                <a:latin typeface="Helvetica" charset="0"/>
                <a:cs typeface="Times New Roman"/>
              </a:rPr>
              <a:t>2</a:t>
            </a:r>
            <a:r>
              <a:rPr lang="en-US" dirty="0">
                <a:latin typeface="Helvetica" charset="0"/>
                <a:cs typeface="Times New Roman"/>
              </a:rPr>
              <a:t>, </a:t>
            </a:r>
            <a:r>
              <a:rPr lang="mr-IN" dirty="0">
                <a:latin typeface="Helvetica" charset="0"/>
                <a:cs typeface="Times New Roman"/>
              </a:rPr>
              <a:t>…</a:t>
            </a:r>
            <a:r>
              <a:rPr lang="en-US" dirty="0">
                <a:latin typeface="Helvetica" charset="0"/>
                <a:cs typeface="Times New Roman"/>
              </a:rPr>
              <a:t> A</a:t>
            </a:r>
            <a:r>
              <a:rPr lang="en-US" baseline="-25000" dirty="0">
                <a:latin typeface="Helvetica" charset="0"/>
                <a:cs typeface="Times New Roman"/>
              </a:rPr>
              <a:t>n </a:t>
            </a:r>
            <a:r>
              <a:rPr lang="en-US" dirty="0">
                <a:latin typeface="Helvetica" charset="0"/>
                <a:cs typeface="Times New Roman"/>
              </a:rPr>
              <a:t>➝ </a:t>
            </a:r>
            <a:r>
              <a:rPr lang="en-US" i="1" dirty="0">
                <a:latin typeface="Helvetica" charset="0"/>
                <a:cs typeface="Times New Roman"/>
              </a:rPr>
              <a:t>B</a:t>
            </a:r>
            <a:r>
              <a:rPr lang="en-US" dirty="0">
                <a:latin typeface="Helvetica" charset="0"/>
                <a:cs typeface="Times New Roman"/>
              </a:rPr>
              <a:t> </a:t>
            </a:r>
          </a:p>
          <a:p>
            <a:pPr marL="409575" lvl="1">
              <a:spcBef>
                <a:spcPts val="900"/>
              </a:spcBef>
              <a:tabLst>
                <a:tab pos="266700" algn="l"/>
                <a:tab pos="2248376" algn="l"/>
              </a:tabLst>
            </a:pPr>
            <a:r>
              <a:rPr lang="en-US" i="1" dirty="0">
                <a:latin typeface="Helvetica" charset="0"/>
                <a:cs typeface="Times New Roman"/>
              </a:rPr>
              <a:t>This is denoted by {A</a:t>
            </a:r>
            <a:r>
              <a:rPr lang="en-US" i="1" baseline="-25000" dirty="0">
                <a:latin typeface="Helvetica" charset="0"/>
                <a:cs typeface="Times New Roman"/>
              </a:rPr>
              <a:t>1</a:t>
            </a:r>
            <a:r>
              <a:rPr lang="en-US" i="1" dirty="0">
                <a:latin typeface="Helvetica" charset="0"/>
                <a:cs typeface="Times New Roman"/>
              </a:rPr>
              <a:t>, A</a:t>
            </a:r>
            <a:r>
              <a:rPr lang="en-US" i="1" baseline="-25000" dirty="0">
                <a:latin typeface="Helvetica" charset="0"/>
                <a:cs typeface="Times New Roman"/>
              </a:rPr>
              <a:t>2</a:t>
            </a:r>
            <a:r>
              <a:rPr lang="en-US" i="1" dirty="0">
                <a:latin typeface="Helvetica" charset="0"/>
                <a:cs typeface="Times New Roman"/>
              </a:rPr>
              <a:t>, </a:t>
            </a:r>
            <a:r>
              <a:rPr lang="mr-IN" i="1" dirty="0">
                <a:latin typeface="Helvetica" charset="0"/>
                <a:cs typeface="Times New Roman"/>
              </a:rPr>
              <a:t>…</a:t>
            </a:r>
            <a:r>
              <a:rPr lang="en-US" i="1" dirty="0">
                <a:latin typeface="Helvetica" charset="0"/>
                <a:cs typeface="Times New Roman"/>
              </a:rPr>
              <a:t> A</a:t>
            </a:r>
            <a:r>
              <a:rPr lang="en-US" i="1" baseline="-25000" dirty="0">
                <a:latin typeface="Helvetica" charset="0"/>
                <a:cs typeface="Times New Roman"/>
              </a:rPr>
              <a:t>n</a:t>
            </a:r>
            <a:r>
              <a:rPr lang="en-US" i="1" dirty="0">
                <a:latin typeface="Helvetica" charset="0"/>
                <a:cs typeface="Times New Roman"/>
              </a:rPr>
              <a:t>}</a:t>
            </a:r>
            <a:r>
              <a:rPr lang="en-US" b="1" i="1" baseline="30000" dirty="0">
                <a:latin typeface="Helvetica" charset="0"/>
                <a:cs typeface="Times New Roman"/>
              </a:rPr>
              <a:t>+</a:t>
            </a:r>
          </a:p>
          <a:p>
            <a:pPr marL="0" indent="0">
              <a:spcBef>
                <a:spcPts val="900"/>
              </a:spcBef>
              <a:buNone/>
              <a:tabLst>
                <a:tab pos="266700" algn="l"/>
                <a:tab pos="2248376" algn="l"/>
              </a:tabLst>
            </a:pPr>
            <a:r>
              <a:rPr lang="en-US" dirty="0">
                <a:latin typeface="Helvetica" charset="0"/>
                <a:cs typeface="Times New Roman"/>
              </a:rPr>
              <a:t>Algorithm:</a:t>
            </a:r>
          </a:p>
          <a:p>
            <a:pPr marL="352425">
              <a:spcBef>
                <a:spcPts val="900"/>
              </a:spcBef>
              <a:buFont typeface="+mj-lt"/>
              <a:buAutoNum type="arabicPeriod"/>
              <a:tabLst>
                <a:tab pos="266700" algn="l"/>
                <a:tab pos="2248376" algn="l"/>
              </a:tabLst>
            </a:pPr>
            <a:r>
              <a:rPr lang="en-US" dirty="0">
                <a:latin typeface="Helvetica" charset="0"/>
                <a:cs typeface="Times New Roman"/>
              </a:rPr>
              <a:t>Split the FD’s of S, so that each FD in S has a single attribute on the right.</a:t>
            </a:r>
          </a:p>
          <a:p>
            <a:pPr marL="352425">
              <a:spcBef>
                <a:spcPts val="900"/>
              </a:spcBef>
              <a:buFont typeface="+mj-lt"/>
              <a:buAutoNum type="arabicPeriod"/>
              <a:tabLst>
                <a:tab pos="266700" algn="l"/>
                <a:tab pos="2248376" algn="l"/>
              </a:tabLst>
            </a:pPr>
            <a:r>
              <a:rPr lang="en-US" dirty="0">
                <a:latin typeface="Helvetica" charset="0"/>
                <a:cs typeface="Times New Roman"/>
              </a:rPr>
              <a:t>Let X be the set of attributes that will become the closure. Initialize X to {A</a:t>
            </a:r>
            <a:r>
              <a:rPr lang="en-US" baseline="-25000" dirty="0">
                <a:latin typeface="Helvetica" charset="0"/>
                <a:cs typeface="Times New Roman"/>
              </a:rPr>
              <a:t>1</a:t>
            </a:r>
            <a:r>
              <a:rPr lang="en-US" dirty="0">
                <a:latin typeface="Helvetica" charset="0"/>
                <a:cs typeface="Times New Roman"/>
              </a:rPr>
              <a:t>, A</a:t>
            </a:r>
            <a:r>
              <a:rPr lang="en-US" baseline="-25000" dirty="0">
                <a:latin typeface="Helvetica" charset="0"/>
                <a:cs typeface="Times New Roman"/>
              </a:rPr>
              <a:t>2</a:t>
            </a:r>
            <a:r>
              <a:rPr lang="en-US" dirty="0">
                <a:latin typeface="Helvetica" charset="0"/>
                <a:cs typeface="Times New Roman"/>
              </a:rPr>
              <a:t>, </a:t>
            </a:r>
            <a:r>
              <a:rPr lang="mr-IN" dirty="0">
                <a:latin typeface="Helvetica" charset="0"/>
                <a:cs typeface="Times New Roman"/>
              </a:rPr>
              <a:t>…</a:t>
            </a:r>
            <a:r>
              <a:rPr lang="en-US" dirty="0">
                <a:latin typeface="Helvetica" charset="0"/>
                <a:cs typeface="Times New Roman"/>
              </a:rPr>
              <a:t> A</a:t>
            </a:r>
            <a:r>
              <a:rPr lang="en-US" baseline="-25000" dirty="0">
                <a:latin typeface="Helvetica" charset="0"/>
                <a:cs typeface="Times New Roman"/>
              </a:rPr>
              <a:t>n</a:t>
            </a:r>
            <a:r>
              <a:rPr lang="en-US" dirty="0">
                <a:latin typeface="Helvetica" charset="0"/>
                <a:cs typeface="Times New Roman"/>
              </a:rPr>
              <a:t>} </a:t>
            </a:r>
          </a:p>
          <a:p>
            <a:pPr marL="352425">
              <a:spcBef>
                <a:spcPts val="900"/>
              </a:spcBef>
              <a:buFont typeface="+mj-lt"/>
              <a:buAutoNum type="arabicPeriod"/>
              <a:tabLst>
                <a:tab pos="266700" algn="l"/>
                <a:tab pos="2248376" algn="l"/>
              </a:tabLst>
            </a:pPr>
            <a:r>
              <a:rPr lang="en-US" dirty="0">
                <a:latin typeface="Helvetica" charset="0"/>
                <a:cs typeface="Times New Roman"/>
              </a:rPr>
              <a:t>Repeatedly search for some FD, such that the right side is not in X and add the right side to X, until no more attributes can be added.</a:t>
            </a:r>
          </a:p>
          <a:p>
            <a:pPr marL="352425">
              <a:spcBef>
                <a:spcPts val="900"/>
              </a:spcBef>
              <a:buFont typeface="+mj-lt"/>
              <a:buAutoNum type="arabicPeriod"/>
              <a:tabLst>
                <a:tab pos="266700" algn="l"/>
                <a:tab pos="2248376" algn="l"/>
              </a:tabLst>
            </a:pPr>
            <a:r>
              <a:rPr lang="en-US" dirty="0">
                <a:latin typeface="Helvetica" charset="0"/>
                <a:cs typeface="Times New Roman"/>
              </a:rPr>
              <a:t>X now represents the closure of attributes, {A</a:t>
            </a:r>
            <a:r>
              <a:rPr lang="en-US" baseline="-25000" dirty="0">
                <a:latin typeface="Helvetica" charset="0"/>
                <a:cs typeface="Times New Roman"/>
              </a:rPr>
              <a:t>1</a:t>
            </a:r>
            <a:r>
              <a:rPr lang="en-US" dirty="0">
                <a:latin typeface="Helvetica" charset="0"/>
                <a:cs typeface="Times New Roman"/>
              </a:rPr>
              <a:t>, A</a:t>
            </a:r>
            <a:r>
              <a:rPr lang="en-US" baseline="-25000" dirty="0">
                <a:latin typeface="Helvetica" charset="0"/>
                <a:cs typeface="Times New Roman"/>
              </a:rPr>
              <a:t>2</a:t>
            </a:r>
            <a:r>
              <a:rPr lang="en-US" dirty="0">
                <a:latin typeface="Helvetica" charset="0"/>
                <a:cs typeface="Times New Roman"/>
              </a:rPr>
              <a:t>, </a:t>
            </a:r>
            <a:r>
              <a:rPr lang="mr-IN" dirty="0">
                <a:latin typeface="Helvetica" charset="0"/>
                <a:cs typeface="Times New Roman"/>
              </a:rPr>
              <a:t>…</a:t>
            </a:r>
            <a:r>
              <a:rPr lang="en-US" dirty="0">
                <a:latin typeface="Helvetica" charset="0"/>
                <a:cs typeface="Times New Roman"/>
              </a:rPr>
              <a:t> A</a:t>
            </a:r>
            <a:r>
              <a:rPr lang="en-US" baseline="-25000" dirty="0">
                <a:latin typeface="Helvetica" charset="0"/>
                <a:cs typeface="Times New Roman"/>
              </a:rPr>
              <a:t>n</a:t>
            </a:r>
            <a:r>
              <a:rPr lang="en-US" dirty="0">
                <a:latin typeface="Helvetica" charset="0"/>
                <a:cs typeface="Times New Roman"/>
              </a:rPr>
              <a:t>}</a:t>
            </a:r>
            <a:r>
              <a:rPr lang="en-US" b="1" baseline="30000" dirty="0">
                <a:latin typeface="Helvetica" charset="0"/>
                <a:cs typeface="Times New Roman"/>
              </a:rPr>
              <a:t> +</a:t>
            </a:r>
          </a:p>
          <a:p>
            <a:endParaRPr lang="en-US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27</a:t>
            </a:fld>
            <a:endParaRPr spc="4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22355-5CE3-47DD-A447-928560727F54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74097-132B-4C0D-8CFF-160D4026655E}"/>
              </a:ext>
            </a:extLst>
          </p:cNvPr>
          <p:cNvSpPr txBox="1"/>
          <p:nvPr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65828-97B9-4B51-85DA-95E5CEB5E9AC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4A41DC-21C5-4862-BC3B-8BA0C5F6883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23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DB47D-08EB-482D-A050-E502AAE2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0B730-BE65-4E34-8576-CB5EB109DB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9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29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1473898" y="965502"/>
            <a:ext cx="6355652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lvl="1">
              <a:spcAft>
                <a:spcPts val="900"/>
              </a:spcAft>
              <a:tabLst>
                <a:tab pos="266700" algn="l"/>
              </a:tabLst>
            </a:pPr>
            <a:r>
              <a:rPr lang="is-IS" dirty="0">
                <a:latin typeface="Helvetica" charset="0"/>
                <a:cs typeface="Times New Roman"/>
              </a:rPr>
              <a:t>R (A, B, C, D, E, F) </a:t>
            </a:r>
          </a:p>
          <a:p>
            <a:pPr marL="352425" lvl="1">
              <a:tabLst>
                <a:tab pos="266700" algn="l"/>
              </a:tabLst>
            </a:pPr>
            <a:r>
              <a:rPr lang="is-IS" dirty="0">
                <a:latin typeface="Helvetica" charset="0"/>
                <a:cs typeface="Times New Roman"/>
              </a:rPr>
              <a:t>F = { AB → C, </a:t>
            </a:r>
          </a:p>
          <a:p>
            <a:pPr marL="352425" lvl="1">
              <a:tabLst>
                <a:tab pos="266700" algn="l"/>
              </a:tabLst>
            </a:pPr>
            <a:r>
              <a:rPr lang="is-IS" dirty="0">
                <a:latin typeface="Helvetica" charset="0"/>
                <a:cs typeface="Times New Roman"/>
              </a:rPr>
              <a:t>	   BC → AD, </a:t>
            </a:r>
          </a:p>
          <a:p>
            <a:pPr marL="352425" lvl="1">
              <a:tabLst>
                <a:tab pos="266700" algn="l"/>
              </a:tabLst>
            </a:pPr>
            <a:r>
              <a:rPr lang="is-IS" dirty="0">
                <a:latin typeface="Helvetica" charset="0"/>
                <a:cs typeface="Times New Roman"/>
              </a:rPr>
              <a:t>	   D → E, </a:t>
            </a:r>
          </a:p>
          <a:p>
            <a:pPr marL="352425" lvl="1">
              <a:tabLst>
                <a:tab pos="266700" algn="l"/>
              </a:tabLst>
            </a:pPr>
            <a:r>
              <a:rPr lang="is-IS" dirty="0">
                <a:latin typeface="Helvetica" charset="0"/>
                <a:cs typeface="Times New Roman"/>
              </a:rPr>
              <a:t>	   CF → B }</a:t>
            </a:r>
            <a:endParaRPr dirty="0">
              <a:latin typeface="Helvetica" charset="0"/>
              <a:cs typeface="Times New Roman"/>
            </a:endParaRPr>
          </a:p>
          <a:p>
            <a:pPr marL="351949">
              <a:spcBef>
                <a:spcPts val="1538"/>
              </a:spcBef>
            </a:pPr>
            <a:r>
              <a:rPr lang="en-US" dirty="0">
                <a:latin typeface="Helvetica" charset="0"/>
                <a:cs typeface="Times New Roman"/>
              </a:rPr>
              <a:t>What is the closure of {AB}?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83A05F-06DE-714B-ADBC-06538878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43662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484427" y="43934"/>
            <a:ext cx="153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Normalization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Database design and implementation</a:t>
            </a:r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65E01BA-23C0-46CA-9B52-9840E1BA4B7D}"/>
              </a:ext>
            </a:extLst>
          </p:cNvPr>
          <p:cNvSpPr txBox="1"/>
          <p:nvPr/>
        </p:nvSpPr>
        <p:spPr>
          <a:xfrm>
            <a:off x="246355" y="1819953"/>
            <a:ext cx="1096682" cy="64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Problem</a:t>
            </a:r>
          </a:p>
          <a:p>
            <a:pPr algn="ctr"/>
            <a:r>
              <a:rPr lang="en-US" sz="1600" dirty="0"/>
              <a:t>definition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8EF3C3-44BB-4FC1-8278-75D84FF83CAF}"/>
              </a:ext>
            </a:extLst>
          </p:cNvPr>
          <p:cNvCxnSpPr>
            <a:cxnSpLocks/>
          </p:cNvCxnSpPr>
          <p:nvPr/>
        </p:nvCxnSpPr>
        <p:spPr>
          <a:xfrm>
            <a:off x="1302222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667025-E382-418A-823E-C2C2A244BE2D}"/>
              </a:ext>
            </a:extLst>
          </p:cNvPr>
          <p:cNvCxnSpPr>
            <a:cxnSpLocks/>
          </p:cNvCxnSpPr>
          <p:nvPr/>
        </p:nvCxnSpPr>
        <p:spPr>
          <a:xfrm>
            <a:off x="2352563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536A78-2CC4-410D-9020-0C343A4B2FCA}"/>
              </a:ext>
            </a:extLst>
          </p:cNvPr>
          <p:cNvSpPr txBox="1"/>
          <p:nvPr/>
        </p:nvSpPr>
        <p:spPr>
          <a:xfrm>
            <a:off x="1490969" y="1828137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Data </a:t>
            </a:r>
            <a:br>
              <a:rPr lang="en-US" sz="1600" dirty="0"/>
            </a:br>
            <a:r>
              <a:rPr lang="en-US" sz="1600" dirty="0"/>
              <a:t>modeling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DF10B-251C-4F5B-8984-9A827DE9293A}"/>
              </a:ext>
            </a:extLst>
          </p:cNvPr>
          <p:cNvSpPr txBox="1"/>
          <p:nvPr/>
        </p:nvSpPr>
        <p:spPr>
          <a:xfrm>
            <a:off x="2606649" y="1825203"/>
            <a:ext cx="1014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Relational</a:t>
            </a:r>
            <a:br>
              <a:rPr lang="en-US" sz="1600" dirty="0"/>
            </a:br>
            <a:r>
              <a:rPr lang="en-US" sz="1600" dirty="0"/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186ACC-80B8-4235-9750-09DD88AFF9EE}"/>
              </a:ext>
            </a:extLst>
          </p:cNvPr>
          <p:cNvSpPr txBox="1"/>
          <p:nvPr/>
        </p:nvSpPr>
        <p:spPr>
          <a:xfrm>
            <a:off x="5056132" y="1804945"/>
            <a:ext cx="136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Functional</a:t>
            </a:r>
            <a:br>
              <a:rPr lang="en-US" sz="1600" dirty="0"/>
            </a:br>
            <a:r>
              <a:rPr lang="en-US" sz="1600" dirty="0"/>
              <a:t>Dependencies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8123B-BA5F-4C03-80CC-0AF25B4B8DD9}"/>
              </a:ext>
            </a:extLst>
          </p:cNvPr>
          <p:cNvSpPr txBox="1"/>
          <p:nvPr/>
        </p:nvSpPr>
        <p:spPr>
          <a:xfrm>
            <a:off x="1574604" y="3069039"/>
            <a:ext cx="86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ER </a:t>
            </a:r>
            <a:br>
              <a:rPr lang="en-US" sz="1600" dirty="0"/>
            </a:br>
            <a:r>
              <a:rPr lang="en-US" sz="1600" dirty="0"/>
              <a:t>diagram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E5D2AC-DC9C-42BB-90BD-E9E99ED2AB75}"/>
              </a:ext>
            </a:extLst>
          </p:cNvPr>
          <p:cNvSpPr txBox="1"/>
          <p:nvPr/>
        </p:nvSpPr>
        <p:spPr>
          <a:xfrm>
            <a:off x="4695750" y="3034540"/>
            <a:ext cx="1874014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Normalized tables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C086F4-F66F-4834-A974-B23646B6887F}"/>
              </a:ext>
            </a:extLst>
          </p:cNvPr>
          <p:cNvSpPr txBox="1"/>
          <p:nvPr/>
        </p:nvSpPr>
        <p:spPr>
          <a:xfrm>
            <a:off x="-29556" y="3034540"/>
            <a:ext cx="1658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Information requisites and functional analysis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584D94-886F-4EFF-86D2-AD72AD1947CF}"/>
              </a:ext>
            </a:extLst>
          </p:cNvPr>
          <p:cNvSpPr txBox="1"/>
          <p:nvPr/>
        </p:nvSpPr>
        <p:spPr>
          <a:xfrm>
            <a:off x="2751205" y="3069039"/>
            <a:ext cx="780037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Tables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40C0BA-A15B-4D79-A900-555EC26F1464}"/>
              </a:ext>
            </a:extLst>
          </p:cNvPr>
          <p:cNvSpPr txBox="1"/>
          <p:nvPr/>
        </p:nvSpPr>
        <p:spPr>
          <a:xfrm>
            <a:off x="6507137" y="1804945"/>
            <a:ext cx="1689737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7460A2-D903-4471-8A30-974C37DF7D77}"/>
              </a:ext>
            </a:extLst>
          </p:cNvPr>
          <p:cNvSpPr txBox="1"/>
          <p:nvPr/>
        </p:nvSpPr>
        <p:spPr>
          <a:xfrm>
            <a:off x="7066037" y="3034540"/>
            <a:ext cx="559307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SQL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66050C-6094-4B9D-BA44-5A4257576C96}"/>
              </a:ext>
            </a:extLst>
          </p:cNvPr>
          <p:cNvSpPr txBox="1"/>
          <p:nvPr/>
        </p:nvSpPr>
        <p:spPr>
          <a:xfrm>
            <a:off x="8315150" y="1804945"/>
            <a:ext cx="767435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ABAD8A-4363-4F13-B03A-63C54831645D}"/>
              </a:ext>
            </a:extLst>
          </p:cNvPr>
          <p:cNvSpPr txBox="1"/>
          <p:nvPr/>
        </p:nvSpPr>
        <p:spPr>
          <a:xfrm>
            <a:off x="8108084" y="3049149"/>
            <a:ext cx="105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Interfaces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7E5FDCB-4B57-4B0F-9708-075B393E7F38}"/>
              </a:ext>
            </a:extLst>
          </p:cNvPr>
          <p:cNvCxnSpPr>
            <a:cxnSpLocks/>
          </p:cNvCxnSpPr>
          <p:nvPr/>
        </p:nvCxnSpPr>
        <p:spPr>
          <a:xfrm>
            <a:off x="4821002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909364-6209-4183-BF19-47100AE6C772}"/>
              </a:ext>
            </a:extLst>
          </p:cNvPr>
          <p:cNvCxnSpPr>
            <a:cxnSpLocks/>
          </p:cNvCxnSpPr>
          <p:nvPr/>
        </p:nvCxnSpPr>
        <p:spPr>
          <a:xfrm>
            <a:off x="6370946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4992F9-8525-42E5-AA7F-83C4987005A1}"/>
              </a:ext>
            </a:extLst>
          </p:cNvPr>
          <p:cNvCxnSpPr>
            <a:cxnSpLocks/>
          </p:cNvCxnSpPr>
          <p:nvPr/>
        </p:nvCxnSpPr>
        <p:spPr>
          <a:xfrm>
            <a:off x="8075323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44CD7F-D211-49E2-BCBE-9B5AD3260CD6}"/>
              </a:ext>
            </a:extLst>
          </p:cNvPr>
          <p:cNvCxnSpPr>
            <a:cxnSpLocks/>
          </p:cNvCxnSpPr>
          <p:nvPr/>
        </p:nvCxnSpPr>
        <p:spPr>
          <a:xfrm>
            <a:off x="791302" y="2598993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7DF9D1C-255C-41EC-B687-E1E9D26552CC}"/>
              </a:ext>
            </a:extLst>
          </p:cNvPr>
          <p:cNvCxnSpPr>
            <a:cxnSpLocks/>
          </p:cNvCxnSpPr>
          <p:nvPr/>
        </p:nvCxnSpPr>
        <p:spPr>
          <a:xfrm>
            <a:off x="1972831" y="2598993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F6D407-D278-419D-AEB9-9520E8011F13}"/>
              </a:ext>
            </a:extLst>
          </p:cNvPr>
          <p:cNvCxnSpPr>
            <a:cxnSpLocks/>
          </p:cNvCxnSpPr>
          <p:nvPr/>
        </p:nvCxnSpPr>
        <p:spPr>
          <a:xfrm>
            <a:off x="3185480" y="2599622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4D11-25EE-41CF-8545-5C00360C6EEA}"/>
              </a:ext>
            </a:extLst>
          </p:cNvPr>
          <p:cNvCxnSpPr>
            <a:cxnSpLocks/>
          </p:cNvCxnSpPr>
          <p:nvPr/>
        </p:nvCxnSpPr>
        <p:spPr>
          <a:xfrm>
            <a:off x="5651896" y="2621921"/>
            <a:ext cx="0" cy="37705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2DD6B2D2-D694-426C-AF78-E7C4F904C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679" y="1114715"/>
            <a:ext cx="698434" cy="698434"/>
          </a:xfrm>
          <a:prstGeom prst="rect">
            <a:avLst/>
          </a:prstGeom>
        </p:spPr>
      </p:pic>
      <p:sp>
        <p:nvSpPr>
          <p:cNvPr id="61" name="Right Brace 60">
            <a:extLst>
              <a:ext uri="{FF2B5EF4-FFF2-40B4-BE49-F238E27FC236}">
                <a16:creationId xmlns:a16="http://schemas.microsoft.com/office/drawing/2014/main" id="{04DC3B98-024B-4CA6-BCD3-01DBC277FEBB}"/>
              </a:ext>
            </a:extLst>
          </p:cNvPr>
          <p:cNvSpPr/>
          <p:nvPr/>
        </p:nvSpPr>
        <p:spPr>
          <a:xfrm rot="5400000">
            <a:off x="7823834" y="2903990"/>
            <a:ext cx="366018" cy="13698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03A679-1391-4556-A039-E5F596051AA0}"/>
              </a:ext>
            </a:extLst>
          </p:cNvPr>
          <p:cNvSpPr txBox="1"/>
          <p:nvPr/>
        </p:nvSpPr>
        <p:spPr>
          <a:xfrm>
            <a:off x="7601221" y="3740788"/>
            <a:ext cx="825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Resolve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2A6237A-8015-4CFA-AD97-6796C9B65D5D}"/>
              </a:ext>
            </a:extLst>
          </p:cNvPr>
          <p:cNvCxnSpPr>
            <a:cxnSpLocks/>
          </p:cNvCxnSpPr>
          <p:nvPr/>
        </p:nvCxnSpPr>
        <p:spPr>
          <a:xfrm flipH="1">
            <a:off x="1329593" y="3917315"/>
            <a:ext cx="6165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D6A486-9229-43E8-9D2D-F980594350BB}"/>
              </a:ext>
            </a:extLst>
          </p:cNvPr>
          <p:cNvCxnSpPr>
            <a:cxnSpLocks/>
          </p:cNvCxnSpPr>
          <p:nvPr/>
        </p:nvCxnSpPr>
        <p:spPr>
          <a:xfrm>
            <a:off x="3569588" y="1975283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ED3C85-D693-480E-90CF-57EC5AE44F90}"/>
              </a:ext>
            </a:extLst>
          </p:cNvPr>
          <p:cNvSpPr txBox="1"/>
          <p:nvPr/>
        </p:nvSpPr>
        <p:spPr>
          <a:xfrm>
            <a:off x="3817439" y="1819953"/>
            <a:ext cx="1014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Relational</a:t>
            </a:r>
            <a:br>
              <a:rPr lang="en-US" sz="1600" dirty="0"/>
            </a:br>
            <a:r>
              <a:rPr lang="en-US" sz="1600" dirty="0"/>
              <a:t>algebra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3B83BA-343A-47CC-A69F-41D342072675}"/>
              </a:ext>
            </a:extLst>
          </p:cNvPr>
          <p:cNvSpPr txBox="1"/>
          <p:nvPr/>
        </p:nvSpPr>
        <p:spPr>
          <a:xfrm>
            <a:off x="3915513" y="3034540"/>
            <a:ext cx="780037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Tables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479129-5D34-46F9-8595-6C51A6090669}"/>
              </a:ext>
            </a:extLst>
          </p:cNvPr>
          <p:cNvCxnSpPr>
            <a:cxnSpLocks/>
          </p:cNvCxnSpPr>
          <p:nvPr/>
        </p:nvCxnSpPr>
        <p:spPr>
          <a:xfrm>
            <a:off x="4324597" y="2565123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D84A36-1299-4148-9138-888007D547A2}"/>
              </a:ext>
            </a:extLst>
          </p:cNvPr>
          <p:cNvCxnSpPr>
            <a:cxnSpLocks/>
          </p:cNvCxnSpPr>
          <p:nvPr/>
        </p:nvCxnSpPr>
        <p:spPr>
          <a:xfrm>
            <a:off x="7306693" y="2242571"/>
            <a:ext cx="0" cy="758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019345B-48C2-4DCA-A5AD-CB2AECDA60E4}"/>
              </a:ext>
            </a:extLst>
          </p:cNvPr>
          <p:cNvCxnSpPr>
            <a:cxnSpLocks/>
          </p:cNvCxnSpPr>
          <p:nvPr/>
        </p:nvCxnSpPr>
        <p:spPr>
          <a:xfrm>
            <a:off x="8670048" y="2242571"/>
            <a:ext cx="0" cy="758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50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30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1473898" y="965502"/>
            <a:ext cx="6355652" cy="1492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lvl="1">
              <a:tabLst>
                <a:tab pos="266700" algn="l"/>
              </a:tabLst>
            </a:pPr>
            <a:r>
              <a:rPr lang="is-IS" dirty="0">
                <a:latin typeface="Helvetica" charset="0"/>
                <a:cs typeface="Times New Roman"/>
              </a:rPr>
              <a:t>R (A, B, C, D, E, F) </a:t>
            </a:r>
          </a:p>
          <a:p>
            <a:pPr marL="352425" lvl="1">
              <a:tabLst>
                <a:tab pos="266700" algn="l"/>
              </a:tabLst>
            </a:pPr>
            <a:r>
              <a:rPr lang="is-IS" dirty="0">
                <a:latin typeface="Helvetica" charset="0"/>
                <a:cs typeface="Times New Roman"/>
              </a:rPr>
              <a:t>F = { AB → C, BC → AD, D → E, CF → B }</a:t>
            </a:r>
            <a:endParaRPr dirty="0">
              <a:latin typeface="Helvetica" charset="0"/>
              <a:cs typeface="Times New Roman"/>
            </a:endParaRPr>
          </a:p>
          <a:p>
            <a:pPr marL="351949">
              <a:spcBef>
                <a:spcPts val="1538"/>
              </a:spcBef>
            </a:pPr>
            <a:r>
              <a:rPr lang="en-US" dirty="0">
                <a:latin typeface="Helvetica" charset="0"/>
                <a:cs typeface="Times New Roman"/>
              </a:rPr>
              <a:t>What is the closure of {AB}?</a:t>
            </a:r>
          </a:p>
          <a:p>
            <a:pPr marL="694849" indent="-342900">
              <a:spcBef>
                <a:spcPts val="1538"/>
              </a:spcBef>
              <a:buFont typeface="+mj-lt"/>
              <a:buAutoNum type="arabicPeriod"/>
            </a:pPr>
            <a:r>
              <a:rPr lang="en-US" dirty="0">
                <a:latin typeface="Helvetica" charset="0"/>
                <a:cs typeface="Times New Roman"/>
              </a:rPr>
              <a:t>Split </a:t>
            </a:r>
            <a:r>
              <a:rPr lang="is-IS" dirty="0">
                <a:latin typeface="Helvetica" charset="0"/>
                <a:cs typeface="Times New Roman"/>
              </a:rPr>
              <a:t>BC → AD to BC → A and BC → 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EA141E-E97D-314C-B211-13850626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833496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31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1394174" y="954745"/>
            <a:ext cx="6355652" cy="290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lvl="1">
              <a:tabLst>
                <a:tab pos="266700" algn="l"/>
              </a:tabLst>
            </a:pPr>
            <a:r>
              <a:rPr lang="is-IS" dirty="0">
                <a:latin typeface="Helvetica" charset="0"/>
                <a:cs typeface="Times New Roman"/>
              </a:rPr>
              <a:t>R (A, B, C, D, E, F) </a:t>
            </a:r>
          </a:p>
          <a:p>
            <a:pPr marL="352425" lvl="1">
              <a:tabLst>
                <a:tab pos="266700" algn="l"/>
              </a:tabLst>
            </a:pPr>
            <a:r>
              <a:rPr lang="is-IS" dirty="0">
                <a:latin typeface="Helvetica" charset="0"/>
                <a:cs typeface="Times New Roman"/>
              </a:rPr>
              <a:t>F = { AB → C, BC → AD, D → E, CF → B }</a:t>
            </a:r>
            <a:endParaRPr dirty="0">
              <a:latin typeface="Helvetica" charset="0"/>
              <a:cs typeface="Times New Roman"/>
            </a:endParaRPr>
          </a:p>
          <a:p>
            <a:pPr marL="351949">
              <a:spcBef>
                <a:spcPts val="1538"/>
              </a:spcBef>
            </a:pPr>
            <a:r>
              <a:rPr lang="en-US" dirty="0">
                <a:latin typeface="Helvetica" charset="0"/>
                <a:cs typeface="Times New Roman"/>
              </a:rPr>
              <a:t>What is the closure of {AB}?</a:t>
            </a:r>
          </a:p>
          <a:p>
            <a:pPr marL="694849" indent="-342900">
              <a:spcBef>
                <a:spcPts val="1538"/>
              </a:spcBef>
              <a:buFont typeface="+mj-lt"/>
              <a:buAutoNum type="arabicPeriod"/>
            </a:pPr>
            <a:r>
              <a:rPr lang="en-US" dirty="0">
                <a:latin typeface="Helvetica" charset="0"/>
                <a:cs typeface="Times New Roman"/>
              </a:rPr>
              <a:t>Split </a:t>
            </a:r>
            <a:r>
              <a:rPr lang="is-IS" dirty="0">
                <a:latin typeface="Helvetica" charset="0"/>
                <a:cs typeface="Times New Roman"/>
              </a:rPr>
              <a:t>BC → AD to BC → A and BC → D</a:t>
            </a:r>
          </a:p>
          <a:p>
            <a:pPr marL="694849" indent="-342900">
              <a:spcBef>
                <a:spcPts val="1538"/>
              </a:spcBef>
              <a:buFont typeface="+mj-lt"/>
              <a:buAutoNum type="arabicPeriod"/>
            </a:pPr>
            <a:r>
              <a:rPr lang="is-IS" dirty="0">
                <a:latin typeface="Helvetica" charset="0"/>
                <a:cs typeface="Times New Roman"/>
              </a:rPr>
              <a:t>The set of attributes, X, is initially {A, B}</a:t>
            </a:r>
          </a:p>
          <a:p>
            <a:pPr marL="1037749" lvl="1" indent="-342900">
              <a:spcBef>
                <a:spcPts val="1538"/>
              </a:spcBef>
              <a:buFont typeface="Arial" charset="0"/>
              <a:buChar char="•"/>
            </a:pPr>
            <a:r>
              <a:rPr lang="is-IS" dirty="0">
                <a:latin typeface="Helvetica" charset="0"/>
                <a:cs typeface="Times New Roman"/>
              </a:rPr>
              <a:t>AB → C, so C gets added to X</a:t>
            </a:r>
          </a:p>
          <a:p>
            <a:pPr marL="694849" indent="-342900">
              <a:spcBef>
                <a:spcPts val="1538"/>
              </a:spcBef>
              <a:buFont typeface="+mj-lt"/>
              <a:buAutoNum type="arabicPeriod"/>
            </a:pPr>
            <a:endParaRPr dirty="0">
              <a:latin typeface="Helvetica" charset="0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C553B7-2168-734B-9DBA-D1D8DBD68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851559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32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1473898" y="965502"/>
            <a:ext cx="6355652" cy="290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lvl="1">
              <a:tabLst>
                <a:tab pos="266700" algn="l"/>
              </a:tabLst>
            </a:pPr>
            <a:r>
              <a:rPr lang="is-IS" dirty="0">
                <a:latin typeface="Helvetica" charset="0"/>
                <a:cs typeface="Times New Roman"/>
              </a:rPr>
              <a:t>R (A, B, C, D, E, F) </a:t>
            </a:r>
          </a:p>
          <a:p>
            <a:pPr marL="352425" lvl="1">
              <a:tabLst>
                <a:tab pos="266700" algn="l"/>
              </a:tabLst>
            </a:pPr>
            <a:r>
              <a:rPr lang="is-IS" dirty="0">
                <a:latin typeface="Helvetica" charset="0"/>
                <a:cs typeface="Times New Roman"/>
              </a:rPr>
              <a:t>F = { AB → C, BC → AD, D → E, CF → B }</a:t>
            </a:r>
            <a:endParaRPr dirty="0">
              <a:latin typeface="Helvetica" charset="0"/>
              <a:cs typeface="Times New Roman"/>
            </a:endParaRPr>
          </a:p>
          <a:p>
            <a:pPr marL="351949">
              <a:spcBef>
                <a:spcPts val="1538"/>
              </a:spcBef>
            </a:pPr>
            <a:r>
              <a:rPr lang="en-US" dirty="0">
                <a:latin typeface="Helvetica" charset="0"/>
                <a:cs typeface="Times New Roman"/>
              </a:rPr>
              <a:t>What is the closure of {AB}?</a:t>
            </a:r>
          </a:p>
          <a:p>
            <a:pPr marL="694849" indent="-342900">
              <a:spcBef>
                <a:spcPts val="1538"/>
              </a:spcBef>
              <a:buFont typeface="+mj-lt"/>
              <a:buAutoNum type="arabicPeriod"/>
            </a:pPr>
            <a:r>
              <a:rPr lang="en-US" dirty="0">
                <a:latin typeface="Helvetica" charset="0"/>
                <a:cs typeface="Times New Roman"/>
              </a:rPr>
              <a:t>Split </a:t>
            </a:r>
            <a:r>
              <a:rPr lang="is-IS" dirty="0">
                <a:latin typeface="Helvetica" charset="0"/>
                <a:cs typeface="Times New Roman"/>
              </a:rPr>
              <a:t>BC → AD to BC → A and BC → D</a:t>
            </a:r>
          </a:p>
          <a:p>
            <a:pPr marL="694849" indent="-342900">
              <a:spcBef>
                <a:spcPts val="1538"/>
              </a:spcBef>
              <a:buFont typeface="+mj-lt"/>
              <a:buAutoNum type="arabicPeriod"/>
            </a:pPr>
            <a:r>
              <a:rPr lang="is-IS" dirty="0">
                <a:latin typeface="Helvetica" charset="0"/>
                <a:cs typeface="Times New Roman"/>
              </a:rPr>
              <a:t>X is now {A, B, C}</a:t>
            </a:r>
          </a:p>
          <a:p>
            <a:pPr marL="1037749" lvl="1" indent="-342900">
              <a:spcBef>
                <a:spcPts val="1538"/>
              </a:spcBef>
              <a:buFont typeface="Arial" charset="0"/>
              <a:buChar char="•"/>
            </a:pPr>
            <a:r>
              <a:rPr lang="is-IS" dirty="0">
                <a:latin typeface="Helvetica" charset="0"/>
                <a:cs typeface="Times New Roman"/>
              </a:rPr>
              <a:t>BC → D, so D gets added to X</a:t>
            </a:r>
          </a:p>
          <a:p>
            <a:pPr marL="694849" indent="-342900">
              <a:spcBef>
                <a:spcPts val="1538"/>
              </a:spcBef>
              <a:buFont typeface="+mj-lt"/>
              <a:buAutoNum type="arabicPeriod"/>
            </a:pPr>
            <a:endParaRPr dirty="0">
              <a:latin typeface="Helvetica" charset="0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44F35A-1B8F-0B4A-8109-5B6C938E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496262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33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1473898" y="965502"/>
            <a:ext cx="6355652" cy="2900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lvl="1">
              <a:tabLst>
                <a:tab pos="266700" algn="l"/>
              </a:tabLst>
            </a:pPr>
            <a:r>
              <a:rPr lang="is-IS" dirty="0">
                <a:latin typeface="Helvetica" charset="0"/>
                <a:cs typeface="Times New Roman"/>
              </a:rPr>
              <a:t>R (A, B, C, D, E, F) </a:t>
            </a:r>
          </a:p>
          <a:p>
            <a:pPr marL="352425" lvl="1">
              <a:tabLst>
                <a:tab pos="266700" algn="l"/>
              </a:tabLst>
            </a:pPr>
            <a:r>
              <a:rPr lang="is-IS" dirty="0">
                <a:latin typeface="Helvetica" charset="0"/>
                <a:cs typeface="Times New Roman"/>
              </a:rPr>
              <a:t>F = { AB → C, BC → AD, D → E, CF → B }</a:t>
            </a:r>
            <a:endParaRPr dirty="0">
              <a:latin typeface="Helvetica" charset="0"/>
              <a:cs typeface="Times New Roman"/>
            </a:endParaRPr>
          </a:p>
          <a:p>
            <a:pPr marL="351949">
              <a:spcBef>
                <a:spcPts val="1538"/>
              </a:spcBef>
            </a:pPr>
            <a:r>
              <a:rPr lang="en-US" dirty="0">
                <a:latin typeface="Helvetica" charset="0"/>
                <a:cs typeface="Times New Roman"/>
              </a:rPr>
              <a:t>What is the closure of {AB}?</a:t>
            </a:r>
          </a:p>
          <a:p>
            <a:pPr marL="694849" indent="-342900">
              <a:spcBef>
                <a:spcPts val="1538"/>
              </a:spcBef>
              <a:buFont typeface="+mj-lt"/>
              <a:buAutoNum type="arabicPeriod"/>
            </a:pPr>
            <a:r>
              <a:rPr lang="en-US" dirty="0">
                <a:latin typeface="Helvetica" charset="0"/>
                <a:cs typeface="Times New Roman"/>
              </a:rPr>
              <a:t>Split </a:t>
            </a:r>
            <a:r>
              <a:rPr lang="is-IS" dirty="0">
                <a:latin typeface="Helvetica" charset="0"/>
                <a:cs typeface="Times New Roman"/>
              </a:rPr>
              <a:t>BC → AD to BC → A and BC → D</a:t>
            </a:r>
          </a:p>
          <a:p>
            <a:pPr marL="694849" indent="-342900">
              <a:spcBef>
                <a:spcPts val="1538"/>
              </a:spcBef>
              <a:buFont typeface="+mj-lt"/>
              <a:buAutoNum type="arabicPeriod"/>
            </a:pPr>
            <a:r>
              <a:rPr lang="is-IS" dirty="0">
                <a:latin typeface="Helvetica" charset="0"/>
                <a:cs typeface="Times New Roman"/>
              </a:rPr>
              <a:t>X is now {A, B, C, D}</a:t>
            </a:r>
          </a:p>
          <a:p>
            <a:pPr marL="1037749" lvl="1" indent="-342900">
              <a:spcBef>
                <a:spcPts val="1538"/>
              </a:spcBef>
              <a:buFont typeface="Arial" charset="0"/>
              <a:buChar char="•"/>
            </a:pPr>
            <a:r>
              <a:rPr lang="is-IS" dirty="0">
                <a:latin typeface="Helvetica" charset="0"/>
                <a:cs typeface="Times New Roman"/>
              </a:rPr>
              <a:t>D → E, so E gets added to X</a:t>
            </a:r>
          </a:p>
          <a:p>
            <a:pPr marL="694849" indent="-342900">
              <a:spcBef>
                <a:spcPts val="1538"/>
              </a:spcBef>
              <a:buFont typeface="+mj-lt"/>
              <a:buAutoNum type="arabicPeriod"/>
            </a:pPr>
            <a:endParaRPr dirty="0">
              <a:latin typeface="Helvetica" charset="0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60D7E-6C2F-384D-891E-E014293A0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4072313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34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1473898" y="965502"/>
            <a:ext cx="6355652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lvl="1">
              <a:tabLst>
                <a:tab pos="266700" algn="l"/>
              </a:tabLst>
            </a:pPr>
            <a:r>
              <a:rPr lang="is-IS" dirty="0">
                <a:latin typeface="Helvetica" charset="0"/>
                <a:cs typeface="Times New Roman"/>
              </a:rPr>
              <a:t>R (A, B, C, D, E, F) </a:t>
            </a:r>
          </a:p>
          <a:p>
            <a:pPr marL="352425" lvl="1">
              <a:tabLst>
                <a:tab pos="266700" algn="l"/>
              </a:tabLst>
            </a:pPr>
            <a:r>
              <a:rPr lang="is-IS" dirty="0">
                <a:latin typeface="Helvetica" charset="0"/>
                <a:cs typeface="Times New Roman"/>
              </a:rPr>
              <a:t>F = { AB → C, BC → AD, D → E, CF → B }</a:t>
            </a:r>
            <a:endParaRPr dirty="0">
              <a:latin typeface="Helvetica" charset="0"/>
              <a:cs typeface="Times New Roman"/>
            </a:endParaRPr>
          </a:p>
          <a:p>
            <a:pPr marL="351949">
              <a:spcBef>
                <a:spcPts val="1538"/>
              </a:spcBef>
            </a:pPr>
            <a:r>
              <a:rPr lang="en-US" dirty="0">
                <a:latin typeface="Helvetica" charset="0"/>
                <a:cs typeface="Times New Roman"/>
              </a:rPr>
              <a:t>What is the closure of {AB}?</a:t>
            </a:r>
          </a:p>
          <a:p>
            <a:pPr marL="694849" indent="-342900">
              <a:spcBef>
                <a:spcPts val="1538"/>
              </a:spcBef>
              <a:buFont typeface="+mj-lt"/>
              <a:buAutoNum type="arabicPeriod"/>
            </a:pPr>
            <a:r>
              <a:rPr lang="en-US" dirty="0">
                <a:latin typeface="Helvetica" charset="0"/>
                <a:cs typeface="Times New Roman"/>
              </a:rPr>
              <a:t>Split </a:t>
            </a:r>
            <a:r>
              <a:rPr lang="is-IS" dirty="0">
                <a:latin typeface="Helvetica" charset="0"/>
                <a:cs typeface="Times New Roman"/>
              </a:rPr>
              <a:t>BC → AD to BC → A and BC → D</a:t>
            </a:r>
          </a:p>
          <a:p>
            <a:pPr marL="694849" indent="-342900">
              <a:spcBef>
                <a:spcPts val="1538"/>
              </a:spcBef>
              <a:buFont typeface="+mj-lt"/>
              <a:buAutoNum type="arabicPeriod"/>
            </a:pPr>
            <a:r>
              <a:rPr lang="is-IS" dirty="0">
                <a:latin typeface="Helvetica" charset="0"/>
                <a:cs typeface="Times New Roman"/>
              </a:rPr>
              <a:t>X is now {A, B, C, D, E}</a:t>
            </a:r>
          </a:p>
          <a:p>
            <a:pPr marL="1037749" lvl="1" indent="-342900">
              <a:spcBef>
                <a:spcPts val="1538"/>
              </a:spcBef>
              <a:buFont typeface="Arial" charset="0"/>
              <a:buChar char="•"/>
            </a:pPr>
            <a:r>
              <a:rPr lang="is-IS" dirty="0">
                <a:latin typeface="Helvetica" charset="0"/>
                <a:cs typeface="Times New Roman"/>
              </a:rPr>
              <a:t>Nothing else can be added, so</a:t>
            </a:r>
          </a:p>
          <a:p>
            <a:pPr marL="1037749" lvl="1" indent="-342900">
              <a:spcBef>
                <a:spcPts val="1538"/>
              </a:spcBef>
              <a:buFont typeface="Arial" charset="0"/>
              <a:buChar char="•"/>
            </a:pPr>
            <a:r>
              <a:rPr lang="en-US" sz="2000" dirty="0">
                <a:latin typeface="Helvetica" charset="0"/>
                <a:cs typeface="Times New Roman"/>
              </a:rPr>
              <a:t>{AB}</a:t>
            </a:r>
            <a:r>
              <a:rPr lang="en-US" sz="2000" baseline="30000" dirty="0">
                <a:latin typeface="Helvetica" charset="0"/>
                <a:cs typeface="Times New Roman"/>
              </a:rPr>
              <a:t>+</a:t>
            </a:r>
            <a:r>
              <a:rPr lang="en-US" sz="2000" dirty="0">
                <a:latin typeface="Helvetica" charset="0"/>
                <a:cs typeface="Times New Roman"/>
              </a:rPr>
              <a:t> is </a:t>
            </a:r>
            <a:r>
              <a:rPr lang="is-IS" sz="2000" dirty="0">
                <a:latin typeface="Helvetica" charset="0"/>
                <a:cs typeface="Times New Roman"/>
              </a:rPr>
              <a:t>{A, B, C, D, E}</a:t>
            </a:r>
            <a:endParaRPr lang="is-IS" sz="2000" baseline="30000" dirty="0">
              <a:latin typeface="Helvetica" charset="0"/>
              <a:cs typeface="Times New Roman"/>
            </a:endParaRPr>
          </a:p>
          <a:p>
            <a:pPr marL="694849" indent="-342900">
              <a:spcBef>
                <a:spcPts val="1538"/>
              </a:spcBef>
              <a:buFont typeface="+mj-lt"/>
              <a:buAutoNum type="arabicPeriod"/>
            </a:pPr>
            <a:endParaRPr dirty="0">
              <a:latin typeface="Helvetica" charset="0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AC753F-54E4-934B-A69C-A44D16B2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481349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35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457200" y="976260"/>
            <a:ext cx="8229600" cy="3731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949" marR="21907" indent="-342900">
              <a:lnSpc>
                <a:spcPct val="200000"/>
              </a:lnSpc>
              <a:spcBef>
                <a:spcPts val="750"/>
              </a:spcBef>
            </a:pPr>
            <a:r>
              <a:rPr dirty="0">
                <a:latin typeface="Helvetica" charset="0"/>
                <a:cs typeface="Times New Roman"/>
              </a:rPr>
              <a:t>Student (SSN, name, address, HScode, HSname, HScity, GPA, priority) </a:t>
            </a:r>
            <a:endParaRPr lang="en-US" dirty="0">
              <a:latin typeface="Helvetica" charset="0"/>
              <a:cs typeface="Times New Roman"/>
            </a:endParaRPr>
          </a:p>
          <a:p>
            <a:pPr marL="351949" marR="21907" indent="-342900">
              <a:lnSpc>
                <a:spcPct val="150000"/>
              </a:lnSpc>
              <a:spcBef>
                <a:spcPts val="300"/>
              </a:spcBef>
            </a:pPr>
            <a:r>
              <a:rPr lang="en-US" dirty="0">
                <a:latin typeface="Helvetica" charset="0"/>
                <a:cs typeface="Times New Roman"/>
              </a:rPr>
              <a:t>	</a:t>
            </a:r>
            <a:r>
              <a:rPr dirty="0">
                <a:latin typeface="Helvetica" charset="0"/>
                <a:cs typeface="Times New Roman"/>
              </a:rPr>
              <a:t>SSN → name, address, GPA</a:t>
            </a:r>
          </a:p>
          <a:p>
            <a:pPr marL="351949"/>
            <a:r>
              <a:rPr dirty="0">
                <a:latin typeface="Helvetica" charset="0"/>
                <a:cs typeface="Times New Roman"/>
              </a:rPr>
              <a:t>GPA → priority</a:t>
            </a:r>
          </a:p>
          <a:p>
            <a:pPr marL="9525" indent="342900"/>
            <a:r>
              <a:rPr dirty="0">
                <a:latin typeface="Helvetica" charset="0"/>
                <a:cs typeface="Times New Roman"/>
              </a:rPr>
              <a:t>HScode → HSname, HScity</a:t>
            </a:r>
          </a:p>
          <a:p>
            <a:pPr>
              <a:spcBef>
                <a:spcPts val="41"/>
              </a:spcBef>
            </a:pPr>
            <a:endParaRPr dirty="0">
              <a:latin typeface="Helvetica" charset="0"/>
              <a:cs typeface="Times New Roman"/>
            </a:endParaRPr>
          </a:p>
          <a:p>
            <a:pPr marL="9525"/>
            <a:r>
              <a:rPr lang="en-US" dirty="0">
                <a:latin typeface="Helvetica" charset="0"/>
                <a:cs typeface="Times New Roman"/>
              </a:rPr>
              <a:t>      </a:t>
            </a:r>
            <a:r>
              <a:rPr dirty="0">
                <a:latin typeface="Helvetica" charset="0"/>
                <a:cs typeface="Times New Roman"/>
              </a:rPr>
              <a:t>SSN</a:t>
            </a:r>
            <a:r>
              <a:rPr baseline="24904" dirty="0">
                <a:latin typeface="Helvetica" charset="0"/>
                <a:cs typeface="Times New Roman"/>
              </a:rPr>
              <a:t>+ </a:t>
            </a:r>
            <a:r>
              <a:rPr dirty="0">
                <a:latin typeface="Helvetica" charset="0"/>
                <a:cs typeface="Times New Roman"/>
              </a:rPr>
              <a:t>= ?</a:t>
            </a:r>
          </a:p>
          <a:p>
            <a:pPr marL="9525"/>
            <a:r>
              <a:rPr lang="en-US" dirty="0">
                <a:latin typeface="Helvetica" charset="0"/>
                <a:cs typeface="Times New Roman"/>
              </a:rPr>
              <a:t>      </a:t>
            </a:r>
            <a:r>
              <a:rPr dirty="0" err="1">
                <a:latin typeface="Helvetica" charset="0"/>
                <a:cs typeface="Times New Roman"/>
              </a:rPr>
              <a:t>HScode</a:t>
            </a:r>
            <a:r>
              <a:rPr baseline="24904" dirty="0">
                <a:latin typeface="Helvetica" charset="0"/>
                <a:cs typeface="Times New Roman"/>
              </a:rPr>
              <a:t>+ </a:t>
            </a:r>
            <a:r>
              <a:rPr dirty="0">
                <a:latin typeface="Helvetica" charset="0"/>
                <a:cs typeface="Times New Roman"/>
              </a:rPr>
              <a:t>= ?</a:t>
            </a:r>
            <a:endParaRPr lang="en-US" dirty="0">
              <a:latin typeface="Helvetica" charset="0"/>
              <a:cs typeface="Times New Roman"/>
            </a:endParaRPr>
          </a:p>
          <a:p>
            <a:pPr marL="9525"/>
            <a:endParaRPr dirty="0">
              <a:latin typeface="Helvetica" charset="0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Helvetica" charset="0"/>
                <a:cs typeface="Times New Roman"/>
              </a:rPr>
              <a:t>     </a:t>
            </a:r>
            <a:r>
              <a:rPr lang="en-US" i="1" dirty="0">
                <a:latin typeface="Helvetica" charset="0"/>
                <a:cs typeface="Times New Roman"/>
              </a:rPr>
              <a:t>Why do we care?</a:t>
            </a:r>
          </a:p>
          <a:p>
            <a:pPr>
              <a:lnSpc>
                <a:spcPct val="100000"/>
              </a:lnSpc>
            </a:pPr>
            <a:r>
              <a:rPr lang="en-US" i="1" dirty="0">
                <a:latin typeface="Helvetica" charset="0"/>
                <a:cs typeface="Times New Roman"/>
              </a:rPr>
              <a:t>	If </a:t>
            </a:r>
            <a:r>
              <a:rPr i="1" dirty="0">
                <a:latin typeface="Helvetica" charset="0"/>
                <a:cs typeface="Times New Roman"/>
              </a:rPr>
              <a:t>{SSN, HScode}</a:t>
            </a:r>
            <a:r>
              <a:rPr i="1" baseline="24904" dirty="0">
                <a:latin typeface="Helvetica" charset="0"/>
                <a:cs typeface="Times New Roman"/>
              </a:rPr>
              <a:t>+ </a:t>
            </a:r>
            <a:r>
              <a:rPr lang="en-US" i="1" baseline="24904" dirty="0">
                <a:latin typeface="Helvetica" charset="0"/>
                <a:cs typeface="Times New Roman"/>
              </a:rPr>
              <a:t> </a:t>
            </a:r>
            <a:r>
              <a:rPr i="1" dirty="0">
                <a:latin typeface="Helvetica" charset="0"/>
                <a:cs typeface="Times New Roman"/>
              </a:rPr>
              <a:t>determine all the attributes, then they </a:t>
            </a:r>
            <a:r>
              <a:rPr lang="en-US" i="1" dirty="0">
                <a:latin typeface="Helvetica" charset="0"/>
                <a:cs typeface="Times New Roman"/>
              </a:rPr>
              <a:t>can</a:t>
            </a:r>
            <a:r>
              <a:rPr i="1" dirty="0">
                <a:latin typeface="Helvetica" charset="0"/>
                <a:cs typeface="Times New Roman"/>
              </a:rPr>
              <a:t> be keys</a:t>
            </a:r>
          </a:p>
          <a:p>
            <a:pPr>
              <a:lnSpc>
                <a:spcPct val="100000"/>
              </a:lnSpc>
            </a:pPr>
            <a:endParaRPr sz="1650" dirty="0">
              <a:latin typeface="Helvetica" charset="0"/>
              <a:cs typeface="Times New Roman"/>
            </a:endParaRPr>
          </a:p>
          <a:p>
            <a:pPr>
              <a:spcBef>
                <a:spcPts val="35"/>
              </a:spcBef>
            </a:pPr>
            <a:endParaRPr sz="1650" dirty="0">
              <a:latin typeface="Helvetica" charset="0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4E025B-B85E-DB40-A05B-36325D07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182367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36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457200" y="933229"/>
            <a:ext cx="7998311" cy="3103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1949" marR="21907" indent="-342900">
              <a:lnSpc>
                <a:spcPct val="200000"/>
              </a:lnSpc>
              <a:spcBef>
                <a:spcPts val="750"/>
              </a:spcBef>
            </a:pPr>
            <a:r>
              <a:rPr dirty="0">
                <a:latin typeface="Helvetica" charset="0"/>
                <a:cs typeface="Times New Roman"/>
              </a:rPr>
              <a:t>Student (SSN, name, address, HScode, HSname, HScity, GPA, priority) </a:t>
            </a:r>
            <a:endParaRPr lang="en-US" dirty="0">
              <a:latin typeface="Helvetica" charset="0"/>
              <a:cs typeface="Times New Roman"/>
            </a:endParaRPr>
          </a:p>
          <a:p>
            <a:pPr marL="351949" marR="21907" indent="-342900">
              <a:lnSpc>
                <a:spcPct val="200000"/>
              </a:lnSpc>
              <a:spcBef>
                <a:spcPts val="750"/>
              </a:spcBef>
            </a:pPr>
            <a:r>
              <a:rPr lang="en-US" dirty="0">
                <a:latin typeface="Helvetica" charset="0"/>
                <a:cs typeface="Times New Roman"/>
              </a:rPr>
              <a:t>	</a:t>
            </a:r>
            <a:r>
              <a:rPr dirty="0">
                <a:latin typeface="Helvetica" charset="0"/>
                <a:cs typeface="Times New Roman"/>
              </a:rPr>
              <a:t>SSN → name, address, GPA</a:t>
            </a:r>
          </a:p>
          <a:p>
            <a:pPr marL="351949"/>
            <a:r>
              <a:rPr dirty="0">
                <a:latin typeface="Helvetica" charset="0"/>
                <a:cs typeface="Times New Roman"/>
              </a:rPr>
              <a:t>GPA → priority</a:t>
            </a:r>
          </a:p>
          <a:p>
            <a:pPr marL="9525" indent="342900"/>
            <a:r>
              <a:rPr dirty="0">
                <a:latin typeface="Helvetica" charset="0"/>
                <a:cs typeface="Times New Roman"/>
              </a:rPr>
              <a:t>HScode → HSname, HScity</a:t>
            </a:r>
          </a:p>
          <a:p>
            <a:pPr>
              <a:spcBef>
                <a:spcPts val="41"/>
              </a:spcBef>
            </a:pPr>
            <a:endParaRPr dirty="0">
              <a:latin typeface="Helvetica" charset="0"/>
              <a:cs typeface="Times New Roman"/>
            </a:endParaRPr>
          </a:p>
          <a:p>
            <a:pPr marL="9525"/>
            <a:r>
              <a:rPr lang="en-US" dirty="0">
                <a:latin typeface="Helvetica" charset="0"/>
                <a:cs typeface="Times New Roman"/>
              </a:rPr>
              <a:t>     </a:t>
            </a:r>
            <a:r>
              <a:rPr dirty="0">
                <a:latin typeface="Helvetica" charset="0"/>
                <a:cs typeface="Times New Roman"/>
              </a:rPr>
              <a:t>SSN</a:t>
            </a:r>
            <a:r>
              <a:rPr baseline="24904" dirty="0">
                <a:latin typeface="Helvetica" charset="0"/>
                <a:cs typeface="Times New Roman"/>
              </a:rPr>
              <a:t>+ </a:t>
            </a:r>
            <a:r>
              <a:rPr dirty="0">
                <a:latin typeface="Helvetica" charset="0"/>
                <a:cs typeface="Times New Roman"/>
              </a:rPr>
              <a:t>= </a:t>
            </a:r>
            <a:r>
              <a:rPr lang="en-US" dirty="0">
                <a:latin typeface="Helvetica" charset="0"/>
                <a:cs typeface="Times New Roman"/>
              </a:rPr>
              <a:t>{SSN, name, address, GPA, priority}</a:t>
            </a:r>
            <a:endParaRPr dirty="0">
              <a:latin typeface="Helvetica" charset="0"/>
              <a:cs typeface="Times New Roman"/>
            </a:endParaRPr>
          </a:p>
          <a:p>
            <a:pPr marL="9525"/>
            <a:r>
              <a:rPr lang="en-US" dirty="0" err="1">
                <a:latin typeface="Helvetica" charset="0"/>
                <a:cs typeface="Times New Roman"/>
              </a:rPr>
              <a:t>     </a:t>
            </a:r>
            <a:r>
              <a:rPr dirty="0" err="1">
                <a:latin typeface="Helvetica" charset="0"/>
                <a:cs typeface="Times New Roman"/>
              </a:rPr>
              <a:t>HScode</a:t>
            </a:r>
            <a:r>
              <a:rPr baseline="24904" dirty="0">
                <a:latin typeface="Helvetica" charset="0"/>
                <a:cs typeface="Times New Roman"/>
              </a:rPr>
              <a:t>+ </a:t>
            </a:r>
            <a:r>
              <a:rPr dirty="0">
                <a:latin typeface="Helvetica" charset="0"/>
                <a:cs typeface="Times New Roman"/>
              </a:rPr>
              <a:t>= </a:t>
            </a:r>
            <a:r>
              <a:rPr lang="en-US" dirty="0">
                <a:latin typeface="Helvetica" charset="0"/>
                <a:cs typeface="Times New Roman"/>
              </a:rPr>
              <a:t>{</a:t>
            </a:r>
            <a:r>
              <a:rPr lang="en-US" dirty="0" err="1">
                <a:latin typeface="Helvetica" charset="0"/>
                <a:cs typeface="Times New Roman"/>
              </a:rPr>
              <a:t>HScode</a:t>
            </a:r>
            <a:r>
              <a:rPr lang="en-US" dirty="0">
                <a:latin typeface="Helvetica" charset="0"/>
                <a:cs typeface="Times New Roman"/>
              </a:rPr>
              <a:t>, </a:t>
            </a:r>
            <a:r>
              <a:rPr lang="en-US" dirty="0" err="1">
                <a:latin typeface="Helvetica" charset="0"/>
                <a:cs typeface="Times New Roman"/>
              </a:rPr>
              <a:t>HSname</a:t>
            </a:r>
            <a:r>
              <a:rPr lang="en-US" dirty="0">
                <a:latin typeface="Helvetica" charset="0"/>
                <a:cs typeface="Times New Roman"/>
              </a:rPr>
              <a:t>, </a:t>
            </a:r>
            <a:r>
              <a:rPr lang="en-US" dirty="0" err="1">
                <a:latin typeface="Helvetica" charset="0"/>
                <a:cs typeface="Times New Roman"/>
              </a:rPr>
              <a:t>HScity</a:t>
            </a:r>
            <a:r>
              <a:rPr lang="en-US" dirty="0">
                <a:latin typeface="Helvetica" charset="0"/>
                <a:cs typeface="Times New Roman"/>
              </a:rPr>
              <a:t>}</a:t>
            </a:r>
            <a:endParaRPr dirty="0">
              <a:latin typeface="Helvetica" charset="0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 dirty="0">
              <a:latin typeface="Helvetica" charset="0"/>
              <a:cs typeface="Times New Roman"/>
            </a:endParaRPr>
          </a:p>
          <a:p>
            <a:pPr>
              <a:spcBef>
                <a:spcPts val="35"/>
              </a:spcBef>
            </a:pPr>
            <a:endParaRPr sz="1650" dirty="0">
              <a:latin typeface="Helvetica" charset="0"/>
              <a:cs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4F1E7-4CE1-D741-904D-6351A968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4043247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C6430D-2CE5-4A1E-B543-53F3132BE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9EF8C-14A1-4A1C-BBC6-01130C9A7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15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38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457200" y="965502"/>
            <a:ext cx="8611496" cy="3231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marR="3810" lvl="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66738" algn="l"/>
              </a:tabLst>
            </a:pPr>
            <a:r>
              <a:rPr dirty="0">
                <a:latin typeface="Helvetica" charset="0"/>
                <a:cs typeface="Times New Roman"/>
              </a:rPr>
              <a:t>Sets of functional dependencies may have redundant</a:t>
            </a:r>
            <a:r>
              <a:rPr lang="en-US" dirty="0">
                <a:latin typeface="Helvetica" charset="0"/>
                <a:cs typeface="Times New Roman"/>
              </a:rPr>
              <a:t> </a:t>
            </a:r>
            <a:r>
              <a:rPr dirty="0">
                <a:latin typeface="Helvetica" charset="0"/>
                <a:cs typeface="Times New Roman"/>
              </a:rPr>
              <a:t>dependencies that can be inferred from the others</a:t>
            </a:r>
          </a:p>
          <a:p>
            <a:pPr marL="285750" marR="3810" lvl="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66738" algn="l"/>
              </a:tabLst>
            </a:pPr>
            <a:r>
              <a:rPr dirty="0">
                <a:latin typeface="Helvetica" charset="0"/>
                <a:cs typeface="Times New Roman"/>
              </a:rPr>
              <a:t>For example:  A </a:t>
            </a:r>
            <a:r>
              <a:rPr lang="is-IS" dirty="0">
                <a:latin typeface="Helvetica" charset="0"/>
                <a:cs typeface="Times New Roman"/>
              </a:rPr>
              <a:t>→ </a:t>
            </a:r>
            <a:r>
              <a:rPr dirty="0">
                <a:latin typeface="Helvetica" charset="0"/>
                <a:cs typeface="Times New Roman"/>
              </a:rPr>
              <a:t>C is redundant in:  {A </a:t>
            </a:r>
            <a:r>
              <a:rPr lang="is-IS" dirty="0">
                <a:latin typeface="Helvetica" charset="0"/>
                <a:cs typeface="Times New Roman"/>
              </a:rPr>
              <a:t>→ </a:t>
            </a:r>
            <a:r>
              <a:rPr dirty="0">
                <a:latin typeface="Helvetica" charset="0"/>
                <a:cs typeface="Times New Roman"/>
              </a:rPr>
              <a:t>B,</a:t>
            </a:r>
            <a:r>
              <a:rPr lang="en-US" dirty="0">
                <a:latin typeface="Helvetica" charset="0"/>
                <a:cs typeface="Times New Roman"/>
              </a:rPr>
              <a:t> </a:t>
            </a:r>
            <a:r>
              <a:rPr dirty="0">
                <a:latin typeface="Helvetica" charset="0"/>
                <a:cs typeface="Times New Roman"/>
              </a:rPr>
              <a:t>B </a:t>
            </a:r>
            <a:r>
              <a:rPr lang="is-IS" dirty="0">
                <a:latin typeface="Helvetica" charset="0"/>
                <a:cs typeface="Times New Roman"/>
              </a:rPr>
              <a:t>→ </a:t>
            </a:r>
            <a:r>
              <a:rPr dirty="0">
                <a:latin typeface="Helvetica" charset="0"/>
                <a:cs typeface="Times New Roman"/>
              </a:rPr>
              <a:t>C, A </a:t>
            </a:r>
            <a:r>
              <a:rPr lang="is-IS" dirty="0">
                <a:latin typeface="Helvetica" charset="0"/>
                <a:cs typeface="Times New Roman"/>
              </a:rPr>
              <a:t>→ </a:t>
            </a:r>
            <a:r>
              <a:rPr dirty="0">
                <a:latin typeface="Helvetica" charset="0"/>
                <a:cs typeface="Times New Roman"/>
              </a:rPr>
              <a:t>C}</a:t>
            </a:r>
          </a:p>
          <a:p>
            <a:pPr marL="285750" marR="3810" lvl="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566738" algn="l"/>
              </a:tabLst>
            </a:pPr>
            <a:r>
              <a:rPr dirty="0">
                <a:latin typeface="Helvetica" charset="0"/>
                <a:cs typeface="Times New Roman"/>
              </a:rPr>
              <a:t>Parts of a functional dependency may be redundant</a:t>
            </a:r>
          </a:p>
          <a:p>
            <a:pPr lvl="2" indent="-457200">
              <a:spcBef>
                <a:spcPts val="600"/>
              </a:spcBef>
            </a:pPr>
            <a:r>
              <a:rPr dirty="0">
                <a:latin typeface="Helvetica" charset="0"/>
                <a:cs typeface="Times New Roman"/>
              </a:rPr>
              <a:t>{</a:t>
            </a:r>
            <a:r>
              <a:rPr i="1" dirty="0">
                <a:latin typeface="Helvetica" charset="0"/>
                <a:cs typeface="Times New Roman"/>
              </a:rPr>
              <a:t>A </a:t>
            </a:r>
            <a:r>
              <a:rPr lang="is-IS" dirty="0">
                <a:latin typeface="Helvetica" charset="0"/>
                <a:cs typeface="STIXGeneral"/>
              </a:rPr>
              <a:t>→ </a:t>
            </a:r>
            <a:r>
              <a:rPr i="1" dirty="0">
                <a:latin typeface="Helvetica" charset="0"/>
                <a:cs typeface="Times New Roman"/>
              </a:rPr>
              <a:t>B</a:t>
            </a:r>
            <a:r>
              <a:rPr dirty="0">
                <a:latin typeface="Helvetica" charset="0"/>
                <a:cs typeface="Times New Roman"/>
              </a:rPr>
              <a:t>,	</a:t>
            </a:r>
            <a:r>
              <a:rPr i="1" dirty="0">
                <a:latin typeface="Helvetica" charset="0"/>
                <a:cs typeface="Times New Roman"/>
              </a:rPr>
              <a:t>B </a:t>
            </a:r>
            <a:r>
              <a:rPr lang="is-IS" dirty="0">
                <a:latin typeface="Helvetica" charset="0"/>
                <a:cs typeface="STIXGeneral"/>
              </a:rPr>
              <a:t>→ </a:t>
            </a:r>
            <a:r>
              <a:rPr i="1" dirty="0">
                <a:latin typeface="Helvetica" charset="0"/>
                <a:cs typeface="Times New Roman"/>
              </a:rPr>
              <a:t>C</a:t>
            </a:r>
            <a:r>
              <a:rPr dirty="0">
                <a:latin typeface="Helvetica" charset="0"/>
                <a:cs typeface="Times New Roman"/>
              </a:rPr>
              <a:t>,	</a:t>
            </a:r>
            <a:r>
              <a:rPr i="1" dirty="0">
                <a:latin typeface="Helvetica" charset="0"/>
                <a:cs typeface="Times New Roman"/>
              </a:rPr>
              <a:t>A </a:t>
            </a:r>
            <a:r>
              <a:rPr lang="is-IS" dirty="0">
                <a:latin typeface="Helvetica" charset="0"/>
                <a:cs typeface="STIXGeneral"/>
              </a:rPr>
              <a:t>→ </a:t>
            </a:r>
            <a:r>
              <a:rPr i="1" dirty="0">
                <a:latin typeface="Helvetica" charset="0"/>
                <a:cs typeface="Times New Roman"/>
              </a:rPr>
              <a:t>CD</a:t>
            </a:r>
            <a:r>
              <a:rPr dirty="0">
                <a:latin typeface="Helvetica" charset="0"/>
                <a:cs typeface="Times New Roman"/>
              </a:rPr>
              <a:t>}  can be simplified to</a:t>
            </a:r>
            <a:r>
              <a:rPr lang="en-US" dirty="0">
                <a:latin typeface="Helvetica" charset="0"/>
                <a:cs typeface="Times New Roman"/>
              </a:rPr>
              <a:t> {</a:t>
            </a:r>
            <a:r>
              <a:rPr lang="en-US" i="1" dirty="0">
                <a:latin typeface="Helvetica" charset="0"/>
                <a:cs typeface="Times New Roman"/>
              </a:rPr>
              <a:t>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i="1" dirty="0">
                <a:latin typeface="Helvetica" charset="0"/>
                <a:cs typeface="Times New Roman"/>
              </a:rPr>
              <a:t>B</a:t>
            </a:r>
            <a:r>
              <a:rPr lang="en-US" dirty="0">
                <a:latin typeface="Helvetica" charset="0"/>
                <a:cs typeface="Times New Roman"/>
              </a:rPr>
              <a:t>,	</a:t>
            </a:r>
            <a:r>
              <a:rPr lang="en-US" i="1" dirty="0">
                <a:latin typeface="Helvetica" charset="0"/>
                <a:cs typeface="Times New Roman"/>
              </a:rPr>
              <a:t>B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i="1" dirty="0">
                <a:latin typeface="Helvetica" charset="0"/>
                <a:cs typeface="Times New Roman"/>
              </a:rPr>
              <a:t>C</a:t>
            </a:r>
            <a:r>
              <a:rPr lang="en-US" dirty="0">
                <a:latin typeface="Helvetica" charset="0"/>
                <a:cs typeface="Times New Roman"/>
              </a:rPr>
              <a:t>,	</a:t>
            </a:r>
            <a:r>
              <a:rPr lang="en-US" i="1" dirty="0">
                <a:latin typeface="Helvetica" charset="0"/>
                <a:cs typeface="Times New Roman"/>
              </a:rPr>
              <a:t>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i="1" dirty="0">
                <a:latin typeface="Helvetica" charset="0"/>
                <a:cs typeface="Times New Roman"/>
              </a:rPr>
              <a:t>D</a:t>
            </a:r>
            <a:r>
              <a:rPr lang="en-US" dirty="0">
                <a:latin typeface="Helvetica" charset="0"/>
                <a:cs typeface="Times New Roman"/>
              </a:rPr>
              <a:t>}</a:t>
            </a:r>
            <a:endParaRPr dirty="0">
              <a:latin typeface="Helvetica" charset="0"/>
              <a:cs typeface="Times New Roman"/>
            </a:endParaRPr>
          </a:p>
          <a:p>
            <a:pPr lvl="2" indent="-457200">
              <a:spcBef>
                <a:spcPts val="600"/>
              </a:spcBef>
            </a:pPr>
            <a:r>
              <a:rPr dirty="0">
                <a:latin typeface="Helvetica" charset="0"/>
                <a:cs typeface="Times New Roman"/>
              </a:rPr>
              <a:t>{A </a:t>
            </a:r>
            <a:r>
              <a:rPr lang="is-IS" dirty="0">
                <a:latin typeface="Helvetica" charset="0"/>
                <a:cs typeface="STIXGeneral"/>
              </a:rPr>
              <a:t>→ </a:t>
            </a:r>
            <a:r>
              <a:rPr i="1" dirty="0">
                <a:latin typeface="Helvetica" charset="0"/>
                <a:cs typeface="Times New Roman"/>
              </a:rPr>
              <a:t>B</a:t>
            </a:r>
            <a:r>
              <a:rPr dirty="0">
                <a:latin typeface="Helvetica" charset="0"/>
                <a:cs typeface="Times New Roman"/>
              </a:rPr>
              <a:t>,	</a:t>
            </a:r>
            <a:r>
              <a:rPr i="1" dirty="0">
                <a:latin typeface="Helvetica" charset="0"/>
                <a:cs typeface="Times New Roman"/>
              </a:rPr>
              <a:t>B </a:t>
            </a:r>
            <a:r>
              <a:rPr lang="is-IS" dirty="0">
                <a:latin typeface="Helvetica" charset="0"/>
                <a:cs typeface="STIXGeneral"/>
              </a:rPr>
              <a:t>→ </a:t>
            </a:r>
            <a:r>
              <a:rPr i="1" dirty="0">
                <a:latin typeface="Helvetica" charset="0"/>
                <a:cs typeface="Times New Roman"/>
              </a:rPr>
              <a:t>C</a:t>
            </a:r>
            <a:r>
              <a:rPr dirty="0">
                <a:latin typeface="Helvetica" charset="0"/>
                <a:cs typeface="Times New Roman"/>
              </a:rPr>
              <a:t>,	</a:t>
            </a:r>
            <a:r>
              <a:rPr i="1" dirty="0">
                <a:latin typeface="Helvetica" charset="0"/>
                <a:cs typeface="Times New Roman"/>
              </a:rPr>
              <a:t>AC </a:t>
            </a:r>
            <a:r>
              <a:rPr lang="is-IS" dirty="0">
                <a:latin typeface="Helvetica" charset="0"/>
                <a:cs typeface="STIXGeneral"/>
              </a:rPr>
              <a:t>→ </a:t>
            </a:r>
            <a:r>
              <a:rPr i="1" dirty="0">
                <a:latin typeface="Helvetica" charset="0"/>
                <a:cs typeface="Times New Roman"/>
              </a:rPr>
              <a:t>D</a:t>
            </a:r>
            <a:r>
              <a:rPr dirty="0">
                <a:latin typeface="Helvetica" charset="0"/>
                <a:cs typeface="Times New Roman"/>
              </a:rPr>
              <a:t>}  can be simplified to</a:t>
            </a:r>
            <a:r>
              <a:rPr lang="en-US" dirty="0">
                <a:latin typeface="Helvetica" charset="0"/>
                <a:cs typeface="Times New Roman"/>
              </a:rPr>
              <a:t> {A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i="1" dirty="0">
                <a:latin typeface="Helvetica" charset="0"/>
                <a:cs typeface="Times New Roman"/>
              </a:rPr>
              <a:t>B</a:t>
            </a:r>
            <a:r>
              <a:rPr lang="en-US" dirty="0">
                <a:latin typeface="Helvetica" charset="0"/>
                <a:cs typeface="Times New Roman"/>
              </a:rPr>
              <a:t>,	</a:t>
            </a:r>
            <a:r>
              <a:rPr lang="en-US" i="1" dirty="0">
                <a:latin typeface="Helvetica" charset="0"/>
                <a:cs typeface="Times New Roman"/>
              </a:rPr>
              <a:t>B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i="1" dirty="0">
                <a:latin typeface="Helvetica" charset="0"/>
                <a:cs typeface="Times New Roman"/>
              </a:rPr>
              <a:t>C</a:t>
            </a:r>
            <a:r>
              <a:rPr lang="en-US" dirty="0">
                <a:latin typeface="Helvetica" charset="0"/>
                <a:cs typeface="Times New Roman"/>
              </a:rPr>
              <a:t>,	</a:t>
            </a:r>
            <a:r>
              <a:rPr lang="en-US" i="1" dirty="0">
                <a:latin typeface="Helvetica" charset="0"/>
                <a:cs typeface="Times New Roman"/>
              </a:rPr>
              <a:t>A </a:t>
            </a:r>
            <a:r>
              <a:rPr lang="en-US" dirty="0">
                <a:latin typeface="Helvetica" charset="0"/>
                <a:cs typeface="STIXGeneral"/>
              </a:rPr>
              <a:t>→ </a:t>
            </a:r>
            <a:r>
              <a:rPr lang="en-US" i="1" dirty="0">
                <a:latin typeface="Helvetica" charset="0"/>
                <a:cs typeface="Times New Roman"/>
              </a:rPr>
              <a:t>D</a:t>
            </a:r>
            <a:r>
              <a:rPr lang="en-US" dirty="0">
                <a:latin typeface="Helvetica" charset="0"/>
                <a:cs typeface="Times New Roman"/>
              </a:rPr>
              <a:t>}</a:t>
            </a:r>
          </a:p>
          <a:p>
            <a:pPr lvl="2" indent="-457200">
              <a:spcBef>
                <a:spcPts val="600"/>
              </a:spcBef>
            </a:pPr>
            <a:endParaRPr dirty="0">
              <a:latin typeface="Helvetica" charset="0"/>
              <a:cs typeface="Times New Roman"/>
            </a:endParaRPr>
          </a:p>
          <a:p>
            <a:pPr marL="0" marR="3810" lvl="1">
              <a:spcBef>
                <a:spcPts val="600"/>
              </a:spcBef>
              <a:tabLst>
                <a:tab pos="566738" algn="l"/>
              </a:tabLst>
            </a:pPr>
            <a:r>
              <a:rPr dirty="0">
                <a:latin typeface="Helvetica" charset="0"/>
                <a:cs typeface="Times New Roman"/>
              </a:rPr>
              <a:t>Intuitively, a </a:t>
            </a:r>
            <a:r>
              <a:rPr b="1" dirty="0">
                <a:latin typeface="Helvetica" charset="0"/>
                <a:cs typeface="Times New Roman"/>
              </a:rPr>
              <a:t>canonical cover </a:t>
            </a:r>
            <a:r>
              <a:rPr dirty="0">
                <a:latin typeface="Helvetica" charset="0"/>
                <a:cs typeface="Times New Roman"/>
              </a:rPr>
              <a:t>of F is a “</a:t>
            </a:r>
            <a:r>
              <a:rPr b="1" dirty="0">
                <a:latin typeface="Helvetica" charset="0"/>
                <a:cs typeface="Times New Roman"/>
              </a:rPr>
              <a:t>minimal</a:t>
            </a:r>
            <a:r>
              <a:rPr dirty="0">
                <a:latin typeface="Helvetica" charset="0"/>
                <a:cs typeface="Times New Roman"/>
              </a:rPr>
              <a:t>” set of functional dependencies </a:t>
            </a:r>
            <a:r>
              <a:rPr b="1" dirty="0">
                <a:latin typeface="Helvetica" charset="0"/>
                <a:cs typeface="Times New Roman"/>
              </a:rPr>
              <a:t>equivalent</a:t>
            </a:r>
            <a:r>
              <a:rPr dirty="0">
                <a:latin typeface="Helvetica" charset="0"/>
                <a:cs typeface="Times New Roman"/>
              </a:rPr>
              <a:t> to F, having no redundant dependencies or redundant parts of dependencies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AB1F0-C8F8-1F45-B74B-BD472E99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 – Extraneous Attributes</a:t>
            </a:r>
          </a:p>
        </p:txBody>
      </p:sp>
    </p:spTree>
    <p:extLst>
      <p:ext uri="{BB962C8B-B14F-4D97-AF65-F5344CB8AC3E}">
        <p14:creationId xmlns:p14="http://schemas.microsoft.com/office/powerpoint/2010/main" val="4235110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334726" y="4848911"/>
            <a:ext cx="135731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4" dirty="0">
                <a:solidFill>
                  <a:srgbClr val="888888"/>
                </a:solidFill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451BE37-CFB8-A04A-878E-0743A1AB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 – Extraneous Attributes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C46650-A170-4267-8EEF-8309DF58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89" y="1027263"/>
            <a:ext cx="8435187" cy="3896940"/>
          </a:xfrm>
        </p:spPr>
        <p:txBody>
          <a:bodyPr/>
          <a:lstStyle/>
          <a:p>
            <a:pPr marL="638175" lvl="1">
              <a:spcBef>
                <a:spcPts val="765"/>
              </a:spcBef>
              <a:buFont typeface="Arial" panose="020B0604020202020204" pitchFamily="34" charset="0"/>
              <a:buChar char="•"/>
              <a:tabLst>
                <a:tab pos="610076" algn="l"/>
              </a:tabLst>
            </a:pPr>
            <a:r>
              <a:rPr lang="en-US" dirty="0">
                <a:cs typeface="Times New Roman"/>
              </a:rPr>
              <a:t>Consider a set </a:t>
            </a:r>
            <a:r>
              <a:rPr lang="en-US" dirty="0">
                <a:latin typeface="Helvetica" charset="0"/>
                <a:cs typeface="Times New Roman"/>
              </a:rPr>
              <a:t>F</a:t>
            </a:r>
            <a:r>
              <a:rPr lang="en-US" i="1" dirty="0">
                <a:cs typeface="Times New Roman"/>
              </a:rPr>
              <a:t> </a:t>
            </a:r>
            <a:r>
              <a:rPr lang="en-US" dirty="0">
                <a:cs typeface="Times New Roman"/>
              </a:rPr>
              <a:t>of functional dependencies and </a:t>
            </a:r>
            <a:r>
              <a:rPr lang="en-US" dirty="0">
                <a:latin typeface="Helvetica" charset="0"/>
                <a:cs typeface="Times New Roman"/>
              </a:rPr>
              <a:t>𝛂 ➝ 𝛽 </a:t>
            </a:r>
            <a:r>
              <a:rPr lang="en-US" dirty="0">
                <a:cs typeface="Times New Roman"/>
              </a:rPr>
              <a:t>in</a:t>
            </a:r>
            <a:r>
              <a:rPr lang="en-US" dirty="0">
                <a:latin typeface="Helvetica" charset="0"/>
                <a:cs typeface="Times New Roman"/>
              </a:rPr>
              <a:t> F</a:t>
            </a:r>
          </a:p>
          <a:p>
            <a:pPr marL="638175" lvl="1">
              <a:spcBef>
                <a:spcPts val="765"/>
              </a:spcBef>
              <a:buFont typeface="Arial" panose="020B0604020202020204" pitchFamily="34" charset="0"/>
              <a:buChar char="•"/>
              <a:tabLst>
                <a:tab pos="610076" algn="l"/>
              </a:tabLst>
            </a:pPr>
            <a:r>
              <a:rPr lang="en-US" dirty="0">
                <a:cs typeface="Times New Roman"/>
              </a:rPr>
              <a:t>To test if attribute A </a:t>
            </a:r>
            <a:r>
              <a:rPr lang="en-US" dirty="0">
                <a:cs typeface="Symbol"/>
              </a:rPr>
              <a:t>∈ </a:t>
            </a:r>
            <a:r>
              <a:rPr lang="en-US" dirty="0">
                <a:latin typeface="Helvetica" charset="0"/>
                <a:cs typeface="Times New Roman"/>
              </a:rPr>
              <a:t>𝛂 </a:t>
            </a:r>
            <a:r>
              <a:rPr lang="en-US" dirty="0">
                <a:cs typeface="Times New Roman"/>
              </a:rPr>
              <a:t>is extraneous in </a:t>
            </a:r>
            <a:r>
              <a:rPr lang="en-US" dirty="0">
                <a:latin typeface="Helvetica" charset="0"/>
                <a:cs typeface="Times New Roman"/>
              </a:rPr>
              <a:t>𝛂 </a:t>
            </a:r>
            <a:endParaRPr lang="en-US" dirty="0">
              <a:cs typeface="Symbol"/>
            </a:endParaRPr>
          </a:p>
          <a:p>
            <a:pPr marL="981075" indent="-285750">
              <a:spcBef>
                <a:spcPts val="746"/>
              </a:spcBef>
            </a:pPr>
            <a:r>
              <a:rPr lang="en-US" dirty="0">
                <a:cs typeface="Times New Roman"/>
              </a:rPr>
              <a:t>compute ({</a:t>
            </a:r>
            <a:r>
              <a:rPr lang="en-US" dirty="0">
                <a:latin typeface="Helvetica" charset="0"/>
                <a:cs typeface="Times New Roman"/>
              </a:rPr>
              <a:t>𝛂</a:t>
            </a:r>
            <a:r>
              <a:rPr lang="en-US" dirty="0">
                <a:cs typeface="Times New Roman"/>
              </a:rPr>
              <a:t>} – A)</a:t>
            </a:r>
            <a:r>
              <a:rPr lang="en-US" baseline="24904" dirty="0">
                <a:cs typeface="Times New Roman"/>
              </a:rPr>
              <a:t>+ </a:t>
            </a:r>
            <a:r>
              <a:rPr lang="en-US" dirty="0">
                <a:cs typeface="Times New Roman"/>
              </a:rPr>
              <a:t>using the dependencies in </a:t>
            </a:r>
            <a:r>
              <a:rPr lang="en-US" dirty="0">
                <a:latin typeface="Helvetica" charset="0"/>
                <a:cs typeface="Times New Roman"/>
              </a:rPr>
              <a:t>F</a:t>
            </a:r>
            <a:endParaRPr lang="en-US" dirty="0">
              <a:cs typeface="Times New Roman"/>
            </a:endParaRPr>
          </a:p>
          <a:p>
            <a:pPr marL="981075" indent="-285750">
              <a:spcBef>
                <a:spcPts val="754"/>
              </a:spcBef>
            </a:pPr>
            <a:r>
              <a:rPr lang="en-US" dirty="0">
                <a:cs typeface="Times New Roman"/>
              </a:rPr>
              <a:t>check that ({</a:t>
            </a:r>
            <a:r>
              <a:rPr lang="en-US" dirty="0">
                <a:latin typeface="Helvetica" charset="0"/>
                <a:cs typeface="Times New Roman"/>
              </a:rPr>
              <a:t>𝛂</a:t>
            </a:r>
            <a:r>
              <a:rPr lang="en-US" dirty="0">
                <a:cs typeface="Times New Roman"/>
              </a:rPr>
              <a:t>} – A)</a:t>
            </a:r>
            <a:r>
              <a:rPr lang="en-US" baseline="24904" dirty="0">
                <a:cs typeface="Times New Roman"/>
              </a:rPr>
              <a:t>+ </a:t>
            </a:r>
            <a:r>
              <a:rPr lang="en-US" dirty="0">
                <a:cs typeface="Times New Roman"/>
              </a:rPr>
              <a:t>contains </a:t>
            </a:r>
            <a:r>
              <a:rPr lang="en-US" dirty="0">
                <a:latin typeface="Helvetica" charset="0"/>
                <a:cs typeface="Times New Roman"/>
              </a:rPr>
              <a:t>𝛽</a:t>
            </a:r>
            <a:r>
              <a:rPr lang="en-US" dirty="0">
                <a:cs typeface="Times New Roman"/>
              </a:rPr>
              <a:t>; if it does, </a:t>
            </a:r>
            <a:r>
              <a:rPr lang="en-US" i="1" dirty="0">
                <a:cs typeface="Times New Roman"/>
              </a:rPr>
              <a:t>A </a:t>
            </a:r>
            <a:r>
              <a:rPr lang="en-US" dirty="0">
                <a:cs typeface="Times New Roman"/>
              </a:rPr>
              <a:t>is extraneous in </a:t>
            </a:r>
            <a:r>
              <a:rPr lang="en-US" dirty="0">
                <a:latin typeface="Helvetica" charset="0"/>
                <a:cs typeface="Times New Roman"/>
              </a:rPr>
              <a:t>𝛂 </a:t>
            </a:r>
            <a:endParaRPr lang="en-US" dirty="0">
              <a:cs typeface="Symbol"/>
            </a:endParaRPr>
          </a:p>
          <a:p>
            <a:pPr marL="638175" lvl="1">
              <a:spcBef>
                <a:spcPts val="746"/>
              </a:spcBef>
              <a:buFont typeface="Arial" panose="020B0604020202020204" pitchFamily="34" charset="0"/>
              <a:buChar char="•"/>
              <a:tabLst>
                <a:tab pos="638175" algn="l"/>
              </a:tabLst>
            </a:pPr>
            <a:r>
              <a:rPr lang="en-US" dirty="0">
                <a:cs typeface="Times New Roman"/>
              </a:rPr>
              <a:t>To test if attribute </a:t>
            </a:r>
            <a:r>
              <a:rPr lang="en-US" i="1" dirty="0">
                <a:cs typeface="Times New Roman"/>
              </a:rPr>
              <a:t>B </a:t>
            </a:r>
            <a:r>
              <a:rPr lang="en-US" dirty="0">
                <a:cs typeface="Symbol"/>
              </a:rPr>
              <a:t>∈ </a:t>
            </a:r>
            <a:r>
              <a:rPr lang="en-US" dirty="0">
                <a:latin typeface="Helvetica" charset="0"/>
                <a:cs typeface="Times New Roman"/>
              </a:rPr>
              <a:t>𝛽 </a:t>
            </a:r>
            <a:r>
              <a:rPr lang="en-US" dirty="0">
                <a:cs typeface="Times New Roman"/>
              </a:rPr>
              <a:t>is extraneous in </a:t>
            </a:r>
            <a:r>
              <a:rPr lang="en-US" dirty="0">
                <a:latin typeface="Helvetica" charset="0"/>
                <a:cs typeface="Times New Roman"/>
              </a:rPr>
              <a:t>𝛽 </a:t>
            </a:r>
            <a:endParaRPr lang="en-US" dirty="0">
              <a:cs typeface="Symbol"/>
            </a:endParaRPr>
          </a:p>
          <a:p>
            <a:pPr marL="981075" lvl="2" indent="-285750">
              <a:spcBef>
                <a:spcPts val="746"/>
              </a:spcBef>
              <a:tabLst>
                <a:tab pos="638175" algn="l"/>
              </a:tabLst>
            </a:pPr>
            <a:r>
              <a:rPr lang="en-US" dirty="0">
                <a:cs typeface="Times New Roman"/>
              </a:rPr>
              <a:t>compute </a:t>
            </a:r>
            <a:r>
              <a:rPr lang="en-US" dirty="0">
                <a:latin typeface="Helvetica" charset="0"/>
                <a:cs typeface="Times New Roman"/>
              </a:rPr>
              <a:t>𝛂</a:t>
            </a:r>
            <a:r>
              <a:rPr lang="en-US" baseline="24904" dirty="0">
                <a:cs typeface="Times New Roman"/>
              </a:rPr>
              <a:t>+  </a:t>
            </a:r>
            <a:r>
              <a:rPr lang="en-US" dirty="0">
                <a:cs typeface="Times New Roman"/>
              </a:rPr>
              <a:t>using only the dependencies in</a:t>
            </a:r>
          </a:p>
          <a:p>
            <a:pPr marL="981075" lvl="2" indent="-285750">
              <a:spcBef>
                <a:spcPts val="746"/>
              </a:spcBef>
              <a:tabLst>
                <a:tab pos="638175" algn="l"/>
              </a:tabLst>
            </a:pPr>
            <a:r>
              <a:rPr lang="en-US" dirty="0">
                <a:latin typeface="Helvetica" charset="0"/>
                <a:cs typeface="Times New Roman"/>
              </a:rPr>
              <a:t>F</a:t>
            </a:r>
            <a:r>
              <a:rPr lang="en-US" dirty="0">
                <a:cs typeface="Times New Roman"/>
              </a:rPr>
              <a:t>' = (</a:t>
            </a:r>
            <a:r>
              <a:rPr lang="en-US" dirty="0">
                <a:latin typeface="Helvetica" charset="0"/>
                <a:cs typeface="Times New Roman"/>
              </a:rPr>
              <a:t>F </a:t>
            </a:r>
            <a:r>
              <a:rPr lang="en-US" dirty="0">
                <a:cs typeface="Times New Roman"/>
              </a:rPr>
              <a:t>– {</a:t>
            </a:r>
            <a:r>
              <a:rPr lang="en-US" dirty="0">
                <a:latin typeface="Helvetica" charset="0"/>
                <a:cs typeface="Times New Roman"/>
              </a:rPr>
              <a:t>𝛂 ➝ 𝛽 </a:t>
            </a:r>
            <a:r>
              <a:rPr lang="en-US" dirty="0">
                <a:cs typeface="Times New Roman"/>
              </a:rPr>
              <a:t>}) </a:t>
            </a:r>
            <a:r>
              <a:rPr lang="en-US" dirty="0">
                <a:cs typeface="Symbol"/>
              </a:rPr>
              <a:t>∪</a:t>
            </a:r>
            <a:r>
              <a:rPr lang="en-US" dirty="0">
                <a:cs typeface="Times New Roman"/>
              </a:rPr>
              <a:t>{</a:t>
            </a:r>
            <a:r>
              <a:rPr lang="en-US" dirty="0">
                <a:latin typeface="Helvetica" charset="0"/>
                <a:cs typeface="Times New Roman"/>
              </a:rPr>
              <a:t>𝛂 ➝ </a:t>
            </a:r>
            <a:r>
              <a:rPr lang="en-US" i="1" dirty="0">
                <a:cs typeface="Times New Roman"/>
              </a:rPr>
              <a:t>(</a:t>
            </a:r>
            <a:r>
              <a:rPr lang="en-US" dirty="0">
                <a:latin typeface="Helvetica" charset="0"/>
                <a:cs typeface="Times New Roman"/>
              </a:rPr>
              <a:t>𝛽 </a:t>
            </a:r>
            <a:r>
              <a:rPr lang="en-US" dirty="0">
                <a:cs typeface="Times New Roman"/>
              </a:rPr>
              <a:t>– </a:t>
            </a:r>
            <a:r>
              <a:rPr lang="en-US" i="1" dirty="0">
                <a:cs typeface="Times New Roman"/>
              </a:rPr>
              <a:t>B</a:t>
            </a:r>
            <a:r>
              <a:rPr lang="en-US" dirty="0">
                <a:cs typeface="Times New Roman"/>
              </a:rPr>
              <a:t>)},</a:t>
            </a:r>
          </a:p>
          <a:p>
            <a:pPr marL="981075" indent="-285750">
              <a:spcBef>
                <a:spcPts val="758"/>
              </a:spcBef>
            </a:pPr>
            <a:r>
              <a:rPr lang="en-US" dirty="0">
                <a:cs typeface="Times New Roman"/>
              </a:rPr>
              <a:t>check that </a:t>
            </a:r>
            <a:r>
              <a:rPr lang="en-US" dirty="0">
                <a:latin typeface="Helvetica" charset="0"/>
                <a:cs typeface="Times New Roman"/>
              </a:rPr>
              <a:t>𝛂</a:t>
            </a:r>
            <a:r>
              <a:rPr lang="en-US" baseline="24904" dirty="0">
                <a:cs typeface="Times New Roman"/>
              </a:rPr>
              <a:t>+  </a:t>
            </a:r>
            <a:r>
              <a:rPr lang="en-US" dirty="0">
                <a:cs typeface="Times New Roman"/>
              </a:rPr>
              <a:t>contains </a:t>
            </a:r>
            <a:r>
              <a:rPr lang="en-US" i="1" dirty="0">
                <a:cs typeface="Times New Roman"/>
              </a:rPr>
              <a:t>B; </a:t>
            </a:r>
            <a:r>
              <a:rPr lang="en-US" dirty="0">
                <a:cs typeface="Times New Roman"/>
              </a:rPr>
              <a:t>if it does</a:t>
            </a:r>
            <a:r>
              <a:rPr lang="en-US" i="1" dirty="0">
                <a:cs typeface="Times New Roman"/>
              </a:rPr>
              <a:t>, B </a:t>
            </a:r>
            <a:r>
              <a:rPr lang="en-US" dirty="0">
                <a:cs typeface="Times New Roman"/>
              </a:rPr>
              <a:t>is extraneous in </a:t>
            </a:r>
            <a:r>
              <a:rPr lang="en-US" dirty="0">
                <a:latin typeface="Helvetica" charset="0"/>
                <a:cs typeface="Times New Roman"/>
              </a:rPr>
              <a:t>𝛽 </a:t>
            </a:r>
            <a:endParaRPr lang="en-US" dirty="0">
              <a:cs typeface="Symbo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08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99E0D-C488-4A6C-9EC7-DCFD1A68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world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7DEBD-3F50-4E79-8D35-C1AA42AE0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70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388510" y="4515250"/>
            <a:ext cx="4755490" cy="207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45" dirty="0">
                <a:cs typeface="Times New Roman"/>
              </a:rPr>
              <a:t>/</a:t>
            </a:r>
            <a:r>
              <a:rPr sz="1350" spc="86" dirty="0">
                <a:cs typeface="Times New Roman"/>
              </a:rPr>
              <a:t>*</a:t>
            </a:r>
            <a:r>
              <a:rPr sz="1350" spc="-23" dirty="0">
                <a:cs typeface="Times New Roman"/>
              </a:rPr>
              <a:t> </a:t>
            </a:r>
            <a:r>
              <a:rPr sz="1350" dirty="0">
                <a:cs typeface="Times New Roman"/>
              </a:rPr>
              <a:t>No</a:t>
            </a:r>
            <a:r>
              <a:rPr sz="1350" spc="-26" dirty="0">
                <a:cs typeface="Times New Roman"/>
              </a:rPr>
              <a:t>t</a:t>
            </a:r>
            <a:r>
              <a:rPr sz="1350" spc="26" dirty="0">
                <a:cs typeface="Times New Roman"/>
              </a:rPr>
              <a:t>e:</a:t>
            </a:r>
            <a:r>
              <a:rPr sz="1350" spc="-26" dirty="0">
                <a:cs typeface="Times New Roman"/>
              </a:rPr>
              <a:t> </a:t>
            </a:r>
            <a:r>
              <a:rPr sz="1350" spc="53" dirty="0">
                <a:cs typeface="Times New Roman"/>
              </a:rPr>
              <a:t>t</a:t>
            </a:r>
            <a:r>
              <a:rPr sz="1350" spc="34" dirty="0">
                <a:cs typeface="Times New Roman"/>
              </a:rPr>
              <a:t>e</a:t>
            </a:r>
            <a:r>
              <a:rPr sz="1350" spc="15" dirty="0">
                <a:cs typeface="Times New Roman"/>
              </a:rPr>
              <a:t>s</a:t>
            </a:r>
            <a:r>
              <a:rPr sz="1350" spc="75" dirty="0">
                <a:cs typeface="Times New Roman"/>
              </a:rPr>
              <a:t>t</a:t>
            </a:r>
            <a:r>
              <a:rPr sz="1350" spc="-30" dirty="0">
                <a:cs typeface="Times New Roman"/>
              </a:rPr>
              <a:t> </a:t>
            </a:r>
            <a:r>
              <a:rPr sz="1350" spc="-68" dirty="0">
                <a:cs typeface="Times New Roman"/>
              </a:rPr>
              <a:t>f</a:t>
            </a:r>
            <a:r>
              <a:rPr sz="1350" spc="30" dirty="0">
                <a:cs typeface="Times New Roman"/>
              </a:rPr>
              <a:t>o</a:t>
            </a:r>
            <a:r>
              <a:rPr sz="1350" spc="23" dirty="0">
                <a:cs typeface="Times New Roman"/>
              </a:rPr>
              <a:t>r</a:t>
            </a:r>
            <a:r>
              <a:rPr sz="1350" spc="-38" dirty="0">
                <a:cs typeface="Times New Roman"/>
              </a:rPr>
              <a:t> </a:t>
            </a:r>
            <a:r>
              <a:rPr sz="1350" spc="53" dirty="0">
                <a:cs typeface="Times New Roman"/>
              </a:rPr>
              <a:t>e</a:t>
            </a:r>
            <a:r>
              <a:rPr sz="1350" spc="-4" dirty="0">
                <a:cs typeface="Times New Roman"/>
              </a:rPr>
              <a:t>xt</a:t>
            </a:r>
            <a:r>
              <a:rPr sz="1350" spc="-34" dirty="0">
                <a:cs typeface="Times New Roman"/>
              </a:rPr>
              <a:t>r</a:t>
            </a:r>
            <a:r>
              <a:rPr sz="1350" spc="38" dirty="0">
                <a:cs typeface="Times New Roman"/>
              </a:rPr>
              <a:t>aneous</a:t>
            </a:r>
            <a:r>
              <a:rPr sz="1350" spc="-30" dirty="0">
                <a:cs typeface="Times New Roman"/>
              </a:rPr>
              <a:t> </a:t>
            </a:r>
            <a:r>
              <a:rPr sz="1350" spc="34" dirty="0">
                <a:cs typeface="Times New Roman"/>
              </a:rPr>
              <a:t>a</a:t>
            </a:r>
            <a:r>
              <a:rPr sz="1350" spc="53" dirty="0">
                <a:cs typeface="Times New Roman"/>
              </a:rPr>
              <a:t>t</a:t>
            </a:r>
            <a:r>
              <a:rPr sz="1350" spc="45" dirty="0">
                <a:cs typeface="Times New Roman"/>
              </a:rPr>
              <a:t>tr</a:t>
            </a:r>
            <a:r>
              <a:rPr sz="1350" spc="-75" dirty="0">
                <a:cs typeface="Times New Roman"/>
              </a:rPr>
              <a:t>i</a:t>
            </a:r>
            <a:r>
              <a:rPr sz="1350" spc="49" dirty="0">
                <a:cs typeface="Times New Roman"/>
              </a:rPr>
              <a:t>bu</a:t>
            </a:r>
            <a:r>
              <a:rPr sz="1350" spc="11" dirty="0">
                <a:cs typeface="Times New Roman"/>
              </a:rPr>
              <a:t>t</a:t>
            </a:r>
            <a:r>
              <a:rPr sz="1350" spc="34" dirty="0">
                <a:cs typeface="Times New Roman"/>
              </a:rPr>
              <a:t>es</a:t>
            </a:r>
            <a:r>
              <a:rPr sz="1350" spc="-30" dirty="0">
                <a:cs typeface="Times New Roman"/>
              </a:rPr>
              <a:t> </a:t>
            </a:r>
            <a:r>
              <a:rPr sz="1350" spc="34" dirty="0">
                <a:cs typeface="Times New Roman"/>
              </a:rPr>
              <a:t>done</a:t>
            </a:r>
            <a:r>
              <a:rPr sz="1350" spc="-19" dirty="0">
                <a:cs typeface="Times New Roman"/>
              </a:rPr>
              <a:t> </a:t>
            </a:r>
            <a:r>
              <a:rPr sz="1350" spc="-15" dirty="0">
                <a:cs typeface="Times New Roman"/>
              </a:rPr>
              <a:t>using </a:t>
            </a:r>
            <a:r>
              <a:rPr sz="1350" i="1" spc="-225" dirty="0">
                <a:cs typeface="Times New Roman"/>
              </a:rPr>
              <a:t>F</a:t>
            </a:r>
            <a:r>
              <a:rPr sz="1350" i="1" spc="-28" baseline="-20833" dirty="0">
                <a:cs typeface="Times New Roman"/>
              </a:rPr>
              <a:t>c,</a:t>
            </a:r>
            <a:r>
              <a:rPr sz="1350" i="1" spc="118" baseline="-20833" dirty="0">
                <a:cs typeface="Times New Roman"/>
              </a:rPr>
              <a:t> </a:t>
            </a:r>
            <a:r>
              <a:rPr sz="1350" spc="49" dirty="0">
                <a:cs typeface="Times New Roman"/>
              </a:rPr>
              <a:t>no</a:t>
            </a:r>
            <a:r>
              <a:rPr sz="1350" spc="30" dirty="0">
                <a:cs typeface="Times New Roman"/>
              </a:rPr>
              <a:t>t</a:t>
            </a:r>
            <a:r>
              <a:rPr sz="1350" spc="-34" dirty="0">
                <a:cs typeface="Times New Roman"/>
              </a:rPr>
              <a:t> </a:t>
            </a:r>
            <a:r>
              <a:rPr sz="1350" spc="-4" dirty="0">
                <a:cs typeface="Times New Roman"/>
              </a:rPr>
              <a:t>F*/</a:t>
            </a:r>
            <a:endParaRPr sz="1350" dirty="0">
              <a:cs typeface="Times New Roman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F9F443D-65C5-3242-A832-554FD7184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cover – a roadmap!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41C786-59ED-416A-954F-7A79256C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187" y="1024864"/>
            <a:ext cx="8435187" cy="3896940"/>
          </a:xfrm>
        </p:spPr>
        <p:txBody>
          <a:bodyPr/>
          <a:lstStyle/>
          <a:p>
            <a:pPr marL="0" lvl="1" indent="-257175">
              <a:spcBef>
                <a:spcPts val="300"/>
              </a:spcBef>
              <a:buFont typeface="Arial"/>
              <a:buChar char="•"/>
              <a:tabLst>
                <a:tab pos="610076" algn="l"/>
              </a:tabLst>
            </a:pPr>
            <a:r>
              <a:rPr lang="en-US" sz="2000" dirty="0">
                <a:cs typeface="Times New Roman"/>
              </a:rPr>
              <a:t>A canonical cover for </a:t>
            </a:r>
            <a:r>
              <a:rPr lang="en-US" sz="2000" i="1" dirty="0">
                <a:cs typeface="Times New Roman"/>
              </a:rPr>
              <a:t>F </a:t>
            </a:r>
            <a:r>
              <a:rPr lang="en-US" sz="2000" dirty="0">
                <a:cs typeface="Times New Roman"/>
              </a:rPr>
              <a:t>is a set of dependencies </a:t>
            </a:r>
            <a:r>
              <a:rPr lang="en-US" sz="2000" i="1" dirty="0">
                <a:cs typeface="Times New Roman"/>
              </a:rPr>
              <a:t>F</a:t>
            </a:r>
            <a:r>
              <a:rPr lang="en-US" sz="2000" i="1" baseline="-21072" dirty="0">
                <a:cs typeface="Times New Roman"/>
              </a:rPr>
              <a:t>c </a:t>
            </a:r>
            <a:r>
              <a:rPr lang="en-US" sz="2000" dirty="0">
                <a:cs typeface="Times New Roman"/>
              </a:rPr>
              <a:t>such that</a:t>
            </a:r>
          </a:p>
          <a:p>
            <a:pPr marL="0" lvl="2" indent="-257175">
              <a:spcBef>
                <a:spcPts val="300"/>
              </a:spcBef>
              <a:buFont typeface="Arial"/>
              <a:buChar char="•"/>
              <a:tabLst>
                <a:tab pos="952976" algn="l"/>
              </a:tabLst>
            </a:pPr>
            <a:r>
              <a:rPr lang="en-US" i="1" dirty="0">
                <a:cs typeface="Times New Roman"/>
              </a:rPr>
              <a:t>F </a:t>
            </a:r>
            <a:r>
              <a:rPr lang="en-US" dirty="0">
                <a:cs typeface="Times New Roman"/>
              </a:rPr>
              <a:t>logically implies all dependencies in </a:t>
            </a:r>
            <a:r>
              <a:rPr lang="en-US" i="1" dirty="0">
                <a:cs typeface="Times New Roman"/>
              </a:rPr>
              <a:t>F</a:t>
            </a:r>
            <a:r>
              <a:rPr lang="en-US" i="1" baseline="-21072" dirty="0">
                <a:cs typeface="Times New Roman"/>
              </a:rPr>
              <a:t>c</a:t>
            </a:r>
            <a:endParaRPr lang="en-US" baseline="-21072" dirty="0">
              <a:cs typeface="Times New Roman"/>
            </a:endParaRPr>
          </a:p>
          <a:p>
            <a:pPr marL="0" lvl="2" indent="-257175">
              <a:spcBef>
                <a:spcPts val="300"/>
              </a:spcBef>
              <a:buFont typeface="Arial"/>
              <a:buChar char="•"/>
              <a:tabLst>
                <a:tab pos="952976" algn="l"/>
              </a:tabLst>
            </a:pPr>
            <a:r>
              <a:rPr lang="en-US" i="1" dirty="0">
                <a:cs typeface="Times New Roman"/>
              </a:rPr>
              <a:t>F</a:t>
            </a:r>
            <a:r>
              <a:rPr lang="en-US" i="1" baseline="-21072" dirty="0">
                <a:cs typeface="Times New Roman"/>
              </a:rPr>
              <a:t>c  </a:t>
            </a:r>
            <a:r>
              <a:rPr lang="en-US" dirty="0">
                <a:cs typeface="Times New Roman"/>
              </a:rPr>
              <a:t>logically implies all dependencies in </a:t>
            </a:r>
            <a:r>
              <a:rPr lang="en-US" i="1" dirty="0">
                <a:cs typeface="Times New Roman"/>
              </a:rPr>
              <a:t>F</a:t>
            </a:r>
            <a:endParaRPr lang="en-US" dirty="0">
              <a:cs typeface="Times New Roman"/>
            </a:endParaRPr>
          </a:p>
          <a:p>
            <a:pPr marL="0" lvl="2" indent="-257175">
              <a:spcBef>
                <a:spcPts val="300"/>
              </a:spcBef>
              <a:buFont typeface="Arial"/>
              <a:buChar char="•"/>
              <a:tabLst>
                <a:tab pos="952976" algn="l"/>
              </a:tabLst>
            </a:pPr>
            <a:r>
              <a:rPr lang="en-US" dirty="0">
                <a:cs typeface="Times New Roman"/>
              </a:rPr>
              <a:t>No FD in </a:t>
            </a:r>
            <a:r>
              <a:rPr lang="en-US" i="1" dirty="0">
                <a:cs typeface="Times New Roman"/>
              </a:rPr>
              <a:t>F</a:t>
            </a:r>
            <a:r>
              <a:rPr lang="en-US" i="1" baseline="-21072" dirty="0">
                <a:cs typeface="Times New Roman"/>
              </a:rPr>
              <a:t>c  </a:t>
            </a:r>
            <a:r>
              <a:rPr lang="en-US" dirty="0">
                <a:cs typeface="Times New Roman"/>
              </a:rPr>
              <a:t>contains an extraneous attribute</a:t>
            </a:r>
          </a:p>
          <a:p>
            <a:pPr marL="0" lvl="2" indent="-257175">
              <a:spcBef>
                <a:spcPts val="300"/>
              </a:spcBef>
              <a:buFont typeface="Arial"/>
              <a:buChar char="•"/>
              <a:tabLst>
                <a:tab pos="952976" algn="l"/>
              </a:tabLst>
            </a:pPr>
            <a:r>
              <a:rPr lang="en-US" dirty="0">
                <a:cs typeface="Times New Roman"/>
              </a:rPr>
              <a:t>Each left side of functional dependency in </a:t>
            </a:r>
            <a:r>
              <a:rPr lang="en-US" i="1" dirty="0">
                <a:cs typeface="Times New Roman"/>
              </a:rPr>
              <a:t>F</a:t>
            </a:r>
            <a:r>
              <a:rPr lang="en-US" i="1" baseline="-21072" dirty="0">
                <a:cs typeface="Times New Roman"/>
              </a:rPr>
              <a:t>c  </a:t>
            </a:r>
            <a:r>
              <a:rPr lang="en-US" dirty="0">
                <a:cs typeface="Times New Roman"/>
              </a:rPr>
              <a:t>is unique</a:t>
            </a:r>
          </a:p>
          <a:p>
            <a:pPr>
              <a:spcBef>
                <a:spcPts val="300"/>
              </a:spcBef>
            </a:pPr>
            <a:endParaRPr lang="en-US" sz="900" dirty="0">
              <a:cs typeface="Times New Roman"/>
            </a:endParaRPr>
          </a:p>
          <a:p>
            <a:pPr>
              <a:lnSpc>
                <a:spcPts val="1883"/>
              </a:lnSpc>
              <a:spcBef>
                <a:spcPts val="300"/>
              </a:spcBef>
            </a:pPr>
            <a:r>
              <a:rPr lang="en-US" sz="2000" b="1" dirty="0">
                <a:cs typeface="Times New Roman"/>
              </a:rPr>
              <a:t>repeat</a:t>
            </a:r>
            <a:endParaRPr lang="en-US" sz="2000" dirty="0">
              <a:cs typeface="Times New Roman"/>
            </a:endParaRPr>
          </a:p>
          <a:p>
            <a:pPr lvl="1">
              <a:lnSpc>
                <a:spcPts val="1785"/>
              </a:lnSpc>
              <a:spcBef>
                <a:spcPts val="300"/>
              </a:spcBef>
            </a:pPr>
            <a:r>
              <a:rPr lang="en-US" sz="2000" dirty="0">
                <a:cs typeface="Times New Roman"/>
              </a:rPr>
              <a:t>Use the union rule to replace any dependencies in </a:t>
            </a:r>
            <a:r>
              <a:rPr lang="en-US" sz="2000" i="1" dirty="0">
                <a:cs typeface="Times New Roman"/>
              </a:rPr>
              <a:t>F</a:t>
            </a:r>
            <a:endParaRPr lang="en-US" sz="2000" dirty="0">
              <a:cs typeface="Times New Roman"/>
            </a:endParaRPr>
          </a:p>
          <a:p>
            <a:pPr lvl="1">
              <a:lnSpc>
                <a:spcPts val="1789"/>
              </a:lnSpc>
              <a:spcBef>
                <a:spcPts val="300"/>
              </a:spcBef>
            </a:pPr>
            <a:r>
              <a:rPr lang="en-US" sz="2000" dirty="0">
                <a:latin typeface="Helvetica" charset="0"/>
                <a:cs typeface="Times New Roman"/>
              </a:rPr>
              <a:t>𝛂</a:t>
            </a:r>
            <a:r>
              <a:rPr lang="en-US" sz="2000" baseline="-21072" dirty="0">
                <a:cs typeface="Times New Roman"/>
              </a:rPr>
              <a:t>1</a:t>
            </a:r>
            <a:r>
              <a:rPr lang="en-US" sz="2000" dirty="0">
                <a:latin typeface="Helvetica" charset="0"/>
                <a:cs typeface="Times New Roman"/>
              </a:rPr>
              <a:t> ➝ 𝛽</a:t>
            </a:r>
            <a:r>
              <a:rPr lang="en-US" sz="2000" baseline="-21072" dirty="0">
                <a:cs typeface="Times New Roman"/>
              </a:rPr>
              <a:t>1</a:t>
            </a:r>
            <a:r>
              <a:rPr lang="en-US" sz="2000" dirty="0">
                <a:latin typeface="Helvetica" charset="0"/>
                <a:cs typeface="Times New Roman"/>
              </a:rPr>
              <a:t> </a:t>
            </a:r>
            <a:r>
              <a:rPr lang="en-US" sz="2000" baseline="-21072" dirty="0">
                <a:cs typeface="Times New Roman"/>
              </a:rPr>
              <a:t> </a:t>
            </a:r>
            <a:r>
              <a:rPr lang="en-US" sz="2000" dirty="0">
                <a:cs typeface="Times New Roman"/>
              </a:rPr>
              <a:t>and </a:t>
            </a:r>
            <a:r>
              <a:rPr lang="en-US" sz="2000" dirty="0">
                <a:latin typeface="Helvetica" charset="0"/>
                <a:cs typeface="Times New Roman"/>
              </a:rPr>
              <a:t>𝛂</a:t>
            </a:r>
            <a:r>
              <a:rPr lang="en-US" sz="2000" baseline="-21072" dirty="0">
                <a:cs typeface="Times New Roman"/>
              </a:rPr>
              <a:t>1</a:t>
            </a:r>
            <a:r>
              <a:rPr lang="en-US" sz="2000" dirty="0">
                <a:latin typeface="Helvetica" charset="0"/>
                <a:cs typeface="Times New Roman"/>
              </a:rPr>
              <a:t> ➝ 𝛽</a:t>
            </a:r>
            <a:r>
              <a:rPr lang="en-US" sz="2000" baseline="-21072" dirty="0">
                <a:cs typeface="Times New Roman"/>
              </a:rPr>
              <a:t>2 </a:t>
            </a:r>
            <a:r>
              <a:rPr lang="en-US" sz="2000" dirty="0">
                <a:cs typeface="Times New Roman"/>
              </a:rPr>
              <a:t>with </a:t>
            </a:r>
            <a:r>
              <a:rPr lang="en-US" sz="2000" dirty="0">
                <a:latin typeface="Helvetica" charset="0"/>
                <a:cs typeface="Times New Roman"/>
              </a:rPr>
              <a:t>𝛂</a:t>
            </a:r>
            <a:r>
              <a:rPr lang="en-US" sz="2000" baseline="-21072" dirty="0">
                <a:cs typeface="Times New Roman"/>
              </a:rPr>
              <a:t>1</a:t>
            </a:r>
            <a:r>
              <a:rPr lang="en-US" sz="2000" dirty="0">
                <a:latin typeface="Helvetica" charset="0"/>
                <a:cs typeface="Times New Roman"/>
              </a:rPr>
              <a:t> ➝ 𝛽</a:t>
            </a:r>
            <a:r>
              <a:rPr lang="en-US" sz="2000" baseline="-21072" dirty="0">
                <a:cs typeface="Times New Roman"/>
              </a:rPr>
              <a:t>1</a:t>
            </a:r>
            <a:r>
              <a:rPr lang="en-US" sz="2000" dirty="0">
                <a:latin typeface="Helvetica" charset="0"/>
                <a:cs typeface="Times New Roman"/>
              </a:rPr>
              <a:t> 𝛽</a:t>
            </a:r>
            <a:r>
              <a:rPr lang="en-US" sz="2000" baseline="-21072" dirty="0">
                <a:cs typeface="Times New Roman"/>
              </a:rPr>
              <a:t>2</a:t>
            </a:r>
            <a:endParaRPr lang="en-US" sz="2000" dirty="0">
              <a:latin typeface="Helvetica" charset="0"/>
              <a:cs typeface="Times New Roman"/>
            </a:endParaRPr>
          </a:p>
          <a:p>
            <a:pPr lvl="1">
              <a:lnSpc>
                <a:spcPts val="1789"/>
              </a:lnSpc>
              <a:spcBef>
                <a:spcPts val="300"/>
              </a:spcBef>
            </a:pPr>
            <a:r>
              <a:rPr lang="en-US" sz="2000" dirty="0">
                <a:cs typeface="Times New Roman"/>
              </a:rPr>
              <a:t>Find a FD </a:t>
            </a:r>
            <a:r>
              <a:rPr lang="en-US" sz="2000" dirty="0">
                <a:latin typeface="Helvetica" charset="0"/>
                <a:cs typeface="Times New Roman"/>
              </a:rPr>
              <a:t>𝛂 ➝ 𝛽</a:t>
            </a:r>
            <a:r>
              <a:rPr lang="en-US" sz="2400" dirty="0">
                <a:latin typeface="Helvetica" charset="0"/>
                <a:cs typeface="Times New Roman"/>
              </a:rPr>
              <a:t> </a:t>
            </a:r>
            <a:r>
              <a:rPr lang="en-US" sz="2000" dirty="0">
                <a:cs typeface="Times New Roman"/>
              </a:rPr>
              <a:t>with an extraneous attribute either in </a:t>
            </a:r>
            <a:r>
              <a:rPr lang="en-US" dirty="0">
                <a:latin typeface="Helvetica" charset="0"/>
                <a:cs typeface="Times New Roman"/>
              </a:rPr>
              <a:t>𝛂 </a:t>
            </a:r>
            <a:r>
              <a:rPr lang="en-US" sz="2000" dirty="0">
                <a:cs typeface="Times New Roman"/>
              </a:rPr>
              <a:t>or in </a:t>
            </a:r>
            <a:r>
              <a:rPr lang="en-US" dirty="0">
                <a:latin typeface="Helvetica" charset="0"/>
                <a:cs typeface="Times New Roman"/>
              </a:rPr>
              <a:t>𝛽</a:t>
            </a:r>
            <a:endParaRPr lang="en-US" sz="2000" dirty="0">
              <a:cs typeface="Symbol"/>
            </a:endParaRPr>
          </a:p>
          <a:p>
            <a:pPr lvl="1">
              <a:lnSpc>
                <a:spcPts val="1777"/>
              </a:lnSpc>
              <a:spcBef>
                <a:spcPts val="300"/>
              </a:spcBef>
            </a:pPr>
            <a:r>
              <a:rPr lang="en-US" sz="2000" dirty="0">
                <a:cs typeface="Times New Roman"/>
              </a:rPr>
              <a:t>	If an extraneous attribute is found, delete it from </a:t>
            </a:r>
            <a:r>
              <a:rPr lang="en-US" sz="2000" dirty="0">
                <a:latin typeface="Helvetica" charset="0"/>
                <a:cs typeface="Times New Roman"/>
              </a:rPr>
              <a:t>𝛂</a:t>
            </a:r>
            <a:r>
              <a:rPr lang="en-US" sz="2000" baseline="-21072" dirty="0">
                <a:cs typeface="Times New Roman"/>
              </a:rPr>
              <a:t>1</a:t>
            </a:r>
            <a:r>
              <a:rPr lang="en-US" sz="2000" dirty="0">
                <a:latin typeface="Helvetica" charset="0"/>
                <a:cs typeface="Times New Roman"/>
              </a:rPr>
              <a:t> ➝ 𝛽</a:t>
            </a:r>
            <a:r>
              <a:rPr lang="en-US" sz="2000" baseline="-21072" dirty="0">
                <a:cs typeface="Times New Roman"/>
              </a:rPr>
              <a:t>1</a:t>
            </a:r>
            <a:r>
              <a:rPr lang="en-US" sz="2400" dirty="0">
                <a:latin typeface="Helvetica" charset="0"/>
                <a:cs typeface="Times New Roman"/>
              </a:rPr>
              <a:t> </a:t>
            </a:r>
          </a:p>
          <a:p>
            <a:pPr>
              <a:lnSpc>
                <a:spcPts val="1777"/>
              </a:lnSpc>
              <a:spcBef>
                <a:spcPts val="300"/>
              </a:spcBef>
            </a:pPr>
            <a:r>
              <a:rPr lang="en-US" sz="2000" b="1" dirty="0">
                <a:cs typeface="Times New Roman"/>
              </a:rPr>
              <a:t>until </a:t>
            </a:r>
            <a:r>
              <a:rPr lang="en-US" sz="2000" i="1" dirty="0">
                <a:cs typeface="Times New Roman"/>
              </a:rPr>
              <a:t>F </a:t>
            </a:r>
            <a:r>
              <a:rPr lang="en-US" sz="2000" dirty="0">
                <a:cs typeface="Times New Roman"/>
              </a:rPr>
              <a:t>does not change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F71B10-6481-4237-892E-C16A21E09A21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DF3E0-CF44-46B0-9468-ED759EC5E60A}"/>
              </a:ext>
            </a:extLst>
          </p:cNvPr>
          <p:cNvSpPr txBox="1"/>
          <p:nvPr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3BFF9-8B48-4EB2-80A6-4E3381E5AC87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FF823E-93B4-45FE-A43C-CB1BC09425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780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7200" y="966536"/>
            <a:ext cx="8353313" cy="382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>
              <a:spcBef>
                <a:spcPts val="765"/>
              </a:spcBef>
            </a:pPr>
            <a:r>
              <a:rPr i="1" dirty="0">
                <a:latin typeface="Helvetica" charset="0"/>
                <a:ea typeface="Helvetica" charset="0"/>
                <a:cs typeface="Helvetica" charset="0"/>
              </a:rPr>
              <a:t>R </a:t>
            </a:r>
            <a:r>
              <a:rPr dirty="0">
                <a:latin typeface="Helvetica" charset="0"/>
                <a:ea typeface="Helvetica" charset="0"/>
                <a:cs typeface="Helvetica" charset="0"/>
              </a:rPr>
              <a:t>= (</a:t>
            </a:r>
            <a:r>
              <a:rPr i="1" dirty="0">
                <a:latin typeface="Helvetica" charset="0"/>
                <a:ea typeface="Helvetica" charset="0"/>
                <a:cs typeface="Helvetica" charset="0"/>
              </a:rPr>
              <a:t>A, B, C),  F = {A </a:t>
            </a:r>
            <a:r>
              <a:rPr lang="de-DE" dirty="0">
                <a:latin typeface="Helvetica" charset="0"/>
                <a:ea typeface="Helvetica" charset="0"/>
                <a:cs typeface="Helvetica" charset="0"/>
              </a:rPr>
              <a:t>➝ </a:t>
            </a:r>
            <a:r>
              <a:rPr i="1" dirty="0">
                <a:latin typeface="Helvetica" charset="0"/>
                <a:ea typeface="Helvetica" charset="0"/>
                <a:cs typeface="Helvetica" charset="0"/>
              </a:rPr>
              <a:t>BC, B </a:t>
            </a:r>
            <a:r>
              <a:rPr lang="de-DE" dirty="0">
                <a:latin typeface="Helvetica" charset="0"/>
                <a:ea typeface="Helvetica" charset="0"/>
                <a:cs typeface="Helvetica" charset="0"/>
              </a:rPr>
              <a:t>➝ </a:t>
            </a:r>
            <a:r>
              <a:rPr i="1" dirty="0">
                <a:latin typeface="Helvetica" charset="0"/>
                <a:ea typeface="Helvetica" charset="0"/>
                <a:cs typeface="Helvetica" charset="0"/>
              </a:rPr>
              <a:t>C, A </a:t>
            </a:r>
            <a:r>
              <a:rPr lang="de-DE" dirty="0">
                <a:latin typeface="Helvetica" charset="0"/>
                <a:ea typeface="Helvetica" charset="0"/>
                <a:cs typeface="Helvetica" charset="0"/>
              </a:rPr>
              <a:t>➝ </a:t>
            </a:r>
            <a:r>
              <a:rPr i="1" dirty="0">
                <a:latin typeface="Helvetica" charset="0"/>
                <a:ea typeface="Helvetica" charset="0"/>
                <a:cs typeface="Helvetica" charset="0"/>
              </a:rPr>
              <a:t>B, AB </a:t>
            </a:r>
            <a:r>
              <a:rPr lang="de-DE" dirty="0">
                <a:latin typeface="Helvetica" charset="0"/>
                <a:ea typeface="Helvetica" charset="0"/>
                <a:cs typeface="Helvetica" charset="0"/>
              </a:rPr>
              <a:t>➝ </a:t>
            </a:r>
            <a:r>
              <a:rPr i="1" dirty="0">
                <a:latin typeface="Helvetica" charset="0"/>
                <a:ea typeface="Helvetica" charset="0"/>
                <a:cs typeface="Helvetica" charset="0"/>
              </a:rPr>
              <a:t>C</a:t>
            </a:r>
            <a:r>
              <a:rPr dirty="0">
                <a:latin typeface="Helvetica" charset="0"/>
                <a:ea typeface="Helvetica" charset="0"/>
                <a:cs typeface="Helvetica" charset="0"/>
              </a:rPr>
              <a:t>}</a:t>
            </a:r>
          </a:p>
          <a:p>
            <a:pPr marL="352425" marR="1911668" lvl="1">
              <a:lnSpc>
                <a:spcPct val="137700"/>
              </a:lnSpc>
              <a:tabLst>
                <a:tab pos="610076" algn="l"/>
              </a:tabLst>
            </a:pPr>
            <a:r>
              <a:rPr dirty="0">
                <a:cs typeface="Times New Roman"/>
              </a:rPr>
              <a:t>Combine </a:t>
            </a:r>
            <a:r>
              <a:rPr i="1" dirty="0">
                <a:cs typeface="Times New Roman"/>
              </a:rPr>
              <a:t>A </a:t>
            </a:r>
            <a:r>
              <a:rPr lang="de-DE" dirty="0">
                <a:cs typeface="Times New Roman"/>
              </a:rPr>
              <a:t>➝ </a:t>
            </a:r>
            <a:r>
              <a:rPr i="1" dirty="0">
                <a:cs typeface="Times New Roman"/>
              </a:rPr>
              <a:t>BC </a:t>
            </a:r>
            <a:r>
              <a:rPr dirty="0">
                <a:cs typeface="Times New Roman"/>
              </a:rPr>
              <a:t>and </a:t>
            </a:r>
            <a:r>
              <a:rPr i="1" dirty="0">
                <a:cs typeface="Times New Roman"/>
              </a:rPr>
              <a:t>A </a:t>
            </a:r>
            <a:r>
              <a:rPr lang="de-DE" dirty="0">
                <a:cs typeface="Times New Roman"/>
              </a:rPr>
              <a:t>➝ </a:t>
            </a:r>
            <a:r>
              <a:rPr i="1" dirty="0">
                <a:cs typeface="Times New Roman"/>
              </a:rPr>
              <a:t>B </a:t>
            </a:r>
            <a:r>
              <a:rPr dirty="0">
                <a:cs typeface="Times New Roman"/>
              </a:rPr>
              <a:t>into </a:t>
            </a:r>
            <a:r>
              <a:rPr i="1" dirty="0">
                <a:cs typeface="Times New Roman"/>
              </a:rPr>
              <a:t>A </a:t>
            </a:r>
            <a:r>
              <a:rPr lang="de-DE" dirty="0">
                <a:cs typeface="Times New Roman"/>
              </a:rPr>
              <a:t>➝ </a:t>
            </a:r>
            <a:r>
              <a:rPr i="1" dirty="0">
                <a:cs typeface="Times New Roman"/>
              </a:rPr>
              <a:t>BC </a:t>
            </a:r>
            <a:endParaRPr lang="en-US" i="1" dirty="0">
              <a:cs typeface="Times New Roman"/>
            </a:endParaRPr>
          </a:p>
          <a:p>
            <a:pPr marL="352425" marR="1911668" lvl="1">
              <a:lnSpc>
                <a:spcPct val="137700"/>
              </a:lnSpc>
              <a:tabLst>
                <a:tab pos="610076" algn="l"/>
              </a:tabLst>
            </a:pPr>
            <a:r>
              <a:rPr i="1" dirty="0">
                <a:cs typeface="Times New Roman"/>
              </a:rPr>
              <a:t>F’ = {A </a:t>
            </a:r>
            <a:r>
              <a:rPr lang="de-DE" dirty="0">
                <a:cs typeface="Times New Roman"/>
              </a:rPr>
              <a:t>➝ </a:t>
            </a:r>
            <a:r>
              <a:rPr i="1" dirty="0">
                <a:cs typeface="Times New Roman"/>
              </a:rPr>
              <a:t>BC, B </a:t>
            </a:r>
            <a:r>
              <a:rPr lang="de-DE" dirty="0">
                <a:cs typeface="Times New Roman"/>
              </a:rPr>
              <a:t>➝ </a:t>
            </a:r>
            <a:r>
              <a:rPr i="1" dirty="0">
                <a:cs typeface="Times New Roman"/>
              </a:rPr>
              <a:t>C, AB </a:t>
            </a:r>
            <a:r>
              <a:rPr lang="de-DE" dirty="0">
                <a:cs typeface="Times New Roman"/>
              </a:rPr>
              <a:t>➝ </a:t>
            </a:r>
            <a:r>
              <a:rPr i="1" dirty="0">
                <a:cs typeface="Times New Roman"/>
              </a:rPr>
              <a:t>C</a:t>
            </a:r>
            <a:r>
              <a:rPr dirty="0">
                <a:cs typeface="Times New Roman"/>
              </a:rPr>
              <a:t>}</a:t>
            </a:r>
          </a:p>
          <a:p>
            <a:pPr marL="609600" lvl="1" indent="-257175">
              <a:spcBef>
                <a:spcPts val="754"/>
              </a:spcBef>
              <a:buFont typeface="Arial"/>
              <a:buChar char="•"/>
              <a:tabLst>
                <a:tab pos="610076" algn="l"/>
              </a:tabLst>
            </a:pPr>
            <a:r>
              <a:rPr lang="en-US" dirty="0">
                <a:cs typeface="Times New Roman"/>
              </a:rPr>
              <a:t>Is </a:t>
            </a:r>
            <a:r>
              <a:rPr i="1" dirty="0">
                <a:cs typeface="Times New Roman"/>
              </a:rPr>
              <a:t>A </a:t>
            </a:r>
            <a:r>
              <a:rPr dirty="0">
                <a:cs typeface="Times New Roman"/>
              </a:rPr>
              <a:t>extraneous in </a:t>
            </a:r>
            <a:r>
              <a:rPr i="1" dirty="0">
                <a:cs typeface="Times New Roman"/>
              </a:rPr>
              <a:t>AB </a:t>
            </a:r>
            <a:r>
              <a:rPr lang="de-DE" dirty="0">
                <a:cs typeface="Times New Roman"/>
              </a:rPr>
              <a:t>➝ </a:t>
            </a:r>
            <a:r>
              <a:rPr i="1" dirty="0">
                <a:cs typeface="Times New Roman"/>
              </a:rPr>
              <a:t>C</a:t>
            </a:r>
            <a:r>
              <a:rPr lang="en-US" i="1" dirty="0">
                <a:cs typeface="Times New Roman"/>
              </a:rPr>
              <a:t> ?</a:t>
            </a:r>
            <a:endParaRPr dirty="0">
              <a:cs typeface="Times New Roman"/>
            </a:endParaRPr>
          </a:p>
          <a:p>
            <a:pPr marL="695325" marR="3810">
              <a:spcBef>
                <a:spcPts val="746"/>
              </a:spcBef>
              <a:tabLst>
                <a:tab pos="3545205" algn="l"/>
                <a:tab pos="4610576" algn="l"/>
              </a:tabLst>
            </a:pPr>
            <a:r>
              <a:rPr dirty="0">
                <a:cs typeface="Times New Roman"/>
              </a:rPr>
              <a:t>Check if the result of deleting A from </a:t>
            </a:r>
            <a:r>
              <a:rPr i="1" dirty="0">
                <a:cs typeface="Times New Roman"/>
              </a:rPr>
              <a:t>AB </a:t>
            </a:r>
            <a:r>
              <a:rPr lang="de-DE" dirty="0">
                <a:cs typeface="Times New Roman"/>
              </a:rPr>
              <a:t>➝ </a:t>
            </a:r>
            <a:r>
              <a:rPr i="1" dirty="0">
                <a:cs typeface="Times New Roman"/>
              </a:rPr>
              <a:t>C	</a:t>
            </a:r>
            <a:r>
              <a:rPr dirty="0">
                <a:cs typeface="Times New Roman"/>
              </a:rPr>
              <a:t>is implied by the other dependencies. Yes: in fact,</a:t>
            </a:r>
            <a:r>
              <a:rPr lang="en-US" dirty="0">
                <a:cs typeface="Times New Roman"/>
              </a:rPr>
              <a:t> </a:t>
            </a:r>
            <a:r>
              <a:rPr i="1" dirty="0">
                <a:cs typeface="Times New Roman"/>
              </a:rPr>
              <a:t>B </a:t>
            </a:r>
            <a:r>
              <a:rPr lang="de-DE" dirty="0">
                <a:cs typeface="Times New Roman"/>
              </a:rPr>
              <a:t>➝ </a:t>
            </a:r>
            <a:r>
              <a:rPr i="1" dirty="0">
                <a:cs typeface="Times New Roman"/>
              </a:rPr>
              <a:t>C </a:t>
            </a:r>
            <a:r>
              <a:rPr dirty="0">
                <a:cs typeface="Times New Roman"/>
              </a:rPr>
              <a:t>is already present</a:t>
            </a:r>
            <a:r>
              <a:rPr lang="en-US" dirty="0">
                <a:cs typeface="Times New Roman"/>
              </a:rPr>
              <a:t>, so remove it</a:t>
            </a:r>
            <a:endParaRPr dirty="0">
              <a:cs typeface="Times New Roman"/>
            </a:endParaRPr>
          </a:p>
          <a:p>
            <a:pPr marL="695325">
              <a:spcBef>
                <a:spcPts val="746"/>
              </a:spcBef>
            </a:pPr>
            <a:r>
              <a:rPr dirty="0">
                <a:cs typeface="Times New Roman"/>
              </a:rPr>
              <a:t>F’ = </a:t>
            </a:r>
            <a:r>
              <a:rPr i="1" dirty="0">
                <a:cs typeface="Times New Roman"/>
              </a:rPr>
              <a:t>{A </a:t>
            </a:r>
            <a:r>
              <a:rPr lang="de-DE" dirty="0">
                <a:cs typeface="Times New Roman"/>
              </a:rPr>
              <a:t>➝ </a:t>
            </a:r>
            <a:r>
              <a:rPr i="1" dirty="0">
                <a:cs typeface="Times New Roman"/>
              </a:rPr>
              <a:t>BC, B </a:t>
            </a:r>
            <a:r>
              <a:rPr lang="de-DE" dirty="0">
                <a:cs typeface="Times New Roman"/>
              </a:rPr>
              <a:t>➝ </a:t>
            </a:r>
            <a:r>
              <a:rPr i="1" dirty="0">
                <a:cs typeface="Times New Roman"/>
              </a:rPr>
              <a:t>C</a:t>
            </a:r>
            <a:r>
              <a:rPr dirty="0">
                <a:cs typeface="Times New Roman"/>
              </a:rPr>
              <a:t>}</a:t>
            </a:r>
          </a:p>
          <a:p>
            <a:pPr marL="609600" lvl="1" indent="-257175">
              <a:spcBef>
                <a:spcPts val="758"/>
              </a:spcBef>
              <a:buFont typeface="Arial"/>
              <a:buChar char="•"/>
              <a:tabLst>
                <a:tab pos="610076" algn="l"/>
              </a:tabLst>
            </a:pPr>
            <a:r>
              <a:rPr lang="en-US" dirty="0">
                <a:cs typeface="Times New Roman"/>
              </a:rPr>
              <a:t>Is </a:t>
            </a:r>
            <a:r>
              <a:rPr i="1" dirty="0">
                <a:cs typeface="Times New Roman"/>
              </a:rPr>
              <a:t>C </a:t>
            </a:r>
            <a:r>
              <a:rPr dirty="0">
                <a:cs typeface="Times New Roman"/>
              </a:rPr>
              <a:t>extraneous in </a:t>
            </a:r>
            <a:r>
              <a:rPr i="1" dirty="0">
                <a:cs typeface="Times New Roman"/>
              </a:rPr>
              <a:t>A </a:t>
            </a:r>
            <a:r>
              <a:rPr lang="de-DE" dirty="0">
                <a:cs typeface="Times New Roman"/>
              </a:rPr>
              <a:t>➝ </a:t>
            </a:r>
            <a:r>
              <a:rPr i="1" dirty="0">
                <a:cs typeface="Times New Roman"/>
              </a:rPr>
              <a:t>BC</a:t>
            </a:r>
            <a:r>
              <a:rPr lang="en-US" i="1" dirty="0">
                <a:cs typeface="Times New Roman"/>
              </a:rPr>
              <a:t> ?</a:t>
            </a:r>
            <a:endParaRPr dirty="0">
              <a:cs typeface="Times New Roman"/>
            </a:endParaRPr>
          </a:p>
          <a:p>
            <a:pPr marL="695325" marR="405289">
              <a:spcBef>
                <a:spcPts val="746"/>
              </a:spcBef>
            </a:pPr>
            <a:r>
              <a:rPr dirty="0">
                <a:cs typeface="Times New Roman"/>
              </a:rPr>
              <a:t>Check if </a:t>
            </a:r>
            <a:r>
              <a:rPr i="1" dirty="0">
                <a:cs typeface="Times New Roman"/>
              </a:rPr>
              <a:t>A </a:t>
            </a:r>
            <a:r>
              <a:rPr lang="de-DE" dirty="0">
                <a:cs typeface="Times New Roman"/>
              </a:rPr>
              <a:t>➝ </a:t>
            </a:r>
            <a:r>
              <a:rPr i="1" dirty="0">
                <a:cs typeface="Times New Roman"/>
              </a:rPr>
              <a:t>C </a:t>
            </a:r>
            <a:r>
              <a:rPr dirty="0">
                <a:cs typeface="Times New Roman"/>
              </a:rPr>
              <a:t>is logically implied by </a:t>
            </a:r>
            <a:r>
              <a:rPr i="1" dirty="0">
                <a:cs typeface="Times New Roman"/>
              </a:rPr>
              <a:t>A </a:t>
            </a:r>
            <a:r>
              <a:rPr lang="de-DE" dirty="0">
                <a:cs typeface="Times New Roman"/>
              </a:rPr>
              <a:t>➝ </a:t>
            </a:r>
            <a:r>
              <a:rPr i="1" dirty="0">
                <a:cs typeface="Times New Roman"/>
              </a:rPr>
              <a:t>B </a:t>
            </a:r>
            <a:r>
              <a:rPr dirty="0">
                <a:cs typeface="Times New Roman"/>
              </a:rPr>
              <a:t>and the other dependencies. Yes</a:t>
            </a:r>
            <a:r>
              <a:rPr i="1" dirty="0">
                <a:cs typeface="Times New Roman"/>
              </a:rPr>
              <a:t>: </a:t>
            </a:r>
            <a:r>
              <a:rPr dirty="0">
                <a:cs typeface="Times New Roman"/>
              </a:rPr>
              <a:t>using transitivity on </a:t>
            </a:r>
            <a:r>
              <a:rPr i="1" dirty="0">
                <a:cs typeface="Times New Roman"/>
              </a:rPr>
              <a:t>A </a:t>
            </a:r>
            <a:r>
              <a:rPr lang="de-DE" dirty="0">
                <a:cs typeface="Times New Roman"/>
              </a:rPr>
              <a:t>➝ </a:t>
            </a:r>
            <a:r>
              <a:rPr i="1" dirty="0">
                <a:cs typeface="Times New Roman"/>
              </a:rPr>
              <a:t>B  and B </a:t>
            </a:r>
            <a:r>
              <a:rPr lang="de-DE" dirty="0">
                <a:cs typeface="Times New Roman"/>
              </a:rPr>
              <a:t>➝ </a:t>
            </a:r>
            <a:r>
              <a:rPr dirty="0">
                <a:cs typeface="Times New Roman"/>
              </a:rPr>
              <a:t>C</a:t>
            </a:r>
          </a:p>
          <a:p>
            <a:pPr marL="609600" lvl="1" indent="-257175">
              <a:spcBef>
                <a:spcPts val="746"/>
              </a:spcBef>
              <a:buFont typeface="Arial"/>
              <a:buChar char="•"/>
              <a:tabLst>
                <a:tab pos="610076" algn="l"/>
              </a:tabLst>
            </a:pPr>
            <a:r>
              <a:rPr sz="2000" dirty="0">
                <a:cs typeface="Times New Roman"/>
              </a:rPr>
              <a:t>The canonical cover </a:t>
            </a:r>
            <a:r>
              <a:rPr sz="2000" i="1" dirty="0">
                <a:cs typeface="Times New Roman"/>
              </a:rPr>
              <a:t>F</a:t>
            </a:r>
            <a:r>
              <a:rPr sz="2000" i="1" baseline="-21072" dirty="0">
                <a:cs typeface="Times New Roman"/>
              </a:rPr>
              <a:t>c </a:t>
            </a:r>
            <a:r>
              <a:rPr sz="2000" dirty="0">
                <a:cs typeface="Times New Roman"/>
              </a:rPr>
              <a:t>is: </a:t>
            </a:r>
            <a:r>
              <a:rPr lang="en-US" sz="2000" dirty="0">
                <a:cs typeface="Times New Roman"/>
              </a:rPr>
              <a:t>{</a:t>
            </a:r>
            <a:r>
              <a:rPr sz="2000" i="1" dirty="0">
                <a:cs typeface="Times New Roman"/>
              </a:rPr>
              <a:t>A </a:t>
            </a:r>
            <a:r>
              <a:rPr lang="de-DE" sz="2000" dirty="0">
                <a:cs typeface="Times New Roman"/>
              </a:rPr>
              <a:t>➝ </a:t>
            </a:r>
            <a:r>
              <a:rPr sz="2000" i="1" dirty="0">
                <a:cs typeface="Times New Roman"/>
              </a:rPr>
              <a:t>B, B </a:t>
            </a:r>
            <a:r>
              <a:rPr lang="de-DE" sz="2000" dirty="0">
                <a:cs typeface="Times New Roman"/>
              </a:rPr>
              <a:t>➝ </a:t>
            </a:r>
            <a:r>
              <a:rPr sz="2000" i="1" dirty="0">
                <a:cs typeface="Times New Roman"/>
              </a:rPr>
              <a:t>C</a:t>
            </a:r>
            <a:r>
              <a:rPr lang="en-US" sz="2000" i="1" dirty="0">
                <a:cs typeface="Times New Roman"/>
              </a:rPr>
              <a:t>}</a:t>
            </a:r>
            <a:endParaRPr sz="2000" dirty="0">
              <a:cs typeface="Times New Roman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83127" y="420994"/>
            <a:ext cx="8869680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square" lIns="0" tIns="0" rIns="0" bIns="0" rtlCol="0" anchor="ctr">
            <a:spAutoFit/>
          </a:bodyPr>
          <a:lstStyle>
            <a:lvl1pPr marL="0" marR="0" indent="0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1" i="0" u="none" strike="noStrike" cap="none" spc="0" baseline="0">
                <a:ln>
                  <a:noFill/>
                </a:ln>
                <a:solidFill>
                  <a:schemeClr val="bg1"/>
                </a:solidFill>
                <a:uFillTx/>
                <a:latin typeface="Times New Roman"/>
                <a:ea typeface="+mn-ea"/>
                <a:cs typeface="Times New Roman"/>
                <a:sym typeface="Helvetica Light"/>
              </a:defRPr>
            </a:lvl1pPr>
            <a:lvl2pPr marL="0" marR="0" indent="160729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321457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482186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642915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803643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964372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125101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285829" algn="ctr" defTabSz="41075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625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9525"/>
            <a:r>
              <a:rPr lang="en-US" sz="3600" b="0" kern="0" dirty="0">
                <a:solidFill>
                  <a:schemeClr val="tx1"/>
                </a:solidFill>
                <a:latin typeface="+mj-lt"/>
              </a:rPr>
              <a:t>Canonical Cover – an example</a:t>
            </a:r>
            <a:endParaRPr lang="en-US" sz="3600" b="0" kern="0" spc="-45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131218-1F23-4E9D-8564-4CC2883E0189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687A6-DF63-4D75-BDA8-6248BE297615}"/>
              </a:ext>
            </a:extLst>
          </p:cNvPr>
          <p:cNvSpPr txBox="1"/>
          <p:nvPr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BE1A93-A2E3-45B5-B75D-77005A820640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0FE04928-E279-45A5-8EFD-C1C613F889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2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E9534EA-2CFE-1A42-B2AB-3B2C0D77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Decompositions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41685" marR="185738" lvl="1" indent="0">
              <a:spcBef>
                <a:spcPts val="746"/>
              </a:spcBef>
              <a:buNone/>
              <a:tabLst>
                <a:tab pos="609600" algn="l"/>
              </a:tabLst>
            </a:pPr>
            <a:endParaRPr lang="en-US" sz="1650" dirty="0">
              <a:latin typeface="Helvetica" charset="0"/>
              <a:cs typeface="Times New Roman"/>
            </a:endParaRPr>
          </a:p>
          <a:p>
            <a:pPr marL="118029" marR="185738" indent="0">
              <a:spcBef>
                <a:spcPts val="746"/>
              </a:spcBef>
              <a:buNone/>
              <a:tabLst>
                <a:tab pos="609600" algn="l"/>
              </a:tabLst>
            </a:pPr>
            <a:r>
              <a:rPr lang="en-US" sz="1650" dirty="0">
                <a:latin typeface="Helvetica" charset="0"/>
                <a:cs typeface="Times New Roman"/>
              </a:rPr>
              <a:t>Decomposition should be used judiciously. </a:t>
            </a:r>
          </a:p>
          <a:p>
            <a:pPr marL="394097" marR="185738" lvl="1" indent="-252413">
              <a:spcBef>
                <a:spcPts val="746"/>
              </a:spcBef>
              <a:tabLst>
                <a:tab pos="609600" algn="l"/>
              </a:tabLst>
            </a:pPr>
            <a:r>
              <a:rPr lang="en-US" sz="1650" dirty="0">
                <a:latin typeface="Helvetica" charset="0"/>
                <a:cs typeface="Times New Roman"/>
              </a:rPr>
              <a:t>Is there reason to decompose a relation? </a:t>
            </a:r>
          </a:p>
          <a:p>
            <a:pPr marL="394097" marR="185738" lvl="1" indent="-252413">
              <a:spcBef>
                <a:spcPts val="746"/>
              </a:spcBef>
              <a:tabLst>
                <a:tab pos="609600" algn="l"/>
              </a:tabLst>
            </a:pPr>
            <a:r>
              <a:rPr lang="en-US" sz="1650" dirty="0">
                <a:latin typeface="Helvetica" charset="0"/>
                <a:cs typeface="Times New Roman"/>
              </a:rPr>
              <a:t>What problems (if any) does the decomposition cause?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070" y="1263328"/>
            <a:ext cx="4391472" cy="4062635"/>
          </a:xfrm>
        </p:spPr>
        <p:txBody>
          <a:bodyPr/>
          <a:lstStyle/>
          <a:p>
            <a:pPr marL="233363" indent="-52388">
              <a:spcBef>
                <a:spcPts val="900"/>
              </a:spcBef>
              <a:buNone/>
            </a:pPr>
            <a:r>
              <a:rPr lang="is-IS" sz="1500" dirty="0">
                <a:latin typeface="Helvetica" charset="0"/>
                <a:cs typeface="Times New Roman"/>
              </a:rPr>
              <a:t>R (A</a:t>
            </a:r>
            <a:r>
              <a:rPr lang="is-IS" sz="1500" baseline="-25000" dirty="0">
                <a:latin typeface="Helvetica" charset="0"/>
                <a:cs typeface="Times New Roman"/>
              </a:rPr>
              <a:t>1</a:t>
            </a:r>
            <a:r>
              <a:rPr lang="is-IS" sz="1500" dirty="0">
                <a:latin typeface="Helvetica" charset="0"/>
                <a:cs typeface="Times New Roman"/>
              </a:rPr>
              <a:t>, A</a:t>
            </a:r>
            <a:r>
              <a:rPr lang="is-IS" sz="1500" baseline="-25000" dirty="0">
                <a:latin typeface="Helvetica" charset="0"/>
                <a:cs typeface="Times New Roman"/>
              </a:rPr>
              <a:t>2</a:t>
            </a:r>
            <a:r>
              <a:rPr lang="is-IS" sz="1500" dirty="0">
                <a:latin typeface="Helvetica" charset="0"/>
                <a:cs typeface="Times New Roman"/>
              </a:rPr>
              <a:t>, ..., A</a:t>
            </a:r>
            <a:r>
              <a:rPr lang="is-IS" sz="1500" baseline="-25000" dirty="0">
                <a:latin typeface="Helvetica" charset="0"/>
                <a:cs typeface="Times New Roman"/>
              </a:rPr>
              <a:t>n</a:t>
            </a:r>
            <a:r>
              <a:rPr lang="is-IS" sz="1500" dirty="0">
                <a:latin typeface="Helvetica" charset="0"/>
                <a:cs typeface="Times New Roman"/>
              </a:rPr>
              <a:t>)  =	   A  </a:t>
            </a:r>
          </a:p>
          <a:p>
            <a:pPr marL="233363" indent="-52388">
              <a:spcBef>
                <a:spcPts val="900"/>
              </a:spcBef>
              <a:buNone/>
            </a:pPr>
            <a:r>
              <a:rPr lang="is-IS" sz="1500" dirty="0">
                <a:latin typeface="Helvetica" charset="0"/>
                <a:cs typeface="Times New Roman"/>
              </a:rPr>
              <a:t>R</a:t>
            </a:r>
            <a:r>
              <a:rPr lang="is-IS" sz="1500" baseline="-25000" dirty="0">
                <a:latin typeface="Helvetica" charset="0"/>
                <a:cs typeface="Times New Roman"/>
              </a:rPr>
              <a:t>1</a:t>
            </a:r>
            <a:r>
              <a:rPr lang="is-IS" sz="1500" dirty="0">
                <a:latin typeface="Helvetica" charset="0"/>
                <a:cs typeface="Times New Roman"/>
              </a:rPr>
              <a:t> (B</a:t>
            </a:r>
            <a:r>
              <a:rPr lang="is-IS" sz="1500" baseline="-25000" dirty="0">
                <a:latin typeface="Helvetica" charset="0"/>
                <a:cs typeface="Times New Roman"/>
              </a:rPr>
              <a:t>1</a:t>
            </a:r>
            <a:r>
              <a:rPr lang="is-IS" sz="1500" dirty="0">
                <a:latin typeface="Helvetica" charset="0"/>
                <a:cs typeface="Times New Roman"/>
              </a:rPr>
              <a:t>, B</a:t>
            </a:r>
            <a:r>
              <a:rPr lang="is-IS" sz="1500" baseline="-25000" dirty="0">
                <a:latin typeface="Helvetica" charset="0"/>
                <a:cs typeface="Times New Roman"/>
              </a:rPr>
              <a:t>2</a:t>
            </a:r>
            <a:r>
              <a:rPr lang="is-IS" sz="1500" dirty="0">
                <a:latin typeface="Helvetica" charset="0"/>
                <a:cs typeface="Times New Roman"/>
              </a:rPr>
              <a:t>, ..., B</a:t>
            </a:r>
            <a:r>
              <a:rPr lang="is-IS" sz="1500" baseline="-25000" dirty="0">
                <a:latin typeface="Helvetica" charset="0"/>
                <a:cs typeface="Times New Roman"/>
              </a:rPr>
              <a:t>n</a:t>
            </a:r>
            <a:r>
              <a:rPr lang="is-IS" sz="1500" dirty="0">
                <a:latin typeface="Helvetica" charset="0"/>
                <a:cs typeface="Times New Roman"/>
              </a:rPr>
              <a:t>)  =   B</a:t>
            </a:r>
            <a:endParaRPr lang="en-US" sz="1500" dirty="0"/>
          </a:p>
          <a:p>
            <a:pPr marL="233363" indent="-52388">
              <a:spcBef>
                <a:spcPts val="900"/>
              </a:spcBef>
              <a:buNone/>
            </a:pPr>
            <a:r>
              <a:rPr lang="is-IS" sz="1500" dirty="0">
                <a:latin typeface="Helvetica" charset="0"/>
                <a:cs typeface="Times New Roman"/>
              </a:rPr>
              <a:t>R</a:t>
            </a:r>
            <a:r>
              <a:rPr lang="is-IS" sz="1500" baseline="-25000" dirty="0">
                <a:latin typeface="Helvetica" charset="0"/>
                <a:cs typeface="Times New Roman"/>
              </a:rPr>
              <a:t>2</a:t>
            </a:r>
            <a:r>
              <a:rPr lang="is-IS" sz="1500" dirty="0">
                <a:latin typeface="Helvetica" charset="0"/>
                <a:cs typeface="Times New Roman"/>
              </a:rPr>
              <a:t> (C</a:t>
            </a:r>
            <a:r>
              <a:rPr lang="is-IS" sz="1500" baseline="-25000" dirty="0">
                <a:latin typeface="Helvetica" charset="0"/>
                <a:cs typeface="Times New Roman"/>
              </a:rPr>
              <a:t>1</a:t>
            </a:r>
            <a:r>
              <a:rPr lang="is-IS" sz="1500" dirty="0">
                <a:latin typeface="Helvetica" charset="0"/>
                <a:cs typeface="Times New Roman"/>
              </a:rPr>
              <a:t>, C</a:t>
            </a:r>
            <a:r>
              <a:rPr lang="is-IS" sz="1500" baseline="-25000" dirty="0">
                <a:latin typeface="Helvetica" charset="0"/>
                <a:cs typeface="Times New Roman"/>
              </a:rPr>
              <a:t>2</a:t>
            </a:r>
            <a:r>
              <a:rPr lang="is-IS" sz="1500" dirty="0">
                <a:latin typeface="Helvetica" charset="0"/>
                <a:cs typeface="Times New Roman"/>
              </a:rPr>
              <a:t>, ..., C</a:t>
            </a:r>
            <a:r>
              <a:rPr lang="is-IS" sz="1500" baseline="-25000" dirty="0">
                <a:latin typeface="Helvetica" charset="0"/>
                <a:cs typeface="Times New Roman"/>
              </a:rPr>
              <a:t>n</a:t>
            </a:r>
            <a:r>
              <a:rPr lang="is-IS" sz="1500" dirty="0">
                <a:latin typeface="Helvetica" charset="0"/>
                <a:cs typeface="Times New Roman"/>
              </a:rPr>
              <a:t>) =   C</a:t>
            </a:r>
          </a:p>
          <a:p>
            <a:pPr marL="0" indent="0">
              <a:spcBef>
                <a:spcPts val="900"/>
              </a:spcBef>
              <a:buNone/>
            </a:pPr>
            <a:endParaRPr lang="is-IS" sz="1500" dirty="0">
              <a:latin typeface="Helvetica" charset="0"/>
              <a:cs typeface="Times New Roman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sz="1500" dirty="0"/>
              <a:t>	</a:t>
            </a:r>
            <a:r>
              <a:rPr lang="en-US" sz="1600" dirty="0"/>
              <a:t>       </a:t>
            </a:r>
            <a:r>
              <a:rPr lang="en-US" sz="1800" dirty="0"/>
              <a:t>B ∪ C = A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500" dirty="0"/>
              <a:t>	</a:t>
            </a:r>
            <a:r>
              <a:rPr lang="en-US" sz="1800" dirty="0"/>
              <a:t>      B </a:t>
            </a:r>
            <a:r>
              <a:rPr lang="en-US" sz="2400" dirty="0"/>
              <a:t>⋈</a:t>
            </a:r>
            <a:r>
              <a:rPr lang="en-US" dirty="0"/>
              <a:t> </a:t>
            </a:r>
            <a:r>
              <a:rPr lang="en-US" sz="1800" dirty="0"/>
              <a:t>C  = A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500" dirty="0">
                <a:latin typeface="Helvetica" charset="0"/>
                <a:cs typeface="Times New Roman"/>
              </a:rPr>
              <a:t>In other words, 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en-US" sz="1500" dirty="0">
                <a:latin typeface="Helvetica" charset="0"/>
                <a:cs typeface="Times New Roman"/>
              </a:rPr>
              <a:t>	</a:t>
            </a:r>
            <a:r>
              <a:rPr lang="is-IS" sz="1500" dirty="0">
                <a:latin typeface="Helvetica" charset="0"/>
                <a:cs typeface="Times New Roman"/>
              </a:rPr>
              <a:t>      R</a:t>
            </a:r>
            <a:r>
              <a:rPr lang="is-IS" sz="1500" baseline="-25000" dirty="0">
                <a:latin typeface="Helvetica" charset="0"/>
                <a:cs typeface="Times New Roman"/>
              </a:rPr>
              <a:t>1</a:t>
            </a:r>
            <a:r>
              <a:rPr lang="is-IS" sz="1500" dirty="0">
                <a:latin typeface="Helvetica" charset="0"/>
                <a:cs typeface="Times New Roman"/>
              </a:rPr>
              <a:t> = ∏</a:t>
            </a:r>
            <a:r>
              <a:rPr lang="is-IS" sz="1500" baseline="-25000" dirty="0">
                <a:latin typeface="Helvetica" charset="0"/>
                <a:cs typeface="Times New Roman"/>
              </a:rPr>
              <a:t>B </a:t>
            </a:r>
            <a:r>
              <a:rPr lang="is-IS" sz="1500" dirty="0">
                <a:latin typeface="Helvetica" charset="0"/>
                <a:cs typeface="Times New Roman"/>
              </a:rPr>
              <a:t>(R)</a:t>
            </a:r>
            <a:endParaRPr lang="is-IS" sz="1500" baseline="-25000" dirty="0">
              <a:latin typeface="Helvetica" charset="0"/>
              <a:cs typeface="Times New Roman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sz="1500" dirty="0"/>
              <a:t>	</a:t>
            </a:r>
            <a:r>
              <a:rPr lang="is-IS" sz="1500" dirty="0">
                <a:latin typeface="Helvetica" charset="0"/>
                <a:cs typeface="Times New Roman"/>
              </a:rPr>
              <a:t>      R</a:t>
            </a:r>
            <a:r>
              <a:rPr lang="is-IS" sz="1500" baseline="-25000" dirty="0">
                <a:latin typeface="Helvetica" charset="0"/>
                <a:cs typeface="Times New Roman"/>
              </a:rPr>
              <a:t>2</a:t>
            </a:r>
            <a:r>
              <a:rPr lang="is-IS" sz="1500" dirty="0">
                <a:latin typeface="Helvetica" charset="0"/>
                <a:cs typeface="Times New Roman"/>
              </a:rPr>
              <a:t> = ∏</a:t>
            </a:r>
            <a:r>
              <a:rPr lang="is-IS" sz="1500" baseline="-25000" dirty="0">
                <a:latin typeface="Helvetica" charset="0"/>
                <a:cs typeface="Times New Roman"/>
              </a:rPr>
              <a:t>C </a:t>
            </a:r>
            <a:r>
              <a:rPr lang="is-IS" sz="1500" dirty="0">
                <a:latin typeface="Helvetica" charset="0"/>
                <a:cs typeface="Times New Roman"/>
              </a:rPr>
              <a:t>(R)</a:t>
            </a:r>
            <a:endParaRPr lang="is-IS" sz="1500" baseline="-25000" dirty="0">
              <a:latin typeface="Helvetica" charset="0"/>
              <a:cs typeface="Times New Roman"/>
            </a:endParaRPr>
          </a:p>
          <a:p>
            <a:pPr marL="0" indent="0">
              <a:spcBef>
                <a:spcPts val="900"/>
              </a:spcBef>
              <a:buNone/>
            </a:pPr>
            <a:endParaRPr lang="en-US" sz="1500" dirty="0"/>
          </a:p>
          <a:p>
            <a:pPr marL="0" indent="0">
              <a:spcBef>
                <a:spcPts val="900"/>
              </a:spcBef>
              <a:buNone/>
            </a:pPr>
            <a:endParaRPr lang="en-US" sz="1500" dirty="0"/>
          </a:p>
          <a:p>
            <a:pPr marL="0" indent="0">
              <a:spcBef>
                <a:spcPts val="9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5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732" y="515064"/>
            <a:ext cx="218932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17" dirty="0">
                <a:solidFill>
                  <a:srgbClr val="FFFFFF"/>
                </a:solidFill>
                <a:latin typeface="Times New Roman"/>
                <a:cs typeface="Times New Roman"/>
              </a:rPr>
              <a:t>CMS</a:t>
            </a:r>
            <a:r>
              <a:rPr sz="1500" b="1" spc="-20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3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4" dirty="0">
                <a:solidFill>
                  <a:srgbClr val="FFFFFF"/>
                </a:solidFill>
                <a:latin typeface="Times New Roman"/>
                <a:cs typeface="Times New Roman"/>
              </a:rPr>
              <a:t>abase</a:t>
            </a:r>
            <a:r>
              <a:rPr sz="15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71" dirty="0">
                <a:solidFill>
                  <a:srgbClr val="FFFFFF"/>
                </a:solidFill>
                <a:latin typeface="Times New Roman"/>
                <a:cs typeface="Times New Roman"/>
              </a:rPr>
              <a:t>Theo</a:t>
            </a:r>
            <a:r>
              <a:rPr sz="1500" b="1" spc="-4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4552" y="1063625"/>
            <a:ext cx="3970781" cy="36370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009135D-F242-BE40-B852-99BD1893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Lossy decomposition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43</a:t>
            </a:fld>
            <a:endParaRPr spc="4" dirty="0"/>
          </a:p>
        </p:txBody>
      </p:sp>
      <p:sp>
        <p:nvSpPr>
          <p:cNvPr id="9" name="Rectangle 8"/>
          <p:cNvSpPr/>
          <p:nvPr/>
        </p:nvSpPr>
        <p:spPr>
          <a:xfrm>
            <a:off x="2857468" y="3159331"/>
            <a:ext cx="4586823" cy="184108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algn="ctr" defTabSz="438150" fontAlgn="auto" hangingPunct="0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  <a:latin typeface="+mn-lt"/>
              <a:ea typeface="+mn-ea"/>
              <a:sym typeface="Helvetica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70EA7-CCB0-3140-9ED5-CD717D064ED6}"/>
              </a:ext>
            </a:extLst>
          </p:cNvPr>
          <p:cNvSpPr txBox="1"/>
          <p:nvPr/>
        </p:nvSpPr>
        <p:spPr>
          <a:xfrm>
            <a:off x="832886" y="1187648"/>
            <a:ext cx="3085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(ID, name, street, city, salary)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0E255-A5FA-7841-B2BC-A201462D0D10}"/>
              </a:ext>
            </a:extLst>
          </p:cNvPr>
          <p:cNvSpPr txBox="1"/>
          <p:nvPr/>
        </p:nvSpPr>
        <p:spPr>
          <a:xfrm>
            <a:off x="2857468" y="1993478"/>
            <a:ext cx="140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R1(ID, name)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410F0-1562-9F45-89A7-531F5CF67541}"/>
              </a:ext>
            </a:extLst>
          </p:cNvPr>
          <p:cNvSpPr txBox="1"/>
          <p:nvPr/>
        </p:nvSpPr>
        <p:spPr>
          <a:xfrm>
            <a:off x="6299632" y="1984169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R2(name, street, city, salary)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CEDCAB-3C98-4E23-A972-CB61B3157584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0F7D8-C58A-407A-978A-B0178BABB5CC}"/>
              </a:ext>
            </a:extLst>
          </p:cNvPr>
          <p:cNvSpPr txBox="1"/>
          <p:nvPr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A87F2F-693D-42D1-B9CB-DEB59816EAC9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pic>
        <p:nvPicPr>
          <p:cNvPr id="16" name="Picture 15" descr="A picture containing drawing&#10;&#10;Description automatically generated">
            <a:extLst>
              <a:ext uri="{FF2B5EF4-FFF2-40B4-BE49-F238E27FC236}">
                <a16:creationId xmlns:a16="http://schemas.microsoft.com/office/drawing/2014/main" id="{B65E9409-CDE5-454D-9C4B-E2001BDB6A3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05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8001"/>
            <a:ext cx="8229600" cy="5539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lang="en-US" spc="-217" dirty="0"/>
              <a:t>Lossy decomposition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16798" y="1312325"/>
            <a:ext cx="2818447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266700" algn="l"/>
              </a:tabLst>
            </a:pPr>
            <a:r>
              <a:rPr sz="1500" dirty="0">
                <a:latin typeface="Helvetica" charset="0"/>
                <a:cs typeface="Times New Roman"/>
              </a:rPr>
              <a:t>Decomposition of </a:t>
            </a:r>
            <a:r>
              <a:rPr sz="1500" i="1" dirty="0">
                <a:latin typeface="Helvetica" charset="0"/>
                <a:cs typeface="Times New Roman"/>
              </a:rPr>
              <a:t>R = (A, B, C)</a:t>
            </a:r>
            <a:endParaRPr sz="1500" dirty="0">
              <a:latin typeface="Helvetica" charset="0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7766" y="166277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7766" y="2005679"/>
            <a:ext cx="285750" cy="51435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685800"/>
                </a:moveTo>
                <a:lnTo>
                  <a:pt x="381000" y="685800"/>
                </a:lnTo>
                <a:lnTo>
                  <a:pt x="381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3923" y="1655921"/>
            <a:ext cx="457200" cy="28575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381000"/>
                </a:moveTo>
                <a:lnTo>
                  <a:pt x="609600" y="381000"/>
                </a:lnTo>
                <a:lnTo>
                  <a:pt x="609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3923" y="1998821"/>
            <a:ext cx="457200" cy="51435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685800"/>
                </a:moveTo>
                <a:lnTo>
                  <a:pt x="609600" y="685800"/>
                </a:lnTo>
                <a:lnTo>
                  <a:pt x="609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9214" y="3424141"/>
            <a:ext cx="107156" cy="107633"/>
          </a:xfrm>
          <a:custGeom>
            <a:avLst/>
            <a:gdLst/>
            <a:ahLst/>
            <a:cxnLst/>
            <a:rect l="l" t="t" r="r" b="b"/>
            <a:pathLst>
              <a:path w="142875" h="143510">
                <a:moveTo>
                  <a:pt x="0" y="0"/>
                </a:moveTo>
                <a:lnTo>
                  <a:pt x="0" y="143256"/>
                </a:lnTo>
                <a:lnTo>
                  <a:pt x="142494" y="0"/>
                </a:lnTo>
                <a:lnTo>
                  <a:pt x="142494" y="143256"/>
                </a:lnTo>
                <a:lnTo>
                  <a:pt x="0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86836" y="1655921"/>
            <a:ext cx="457200" cy="28575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381000"/>
                </a:moveTo>
                <a:lnTo>
                  <a:pt x="609600" y="381000"/>
                </a:lnTo>
                <a:lnTo>
                  <a:pt x="609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86836" y="1655921"/>
            <a:ext cx="457200" cy="285750"/>
          </a:xfrm>
          <a:custGeom>
            <a:avLst/>
            <a:gdLst/>
            <a:ahLst/>
            <a:cxnLst/>
            <a:rect l="l" t="t" r="r" b="b"/>
            <a:pathLst>
              <a:path w="609600" h="381000">
                <a:moveTo>
                  <a:pt x="0" y="381000"/>
                </a:moveTo>
                <a:lnTo>
                  <a:pt x="609600" y="381000"/>
                </a:lnTo>
                <a:lnTo>
                  <a:pt x="6096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86836" y="1998821"/>
            <a:ext cx="457200" cy="51435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685800"/>
                </a:moveTo>
                <a:lnTo>
                  <a:pt x="609600" y="685800"/>
                </a:lnTo>
                <a:lnTo>
                  <a:pt x="609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86836" y="1998821"/>
            <a:ext cx="457200" cy="514350"/>
          </a:xfrm>
          <a:custGeom>
            <a:avLst/>
            <a:gdLst/>
            <a:ahLst/>
            <a:cxnLst/>
            <a:rect l="l" t="t" r="r" b="b"/>
            <a:pathLst>
              <a:path w="609600" h="685800">
                <a:moveTo>
                  <a:pt x="0" y="685800"/>
                </a:moveTo>
                <a:lnTo>
                  <a:pt x="609600" y="685800"/>
                </a:lnTo>
                <a:lnTo>
                  <a:pt x="6096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73516" y="166277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0" y="381000"/>
                </a:moveTo>
                <a:lnTo>
                  <a:pt x="381000" y="381000"/>
                </a:lnTo>
                <a:lnTo>
                  <a:pt x="381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03090" y="1324975"/>
            <a:ext cx="867251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650" i="1" spc="-127" dirty="0">
                <a:latin typeface="Times New Roman"/>
                <a:cs typeface="Times New Roman"/>
              </a:rPr>
              <a:t>R</a:t>
            </a:r>
            <a:r>
              <a:rPr sz="1631" i="1" spc="11" baseline="-21072" dirty="0">
                <a:latin typeface="Times New Roman"/>
                <a:cs typeface="Times New Roman"/>
              </a:rPr>
              <a:t>1</a:t>
            </a:r>
            <a:r>
              <a:rPr sz="1631" i="1" spc="152" baseline="-21072" dirty="0">
                <a:latin typeface="Times New Roman"/>
                <a:cs typeface="Times New Roman"/>
              </a:rPr>
              <a:t> </a:t>
            </a:r>
            <a:r>
              <a:rPr sz="1650" i="1" spc="-304" dirty="0">
                <a:latin typeface="Times New Roman"/>
                <a:cs typeface="Times New Roman"/>
              </a:rPr>
              <a:t>=</a:t>
            </a:r>
            <a:r>
              <a:rPr sz="1650" i="1" spc="-38" dirty="0">
                <a:latin typeface="Times New Roman"/>
                <a:cs typeface="Times New Roman"/>
              </a:rPr>
              <a:t> </a:t>
            </a:r>
            <a:r>
              <a:rPr sz="1650" i="1" spc="-45" dirty="0">
                <a:latin typeface="Times New Roman"/>
                <a:cs typeface="Times New Roman"/>
              </a:rPr>
              <a:t>(</a:t>
            </a:r>
            <a:r>
              <a:rPr sz="1650" i="1" spc="-64" dirty="0">
                <a:latin typeface="Times New Roman"/>
                <a:cs typeface="Times New Roman"/>
              </a:rPr>
              <a:t>A</a:t>
            </a:r>
            <a:r>
              <a:rPr sz="1650" i="1" spc="-8" dirty="0">
                <a:latin typeface="Times New Roman"/>
                <a:cs typeface="Times New Roman"/>
              </a:rPr>
              <a:t>,</a:t>
            </a:r>
            <a:r>
              <a:rPr sz="1650" i="1" spc="-41" dirty="0">
                <a:latin typeface="Times New Roman"/>
                <a:cs typeface="Times New Roman"/>
              </a:rPr>
              <a:t> </a:t>
            </a:r>
            <a:r>
              <a:rPr sz="1650" i="1" spc="-86" dirty="0">
                <a:latin typeface="Times New Roman"/>
                <a:cs typeface="Times New Roman"/>
              </a:rPr>
              <a:t>B)</a:t>
            </a:r>
            <a:endParaRPr sz="1650">
              <a:latin typeface="Times New Roman"/>
              <a:cs typeface="Times New Roman"/>
            </a:endParaRPr>
          </a:p>
          <a:p>
            <a:pPr marL="177641">
              <a:spcBef>
                <a:spcPts val="1245"/>
              </a:spcBef>
              <a:tabLst>
                <a:tab pos="466249" algn="l"/>
              </a:tabLst>
            </a:pPr>
            <a:r>
              <a:rPr sz="1350" i="1" spc="-53" dirty="0">
                <a:latin typeface="Times New Roman"/>
                <a:cs typeface="Times New Roman"/>
              </a:rPr>
              <a:t>A	</a:t>
            </a:r>
            <a:r>
              <a:rPr sz="1350" i="1" spc="-94" dirty="0">
                <a:latin typeface="Times New Roman"/>
                <a:cs typeface="Times New Roman"/>
              </a:rPr>
              <a:t>B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74880" y="1324975"/>
            <a:ext cx="85153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650" i="1" spc="-127" dirty="0">
                <a:latin typeface="Times New Roman"/>
                <a:cs typeface="Times New Roman"/>
              </a:rPr>
              <a:t>R</a:t>
            </a:r>
            <a:r>
              <a:rPr sz="1631" spc="11" baseline="-21072" dirty="0">
                <a:latin typeface="Times New Roman"/>
                <a:cs typeface="Times New Roman"/>
              </a:rPr>
              <a:t>2</a:t>
            </a:r>
            <a:r>
              <a:rPr sz="1631" spc="152" baseline="-21072" dirty="0">
                <a:latin typeface="Times New Roman"/>
                <a:cs typeface="Times New Roman"/>
              </a:rPr>
              <a:t> </a:t>
            </a:r>
            <a:r>
              <a:rPr sz="1650" i="1" spc="-304" dirty="0">
                <a:latin typeface="Times New Roman"/>
                <a:cs typeface="Times New Roman"/>
              </a:rPr>
              <a:t>=</a:t>
            </a:r>
            <a:r>
              <a:rPr sz="1650" i="1" spc="-38" dirty="0">
                <a:latin typeface="Times New Roman"/>
                <a:cs typeface="Times New Roman"/>
              </a:rPr>
              <a:t> </a:t>
            </a:r>
            <a:r>
              <a:rPr sz="1650" i="1" spc="-68" dirty="0">
                <a:latin typeface="Times New Roman"/>
                <a:cs typeface="Times New Roman"/>
              </a:rPr>
              <a:t>(</a:t>
            </a:r>
            <a:r>
              <a:rPr sz="1650" i="1" spc="-135" dirty="0">
                <a:latin typeface="Times New Roman"/>
                <a:cs typeface="Times New Roman"/>
              </a:rPr>
              <a:t>B</a:t>
            </a:r>
            <a:r>
              <a:rPr sz="1650" i="1" spc="-8" dirty="0">
                <a:latin typeface="Times New Roman"/>
                <a:cs typeface="Times New Roman"/>
              </a:rPr>
              <a:t>,</a:t>
            </a:r>
            <a:r>
              <a:rPr sz="1650" i="1" spc="-41" dirty="0">
                <a:latin typeface="Times New Roman"/>
                <a:cs typeface="Times New Roman"/>
              </a:rPr>
              <a:t> </a:t>
            </a:r>
            <a:r>
              <a:rPr sz="1650" i="1" spc="-153" dirty="0">
                <a:latin typeface="Times New Roman"/>
                <a:cs typeface="Times New Roman"/>
              </a:rPr>
              <a:t>C)</a:t>
            </a:r>
            <a:endParaRPr sz="1650">
              <a:latin typeface="Times New Roman"/>
              <a:cs typeface="Times New Roman"/>
            </a:endParaRPr>
          </a:p>
          <a:p>
            <a:pPr marR="9525" algn="ctr">
              <a:spcBef>
                <a:spcPts val="1189"/>
              </a:spcBef>
              <a:tabLst>
                <a:tab pos="444341" algn="l"/>
              </a:tabLst>
            </a:pPr>
            <a:r>
              <a:rPr sz="1350" i="1" spc="-94" dirty="0">
                <a:latin typeface="Times New Roman"/>
                <a:cs typeface="Times New Roman"/>
              </a:rPr>
              <a:t>B	</a:t>
            </a:r>
            <a:r>
              <a:rPr sz="1350" i="1" spc="-199" dirty="0">
                <a:latin typeface="Times New Roman"/>
                <a:cs typeface="Times New Roman"/>
              </a:rPr>
              <a:t>C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73516" y="2005679"/>
            <a:ext cx="285750" cy="51435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685800"/>
                </a:moveTo>
                <a:lnTo>
                  <a:pt x="381000" y="685800"/>
                </a:lnTo>
                <a:lnTo>
                  <a:pt x="3810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066728" y="2061682"/>
            <a:ext cx="492538" cy="42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ts val="1665"/>
              </a:lnSpc>
              <a:tabLst>
                <a:tab pos="305753" algn="l"/>
              </a:tabLst>
            </a:pPr>
            <a:r>
              <a:rPr lang="en-US" sz="1425" spc="-686" dirty="0">
                <a:latin typeface="Symbol"/>
                <a:cs typeface="Symbol"/>
              </a:rPr>
              <a:t>𝛼</a:t>
            </a:r>
            <a:r>
              <a:rPr sz="1425" spc="-686" dirty="0">
                <a:latin typeface="Symbol"/>
                <a:cs typeface="Symbol"/>
              </a:rPr>
              <a:t>	</a:t>
            </a:r>
            <a:r>
              <a:rPr lang="en-US" i="1" spc="4" dirty="0">
                <a:latin typeface="Times New Roman"/>
                <a:cs typeface="Times New Roman"/>
              </a:rPr>
              <a:t>1</a:t>
            </a:r>
          </a:p>
          <a:p>
            <a:pPr marL="9525">
              <a:lnSpc>
                <a:spcPts val="1665"/>
              </a:lnSpc>
              <a:tabLst>
                <a:tab pos="305753" algn="l"/>
              </a:tabLst>
            </a:pPr>
            <a:r>
              <a:rPr lang="en-US" sz="1350" i="1" spc="4" dirty="0">
                <a:latin typeface="Times New Roman"/>
                <a:cs typeface="Times New Roman"/>
              </a:rPr>
              <a:t>𝛽    2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19659" y="2072449"/>
            <a:ext cx="106204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0" spc="4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 marL="9525"/>
            <a:r>
              <a:rPr sz="1350" spc="4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19659" y="2559638"/>
            <a:ext cx="617983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pc="-244" dirty="0">
                <a:latin typeface="Symbol"/>
                <a:cs typeface="Symbol"/>
              </a:rPr>
              <a:t>𝚷</a:t>
            </a:r>
            <a:r>
              <a:rPr sz="1350" i="1" spc="-118" baseline="-20833" dirty="0">
                <a:latin typeface="Times New Roman"/>
                <a:cs typeface="Times New Roman"/>
              </a:rPr>
              <a:t>B</a:t>
            </a:r>
            <a:r>
              <a:rPr sz="1350" i="1" spc="-101" baseline="-20833" dirty="0">
                <a:latin typeface="Times New Roman"/>
                <a:cs typeface="Times New Roman"/>
              </a:rPr>
              <a:t>,C</a:t>
            </a:r>
            <a:r>
              <a:rPr sz="1350" spc="-41" dirty="0">
                <a:latin typeface="Times New Roman"/>
                <a:cs typeface="Times New Roman"/>
              </a:rPr>
              <a:t>(</a:t>
            </a:r>
            <a:r>
              <a:rPr lang="en-US" sz="1350" i="1" spc="-64" dirty="0">
                <a:latin typeface="Times New Roman"/>
                <a:cs typeface="Times New Roman"/>
              </a:rPr>
              <a:t>R</a:t>
            </a:r>
            <a:r>
              <a:rPr sz="1350" spc="-41" dirty="0">
                <a:latin typeface="Times New Roman"/>
                <a:cs typeface="Times New Roman"/>
              </a:rPr>
              <a:t>)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95906" y="3359691"/>
            <a:ext cx="49911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1500" spc="-274" dirty="0">
                <a:latin typeface="Symbol"/>
                <a:cs typeface="Symbol"/>
              </a:rPr>
              <a:t>𝜫</a:t>
            </a:r>
            <a:r>
              <a:rPr sz="1463" spc="17" baseline="-21367" dirty="0">
                <a:latin typeface="Times New Roman"/>
                <a:cs typeface="Times New Roman"/>
              </a:rPr>
              <a:t>A</a:t>
            </a:r>
            <a:r>
              <a:rPr sz="1463" spc="124" baseline="-21367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Times New Roman"/>
                <a:cs typeface="Times New Roman"/>
              </a:rPr>
              <a:t>(r)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12566" y="3359691"/>
            <a:ext cx="49911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1500" spc="-274" dirty="0">
                <a:latin typeface="Symbol"/>
                <a:cs typeface="Symbol"/>
              </a:rPr>
              <a:t>𝜫 </a:t>
            </a:r>
            <a:r>
              <a:rPr sz="1463" spc="17" baseline="-21367" dirty="0">
                <a:latin typeface="Times New Roman"/>
                <a:cs typeface="Times New Roman"/>
              </a:rPr>
              <a:t>B</a:t>
            </a:r>
            <a:r>
              <a:rPr sz="1463" baseline="-21367" dirty="0">
                <a:latin typeface="Times New Roman"/>
                <a:cs typeface="Times New Roman"/>
              </a:rPr>
              <a:t> </a:t>
            </a:r>
            <a:r>
              <a:rPr sz="1463" spc="-163" baseline="-21367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Times New Roman"/>
                <a:cs typeface="Times New Roman"/>
              </a:rPr>
              <a:t>(r)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56286" y="2072449"/>
            <a:ext cx="118586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906" marR="3810" indent="-2858"/>
            <a:r>
              <a:rPr sz="1350" spc="-131" dirty="0">
                <a:latin typeface="Times New Roman"/>
                <a:cs typeface="Times New Roman"/>
              </a:rPr>
              <a:t>A </a:t>
            </a:r>
            <a:r>
              <a:rPr sz="1350" spc="-172" dirty="0">
                <a:latin typeface="Times New Roman"/>
                <a:cs typeface="Times New Roman"/>
              </a:rPr>
              <a:t>B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59299" y="2573926"/>
            <a:ext cx="71104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pc="-244" dirty="0">
                <a:latin typeface="Symbol"/>
                <a:cs typeface="Symbol"/>
              </a:rPr>
              <a:t>𝚷</a:t>
            </a:r>
            <a:r>
              <a:rPr sz="1350" i="1" spc="-39" baseline="-20833" dirty="0">
                <a:latin typeface="Times New Roman"/>
                <a:cs typeface="Times New Roman"/>
              </a:rPr>
              <a:t>A</a:t>
            </a:r>
            <a:r>
              <a:rPr sz="1350" i="1" spc="-50" baseline="-20833" dirty="0">
                <a:latin typeface="Times New Roman"/>
                <a:cs typeface="Times New Roman"/>
              </a:rPr>
              <a:t>,B</a:t>
            </a:r>
            <a:r>
              <a:rPr sz="1350" spc="-41" dirty="0">
                <a:latin typeface="Times New Roman"/>
                <a:cs typeface="Times New Roman"/>
              </a:rPr>
              <a:t>(</a:t>
            </a:r>
            <a:r>
              <a:rPr lang="en-US" sz="1350" i="1" spc="-64" dirty="0">
                <a:latin typeface="Times New Roman"/>
                <a:cs typeface="Times New Roman"/>
              </a:rPr>
              <a:t>R</a:t>
            </a:r>
            <a:r>
              <a:rPr sz="1350" spc="-41" dirty="0">
                <a:latin typeface="Times New Roman"/>
                <a:cs typeface="Times New Roman"/>
              </a:rPr>
              <a:t>)</a:t>
            </a:r>
            <a:endParaRPr sz="135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8290" y="4178900"/>
            <a:ext cx="82296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>
              <a:tabLst>
                <a:tab pos="266700" algn="l"/>
              </a:tabLst>
            </a:pPr>
            <a:r>
              <a:rPr sz="1500" spc="-64" dirty="0">
                <a:latin typeface="Helvetica" charset="0"/>
                <a:cs typeface="Times New Roman"/>
              </a:rPr>
              <a:t>D</a:t>
            </a:r>
            <a:r>
              <a:rPr sz="1500" spc="-34" dirty="0">
                <a:latin typeface="Helvetica" charset="0"/>
                <a:cs typeface="Times New Roman"/>
              </a:rPr>
              <a:t>e</a:t>
            </a:r>
            <a:r>
              <a:rPr sz="1500" spc="-53" dirty="0">
                <a:latin typeface="Helvetica" charset="0"/>
                <a:cs typeface="Times New Roman"/>
              </a:rPr>
              <a:t>c</a:t>
            </a:r>
            <a:r>
              <a:rPr sz="1500" spc="38" dirty="0">
                <a:latin typeface="Helvetica" charset="0"/>
                <a:cs typeface="Times New Roman"/>
              </a:rPr>
              <a:t>om</a:t>
            </a:r>
            <a:r>
              <a:rPr sz="1500" spc="34" dirty="0">
                <a:latin typeface="Helvetica" charset="0"/>
                <a:cs typeface="Times New Roman"/>
              </a:rPr>
              <a:t>p</a:t>
            </a:r>
            <a:r>
              <a:rPr sz="1500" spc="19" dirty="0">
                <a:latin typeface="Helvetica" charset="0"/>
                <a:cs typeface="Times New Roman"/>
              </a:rPr>
              <a:t>o</a:t>
            </a:r>
            <a:r>
              <a:rPr sz="1500" spc="23" dirty="0">
                <a:latin typeface="Helvetica" charset="0"/>
                <a:cs typeface="Times New Roman"/>
              </a:rPr>
              <a:t>s</a:t>
            </a:r>
            <a:r>
              <a:rPr sz="1500" spc="-90" dirty="0">
                <a:latin typeface="Helvetica" charset="0"/>
                <a:cs typeface="Times New Roman"/>
              </a:rPr>
              <a:t>i</a:t>
            </a:r>
            <a:r>
              <a:rPr sz="1500" spc="23" dirty="0">
                <a:latin typeface="Helvetica" charset="0"/>
                <a:cs typeface="Times New Roman"/>
              </a:rPr>
              <a:t>tion</a:t>
            </a:r>
            <a:r>
              <a:rPr sz="1500" spc="-60" dirty="0">
                <a:latin typeface="Helvetica" charset="0"/>
                <a:cs typeface="Times New Roman"/>
              </a:rPr>
              <a:t> </a:t>
            </a:r>
            <a:r>
              <a:rPr sz="1500" spc="-4" dirty="0">
                <a:latin typeface="Helvetica" charset="0"/>
                <a:cs typeface="Times New Roman"/>
              </a:rPr>
              <a:t>o</a:t>
            </a:r>
            <a:r>
              <a:rPr sz="1500" dirty="0">
                <a:latin typeface="Helvetica" charset="0"/>
                <a:cs typeface="Times New Roman"/>
              </a:rPr>
              <a:t>f</a:t>
            </a:r>
            <a:r>
              <a:rPr sz="1500" spc="-34" dirty="0">
                <a:latin typeface="Helvetica" charset="0"/>
                <a:cs typeface="Times New Roman"/>
              </a:rPr>
              <a:t> </a:t>
            </a:r>
            <a:r>
              <a:rPr sz="1500" spc="-210" dirty="0">
                <a:latin typeface="Helvetica" charset="0"/>
                <a:cs typeface="Times New Roman"/>
              </a:rPr>
              <a:t>R</a:t>
            </a:r>
            <a:r>
              <a:rPr sz="1500" spc="-38" dirty="0">
                <a:latin typeface="Helvetica" charset="0"/>
                <a:cs typeface="Times New Roman"/>
              </a:rPr>
              <a:t> </a:t>
            </a:r>
            <a:r>
              <a:rPr sz="1500" spc="-15" dirty="0">
                <a:latin typeface="Helvetica" charset="0"/>
                <a:cs typeface="Times New Roman"/>
              </a:rPr>
              <a:t>i</a:t>
            </a:r>
            <a:r>
              <a:rPr sz="1500" spc="-41" dirty="0">
                <a:latin typeface="Helvetica" charset="0"/>
                <a:cs typeface="Times New Roman"/>
              </a:rPr>
              <a:t>n</a:t>
            </a:r>
            <a:r>
              <a:rPr sz="1500" spc="71" dirty="0">
                <a:latin typeface="Helvetica" charset="0"/>
                <a:cs typeface="Times New Roman"/>
              </a:rPr>
              <a:t>t</a:t>
            </a:r>
            <a:r>
              <a:rPr sz="1500" spc="41" dirty="0">
                <a:latin typeface="Helvetica" charset="0"/>
                <a:cs typeface="Times New Roman"/>
              </a:rPr>
              <a:t>o</a:t>
            </a:r>
            <a:r>
              <a:rPr sz="1500" spc="-41" dirty="0">
                <a:latin typeface="Helvetica" charset="0"/>
                <a:cs typeface="Times New Roman"/>
              </a:rPr>
              <a:t> </a:t>
            </a:r>
            <a:r>
              <a:rPr sz="1500" spc="-349" dirty="0">
                <a:latin typeface="Helvetica" charset="0"/>
                <a:cs typeface="Times New Roman"/>
              </a:rPr>
              <a:t>X</a:t>
            </a:r>
            <a:r>
              <a:rPr lang="en-US" sz="1500" spc="-349" dirty="0">
                <a:latin typeface="Helvetica" charset="0"/>
                <a:cs typeface="Times New Roman"/>
              </a:rPr>
              <a:t> </a:t>
            </a:r>
            <a:r>
              <a:rPr sz="1500" spc="-45" dirty="0">
                <a:latin typeface="Helvetica" charset="0"/>
                <a:cs typeface="Times New Roman"/>
              </a:rPr>
              <a:t> </a:t>
            </a:r>
            <a:r>
              <a:rPr lang="en-US" sz="1500" spc="-45" dirty="0">
                <a:latin typeface="Helvetica" charset="0"/>
                <a:cs typeface="Times New Roman"/>
              </a:rPr>
              <a:t> </a:t>
            </a:r>
            <a:r>
              <a:rPr sz="1500" spc="45" dirty="0">
                <a:latin typeface="Helvetica" charset="0"/>
                <a:cs typeface="Times New Roman"/>
              </a:rPr>
              <a:t>an</a:t>
            </a:r>
            <a:r>
              <a:rPr sz="1500" spc="41" dirty="0">
                <a:latin typeface="Helvetica" charset="0"/>
                <a:cs typeface="Times New Roman"/>
              </a:rPr>
              <a:t>d</a:t>
            </a:r>
            <a:r>
              <a:rPr sz="1500" spc="-53" dirty="0">
                <a:latin typeface="Helvetica" charset="0"/>
                <a:cs typeface="Times New Roman"/>
              </a:rPr>
              <a:t> </a:t>
            </a:r>
            <a:r>
              <a:rPr sz="1500" spc="-394" dirty="0">
                <a:latin typeface="Helvetica" charset="0"/>
                <a:cs typeface="Times New Roman"/>
              </a:rPr>
              <a:t>Y</a:t>
            </a:r>
            <a:r>
              <a:rPr sz="1500" spc="-41" dirty="0">
                <a:latin typeface="Helvetica" charset="0"/>
                <a:cs typeface="Times New Roman"/>
              </a:rPr>
              <a:t> </a:t>
            </a:r>
            <a:r>
              <a:rPr lang="en-US" sz="1500" spc="-41" dirty="0">
                <a:latin typeface="Helvetica" charset="0"/>
                <a:cs typeface="Times New Roman"/>
              </a:rPr>
              <a:t> </a:t>
            </a:r>
            <a:r>
              <a:rPr sz="1500" spc="-41" dirty="0">
                <a:latin typeface="Helvetica" charset="0"/>
                <a:cs typeface="Times New Roman"/>
              </a:rPr>
              <a:t>is </a:t>
            </a:r>
            <a:r>
              <a:rPr sz="1500" spc="-15" dirty="0">
                <a:latin typeface="Helvetica" charset="0"/>
                <a:cs typeface="Times New Roman"/>
              </a:rPr>
              <a:t>l</a:t>
            </a:r>
            <a:r>
              <a:rPr sz="1500" spc="-23" dirty="0">
                <a:latin typeface="Helvetica" charset="0"/>
                <a:cs typeface="Times New Roman"/>
              </a:rPr>
              <a:t>o</a:t>
            </a:r>
            <a:r>
              <a:rPr sz="1500" spc="-4" dirty="0">
                <a:latin typeface="Helvetica" charset="0"/>
                <a:cs typeface="Times New Roman"/>
              </a:rPr>
              <a:t>ssl</a:t>
            </a:r>
            <a:r>
              <a:rPr sz="1500" spc="4" dirty="0">
                <a:latin typeface="Helvetica" charset="0"/>
                <a:cs typeface="Times New Roman"/>
              </a:rPr>
              <a:t>e</a:t>
            </a:r>
            <a:r>
              <a:rPr sz="1500" spc="-4" dirty="0">
                <a:latin typeface="Helvetica" charset="0"/>
                <a:cs typeface="Times New Roman"/>
              </a:rPr>
              <a:t>s</a:t>
            </a:r>
            <a:r>
              <a:rPr sz="1500" spc="-11" dirty="0">
                <a:latin typeface="Helvetica" charset="0"/>
                <a:cs typeface="Times New Roman"/>
              </a:rPr>
              <a:t>s</a:t>
            </a:r>
            <a:r>
              <a:rPr sz="1500" spc="-49" dirty="0">
                <a:latin typeface="Helvetica" charset="0"/>
                <a:cs typeface="Times New Roman"/>
              </a:rPr>
              <a:t>-</a:t>
            </a:r>
            <a:r>
              <a:rPr sz="1500" spc="-23" dirty="0">
                <a:latin typeface="Helvetica" charset="0"/>
                <a:cs typeface="Times New Roman"/>
              </a:rPr>
              <a:t>joi</a:t>
            </a:r>
            <a:r>
              <a:rPr sz="1500" spc="-26" dirty="0">
                <a:latin typeface="Helvetica" charset="0"/>
                <a:cs typeface="Times New Roman"/>
              </a:rPr>
              <a:t>n</a:t>
            </a:r>
            <a:r>
              <a:rPr sz="1500" spc="-45" dirty="0">
                <a:latin typeface="Helvetica" charset="0"/>
                <a:cs typeface="Times New Roman"/>
              </a:rPr>
              <a:t> </a:t>
            </a:r>
            <a:r>
              <a:rPr sz="1500" spc="-68" dirty="0">
                <a:latin typeface="Helvetica" charset="0"/>
                <a:cs typeface="Times New Roman"/>
              </a:rPr>
              <a:t>if</a:t>
            </a:r>
            <a:r>
              <a:rPr sz="1500" spc="-53" dirty="0">
                <a:latin typeface="Helvetica" charset="0"/>
                <a:cs typeface="Times New Roman"/>
              </a:rPr>
              <a:t> </a:t>
            </a:r>
            <a:r>
              <a:rPr sz="1500" spc="-90" dirty="0">
                <a:latin typeface="Helvetica" charset="0"/>
                <a:cs typeface="Times New Roman"/>
              </a:rPr>
              <a:t>f</a:t>
            </a:r>
            <a:r>
              <a:rPr sz="1500" spc="38" dirty="0">
                <a:latin typeface="Helvetica" charset="0"/>
                <a:cs typeface="Times New Roman"/>
              </a:rPr>
              <a:t>o</a:t>
            </a:r>
            <a:r>
              <a:rPr sz="1500" spc="26" dirty="0">
                <a:latin typeface="Helvetica" charset="0"/>
                <a:cs typeface="Times New Roman"/>
              </a:rPr>
              <a:t>r</a:t>
            </a:r>
            <a:r>
              <a:rPr sz="1500" spc="-41" dirty="0">
                <a:latin typeface="Helvetica" charset="0"/>
                <a:cs typeface="Times New Roman"/>
              </a:rPr>
              <a:t> </a:t>
            </a:r>
            <a:r>
              <a:rPr sz="1500" spc="79" dirty="0">
                <a:latin typeface="Helvetica" charset="0"/>
                <a:cs typeface="Times New Roman"/>
              </a:rPr>
              <a:t>e</a:t>
            </a:r>
            <a:r>
              <a:rPr sz="1500" spc="-101" dirty="0">
                <a:latin typeface="Helvetica" charset="0"/>
                <a:cs typeface="Times New Roman"/>
              </a:rPr>
              <a:t>v</a:t>
            </a:r>
            <a:r>
              <a:rPr sz="1500" spc="64" dirty="0">
                <a:latin typeface="Helvetica" charset="0"/>
                <a:cs typeface="Times New Roman"/>
              </a:rPr>
              <a:t>e</a:t>
            </a:r>
            <a:r>
              <a:rPr sz="1500" spc="56" dirty="0">
                <a:latin typeface="Helvetica" charset="0"/>
                <a:cs typeface="Times New Roman"/>
              </a:rPr>
              <a:t>r</a:t>
            </a:r>
            <a:r>
              <a:rPr sz="1500" spc="-83" dirty="0">
                <a:latin typeface="Helvetica" charset="0"/>
                <a:cs typeface="Times New Roman"/>
              </a:rPr>
              <a:t>y</a:t>
            </a:r>
            <a:r>
              <a:rPr sz="1500" spc="-41" dirty="0">
                <a:latin typeface="Helvetica" charset="0"/>
                <a:cs typeface="Times New Roman"/>
              </a:rPr>
              <a:t> </a:t>
            </a:r>
            <a:r>
              <a:rPr sz="1500" spc="-15" dirty="0">
                <a:latin typeface="Helvetica" charset="0"/>
                <a:cs typeface="Times New Roman"/>
              </a:rPr>
              <a:t>in</a:t>
            </a:r>
            <a:r>
              <a:rPr sz="1500" spc="-34" dirty="0">
                <a:latin typeface="Helvetica" charset="0"/>
                <a:cs typeface="Times New Roman"/>
              </a:rPr>
              <a:t>s</a:t>
            </a:r>
            <a:r>
              <a:rPr sz="1500" spc="68" dirty="0">
                <a:latin typeface="Helvetica" charset="0"/>
                <a:cs typeface="Times New Roman"/>
              </a:rPr>
              <a:t>t</a:t>
            </a:r>
            <a:r>
              <a:rPr sz="1500" spc="38" dirty="0">
                <a:latin typeface="Helvetica" charset="0"/>
                <a:cs typeface="Times New Roman"/>
              </a:rPr>
              <a:t>ance</a:t>
            </a:r>
            <a:r>
              <a:rPr sz="1500" spc="-49" dirty="0">
                <a:latin typeface="Helvetica" charset="0"/>
                <a:cs typeface="Times New Roman"/>
              </a:rPr>
              <a:t> </a:t>
            </a:r>
            <a:r>
              <a:rPr sz="1500" spc="19" dirty="0">
                <a:latin typeface="Helvetica" charset="0"/>
                <a:cs typeface="Times New Roman"/>
              </a:rPr>
              <a:t>r</a:t>
            </a:r>
            <a:r>
              <a:rPr sz="1500" spc="-41" dirty="0">
                <a:latin typeface="Helvetica" charset="0"/>
                <a:cs typeface="Times New Roman"/>
              </a:rPr>
              <a:t> </a:t>
            </a:r>
            <a:r>
              <a:rPr sz="1500" spc="56" dirty="0">
                <a:latin typeface="Helvetica" charset="0"/>
                <a:cs typeface="Times New Roman"/>
              </a:rPr>
              <a:t>th</a:t>
            </a:r>
            <a:r>
              <a:rPr sz="1500" spc="49" dirty="0">
                <a:latin typeface="Helvetica" charset="0"/>
                <a:cs typeface="Times New Roman"/>
              </a:rPr>
              <a:t>a</a:t>
            </a:r>
            <a:r>
              <a:rPr sz="1500" spc="90" dirty="0">
                <a:latin typeface="Helvetica" charset="0"/>
                <a:cs typeface="Times New Roman"/>
              </a:rPr>
              <a:t>t</a:t>
            </a:r>
            <a:r>
              <a:rPr sz="1500" spc="-53" dirty="0">
                <a:latin typeface="Helvetica" charset="0"/>
                <a:cs typeface="Times New Roman"/>
              </a:rPr>
              <a:t> </a:t>
            </a:r>
            <a:r>
              <a:rPr sz="1500" spc="19" dirty="0">
                <a:latin typeface="Helvetica" charset="0"/>
                <a:cs typeface="Times New Roman"/>
              </a:rPr>
              <a:t>s</a:t>
            </a:r>
            <a:r>
              <a:rPr sz="1500" spc="15" dirty="0">
                <a:latin typeface="Helvetica" charset="0"/>
                <a:cs typeface="Times New Roman"/>
              </a:rPr>
              <a:t>a</a:t>
            </a:r>
            <a:r>
              <a:rPr sz="1500" spc="4" dirty="0">
                <a:latin typeface="Helvetica" charset="0"/>
                <a:cs typeface="Times New Roman"/>
              </a:rPr>
              <a:t>ti</a:t>
            </a:r>
            <a:r>
              <a:rPr sz="1500" spc="-11" dirty="0">
                <a:latin typeface="Helvetica" charset="0"/>
                <a:cs typeface="Times New Roman"/>
              </a:rPr>
              <a:t>s</a:t>
            </a:r>
            <a:r>
              <a:rPr sz="1500" spc="-19" dirty="0">
                <a:latin typeface="Helvetica" charset="0"/>
                <a:cs typeface="Times New Roman"/>
              </a:rPr>
              <a:t>fie</a:t>
            </a:r>
            <a:r>
              <a:rPr sz="1500" spc="-15" dirty="0">
                <a:latin typeface="Helvetica" charset="0"/>
                <a:cs typeface="Times New Roman"/>
              </a:rPr>
              <a:t>s</a:t>
            </a:r>
            <a:r>
              <a:rPr sz="1500" spc="-56" dirty="0">
                <a:latin typeface="Helvetica" charset="0"/>
                <a:cs typeface="Times New Roman"/>
              </a:rPr>
              <a:t> </a:t>
            </a:r>
            <a:r>
              <a:rPr sz="1500" spc="71" dirty="0">
                <a:latin typeface="Helvetica" charset="0"/>
                <a:cs typeface="Times New Roman"/>
              </a:rPr>
              <a:t>the</a:t>
            </a:r>
            <a:r>
              <a:rPr sz="1500" spc="-41" dirty="0">
                <a:latin typeface="Helvetica" charset="0"/>
                <a:cs typeface="Times New Roman"/>
              </a:rPr>
              <a:t> </a:t>
            </a:r>
            <a:r>
              <a:rPr sz="1500" spc="-94" dirty="0">
                <a:latin typeface="Helvetica" charset="0"/>
                <a:cs typeface="Times New Roman"/>
              </a:rPr>
              <a:t>FDs:</a:t>
            </a:r>
            <a:endParaRPr sz="1500" dirty="0">
              <a:latin typeface="Helvetica" charset="0"/>
              <a:cs typeface="Times New Roman"/>
            </a:endParaRPr>
          </a:p>
          <a:p>
            <a:pPr algn="ctr">
              <a:spcBef>
                <a:spcPts val="1200"/>
              </a:spcBef>
              <a:tabLst>
                <a:tab pos="716280" algn="l"/>
              </a:tabLst>
            </a:pPr>
            <a:r>
              <a:rPr lang="en-US" sz="1500" spc="-274" dirty="0">
                <a:latin typeface="Symbol"/>
                <a:cs typeface="Symbol"/>
              </a:rPr>
              <a:t>𝜫 </a:t>
            </a:r>
            <a:r>
              <a:rPr sz="1463" spc="17" baseline="-21367" dirty="0">
                <a:latin typeface="Times New Roman"/>
                <a:cs typeface="Times New Roman"/>
              </a:rPr>
              <a:t>A</a:t>
            </a:r>
            <a:r>
              <a:rPr sz="1463" spc="124" baseline="-21367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Times New Roman"/>
                <a:cs typeface="Times New Roman"/>
              </a:rPr>
              <a:t>(</a:t>
            </a:r>
            <a:r>
              <a:rPr lang="en-US" sz="1500" spc="-8" dirty="0">
                <a:latin typeface="Times New Roman"/>
                <a:cs typeface="Times New Roman"/>
              </a:rPr>
              <a:t>R</a:t>
            </a:r>
            <a:r>
              <a:rPr sz="1500" spc="-8" dirty="0">
                <a:latin typeface="Times New Roman"/>
                <a:cs typeface="Times New Roman"/>
              </a:rPr>
              <a:t>)</a:t>
            </a:r>
            <a:r>
              <a:rPr lang="en-US" sz="1500" spc="-8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	</a:t>
            </a:r>
            <a:r>
              <a:rPr lang="en-US" sz="1500" spc="-274" dirty="0">
                <a:latin typeface="Symbol"/>
                <a:cs typeface="Symbol"/>
              </a:rPr>
              <a:t>   𝜫 </a:t>
            </a:r>
            <a:r>
              <a:rPr sz="1463" spc="17" baseline="-21367" dirty="0">
                <a:latin typeface="Times New Roman"/>
                <a:cs typeface="Times New Roman"/>
              </a:rPr>
              <a:t>B</a:t>
            </a:r>
            <a:r>
              <a:rPr sz="1463" baseline="-21367" dirty="0">
                <a:latin typeface="Times New Roman"/>
                <a:cs typeface="Times New Roman"/>
              </a:rPr>
              <a:t> </a:t>
            </a:r>
            <a:r>
              <a:rPr sz="1463" spc="-163" baseline="-21367" dirty="0">
                <a:latin typeface="Times New Roman"/>
                <a:cs typeface="Times New Roman"/>
              </a:rPr>
              <a:t> </a:t>
            </a:r>
            <a:r>
              <a:rPr sz="1500" spc="-8" dirty="0">
                <a:latin typeface="Times New Roman"/>
                <a:cs typeface="Times New Roman"/>
              </a:rPr>
              <a:t>(</a:t>
            </a:r>
            <a:r>
              <a:rPr lang="en-US" sz="1500" spc="-8" dirty="0">
                <a:latin typeface="Times New Roman"/>
                <a:cs typeface="Times New Roman"/>
              </a:rPr>
              <a:t>R</a:t>
            </a:r>
            <a:r>
              <a:rPr sz="1500" spc="-8" dirty="0">
                <a:latin typeface="Times New Roman"/>
                <a:cs typeface="Times New Roman"/>
              </a:rPr>
              <a:t>)</a:t>
            </a:r>
            <a:r>
              <a:rPr sz="1500" spc="-11" dirty="0">
                <a:latin typeface="Times New Roman"/>
                <a:cs typeface="Times New Roman"/>
              </a:rPr>
              <a:t> =</a:t>
            </a:r>
            <a:r>
              <a:rPr sz="1500" spc="-4" dirty="0">
                <a:latin typeface="Times New Roman"/>
                <a:cs typeface="Times New Roman"/>
              </a:rPr>
              <a:t> </a:t>
            </a:r>
            <a:r>
              <a:rPr lang="en-US" sz="1500" spc="-8" dirty="0">
                <a:latin typeface="Times New Roman"/>
                <a:cs typeface="Times New Roman"/>
              </a:rPr>
              <a:t>R</a:t>
            </a:r>
            <a:endParaRPr sz="15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35245" y="4597221"/>
            <a:ext cx="183452" cy="120288"/>
          </a:xfrm>
          <a:custGeom>
            <a:avLst/>
            <a:gdLst/>
            <a:ahLst/>
            <a:cxnLst/>
            <a:rect l="l" t="t" r="r" b="b"/>
            <a:pathLst>
              <a:path w="143510" h="143510">
                <a:moveTo>
                  <a:pt x="0" y="0"/>
                </a:moveTo>
                <a:lnTo>
                  <a:pt x="0" y="143255"/>
                </a:lnTo>
                <a:lnTo>
                  <a:pt x="143255" y="0"/>
                </a:lnTo>
                <a:lnTo>
                  <a:pt x="143255" y="143255"/>
                </a:lnTo>
                <a:lnTo>
                  <a:pt x="0" y="0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335202" y="4847654"/>
            <a:ext cx="134779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dirty="0">
                <a:solidFill>
                  <a:srgbClr val="888888"/>
                </a:solidFill>
                <a:latin typeface="Times New Roman"/>
                <a:cs typeface="Times New Roman"/>
              </a:rPr>
              <a:t>10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669602" y="1659064"/>
          <a:ext cx="857250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3669602" y="2001964"/>
          <a:ext cx="857250" cy="528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486">
                <a:tc>
                  <a:txBody>
                    <a:bodyPr/>
                    <a:lstStyle/>
                    <a:p>
                      <a:pPr marL="113030">
                        <a:lnSpc>
                          <a:spcPts val="2220"/>
                        </a:lnSpc>
                      </a:pPr>
                      <a:r>
                        <a:rPr lang="en-US" sz="1400" b="0" dirty="0">
                          <a:latin typeface="Symbol"/>
                          <a:cs typeface="Symbol"/>
                        </a:rPr>
                        <a:t>𝛼</a:t>
                      </a:r>
                      <a:endParaRPr sz="1400" b="0" dirty="0">
                        <a:latin typeface="Symbol"/>
                        <a:cs typeface="Symbol"/>
                      </a:endParaRPr>
                    </a:p>
                    <a:p>
                      <a:pPr marL="121920">
                        <a:lnSpc>
                          <a:spcPts val="2220"/>
                        </a:lnSpc>
                      </a:pPr>
                      <a:r>
                        <a:rPr lang="en-US" sz="1400" dirty="0">
                          <a:latin typeface="Symbol"/>
                          <a:cs typeface="Symbol"/>
                        </a:rPr>
                        <a:t>𝛽</a:t>
                      </a:r>
                      <a:endParaRPr sz="1400" dirty="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</a:p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663315" y="3130105"/>
          <a:ext cx="914400" cy="285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i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663315" y="3473005"/>
          <a:ext cx="914400" cy="528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59">
                <a:tc>
                  <a:txBody>
                    <a:bodyPr/>
                    <a:lstStyle/>
                    <a:p>
                      <a:pPr algn="ctr">
                        <a:lnSpc>
                          <a:spcPts val="2220"/>
                        </a:lnSpc>
                      </a:pPr>
                      <a:r>
                        <a:rPr lang="en-US" sz="1400" dirty="0">
                          <a:latin typeface="Symbol"/>
                          <a:cs typeface="Symbol"/>
                        </a:rPr>
                        <a:t>𝛼</a:t>
                      </a:r>
                      <a:endParaRPr sz="1400" dirty="0">
                        <a:latin typeface="Symbol"/>
                        <a:cs typeface="Symbol"/>
                      </a:endParaRPr>
                    </a:p>
                    <a:p>
                      <a:pPr algn="ctr">
                        <a:lnSpc>
                          <a:spcPts val="2220"/>
                        </a:lnSpc>
                      </a:pPr>
                      <a:r>
                        <a:rPr lang="en-US" sz="1400" dirty="0">
                          <a:latin typeface="Symbol"/>
                          <a:cs typeface="Symbol"/>
                        </a:rPr>
                        <a:t>𝛽</a:t>
                      </a:r>
                      <a:endParaRPr sz="1400" dirty="0">
                        <a:latin typeface="Symbol"/>
                        <a:cs typeface="Symbol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 marR="111760" indent="-381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 B</a:t>
                      </a:r>
                    </a:p>
                  </a:txBody>
                  <a:tcPr marL="0" marR="0" marT="0" marB="0">
                    <a:lnL w="9906">
                      <a:solidFill>
                        <a:srgbClr val="000000"/>
                      </a:solidFill>
                      <a:prstDash val="solid"/>
                    </a:lnL>
                    <a:lnR w="9906">
                      <a:solidFill>
                        <a:srgbClr val="000000"/>
                      </a:solidFill>
                      <a:prstDash val="solid"/>
                    </a:lnR>
                    <a:lnT w="9906">
                      <a:solidFill>
                        <a:srgbClr val="000000"/>
                      </a:solidFill>
                      <a:prstDash val="solid"/>
                    </a:lnT>
                    <a:lnB w="9906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8AB0F3AA-30D8-4808-B732-CCA6549AFF6D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BB5F0-0512-4C31-A4D8-B4D71F0EAFA6}"/>
              </a:ext>
            </a:extLst>
          </p:cNvPr>
          <p:cNvSpPr txBox="1"/>
          <p:nvPr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75F4BE-E2E2-45FF-9C9E-AE2440DB185E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pic>
        <p:nvPicPr>
          <p:cNvPr id="37" name="Picture 3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151527E-5F68-422C-B280-01A36A2F6F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936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8001"/>
            <a:ext cx="8229600" cy="5539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lang="en-US" spc="-217" dirty="0"/>
              <a:t>Summary</a:t>
            </a:r>
            <a:endParaRPr spc="-4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45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799420" y="1386500"/>
            <a:ext cx="7545159" cy="21236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95325" marR="9049" lvl="1" indent="-342900">
              <a:spcBef>
                <a:spcPts val="1200"/>
              </a:spcBef>
              <a:buFont typeface="Arial"/>
              <a:buChar char="•"/>
              <a:tabLst>
                <a:tab pos="695325" algn="l"/>
              </a:tabLst>
            </a:pPr>
            <a:r>
              <a:rPr dirty="0">
                <a:latin typeface="Helvetica" charset="0"/>
                <a:cs typeface="Times New Roman"/>
              </a:rPr>
              <a:t>Pitfalls in database design, and how to systematically design a database schema that avoids the pitfalls. The pitfalls included repeated information and inability to represent some information.</a:t>
            </a:r>
          </a:p>
          <a:p>
            <a:pPr marL="695325" lvl="1" indent="-342900">
              <a:spcBef>
                <a:spcPts val="1200"/>
              </a:spcBef>
              <a:buFont typeface="Arial"/>
              <a:buChar char="•"/>
              <a:tabLst>
                <a:tab pos="695325" algn="l"/>
              </a:tabLst>
            </a:pPr>
            <a:r>
              <a:rPr dirty="0">
                <a:latin typeface="Helvetica" charset="0"/>
                <a:cs typeface="Times New Roman"/>
              </a:rPr>
              <a:t>Lossless decomposition of relational schemas</a:t>
            </a:r>
          </a:p>
          <a:p>
            <a:pPr marL="695325" lvl="1" indent="-342900">
              <a:spcBef>
                <a:spcPts val="1200"/>
              </a:spcBef>
              <a:buFont typeface="Arial"/>
              <a:buChar char="•"/>
              <a:tabLst>
                <a:tab pos="695325" algn="l"/>
              </a:tabLst>
            </a:pPr>
            <a:r>
              <a:rPr dirty="0">
                <a:latin typeface="Helvetica" charset="0"/>
                <a:cs typeface="Times New Roman"/>
              </a:rPr>
              <a:t>Canonical cover: minimal set of equivalent functional dependencies</a:t>
            </a:r>
            <a:endParaRPr lang="en-US" dirty="0">
              <a:latin typeface="Helvetica" charset="0"/>
              <a:cs typeface="Times New Roman"/>
            </a:endParaRPr>
          </a:p>
          <a:p>
            <a:pPr marL="695325" lvl="1" indent="-342900">
              <a:spcBef>
                <a:spcPts val="1200"/>
              </a:spcBef>
              <a:buFont typeface="Arial"/>
              <a:buChar char="•"/>
              <a:tabLst>
                <a:tab pos="695801" algn="l"/>
              </a:tabLst>
            </a:pPr>
            <a:r>
              <a:rPr lang="en-US" dirty="0">
                <a:latin typeface="Helvetica" charset="0"/>
                <a:cs typeface="Times New Roman"/>
              </a:rPr>
              <a:t>Extraneous attributes detection</a:t>
            </a:r>
          </a:p>
        </p:txBody>
      </p:sp>
    </p:spTree>
    <p:extLst>
      <p:ext uri="{BB962C8B-B14F-4D97-AF65-F5344CB8AC3E}">
        <p14:creationId xmlns:p14="http://schemas.microsoft.com/office/powerpoint/2010/main" val="1476933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58001"/>
            <a:ext cx="8229600" cy="553998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5"/>
            <a:r>
              <a:rPr lang="en-US" dirty="0"/>
              <a:t>Review Terms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659F27-F3E2-B241-8F01-7DA3C3C1D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402" y="1200150"/>
            <a:ext cx="7417398" cy="339407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Decomposition</a:t>
            </a:r>
          </a:p>
          <a:p>
            <a:pPr>
              <a:spcBef>
                <a:spcPts val="0"/>
              </a:spcBef>
            </a:pPr>
            <a:r>
              <a:rPr lang="en-US" dirty="0"/>
              <a:t>Functional dependencies</a:t>
            </a:r>
          </a:p>
          <a:p>
            <a:pPr>
              <a:spcBef>
                <a:spcPts val="0"/>
              </a:spcBef>
            </a:pPr>
            <a:r>
              <a:rPr lang="en-US" dirty="0"/>
              <a:t>Lossless decomposition </a:t>
            </a:r>
          </a:p>
          <a:p>
            <a:pPr>
              <a:spcBef>
                <a:spcPts val="0"/>
              </a:spcBef>
            </a:pPr>
            <a:r>
              <a:rPr lang="en-US" dirty="0"/>
              <a:t>Trivial functional dependencies </a:t>
            </a:r>
          </a:p>
          <a:p>
            <a:pPr>
              <a:spcBef>
                <a:spcPts val="0"/>
              </a:spcBef>
            </a:pPr>
            <a:r>
              <a:rPr lang="en-US" dirty="0"/>
              <a:t>Closure of a set of FDs </a:t>
            </a:r>
          </a:p>
          <a:p>
            <a:pPr>
              <a:spcBef>
                <a:spcPts val="0"/>
              </a:spcBef>
            </a:pPr>
            <a:r>
              <a:rPr lang="en-US" dirty="0"/>
              <a:t>Armstrong’s axioms</a:t>
            </a:r>
          </a:p>
          <a:p>
            <a:pPr>
              <a:spcBef>
                <a:spcPts val="0"/>
              </a:spcBef>
            </a:pPr>
            <a:r>
              <a:rPr lang="en-US" dirty="0"/>
              <a:t>Attribute Closure</a:t>
            </a:r>
          </a:p>
          <a:p>
            <a:pPr>
              <a:spcBef>
                <a:spcPts val="0"/>
              </a:spcBef>
            </a:pPr>
            <a:r>
              <a:rPr lang="en-US" dirty="0"/>
              <a:t>Canonical cover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8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1" y="43934"/>
            <a:ext cx="274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Review terms</a:t>
            </a: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6BABC5-42CD-4656-9A11-F2671C6F1FA1}"/>
              </a:ext>
            </a:extLst>
          </p:cNvPr>
          <p:cNvSpPr/>
          <p:nvPr/>
        </p:nvSpPr>
        <p:spPr>
          <a:xfrm>
            <a:off x="653210" y="1026824"/>
            <a:ext cx="8370164" cy="3726151"/>
          </a:xfrm>
          <a:prstGeom prst="rect">
            <a:avLst/>
          </a:prstGeom>
        </p:spPr>
        <p:txBody>
          <a:bodyPr wrap="square" numCol="2">
            <a:noAutofit/>
          </a:bodyPr>
          <a:lstStyle/>
          <a:p>
            <a:r>
              <a:rPr lang="en-US" altLang="en-US" sz="1600" dirty="0"/>
              <a:t>Normalization</a:t>
            </a:r>
          </a:p>
          <a:p>
            <a:r>
              <a:rPr lang="en-US" altLang="en-US" sz="1600" dirty="0"/>
              <a:t>Functional dependency</a:t>
            </a:r>
          </a:p>
          <a:p>
            <a:r>
              <a:rPr lang="en-US" altLang="en-US" sz="1600" dirty="0"/>
              <a:t>Lossless decomposition</a:t>
            </a:r>
          </a:p>
          <a:p>
            <a:r>
              <a:rPr lang="en-US" altLang="en-US" sz="1600" dirty="0"/>
              <a:t>Atomic domains</a:t>
            </a:r>
          </a:p>
          <a:p>
            <a:r>
              <a:rPr lang="en-US" altLang="en-US" sz="1600" dirty="0"/>
              <a:t>First normal form</a:t>
            </a:r>
          </a:p>
          <a:p>
            <a:r>
              <a:rPr lang="en-US" altLang="en-US" sz="1600" dirty="0"/>
              <a:t>Second normal form</a:t>
            </a:r>
          </a:p>
          <a:p>
            <a:r>
              <a:rPr lang="en-US" altLang="en-US" sz="1600" dirty="0"/>
              <a:t>Third normal form</a:t>
            </a:r>
          </a:p>
          <a:p>
            <a:r>
              <a:rPr lang="en-US" altLang="en-US" sz="1600" dirty="0"/>
              <a:t>Boyce-Codd normal form</a:t>
            </a:r>
          </a:p>
          <a:p>
            <a:r>
              <a:rPr lang="en-US" altLang="en-US" sz="1600" dirty="0"/>
              <a:t>Dependency preservation</a:t>
            </a:r>
          </a:p>
          <a:p>
            <a:r>
              <a:rPr lang="en-US" altLang="en-US" sz="1600" dirty="0"/>
              <a:t>BCNF decomposition algorithm</a:t>
            </a:r>
          </a:p>
          <a:p>
            <a:r>
              <a:rPr lang="en-US" altLang="en-US" sz="1600" dirty="0"/>
              <a:t>Armstrong’s axioms</a:t>
            </a:r>
          </a:p>
          <a:p>
            <a:r>
              <a:rPr lang="en-US" altLang="en-US" sz="1600" dirty="0"/>
              <a:t>Closure of functional dependencies</a:t>
            </a:r>
          </a:p>
          <a:p>
            <a:r>
              <a:rPr lang="en-US" altLang="en-US" sz="1600" dirty="0"/>
              <a:t>Closure of attributes</a:t>
            </a:r>
          </a:p>
          <a:p>
            <a:r>
              <a:rPr lang="en-US" altLang="en-US" sz="1600" dirty="0"/>
              <a:t>Canonical cover</a:t>
            </a:r>
          </a:p>
        </p:txBody>
      </p:sp>
    </p:spTree>
    <p:extLst>
      <p:ext uri="{BB962C8B-B14F-4D97-AF65-F5344CB8AC3E}">
        <p14:creationId xmlns:p14="http://schemas.microsoft.com/office/powerpoint/2010/main" val="153748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8879-FB64-42B2-B738-11EC2E33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beginning, there was a question 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635C90-7CDE-4CAF-A31E-6A798521F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862" y="1025525"/>
            <a:ext cx="4378345" cy="409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43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4E768B-030E-4681-9FDF-D4C86293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… and then there were data …</a:t>
            </a: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2D7DC4E0-A8AF-46D1-9444-632098B641B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83661" y="2057400"/>
          <a:ext cx="4254883" cy="1028700"/>
        </p:xfrm>
        <a:graphic>
          <a:graphicData uri="http://schemas.openxmlformats.org/drawingml/2006/table">
            <a:tbl>
              <a:tblPr/>
              <a:tblGrid>
                <a:gridCol w="2013579">
                  <a:extLst>
                    <a:ext uri="{9D8B030D-6E8A-4147-A177-3AD203B41FA5}">
                      <a16:colId xmlns:a16="http://schemas.microsoft.com/office/drawing/2014/main" val="761843667"/>
                    </a:ext>
                  </a:extLst>
                </a:gridCol>
                <a:gridCol w="1138630">
                  <a:extLst>
                    <a:ext uri="{9D8B030D-6E8A-4147-A177-3AD203B41FA5}">
                      <a16:colId xmlns:a16="http://schemas.microsoft.com/office/drawing/2014/main" val="821044406"/>
                    </a:ext>
                  </a:extLst>
                </a:gridCol>
                <a:gridCol w="1102674">
                  <a:extLst>
                    <a:ext uri="{9D8B030D-6E8A-4147-A177-3AD203B41FA5}">
                      <a16:colId xmlns:a16="http://schemas.microsoft.com/office/drawing/2014/main" val="2843767630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FROM: google survey form</a:t>
                      </a:r>
                    </a:p>
                  </a:txBody>
                  <a:tcPr marL="39395" marR="3939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963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 dirty="0">
                          <a:effectLst/>
                        </a:rPr>
                        <a:t>Course</a:t>
                      </a:r>
                    </a:p>
                  </a:txBody>
                  <a:tcPr marL="39395" marR="3939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 dirty="0">
                          <a:effectLst/>
                        </a:rPr>
                        <a:t>Instructor</a:t>
                      </a:r>
                    </a:p>
                  </a:txBody>
                  <a:tcPr marL="39395" marR="3939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>
                          <a:effectLst/>
                        </a:rPr>
                        <a:t>Languages</a:t>
                      </a:r>
                    </a:p>
                  </a:txBody>
                  <a:tcPr marL="39395" marR="3939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3002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CMSC508 - Databases</a:t>
                      </a:r>
                    </a:p>
                  </a:txBody>
                  <a:tcPr marL="39395" marR="3939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John Leonard</a:t>
                      </a:r>
                    </a:p>
                  </a:txBody>
                  <a:tcPr marL="39395" marR="3939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Perl, SQL</a:t>
                      </a:r>
                    </a:p>
                  </a:txBody>
                  <a:tcPr marL="39395" marR="3939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3006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CMSC508 - Databases</a:t>
                      </a:r>
                    </a:p>
                  </a:txBody>
                  <a:tcPr marL="39395" marR="3939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Alberto Cano</a:t>
                      </a:r>
                    </a:p>
                  </a:txBody>
                  <a:tcPr marL="39395" marR="3939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C++, SQL</a:t>
                      </a:r>
                    </a:p>
                  </a:txBody>
                  <a:tcPr marL="39395" marR="3939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3454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CMSC255 - Intro to Coding</a:t>
                      </a:r>
                    </a:p>
                  </a:txBody>
                  <a:tcPr marL="39395" marR="3939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John Riley</a:t>
                      </a:r>
                    </a:p>
                  </a:txBody>
                  <a:tcPr marL="39395" marR="3939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Python, SQL</a:t>
                      </a:r>
                    </a:p>
                  </a:txBody>
                  <a:tcPr marL="39395" marR="3939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48516"/>
                  </a:ext>
                </a:extLst>
              </a:tr>
            </a:tbl>
          </a:graphicData>
        </a:graphic>
      </p:graphicFrame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63297EE-B999-48EC-A37F-CB1E661BF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39631"/>
            <a:ext cx="4391472" cy="3498774"/>
          </a:xfrm>
        </p:spPr>
        <p:txBody>
          <a:bodyPr>
            <a:normAutofit/>
          </a:bodyPr>
          <a:lstStyle/>
          <a:p>
            <a:pPr indent="0">
              <a:spcAft>
                <a:spcPts val="1000"/>
              </a:spcAft>
              <a:buNone/>
            </a:pPr>
            <a:r>
              <a:rPr lang="en-US" altLang="en-US" sz="1600" b="1" dirty="0"/>
              <a:t>But the data were ill-formed and unusable</a:t>
            </a:r>
          </a:p>
          <a:p>
            <a:pPr marL="628650" indent="-285750">
              <a:spcAft>
                <a:spcPts val="1000"/>
              </a:spcAft>
            </a:pPr>
            <a:r>
              <a:rPr lang="en-US" altLang="en-US" sz="1600" dirty="0"/>
              <a:t>Each row represents a response</a:t>
            </a:r>
          </a:p>
          <a:p>
            <a:pPr marL="628650" indent="-285750">
              <a:spcAft>
                <a:spcPts val="1000"/>
              </a:spcAft>
            </a:pPr>
            <a:r>
              <a:rPr lang="en-US" altLang="en-US" sz="1600" dirty="0"/>
              <a:t>Can relational algebra be used?</a:t>
            </a:r>
          </a:p>
          <a:p>
            <a:pPr marL="742950" lvl="1">
              <a:spcAft>
                <a:spcPts val="1000"/>
              </a:spcAft>
            </a:pPr>
            <a:r>
              <a:rPr lang="en-US" altLang="en-US" sz="1600" dirty="0"/>
              <a:t>Which instructors know SQL?</a:t>
            </a:r>
          </a:p>
          <a:p>
            <a:pPr marL="742950" lvl="1">
              <a:spcAft>
                <a:spcPts val="1000"/>
              </a:spcAft>
            </a:pPr>
            <a:r>
              <a:rPr lang="en-US" altLang="en-US" sz="1600" dirty="0"/>
              <a:t>Who teaches CMSC508?</a:t>
            </a:r>
          </a:p>
          <a:p>
            <a:pPr marL="628650">
              <a:spcAft>
                <a:spcPts val="1000"/>
              </a:spcAft>
            </a:pPr>
            <a:r>
              <a:rPr lang="en-US" altLang="en-US" sz="1800" dirty="0"/>
              <a:t>Is there redundant data?</a:t>
            </a:r>
          </a:p>
          <a:p>
            <a:pPr indent="0">
              <a:spcAft>
                <a:spcPts val="1000"/>
              </a:spcAft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19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4E768B-030E-4681-9FDF-D4C86293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normal – First Normal Form (1NF)</a:t>
            </a: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2D7DC4E0-A8AF-46D1-9444-632098B641B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335280" y="1166118"/>
          <a:ext cx="3742266" cy="1028700"/>
        </p:xfrm>
        <a:graphic>
          <a:graphicData uri="http://schemas.openxmlformats.org/drawingml/2006/table">
            <a:tbl>
              <a:tblPr/>
              <a:tblGrid>
                <a:gridCol w="1770988">
                  <a:extLst>
                    <a:ext uri="{9D8B030D-6E8A-4147-A177-3AD203B41FA5}">
                      <a16:colId xmlns:a16="http://schemas.microsoft.com/office/drawing/2014/main" val="761843667"/>
                    </a:ext>
                  </a:extLst>
                </a:gridCol>
                <a:gridCol w="1001451">
                  <a:extLst>
                    <a:ext uri="{9D8B030D-6E8A-4147-A177-3AD203B41FA5}">
                      <a16:colId xmlns:a16="http://schemas.microsoft.com/office/drawing/2014/main" val="821044406"/>
                    </a:ext>
                  </a:extLst>
                </a:gridCol>
                <a:gridCol w="969827">
                  <a:extLst>
                    <a:ext uri="{9D8B030D-6E8A-4147-A177-3AD203B41FA5}">
                      <a16:colId xmlns:a16="http://schemas.microsoft.com/office/drawing/2014/main" val="2843767630"/>
                    </a:ext>
                  </a:extLst>
                </a:gridCol>
              </a:tblGrid>
              <a:tr h="200025"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FROM: google survey form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0963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 dirty="0">
                          <a:effectLst/>
                        </a:rPr>
                        <a:t>Course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>
                          <a:effectLst/>
                        </a:rPr>
                        <a:t>Instructor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>
                          <a:effectLst/>
                        </a:rPr>
                        <a:t>Languages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3002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CMSC508 - Databases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John Leonard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Perl, SQL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3006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CMSC508 - Databases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Alberto Cano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C++, SQL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34546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CMSC255 - Intro to Coding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John Riley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Python, SQL</a:t>
                      </a:r>
                    </a:p>
                  </a:txBody>
                  <a:tcPr marL="34649" marR="34649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348516"/>
                  </a:ext>
                </a:extLst>
              </a:tr>
            </a:tbl>
          </a:graphicData>
        </a:graphic>
      </p:graphicFrame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63297EE-B999-48EC-A37F-CB1E661BF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66118"/>
            <a:ext cx="4391472" cy="1067796"/>
          </a:xfrm>
        </p:spPr>
        <p:txBody>
          <a:bodyPr>
            <a:normAutofit fontScale="92500" lnSpcReduction="10000"/>
          </a:bodyPr>
          <a:lstStyle/>
          <a:p>
            <a:pPr indent="0">
              <a:spcAft>
                <a:spcPts val="1000"/>
              </a:spcAft>
              <a:buNone/>
            </a:pPr>
            <a:r>
              <a:rPr lang="en-US" altLang="en-US" sz="1600" i="1" dirty="0"/>
              <a:t>A relation is in 1NF if and only if the domain of each attribute contains only atomic (indivisible) values and the value of each attribute contains only a single value from that domain.</a:t>
            </a:r>
          </a:p>
          <a:p>
            <a:pPr indent="0">
              <a:spcAft>
                <a:spcPts val="1000"/>
              </a:spcAft>
              <a:buNone/>
            </a:pPr>
            <a:endParaRPr lang="en-US" altLang="en-US" sz="1600" dirty="0"/>
          </a:p>
        </p:txBody>
      </p:sp>
      <p:graphicFrame>
        <p:nvGraphicFramePr>
          <p:cNvPr id="22" name="Content Placeholder 16">
            <a:extLst>
              <a:ext uri="{FF2B5EF4-FFF2-40B4-BE49-F238E27FC236}">
                <a16:creationId xmlns:a16="http://schemas.microsoft.com/office/drawing/2014/main" id="{5D1CFECB-F2BB-457D-8F92-5BE162858795}"/>
              </a:ext>
            </a:extLst>
          </p:cNvPr>
          <p:cNvGraphicFramePr>
            <a:graphicFrameLocks/>
          </p:cNvGraphicFramePr>
          <p:nvPr/>
        </p:nvGraphicFramePr>
        <p:xfrm>
          <a:off x="132587" y="2385167"/>
          <a:ext cx="4391491" cy="2511305"/>
        </p:xfrm>
        <a:graphic>
          <a:graphicData uri="http://schemas.openxmlformats.org/drawingml/2006/table">
            <a:tbl>
              <a:tblPr/>
              <a:tblGrid>
                <a:gridCol w="812426">
                  <a:extLst>
                    <a:ext uri="{9D8B030D-6E8A-4147-A177-3AD203B41FA5}">
                      <a16:colId xmlns:a16="http://schemas.microsoft.com/office/drawing/2014/main" val="2632057756"/>
                    </a:ext>
                  </a:extLst>
                </a:gridCol>
                <a:gridCol w="1097873">
                  <a:extLst>
                    <a:ext uri="{9D8B030D-6E8A-4147-A177-3AD203B41FA5}">
                      <a16:colId xmlns:a16="http://schemas.microsoft.com/office/drawing/2014/main" val="2553967033"/>
                    </a:ext>
                  </a:extLst>
                </a:gridCol>
                <a:gridCol w="856340">
                  <a:extLst>
                    <a:ext uri="{9D8B030D-6E8A-4147-A177-3AD203B41FA5}">
                      <a16:colId xmlns:a16="http://schemas.microsoft.com/office/drawing/2014/main" val="2678535022"/>
                    </a:ext>
                  </a:extLst>
                </a:gridCol>
                <a:gridCol w="812426">
                  <a:extLst>
                    <a:ext uri="{9D8B030D-6E8A-4147-A177-3AD203B41FA5}">
                      <a16:colId xmlns:a16="http://schemas.microsoft.com/office/drawing/2014/main" val="3394842080"/>
                    </a:ext>
                  </a:extLst>
                </a:gridCol>
                <a:gridCol w="812426">
                  <a:extLst>
                    <a:ext uri="{9D8B030D-6E8A-4147-A177-3AD203B41FA5}">
                      <a16:colId xmlns:a16="http://schemas.microsoft.com/office/drawing/2014/main" val="346211203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TO: First Normal Form - 1NF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9906"/>
                  </a:ext>
                </a:extLst>
              </a:tr>
              <a:tr h="21098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>
                          <a:effectLst/>
                        </a:rPr>
                        <a:t>CourseID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>
                          <a:effectLst/>
                        </a:rPr>
                        <a:t>Course Name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>
                          <a:effectLst/>
                        </a:rPr>
                        <a:t>First Name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>
                          <a:effectLst/>
                        </a:rPr>
                        <a:t>Last Name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1">
                          <a:effectLst/>
                        </a:rPr>
                        <a:t>Languages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582761"/>
                  </a:ext>
                </a:extLst>
              </a:tr>
              <a:tr h="21098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CMSC508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Databases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John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Leonard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Python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284677"/>
                  </a:ext>
                </a:extLst>
              </a:tr>
              <a:tr h="21098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CMSC508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Databases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John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Leonard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Perl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891750"/>
                  </a:ext>
                </a:extLst>
              </a:tr>
              <a:tr h="21098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CMSC508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Databases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John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Leonard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SQL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241530"/>
                  </a:ext>
                </a:extLst>
              </a:tr>
              <a:tr h="21098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CMSC508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Databases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Alberto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Cano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C++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2267508"/>
                  </a:ext>
                </a:extLst>
              </a:tr>
              <a:tr h="21098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CMSC508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Databases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Alberto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Cano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470691"/>
                  </a:ext>
                </a:extLst>
              </a:tr>
              <a:tr h="21098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CMSC508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Databases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Alberto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Cano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Python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52900"/>
                  </a:ext>
                </a:extLst>
              </a:tr>
              <a:tr h="21098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CMSC508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Databases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Alberto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Cano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SQL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008839"/>
                  </a:ext>
                </a:extLst>
              </a:tr>
              <a:tr h="21098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CMSC255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Intro to Coding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John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Riley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Python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13572"/>
                  </a:ext>
                </a:extLst>
              </a:tr>
              <a:tr h="21098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CMSC255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Intro to Coding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John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Riley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C++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6152"/>
                  </a:ext>
                </a:extLst>
              </a:tr>
              <a:tr h="210981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CMSC255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Intro to Coding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John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Riley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SQL</a:t>
                      </a:r>
                    </a:p>
                  </a:txBody>
                  <a:tcPr marL="18980" marR="18980" marT="11437" marB="11437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60847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8BB5E18-582E-4C30-BBF8-977FE6056140}"/>
              </a:ext>
            </a:extLst>
          </p:cNvPr>
          <p:cNvSpPr/>
          <p:nvPr/>
        </p:nvSpPr>
        <p:spPr>
          <a:xfrm>
            <a:off x="4880836" y="1166118"/>
            <a:ext cx="3872003" cy="929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495DC-2220-4845-80F9-5E5368B3F533}"/>
              </a:ext>
            </a:extLst>
          </p:cNvPr>
          <p:cNvSpPr/>
          <p:nvPr/>
        </p:nvSpPr>
        <p:spPr>
          <a:xfrm>
            <a:off x="4880836" y="2230873"/>
            <a:ext cx="4058678" cy="28058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spcAft>
                <a:spcPts val="1000"/>
              </a:spcAft>
              <a:buNone/>
            </a:pPr>
            <a:r>
              <a:rPr lang="en-US" altLang="en-US" sz="1400" dirty="0"/>
              <a:t>No multi-valued attributes. No arrays/lists in a cell.  NOT REQUIRED BUT YOU SHOULD: break composite values</a:t>
            </a:r>
          </a:p>
          <a:p>
            <a:pPr indent="0">
              <a:spcAft>
                <a:spcPts val="1000"/>
              </a:spcAft>
              <a:buNone/>
            </a:pPr>
            <a:r>
              <a:rPr lang="en-US" altLang="en-US" sz="1400" b="1" dirty="0"/>
              <a:t>Now what?</a:t>
            </a:r>
            <a:br>
              <a:rPr lang="en-US" altLang="en-US" sz="1400" b="1" dirty="0"/>
            </a:br>
            <a:r>
              <a:rPr lang="en-US" altLang="en-US" sz="1400" dirty="0"/>
              <a:t>A) Can you identify redundancies?</a:t>
            </a:r>
            <a:br>
              <a:rPr lang="en-US" altLang="en-US" sz="1400" dirty="0"/>
            </a:br>
            <a:r>
              <a:rPr lang="en-US" altLang="en-US" sz="1400" dirty="0"/>
              <a:t>B) What is the relational schema?</a:t>
            </a:r>
            <a:br>
              <a:rPr lang="en-US" altLang="en-US" sz="1400" dirty="0"/>
            </a:br>
            <a:r>
              <a:rPr lang="en-US" altLang="en-US" sz="1400" dirty="0"/>
              <a:t>B) What is primary/candidate key? Why?</a:t>
            </a:r>
            <a:br>
              <a:rPr lang="en-US" altLang="en-US" sz="1400" dirty="0"/>
            </a:br>
            <a:r>
              <a:rPr lang="en-US" altLang="en-US" sz="1400" dirty="0"/>
              <a:t>C) What are functional dependencies?</a:t>
            </a:r>
            <a:br>
              <a:rPr lang="en-US" altLang="en-US" sz="1400" dirty="0"/>
            </a:br>
            <a:r>
              <a:rPr lang="en-US" altLang="en-US" sz="1400" dirty="0"/>
              <a:t>D) How would you remove redundancies?</a:t>
            </a:r>
            <a:br>
              <a:rPr lang="en-US" altLang="en-US" sz="1400" dirty="0"/>
            </a:br>
            <a:r>
              <a:rPr lang="en-US" altLang="en-US" sz="1400" dirty="0"/>
              <a:t>E) How would you decompose this table into smaller tables that reduce redundancy yet maintain relationships between columns?</a:t>
            </a:r>
          </a:p>
        </p:txBody>
      </p:sp>
    </p:spTree>
    <p:extLst>
      <p:ext uri="{BB962C8B-B14F-4D97-AF65-F5344CB8AC3E}">
        <p14:creationId xmlns:p14="http://schemas.microsoft.com/office/powerpoint/2010/main" val="67935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64E5-A056-4312-AE21-4E391853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7089"/>
            <a:ext cx="9144000" cy="478680"/>
          </a:xfrm>
        </p:spPr>
        <p:txBody>
          <a:bodyPr/>
          <a:lstStyle/>
          <a:p>
            <a:r>
              <a:rPr lang="en-US" dirty="0"/>
              <a:t>Relational schema and functional dependencies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AB9BD-F113-46C2-AE42-9D386924E3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2720" y="1438826"/>
            <a:ext cx="4256088" cy="25277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E38A5-342F-4A32-94CB-8E13D41F4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36616" y="1097690"/>
            <a:ext cx="4534664" cy="123911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Notation option 1:</a:t>
            </a:r>
            <a:br>
              <a:rPr lang="en-US" sz="1600" b="1" dirty="0"/>
            </a:br>
            <a:r>
              <a:rPr lang="en-US" sz="1600" dirty="0"/>
              <a:t>	Teach(CID, Course, First, Last, Lang)</a:t>
            </a:r>
            <a:br>
              <a:rPr lang="en-US" sz="1600" dirty="0"/>
            </a:br>
            <a:r>
              <a:rPr lang="en-US" sz="1600" dirty="0"/>
              <a:t>	CK(CID, First, Last, Lang)</a:t>
            </a:r>
            <a:br>
              <a:rPr lang="en-US" sz="1600" dirty="0"/>
            </a:br>
            <a:r>
              <a:rPr lang="en-US" sz="1600" dirty="0"/>
              <a:t>	FD(CID-&gt;Course; First, Last, Lang-&gt; )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93CD950-E539-4B2B-B10D-F11AFF7B383E}"/>
              </a:ext>
            </a:extLst>
          </p:cNvPr>
          <p:cNvSpPr txBox="1">
            <a:spLocks/>
          </p:cNvSpPr>
          <p:nvPr/>
        </p:nvSpPr>
        <p:spPr bwMode="auto">
          <a:xfrm>
            <a:off x="4428808" y="2083164"/>
            <a:ext cx="4534664" cy="1239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marR="0" indent="-28575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22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2pPr>
            <a:lvl3pPr marL="6858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3pPr>
            <a:lvl4pPr marL="9144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 sz="1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4pPr>
            <a:lvl5pPr marL="1143000" marR="0" indent="-22860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»"/>
              <a:tabLst/>
              <a:defRPr sz="1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Notation option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	R(A,B,C,D,E)</a:t>
            </a:r>
            <a:br>
              <a:rPr lang="en-US" sz="1600" dirty="0"/>
            </a:br>
            <a:r>
              <a:rPr lang="en-US" sz="1600" dirty="0"/>
              <a:t>	CK(A,C,D,E)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	FD(A-&gt;B; C,D,E-&gt;)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59BF5BA-44C1-4F54-A44D-70E92725488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428808" y="3276094"/>
                <a:ext cx="4672803" cy="1706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marR="0" indent="-342900" algn="l" defTabSz="4572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  <a:cs typeface="+mn-cs"/>
                  </a:defRPr>
                </a:lvl1pPr>
                <a:lvl2pPr marL="457200" marR="0" indent="-285750" algn="l" defTabSz="4572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–"/>
                  <a:tabLst/>
                  <a:defRPr sz="2200" kern="1200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  <a:cs typeface="+mn-cs"/>
                  </a:defRPr>
                </a:lvl2pPr>
                <a:lvl3pPr marL="685800" marR="0" indent="-228600" algn="l" defTabSz="4572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  <a:cs typeface="+mn-cs"/>
                  </a:defRPr>
                </a:lvl3pPr>
                <a:lvl4pPr marL="914400" marR="0" indent="-228600" algn="l" defTabSz="4572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–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  <a:cs typeface="+mn-cs"/>
                  </a:defRPr>
                </a:lvl4pPr>
                <a:lvl5pPr marL="1143000" marR="0" indent="-228600" algn="l" defTabSz="4572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»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dirty="0"/>
                  <a:t>Vocabulary and things to calculate</a:t>
                </a:r>
              </a:p>
              <a:p>
                <a:r>
                  <a:rPr lang="en-US" sz="1400" dirty="0"/>
                  <a:t>Attribute closures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1400" dirty="0"/>
                  <a:t>, etc.</a:t>
                </a:r>
              </a:p>
              <a:p>
                <a:r>
                  <a:rPr lang="en-US" sz="1400" dirty="0"/>
                  <a:t>Super keys and minimum candidate key(s)</a:t>
                </a:r>
              </a:p>
              <a:p>
                <a:r>
                  <a:rPr lang="en-US" sz="1400" dirty="0"/>
                  <a:t>Prime attributes and non-prime attributes</a:t>
                </a:r>
              </a:p>
              <a:p>
                <a:r>
                  <a:rPr lang="en-US" sz="1400" dirty="0"/>
                  <a:t>Minimal canonical cover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b="1" i="1" dirty="0"/>
                  <a:t>These are all necessary to test 2NF, 3NF, BCNF, 4NF and 5NF</a:t>
                </a: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59BF5BA-44C1-4F54-A44D-70E927254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8808" y="3276094"/>
                <a:ext cx="4672803" cy="1706565"/>
              </a:xfrm>
              <a:prstGeom prst="rect">
                <a:avLst/>
              </a:prstGeom>
              <a:blipFill>
                <a:blip r:embed="rId4"/>
                <a:stretch>
                  <a:fillRect l="-783" t="-10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3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60A48F-3C4C-441F-AB6E-9585E10D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BNCF decomposition by algorithm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7C48E6-7195-4638-BD09-7AC98D00C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BCNF decomp algorithm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25C1CB8-EAA6-46B2-9887-93BAE1D8E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3388167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r>
              <a:rPr lang="en-US" sz="1600" dirty="0"/>
              <a:t>Input: Relation R with FDs</a:t>
            </a:r>
          </a:p>
          <a:p>
            <a:pPr marL="457200" lvl="1" indent="0">
              <a:buNone/>
            </a:pPr>
            <a:r>
              <a:rPr lang="en-US" sz="1600" dirty="0"/>
              <a:t>Output: Decomposition of R into BCNF relations with lossless-join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r>
              <a:rPr lang="en-US" sz="1600" dirty="0"/>
              <a:t>1. Compute candidate keys for R using FDs</a:t>
            </a:r>
          </a:p>
          <a:p>
            <a:pPr marL="457200" lvl="1" indent="0">
              <a:buNone/>
            </a:pPr>
            <a:r>
              <a:rPr lang="en-US" sz="1600" dirty="0"/>
              <a:t>2. Repeat until all relations are in BCNF: </a:t>
            </a:r>
          </a:p>
          <a:p>
            <a:pPr lvl="2"/>
            <a:r>
              <a:rPr lang="en-US" sz="1600" dirty="0"/>
              <a:t>2.1 Pick </a:t>
            </a:r>
            <a:r>
              <a:rPr lang="en-US" sz="1600" b="1" dirty="0"/>
              <a:t>any</a:t>
            </a:r>
            <a:r>
              <a:rPr lang="en-US" sz="1600" dirty="0"/>
              <a:t> R’ with X </a:t>
            </a:r>
            <a:r>
              <a:rPr lang="en-US" altLang="en-US" sz="1600" dirty="0"/>
              <a:t>→</a:t>
            </a:r>
            <a:r>
              <a:rPr lang="en-US" sz="1600" dirty="0"/>
              <a:t> Y that violates BCNF </a:t>
            </a:r>
          </a:p>
          <a:p>
            <a:pPr lvl="2"/>
            <a:r>
              <a:rPr lang="en-US" sz="1600" dirty="0"/>
              <a:t>2.2 Decompose R’ into R1(X, Y) and R2(X, {R’ – Y}) </a:t>
            </a:r>
          </a:p>
          <a:p>
            <a:pPr lvl="2"/>
            <a:r>
              <a:rPr lang="en-US" sz="1600" dirty="0"/>
              <a:t>2.3 Compute FDs holding for R1 and R2 </a:t>
            </a:r>
          </a:p>
          <a:p>
            <a:pPr lvl="2"/>
            <a:r>
              <a:rPr lang="en-US" sz="1600" dirty="0"/>
              <a:t>2.4 Compute keys for R1 and R2</a:t>
            </a:r>
            <a:endParaRPr lang="en-US" altLang="en-US" sz="1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A0454A-AA9A-48C4-A0D8-18B9B83DE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BCNF on-line tool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5A641BA-6B6D-4CEC-9F23-CB2E24C921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Visit </a:t>
            </a:r>
            <a:r>
              <a:rPr lang="en-US" sz="1100" dirty="0">
                <a:hlinkClick r:id="rId3"/>
              </a:rPr>
              <a:t>http://raymondcho.net/RelationalDatabaseTools/RelationalDatabaseTools.html</a:t>
            </a:r>
            <a:endParaRPr lang="en-US" sz="1100" dirty="0"/>
          </a:p>
          <a:p>
            <a:r>
              <a:rPr lang="en-US" dirty="0"/>
              <a:t>Enter Relation R and FD.</a:t>
            </a:r>
          </a:p>
          <a:p>
            <a:r>
              <a:rPr lang="en-US" dirty="0"/>
              <a:t>Interpret the report</a:t>
            </a:r>
          </a:p>
        </p:txBody>
      </p:sp>
    </p:spTree>
    <p:extLst>
      <p:ext uri="{BB962C8B-B14F-4D97-AF65-F5344CB8AC3E}">
        <p14:creationId xmlns:p14="http://schemas.microsoft.com/office/powerpoint/2010/main" val="1163606293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CS-COE-Template.potx" id="{AF33C55C-33D9-6A47-9DAC-F96AC37FA547}" vid="{4F857BAD-B63E-B54D-B08B-4D2DCFB024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5468</Words>
  <Application>Microsoft Office PowerPoint</Application>
  <PresentationFormat>On-screen Show (16:9)</PresentationFormat>
  <Paragraphs>899</Paragraphs>
  <Slides>47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Cambria Math</vt:lpstr>
      <vt:lpstr>Helvetica</vt:lpstr>
      <vt:lpstr>Symbol</vt:lpstr>
      <vt:lpstr>Times New Roman</vt:lpstr>
      <vt:lpstr>Wingdings</vt:lpstr>
      <vt:lpstr>VCU Egr Gold Angle </vt:lpstr>
      <vt:lpstr> Week 7 – Class 12 - Wednesday Canonical Covers</vt:lpstr>
      <vt:lpstr>Housekeeping</vt:lpstr>
      <vt:lpstr>PowerPoint Presentation</vt:lpstr>
      <vt:lpstr>A real world example</vt:lpstr>
      <vt:lpstr>In the beginning, there was a question …</vt:lpstr>
      <vt:lpstr> … and then there were data …</vt:lpstr>
      <vt:lpstr>Let’s get normal – First Normal Form (1NF)</vt:lpstr>
      <vt:lpstr>Relational schema and functional dependencies</vt:lpstr>
      <vt:lpstr>BNCF decomposition by algorithm</vt:lpstr>
      <vt:lpstr>BCNF Decomposition - Step 1</vt:lpstr>
      <vt:lpstr>BCNF Decomposition – Clean up</vt:lpstr>
      <vt:lpstr>Recreate R with separate ID</vt:lpstr>
      <vt:lpstr>Decomposed into BCNF</vt:lpstr>
      <vt:lpstr>Revisit decomposition by algorithm</vt:lpstr>
      <vt:lpstr>Additional Decomposition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Closures</vt:lpstr>
      <vt:lpstr>Definition of Closure</vt:lpstr>
      <vt:lpstr>Armstrong’s Axioms</vt:lpstr>
      <vt:lpstr>Getting to Closure</vt:lpstr>
      <vt:lpstr>Getting to Closure</vt:lpstr>
      <vt:lpstr>Getting to Closure – A roadmap!</vt:lpstr>
      <vt:lpstr>Examples</vt:lpstr>
      <vt:lpstr>Example 1</vt:lpstr>
      <vt:lpstr>Example 1</vt:lpstr>
      <vt:lpstr>Example 1</vt:lpstr>
      <vt:lpstr>Example 1</vt:lpstr>
      <vt:lpstr>Example 1</vt:lpstr>
      <vt:lpstr>Example 1</vt:lpstr>
      <vt:lpstr>Example 2</vt:lpstr>
      <vt:lpstr>Example 2</vt:lpstr>
      <vt:lpstr>Canonical cover</vt:lpstr>
      <vt:lpstr>Canonical cover – Extraneous Attributes</vt:lpstr>
      <vt:lpstr>Canonical cover – Extraneous Attributes</vt:lpstr>
      <vt:lpstr>Canonical cover – a roadmap!</vt:lpstr>
      <vt:lpstr>PowerPoint Presentation</vt:lpstr>
      <vt:lpstr>Properties of Decompositions</vt:lpstr>
      <vt:lpstr>Lossy decomposition</vt:lpstr>
      <vt:lpstr>Lossy decomposition</vt:lpstr>
      <vt:lpstr>Summary</vt:lpstr>
      <vt:lpstr>Review Terms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Debra Duke</dc:creator>
  <cp:lastModifiedBy>John Leonard</cp:lastModifiedBy>
  <cp:revision>125</cp:revision>
  <cp:lastPrinted>2019-09-19T14:39:44Z</cp:lastPrinted>
  <dcterms:created xsi:type="dcterms:W3CDTF">2019-09-19T12:09:49Z</dcterms:created>
  <dcterms:modified xsi:type="dcterms:W3CDTF">2022-10-08T20:13:24Z</dcterms:modified>
</cp:coreProperties>
</file>