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86" r:id="rId2"/>
    <p:sldMasterId id="2147483672" r:id="rId3"/>
    <p:sldMasterId id="2147483688" r:id="rId4"/>
  </p:sldMasterIdLst>
  <p:notesMasterIdLst>
    <p:notesMasterId r:id="rId33"/>
  </p:notesMasterIdLst>
  <p:sldIdLst>
    <p:sldId id="345" r:id="rId5"/>
    <p:sldId id="319" r:id="rId6"/>
    <p:sldId id="320" r:id="rId7"/>
    <p:sldId id="348" r:id="rId8"/>
    <p:sldId id="350" r:id="rId9"/>
    <p:sldId id="351" r:id="rId10"/>
    <p:sldId id="300" r:id="rId11"/>
    <p:sldId id="326" r:id="rId12"/>
    <p:sldId id="325" r:id="rId13"/>
    <p:sldId id="327" r:id="rId14"/>
    <p:sldId id="328" r:id="rId15"/>
    <p:sldId id="329" r:id="rId16"/>
    <p:sldId id="330" r:id="rId17"/>
    <p:sldId id="331" r:id="rId18"/>
    <p:sldId id="343" r:id="rId19"/>
    <p:sldId id="332" r:id="rId20"/>
    <p:sldId id="344" r:id="rId21"/>
    <p:sldId id="352" r:id="rId22"/>
    <p:sldId id="334" r:id="rId23"/>
    <p:sldId id="353" r:id="rId24"/>
    <p:sldId id="335" r:id="rId25"/>
    <p:sldId id="336" r:id="rId26"/>
    <p:sldId id="337" r:id="rId27"/>
    <p:sldId id="338" r:id="rId28"/>
    <p:sldId id="339" r:id="rId29"/>
    <p:sldId id="341" r:id="rId30"/>
    <p:sldId id="342" r:id="rId31"/>
    <p:sldId id="340" r:id="rId3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8F2"/>
    <a:srgbClr val="000000"/>
    <a:srgbClr val="F0F0F0"/>
    <a:srgbClr val="E2E2E2"/>
    <a:srgbClr val="FEB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8" autoAdjust="0"/>
    <p:restoredTop sz="95878" autoAdjust="0"/>
  </p:normalViewPr>
  <p:slideViewPr>
    <p:cSldViewPr snapToGrid="0" snapToObjects="1">
      <p:cViewPr varScale="1">
        <p:scale>
          <a:sx n="158" d="100"/>
          <a:sy n="158" d="100"/>
        </p:scale>
        <p:origin x="110" y="40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D0B49E-D587-4D05-9A27-3AEC517179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050D4-E039-465F-B72C-CC8A731129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6880E2-0A2B-40C6-A465-19E434308345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62D0BC-2A47-4A32-B613-836DCCE55E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6856CD-48CD-4489-9149-0CA79815B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52676-18C4-4D23-A85D-54CD22CC0E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AF1E0-10D3-45CC-9D1A-9C40A314A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AC947F-BBC7-4FDB-A6DB-1EC6A7310C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964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623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3109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359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137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289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445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059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0313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393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222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AC930-4B53-FD49-8851-7FC6E3CE60E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70806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286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85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09229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2963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41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92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24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65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4492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625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5521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021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0B012-42FE-4328-9FB6-F8C4D01A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92C0B0-3253-496F-8124-7E81195BA64D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EBDA0-2D55-463E-A486-744B238E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7C8F-357F-462A-82A0-4765AF4F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3D8A8-F2D3-44C8-AF5B-B8299F74FD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84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B155A8-6E64-4C57-91FA-22850CFF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BA8342-8168-46D2-9286-222BDB776874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461010-6565-4F21-BB5F-26911C83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06275D-D7C9-426B-AD8D-EE56A3B8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A3EE9-4E7C-49F1-9F9F-7E27FDC68E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3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84F684-30B3-4C84-8021-1760B6F1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583B9-C184-4857-930E-87FF06E831AF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338765-6CE7-47D8-AE36-939F5799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7454BE-751A-4F24-B038-9B423A22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679F7-C118-489A-89EE-05BA6BC068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973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2B19-A713-48CC-82DF-E235875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AAF2CD-CD50-496D-B8A2-C830B3FD90BE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6575-32BF-478F-B1BE-86690D95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B678-04D4-4C51-9585-720B5BFD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7A501-9708-49D7-92B2-5A90739208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307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F906-B2D5-495A-A3E5-B3DB1FE2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581232-05E3-4565-A109-6D5A8552B72E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EB8B-064B-4403-8E7D-A2DD5E41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A211-D0CA-4BCE-B639-1CCD5560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45BA9A-77E9-4722-8F9F-335EF1D83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43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C957-C7BC-44B4-9197-AD427E53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F2F536-D103-40ED-8B0D-B042C4EA91AB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05E5F-F3CD-411A-8DA6-03A6C2ED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43BA6-1F1D-426F-B2A0-64E97575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40BEC-2707-4B25-8FE3-4E14160686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340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D32B6-69EA-4E7B-B383-06430388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088DB9-CE87-475F-9BDC-9D8F854536F2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DFE5-B91F-4B14-94C4-E1C1CEFD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AEFC1-F95B-41A7-9621-100BF357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B9170-B52E-4380-955A-40C81D2EFD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720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4C700-6B2B-4EA9-BB96-171933FD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68052A-7D6C-4464-93EF-85C6D2E58478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E3505-561A-4FC9-A88C-880E31D4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254FC-AA8D-4B1F-8DF1-26FF35BD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0D2B2-7720-4A66-A033-0A2015E4B9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499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77AAAE-D44E-4789-9154-FE2BF039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ABCE10-49D1-45C8-B226-30A37821F1F2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01D367-FC72-46BB-8C91-CFEC1A35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7B59CE-BF00-4EA9-B74C-3639E2D7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CC4E2-F8E3-43B7-8B28-E39BC30061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629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8265C00-E750-44A0-94A6-7FFC9E59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0B50DE-56E6-43E3-A451-AF04A19E1215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BD640F-10FB-4E18-B6AC-8298B075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D5C301-C908-44E1-8077-87659482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1ACA7-D1B2-49AA-A1A4-FD6FA464F7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626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8ABAF0C-9F83-4D76-A7EB-1D0F3F60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AB5C65-2A43-495C-835F-33FAB82C7FAC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0875962-4188-4655-B825-2D67F1A0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5806F28-B3EC-40B8-9338-5D1C06CB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AEE98-2AF2-477C-BC54-C6EB448B2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68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475F7-4137-429F-9827-C9A764B9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2CCDD4-4AB9-4E77-8FAC-13CF81C47959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FEA6-E86D-49B8-B6AA-F5444889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39C33-77E9-4C5F-987D-92C7DC23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14F7D-FE77-4C35-B12B-B3A0E48DC7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725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C78B922-245B-4C5A-83CB-F2FB65EF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F32475-3AD3-489A-B2FF-D90BFE23FB27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2998CD3-20EB-4EE9-BDA0-A380C759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649A9E4-6F9A-4EF0-8D13-F43C2208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C1CB5-923B-40A5-8C27-BDDC47684A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241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3F4DC7-F2B9-4E03-800D-CB6D42ED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F18691-751E-498E-A530-DD25E84AFB09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B77A4D-AAD0-4363-9FD2-6C984926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AE184D-4FC7-4996-BB76-1E778EF8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AB45B-6660-49DE-8DED-F429E8F2C6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486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E952CF0-B28C-4E0F-B67E-1E67AE35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A2B36D-D5D8-4BB4-A013-C19AEC6D3F7A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41671E-A33B-40F4-A47D-113E1154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8F484C-3F81-483F-84C4-93F9B2A4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920D4-B200-4736-A7AC-75AD36DF54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1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78175-FCA8-4C9B-BEAD-92522C50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750C9E-C01E-4445-8B2D-0DC73CBB0DBF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B7D6E-350C-4BDF-BE7C-3C0BCA83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084A0-3775-4BFC-8CC9-8C86EAF0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4BA6D-7255-4B44-9A92-0CD21BBBC8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101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D65D-D3B0-4E01-AE31-71D9F016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77F80B-8705-4054-BDEA-F6EC28BE20FF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23792-72EE-49F6-B98C-35DBDB63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D1C8-DDBC-474F-B477-52B70ABE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DEF5B-C4BA-42FC-AD5C-194992041F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5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781B-BAA1-4CB9-8D16-CF2475C8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49351B-3F09-4C7F-8A50-E94F71321DC9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AFE42-633F-4814-8643-0BF0D5F2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9F8D0-2E51-48B8-9B98-AC0257ED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52EDC3-3130-4817-B015-0A31BE8CD6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75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BAFDC-910F-42F5-9888-172B18A7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E8ED03-BED0-4F3E-BD78-34BBCB33A5F6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34F3-1B3F-442D-9AA3-3379F16F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2C771-AE13-417D-9EFD-DAB959F7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822747-9FE7-4527-94B2-BB16637BC0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13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CB8DD-A668-411E-B28D-94B8DB44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63B8E6-B207-4E3D-98FD-4DC247BD3AAA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ABEA2-2235-4C9E-AD6D-7150DAA4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2034D-C826-4DEF-8102-1CAB1D99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26927-2716-4099-924D-7679E7DDB1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06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631FA01-E2BB-45BC-A717-4D5CF783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C482DA-2221-4B41-9A3B-2975C7CF4382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C32F0D1-80F9-4F76-ABBF-BA02A930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45B83B4-F39C-4CD9-AAF4-FFB7A8C1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9B07D-761B-4C4F-BE77-161609DB59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65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0FF6EF5-BAE3-4020-932B-F6D5EC75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F7CE34-7A3A-4549-9860-485C21484BFD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B85126A-A74C-4FBC-9D7D-A4D5763C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91D82D7-2B8A-466F-BB4E-9810EFA5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C3E10-9CF0-4AD2-AABB-7D669AAF37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10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F8B361-5F7C-4DFA-BFF9-C202F5FD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0D67D1-57DC-4F9D-BAA3-85BE1639ED2E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0545F0-089F-41C6-A9CF-E6DDE48D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1C5EFA-6EC5-4D97-B52D-20918D9F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ABABE-5C4C-4235-A1E6-635B63BC92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16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08DA10F-DFB8-4A17-8254-422B9683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3966B0-EE85-40CD-B72D-3A0659B70677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811D38D-82A4-47D0-A5CF-A811DF97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B8BEA20-D326-48EC-88D7-CAB77F8D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F6ED6-6B68-481D-8D32-F6FB17210B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19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4E3AAE7E-84E0-4192-8581-33D1B42391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3DFB29D4-AEEE-4A87-989C-13516A0539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59B34-537B-42A6-9123-06594B92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54B1E2A-4348-43A3-AED5-C114B3E217BA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ABAF1-8E72-4293-9768-62541AC80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4CEF-99C0-469A-82F7-E19F99B6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44FB8E3-8003-420B-9ACE-792D4DC8C407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055" name="Picture 6" descr="GenBackground.jpg">
            <a:extLst>
              <a:ext uri="{FF2B5EF4-FFF2-40B4-BE49-F238E27FC236}">
                <a16:creationId xmlns:a16="http://schemas.microsoft.com/office/drawing/2014/main" id="{FC891139-DE7B-4FFA-966C-BEB3D4757A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60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ACBB8FE9-3144-48E1-95CF-90D5B62FCF3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522E3450-16DE-4320-9333-12326883D9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D162-5A09-4530-B28F-231F261B7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489033D-2343-4DBD-93C2-500D6EFBAB34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CA21D-7A85-4DC2-9D2A-0D6F63854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3CFC4-0EB8-4829-B813-4E231F551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5F31E7A-8719-4737-A972-44D21473F6A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079" name="Picture 6" descr="GenBackground2.jpg">
            <a:extLst>
              <a:ext uri="{FF2B5EF4-FFF2-40B4-BE49-F238E27FC236}">
                <a16:creationId xmlns:a16="http://schemas.microsoft.com/office/drawing/2014/main" id="{B4EC3CCC-926B-4AEB-84EC-7BA5870C4B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60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2365D9B5-E510-4476-AF80-39A6CDFE11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71DB1BA-BC1A-48ED-83C9-803FB1EEA2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0F7B-A56B-4F22-86D5-554831F8A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CA81765A-6E6E-4A74-961F-04D0B213FF3E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69F0D-B087-4ECD-B6F0-1A38908C0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927CA-636A-4A43-B2CE-C1AE474B0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733C12D-4865-425C-9522-7A1CEDE07B5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103" name="Picture 6" descr="GenBackground4.jpg">
            <a:extLst>
              <a:ext uri="{FF2B5EF4-FFF2-40B4-BE49-F238E27FC236}">
                <a16:creationId xmlns:a16="http://schemas.microsoft.com/office/drawing/2014/main" id="{C6350532-9409-45C5-99C5-F4C34326841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60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>
            <a:extLst>
              <a:ext uri="{FF2B5EF4-FFF2-40B4-BE49-F238E27FC236}">
                <a16:creationId xmlns:a16="http://schemas.microsoft.com/office/drawing/2014/main" id="{EF40AF55-BCB0-4BA1-9984-D01391917C0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Text Placeholder 2">
            <a:extLst>
              <a:ext uri="{FF2B5EF4-FFF2-40B4-BE49-F238E27FC236}">
                <a16:creationId xmlns:a16="http://schemas.microsoft.com/office/drawing/2014/main" id="{060CDD73-722A-4CD1-AD2A-BD9800BB17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01FA3-A37A-403B-8273-0A0A44016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614C501F-7830-4203-A9C5-282ECCEFC4F7}" type="datetimeFigureOut">
              <a:rPr lang="en-US" altLang="en-US"/>
              <a:pPr/>
              <a:t>10/10/2022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65B5-80F4-4B43-89D5-2F137EA54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E557-88E2-4276-A6EA-B90C3D11B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C97D2EA-1DDE-432A-B908-8AF4CE12B806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127" name="Picture 6" descr="GenBackground3.jpg">
            <a:extLst>
              <a:ext uri="{FF2B5EF4-FFF2-40B4-BE49-F238E27FC236}">
                <a16:creationId xmlns:a16="http://schemas.microsoft.com/office/drawing/2014/main" id="{ACFAD57C-E18D-49E8-882A-AC37538F48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60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FB5718-2BBF-4DDA-AD21-1CE06ECF17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br>
              <a:rPr lang="en-US" dirty="0"/>
            </a:br>
            <a:r>
              <a:rPr lang="en-US" dirty="0"/>
              <a:t>Week 8 – Class 13 - Monday</a:t>
            </a:r>
            <a:br>
              <a:rPr lang="en-US" dirty="0"/>
            </a:br>
            <a:r>
              <a:rPr lang="en-US" dirty="0"/>
              <a:t>4NF and 5NF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E1B307A-840F-465E-AE3B-DE37568D8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74773"/>
            <a:ext cx="9144000" cy="1314450"/>
          </a:xfrm>
        </p:spPr>
        <p:txBody>
          <a:bodyPr/>
          <a:lstStyle/>
          <a:p>
            <a:pPr marL="9525" marR="3810"/>
            <a:r>
              <a:rPr lang="en-US" sz="1600" dirty="0">
                <a:latin typeface="Helvetica" charset="0"/>
                <a:cs typeface="Times New Roman"/>
              </a:rPr>
              <a:t>Database System Concepts, 6th Ed. by </a:t>
            </a:r>
            <a:r>
              <a:rPr lang="en-US" sz="1600" dirty="0" err="1">
                <a:latin typeface="Helvetica" charset="0"/>
                <a:cs typeface="Times New Roman"/>
              </a:rPr>
              <a:t>Silberschatz</a:t>
            </a:r>
            <a:r>
              <a:rPr lang="en-US" sz="1600" dirty="0">
                <a:latin typeface="Helvetica" charset="0"/>
                <a:cs typeface="Times New Roman"/>
              </a:rPr>
              <a:t>, </a:t>
            </a:r>
            <a:r>
              <a:rPr lang="en-US" sz="1600" dirty="0" err="1">
                <a:latin typeface="Helvetica" charset="0"/>
                <a:cs typeface="Times New Roman"/>
              </a:rPr>
              <a:t>Korth</a:t>
            </a:r>
            <a:r>
              <a:rPr lang="en-US" sz="1600" dirty="0">
                <a:latin typeface="Helvetica" charset="0"/>
                <a:cs typeface="Times New Roman"/>
              </a:rPr>
              <a:t>, Sudarshan, 2011, </a:t>
            </a:r>
            <a:r>
              <a:rPr lang="en-US" sz="1600" i="1" dirty="0">
                <a:latin typeface="Helvetica" charset="0"/>
                <a:cs typeface="Times New Roman"/>
              </a:rPr>
              <a:t>Chapter 7</a:t>
            </a:r>
          </a:p>
          <a:p>
            <a:pPr marL="9525" marR="3810"/>
            <a:r>
              <a:rPr lang="en-US" sz="1600" dirty="0">
                <a:latin typeface="Helvetica" charset="0"/>
                <a:cs typeface="Times New Roman"/>
              </a:rPr>
              <a:t>Database Management Systems, 3rd Ed. by Ramakrishnan, </a:t>
            </a:r>
            <a:r>
              <a:rPr lang="en-US" sz="1600" dirty="0" err="1">
                <a:latin typeface="Helvetica" charset="0"/>
                <a:cs typeface="Times New Roman"/>
              </a:rPr>
              <a:t>Gehrke</a:t>
            </a:r>
            <a:r>
              <a:rPr lang="en-US" sz="1600" dirty="0">
                <a:latin typeface="Helvetica" charset="0"/>
                <a:cs typeface="Times New Roman"/>
              </a:rPr>
              <a:t>, 2003, </a:t>
            </a:r>
            <a:r>
              <a:rPr lang="en-US" sz="1600" i="1" dirty="0">
                <a:latin typeface="Helvetica" charset="0"/>
                <a:cs typeface="Times New Roman"/>
              </a:rPr>
              <a:t>Chapter 19 </a:t>
            </a:r>
          </a:p>
          <a:p>
            <a:endParaRPr lang="en-US" sz="1600" dirty="0"/>
          </a:p>
        </p:txBody>
      </p:sp>
      <p:sp>
        <p:nvSpPr>
          <p:cNvPr id="2" name="object 2"/>
          <p:cNvSpPr txBox="1"/>
          <p:nvPr/>
        </p:nvSpPr>
        <p:spPr>
          <a:xfrm>
            <a:off x="1280732" y="505539"/>
            <a:ext cx="218932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217" dirty="0">
                <a:solidFill>
                  <a:srgbClr val="FFFFFF"/>
                </a:solidFill>
                <a:latin typeface="Times New Roman"/>
                <a:cs typeface="Times New Roman"/>
              </a:rPr>
              <a:t>CMS</a:t>
            </a:r>
            <a:r>
              <a:rPr sz="1500" b="1" spc="-206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508</a:t>
            </a:r>
            <a:r>
              <a:rPr sz="1500" b="1" spc="-3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101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500" b="1" spc="-86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4" dirty="0">
                <a:solidFill>
                  <a:srgbClr val="FFFFFF"/>
                </a:solidFill>
                <a:latin typeface="Times New Roman"/>
                <a:cs typeface="Times New Roman"/>
              </a:rPr>
              <a:t>abase</a:t>
            </a:r>
            <a:r>
              <a:rPr sz="15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71" dirty="0">
                <a:solidFill>
                  <a:srgbClr val="FFFFFF"/>
                </a:solidFill>
                <a:latin typeface="Times New Roman"/>
                <a:cs typeface="Times New Roman"/>
              </a:rPr>
              <a:t>Theo</a:t>
            </a:r>
            <a:r>
              <a:rPr sz="1500" b="1" spc="-4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2923" y="4847654"/>
            <a:ext cx="77153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900" spc="4" dirty="0">
                <a:solidFill>
                  <a:srgbClr val="888888"/>
                </a:solidFill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4712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221669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Fourth normal form (4NF)</a:t>
            </a:r>
          </a:p>
          <a:p>
            <a:pPr marL="800100" lvl="1" indent="-342900" algn="just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4NF if it is in BNCF with respect to the functional dependencies and if for all multivalued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in the form</a:t>
            </a:r>
            <a:br>
              <a:rPr lang="en-US" altLang="en-US" dirty="0"/>
            </a:b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at least one of the following hold:</a:t>
            </a:r>
          </a:p>
          <a:p>
            <a:pPr marL="1257300" lvl="2" indent="-342900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is trivial </a:t>
            </a:r>
            <a:r>
              <a:rPr lang="en-US" altLang="en-US" b="1" dirty="0">
                <a:sym typeface="Greek Symbols" pitchFamily="18" charset="2"/>
              </a:rPr>
              <a:t>or</a:t>
            </a:r>
          </a:p>
          <a:p>
            <a:pPr marL="1257300" lvl="2" indent="-342900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is a </a:t>
            </a:r>
            <a:r>
              <a:rPr lang="en-US" altLang="en-US" dirty="0" err="1">
                <a:sym typeface="Greek Symbols" pitchFamily="18" charset="2"/>
              </a:rPr>
              <a:t>superkey</a:t>
            </a:r>
            <a:r>
              <a:rPr lang="en-US" altLang="en-US" dirty="0">
                <a:sym typeface="Greek Symbols" pitchFamily="18" charset="2"/>
              </a:rPr>
              <a:t> for schema </a:t>
            </a:r>
            <a:r>
              <a:rPr lang="en-US" altLang="en-US" i="1" dirty="0">
                <a:sym typeface="Greek Symbols" pitchFamily="18" charset="2"/>
              </a:rPr>
              <a:t>R</a:t>
            </a:r>
            <a:r>
              <a:rPr lang="en-US" altLang="en-US" b="1" i="1" dirty="0">
                <a:sym typeface="Greek Symbols" pitchFamily="18" charset="2"/>
              </a:rPr>
              <a:t> </a:t>
            </a:r>
            <a:r>
              <a:rPr lang="en-US" altLang="en-US" b="1" dirty="0">
                <a:sym typeface="Greek Symbols" pitchFamily="18" charset="2"/>
              </a:rPr>
              <a:t>or</a:t>
            </a:r>
            <a:endParaRPr lang="en-US" altLang="en-US" b="1" i="1" dirty="0">
              <a:sym typeface="Greek Symbols" pitchFamily="18" charset="2"/>
            </a:endParaRPr>
          </a:p>
          <a:p>
            <a:pPr marL="1257300" lvl="2" indent="-342900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 together form the whole set of attributes of the relation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ym typeface="Greek Symbols" pitchFamily="18" charset="2"/>
              </a:rPr>
              <a:t>A relation is in 4NF if it is in BCNF, if for each of it’s non-trivial multivalued dependencies, the left-hand side is a </a:t>
            </a:r>
            <a:r>
              <a:rPr lang="en-US" altLang="en-US" dirty="0" err="1">
                <a:sym typeface="Greek Symbols" pitchFamily="18" charset="2"/>
              </a:rPr>
              <a:t>superkey</a:t>
            </a:r>
            <a:endParaRPr lang="en-US" altLang="en-US">
              <a:sym typeface="Greek Symbols" pitchFamily="18" charset="2"/>
            </a:endParaRP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>
              <a:sym typeface="Greek Symbols" pitchFamily="18" charset="2"/>
            </a:endParaRP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sym typeface="Greek Symbols" pitchFamily="18" charset="2"/>
              </a:rPr>
              <a:t>[</a:t>
            </a:r>
            <a:r>
              <a:rPr lang="en-US" altLang="en-US" b="1" dirty="0">
                <a:solidFill>
                  <a:srgbClr val="FF0000"/>
                </a:solidFill>
                <a:sym typeface="Greek Symbols" pitchFamily="18" charset="2"/>
              </a:rPr>
              <a:t>CRITICAL</a:t>
            </a:r>
            <a:r>
              <a:rPr lang="en-US" altLang="en-US" b="1" dirty="0">
                <a:sym typeface="Greek Symbols" pitchFamily="18" charset="2"/>
              </a:rPr>
              <a:t>]</a:t>
            </a:r>
            <a:r>
              <a:rPr lang="en-US" altLang="en-US" dirty="0">
                <a:sym typeface="Greek Symbols" pitchFamily="18" charset="2"/>
              </a:rPr>
              <a:t> The right side of a MVD </a:t>
            </a:r>
            <a:r>
              <a:rPr lang="en-US" altLang="en-US" sz="2400" b="1" dirty="0">
                <a:solidFill>
                  <a:srgbClr val="FF0000"/>
                </a:solidFill>
                <a:sym typeface="Greek Symbols" pitchFamily="18" charset="2"/>
              </a:rPr>
              <a:t>cannot</a:t>
            </a:r>
            <a:r>
              <a:rPr lang="en-US" altLang="en-US" dirty="0">
                <a:sym typeface="Greek Symbols" pitchFamily="18" charset="2"/>
              </a:rPr>
              <a:t> be split nor combined, e.g.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615774-45BC-4A33-B5E5-2826B0192033}"/>
              </a:ext>
            </a:extLst>
          </p:cNvPr>
          <p:cNvSpPr txBox="1"/>
          <p:nvPr/>
        </p:nvSpPr>
        <p:spPr>
          <a:xfrm>
            <a:off x="1204924" y="4637008"/>
            <a:ext cx="4612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ym typeface="Greek Symbols" pitchFamily="18" charset="2"/>
              </a:rPr>
              <a:t>Location </a:t>
            </a:r>
            <a:r>
              <a:rPr lang="en-US" altLang="en-US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Street, City, State, ZIP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0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621778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Fourth normal form (4NF) decomposition algorithm</a:t>
            </a:r>
          </a:p>
          <a:p>
            <a:pPr lvl="1">
              <a:buFont typeface="Monotype Sorts" charset="2"/>
              <a:buNone/>
            </a:pPr>
            <a:r>
              <a:rPr lang="en-US" altLang="en-US" sz="1600" i="1" dirty="0"/>
              <a:t>result</a:t>
            </a:r>
            <a:r>
              <a:rPr lang="en-US" altLang="en-US" sz="1600" dirty="0"/>
              <a:t> = {</a:t>
            </a:r>
            <a:r>
              <a:rPr lang="en-US" altLang="en-US" sz="1600" i="1" dirty="0"/>
              <a:t>R</a:t>
            </a:r>
            <a:r>
              <a:rPr lang="en-US" altLang="en-US" sz="1600" dirty="0"/>
              <a:t>};</a:t>
            </a:r>
            <a:br>
              <a:rPr lang="en-US" altLang="en-US" sz="1600" dirty="0"/>
            </a:br>
            <a:r>
              <a:rPr lang="en-US" altLang="en-US" sz="1600" i="1" dirty="0"/>
              <a:t>compute F</a:t>
            </a:r>
            <a:r>
              <a:rPr lang="en-US" altLang="en-US" sz="1600" baseline="30000" dirty="0"/>
              <a:t>+</a:t>
            </a:r>
            <a:r>
              <a:rPr lang="en-US" altLang="en-US" sz="1600" dirty="0"/>
              <a:t>;</a:t>
            </a:r>
            <a:br>
              <a:rPr lang="en-US" altLang="en-US" sz="1600" dirty="0"/>
            </a:br>
            <a:r>
              <a:rPr lang="en-US" altLang="en-US" sz="1600" dirty="0"/>
              <a:t>Let F</a:t>
            </a:r>
            <a:r>
              <a:rPr lang="en-US" altLang="en-US" sz="1600" baseline="-25000" dirty="0"/>
              <a:t>i</a:t>
            </a:r>
            <a:r>
              <a:rPr lang="en-US" altLang="en-US" sz="1600" dirty="0"/>
              <a:t> denote the restriction of F</a:t>
            </a:r>
            <a:r>
              <a:rPr lang="en-US" altLang="en-US" sz="1600" baseline="30000" dirty="0"/>
              <a:t>+</a:t>
            </a:r>
            <a:r>
              <a:rPr lang="en-US" altLang="en-US" sz="1600" dirty="0"/>
              <a:t> to R</a:t>
            </a:r>
            <a:r>
              <a:rPr lang="en-US" altLang="en-US" sz="1600" baseline="-25000" dirty="0"/>
              <a:t>i</a:t>
            </a:r>
          </a:p>
          <a:p>
            <a:pPr lvl="1">
              <a:buFont typeface="Monotype Sorts" charset="2"/>
              <a:buNone/>
            </a:pPr>
            <a:endParaRPr lang="en-US" altLang="en-US" sz="1600" b="1" dirty="0"/>
          </a:p>
          <a:p>
            <a:pPr lvl="1">
              <a:buFont typeface="Monotype Sorts" charset="2"/>
              <a:buNone/>
            </a:pPr>
            <a:r>
              <a:rPr lang="en-US" altLang="en-US" sz="1600" b="1" dirty="0"/>
              <a:t>while </a:t>
            </a:r>
            <a:r>
              <a:rPr lang="en-US" altLang="en-US" sz="1600" dirty="0"/>
              <a:t>(there is a schema R</a:t>
            </a:r>
            <a:r>
              <a:rPr lang="en-US" altLang="en-US" sz="1600" baseline="-25000" dirty="0"/>
              <a:t>i</a:t>
            </a:r>
            <a:r>
              <a:rPr lang="en-US" altLang="en-US" sz="1600" dirty="0"/>
              <a:t> in </a:t>
            </a:r>
            <a:r>
              <a:rPr lang="en-US" altLang="en-US" sz="1600" i="1" dirty="0"/>
              <a:t>result </a:t>
            </a:r>
            <a:r>
              <a:rPr lang="en-US" altLang="en-US" sz="1600" dirty="0"/>
              <a:t>that is not in 4NF) </a:t>
            </a:r>
            <a:r>
              <a:rPr lang="en-US" altLang="en-US" sz="1600" b="1" dirty="0"/>
              <a:t>then</a:t>
            </a:r>
            <a:br>
              <a:rPr lang="en-US" altLang="en-US" sz="1600" b="1" dirty="0"/>
            </a:br>
            <a:r>
              <a:rPr lang="en-US" altLang="en-US" sz="1600" b="1" dirty="0"/>
              <a:t>       begin</a:t>
            </a:r>
            <a:endParaRPr lang="en-US" altLang="en-US" sz="1600" dirty="0"/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  	  let </a:t>
            </a:r>
            <a:r>
              <a:rPr lang="en-US" altLang="en-US" sz="1600" dirty="0">
                <a:sym typeface="Symbol" panose="05050102010706020507" pitchFamily="18" charset="2"/>
              </a:rPr>
              <a:t>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 be a nontrivial multivalued dependency that holds on </a:t>
            </a:r>
            <a:r>
              <a:rPr lang="en-US" altLang="en-US" sz="1600" i="1" dirty="0">
                <a:sym typeface="Symbol" panose="05050102010706020507" pitchFamily="18" charset="2"/>
              </a:rPr>
              <a:t>R</a:t>
            </a:r>
            <a:r>
              <a:rPr lang="en-US" altLang="en-US" sz="1600" baseline="-25000" dirty="0">
                <a:sym typeface="Symbol" panose="05050102010706020507" pitchFamily="18" charset="2"/>
              </a:rPr>
              <a:t>i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lvl="1">
              <a:buFont typeface="Monotype Sorts" charset="2"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                                 such that   </a:t>
            </a:r>
            <a:r>
              <a:rPr lang="en-US" altLang="en-US" sz="1600" i="1" dirty="0">
                <a:sym typeface="Symbol" panose="05050102010706020507" pitchFamily="18" charset="2"/>
              </a:rPr>
              <a:t>R</a:t>
            </a:r>
            <a:r>
              <a:rPr lang="en-US" altLang="en-US" sz="1600" i="1" baseline="-25000" dirty="0">
                <a:sym typeface="Symbol" panose="05050102010706020507" pitchFamily="18" charset="2"/>
              </a:rPr>
              <a:t>i  </a:t>
            </a:r>
            <a:r>
              <a:rPr lang="en-US" altLang="en-US" sz="1600" dirty="0">
                <a:sym typeface="Symbol" panose="05050102010706020507" pitchFamily="18" charset="2"/>
              </a:rPr>
              <a:t>is not in </a:t>
            </a:r>
            <a:r>
              <a:rPr lang="en-US" altLang="en-US" sz="1600" i="1" dirty="0"/>
              <a:t>F</a:t>
            </a:r>
            <a:r>
              <a:rPr lang="en-US" altLang="en-US" sz="1600" baseline="-25000" dirty="0"/>
              <a:t>i</a:t>
            </a:r>
            <a:r>
              <a:rPr lang="en-US" altLang="en-US" sz="1600" dirty="0"/>
              <a:t> and </a:t>
            </a:r>
            <a:r>
              <a:rPr lang="en-US" altLang="en-US" sz="1600" dirty="0">
                <a:sym typeface="Symbol" panose="05050102010706020507" pitchFamily="18" charset="2"/>
              </a:rPr>
              <a:t>    ; </a:t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>            </a:t>
            </a:r>
            <a:r>
              <a:rPr lang="en-US" altLang="en-US" sz="1600" i="1" dirty="0">
                <a:sym typeface="Symbol" panose="05050102010706020507" pitchFamily="18" charset="2"/>
              </a:rPr>
              <a:t>result </a:t>
            </a:r>
            <a:r>
              <a:rPr lang="en-US" altLang="en-US" sz="1600" dirty="0">
                <a:sym typeface="Symbol" panose="05050102010706020507" pitchFamily="18" charset="2"/>
              </a:rPr>
              <a:t>=  (</a:t>
            </a:r>
            <a:r>
              <a:rPr lang="en-US" altLang="en-US" sz="1600" i="1" dirty="0">
                <a:sym typeface="Symbol" panose="05050102010706020507" pitchFamily="18" charset="2"/>
              </a:rPr>
              <a:t>result </a:t>
            </a:r>
            <a:r>
              <a:rPr lang="en-US" altLang="en-US" sz="1600" dirty="0">
                <a:sym typeface="Symbol" panose="05050102010706020507" pitchFamily="18" charset="2"/>
              </a:rPr>
              <a:t>- </a:t>
            </a:r>
            <a:r>
              <a:rPr lang="en-US" altLang="en-US" sz="1600" i="1" dirty="0">
                <a:sym typeface="Symbol" panose="05050102010706020507" pitchFamily="18" charset="2"/>
              </a:rPr>
              <a:t>R</a:t>
            </a:r>
            <a:r>
              <a:rPr lang="en-US" altLang="en-US" sz="1600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1600" dirty="0">
                <a:sym typeface="Symbol" panose="05050102010706020507" pitchFamily="18" charset="2"/>
              </a:rPr>
              <a:t>)  (</a:t>
            </a:r>
            <a:r>
              <a:rPr lang="en-US" altLang="en-US" sz="1600" i="1" dirty="0">
                <a:sym typeface="Symbol" panose="05050102010706020507" pitchFamily="18" charset="2"/>
              </a:rPr>
              <a:t>R</a:t>
            </a:r>
            <a:r>
              <a:rPr lang="en-US" altLang="en-US" sz="1600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1600" baseline="-25000" dirty="0"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- )   (, ); </a:t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b="1" dirty="0">
                <a:sym typeface="Symbol" panose="05050102010706020507" pitchFamily="18" charset="2"/>
              </a:rPr>
              <a:t>       end</a:t>
            </a:r>
          </a:p>
          <a:p>
            <a:pPr lvl="1"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600" dirty="0"/>
              <a:t>The restriction of F to R</a:t>
            </a:r>
            <a:r>
              <a:rPr lang="en-US" altLang="en-US" sz="1600" baseline="-25000" dirty="0"/>
              <a:t>i</a:t>
            </a:r>
            <a:r>
              <a:rPr lang="en-US" altLang="en-US" sz="1600" dirty="0"/>
              <a:t> is the set F</a:t>
            </a:r>
            <a:r>
              <a:rPr lang="en-US" altLang="en-US" sz="1600" baseline="-25000" dirty="0"/>
              <a:t>i</a:t>
            </a:r>
            <a:r>
              <a:rPr lang="en-US" altLang="en-US" sz="1600" dirty="0"/>
              <a:t> consisting of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en-US" sz="1600" dirty="0"/>
              <a:t>All functional dependencies in F</a:t>
            </a:r>
            <a:r>
              <a:rPr lang="en-US" altLang="en-US" sz="1600" baseline="30000" dirty="0"/>
              <a:t>+</a:t>
            </a:r>
            <a:r>
              <a:rPr lang="en-US" altLang="en-US" sz="1600" dirty="0"/>
              <a:t> that include only attributes of R</a:t>
            </a:r>
            <a:r>
              <a:rPr lang="en-US" altLang="en-US" sz="1600" baseline="-25000" dirty="0"/>
              <a:t>i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en-US" sz="1600" dirty="0"/>
              <a:t>All multivalued dependencies in the form</a:t>
            </a:r>
          </a:p>
          <a:p>
            <a:pPr lvl="3">
              <a:buFont typeface="Webdings" panose="05030102010509060703" pitchFamily="18" charset="2"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   </a:t>
            </a:r>
            <a:r>
              <a:rPr lang="en-US" altLang="en-US" sz="1600" dirty="0">
                <a:sym typeface="Greek Symbols" pitchFamily="18" charset="2"/>
              </a:rPr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i="1" dirty="0">
                <a:sym typeface="Monotype Sorts" charset="2"/>
              </a:rPr>
              <a:t> </a:t>
            </a:r>
            <a:r>
              <a:rPr lang="en-US" altLang="en-US" sz="1600" dirty="0">
                <a:sym typeface="Monotype Sorts" charset="2"/>
              </a:rPr>
              <a:t>(</a:t>
            </a:r>
            <a:r>
              <a:rPr lang="en-US" altLang="en-US" sz="1600" dirty="0">
                <a:sym typeface="Symbol" panose="05050102010706020507" pitchFamily="18" charset="2"/>
              </a:rPr>
              <a:t> </a:t>
            </a:r>
            <a:r>
              <a:rPr lang="en-US" altLang="en-US" sz="1600" dirty="0">
                <a:sym typeface="Greek Symbols" pitchFamily="18" charset="2"/>
              </a:rPr>
              <a:t> </a:t>
            </a:r>
            <a:r>
              <a:rPr lang="en-US" altLang="en-US" sz="1600" dirty="0"/>
              <a:t>R</a:t>
            </a:r>
            <a:r>
              <a:rPr lang="en-US" altLang="en-US" sz="1600" baseline="-25000" dirty="0"/>
              <a:t>i</a:t>
            </a:r>
            <a:r>
              <a:rPr lang="en-US" altLang="en-US" sz="1600" dirty="0"/>
              <a:t>)    where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</a:t>
            </a:r>
            <a:r>
              <a:rPr lang="en-US" altLang="en-US" sz="1600" dirty="0"/>
              <a:t> R</a:t>
            </a:r>
            <a:r>
              <a:rPr lang="en-US" altLang="en-US" sz="1600" baseline="-25000" dirty="0"/>
              <a:t>i </a:t>
            </a:r>
            <a:r>
              <a:rPr lang="en-US" altLang="en-US" sz="1600" dirty="0"/>
              <a:t> and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sz="16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/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</a:t>
            </a:r>
            <a:r>
              <a:rPr lang="en-US" altLang="en-US" sz="1600" dirty="0"/>
              <a:t> is in F</a:t>
            </a:r>
            <a:r>
              <a:rPr lang="en-US" altLang="en-US" sz="1600" baseline="30000" dirty="0"/>
              <a:t>+</a:t>
            </a:r>
            <a:r>
              <a:rPr lang="en-US" altLang="en-US" sz="1600" dirty="0"/>
              <a:t> </a:t>
            </a:r>
          </a:p>
          <a:p>
            <a:pPr lvl="1">
              <a:buFont typeface="Monotype Sorts" charset="2"/>
              <a:buNone/>
            </a:pPr>
            <a:endParaRPr lang="en-US" altLang="en-US" sz="1400" b="1" dirty="0">
              <a:sym typeface="Symbol" panose="05050102010706020507" pitchFamily="18" charset="2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62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744889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Fourth normal form (4NF) decomposition algorithm example</a:t>
            </a:r>
          </a:p>
          <a:p>
            <a:r>
              <a:rPr lang="en-US" dirty="0"/>
              <a:t>book (</a:t>
            </a:r>
            <a:r>
              <a:rPr lang="en-US" dirty="0" err="1"/>
              <a:t>isbn</a:t>
            </a:r>
            <a:r>
              <a:rPr lang="en-US" dirty="0"/>
              <a:t>, title, author, publisher)</a:t>
            </a:r>
          </a:p>
          <a:p>
            <a:endParaRPr lang="en-US" dirty="0"/>
          </a:p>
          <a:p>
            <a:r>
              <a:rPr lang="en-US" dirty="0" err="1"/>
              <a:t>isbn</a:t>
            </a:r>
            <a:r>
              <a:rPr 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</a:t>
            </a:r>
            <a:r>
              <a:rPr lang="en-US" dirty="0"/>
              <a:t> title, publisher</a:t>
            </a:r>
          </a:p>
          <a:p>
            <a:r>
              <a:rPr lang="en-US" dirty="0" err="1"/>
              <a:t>isbn</a:t>
            </a:r>
            <a:r>
              <a:rPr 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dirty="0"/>
              <a:t> author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book (</a:t>
            </a:r>
            <a:r>
              <a:rPr lang="en-US" dirty="0" err="1"/>
              <a:t>isbn</a:t>
            </a:r>
            <a:r>
              <a:rPr lang="en-US" dirty="0"/>
              <a:t>, title, publisher)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isbn</a:t>
            </a:r>
            <a:r>
              <a:rPr 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</a:t>
            </a:r>
            <a:r>
              <a:rPr lang="en-US" dirty="0"/>
              <a:t> title, publisher</a:t>
            </a:r>
          </a:p>
          <a:p>
            <a:endParaRPr lang="en-US" dirty="0"/>
          </a:p>
          <a:p>
            <a:r>
              <a:rPr lang="en-US" dirty="0" err="1"/>
              <a:t>book_author</a:t>
            </a:r>
            <a:r>
              <a:rPr lang="en-US" dirty="0"/>
              <a:t> (</a:t>
            </a:r>
            <a:r>
              <a:rPr lang="en-US" dirty="0" err="1"/>
              <a:t>isbn</a:t>
            </a:r>
            <a:r>
              <a:rPr lang="en-US" dirty="0"/>
              <a:t>, author)</a:t>
            </a:r>
          </a:p>
          <a:p>
            <a:r>
              <a:rPr lang="en-US" dirty="0"/>
              <a:t>	</a:t>
            </a:r>
            <a:r>
              <a:rPr lang="en-US" dirty="0" err="1"/>
              <a:t>isbn</a:t>
            </a:r>
            <a:r>
              <a:rPr 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dirty="0"/>
              <a:t> author</a:t>
            </a:r>
          </a:p>
          <a:p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CC948E-65AC-4153-BF79-C26EC514B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383125"/>
              </p:ext>
            </p:extLst>
          </p:nvPr>
        </p:nvGraphicFramePr>
        <p:xfrm>
          <a:off x="5103897" y="1334266"/>
          <a:ext cx="3145655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008">
                  <a:extLst>
                    <a:ext uri="{9D8B030D-6E8A-4147-A177-3AD203B41FA5}">
                      <a16:colId xmlns:a16="http://schemas.microsoft.com/office/drawing/2014/main" val="508279033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963473014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3085101542"/>
                    </a:ext>
                  </a:extLst>
                </a:gridCol>
                <a:gridCol w="1145220">
                  <a:extLst>
                    <a:ext uri="{9D8B030D-6E8A-4147-A177-3AD203B41FA5}">
                      <a16:colId xmlns:a16="http://schemas.microsoft.com/office/drawing/2014/main" val="2395319704"/>
                    </a:ext>
                  </a:extLst>
                </a:gridCol>
              </a:tblGrid>
              <a:tr h="226689">
                <a:tc>
                  <a:txBody>
                    <a:bodyPr/>
                    <a:lstStyle/>
                    <a:p>
                      <a:r>
                        <a:rPr lang="en-US" sz="1400" dirty="0" err="1"/>
                        <a:t>isbn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publisher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35298"/>
                  </a:ext>
                </a:extLst>
              </a:tr>
              <a:tr h="226689">
                <a:tc>
                  <a:txBody>
                    <a:bodyPr/>
                    <a:lstStyle/>
                    <a:p>
                      <a:r>
                        <a:rPr lang="en-US" sz="14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Springer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43215"/>
                  </a:ext>
                </a:extLst>
              </a:tr>
              <a:tr h="226689">
                <a:tc>
                  <a:txBody>
                    <a:bodyPr/>
                    <a:lstStyle/>
                    <a:p>
                      <a:r>
                        <a:rPr lang="en-US" sz="14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Springer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64280"/>
                  </a:ext>
                </a:extLst>
              </a:tr>
              <a:tr h="226689">
                <a:tc>
                  <a:txBody>
                    <a:bodyPr/>
                    <a:lstStyle/>
                    <a:p>
                      <a:r>
                        <a:rPr lang="en-US" sz="1400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Elsevier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6769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BA6973-F786-4706-97A2-C8AE24A63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732293"/>
              </p:ext>
            </p:extLst>
          </p:nvPr>
        </p:nvGraphicFramePr>
        <p:xfrm>
          <a:off x="4259199" y="3641883"/>
          <a:ext cx="232003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008">
                  <a:extLst>
                    <a:ext uri="{9D8B030D-6E8A-4147-A177-3AD203B41FA5}">
                      <a16:colId xmlns:a16="http://schemas.microsoft.com/office/drawing/2014/main" val="508279033"/>
                    </a:ext>
                  </a:extLst>
                </a:gridCol>
                <a:gridCol w="594804">
                  <a:extLst>
                    <a:ext uri="{9D8B030D-6E8A-4147-A177-3AD203B41FA5}">
                      <a16:colId xmlns:a16="http://schemas.microsoft.com/office/drawing/2014/main" val="963473014"/>
                    </a:ext>
                  </a:extLst>
                </a:gridCol>
                <a:gridCol w="1145220">
                  <a:extLst>
                    <a:ext uri="{9D8B030D-6E8A-4147-A177-3AD203B41FA5}">
                      <a16:colId xmlns:a16="http://schemas.microsoft.com/office/drawing/2014/main" val="2395319704"/>
                    </a:ext>
                  </a:extLst>
                </a:gridCol>
              </a:tblGrid>
              <a:tr h="226689">
                <a:tc>
                  <a:txBody>
                    <a:bodyPr/>
                    <a:lstStyle/>
                    <a:p>
                      <a:r>
                        <a:rPr lang="en-US" sz="1400" dirty="0" err="1"/>
                        <a:t>isbn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publisher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35298"/>
                  </a:ext>
                </a:extLst>
              </a:tr>
              <a:tr h="226689">
                <a:tc>
                  <a:txBody>
                    <a:bodyPr/>
                    <a:lstStyle/>
                    <a:p>
                      <a:r>
                        <a:rPr lang="en-US" sz="14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Springer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43215"/>
                  </a:ext>
                </a:extLst>
              </a:tr>
              <a:tr h="226689">
                <a:tc>
                  <a:txBody>
                    <a:bodyPr/>
                    <a:lstStyle/>
                    <a:p>
                      <a:r>
                        <a:rPr lang="en-US" sz="1400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Elsevier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6769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4DC3696-2E26-49DE-88F7-A167B150C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66313"/>
              </p:ext>
            </p:extLst>
          </p:nvPr>
        </p:nvGraphicFramePr>
        <p:xfrm>
          <a:off x="7011020" y="3641883"/>
          <a:ext cx="1405631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008">
                  <a:extLst>
                    <a:ext uri="{9D8B030D-6E8A-4147-A177-3AD203B41FA5}">
                      <a16:colId xmlns:a16="http://schemas.microsoft.com/office/drawing/2014/main" val="508279033"/>
                    </a:ext>
                  </a:extLst>
                </a:gridCol>
                <a:gridCol w="825623">
                  <a:extLst>
                    <a:ext uri="{9D8B030D-6E8A-4147-A177-3AD203B41FA5}">
                      <a16:colId xmlns:a16="http://schemas.microsoft.com/office/drawing/2014/main" val="3085101542"/>
                    </a:ext>
                  </a:extLst>
                </a:gridCol>
              </a:tblGrid>
              <a:tr h="226689">
                <a:tc>
                  <a:txBody>
                    <a:bodyPr/>
                    <a:lstStyle/>
                    <a:p>
                      <a:r>
                        <a:rPr lang="en-US" sz="1400" dirty="0" err="1"/>
                        <a:t>isbn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835298"/>
                  </a:ext>
                </a:extLst>
              </a:tr>
              <a:tr h="226689">
                <a:tc>
                  <a:txBody>
                    <a:bodyPr/>
                    <a:lstStyle/>
                    <a:p>
                      <a:r>
                        <a:rPr lang="en-US" sz="14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643215"/>
                  </a:ext>
                </a:extLst>
              </a:tr>
              <a:tr h="226689">
                <a:tc>
                  <a:txBody>
                    <a:bodyPr/>
                    <a:lstStyle/>
                    <a:p>
                      <a:r>
                        <a:rPr lang="en-US" sz="14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564280"/>
                  </a:ext>
                </a:extLst>
              </a:tr>
              <a:tr h="226689">
                <a:tc>
                  <a:txBody>
                    <a:bodyPr/>
                    <a:lstStyle/>
                    <a:p>
                      <a:r>
                        <a:rPr lang="en-US" sz="1400" dirty="0"/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67691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C8CEC8-7577-4C2F-9A15-0D9A65737118}"/>
              </a:ext>
            </a:extLst>
          </p:cNvPr>
          <p:cNvCxnSpPr>
            <a:cxnSpLocks/>
          </p:cNvCxnSpPr>
          <p:nvPr/>
        </p:nvCxnSpPr>
        <p:spPr>
          <a:xfrm flipH="1">
            <a:off x="5559975" y="2597400"/>
            <a:ext cx="1064629" cy="97654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26D79-1B84-43A6-B214-830503D2D5A6}"/>
              </a:ext>
            </a:extLst>
          </p:cNvPr>
          <p:cNvCxnSpPr>
            <a:cxnSpLocks/>
          </p:cNvCxnSpPr>
          <p:nvPr/>
        </p:nvCxnSpPr>
        <p:spPr>
          <a:xfrm>
            <a:off x="6624603" y="2597400"/>
            <a:ext cx="960268" cy="97654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092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2584297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Fourth normal form (4NF) decomposition algorithm example</a:t>
            </a:r>
          </a:p>
          <a:p>
            <a:pPr lvl="1">
              <a:lnSpc>
                <a:spcPct val="90000"/>
              </a:lnSpc>
            </a:pPr>
            <a:r>
              <a:rPr lang="en-US" altLang="en-US" sz="1600" i="1" dirty="0"/>
              <a:t>R</a:t>
            </a:r>
            <a:r>
              <a:rPr lang="en-US" altLang="en-US" sz="1600" dirty="0"/>
              <a:t> = (</a:t>
            </a:r>
            <a:r>
              <a:rPr lang="en-US" altLang="en-US" sz="1600" i="1" dirty="0"/>
              <a:t>A, B, C, G, H, I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F </a:t>
            </a:r>
            <a:r>
              <a:rPr lang="en-US" altLang="en-US" sz="1600" dirty="0"/>
              <a:t>= { </a:t>
            </a:r>
            <a:r>
              <a:rPr lang="en-US" altLang="en-US" sz="1600" i="1" dirty="0"/>
              <a:t>A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B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        B</a:t>
            </a:r>
            <a:r>
              <a:rPr lang="en-US" altLang="en-US" sz="16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/>
              <a:t> </a:t>
            </a:r>
            <a:r>
              <a:rPr lang="en-US" altLang="en-US" sz="1600" i="1" dirty="0"/>
              <a:t>HI</a:t>
            </a:r>
            <a:endParaRPr lang="en-US" altLang="en-US" sz="1600" dirty="0"/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        CG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H</a:t>
            </a:r>
            <a:r>
              <a:rPr lang="en-US" altLang="en-US" sz="1600" dirty="0"/>
              <a:t> }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 sz="16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Candidate key for R?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Is R in 4N?</a:t>
            </a:r>
          </a:p>
          <a:p>
            <a:pPr lvl="1">
              <a:lnSpc>
                <a:spcPct val="90000"/>
              </a:lnSpc>
            </a:pPr>
            <a:endParaRPr lang="en-US" altLang="en-US" sz="160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00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3249095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Fourth normal form (4NF) decomposition algorithm example</a:t>
            </a:r>
          </a:p>
          <a:p>
            <a:pPr lvl="1">
              <a:lnSpc>
                <a:spcPct val="90000"/>
              </a:lnSpc>
            </a:pPr>
            <a:r>
              <a:rPr lang="en-US" altLang="en-US" sz="1600" i="1" dirty="0"/>
              <a:t>R</a:t>
            </a:r>
            <a:r>
              <a:rPr lang="en-US" altLang="en-US" sz="1600" dirty="0"/>
              <a:t> = (</a:t>
            </a:r>
            <a:r>
              <a:rPr lang="en-US" altLang="en-US" sz="1600" i="1" dirty="0"/>
              <a:t>A, B, C, G, H, I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F </a:t>
            </a:r>
            <a:r>
              <a:rPr lang="en-US" altLang="en-US" sz="1600" dirty="0"/>
              <a:t>= { </a:t>
            </a:r>
            <a:r>
              <a:rPr lang="en-US" altLang="en-US" sz="1600" i="1" dirty="0"/>
              <a:t>A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B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        B</a:t>
            </a:r>
            <a:r>
              <a:rPr lang="en-US" altLang="en-US" sz="16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/>
              <a:t> </a:t>
            </a:r>
            <a:r>
              <a:rPr lang="en-US" altLang="en-US" sz="1600" i="1" dirty="0"/>
              <a:t>HI</a:t>
            </a:r>
            <a:endParaRPr lang="en-US" altLang="en-US" sz="1600" dirty="0"/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        CG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H</a:t>
            </a:r>
            <a:r>
              <a:rPr lang="en-US" altLang="en-US" sz="1600" dirty="0"/>
              <a:t> }</a:t>
            </a:r>
          </a:p>
          <a:p>
            <a:pPr lvl="1">
              <a:lnSpc>
                <a:spcPct val="90000"/>
              </a:lnSpc>
            </a:pPr>
            <a:endParaRPr lang="en-US" altLang="en-US" sz="1600" i="1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Candidate key for R = {A,B,C,G,H,I}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600" i="1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i="1" dirty="0"/>
              <a:t>R</a:t>
            </a:r>
            <a:r>
              <a:rPr lang="en-US" altLang="en-US" sz="1600" dirty="0"/>
              <a:t> is not in 4NF since </a:t>
            </a:r>
            <a:r>
              <a:rPr lang="en-US" altLang="en-US" sz="1600" i="1" dirty="0"/>
              <a:t>A</a:t>
            </a:r>
            <a:r>
              <a:rPr lang="en-US" altLang="en-US" sz="16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/>
              <a:t> </a:t>
            </a:r>
            <a:r>
              <a:rPr lang="en-US" altLang="en-US" sz="1600" i="1" dirty="0"/>
              <a:t>B</a:t>
            </a:r>
            <a:r>
              <a:rPr lang="en-US" altLang="en-US" sz="1600" dirty="0"/>
              <a:t> and </a:t>
            </a:r>
            <a:r>
              <a:rPr lang="en-US" altLang="en-US" sz="1600" i="1" dirty="0"/>
              <a:t>A</a:t>
            </a:r>
            <a:r>
              <a:rPr lang="en-US" altLang="en-US" sz="1600" dirty="0"/>
              <a:t> is not a </a:t>
            </a:r>
            <a:r>
              <a:rPr lang="en-US" altLang="en-US" sz="1600" dirty="0" err="1"/>
              <a:t>superkey</a:t>
            </a:r>
            <a:r>
              <a:rPr lang="en-US" altLang="en-US" sz="1600" dirty="0"/>
              <a:t> for </a:t>
            </a:r>
            <a:r>
              <a:rPr lang="en-US" altLang="en-US" sz="1600" i="1" dirty="0"/>
              <a:t>R nor {A,B} is 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i="1" dirty="0"/>
              <a:t>R</a:t>
            </a:r>
            <a:r>
              <a:rPr lang="en-US" altLang="en-US" sz="1600" dirty="0"/>
              <a:t> is not in 4NF since </a:t>
            </a:r>
            <a:r>
              <a:rPr lang="en-US" altLang="en-US" sz="1600" i="1" dirty="0"/>
              <a:t>B</a:t>
            </a:r>
            <a:r>
              <a:rPr lang="en-US" altLang="en-US" sz="16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/>
              <a:t> </a:t>
            </a:r>
            <a:r>
              <a:rPr lang="en-US" altLang="en-US" sz="1600" i="1" dirty="0"/>
              <a:t>HI</a:t>
            </a:r>
            <a:r>
              <a:rPr lang="en-US" altLang="en-US" sz="1600" dirty="0"/>
              <a:t> and </a:t>
            </a:r>
            <a:r>
              <a:rPr lang="en-US" altLang="en-US" sz="1600" i="1" dirty="0"/>
              <a:t>B</a:t>
            </a:r>
            <a:r>
              <a:rPr lang="en-US" altLang="en-US" sz="1600" dirty="0"/>
              <a:t> is not a </a:t>
            </a:r>
            <a:r>
              <a:rPr lang="en-US" altLang="en-US" sz="1600" dirty="0" err="1"/>
              <a:t>superkey</a:t>
            </a:r>
            <a:r>
              <a:rPr lang="en-US" altLang="en-US" sz="1600" dirty="0"/>
              <a:t> for </a:t>
            </a:r>
            <a:r>
              <a:rPr lang="en-US" altLang="en-US" sz="1600" i="1" dirty="0"/>
              <a:t>R nor {B,H,I} is 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i="1" dirty="0"/>
              <a:t>R</a:t>
            </a:r>
            <a:r>
              <a:rPr lang="en-US" altLang="en-US" sz="1600" dirty="0"/>
              <a:t> is not in 4NF since CG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/>
              <a:t> </a:t>
            </a:r>
            <a:r>
              <a:rPr lang="en-US" altLang="en-US" sz="1600" i="1" dirty="0"/>
              <a:t>H</a:t>
            </a:r>
            <a:r>
              <a:rPr lang="en-US" altLang="en-US" sz="1600" dirty="0"/>
              <a:t> and </a:t>
            </a:r>
            <a:r>
              <a:rPr lang="en-US" altLang="en-US" sz="1600" i="1" dirty="0"/>
              <a:t>CG</a:t>
            </a:r>
            <a:r>
              <a:rPr lang="en-US" altLang="en-US" sz="1600" dirty="0"/>
              <a:t> is not a </a:t>
            </a:r>
            <a:r>
              <a:rPr lang="en-US" altLang="en-US" sz="1600" dirty="0" err="1"/>
              <a:t>superkey</a:t>
            </a:r>
            <a:r>
              <a:rPr lang="en-US" altLang="en-US" sz="1600" dirty="0"/>
              <a:t> for </a:t>
            </a:r>
            <a:r>
              <a:rPr lang="en-US" altLang="en-US" sz="1600" i="1" dirty="0"/>
              <a:t>R nor {C,G,H} is 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600" i="1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2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357090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Fourth normal form (4NF) decomposition algorithm example</a:t>
            </a:r>
          </a:p>
          <a:p>
            <a:pPr lvl="1">
              <a:lnSpc>
                <a:spcPct val="90000"/>
              </a:lnSpc>
            </a:pPr>
            <a:r>
              <a:rPr lang="en-US" altLang="en-US" sz="1600" i="1" dirty="0"/>
              <a:t>R</a:t>
            </a:r>
            <a:r>
              <a:rPr lang="en-US" altLang="en-US" sz="1600" dirty="0"/>
              <a:t> = (</a:t>
            </a:r>
            <a:r>
              <a:rPr lang="en-US" altLang="en-US" sz="1600" i="1" dirty="0"/>
              <a:t>A, B, C, G, H, I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F </a:t>
            </a:r>
            <a:r>
              <a:rPr lang="en-US" altLang="en-US" sz="1600" dirty="0"/>
              <a:t>= { </a:t>
            </a:r>
            <a:r>
              <a:rPr lang="en-US" altLang="en-US" sz="1600" i="1" dirty="0"/>
              <a:t>A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B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        B</a:t>
            </a:r>
            <a:r>
              <a:rPr lang="en-US" altLang="en-US" sz="16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/>
              <a:t> </a:t>
            </a:r>
            <a:r>
              <a:rPr lang="en-US" altLang="en-US" sz="1600" i="1" dirty="0"/>
              <a:t>HI</a:t>
            </a:r>
            <a:endParaRPr lang="en-US" altLang="en-US" sz="1600" dirty="0"/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        CG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H</a:t>
            </a:r>
            <a:r>
              <a:rPr lang="en-US" altLang="en-US" sz="1600" dirty="0"/>
              <a:t> }</a:t>
            </a:r>
          </a:p>
          <a:p>
            <a:pPr lvl="1">
              <a:lnSpc>
                <a:spcPct val="90000"/>
              </a:lnSpc>
            </a:pPr>
            <a:endParaRPr lang="en-US" altLang="en-US" sz="1600" i="1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Decomposition of </a:t>
            </a:r>
            <a:r>
              <a:rPr lang="en-US" altLang="en-US" sz="1600" i="1" dirty="0"/>
              <a:t>R</a:t>
            </a:r>
            <a:r>
              <a:rPr lang="en-US" altLang="en-US" sz="1600" dirty="0"/>
              <a:t> = (</a:t>
            </a:r>
            <a:r>
              <a:rPr lang="en-US" altLang="en-US" sz="1600" i="1" dirty="0"/>
              <a:t>A, B, C, G, H, I</a:t>
            </a:r>
            <a:r>
              <a:rPr lang="en-US" altLang="en-US" sz="1600" dirty="0"/>
              <a:t>) via MVD1 </a:t>
            </a:r>
            <a:r>
              <a:rPr lang="en-US" altLang="en-US" sz="1600" i="1" dirty="0"/>
              <a:t>A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B</a:t>
            </a:r>
            <a:endParaRPr lang="en-US" altLang="en-US" sz="1600" dirty="0"/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R</a:t>
            </a:r>
            <a:r>
              <a:rPr lang="en-US" altLang="en-US" sz="1600" i="1" baseline="-25000" dirty="0"/>
              <a:t>1</a:t>
            </a:r>
            <a:r>
              <a:rPr lang="en-US" altLang="en-US" sz="1600" dirty="0"/>
              <a:t> = (</a:t>
            </a:r>
            <a:r>
              <a:rPr lang="en-US" altLang="en-US" sz="1600" i="1" dirty="0"/>
              <a:t>A, B</a:t>
            </a:r>
            <a:r>
              <a:rPr lang="en-US" altLang="en-US" sz="1600" dirty="0"/>
              <a:t>) </a:t>
            </a:r>
          </a:p>
          <a:p>
            <a:pPr lvl="1">
              <a:lnSpc>
                <a:spcPct val="90000"/>
              </a:lnSpc>
            </a:pPr>
            <a:r>
              <a:rPr lang="en-US" altLang="en-US" sz="1600" i="1" dirty="0"/>
              <a:t>F</a:t>
            </a:r>
            <a:r>
              <a:rPr lang="en-US" altLang="en-US" sz="1600" i="1" baseline="-25000" dirty="0"/>
              <a:t>1</a:t>
            </a:r>
            <a:r>
              <a:rPr lang="en-US" altLang="en-US" sz="1600" i="1" dirty="0"/>
              <a:t> </a:t>
            </a:r>
            <a:r>
              <a:rPr lang="en-US" altLang="en-US" sz="1600" dirty="0"/>
              <a:t>= { </a:t>
            </a:r>
            <a:r>
              <a:rPr lang="en-US" altLang="en-US" sz="1600" i="1" dirty="0"/>
              <a:t>A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B </a:t>
            </a:r>
            <a:r>
              <a:rPr lang="en-US" altLang="en-US" sz="1600" dirty="0"/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CK = {A, B}</a:t>
            </a:r>
          </a:p>
          <a:p>
            <a:pPr lvl="1">
              <a:lnSpc>
                <a:spcPct val="90000"/>
              </a:lnSpc>
            </a:pPr>
            <a:r>
              <a:rPr lang="en-US" altLang="en-US" sz="1600" i="1" dirty="0"/>
              <a:t>R</a:t>
            </a:r>
            <a:r>
              <a:rPr lang="en-US" altLang="en-US" sz="1600" i="1" baseline="-25000" dirty="0"/>
              <a:t>1</a:t>
            </a:r>
            <a:r>
              <a:rPr lang="en-US" altLang="en-US" sz="1600" dirty="0"/>
              <a:t> is in 4NF because A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B </a:t>
            </a:r>
            <a:r>
              <a:rPr lang="en-US" altLang="en-US" sz="1600" dirty="0"/>
              <a:t>holds and {A,B} is </a:t>
            </a:r>
            <a:r>
              <a:rPr lang="en-US" altLang="en-US" sz="1600" i="1" dirty="0"/>
              <a:t>R</a:t>
            </a:r>
            <a:r>
              <a:rPr lang="en-US" altLang="en-US" sz="1600" i="1" baseline="-25000" dirty="0"/>
              <a:t>1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 sz="1600" dirty="0"/>
          </a:p>
          <a:p>
            <a:pPr lvl="1">
              <a:lnSpc>
                <a:spcPct val="90000"/>
              </a:lnSpc>
            </a:pPr>
            <a:r>
              <a:rPr lang="en-US" altLang="en-US" sz="1600" i="1" dirty="0"/>
              <a:t>R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 = (</a:t>
            </a:r>
            <a:r>
              <a:rPr lang="en-US" altLang="en-US" sz="1600" i="1" dirty="0"/>
              <a:t>A, C, G, H, I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1600" i="1" dirty="0"/>
              <a:t>F</a:t>
            </a:r>
            <a:r>
              <a:rPr lang="en-US" altLang="en-US" sz="1600" i="1" baseline="-25000" dirty="0"/>
              <a:t>2</a:t>
            </a:r>
            <a:r>
              <a:rPr lang="en-US" altLang="en-US" sz="1600" i="1" dirty="0"/>
              <a:t> </a:t>
            </a:r>
            <a:r>
              <a:rPr lang="en-US" altLang="en-US" sz="1600" dirty="0"/>
              <a:t>= { </a:t>
            </a:r>
            <a:r>
              <a:rPr lang="en-US" altLang="en-US" sz="1600" i="1" dirty="0"/>
              <a:t>CG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H, A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>
                <a:sym typeface="Symbol" panose="05050102010706020507" pitchFamily="18" charset="2"/>
              </a:rPr>
              <a:t>HI</a:t>
            </a:r>
            <a:r>
              <a:rPr lang="en-US" altLang="en-US" sz="1600" i="1" dirty="0"/>
              <a:t> </a:t>
            </a:r>
            <a:r>
              <a:rPr lang="en-US" altLang="en-US" sz="1600" dirty="0"/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CK = {A, C, G, H, I)</a:t>
            </a:r>
          </a:p>
          <a:p>
            <a:pPr lvl="1">
              <a:lnSpc>
                <a:spcPct val="90000"/>
              </a:lnSpc>
            </a:pPr>
            <a:r>
              <a:rPr lang="en-US" altLang="en-US" sz="1600" i="1" dirty="0"/>
              <a:t>R</a:t>
            </a:r>
            <a:r>
              <a:rPr lang="en-US" altLang="en-US" sz="1600" i="1" baseline="-25000" dirty="0"/>
              <a:t>2</a:t>
            </a:r>
            <a:r>
              <a:rPr lang="en-US" altLang="en-US" sz="1600" dirty="0"/>
              <a:t> is not in 4NF since </a:t>
            </a:r>
            <a:r>
              <a:rPr lang="en-US" altLang="en-US" sz="1600" i="1" dirty="0"/>
              <a:t>CG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H </a:t>
            </a:r>
            <a:r>
              <a:rPr lang="en-US" altLang="en-US" sz="1600" dirty="0"/>
              <a:t>holds</a:t>
            </a:r>
            <a:r>
              <a:rPr lang="en-US" altLang="en-US" sz="1600" i="1" dirty="0"/>
              <a:t> </a:t>
            </a:r>
            <a:r>
              <a:rPr lang="en-US" altLang="en-US" sz="1600" dirty="0"/>
              <a:t>and {C,G,H} is not a </a:t>
            </a:r>
            <a:r>
              <a:rPr lang="en-US" altLang="en-US" sz="1600" dirty="0" err="1"/>
              <a:t>superkey</a:t>
            </a:r>
            <a:r>
              <a:rPr lang="en-US" altLang="en-US" sz="1600" dirty="0"/>
              <a:t> for </a:t>
            </a:r>
            <a:r>
              <a:rPr lang="en-US" altLang="en-US" sz="1600" i="1" dirty="0"/>
              <a:t>R</a:t>
            </a:r>
            <a:r>
              <a:rPr lang="en-US" altLang="en-US" sz="1600" baseline="-25000" dirty="0"/>
              <a:t>2</a:t>
            </a:r>
            <a:r>
              <a:rPr lang="en-US" altLang="en-US" sz="1600" i="1" dirty="0"/>
              <a:t> nor {C,G,H} is R</a:t>
            </a:r>
            <a:r>
              <a:rPr lang="en-US" altLang="en-US" sz="1600" baseline="-25000" dirty="0"/>
              <a:t>2</a:t>
            </a:r>
          </a:p>
          <a:p>
            <a:pPr lvl="1">
              <a:lnSpc>
                <a:spcPct val="90000"/>
              </a:lnSpc>
            </a:pPr>
            <a:r>
              <a:rPr lang="en-US" altLang="en-US" sz="1600" i="1" dirty="0"/>
              <a:t>R</a:t>
            </a:r>
            <a:r>
              <a:rPr lang="en-US" altLang="en-US" sz="1600" i="1" baseline="-25000" dirty="0"/>
              <a:t>2</a:t>
            </a:r>
            <a:r>
              <a:rPr lang="en-US" altLang="en-US" sz="1600" dirty="0"/>
              <a:t> is not in 4NF since </a:t>
            </a:r>
            <a:r>
              <a:rPr lang="en-US" altLang="en-US" sz="1600" i="1" dirty="0"/>
              <a:t>A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>
                <a:sym typeface="Symbol" panose="05050102010706020507" pitchFamily="18" charset="2"/>
              </a:rPr>
              <a:t>HI </a:t>
            </a:r>
            <a:r>
              <a:rPr lang="en-US" altLang="en-US" sz="1600" i="1" dirty="0"/>
              <a:t> </a:t>
            </a:r>
            <a:r>
              <a:rPr lang="en-US" altLang="en-US" sz="1600" dirty="0"/>
              <a:t>holds</a:t>
            </a:r>
            <a:r>
              <a:rPr lang="en-US" altLang="en-US" sz="1600" i="1" dirty="0"/>
              <a:t> </a:t>
            </a:r>
            <a:r>
              <a:rPr lang="en-US" altLang="en-US" sz="1600" dirty="0"/>
              <a:t>and {A,H,I} is not a </a:t>
            </a:r>
            <a:r>
              <a:rPr lang="en-US" altLang="en-US" sz="1600" dirty="0" err="1"/>
              <a:t>superkey</a:t>
            </a:r>
            <a:r>
              <a:rPr lang="en-US" altLang="en-US" sz="1600" dirty="0"/>
              <a:t> for </a:t>
            </a:r>
            <a:r>
              <a:rPr lang="en-US" altLang="en-US" sz="1600" i="1" dirty="0"/>
              <a:t>R</a:t>
            </a:r>
            <a:r>
              <a:rPr lang="en-US" altLang="en-US" sz="1600" baseline="-25000" dirty="0"/>
              <a:t>2</a:t>
            </a:r>
            <a:r>
              <a:rPr lang="en-US" altLang="en-US" sz="1600" i="1" dirty="0"/>
              <a:t> nor {A,H,I} is R</a:t>
            </a:r>
            <a:r>
              <a:rPr lang="en-US" altLang="en-US" sz="1600" baseline="-25000" dirty="0"/>
              <a:t>2</a:t>
            </a:r>
            <a:endParaRPr lang="en-US" altLang="en-US" sz="1600" i="1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4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357090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Fourth normal form (4NF) decomposition algorithm example</a:t>
            </a:r>
          </a:p>
          <a:p>
            <a:pPr lvl="1">
              <a:lnSpc>
                <a:spcPct val="90000"/>
              </a:lnSpc>
            </a:pPr>
            <a:r>
              <a:rPr lang="en-US" altLang="en-US" sz="1600" i="1" dirty="0"/>
              <a:t>R</a:t>
            </a:r>
            <a:r>
              <a:rPr lang="en-US" altLang="en-US" sz="1600" dirty="0"/>
              <a:t> = (</a:t>
            </a:r>
            <a:r>
              <a:rPr lang="en-US" altLang="en-US" sz="1600" i="1" dirty="0"/>
              <a:t>A, B, C, G, H, I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F </a:t>
            </a:r>
            <a:r>
              <a:rPr lang="en-US" altLang="en-US" sz="1600" dirty="0"/>
              <a:t>= { </a:t>
            </a:r>
            <a:r>
              <a:rPr lang="en-US" altLang="en-US" sz="1600" i="1" dirty="0"/>
              <a:t>A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B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        B</a:t>
            </a:r>
            <a:r>
              <a:rPr lang="en-US" altLang="en-US" sz="16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/>
              <a:t> </a:t>
            </a:r>
            <a:r>
              <a:rPr lang="en-US" altLang="en-US" sz="1600" i="1" dirty="0"/>
              <a:t>HI</a:t>
            </a:r>
            <a:endParaRPr lang="en-US" altLang="en-US" sz="1600" dirty="0"/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        CG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H</a:t>
            </a:r>
            <a:r>
              <a:rPr lang="en-US" altLang="en-US" sz="1600" dirty="0"/>
              <a:t> }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 sz="16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Decomposition of </a:t>
            </a:r>
            <a:r>
              <a:rPr lang="en-US" altLang="en-US" sz="1600" i="1" dirty="0"/>
              <a:t>R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 = (</a:t>
            </a:r>
            <a:r>
              <a:rPr lang="en-US" altLang="en-US" sz="1600" i="1" dirty="0"/>
              <a:t>A, C, G, H, I</a:t>
            </a:r>
            <a:r>
              <a:rPr lang="en-US" altLang="en-US" sz="1600" dirty="0"/>
              <a:t>)  via MVD3 </a:t>
            </a:r>
            <a:r>
              <a:rPr lang="en-US" altLang="en-US" sz="1600" i="1" dirty="0"/>
              <a:t>CG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H</a:t>
            </a:r>
            <a:r>
              <a:rPr lang="en-US" altLang="en-US" sz="1600" dirty="0"/>
              <a:t> </a:t>
            </a:r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R</a:t>
            </a:r>
            <a:r>
              <a:rPr lang="en-US" altLang="en-US" sz="1600" baseline="-25000" dirty="0"/>
              <a:t>3</a:t>
            </a:r>
            <a:r>
              <a:rPr lang="en-US" altLang="en-US" sz="1600" dirty="0"/>
              <a:t> = (</a:t>
            </a:r>
            <a:r>
              <a:rPr lang="en-US" altLang="en-US" sz="1600" i="1" dirty="0"/>
              <a:t>C, G, H</a:t>
            </a:r>
            <a:r>
              <a:rPr lang="en-US" altLang="en-US" sz="1600" dirty="0"/>
              <a:t>) </a:t>
            </a:r>
          </a:p>
          <a:p>
            <a:pPr lvl="1">
              <a:lnSpc>
                <a:spcPct val="90000"/>
              </a:lnSpc>
            </a:pPr>
            <a:r>
              <a:rPr lang="en-US" altLang="en-US" sz="1600" i="1" dirty="0"/>
              <a:t>F</a:t>
            </a:r>
            <a:r>
              <a:rPr lang="en-US" altLang="en-US" sz="1600" i="1" baseline="-25000" dirty="0"/>
              <a:t>3</a:t>
            </a:r>
            <a:r>
              <a:rPr lang="en-US" altLang="en-US" sz="1600" i="1" dirty="0"/>
              <a:t> </a:t>
            </a:r>
            <a:r>
              <a:rPr lang="en-US" altLang="en-US" sz="1600" dirty="0"/>
              <a:t>= { </a:t>
            </a:r>
            <a:r>
              <a:rPr lang="en-US" altLang="en-US" sz="1600" i="1" dirty="0"/>
              <a:t>CG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H </a:t>
            </a:r>
            <a:r>
              <a:rPr lang="en-US" altLang="en-US" sz="1600" dirty="0"/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CK = {C, G, H}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R</a:t>
            </a:r>
            <a:r>
              <a:rPr lang="en-US" altLang="en-US" sz="1600" baseline="-25000" dirty="0"/>
              <a:t>3</a:t>
            </a:r>
            <a:r>
              <a:rPr lang="en-US" altLang="en-US" sz="1600" dirty="0"/>
              <a:t> is in 4NF because </a:t>
            </a:r>
            <a:r>
              <a:rPr lang="en-US" altLang="en-US" sz="1600" i="1" dirty="0"/>
              <a:t>CG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H</a:t>
            </a:r>
            <a:r>
              <a:rPr lang="en-US" altLang="en-US" sz="1600" dirty="0"/>
              <a:t>  holds and {C,G,H} is </a:t>
            </a:r>
            <a:r>
              <a:rPr lang="en-US" altLang="en-US" sz="1600" i="1" dirty="0"/>
              <a:t>R</a:t>
            </a:r>
            <a:r>
              <a:rPr lang="en-US" altLang="en-US" sz="1600" baseline="-25000" dirty="0"/>
              <a:t>3</a:t>
            </a:r>
            <a:endParaRPr lang="en-US" altLang="en-US" sz="1600" dirty="0"/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 sz="1600" dirty="0"/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 sz="1600" dirty="0"/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R</a:t>
            </a:r>
            <a:r>
              <a:rPr lang="en-US" altLang="en-US" sz="1600" i="1" baseline="-25000" dirty="0"/>
              <a:t>4</a:t>
            </a:r>
            <a:r>
              <a:rPr lang="en-US" altLang="en-US" sz="1600" dirty="0"/>
              <a:t> = (</a:t>
            </a:r>
            <a:r>
              <a:rPr lang="en-US" altLang="en-US" sz="1600" i="1" dirty="0"/>
              <a:t>A, C, G, I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1600" i="1" dirty="0"/>
              <a:t>F</a:t>
            </a:r>
            <a:r>
              <a:rPr lang="en-US" altLang="en-US" sz="1600" i="1" baseline="-25000" dirty="0"/>
              <a:t>4</a:t>
            </a:r>
            <a:r>
              <a:rPr lang="en-US" altLang="en-US" sz="1600" i="1" dirty="0"/>
              <a:t> </a:t>
            </a:r>
            <a:r>
              <a:rPr lang="en-US" altLang="en-US" sz="1600" dirty="0"/>
              <a:t>= {}		</a:t>
            </a:r>
            <a:r>
              <a:rPr lang="en-US" altLang="en-US" sz="1600" i="1" dirty="0"/>
              <a:t> </a:t>
            </a:r>
            <a:r>
              <a:rPr lang="en-US" altLang="en-US" sz="1200" i="1" dirty="0"/>
              <a:t>A </a:t>
            </a:r>
            <a:r>
              <a:rPr lang="en-US" altLang="en-US" sz="1200" b="1" dirty="0">
                <a:sym typeface="Symbol" panose="05050102010706020507" pitchFamily="18" charset="2"/>
              </a:rPr>
              <a:t></a:t>
            </a:r>
            <a:r>
              <a:rPr lang="en-US" altLang="en-US" sz="1200" dirty="0">
                <a:sym typeface="Symbol" panose="05050102010706020507" pitchFamily="18" charset="2"/>
              </a:rPr>
              <a:t> </a:t>
            </a:r>
            <a:r>
              <a:rPr lang="en-US" altLang="en-US" sz="1200" i="1" dirty="0"/>
              <a:t>I </a:t>
            </a:r>
            <a:r>
              <a:rPr lang="en-US" altLang="en-US" sz="1200" dirty="0"/>
              <a:t>does not hold (we </a:t>
            </a:r>
            <a:r>
              <a:rPr lang="en-US" altLang="en-US" sz="1200" b="1" dirty="0"/>
              <a:t>cannot</a:t>
            </a:r>
            <a:r>
              <a:rPr lang="en-US" altLang="en-US" sz="1200" dirty="0"/>
              <a:t> split </a:t>
            </a:r>
            <a:r>
              <a:rPr lang="en-US" altLang="en-US" sz="1200" dirty="0" err="1"/>
              <a:t>rhs</a:t>
            </a:r>
            <a:r>
              <a:rPr lang="en-US" altLang="en-US" sz="1200" dirty="0"/>
              <a:t> of a MVD)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CK = {A, C, G, I}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R</a:t>
            </a:r>
            <a:r>
              <a:rPr lang="en-US" altLang="en-US" sz="1600" i="1" baseline="-25000" dirty="0"/>
              <a:t>4</a:t>
            </a:r>
            <a:r>
              <a:rPr lang="en-US" altLang="en-US" sz="1600" dirty="0"/>
              <a:t> is in 4NF because there are no FDs nor MVDs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52B751-131A-4A47-89C8-511882C2E7E4}"/>
              </a:ext>
            </a:extLst>
          </p:cNvPr>
          <p:cNvSpPr txBox="1"/>
          <p:nvPr/>
        </p:nvSpPr>
        <p:spPr>
          <a:xfrm>
            <a:off x="6329680" y="4164771"/>
            <a:ext cx="2814320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4NF solution</a:t>
            </a:r>
          </a:p>
          <a:p>
            <a:pPr>
              <a:lnSpc>
                <a:spcPct val="90000"/>
              </a:lnSpc>
            </a:pPr>
            <a:r>
              <a:rPr lang="en-US" altLang="en-US" sz="1600" i="1" dirty="0"/>
              <a:t>R</a:t>
            </a:r>
            <a:r>
              <a:rPr lang="en-US" altLang="en-US" sz="1600" i="1" baseline="-25000" dirty="0"/>
              <a:t>1</a:t>
            </a:r>
            <a:r>
              <a:rPr lang="en-US" altLang="en-US" sz="1600" dirty="0"/>
              <a:t> = (</a:t>
            </a:r>
            <a:r>
              <a:rPr lang="en-US" altLang="en-US" sz="1600" i="1" dirty="0"/>
              <a:t>A, B</a:t>
            </a:r>
            <a:r>
              <a:rPr lang="en-US" altLang="en-US" sz="1600" dirty="0"/>
              <a:t>)  </a:t>
            </a:r>
            <a:r>
              <a:rPr lang="en-US" altLang="en-US" sz="1600" i="1" dirty="0"/>
              <a:t>F</a:t>
            </a:r>
            <a:r>
              <a:rPr lang="en-US" altLang="en-US" sz="1600" i="1" baseline="-25000" dirty="0"/>
              <a:t>1</a:t>
            </a:r>
            <a:r>
              <a:rPr lang="en-US" altLang="en-US" sz="1600" i="1" dirty="0"/>
              <a:t> </a:t>
            </a:r>
            <a:r>
              <a:rPr lang="en-US" altLang="en-US" sz="1600" dirty="0"/>
              <a:t>= { </a:t>
            </a:r>
            <a:r>
              <a:rPr lang="en-US" altLang="en-US" sz="1600" i="1" dirty="0"/>
              <a:t>A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B </a:t>
            </a:r>
            <a:r>
              <a:rPr lang="en-US" altLang="en-US" sz="1600" dirty="0"/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1600" i="1" dirty="0"/>
              <a:t>R</a:t>
            </a:r>
            <a:r>
              <a:rPr lang="en-US" altLang="en-US" sz="1600" baseline="-25000" dirty="0"/>
              <a:t>3</a:t>
            </a:r>
            <a:r>
              <a:rPr lang="en-US" altLang="en-US" sz="1600" dirty="0"/>
              <a:t> = (</a:t>
            </a:r>
            <a:r>
              <a:rPr lang="en-US" altLang="en-US" sz="1600" i="1" dirty="0"/>
              <a:t>C, G, H</a:t>
            </a:r>
            <a:r>
              <a:rPr lang="en-US" altLang="en-US" sz="1600" dirty="0"/>
              <a:t>) </a:t>
            </a:r>
            <a:r>
              <a:rPr lang="en-US" altLang="en-US" sz="1600" i="1" dirty="0"/>
              <a:t>F</a:t>
            </a:r>
            <a:r>
              <a:rPr lang="en-US" altLang="en-US" sz="1600" i="1" baseline="-25000" dirty="0"/>
              <a:t>3</a:t>
            </a:r>
            <a:r>
              <a:rPr lang="en-US" altLang="en-US" sz="1600" i="1" dirty="0"/>
              <a:t> </a:t>
            </a:r>
            <a:r>
              <a:rPr lang="en-US" altLang="en-US" sz="1600" dirty="0"/>
              <a:t>= { </a:t>
            </a:r>
            <a:r>
              <a:rPr lang="en-US" altLang="en-US" sz="1600" i="1" dirty="0"/>
              <a:t>CG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H </a:t>
            </a:r>
            <a:r>
              <a:rPr lang="en-US" altLang="en-US" sz="1600" dirty="0"/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1600" i="1" dirty="0"/>
              <a:t>R</a:t>
            </a:r>
            <a:r>
              <a:rPr lang="en-US" altLang="en-US" sz="1600" i="1" baseline="-25000" dirty="0"/>
              <a:t>4</a:t>
            </a:r>
            <a:r>
              <a:rPr lang="en-US" altLang="en-US" sz="1600" dirty="0"/>
              <a:t> = (</a:t>
            </a:r>
            <a:r>
              <a:rPr lang="en-US" altLang="en-US" sz="1600" i="1" dirty="0"/>
              <a:t>A, C, G, I</a:t>
            </a:r>
            <a:r>
              <a:rPr lang="en-US" altLang="en-US" sz="1600" dirty="0"/>
              <a:t>) </a:t>
            </a:r>
            <a:r>
              <a:rPr lang="en-US" altLang="en-US" sz="1600" i="1" dirty="0"/>
              <a:t>F</a:t>
            </a:r>
            <a:r>
              <a:rPr lang="en-US" altLang="en-US" sz="1600" i="1" baseline="-25000" dirty="0"/>
              <a:t>4</a:t>
            </a:r>
            <a:r>
              <a:rPr lang="en-US" altLang="en-US" sz="1600" i="1" dirty="0"/>
              <a:t> </a:t>
            </a:r>
            <a:r>
              <a:rPr lang="en-US" altLang="en-US" sz="1600" dirty="0"/>
              <a:t>= {}</a:t>
            </a:r>
          </a:p>
        </p:txBody>
      </p:sp>
    </p:spTree>
    <p:extLst>
      <p:ext uri="{BB962C8B-B14F-4D97-AF65-F5344CB8AC3E}">
        <p14:creationId xmlns:p14="http://schemas.microsoft.com/office/powerpoint/2010/main" val="2322768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357090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Fourth normal form (4NF) decomposition algorithm example</a:t>
            </a:r>
          </a:p>
          <a:p>
            <a:pPr lvl="1">
              <a:lnSpc>
                <a:spcPct val="90000"/>
              </a:lnSpc>
            </a:pPr>
            <a:r>
              <a:rPr lang="en-US" altLang="en-US" sz="1600" i="1" dirty="0"/>
              <a:t>R</a:t>
            </a:r>
            <a:r>
              <a:rPr lang="en-US" altLang="en-US" sz="1600" dirty="0"/>
              <a:t> = (</a:t>
            </a:r>
            <a:r>
              <a:rPr lang="en-US" altLang="en-US" sz="1600" i="1" dirty="0"/>
              <a:t>A, B, C, G, H, I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F </a:t>
            </a:r>
            <a:r>
              <a:rPr lang="en-US" altLang="en-US" sz="1600" dirty="0"/>
              <a:t>= { </a:t>
            </a:r>
            <a:r>
              <a:rPr lang="en-US" altLang="en-US" sz="1600" i="1" dirty="0"/>
              <a:t>A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B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        B</a:t>
            </a:r>
            <a:r>
              <a:rPr lang="en-US" altLang="en-US" sz="16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/>
              <a:t> </a:t>
            </a:r>
            <a:r>
              <a:rPr lang="en-US" altLang="en-US" sz="1600" i="1" dirty="0"/>
              <a:t>HI</a:t>
            </a:r>
            <a:endParaRPr lang="en-US" altLang="en-US" sz="1600" dirty="0"/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        CG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H</a:t>
            </a:r>
            <a:r>
              <a:rPr lang="en-US" altLang="en-US" sz="1600" dirty="0"/>
              <a:t> }</a:t>
            </a:r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Alternative decomposition of </a:t>
            </a:r>
            <a:r>
              <a:rPr lang="en-US" altLang="en-US" sz="1600" i="1" dirty="0"/>
              <a:t>R</a:t>
            </a:r>
            <a:r>
              <a:rPr lang="en-US" altLang="en-US" sz="1600" baseline="-25000" dirty="0"/>
              <a:t>2</a:t>
            </a:r>
            <a:r>
              <a:rPr lang="en-US" altLang="en-US" sz="1600" dirty="0"/>
              <a:t> = (</a:t>
            </a:r>
            <a:r>
              <a:rPr lang="en-US" altLang="en-US" sz="1600" i="1" dirty="0"/>
              <a:t>A, C, G, H, I</a:t>
            </a:r>
            <a:r>
              <a:rPr lang="en-US" altLang="en-US" sz="1600" dirty="0"/>
              <a:t>)  via transitivity </a:t>
            </a:r>
            <a:r>
              <a:rPr lang="en-US" altLang="en-US" sz="1600" i="1" dirty="0"/>
              <a:t>A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>
                <a:sym typeface="Symbol" panose="05050102010706020507" pitchFamily="18" charset="2"/>
              </a:rPr>
              <a:t>HI</a:t>
            </a:r>
            <a:endParaRPr lang="en-US" altLang="en-US" sz="1600" dirty="0"/>
          </a:p>
          <a:p>
            <a:pPr>
              <a:lnSpc>
                <a:spcPct val="90000"/>
              </a:lnSpc>
            </a:pPr>
            <a:endParaRPr lang="en-US" altLang="en-US" sz="1600" dirty="0"/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R</a:t>
            </a:r>
            <a:r>
              <a:rPr lang="en-US" altLang="en-US" sz="1600" baseline="-25000" dirty="0"/>
              <a:t>3</a:t>
            </a:r>
            <a:r>
              <a:rPr lang="en-US" altLang="en-US" sz="1600" dirty="0"/>
              <a:t> = (</a:t>
            </a:r>
            <a:r>
              <a:rPr lang="en-US" altLang="en-US" sz="1600" i="1" dirty="0"/>
              <a:t>A, H, I</a:t>
            </a:r>
            <a:r>
              <a:rPr lang="en-US" altLang="en-US" sz="1600" dirty="0"/>
              <a:t>) </a:t>
            </a:r>
          </a:p>
          <a:p>
            <a:pPr lvl="1">
              <a:lnSpc>
                <a:spcPct val="90000"/>
              </a:lnSpc>
            </a:pPr>
            <a:r>
              <a:rPr lang="en-US" altLang="en-US" sz="1600" i="1" dirty="0"/>
              <a:t>F</a:t>
            </a:r>
            <a:r>
              <a:rPr lang="en-US" altLang="en-US" sz="1600" i="1" baseline="-25000" dirty="0"/>
              <a:t>3</a:t>
            </a:r>
            <a:r>
              <a:rPr lang="en-US" altLang="en-US" sz="1600" i="1" dirty="0"/>
              <a:t> </a:t>
            </a:r>
            <a:r>
              <a:rPr lang="en-US" altLang="en-US" sz="1600" dirty="0"/>
              <a:t>= { </a:t>
            </a:r>
            <a:r>
              <a:rPr lang="en-US" altLang="en-US" sz="1600" i="1" dirty="0"/>
              <a:t>A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HI </a:t>
            </a:r>
            <a:r>
              <a:rPr lang="en-US" altLang="en-US" sz="1600" dirty="0"/>
              <a:t>}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CK = {A, H, I}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R</a:t>
            </a:r>
            <a:r>
              <a:rPr lang="en-US" altLang="en-US" sz="1600" baseline="-25000" dirty="0"/>
              <a:t>3</a:t>
            </a:r>
            <a:r>
              <a:rPr lang="en-US" altLang="en-US" sz="1600" dirty="0"/>
              <a:t> is in 4NF because </a:t>
            </a:r>
            <a:r>
              <a:rPr lang="en-US" altLang="en-US" sz="1600" i="1" dirty="0"/>
              <a:t>AH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I</a:t>
            </a:r>
            <a:r>
              <a:rPr lang="en-US" altLang="en-US" sz="1600" dirty="0"/>
              <a:t>  holds and {A,H, I} is </a:t>
            </a:r>
            <a:r>
              <a:rPr lang="en-US" altLang="en-US" sz="1600" i="1" dirty="0"/>
              <a:t>R</a:t>
            </a:r>
            <a:r>
              <a:rPr lang="en-US" altLang="en-US" sz="1600" baseline="-25000" dirty="0"/>
              <a:t>3</a:t>
            </a:r>
            <a:endParaRPr lang="en-US" altLang="en-US" sz="1600" dirty="0"/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 sz="1600" dirty="0"/>
          </a:p>
          <a:p>
            <a:pPr lvl="1">
              <a:lnSpc>
                <a:spcPct val="90000"/>
              </a:lnSpc>
              <a:buFont typeface="Monotype Sorts" charset="2"/>
              <a:buNone/>
            </a:pPr>
            <a:endParaRPr lang="en-US" altLang="en-US" sz="1600" dirty="0"/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R</a:t>
            </a:r>
            <a:r>
              <a:rPr lang="en-US" altLang="en-US" sz="1600" i="1" baseline="-25000" dirty="0"/>
              <a:t>4</a:t>
            </a:r>
            <a:r>
              <a:rPr lang="en-US" altLang="en-US" sz="1600" dirty="0"/>
              <a:t> = (</a:t>
            </a:r>
            <a:r>
              <a:rPr lang="en-US" altLang="en-US" sz="1600" i="1" dirty="0"/>
              <a:t>A, C, G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1600" i="1" dirty="0"/>
              <a:t>F</a:t>
            </a:r>
            <a:r>
              <a:rPr lang="en-US" altLang="en-US" sz="1600" i="1" baseline="-25000" dirty="0"/>
              <a:t>4</a:t>
            </a:r>
            <a:r>
              <a:rPr lang="en-US" altLang="en-US" sz="1600" i="1" dirty="0"/>
              <a:t> </a:t>
            </a:r>
            <a:r>
              <a:rPr lang="en-US" altLang="en-US" sz="1600" dirty="0"/>
              <a:t>= {}		</a:t>
            </a:r>
            <a:endParaRPr lang="en-US" altLang="en-US" sz="1200" dirty="0"/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CK = {A, C, G}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R</a:t>
            </a:r>
            <a:r>
              <a:rPr lang="en-US" altLang="en-US" sz="1600" i="1" baseline="-25000" dirty="0"/>
              <a:t>4</a:t>
            </a:r>
            <a:r>
              <a:rPr lang="en-US" altLang="en-US" sz="1600" dirty="0"/>
              <a:t> is in 4NF because there are no FDs nor MVDs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52B751-131A-4A47-89C8-511882C2E7E4}"/>
              </a:ext>
            </a:extLst>
          </p:cNvPr>
          <p:cNvSpPr txBox="1"/>
          <p:nvPr/>
        </p:nvSpPr>
        <p:spPr>
          <a:xfrm>
            <a:off x="6329680" y="4164771"/>
            <a:ext cx="2814320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4NF alternative solution</a:t>
            </a:r>
          </a:p>
          <a:p>
            <a:pPr>
              <a:lnSpc>
                <a:spcPct val="90000"/>
              </a:lnSpc>
            </a:pPr>
            <a:r>
              <a:rPr lang="en-US" altLang="en-US" sz="1600" i="1" dirty="0"/>
              <a:t>R</a:t>
            </a:r>
            <a:r>
              <a:rPr lang="en-US" altLang="en-US" sz="1600" i="1" baseline="-25000" dirty="0"/>
              <a:t>1</a:t>
            </a:r>
            <a:r>
              <a:rPr lang="en-US" altLang="en-US" sz="1600" dirty="0"/>
              <a:t> = (</a:t>
            </a:r>
            <a:r>
              <a:rPr lang="en-US" altLang="en-US" sz="1600" i="1" dirty="0"/>
              <a:t>A, B</a:t>
            </a:r>
            <a:r>
              <a:rPr lang="en-US" altLang="en-US" sz="1600" dirty="0"/>
              <a:t>)  </a:t>
            </a:r>
            <a:r>
              <a:rPr lang="en-US" altLang="en-US" sz="1600" i="1" dirty="0"/>
              <a:t>F</a:t>
            </a:r>
            <a:r>
              <a:rPr lang="en-US" altLang="en-US" sz="1600" i="1" baseline="-25000" dirty="0"/>
              <a:t>1</a:t>
            </a:r>
            <a:r>
              <a:rPr lang="en-US" altLang="en-US" sz="1600" i="1" dirty="0"/>
              <a:t> </a:t>
            </a:r>
            <a:r>
              <a:rPr lang="en-US" altLang="en-US" sz="1600" dirty="0"/>
              <a:t>= { </a:t>
            </a:r>
            <a:r>
              <a:rPr lang="en-US" altLang="en-US" sz="1600" i="1" dirty="0"/>
              <a:t>A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B </a:t>
            </a:r>
            <a:r>
              <a:rPr lang="en-US" altLang="en-US" sz="1600" dirty="0"/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1600" i="1" dirty="0"/>
              <a:t>R</a:t>
            </a:r>
            <a:r>
              <a:rPr lang="en-US" altLang="en-US" sz="1600" baseline="-25000" dirty="0"/>
              <a:t>3</a:t>
            </a:r>
            <a:r>
              <a:rPr lang="en-US" altLang="en-US" sz="1600" dirty="0"/>
              <a:t> = (</a:t>
            </a:r>
            <a:r>
              <a:rPr lang="en-US" altLang="en-US" sz="1600" i="1" dirty="0"/>
              <a:t>A, H, I</a:t>
            </a:r>
            <a:r>
              <a:rPr lang="en-US" altLang="en-US" sz="1600" dirty="0"/>
              <a:t>) </a:t>
            </a:r>
            <a:r>
              <a:rPr lang="en-US" altLang="en-US" sz="1600" i="1" dirty="0"/>
              <a:t>F</a:t>
            </a:r>
            <a:r>
              <a:rPr lang="en-US" altLang="en-US" sz="1600" i="1" baseline="-25000" dirty="0"/>
              <a:t>3</a:t>
            </a:r>
            <a:r>
              <a:rPr lang="en-US" altLang="en-US" sz="1600" i="1" dirty="0"/>
              <a:t> </a:t>
            </a:r>
            <a:r>
              <a:rPr lang="en-US" altLang="en-US" sz="1600" dirty="0"/>
              <a:t>= { </a:t>
            </a:r>
            <a:r>
              <a:rPr lang="en-US" altLang="en-US" sz="1600" i="1" dirty="0"/>
              <a:t>A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i="1" dirty="0"/>
              <a:t>HI </a:t>
            </a:r>
            <a:r>
              <a:rPr lang="en-US" altLang="en-US" sz="1600" dirty="0"/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1600" i="1" dirty="0"/>
              <a:t>R</a:t>
            </a:r>
            <a:r>
              <a:rPr lang="en-US" altLang="en-US" sz="1600" i="1" baseline="-25000" dirty="0"/>
              <a:t>4</a:t>
            </a:r>
            <a:r>
              <a:rPr lang="en-US" altLang="en-US" sz="1600" dirty="0"/>
              <a:t> = (</a:t>
            </a:r>
            <a:r>
              <a:rPr lang="en-US" altLang="en-US" sz="1600" i="1" dirty="0"/>
              <a:t>A, C, G</a:t>
            </a:r>
            <a:r>
              <a:rPr lang="en-US" altLang="en-US" sz="1600" dirty="0"/>
              <a:t>) </a:t>
            </a:r>
            <a:r>
              <a:rPr lang="en-US" altLang="en-US" sz="1600" i="1" dirty="0"/>
              <a:t>F</a:t>
            </a:r>
            <a:r>
              <a:rPr lang="en-US" altLang="en-US" sz="1600" i="1" baseline="-25000" dirty="0"/>
              <a:t>4</a:t>
            </a:r>
            <a:r>
              <a:rPr lang="en-US" altLang="en-US" sz="1600" i="1" dirty="0"/>
              <a:t> </a:t>
            </a:r>
            <a:r>
              <a:rPr lang="en-US" altLang="en-US" sz="1600" dirty="0"/>
              <a:t>= {}</a:t>
            </a:r>
          </a:p>
        </p:txBody>
      </p:sp>
    </p:spTree>
    <p:extLst>
      <p:ext uri="{BB962C8B-B14F-4D97-AF65-F5344CB8AC3E}">
        <p14:creationId xmlns:p14="http://schemas.microsoft.com/office/powerpoint/2010/main" val="964000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799E0D-C488-4A6C-9EC7-DCFD1A68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/>
          <a:lstStyle/>
          <a:p>
            <a:r>
              <a:rPr lang="en-US" dirty="0"/>
              <a:t>Join </a:t>
            </a:r>
            <a:r>
              <a:rPr lang="en-US" dirty="0" err="1"/>
              <a:t>dependencieS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7DEBD-3F50-4E79-8D35-C1AA42AE0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3089387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2508379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Fifth normal form (5NF) a.k.a. project-join normal form (PJNF)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Reduces redundancy in relational databases recording multi-valued facts by isolating semantically related multiple relationships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 table is said to be in the 5NF if and only if every non-trivial join dependency is implied by the candidate keys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 table is in 5NF if it cannot be decomposed into any smaller tables with different keys that when joined produce the original relation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E54A2C-DDC8-48E2-B177-18B60704F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453" y="3311445"/>
            <a:ext cx="3624520" cy="1630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B2A2AA-7CC9-4D7E-8AAB-AFCCEAAAD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584" y="3153346"/>
            <a:ext cx="1793265" cy="1946220"/>
          </a:xfrm>
          <a:prstGeom prst="rect">
            <a:avLst/>
          </a:prstGeom>
        </p:spPr>
      </p:pic>
      <p:sp>
        <p:nvSpPr>
          <p:cNvPr id="11" name="Chevron 12">
            <a:extLst>
              <a:ext uri="{FF2B5EF4-FFF2-40B4-BE49-F238E27FC236}">
                <a16:creationId xmlns:a16="http://schemas.microsoft.com/office/drawing/2014/main" id="{7C6946BD-D891-43E9-92D9-E2BBE4E0E90D}"/>
              </a:ext>
            </a:extLst>
          </p:cNvPr>
          <p:cNvSpPr/>
          <p:nvPr/>
        </p:nvSpPr>
        <p:spPr>
          <a:xfrm>
            <a:off x="3528673" y="4056176"/>
            <a:ext cx="206380" cy="240392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4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0C3A3-3DB8-4AFB-B08C-E2C7A343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A030-C1E8-4EA3-B4EA-8C9CDE6F6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24864"/>
            <a:ext cx="8686801" cy="2075783"/>
          </a:xfrm>
        </p:spPr>
        <p:txBody>
          <a:bodyPr/>
          <a:lstStyle/>
          <a:p>
            <a:r>
              <a:rPr lang="en-US" dirty="0"/>
              <a:t>Quiz 3 – Wednesday 10/12</a:t>
            </a:r>
          </a:p>
          <a:p>
            <a:r>
              <a:rPr lang="en-US" dirty="0"/>
              <a:t>Phase I Project – due Friday 10/14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550358-C99F-413D-86C9-2E24CC986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17" y="3455362"/>
            <a:ext cx="9094124" cy="132654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1302A8D-8485-447D-9CCF-4773B054CD3C}"/>
              </a:ext>
            </a:extLst>
          </p:cNvPr>
          <p:cNvSpPr/>
          <p:nvPr/>
        </p:nvSpPr>
        <p:spPr>
          <a:xfrm>
            <a:off x="226180" y="4302484"/>
            <a:ext cx="7377546" cy="240401"/>
          </a:xfrm>
          <a:prstGeom prst="ellipse">
            <a:avLst/>
          </a:prstGeom>
          <a:solidFill>
            <a:srgbClr val="FFFF00">
              <a:alpha val="2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17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799E0D-C488-4A6C-9EC7-DCFD1A68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3305175"/>
            <a:ext cx="8315249" cy="1022350"/>
          </a:xfrm>
        </p:spPr>
        <p:txBody>
          <a:bodyPr/>
          <a:lstStyle/>
          <a:p>
            <a:r>
              <a:rPr lang="en-US" dirty="0"/>
              <a:t>Additional design thoughts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7DEBD-3F50-4E79-8D35-C1AA42AE0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548908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359585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Entity-Relationship Diagram and Normalization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When an ER diagram is carefully designed, identifying all entities correctly, the tables generated from the ER diagram should not need further normalization if correctly translated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However, in a real (imperfect) design, there can be functional dependencies from non-key attributes of an entity to other attributes of the entity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Functional dependencies from non-key attributes of a relationship are possible but rare, most relationships are binary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Don’t be skimpy with tables, trying to “double up” attributes to share info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Use single-value IDs for keys, don’t get tricky using human readable attributes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88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38581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Normalization vs performance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We may want to use non-normalized schema for better performance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Example: </a:t>
            </a: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u="sng" dirty="0"/>
              <a:t>ID</a:t>
            </a:r>
            <a:r>
              <a:rPr lang="en-US" altLang="en-US" dirty="0"/>
              <a:t>, title) and </a:t>
            </a:r>
            <a:r>
              <a:rPr lang="en-US" altLang="en-US" i="1" dirty="0"/>
              <a:t>prerequisite</a:t>
            </a:r>
            <a:r>
              <a:rPr lang="en-US" altLang="en-US" dirty="0"/>
              <a:t>(</a:t>
            </a:r>
            <a:r>
              <a:rPr lang="en-US" altLang="en-US" u="sng" dirty="0" err="1"/>
              <a:t>course_ID</a:t>
            </a:r>
            <a:r>
              <a:rPr lang="en-US" altLang="en-US" dirty="0"/>
              <a:t>, </a:t>
            </a:r>
            <a:r>
              <a:rPr lang="en-US" altLang="en-US" u="sng" dirty="0" err="1"/>
              <a:t>prerequisite_course_ID</a:t>
            </a:r>
            <a:r>
              <a:rPr lang="en-US" altLang="en-US" dirty="0"/>
              <a:t>)</a:t>
            </a:r>
          </a:p>
          <a:p>
            <a:pPr lvl="1">
              <a:spcAft>
                <a:spcPts val="1000"/>
              </a:spcAft>
            </a:pPr>
            <a:r>
              <a:rPr lang="en-US" altLang="en-US" dirty="0"/>
              <a:t>	Showing the title of every prerequisite course requires to a join of the tables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Alternative:  use denormalized table containing attributes of </a:t>
            </a:r>
            <a:r>
              <a:rPr lang="en-US" altLang="en-US" i="1" dirty="0"/>
              <a:t>course</a:t>
            </a:r>
            <a:r>
              <a:rPr lang="en-US" altLang="en-US" dirty="0"/>
              <a:t> as well as </a:t>
            </a:r>
            <a:r>
              <a:rPr lang="en-US" altLang="en-US" i="1" dirty="0"/>
              <a:t>prerequisite</a:t>
            </a:r>
            <a:r>
              <a:rPr lang="en-US" altLang="en-US" dirty="0"/>
              <a:t> with all above attributes</a:t>
            </a:r>
          </a:p>
          <a:p>
            <a:pPr marL="1257300" lvl="2" indent="-342900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altLang="en-US" dirty="0"/>
              <a:t>faster lookup for frequently queried attributes</a:t>
            </a:r>
          </a:p>
          <a:p>
            <a:pPr marL="1257300" lvl="2" indent="-342900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altLang="en-US" dirty="0"/>
              <a:t>extra space and extra execution time for updates</a:t>
            </a:r>
          </a:p>
          <a:p>
            <a:pPr marL="1257300" lvl="2" indent="-342900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altLang="en-US" dirty="0"/>
              <a:t>extra coding work for programmer and possibility of error</a:t>
            </a:r>
          </a:p>
          <a:p>
            <a:pPr marL="1257300" lvl="2" indent="-342900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altLang="en-US" dirty="0"/>
              <a:t>better if duplicated attributes are not likely to be modified</a:t>
            </a:r>
          </a:p>
          <a:p>
            <a:pPr marL="1257300" lvl="2" indent="-342900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altLang="en-US" dirty="0"/>
              <a:t>best design decision depends on the usage of the database: balance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49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2395528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Database design </a:t>
            </a:r>
            <a:r>
              <a:rPr lang="en-US" b="1" dirty="0"/>
              <a:t>errors to avoid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Crosstab</a:t>
            </a:r>
            <a:r>
              <a:rPr lang="en-US" altLang="en-US" dirty="0"/>
              <a:t>: values for one attribute become column names or tables</a:t>
            </a:r>
          </a:p>
          <a:p>
            <a:pPr marL="742950" lvl="1" indent="-285750">
              <a:spcAft>
                <a:spcPts val="1000"/>
              </a:spcAft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n-US" altLang="en-US" sz="1600" dirty="0"/>
              <a:t>earnings (</a:t>
            </a:r>
            <a:r>
              <a:rPr lang="en-US" altLang="en-US" sz="1600" dirty="0" err="1"/>
              <a:t>company_id</a:t>
            </a:r>
            <a:r>
              <a:rPr lang="en-US" altLang="en-US" sz="1600" dirty="0"/>
              <a:t>, year, amount)</a:t>
            </a:r>
          </a:p>
          <a:p>
            <a:pPr marL="742950" lvl="1" indent="-285750">
              <a:spcAft>
                <a:spcPts val="1000"/>
              </a:spcAft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altLang="en-US" sz="1600" dirty="0" err="1"/>
              <a:t>company_year</a:t>
            </a:r>
            <a:r>
              <a:rPr lang="en-US" altLang="en-US" sz="1600" dirty="0"/>
              <a:t> (</a:t>
            </a:r>
            <a:r>
              <a:rPr lang="en-US" altLang="en-US" sz="1600" dirty="0" err="1"/>
              <a:t>company_id</a:t>
            </a:r>
            <a:r>
              <a:rPr lang="en-US" altLang="en-US" sz="1600" dirty="0"/>
              <a:t>, earnings_2004, earnings_2005)</a:t>
            </a:r>
          </a:p>
          <a:p>
            <a:pPr marL="742950" lvl="1" indent="-285750">
              <a:spcAft>
                <a:spcPts val="1000"/>
              </a:spcAft>
              <a:buClr>
                <a:srgbClr val="FF0000"/>
              </a:buClr>
              <a:buFont typeface="Calibri" panose="020F0502020204030204" pitchFamily="34" charset="0"/>
              <a:buChar char="×"/>
            </a:pPr>
            <a:r>
              <a:rPr lang="en-US" altLang="en-US" sz="1600" dirty="0"/>
              <a:t>earnings_2004(</a:t>
            </a:r>
            <a:r>
              <a:rPr lang="en-US" altLang="en-US" sz="1600" dirty="0" err="1"/>
              <a:t>company_id,amount</a:t>
            </a:r>
            <a:r>
              <a:rPr lang="en-US" altLang="en-US" sz="1600" dirty="0"/>
              <a:t>)    and    earnings_2005(</a:t>
            </a:r>
            <a:r>
              <a:rPr lang="en-US" altLang="en-US" sz="1600" dirty="0" err="1"/>
              <a:t>company_id,amount</a:t>
            </a:r>
            <a:r>
              <a:rPr lang="en-US" altLang="en-US" sz="1600" dirty="0"/>
              <a:t>)</a:t>
            </a:r>
          </a:p>
          <a:p>
            <a:pPr marL="800100" lvl="1" indent="-342900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Common lookup tables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pic>
        <p:nvPicPr>
          <p:cNvPr id="8" name="Picture 2" descr="https://www.simple-talk.com/iwritefor/articlefiles/843-Fig1.jpg">
            <a:extLst>
              <a:ext uri="{FF2B5EF4-FFF2-40B4-BE49-F238E27FC236}">
                <a16:creationId xmlns:a16="http://schemas.microsoft.com/office/drawing/2014/main" id="{BACCAEF1-063C-4496-988F-8C7500BF6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521" y="2784240"/>
            <a:ext cx="1774878" cy="236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s://www.simple-talk.com/iwritefor/articlefiles/843-Fig3.jpg">
            <a:extLst>
              <a:ext uri="{FF2B5EF4-FFF2-40B4-BE49-F238E27FC236}">
                <a16:creationId xmlns:a16="http://schemas.microsoft.com/office/drawing/2014/main" id="{73944B58-147F-4249-AD89-ED0E30FF7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242" y="4016775"/>
            <a:ext cx="1839312" cy="110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www.simple-talk.com/iwritefor/articlefiles/843-Fig2.jpg">
            <a:extLst>
              <a:ext uri="{FF2B5EF4-FFF2-40B4-BE49-F238E27FC236}">
                <a16:creationId xmlns:a16="http://schemas.microsoft.com/office/drawing/2014/main" id="{65C16926-5DAF-429D-BCE7-BC2C0B969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41" y="3173605"/>
            <a:ext cx="1517139" cy="72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https://www.simple-talk.com/iwritefor/articlefiles/843-Fig4.jpg">
            <a:extLst>
              <a:ext uri="{FF2B5EF4-FFF2-40B4-BE49-F238E27FC236}">
                <a16:creationId xmlns:a16="http://schemas.microsoft.com/office/drawing/2014/main" id="{E8F0686D-86D1-4486-8B0F-1BD8BA725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41" y="4063515"/>
            <a:ext cx="1669439" cy="72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https://www.simple-talk.com/iwritefor/articlefiles/843-Fig5.jpg">
            <a:extLst>
              <a:ext uri="{FF2B5EF4-FFF2-40B4-BE49-F238E27FC236}">
                <a16:creationId xmlns:a16="http://schemas.microsoft.com/office/drawing/2014/main" id="{50DA3015-B251-4D3D-9A6C-A00F65C53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134" y="3037610"/>
            <a:ext cx="1481995" cy="85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hevron 13">
            <a:extLst>
              <a:ext uri="{FF2B5EF4-FFF2-40B4-BE49-F238E27FC236}">
                <a16:creationId xmlns:a16="http://schemas.microsoft.com/office/drawing/2014/main" id="{00E88DE4-ABAA-49EA-B854-88CFD638AC38}"/>
              </a:ext>
            </a:extLst>
          </p:cNvPr>
          <p:cNvSpPr/>
          <p:nvPr/>
        </p:nvSpPr>
        <p:spPr>
          <a:xfrm>
            <a:off x="4930691" y="3727191"/>
            <a:ext cx="204728" cy="345534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754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3190617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Database design </a:t>
            </a:r>
            <a:r>
              <a:rPr lang="en-US" b="1" dirty="0"/>
              <a:t>errors to avoid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Entity-Attribute-Value Table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Enforcing integrity via applications</a:t>
            </a:r>
          </a:p>
          <a:p>
            <a:pPr lvl="1">
              <a:spcAft>
                <a:spcPts val="500"/>
              </a:spcAft>
            </a:pPr>
            <a:r>
              <a:rPr lang="en-US" altLang="en-US" dirty="0"/>
              <a:t>DB designer must enforce the consistency and integrity of the information. Don’t rely and trust other users nor developers. They’ll screw up, sooner than later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5" name="Chevron 13">
            <a:extLst>
              <a:ext uri="{FF2B5EF4-FFF2-40B4-BE49-F238E27FC236}">
                <a16:creationId xmlns:a16="http://schemas.microsoft.com/office/drawing/2014/main" id="{E23B8F15-B2F0-41ED-857A-01EFC658A378}"/>
              </a:ext>
            </a:extLst>
          </p:cNvPr>
          <p:cNvSpPr/>
          <p:nvPr/>
        </p:nvSpPr>
        <p:spPr>
          <a:xfrm>
            <a:off x="3951444" y="1807139"/>
            <a:ext cx="233811" cy="347050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6" name="Picture 2" descr="https://www.simple-talk.com/iwritefor/articlefiles/843-Fig7.jpg">
            <a:extLst>
              <a:ext uri="{FF2B5EF4-FFF2-40B4-BE49-F238E27FC236}">
                <a16:creationId xmlns:a16="http://schemas.microsoft.com/office/drawing/2014/main" id="{024D1903-2BEE-4692-A57C-3CD10A912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727" y="1538399"/>
            <a:ext cx="2438188" cy="92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www.simple-talk.com/iwritefor/articlefiles/843-Fig8.jpg">
            <a:extLst>
              <a:ext uri="{FF2B5EF4-FFF2-40B4-BE49-F238E27FC236}">
                <a16:creationId xmlns:a16="http://schemas.microsoft.com/office/drawing/2014/main" id="{D3FB3F40-0FDA-4114-9132-327966A3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059" y="1051945"/>
            <a:ext cx="1852513" cy="159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571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2958759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Relational design</a:t>
            </a:r>
          </a:p>
          <a:p>
            <a:pPr>
              <a:spcAft>
                <a:spcPts val="1000"/>
              </a:spcAft>
            </a:pPr>
            <a:r>
              <a:rPr lang="en-US" sz="1600" dirty="0"/>
              <a:t>Data (</a:t>
            </a:r>
            <a:r>
              <a:rPr lang="en-US" sz="1600" dirty="0" err="1"/>
              <a:t>ssn</a:t>
            </a:r>
            <a:r>
              <a:rPr lang="en-US" sz="1600" dirty="0"/>
              <a:t>, name, birthdate, </a:t>
            </a:r>
            <a:r>
              <a:rPr lang="en-US" sz="1600" dirty="0" err="1"/>
              <a:t>childssn</a:t>
            </a:r>
            <a:r>
              <a:rPr lang="en-US" sz="1600" dirty="0"/>
              <a:t>, </a:t>
            </a:r>
            <a:r>
              <a:rPr lang="en-US" sz="1600" dirty="0" err="1"/>
              <a:t>childname</a:t>
            </a:r>
            <a:r>
              <a:rPr lang="en-US" sz="1600" dirty="0"/>
              <a:t>, </a:t>
            </a:r>
            <a:r>
              <a:rPr lang="en-US" sz="1600" dirty="0" err="1"/>
              <a:t>childbirthdate</a:t>
            </a:r>
            <a:r>
              <a:rPr lang="en-US" sz="1600" dirty="0"/>
              <a:t>, </a:t>
            </a:r>
            <a:r>
              <a:rPr lang="en-US" sz="1600" dirty="0" err="1"/>
              <a:t>carsn</a:t>
            </a:r>
            <a:r>
              <a:rPr lang="en-US" sz="1600" dirty="0"/>
              <a:t>, </a:t>
            </a:r>
            <a:r>
              <a:rPr lang="en-US" sz="1600" dirty="0" err="1"/>
              <a:t>carmodel</a:t>
            </a:r>
            <a:r>
              <a:rPr lang="en-US" sz="1600" dirty="0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F </a:t>
            </a:r>
            <a:r>
              <a:rPr lang="en-US" altLang="en-US" sz="1600" dirty="0"/>
              <a:t>= { </a:t>
            </a:r>
            <a:r>
              <a:rPr lang="en-US" altLang="en-US" sz="1600" dirty="0" err="1"/>
              <a:t>ssn</a:t>
            </a:r>
            <a:r>
              <a:rPr lang="en-US" altLang="en-US" sz="1600" i="1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sz="1600" dirty="0"/>
              <a:t>name, birthdate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dirty="0"/>
              <a:t>        </a:t>
            </a:r>
            <a:r>
              <a:rPr lang="en-US" sz="1600" dirty="0" err="1"/>
              <a:t>childssn</a:t>
            </a:r>
            <a:r>
              <a:rPr lang="en-US" altLang="en-US" sz="16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</a:t>
            </a:r>
            <a:r>
              <a:rPr lang="en-US" altLang="en-US" sz="1600" dirty="0"/>
              <a:t> </a:t>
            </a:r>
            <a:r>
              <a:rPr lang="en-US" sz="1600" dirty="0" err="1"/>
              <a:t>childname</a:t>
            </a:r>
            <a:r>
              <a:rPr lang="en-US" sz="1600" dirty="0"/>
              <a:t>, </a:t>
            </a:r>
            <a:r>
              <a:rPr lang="en-US" sz="1600" dirty="0" err="1"/>
              <a:t>childbirthdate</a:t>
            </a:r>
            <a:endParaRPr lang="en-US" sz="1600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dirty="0"/>
              <a:t>        </a:t>
            </a:r>
            <a:r>
              <a:rPr lang="en-US" sz="1600" dirty="0" err="1"/>
              <a:t>carsn</a:t>
            </a:r>
            <a:r>
              <a:rPr lang="en-US" sz="16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sym typeface="Symbol" panose="05050102010706020507" pitchFamily="18" charset="2"/>
              </a:rPr>
              <a:t>carmodel</a:t>
            </a:r>
            <a:endParaRPr lang="en-US" sz="1600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ssn</a:t>
            </a:r>
            <a:r>
              <a:rPr lang="en-US" altLang="en-US" sz="1600" dirty="0"/>
              <a:t>, name, birthdate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sym typeface="Symbol" panose="05050102010706020507" pitchFamily="18" charset="2"/>
              </a:rPr>
              <a:t>childssn</a:t>
            </a:r>
            <a:r>
              <a:rPr lang="en-US" altLang="en-US" sz="1600" dirty="0">
                <a:sym typeface="Symbol" panose="05050102010706020507" pitchFamily="18" charset="2"/>
              </a:rPr>
              <a:t>, </a:t>
            </a:r>
            <a:r>
              <a:rPr lang="en-US" altLang="en-US" sz="1600" dirty="0" err="1">
                <a:sym typeface="Symbol" panose="05050102010706020507" pitchFamily="18" charset="2"/>
              </a:rPr>
              <a:t>childname</a:t>
            </a:r>
            <a:r>
              <a:rPr lang="en-US" altLang="en-US" sz="1600" dirty="0">
                <a:sym typeface="Symbol" panose="05050102010706020507" pitchFamily="18" charset="2"/>
              </a:rPr>
              <a:t>, </a:t>
            </a:r>
            <a:r>
              <a:rPr lang="en-US" altLang="en-US" sz="1600" dirty="0" err="1">
                <a:sym typeface="Symbol" panose="05050102010706020507" pitchFamily="18" charset="2"/>
              </a:rPr>
              <a:t>childbirthdate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        </a:t>
            </a:r>
            <a:r>
              <a:rPr lang="en-US" altLang="en-US" sz="1600" dirty="0" err="1"/>
              <a:t>ssn</a:t>
            </a:r>
            <a:r>
              <a:rPr lang="en-US" altLang="en-US" sz="1600" dirty="0"/>
              <a:t>, name, birthdate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sym typeface="Symbol" panose="05050102010706020507" pitchFamily="18" charset="2"/>
              </a:rPr>
              <a:t>carsn</a:t>
            </a:r>
            <a:r>
              <a:rPr lang="en-US" altLang="en-US" sz="1600" dirty="0">
                <a:sym typeface="Symbol" panose="05050102010706020507" pitchFamily="18" charset="2"/>
              </a:rPr>
              <a:t>, </a:t>
            </a:r>
            <a:r>
              <a:rPr lang="en-US" altLang="en-US" sz="1600" dirty="0" err="1">
                <a:sym typeface="Symbol" panose="05050102010706020507" pitchFamily="18" charset="2"/>
              </a:rPr>
              <a:t>carmodel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/>
              <a:t>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600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600" dirty="0"/>
          </a:p>
          <a:p>
            <a:pPr>
              <a:lnSpc>
                <a:spcPct val="90000"/>
              </a:lnSpc>
            </a:pPr>
            <a:r>
              <a:rPr lang="en-US" altLang="en-US" sz="1600" dirty="0"/>
              <a:t>Identify and remove extraneous attributes. Yes, there can be redundant attributes in MVDs.</a:t>
            </a:r>
          </a:p>
          <a:p>
            <a:pPr>
              <a:lnSpc>
                <a:spcPct val="90000"/>
              </a:lnSpc>
            </a:pPr>
            <a:endParaRPr lang="en-US" altLang="en-US" sz="160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19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31297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Relational design</a:t>
            </a:r>
          </a:p>
          <a:p>
            <a:pPr>
              <a:spcAft>
                <a:spcPts val="1000"/>
              </a:spcAft>
            </a:pPr>
            <a:r>
              <a:rPr lang="en-US" sz="1600" dirty="0"/>
              <a:t>Data (</a:t>
            </a:r>
            <a:r>
              <a:rPr lang="en-US" sz="1600" dirty="0" err="1"/>
              <a:t>ssn</a:t>
            </a:r>
            <a:r>
              <a:rPr lang="en-US" sz="1600" dirty="0"/>
              <a:t>, name, birthdate, </a:t>
            </a:r>
            <a:r>
              <a:rPr lang="en-US" sz="1600" dirty="0" err="1"/>
              <a:t>childssn</a:t>
            </a:r>
            <a:r>
              <a:rPr lang="en-US" sz="1600" dirty="0"/>
              <a:t>, </a:t>
            </a:r>
            <a:r>
              <a:rPr lang="en-US" sz="1600" dirty="0" err="1"/>
              <a:t>childname</a:t>
            </a:r>
            <a:r>
              <a:rPr lang="en-US" sz="1600" dirty="0"/>
              <a:t>, </a:t>
            </a:r>
            <a:r>
              <a:rPr lang="en-US" sz="1600" dirty="0" err="1"/>
              <a:t>childbirthdate</a:t>
            </a:r>
            <a:r>
              <a:rPr lang="en-US" sz="1600" dirty="0"/>
              <a:t>, </a:t>
            </a:r>
            <a:r>
              <a:rPr lang="en-US" sz="1600" dirty="0" err="1"/>
              <a:t>carsn</a:t>
            </a:r>
            <a:r>
              <a:rPr lang="en-US" sz="1600" dirty="0"/>
              <a:t>, </a:t>
            </a:r>
            <a:r>
              <a:rPr lang="en-US" sz="1600" dirty="0" err="1"/>
              <a:t>carmodel</a:t>
            </a:r>
            <a:r>
              <a:rPr lang="en-US" sz="1600" dirty="0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F </a:t>
            </a:r>
            <a:r>
              <a:rPr lang="en-US" altLang="en-US" sz="1600" dirty="0"/>
              <a:t>= { </a:t>
            </a:r>
            <a:r>
              <a:rPr lang="en-US" altLang="en-US" sz="1600" dirty="0" err="1"/>
              <a:t>ssn</a:t>
            </a:r>
            <a:r>
              <a:rPr lang="en-US" altLang="en-US" sz="1600" i="1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sz="1600" dirty="0"/>
              <a:t>name, birthdate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dirty="0"/>
              <a:t>        </a:t>
            </a:r>
            <a:r>
              <a:rPr lang="en-US" sz="1600" dirty="0" err="1"/>
              <a:t>childssn</a:t>
            </a:r>
            <a:r>
              <a:rPr lang="en-US" altLang="en-US" sz="16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</a:t>
            </a:r>
            <a:r>
              <a:rPr lang="en-US" altLang="en-US" sz="1600" dirty="0"/>
              <a:t> </a:t>
            </a:r>
            <a:r>
              <a:rPr lang="en-US" sz="1600" dirty="0" err="1"/>
              <a:t>childname</a:t>
            </a:r>
            <a:r>
              <a:rPr lang="en-US" sz="1600" dirty="0"/>
              <a:t>, </a:t>
            </a:r>
            <a:r>
              <a:rPr lang="en-US" sz="1600" dirty="0" err="1"/>
              <a:t>childbirthdate</a:t>
            </a:r>
            <a:endParaRPr lang="en-US" sz="1600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dirty="0"/>
              <a:t>        </a:t>
            </a:r>
            <a:r>
              <a:rPr lang="en-US" sz="1600" dirty="0" err="1"/>
              <a:t>carsn</a:t>
            </a:r>
            <a:r>
              <a:rPr lang="en-US" sz="16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sym typeface="Symbol" panose="05050102010706020507" pitchFamily="18" charset="2"/>
              </a:rPr>
              <a:t>carmodel</a:t>
            </a:r>
            <a:endParaRPr lang="en-US" sz="1600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ssn</a:t>
            </a:r>
            <a:r>
              <a:rPr lang="en-US" altLang="en-US" sz="1600" dirty="0"/>
              <a:t>, name, birthdate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sym typeface="Symbol" panose="05050102010706020507" pitchFamily="18" charset="2"/>
              </a:rPr>
              <a:t>childssn</a:t>
            </a:r>
            <a:r>
              <a:rPr lang="en-US" altLang="en-US" sz="1600" dirty="0">
                <a:sym typeface="Symbol" panose="05050102010706020507" pitchFamily="18" charset="2"/>
              </a:rPr>
              <a:t>, </a:t>
            </a:r>
            <a:r>
              <a:rPr lang="en-US" altLang="en-US" sz="1600" dirty="0" err="1">
                <a:sym typeface="Symbol" panose="05050102010706020507" pitchFamily="18" charset="2"/>
              </a:rPr>
              <a:t>childname</a:t>
            </a:r>
            <a:r>
              <a:rPr lang="en-US" altLang="en-US" sz="1600" dirty="0">
                <a:sym typeface="Symbol" panose="05050102010706020507" pitchFamily="18" charset="2"/>
              </a:rPr>
              <a:t>, </a:t>
            </a:r>
            <a:r>
              <a:rPr lang="en-US" altLang="en-US" sz="1600" dirty="0" err="1">
                <a:sym typeface="Symbol" panose="05050102010706020507" pitchFamily="18" charset="2"/>
              </a:rPr>
              <a:t>childbirthdate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        </a:t>
            </a:r>
            <a:r>
              <a:rPr lang="en-US" altLang="en-US" sz="1600" dirty="0" err="1"/>
              <a:t>ssn</a:t>
            </a:r>
            <a:r>
              <a:rPr lang="en-US" altLang="en-US" sz="1600" dirty="0"/>
              <a:t>, name, birthdate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sym typeface="Symbol" panose="05050102010706020507" pitchFamily="18" charset="2"/>
              </a:rPr>
              <a:t>carsn</a:t>
            </a:r>
            <a:r>
              <a:rPr lang="en-US" altLang="en-US" sz="1600" dirty="0">
                <a:sym typeface="Symbol" panose="05050102010706020507" pitchFamily="18" charset="2"/>
              </a:rPr>
              <a:t>, </a:t>
            </a:r>
            <a:r>
              <a:rPr lang="en-US" altLang="en-US" sz="1600" dirty="0" err="1">
                <a:sym typeface="Symbol" panose="05050102010706020507" pitchFamily="18" charset="2"/>
              </a:rPr>
              <a:t>carmodel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/>
              <a:t>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600" i="1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600" i="1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Fc </a:t>
            </a:r>
            <a:r>
              <a:rPr lang="en-US" altLang="en-US" sz="1600" dirty="0"/>
              <a:t>= { </a:t>
            </a:r>
            <a:r>
              <a:rPr lang="en-US" altLang="en-US" sz="1600" dirty="0" err="1"/>
              <a:t>ssn</a:t>
            </a:r>
            <a:r>
              <a:rPr lang="en-US" altLang="en-US" sz="1600" i="1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sz="1600" dirty="0"/>
              <a:t>name, birthdate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dirty="0"/>
              <a:t>        </a:t>
            </a:r>
            <a:r>
              <a:rPr lang="en-US" sz="1600" dirty="0" err="1"/>
              <a:t>childssn</a:t>
            </a:r>
            <a:r>
              <a:rPr lang="en-US" altLang="en-US" sz="16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</a:t>
            </a:r>
            <a:r>
              <a:rPr lang="en-US" altLang="en-US" sz="1600" dirty="0"/>
              <a:t> </a:t>
            </a:r>
            <a:r>
              <a:rPr lang="en-US" sz="1600" dirty="0" err="1"/>
              <a:t>childname</a:t>
            </a:r>
            <a:r>
              <a:rPr lang="en-US" sz="1600" dirty="0"/>
              <a:t>, </a:t>
            </a:r>
            <a:r>
              <a:rPr lang="en-US" sz="1600" dirty="0" err="1"/>
              <a:t>childbirthdate</a:t>
            </a:r>
            <a:endParaRPr lang="en-US" sz="1600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dirty="0"/>
              <a:t>        </a:t>
            </a:r>
            <a:r>
              <a:rPr lang="en-US" sz="1600" dirty="0" err="1"/>
              <a:t>carsn</a:t>
            </a:r>
            <a:r>
              <a:rPr lang="en-US" sz="16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sym typeface="Symbol" panose="05050102010706020507" pitchFamily="18" charset="2"/>
              </a:rPr>
              <a:t>carmodel</a:t>
            </a:r>
            <a:endParaRPr lang="en-US" sz="1600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ssn</a:t>
            </a:r>
            <a:r>
              <a:rPr lang="en-US" altLang="en-US" sz="16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sym typeface="Symbol" panose="05050102010706020507" pitchFamily="18" charset="2"/>
              </a:rPr>
              <a:t>childssn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ssn</a:t>
            </a:r>
            <a:r>
              <a:rPr lang="en-US" altLang="en-US" sz="16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sym typeface="Symbol" panose="05050102010706020507" pitchFamily="18" charset="2"/>
              </a:rPr>
              <a:t>carsn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/>
              <a:t>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600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Do </a:t>
            </a:r>
            <a:r>
              <a:rPr lang="en-US" altLang="en-US" sz="1600" dirty="0" err="1"/>
              <a:t>ssn</a:t>
            </a:r>
            <a:r>
              <a:rPr lang="en-US" altLang="en-US" sz="1600" dirty="0"/>
              <a:t>/</a:t>
            </a:r>
            <a:r>
              <a:rPr lang="en-US" altLang="en-US" sz="1600" dirty="0" err="1"/>
              <a:t>childssn</a:t>
            </a:r>
            <a:r>
              <a:rPr lang="en-US" altLang="en-US" sz="1600" dirty="0"/>
              <a:t> need to be separate? Is a simpler design possible?</a:t>
            </a:r>
          </a:p>
          <a:p>
            <a:pPr>
              <a:spcAft>
                <a:spcPts val="1000"/>
              </a:spcAft>
            </a:pPr>
            <a:endParaRPr lang="en-US" sz="160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70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534575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Relational design</a:t>
            </a:r>
          </a:p>
          <a:p>
            <a:pPr>
              <a:spcAft>
                <a:spcPts val="1000"/>
              </a:spcAft>
            </a:pPr>
            <a:r>
              <a:rPr lang="en-US" sz="1600" dirty="0"/>
              <a:t>Data (</a:t>
            </a:r>
            <a:r>
              <a:rPr lang="en-US" sz="1600" dirty="0" err="1"/>
              <a:t>ssn</a:t>
            </a:r>
            <a:r>
              <a:rPr lang="en-US" sz="1600" dirty="0"/>
              <a:t>, name, birthdate, </a:t>
            </a:r>
            <a:r>
              <a:rPr lang="en-US" sz="1600" dirty="0" err="1"/>
              <a:t>childssn</a:t>
            </a:r>
            <a:r>
              <a:rPr lang="en-US" sz="1600" dirty="0"/>
              <a:t>, </a:t>
            </a:r>
            <a:r>
              <a:rPr lang="en-US" sz="1600" dirty="0" err="1"/>
              <a:t>childname</a:t>
            </a:r>
            <a:r>
              <a:rPr lang="en-US" sz="1600" dirty="0"/>
              <a:t>, </a:t>
            </a:r>
            <a:r>
              <a:rPr lang="en-US" sz="1600" dirty="0" err="1"/>
              <a:t>childbirthdate</a:t>
            </a:r>
            <a:r>
              <a:rPr lang="en-US" sz="1600" dirty="0"/>
              <a:t>, </a:t>
            </a:r>
            <a:r>
              <a:rPr lang="en-US" sz="1600" dirty="0" err="1"/>
              <a:t>carsn</a:t>
            </a:r>
            <a:r>
              <a:rPr lang="en-US" sz="1600" dirty="0"/>
              <a:t>, </a:t>
            </a:r>
            <a:r>
              <a:rPr lang="en-US" sz="1600" dirty="0" err="1"/>
              <a:t>carmodel</a:t>
            </a:r>
            <a:r>
              <a:rPr lang="en-US" sz="1600" dirty="0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F </a:t>
            </a:r>
            <a:r>
              <a:rPr lang="en-US" altLang="en-US" sz="1600" dirty="0"/>
              <a:t>= { </a:t>
            </a:r>
            <a:r>
              <a:rPr lang="en-US" altLang="en-US" sz="1600" dirty="0" err="1"/>
              <a:t>ssn</a:t>
            </a:r>
            <a:r>
              <a:rPr lang="en-US" altLang="en-US" sz="1600" i="1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sz="1600" dirty="0"/>
              <a:t>name, birthdate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dirty="0"/>
              <a:t>        </a:t>
            </a:r>
            <a:r>
              <a:rPr lang="en-US" sz="1600" dirty="0" err="1"/>
              <a:t>carsn</a:t>
            </a:r>
            <a:r>
              <a:rPr lang="en-US" sz="16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sym typeface="Symbol" panose="05050102010706020507" pitchFamily="18" charset="2"/>
              </a:rPr>
              <a:t>carmodel</a:t>
            </a:r>
            <a:endParaRPr lang="en-US" sz="1600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ssn</a:t>
            </a:r>
            <a:r>
              <a:rPr lang="en-US" altLang="en-US" sz="16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sym typeface="Symbol" panose="05050102010706020507" pitchFamily="18" charset="2"/>
              </a:rPr>
              <a:t>ssn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        </a:t>
            </a:r>
            <a:r>
              <a:rPr lang="en-US" altLang="en-US" sz="1600" dirty="0" err="1"/>
              <a:t>ssn</a:t>
            </a:r>
            <a:r>
              <a:rPr lang="en-US" altLang="en-US" sz="16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 err="1">
                <a:sym typeface="Symbol" panose="05050102010706020507" pitchFamily="18" charset="2"/>
              </a:rPr>
              <a:t>carsn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/>
              <a:t>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600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Person (</a:t>
            </a:r>
            <a:r>
              <a:rPr lang="en-US" altLang="en-US" sz="1600" dirty="0" err="1"/>
              <a:t>ssn</a:t>
            </a:r>
            <a:r>
              <a:rPr lang="en-US" altLang="en-US" sz="1600" dirty="0"/>
              <a:t>: [PK], name, birthdate)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Car-model (</a:t>
            </a:r>
            <a:r>
              <a:rPr lang="en-US" altLang="en-US" sz="1600" dirty="0" err="1"/>
              <a:t>carsn</a:t>
            </a:r>
            <a:r>
              <a:rPr lang="en-US" altLang="en-US" sz="1600" dirty="0"/>
              <a:t>: [PK], </a:t>
            </a:r>
            <a:r>
              <a:rPr lang="en-US" altLang="en-US" sz="1600" dirty="0" err="1"/>
              <a:t>carmodel</a:t>
            </a:r>
            <a:r>
              <a:rPr lang="en-US" altLang="en-US" sz="1600" dirty="0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Car-owner (</a:t>
            </a:r>
            <a:r>
              <a:rPr lang="en-US" altLang="en-US" sz="1600" dirty="0" err="1"/>
              <a:t>ssn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carsn</a:t>
            </a:r>
            <a:r>
              <a:rPr lang="en-US" altLang="en-US" sz="1600" dirty="0"/>
              <a:t>)</a:t>
            </a:r>
            <a:br>
              <a:rPr lang="en-US" altLang="en-US" sz="1600" dirty="0"/>
            </a:br>
            <a:r>
              <a:rPr lang="en-US" altLang="en-US" sz="1600" dirty="0"/>
              <a:t>	PK {</a:t>
            </a:r>
            <a:r>
              <a:rPr lang="en-US" altLang="en-US" sz="1600" dirty="0" err="1"/>
              <a:t>ssn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carsn</a:t>
            </a:r>
            <a:r>
              <a:rPr lang="en-US" altLang="en-US" sz="1600" dirty="0"/>
              <a:t>}</a:t>
            </a:r>
            <a:br>
              <a:rPr lang="en-US" altLang="en-US" sz="1600" dirty="0"/>
            </a:br>
            <a:r>
              <a:rPr lang="en-US" altLang="en-US" sz="1600" dirty="0"/>
              <a:t>	</a:t>
            </a:r>
            <a:r>
              <a:rPr lang="en-US" altLang="en-US" sz="1600" dirty="0" err="1"/>
              <a:t>ssn</a:t>
            </a:r>
            <a:r>
              <a:rPr lang="en-US" altLang="en-US" sz="1600" dirty="0"/>
              <a:t> references </a:t>
            </a:r>
            <a:r>
              <a:rPr lang="en-US" altLang="en-US" sz="1600" dirty="0" err="1"/>
              <a:t>Person.ssn</a:t>
            </a:r>
            <a:br>
              <a:rPr lang="en-US" altLang="en-US" sz="1600" dirty="0"/>
            </a:br>
            <a:r>
              <a:rPr lang="en-US" altLang="en-US" sz="1600" dirty="0"/>
              <a:t>	</a:t>
            </a:r>
            <a:r>
              <a:rPr lang="en-US" altLang="en-US" sz="1600" dirty="0" err="1"/>
              <a:t>carsn</a:t>
            </a:r>
            <a:r>
              <a:rPr lang="en-US" altLang="en-US" sz="1600" dirty="0"/>
              <a:t> references Car-</a:t>
            </a:r>
            <a:r>
              <a:rPr lang="en-US" altLang="en-US" sz="1600" dirty="0" err="1"/>
              <a:t>model.carsn</a:t>
            </a:r>
            <a:endParaRPr lang="en-US" altLang="en-US" sz="1600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Relative (</a:t>
            </a:r>
            <a:r>
              <a:rPr lang="en-US" altLang="en-US" sz="1600" dirty="0" err="1"/>
              <a:t>ssnParent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ssnChild</a:t>
            </a:r>
            <a:r>
              <a:rPr lang="en-US" altLang="en-US" sz="1600" dirty="0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	PK {</a:t>
            </a:r>
            <a:r>
              <a:rPr lang="en-US" altLang="en-US" sz="1600" dirty="0" err="1"/>
              <a:t>ssnParent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ssnChild</a:t>
            </a:r>
            <a:r>
              <a:rPr lang="en-US" altLang="en-US" sz="1600" dirty="0"/>
              <a:t>}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	</a:t>
            </a:r>
            <a:r>
              <a:rPr lang="en-US" altLang="en-US" sz="1600" dirty="0" err="1"/>
              <a:t>ssnParent</a:t>
            </a:r>
            <a:r>
              <a:rPr lang="en-US" altLang="en-US" sz="1600" dirty="0"/>
              <a:t> references </a:t>
            </a:r>
            <a:r>
              <a:rPr lang="en-US" altLang="en-US" sz="1600" dirty="0" err="1"/>
              <a:t>Person.ssn</a:t>
            </a:r>
            <a:endParaRPr lang="en-US" altLang="en-US" sz="1600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	</a:t>
            </a:r>
            <a:r>
              <a:rPr lang="en-US" altLang="en-US" sz="1600" dirty="0" err="1"/>
              <a:t>ssnChild</a:t>
            </a:r>
            <a:r>
              <a:rPr lang="en-US" altLang="en-US" sz="1600" dirty="0"/>
              <a:t> references </a:t>
            </a:r>
            <a:r>
              <a:rPr lang="en-US" altLang="en-US" sz="1600" dirty="0" err="1"/>
              <a:t>Person.ssn</a:t>
            </a:r>
            <a:endParaRPr lang="en-US" altLang="en-US" sz="1600" dirty="0"/>
          </a:p>
          <a:p>
            <a:pPr>
              <a:spcAft>
                <a:spcPts val="1000"/>
              </a:spcAft>
            </a:pPr>
            <a:endParaRPr lang="en-US" sz="160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995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3510705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4NF decomposition</a:t>
            </a:r>
          </a:p>
          <a:p>
            <a:pPr>
              <a:spcAft>
                <a:spcPts val="1000"/>
              </a:spcAft>
            </a:pPr>
            <a:r>
              <a:rPr lang="en-US" sz="1600" dirty="0"/>
              <a:t>Preferences (name, address, movies, games, </a:t>
            </a:r>
            <a:r>
              <a:rPr lang="en-US" altLang="en-US" sz="1600" dirty="0" err="1">
                <a:sym typeface="Symbol" panose="05050102010706020507" pitchFamily="18" charset="2"/>
              </a:rPr>
              <a:t>customercategory</a:t>
            </a:r>
            <a:r>
              <a:rPr lang="en-US" sz="1600" dirty="0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i="1" dirty="0"/>
              <a:t>F </a:t>
            </a:r>
            <a:r>
              <a:rPr lang="en-US" altLang="en-US" sz="1600" dirty="0"/>
              <a:t>= { name</a:t>
            </a:r>
            <a:r>
              <a:rPr lang="en-US" altLang="en-US" sz="1600" i="1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sz="1600" dirty="0"/>
              <a:t>address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sz="1600" dirty="0"/>
              <a:t>         name</a:t>
            </a:r>
            <a:r>
              <a:rPr lang="en-US" altLang="en-US" sz="1600" dirty="0"/>
              <a:t> </a:t>
            </a:r>
            <a:r>
              <a:rPr lang="en-US" altLang="en-US" sz="1600" b="1" dirty="0">
                <a:sym typeface="Symbol" panose="05050102010706020507" pitchFamily="18" charset="2"/>
              </a:rPr>
              <a:t> </a:t>
            </a:r>
            <a:r>
              <a:rPr lang="en-US" altLang="en-US" sz="1600" dirty="0"/>
              <a:t> </a:t>
            </a:r>
            <a:r>
              <a:rPr lang="en-US" sz="1600" dirty="0"/>
              <a:t>movies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         name </a:t>
            </a:r>
            <a:r>
              <a:rPr lang="en-US" altLang="en-US" sz="1600" b="1" dirty="0">
                <a:sym typeface="Symbol" panose="05050102010706020507" pitchFamily="18" charset="2"/>
              </a:rPr>
              <a:t>  </a:t>
            </a:r>
            <a:r>
              <a:rPr lang="en-US" altLang="en-US" sz="1600" dirty="0">
                <a:sym typeface="Symbol" panose="05050102010706020507" pitchFamily="18" charset="2"/>
              </a:rPr>
              <a:t>games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>
                <a:sym typeface="Symbol" panose="05050102010706020507" pitchFamily="18" charset="2"/>
              </a:rPr>
              <a:t>         movies, games </a:t>
            </a:r>
            <a:r>
              <a:rPr lang="en-US" altLang="en-US" sz="1600" b="1" dirty="0">
                <a:sym typeface="Symbol" panose="05050102010706020507" pitchFamily="18" charset="2"/>
              </a:rPr>
              <a:t>  </a:t>
            </a:r>
            <a:r>
              <a:rPr lang="en-US" altLang="en-US" sz="1600" dirty="0" err="1">
                <a:sym typeface="Symbol" panose="05050102010706020507" pitchFamily="18" charset="2"/>
              </a:rPr>
              <a:t>customercategory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sz="1600" dirty="0"/>
              <a:t>}</a:t>
            </a:r>
          </a:p>
          <a:p>
            <a:pPr>
              <a:spcAft>
                <a:spcPts val="1000"/>
              </a:spcAft>
            </a:pPr>
            <a:endParaRPr lang="en-US" sz="1600" dirty="0"/>
          </a:p>
          <a:p>
            <a:pPr>
              <a:spcAft>
                <a:spcPts val="1000"/>
              </a:spcAft>
            </a:pPr>
            <a:endParaRPr lang="en-US" sz="16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1600" dirty="0"/>
              <a:t>Apply 4NF algorithm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1.1 First apply BCNF to meet BCNF and FDs requisites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/>
              <a:t>1.2 Second apply 4NF to meet 4NF and MVDs requisites</a:t>
            </a:r>
          </a:p>
          <a:p>
            <a:pPr>
              <a:spcAft>
                <a:spcPts val="1000"/>
              </a:spcAft>
            </a:pPr>
            <a:endParaRPr lang="en-US" sz="160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5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484427" y="43934"/>
            <a:ext cx="153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Normalization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Database design and implementation</a:t>
            </a:r>
            <a:endParaRPr lang="en-US" altLang="en-US" dirty="0">
              <a:ea typeface="ＭＳ Ｐゴシック" pitchFamily="34" charset="-128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65E01BA-23C0-46CA-9B52-9840E1BA4B7D}"/>
              </a:ext>
            </a:extLst>
          </p:cNvPr>
          <p:cNvSpPr txBox="1"/>
          <p:nvPr/>
        </p:nvSpPr>
        <p:spPr>
          <a:xfrm>
            <a:off x="246355" y="1819953"/>
            <a:ext cx="1096682" cy="64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Problem</a:t>
            </a:r>
          </a:p>
          <a:p>
            <a:pPr algn="ctr"/>
            <a:r>
              <a:rPr lang="en-US" sz="1600" dirty="0"/>
              <a:t>definition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8EF3C3-44BB-4FC1-8278-75D84FF83CAF}"/>
              </a:ext>
            </a:extLst>
          </p:cNvPr>
          <p:cNvCxnSpPr>
            <a:cxnSpLocks/>
          </p:cNvCxnSpPr>
          <p:nvPr/>
        </p:nvCxnSpPr>
        <p:spPr>
          <a:xfrm>
            <a:off x="1302222" y="1974140"/>
            <a:ext cx="272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667025-E382-418A-823E-C2C2A244BE2D}"/>
              </a:ext>
            </a:extLst>
          </p:cNvPr>
          <p:cNvCxnSpPr>
            <a:cxnSpLocks/>
          </p:cNvCxnSpPr>
          <p:nvPr/>
        </p:nvCxnSpPr>
        <p:spPr>
          <a:xfrm>
            <a:off x="2352563" y="1974140"/>
            <a:ext cx="272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9536A78-2CC4-410D-9020-0C343A4B2FCA}"/>
              </a:ext>
            </a:extLst>
          </p:cNvPr>
          <p:cNvSpPr txBox="1"/>
          <p:nvPr/>
        </p:nvSpPr>
        <p:spPr>
          <a:xfrm>
            <a:off x="1490969" y="1828137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Data </a:t>
            </a:r>
            <a:br>
              <a:rPr lang="en-US" sz="1600" dirty="0"/>
            </a:br>
            <a:r>
              <a:rPr lang="en-US" sz="1600" dirty="0"/>
              <a:t>modeling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DF10B-251C-4F5B-8984-9A827DE9293A}"/>
              </a:ext>
            </a:extLst>
          </p:cNvPr>
          <p:cNvSpPr txBox="1"/>
          <p:nvPr/>
        </p:nvSpPr>
        <p:spPr>
          <a:xfrm>
            <a:off x="2606649" y="1825203"/>
            <a:ext cx="1014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Relational</a:t>
            </a:r>
            <a:br>
              <a:rPr lang="en-US" sz="1600" dirty="0"/>
            </a:br>
            <a:r>
              <a:rPr lang="en-US" sz="1600" dirty="0"/>
              <a:t>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186ACC-80B8-4235-9750-09DD88AFF9EE}"/>
              </a:ext>
            </a:extLst>
          </p:cNvPr>
          <p:cNvSpPr txBox="1"/>
          <p:nvPr/>
        </p:nvSpPr>
        <p:spPr>
          <a:xfrm>
            <a:off x="5056132" y="1804945"/>
            <a:ext cx="1364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Functional</a:t>
            </a:r>
            <a:br>
              <a:rPr lang="en-US" sz="1600" dirty="0"/>
            </a:br>
            <a:r>
              <a:rPr lang="en-US" sz="1600" dirty="0"/>
              <a:t>Dependencies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8123B-BA5F-4C03-80CC-0AF25B4B8DD9}"/>
              </a:ext>
            </a:extLst>
          </p:cNvPr>
          <p:cNvSpPr txBox="1"/>
          <p:nvPr/>
        </p:nvSpPr>
        <p:spPr>
          <a:xfrm>
            <a:off x="1574604" y="3069039"/>
            <a:ext cx="86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ER </a:t>
            </a:r>
            <a:br>
              <a:rPr lang="en-US" sz="1600" dirty="0"/>
            </a:br>
            <a:r>
              <a:rPr lang="en-US" sz="1600" dirty="0"/>
              <a:t>diagram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E5D2AC-DC9C-42BB-90BD-E9E99ED2AB75}"/>
              </a:ext>
            </a:extLst>
          </p:cNvPr>
          <p:cNvSpPr txBox="1"/>
          <p:nvPr/>
        </p:nvSpPr>
        <p:spPr>
          <a:xfrm>
            <a:off x="4695750" y="3034540"/>
            <a:ext cx="1874014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Normalized tables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C086F4-F66F-4834-A974-B23646B6887F}"/>
              </a:ext>
            </a:extLst>
          </p:cNvPr>
          <p:cNvSpPr txBox="1"/>
          <p:nvPr/>
        </p:nvSpPr>
        <p:spPr>
          <a:xfrm>
            <a:off x="-29556" y="3034540"/>
            <a:ext cx="1658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Information requisites and functional analysis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584D94-886F-4EFF-86D2-AD72AD1947CF}"/>
              </a:ext>
            </a:extLst>
          </p:cNvPr>
          <p:cNvSpPr txBox="1"/>
          <p:nvPr/>
        </p:nvSpPr>
        <p:spPr>
          <a:xfrm>
            <a:off x="2751205" y="3069039"/>
            <a:ext cx="780037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Tables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40C0BA-A15B-4D79-A900-555EC26F1464}"/>
              </a:ext>
            </a:extLst>
          </p:cNvPr>
          <p:cNvSpPr txBox="1"/>
          <p:nvPr/>
        </p:nvSpPr>
        <p:spPr>
          <a:xfrm>
            <a:off x="6507137" y="1804945"/>
            <a:ext cx="1689737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7460A2-D903-4471-8A30-974C37DF7D77}"/>
              </a:ext>
            </a:extLst>
          </p:cNvPr>
          <p:cNvSpPr txBox="1"/>
          <p:nvPr/>
        </p:nvSpPr>
        <p:spPr>
          <a:xfrm>
            <a:off x="7066037" y="3034540"/>
            <a:ext cx="559307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SQL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66050C-6094-4B9D-BA44-5A4257576C96}"/>
              </a:ext>
            </a:extLst>
          </p:cNvPr>
          <p:cNvSpPr txBox="1"/>
          <p:nvPr/>
        </p:nvSpPr>
        <p:spPr>
          <a:xfrm>
            <a:off x="8315150" y="1804945"/>
            <a:ext cx="767435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ABAD8A-4363-4F13-B03A-63C54831645D}"/>
              </a:ext>
            </a:extLst>
          </p:cNvPr>
          <p:cNvSpPr txBox="1"/>
          <p:nvPr/>
        </p:nvSpPr>
        <p:spPr>
          <a:xfrm>
            <a:off x="8108084" y="3049149"/>
            <a:ext cx="105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Interfaces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7E5FDCB-4B57-4B0F-9708-075B393E7F38}"/>
              </a:ext>
            </a:extLst>
          </p:cNvPr>
          <p:cNvCxnSpPr>
            <a:cxnSpLocks/>
          </p:cNvCxnSpPr>
          <p:nvPr/>
        </p:nvCxnSpPr>
        <p:spPr>
          <a:xfrm>
            <a:off x="4821002" y="1974140"/>
            <a:ext cx="272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2909364-6209-4183-BF19-47100AE6C772}"/>
              </a:ext>
            </a:extLst>
          </p:cNvPr>
          <p:cNvCxnSpPr>
            <a:cxnSpLocks/>
          </p:cNvCxnSpPr>
          <p:nvPr/>
        </p:nvCxnSpPr>
        <p:spPr>
          <a:xfrm>
            <a:off x="6370946" y="1974140"/>
            <a:ext cx="272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74992F9-8525-42E5-AA7F-83C4987005A1}"/>
              </a:ext>
            </a:extLst>
          </p:cNvPr>
          <p:cNvCxnSpPr>
            <a:cxnSpLocks/>
          </p:cNvCxnSpPr>
          <p:nvPr/>
        </p:nvCxnSpPr>
        <p:spPr>
          <a:xfrm>
            <a:off x="8075323" y="1974140"/>
            <a:ext cx="272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44CD7F-D211-49E2-BCBE-9B5AD3260CD6}"/>
              </a:ext>
            </a:extLst>
          </p:cNvPr>
          <p:cNvCxnSpPr>
            <a:cxnSpLocks/>
          </p:cNvCxnSpPr>
          <p:nvPr/>
        </p:nvCxnSpPr>
        <p:spPr>
          <a:xfrm>
            <a:off x="791302" y="2598993"/>
            <a:ext cx="0" cy="3993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7DF9D1C-255C-41EC-B687-E1E9D26552CC}"/>
              </a:ext>
            </a:extLst>
          </p:cNvPr>
          <p:cNvCxnSpPr>
            <a:cxnSpLocks/>
          </p:cNvCxnSpPr>
          <p:nvPr/>
        </p:nvCxnSpPr>
        <p:spPr>
          <a:xfrm>
            <a:off x="1972831" y="2598993"/>
            <a:ext cx="0" cy="3993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AF6D407-D278-419D-AEB9-9520E8011F13}"/>
              </a:ext>
            </a:extLst>
          </p:cNvPr>
          <p:cNvCxnSpPr>
            <a:cxnSpLocks/>
          </p:cNvCxnSpPr>
          <p:nvPr/>
        </p:nvCxnSpPr>
        <p:spPr>
          <a:xfrm>
            <a:off x="3185480" y="2599622"/>
            <a:ext cx="0" cy="3993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4D11-25EE-41CF-8545-5C00360C6EEA}"/>
              </a:ext>
            </a:extLst>
          </p:cNvPr>
          <p:cNvCxnSpPr>
            <a:cxnSpLocks/>
          </p:cNvCxnSpPr>
          <p:nvPr/>
        </p:nvCxnSpPr>
        <p:spPr>
          <a:xfrm>
            <a:off x="5651896" y="2621921"/>
            <a:ext cx="0" cy="37705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2DD6B2D2-D694-426C-AF78-E7C4F904C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679" y="1114715"/>
            <a:ext cx="698434" cy="698434"/>
          </a:xfrm>
          <a:prstGeom prst="rect">
            <a:avLst/>
          </a:prstGeom>
        </p:spPr>
      </p:pic>
      <p:sp>
        <p:nvSpPr>
          <p:cNvPr id="61" name="Right Brace 60">
            <a:extLst>
              <a:ext uri="{FF2B5EF4-FFF2-40B4-BE49-F238E27FC236}">
                <a16:creationId xmlns:a16="http://schemas.microsoft.com/office/drawing/2014/main" id="{04DC3B98-024B-4CA6-BCD3-01DBC277FEBB}"/>
              </a:ext>
            </a:extLst>
          </p:cNvPr>
          <p:cNvSpPr/>
          <p:nvPr/>
        </p:nvSpPr>
        <p:spPr>
          <a:xfrm rot="5400000">
            <a:off x="7823834" y="2903990"/>
            <a:ext cx="366018" cy="13698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03A679-1391-4556-A039-E5F596051AA0}"/>
              </a:ext>
            </a:extLst>
          </p:cNvPr>
          <p:cNvSpPr txBox="1"/>
          <p:nvPr/>
        </p:nvSpPr>
        <p:spPr>
          <a:xfrm>
            <a:off x="7601221" y="3740788"/>
            <a:ext cx="825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Resolve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2A6237A-8015-4CFA-AD97-6796C9B65D5D}"/>
              </a:ext>
            </a:extLst>
          </p:cNvPr>
          <p:cNvCxnSpPr>
            <a:cxnSpLocks/>
          </p:cNvCxnSpPr>
          <p:nvPr/>
        </p:nvCxnSpPr>
        <p:spPr>
          <a:xfrm flipH="1">
            <a:off x="1329593" y="3917315"/>
            <a:ext cx="6165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D6A486-9229-43E8-9D2D-F980594350BB}"/>
              </a:ext>
            </a:extLst>
          </p:cNvPr>
          <p:cNvCxnSpPr>
            <a:cxnSpLocks/>
          </p:cNvCxnSpPr>
          <p:nvPr/>
        </p:nvCxnSpPr>
        <p:spPr>
          <a:xfrm>
            <a:off x="3569588" y="1975283"/>
            <a:ext cx="272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EED3C85-D693-480E-90CF-57EC5AE44F90}"/>
              </a:ext>
            </a:extLst>
          </p:cNvPr>
          <p:cNvSpPr txBox="1"/>
          <p:nvPr/>
        </p:nvSpPr>
        <p:spPr>
          <a:xfrm>
            <a:off x="3817439" y="1819953"/>
            <a:ext cx="1014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Relational</a:t>
            </a:r>
            <a:br>
              <a:rPr lang="en-US" sz="1600" dirty="0"/>
            </a:br>
            <a:r>
              <a:rPr lang="en-US" sz="1600" dirty="0"/>
              <a:t>algebra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3B83BA-343A-47CC-A69F-41D342072675}"/>
              </a:ext>
            </a:extLst>
          </p:cNvPr>
          <p:cNvSpPr txBox="1"/>
          <p:nvPr/>
        </p:nvSpPr>
        <p:spPr>
          <a:xfrm>
            <a:off x="3915513" y="3034540"/>
            <a:ext cx="780037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Tables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7479129-5D34-46F9-8595-6C51A6090669}"/>
              </a:ext>
            </a:extLst>
          </p:cNvPr>
          <p:cNvCxnSpPr>
            <a:cxnSpLocks/>
          </p:cNvCxnSpPr>
          <p:nvPr/>
        </p:nvCxnSpPr>
        <p:spPr>
          <a:xfrm>
            <a:off x="4324597" y="2565123"/>
            <a:ext cx="0" cy="3993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D84A36-1299-4148-9138-888007D547A2}"/>
              </a:ext>
            </a:extLst>
          </p:cNvPr>
          <p:cNvCxnSpPr>
            <a:cxnSpLocks/>
          </p:cNvCxnSpPr>
          <p:nvPr/>
        </p:nvCxnSpPr>
        <p:spPr>
          <a:xfrm>
            <a:off x="7306693" y="2242571"/>
            <a:ext cx="0" cy="758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019345B-48C2-4DCA-A5AD-CB2AECDA60E4}"/>
              </a:ext>
            </a:extLst>
          </p:cNvPr>
          <p:cNvCxnSpPr>
            <a:cxnSpLocks/>
          </p:cNvCxnSpPr>
          <p:nvPr/>
        </p:nvCxnSpPr>
        <p:spPr>
          <a:xfrm>
            <a:off x="8670048" y="2242571"/>
            <a:ext cx="0" cy="758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50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799E0D-C488-4A6C-9EC7-DCFD1A68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dependencies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7DEBD-3F50-4E79-8D35-C1AA42AE0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361947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3703578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Our goal has been to quantify and reduce </a:t>
            </a:r>
            <a:r>
              <a:rPr lang="en-US" dirty="0" err="1"/>
              <a:t>redundundancy</a:t>
            </a:r>
            <a:endParaRPr lang="en-US" dirty="0"/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Functional dependencies describe attribute relationships within individual tables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In a FD X </a:t>
            </a:r>
            <a:r>
              <a:rPr lang="en-US" altLang="en-US" sz="1800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Y each value of X is associated with only one value of Y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Functional dependencies guide 2NF, 3NF and BCNF decomposition</a:t>
            </a:r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THERE ARE OTHER KINDS OF DEPENDENCIES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Multivalued dependency (MVD) – are guide 4NF decomposition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Join dependencies (JD) – are guide 5NF decomposition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Inclusion dependences (ID) – involve keys across tables, influence ER diagram</a:t>
            </a:r>
          </a:p>
          <a:p>
            <a:pPr marL="800100" lvl="1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1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799E0D-C488-4A6C-9EC7-DCFD1A68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/>
          <a:lstStyle/>
          <a:p>
            <a:r>
              <a:rPr lang="en-US" dirty="0"/>
              <a:t>multivalued </a:t>
            </a:r>
            <a:r>
              <a:rPr lang="en-US" dirty="0" err="1"/>
              <a:t>dependencieS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7DEBD-3F50-4E79-8D35-C1AA42AE0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116615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346761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Multivalued Dependency (MVD)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90713" algn="l"/>
                <a:tab pos="2798763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relational schema and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The multivalued dependency </a:t>
            </a:r>
            <a:r>
              <a:rPr lang="en-US" altLang="en-US" dirty="0">
                <a:sym typeface="Greek Symbols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holds on </a:t>
            </a:r>
            <a:r>
              <a:rPr lang="en-US" altLang="en-US" i="1" dirty="0">
                <a:sym typeface="Greek Symbols" pitchFamily="18" charset="2"/>
              </a:rPr>
              <a:t>R</a:t>
            </a:r>
            <a:r>
              <a:rPr lang="en-US" altLang="en-US" dirty="0">
                <a:sym typeface="Greek Symbols" pitchFamily="18" charset="2"/>
              </a:rPr>
              <a:t> if for all pairs for tuples </a:t>
            </a:r>
            <a:r>
              <a:rPr lang="en-US" altLang="en-US" i="1" dirty="0">
                <a:sym typeface="Greek Symbols" pitchFamily="18" charset="2"/>
              </a:rPr>
              <a:t>t</a:t>
            </a:r>
            <a:r>
              <a:rPr lang="en-US" altLang="en-US" baseline="-25000" dirty="0">
                <a:sym typeface="Greek Symbols" pitchFamily="18" charset="2"/>
              </a:rPr>
              <a:t>1 </a:t>
            </a:r>
            <a:r>
              <a:rPr lang="en-US" altLang="en-US" dirty="0">
                <a:sym typeface="Greek Symbols" pitchFamily="18" charset="2"/>
              </a:rPr>
              <a:t>and </a:t>
            </a:r>
            <a:r>
              <a:rPr lang="en-US" altLang="en-US" i="1" dirty="0">
                <a:sym typeface="Greek Symbols" pitchFamily="18" charset="2"/>
              </a:rPr>
              <a:t>t</a:t>
            </a:r>
            <a:r>
              <a:rPr lang="en-US" altLang="en-US" i="1" baseline="-25000" dirty="0">
                <a:sym typeface="Greek Symbols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 in </a:t>
            </a:r>
            <a:r>
              <a:rPr lang="en-US" altLang="en-US" i="1" dirty="0">
                <a:sym typeface="Greek Symbols" pitchFamily="18" charset="2"/>
              </a:rPr>
              <a:t>R</a:t>
            </a:r>
            <a:r>
              <a:rPr lang="en-US" altLang="en-US" dirty="0">
                <a:sym typeface="Greek Symbols" pitchFamily="18" charset="2"/>
              </a:rPr>
              <a:t> such that </a:t>
            </a:r>
            <a:r>
              <a:rPr lang="en-US" altLang="en-US" i="1" dirty="0">
                <a:sym typeface="Greek Symbols" pitchFamily="18" charset="2"/>
              </a:rPr>
              <a:t>t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] = </a:t>
            </a:r>
            <a:r>
              <a:rPr lang="en-US" altLang="en-US" i="1" dirty="0">
                <a:sym typeface="Greek Symbols" pitchFamily="18" charset="2"/>
              </a:rPr>
              <a:t>t</a:t>
            </a:r>
            <a:r>
              <a:rPr lang="en-US" altLang="en-US" i="1" baseline="-25000" dirty="0">
                <a:sym typeface="Greek Symbols" pitchFamily="18" charset="2"/>
              </a:rPr>
              <a:t>2 </a:t>
            </a:r>
            <a:r>
              <a:rPr lang="en-US" altLang="en-US" dirty="0">
                <a:sym typeface="Greek Symbols" pitchFamily="18" charset="2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], there exist tuples </a:t>
            </a:r>
            <a:r>
              <a:rPr lang="en-US" altLang="en-US" i="1" dirty="0">
                <a:sym typeface="Greek Symbols" pitchFamily="18" charset="2"/>
              </a:rPr>
              <a:t>t</a:t>
            </a:r>
            <a:r>
              <a:rPr lang="en-US" altLang="en-US" i="1" baseline="-25000" dirty="0">
                <a:sym typeface="Greek Symbols" pitchFamily="18" charset="2"/>
              </a:rPr>
              <a:t>3</a:t>
            </a:r>
            <a:r>
              <a:rPr lang="en-US" altLang="en-US" dirty="0">
                <a:sym typeface="Greek Symbols" pitchFamily="18" charset="2"/>
              </a:rPr>
              <a:t> and </a:t>
            </a:r>
            <a:r>
              <a:rPr lang="en-US" altLang="en-US" i="1" dirty="0">
                <a:sym typeface="Greek Symbols" pitchFamily="18" charset="2"/>
              </a:rPr>
              <a:t>t</a:t>
            </a:r>
            <a:r>
              <a:rPr lang="en-US" altLang="en-US" baseline="-25000" dirty="0">
                <a:sym typeface="Greek Symbols" pitchFamily="18" charset="2"/>
              </a:rPr>
              <a:t>4</a:t>
            </a:r>
            <a:r>
              <a:rPr lang="en-US" altLang="en-US" dirty="0">
                <a:sym typeface="Greek Symbols" pitchFamily="18" charset="2"/>
              </a:rPr>
              <a:t> in </a:t>
            </a:r>
            <a:r>
              <a:rPr lang="en-US" altLang="en-US" i="1" dirty="0">
                <a:sym typeface="Greek Symbols" pitchFamily="18" charset="2"/>
              </a:rPr>
              <a:t>R </a:t>
            </a:r>
            <a:r>
              <a:rPr lang="en-US" altLang="en-US" dirty="0">
                <a:sym typeface="Greek Symbols" pitchFamily="18" charset="2"/>
              </a:rPr>
              <a:t>such that: </a:t>
            </a:r>
          </a:p>
          <a:p>
            <a:pPr lvl="2">
              <a:spcAft>
                <a:spcPts val="1000"/>
              </a:spcAft>
              <a:tabLst>
                <a:tab pos="1890713" algn="l"/>
                <a:tab pos="2798763" algn="l"/>
              </a:tabLst>
            </a:pPr>
            <a:endParaRPr lang="en-US" altLang="en-US" dirty="0">
              <a:sym typeface="Greek Symbols" pitchFamily="18" charset="2"/>
            </a:endParaRPr>
          </a:p>
          <a:p>
            <a:pPr lvl="3">
              <a:tabLst>
                <a:tab pos="1890713" algn="l"/>
                <a:tab pos="2798763" algn="l"/>
              </a:tabLst>
            </a:pPr>
            <a:r>
              <a:rPr lang="en-US" altLang="en-US" i="1" dirty="0">
                <a:sym typeface="Greek Symbols" pitchFamily="18" charset="2"/>
              </a:rPr>
              <a:t>t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] = </a:t>
            </a:r>
            <a:r>
              <a:rPr lang="en-US" altLang="en-US" i="1" dirty="0">
                <a:sym typeface="Greek Symbols" pitchFamily="18" charset="2"/>
              </a:rPr>
              <a:t>t</a:t>
            </a:r>
            <a:r>
              <a:rPr lang="en-US" altLang="en-US" i="1" baseline="-25000" dirty="0">
                <a:sym typeface="Greek Symbols" pitchFamily="18" charset="2"/>
              </a:rPr>
              <a:t>2 </a:t>
            </a:r>
            <a:r>
              <a:rPr lang="en-US" altLang="en-US" dirty="0">
                <a:sym typeface="Greek Symbols" pitchFamily="18" charset="2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] = </a:t>
            </a:r>
            <a:r>
              <a:rPr lang="en-US" altLang="en-US" i="1" dirty="0">
                <a:sym typeface="Greek Symbols" pitchFamily="18" charset="2"/>
              </a:rPr>
              <a:t>t</a:t>
            </a:r>
            <a:r>
              <a:rPr lang="en-US" altLang="en-US" baseline="-25000" dirty="0">
                <a:sym typeface="Greek Symbols" pitchFamily="18" charset="2"/>
              </a:rPr>
              <a:t>3</a:t>
            </a:r>
            <a:r>
              <a:rPr lang="en-US" altLang="en-US" dirty="0">
                <a:sym typeface="Greek Symbols" pitchFamily="18" charset="2"/>
              </a:rPr>
              <a:t> 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] = </a:t>
            </a:r>
            <a:r>
              <a:rPr lang="en-US" altLang="en-US" i="1" dirty="0">
                <a:sym typeface="Greek Symbols" pitchFamily="18" charset="2"/>
              </a:rPr>
              <a:t>t</a:t>
            </a:r>
            <a:r>
              <a:rPr lang="en-US" altLang="en-US" baseline="-25000" dirty="0">
                <a:sym typeface="Greek Symbols" pitchFamily="18" charset="2"/>
              </a:rPr>
              <a:t>4</a:t>
            </a:r>
            <a:r>
              <a:rPr lang="en-US" altLang="en-US" i="1" baseline="-25000" dirty="0">
                <a:sym typeface="Greek Symbols" pitchFamily="18" charset="2"/>
              </a:rPr>
              <a:t> </a:t>
            </a:r>
            <a:r>
              <a:rPr lang="en-US" altLang="en-US" dirty="0">
                <a:sym typeface="Greek Symbols" pitchFamily="18" charset="2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 pitchFamily="18" charset="2"/>
              </a:rPr>
              <a:t>] </a:t>
            </a:r>
            <a:br>
              <a:rPr lang="en-US" altLang="en-US" dirty="0">
                <a:sym typeface="Greek Symbols" pitchFamily="18" charset="2"/>
              </a:rPr>
            </a:br>
            <a:r>
              <a:rPr lang="en-US" altLang="en-US" i="1" dirty="0">
                <a:sym typeface="Greek Symbols" pitchFamily="18" charset="2"/>
              </a:rPr>
              <a:t>t</a:t>
            </a:r>
            <a:r>
              <a:rPr lang="en-US" altLang="en-US" baseline="-25000" dirty="0">
                <a:sym typeface="Greek Symbols" pitchFamily="18" charset="2"/>
              </a:rPr>
              <a:t>3</a:t>
            </a:r>
            <a:r>
              <a:rPr lang="en-US" altLang="en-US" dirty="0">
                <a:sym typeface="Greek Symbols" pitchFamily="18" charset="2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] =  </a:t>
            </a:r>
            <a:r>
              <a:rPr lang="en-US" altLang="en-US" i="1" dirty="0">
                <a:sym typeface="Greek Symbols" pitchFamily="18" charset="2"/>
              </a:rPr>
              <a:t>t</a:t>
            </a:r>
            <a:r>
              <a:rPr lang="en-US" altLang="en-US" baseline="-25000" dirty="0">
                <a:sym typeface="Greek Symbols" pitchFamily="18" charset="2"/>
              </a:rPr>
              <a:t>1 </a:t>
            </a:r>
            <a:r>
              <a:rPr lang="en-US" altLang="en-US" dirty="0">
                <a:sym typeface="Greek Symbols" pitchFamily="18" charset="2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] </a:t>
            </a:r>
          </a:p>
          <a:p>
            <a:pPr lvl="3">
              <a:tabLst>
                <a:tab pos="1890713" algn="l"/>
                <a:tab pos="2798763" algn="l"/>
              </a:tabLst>
            </a:pPr>
            <a:r>
              <a:rPr lang="en-US" altLang="en-US" i="1" dirty="0">
                <a:sym typeface="Greek Symbols" pitchFamily="18" charset="2"/>
              </a:rPr>
              <a:t>t</a:t>
            </a:r>
            <a:r>
              <a:rPr lang="en-US" altLang="en-US" baseline="-25000" dirty="0">
                <a:sym typeface="Greek Symbols" pitchFamily="18" charset="2"/>
              </a:rPr>
              <a:t>4 </a:t>
            </a:r>
            <a:r>
              <a:rPr lang="en-US" altLang="en-US" dirty="0">
                <a:sym typeface="Greek Symbols" pitchFamily="18" charset="2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] =  </a:t>
            </a:r>
            <a:r>
              <a:rPr lang="en-US" altLang="en-US" i="1" dirty="0">
                <a:sym typeface="Greek Symbols" pitchFamily="18" charset="2"/>
              </a:rPr>
              <a:t>t</a:t>
            </a:r>
            <a:r>
              <a:rPr lang="en-US" altLang="en-US" baseline="-25000" dirty="0">
                <a:sym typeface="Greek Symbols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]</a:t>
            </a:r>
            <a:br>
              <a:rPr lang="en-US" altLang="en-US" dirty="0">
                <a:sym typeface="Greek Symbols" pitchFamily="18" charset="2"/>
              </a:rPr>
            </a:br>
            <a:r>
              <a:rPr lang="en-US" altLang="en-US" i="1" dirty="0">
                <a:sym typeface="Greek Symbols" pitchFamily="18" charset="2"/>
              </a:rPr>
              <a:t>t</a:t>
            </a:r>
            <a:r>
              <a:rPr lang="en-US" altLang="en-US" baseline="-25000" dirty="0">
                <a:sym typeface="Greek Symbols" pitchFamily="18" charset="2"/>
              </a:rPr>
              <a:t>3</a:t>
            </a:r>
            <a:r>
              <a:rPr lang="en-US" altLang="en-US" dirty="0">
                <a:sym typeface="Greek Symbols" pitchFamily="18" charset="2"/>
              </a:rPr>
              <a:t>[</a:t>
            </a:r>
            <a:r>
              <a:rPr lang="en-US" altLang="en-US" i="1" dirty="0">
                <a:sym typeface="Greek Symbols" pitchFamily="18" charset="2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] =  </a:t>
            </a:r>
            <a:r>
              <a:rPr lang="en-US" altLang="en-US" i="1" dirty="0">
                <a:sym typeface="Greek Symbols" pitchFamily="18" charset="2"/>
              </a:rPr>
              <a:t>t</a:t>
            </a:r>
            <a:r>
              <a:rPr lang="en-US" altLang="en-US" baseline="-25000" dirty="0">
                <a:sym typeface="Greek Symbols" pitchFamily="18" charset="2"/>
              </a:rPr>
              <a:t>2</a:t>
            </a:r>
            <a:r>
              <a:rPr lang="en-US" altLang="en-US" dirty="0">
                <a:sym typeface="Greek Symbols" pitchFamily="18" charset="2"/>
              </a:rPr>
              <a:t>[</a:t>
            </a:r>
            <a:r>
              <a:rPr lang="en-US" altLang="en-US" i="1" dirty="0">
                <a:sym typeface="Greek Symbols" pitchFamily="18" charset="2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] </a:t>
            </a:r>
            <a:br>
              <a:rPr lang="en-US" altLang="en-US" dirty="0">
                <a:sym typeface="Greek Symbols" pitchFamily="18" charset="2"/>
              </a:rPr>
            </a:br>
            <a:r>
              <a:rPr lang="en-US" altLang="en-US" i="1" dirty="0">
                <a:sym typeface="Greek Symbols" pitchFamily="18" charset="2"/>
              </a:rPr>
              <a:t>t</a:t>
            </a:r>
            <a:r>
              <a:rPr lang="en-US" altLang="en-US" baseline="-25000" dirty="0">
                <a:sym typeface="Greek Symbols" pitchFamily="18" charset="2"/>
              </a:rPr>
              <a:t>4</a:t>
            </a:r>
            <a:r>
              <a:rPr lang="en-US" altLang="en-US" dirty="0">
                <a:sym typeface="Greek Symbols" pitchFamily="18" charset="2"/>
              </a:rPr>
              <a:t>[</a:t>
            </a:r>
            <a:r>
              <a:rPr lang="en-US" altLang="en-US" i="1" dirty="0">
                <a:sym typeface="Greek Symbols" pitchFamily="18" charset="2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] =  </a:t>
            </a:r>
            <a:r>
              <a:rPr lang="en-US" altLang="en-US" i="1" dirty="0">
                <a:sym typeface="Greek Symbols" pitchFamily="18" charset="2"/>
              </a:rPr>
              <a:t>t</a:t>
            </a:r>
            <a:r>
              <a:rPr lang="en-US" altLang="en-US" baseline="-25000" dirty="0">
                <a:sym typeface="Greek Symbols" pitchFamily="18" charset="2"/>
              </a:rPr>
              <a:t>1</a:t>
            </a:r>
            <a:r>
              <a:rPr lang="en-US" altLang="en-US" dirty="0">
                <a:sym typeface="Greek Symbols" pitchFamily="18" charset="2"/>
              </a:rPr>
              <a:t>[</a:t>
            </a:r>
            <a:r>
              <a:rPr lang="en-US" altLang="en-US" i="1" dirty="0">
                <a:sym typeface="Greek Symbols" pitchFamily="18" charset="2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 pitchFamily="18" charset="2"/>
              </a:rPr>
              <a:t>]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pic>
        <p:nvPicPr>
          <p:cNvPr id="8" name="Picture 5" descr="8">
            <a:extLst>
              <a:ext uri="{FF2B5EF4-FFF2-40B4-BE49-F238E27FC236}">
                <a16:creationId xmlns:a16="http://schemas.microsoft.com/office/drawing/2014/main" id="{E8AF70EE-AA86-4BDF-A31A-6BEC058E6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530" y="3363746"/>
            <a:ext cx="3979781" cy="1399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18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549964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Multivalued Dependencies (MVD)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If a relation </a:t>
            </a:r>
            <a:r>
              <a:rPr lang="en-US" altLang="en-US" i="1" dirty="0"/>
              <a:t>R</a:t>
            </a:r>
            <a:r>
              <a:rPr lang="en-US" altLang="en-US" dirty="0"/>
              <a:t> fails to satisfy a set of multivalued dependencies, we can decompose </a:t>
            </a:r>
            <a:r>
              <a:rPr lang="en-US" altLang="en-US" i="1" dirty="0"/>
              <a:t>R</a:t>
            </a:r>
            <a:r>
              <a:rPr lang="en-US" altLang="en-US" dirty="0"/>
              <a:t> into relations </a:t>
            </a:r>
            <a:r>
              <a:rPr lang="en-US" altLang="en-US" i="1" dirty="0"/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1</a:t>
            </a:r>
            <a:r>
              <a:rPr lang="en-US" altLang="en-US" i="1" dirty="0">
                <a:sym typeface="Symbol" panose="05050102010706020507" pitchFamily="18" charset="2"/>
              </a:rPr>
              <a:t>, … , R</a:t>
            </a:r>
            <a:r>
              <a:rPr lang="en-US" altLang="en-US" i="1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that satisfy the multivalued dependency without redundancy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From the definition of multivalued dependency, we can derive:</a:t>
            </a:r>
          </a:p>
          <a:p>
            <a:pPr lvl="2">
              <a:spcAft>
                <a:spcPts val="1000"/>
              </a:spcAft>
            </a:pPr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r>
              <a:rPr lang="en-US" altLang="en-US" dirty="0"/>
              <a:t> then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   (where the cardinality is 1)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i.e. a</a:t>
            </a:r>
            <a:r>
              <a:rPr lang="en-US" altLang="en-US" dirty="0"/>
              <a:t> functional dependency is single-valued multivalued dependency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is the set of all functional and multivalued dependencies logically implied by </a:t>
            </a:r>
            <a:r>
              <a:rPr lang="en-US" altLang="en-US" i="1" dirty="0"/>
              <a:t>F</a:t>
            </a:r>
            <a:endParaRPr lang="en-US" altLang="en-US" dirty="0"/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We can compute F</a:t>
            </a:r>
            <a:r>
              <a:rPr lang="en-US" altLang="en-US" baseline="30000" dirty="0"/>
              <a:t>+</a:t>
            </a:r>
            <a:r>
              <a:rPr lang="en-US" altLang="en-US" dirty="0"/>
              <a:t> from F, using the formal definitions of functional dependencies and multivalued dependencies through the Armstrong's axioms*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Multivalued dependencies </a:t>
            </a:r>
            <a:r>
              <a:rPr lang="en-US" altLang="en-US" b="1" dirty="0">
                <a:solidFill>
                  <a:srgbClr val="FF0000"/>
                </a:solidFill>
              </a:rPr>
              <a:t>are </a:t>
            </a:r>
            <a:r>
              <a:rPr lang="en-US" altLang="en-US" sz="4400" b="1" dirty="0">
                <a:solidFill>
                  <a:srgbClr val="FF0000"/>
                </a:solidFill>
              </a:rPr>
              <a:t>NOT</a:t>
            </a:r>
            <a:r>
              <a:rPr lang="en-US" altLang="en-US" b="1" dirty="0">
                <a:solidFill>
                  <a:srgbClr val="FF0000"/>
                </a:solidFill>
              </a:rPr>
              <a:t> used</a:t>
            </a:r>
            <a:r>
              <a:rPr lang="en-US" altLang="en-US" b="1" dirty="0"/>
              <a:t> to compute the closure</a:t>
            </a:r>
            <a:br>
              <a:rPr lang="en-US" altLang="en-US" b="1" dirty="0"/>
            </a:br>
            <a:r>
              <a:rPr lang="en-US" altLang="en-US" b="1" dirty="0"/>
              <a:t>of an attribute. Therefore, don’t use them to calculate keys</a:t>
            </a:r>
            <a:endParaRPr lang="en-US" alt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A80C045-29A0-4982-B485-8B3896764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9724" y="4324146"/>
            <a:ext cx="834072" cy="72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797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280572" y="43934"/>
            <a:ext cx="2742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25757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Multivalued Dependencies (MVD)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2463800" algn="l"/>
              </a:tabLst>
            </a:pPr>
            <a:r>
              <a:rPr lang="en-US" altLang="en-US" dirty="0"/>
              <a:t>Motivation:</a:t>
            </a:r>
          </a:p>
          <a:p>
            <a:pPr lvl="1">
              <a:tabLst>
                <a:tab pos="2463800" algn="l"/>
              </a:tabLst>
            </a:pPr>
            <a:r>
              <a:rPr lang="en-US" altLang="en-US" dirty="0"/>
              <a:t>	 </a:t>
            </a:r>
            <a:r>
              <a:rPr lang="en-US" altLang="en-US" i="1" dirty="0"/>
              <a:t>SSN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>
                <a:sym typeface="Monotype Sorts" charset="2"/>
              </a:rPr>
              <a:t>email</a:t>
            </a:r>
          </a:p>
          <a:p>
            <a:pPr lvl="1">
              <a:spcAft>
                <a:spcPts val="1000"/>
              </a:spcAft>
              <a:tabLst>
                <a:tab pos="2463800" algn="l"/>
              </a:tabLst>
            </a:pPr>
            <a:r>
              <a:rPr lang="en-US" altLang="en-US" dirty="0">
                <a:sym typeface="Monotype Sorts" charset="2"/>
              </a:rPr>
              <a:t>	</a:t>
            </a:r>
            <a:r>
              <a:rPr lang="en-US" altLang="en-US" i="1" dirty="0"/>
              <a:t> SSN</a:t>
            </a:r>
            <a:r>
              <a:rPr lang="en-US" altLang="en-US" i="1" dirty="0">
                <a:sym typeface="Monotype Sorts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charset="2"/>
              </a:rPr>
              <a:t> phone</a:t>
            </a:r>
          </a:p>
          <a:p>
            <a:pPr lvl="1">
              <a:spcAft>
                <a:spcPts val="1000"/>
              </a:spcAft>
              <a:tabLst>
                <a:tab pos="2463800" algn="l"/>
              </a:tabLst>
            </a:pPr>
            <a:endParaRPr lang="en-US" altLang="en-US" dirty="0">
              <a:sym typeface="Monotype Sorts" charset="2"/>
            </a:endParaRPr>
          </a:p>
          <a:p>
            <a:pPr lvl="1">
              <a:spcAft>
                <a:spcPts val="1000"/>
              </a:spcAft>
              <a:tabLst>
                <a:tab pos="2463800" algn="l"/>
              </a:tabLst>
            </a:pPr>
            <a:endParaRPr lang="en-US" altLang="en-US" dirty="0">
              <a:sym typeface="Monotype Sorts" charset="2"/>
            </a:endParaRPr>
          </a:p>
          <a:p>
            <a:pPr lvl="1">
              <a:spcAft>
                <a:spcPts val="1000"/>
              </a:spcAft>
              <a:tabLst>
                <a:tab pos="2463800" algn="l"/>
              </a:tabLst>
            </a:pPr>
            <a:endParaRPr lang="en-US" altLang="en-US" dirty="0">
              <a:sym typeface="Monotype Sorts" charset="2"/>
            </a:endParaRPr>
          </a:p>
          <a:p>
            <a:pPr lvl="1">
              <a:spcAft>
                <a:spcPts val="1000"/>
              </a:spcAft>
              <a:tabLst>
                <a:tab pos="2463800" algn="l"/>
              </a:tabLst>
            </a:pPr>
            <a:endParaRPr lang="en-US" altLang="en-US" dirty="0">
              <a:sym typeface="Monotype Sorts" charset="2"/>
            </a:endParaRPr>
          </a:p>
          <a:p>
            <a:pPr lvl="1">
              <a:spcAft>
                <a:spcPts val="1000"/>
              </a:spcAft>
              <a:tabLst>
                <a:tab pos="2463800" algn="l"/>
              </a:tabLst>
            </a:pPr>
            <a:endParaRPr lang="en-US" altLang="en-US" dirty="0">
              <a:sym typeface="Monotype Sorts" charset="2"/>
            </a:endParaRPr>
          </a:p>
          <a:p>
            <a:pPr lvl="1">
              <a:spcAft>
                <a:spcPts val="1000"/>
              </a:spcAft>
              <a:tabLst>
                <a:tab pos="2463800" algn="l"/>
              </a:tabLst>
            </a:pPr>
            <a:r>
              <a:rPr lang="en-US" altLang="en-US" dirty="0">
                <a:sym typeface="Monotype Sorts" charset="2"/>
              </a:rPr>
              <a:t>Relation R is in BCNF, key is {SSN, email, phone} and there are no regular </a:t>
            </a:r>
            <a:r>
              <a:rPr lang="en-US" altLang="en-US" b="1" dirty="0">
                <a:sym typeface="Monotype Sorts" charset="2"/>
              </a:rPr>
              <a:t>FDs</a:t>
            </a:r>
          </a:p>
          <a:p>
            <a:pPr lvl="1">
              <a:spcAft>
                <a:spcPts val="1000"/>
              </a:spcAft>
              <a:tabLst>
                <a:tab pos="2463800" algn="l"/>
              </a:tabLst>
            </a:pPr>
            <a:r>
              <a:rPr lang="en-US" altLang="en-US" dirty="0">
                <a:sym typeface="Monotype Sorts" charset="2"/>
              </a:rPr>
              <a:t>However, this doesn’t look a good design: there is redundancy due to </a:t>
            </a:r>
            <a:r>
              <a:rPr lang="en-US" altLang="en-US" b="1" dirty="0">
                <a:sym typeface="Monotype Sorts" charset="2"/>
              </a:rPr>
              <a:t>MVDs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CCD8A9-04BC-48ED-974A-29CB7CBA6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89130"/>
              </p:ext>
            </p:extLst>
          </p:nvPr>
        </p:nvGraphicFramePr>
        <p:xfrm>
          <a:off x="2470609" y="2185648"/>
          <a:ext cx="3287078" cy="12954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943293">
                  <a:extLst>
                    <a:ext uri="{9D8B030D-6E8A-4147-A177-3AD203B41FA5}">
                      <a16:colId xmlns:a16="http://schemas.microsoft.com/office/drawing/2014/main" val="4010543623"/>
                    </a:ext>
                  </a:extLst>
                </a:gridCol>
                <a:gridCol w="1329055">
                  <a:extLst>
                    <a:ext uri="{9D8B030D-6E8A-4147-A177-3AD203B41FA5}">
                      <a16:colId xmlns:a16="http://schemas.microsoft.com/office/drawing/2014/main" val="2816372111"/>
                    </a:ext>
                  </a:extLst>
                </a:gridCol>
                <a:gridCol w="1014730">
                  <a:extLst>
                    <a:ext uri="{9D8B030D-6E8A-4147-A177-3AD203B41FA5}">
                      <a16:colId xmlns:a16="http://schemas.microsoft.com/office/drawing/2014/main" val="997379546"/>
                    </a:ext>
                  </a:extLst>
                </a:gridCol>
              </a:tblGrid>
              <a:tr h="179564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E8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093060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567-89-0123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/>
                        <a:t>hsimpson@vcu.edu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/>
                        <a:t>804-827-0001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355371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567-89-0123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/>
                        <a:t>hsimpson@vcu.edu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/>
                        <a:t>512-555-4321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91542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567-89-0123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/>
                        <a:t>mrx@yahoo.com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/>
                        <a:t>804-827-0001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711996"/>
                  </a:ext>
                </a:extLst>
              </a:tr>
              <a:tr h="230155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567-89-0123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/>
                        <a:t>mrx@yahoo.com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1100" dirty="0"/>
                        <a:t>512-555-4321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66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9285223"/>
      </p:ext>
    </p:extLst>
  </p:cSld>
  <p:clrMapOvr>
    <a:masterClrMapping/>
  </p:clrMapOvr>
</p:sld>
</file>

<file path=ppt/theme/theme1.xml><?xml version="1.0" encoding="utf-8"?>
<a:theme xmlns:a="http://schemas.openxmlformats.org/drawingml/2006/main" name="VCU Egr Gold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CU Egr Grey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VCU Egr Gold Angl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VCU Egr Grey Angl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3236</TotalTime>
  <Words>2631</Words>
  <Application>Microsoft Office PowerPoint</Application>
  <PresentationFormat>On-screen Show (16:9)</PresentationFormat>
  <Paragraphs>381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ＭＳ Ｐゴシック</vt:lpstr>
      <vt:lpstr>ＭＳ Ｐゴシック</vt:lpstr>
      <vt:lpstr>Arial</vt:lpstr>
      <vt:lpstr>Calibri</vt:lpstr>
      <vt:lpstr>Courier New</vt:lpstr>
      <vt:lpstr>Greek Symbols</vt:lpstr>
      <vt:lpstr>Helvetica</vt:lpstr>
      <vt:lpstr>Monotype Sorts</vt:lpstr>
      <vt:lpstr>Symbol</vt:lpstr>
      <vt:lpstr>Times New Roman</vt:lpstr>
      <vt:lpstr>Webdings</vt:lpstr>
      <vt:lpstr>Wingdings</vt:lpstr>
      <vt:lpstr>VCU Egr Gold </vt:lpstr>
      <vt:lpstr>VCU Egr Grey </vt:lpstr>
      <vt:lpstr>VCU Egr Gold Angle </vt:lpstr>
      <vt:lpstr>VCU Egr Grey Angle </vt:lpstr>
      <vt:lpstr> Week 8 – Class 13 - Monday 4NF and 5NF</vt:lpstr>
      <vt:lpstr>Housekeeping</vt:lpstr>
      <vt:lpstr>PowerPoint Presentation</vt:lpstr>
      <vt:lpstr>Other dependencies</vt:lpstr>
      <vt:lpstr>PowerPoint Presentation</vt:lpstr>
      <vt:lpstr>multivalued dependencieS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Join dependencieS</vt:lpstr>
      <vt:lpstr>PowerPoint Presentation</vt:lpstr>
      <vt:lpstr>Additional design thoughts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508 Database Theory</dc:title>
  <dc:creator>Alberto Cano Rojas</dc:creator>
  <cp:lastModifiedBy>John Leonard</cp:lastModifiedBy>
  <cp:revision>563</cp:revision>
  <dcterms:created xsi:type="dcterms:W3CDTF">2016-04-01T17:42:41Z</dcterms:created>
  <dcterms:modified xsi:type="dcterms:W3CDTF">2022-10-10T13:07:39Z</dcterms:modified>
</cp:coreProperties>
</file>