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sldIdLst>
    <p:sldId id="256" r:id="rId2"/>
    <p:sldId id="319" r:id="rId3"/>
    <p:sldId id="320" r:id="rId4"/>
    <p:sldId id="357" r:id="rId5"/>
    <p:sldId id="358" r:id="rId6"/>
    <p:sldId id="348" r:id="rId7"/>
    <p:sldId id="343" r:id="rId8"/>
    <p:sldId id="337" r:id="rId9"/>
    <p:sldId id="355" r:id="rId10"/>
    <p:sldId id="356" r:id="rId11"/>
    <p:sldId id="354" r:id="rId12"/>
    <p:sldId id="344" r:id="rId13"/>
    <p:sldId id="317" r:id="rId14"/>
    <p:sldId id="334" r:id="rId15"/>
    <p:sldId id="335" r:id="rId16"/>
    <p:sldId id="321" r:id="rId17"/>
    <p:sldId id="322" r:id="rId18"/>
    <p:sldId id="323" r:id="rId19"/>
    <p:sldId id="329" r:id="rId20"/>
    <p:sldId id="309" r:id="rId21"/>
    <p:sldId id="326" r:id="rId22"/>
    <p:sldId id="261" r:id="rId23"/>
    <p:sldId id="296" r:id="rId24"/>
    <p:sldId id="284" r:id="rId25"/>
    <p:sldId id="327" r:id="rId26"/>
    <p:sldId id="285" r:id="rId27"/>
    <p:sldId id="289" r:id="rId28"/>
    <p:sldId id="290" r:id="rId29"/>
    <p:sldId id="286" r:id="rId30"/>
    <p:sldId id="287" r:id="rId31"/>
    <p:sldId id="288" r:id="rId32"/>
    <p:sldId id="262" r:id="rId33"/>
    <p:sldId id="291" r:id="rId34"/>
    <p:sldId id="328" r:id="rId35"/>
    <p:sldId id="263" r:id="rId36"/>
    <p:sldId id="312" r:id="rId37"/>
    <p:sldId id="313" r:id="rId38"/>
    <p:sldId id="314" r:id="rId39"/>
    <p:sldId id="359" r:id="rId40"/>
    <p:sldId id="300" r:id="rId41"/>
    <p:sldId id="311" r:id="rId42"/>
    <p:sldId id="331" r:id="rId43"/>
    <p:sldId id="332" r:id="rId44"/>
    <p:sldId id="333" r:id="rId45"/>
    <p:sldId id="346" r:id="rId46"/>
    <p:sldId id="360" r:id="rId47"/>
    <p:sldId id="361" r:id="rId4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p:restoredTop sz="74257"/>
  </p:normalViewPr>
  <p:slideViewPr>
    <p:cSldViewPr snapToGrid="0" snapToObjects="1">
      <p:cViewPr varScale="1">
        <p:scale>
          <a:sx n="130" d="100"/>
          <a:sy n="130" d="100"/>
        </p:scale>
        <p:origin x="619" y="96"/>
      </p:cViewPr>
      <p:guideLst>
        <p:guide orient="horz" pos="1620"/>
        <p:guide pos="2880"/>
      </p:guideLst>
    </p:cSldViewPr>
  </p:slideViewPr>
  <p:notesTextViewPr>
    <p:cViewPr>
      <p:scale>
        <a:sx n="100" d="100"/>
        <a:sy n="100" d="100"/>
      </p:scale>
      <p:origin x="0" y="0"/>
    </p:cViewPr>
  </p:notesTextViewPr>
  <p:sorterViewPr>
    <p:cViewPr>
      <p:scale>
        <a:sx n="200" d="100"/>
        <a:sy n="200" d="100"/>
      </p:scale>
      <p:origin x="0" y="-1153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A4733-EDCA-6248-BCC0-4A1A0E1CDAB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D58BD69-EF59-8147-AAE6-B23A27B1741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2D0FEC-259C-5344-8545-BC85BB550A9A}" type="datetimeFigureOut">
              <a:rPr lang="en-US" altLang="en-US"/>
              <a:pPr/>
              <a:t>10/10/2022</a:t>
            </a:fld>
            <a:endParaRPr lang="en-US" altLang="en-US"/>
          </a:p>
        </p:txBody>
      </p:sp>
      <p:sp>
        <p:nvSpPr>
          <p:cNvPr id="4" name="Slide Image Placeholder 3">
            <a:extLst>
              <a:ext uri="{FF2B5EF4-FFF2-40B4-BE49-F238E27FC236}">
                <a16:creationId xmlns:a16="http://schemas.microsoft.com/office/drawing/2014/main" id="{CC682AD4-33F2-8440-B58F-DC40EA0830B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1072427-2F5F-7B49-B0B9-63B7AE474D9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935B5D8-7888-7943-B85F-D60364E4394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97FA9D4-7FFE-CB4C-9720-EA8CBCEF66A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7AC930-4B53-FD49-8851-7FC6E3CE60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44964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15</a:t>
            </a:fld>
            <a:endParaRPr lang="en-US" altLang="en-US"/>
          </a:p>
        </p:txBody>
      </p:sp>
    </p:spTree>
    <p:extLst>
      <p:ext uri="{BB962C8B-B14F-4D97-AF65-F5344CB8AC3E}">
        <p14:creationId xmlns:p14="http://schemas.microsoft.com/office/powerpoint/2010/main" val="104719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16</a:t>
            </a:fld>
            <a:endParaRPr lang="en-US" altLang="en-US"/>
          </a:p>
        </p:txBody>
      </p:sp>
    </p:spTree>
    <p:extLst>
      <p:ext uri="{BB962C8B-B14F-4D97-AF65-F5344CB8AC3E}">
        <p14:creationId xmlns:p14="http://schemas.microsoft.com/office/powerpoint/2010/main" val="402109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17</a:t>
            </a:fld>
            <a:endParaRPr lang="en-US" altLang="en-US"/>
          </a:p>
        </p:txBody>
      </p:sp>
    </p:spTree>
    <p:extLst>
      <p:ext uri="{BB962C8B-B14F-4D97-AF65-F5344CB8AC3E}">
        <p14:creationId xmlns:p14="http://schemas.microsoft.com/office/powerpoint/2010/main" val="258956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18</a:t>
            </a:fld>
            <a:endParaRPr lang="en-US" altLang="en-US"/>
          </a:p>
        </p:txBody>
      </p:sp>
    </p:spTree>
    <p:extLst>
      <p:ext uri="{BB962C8B-B14F-4D97-AF65-F5344CB8AC3E}">
        <p14:creationId xmlns:p14="http://schemas.microsoft.com/office/powerpoint/2010/main" val="51009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*Slide</a:t>
            </a:r>
          </a:p>
          <a:p>
            <a:r>
              <a:rPr lang="en-US" dirty="0"/>
              <a:t>Determining the closure of F is helpful in the decomposition process. The procedure for computing all functional dependencies used the rules of Armstrong's Axioms shown in the next slide.</a:t>
            </a:r>
          </a:p>
          <a:p>
            <a:endParaRPr dirty="0"/>
          </a:p>
        </p:txBody>
      </p:sp>
    </p:spTree>
    <p:extLst>
      <p:ext uri="{BB962C8B-B14F-4D97-AF65-F5344CB8AC3E}">
        <p14:creationId xmlns:p14="http://schemas.microsoft.com/office/powerpoint/2010/main" val="704732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(Here we have a relation R with attributes A, B, C, D, E, F. Suppose that from the real-world domain the set of functional dependencies, F, is determined to be those shown here.</a:t>
            </a:r>
          </a:p>
          <a:p>
            <a:r>
              <a:rPr lang="en-US" dirty="0"/>
              <a:t>We can use Armstrong Axioms to determine the set of attributes that are functionally determined by some FD in this set, F.</a:t>
            </a:r>
          </a:p>
          <a:p>
            <a:endParaRPr lang="en-US" dirty="0"/>
          </a:p>
          <a:p>
            <a:r>
              <a:rPr lang="en-US" dirty="0"/>
              <a:t>Our goal is the minimal</a:t>
            </a:r>
            <a:r>
              <a:rPr lang="en-US" baseline="0" dirty="0"/>
              <a:t> set of completely nontrivial FDs such that all FDs that hold on the relation follow from the dependencies in the set. We can then use this set, F+, to testing if an attribute set is a superkey of R. </a:t>
            </a:r>
          </a:p>
          <a:p>
            <a:r>
              <a:rPr lang="en-US" baseline="0" dirty="0"/>
              <a:t>However, because F+ can get very large we can look at another way to use Armstrong’s Axioms to find </a:t>
            </a:r>
            <a:r>
              <a:rPr lang="en-US" baseline="0" dirty="0" err="1"/>
              <a:t>superkeys</a:t>
            </a:r>
            <a:r>
              <a:rPr lang="en-US" baseline="0" dirty="0"/>
              <a:t> using the closure of attribute sets.</a:t>
            </a:r>
            <a:endParaRPr dirty="0"/>
          </a:p>
        </p:txBody>
      </p:sp>
    </p:spTree>
    <p:extLst>
      <p:ext uri="{BB962C8B-B14F-4D97-AF65-F5344CB8AC3E}">
        <p14:creationId xmlns:p14="http://schemas.microsoft.com/office/powerpoint/2010/main" val="24929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The idea here is that we have the FDs for a relation and now we want to determine what are the </a:t>
            </a:r>
            <a:r>
              <a:rPr lang="en-US" dirty="0" err="1"/>
              <a:t>superkeys</a:t>
            </a:r>
            <a:r>
              <a:rPr lang="en-US" dirty="0"/>
              <a:t> based on the FDs for the relation.</a:t>
            </a:r>
          </a:p>
          <a:p>
            <a:r>
              <a:rPr lang="en-US" dirty="0"/>
              <a:t>The closure for an attribute is the set of attributes that can be determined by a given attribute set based on the FDs.</a:t>
            </a:r>
          </a:p>
          <a:p>
            <a:r>
              <a:rPr lang="en-US" dirty="0"/>
              <a:t>The first step is to find the attribute closure for each FD.</a:t>
            </a:r>
          </a:p>
          <a:p>
            <a:r>
              <a:rPr lang="en-US" dirty="0"/>
              <a:t>           </a:t>
            </a:r>
            <a:r>
              <a:rPr lang="en-US" u="sng" dirty="0"/>
              <a:t>FD		CLOSURE		CANDIDATE KEY</a:t>
            </a:r>
          </a:p>
          <a:p>
            <a:pPr marL="457200" indent="0">
              <a:spcBef>
                <a:spcPts val="600"/>
              </a:spcBef>
              <a:buNone/>
            </a:pPr>
            <a:r>
              <a:rPr lang="en-US" sz="1200" dirty="0"/>
              <a:t>A ➝ B :	ABE			ACD // Add CD to the left side of the FD</a:t>
            </a:r>
          </a:p>
          <a:p>
            <a:pPr marL="457200" indent="0">
              <a:spcBef>
                <a:spcPts val="600"/>
              </a:spcBef>
              <a:buNone/>
            </a:pPr>
            <a:r>
              <a:rPr lang="en-US" sz="1200" dirty="0"/>
              <a:t>CD ➝ E :	CDEAB		Already a candidate key as CD</a:t>
            </a:r>
          </a:p>
          <a:p>
            <a:pPr marL="457200" indent="0">
              <a:spcBef>
                <a:spcPts val="600"/>
              </a:spcBef>
              <a:buNone/>
            </a:pPr>
            <a:r>
              <a:rPr lang="en-US" sz="1200" dirty="0"/>
              <a:t>E ➝ A :	EAB			CDE</a:t>
            </a:r>
          </a:p>
          <a:p>
            <a:pPr marL="457200" indent="0">
              <a:spcBef>
                <a:spcPts val="600"/>
              </a:spcBef>
              <a:buNone/>
            </a:pPr>
            <a:r>
              <a:rPr lang="en-US" sz="1200" dirty="0"/>
              <a:t>B ➝ E :	BEA			BCD</a:t>
            </a:r>
          </a:p>
          <a:p>
            <a:endParaRPr lang="en-US" dirty="0"/>
          </a:p>
          <a:p>
            <a:r>
              <a:rPr lang="en-US" dirty="0"/>
              <a:t>Find the minimum set of left-hand  attributes that will generate all the attributes of R.</a:t>
            </a:r>
          </a:p>
          <a:p>
            <a:r>
              <a:rPr lang="en-US" dirty="0"/>
              <a:t>CD</a:t>
            </a:r>
          </a:p>
          <a:p>
            <a:endParaRPr lang="en-US" dirty="0"/>
          </a:p>
          <a:p>
            <a:endParaRPr lang="en-US" dirty="0"/>
          </a:p>
        </p:txBody>
      </p:sp>
    </p:spTree>
    <p:extLst>
      <p:ext uri="{BB962C8B-B14F-4D97-AF65-F5344CB8AC3E}">
        <p14:creationId xmlns:p14="http://schemas.microsoft.com/office/powerpoint/2010/main" val="237942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closure of attributes is the set of attributes of the relation that can be functionally determined based on Armstrong’s Axioms.</a:t>
            </a:r>
          </a:p>
          <a:p>
            <a:r>
              <a:rPr lang="en-US" dirty="0"/>
              <a:t>These</a:t>
            </a:r>
            <a:r>
              <a:rPr lang="en-US" baseline="0" dirty="0"/>
              <a:t> rules are used to determine the closure.</a:t>
            </a:r>
          </a:p>
          <a:p>
            <a:r>
              <a:rPr lang="en-US" baseline="0" dirty="0"/>
              <a:t>Trivial FD </a:t>
            </a:r>
            <a:r>
              <a:rPr lang="mr-IN" baseline="0" dirty="0"/>
              <a:t>–</a:t>
            </a:r>
            <a:r>
              <a:rPr lang="en-US" baseline="0" dirty="0"/>
              <a:t> the right side is a subset of the left side.</a:t>
            </a:r>
          </a:p>
          <a:p>
            <a:endParaRPr lang="en-US" baseline="0" dirty="0"/>
          </a:p>
          <a:p>
            <a:endParaRPr dirty="0"/>
          </a:p>
        </p:txBody>
      </p:sp>
    </p:spTree>
    <p:extLst>
      <p:ext uri="{BB962C8B-B14F-4D97-AF65-F5344CB8AC3E}">
        <p14:creationId xmlns:p14="http://schemas.microsoft.com/office/powerpoint/2010/main" val="1358108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charset="0"/>
                <a:cs typeface="Times New Roman"/>
              </a:rPr>
              <a:t>Step-by-step instructions on the following slides</a:t>
            </a:r>
          </a:p>
          <a:p>
            <a:endParaRPr/>
          </a:p>
        </p:txBody>
      </p:sp>
    </p:spTree>
    <p:extLst>
      <p:ext uri="{BB962C8B-B14F-4D97-AF65-F5344CB8AC3E}">
        <p14:creationId xmlns:p14="http://schemas.microsoft.com/office/powerpoint/2010/main" val="438163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414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2</a:t>
            </a:fld>
            <a:endParaRPr lang="en-US" altLang="en-US"/>
          </a:p>
        </p:txBody>
      </p:sp>
    </p:spTree>
    <p:extLst>
      <p:ext uri="{BB962C8B-B14F-4D97-AF65-F5344CB8AC3E}">
        <p14:creationId xmlns:p14="http://schemas.microsoft.com/office/powerpoint/2010/main" val="1727080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58551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8046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90936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Can AB be used as a key</a:t>
            </a:r>
            <a:r>
              <a:rPr lang="en-US" baseline="0" dirty="0"/>
              <a:t> to the relation r? No because it doesn’t include all the attributes of R.</a:t>
            </a:r>
            <a:endParaRPr dirty="0"/>
          </a:p>
        </p:txBody>
      </p:sp>
    </p:spTree>
    <p:extLst>
      <p:ext uri="{BB962C8B-B14F-4D97-AF65-F5344CB8AC3E}">
        <p14:creationId xmlns:p14="http://schemas.microsoft.com/office/powerpoint/2010/main" val="2765012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Helvetica" charset="0"/>
                <a:cs typeface="Times New Roman"/>
              </a:rPr>
              <a:t>Functional dependencies help to decompose schemas and minimize redundancy</a:t>
            </a:r>
          </a:p>
          <a:p>
            <a:endParaRPr dirty="0"/>
          </a:p>
        </p:txBody>
      </p:sp>
    </p:spTree>
    <p:extLst>
      <p:ext uri="{BB962C8B-B14F-4D97-AF65-F5344CB8AC3E}">
        <p14:creationId xmlns:p14="http://schemas.microsoft.com/office/powerpoint/2010/main" val="655727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Can either one be a key on its own? No</a:t>
            </a:r>
          </a:p>
          <a:p>
            <a:r>
              <a:rPr lang="en-US" dirty="0"/>
              <a:t>But SSN and </a:t>
            </a:r>
            <a:r>
              <a:rPr lang="en-US" dirty="0" err="1"/>
              <a:t>Hscode</a:t>
            </a:r>
            <a:r>
              <a:rPr lang="en-US" dirty="0"/>
              <a:t> can be a key.</a:t>
            </a:r>
          </a:p>
        </p:txBody>
      </p:sp>
    </p:spTree>
    <p:extLst>
      <p:ext uri="{BB962C8B-B14F-4D97-AF65-F5344CB8AC3E}">
        <p14:creationId xmlns:p14="http://schemas.microsoft.com/office/powerpoint/2010/main" val="2911107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canonical cover is a simplified set of functional dependencies that are derived from the given set. Having a simplified set allows for easier verification that changes to the database don't violate any of the FD integrity constraints.</a:t>
            </a:r>
          </a:p>
          <a:p>
            <a:r>
              <a:rPr lang="en-US" b="1" dirty="0"/>
              <a:t>Extraneous attributes </a:t>
            </a:r>
            <a:r>
              <a:rPr lang="en-US" dirty="0"/>
              <a:t>are those attributes that can be removed from an FD without changing the closure of the set of FDs.</a:t>
            </a:r>
            <a:endParaRPr dirty="0"/>
          </a:p>
        </p:txBody>
      </p:sp>
    </p:spTree>
    <p:extLst>
      <p:ext uri="{BB962C8B-B14F-4D97-AF65-F5344CB8AC3E}">
        <p14:creationId xmlns:p14="http://schemas.microsoft.com/office/powerpoint/2010/main" val="4075177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a:rPr>
              <a:t>Redundant attributes in the functional dependencies</a:t>
            </a:r>
          </a:p>
          <a:p>
            <a:endParaRPr dirty="0"/>
          </a:p>
        </p:txBody>
      </p:sp>
    </p:spTree>
    <p:extLst>
      <p:ext uri="{BB962C8B-B14F-4D97-AF65-F5344CB8AC3E}">
        <p14:creationId xmlns:p14="http://schemas.microsoft.com/office/powerpoint/2010/main" val="3601892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a:t>
            </a:r>
            <a:r>
              <a:rPr lang="en-US" baseline="0" dirty="0"/>
              <a:t> union rule states that if X-&gt; Y and X -&gt; Z, then X -&gt; YZ</a:t>
            </a:r>
            <a:endParaRPr dirty="0"/>
          </a:p>
        </p:txBody>
      </p:sp>
    </p:spTree>
    <p:extLst>
      <p:ext uri="{BB962C8B-B14F-4D97-AF65-F5344CB8AC3E}">
        <p14:creationId xmlns:p14="http://schemas.microsoft.com/office/powerpoint/2010/main" val="1321123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65006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3</a:t>
            </a:fld>
            <a:endParaRPr lang="en-US" altLang="en-US"/>
          </a:p>
        </p:txBody>
      </p:sp>
    </p:spTree>
    <p:extLst>
      <p:ext uri="{BB962C8B-B14F-4D97-AF65-F5344CB8AC3E}">
        <p14:creationId xmlns:p14="http://schemas.microsoft.com/office/powerpoint/2010/main" val="308592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40</a:t>
            </a:fld>
            <a:endParaRPr lang="en-US" altLang="en-US"/>
          </a:p>
        </p:txBody>
      </p:sp>
    </p:spTree>
    <p:extLst>
      <p:ext uri="{BB962C8B-B14F-4D97-AF65-F5344CB8AC3E}">
        <p14:creationId xmlns:p14="http://schemas.microsoft.com/office/powerpoint/2010/main" val="2757781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41</a:t>
            </a:fld>
            <a:endParaRPr lang="en-US" altLang="en-US"/>
          </a:p>
        </p:txBody>
      </p:sp>
    </p:spTree>
    <p:extLst>
      <p:ext uri="{BB962C8B-B14F-4D97-AF65-F5344CB8AC3E}">
        <p14:creationId xmlns:p14="http://schemas.microsoft.com/office/powerpoint/2010/main" val="523518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42</a:t>
            </a:fld>
            <a:endParaRPr lang="en-US" altLang="en-US"/>
          </a:p>
        </p:txBody>
      </p:sp>
    </p:spTree>
    <p:extLst>
      <p:ext uri="{BB962C8B-B14F-4D97-AF65-F5344CB8AC3E}">
        <p14:creationId xmlns:p14="http://schemas.microsoft.com/office/powerpoint/2010/main" val="437626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43</a:t>
            </a:fld>
            <a:endParaRPr lang="en-US" altLang="en-US"/>
          </a:p>
        </p:txBody>
      </p:sp>
    </p:spTree>
    <p:extLst>
      <p:ext uri="{BB962C8B-B14F-4D97-AF65-F5344CB8AC3E}">
        <p14:creationId xmlns:p14="http://schemas.microsoft.com/office/powerpoint/2010/main" val="116896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44</a:t>
            </a:fld>
            <a:endParaRPr lang="en-US" altLang="en-US"/>
          </a:p>
        </p:txBody>
      </p:sp>
    </p:spTree>
    <p:extLst>
      <p:ext uri="{BB962C8B-B14F-4D97-AF65-F5344CB8AC3E}">
        <p14:creationId xmlns:p14="http://schemas.microsoft.com/office/powerpoint/2010/main" val="39927468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45</a:t>
            </a:fld>
            <a:endParaRPr lang="en-US" altLang="en-US"/>
          </a:p>
        </p:txBody>
      </p:sp>
    </p:spTree>
    <p:extLst>
      <p:ext uri="{BB962C8B-B14F-4D97-AF65-F5344CB8AC3E}">
        <p14:creationId xmlns:p14="http://schemas.microsoft.com/office/powerpoint/2010/main" val="2618522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46</a:t>
            </a:fld>
            <a:endParaRPr lang="en-US" altLang="en-US"/>
          </a:p>
        </p:txBody>
      </p:sp>
    </p:spTree>
    <p:extLst>
      <p:ext uri="{BB962C8B-B14F-4D97-AF65-F5344CB8AC3E}">
        <p14:creationId xmlns:p14="http://schemas.microsoft.com/office/powerpoint/2010/main" val="1545521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47</a:t>
            </a:fld>
            <a:endParaRPr lang="en-US" altLang="en-US"/>
          </a:p>
        </p:txBody>
      </p:sp>
    </p:spTree>
    <p:extLst>
      <p:ext uri="{BB962C8B-B14F-4D97-AF65-F5344CB8AC3E}">
        <p14:creationId xmlns:p14="http://schemas.microsoft.com/office/powerpoint/2010/main" val="61305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7</a:t>
            </a:fld>
            <a:endParaRPr lang="en-US" altLang="en-US"/>
          </a:p>
        </p:txBody>
      </p:sp>
    </p:spTree>
    <p:extLst>
      <p:ext uri="{BB962C8B-B14F-4D97-AF65-F5344CB8AC3E}">
        <p14:creationId xmlns:p14="http://schemas.microsoft.com/office/powerpoint/2010/main" val="3511715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8</a:t>
            </a:fld>
            <a:endParaRPr lang="en-US" altLang="en-US"/>
          </a:p>
        </p:txBody>
      </p:sp>
    </p:spTree>
    <p:extLst>
      <p:ext uri="{BB962C8B-B14F-4D97-AF65-F5344CB8AC3E}">
        <p14:creationId xmlns:p14="http://schemas.microsoft.com/office/powerpoint/2010/main" val="1706891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9</a:t>
            </a:fld>
            <a:endParaRPr lang="en-US" altLang="en-US"/>
          </a:p>
        </p:txBody>
      </p:sp>
    </p:spTree>
    <p:extLst>
      <p:ext uri="{BB962C8B-B14F-4D97-AF65-F5344CB8AC3E}">
        <p14:creationId xmlns:p14="http://schemas.microsoft.com/office/powerpoint/2010/main" val="313643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11</a:t>
            </a:fld>
            <a:endParaRPr lang="en-US" altLang="en-US"/>
          </a:p>
        </p:txBody>
      </p:sp>
    </p:spTree>
    <p:extLst>
      <p:ext uri="{BB962C8B-B14F-4D97-AF65-F5344CB8AC3E}">
        <p14:creationId xmlns:p14="http://schemas.microsoft.com/office/powerpoint/2010/main" val="1615838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13</a:t>
            </a:fld>
            <a:endParaRPr lang="en-US" altLang="en-US"/>
          </a:p>
        </p:txBody>
      </p:sp>
    </p:spTree>
    <p:extLst>
      <p:ext uri="{BB962C8B-B14F-4D97-AF65-F5344CB8AC3E}">
        <p14:creationId xmlns:p14="http://schemas.microsoft.com/office/powerpoint/2010/main" val="18537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14</a:t>
            </a:fld>
            <a:endParaRPr lang="en-US" altLang="en-US"/>
          </a:p>
        </p:txBody>
      </p:sp>
    </p:spTree>
    <p:extLst>
      <p:ext uri="{BB962C8B-B14F-4D97-AF65-F5344CB8AC3E}">
        <p14:creationId xmlns:p14="http://schemas.microsoft.com/office/powerpoint/2010/main" val="265616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3307413"/>
            <a:ext cx="6400800" cy="1314450"/>
          </a:xfrm>
        </p:spPr>
        <p:txBody>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10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10/10/2022</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Times New Roman"/>
                <a:cs typeface="Times New Roman"/>
              </a:defRPr>
            </a:lvl1pPr>
          </a:lstStyle>
          <a:p>
            <a:pPr marL="76676"/>
            <a:fld id="{81D60167-4931-47E6-BA6A-407CBD079E47}" type="slidenum">
              <a:rPr lang="en-US" spc="4" smtClean="0"/>
              <a:pPr marL="76676"/>
              <a:t>‹#›</a:t>
            </a:fld>
            <a:endParaRPr lang="en-US" spc="4" dirty="0"/>
          </a:p>
        </p:txBody>
      </p:sp>
    </p:spTree>
    <p:extLst>
      <p:ext uri="{BB962C8B-B14F-4D97-AF65-F5344CB8AC3E}">
        <p14:creationId xmlns:p14="http://schemas.microsoft.com/office/powerpoint/2010/main" val="24293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1638"/>
            <a:ext cx="8229600" cy="503226"/>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199" y="1024864"/>
            <a:ext cx="8435187" cy="3896940"/>
          </a:xfr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66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CMSC 508 – Database Theory</a:t>
            </a:r>
          </a:p>
        </p:txBody>
      </p:sp>
    </p:spTree>
    <p:extLst>
      <p:ext uri="{BB962C8B-B14F-4D97-AF65-F5344CB8AC3E}">
        <p14:creationId xmlns:p14="http://schemas.microsoft.com/office/powerpoint/2010/main" val="36075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7089"/>
            <a:ext cx="8229600" cy="478680"/>
          </a:xfrm>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199" y="975770"/>
            <a:ext cx="4255949" cy="4062636"/>
          </a:xfrm>
        </p:spPr>
        <p:txBody>
          <a:bodyPr/>
          <a:lstStyle>
            <a:lvl1pPr>
              <a:defRPr sz="2400"/>
            </a:lvl1pPr>
            <a:lvl2pPr marL="457200">
              <a:defRPr sz="2200"/>
            </a:lvl2pPr>
            <a:lvl3pPr marL="685800">
              <a:defRPr sz="2000"/>
            </a:lvl3pPr>
            <a:lvl4pPr marL="914400">
              <a:defRPr sz="1800"/>
            </a:lvl4pPr>
            <a:lvl5pPr marL="1143000">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975770"/>
            <a:ext cx="4391472" cy="4062635"/>
          </a:xfrm>
        </p:spPr>
        <p:txBody>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458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7089"/>
            <a:ext cx="8229600" cy="566535"/>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10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5522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7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437"/>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303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38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19971C4A-CA8E-E047-B441-955C61CB710D}"/>
              </a:ext>
            </a:extLst>
          </p:cNvPr>
          <p:cNvSpPr>
            <a:spLocks noGrp="1"/>
          </p:cNvSpPr>
          <p:nvPr>
            <p:ph type="title"/>
          </p:nvPr>
        </p:nvSpPr>
        <p:spPr bwMode="auto">
          <a:xfrm>
            <a:off x="457200" y="501134"/>
            <a:ext cx="8229600" cy="51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099" name="Text Placeholder 2">
            <a:extLst>
              <a:ext uri="{FF2B5EF4-FFF2-40B4-BE49-F238E27FC236}">
                <a16:creationId xmlns:a16="http://schemas.microsoft.com/office/drawing/2014/main" id="{DE5AA21D-AD9D-E14F-8B06-AC939C289BC7}"/>
              </a:ext>
            </a:extLst>
          </p:cNvPr>
          <p:cNvSpPr>
            <a:spLocks noGrp="1"/>
          </p:cNvSpPr>
          <p:nvPr>
            <p:ph type="body" idx="1"/>
          </p:nvPr>
        </p:nvSpPr>
        <p:spPr bwMode="auto">
          <a:xfrm>
            <a:off x="457199" y="1063624"/>
            <a:ext cx="8465871" cy="35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a:extLst>
              <a:ext uri="{FF2B5EF4-FFF2-40B4-BE49-F238E27FC236}">
                <a16:creationId xmlns:a16="http://schemas.microsoft.com/office/drawing/2014/main" id="{36AED857-6D14-0749-8E57-701DF3BB21F2}"/>
              </a:ext>
            </a:extLst>
          </p:cNvPr>
          <p:cNvSpPr>
            <a:spLocks noGrp="1"/>
          </p:cNvSpPr>
          <p:nvPr>
            <p:ph type="sldNum" sz="quarter" idx="4"/>
          </p:nvPr>
        </p:nvSpPr>
        <p:spPr>
          <a:xfrm>
            <a:off x="6789470" y="4784556"/>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7B03A4-58FC-574B-8D88-C0C66037B3F9}" type="slidenum">
              <a:rPr lang="en-US" altLang="en-US"/>
              <a:pPr/>
              <a:t>‹#›</a:t>
            </a:fld>
            <a:endParaRPr lang="en-US" altLang="en-US"/>
          </a:p>
        </p:txBody>
      </p:sp>
      <p:sp>
        <p:nvSpPr>
          <p:cNvPr id="7" name="Rectangle 6">
            <a:extLst>
              <a:ext uri="{FF2B5EF4-FFF2-40B4-BE49-F238E27FC236}">
                <a16:creationId xmlns:a16="http://schemas.microsoft.com/office/drawing/2014/main" id="{7AEAE817-D31F-48B2-8776-86E0F93865EE}"/>
              </a:ext>
            </a:extLst>
          </p:cNvPr>
          <p:cNvSpPr/>
          <p:nvPr userDrawn="1"/>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D6CDD8-0793-4C2D-98A7-58A14AFF403F}"/>
              </a:ext>
            </a:extLst>
          </p:cNvPr>
          <p:cNvSpPr txBox="1"/>
          <p:nvPr userDrawn="1"/>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9" name="TextBox 8">
            <a:extLst>
              <a:ext uri="{FF2B5EF4-FFF2-40B4-BE49-F238E27FC236}">
                <a16:creationId xmlns:a16="http://schemas.microsoft.com/office/drawing/2014/main" id="{A534CB1E-A9EF-4C95-910D-37323D4CDA0C}"/>
              </a:ext>
            </a:extLst>
          </p:cNvPr>
          <p:cNvSpPr txBox="1"/>
          <p:nvPr userDrawn="1"/>
        </p:nvSpPr>
        <p:spPr>
          <a:xfrm>
            <a:off x="7022505" y="43934"/>
            <a:ext cx="2000869" cy="369332"/>
          </a:xfrm>
          <a:prstGeom prst="rect">
            <a:avLst/>
          </a:prstGeom>
          <a:noFill/>
        </p:spPr>
        <p:txBody>
          <a:bodyPr wrap="none" rtlCol="0">
            <a:spAutoFit/>
          </a:bodyPr>
          <a:lstStyle/>
          <a:p>
            <a:pPr algn="r"/>
            <a:r>
              <a:rPr lang="en-US" b="1" dirty="0"/>
              <a:t>Quiz 3 Study Guide</a:t>
            </a:r>
          </a:p>
        </p:txBody>
      </p:sp>
      <p:pic>
        <p:nvPicPr>
          <p:cNvPr id="10" name="Picture 9" descr="A picture containing drawing&#10;&#10;Description automatically generated">
            <a:extLst>
              <a:ext uri="{FF2B5EF4-FFF2-40B4-BE49-F238E27FC236}">
                <a16:creationId xmlns:a16="http://schemas.microsoft.com/office/drawing/2014/main" id="{7DC27B5E-842F-40D7-8B4E-0A1CEF9C09DF}"/>
              </a:ext>
            </a:extLst>
          </p:cNvPr>
          <p:cNvPicPr>
            <a:picLocks noChangeAspect="1"/>
          </p:cNvPicPr>
          <p:nvPr userDrawn="1"/>
        </p:nvPicPr>
        <p:blipFill>
          <a:blip r:embed="rId12">
            <a:alphaModFix/>
          </a:blip>
          <a:stretch>
            <a:fillRect/>
          </a:stretch>
        </p:blipFill>
        <p:spPr>
          <a:xfrm>
            <a:off x="3511244" y="91440"/>
            <a:ext cx="2121513" cy="27432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1" r:id="rId10"/>
  </p:sldLayoutIdLst>
  <p:txStyles>
    <p:titleStyle>
      <a:lvl1pPr algn="ctr" defTabSz="457200" rtl="0" eaLnBrk="1" fontAlgn="base" hangingPunct="1">
        <a:spcBef>
          <a:spcPct val="0"/>
        </a:spcBef>
        <a:spcAft>
          <a:spcPct val="0"/>
        </a:spcAft>
        <a:defRPr sz="3600" kern="1200">
          <a:solidFill>
            <a:schemeClr val="tx1"/>
          </a:solidFill>
          <a:latin typeface="+mj-lt"/>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panose="020B0600070205080204"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ＭＳ Ｐゴシック"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hyperlink" Target="http://raymondcho.net/RelationalDatabaseTools/RelationalDatabaseTool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raymondcho.net/RelationalDatabaseTools/RelationalDatabaseTool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gif"/></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FB5718-2BBF-4DDA-AD21-1CE06ECF17AA}"/>
              </a:ext>
            </a:extLst>
          </p:cNvPr>
          <p:cNvSpPr>
            <a:spLocks noGrp="1"/>
          </p:cNvSpPr>
          <p:nvPr>
            <p:ph type="ctrTitle"/>
          </p:nvPr>
        </p:nvSpPr>
        <p:spPr/>
        <p:txBody>
          <a:bodyPr/>
          <a:lstStyle/>
          <a:p>
            <a:pPr>
              <a:spcBef>
                <a:spcPts val="0"/>
              </a:spcBef>
            </a:pPr>
            <a:br>
              <a:rPr lang="en-US" dirty="0"/>
            </a:br>
            <a:r>
              <a:rPr lang="en-US" dirty="0"/>
              <a:t>Week 8 – Class 14 - Wednesday</a:t>
            </a:r>
            <a:br>
              <a:rPr lang="en-US" dirty="0"/>
            </a:br>
            <a:r>
              <a:rPr lang="en-US" dirty="0"/>
              <a:t>Quiz 3 Study Guide</a:t>
            </a:r>
          </a:p>
        </p:txBody>
      </p:sp>
      <p:sp>
        <p:nvSpPr>
          <p:cNvPr id="7" name="Subtitle 6">
            <a:extLst>
              <a:ext uri="{FF2B5EF4-FFF2-40B4-BE49-F238E27FC236}">
                <a16:creationId xmlns:a16="http://schemas.microsoft.com/office/drawing/2014/main" id="{7E1B307A-840F-465E-AE3B-DE37568D8E99}"/>
              </a:ext>
            </a:extLst>
          </p:cNvPr>
          <p:cNvSpPr>
            <a:spLocks noGrp="1"/>
          </p:cNvSpPr>
          <p:nvPr>
            <p:ph type="subTitle" idx="1"/>
          </p:nvPr>
        </p:nvSpPr>
        <p:spPr>
          <a:xfrm>
            <a:off x="0" y="3774773"/>
            <a:ext cx="9144000" cy="1314450"/>
          </a:xfrm>
        </p:spPr>
        <p:txBody>
          <a:bodyPr/>
          <a:lstStyle/>
          <a:p>
            <a:pPr marL="9525" marR="3810"/>
            <a:r>
              <a:rPr lang="en-US" sz="1600" dirty="0">
                <a:latin typeface="Helvetica" charset="0"/>
                <a:cs typeface="Times New Roman"/>
              </a:rPr>
              <a:t>Database System Concepts, 6th Ed. by </a:t>
            </a:r>
            <a:r>
              <a:rPr lang="en-US" sz="1600" dirty="0" err="1">
                <a:latin typeface="Helvetica" charset="0"/>
                <a:cs typeface="Times New Roman"/>
              </a:rPr>
              <a:t>Silberschatz</a:t>
            </a:r>
            <a:r>
              <a:rPr lang="en-US" sz="1600" dirty="0">
                <a:latin typeface="Helvetica" charset="0"/>
                <a:cs typeface="Times New Roman"/>
              </a:rPr>
              <a:t>, </a:t>
            </a:r>
            <a:r>
              <a:rPr lang="en-US" sz="1600" dirty="0" err="1">
                <a:latin typeface="Helvetica" charset="0"/>
                <a:cs typeface="Times New Roman"/>
              </a:rPr>
              <a:t>Korth</a:t>
            </a:r>
            <a:r>
              <a:rPr lang="en-US" sz="1600" dirty="0">
                <a:latin typeface="Helvetica" charset="0"/>
                <a:cs typeface="Times New Roman"/>
              </a:rPr>
              <a:t>, Sudarshan, 2011, </a:t>
            </a:r>
            <a:r>
              <a:rPr lang="en-US" sz="1600" i="1" dirty="0">
                <a:latin typeface="Helvetica" charset="0"/>
                <a:cs typeface="Times New Roman"/>
              </a:rPr>
              <a:t>Chapter 7</a:t>
            </a:r>
          </a:p>
          <a:p>
            <a:pPr marL="9525" marR="3810"/>
            <a:r>
              <a:rPr lang="en-US" sz="1600" dirty="0">
                <a:latin typeface="Helvetica" charset="0"/>
                <a:cs typeface="Times New Roman"/>
              </a:rPr>
              <a:t>Database Management Systems, 3rd Ed. by Ramakrishnan, </a:t>
            </a:r>
            <a:r>
              <a:rPr lang="en-US" sz="1600" dirty="0" err="1">
                <a:latin typeface="Helvetica" charset="0"/>
                <a:cs typeface="Times New Roman"/>
              </a:rPr>
              <a:t>Gehrke</a:t>
            </a:r>
            <a:r>
              <a:rPr lang="en-US" sz="1600" dirty="0">
                <a:latin typeface="Helvetica" charset="0"/>
                <a:cs typeface="Times New Roman"/>
              </a:rPr>
              <a:t>, 2003, </a:t>
            </a:r>
            <a:r>
              <a:rPr lang="en-US" sz="1600" i="1" dirty="0">
                <a:latin typeface="Helvetica" charset="0"/>
                <a:cs typeface="Times New Roman"/>
              </a:rPr>
              <a:t>Chapter 19 </a:t>
            </a:r>
          </a:p>
          <a:p>
            <a:endParaRPr lang="en-US" sz="1600" dirty="0"/>
          </a:p>
        </p:txBody>
      </p:sp>
      <p:sp>
        <p:nvSpPr>
          <p:cNvPr id="2" name="object 2"/>
          <p:cNvSpPr txBox="1"/>
          <p:nvPr/>
        </p:nvSpPr>
        <p:spPr>
          <a:xfrm>
            <a:off x="1280732" y="505539"/>
            <a:ext cx="2189321" cy="230832"/>
          </a:xfrm>
          <a:prstGeom prst="rect">
            <a:avLst/>
          </a:prstGeom>
        </p:spPr>
        <p:txBody>
          <a:bodyPr vert="horz" wrap="square" lIns="0" tIns="0" rIns="0" bIns="0" rtlCol="0">
            <a:spAutoFit/>
          </a:bodyPr>
          <a:lstStyle/>
          <a:p>
            <a:pPr marL="9525"/>
            <a:r>
              <a:rPr sz="1500" b="1" spc="-217" dirty="0">
                <a:solidFill>
                  <a:srgbClr val="FFFFFF"/>
                </a:solidFill>
                <a:latin typeface="Times New Roman"/>
                <a:cs typeface="Times New Roman"/>
              </a:rPr>
              <a:t>CMS</a:t>
            </a:r>
            <a:r>
              <a:rPr sz="1500" b="1" spc="-206"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38" dirty="0">
                <a:solidFill>
                  <a:srgbClr val="FFFFFF"/>
                </a:solidFill>
                <a:latin typeface="Times New Roman"/>
                <a:cs typeface="Times New Roman"/>
              </a:rPr>
              <a:t> </a:t>
            </a:r>
            <a:r>
              <a:rPr sz="1500" b="1" spc="-101"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4" dirty="0">
                <a:solidFill>
                  <a:srgbClr val="FFFFFF"/>
                </a:solidFill>
                <a:latin typeface="Times New Roman"/>
                <a:cs typeface="Times New Roman"/>
              </a:rPr>
              <a:t>abase</a:t>
            </a:r>
            <a:r>
              <a:rPr sz="1500" b="1" spc="-30" dirty="0">
                <a:solidFill>
                  <a:srgbClr val="FFFFFF"/>
                </a:solidFill>
                <a:latin typeface="Times New Roman"/>
                <a:cs typeface="Times New Roman"/>
              </a:rPr>
              <a:t> </a:t>
            </a:r>
            <a:r>
              <a:rPr sz="1500" b="1" spc="-71" dirty="0">
                <a:solidFill>
                  <a:srgbClr val="FFFFFF"/>
                </a:solidFill>
                <a:latin typeface="Times New Roman"/>
                <a:cs typeface="Times New Roman"/>
              </a:rPr>
              <a:t>Theo</a:t>
            </a:r>
            <a:r>
              <a:rPr sz="1500" b="1" spc="-4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6" name="object 6"/>
          <p:cNvSpPr txBox="1"/>
          <p:nvPr/>
        </p:nvSpPr>
        <p:spPr>
          <a:xfrm>
            <a:off x="7392923" y="4847654"/>
            <a:ext cx="77153" cy="138499"/>
          </a:xfrm>
          <a:prstGeom prst="rect">
            <a:avLst/>
          </a:prstGeom>
        </p:spPr>
        <p:txBody>
          <a:bodyPr vert="horz" wrap="square" lIns="0" tIns="0" rIns="0" bIns="0" rtlCol="0">
            <a:spAutoFit/>
          </a:bodyPr>
          <a:lstStyle/>
          <a:p>
            <a:pPr marL="9525"/>
            <a:r>
              <a:rPr sz="900" spc="4" dirty="0">
                <a:solidFill>
                  <a:srgbClr val="888888"/>
                </a:solidFill>
                <a:latin typeface="Times New Roman"/>
                <a:cs typeface="Times New Roman"/>
              </a:rPr>
              <a:t>1</a:t>
            </a:r>
            <a:endParaRPr sz="900">
              <a:latin typeface="Times New Roman"/>
              <a:cs typeface="Times New Roman"/>
            </a:endParaRPr>
          </a:p>
        </p:txBody>
      </p:sp>
    </p:spTree>
    <p:extLst>
      <p:ext uri="{BB962C8B-B14F-4D97-AF65-F5344CB8AC3E}">
        <p14:creationId xmlns:p14="http://schemas.microsoft.com/office/powerpoint/2010/main" val="1362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0DA0E-5728-40B7-A377-141B1C1872D8}"/>
              </a:ext>
            </a:extLst>
          </p:cNvPr>
          <p:cNvSpPr>
            <a:spLocks noGrp="1"/>
          </p:cNvSpPr>
          <p:nvPr>
            <p:ph type="title"/>
          </p:nvPr>
        </p:nvSpPr>
        <p:spPr/>
        <p:txBody>
          <a:bodyPr/>
          <a:lstStyle/>
          <a:p>
            <a:r>
              <a:rPr lang="en-US" dirty="0"/>
              <a:t>Decomposed into BCNF</a:t>
            </a:r>
          </a:p>
        </p:txBody>
      </p:sp>
      <p:sp>
        <p:nvSpPr>
          <p:cNvPr id="3" name="Content Placeholder 2">
            <a:extLst>
              <a:ext uri="{FF2B5EF4-FFF2-40B4-BE49-F238E27FC236}">
                <a16:creationId xmlns:a16="http://schemas.microsoft.com/office/drawing/2014/main" id="{A3E88381-E4BD-4585-922D-B0FD84855E72}"/>
              </a:ext>
            </a:extLst>
          </p:cNvPr>
          <p:cNvSpPr>
            <a:spLocks noGrp="1"/>
          </p:cNvSpPr>
          <p:nvPr>
            <p:ph sz="half" idx="1"/>
          </p:nvPr>
        </p:nvSpPr>
        <p:spPr/>
        <p:txBody>
          <a:bodyPr/>
          <a:lstStyle/>
          <a:p>
            <a:endParaRPr lang="en-US" sz="1800" dirty="0"/>
          </a:p>
          <a:p>
            <a:r>
              <a:rPr lang="en-US" sz="1800" dirty="0"/>
              <a:t>Simple decomposition</a:t>
            </a:r>
          </a:p>
          <a:p>
            <a:pPr lvl="1"/>
            <a:r>
              <a:rPr lang="en-US" sz="1600" dirty="0"/>
              <a:t>Started with 1 table</a:t>
            </a:r>
          </a:p>
          <a:p>
            <a:pPr lvl="1"/>
            <a:r>
              <a:rPr lang="en-US" sz="1600" dirty="0"/>
              <a:t>Finished with 4 tables,</a:t>
            </a:r>
            <a:br>
              <a:rPr lang="en-US" sz="1600" dirty="0"/>
            </a:br>
            <a:r>
              <a:rPr lang="en-US" sz="1600" dirty="0"/>
              <a:t>each table in BCNF</a:t>
            </a:r>
          </a:p>
          <a:p>
            <a:pPr lvl="1"/>
            <a:r>
              <a:rPr lang="en-US" sz="1600" dirty="0"/>
              <a:t>No duplicate values hiding in keys.</a:t>
            </a:r>
          </a:p>
          <a:p>
            <a:pPr lvl="1"/>
            <a:r>
              <a:rPr lang="en-US" sz="1600" dirty="0"/>
              <a:t>Natural join will recreate original data table.</a:t>
            </a:r>
          </a:p>
          <a:p>
            <a:r>
              <a:rPr lang="en-US" sz="1800" dirty="0"/>
              <a:t>For fun – write a query that finds all instructors who like Perl!</a:t>
            </a:r>
          </a:p>
        </p:txBody>
      </p:sp>
      <p:graphicFrame>
        <p:nvGraphicFramePr>
          <p:cNvPr id="5" name="Content Placeholder 4">
            <a:extLst>
              <a:ext uri="{FF2B5EF4-FFF2-40B4-BE49-F238E27FC236}">
                <a16:creationId xmlns:a16="http://schemas.microsoft.com/office/drawing/2014/main" id="{E55C4599-9BBE-4358-BA83-8076CE7D967E}"/>
              </a:ext>
            </a:extLst>
          </p:cNvPr>
          <p:cNvGraphicFramePr>
            <a:graphicFrameLocks noGrp="1"/>
          </p:cNvGraphicFramePr>
          <p:nvPr>
            <p:ph sz="half" idx="2"/>
            <p:extLst>
              <p:ext uri="{D42A27DB-BD31-4B8C-83A1-F6EECF244321}">
                <p14:modId xmlns:p14="http://schemas.microsoft.com/office/powerpoint/2010/main" val="2066942913"/>
              </p:ext>
            </p:extLst>
          </p:nvPr>
        </p:nvGraphicFramePr>
        <p:xfrm>
          <a:off x="4772260" y="1349004"/>
          <a:ext cx="1792930" cy="548640"/>
        </p:xfrm>
        <a:graphic>
          <a:graphicData uri="http://schemas.openxmlformats.org/drawingml/2006/table">
            <a:tbl>
              <a:tblPr/>
              <a:tblGrid>
                <a:gridCol w="896465">
                  <a:extLst>
                    <a:ext uri="{9D8B030D-6E8A-4147-A177-3AD203B41FA5}">
                      <a16:colId xmlns:a16="http://schemas.microsoft.com/office/drawing/2014/main" val="3456159459"/>
                    </a:ext>
                  </a:extLst>
                </a:gridCol>
                <a:gridCol w="896465">
                  <a:extLst>
                    <a:ext uri="{9D8B030D-6E8A-4147-A177-3AD203B41FA5}">
                      <a16:colId xmlns:a16="http://schemas.microsoft.com/office/drawing/2014/main" val="3268364962"/>
                    </a:ext>
                  </a:extLst>
                </a:gridCol>
              </a:tblGrid>
              <a:tr h="144304">
                <a:tc>
                  <a:txBody>
                    <a:bodyPr/>
                    <a:lstStyle/>
                    <a:p>
                      <a:pPr rtl="0" fontAlgn="b"/>
                      <a:r>
                        <a:rPr lang="en-US" sz="1000" b="1" u="sng" dirty="0" err="1">
                          <a:effectLst/>
                        </a:rPr>
                        <a:t>CourseID</a:t>
                      </a:r>
                      <a:endParaRPr lang="en-US" sz="1000" b="1" u="sng" dirty="0">
                        <a:effectLst/>
                      </a:endParaRP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000" b="1">
                          <a:effectLst/>
                        </a:rPr>
                        <a:t>Course Name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93904263"/>
                  </a:ext>
                </a:extLst>
              </a:tr>
              <a:tr h="144304">
                <a:tc>
                  <a:txBody>
                    <a:bodyPr/>
                    <a:lstStyle/>
                    <a:p>
                      <a:pPr rtl="0" fontAlgn="b"/>
                      <a:r>
                        <a:rPr lang="en-US" sz="1000">
                          <a:effectLst/>
                        </a:rPr>
                        <a:t>CMSC508</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000">
                          <a:effectLst/>
                        </a:rPr>
                        <a:t>Databases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58526371"/>
                  </a:ext>
                </a:extLst>
              </a:tr>
              <a:tr h="144304">
                <a:tc>
                  <a:txBody>
                    <a:bodyPr/>
                    <a:lstStyle/>
                    <a:p>
                      <a:pPr rtl="0" fontAlgn="b"/>
                      <a:r>
                        <a:rPr lang="en-US" sz="1000">
                          <a:effectLst/>
                        </a:rPr>
                        <a:t>CMSC255</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000" dirty="0">
                          <a:effectLst/>
                        </a:rPr>
                        <a:t>Intro to Coding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20533"/>
                  </a:ext>
                </a:extLst>
              </a:tr>
            </a:tbl>
          </a:graphicData>
        </a:graphic>
      </p:graphicFrame>
      <p:graphicFrame>
        <p:nvGraphicFramePr>
          <p:cNvPr id="7" name="Table 6">
            <a:extLst>
              <a:ext uri="{FF2B5EF4-FFF2-40B4-BE49-F238E27FC236}">
                <a16:creationId xmlns:a16="http://schemas.microsoft.com/office/drawing/2014/main" id="{4CF589C1-5769-4FEC-BBFB-B0B176166D6D}"/>
              </a:ext>
            </a:extLst>
          </p:cNvPr>
          <p:cNvGraphicFramePr>
            <a:graphicFrameLocks noGrp="1"/>
          </p:cNvGraphicFramePr>
          <p:nvPr>
            <p:extLst>
              <p:ext uri="{D42A27DB-BD31-4B8C-83A1-F6EECF244321}">
                <p14:modId xmlns:p14="http://schemas.microsoft.com/office/powerpoint/2010/main" val="1673794187"/>
              </p:ext>
            </p:extLst>
          </p:nvPr>
        </p:nvGraphicFramePr>
        <p:xfrm>
          <a:off x="4625045" y="2483303"/>
          <a:ext cx="1940145" cy="853440"/>
        </p:xfrm>
        <a:graphic>
          <a:graphicData uri="http://schemas.openxmlformats.org/drawingml/2006/table">
            <a:tbl>
              <a:tblPr/>
              <a:tblGrid>
                <a:gridCol w="477724">
                  <a:extLst>
                    <a:ext uri="{9D8B030D-6E8A-4147-A177-3AD203B41FA5}">
                      <a16:colId xmlns:a16="http://schemas.microsoft.com/office/drawing/2014/main" val="873728565"/>
                    </a:ext>
                  </a:extLst>
                </a:gridCol>
                <a:gridCol w="740960">
                  <a:extLst>
                    <a:ext uri="{9D8B030D-6E8A-4147-A177-3AD203B41FA5}">
                      <a16:colId xmlns:a16="http://schemas.microsoft.com/office/drawing/2014/main" val="984713978"/>
                    </a:ext>
                  </a:extLst>
                </a:gridCol>
                <a:gridCol w="721461">
                  <a:extLst>
                    <a:ext uri="{9D8B030D-6E8A-4147-A177-3AD203B41FA5}">
                      <a16:colId xmlns:a16="http://schemas.microsoft.com/office/drawing/2014/main" val="3227254326"/>
                    </a:ext>
                  </a:extLst>
                </a:gridCol>
              </a:tblGrid>
              <a:tr h="160020">
                <a:tc>
                  <a:txBody>
                    <a:bodyPr/>
                    <a:lstStyle/>
                    <a:p>
                      <a:pPr algn="ctr" rtl="0" fontAlgn="b"/>
                      <a:r>
                        <a:rPr lang="en-US" sz="1200" b="1" u="sng">
                          <a:effectLst/>
                        </a:rPr>
                        <a:t>InstrID</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dirty="0">
                          <a:effectLst/>
                        </a:rPr>
                        <a:t>First Name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a:effectLst/>
                        </a:rPr>
                        <a:t>Last Name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14242893"/>
                  </a:ext>
                </a:extLst>
              </a:tr>
              <a:tr h="160020">
                <a:tc>
                  <a:txBody>
                    <a:bodyPr/>
                    <a:lstStyle/>
                    <a:p>
                      <a:pPr algn="ctr" rtl="0" fontAlgn="b"/>
                      <a:r>
                        <a:rPr lang="en-US" sz="1200">
                          <a:effectLst/>
                        </a:rPr>
                        <a:t>V001</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dirty="0">
                          <a:effectLst/>
                        </a:rPr>
                        <a:t>John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Leonard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925018"/>
                  </a:ext>
                </a:extLst>
              </a:tr>
              <a:tr h="160020">
                <a:tc>
                  <a:txBody>
                    <a:bodyPr/>
                    <a:lstStyle/>
                    <a:p>
                      <a:pPr algn="ctr" rtl="0" fontAlgn="b"/>
                      <a:r>
                        <a:rPr lang="en-US" sz="1200">
                          <a:effectLst/>
                        </a:rPr>
                        <a:t>V099</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Alberto</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Cano</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54347793"/>
                  </a:ext>
                </a:extLst>
              </a:tr>
              <a:tr h="160020">
                <a:tc>
                  <a:txBody>
                    <a:bodyPr/>
                    <a:lstStyle/>
                    <a:p>
                      <a:pPr algn="ctr" rtl="0" fontAlgn="b"/>
                      <a:r>
                        <a:rPr lang="en-US" sz="1200">
                          <a:effectLst/>
                        </a:rPr>
                        <a:t>V031</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200">
                          <a:effectLst/>
                        </a:rPr>
                        <a:t>John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200" dirty="0">
                          <a:effectLst/>
                        </a:rPr>
                        <a:t>Riley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317294"/>
                  </a:ext>
                </a:extLst>
              </a:tr>
            </a:tbl>
          </a:graphicData>
        </a:graphic>
      </p:graphicFrame>
      <p:graphicFrame>
        <p:nvGraphicFramePr>
          <p:cNvPr id="8" name="Table 7">
            <a:extLst>
              <a:ext uri="{FF2B5EF4-FFF2-40B4-BE49-F238E27FC236}">
                <a16:creationId xmlns:a16="http://schemas.microsoft.com/office/drawing/2014/main" id="{FBD0F6CC-234A-4A58-BCF2-2E0F0A75B167}"/>
              </a:ext>
            </a:extLst>
          </p:cNvPr>
          <p:cNvGraphicFramePr>
            <a:graphicFrameLocks noGrp="1"/>
          </p:cNvGraphicFramePr>
          <p:nvPr>
            <p:extLst>
              <p:ext uri="{D42A27DB-BD31-4B8C-83A1-F6EECF244321}">
                <p14:modId xmlns:p14="http://schemas.microsoft.com/office/powerpoint/2010/main" val="2215230294"/>
              </p:ext>
            </p:extLst>
          </p:nvPr>
        </p:nvGraphicFramePr>
        <p:xfrm>
          <a:off x="5177371" y="3796183"/>
          <a:ext cx="1200280" cy="1280160"/>
        </p:xfrm>
        <a:graphic>
          <a:graphicData uri="http://schemas.openxmlformats.org/drawingml/2006/table">
            <a:tbl>
              <a:tblPr/>
              <a:tblGrid>
                <a:gridCol w="624146">
                  <a:extLst>
                    <a:ext uri="{9D8B030D-6E8A-4147-A177-3AD203B41FA5}">
                      <a16:colId xmlns:a16="http://schemas.microsoft.com/office/drawing/2014/main" val="2841737723"/>
                    </a:ext>
                  </a:extLst>
                </a:gridCol>
                <a:gridCol w="576134">
                  <a:extLst>
                    <a:ext uri="{9D8B030D-6E8A-4147-A177-3AD203B41FA5}">
                      <a16:colId xmlns:a16="http://schemas.microsoft.com/office/drawing/2014/main" val="2243906712"/>
                    </a:ext>
                  </a:extLst>
                </a:gridCol>
              </a:tblGrid>
              <a:tr h="160020">
                <a:tc>
                  <a:txBody>
                    <a:bodyPr/>
                    <a:lstStyle/>
                    <a:p>
                      <a:pPr algn="ctr" rtl="0" fontAlgn="b"/>
                      <a:r>
                        <a:rPr lang="en-US" sz="1200" b="1" u="sng">
                          <a:effectLst/>
                        </a:rPr>
                        <a:t>LangID</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200" b="1">
                          <a:effectLst/>
                        </a:rPr>
                        <a:t>Lang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2243146744"/>
                  </a:ext>
                </a:extLst>
              </a:tr>
              <a:tr h="160020">
                <a:tc>
                  <a:txBody>
                    <a:bodyPr/>
                    <a:lstStyle/>
                    <a:p>
                      <a:pPr algn="ctr" rtl="0" fontAlgn="b"/>
                      <a:r>
                        <a:rPr lang="en-US" sz="1200" dirty="0">
                          <a:effectLst/>
                        </a:rPr>
                        <a:t>1</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Python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26372589"/>
                  </a:ext>
                </a:extLst>
              </a:tr>
              <a:tr h="160020">
                <a:tc>
                  <a:txBody>
                    <a:bodyPr/>
                    <a:lstStyle/>
                    <a:p>
                      <a:pPr algn="ctr" rtl="0" fontAlgn="b"/>
                      <a:r>
                        <a:rPr lang="en-US" sz="1200">
                          <a:effectLst/>
                        </a:rPr>
                        <a:t>2</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Perl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97445013"/>
                  </a:ext>
                </a:extLst>
              </a:tr>
              <a:tr h="160020">
                <a:tc>
                  <a:txBody>
                    <a:bodyPr/>
                    <a:lstStyle/>
                    <a:p>
                      <a:pPr algn="ctr" rtl="0" fontAlgn="b"/>
                      <a:r>
                        <a:rPr lang="en-US" sz="1200">
                          <a:effectLst/>
                        </a:rPr>
                        <a:t>3</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SQL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03057853"/>
                  </a:ext>
                </a:extLst>
              </a:tr>
              <a:tr h="160020">
                <a:tc>
                  <a:txBody>
                    <a:bodyPr/>
                    <a:lstStyle/>
                    <a:p>
                      <a:pPr algn="ctr" rtl="0" fontAlgn="b"/>
                      <a:r>
                        <a:rPr lang="en-US" sz="1200">
                          <a:effectLst/>
                        </a:rPr>
                        <a:t>4</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200">
                          <a:effectLst/>
                        </a:rPr>
                        <a:t>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52508748"/>
                  </a:ext>
                </a:extLst>
              </a:tr>
              <a:tr h="160020">
                <a:tc>
                  <a:txBody>
                    <a:bodyPr/>
                    <a:lstStyle/>
                    <a:p>
                      <a:pPr algn="ctr" rtl="0" fontAlgn="b"/>
                      <a:r>
                        <a:rPr lang="en-US" sz="1200">
                          <a:effectLst/>
                        </a:rPr>
                        <a:t>5</a:t>
                      </a:r>
                    </a:p>
                  </a:txBody>
                  <a:tcPr marL="22860" marR="22860" marT="15240" marB="15240"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1200" dirty="0">
                          <a:effectLst/>
                        </a:rPr>
                        <a:t>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349368"/>
                  </a:ext>
                </a:extLst>
              </a:tr>
            </a:tbl>
          </a:graphicData>
        </a:graphic>
      </p:graphicFrame>
      <p:graphicFrame>
        <p:nvGraphicFramePr>
          <p:cNvPr id="9" name="Table 8">
            <a:extLst>
              <a:ext uri="{FF2B5EF4-FFF2-40B4-BE49-F238E27FC236}">
                <a16:creationId xmlns:a16="http://schemas.microsoft.com/office/drawing/2014/main" id="{16B62604-660C-437A-A530-626CF19C45EB}"/>
              </a:ext>
            </a:extLst>
          </p:cNvPr>
          <p:cNvGraphicFramePr>
            <a:graphicFrameLocks noGrp="1"/>
          </p:cNvGraphicFramePr>
          <p:nvPr>
            <p:extLst>
              <p:ext uri="{D42A27DB-BD31-4B8C-83A1-F6EECF244321}">
                <p14:modId xmlns:p14="http://schemas.microsoft.com/office/powerpoint/2010/main" val="1750076090"/>
              </p:ext>
            </p:extLst>
          </p:nvPr>
        </p:nvGraphicFramePr>
        <p:xfrm>
          <a:off x="6898513" y="1897644"/>
          <a:ext cx="2160607" cy="2189836"/>
        </p:xfrm>
        <a:graphic>
          <a:graphicData uri="http://schemas.openxmlformats.org/drawingml/2006/table">
            <a:tbl>
              <a:tblPr/>
              <a:tblGrid>
                <a:gridCol w="869357">
                  <a:extLst>
                    <a:ext uri="{9D8B030D-6E8A-4147-A177-3AD203B41FA5}">
                      <a16:colId xmlns:a16="http://schemas.microsoft.com/office/drawing/2014/main" val="2579704805"/>
                    </a:ext>
                  </a:extLst>
                </a:gridCol>
                <a:gridCol w="626449">
                  <a:extLst>
                    <a:ext uri="{9D8B030D-6E8A-4147-A177-3AD203B41FA5}">
                      <a16:colId xmlns:a16="http://schemas.microsoft.com/office/drawing/2014/main" val="416981481"/>
                    </a:ext>
                  </a:extLst>
                </a:gridCol>
                <a:gridCol w="664801">
                  <a:extLst>
                    <a:ext uri="{9D8B030D-6E8A-4147-A177-3AD203B41FA5}">
                      <a16:colId xmlns:a16="http://schemas.microsoft.com/office/drawing/2014/main" val="527327300"/>
                    </a:ext>
                  </a:extLst>
                </a:gridCol>
              </a:tblGrid>
              <a:tr h="152845">
                <a:tc>
                  <a:txBody>
                    <a:bodyPr/>
                    <a:lstStyle/>
                    <a:p>
                      <a:pPr rtl="0" fontAlgn="b"/>
                      <a:r>
                        <a:rPr lang="en-US" sz="1200" b="1" u="sng">
                          <a:effectLst/>
                        </a:rPr>
                        <a:t>CourseID</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algn="ctr" rtl="0" fontAlgn="b"/>
                      <a:r>
                        <a:rPr lang="en-US" sz="1200" b="1" u="sng">
                          <a:effectLst/>
                        </a:rPr>
                        <a:t>InstrID</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algn="ctr" rtl="0" fontAlgn="b"/>
                      <a:r>
                        <a:rPr lang="en-US" sz="1200" b="1" u="sng">
                          <a:effectLst/>
                        </a:rPr>
                        <a:t>LangID</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3484245957"/>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V001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74921197"/>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V001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2</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18146137"/>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V001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3</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2597363"/>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V099</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dirty="0">
                          <a:effectLst/>
                        </a:rPr>
                        <a:t>4</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1368190"/>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V099</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5</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6814536"/>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V099</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87788196"/>
                  </a:ext>
                </a:extLst>
              </a:tr>
              <a:tr h="103716">
                <a:tc>
                  <a:txBody>
                    <a:bodyPr/>
                    <a:lstStyle/>
                    <a:p>
                      <a:pPr rtl="0" fontAlgn="b"/>
                      <a:r>
                        <a:rPr lang="en-US" sz="1200">
                          <a:effectLst/>
                        </a:rPr>
                        <a:t>CMSC508</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V099</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3</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78873684"/>
                  </a:ext>
                </a:extLst>
              </a:tr>
              <a:tr h="103716">
                <a:tc>
                  <a:txBody>
                    <a:bodyPr/>
                    <a:lstStyle/>
                    <a:p>
                      <a:pPr rtl="0" fontAlgn="b"/>
                      <a:r>
                        <a:rPr lang="en-US" sz="1200">
                          <a:effectLst/>
                        </a:rPr>
                        <a:t>CMSC255</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V031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25364599"/>
                  </a:ext>
                </a:extLst>
              </a:tr>
              <a:tr h="103716">
                <a:tc>
                  <a:txBody>
                    <a:bodyPr/>
                    <a:lstStyle/>
                    <a:p>
                      <a:pPr rtl="0" fontAlgn="b"/>
                      <a:r>
                        <a:rPr lang="en-US" sz="1200">
                          <a:effectLst/>
                        </a:rPr>
                        <a:t>CMSC255</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V031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1200">
                          <a:effectLst/>
                        </a:rPr>
                        <a:t>4</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16744246"/>
                  </a:ext>
                </a:extLst>
              </a:tr>
              <a:tr h="103716">
                <a:tc>
                  <a:txBody>
                    <a:bodyPr/>
                    <a:lstStyle/>
                    <a:p>
                      <a:pPr rtl="0" fontAlgn="b"/>
                      <a:r>
                        <a:rPr lang="en-US" sz="1200">
                          <a:effectLst/>
                        </a:rPr>
                        <a:t>CMSC255</a:t>
                      </a:r>
                    </a:p>
                  </a:txBody>
                  <a:tcPr marL="12147" marR="12147" marT="8098" marB="8098"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
                      <a:r>
                        <a:rPr lang="en-US" sz="1200">
                          <a:effectLst/>
                        </a:rPr>
                        <a:t>V031</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
                      <a:r>
                        <a:rPr lang="en-US" sz="1200" dirty="0">
                          <a:effectLst/>
                        </a:rPr>
                        <a:t>3</a:t>
                      </a:r>
                    </a:p>
                  </a:txBody>
                  <a:tcPr marL="12147" marR="12147" marT="8098" marB="8098"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040740"/>
                  </a:ext>
                </a:extLst>
              </a:tr>
            </a:tbl>
          </a:graphicData>
        </a:graphic>
      </p:graphicFrame>
      <p:sp>
        <p:nvSpPr>
          <p:cNvPr id="10" name="TextBox 9">
            <a:extLst>
              <a:ext uri="{FF2B5EF4-FFF2-40B4-BE49-F238E27FC236}">
                <a16:creationId xmlns:a16="http://schemas.microsoft.com/office/drawing/2014/main" id="{EAB2F4FE-AFE2-4266-9AD1-94DAA835C980}"/>
              </a:ext>
            </a:extLst>
          </p:cNvPr>
          <p:cNvSpPr txBox="1"/>
          <p:nvPr/>
        </p:nvSpPr>
        <p:spPr>
          <a:xfrm>
            <a:off x="4772260" y="1130100"/>
            <a:ext cx="1792930" cy="276999"/>
          </a:xfrm>
          <a:prstGeom prst="rect">
            <a:avLst/>
          </a:prstGeom>
          <a:noFill/>
        </p:spPr>
        <p:txBody>
          <a:bodyPr wrap="square" rtlCol="0">
            <a:spAutoFit/>
          </a:bodyPr>
          <a:lstStyle/>
          <a:p>
            <a:pPr algn="ctr"/>
            <a:r>
              <a:rPr lang="en-US" sz="1200" b="1" dirty="0"/>
              <a:t>R1(A,B)</a:t>
            </a:r>
          </a:p>
        </p:txBody>
      </p:sp>
      <p:sp>
        <p:nvSpPr>
          <p:cNvPr id="11" name="TextBox 10">
            <a:extLst>
              <a:ext uri="{FF2B5EF4-FFF2-40B4-BE49-F238E27FC236}">
                <a16:creationId xmlns:a16="http://schemas.microsoft.com/office/drawing/2014/main" id="{45A46C33-CBB5-4CD3-80D0-A4AAE6D01C81}"/>
              </a:ext>
            </a:extLst>
          </p:cNvPr>
          <p:cNvSpPr txBox="1"/>
          <p:nvPr/>
        </p:nvSpPr>
        <p:spPr>
          <a:xfrm>
            <a:off x="4625044" y="2245592"/>
            <a:ext cx="1940145" cy="276999"/>
          </a:xfrm>
          <a:prstGeom prst="rect">
            <a:avLst/>
          </a:prstGeom>
          <a:noFill/>
        </p:spPr>
        <p:txBody>
          <a:bodyPr wrap="square" rtlCol="0">
            <a:spAutoFit/>
          </a:bodyPr>
          <a:lstStyle/>
          <a:p>
            <a:pPr algn="ctr"/>
            <a:r>
              <a:rPr lang="en-US" sz="1200" b="1" dirty="0"/>
              <a:t>R2(C,D,E)</a:t>
            </a:r>
          </a:p>
        </p:txBody>
      </p:sp>
      <p:sp>
        <p:nvSpPr>
          <p:cNvPr id="12" name="TextBox 11">
            <a:extLst>
              <a:ext uri="{FF2B5EF4-FFF2-40B4-BE49-F238E27FC236}">
                <a16:creationId xmlns:a16="http://schemas.microsoft.com/office/drawing/2014/main" id="{496DC6F9-C794-4455-90A7-36A136DE0FC7}"/>
              </a:ext>
            </a:extLst>
          </p:cNvPr>
          <p:cNvSpPr txBox="1"/>
          <p:nvPr/>
        </p:nvSpPr>
        <p:spPr>
          <a:xfrm>
            <a:off x="5177370" y="3574454"/>
            <a:ext cx="1200281" cy="276999"/>
          </a:xfrm>
          <a:prstGeom prst="rect">
            <a:avLst/>
          </a:prstGeom>
          <a:noFill/>
        </p:spPr>
        <p:txBody>
          <a:bodyPr wrap="square" rtlCol="0">
            <a:spAutoFit/>
          </a:bodyPr>
          <a:lstStyle/>
          <a:p>
            <a:pPr algn="ctr"/>
            <a:r>
              <a:rPr lang="en-US" sz="1200" b="1" dirty="0"/>
              <a:t>R3(F,G)</a:t>
            </a:r>
          </a:p>
        </p:txBody>
      </p:sp>
      <p:sp>
        <p:nvSpPr>
          <p:cNvPr id="13" name="TextBox 12">
            <a:extLst>
              <a:ext uri="{FF2B5EF4-FFF2-40B4-BE49-F238E27FC236}">
                <a16:creationId xmlns:a16="http://schemas.microsoft.com/office/drawing/2014/main" id="{D623BB6A-78B7-42B6-8852-11062B06A6AD}"/>
              </a:ext>
            </a:extLst>
          </p:cNvPr>
          <p:cNvSpPr txBox="1"/>
          <p:nvPr/>
        </p:nvSpPr>
        <p:spPr>
          <a:xfrm>
            <a:off x="6898513" y="1677932"/>
            <a:ext cx="2160607" cy="276999"/>
          </a:xfrm>
          <a:prstGeom prst="rect">
            <a:avLst/>
          </a:prstGeom>
          <a:noFill/>
        </p:spPr>
        <p:txBody>
          <a:bodyPr wrap="square" rtlCol="0">
            <a:spAutoFit/>
          </a:bodyPr>
          <a:lstStyle/>
          <a:p>
            <a:pPr algn="ctr"/>
            <a:r>
              <a:rPr lang="en-US" sz="1200" b="1" dirty="0"/>
              <a:t>R4(A,C,F)</a:t>
            </a:r>
          </a:p>
        </p:txBody>
      </p:sp>
    </p:spTree>
    <p:extLst>
      <p:ext uri="{BB962C8B-B14F-4D97-AF65-F5344CB8AC3E}">
        <p14:creationId xmlns:p14="http://schemas.microsoft.com/office/powerpoint/2010/main" val="176938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0A48F-3C4C-441F-AB6E-9585E10DD191}"/>
              </a:ext>
            </a:extLst>
          </p:cNvPr>
          <p:cNvSpPr>
            <a:spLocks noGrp="1"/>
          </p:cNvSpPr>
          <p:nvPr>
            <p:ph type="title"/>
          </p:nvPr>
        </p:nvSpPr>
        <p:spPr/>
        <p:txBody>
          <a:bodyPr/>
          <a:lstStyle/>
          <a:p>
            <a:r>
              <a:rPr lang="en-US" dirty="0"/>
              <a:t>Revisit decomposition by algorithm</a:t>
            </a:r>
          </a:p>
        </p:txBody>
      </p:sp>
      <p:sp>
        <p:nvSpPr>
          <p:cNvPr id="9" name="Text Placeholder 8">
            <a:extLst>
              <a:ext uri="{FF2B5EF4-FFF2-40B4-BE49-F238E27FC236}">
                <a16:creationId xmlns:a16="http://schemas.microsoft.com/office/drawing/2014/main" id="{167C48E6-7195-4638-BD09-7AC98D00CE8E}"/>
              </a:ext>
            </a:extLst>
          </p:cNvPr>
          <p:cNvSpPr>
            <a:spLocks noGrp="1"/>
          </p:cNvSpPr>
          <p:nvPr>
            <p:ph type="body" idx="1"/>
          </p:nvPr>
        </p:nvSpPr>
        <p:spPr/>
        <p:txBody>
          <a:bodyPr/>
          <a:lstStyle/>
          <a:p>
            <a:r>
              <a:rPr lang="en-US" dirty="0"/>
              <a:t>BCNF decomp algorithm</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125C1CB8-EAA6-46B2-9887-93BAE1D8EF0C}"/>
                  </a:ext>
                </a:extLst>
              </p:cNvPr>
              <p:cNvSpPr>
                <a:spLocks noGrp="1"/>
              </p:cNvSpPr>
              <p:nvPr>
                <p:ph sz="half" idx="2"/>
              </p:nvPr>
            </p:nvSpPr>
            <p:spPr>
              <a:xfrm>
                <a:off x="457200" y="1631950"/>
                <a:ext cx="4040188" cy="3388167"/>
              </a:xfrm>
            </p:spPr>
            <p:txBody>
              <a:bodyPr>
                <a:normAutofit fontScale="85000" lnSpcReduction="20000"/>
              </a:bodyPr>
              <a:lstStyle/>
              <a:p>
                <a:pPr marL="457200" lvl="1" indent="0">
                  <a:buNone/>
                </a:pPr>
                <a:r>
                  <a:rPr lang="en-US" sz="1600" dirty="0"/>
                  <a:t>Input: Relation R with FDs</a:t>
                </a:r>
              </a:p>
              <a:p>
                <a:pPr marL="457200" lvl="1" indent="0">
                  <a:buNone/>
                </a:pPr>
                <a:r>
                  <a:rPr lang="en-US" sz="1600" dirty="0"/>
                  <a:t>Output: Decomposition of R into BCNF relations with lossless-join</a:t>
                </a:r>
              </a:p>
              <a:p>
                <a:pPr lvl="1"/>
                <a:endParaRPr lang="en-US" sz="1600" dirty="0"/>
              </a:p>
              <a:p>
                <a:pPr marL="457200" lvl="1" indent="0">
                  <a:buNone/>
                </a:pPr>
                <a:r>
                  <a:rPr lang="en-US" sz="1600" dirty="0"/>
                  <a:t>1. Compute candidate keys for R using FDs</a:t>
                </a:r>
              </a:p>
              <a:p>
                <a:pPr marL="457200" lvl="1" indent="0">
                  <a:buNone/>
                </a:pPr>
                <a:r>
                  <a:rPr lang="en-US" sz="1600" dirty="0"/>
                  <a:t>2. Repeat until all relations are in BCNF: </a:t>
                </a:r>
              </a:p>
              <a:p>
                <a:pPr lvl="2"/>
                <a:r>
                  <a:rPr lang="en-US" sz="1600" dirty="0"/>
                  <a:t>2.1 Pick </a:t>
                </a:r>
                <a:r>
                  <a:rPr lang="en-US" sz="1600" b="1" dirty="0"/>
                  <a:t>any</a:t>
                </a:r>
                <a:r>
                  <a:rPr lang="en-US" sz="1600" dirty="0"/>
                  <a:t> R’ with X </a:t>
                </a:r>
                <a:r>
                  <a:rPr lang="en-US" altLang="en-US" sz="1600" dirty="0"/>
                  <a:t>→</a:t>
                </a:r>
                <a:r>
                  <a:rPr lang="en-US" sz="1600" dirty="0"/>
                  <a:t> Y that violates BCNF </a:t>
                </a:r>
              </a:p>
              <a:p>
                <a:pPr lvl="2"/>
                <a:r>
                  <a:rPr lang="en-US" sz="1600" dirty="0"/>
                  <a:t>2.2 Decompose R’ into R1(X, Y) and R2(X, {R’ – Y}) </a:t>
                </a:r>
              </a:p>
              <a:p>
                <a:pPr lvl="2"/>
                <a:r>
                  <a:rPr lang="en-US" sz="1600" dirty="0"/>
                  <a:t>2.3 Compute FDs holding for R1 and R2 </a:t>
                </a:r>
              </a:p>
              <a:p>
                <a:pPr lvl="2"/>
                <a:r>
                  <a:rPr lang="en-US" sz="1600" dirty="0"/>
                  <a:t>2.4 Compute keys for R1 and R2</a:t>
                </a:r>
                <a:br>
                  <a:rPr lang="en-US" sz="1600" dirty="0"/>
                </a:br>
                <a:endParaRPr lang="en-US" sz="1600" dirty="0"/>
              </a:p>
              <a:p>
                <a:pPr marL="0" indent="0" algn="ctr">
                  <a:buNone/>
                </a:pPr>
                <a:r>
                  <a:rPr lang="en-US" sz="1600" b="1" i="1" dirty="0"/>
                  <a:t>This example only worked because</a:t>
                </a:r>
                <a:br>
                  <a:rPr lang="en-US" sz="1600" b="1" i="1" dirty="0"/>
                </a:br>
                <a:r>
                  <a:rPr lang="en-US" sz="1600" b="1" i="1" dirty="0"/>
                  <a:t>FD = minimal canonical cover  </a:t>
                </a:r>
                <a14:m>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𝑭</m:t>
                        </m:r>
                      </m:e>
                      <m:sub>
                        <m:r>
                          <a:rPr lang="en-US" sz="1600" b="1" i="1">
                            <a:latin typeface="Cambria Math" panose="02040503050406030204" pitchFamily="18" charset="0"/>
                          </a:rPr>
                          <m:t>𝒎𝒊𝒏</m:t>
                        </m:r>
                      </m:sub>
                    </m:sSub>
                  </m:oMath>
                </a14:m>
                <a:endParaRPr lang="en-US" sz="1600" b="1" i="1" dirty="0"/>
              </a:p>
            </p:txBody>
          </p:sp>
        </mc:Choice>
        <mc:Fallback xmlns="">
          <p:sp>
            <p:nvSpPr>
              <p:cNvPr id="10" name="Content Placeholder 9">
                <a:extLst>
                  <a:ext uri="{FF2B5EF4-FFF2-40B4-BE49-F238E27FC236}">
                    <a16:creationId xmlns:a16="http://schemas.microsoft.com/office/drawing/2014/main" id="{125C1CB8-EAA6-46B2-9887-93BAE1D8EF0C}"/>
                  </a:ext>
                </a:extLst>
              </p:cNvPr>
              <p:cNvSpPr>
                <a:spLocks noGrp="1" noRot="1" noChangeAspect="1" noMove="1" noResize="1" noEditPoints="1" noAdjustHandles="1" noChangeArrowheads="1" noChangeShapeType="1" noTextEdit="1"/>
              </p:cNvSpPr>
              <p:nvPr>
                <p:ph sz="half" idx="2"/>
              </p:nvPr>
            </p:nvSpPr>
            <p:spPr>
              <a:xfrm>
                <a:off x="457200" y="1631950"/>
                <a:ext cx="4040188" cy="3388167"/>
              </a:xfrm>
              <a:blipFill>
                <a:blip r:embed="rId3"/>
                <a:stretch>
                  <a:fillRect t="-1439"/>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9EA0454A-AA9A-48C4-A0D8-18B9B83DE94D}"/>
              </a:ext>
            </a:extLst>
          </p:cNvPr>
          <p:cNvSpPr>
            <a:spLocks noGrp="1"/>
          </p:cNvSpPr>
          <p:nvPr>
            <p:ph type="body" sz="quarter" idx="3"/>
          </p:nvPr>
        </p:nvSpPr>
        <p:spPr/>
        <p:txBody>
          <a:bodyPr/>
          <a:lstStyle/>
          <a:p>
            <a:r>
              <a:rPr lang="en-US" dirty="0"/>
              <a:t>BCNF on-line tool</a:t>
            </a:r>
          </a:p>
        </p:txBody>
      </p:sp>
      <p:sp>
        <p:nvSpPr>
          <p:cNvPr id="12" name="Content Placeholder 11">
            <a:extLst>
              <a:ext uri="{FF2B5EF4-FFF2-40B4-BE49-F238E27FC236}">
                <a16:creationId xmlns:a16="http://schemas.microsoft.com/office/drawing/2014/main" id="{75A641BA-6B6D-4CEC-9F23-CB2E24C9215A}"/>
              </a:ext>
            </a:extLst>
          </p:cNvPr>
          <p:cNvSpPr>
            <a:spLocks noGrp="1"/>
          </p:cNvSpPr>
          <p:nvPr>
            <p:ph sz="quarter" idx="4"/>
          </p:nvPr>
        </p:nvSpPr>
        <p:spPr/>
        <p:txBody>
          <a:bodyPr/>
          <a:lstStyle/>
          <a:p>
            <a:r>
              <a:rPr lang="en-US" dirty="0"/>
              <a:t>Visit </a:t>
            </a:r>
            <a:r>
              <a:rPr lang="en-US" sz="1100" dirty="0">
                <a:hlinkClick r:id="rId4"/>
              </a:rPr>
              <a:t>http://raymondcho.net/RelationalDatabaseTools/RelationalDatabaseTools.html</a:t>
            </a:r>
            <a:endParaRPr lang="en-US" sz="1100" dirty="0"/>
          </a:p>
          <a:p>
            <a:r>
              <a:rPr lang="en-US" dirty="0"/>
              <a:t>Enter Relation R and FD.</a:t>
            </a:r>
          </a:p>
          <a:p>
            <a:r>
              <a:rPr lang="en-US" dirty="0"/>
              <a:t>Interpret the report</a:t>
            </a:r>
          </a:p>
        </p:txBody>
      </p:sp>
    </p:spTree>
    <p:extLst>
      <p:ext uri="{BB962C8B-B14F-4D97-AF65-F5344CB8AC3E}">
        <p14:creationId xmlns:p14="http://schemas.microsoft.com/office/powerpoint/2010/main" val="149496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3CC480-8B1C-4F1E-955E-137295A4115D}"/>
              </a:ext>
            </a:extLst>
          </p:cNvPr>
          <p:cNvSpPr>
            <a:spLocks noGrp="1"/>
          </p:cNvSpPr>
          <p:nvPr>
            <p:ph type="title"/>
          </p:nvPr>
        </p:nvSpPr>
        <p:spPr>
          <a:xfrm>
            <a:off x="722312" y="3305175"/>
            <a:ext cx="8421687" cy="1022350"/>
          </a:xfrm>
        </p:spPr>
        <p:txBody>
          <a:bodyPr/>
          <a:lstStyle/>
          <a:p>
            <a:r>
              <a:rPr lang="en-US" dirty="0"/>
              <a:t>Additional Decomposition examples</a:t>
            </a:r>
          </a:p>
        </p:txBody>
      </p:sp>
      <p:sp>
        <p:nvSpPr>
          <p:cNvPr id="7" name="Text Placeholder 6">
            <a:extLst>
              <a:ext uri="{FF2B5EF4-FFF2-40B4-BE49-F238E27FC236}">
                <a16:creationId xmlns:a16="http://schemas.microsoft.com/office/drawing/2014/main" id="{183B3EE0-0A68-4DAA-B93F-DAFBFB871F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513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596130"/>
          </a:xfrm>
          <a:prstGeom prst="rect">
            <a:avLst/>
          </a:prstGeom>
          <a:noFill/>
        </p:spPr>
        <p:txBody>
          <a:bodyPr wrap="square" lIns="457200" tIns="182880" rIns="457200" bIns="0" rtlCol="0">
            <a:spAutoFit/>
          </a:bodyPr>
          <a:lstStyle/>
          <a:p>
            <a:pPr>
              <a:spcAft>
                <a:spcPts val="1000"/>
              </a:spcAft>
            </a:pPr>
            <a:r>
              <a:rPr lang="en-US" b="1" dirty="0"/>
              <a:t>BCNF decomposition - example 1</a:t>
            </a:r>
          </a:p>
          <a:p>
            <a:r>
              <a:rPr lang="en-US" dirty="0"/>
              <a:t>R(A,B,C,D,E) with FDs {A </a:t>
            </a:r>
            <a:r>
              <a:rPr lang="en-US" altLang="en-US" dirty="0"/>
              <a:t>→</a:t>
            </a:r>
            <a:r>
              <a:rPr lang="en-US" dirty="0"/>
              <a:t> B, C </a:t>
            </a:r>
            <a:r>
              <a:rPr lang="en-US" altLang="en-US" dirty="0"/>
              <a:t>→</a:t>
            </a:r>
            <a:r>
              <a:rPr lang="en-US" dirty="0"/>
              <a:t> D}, and CK {A,C,E}</a:t>
            </a:r>
          </a:p>
          <a:p>
            <a:endParaRPr lang="en-US" altLang="en-US" dirty="0"/>
          </a:p>
          <a:p>
            <a:r>
              <a:rPr lang="en-US" altLang="en-US" dirty="0"/>
              <a:t>R(A,B,C,D,E) is not in BCNF, why?</a:t>
            </a:r>
          </a:p>
          <a:p>
            <a:pPr lvl="1"/>
            <a:r>
              <a:rPr lang="en-US" altLang="en-US" i="1" dirty="0"/>
              <a:t>CK for R is {A,C,E} and the antecedent for both FDs are subsets of the CK, which is a violation of 2NF and therefore cannot satisfy BCNF</a:t>
            </a:r>
          </a:p>
          <a:p>
            <a:endParaRPr lang="en-US" altLang="en-US" dirty="0"/>
          </a:p>
          <a:p>
            <a:pPr>
              <a:spcAft>
                <a:spcPts val="500"/>
              </a:spcAft>
            </a:pPr>
            <a:r>
              <a:rPr lang="en-US" altLang="en-US" dirty="0"/>
              <a:t>1. Pick FD: A → B which violates BCNF</a:t>
            </a:r>
          </a:p>
          <a:p>
            <a:pPr lvl="1"/>
            <a:r>
              <a:rPr lang="en-US" altLang="en-US" dirty="0"/>
              <a:t>R1(A,B) with A → B   CK is {A}, all good!</a:t>
            </a:r>
            <a:br>
              <a:rPr lang="en-US" altLang="en-US" dirty="0"/>
            </a:br>
            <a:r>
              <a:rPr lang="en-US" altLang="en-US" dirty="0"/>
              <a:t>R2(A,C,D,E) with C → D   CK is {A,C,E}, violation!</a:t>
            </a:r>
          </a:p>
          <a:p>
            <a:endParaRPr lang="en-US" altLang="en-US" dirty="0"/>
          </a:p>
          <a:p>
            <a:pPr>
              <a:spcAft>
                <a:spcPts val="500"/>
              </a:spcAft>
            </a:pPr>
            <a:r>
              <a:rPr lang="en-US" altLang="en-US" dirty="0"/>
              <a:t>2. Pick FD: C → D which violates BCNF</a:t>
            </a:r>
          </a:p>
          <a:p>
            <a:r>
              <a:rPr lang="en-US" altLang="en-US" dirty="0"/>
              <a:t>	R1(A,B) with A → B   CK is {A}, all good!</a:t>
            </a:r>
          </a:p>
          <a:p>
            <a:pPr lvl="1"/>
            <a:r>
              <a:rPr lang="en-US" altLang="en-US" dirty="0"/>
              <a:t>R3(C,D) with C → D   CK is {C}, all good!</a:t>
            </a:r>
            <a:br>
              <a:rPr lang="en-US" altLang="en-US" dirty="0"/>
            </a:br>
            <a:r>
              <a:rPr lang="en-US" altLang="en-US" dirty="0"/>
              <a:t>R4(A,C,E) with no FDs   CK is {A,C,E}, all good!</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D231A3EC-A61D-4035-9E92-814B8F6E61F9}"/>
              </a:ext>
            </a:extLst>
          </p:cNvPr>
          <p:cNvSpPr/>
          <p:nvPr/>
        </p:nvSpPr>
        <p:spPr>
          <a:xfrm>
            <a:off x="5586708" y="2577387"/>
            <a:ext cx="3557292" cy="2031325"/>
          </a:xfrm>
          <a:prstGeom prst="rect">
            <a:avLst/>
          </a:prstGeom>
        </p:spPr>
        <p:txBody>
          <a:bodyPr wrap="square">
            <a:spAutoFit/>
          </a:bodyPr>
          <a:lstStyle/>
          <a:p>
            <a:r>
              <a:rPr lang="en-US" altLang="en-US" b="1" dirty="0"/>
              <a:t>Apply algorithm!</a:t>
            </a:r>
          </a:p>
          <a:p>
            <a:pPr marL="285750" indent="-285750">
              <a:buFont typeface="Arial" panose="020B0604020202020204" pitchFamily="34" charset="0"/>
              <a:buChar char="•"/>
            </a:pPr>
            <a:r>
              <a:rPr lang="en-US" dirty="0"/>
              <a:t>Pick </a:t>
            </a:r>
            <a:r>
              <a:rPr lang="en-US" b="1" dirty="0"/>
              <a:t>any</a:t>
            </a:r>
            <a:r>
              <a:rPr lang="en-US" dirty="0"/>
              <a:t> FD in the form X </a:t>
            </a:r>
            <a:r>
              <a:rPr lang="en-US" altLang="en-US" dirty="0"/>
              <a:t>→</a:t>
            </a:r>
            <a:r>
              <a:rPr lang="en-US" dirty="0"/>
              <a:t> Y that violates BCNF </a:t>
            </a:r>
          </a:p>
          <a:p>
            <a:pPr marL="285750" indent="-285750">
              <a:buFont typeface="Arial" panose="020B0604020202020204" pitchFamily="34" charset="0"/>
              <a:buChar char="•"/>
            </a:pPr>
            <a:r>
              <a:rPr lang="en-US" dirty="0"/>
              <a:t>Decompose R’ into R1(X, Y) and R2(X, {R’-Y}) </a:t>
            </a:r>
          </a:p>
          <a:p>
            <a:pPr marL="285750" indent="-285750">
              <a:buFont typeface="Arial" panose="020B0604020202020204" pitchFamily="34" charset="0"/>
              <a:buChar char="•"/>
            </a:pPr>
            <a:r>
              <a:rPr lang="en-US" dirty="0"/>
              <a:t>Repeat until no more BCNF violations</a:t>
            </a:r>
          </a:p>
        </p:txBody>
      </p:sp>
    </p:spTree>
    <p:extLst>
      <p:ext uri="{BB962C8B-B14F-4D97-AF65-F5344CB8AC3E}">
        <p14:creationId xmlns:p14="http://schemas.microsoft.com/office/powerpoint/2010/main" val="355219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467890"/>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Decompose Student via FD3:</a:t>
            </a:r>
          </a:p>
          <a:p>
            <a:r>
              <a:rPr lang="en-US" dirty="0"/>
              <a:t>R1(</a:t>
            </a:r>
            <a:r>
              <a:rPr lang="en-US" dirty="0" err="1"/>
              <a:t>HScode</a:t>
            </a:r>
            <a:r>
              <a:rPr lang="en-US" dirty="0"/>
              <a:t>, </a:t>
            </a:r>
            <a:r>
              <a:rPr lang="en-US" dirty="0" err="1"/>
              <a:t>HSname</a:t>
            </a:r>
            <a:r>
              <a:rPr lang="en-US" dirty="0"/>
              <a:t>, </a:t>
            </a:r>
            <a:r>
              <a:rPr lang="en-US" dirty="0" err="1"/>
              <a:t>HScity</a:t>
            </a:r>
            <a:r>
              <a:rPr lang="en-US" dirty="0"/>
              <a:t>)</a:t>
            </a:r>
          </a:p>
          <a:p>
            <a:r>
              <a:rPr lang="en-US" dirty="0"/>
              <a:t>	Compute keys for R1 considering only FD3 applies, CK {</a:t>
            </a:r>
            <a:r>
              <a:rPr lang="en-US" dirty="0" err="1"/>
              <a:t>HScode</a:t>
            </a:r>
            <a:r>
              <a:rPr lang="en-US" dirty="0"/>
              <a:t>}. No other FDs hold</a:t>
            </a:r>
          </a:p>
          <a:p>
            <a:r>
              <a:rPr lang="en-US" dirty="0"/>
              <a:t>	FD3 does not violate BCNF in R1 because antecedent is a </a:t>
            </a:r>
            <a:r>
              <a:rPr lang="en-US" dirty="0" err="1"/>
              <a:t>superkey</a:t>
            </a:r>
            <a:endParaRPr lang="en-US" dirty="0"/>
          </a:p>
          <a:p>
            <a:endParaRPr lang="en-US" dirty="0"/>
          </a:p>
          <a:p>
            <a:r>
              <a:rPr lang="en-US" dirty="0"/>
              <a:t>R2(SSN, name, address, </a:t>
            </a:r>
            <a:r>
              <a:rPr lang="en-US" dirty="0" err="1"/>
              <a:t>HScode</a:t>
            </a:r>
            <a:r>
              <a:rPr lang="en-US" dirty="0"/>
              <a:t>, GPA, priority)</a:t>
            </a:r>
          </a:p>
          <a:p>
            <a:r>
              <a:rPr lang="en-US" altLang="en-US" dirty="0"/>
              <a:t>	Compute keys for R2 considering FD1 and FD2 apply, CK {</a:t>
            </a:r>
            <a:r>
              <a:rPr lang="en-US" altLang="en-US" dirty="0" err="1"/>
              <a:t>SSN,HScode</a:t>
            </a:r>
            <a:r>
              <a:rPr lang="en-US" altLang="en-US" dirty="0"/>
              <a:t>}</a:t>
            </a:r>
          </a:p>
          <a:p>
            <a:r>
              <a:rPr lang="en-US" altLang="en-US" dirty="0"/>
              <a:t>	FD1 violates BCNF in R2, antecedent is not a </a:t>
            </a:r>
            <a:r>
              <a:rPr lang="en-US" altLang="en-US" dirty="0" err="1"/>
              <a:t>superkey</a:t>
            </a:r>
            <a:endParaRPr lang="en-US" altLang="en-US" dirty="0"/>
          </a:p>
          <a:p>
            <a:r>
              <a:rPr lang="en-US" altLang="en-US" dirty="0"/>
              <a:t>	FD2 violates BCNF in R2, antecedent is not a </a:t>
            </a:r>
            <a:r>
              <a:rPr lang="en-US" altLang="en-US" dirty="0" err="1"/>
              <a:t>superkey</a:t>
            </a:r>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141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467890"/>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satisfies BNCF, then we may label PK for R1 and we’re done</a:t>
            </a:r>
          </a:p>
          <a:p>
            <a:endParaRPr lang="en-US" dirty="0"/>
          </a:p>
          <a:p>
            <a:r>
              <a:rPr lang="en-US" dirty="0"/>
              <a:t>Decompose R2 via FD2, repeat the process:</a:t>
            </a:r>
          </a:p>
          <a:p>
            <a:endParaRPr lang="en-US" dirty="0"/>
          </a:p>
          <a:p>
            <a:r>
              <a:rPr lang="en-US" dirty="0"/>
              <a:t>R2(SSN, name, address, </a:t>
            </a:r>
            <a:r>
              <a:rPr lang="en-US" dirty="0" err="1"/>
              <a:t>HScode</a:t>
            </a:r>
            <a:r>
              <a:rPr lang="en-US" dirty="0"/>
              <a:t>, GPA, priority)</a:t>
            </a:r>
          </a:p>
          <a:p>
            <a:pPr lvl="1"/>
            <a:r>
              <a:rPr lang="en-US" dirty="0"/>
              <a:t>R3(GPA, priority) FD2 applies, CK {GPA}, no violation of BCNF. No other FDs hold</a:t>
            </a:r>
          </a:p>
          <a:p>
            <a:pPr lvl="1"/>
            <a:r>
              <a:rPr lang="en-US" dirty="0"/>
              <a:t>R4(SSN, name, address, </a:t>
            </a:r>
            <a:r>
              <a:rPr lang="en-US" dirty="0" err="1"/>
              <a:t>HScode</a:t>
            </a:r>
            <a:r>
              <a:rPr lang="en-US" dirty="0"/>
              <a:t>, GPA), FD1 applies</a:t>
            </a:r>
          </a:p>
          <a:p>
            <a:pPr lvl="2"/>
            <a:r>
              <a:rPr lang="en-US" dirty="0"/>
              <a:t>CK for R4 is {</a:t>
            </a:r>
            <a:r>
              <a:rPr lang="en-US" dirty="0" err="1"/>
              <a:t>SSN,HScode</a:t>
            </a:r>
            <a:r>
              <a:rPr lang="en-US" dirty="0"/>
              <a:t>}, FD1 violates BCNF in R4</a:t>
            </a:r>
          </a:p>
          <a:p>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415625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744889"/>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a:t>
            </a:r>
          </a:p>
          <a:p>
            <a:r>
              <a:rPr lang="en-US" dirty="0"/>
              <a:t>R3(</a:t>
            </a:r>
            <a:r>
              <a:rPr lang="en-US" u="sng" dirty="0"/>
              <a:t>GPA</a:t>
            </a:r>
            <a:r>
              <a:rPr lang="en-US" dirty="0"/>
              <a:t>, priority)</a:t>
            </a:r>
          </a:p>
          <a:p>
            <a:endParaRPr lang="en-US" dirty="0"/>
          </a:p>
          <a:p>
            <a:r>
              <a:rPr lang="en-US" dirty="0"/>
              <a:t>Decompose R4 via FD1:</a:t>
            </a:r>
          </a:p>
          <a:p>
            <a:endParaRPr lang="en-US" dirty="0"/>
          </a:p>
          <a:p>
            <a:r>
              <a:rPr lang="en-US" dirty="0"/>
              <a:t>R4(SSN, name, address, </a:t>
            </a:r>
            <a:r>
              <a:rPr lang="en-US" dirty="0" err="1"/>
              <a:t>HScode</a:t>
            </a:r>
            <a:r>
              <a:rPr lang="en-US" dirty="0"/>
              <a:t>, GPA)</a:t>
            </a:r>
          </a:p>
          <a:p>
            <a:pPr lvl="1"/>
            <a:r>
              <a:rPr lang="en-US" dirty="0"/>
              <a:t>R5(SSN, name, address, GPA)</a:t>
            </a:r>
          </a:p>
          <a:p>
            <a:pPr lvl="1"/>
            <a:r>
              <a:rPr lang="en-US" dirty="0"/>
              <a:t>	FD1 applies, CK {SSN}, no violation BCNF. No other FDs hold</a:t>
            </a:r>
          </a:p>
          <a:p>
            <a:pPr lvl="1"/>
            <a:r>
              <a:rPr lang="en-US" dirty="0"/>
              <a:t>R6(SSN, </a:t>
            </a:r>
            <a:r>
              <a:rPr lang="en-US" dirty="0" err="1"/>
              <a:t>HScode</a:t>
            </a:r>
            <a:r>
              <a:rPr lang="en-US" dirty="0"/>
              <a:t>) no FDs apply, no violation BCNF</a:t>
            </a:r>
          </a:p>
          <a:p>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12806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437112"/>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a:t>
            </a:r>
          </a:p>
          <a:p>
            <a:r>
              <a:rPr lang="en-US" dirty="0"/>
              <a:t>R3(</a:t>
            </a:r>
            <a:r>
              <a:rPr lang="en-US" u="sng" dirty="0"/>
              <a:t>GPA</a:t>
            </a:r>
            <a:r>
              <a:rPr lang="en-US" dirty="0"/>
              <a:t>, priority)</a:t>
            </a:r>
          </a:p>
          <a:p>
            <a:r>
              <a:rPr lang="en-US" dirty="0"/>
              <a:t>R5(</a:t>
            </a:r>
            <a:r>
              <a:rPr lang="en-US" u="sng" dirty="0"/>
              <a:t>SSN</a:t>
            </a:r>
            <a:r>
              <a:rPr lang="en-US" dirty="0"/>
              <a:t>, name, address, GPA)</a:t>
            </a:r>
          </a:p>
          <a:p>
            <a:r>
              <a:rPr lang="en-US" dirty="0"/>
              <a:t>R6(</a:t>
            </a:r>
            <a:r>
              <a:rPr lang="en-US" u="sng" dirty="0"/>
              <a:t>SSN</a:t>
            </a:r>
            <a:r>
              <a:rPr lang="en-US" dirty="0"/>
              <a:t>, </a:t>
            </a:r>
            <a:r>
              <a:rPr lang="en-US" u="sng" dirty="0" err="1"/>
              <a:t>HScode</a:t>
            </a:r>
            <a:r>
              <a:rPr lang="en-US" dirty="0"/>
              <a:t>)</a:t>
            </a:r>
          </a:p>
          <a:p>
            <a:endParaRPr lang="en-US" dirty="0"/>
          </a:p>
          <a:p>
            <a:r>
              <a:rPr lang="en-US" dirty="0"/>
              <a:t>*Key in R6 is {SSN, </a:t>
            </a:r>
            <a:r>
              <a:rPr lang="en-US" dirty="0" err="1"/>
              <a:t>HScode</a:t>
            </a:r>
            <a:r>
              <a:rPr lang="en-US" dirty="0"/>
              <a:t>} because there are no FDs holding, this technically allows a given student to be enrolled in multiple HSs, because there’s no FD SSN</a:t>
            </a:r>
            <a:r>
              <a:rPr lang="en-US" altLang="en-US" dirty="0"/>
              <a:t> → </a:t>
            </a:r>
            <a:r>
              <a:rPr lang="en-US" altLang="en-US" dirty="0" err="1"/>
              <a:t>HScode</a:t>
            </a:r>
            <a:r>
              <a:rPr lang="en-US" altLang="en-US" dirty="0"/>
              <a:t> defined in the functional dependencies</a:t>
            </a:r>
            <a:endParaRPr lang="en-US" dirty="0"/>
          </a:p>
          <a:p>
            <a:endParaRPr lang="en-US" altLang="en-US" sz="1600"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6141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3339376"/>
          </a:xfrm>
          <a:prstGeom prst="rect">
            <a:avLst/>
          </a:prstGeom>
          <a:noFill/>
        </p:spPr>
        <p:txBody>
          <a:bodyPr wrap="square" lIns="457200" tIns="182880" rIns="457200" bIns="0" rtlCol="0">
            <a:spAutoFit/>
          </a:bodyPr>
          <a:lstStyle/>
          <a:p>
            <a:pPr>
              <a:spcAft>
                <a:spcPts val="1000"/>
              </a:spcAft>
            </a:pPr>
            <a:r>
              <a:rPr lang="en-US" b="1" dirty="0"/>
              <a:t>BCNF decomposition – example 2</a:t>
            </a:r>
          </a:p>
          <a:p>
            <a:r>
              <a:rPr lang="en-US" dirty="0"/>
              <a:t>Student (SSN, name, address, </a:t>
            </a:r>
            <a:r>
              <a:rPr lang="en-US" dirty="0" err="1"/>
              <a:t>HScode</a:t>
            </a:r>
            <a:r>
              <a:rPr lang="en-US" dirty="0"/>
              <a:t>, </a:t>
            </a:r>
            <a:r>
              <a:rPr lang="en-US" dirty="0" err="1"/>
              <a:t>HSname</a:t>
            </a:r>
            <a:r>
              <a:rPr lang="en-US" dirty="0"/>
              <a:t>, </a:t>
            </a:r>
            <a:r>
              <a:rPr lang="en-US" dirty="0" err="1"/>
              <a:t>HScity</a:t>
            </a:r>
            <a:r>
              <a:rPr lang="en-US" dirty="0"/>
              <a:t>, GPA, priority) </a:t>
            </a:r>
          </a:p>
          <a:p>
            <a:pPr lvl="1"/>
            <a:r>
              <a:rPr lang="en-US" dirty="0"/>
              <a:t>FD1: SSN </a:t>
            </a:r>
            <a:r>
              <a:rPr lang="en-US" altLang="en-US" dirty="0"/>
              <a:t>→</a:t>
            </a:r>
            <a:r>
              <a:rPr lang="en-US" dirty="0"/>
              <a:t> name, address, GPA, </a:t>
            </a:r>
            <a:r>
              <a:rPr lang="en-US" b="1" dirty="0" err="1"/>
              <a:t>HScode</a:t>
            </a:r>
            <a:r>
              <a:rPr lang="en-US" dirty="0"/>
              <a:t> </a:t>
            </a:r>
          </a:p>
          <a:p>
            <a:pPr lvl="1"/>
            <a:r>
              <a:rPr lang="en-US" dirty="0"/>
              <a:t>FD2: GPA </a:t>
            </a:r>
            <a:r>
              <a:rPr lang="en-US" altLang="en-US" dirty="0"/>
              <a:t>→</a:t>
            </a:r>
            <a:r>
              <a:rPr lang="en-US" dirty="0"/>
              <a:t> priority </a:t>
            </a:r>
          </a:p>
          <a:p>
            <a:pPr lvl="1"/>
            <a:r>
              <a:rPr lang="en-US" dirty="0"/>
              <a:t>FD3: </a:t>
            </a:r>
            <a:r>
              <a:rPr lang="en-US" dirty="0" err="1"/>
              <a:t>HScode</a:t>
            </a:r>
            <a:r>
              <a:rPr lang="en-US" dirty="0"/>
              <a:t> </a:t>
            </a:r>
            <a:r>
              <a:rPr lang="en-US" altLang="en-US" dirty="0"/>
              <a:t>→</a:t>
            </a:r>
            <a:r>
              <a:rPr lang="en-US" dirty="0"/>
              <a:t> </a:t>
            </a:r>
            <a:r>
              <a:rPr lang="en-US" dirty="0" err="1"/>
              <a:t>HSname</a:t>
            </a:r>
            <a:r>
              <a:rPr lang="en-US" dirty="0"/>
              <a:t>, </a:t>
            </a:r>
            <a:r>
              <a:rPr lang="en-US" dirty="0" err="1"/>
              <a:t>HScity</a:t>
            </a:r>
            <a:r>
              <a:rPr lang="en-US" dirty="0"/>
              <a:t> </a:t>
            </a:r>
          </a:p>
          <a:p>
            <a:pPr lvl="1">
              <a:spcAft>
                <a:spcPts val="1000"/>
              </a:spcAft>
            </a:pPr>
            <a:endParaRPr lang="en-US" altLang="en-US" dirty="0"/>
          </a:p>
          <a:p>
            <a:pPr lvl="1">
              <a:spcAft>
                <a:spcPts val="1000"/>
              </a:spcAft>
            </a:pPr>
            <a:r>
              <a:rPr lang="en-US" altLang="en-US" dirty="0"/>
              <a:t>{SSN}</a:t>
            </a:r>
            <a:r>
              <a:rPr lang="en-US" altLang="en-US" baseline="30000" dirty="0"/>
              <a:t>+</a:t>
            </a:r>
            <a:r>
              <a:rPr lang="en-US" altLang="en-US" dirty="0"/>
              <a:t> determines all the attributes</a:t>
            </a:r>
            <a:endParaRPr lang="en-US" dirty="0"/>
          </a:p>
          <a:p>
            <a:r>
              <a:rPr lang="en-US" dirty="0"/>
              <a:t>R1(</a:t>
            </a:r>
            <a:r>
              <a:rPr lang="en-US" u="sng" dirty="0" err="1"/>
              <a:t>HScode</a:t>
            </a:r>
            <a:r>
              <a:rPr lang="en-US" dirty="0"/>
              <a:t>, </a:t>
            </a:r>
            <a:r>
              <a:rPr lang="en-US" dirty="0" err="1"/>
              <a:t>HSname</a:t>
            </a:r>
            <a:r>
              <a:rPr lang="en-US" dirty="0"/>
              <a:t>, </a:t>
            </a:r>
            <a:r>
              <a:rPr lang="en-US" dirty="0" err="1"/>
              <a:t>HScity</a:t>
            </a:r>
            <a:r>
              <a:rPr lang="en-US" dirty="0"/>
              <a:t>) </a:t>
            </a:r>
          </a:p>
          <a:p>
            <a:r>
              <a:rPr lang="en-US" dirty="0"/>
              <a:t>R2(</a:t>
            </a:r>
            <a:r>
              <a:rPr lang="en-US" u="sng" dirty="0"/>
              <a:t>GPA</a:t>
            </a:r>
            <a:r>
              <a:rPr lang="en-US" dirty="0"/>
              <a:t>, priority)</a:t>
            </a:r>
          </a:p>
          <a:p>
            <a:r>
              <a:rPr lang="en-US" dirty="0"/>
              <a:t>R3(</a:t>
            </a:r>
            <a:r>
              <a:rPr lang="en-US" u="sng" dirty="0"/>
              <a:t>SSN</a:t>
            </a:r>
            <a:r>
              <a:rPr lang="en-US" dirty="0"/>
              <a:t>, </a:t>
            </a:r>
            <a:r>
              <a:rPr lang="en-US" dirty="0" err="1"/>
              <a:t>HScode</a:t>
            </a:r>
            <a:r>
              <a:rPr lang="en-US" dirty="0"/>
              <a:t>, name, address, GPA)</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DA98D0F7-1C7C-41EE-A979-E76BE9D5EF78}"/>
              </a:ext>
            </a:extLst>
          </p:cNvPr>
          <p:cNvSpPr/>
          <p:nvPr/>
        </p:nvSpPr>
        <p:spPr>
          <a:xfrm>
            <a:off x="637248" y="4022348"/>
            <a:ext cx="8005819" cy="1077218"/>
          </a:xfrm>
          <a:prstGeom prst="rect">
            <a:avLst/>
          </a:prstGeom>
          <a:ln w="6350"/>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Attribute closure calculator, Candidate key calculator, Minimum (Canonical) cover calculator, Functional dependency calculator and Normal form calculator</a:t>
            </a:r>
          </a:p>
          <a:p>
            <a:endParaRPr lang="en-US" sz="1600" dirty="0"/>
          </a:p>
          <a:p>
            <a:r>
              <a:rPr lang="en-US" sz="1600" dirty="0">
                <a:hlinkClick r:id="rId4"/>
              </a:rPr>
              <a:t>http://raymondcho.net/RelationalDatabaseTools/RelationalDatabaseTools.html</a:t>
            </a:r>
            <a:endParaRPr lang="en-US" sz="1600" dirty="0"/>
          </a:p>
        </p:txBody>
      </p:sp>
    </p:spTree>
    <p:extLst>
      <p:ext uri="{BB962C8B-B14F-4D97-AF65-F5344CB8AC3E}">
        <p14:creationId xmlns:p14="http://schemas.microsoft.com/office/powerpoint/2010/main" val="1929939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B9BC0-EC2D-4CBA-959D-45993593D774}"/>
              </a:ext>
            </a:extLst>
          </p:cNvPr>
          <p:cNvSpPr>
            <a:spLocks noGrp="1"/>
          </p:cNvSpPr>
          <p:nvPr>
            <p:ph type="title"/>
          </p:nvPr>
        </p:nvSpPr>
        <p:spPr/>
        <p:txBody>
          <a:bodyPr/>
          <a:lstStyle/>
          <a:p>
            <a:r>
              <a:rPr lang="en-US" dirty="0"/>
              <a:t>Attribute Closures</a:t>
            </a:r>
          </a:p>
        </p:txBody>
      </p:sp>
      <p:sp>
        <p:nvSpPr>
          <p:cNvPr id="5" name="Text Placeholder 4">
            <a:extLst>
              <a:ext uri="{FF2B5EF4-FFF2-40B4-BE49-F238E27FC236}">
                <a16:creationId xmlns:a16="http://schemas.microsoft.com/office/drawing/2014/main" id="{2E9ECD29-4D6D-4B67-A925-F634C65C462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189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3A3-3DB8-4AFB-B08C-E2C7A3431017}"/>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E9B0A030-C1E8-4EA3-B4EA-8C9CDE6F67DA}"/>
              </a:ext>
            </a:extLst>
          </p:cNvPr>
          <p:cNvSpPr>
            <a:spLocks noGrp="1"/>
          </p:cNvSpPr>
          <p:nvPr>
            <p:ph idx="1"/>
          </p:nvPr>
        </p:nvSpPr>
        <p:spPr>
          <a:xfrm>
            <a:off x="457199" y="1024864"/>
            <a:ext cx="8686801" cy="2075783"/>
          </a:xfrm>
        </p:spPr>
        <p:txBody>
          <a:bodyPr/>
          <a:lstStyle/>
          <a:p>
            <a:r>
              <a:rPr lang="en-US" dirty="0"/>
              <a:t>Quiz 3 – TODAY!</a:t>
            </a:r>
          </a:p>
          <a:p>
            <a:r>
              <a:rPr lang="en-US" dirty="0"/>
              <a:t>Phase I Project – This Friday - 10/14, 11pm</a:t>
            </a:r>
          </a:p>
          <a:p>
            <a:endParaRPr lang="en-US" dirty="0"/>
          </a:p>
        </p:txBody>
      </p:sp>
      <p:pic>
        <p:nvPicPr>
          <p:cNvPr id="4" name="Picture 3">
            <a:extLst>
              <a:ext uri="{FF2B5EF4-FFF2-40B4-BE49-F238E27FC236}">
                <a16:creationId xmlns:a16="http://schemas.microsoft.com/office/drawing/2014/main" id="{B4550358-C99F-413D-86C9-2E24CC9866FE}"/>
              </a:ext>
            </a:extLst>
          </p:cNvPr>
          <p:cNvPicPr>
            <a:picLocks noChangeAspect="1"/>
          </p:cNvPicPr>
          <p:nvPr/>
        </p:nvPicPr>
        <p:blipFill>
          <a:blip r:embed="rId3"/>
          <a:stretch>
            <a:fillRect/>
          </a:stretch>
        </p:blipFill>
        <p:spPr>
          <a:xfrm>
            <a:off x="141317" y="3455362"/>
            <a:ext cx="9094124" cy="1326548"/>
          </a:xfrm>
          <a:prstGeom prst="rect">
            <a:avLst/>
          </a:prstGeom>
        </p:spPr>
      </p:pic>
      <p:sp>
        <p:nvSpPr>
          <p:cNvPr id="5" name="Oval 4">
            <a:extLst>
              <a:ext uri="{FF2B5EF4-FFF2-40B4-BE49-F238E27FC236}">
                <a16:creationId xmlns:a16="http://schemas.microsoft.com/office/drawing/2014/main" id="{11302A8D-8485-447D-9CCF-4773B054CD3C}"/>
              </a:ext>
            </a:extLst>
          </p:cNvPr>
          <p:cNvSpPr/>
          <p:nvPr/>
        </p:nvSpPr>
        <p:spPr>
          <a:xfrm>
            <a:off x="310660" y="4541509"/>
            <a:ext cx="7377546" cy="240401"/>
          </a:xfrm>
          <a:prstGeom prst="ellipse">
            <a:avLst/>
          </a:prstGeom>
          <a:solidFill>
            <a:srgbClr val="FFFF00">
              <a:alpha val="26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51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89EA-0115-8E4B-B3A7-E413E3858D84}"/>
              </a:ext>
            </a:extLst>
          </p:cNvPr>
          <p:cNvSpPr>
            <a:spLocks noGrp="1"/>
          </p:cNvSpPr>
          <p:nvPr>
            <p:ph type="title"/>
          </p:nvPr>
        </p:nvSpPr>
        <p:spPr/>
        <p:txBody>
          <a:bodyPr/>
          <a:lstStyle/>
          <a:p>
            <a:r>
              <a:rPr lang="en-US" dirty="0"/>
              <a:t>Definition of Closure</a:t>
            </a:r>
          </a:p>
        </p:txBody>
      </p:sp>
      <p:sp>
        <p:nvSpPr>
          <p:cNvPr id="14" name="object 14"/>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20</a:t>
            </a:fld>
            <a:endParaRPr spc="4" dirty="0"/>
          </a:p>
        </p:txBody>
      </p:sp>
      <p:sp>
        <p:nvSpPr>
          <p:cNvPr id="4" name="object 4"/>
          <p:cNvSpPr txBox="1"/>
          <p:nvPr/>
        </p:nvSpPr>
        <p:spPr>
          <a:xfrm>
            <a:off x="625642" y="1085850"/>
            <a:ext cx="8061157" cy="2616101"/>
          </a:xfrm>
          <a:prstGeom prst="rect">
            <a:avLst/>
          </a:prstGeom>
        </p:spPr>
        <p:txBody>
          <a:bodyPr vert="horz" wrap="square" lIns="0" tIns="0" rIns="0" bIns="0" rtlCol="0">
            <a:spAutoFit/>
          </a:bodyPr>
          <a:lstStyle/>
          <a:p>
            <a:pPr marL="257175" indent="-257175">
              <a:spcAft>
                <a:spcPts val="1200"/>
              </a:spcAft>
              <a:buFont typeface="Arial" panose="020B0604020202020204" pitchFamily="34" charset="0"/>
              <a:buChar char="•"/>
            </a:pPr>
            <a:r>
              <a:rPr lang="en-US" altLang="en-US" dirty="0">
                <a:latin typeface="Helvetica" pitchFamily="2" charset="0"/>
              </a:rPr>
              <a:t>Given a set </a:t>
            </a:r>
            <a:r>
              <a:rPr lang="en-US" altLang="en-US" i="1" dirty="0">
                <a:latin typeface="Helvetica" pitchFamily="2" charset="0"/>
              </a:rPr>
              <a:t>F</a:t>
            </a:r>
            <a:r>
              <a:rPr lang="en-US" altLang="en-US" dirty="0">
                <a:latin typeface="Helvetica" pitchFamily="2" charset="0"/>
              </a:rPr>
              <a:t>  of functional dependencies, there are certain other functional dependencies that are logically implied by </a:t>
            </a:r>
            <a:r>
              <a:rPr lang="en-US" altLang="en-US" i="1" dirty="0">
                <a:latin typeface="Helvetica" pitchFamily="2" charset="0"/>
              </a:rPr>
              <a:t>F</a:t>
            </a:r>
            <a:r>
              <a:rPr lang="en-US" altLang="en-US" dirty="0">
                <a:latin typeface="Helvetica" pitchFamily="2" charset="0"/>
              </a:rPr>
              <a:t>.</a:t>
            </a:r>
          </a:p>
          <a:p>
            <a:pPr marL="600075" lvl="1" indent="-257175">
              <a:spcAft>
                <a:spcPts val="1200"/>
              </a:spcAft>
              <a:buFont typeface="Arial" panose="020B0604020202020204" pitchFamily="34" charset="0"/>
              <a:buChar char="•"/>
            </a:pPr>
            <a:r>
              <a:rPr lang="en-US" altLang="en-US" dirty="0">
                <a:latin typeface="Helvetica" pitchFamily="2" charset="0"/>
              </a:rPr>
              <a:t>For example:  If  </a:t>
            </a:r>
            <a:r>
              <a:rPr lang="en-US" altLang="en-US" i="1" dirty="0">
                <a:latin typeface="Helvetica" pitchFamily="2" charset="0"/>
              </a:rPr>
              <a:t>A</a:t>
            </a:r>
            <a:r>
              <a:rPr lang="en-US" altLang="en-US" dirty="0">
                <a:latin typeface="Helvetica" pitchFamily="2" charset="0"/>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B</a:t>
            </a:r>
            <a:r>
              <a:rPr lang="en-US" altLang="en-US" dirty="0">
                <a:latin typeface="Helvetica" pitchFamily="2" charset="0"/>
                <a:sym typeface="Monotype Sorts" pitchFamily="2" charset="2"/>
              </a:rPr>
              <a:t> and  </a:t>
            </a:r>
            <a:r>
              <a:rPr lang="en-US" altLang="en-US" i="1" dirty="0">
                <a:latin typeface="Helvetica" pitchFamily="2" charset="0"/>
                <a:sym typeface="Monotype Sorts" pitchFamily="2" charset="2"/>
              </a:rPr>
              <a:t>B</a:t>
            </a:r>
            <a:r>
              <a:rPr lang="en-US" altLang="en-US" dirty="0">
                <a:latin typeface="Helvetica" pitchFamily="2" charset="0"/>
                <a:sym typeface="Monotype Sorts" pitchFamily="2" charset="2"/>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C</a:t>
            </a:r>
            <a:r>
              <a:rPr lang="en-US" altLang="en-US" dirty="0">
                <a:latin typeface="Helvetica" pitchFamily="2" charset="0"/>
                <a:sym typeface="Monotype Sorts" pitchFamily="2" charset="2"/>
              </a:rPr>
              <a:t>,  then we can infer that </a:t>
            </a:r>
            <a:r>
              <a:rPr lang="en-US" altLang="en-US" i="1" dirty="0">
                <a:latin typeface="Helvetica" pitchFamily="2" charset="0"/>
                <a:sym typeface="Monotype Sorts" pitchFamily="2" charset="2"/>
              </a:rPr>
              <a:t>A</a:t>
            </a:r>
            <a:r>
              <a:rPr lang="en-US" altLang="en-US" dirty="0">
                <a:latin typeface="Helvetica" pitchFamily="2" charset="0"/>
                <a:sym typeface="Monotype Sorts" pitchFamily="2" charset="2"/>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C</a:t>
            </a:r>
            <a:endParaRPr lang="en-US" altLang="en-US" dirty="0">
              <a:latin typeface="Helvetica" pitchFamily="2" charset="0"/>
            </a:endParaRPr>
          </a:p>
          <a:p>
            <a:pPr marL="257175" indent="-257175">
              <a:spcAft>
                <a:spcPts val="1200"/>
              </a:spcAft>
              <a:buFont typeface="Arial" panose="020B0604020202020204" pitchFamily="34" charset="0"/>
              <a:buChar char="•"/>
            </a:pPr>
            <a:r>
              <a:rPr lang="en-US" altLang="en-US" sz="2000" dirty="0">
                <a:latin typeface="Helvetica" pitchFamily="2" charset="0"/>
              </a:rPr>
              <a:t>The set of </a:t>
            </a:r>
            <a:r>
              <a:rPr lang="en-US" altLang="en-US" sz="2000" b="1" dirty="0">
                <a:solidFill>
                  <a:srgbClr val="000099"/>
                </a:solidFill>
                <a:latin typeface="Helvetica" pitchFamily="2" charset="0"/>
              </a:rPr>
              <a:t>all</a:t>
            </a:r>
            <a:r>
              <a:rPr lang="en-US" altLang="en-US" sz="2000" dirty="0">
                <a:latin typeface="Helvetica" pitchFamily="2" charset="0"/>
              </a:rPr>
              <a:t> functional dependencies logically implied by </a:t>
            </a:r>
            <a:r>
              <a:rPr lang="en-US" altLang="en-US" sz="2000" i="1" dirty="0">
                <a:latin typeface="Helvetica" pitchFamily="2" charset="0"/>
              </a:rPr>
              <a:t>F</a:t>
            </a:r>
            <a:r>
              <a:rPr lang="en-US" altLang="en-US" sz="2000" dirty="0">
                <a:latin typeface="Helvetica" pitchFamily="2" charset="0"/>
              </a:rPr>
              <a:t> is the </a:t>
            </a:r>
            <a:r>
              <a:rPr lang="en-US" altLang="en-US" sz="2000" b="1" dirty="0">
                <a:solidFill>
                  <a:srgbClr val="000099"/>
                </a:solidFill>
                <a:latin typeface="Helvetica" pitchFamily="2" charset="0"/>
              </a:rPr>
              <a:t>closure</a:t>
            </a:r>
            <a:r>
              <a:rPr lang="en-US" altLang="en-US" sz="2000" dirty="0">
                <a:latin typeface="Helvetica" pitchFamily="2" charset="0"/>
              </a:rPr>
              <a:t> of </a:t>
            </a:r>
            <a:r>
              <a:rPr lang="en-US" altLang="en-US" sz="2000" i="1" dirty="0">
                <a:latin typeface="Helvetica" pitchFamily="2" charset="0"/>
              </a:rPr>
              <a:t>F</a:t>
            </a:r>
            <a:r>
              <a:rPr lang="en-US" altLang="en-US" sz="2000" dirty="0">
                <a:latin typeface="Helvetica" pitchFamily="2" charset="0"/>
              </a:rPr>
              <a:t>.</a:t>
            </a:r>
          </a:p>
          <a:p>
            <a:pPr marL="257175" indent="-257175">
              <a:spcAft>
                <a:spcPts val="1200"/>
              </a:spcAft>
              <a:buFont typeface="Arial" panose="020B0604020202020204" pitchFamily="34" charset="0"/>
              <a:buChar char="•"/>
            </a:pPr>
            <a:r>
              <a:rPr lang="en-US" altLang="en-US" dirty="0">
                <a:latin typeface="Helvetica" pitchFamily="2" charset="0"/>
              </a:rPr>
              <a:t>We denote the </a:t>
            </a:r>
            <a:r>
              <a:rPr lang="en-US" altLang="en-US" i="1" dirty="0">
                <a:latin typeface="Helvetica" pitchFamily="2" charset="0"/>
              </a:rPr>
              <a:t>closure </a:t>
            </a:r>
            <a:r>
              <a:rPr lang="en-US" altLang="en-US" dirty="0">
                <a:latin typeface="Helvetica" pitchFamily="2" charset="0"/>
              </a:rPr>
              <a:t>of </a:t>
            </a:r>
            <a:r>
              <a:rPr lang="en-US" altLang="en-US" i="1" dirty="0">
                <a:latin typeface="Helvetica" pitchFamily="2" charset="0"/>
              </a:rPr>
              <a:t>F</a:t>
            </a:r>
            <a:r>
              <a:rPr lang="en-US" altLang="en-US" dirty="0">
                <a:latin typeface="Helvetica" pitchFamily="2" charset="0"/>
              </a:rPr>
              <a:t> by </a:t>
            </a:r>
            <a:r>
              <a:rPr lang="en-US" altLang="en-US" b="1" dirty="0">
                <a:solidFill>
                  <a:srgbClr val="000099"/>
                </a:solidFill>
                <a:latin typeface="Helvetica" pitchFamily="2" charset="0"/>
              </a:rPr>
              <a:t>F</a:t>
            </a:r>
            <a:r>
              <a:rPr lang="en-US" altLang="en-US" b="1" i="1" baseline="30000" dirty="0">
                <a:solidFill>
                  <a:srgbClr val="000099"/>
                </a:solidFill>
                <a:latin typeface="Helvetica" pitchFamily="2" charset="0"/>
              </a:rPr>
              <a:t>+</a:t>
            </a:r>
            <a:r>
              <a:rPr lang="en-US" altLang="en-US" i="1" dirty="0">
                <a:latin typeface="Helvetica" pitchFamily="2" charset="0"/>
              </a:rPr>
              <a:t>.</a:t>
            </a:r>
          </a:p>
          <a:p>
            <a:pPr marL="257175" indent="-257175">
              <a:spcAft>
                <a:spcPts val="1200"/>
              </a:spcAft>
              <a:buFont typeface="Arial" panose="020B0604020202020204" pitchFamily="34" charset="0"/>
              <a:buChar char="•"/>
            </a:pPr>
            <a:r>
              <a:rPr lang="en-US" altLang="en-US" dirty="0">
                <a:latin typeface="Helvetica" pitchFamily="2" charset="0"/>
              </a:rPr>
              <a:t>F</a:t>
            </a:r>
            <a:r>
              <a:rPr lang="en-US" altLang="en-US" baseline="30000" dirty="0">
                <a:latin typeface="Helvetica" pitchFamily="2" charset="0"/>
              </a:rPr>
              <a:t>+</a:t>
            </a:r>
            <a:r>
              <a:rPr lang="en-US" altLang="en-US" dirty="0">
                <a:latin typeface="Helvetica" pitchFamily="2" charset="0"/>
              </a:rPr>
              <a:t> is a superset of </a:t>
            </a:r>
            <a:r>
              <a:rPr lang="en-US" altLang="en-US" i="1" dirty="0">
                <a:latin typeface="Helvetica" pitchFamily="2" charset="0"/>
              </a:rPr>
              <a:t>F</a:t>
            </a:r>
            <a:r>
              <a:rPr lang="en-US" altLang="en-US" dirty="0">
                <a:latin typeface="Helvetica" pitchFamily="2" charset="0"/>
              </a:rPr>
              <a:t>.</a:t>
            </a:r>
            <a:endParaRPr lang="en-US" altLang="en-US" dirty="0">
              <a:latin typeface="Helvetica" pitchFamily="2" charset="0"/>
              <a:sym typeface="Greek Symbols" pitchFamily="18" charset="2"/>
            </a:endParaRPr>
          </a:p>
        </p:txBody>
      </p:sp>
    </p:spTree>
    <p:extLst>
      <p:ext uri="{BB962C8B-B14F-4D97-AF65-F5344CB8AC3E}">
        <p14:creationId xmlns:p14="http://schemas.microsoft.com/office/powerpoint/2010/main" val="119773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1DB5-F17A-4662-93E9-8B4C64C7B532}"/>
              </a:ext>
            </a:extLst>
          </p:cNvPr>
          <p:cNvSpPr>
            <a:spLocks noGrp="1"/>
          </p:cNvSpPr>
          <p:nvPr>
            <p:ph type="title"/>
          </p:nvPr>
        </p:nvSpPr>
        <p:spPr/>
        <p:txBody>
          <a:bodyPr/>
          <a:lstStyle/>
          <a:p>
            <a:r>
              <a:rPr lang="en-US" dirty="0"/>
              <a:t>Armstrong’s Axioms</a:t>
            </a:r>
          </a:p>
        </p:txBody>
      </p:sp>
      <p:sp>
        <p:nvSpPr>
          <p:cNvPr id="3" name="Content Placeholder 2">
            <a:extLst>
              <a:ext uri="{FF2B5EF4-FFF2-40B4-BE49-F238E27FC236}">
                <a16:creationId xmlns:a16="http://schemas.microsoft.com/office/drawing/2014/main" id="{AA7729B0-06E9-44AA-94D3-D7E049FBE53F}"/>
              </a:ext>
            </a:extLst>
          </p:cNvPr>
          <p:cNvSpPr>
            <a:spLocks noGrp="1"/>
          </p:cNvSpPr>
          <p:nvPr>
            <p:ph idx="1"/>
          </p:nvPr>
        </p:nvSpPr>
        <p:spPr/>
        <p:txBody>
          <a:bodyPr>
            <a:normAutofit/>
          </a:bodyPr>
          <a:lstStyle/>
          <a:p>
            <a:pPr marL="68580" indent="-171450">
              <a:spcBef>
                <a:spcPts val="450"/>
              </a:spcBef>
              <a:buFont typeface="Arial"/>
              <a:buChar char="•"/>
              <a:tabLst>
                <a:tab pos="266700" algn="l"/>
              </a:tabLst>
            </a:pPr>
            <a:endParaRPr lang="en-US" sz="2000" dirty="0">
              <a:latin typeface="Helvetica" charset="0"/>
              <a:cs typeface="Times New Roman"/>
            </a:endParaRPr>
          </a:p>
          <a:p>
            <a:pPr marL="68580" indent="-171450">
              <a:spcBef>
                <a:spcPts val="450"/>
              </a:spcBef>
              <a:buFont typeface="Arial"/>
              <a:buChar char="•"/>
              <a:tabLst>
                <a:tab pos="266700" algn="l"/>
              </a:tabLst>
            </a:pPr>
            <a:r>
              <a:rPr lang="en-US" sz="2000" dirty="0">
                <a:latin typeface="Helvetica" charset="0"/>
                <a:cs typeface="Times New Roman"/>
              </a:rPr>
              <a:t>Reflexivity						</a:t>
            </a:r>
            <a:r>
              <a:rPr lang="en-US" sz="2000" i="1" dirty="0">
                <a:latin typeface="Helvetica" charset="0"/>
                <a:cs typeface="Times New Roman"/>
              </a:rPr>
              <a:t>if B </a:t>
            </a:r>
            <a:r>
              <a:rPr lang="en-US" sz="2000" i="1" u="sng" dirty="0">
                <a:latin typeface="Plantagenet Cherokee" panose="02020602070100000000" pitchFamily="18" charset="0"/>
                <a:cs typeface="Times New Roman"/>
              </a:rPr>
              <a:t>⸧</a:t>
            </a:r>
            <a:r>
              <a:rPr lang="en-US" sz="2000" i="1" dirty="0">
                <a:latin typeface="Helvetica" charset="0"/>
                <a:cs typeface="Times New Roman"/>
              </a:rPr>
              <a:t> A then A </a:t>
            </a:r>
            <a:r>
              <a:rPr lang="en-US" sz="2000" i="1" dirty="0">
                <a:latin typeface="Helvetica" charset="0"/>
                <a:cs typeface="STIXGeneral"/>
              </a:rPr>
              <a:t>→ B</a:t>
            </a:r>
            <a:endParaRPr lang="en-US" sz="2000" i="1" dirty="0">
              <a:latin typeface="Helvetica" charset="0"/>
              <a:cs typeface="Times New Roman"/>
            </a:endParaRPr>
          </a:p>
          <a:p>
            <a:pPr marL="68580" indent="-171450">
              <a:spcBef>
                <a:spcPts val="450"/>
              </a:spcBef>
              <a:buFont typeface="Arial"/>
              <a:buChar char="•"/>
              <a:tabLst>
                <a:tab pos="266700" algn="l"/>
              </a:tabLst>
            </a:pPr>
            <a:r>
              <a:rPr lang="en-US" sz="2000" dirty="0">
                <a:latin typeface="Helvetica" charset="0"/>
                <a:cs typeface="Times New Roman"/>
              </a:rPr>
              <a:t>Augmentation					</a:t>
            </a:r>
            <a:r>
              <a:rPr lang="en-US" sz="2000" i="1" dirty="0">
                <a:latin typeface="Helvetica" charset="0"/>
                <a:cs typeface="Times New Roman"/>
              </a:rPr>
              <a:t>if A </a:t>
            </a:r>
            <a:r>
              <a:rPr lang="en-US" sz="2000" i="1" dirty="0">
                <a:latin typeface="Helvetica" charset="0"/>
                <a:cs typeface="STIXGeneral"/>
              </a:rPr>
              <a:t>→ B then </a:t>
            </a:r>
            <a:r>
              <a:rPr lang="en-US" sz="2000" i="1" dirty="0">
                <a:latin typeface="Helvetica" charset="0"/>
                <a:cs typeface="Times New Roman"/>
              </a:rPr>
              <a:t>A</a:t>
            </a:r>
            <a:r>
              <a:rPr lang="en-US" sz="2000" b="1" i="1" dirty="0">
                <a:latin typeface="Helvetica" charset="0"/>
                <a:cs typeface="Times New Roman"/>
              </a:rPr>
              <a:t>C</a:t>
            </a:r>
            <a:r>
              <a:rPr lang="en-US" sz="2000" i="1" dirty="0">
                <a:latin typeface="Helvetica" charset="0"/>
                <a:cs typeface="Times New Roman"/>
              </a:rPr>
              <a:t> </a:t>
            </a:r>
            <a:r>
              <a:rPr lang="en-US" sz="2000" i="1" dirty="0">
                <a:latin typeface="Helvetica" charset="0"/>
                <a:cs typeface="STIXGeneral"/>
              </a:rPr>
              <a:t>→ B</a:t>
            </a:r>
            <a:r>
              <a:rPr lang="en-US" sz="2000" b="1" i="1" dirty="0">
                <a:latin typeface="Helvetica" charset="0"/>
                <a:cs typeface="STIXGeneral"/>
              </a:rPr>
              <a:t>C</a:t>
            </a:r>
            <a:endParaRPr lang="en-US" sz="2000" b="1" i="1" dirty="0">
              <a:latin typeface="Helvetica" charset="0"/>
              <a:cs typeface="Times New Roman"/>
            </a:endParaRPr>
          </a:p>
          <a:p>
            <a:pPr marL="68580" indent="-171450">
              <a:spcBef>
                <a:spcPts val="450"/>
              </a:spcBef>
              <a:buFont typeface="Arial"/>
              <a:buChar char="•"/>
              <a:tabLst>
                <a:tab pos="266700" algn="l"/>
                <a:tab pos="2248376" algn="l"/>
              </a:tabLst>
            </a:pPr>
            <a:r>
              <a:rPr lang="en-US" sz="2000" dirty="0">
                <a:latin typeface="Helvetica" charset="0"/>
                <a:cs typeface="Times New Roman"/>
              </a:rPr>
              <a:t>Splitting rule (Decomposition)	</a:t>
            </a:r>
            <a:r>
              <a:rPr lang="en-US" sz="2000" i="1" dirty="0">
                <a:latin typeface="Helvetica" charset="0"/>
                <a:cs typeface="Times New Roman"/>
              </a:rPr>
              <a:t>if A </a:t>
            </a:r>
            <a:r>
              <a:rPr lang="en-US" sz="2000" i="1" dirty="0">
                <a:latin typeface="Helvetica" charset="0"/>
                <a:cs typeface="STIXGeneral"/>
              </a:rPr>
              <a:t>→ </a:t>
            </a:r>
            <a:r>
              <a:rPr lang="en-US" sz="2000" b="1" i="1" dirty="0">
                <a:latin typeface="Helvetica" charset="0"/>
                <a:cs typeface="STIXGeneral"/>
              </a:rPr>
              <a:t>B</a:t>
            </a:r>
            <a:r>
              <a:rPr lang="en-US" sz="2000" i="1" dirty="0">
                <a:latin typeface="Helvetica" charset="0"/>
                <a:cs typeface="STIXGeneral"/>
              </a:rPr>
              <a:t> and </a:t>
            </a:r>
            <a:r>
              <a:rPr lang="en-US" sz="2000" i="1" dirty="0">
                <a:latin typeface="Helvetica" charset="0"/>
                <a:cs typeface="Times New Roman"/>
              </a:rPr>
              <a:t>A </a:t>
            </a:r>
            <a:r>
              <a:rPr lang="en-US" sz="2000" i="1" dirty="0">
                <a:latin typeface="Helvetica" charset="0"/>
                <a:cs typeface="STIXGeneral"/>
              </a:rPr>
              <a:t>→ </a:t>
            </a:r>
            <a:r>
              <a:rPr lang="en-US" sz="2000" b="1" i="1" dirty="0">
                <a:latin typeface="Helvetica" charset="0"/>
                <a:cs typeface="STIXGeneral"/>
              </a:rPr>
              <a:t>C  then </a:t>
            </a:r>
            <a:r>
              <a:rPr lang="en-US" sz="2000" i="1" dirty="0">
                <a:latin typeface="Helvetica" charset="0"/>
                <a:cs typeface="Times New Roman"/>
              </a:rPr>
              <a:t>A </a:t>
            </a:r>
            <a:r>
              <a:rPr lang="en-US" sz="2000" i="1" dirty="0">
                <a:latin typeface="Helvetica" charset="0"/>
                <a:cs typeface="STIXGeneral"/>
              </a:rPr>
              <a:t>→ </a:t>
            </a:r>
            <a:r>
              <a:rPr lang="en-US" sz="2000" b="1" i="1" dirty="0">
                <a:latin typeface="Helvetica" charset="0"/>
                <a:cs typeface="STIXGeneral"/>
              </a:rPr>
              <a:t>BC</a:t>
            </a:r>
            <a:r>
              <a:rPr lang="en-US" sz="2000" dirty="0">
                <a:latin typeface="Helvetica" charset="0"/>
                <a:cs typeface="Times New Roman"/>
              </a:rPr>
              <a:t>	</a:t>
            </a:r>
            <a:endParaRPr lang="en-US" sz="2000" b="1" dirty="0">
              <a:latin typeface="Helvetica" charset="0"/>
              <a:cs typeface="Times New Roman"/>
            </a:endParaRPr>
          </a:p>
          <a:p>
            <a:pPr marL="68580" indent="-171450">
              <a:spcBef>
                <a:spcPts val="450"/>
              </a:spcBef>
              <a:buFont typeface="Arial"/>
              <a:buChar char="•"/>
              <a:tabLst>
                <a:tab pos="266700" algn="l"/>
                <a:tab pos="2248376" algn="l"/>
              </a:tabLst>
            </a:pPr>
            <a:r>
              <a:rPr lang="en-US" sz="2000" dirty="0">
                <a:latin typeface="Helvetica" charset="0"/>
                <a:cs typeface="Times New Roman"/>
              </a:rPr>
              <a:t>Combining rule (Union)		</a:t>
            </a:r>
            <a:r>
              <a:rPr lang="en-US" sz="2000" i="1" dirty="0">
                <a:latin typeface="Helvetica" charset="0"/>
                <a:cs typeface="Times New Roman"/>
              </a:rPr>
              <a:t>if A </a:t>
            </a:r>
            <a:r>
              <a:rPr lang="en-US" sz="2000" i="1" dirty="0">
                <a:latin typeface="Helvetica" charset="0"/>
                <a:cs typeface="STIXGeneral"/>
              </a:rPr>
              <a:t>→ </a:t>
            </a:r>
            <a:r>
              <a:rPr lang="en-US" sz="2000" b="1" i="1" dirty="0">
                <a:latin typeface="Helvetica" charset="0"/>
                <a:cs typeface="STIXGeneral"/>
              </a:rPr>
              <a:t>B </a:t>
            </a:r>
            <a:r>
              <a:rPr lang="en-US" sz="2000" i="1" dirty="0">
                <a:latin typeface="Helvetica" charset="0"/>
                <a:cs typeface="STIXGeneral"/>
              </a:rPr>
              <a:t>and </a:t>
            </a:r>
            <a:r>
              <a:rPr lang="en-US" sz="2000" i="1" dirty="0">
                <a:latin typeface="Helvetica" charset="0"/>
                <a:cs typeface="Times New Roman"/>
              </a:rPr>
              <a:t>A </a:t>
            </a:r>
            <a:r>
              <a:rPr lang="en-US" sz="2000" i="1" dirty="0">
                <a:latin typeface="Helvetica" charset="0"/>
                <a:cs typeface="STIXGeneral"/>
              </a:rPr>
              <a:t>→ </a:t>
            </a:r>
            <a:r>
              <a:rPr lang="en-US" sz="2000" b="1" i="1" dirty="0">
                <a:latin typeface="Helvetica" charset="0"/>
                <a:cs typeface="STIXGeneral"/>
              </a:rPr>
              <a:t>C</a:t>
            </a:r>
            <a:r>
              <a:rPr lang="en-US" sz="2000" i="1" dirty="0">
                <a:latin typeface="Helvetica" charset="0"/>
                <a:cs typeface="STIXGeneral"/>
              </a:rPr>
              <a:t>	then </a:t>
            </a:r>
            <a:r>
              <a:rPr lang="en-US" sz="2000" i="1" dirty="0">
                <a:latin typeface="Helvetica" charset="0"/>
                <a:cs typeface="Times New Roman"/>
              </a:rPr>
              <a:t>A </a:t>
            </a:r>
            <a:r>
              <a:rPr lang="en-US" sz="2000" i="1" dirty="0">
                <a:latin typeface="Helvetica" charset="0"/>
                <a:cs typeface="STIXGeneral"/>
              </a:rPr>
              <a:t>→ </a:t>
            </a:r>
            <a:r>
              <a:rPr lang="en-US" sz="2000" b="1" i="1" dirty="0">
                <a:latin typeface="Helvetica" charset="0"/>
                <a:cs typeface="STIXGeneral"/>
              </a:rPr>
              <a:t>BC</a:t>
            </a:r>
            <a:endParaRPr lang="en-US" sz="2000" b="1" i="1" dirty="0">
              <a:latin typeface="Helvetica" charset="0"/>
              <a:cs typeface="Times New Roman"/>
            </a:endParaRPr>
          </a:p>
          <a:p>
            <a:pPr marL="68580" indent="-171450">
              <a:spcBef>
                <a:spcPts val="450"/>
              </a:spcBef>
              <a:buFont typeface="Arial"/>
              <a:buChar char="•"/>
              <a:tabLst>
                <a:tab pos="266700" algn="l"/>
                <a:tab pos="2248376" algn="l"/>
              </a:tabLst>
            </a:pPr>
            <a:r>
              <a:rPr lang="en-US" sz="2000" dirty="0">
                <a:latin typeface="Helvetica" charset="0"/>
                <a:cs typeface="Times New Roman"/>
              </a:rPr>
              <a:t>Transitivity		 			</a:t>
            </a:r>
            <a:r>
              <a:rPr lang="en-US" sz="2000" i="1" dirty="0">
                <a:latin typeface="Helvetica" charset="0"/>
                <a:cs typeface="Times New Roman"/>
              </a:rPr>
              <a:t>if </a:t>
            </a:r>
            <a:r>
              <a:rPr lang="en-US" sz="2000" b="1" i="1" dirty="0">
                <a:latin typeface="Helvetica" charset="0"/>
                <a:cs typeface="Times New Roman"/>
              </a:rPr>
              <a:t>A</a:t>
            </a:r>
            <a:r>
              <a:rPr lang="en-US" sz="2000" i="1" dirty="0">
                <a:latin typeface="Helvetica" charset="0"/>
                <a:cs typeface="Times New Roman"/>
              </a:rPr>
              <a:t> </a:t>
            </a:r>
            <a:r>
              <a:rPr lang="en-US" sz="2000" i="1" dirty="0">
                <a:latin typeface="Helvetica" charset="0"/>
                <a:cs typeface="STIXGeneral"/>
              </a:rPr>
              <a:t>→ B and  </a:t>
            </a:r>
            <a:r>
              <a:rPr lang="en-US" sz="2000" i="1" dirty="0">
                <a:latin typeface="Helvetica" charset="0"/>
                <a:cs typeface="Times New Roman"/>
              </a:rPr>
              <a:t>B </a:t>
            </a:r>
            <a:r>
              <a:rPr lang="en-US" sz="2000" i="1" dirty="0">
                <a:latin typeface="Helvetica" charset="0"/>
                <a:cs typeface="STIXGeneral"/>
              </a:rPr>
              <a:t>→ </a:t>
            </a:r>
            <a:r>
              <a:rPr lang="en-US" sz="2000" b="1" i="1" dirty="0">
                <a:latin typeface="Helvetica" charset="0"/>
                <a:cs typeface="STIXGeneral"/>
              </a:rPr>
              <a:t>C, </a:t>
            </a:r>
            <a:r>
              <a:rPr lang="en-US" sz="2000" i="1" dirty="0">
                <a:latin typeface="Helvetica" charset="0"/>
                <a:cs typeface="Times New Roman"/>
              </a:rPr>
              <a:t>then </a:t>
            </a:r>
            <a:r>
              <a:rPr lang="en-US" sz="2000" b="1" i="1" dirty="0">
                <a:latin typeface="Helvetica" charset="0"/>
                <a:cs typeface="Times New Roman"/>
              </a:rPr>
              <a:t>A</a:t>
            </a:r>
            <a:r>
              <a:rPr lang="en-US" sz="2000" i="1" dirty="0">
                <a:latin typeface="Helvetica" charset="0"/>
                <a:cs typeface="Times New Roman"/>
              </a:rPr>
              <a:t> </a:t>
            </a:r>
            <a:r>
              <a:rPr lang="en-US" sz="2000" i="1" dirty="0">
                <a:latin typeface="Helvetica" charset="0"/>
                <a:cs typeface="STIXGeneral"/>
              </a:rPr>
              <a:t>→ </a:t>
            </a:r>
            <a:r>
              <a:rPr lang="en-US" sz="2000" b="1" i="1" dirty="0">
                <a:latin typeface="Helvetica" charset="0"/>
                <a:cs typeface="STIXGeneral"/>
              </a:rPr>
              <a:t>C</a:t>
            </a:r>
            <a:r>
              <a:rPr lang="en-US" sz="2000" i="1" dirty="0">
                <a:latin typeface="Helvetica" charset="0"/>
                <a:cs typeface="STIXGeneral"/>
              </a:rPr>
              <a:t> </a:t>
            </a:r>
          </a:p>
          <a:p>
            <a:endParaRPr lang="en-US" sz="2000" dirty="0"/>
          </a:p>
        </p:txBody>
      </p:sp>
    </p:spTree>
    <p:extLst>
      <p:ext uri="{BB962C8B-B14F-4D97-AF65-F5344CB8AC3E}">
        <p14:creationId xmlns:p14="http://schemas.microsoft.com/office/powerpoint/2010/main" val="307016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33AC0E-C785-9B42-A8C1-60793088EE71}"/>
              </a:ext>
            </a:extLst>
          </p:cNvPr>
          <p:cNvSpPr>
            <a:spLocks noGrp="1"/>
          </p:cNvSpPr>
          <p:nvPr>
            <p:ph type="title"/>
          </p:nvPr>
        </p:nvSpPr>
        <p:spPr/>
        <p:txBody>
          <a:bodyPr/>
          <a:lstStyle/>
          <a:p>
            <a:r>
              <a:rPr lang="en-US" dirty="0"/>
              <a:t>Getting to Closure</a:t>
            </a:r>
          </a:p>
        </p:txBody>
      </p:sp>
      <p:sp>
        <p:nvSpPr>
          <p:cNvPr id="6" name="Content Placeholder 5">
            <a:extLst>
              <a:ext uri="{FF2B5EF4-FFF2-40B4-BE49-F238E27FC236}">
                <a16:creationId xmlns:a16="http://schemas.microsoft.com/office/drawing/2014/main" id="{7E6DB6F8-E63A-FD4E-B4F5-8EE8BB9B38EA}"/>
              </a:ext>
            </a:extLst>
          </p:cNvPr>
          <p:cNvSpPr>
            <a:spLocks noGrp="1"/>
          </p:cNvSpPr>
          <p:nvPr>
            <p:ph idx="1"/>
          </p:nvPr>
        </p:nvSpPr>
        <p:spPr>
          <a:xfrm>
            <a:off x="0" y="1089302"/>
            <a:ext cx="8435187" cy="3896940"/>
          </a:xfrm>
        </p:spPr>
        <p:txBody>
          <a:bodyPr/>
          <a:lstStyle/>
          <a:p>
            <a:pPr marL="66675" lvl="1" indent="0">
              <a:buNone/>
              <a:tabLst>
                <a:tab pos="266700" algn="l"/>
              </a:tabLst>
            </a:pPr>
            <a:r>
              <a:rPr lang="is-IS" sz="2000" dirty="0">
                <a:latin typeface="Helvetica" charset="0"/>
                <a:cs typeface="Times New Roman"/>
              </a:rPr>
              <a:t>R (A, B, C, D, E, F) </a:t>
            </a:r>
          </a:p>
          <a:p>
            <a:pPr marL="66675" lvl="1" indent="0">
              <a:buNone/>
              <a:tabLst>
                <a:tab pos="266700" algn="l"/>
              </a:tabLst>
            </a:pPr>
            <a:r>
              <a:rPr lang="is-IS" sz="2000" dirty="0">
                <a:latin typeface="Helvetica" charset="0"/>
                <a:cs typeface="Times New Roman"/>
              </a:rPr>
              <a:t>   F = { 	A → B,  </a:t>
            </a:r>
          </a:p>
          <a:p>
            <a:pPr marL="66675" lvl="1" indent="0">
              <a:buNone/>
              <a:tabLst>
                <a:tab pos="266700" algn="l"/>
              </a:tabLst>
            </a:pPr>
            <a:r>
              <a:rPr lang="is-IS" sz="2000" dirty="0">
                <a:latin typeface="Helvetica" charset="0"/>
                <a:cs typeface="Times New Roman"/>
              </a:rPr>
              <a:t>	  		A → C,  </a:t>
            </a:r>
          </a:p>
          <a:p>
            <a:pPr marL="66675" lvl="1" indent="0">
              <a:buNone/>
              <a:tabLst>
                <a:tab pos="266700" algn="l"/>
              </a:tabLst>
            </a:pPr>
            <a:r>
              <a:rPr lang="is-IS" sz="2000" dirty="0">
                <a:latin typeface="Helvetica" charset="0"/>
                <a:cs typeface="Times New Roman"/>
              </a:rPr>
              <a:t>	 		CD → E,  </a:t>
            </a:r>
          </a:p>
          <a:p>
            <a:pPr marL="66675" lvl="1" indent="0">
              <a:buNone/>
              <a:tabLst>
                <a:tab pos="266700" algn="l"/>
              </a:tabLst>
            </a:pPr>
            <a:r>
              <a:rPr lang="is-IS" sz="2000" dirty="0">
                <a:latin typeface="Helvetica" charset="0"/>
                <a:cs typeface="Times New Roman"/>
              </a:rPr>
              <a:t>	 		CD → F, </a:t>
            </a:r>
          </a:p>
          <a:p>
            <a:pPr marL="66675" lvl="1" indent="0">
              <a:buNone/>
              <a:tabLst>
                <a:tab pos="266700" algn="l"/>
              </a:tabLst>
            </a:pPr>
            <a:r>
              <a:rPr lang="is-IS" sz="2000" dirty="0">
                <a:latin typeface="Helvetica" charset="0"/>
                <a:cs typeface="Times New Roman"/>
              </a:rPr>
              <a:t>	 		B → E  }</a:t>
            </a:r>
          </a:p>
          <a:p>
            <a:endParaRPr lang="en-US" dirty="0"/>
          </a:p>
        </p:txBody>
      </p:sp>
      <p:sp>
        <p:nvSpPr>
          <p:cNvPr id="8" name="Content Placeholder 7">
            <a:extLst>
              <a:ext uri="{FF2B5EF4-FFF2-40B4-BE49-F238E27FC236}">
                <a16:creationId xmlns:a16="http://schemas.microsoft.com/office/drawing/2014/main" id="{B70E8A7B-477B-6449-AA58-BA7E7511ADA5}"/>
              </a:ext>
            </a:extLst>
          </p:cNvPr>
          <p:cNvSpPr>
            <a:spLocks noGrp="1"/>
          </p:cNvSpPr>
          <p:nvPr>
            <p:ph sz="half" idx="4294967295"/>
          </p:nvPr>
        </p:nvSpPr>
        <p:spPr>
          <a:xfrm>
            <a:off x="2765425" y="1100732"/>
            <a:ext cx="6378575" cy="2703513"/>
          </a:xfrm>
        </p:spPr>
        <p:txBody>
          <a:bodyPr/>
          <a:lstStyle/>
          <a:p>
            <a:pPr marL="9049" indent="0">
              <a:spcBef>
                <a:spcPts val="1538"/>
              </a:spcBef>
              <a:buNone/>
            </a:pPr>
            <a:r>
              <a:rPr lang="en-US" sz="1800" dirty="0">
                <a:latin typeface="Helvetica" charset="0"/>
                <a:cs typeface="Times New Roman"/>
              </a:rPr>
              <a:t>F</a:t>
            </a:r>
            <a:r>
              <a:rPr lang="en-US" sz="1800" baseline="24904" dirty="0">
                <a:latin typeface="Helvetica" charset="0"/>
                <a:cs typeface="Times New Roman"/>
              </a:rPr>
              <a:t>+ </a:t>
            </a:r>
            <a:r>
              <a:rPr lang="en-US" sz="1800" dirty="0">
                <a:latin typeface="Helvetica" charset="0"/>
                <a:cs typeface="Times New Roman"/>
              </a:rPr>
              <a:t>(some members of the closure set of FDs can be determined)</a:t>
            </a:r>
          </a:p>
          <a:p>
            <a:pPr marL="609600" lvl="1" indent="-257175">
              <a:lnSpc>
                <a:spcPct val="150000"/>
              </a:lnSpc>
              <a:spcBef>
                <a:spcPts val="0"/>
              </a:spcBef>
              <a:buFont typeface="Arial"/>
              <a:buChar char="•"/>
              <a:tabLst>
                <a:tab pos="609600" algn="l"/>
              </a:tabLst>
            </a:pPr>
            <a:r>
              <a:rPr lang="is-IS" sz="1800" b="1" dirty="0">
                <a:latin typeface="Helvetica" charset="0"/>
                <a:cs typeface="Times New Roman"/>
              </a:rPr>
              <a:t>A → BC </a:t>
            </a:r>
            <a:r>
              <a:rPr lang="is-IS" sz="1800" dirty="0">
                <a:latin typeface="Helvetica" charset="0"/>
                <a:cs typeface="Times New Roman"/>
              </a:rPr>
              <a:t>by combining A → B with A → C</a:t>
            </a:r>
          </a:p>
          <a:p>
            <a:pPr marL="609600" lvl="1" indent="-257175">
              <a:lnSpc>
                <a:spcPct val="150000"/>
              </a:lnSpc>
              <a:spcBef>
                <a:spcPts val="0"/>
              </a:spcBef>
              <a:buFont typeface="Arial"/>
              <a:buChar char="•"/>
              <a:tabLst>
                <a:tab pos="609600" algn="l"/>
              </a:tabLst>
            </a:pPr>
            <a:r>
              <a:rPr lang="en-US" sz="1800" b="1" dirty="0">
                <a:latin typeface="Helvetica" charset="0"/>
                <a:cs typeface="Times New Roman"/>
              </a:rPr>
              <a:t>A </a:t>
            </a:r>
            <a:r>
              <a:rPr lang="en-US" sz="1800" b="1" dirty="0">
                <a:latin typeface="Helvetica" charset="0"/>
                <a:cs typeface="STIXGeneral"/>
              </a:rPr>
              <a:t>→ </a:t>
            </a:r>
            <a:r>
              <a:rPr lang="en-US" sz="1800" b="1" dirty="0">
                <a:latin typeface="Helvetica" charset="0"/>
                <a:cs typeface="Times New Roman"/>
              </a:rPr>
              <a:t>E </a:t>
            </a:r>
            <a:r>
              <a:rPr lang="en-US" sz="1800" dirty="0">
                <a:latin typeface="Helvetica" charset="0"/>
                <a:cs typeface="Times New Roman"/>
              </a:rPr>
              <a:t>by transitivity from A </a:t>
            </a:r>
            <a:r>
              <a:rPr lang="en-US" sz="1800" dirty="0">
                <a:latin typeface="Helvetica" charset="0"/>
                <a:cs typeface="STIXGeneral"/>
              </a:rPr>
              <a:t>→ </a:t>
            </a:r>
            <a:r>
              <a:rPr lang="en-US" sz="1800" dirty="0">
                <a:latin typeface="Helvetica" charset="0"/>
                <a:cs typeface="Times New Roman"/>
              </a:rPr>
              <a:t>B and B </a:t>
            </a:r>
            <a:r>
              <a:rPr lang="en-US" sz="1800" dirty="0">
                <a:latin typeface="Helvetica" charset="0"/>
                <a:cs typeface="STIXGeneral"/>
              </a:rPr>
              <a:t>→ </a:t>
            </a:r>
            <a:r>
              <a:rPr lang="en-US" sz="1800" dirty="0">
                <a:latin typeface="Helvetica" charset="0"/>
                <a:cs typeface="Times New Roman"/>
              </a:rPr>
              <a:t>E</a:t>
            </a:r>
          </a:p>
          <a:p>
            <a:pPr marL="609600" marR="3810" lvl="1" indent="-257175">
              <a:lnSpc>
                <a:spcPct val="150000"/>
              </a:lnSpc>
              <a:spcBef>
                <a:spcPts val="0"/>
              </a:spcBef>
              <a:buFont typeface="Arial"/>
              <a:buChar char="•"/>
              <a:tabLst>
                <a:tab pos="609600" algn="l"/>
              </a:tabLst>
            </a:pPr>
            <a:r>
              <a:rPr lang="en-US" sz="1800" b="1" dirty="0">
                <a:latin typeface="Helvetica" charset="0"/>
                <a:cs typeface="Times New Roman"/>
              </a:rPr>
              <a:t>AD </a:t>
            </a:r>
            <a:r>
              <a:rPr lang="en-US" sz="1800" b="1" dirty="0">
                <a:latin typeface="Helvetica" charset="0"/>
                <a:cs typeface="STIXGeneral"/>
              </a:rPr>
              <a:t>→ </a:t>
            </a:r>
            <a:r>
              <a:rPr lang="en-US" sz="1800" b="1" dirty="0">
                <a:latin typeface="Helvetica" charset="0"/>
                <a:cs typeface="Times New Roman"/>
              </a:rPr>
              <a:t>F </a:t>
            </a:r>
            <a:r>
              <a:rPr lang="en-US" sz="1800" dirty="0">
                <a:latin typeface="Helvetica" charset="0"/>
                <a:cs typeface="Times New Roman"/>
              </a:rPr>
              <a:t>by augmenting A </a:t>
            </a:r>
            <a:r>
              <a:rPr lang="en-US" sz="1800" dirty="0">
                <a:latin typeface="Helvetica" charset="0"/>
                <a:cs typeface="STIXGeneral"/>
              </a:rPr>
              <a:t>→ </a:t>
            </a:r>
            <a:r>
              <a:rPr lang="en-US" sz="1800" dirty="0">
                <a:latin typeface="Helvetica" charset="0"/>
                <a:cs typeface="Times New Roman"/>
              </a:rPr>
              <a:t>C with D, to get AD </a:t>
            </a:r>
            <a:r>
              <a:rPr lang="en-US" sz="1800" dirty="0">
                <a:latin typeface="Helvetica" charset="0"/>
                <a:cs typeface="STIXGeneral"/>
              </a:rPr>
              <a:t>→ </a:t>
            </a:r>
            <a:r>
              <a:rPr lang="en-US" sz="1800" dirty="0">
                <a:latin typeface="Helvetica" charset="0"/>
                <a:cs typeface="Times New Roman"/>
              </a:rPr>
              <a:t>CD and then transitivity with CD </a:t>
            </a:r>
            <a:r>
              <a:rPr lang="en-US" sz="1800" dirty="0">
                <a:latin typeface="Helvetica" charset="0"/>
                <a:cs typeface="STIXGeneral"/>
              </a:rPr>
              <a:t>→ </a:t>
            </a:r>
            <a:r>
              <a:rPr lang="en-US" sz="1800" dirty="0">
                <a:latin typeface="Helvetica" charset="0"/>
                <a:cs typeface="Times New Roman"/>
              </a:rPr>
              <a:t>F</a:t>
            </a:r>
          </a:p>
          <a:p>
            <a:pPr marL="609600" marR="118110" lvl="1" indent="-257175">
              <a:lnSpc>
                <a:spcPct val="150000"/>
              </a:lnSpc>
              <a:spcBef>
                <a:spcPts val="0"/>
              </a:spcBef>
              <a:buFont typeface="Arial"/>
              <a:buChar char="•"/>
              <a:tabLst>
                <a:tab pos="609600" algn="l"/>
              </a:tabLst>
            </a:pPr>
            <a:r>
              <a:rPr lang="en-US" sz="1800" b="1" dirty="0">
                <a:latin typeface="Helvetica" charset="0"/>
                <a:cs typeface="Times New Roman"/>
              </a:rPr>
              <a:t>CD </a:t>
            </a:r>
            <a:r>
              <a:rPr lang="en-US" sz="1800" b="1" dirty="0">
                <a:latin typeface="Helvetica" charset="0"/>
                <a:cs typeface="STIXGeneral"/>
              </a:rPr>
              <a:t>→ </a:t>
            </a:r>
            <a:r>
              <a:rPr lang="en-US" sz="1800" b="1" dirty="0">
                <a:latin typeface="Helvetica" charset="0"/>
                <a:cs typeface="Times New Roman"/>
              </a:rPr>
              <a:t>EF </a:t>
            </a:r>
            <a:r>
              <a:rPr lang="en-US" sz="1800" dirty="0">
                <a:latin typeface="Helvetica" charset="0"/>
                <a:cs typeface="Times New Roman"/>
              </a:rPr>
              <a:t>by combining CD </a:t>
            </a:r>
            <a:r>
              <a:rPr lang="en-US" sz="1800" dirty="0">
                <a:latin typeface="Helvetica" charset="0"/>
                <a:cs typeface="STIXGeneral"/>
              </a:rPr>
              <a:t>→ </a:t>
            </a:r>
            <a:r>
              <a:rPr lang="en-US" sz="1800" dirty="0">
                <a:latin typeface="Helvetica" charset="0"/>
                <a:cs typeface="Times New Roman"/>
              </a:rPr>
              <a:t>F with CD </a:t>
            </a:r>
            <a:r>
              <a:rPr lang="en-US" sz="1800" dirty="0">
                <a:latin typeface="Helvetica" charset="0"/>
                <a:cs typeface="STIXGeneral"/>
              </a:rPr>
              <a:t>→ </a:t>
            </a:r>
            <a:r>
              <a:rPr lang="en-US" sz="1800" dirty="0">
                <a:latin typeface="Helvetica" charset="0"/>
                <a:cs typeface="Times New Roman"/>
              </a:rPr>
              <a:t>E</a:t>
            </a:r>
          </a:p>
          <a:p>
            <a:pPr marL="0" indent="0">
              <a:buNone/>
            </a:pPr>
            <a:endParaRPr lang="en-US" dirty="0"/>
          </a:p>
        </p:txBody>
      </p:sp>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22</a:t>
            </a:fld>
            <a:endParaRPr spc="4" dirty="0"/>
          </a:p>
        </p:txBody>
      </p:sp>
      <p:sp>
        <p:nvSpPr>
          <p:cNvPr id="2" name="TextBox 1">
            <a:extLst>
              <a:ext uri="{FF2B5EF4-FFF2-40B4-BE49-F238E27FC236}">
                <a16:creationId xmlns:a16="http://schemas.microsoft.com/office/drawing/2014/main" id="{1A673522-BE7E-9C4B-AE9B-1A8BD4100950}"/>
              </a:ext>
            </a:extLst>
          </p:cNvPr>
          <p:cNvSpPr txBox="1"/>
          <p:nvPr/>
        </p:nvSpPr>
        <p:spPr>
          <a:xfrm>
            <a:off x="889001" y="4296972"/>
            <a:ext cx="7706783" cy="707886"/>
          </a:xfrm>
          <a:prstGeom prst="rect">
            <a:avLst/>
          </a:prstGeom>
          <a:noFill/>
        </p:spPr>
        <p:txBody>
          <a:bodyPr wrap="square" rtlCol="0">
            <a:spAutoFit/>
          </a:bodyPr>
          <a:lstStyle/>
          <a:p>
            <a:pPr marL="66675" lvl="1" indent="0">
              <a:buNone/>
              <a:tabLst>
                <a:tab pos="266700" algn="l"/>
              </a:tabLst>
            </a:pPr>
            <a:r>
              <a:rPr lang="is-IS" sz="2000" dirty="0">
                <a:latin typeface="Helvetica" charset="0"/>
                <a:cs typeface="Times New Roman"/>
              </a:rPr>
              <a:t>F</a:t>
            </a:r>
            <a:r>
              <a:rPr lang="is-IS" sz="2000" baseline="30000" dirty="0">
                <a:latin typeface="Helvetica" charset="0"/>
                <a:cs typeface="Times New Roman"/>
              </a:rPr>
              <a:t>+</a:t>
            </a:r>
            <a:r>
              <a:rPr lang="is-IS" sz="2000" dirty="0">
                <a:latin typeface="Helvetica" charset="0"/>
                <a:cs typeface="Times New Roman"/>
              </a:rPr>
              <a:t> = { 	A → B, 	A → C, 	 A → BC, CD → E, CD → F, B → E,  </a:t>
            </a:r>
          </a:p>
          <a:p>
            <a:pPr marL="66675" lvl="1" indent="0">
              <a:buNone/>
              <a:tabLst>
                <a:tab pos="266700" algn="l"/>
              </a:tabLst>
            </a:pPr>
            <a:r>
              <a:rPr lang="is-IS" sz="2000" dirty="0">
                <a:latin typeface="Helvetica" charset="0"/>
                <a:cs typeface="Times New Roman"/>
              </a:rPr>
              <a:t>	 		A → E, AD →</a:t>
            </a:r>
            <a:r>
              <a:rPr lang="is-IS" sz="2000" dirty="0">
                <a:latin typeface="Helvetica" charset="0"/>
                <a:cs typeface="Times New Roman"/>
                <a:sym typeface="Wingdings" pitchFamily="2" charset="2"/>
              </a:rPr>
              <a:t> F, CD </a:t>
            </a:r>
            <a:r>
              <a:rPr lang="is-IS" sz="2000" dirty="0">
                <a:latin typeface="Helvetica" charset="0"/>
                <a:cs typeface="Times New Roman"/>
              </a:rPr>
              <a:t>→ EF, (plus others)}</a:t>
            </a:r>
          </a:p>
        </p:txBody>
      </p:sp>
      <p:sp>
        <p:nvSpPr>
          <p:cNvPr id="9" name="Rectangle 8">
            <a:extLst>
              <a:ext uri="{FF2B5EF4-FFF2-40B4-BE49-F238E27FC236}">
                <a16:creationId xmlns:a16="http://schemas.microsoft.com/office/drawing/2014/main" id="{0D64B461-E06B-45BE-B958-2DFC320B31BA}"/>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84C9A382-FA73-45BA-8B59-7A5F4B78C35C}"/>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11" name="TextBox 10">
            <a:extLst>
              <a:ext uri="{FF2B5EF4-FFF2-40B4-BE49-F238E27FC236}">
                <a16:creationId xmlns:a16="http://schemas.microsoft.com/office/drawing/2014/main" id="{82018CE7-C1CB-420E-A972-648D96D9049C}"/>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pic>
        <p:nvPicPr>
          <p:cNvPr id="12" name="Picture 11" descr="A picture containing drawing&#10;&#10;Description automatically generated">
            <a:extLst>
              <a:ext uri="{FF2B5EF4-FFF2-40B4-BE49-F238E27FC236}">
                <a16:creationId xmlns:a16="http://schemas.microsoft.com/office/drawing/2014/main" id="{03D347DA-CEAD-4205-B38C-10C51C30D93C}"/>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7229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2675-7AB1-9C4C-9858-B940761B94C9}"/>
              </a:ext>
            </a:extLst>
          </p:cNvPr>
          <p:cNvSpPr>
            <a:spLocks noGrp="1"/>
          </p:cNvSpPr>
          <p:nvPr>
            <p:ph type="title"/>
          </p:nvPr>
        </p:nvSpPr>
        <p:spPr/>
        <p:txBody>
          <a:bodyPr/>
          <a:lstStyle/>
          <a:p>
            <a:r>
              <a:rPr lang="en-US" dirty="0"/>
              <a:t>Getting to Closure</a:t>
            </a:r>
          </a:p>
        </p:txBody>
      </p:sp>
      <p:sp>
        <p:nvSpPr>
          <p:cNvPr id="4" name="Content Placeholder 3"/>
          <p:cNvSpPr>
            <a:spLocks noGrp="1"/>
          </p:cNvSpPr>
          <p:nvPr>
            <p:ph idx="1"/>
          </p:nvPr>
        </p:nvSpPr>
        <p:spPr>
          <a:xfrm>
            <a:off x="457200" y="1665148"/>
            <a:ext cx="8229600" cy="2621046"/>
          </a:xfrm>
        </p:spPr>
        <p:txBody>
          <a:bodyPr/>
          <a:lstStyle/>
          <a:p>
            <a:pPr marL="0" indent="0">
              <a:buNone/>
            </a:pPr>
            <a:r>
              <a:rPr lang="en-US" sz="2000" dirty="0"/>
              <a:t>R (A, B, C, D, E)</a:t>
            </a:r>
          </a:p>
          <a:p>
            <a:pPr indent="0">
              <a:spcBef>
                <a:spcPts val="450"/>
              </a:spcBef>
              <a:buNone/>
            </a:pPr>
            <a:r>
              <a:rPr lang="en-US" sz="2000" dirty="0"/>
              <a:t>A ➝ B </a:t>
            </a:r>
          </a:p>
          <a:p>
            <a:pPr indent="0">
              <a:spcBef>
                <a:spcPts val="450"/>
              </a:spcBef>
              <a:buNone/>
            </a:pPr>
            <a:r>
              <a:rPr lang="en-US" sz="2000" dirty="0"/>
              <a:t>CD ➝ E</a:t>
            </a:r>
          </a:p>
          <a:p>
            <a:pPr indent="0">
              <a:spcBef>
                <a:spcPts val="450"/>
              </a:spcBef>
              <a:buNone/>
            </a:pPr>
            <a:r>
              <a:rPr lang="en-US" sz="2000" dirty="0"/>
              <a:t>E ➝ A</a:t>
            </a:r>
          </a:p>
          <a:p>
            <a:pPr indent="0">
              <a:spcBef>
                <a:spcPts val="450"/>
              </a:spcBef>
              <a:buNone/>
            </a:pPr>
            <a:r>
              <a:rPr lang="en-US" sz="2000" dirty="0"/>
              <a:t>B ➝ E</a:t>
            </a:r>
            <a:endParaRPr lang="en-US" sz="1600" dirty="0"/>
          </a:p>
          <a:p>
            <a:pPr marL="0" indent="0">
              <a:spcBef>
                <a:spcPts val="450"/>
              </a:spcBef>
              <a:buNone/>
            </a:pPr>
            <a:endParaRPr lang="en-US" sz="1800" dirty="0"/>
          </a:p>
          <a:p>
            <a:pPr marL="0" indent="0">
              <a:spcBef>
                <a:spcPts val="450"/>
              </a:spcBef>
              <a:buNone/>
            </a:pPr>
            <a:r>
              <a:rPr lang="en-US" sz="1800" dirty="0"/>
              <a:t>What are the minimum set of keys that will generate all the attributes of R?</a:t>
            </a:r>
          </a:p>
          <a:p>
            <a:pPr lvl="1">
              <a:spcBef>
                <a:spcPts val="450"/>
              </a:spcBef>
            </a:pPr>
            <a:r>
              <a:rPr lang="en-US" sz="1600" dirty="0"/>
              <a:t>The first step is to find the attribute closure for each functional dependency</a:t>
            </a:r>
          </a:p>
          <a:p>
            <a:pPr lvl="1">
              <a:spcBef>
                <a:spcPts val="450"/>
              </a:spcBef>
            </a:pPr>
            <a:r>
              <a:rPr lang="en-US" sz="1600" dirty="0"/>
              <a:t>Find the minimum set of left-hand attributes that will generate all the attributes of R</a:t>
            </a:r>
          </a:p>
        </p:txBody>
      </p:sp>
      <p:sp>
        <p:nvSpPr>
          <p:cNvPr id="3" name="TextBox 2">
            <a:extLst>
              <a:ext uri="{FF2B5EF4-FFF2-40B4-BE49-F238E27FC236}">
                <a16:creationId xmlns:a16="http://schemas.microsoft.com/office/drawing/2014/main" id="{8D0DA51A-8008-944E-BB44-0BAD2121855B}"/>
              </a:ext>
            </a:extLst>
          </p:cNvPr>
          <p:cNvSpPr txBox="1"/>
          <p:nvPr/>
        </p:nvSpPr>
        <p:spPr>
          <a:xfrm>
            <a:off x="457199" y="1064398"/>
            <a:ext cx="8229599" cy="7540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38150" fontAlgn="auto" hangingPunct="0">
              <a:spcBef>
                <a:spcPts val="0"/>
              </a:spcBef>
              <a:spcAft>
                <a:spcPts val="0"/>
              </a:spcAft>
            </a:pPr>
            <a:r>
              <a:rPr lang="en-US" sz="2400" b="1" u="sng" dirty="0">
                <a:solidFill>
                  <a:srgbClr val="000000"/>
                </a:solidFill>
                <a:sym typeface="Helvetica Light"/>
              </a:rPr>
              <a:t>Attribute</a:t>
            </a:r>
            <a:r>
              <a:rPr lang="en-US" sz="2400" b="1" dirty="0">
                <a:solidFill>
                  <a:srgbClr val="000000"/>
                </a:solidFill>
                <a:sym typeface="Helvetica Light"/>
              </a:rPr>
              <a:t> closure</a:t>
            </a:r>
            <a:r>
              <a:rPr lang="en-US" sz="2000" dirty="0">
                <a:solidFill>
                  <a:srgbClr val="000000"/>
                </a:solidFill>
                <a:sym typeface="Helvetica Light"/>
              </a:rPr>
              <a:t>: the set of attributes, A, such that X </a:t>
            </a:r>
            <a:r>
              <a:rPr lang="en-US" sz="2000" dirty="0"/>
              <a:t>➝</a:t>
            </a:r>
            <a:r>
              <a:rPr lang="en-US" sz="2000" dirty="0">
                <a:solidFill>
                  <a:srgbClr val="000000"/>
                </a:solidFill>
                <a:sym typeface="Helvetica Light"/>
              </a:rPr>
              <a:t> A can be inferred using Armstrong Axioms</a:t>
            </a:r>
            <a:endParaRPr lang="en-US" sz="2800" dirty="0">
              <a:solidFill>
                <a:srgbClr val="000000"/>
              </a:solidFill>
              <a:latin typeface="+mn-lt"/>
              <a:ea typeface="+mn-ea"/>
              <a:sym typeface="Helvetica Light"/>
            </a:endParaRPr>
          </a:p>
        </p:txBody>
      </p:sp>
      <p:sp>
        <p:nvSpPr>
          <p:cNvPr id="5" name="Rectangle 4">
            <a:extLst>
              <a:ext uri="{FF2B5EF4-FFF2-40B4-BE49-F238E27FC236}">
                <a16:creationId xmlns:a16="http://schemas.microsoft.com/office/drawing/2014/main" id="{B27F7024-4A63-423C-BDCC-586247BA44BA}"/>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AEA25DD4-DFED-43D6-B954-27FB51A9086B}"/>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7" name="TextBox 6">
            <a:extLst>
              <a:ext uri="{FF2B5EF4-FFF2-40B4-BE49-F238E27FC236}">
                <a16:creationId xmlns:a16="http://schemas.microsoft.com/office/drawing/2014/main" id="{86CBD180-7577-4254-B578-AB6B09A2E59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pic>
        <p:nvPicPr>
          <p:cNvPr id="8" name="Picture 7" descr="A picture containing drawing&#10;&#10;Description automatically generated">
            <a:extLst>
              <a:ext uri="{FF2B5EF4-FFF2-40B4-BE49-F238E27FC236}">
                <a16:creationId xmlns:a16="http://schemas.microsoft.com/office/drawing/2014/main" id="{AE275B32-6CB0-4931-8932-0CDFB97A48B0}"/>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161925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885-538C-D14F-A902-B8A2173FDF61}"/>
              </a:ext>
            </a:extLst>
          </p:cNvPr>
          <p:cNvSpPr>
            <a:spLocks noGrp="1"/>
          </p:cNvSpPr>
          <p:nvPr>
            <p:ph type="title"/>
          </p:nvPr>
        </p:nvSpPr>
        <p:spPr/>
        <p:txBody>
          <a:bodyPr/>
          <a:lstStyle/>
          <a:p>
            <a:r>
              <a:rPr lang="en-US" dirty="0"/>
              <a:t>Getting to Closure – A roadmap!</a:t>
            </a:r>
          </a:p>
        </p:txBody>
      </p:sp>
      <p:sp>
        <p:nvSpPr>
          <p:cNvPr id="3" name="Content Placeholder 2">
            <a:extLst>
              <a:ext uri="{FF2B5EF4-FFF2-40B4-BE49-F238E27FC236}">
                <a16:creationId xmlns:a16="http://schemas.microsoft.com/office/drawing/2014/main" id="{12B88911-E48F-4FB0-982E-04BA25B17FDA}"/>
              </a:ext>
            </a:extLst>
          </p:cNvPr>
          <p:cNvSpPr>
            <a:spLocks noGrp="1"/>
          </p:cNvSpPr>
          <p:nvPr>
            <p:ph idx="1"/>
          </p:nvPr>
        </p:nvSpPr>
        <p:spPr/>
        <p:txBody>
          <a:bodyPr>
            <a:normAutofit fontScale="85000" lnSpcReduction="20000"/>
          </a:bodyPr>
          <a:lstStyle/>
          <a:p>
            <a:pPr marL="0" indent="0">
              <a:spcBef>
                <a:spcPts val="900"/>
              </a:spcBef>
              <a:buNone/>
              <a:tabLst>
                <a:tab pos="266700" algn="l"/>
                <a:tab pos="2248376" algn="l"/>
              </a:tabLst>
            </a:pPr>
            <a:r>
              <a:rPr lang="en-US" dirty="0">
                <a:latin typeface="Helvetica" charset="0"/>
                <a:cs typeface="Times New Roman"/>
              </a:rPr>
              <a:t>The closure of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a:t>
            </a:r>
            <a:r>
              <a:rPr lang="en-US" dirty="0">
                <a:latin typeface="Helvetica" charset="0"/>
                <a:cs typeface="Times New Roman"/>
              </a:rPr>
              <a:t>} under the FD’s in </a:t>
            </a:r>
            <a:r>
              <a:rPr lang="en-US" i="1" dirty="0">
                <a:latin typeface="Helvetica" charset="0"/>
                <a:cs typeface="Times New Roman"/>
              </a:rPr>
              <a:t>S</a:t>
            </a:r>
            <a:r>
              <a:rPr lang="en-US" dirty="0">
                <a:latin typeface="Helvetica" charset="0"/>
                <a:cs typeface="Times New Roman"/>
              </a:rPr>
              <a:t> is the set of attributes </a:t>
            </a:r>
            <a:r>
              <a:rPr lang="en-US" i="1" dirty="0">
                <a:latin typeface="Helvetica" charset="0"/>
                <a:cs typeface="Times New Roman"/>
              </a:rPr>
              <a:t>B</a:t>
            </a:r>
            <a:r>
              <a:rPr lang="en-US" dirty="0">
                <a:latin typeface="Helvetica" charset="0"/>
                <a:cs typeface="Times New Roman"/>
              </a:rPr>
              <a:t> such that every relation that satisfies all the FD’s in set </a:t>
            </a:r>
            <a:r>
              <a:rPr lang="en-US" i="1" dirty="0">
                <a:latin typeface="Helvetica" charset="0"/>
                <a:cs typeface="Times New Roman"/>
              </a:rPr>
              <a:t>S</a:t>
            </a:r>
            <a:r>
              <a:rPr lang="en-US" dirty="0">
                <a:latin typeface="Helvetica" charset="0"/>
                <a:cs typeface="Times New Roman"/>
              </a:rPr>
              <a:t> also satisfies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 </a:t>
            </a:r>
            <a:r>
              <a:rPr lang="en-US" dirty="0">
                <a:latin typeface="Helvetica" charset="0"/>
                <a:cs typeface="Times New Roman"/>
              </a:rPr>
              <a:t>➝ </a:t>
            </a:r>
            <a:r>
              <a:rPr lang="en-US" i="1" dirty="0">
                <a:latin typeface="Helvetica" charset="0"/>
                <a:cs typeface="Times New Roman"/>
              </a:rPr>
              <a:t>B</a:t>
            </a:r>
            <a:r>
              <a:rPr lang="en-US" dirty="0">
                <a:latin typeface="Helvetica" charset="0"/>
                <a:cs typeface="Times New Roman"/>
              </a:rPr>
              <a:t> </a:t>
            </a:r>
          </a:p>
          <a:p>
            <a:pPr marL="409575" lvl="1">
              <a:spcBef>
                <a:spcPts val="900"/>
              </a:spcBef>
              <a:tabLst>
                <a:tab pos="266700" algn="l"/>
                <a:tab pos="2248376" algn="l"/>
              </a:tabLst>
            </a:pPr>
            <a:r>
              <a:rPr lang="en-US" i="1" dirty="0">
                <a:latin typeface="Helvetica" charset="0"/>
                <a:cs typeface="Times New Roman"/>
              </a:rPr>
              <a:t>This is denoted by {A</a:t>
            </a:r>
            <a:r>
              <a:rPr lang="en-US" i="1" baseline="-25000" dirty="0">
                <a:latin typeface="Helvetica" charset="0"/>
                <a:cs typeface="Times New Roman"/>
              </a:rPr>
              <a:t>1</a:t>
            </a:r>
            <a:r>
              <a:rPr lang="en-US" i="1" dirty="0">
                <a:latin typeface="Helvetica" charset="0"/>
                <a:cs typeface="Times New Roman"/>
              </a:rPr>
              <a:t>, A</a:t>
            </a:r>
            <a:r>
              <a:rPr lang="en-US" i="1" baseline="-25000" dirty="0">
                <a:latin typeface="Helvetica" charset="0"/>
                <a:cs typeface="Times New Roman"/>
              </a:rPr>
              <a:t>2</a:t>
            </a:r>
            <a:r>
              <a:rPr lang="en-US" i="1" dirty="0">
                <a:latin typeface="Helvetica" charset="0"/>
                <a:cs typeface="Times New Roman"/>
              </a:rPr>
              <a:t>, </a:t>
            </a:r>
            <a:r>
              <a:rPr lang="mr-IN" i="1" dirty="0">
                <a:latin typeface="Helvetica" charset="0"/>
                <a:cs typeface="Times New Roman"/>
              </a:rPr>
              <a:t>…</a:t>
            </a:r>
            <a:r>
              <a:rPr lang="en-US" i="1" dirty="0">
                <a:latin typeface="Helvetica" charset="0"/>
                <a:cs typeface="Times New Roman"/>
              </a:rPr>
              <a:t> A</a:t>
            </a:r>
            <a:r>
              <a:rPr lang="en-US" i="1" baseline="-25000" dirty="0">
                <a:latin typeface="Helvetica" charset="0"/>
                <a:cs typeface="Times New Roman"/>
              </a:rPr>
              <a:t>n</a:t>
            </a:r>
            <a:r>
              <a:rPr lang="en-US" i="1" dirty="0">
                <a:latin typeface="Helvetica" charset="0"/>
                <a:cs typeface="Times New Roman"/>
              </a:rPr>
              <a:t>}</a:t>
            </a:r>
            <a:r>
              <a:rPr lang="en-US" b="1" i="1" baseline="30000" dirty="0">
                <a:latin typeface="Helvetica" charset="0"/>
                <a:cs typeface="Times New Roman"/>
              </a:rPr>
              <a:t>+</a:t>
            </a:r>
          </a:p>
          <a:p>
            <a:pPr marL="0" indent="0">
              <a:spcBef>
                <a:spcPts val="900"/>
              </a:spcBef>
              <a:buNone/>
              <a:tabLst>
                <a:tab pos="266700" algn="l"/>
                <a:tab pos="2248376" algn="l"/>
              </a:tabLst>
            </a:pPr>
            <a:r>
              <a:rPr lang="en-US" dirty="0">
                <a:latin typeface="Helvetica" charset="0"/>
                <a:cs typeface="Times New Roman"/>
              </a:rPr>
              <a:t>Algorithm:</a:t>
            </a:r>
          </a:p>
          <a:p>
            <a:pPr marL="352425">
              <a:spcBef>
                <a:spcPts val="900"/>
              </a:spcBef>
              <a:buFont typeface="+mj-lt"/>
              <a:buAutoNum type="arabicPeriod"/>
              <a:tabLst>
                <a:tab pos="266700" algn="l"/>
                <a:tab pos="2248376" algn="l"/>
              </a:tabLst>
            </a:pPr>
            <a:r>
              <a:rPr lang="en-US" dirty="0">
                <a:latin typeface="Helvetica" charset="0"/>
                <a:cs typeface="Times New Roman"/>
              </a:rPr>
              <a:t>Split the FD’s of S, so that each FD in S has a single attribute on the right.</a:t>
            </a:r>
          </a:p>
          <a:p>
            <a:pPr marL="352425">
              <a:spcBef>
                <a:spcPts val="900"/>
              </a:spcBef>
              <a:buFont typeface="+mj-lt"/>
              <a:buAutoNum type="arabicPeriod"/>
              <a:tabLst>
                <a:tab pos="266700" algn="l"/>
                <a:tab pos="2248376" algn="l"/>
              </a:tabLst>
            </a:pPr>
            <a:r>
              <a:rPr lang="en-US" dirty="0">
                <a:latin typeface="Helvetica" charset="0"/>
                <a:cs typeface="Times New Roman"/>
              </a:rPr>
              <a:t>Let X be the set of attributes that will become the closure. Initialize X to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a:t>
            </a:r>
            <a:r>
              <a:rPr lang="en-US" dirty="0">
                <a:latin typeface="Helvetica" charset="0"/>
                <a:cs typeface="Times New Roman"/>
              </a:rPr>
              <a:t>} </a:t>
            </a:r>
          </a:p>
          <a:p>
            <a:pPr marL="352425">
              <a:spcBef>
                <a:spcPts val="900"/>
              </a:spcBef>
              <a:buFont typeface="+mj-lt"/>
              <a:buAutoNum type="arabicPeriod"/>
              <a:tabLst>
                <a:tab pos="266700" algn="l"/>
                <a:tab pos="2248376" algn="l"/>
              </a:tabLst>
            </a:pPr>
            <a:r>
              <a:rPr lang="en-US" dirty="0">
                <a:latin typeface="Helvetica" charset="0"/>
                <a:cs typeface="Times New Roman"/>
              </a:rPr>
              <a:t>Repeatedly search for some FD, such that the right side is not in X and add the right side to X, until no more attributes can be added.</a:t>
            </a:r>
          </a:p>
          <a:p>
            <a:pPr marL="352425">
              <a:spcBef>
                <a:spcPts val="900"/>
              </a:spcBef>
              <a:buFont typeface="+mj-lt"/>
              <a:buAutoNum type="arabicPeriod"/>
              <a:tabLst>
                <a:tab pos="266700" algn="l"/>
                <a:tab pos="2248376" algn="l"/>
              </a:tabLst>
            </a:pPr>
            <a:r>
              <a:rPr lang="en-US" dirty="0">
                <a:latin typeface="Helvetica" charset="0"/>
                <a:cs typeface="Times New Roman"/>
              </a:rPr>
              <a:t>X now represents the closure of attributes,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a:t>
            </a:r>
            <a:r>
              <a:rPr lang="en-US" dirty="0">
                <a:latin typeface="Helvetica" charset="0"/>
                <a:cs typeface="Times New Roman"/>
              </a:rPr>
              <a:t>}</a:t>
            </a:r>
            <a:r>
              <a:rPr lang="en-US" b="1" baseline="30000" dirty="0">
                <a:latin typeface="Helvetica" charset="0"/>
                <a:cs typeface="Times New Roman"/>
              </a:rPr>
              <a:t> +</a:t>
            </a:r>
          </a:p>
          <a:p>
            <a:endParaRPr lang="en-US" dirty="0"/>
          </a:p>
        </p:txBody>
      </p:sp>
      <p:sp>
        <p:nvSpPr>
          <p:cNvPr id="14" name="object 14"/>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24</a:t>
            </a:fld>
            <a:endParaRPr spc="4" dirty="0"/>
          </a:p>
        </p:txBody>
      </p:sp>
      <p:sp>
        <p:nvSpPr>
          <p:cNvPr id="5" name="Rectangle 4">
            <a:extLst>
              <a:ext uri="{FF2B5EF4-FFF2-40B4-BE49-F238E27FC236}">
                <a16:creationId xmlns:a16="http://schemas.microsoft.com/office/drawing/2014/main" id="{59422355-5CE3-47DD-A447-928560727F54}"/>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9874097-132B-4C0D-8CFF-160D4026655E}"/>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7" name="TextBox 6">
            <a:extLst>
              <a:ext uri="{FF2B5EF4-FFF2-40B4-BE49-F238E27FC236}">
                <a16:creationId xmlns:a16="http://schemas.microsoft.com/office/drawing/2014/main" id="{1EE65828-97B9-4B51-85DA-95E5CEB5E9AC}"/>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pic>
        <p:nvPicPr>
          <p:cNvPr id="8" name="Picture 7" descr="A picture containing drawing&#10;&#10;Description automatically generated">
            <a:extLst>
              <a:ext uri="{FF2B5EF4-FFF2-40B4-BE49-F238E27FC236}">
                <a16:creationId xmlns:a16="http://schemas.microsoft.com/office/drawing/2014/main" id="{544A41DC-21C5-4862-BC3B-8BA0C5F68832}"/>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13572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DB47D-08EB-482D-A050-E502AAE2FE93}"/>
              </a:ext>
            </a:extLst>
          </p:cNvPr>
          <p:cNvSpPr>
            <a:spLocks noGrp="1"/>
          </p:cNvSpPr>
          <p:nvPr>
            <p:ph type="title"/>
          </p:nvPr>
        </p:nvSpPr>
        <p:spPr/>
        <p:txBody>
          <a:bodyPr/>
          <a:lstStyle/>
          <a:p>
            <a:r>
              <a:rPr lang="en-US" dirty="0"/>
              <a:t>Additional Closure Examples</a:t>
            </a:r>
          </a:p>
        </p:txBody>
      </p:sp>
      <p:sp>
        <p:nvSpPr>
          <p:cNvPr id="5" name="Text Placeholder 4">
            <a:extLst>
              <a:ext uri="{FF2B5EF4-FFF2-40B4-BE49-F238E27FC236}">
                <a16:creationId xmlns:a16="http://schemas.microsoft.com/office/drawing/2014/main" id="{E1A0B730-BE65-4E34-8576-CB5EB109DB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528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26</a:t>
            </a:fld>
            <a:endParaRPr spc="4" dirty="0"/>
          </a:p>
        </p:txBody>
      </p:sp>
      <p:sp>
        <p:nvSpPr>
          <p:cNvPr id="4" name="object 4"/>
          <p:cNvSpPr txBox="1"/>
          <p:nvPr/>
        </p:nvSpPr>
        <p:spPr>
          <a:xfrm>
            <a:off x="1473898" y="965502"/>
            <a:ext cx="6355652" cy="1969770"/>
          </a:xfrm>
          <a:prstGeom prst="rect">
            <a:avLst/>
          </a:prstGeom>
        </p:spPr>
        <p:txBody>
          <a:bodyPr vert="horz" wrap="square" lIns="0" tIns="0" rIns="0" bIns="0" rtlCol="0">
            <a:spAutoFit/>
          </a:bodyPr>
          <a:lstStyle/>
          <a:p>
            <a:pPr marL="352425" lvl="1">
              <a:spcAft>
                <a:spcPts val="900"/>
              </a:spcAft>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a:t>
            </a:r>
          </a:p>
          <a:p>
            <a:pPr marL="352425" lvl="1">
              <a:tabLst>
                <a:tab pos="266700" algn="l"/>
              </a:tabLst>
            </a:pPr>
            <a:r>
              <a:rPr lang="is-IS" dirty="0">
                <a:latin typeface="Helvetica" charset="0"/>
                <a:cs typeface="Times New Roman"/>
              </a:rPr>
              <a:t>	   BC → AD, </a:t>
            </a:r>
          </a:p>
          <a:p>
            <a:pPr marL="352425" lvl="1">
              <a:tabLst>
                <a:tab pos="266700" algn="l"/>
              </a:tabLst>
            </a:pPr>
            <a:r>
              <a:rPr lang="is-IS" dirty="0">
                <a:latin typeface="Helvetica" charset="0"/>
                <a:cs typeface="Times New Roman"/>
              </a:rPr>
              <a:t>	   D → E, </a:t>
            </a:r>
          </a:p>
          <a:p>
            <a:pPr marL="352425" lvl="1">
              <a:tabLst>
                <a:tab pos="266700" algn="l"/>
              </a:tabLst>
            </a:pPr>
            <a:r>
              <a:rPr lang="is-IS" dirty="0">
                <a:latin typeface="Helvetica" charset="0"/>
                <a:cs typeface="Times New Roman"/>
              </a:rPr>
              <a:t>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p:txBody>
      </p:sp>
      <p:sp>
        <p:nvSpPr>
          <p:cNvPr id="3" name="Title 2">
            <a:extLst>
              <a:ext uri="{FF2B5EF4-FFF2-40B4-BE49-F238E27FC236}">
                <a16:creationId xmlns:a16="http://schemas.microsoft.com/office/drawing/2014/main" id="{B083A05F-06DE-714B-ADBC-06538878EDE3}"/>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343662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27</a:t>
            </a:fld>
            <a:endParaRPr spc="4" dirty="0"/>
          </a:p>
        </p:txBody>
      </p:sp>
      <p:sp>
        <p:nvSpPr>
          <p:cNvPr id="4" name="object 4"/>
          <p:cNvSpPr txBox="1"/>
          <p:nvPr/>
        </p:nvSpPr>
        <p:spPr>
          <a:xfrm>
            <a:off x="1473898" y="965502"/>
            <a:ext cx="6355652" cy="1492716"/>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p:txBody>
      </p:sp>
      <p:sp>
        <p:nvSpPr>
          <p:cNvPr id="3" name="Title 2">
            <a:extLst>
              <a:ext uri="{FF2B5EF4-FFF2-40B4-BE49-F238E27FC236}">
                <a16:creationId xmlns:a16="http://schemas.microsoft.com/office/drawing/2014/main" id="{DFEA141E-E97D-314C-B211-13850626A707}"/>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3833496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28</a:t>
            </a:fld>
            <a:endParaRPr spc="4" dirty="0"/>
          </a:p>
        </p:txBody>
      </p:sp>
      <p:sp>
        <p:nvSpPr>
          <p:cNvPr id="4" name="object 4"/>
          <p:cNvSpPr txBox="1"/>
          <p:nvPr/>
        </p:nvSpPr>
        <p:spPr>
          <a:xfrm>
            <a:off x="1394174" y="954745"/>
            <a:ext cx="6355652" cy="2900794"/>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The set of attributes, X, is initially {A, B}</a:t>
            </a:r>
          </a:p>
          <a:p>
            <a:pPr marL="1037749" lvl="1" indent="-342900">
              <a:spcBef>
                <a:spcPts val="1538"/>
              </a:spcBef>
              <a:buFont typeface="Arial" charset="0"/>
              <a:buChar char="•"/>
            </a:pPr>
            <a:r>
              <a:rPr lang="is-IS" dirty="0">
                <a:latin typeface="Helvetica" charset="0"/>
                <a:cs typeface="Times New Roman"/>
              </a:rPr>
              <a:t>AB → C, so C gets added to X</a:t>
            </a: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33C553B7-2168-734B-9DBA-D1D8DBD6890E}"/>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1851559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29</a:t>
            </a:fld>
            <a:endParaRPr spc="4" dirty="0"/>
          </a:p>
        </p:txBody>
      </p:sp>
      <p:sp>
        <p:nvSpPr>
          <p:cNvPr id="4" name="object 4"/>
          <p:cNvSpPr txBox="1"/>
          <p:nvPr/>
        </p:nvSpPr>
        <p:spPr>
          <a:xfrm>
            <a:off x="1473898" y="965502"/>
            <a:ext cx="6355652" cy="2900794"/>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X is now {A, B, C}</a:t>
            </a:r>
          </a:p>
          <a:p>
            <a:pPr marL="1037749" lvl="1" indent="-342900">
              <a:spcBef>
                <a:spcPts val="1538"/>
              </a:spcBef>
              <a:buFont typeface="Arial" charset="0"/>
              <a:buChar char="•"/>
            </a:pPr>
            <a:r>
              <a:rPr lang="is-IS" dirty="0">
                <a:latin typeface="Helvetica" charset="0"/>
                <a:cs typeface="Times New Roman"/>
              </a:rPr>
              <a:t>BC → D, so D gets added to X</a:t>
            </a: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5344F35A-1B8F-0B4A-8109-5B6C938E5CCC}"/>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349626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dirty="0"/>
              <a:t>Database design and implementation</a:t>
            </a:r>
            <a:endParaRPr lang="en-US" altLang="en-US" dirty="0">
              <a:ea typeface="ＭＳ Ｐゴシック" pitchFamily="34" charset="-128"/>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7" name="TextBox 36">
            <a:extLst>
              <a:ext uri="{FF2B5EF4-FFF2-40B4-BE49-F238E27FC236}">
                <a16:creationId xmlns:a16="http://schemas.microsoft.com/office/drawing/2014/main" id="{C65E01BA-23C0-46CA-9B52-9840E1BA4B7D}"/>
              </a:ext>
            </a:extLst>
          </p:cNvPr>
          <p:cNvSpPr txBox="1"/>
          <p:nvPr/>
        </p:nvSpPr>
        <p:spPr>
          <a:xfrm>
            <a:off x="246355" y="1819953"/>
            <a:ext cx="1096682" cy="649378"/>
          </a:xfrm>
          <a:prstGeom prst="rect">
            <a:avLst/>
          </a:prstGeom>
          <a:noFill/>
        </p:spPr>
        <p:txBody>
          <a:bodyPr wrap="square" rtlCol="0">
            <a:spAutoFit/>
          </a:bodyPr>
          <a:lstStyle/>
          <a:p>
            <a:pPr algn="ctr"/>
            <a:r>
              <a:rPr lang="en-US" sz="1600" dirty="0"/>
              <a:t>Problem</a:t>
            </a:r>
          </a:p>
          <a:p>
            <a:pPr algn="ctr"/>
            <a:r>
              <a:rPr lang="en-US" sz="1600" dirty="0"/>
              <a:t>definition</a:t>
            </a:r>
          </a:p>
        </p:txBody>
      </p:sp>
      <p:cxnSp>
        <p:nvCxnSpPr>
          <p:cNvPr id="38" name="Straight Arrow Connector 37">
            <a:extLst>
              <a:ext uri="{FF2B5EF4-FFF2-40B4-BE49-F238E27FC236}">
                <a16:creationId xmlns:a16="http://schemas.microsoft.com/office/drawing/2014/main" id="{068EF3C3-44BB-4FC1-8278-75D84FF83CAF}"/>
              </a:ext>
            </a:extLst>
          </p:cNvPr>
          <p:cNvCxnSpPr>
            <a:cxnSpLocks/>
          </p:cNvCxnSpPr>
          <p:nvPr/>
        </p:nvCxnSpPr>
        <p:spPr>
          <a:xfrm>
            <a:off x="130222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AB667025-E382-418A-823E-C2C2A244BE2D}"/>
              </a:ext>
            </a:extLst>
          </p:cNvPr>
          <p:cNvCxnSpPr>
            <a:cxnSpLocks/>
          </p:cNvCxnSpPr>
          <p:nvPr/>
        </p:nvCxnSpPr>
        <p:spPr>
          <a:xfrm>
            <a:off x="235256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9536A78-2CC4-410D-9020-0C343A4B2FCA}"/>
              </a:ext>
            </a:extLst>
          </p:cNvPr>
          <p:cNvSpPr txBox="1"/>
          <p:nvPr/>
        </p:nvSpPr>
        <p:spPr>
          <a:xfrm>
            <a:off x="1490969" y="1828137"/>
            <a:ext cx="963725" cy="584775"/>
          </a:xfrm>
          <a:prstGeom prst="rect">
            <a:avLst/>
          </a:prstGeom>
          <a:noFill/>
        </p:spPr>
        <p:txBody>
          <a:bodyPr wrap="none" rtlCol="0">
            <a:spAutoFit/>
          </a:bodyPr>
          <a:lstStyle/>
          <a:p>
            <a:pPr algn="ctr"/>
            <a:r>
              <a:rPr lang="en-US" sz="1600" dirty="0"/>
              <a:t>Data </a:t>
            </a:r>
            <a:br>
              <a:rPr lang="en-US" sz="1600" dirty="0"/>
            </a:br>
            <a:r>
              <a:rPr lang="en-US" sz="1600" dirty="0"/>
              <a:t>modeling</a:t>
            </a:r>
          </a:p>
        </p:txBody>
      </p:sp>
      <p:sp>
        <p:nvSpPr>
          <p:cNvPr id="41" name="TextBox 40">
            <a:extLst>
              <a:ext uri="{FF2B5EF4-FFF2-40B4-BE49-F238E27FC236}">
                <a16:creationId xmlns:a16="http://schemas.microsoft.com/office/drawing/2014/main" id="{147DF10B-251C-4F5B-8984-9A827DE9293A}"/>
              </a:ext>
            </a:extLst>
          </p:cNvPr>
          <p:cNvSpPr txBox="1"/>
          <p:nvPr/>
        </p:nvSpPr>
        <p:spPr>
          <a:xfrm>
            <a:off x="2606649" y="1825203"/>
            <a:ext cx="1014317" cy="584775"/>
          </a:xfrm>
          <a:prstGeom prst="rect">
            <a:avLst/>
          </a:prstGeom>
          <a:noFill/>
        </p:spPr>
        <p:txBody>
          <a:bodyPr wrap="none" rtlCol="0">
            <a:spAutoFit/>
          </a:bodyPr>
          <a:lstStyle/>
          <a:p>
            <a:pPr algn="ctr"/>
            <a:r>
              <a:rPr lang="en-US" sz="1600" dirty="0"/>
              <a:t>Relational</a:t>
            </a:r>
            <a:br>
              <a:rPr lang="en-US" sz="1600" dirty="0"/>
            </a:br>
            <a:r>
              <a:rPr lang="en-US" sz="1600" dirty="0"/>
              <a:t>model</a:t>
            </a:r>
          </a:p>
        </p:txBody>
      </p:sp>
      <p:sp>
        <p:nvSpPr>
          <p:cNvPr id="42" name="TextBox 41">
            <a:extLst>
              <a:ext uri="{FF2B5EF4-FFF2-40B4-BE49-F238E27FC236}">
                <a16:creationId xmlns:a16="http://schemas.microsoft.com/office/drawing/2014/main" id="{B8186ACC-80B8-4235-9750-09DD88AFF9EE}"/>
              </a:ext>
            </a:extLst>
          </p:cNvPr>
          <p:cNvSpPr txBox="1"/>
          <p:nvPr/>
        </p:nvSpPr>
        <p:spPr>
          <a:xfrm>
            <a:off x="5056132" y="1804945"/>
            <a:ext cx="1364476" cy="584775"/>
          </a:xfrm>
          <a:prstGeom prst="rect">
            <a:avLst/>
          </a:prstGeom>
          <a:noFill/>
        </p:spPr>
        <p:txBody>
          <a:bodyPr wrap="none" rtlCol="0">
            <a:spAutoFit/>
          </a:bodyPr>
          <a:lstStyle/>
          <a:p>
            <a:pPr algn="ctr"/>
            <a:r>
              <a:rPr lang="en-US" sz="1600" dirty="0"/>
              <a:t>Functional</a:t>
            </a:r>
            <a:br>
              <a:rPr lang="en-US" sz="1600" dirty="0"/>
            </a:br>
            <a:r>
              <a:rPr lang="en-US" sz="1600" dirty="0"/>
              <a:t>Dependencies</a:t>
            </a:r>
          </a:p>
        </p:txBody>
      </p:sp>
      <p:sp>
        <p:nvSpPr>
          <p:cNvPr id="43" name="TextBox 42">
            <a:extLst>
              <a:ext uri="{FF2B5EF4-FFF2-40B4-BE49-F238E27FC236}">
                <a16:creationId xmlns:a16="http://schemas.microsoft.com/office/drawing/2014/main" id="{2C48123B-BA5F-4C03-80CC-0AF25B4B8DD9}"/>
              </a:ext>
            </a:extLst>
          </p:cNvPr>
          <p:cNvSpPr txBox="1"/>
          <p:nvPr/>
        </p:nvSpPr>
        <p:spPr>
          <a:xfrm>
            <a:off x="1574604" y="3069039"/>
            <a:ext cx="861710" cy="584775"/>
          </a:xfrm>
          <a:prstGeom prst="rect">
            <a:avLst/>
          </a:prstGeom>
          <a:noFill/>
        </p:spPr>
        <p:txBody>
          <a:bodyPr wrap="none" rtlCol="0">
            <a:spAutoFit/>
          </a:bodyPr>
          <a:lstStyle/>
          <a:p>
            <a:pPr algn="ctr"/>
            <a:r>
              <a:rPr lang="en-US" sz="1600" dirty="0"/>
              <a:t>ER </a:t>
            </a:r>
            <a:br>
              <a:rPr lang="en-US" sz="1600" dirty="0"/>
            </a:br>
            <a:r>
              <a:rPr lang="en-US" sz="1600" dirty="0"/>
              <a:t>diagram</a:t>
            </a:r>
          </a:p>
        </p:txBody>
      </p:sp>
      <p:sp>
        <p:nvSpPr>
          <p:cNvPr id="44" name="TextBox 43">
            <a:extLst>
              <a:ext uri="{FF2B5EF4-FFF2-40B4-BE49-F238E27FC236}">
                <a16:creationId xmlns:a16="http://schemas.microsoft.com/office/drawing/2014/main" id="{D8E5D2AC-DC9C-42BB-90BD-E9E99ED2AB75}"/>
              </a:ext>
            </a:extLst>
          </p:cNvPr>
          <p:cNvSpPr txBox="1"/>
          <p:nvPr/>
        </p:nvSpPr>
        <p:spPr>
          <a:xfrm>
            <a:off x="4695750" y="3034540"/>
            <a:ext cx="1874014" cy="375956"/>
          </a:xfrm>
          <a:prstGeom prst="rect">
            <a:avLst/>
          </a:prstGeom>
          <a:noFill/>
        </p:spPr>
        <p:txBody>
          <a:bodyPr wrap="none" rtlCol="0">
            <a:spAutoFit/>
          </a:bodyPr>
          <a:lstStyle/>
          <a:p>
            <a:pPr algn="ctr"/>
            <a:r>
              <a:rPr lang="en-US" sz="1600" dirty="0"/>
              <a:t>Normalized tables</a:t>
            </a:r>
          </a:p>
        </p:txBody>
      </p:sp>
      <p:sp>
        <p:nvSpPr>
          <p:cNvPr id="45" name="TextBox 44">
            <a:extLst>
              <a:ext uri="{FF2B5EF4-FFF2-40B4-BE49-F238E27FC236}">
                <a16:creationId xmlns:a16="http://schemas.microsoft.com/office/drawing/2014/main" id="{47C086F4-F66F-4834-A974-B23646B6887F}"/>
              </a:ext>
            </a:extLst>
          </p:cNvPr>
          <p:cNvSpPr txBox="1"/>
          <p:nvPr/>
        </p:nvSpPr>
        <p:spPr>
          <a:xfrm>
            <a:off x="-29556" y="3034540"/>
            <a:ext cx="1658266" cy="1077218"/>
          </a:xfrm>
          <a:prstGeom prst="rect">
            <a:avLst/>
          </a:prstGeom>
          <a:noFill/>
        </p:spPr>
        <p:txBody>
          <a:bodyPr wrap="square" rtlCol="0">
            <a:spAutoFit/>
          </a:bodyPr>
          <a:lstStyle/>
          <a:p>
            <a:pPr algn="ctr"/>
            <a:r>
              <a:rPr lang="en-US" sz="1600" dirty="0"/>
              <a:t>Information requisites and functional analysis</a:t>
            </a:r>
          </a:p>
        </p:txBody>
      </p:sp>
      <p:sp>
        <p:nvSpPr>
          <p:cNvPr id="46" name="TextBox 45">
            <a:extLst>
              <a:ext uri="{FF2B5EF4-FFF2-40B4-BE49-F238E27FC236}">
                <a16:creationId xmlns:a16="http://schemas.microsoft.com/office/drawing/2014/main" id="{43584D94-886F-4EFF-86D2-AD72AD1947CF}"/>
              </a:ext>
            </a:extLst>
          </p:cNvPr>
          <p:cNvSpPr txBox="1"/>
          <p:nvPr/>
        </p:nvSpPr>
        <p:spPr>
          <a:xfrm>
            <a:off x="2751205" y="3069039"/>
            <a:ext cx="780037" cy="375956"/>
          </a:xfrm>
          <a:prstGeom prst="rect">
            <a:avLst/>
          </a:prstGeom>
          <a:noFill/>
        </p:spPr>
        <p:txBody>
          <a:bodyPr wrap="none" rtlCol="0">
            <a:spAutoFit/>
          </a:bodyPr>
          <a:lstStyle/>
          <a:p>
            <a:pPr algn="ctr"/>
            <a:r>
              <a:rPr lang="en-US" sz="1600" dirty="0"/>
              <a:t>Tables</a:t>
            </a:r>
          </a:p>
        </p:txBody>
      </p:sp>
      <p:sp>
        <p:nvSpPr>
          <p:cNvPr id="47" name="TextBox 46">
            <a:extLst>
              <a:ext uri="{FF2B5EF4-FFF2-40B4-BE49-F238E27FC236}">
                <a16:creationId xmlns:a16="http://schemas.microsoft.com/office/drawing/2014/main" id="{C340C0BA-A15B-4D79-A900-555EC26F1464}"/>
              </a:ext>
            </a:extLst>
          </p:cNvPr>
          <p:cNvSpPr txBox="1"/>
          <p:nvPr/>
        </p:nvSpPr>
        <p:spPr>
          <a:xfrm>
            <a:off x="6507137" y="1804945"/>
            <a:ext cx="1689737" cy="375956"/>
          </a:xfrm>
          <a:prstGeom prst="rect">
            <a:avLst/>
          </a:prstGeom>
          <a:noFill/>
        </p:spPr>
        <p:txBody>
          <a:bodyPr wrap="none" rtlCol="0">
            <a:spAutoFit/>
          </a:bodyPr>
          <a:lstStyle/>
          <a:p>
            <a:pPr algn="ctr"/>
            <a:r>
              <a:rPr lang="en-US" sz="1600" dirty="0"/>
              <a:t>Implementation</a:t>
            </a:r>
          </a:p>
        </p:txBody>
      </p:sp>
      <p:sp>
        <p:nvSpPr>
          <p:cNvPr id="48" name="TextBox 47">
            <a:extLst>
              <a:ext uri="{FF2B5EF4-FFF2-40B4-BE49-F238E27FC236}">
                <a16:creationId xmlns:a16="http://schemas.microsoft.com/office/drawing/2014/main" id="{4D7460A2-D903-4471-8A30-974C37DF7D77}"/>
              </a:ext>
            </a:extLst>
          </p:cNvPr>
          <p:cNvSpPr txBox="1"/>
          <p:nvPr/>
        </p:nvSpPr>
        <p:spPr>
          <a:xfrm>
            <a:off x="7066037" y="3034540"/>
            <a:ext cx="559307" cy="375956"/>
          </a:xfrm>
          <a:prstGeom prst="rect">
            <a:avLst/>
          </a:prstGeom>
          <a:noFill/>
        </p:spPr>
        <p:txBody>
          <a:bodyPr wrap="none" rtlCol="0">
            <a:spAutoFit/>
          </a:bodyPr>
          <a:lstStyle/>
          <a:p>
            <a:pPr algn="ctr"/>
            <a:r>
              <a:rPr lang="en-US" sz="1600" dirty="0"/>
              <a:t>SQL</a:t>
            </a:r>
          </a:p>
        </p:txBody>
      </p:sp>
      <p:sp>
        <p:nvSpPr>
          <p:cNvPr id="49" name="TextBox 48">
            <a:extLst>
              <a:ext uri="{FF2B5EF4-FFF2-40B4-BE49-F238E27FC236}">
                <a16:creationId xmlns:a16="http://schemas.microsoft.com/office/drawing/2014/main" id="{A366050C-6094-4B9D-BA44-5A4257576C96}"/>
              </a:ext>
            </a:extLst>
          </p:cNvPr>
          <p:cNvSpPr txBox="1"/>
          <p:nvPr/>
        </p:nvSpPr>
        <p:spPr>
          <a:xfrm>
            <a:off x="8315150" y="1804945"/>
            <a:ext cx="767435" cy="375956"/>
          </a:xfrm>
          <a:prstGeom prst="rect">
            <a:avLst/>
          </a:prstGeom>
          <a:noFill/>
        </p:spPr>
        <p:txBody>
          <a:bodyPr wrap="none" rtlCol="0">
            <a:spAutoFit/>
          </a:bodyPr>
          <a:lstStyle/>
          <a:p>
            <a:pPr algn="ctr"/>
            <a:r>
              <a:rPr lang="en-US" sz="1600" dirty="0"/>
              <a:t>Usage</a:t>
            </a:r>
          </a:p>
        </p:txBody>
      </p:sp>
      <p:sp>
        <p:nvSpPr>
          <p:cNvPr id="50" name="TextBox 49">
            <a:extLst>
              <a:ext uri="{FF2B5EF4-FFF2-40B4-BE49-F238E27FC236}">
                <a16:creationId xmlns:a16="http://schemas.microsoft.com/office/drawing/2014/main" id="{3FABAD8A-4363-4F13-B03A-63C54831645D}"/>
              </a:ext>
            </a:extLst>
          </p:cNvPr>
          <p:cNvSpPr txBox="1"/>
          <p:nvPr/>
        </p:nvSpPr>
        <p:spPr>
          <a:xfrm>
            <a:off x="8108084" y="3049149"/>
            <a:ext cx="1058034" cy="338554"/>
          </a:xfrm>
          <a:prstGeom prst="rect">
            <a:avLst/>
          </a:prstGeom>
          <a:noFill/>
        </p:spPr>
        <p:txBody>
          <a:bodyPr wrap="square" rtlCol="0">
            <a:spAutoFit/>
          </a:bodyPr>
          <a:lstStyle/>
          <a:p>
            <a:pPr algn="ctr"/>
            <a:r>
              <a:rPr lang="en-US" sz="1600" dirty="0"/>
              <a:t>Interfaces</a:t>
            </a:r>
          </a:p>
        </p:txBody>
      </p:sp>
      <p:cxnSp>
        <p:nvCxnSpPr>
          <p:cNvPr id="51" name="Straight Arrow Connector 50">
            <a:extLst>
              <a:ext uri="{FF2B5EF4-FFF2-40B4-BE49-F238E27FC236}">
                <a16:creationId xmlns:a16="http://schemas.microsoft.com/office/drawing/2014/main" id="{67E5FDCB-4B57-4B0F-9708-075B393E7F38}"/>
              </a:ext>
            </a:extLst>
          </p:cNvPr>
          <p:cNvCxnSpPr>
            <a:cxnSpLocks/>
          </p:cNvCxnSpPr>
          <p:nvPr/>
        </p:nvCxnSpPr>
        <p:spPr>
          <a:xfrm>
            <a:off x="482100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22909364-6209-4183-BF19-47100AE6C772}"/>
              </a:ext>
            </a:extLst>
          </p:cNvPr>
          <p:cNvCxnSpPr>
            <a:cxnSpLocks/>
          </p:cNvCxnSpPr>
          <p:nvPr/>
        </p:nvCxnSpPr>
        <p:spPr>
          <a:xfrm>
            <a:off x="6370946"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574992F9-8525-42E5-AA7F-83C4987005A1}"/>
              </a:ext>
            </a:extLst>
          </p:cNvPr>
          <p:cNvCxnSpPr>
            <a:cxnSpLocks/>
          </p:cNvCxnSpPr>
          <p:nvPr/>
        </p:nvCxnSpPr>
        <p:spPr>
          <a:xfrm>
            <a:off x="807532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8744CD7F-D211-49E2-BCBE-9B5AD3260CD6}"/>
              </a:ext>
            </a:extLst>
          </p:cNvPr>
          <p:cNvCxnSpPr>
            <a:cxnSpLocks/>
          </p:cNvCxnSpPr>
          <p:nvPr/>
        </p:nvCxnSpPr>
        <p:spPr>
          <a:xfrm>
            <a:off x="791302"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7DF9D1C-255C-41EC-B687-E1E9D26552CC}"/>
              </a:ext>
            </a:extLst>
          </p:cNvPr>
          <p:cNvCxnSpPr>
            <a:cxnSpLocks/>
          </p:cNvCxnSpPr>
          <p:nvPr/>
        </p:nvCxnSpPr>
        <p:spPr>
          <a:xfrm>
            <a:off x="1972831"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BAF6D407-D278-419D-AEB9-9520E8011F13}"/>
              </a:ext>
            </a:extLst>
          </p:cNvPr>
          <p:cNvCxnSpPr>
            <a:cxnSpLocks/>
          </p:cNvCxnSpPr>
          <p:nvPr/>
        </p:nvCxnSpPr>
        <p:spPr>
          <a:xfrm>
            <a:off x="3185480" y="2599622"/>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0B614D11-25EE-41CF-8545-5C00360C6EEA}"/>
              </a:ext>
            </a:extLst>
          </p:cNvPr>
          <p:cNvCxnSpPr>
            <a:cxnSpLocks/>
          </p:cNvCxnSpPr>
          <p:nvPr/>
        </p:nvCxnSpPr>
        <p:spPr>
          <a:xfrm>
            <a:off x="5651896" y="2621921"/>
            <a:ext cx="0" cy="37705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pic>
        <p:nvPicPr>
          <p:cNvPr id="60" name="Picture 59">
            <a:extLst>
              <a:ext uri="{FF2B5EF4-FFF2-40B4-BE49-F238E27FC236}">
                <a16:creationId xmlns:a16="http://schemas.microsoft.com/office/drawing/2014/main" id="{2DD6B2D2-D694-426C-AF78-E7C4F904C967}"/>
              </a:ext>
            </a:extLst>
          </p:cNvPr>
          <p:cNvPicPr>
            <a:picLocks noChangeAspect="1"/>
          </p:cNvPicPr>
          <p:nvPr/>
        </p:nvPicPr>
        <p:blipFill>
          <a:blip r:embed="rId4"/>
          <a:stretch>
            <a:fillRect/>
          </a:stretch>
        </p:blipFill>
        <p:spPr>
          <a:xfrm>
            <a:off x="5302679" y="1114715"/>
            <a:ext cx="698434" cy="698434"/>
          </a:xfrm>
          <a:prstGeom prst="rect">
            <a:avLst/>
          </a:prstGeom>
        </p:spPr>
      </p:pic>
      <p:sp>
        <p:nvSpPr>
          <p:cNvPr id="61" name="Right Brace 60">
            <a:extLst>
              <a:ext uri="{FF2B5EF4-FFF2-40B4-BE49-F238E27FC236}">
                <a16:creationId xmlns:a16="http://schemas.microsoft.com/office/drawing/2014/main" id="{04DC3B98-024B-4CA6-BCD3-01DBC277FEBB}"/>
              </a:ext>
            </a:extLst>
          </p:cNvPr>
          <p:cNvSpPr/>
          <p:nvPr/>
        </p:nvSpPr>
        <p:spPr>
          <a:xfrm rot="5400000">
            <a:off x="7823834" y="2903990"/>
            <a:ext cx="366018" cy="13698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200"/>
          </a:p>
        </p:txBody>
      </p:sp>
      <p:sp>
        <p:nvSpPr>
          <p:cNvPr id="62" name="TextBox 61">
            <a:extLst>
              <a:ext uri="{FF2B5EF4-FFF2-40B4-BE49-F238E27FC236}">
                <a16:creationId xmlns:a16="http://schemas.microsoft.com/office/drawing/2014/main" id="{DA03A679-1391-4556-A039-E5F596051AA0}"/>
              </a:ext>
            </a:extLst>
          </p:cNvPr>
          <p:cNvSpPr txBox="1"/>
          <p:nvPr/>
        </p:nvSpPr>
        <p:spPr>
          <a:xfrm>
            <a:off x="7601221" y="3740788"/>
            <a:ext cx="825098" cy="338554"/>
          </a:xfrm>
          <a:prstGeom prst="rect">
            <a:avLst/>
          </a:prstGeom>
          <a:noFill/>
        </p:spPr>
        <p:txBody>
          <a:bodyPr wrap="none" rtlCol="0">
            <a:spAutoFit/>
          </a:bodyPr>
          <a:lstStyle/>
          <a:p>
            <a:pPr algn="ctr"/>
            <a:r>
              <a:rPr lang="en-US" sz="1600" dirty="0"/>
              <a:t>Resolve</a:t>
            </a:r>
          </a:p>
        </p:txBody>
      </p:sp>
      <p:cxnSp>
        <p:nvCxnSpPr>
          <p:cNvPr id="63" name="Straight Arrow Connector 62">
            <a:extLst>
              <a:ext uri="{FF2B5EF4-FFF2-40B4-BE49-F238E27FC236}">
                <a16:creationId xmlns:a16="http://schemas.microsoft.com/office/drawing/2014/main" id="{62A6237A-8015-4CFA-AD97-6796C9B65D5D}"/>
              </a:ext>
            </a:extLst>
          </p:cNvPr>
          <p:cNvCxnSpPr>
            <a:cxnSpLocks/>
          </p:cNvCxnSpPr>
          <p:nvPr/>
        </p:nvCxnSpPr>
        <p:spPr>
          <a:xfrm flipH="1">
            <a:off x="1329593" y="3917315"/>
            <a:ext cx="61652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2D6A486-9229-43E8-9D2D-F980594350BB}"/>
              </a:ext>
            </a:extLst>
          </p:cNvPr>
          <p:cNvCxnSpPr>
            <a:cxnSpLocks/>
          </p:cNvCxnSpPr>
          <p:nvPr/>
        </p:nvCxnSpPr>
        <p:spPr>
          <a:xfrm>
            <a:off x="3569588" y="1975283"/>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FEED3C85-D693-480E-90CF-57EC5AE44F90}"/>
              </a:ext>
            </a:extLst>
          </p:cNvPr>
          <p:cNvSpPr txBox="1"/>
          <p:nvPr/>
        </p:nvSpPr>
        <p:spPr>
          <a:xfrm>
            <a:off x="3817439" y="1819953"/>
            <a:ext cx="1014317" cy="584775"/>
          </a:xfrm>
          <a:prstGeom prst="rect">
            <a:avLst/>
          </a:prstGeom>
          <a:noFill/>
        </p:spPr>
        <p:txBody>
          <a:bodyPr wrap="none" rtlCol="0">
            <a:spAutoFit/>
          </a:bodyPr>
          <a:lstStyle/>
          <a:p>
            <a:pPr algn="ctr"/>
            <a:r>
              <a:rPr lang="en-US" sz="1600" dirty="0"/>
              <a:t>Relational</a:t>
            </a:r>
            <a:br>
              <a:rPr lang="en-US" sz="1600" dirty="0"/>
            </a:br>
            <a:r>
              <a:rPr lang="en-US" sz="1600" dirty="0"/>
              <a:t>algebra</a:t>
            </a:r>
          </a:p>
        </p:txBody>
      </p:sp>
      <p:sp>
        <p:nvSpPr>
          <p:cNvPr id="36" name="TextBox 35">
            <a:extLst>
              <a:ext uri="{FF2B5EF4-FFF2-40B4-BE49-F238E27FC236}">
                <a16:creationId xmlns:a16="http://schemas.microsoft.com/office/drawing/2014/main" id="{393B83BA-343A-47CC-A69F-41D342072675}"/>
              </a:ext>
            </a:extLst>
          </p:cNvPr>
          <p:cNvSpPr txBox="1"/>
          <p:nvPr/>
        </p:nvSpPr>
        <p:spPr>
          <a:xfrm>
            <a:off x="3915513" y="3034540"/>
            <a:ext cx="780037" cy="375956"/>
          </a:xfrm>
          <a:prstGeom prst="rect">
            <a:avLst/>
          </a:prstGeom>
          <a:noFill/>
        </p:spPr>
        <p:txBody>
          <a:bodyPr wrap="none" rtlCol="0">
            <a:spAutoFit/>
          </a:bodyPr>
          <a:lstStyle/>
          <a:p>
            <a:pPr algn="ctr"/>
            <a:r>
              <a:rPr lang="en-US" sz="1600" dirty="0"/>
              <a:t>Tables</a:t>
            </a:r>
          </a:p>
        </p:txBody>
      </p:sp>
      <p:cxnSp>
        <p:nvCxnSpPr>
          <p:cNvPr id="64" name="Straight Arrow Connector 63">
            <a:extLst>
              <a:ext uri="{FF2B5EF4-FFF2-40B4-BE49-F238E27FC236}">
                <a16:creationId xmlns:a16="http://schemas.microsoft.com/office/drawing/2014/main" id="{C7479129-5D34-46F9-8595-6C51A6090669}"/>
              </a:ext>
            </a:extLst>
          </p:cNvPr>
          <p:cNvCxnSpPr>
            <a:cxnSpLocks/>
          </p:cNvCxnSpPr>
          <p:nvPr/>
        </p:nvCxnSpPr>
        <p:spPr>
          <a:xfrm>
            <a:off x="4324597" y="256512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E0D84A36-1299-4148-9138-888007D547A2}"/>
              </a:ext>
            </a:extLst>
          </p:cNvPr>
          <p:cNvCxnSpPr>
            <a:cxnSpLocks/>
          </p:cNvCxnSpPr>
          <p:nvPr/>
        </p:nvCxnSpPr>
        <p:spPr>
          <a:xfrm>
            <a:off x="7306693"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5019345B-48C2-4DCA-A5AD-CB2AECDA60E4}"/>
              </a:ext>
            </a:extLst>
          </p:cNvPr>
          <p:cNvCxnSpPr>
            <a:cxnSpLocks/>
          </p:cNvCxnSpPr>
          <p:nvPr/>
        </p:nvCxnSpPr>
        <p:spPr>
          <a:xfrm>
            <a:off x="8670048"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615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30</a:t>
            </a:fld>
            <a:endParaRPr spc="4" dirty="0"/>
          </a:p>
        </p:txBody>
      </p:sp>
      <p:sp>
        <p:nvSpPr>
          <p:cNvPr id="4" name="object 4"/>
          <p:cNvSpPr txBox="1"/>
          <p:nvPr/>
        </p:nvSpPr>
        <p:spPr>
          <a:xfrm>
            <a:off x="1473898" y="965502"/>
            <a:ext cx="6355652" cy="2900794"/>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X is now {A, B, C, D}</a:t>
            </a:r>
          </a:p>
          <a:p>
            <a:pPr marL="1037749" lvl="1" indent="-342900">
              <a:spcBef>
                <a:spcPts val="1538"/>
              </a:spcBef>
              <a:buFont typeface="Arial" charset="0"/>
              <a:buChar char="•"/>
            </a:pPr>
            <a:r>
              <a:rPr lang="is-IS" dirty="0">
                <a:latin typeface="Helvetica" charset="0"/>
                <a:cs typeface="Times New Roman"/>
              </a:rPr>
              <a:t>D → E, so E gets added to X</a:t>
            </a: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2CA60D7E-6C2F-384D-891E-E014293A089B}"/>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407231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31</a:t>
            </a:fld>
            <a:endParaRPr spc="4" dirty="0"/>
          </a:p>
        </p:txBody>
      </p:sp>
      <p:sp>
        <p:nvSpPr>
          <p:cNvPr id="4" name="object 4"/>
          <p:cNvSpPr txBox="1"/>
          <p:nvPr/>
        </p:nvSpPr>
        <p:spPr>
          <a:xfrm>
            <a:off x="1473898" y="965502"/>
            <a:ext cx="6355652" cy="3370153"/>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X is now {A, B, C, D, E}</a:t>
            </a:r>
          </a:p>
          <a:p>
            <a:pPr marL="1037749" lvl="1" indent="-342900">
              <a:spcBef>
                <a:spcPts val="1538"/>
              </a:spcBef>
              <a:buFont typeface="Arial" charset="0"/>
              <a:buChar char="•"/>
            </a:pPr>
            <a:r>
              <a:rPr lang="is-IS" dirty="0">
                <a:latin typeface="Helvetica" charset="0"/>
                <a:cs typeface="Times New Roman"/>
              </a:rPr>
              <a:t>Nothing else can be added, so</a:t>
            </a:r>
          </a:p>
          <a:p>
            <a:pPr marL="1037749" lvl="1" indent="-342900">
              <a:spcBef>
                <a:spcPts val="1538"/>
              </a:spcBef>
              <a:buFont typeface="Arial" charset="0"/>
              <a:buChar char="•"/>
            </a:pPr>
            <a:r>
              <a:rPr lang="en-US" sz="2000" dirty="0">
                <a:latin typeface="Helvetica" charset="0"/>
                <a:cs typeface="Times New Roman"/>
              </a:rPr>
              <a:t>{AB}</a:t>
            </a:r>
            <a:r>
              <a:rPr lang="en-US" sz="2000" baseline="30000" dirty="0">
                <a:latin typeface="Helvetica" charset="0"/>
                <a:cs typeface="Times New Roman"/>
              </a:rPr>
              <a:t>+</a:t>
            </a:r>
            <a:r>
              <a:rPr lang="en-US" sz="2000" dirty="0">
                <a:latin typeface="Helvetica" charset="0"/>
                <a:cs typeface="Times New Roman"/>
              </a:rPr>
              <a:t> is </a:t>
            </a:r>
            <a:r>
              <a:rPr lang="is-IS" sz="2000" dirty="0">
                <a:latin typeface="Helvetica" charset="0"/>
                <a:cs typeface="Times New Roman"/>
              </a:rPr>
              <a:t>{A, B, C, D, E}</a:t>
            </a:r>
            <a:endParaRPr lang="is-IS" sz="2000" baseline="30000" dirty="0">
              <a:latin typeface="Helvetica" charset="0"/>
              <a:cs typeface="Times New Roman"/>
            </a:endParaRP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D8AC753F-54E4-934B-A69C-A44D16B281D8}"/>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1481349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32</a:t>
            </a:fld>
            <a:endParaRPr spc="4" dirty="0"/>
          </a:p>
        </p:txBody>
      </p:sp>
      <p:sp>
        <p:nvSpPr>
          <p:cNvPr id="4" name="object 4"/>
          <p:cNvSpPr txBox="1"/>
          <p:nvPr/>
        </p:nvSpPr>
        <p:spPr>
          <a:xfrm>
            <a:off x="457200" y="976260"/>
            <a:ext cx="8229600" cy="3731791"/>
          </a:xfrm>
          <a:prstGeom prst="rect">
            <a:avLst/>
          </a:prstGeom>
        </p:spPr>
        <p:txBody>
          <a:bodyPr vert="horz" wrap="square" lIns="0" tIns="0" rIns="0" bIns="0" rtlCol="0">
            <a:spAutoFit/>
          </a:bodyPr>
          <a:lstStyle/>
          <a:p>
            <a:pPr marL="351949" marR="21907" indent="-342900">
              <a:lnSpc>
                <a:spcPct val="200000"/>
              </a:lnSpc>
              <a:spcBef>
                <a:spcPts val="750"/>
              </a:spcBef>
            </a:pPr>
            <a:r>
              <a:rPr dirty="0">
                <a:latin typeface="Helvetica" charset="0"/>
                <a:cs typeface="Times New Roman"/>
              </a:rPr>
              <a:t>Student (SSN, name, address, HScode, HSname, HScity, GPA, priority) </a:t>
            </a:r>
            <a:endParaRPr lang="en-US" dirty="0">
              <a:latin typeface="Helvetica" charset="0"/>
              <a:cs typeface="Times New Roman"/>
            </a:endParaRPr>
          </a:p>
          <a:p>
            <a:pPr marL="351949" marR="21907" indent="-342900">
              <a:lnSpc>
                <a:spcPct val="150000"/>
              </a:lnSpc>
              <a:spcBef>
                <a:spcPts val="300"/>
              </a:spcBef>
            </a:pPr>
            <a:r>
              <a:rPr lang="en-US" dirty="0">
                <a:latin typeface="Helvetica" charset="0"/>
                <a:cs typeface="Times New Roman"/>
              </a:rPr>
              <a:t>	</a:t>
            </a:r>
            <a:r>
              <a:rPr dirty="0">
                <a:latin typeface="Helvetica" charset="0"/>
                <a:cs typeface="Times New Roman"/>
              </a:rPr>
              <a:t>SSN → name, address, GPA</a:t>
            </a:r>
          </a:p>
          <a:p>
            <a:pPr marL="351949"/>
            <a:r>
              <a:rPr dirty="0">
                <a:latin typeface="Helvetica" charset="0"/>
                <a:cs typeface="Times New Roman"/>
              </a:rPr>
              <a:t>GPA → priority</a:t>
            </a:r>
          </a:p>
          <a:p>
            <a:pPr marL="9525" indent="342900"/>
            <a:r>
              <a:rPr dirty="0">
                <a:latin typeface="Helvetica" charset="0"/>
                <a:cs typeface="Times New Roman"/>
              </a:rPr>
              <a:t>HScode → HSname, HScity</a:t>
            </a:r>
          </a:p>
          <a:p>
            <a:pPr>
              <a:spcBef>
                <a:spcPts val="41"/>
              </a:spcBef>
            </a:pPr>
            <a:endParaRPr dirty="0">
              <a:latin typeface="Helvetica" charset="0"/>
              <a:cs typeface="Times New Roman"/>
            </a:endParaRPr>
          </a:p>
          <a:p>
            <a:pPr marL="9525"/>
            <a:r>
              <a:rPr lang="en-US" dirty="0">
                <a:latin typeface="Helvetica" charset="0"/>
                <a:cs typeface="Times New Roman"/>
              </a:rPr>
              <a:t>      </a:t>
            </a:r>
            <a:r>
              <a:rPr dirty="0">
                <a:latin typeface="Helvetica" charset="0"/>
                <a:cs typeface="Times New Roman"/>
              </a:rPr>
              <a:t>SSN</a:t>
            </a:r>
            <a:r>
              <a:rPr baseline="24904" dirty="0">
                <a:latin typeface="Helvetica" charset="0"/>
                <a:cs typeface="Times New Roman"/>
              </a:rPr>
              <a:t>+ </a:t>
            </a:r>
            <a:r>
              <a:rPr dirty="0">
                <a:latin typeface="Helvetica" charset="0"/>
                <a:cs typeface="Times New Roman"/>
              </a:rPr>
              <a:t>= ?</a:t>
            </a:r>
          </a:p>
          <a:p>
            <a:pPr marL="9525"/>
            <a:r>
              <a:rPr lang="en-US" dirty="0">
                <a:latin typeface="Helvetica" charset="0"/>
                <a:cs typeface="Times New Roman"/>
              </a:rPr>
              <a:t>      </a:t>
            </a:r>
            <a:r>
              <a:rPr dirty="0" err="1">
                <a:latin typeface="Helvetica" charset="0"/>
                <a:cs typeface="Times New Roman"/>
              </a:rPr>
              <a:t>HScode</a:t>
            </a:r>
            <a:r>
              <a:rPr baseline="24904" dirty="0">
                <a:latin typeface="Helvetica" charset="0"/>
                <a:cs typeface="Times New Roman"/>
              </a:rPr>
              <a:t>+ </a:t>
            </a:r>
            <a:r>
              <a:rPr dirty="0">
                <a:latin typeface="Helvetica" charset="0"/>
                <a:cs typeface="Times New Roman"/>
              </a:rPr>
              <a:t>= ?</a:t>
            </a:r>
            <a:endParaRPr lang="en-US" dirty="0">
              <a:latin typeface="Helvetica" charset="0"/>
              <a:cs typeface="Times New Roman"/>
            </a:endParaRPr>
          </a:p>
          <a:p>
            <a:pPr marL="9525"/>
            <a:endParaRPr dirty="0">
              <a:latin typeface="Helvetica" charset="0"/>
              <a:cs typeface="Times New Roman"/>
            </a:endParaRPr>
          </a:p>
          <a:p>
            <a:pPr>
              <a:lnSpc>
                <a:spcPct val="100000"/>
              </a:lnSpc>
            </a:pPr>
            <a:r>
              <a:rPr lang="en-US" dirty="0">
                <a:latin typeface="Helvetica" charset="0"/>
                <a:cs typeface="Times New Roman"/>
              </a:rPr>
              <a:t>     </a:t>
            </a:r>
            <a:r>
              <a:rPr lang="en-US" i="1" dirty="0">
                <a:latin typeface="Helvetica" charset="0"/>
                <a:cs typeface="Times New Roman"/>
              </a:rPr>
              <a:t>Why do we care?</a:t>
            </a:r>
          </a:p>
          <a:p>
            <a:pPr>
              <a:lnSpc>
                <a:spcPct val="100000"/>
              </a:lnSpc>
            </a:pPr>
            <a:r>
              <a:rPr lang="en-US" i="1" dirty="0">
                <a:latin typeface="Helvetica" charset="0"/>
                <a:cs typeface="Times New Roman"/>
              </a:rPr>
              <a:t>	If </a:t>
            </a:r>
            <a:r>
              <a:rPr i="1" dirty="0">
                <a:latin typeface="Helvetica" charset="0"/>
                <a:cs typeface="Times New Roman"/>
              </a:rPr>
              <a:t>{SSN, HScode}</a:t>
            </a:r>
            <a:r>
              <a:rPr i="1" baseline="24904" dirty="0">
                <a:latin typeface="Helvetica" charset="0"/>
                <a:cs typeface="Times New Roman"/>
              </a:rPr>
              <a:t>+ </a:t>
            </a:r>
            <a:r>
              <a:rPr lang="en-US" i="1" baseline="24904" dirty="0">
                <a:latin typeface="Helvetica" charset="0"/>
                <a:cs typeface="Times New Roman"/>
              </a:rPr>
              <a:t> </a:t>
            </a:r>
            <a:r>
              <a:rPr i="1" dirty="0">
                <a:latin typeface="Helvetica" charset="0"/>
                <a:cs typeface="Times New Roman"/>
              </a:rPr>
              <a:t>determine all the attributes, then they </a:t>
            </a:r>
            <a:r>
              <a:rPr lang="en-US" i="1" dirty="0">
                <a:latin typeface="Helvetica" charset="0"/>
                <a:cs typeface="Times New Roman"/>
              </a:rPr>
              <a:t>can</a:t>
            </a:r>
            <a:r>
              <a:rPr i="1" dirty="0">
                <a:latin typeface="Helvetica" charset="0"/>
                <a:cs typeface="Times New Roman"/>
              </a:rPr>
              <a:t> be keys</a:t>
            </a:r>
          </a:p>
          <a:p>
            <a:pPr>
              <a:lnSpc>
                <a:spcPct val="100000"/>
              </a:lnSpc>
            </a:pPr>
            <a:endParaRPr sz="1650" dirty="0">
              <a:latin typeface="Helvetica" charset="0"/>
              <a:cs typeface="Times New Roman"/>
            </a:endParaRPr>
          </a:p>
          <a:p>
            <a:pPr>
              <a:spcBef>
                <a:spcPts val="35"/>
              </a:spcBef>
            </a:pPr>
            <a:endParaRPr sz="1650" dirty="0">
              <a:latin typeface="Helvetica" charset="0"/>
              <a:cs typeface="Times New Roman"/>
            </a:endParaRPr>
          </a:p>
        </p:txBody>
      </p:sp>
      <p:sp>
        <p:nvSpPr>
          <p:cNvPr id="3" name="Title 2">
            <a:extLst>
              <a:ext uri="{FF2B5EF4-FFF2-40B4-BE49-F238E27FC236}">
                <a16:creationId xmlns:a16="http://schemas.microsoft.com/office/drawing/2014/main" id="{124E025B-B85E-DB40-A05B-36325D070A72}"/>
              </a:ext>
            </a:extLst>
          </p:cNvPr>
          <p:cNvSpPr>
            <a:spLocks noGrp="1"/>
          </p:cNvSpPr>
          <p:nvPr>
            <p:ph type="title"/>
          </p:nvPr>
        </p:nvSpPr>
        <p:spPr/>
        <p:txBody>
          <a:bodyPr/>
          <a:lstStyle/>
          <a:p>
            <a:r>
              <a:rPr lang="en-US" dirty="0"/>
              <a:t>Example 2</a:t>
            </a:r>
          </a:p>
        </p:txBody>
      </p:sp>
    </p:spTree>
    <p:extLst>
      <p:ext uri="{BB962C8B-B14F-4D97-AF65-F5344CB8AC3E}">
        <p14:creationId xmlns:p14="http://schemas.microsoft.com/office/powerpoint/2010/main" val="2182367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33</a:t>
            </a:fld>
            <a:endParaRPr spc="4" dirty="0"/>
          </a:p>
        </p:txBody>
      </p:sp>
      <p:sp>
        <p:nvSpPr>
          <p:cNvPr id="4" name="object 4"/>
          <p:cNvSpPr txBox="1"/>
          <p:nvPr/>
        </p:nvSpPr>
        <p:spPr>
          <a:xfrm>
            <a:off x="457200" y="933229"/>
            <a:ext cx="7998311" cy="3103414"/>
          </a:xfrm>
          <a:prstGeom prst="rect">
            <a:avLst/>
          </a:prstGeom>
        </p:spPr>
        <p:txBody>
          <a:bodyPr vert="horz" wrap="square" lIns="0" tIns="0" rIns="0" bIns="0" rtlCol="0">
            <a:spAutoFit/>
          </a:bodyPr>
          <a:lstStyle/>
          <a:p>
            <a:pPr marL="351949" marR="21907" indent="-342900">
              <a:lnSpc>
                <a:spcPct val="200000"/>
              </a:lnSpc>
              <a:spcBef>
                <a:spcPts val="750"/>
              </a:spcBef>
            </a:pPr>
            <a:r>
              <a:rPr dirty="0">
                <a:latin typeface="Helvetica" charset="0"/>
                <a:cs typeface="Times New Roman"/>
              </a:rPr>
              <a:t>Student (SSN, name, address, HScode, HSname, HScity, GPA, priority) </a:t>
            </a:r>
            <a:endParaRPr lang="en-US" dirty="0">
              <a:latin typeface="Helvetica" charset="0"/>
              <a:cs typeface="Times New Roman"/>
            </a:endParaRPr>
          </a:p>
          <a:p>
            <a:pPr marL="351949" marR="21907" indent="-342900">
              <a:lnSpc>
                <a:spcPct val="200000"/>
              </a:lnSpc>
              <a:spcBef>
                <a:spcPts val="750"/>
              </a:spcBef>
            </a:pPr>
            <a:r>
              <a:rPr lang="en-US" dirty="0">
                <a:latin typeface="Helvetica" charset="0"/>
                <a:cs typeface="Times New Roman"/>
              </a:rPr>
              <a:t>	</a:t>
            </a:r>
            <a:r>
              <a:rPr dirty="0">
                <a:latin typeface="Helvetica" charset="0"/>
                <a:cs typeface="Times New Roman"/>
              </a:rPr>
              <a:t>SSN → name, address, GPA</a:t>
            </a:r>
          </a:p>
          <a:p>
            <a:pPr marL="351949"/>
            <a:r>
              <a:rPr dirty="0">
                <a:latin typeface="Helvetica" charset="0"/>
                <a:cs typeface="Times New Roman"/>
              </a:rPr>
              <a:t>GPA → priority</a:t>
            </a:r>
          </a:p>
          <a:p>
            <a:pPr marL="9525" indent="342900"/>
            <a:r>
              <a:rPr dirty="0">
                <a:latin typeface="Helvetica" charset="0"/>
                <a:cs typeface="Times New Roman"/>
              </a:rPr>
              <a:t>HScode → HSname, HScity</a:t>
            </a:r>
          </a:p>
          <a:p>
            <a:pPr>
              <a:spcBef>
                <a:spcPts val="41"/>
              </a:spcBef>
            </a:pPr>
            <a:endParaRPr dirty="0">
              <a:latin typeface="Helvetica" charset="0"/>
              <a:cs typeface="Times New Roman"/>
            </a:endParaRPr>
          </a:p>
          <a:p>
            <a:pPr marL="9525"/>
            <a:r>
              <a:rPr lang="en-US" dirty="0">
                <a:latin typeface="Helvetica" charset="0"/>
                <a:cs typeface="Times New Roman"/>
              </a:rPr>
              <a:t>     </a:t>
            </a:r>
            <a:r>
              <a:rPr dirty="0">
                <a:latin typeface="Helvetica" charset="0"/>
                <a:cs typeface="Times New Roman"/>
              </a:rPr>
              <a:t>SSN</a:t>
            </a:r>
            <a:r>
              <a:rPr baseline="24904" dirty="0">
                <a:latin typeface="Helvetica" charset="0"/>
                <a:cs typeface="Times New Roman"/>
              </a:rPr>
              <a:t>+ </a:t>
            </a:r>
            <a:r>
              <a:rPr dirty="0">
                <a:latin typeface="Helvetica" charset="0"/>
                <a:cs typeface="Times New Roman"/>
              </a:rPr>
              <a:t>= </a:t>
            </a:r>
            <a:r>
              <a:rPr lang="en-US" dirty="0">
                <a:latin typeface="Helvetica" charset="0"/>
                <a:cs typeface="Times New Roman"/>
              </a:rPr>
              <a:t>{SSN, name, address, GPA, priority}</a:t>
            </a:r>
            <a:endParaRPr dirty="0">
              <a:latin typeface="Helvetica" charset="0"/>
              <a:cs typeface="Times New Roman"/>
            </a:endParaRPr>
          </a:p>
          <a:p>
            <a:pPr marL="9525"/>
            <a:r>
              <a:rPr lang="en-US" dirty="0" err="1">
                <a:latin typeface="Helvetica" charset="0"/>
                <a:cs typeface="Times New Roman"/>
              </a:rPr>
              <a:t>     </a:t>
            </a:r>
            <a:r>
              <a:rPr dirty="0" err="1">
                <a:latin typeface="Helvetica" charset="0"/>
                <a:cs typeface="Times New Roman"/>
              </a:rPr>
              <a:t>HScode</a:t>
            </a:r>
            <a:r>
              <a:rPr baseline="24904" dirty="0">
                <a:latin typeface="Helvetica" charset="0"/>
                <a:cs typeface="Times New Roman"/>
              </a:rPr>
              <a:t>+ </a:t>
            </a:r>
            <a:r>
              <a:rPr dirty="0">
                <a:latin typeface="Helvetica" charset="0"/>
                <a:cs typeface="Times New Roman"/>
              </a:rPr>
              <a:t>= </a:t>
            </a:r>
            <a:r>
              <a:rPr lang="en-US" dirty="0">
                <a:latin typeface="Helvetica" charset="0"/>
                <a:cs typeface="Times New Roman"/>
              </a:rPr>
              <a:t>{</a:t>
            </a:r>
            <a:r>
              <a:rPr lang="en-US" dirty="0" err="1">
                <a:latin typeface="Helvetica" charset="0"/>
                <a:cs typeface="Times New Roman"/>
              </a:rPr>
              <a:t>HScode</a:t>
            </a:r>
            <a:r>
              <a:rPr lang="en-US" dirty="0">
                <a:latin typeface="Helvetica" charset="0"/>
                <a:cs typeface="Times New Roman"/>
              </a:rPr>
              <a:t>, </a:t>
            </a:r>
            <a:r>
              <a:rPr lang="en-US" dirty="0" err="1">
                <a:latin typeface="Helvetica" charset="0"/>
                <a:cs typeface="Times New Roman"/>
              </a:rPr>
              <a:t>HSname</a:t>
            </a:r>
            <a:r>
              <a:rPr lang="en-US" dirty="0">
                <a:latin typeface="Helvetica" charset="0"/>
                <a:cs typeface="Times New Roman"/>
              </a:rPr>
              <a:t>, </a:t>
            </a:r>
            <a:r>
              <a:rPr lang="en-US" dirty="0" err="1">
                <a:latin typeface="Helvetica" charset="0"/>
                <a:cs typeface="Times New Roman"/>
              </a:rPr>
              <a:t>HScity</a:t>
            </a:r>
            <a:r>
              <a:rPr lang="en-US" dirty="0">
                <a:latin typeface="Helvetica" charset="0"/>
                <a:cs typeface="Times New Roman"/>
              </a:rPr>
              <a:t>}</a:t>
            </a:r>
            <a:endParaRPr dirty="0">
              <a:latin typeface="Helvetica" charset="0"/>
              <a:cs typeface="Times New Roman"/>
            </a:endParaRPr>
          </a:p>
          <a:p>
            <a:pPr>
              <a:lnSpc>
                <a:spcPct val="100000"/>
              </a:lnSpc>
            </a:pPr>
            <a:endParaRPr sz="1650" dirty="0">
              <a:latin typeface="Helvetica" charset="0"/>
              <a:cs typeface="Times New Roman"/>
            </a:endParaRPr>
          </a:p>
          <a:p>
            <a:pPr>
              <a:spcBef>
                <a:spcPts val="35"/>
              </a:spcBef>
            </a:pPr>
            <a:endParaRPr sz="1650" dirty="0">
              <a:latin typeface="Helvetica" charset="0"/>
              <a:cs typeface="Times New Roman"/>
            </a:endParaRPr>
          </a:p>
        </p:txBody>
      </p:sp>
      <p:sp>
        <p:nvSpPr>
          <p:cNvPr id="3" name="Title 2">
            <a:extLst>
              <a:ext uri="{FF2B5EF4-FFF2-40B4-BE49-F238E27FC236}">
                <a16:creationId xmlns:a16="http://schemas.microsoft.com/office/drawing/2014/main" id="{FB44F1E7-4CE1-D741-904D-6351A9681ABA}"/>
              </a:ext>
            </a:extLst>
          </p:cNvPr>
          <p:cNvSpPr>
            <a:spLocks noGrp="1"/>
          </p:cNvSpPr>
          <p:nvPr>
            <p:ph type="title"/>
          </p:nvPr>
        </p:nvSpPr>
        <p:spPr/>
        <p:txBody>
          <a:bodyPr/>
          <a:lstStyle/>
          <a:p>
            <a:r>
              <a:rPr lang="en-US" dirty="0"/>
              <a:t>Example 2</a:t>
            </a:r>
          </a:p>
        </p:txBody>
      </p:sp>
    </p:spTree>
    <p:extLst>
      <p:ext uri="{BB962C8B-B14F-4D97-AF65-F5344CB8AC3E}">
        <p14:creationId xmlns:p14="http://schemas.microsoft.com/office/powerpoint/2010/main" val="4043247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C6430D-2CE5-4A1E-B543-53F3132BE625}"/>
              </a:ext>
            </a:extLst>
          </p:cNvPr>
          <p:cNvSpPr>
            <a:spLocks noGrp="1"/>
          </p:cNvSpPr>
          <p:nvPr>
            <p:ph type="title"/>
          </p:nvPr>
        </p:nvSpPr>
        <p:spPr/>
        <p:txBody>
          <a:bodyPr/>
          <a:lstStyle/>
          <a:p>
            <a:r>
              <a:rPr lang="en-US" dirty="0"/>
              <a:t>Canonical cover</a:t>
            </a:r>
          </a:p>
        </p:txBody>
      </p:sp>
      <p:sp>
        <p:nvSpPr>
          <p:cNvPr id="5" name="Text Placeholder 4">
            <a:extLst>
              <a:ext uri="{FF2B5EF4-FFF2-40B4-BE49-F238E27FC236}">
                <a16:creationId xmlns:a16="http://schemas.microsoft.com/office/drawing/2014/main" id="{2749EF8C-14A1-4A1C-BBC6-01130C9A75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46915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35</a:t>
            </a:fld>
            <a:endParaRPr spc="4" dirty="0"/>
          </a:p>
        </p:txBody>
      </p:sp>
      <p:sp>
        <p:nvSpPr>
          <p:cNvPr id="4" name="object 4"/>
          <p:cNvSpPr txBox="1"/>
          <p:nvPr/>
        </p:nvSpPr>
        <p:spPr>
          <a:xfrm>
            <a:off x="457200" y="965502"/>
            <a:ext cx="8611496" cy="3231654"/>
          </a:xfrm>
          <a:prstGeom prst="rect">
            <a:avLst/>
          </a:prstGeom>
        </p:spPr>
        <p:txBody>
          <a:bodyPr vert="horz" wrap="square" lIns="0" tIns="0" rIns="0" bIns="0" rtlCol="0">
            <a:spAutoFit/>
          </a:bodyPr>
          <a:lstStyle/>
          <a:p>
            <a:pPr marL="285750" marR="3810" lvl="1" indent="-285750">
              <a:spcBef>
                <a:spcPts val="600"/>
              </a:spcBef>
              <a:buFont typeface="Arial" panose="020B0604020202020204" pitchFamily="34" charset="0"/>
              <a:buChar char="•"/>
              <a:tabLst>
                <a:tab pos="566738" algn="l"/>
              </a:tabLst>
            </a:pPr>
            <a:r>
              <a:rPr dirty="0">
                <a:latin typeface="Helvetica" charset="0"/>
                <a:cs typeface="Times New Roman"/>
              </a:rPr>
              <a:t>Sets of functional dependencies may have redundant</a:t>
            </a:r>
            <a:r>
              <a:rPr lang="en-US" dirty="0">
                <a:latin typeface="Helvetica" charset="0"/>
                <a:cs typeface="Times New Roman"/>
              </a:rPr>
              <a:t> </a:t>
            </a:r>
            <a:r>
              <a:rPr dirty="0">
                <a:latin typeface="Helvetica" charset="0"/>
                <a:cs typeface="Times New Roman"/>
              </a:rPr>
              <a:t>dependencies that can be inferred from the others</a:t>
            </a:r>
          </a:p>
          <a:p>
            <a:pPr marL="285750" marR="3810" lvl="1" indent="-285750">
              <a:spcBef>
                <a:spcPts val="600"/>
              </a:spcBef>
              <a:buFont typeface="Arial" panose="020B0604020202020204" pitchFamily="34" charset="0"/>
              <a:buChar char="•"/>
              <a:tabLst>
                <a:tab pos="566738" algn="l"/>
              </a:tabLst>
            </a:pPr>
            <a:r>
              <a:rPr dirty="0">
                <a:latin typeface="Helvetica" charset="0"/>
                <a:cs typeface="Times New Roman"/>
              </a:rPr>
              <a:t>For example:  A </a:t>
            </a:r>
            <a:r>
              <a:rPr lang="is-IS" dirty="0">
                <a:latin typeface="Helvetica" charset="0"/>
                <a:cs typeface="Times New Roman"/>
              </a:rPr>
              <a:t>→ </a:t>
            </a:r>
            <a:r>
              <a:rPr dirty="0">
                <a:latin typeface="Helvetica" charset="0"/>
                <a:cs typeface="Times New Roman"/>
              </a:rPr>
              <a:t>C is redundant in:  {A </a:t>
            </a:r>
            <a:r>
              <a:rPr lang="is-IS" dirty="0">
                <a:latin typeface="Helvetica" charset="0"/>
                <a:cs typeface="Times New Roman"/>
              </a:rPr>
              <a:t>→ </a:t>
            </a:r>
            <a:r>
              <a:rPr dirty="0">
                <a:latin typeface="Helvetica" charset="0"/>
                <a:cs typeface="Times New Roman"/>
              </a:rPr>
              <a:t>B,</a:t>
            </a:r>
            <a:r>
              <a:rPr lang="en-US" dirty="0">
                <a:latin typeface="Helvetica" charset="0"/>
                <a:cs typeface="Times New Roman"/>
              </a:rPr>
              <a:t> </a:t>
            </a:r>
            <a:r>
              <a:rPr dirty="0">
                <a:latin typeface="Helvetica" charset="0"/>
                <a:cs typeface="Times New Roman"/>
              </a:rPr>
              <a:t>B </a:t>
            </a:r>
            <a:r>
              <a:rPr lang="is-IS" dirty="0">
                <a:latin typeface="Helvetica" charset="0"/>
                <a:cs typeface="Times New Roman"/>
              </a:rPr>
              <a:t>→ </a:t>
            </a:r>
            <a:r>
              <a:rPr dirty="0">
                <a:latin typeface="Helvetica" charset="0"/>
                <a:cs typeface="Times New Roman"/>
              </a:rPr>
              <a:t>C, A </a:t>
            </a:r>
            <a:r>
              <a:rPr lang="is-IS" dirty="0">
                <a:latin typeface="Helvetica" charset="0"/>
                <a:cs typeface="Times New Roman"/>
              </a:rPr>
              <a:t>→ </a:t>
            </a:r>
            <a:r>
              <a:rPr dirty="0">
                <a:latin typeface="Helvetica" charset="0"/>
                <a:cs typeface="Times New Roman"/>
              </a:rPr>
              <a:t>C}</a:t>
            </a:r>
          </a:p>
          <a:p>
            <a:pPr marL="285750" marR="3810" lvl="1" indent="-285750">
              <a:spcBef>
                <a:spcPts val="600"/>
              </a:spcBef>
              <a:buFont typeface="Arial" panose="020B0604020202020204" pitchFamily="34" charset="0"/>
              <a:buChar char="•"/>
              <a:tabLst>
                <a:tab pos="566738" algn="l"/>
              </a:tabLst>
            </a:pPr>
            <a:r>
              <a:rPr dirty="0">
                <a:latin typeface="Helvetica" charset="0"/>
                <a:cs typeface="Times New Roman"/>
              </a:rPr>
              <a:t>Parts of a functional dependency may be redundant</a:t>
            </a:r>
          </a:p>
          <a:p>
            <a:pPr lvl="2" indent="-457200">
              <a:spcBef>
                <a:spcPts val="600"/>
              </a:spcBef>
            </a:pPr>
            <a:r>
              <a:rPr dirty="0">
                <a:latin typeface="Helvetica" charset="0"/>
                <a:cs typeface="Times New Roman"/>
              </a:rPr>
              <a:t>{</a:t>
            </a:r>
            <a:r>
              <a:rPr i="1" dirty="0">
                <a:latin typeface="Helvetica" charset="0"/>
                <a:cs typeface="Times New Roman"/>
              </a:rPr>
              <a:t>A </a:t>
            </a:r>
            <a:r>
              <a:rPr lang="is-IS" dirty="0">
                <a:latin typeface="Helvetica" charset="0"/>
                <a:cs typeface="STIXGeneral"/>
              </a:rPr>
              <a:t>→ </a:t>
            </a:r>
            <a:r>
              <a:rPr i="1" dirty="0">
                <a:latin typeface="Helvetica" charset="0"/>
                <a:cs typeface="Times New Roman"/>
              </a:rPr>
              <a:t>B</a:t>
            </a:r>
            <a:r>
              <a:rPr dirty="0">
                <a:latin typeface="Helvetica" charset="0"/>
                <a:cs typeface="Times New Roman"/>
              </a:rPr>
              <a:t>,	</a:t>
            </a:r>
            <a:r>
              <a:rPr i="1" dirty="0">
                <a:latin typeface="Helvetica" charset="0"/>
                <a:cs typeface="Times New Roman"/>
              </a:rPr>
              <a:t>B </a:t>
            </a:r>
            <a:r>
              <a:rPr lang="is-IS" dirty="0">
                <a:latin typeface="Helvetica" charset="0"/>
                <a:cs typeface="STIXGeneral"/>
              </a:rPr>
              <a:t>→ </a:t>
            </a:r>
            <a:r>
              <a:rPr i="1" dirty="0">
                <a:latin typeface="Helvetica" charset="0"/>
                <a:cs typeface="Times New Roman"/>
              </a:rPr>
              <a:t>C</a:t>
            </a:r>
            <a:r>
              <a:rPr dirty="0">
                <a:latin typeface="Helvetica" charset="0"/>
                <a:cs typeface="Times New Roman"/>
              </a:rPr>
              <a:t>,	</a:t>
            </a:r>
            <a:r>
              <a:rPr i="1" dirty="0">
                <a:latin typeface="Helvetica" charset="0"/>
                <a:cs typeface="Times New Roman"/>
              </a:rPr>
              <a:t>A </a:t>
            </a:r>
            <a:r>
              <a:rPr lang="is-IS" dirty="0">
                <a:latin typeface="Helvetica" charset="0"/>
                <a:cs typeface="STIXGeneral"/>
              </a:rPr>
              <a:t>→ </a:t>
            </a:r>
            <a:r>
              <a:rPr i="1" dirty="0">
                <a:latin typeface="Helvetica" charset="0"/>
                <a:cs typeface="Times New Roman"/>
              </a:rPr>
              <a:t>CD</a:t>
            </a:r>
            <a:r>
              <a:rPr dirty="0">
                <a:latin typeface="Helvetica" charset="0"/>
                <a:cs typeface="Times New Roman"/>
              </a:rPr>
              <a:t>}  can be simplified to</a:t>
            </a:r>
            <a:r>
              <a:rPr lang="en-US" dirty="0">
                <a:latin typeface="Helvetica" charset="0"/>
                <a:cs typeface="Times New Roman"/>
              </a:rPr>
              <a:t> {</a:t>
            </a:r>
            <a:r>
              <a:rPr lang="en-US" i="1" dirty="0">
                <a:latin typeface="Helvetica" charset="0"/>
                <a:cs typeface="Times New Roman"/>
              </a:rPr>
              <a:t>A </a:t>
            </a:r>
            <a:r>
              <a:rPr lang="en-US" dirty="0">
                <a:latin typeface="Helvetica" charset="0"/>
                <a:cs typeface="STIXGeneral"/>
              </a:rPr>
              <a:t>→ </a:t>
            </a:r>
            <a:r>
              <a:rPr lang="en-US" i="1" dirty="0">
                <a:latin typeface="Helvetica" charset="0"/>
                <a:cs typeface="Times New Roman"/>
              </a:rPr>
              <a:t>B</a:t>
            </a:r>
            <a:r>
              <a:rPr lang="en-US" dirty="0">
                <a:latin typeface="Helvetica" charset="0"/>
                <a:cs typeface="Times New Roman"/>
              </a:rPr>
              <a:t>,	</a:t>
            </a:r>
            <a:r>
              <a:rPr lang="en-US" i="1" dirty="0">
                <a:latin typeface="Helvetica" charset="0"/>
                <a:cs typeface="Times New Roman"/>
              </a:rPr>
              <a:t>B </a:t>
            </a:r>
            <a:r>
              <a:rPr lang="en-US" dirty="0">
                <a:latin typeface="Helvetica" charset="0"/>
                <a:cs typeface="STIXGeneral"/>
              </a:rPr>
              <a:t>→ </a:t>
            </a:r>
            <a:r>
              <a:rPr lang="en-US" i="1" dirty="0">
                <a:latin typeface="Helvetica" charset="0"/>
                <a:cs typeface="Times New Roman"/>
              </a:rPr>
              <a:t>C</a:t>
            </a:r>
            <a:r>
              <a:rPr lang="en-US" dirty="0">
                <a:latin typeface="Helvetica" charset="0"/>
                <a:cs typeface="Times New Roman"/>
              </a:rPr>
              <a:t>,	</a:t>
            </a:r>
            <a:r>
              <a:rPr lang="en-US" i="1" dirty="0">
                <a:latin typeface="Helvetica" charset="0"/>
                <a:cs typeface="Times New Roman"/>
              </a:rPr>
              <a:t>A </a:t>
            </a:r>
            <a:r>
              <a:rPr lang="en-US" dirty="0">
                <a:latin typeface="Helvetica" charset="0"/>
                <a:cs typeface="STIXGeneral"/>
              </a:rPr>
              <a:t>→ </a:t>
            </a:r>
            <a:r>
              <a:rPr lang="en-US" i="1" dirty="0">
                <a:latin typeface="Helvetica" charset="0"/>
                <a:cs typeface="Times New Roman"/>
              </a:rPr>
              <a:t>D</a:t>
            </a:r>
            <a:r>
              <a:rPr lang="en-US" dirty="0">
                <a:latin typeface="Helvetica" charset="0"/>
                <a:cs typeface="Times New Roman"/>
              </a:rPr>
              <a:t>}</a:t>
            </a:r>
            <a:endParaRPr dirty="0">
              <a:latin typeface="Helvetica" charset="0"/>
              <a:cs typeface="Times New Roman"/>
            </a:endParaRPr>
          </a:p>
          <a:p>
            <a:pPr lvl="2" indent="-457200">
              <a:spcBef>
                <a:spcPts val="600"/>
              </a:spcBef>
            </a:pPr>
            <a:r>
              <a:rPr dirty="0">
                <a:latin typeface="Helvetica" charset="0"/>
                <a:cs typeface="Times New Roman"/>
              </a:rPr>
              <a:t>{A </a:t>
            </a:r>
            <a:r>
              <a:rPr lang="is-IS" dirty="0">
                <a:latin typeface="Helvetica" charset="0"/>
                <a:cs typeface="STIXGeneral"/>
              </a:rPr>
              <a:t>→ </a:t>
            </a:r>
            <a:r>
              <a:rPr i="1" dirty="0">
                <a:latin typeface="Helvetica" charset="0"/>
                <a:cs typeface="Times New Roman"/>
              </a:rPr>
              <a:t>B</a:t>
            </a:r>
            <a:r>
              <a:rPr dirty="0">
                <a:latin typeface="Helvetica" charset="0"/>
                <a:cs typeface="Times New Roman"/>
              </a:rPr>
              <a:t>,	</a:t>
            </a:r>
            <a:r>
              <a:rPr i="1" dirty="0">
                <a:latin typeface="Helvetica" charset="0"/>
                <a:cs typeface="Times New Roman"/>
              </a:rPr>
              <a:t>B </a:t>
            </a:r>
            <a:r>
              <a:rPr lang="is-IS" dirty="0">
                <a:latin typeface="Helvetica" charset="0"/>
                <a:cs typeface="STIXGeneral"/>
              </a:rPr>
              <a:t>→ </a:t>
            </a:r>
            <a:r>
              <a:rPr i="1" dirty="0">
                <a:latin typeface="Helvetica" charset="0"/>
                <a:cs typeface="Times New Roman"/>
              </a:rPr>
              <a:t>C</a:t>
            </a:r>
            <a:r>
              <a:rPr dirty="0">
                <a:latin typeface="Helvetica" charset="0"/>
                <a:cs typeface="Times New Roman"/>
              </a:rPr>
              <a:t>,	</a:t>
            </a:r>
            <a:r>
              <a:rPr i="1" dirty="0">
                <a:latin typeface="Helvetica" charset="0"/>
                <a:cs typeface="Times New Roman"/>
              </a:rPr>
              <a:t>AC </a:t>
            </a:r>
            <a:r>
              <a:rPr lang="is-IS" dirty="0">
                <a:latin typeface="Helvetica" charset="0"/>
                <a:cs typeface="STIXGeneral"/>
              </a:rPr>
              <a:t>→ </a:t>
            </a:r>
            <a:r>
              <a:rPr i="1" dirty="0">
                <a:latin typeface="Helvetica" charset="0"/>
                <a:cs typeface="Times New Roman"/>
              </a:rPr>
              <a:t>D</a:t>
            </a:r>
            <a:r>
              <a:rPr dirty="0">
                <a:latin typeface="Helvetica" charset="0"/>
                <a:cs typeface="Times New Roman"/>
              </a:rPr>
              <a:t>}  can be simplified to</a:t>
            </a:r>
            <a:r>
              <a:rPr lang="en-US" dirty="0">
                <a:latin typeface="Helvetica" charset="0"/>
                <a:cs typeface="Times New Roman"/>
              </a:rPr>
              <a:t> {A </a:t>
            </a:r>
            <a:r>
              <a:rPr lang="en-US" dirty="0">
                <a:latin typeface="Helvetica" charset="0"/>
                <a:cs typeface="STIXGeneral"/>
              </a:rPr>
              <a:t>→ </a:t>
            </a:r>
            <a:r>
              <a:rPr lang="en-US" i="1" dirty="0">
                <a:latin typeface="Helvetica" charset="0"/>
                <a:cs typeface="Times New Roman"/>
              </a:rPr>
              <a:t>B</a:t>
            </a:r>
            <a:r>
              <a:rPr lang="en-US" dirty="0">
                <a:latin typeface="Helvetica" charset="0"/>
                <a:cs typeface="Times New Roman"/>
              </a:rPr>
              <a:t>,	</a:t>
            </a:r>
            <a:r>
              <a:rPr lang="en-US" i="1" dirty="0">
                <a:latin typeface="Helvetica" charset="0"/>
                <a:cs typeface="Times New Roman"/>
              </a:rPr>
              <a:t>B </a:t>
            </a:r>
            <a:r>
              <a:rPr lang="en-US" dirty="0">
                <a:latin typeface="Helvetica" charset="0"/>
                <a:cs typeface="STIXGeneral"/>
              </a:rPr>
              <a:t>→ </a:t>
            </a:r>
            <a:r>
              <a:rPr lang="en-US" i="1" dirty="0">
                <a:latin typeface="Helvetica" charset="0"/>
                <a:cs typeface="Times New Roman"/>
              </a:rPr>
              <a:t>C</a:t>
            </a:r>
            <a:r>
              <a:rPr lang="en-US" dirty="0">
                <a:latin typeface="Helvetica" charset="0"/>
                <a:cs typeface="Times New Roman"/>
              </a:rPr>
              <a:t>,	</a:t>
            </a:r>
            <a:r>
              <a:rPr lang="en-US" i="1" dirty="0">
                <a:latin typeface="Helvetica" charset="0"/>
                <a:cs typeface="Times New Roman"/>
              </a:rPr>
              <a:t>A </a:t>
            </a:r>
            <a:r>
              <a:rPr lang="en-US" dirty="0">
                <a:latin typeface="Helvetica" charset="0"/>
                <a:cs typeface="STIXGeneral"/>
              </a:rPr>
              <a:t>→ </a:t>
            </a:r>
            <a:r>
              <a:rPr lang="en-US" i="1" dirty="0">
                <a:latin typeface="Helvetica" charset="0"/>
                <a:cs typeface="Times New Roman"/>
              </a:rPr>
              <a:t>D</a:t>
            </a:r>
            <a:r>
              <a:rPr lang="en-US" dirty="0">
                <a:latin typeface="Helvetica" charset="0"/>
                <a:cs typeface="Times New Roman"/>
              </a:rPr>
              <a:t>}</a:t>
            </a:r>
          </a:p>
          <a:p>
            <a:pPr lvl="2" indent="-457200">
              <a:spcBef>
                <a:spcPts val="600"/>
              </a:spcBef>
            </a:pPr>
            <a:endParaRPr dirty="0">
              <a:latin typeface="Helvetica" charset="0"/>
              <a:cs typeface="Times New Roman"/>
            </a:endParaRPr>
          </a:p>
          <a:p>
            <a:pPr marL="0" marR="3810" lvl="1">
              <a:spcBef>
                <a:spcPts val="600"/>
              </a:spcBef>
              <a:tabLst>
                <a:tab pos="566738" algn="l"/>
              </a:tabLst>
            </a:pPr>
            <a:r>
              <a:rPr dirty="0">
                <a:latin typeface="Helvetica" charset="0"/>
                <a:cs typeface="Times New Roman"/>
              </a:rPr>
              <a:t>Intuitively, a </a:t>
            </a:r>
            <a:r>
              <a:rPr b="1" dirty="0">
                <a:latin typeface="Helvetica" charset="0"/>
                <a:cs typeface="Times New Roman"/>
              </a:rPr>
              <a:t>canonical cover </a:t>
            </a:r>
            <a:r>
              <a:rPr dirty="0">
                <a:latin typeface="Helvetica" charset="0"/>
                <a:cs typeface="Times New Roman"/>
              </a:rPr>
              <a:t>of F is a “</a:t>
            </a:r>
            <a:r>
              <a:rPr b="1" dirty="0">
                <a:latin typeface="Helvetica" charset="0"/>
                <a:cs typeface="Times New Roman"/>
              </a:rPr>
              <a:t>minimal</a:t>
            </a:r>
            <a:r>
              <a:rPr dirty="0">
                <a:latin typeface="Helvetica" charset="0"/>
                <a:cs typeface="Times New Roman"/>
              </a:rPr>
              <a:t>” set of functional dependencies </a:t>
            </a:r>
            <a:r>
              <a:rPr b="1" dirty="0">
                <a:latin typeface="Helvetica" charset="0"/>
                <a:cs typeface="Times New Roman"/>
              </a:rPr>
              <a:t>equivalent</a:t>
            </a:r>
            <a:r>
              <a:rPr dirty="0">
                <a:latin typeface="Helvetica" charset="0"/>
                <a:cs typeface="Times New Roman"/>
              </a:rPr>
              <a:t> to F, having no redundant dependencies or redundant parts of dependencies</a:t>
            </a:r>
          </a:p>
        </p:txBody>
      </p:sp>
      <p:sp>
        <p:nvSpPr>
          <p:cNvPr id="3" name="Title 2">
            <a:extLst>
              <a:ext uri="{FF2B5EF4-FFF2-40B4-BE49-F238E27FC236}">
                <a16:creationId xmlns:a16="http://schemas.microsoft.com/office/drawing/2014/main" id="{49CAB1F0-C8F8-1F45-B74B-BD472E99F4D0}"/>
              </a:ext>
            </a:extLst>
          </p:cNvPr>
          <p:cNvSpPr>
            <a:spLocks noGrp="1"/>
          </p:cNvSpPr>
          <p:nvPr>
            <p:ph type="title"/>
          </p:nvPr>
        </p:nvSpPr>
        <p:spPr/>
        <p:txBody>
          <a:bodyPr/>
          <a:lstStyle/>
          <a:p>
            <a:r>
              <a:rPr lang="en-US" dirty="0"/>
              <a:t>Canonical cover – Extraneous Attributes</a:t>
            </a:r>
          </a:p>
        </p:txBody>
      </p:sp>
    </p:spTree>
    <p:extLst>
      <p:ext uri="{BB962C8B-B14F-4D97-AF65-F5344CB8AC3E}">
        <p14:creationId xmlns:p14="http://schemas.microsoft.com/office/powerpoint/2010/main" val="4235110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334726" y="4848911"/>
            <a:ext cx="135731" cy="138499"/>
          </a:xfrm>
          <a:prstGeom prst="rect">
            <a:avLst/>
          </a:prstGeom>
        </p:spPr>
        <p:txBody>
          <a:bodyPr vert="horz" wrap="square" lIns="0" tIns="0" rIns="0" bIns="0" rtlCol="0">
            <a:spAutoFit/>
          </a:bodyPr>
          <a:lstStyle/>
          <a:p>
            <a:pPr marL="9525"/>
            <a:r>
              <a:rPr sz="900" spc="4" dirty="0">
                <a:solidFill>
                  <a:srgbClr val="888888"/>
                </a:solidFill>
                <a:latin typeface="Times New Roman"/>
                <a:cs typeface="Times New Roman"/>
              </a:rPr>
              <a:t>10</a:t>
            </a:r>
            <a:endParaRPr sz="900">
              <a:latin typeface="Times New Roman"/>
              <a:cs typeface="Times New Roman"/>
            </a:endParaRPr>
          </a:p>
        </p:txBody>
      </p:sp>
      <p:sp>
        <p:nvSpPr>
          <p:cNvPr id="7" name="Title 2">
            <a:extLst>
              <a:ext uri="{FF2B5EF4-FFF2-40B4-BE49-F238E27FC236}">
                <a16:creationId xmlns:a16="http://schemas.microsoft.com/office/drawing/2014/main" id="{0451BE37-CFB8-A04A-878E-0743A1AB29A0}"/>
              </a:ext>
            </a:extLst>
          </p:cNvPr>
          <p:cNvSpPr>
            <a:spLocks noGrp="1"/>
          </p:cNvSpPr>
          <p:nvPr>
            <p:ph type="title"/>
          </p:nvPr>
        </p:nvSpPr>
        <p:spPr/>
        <p:txBody>
          <a:bodyPr/>
          <a:lstStyle/>
          <a:p>
            <a:r>
              <a:rPr lang="en-US" dirty="0"/>
              <a:t>Canonical cover – Extraneous Attributes</a:t>
            </a:r>
          </a:p>
        </p:txBody>
      </p:sp>
      <p:sp>
        <p:nvSpPr>
          <p:cNvPr id="2" name="Content Placeholder 1">
            <a:extLst>
              <a:ext uri="{FF2B5EF4-FFF2-40B4-BE49-F238E27FC236}">
                <a16:creationId xmlns:a16="http://schemas.microsoft.com/office/drawing/2014/main" id="{C4C46650-A170-4267-8EEF-8309DF5825F1}"/>
              </a:ext>
            </a:extLst>
          </p:cNvPr>
          <p:cNvSpPr>
            <a:spLocks noGrp="1"/>
          </p:cNvSpPr>
          <p:nvPr>
            <p:ph idx="1"/>
          </p:nvPr>
        </p:nvSpPr>
        <p:spPr>
          <a:xfrm>
            <a:off x="515389" y="1027263"/>
            <a:ext cx="8435187" cy="3896940"/>
          </a:xfrm>
        </p:spPr>
        <p:txBody>
          <a:bodyPr/>
          <a:lstStyle/>
          <a:p>
            <a:pPr marL="638175" lvl="1">
              <a:spcBef>
                <a:spcPts val="765"/>
              </a:spcBef>
              <a:buFont typeface="Arial" panose="020B0604020202020204" pitchFamily="34" charset="0"/>
              <a:buChar char="•"/>
              <a:tabLst>
                <a:tab pos="610076" algn="l"/>
              </a:tabLst>
            </a:pPr>
            <a:r>
              <a:rPr lang="en-US" dirty="0">
                <a:cs typeface="Times New Roman"/>
              </a:rPr>
              <a:t>Consider a set </a:t>
            </a:r>
            <a:r>
              <a:rPr lang="en-US" dirty="0">
                <a:latin typeface="Helvetica" charset="0"/>
                <a:cs typeface="Times New Roman"/>
              </a:rPr>
              <a:t>F</a:t>
            </a:r>
            <a:r>
              <a:rPr lang="en-US" i="1" dirty="0">
                <a:cs typeface="Times New Roman"/>
              </a:rPr>
              <a:t> </a:t>
            </a:r>
            <a:r>
              <a:rPr lang="en-US" dirty="0">
                <a:cs typeface="Times New Roman"/>
              </a:rPr>
              <a:t>of functional dependencies and </a:t>
            </a:r>
            <a:r>
              <a:rPr lang="en-US" dirty="0">
                <a:latin typeface="Helvetica" charset="0"/>
                <a:cs typeface="Times New Roman"/>
              </a:rPr>
              <a:t>𝛂 ➝ 𝛽 </a:t>
            </a:r>
            <a:r>
              <a:rPr lang="en-US" dirty="0">
                <a:cs typeface="Times New Roman"/>
              </a:rPr>
              <a:t>in</a:t>
            </a:r>
            <a:r>
              <a:rPr lang="en-US" dirty="0">
                <a:latin typeface="Helvetica" charset="0"/>
                <a:cs typeface="Times New Roman"/>
              </a:rPr>
              <a:t> F</a:t>
            </a:r>
          </a:p>
          <a:p>
            <a:pPr marL="638175" lvl="1">
              <a:spcBef>
                <a:spcPts val="765"/>
              </a:spcBef>
              <a:buFont typeface="Arial" panose="020B0604020202020204" pitchFamily="34" charset="0"/>
              <a:buChar char="•"/>
              <a:tabLst>
                <a:tab pos="610076" algn="l"/>
              </a:tabLst>
            </a:pPr>
            <a:r>
              <a:rPr lang="en-US" dirty="0">
                <a:cs typeface="Times New Roman"/>
              </a:rPr>
              <a:t>To test if attribute A </a:t>
            </a:r>
            <a:r>
              <a:rPr lang="en-US" dirty="0">
                <a:cs typeface="Symbol"/>
              </a:rPr>
              <a:t>∈ </a:t>
            </a:r>
            <a:r>
              <a:rPr lang="en-US" dirty="0">
                <a:latin typeface="Helvetica" charset="0"/>
                <a:cs typeface="Times New Roman"/>
              </a:rPr>
              <a:t>𝛂 </a:t>
            </a:r>
            <a:r>
              <a:rPr lang="en-US" dirty="0">
                <a:cs typeface="Times New Roman"/>
              </a:rPr>
              <a:t>is extraneous in </a:t>
            </a:r>
            <a:r>
              <a:rPr lang="en-US" dirty="0">
                <a:latin typeface="Helvetica" charset="0"/>
                <a:cs typeface="Times New Roman"/>
              </a:rPr>
              <a:t>𝛂 </a:t>
            </a:r>
            <a:endParaRPr lang="en-US" dirty="0">
              <a:cs typeface="Symbol"/>
            </a:endParaRPr>
          </a:p>
          <a:p>
            <a:pPr marL="981075" indent="-285750">
              <a:spcBef>
                <a:spcPts val="746"/>
              </a:spcBef>
            </a:pPr>
            <a:r>
              <a:rPr lang="en-US" dirty="0">
                <a:cs typeface="Times New Roman"/>
              </a:rPr>
              <a:t>compute ({</a:t>
            </a:r>
            <a:r>
              <a:rPr lang="en-US" dirty="0">
                <a:latin typeface="Helvetica" charset="0"/>
                <a:cs typeface="Times New Roman"/>
              </a:rPr>
              <a:t>𝛂</a:t>
            </a:r>
            <a:r>
              <a:rPr lang="en-US" dirty="0">
                <a:cs typeface="Times New Roman"/>
              </a:rPr>
              <a:t>} – A)</a:t>
            </a:r>
            <a:r>
              <a:rPr lang="en-US" baseline="24904" dirty="0">
                <a:cs typeface="Times New Roman"/>
              </a:rPr>
              <a:t>+ </a:t>
            </a:r>
            <a:r>
              <a:rPr lang="en-US" dirty="0">
                <a:cs typeface="Times New Roman"/>
              </a:rPr>
              <a:t>using the dependencies in </a:t>
            </a:r>
            <a:r>
              <a:rPr lang="en-US" dirty="0">
                <a:latin typeface="Helvetica" charset="0"/>
                <a:cs typeface="Times New Roman"/>
              </a:rPr>
              <a:t>F</a:t>
            </a:r>
            <a:endParaRPr lang="en-US" dirty="0">
              <a:cs typeface="Times New Roman"/>
            </a:endParaRPr>
          </a:p>
          <a:p>
            <a:pPr marL="981075" indent="-285750">
              <a:spcBef>
                <a:spcPts val="754"/>
              </a:spcBef>
            </a:pPr>
            <a:r>
              <a:rPr lang="en-US" dirty="0">
                <a:cs typeface="Times New Roman"/>
              </a:rPr>
              <a:t>check that ({</a:t>
            </a:r>
            <a:r>
              <a:rPr lang="en-US" dirty="0">
                <a:latin typeface="Helvetica" charset="0"/>
                <a:cs typeface="Times New Roman"/>
              </a:rPr>
              <a:t>𝛂</a:t>
            </a:r>
            <a:r>
              <a:rPr lang="en-US" dirty="0">
                <a:cs typeface="Times New Roman"/>
              </a:rPr>
              <a:t>} – A)</a:t>
            </a:r>
            <a:r>
              <a:rPr lang="en-US" baseline="24904" dirty="0">
                <a:cs typeface="Times New Roman"/>
              </a:rPr>
              <a:t>+ </a:t>
            </a:r>
            <a:r>
              <a:rPr lang="en-US" dirty="0">
                <a:cs typeface="Times New Roman"/>
              </a:rPr>
              <a:t>contains </a:t>
            </a:r>
            <a:r>
              <a:rPr lang="en-US" dirty="0">
                <a:latin typeface="Helvetica" charset="0"/>
                <a:cs typeface="Times New Roman"/>
              </a:rPr>
              <a:t>𝛽</a:t>
            </a:r>
            <a:r>
              <a:rPr lang="en-US" dirty="0">
                <a:cs typeface="Times New Roman"/>
              </a:rPr>
              <a:t>; if it does, </a:t>
            </a:r>
            <a:r>
              <a:rPr lang="en-US" i="1" dirty="0">
                <a:cs typeface="Times New Roman"/>
              </a:rPr>
              <a:t>A </a:t>
            </a:r>
            <a:r>
              <a:rPr lang="en-US" dirty="0">
                <a:cs typeface="Times New Roman"/>
              </a:rPr>
              <a:t>is extraneous in </a:t>
            </a:r>
            <a:r>
              <a:rPr lang="en-US" dirty="0">
                <a:latin typeface="Helvetica" charset="0"/>
                <a:cs typeface="Times New Roman"/>
              </a:rPr>
              <a:t>𝛂 </a:t>
            </a:r>
            <a:endParaRPr lang="en-US" dirty="0">
              <a:cs typeface="Symbol"/>
            </a:endParaRPr>
          </a:p>
          <a:p>
            <a:pPr marL="638175" lvl="1">
              <a:spcBef>
                <a:spcPts val="746"/>
              </a:spcBef>
              <a:buFont typeface="Arial" panose="020B0604020202020204" pitchFamily="34" charset="0"/>
              <a:buChar char="•"/>
              <a:tabLst>
                <a:tab pos="638175" algn="l"/>
              </a:tabLst>
            </a:pPr>
            <a:r>
              <a:rPr lang="en-US" dirty="0">
                <a:cs typeface="Times New Roman"/>
              </a:rPr>
              <a:t>To test if attribute </a:t>
            </a:r>
            <a:r>
              <a:rPr lang="en-US" i="1" dirty="0">
                <a:cs typeface="Times New Roman"/>
              </a:rPr>
              <a:t>B </a:t>
            </a:r>
            <a:r>
              <a:rPr lang="en-US" dirty="0">
                <a:cs typeface="Symbol"/>
              </a:rPr>
              <a:t>∈ </a:t>
            </a:r>
            <a:r>
              <a:rPr lang="en-US" dirty="0">
                <a:latin typeface="Helvetica" charset="0"/>
                <a:cs typeface="Times New Roman"/>
              </a:rPr>
              <a:t>𝛽 </a:t>
            </a:r>
            <a:r>
              <a:rPr lang="en-US" dirty="0">
                <a:cs typeface="Times New Roman"/>
              </a:rPr>
              <a:t>is extraneous in </a:t>
            </a:r>
            <a:r>
              <a:rPr lang="en-US" dirty="0">
                <a:latin typeface="Helvetica" charset="0"/>
                <a:cs typeface="Times New Roman"/>
              </a:rPr>
              <a:t>𝛽 </a:t>
            </a:r>
            <a:endParaRPr lang="en-US" dirty="0">
              <a:cs typeface="Symbol"/>
            </a:endParaRPr>
          </a:p>
          <a:p>
            <a:pPr marL="981075" lvl="2" indent="-285750">
              <a:spcBef>
                <a:spcPts val="746"/>
              </a:spcBef>
              <a:tabLst>
                <a:tab pos="638175" algn="l"/>
              </a:tabLst>
            </a:pPr>
            <a:r>
              <a:rPr lang="en-US" dirty="0">
                <a:cs typeface="Times New Roman"/>
              </a:rPr>
              <a:t>compute </a:t>
            </a:r>
            <a:r>
              <a:rPr lang="en-US" dirty="0">
                <a:latin typeface="Helvetica" charset="0"/>
                <a:cs typeface="Times New Roman"/>
              </a:rPr>
              <a:t>𝛂</a:t>
            </a:r>
            <a:r>
              <a:rPr lang="en-US" baseline="24904" dirty="0">
                <a:cs typeface="Times New Roman"/>
              </a:rPr>
              <a:t>+  </a:t>
            </a:r>
            <a:r>
              <a:rPr lang="en-US" dirty="0">
                <a:cs typeface="Times New Roman"/>
              </a:rPr>
              <a:t>using only the dependencies in</a:t>
            </a:r>
          </a:p>
          <a:p>
            <a:pPr marL="981075" lvl="2" indent="-285750">
              <a:spcBef>
                <a:spcPts val="746"/>
              </a:spcBef>
              <a:tabLst>
                <a:tab pos="638175" algn="l"/>
              </a:tabLst>
            </a:pPr>
            <a:r>
              <a:rPr lang="en-US" dirty="0">
                <a:latin typeface="Helvetica" charset="0"/>
                <a:cs typeface="Times New Roman"/>
              </a:rPr>
              <a:t>F</a:t>
            </a:r>
            <a:r>
              <a:rPr lang="en-US" dirty="0">
                <a:cs typeface="Times New Roman"/>
              </a:rPr>
              <a:t>' = (</a:t>
            </a:r>
            <a:r>
              <a:rPr lang="en-US" dirty="0">
                <a:latin typeface="Helvetica" charset="0"/>
                <a:cs typeface="Times New Roman"/>
              </a:rPr>
              <a:t>F </a:t>
            </a:r>
            <a:r>
              <a:rPr lang="en-US" dirty="0">
                <a:cs typeface="Times New Roman"/>
              </a:rPr>
              <a:t>– {</a:t>
            </a:r>
            <a:r>
              <a:rPr lang="en-US" dirty="0">
                <a:latin typeface="Helvetica" charset="0"/>
                <a:cs typeface="Times New Roman"/>
              </a:rPr>
              <a:t>𝛂 ➝ 𝛽 </a:t>
            </a:r>
            <a:r>
              <a:rPr lang="en-US" dirty="0">
                <a:cs typeface="Times New Roman"/>
              </a:rPr>
              <a:t>}) </a:t>
            </a:r>
            <a:r>
              <a:rPr lang="en-US" dirty="0">
                <a:cs typeface="Symbol"/>
              </a:rPr>
              <a:t>∪</a:t>
            </a:r>
            <a:r>
              <a:rPr lang="en-US" dirty="0">
                <a:cs typeface="Times New Roman"/>
              </a:rPr>
              <a:t>{</a:t>
            </a:r>
            <a:r>
              <a:rPr lang="en-US" dirty="0">
                <a:latin typeface="Helvetica" charset="0"/>
                <a:cs typeface="Times New Roman"/>
              </a:rPr>
              <a:t>𝛂 ➝ </a:t>
            </a:r>
            <a:r>
              <a:rPr lang="en-US" i="1" dirty="0">
                <a:cs typeface="Times New Roman"/>
              </a:rPr>
              <a:t>(</a:t>
            </a:r>
            <a:r>
              <a:rPr lang="en-US" dirty="0">
                <a:latin typeface="Helvetica" charset="0"/>
                <a:cs typeface="Times New Roman"/>
              </a:rPr>
              <a:t>𝛽 </a:t>
            </a:r>
            <a:r>
              <a:rPr lang="en-US" dirty="0">
                <a:cs typeface="Times New Roman"/>
              </a:rPr>
              <a:t>– </a:t>
            </a:r>
            <a:r>
              <a:rPr lang="en-US" i="1" dirty="0">
                <a:cs typeface="Times New Roman"/>
              </a:rPr>
              <a:t>B</a:t>
            </a:r>
            <a:r>
              <a:rPr lang="en-US" dirty="0">
                <a:cs typeface="Times New Roman"/>
              </a:rPr>
              <a:t>)},</a:t>
            </a:r>
          </a:p>
          <a:p>
            <a:pPr marL="981075" indent="-285750">
              <a:spcBef>
                <a:spcPts val="758"/>
              </a:spcBef>
            </a:pPr>
            <a:r>
              <a:rPr lang="en-US" dirty="0">
                <a:cs typeface="Times New Roman"/>
              </a:rPr>
              <a:t>check that </a:t>
            </a:r>
            <a:r>
              <a:rPr lang="en-US" dirty="0">
                <a:latin typeface="Helvetica" charset="0"/>
                <a:cs typeface="Times New Roman"/>
              </a:rPr>
              <a:t>𝛂</a:t>
            </a:r>
            <a:r>
              <a:rPr lang="en-US" baseline="24904" dirty="0">
                <a:cs typeface="Times New Roman"/>
              </a:rPr>
              <a:t>+  </a:t>
            </a:r>
            <a:r>
              <a:rPr lang="en-US" dirty="0">
                <a:cs typeface="Times New Roman"/>
              </a:rPr>
              <a:t>contains </a:t>
            </a:r>
            <a:r>
              <a:rPr lang="en-US" i="1" dirty="0">
                <a:cs typeface="Times New Roman"/>
              </a:rPr>
              <a:t>B; </a:t>
            </a:r>
            <a:r>
              <a:rPr lang="en-US" dirty="0">
                <a:cs typeface="Times New Roman"/>
              </a:rPr>
              <a:t>if it does</a:t>
            </a:r>
            <a:r>
              <a:rPr lang="en-US" i="1" dirty="0">
                <a:cs typeface="Times New Roman"/>
              </a:rPr>
              <a:t>, B </a:t>
            </a:r>
            <a:r>
              <a:rPr lang="en-US" dirty="0">
                <a:cs typeface="Times New Roman"/>
              </a:rPr>
              <a:t>is extraneous in </a:t>
            </a:r>
            <a:r>
              <a:rPr lang="en-US" dirty="0">
                <a:latin typeface="Helvetica" charset="0"/>
                <a:cs typeface="Times New Roman"/>
              </a:rPr>
              <a:t>𝛽 </a:t>
            </a:r>
            <a:endParaRPr lang="en-US" dirty="0">
              <a:cs typeface="Symbol"/>
            </a:endParaRPr>
          </a:p>
          <a:p>
            <a:endParaRPr lang="en-US" dirty="0"/>
          </a:p>
        </p:txBody>
      </p:sp>
    </p:spTree>
    <p:extLst>
      <p:ext uri="{BB962C8B-B14F-4D97-AF65-F5344CB8AC3E}">
        <p14:creationId xmlns:p14="http://schemas.microsoft.com/office/powerpoint/2010/main" val="1752908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388510" y="4515250"/>
            <a:ext cx="4755490" cy="207749"/>
          </a:xfrm>
          <a:prstGeom prst="rect">
            <a:avLst/>
          </a:prstGeom>
        </p:spPr>
        <p:txBody>
          <a:bodyPr vert="horz" wrap="square" lIns="0" tIns="0" rIns="0" bIns="0" rtlCol="0">
            <a:spAutoFit/>
          </a:bodyPr>
          <a:lstStyle/>
          <a:p>
            <a:pPr marL="9525"/>
            <a:r>
              <a:rPr sz="1350" spc="45" dirty="0">
                <a:cs typeface="Times New Roman"/>
              </a:rPr>
              <a:t>/</a:t>
            </a:r>
            <a:r>
              <a:rPr sz="1350" spc="86" dirty="0">
                <a:cs typeface="Times New Roman"/>
              </a:rPr>
              <a:t>*</a:t>
            </a:r>
            <a:r>
              <a:rPr sz="1350" spc="-23" dirty="0">
                <a:cs typeface="Times New Roman"/>
              </a:rPr>
              <a:t> </a:t>
            </a:r>
            <a:r>
              <a:rPr sz="1350" dirty="0">
                <a:cs typeface="Times New Roman"/>
              </a:rPr>
              <a:t>No</a:t>
            </a:r>
            <a:r>
              <a:rPr sz="1350" spc="-26" dirty="0">
                <a:cs typeface="Times New Roman"/>
              </a:rPr>
              <a:t>t</a:t>
            </a:r>
            <a:r>
              <a:rPr sz="1350" spc="26" dirty="0">
                <a:cs typeface="Times New Roman"/>
              </a:rPr>
              <a:t>e:</a:t>
            </a:r>
            <a:r>
              <a:rPr sz="1350" spc="-26" dirty="0">
                <a:cs typeface="Times New Roman"/>
              </a:rPr>
              <a:t> </a:t>
            </a:r>
            <a:r>
              <a:rPr sz="1350" spc="53" dirty="0">
                <a:cs typeface="Times New Roman"/>
              </a:rPr>
              <a:t>t</a:t>
            </a:r>
            <a:r>
              <a:rPr sz="1350" spc="34" dirty="0">
                <a:cs typeface="Times New Roman"/>
              </a:rPr>
              <a:t>e</a:t>
            </a:r>
            <a:r>
              <a:rPr sz="1350" spc="15" dirty="0">
                <a:cs typeface="Times New Roman"/>
              </a:rPr>
              <a:t>s</a:t>
            </a:r>
            <a:r>
              <a:rPr sz="1350" spc="75" dirty="0">
                <a:cs typeface="Times New Roman"/>
              </a:rPr>
              <a:t>t</a:t>
            </a:r>
            <a:r>
              <a:rPr sz="1350" spc="-30" dirty="0">
                <a:cs typeface="Times New Roman"/>
              </a:rPr>
              <a:t> </a:t>
            </a:r>
            <a:r>
              <a:rPr sz="1350" spc="-68" dirty="0">
                <a:cs typeface="Times New Roman"/>
              </a:rPr>
              <a:t>f</a:t>
            </a:r>
            <a:r>
              <a:rPr sz="1350" spc="30" dirty="0">
                <a:cs typeface="Times New Roman"/>
              </a:rPr>
              <a:t>o</a:t>
            </a:r>
            <a:r>
              <a:rPr sz="1350" spc="23" dirty="0">
                <a:cs typeface="Times New Roman"/>
              </a:rPr>
              <a:t>r</a:t>
            </a:r>
            <a:r>
              <a:rPr sz="1350" spc="-38" dirty="0">
                <a:cs typeface="Times New Roman"/>
              </a:rPr>
              <a:t> </a:t>
            </a:r>
            <a:r>
              <a:rPr sz="1350" spc="53" dirty="0">
                <a:cs typeface="Times New Roman"/>
              </a:rPr>
              <a:t>e</a:t>
            </a:r>
            <a:r>
              <a:rPr sz="1350" spc="-4" dirty="0">
                <a:cs typeface="Times New Roman"/>
              </a:rPr>
              <a:t>xt</a:t>
            </a:r>
            <a:r>
              <a:rPr sz="1350" spc="-34" dirty="0">
                <a:cs typeface="Times New Roman"/>
              </a:rPr>
              <a:t>r</a:t>
            </a:r>
            <a:r>
              <a:rPr sz="1350" spc="38" dirty="0">
                <a:cs typeface="Times New Roman"/>
              </a:rPr>
              <a:t>aneous</a:t>
            </a:r>
            <a:r>
              <a:rPr sz="1350" spc="-30" dirty="0">
                <a:cs typeface="Times New Roman"/>
              </a:rPr>
              <a:t> </a:t>
            </a:r>
            <a:r>
              <a:rPr sz="1350" spc="34" dirty="0">
                <a:cs typeface="Times New Roman"/>
              </a:rPr>
              <a:t>a</a:t>
            </a:r>
            <a:r>
              <a:rPr sz="1350" spc="53" dirty="0">
                <a:cs typeface="Times New Roman"/>
              </a:rPr>
              <a:t>t</a:t>
            </a:r>
            <a:r>
              <a:rPr sz="1350" spc="45" dirty="0">
                <a:cs typeface="Times New Roman"/>
              </a:rPr>
              <a:t>tr</a:t>
            </a:r>
            <a:r>
              <a:rPr sz="1350" spc="-75" dirty="0">
                <a:cs typeface="Times New Roman"/>
              </a:rPr>
              <a:t>i</a:t>
            </a:r>
            <a:r>
              <a:rPr sz="1350" spc="49" dirty="0">
                <a:cs typeface="Times New Roman"/>
              </a:rPr>
              <a:t>bu</a:t>
            </a:r>
            <a:r>
              <a:rPr sz="1350" spc="11" dirty="0">
                <a:cs typeface="Times New Roman"/>
              </a:rPr>
              <a:t>t</a:t>
            </a:r>
            <a:r>
              <a:rPr sz="1350" spc="34" dirty="0">
                <a:cs typeface="Times New Roman"/>
              </a:rPr>
              <a:t>es</a:t>
            </a:r>
            <a:r>
              <a:rPr sz="1350" spc="-30" dirty="0">
                <a:cs typeface="Times New Roman"/>
              </a:rPr>
              <a:t> </a:t>
            </a:r>
            <a:r>
              <a:rPr sz="1350" spc="34" dirty="0">
                <a:cs typeface="Times New Roman"/>
              </a:rPr>
              <a:t>done</a:t>
            </a:r>
            <a:r>
              <a:rPr sz="1350" spc="-19" dirty="0">
                <a:cs typeface="Times New Roman"/>
              </a:rPr>
              <a:t> </a:t>
            </a:r>
            <a:r>
              <a:rPr sz="1350" spc="-15" dirty="0">
                <a:cs typeface="Times New Roman"/>
              </a:rPr>
              <a:t>using </a:t>
            </a:r>
            <a:r>
              <a:rPr sz="1350" i="1" spc="-225" dirty="0">
                <a:cs typeface="Times New Roman"/>
              </a:rPr>
              <a:t>F</a:t>
            </a:r>
            <a:r>
              <a:rPr sz="1350" i="1" spc="-28" baseline="-20833" dirty="0">
                <a:cs typeface="Times New Roman"/>
              </a:rPr>
              <a:t>c,</a:t>
            </a:r>
            <a:r>
              <a:rPr sz="1350" i="1" spc="118" baseline="-20833" dirty="0">
                <a:cs typeface="Times New Roman"/>
              </a:rPr>
              <a:t> </a:t>
            </a:r>
            <a:r>
              <a:rPr sz="1350" spc="49" dirty="0">
                <a:cs typeface="Times New Roman"/>
              </a:rPr>
              <a:t>no</a:t>
            </a:r>
            <a:r>
              <a:rPr sz="1350" spc="30" dirty="0">
                <a:cs typeface="Times New Roman"/>
              </a:rPr>
              <a:t>t</a:t>
            </a:r>
            <a:r>
              <a:rPr sz="1350" spc="-34" dirty="0">
                <a:cs typeface="Times New Roman"/>
              </a:rPr>
              <a:t> </a:t>
            </a:r>
            <a:r>
              <a:rPr sz="1350" spc="-4" dirty="0">
                <a:cs typeface="Times New Roman"/>
              </a:rPr>
              <a:t>F*/</a:t>
            </a:r>
            <a:endParaRPr sz="1350" dirty="0">
              <a:cs typeface="Times New Roman"/>
            </a:endParaRPr>
          </a:p>
        </p:txBody>
      </p:sp>
      <p:sp>
        <p:nvSpPr>
          <p:cNvPr id="9" name="Title 2">
            <a:extLst>
              <a:ext uri="{FF2B5EF4-FFF2-40B4-BE49-F238E27FC236}">
                <a16:creationId xmlns:a16="http://schemas.microsoft.com/office/drawing/2014/main" id="{4F9F443D-65C5-3242-A832-554FD7184F58}"/>
              </a:ext>
            </a:extLst>
          </p:cNvPr>
          <p:cNvSpPr>
            <a:spLocks noGrp="1"/>
          </p:cNvSpPr>
          <p:nvPr>
            <p:ph type="title"/>
          </p:nvPr>
        </p:nvSpPr>
        <p:spPr/>
        <p:txBody>
          <a:bodyPr/>
          <a:lstStyle/>
          <a:p>
            <a:r>
              <a:rPr lang="en-US" dirty="0"/>
              <a:t>Canonical cover – a roadmap!</a:t>
            </a:r>
          </a:p>
        </p:txBody>
      </p:sp>
      <p:sp>
        <p:nvSpPr>
          <p:cNvPr id="2" name="Content Placeholder 1">
            <a:extLst>
              <a:ext uri="{FF2B5EF4-FFF2-40B4-BE49-F238E27FC236}">
                <a16:creationId xmlns:a16="http://schemas.microsoft.com/office/drawing/2014/main" id="{4B41C786-59ED-416A-954F-7A79256C874E}"/>
              </a:ext>
            </a:extLst>
          </p:cNvPr>
          <p:cNvSpPr>
            <a:spLocks noGrp="1"/>
          </p:cNvSpPr>
          <p:nvPr>
            <p:ph idx="1"/>
          </p:nvPr>
        </p:nvSpPr>
        <p:spPr>
          <a:xfrm>
            <a:off x="588187" y="1024864"/>
            <a:ext cx="8435187" cy="3896940"/>
          </a:xfrm>
        </p:spPr>
        <p:txBody>
          <a:bodyPr/>
          <a:lstStyle/>
          <a:p>
            <a:pPr marL="0" lvl="1" indent="-257175">
              <a:spcBef>
                <a:spcPts val="300"/>
              </a:spcBef>
              <a:buFont typeface="Arial"/>
              <a:buChar char="•"/>
              <a:tabLst>
                <a:tab pos="610076" algn="l"/>
              </a:tabLst>
            </a:pPr>
            <a:r>
              <a:rPr lang="en-US" sz="2000" dirty="0">
                <a:cs typeface="Times New Roman"/>
              </a:rPr>
              <a:t>A canonical cover for </a:t>
            </a:r>
            <a:r>
              <a:rPr lang="en-US" sz="2000" i="1" dirty="0">
                <a:cs typeface="Times New Roman"/>
              </a:rPr>
              <a:t>F </a:t>
            </a:r>
            <a:r>
              <a:rPr lang="en-US" sz="2000" dirty="0">
                <a:cs typeface="Times New Roman"/>
              </a:rPr>
              <a:t>is a set of dependencies </a:t>
            </a:r>
            <a:r>
              <a:rPr lang="en-US" sz="2000" i="1" dirty="0">
                <a:cs typeface="Times New Roman"/>
              </a:rPr>
              <a:t>F</a:t>
            </a:r>
            <a:r>
              <a:rPr lang="en-US" sz="2000" i="1" baseline="-21072" dirty="0">
                <a:cs typeface="Times New Roman"/>
              </a:rPr>
              <a:t>c </a:t>
            </a:r>
            <a:r>
              <a:rPr lang="en-US" sz="2000" dirty="0">
                <a:cs typeface="Times New Roman"/>
              </a:rPr>
              <a:t>such that</a:t>
            </a:r>
          </a:p>
          <a:p>
            <a:pPr marL="0" lvl="2" indent="-257175">
              <a:spcBef>
                <a:spcPts val="300"/>
              </a:spcBef>
              <a:buFont typeface="Arial"/>
              <a:buChar char="•"/>
              <a:tabLst>
                <a:tab pos="952976" algn="l"/>
              </a:tabLst>
            </a:pPr>
            <a:r>
              <a:rPr lang="en-US" i="1" dirty="0">
                <a:cs typeface="Times New Roman"/>
              </a:rPr>
              <a:t>F </a:t>
            </a:r>
            <a:r>
              <a:rPr lang="en-US" dirty="0">
                <a:cs typeface="Times New Roman"/>
              </a:rPr>
              <a:t>logically implies all dependencies in </a:t>
            </a:r>
            <a:r>
              <a:rPr lang="en-US" i="1" dirty="0">
                <a:cs typeface="Times New Roman"/>
              </a:rPr>
              <a:t>F</a:t>
            </a:r>
            <a:r>
              <a:rPr lang="en-US" i="1" baseline="-21072" dirty="0">
                <a:cs typeface="Times New Roman"/>
              </a:rPr>
              <a:t>c</a:t>
            </a:r>
            <a:endParaRPr lang="en-US" baseline="-21072" dirty="0">
              <a:cs typeface="Times New Roman"/>
            </a:endParaRPr>
          </a:p>
          <a:p>
            <a:pPr marL="0" lvl="2" indent="-257175">
              <a:spcBef>
                <a:spcPts val="300"/>
              </a:spcBef>
              <a:buFont typeface="Arial"/>
              <a:buChar char="•"/>
              <a:tabLst>
                <a:tab pos="952976" algn="l"/>
              </a:tabLst>
            </a:pPr>
            <a:r>
              <a:rPr lang="en-US" i="1" dirty="0">
                <a:cs typeface="Times New Roman"/>
              </a:rPr>
              <a:t>F</a:t>
            </a:r>
            <a:r>
              <a:rPr lang="en-US" i="1" baseline="-21072" dirty="0">
                <a:cs typeface="Times New Roman"/>
              </a:rPr>
              <a:t>c  </a:t>
            </a:r>
            <a:r>
              <a:rPr lang="en-US" dirty="0">
                <a:cs typeface="Times New Roman"/>
              </a:rPr>
              <a:t>logically implies all dependencies in </a:t>
            </a:r>
            <a:r>
              <a:rPr lang="en-US" i="1" dirty="0">
                <a:cs typeface="Times New Roman"/>
              </a:rPr>
              <a:t>F</a:t>
            </a:r>
            <a:endParaRPr lang="en-US" dirty="0">
              <a:cs typeface="Times New Roman"/>
            </a:endParaRPr>
          </a:p>
          <a:p>
            <a:pPr marL="0" lvl="2" indent="-257175">
              <a:spcBef>
                <a:spcPts val="300"/>
              </a:spcBef>
              <a:buFont typeface="Arial"/>
              <a:buChar char="•"/>
              <a:tabLst>
                <a:tab pos="952976" algn="l"/>
              </a:tabLst>
            </a:pPr>
            <a:r>
              <a:rPr lang="en-US" dirty="0">
                <a:cs typeface="Times New Roman"/>
              </a:rPr>
              <a:t>No FD in </a:t>
            </a:r>
            <a:r>
              <a:rPr lang="en-US" i="1" dirty="0">
                <a:cs typeface="Times New Roman"/>
              </a:rPr>
              <a:t>F</a:t>
            </a:r>
            <a:r>
              <a:rPr lang="en-US" i="1" baseline="-21072" dirty="0">
                <a:cs typeface="Times New Roman"/>
              </a:rPr>
              <a:t>c  </a:t>
            </a:r>
            <a:r>
              <a:rPr lang="en-US" dirty="0">
                <a:cs typeface="Times New Roman"/>
              </a:rPr>
              <a:t>contains an extraneous attribute</a:t>
            </a:r>
          </a:p>
          <a:p>
            <a:pPr marL="0" lvl="2" indent="-257175">
              <a:spcBef>
                <a:spcPts val="300"/>
              </a:spcBef>
              <a:buFont typeface="Arial"/>
              <a:buChar char="•"/>
              <a:tabLst>
                <a:tab pos="952976" algn="l"/>
              </a:tabLst>
            </a:pPr>
            <a:r>
              <a:rPr lang="en-US" dirty="0">
                <a:cs typeface="Times New Roman"/>
              </a:rPr>
              <a:t>Each left side of functional dependency in </a:t>
            </a:r>
            <a:r>
              <a:rPr lang="en-US" i="1" dirty="0">
                <a:cs typeface="Times New Roman"/>
              </a:rPr>
              <a:t>F</a:t>
            </a:r>
            <a:r>
              <a:rPr lang="en-US" i="1" baseline="-21072" dirty="0">
                <a:cs typeface="Times New Roman"/>
              </a:rPr>
              <a:t>c  </a:t>
            </a:r>
            <a:r>
              <a:rPr lang="en-US" dirty="0">
                <a:cs typeface="Times New Roman"/>
              </a:rPr>
              <a:t>is unique</a:t>
            </a:r>
          </a:p>
          <a:p>
            <a:pPr>
              <a:spcBef>
                <a:spcPts val="300"/>
              </a:spcBef>
            </a:pPr>
            <a:endParaRPr lang="en-US" sz="900" dirty="0">
              <a:cs typeface="Times New Roman"/>
            </a:endParaRPr>
          </a:p>
          <a:p>
            <a:pPr>
              <a:lnSpc>
                <a:spcPts val="1883"/>
              </a:lnSpc>
              <a:spcBef>
                <a:spcPts val="300"/>
              </a:spcBef>
            </a:pPr>
            <a:r>
              <a:rPr lang="en-US" sz="2000" b="1" dirty="0">
                <a:cs typeface="Times New Roman"/>
              </a:rPr>
              <a:t>repeat</a:t>
            </a:r>
            <a:endParaRPr lang="en-US" sz="2000" dirty="0">
              <a:cs typeface="Times New Roman"/>
            </a:endParaRPr>
          </a:p>
          <a:p>
            <a:pPr lvl="1">
              <a:lnSpc>
                <a:spcPts val="1785"/>
              </a:lnSpc>
              <a:spcBef>
                <a:spcPts val="300"/>
              </a:spcBef>
            </a:pPr>
            <a:r>
              <a:rPr lang="en-US" sz="2000" dirty="0">
                <a:cs typeface="Times New Roman"/>
              </a:rPr>
              <a:t>Use the union rule to replace any dependencies in </a:t>
            </a:r>
            <a:r>
              <a:rPr lang="en-US" sz="2000" i="1" dirty="0">
                <a:cs typeface="Times New Roman"/>
              </a:rPr>
              <a:t>F</a:t>
            </a:r>
            <a:endParaRPr lang="en-US" sz="2000" dirty="0">
              <a:cs typeface="Times New Roman"/>
            </a:endParaRPr>
          </a:p>
          <a:p>
            <a:pPr lvl="1">
              <a:lnSpc>
                <a:spcPts val="1789"/>
              </a:lnSpc>
              <a:spcBef>
                <a:spcPts val="300"/>
              </a:spcBef>
            </a:pP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1</a:t>
            </a:r>
            <a:r>
              <a:rPr lang="en-US" sz="2000" dirty="0">
                <a:latin typeface="Helvetica" charset="0"/>
                <a:cs typeface="Times New Roman"/>
              </a:rPr>
              <a:t> </a:t>
            </a:r>
            <a:r>
              <a:rPr lang="en-US" sz="2000" baseline="-21072" dirty="0">
                <a:cs typeface="Times New Roman"/>
              </a:rPr>
              <a:t> </a:t>
            </a:r>
            <a:r>
              <a:rPr lang="en-US" sz="2000" dirty="0">
                <a:cs typeface="Times New Roman"/>
              </a:rPr>
              <a:t>and </a:t>
            </a: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2 </a:t>
            </a:r>
            <a:r>
              <a:rPr lang="en-US" sz="2000" dirty="0">
                <a:cs typeface="Times New Roman"/>
              </a:rPr>
              <a:t>with </a:t>
            </a: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1</a:t>
            </a:r>
            <a:r>
              <a:rPr lang="en-US" sz="2000" dirty="0">
                <a:latin typeface="Helvetica" charset="0"/>
                <a:cs typeface="Times New Roman"/>
              </a:rPr>
              <a:t> 𝛽</a:t>
            </a:r>
            <a:r>
              <a:rPr lang="en-US" sz="2000" baseline="-21072" dirty="0">
                <a:cs typeface="Times New Roman"/>
              </a:rPr>
              <a:t>2</a:t>
            </a:r>
            <a:endParaRPr lang="en-US" sz="2000" dirty="0">
              <a:latin typeface="Helvetica" charset="0"/>
              <a:cs typeface="Times New Roman"/>
            </a:endParaRPr>
          </a:p>
          <a:p>
            <a:pPr lvl="1">
              <a:lnSpc>
                <a:spcPts val="1789"/>
              </a:lnSpc>
              <a:spcBef>
                <a:spcPts val="300"/>
              </a:spcBef>
            </a:pPr>
            <a:r>
              <a:rPr lang="en-US" sz="2000" dirty="0">
                <a:cs typeface="Times New Roman"/>
              </a:rPr>
              <a:t>Find a FD </a:t>
            </a:r>
            <a:r>
              <a:rPr lang="en-US" sz="2000" dirty="0">
                <a:latin typeface="Helvetica" charset="0"/>
                <a:cs typeface="Times New Roman"/>
              </a:rPr>
              <a:t>𝛂 ➝ 𝛽</a:t>
            </a:r>
            <a:r>
              <a:rPr lang="en-US" sz="2400" dirty="0">
                <a:latin typeface="Helvetica" charset="0"/>
                <a:cs typeface="Times New Roman"/>
              </a:rPr>
              <a:t> </a:t>
            </a:r>
            <a:r>
              <a:rPr lang="en-US" sz="2000" dirty="0">
                <a:cs typeface="Times New Roman"/>
              </a:rPr>
              <a:t>with an extraneous attribute either in </a:t>
            </a:r>
            <a:r>
              <a:rPr lang="en-US" dirty="0">
                <a:latin typeface="Helvetica" charset="0"/>
                <a:cs typeface="Times New Roman"/>
              </a:rPr>
              <a:t>𝛂 </a:t>
            </a:r>
            <a:r>
              <a:rPr lang="en-US" sz="2000" dirty="0">
                <a:cs typeface="Times New Roman"/>
              </a:rPr>
              <a:t>or in </a:t>
            </a:r>
            <a:r>
              <a:rPr lang="en-US" dirty="0">
                <a:latin typeface="Helvetica" charset="0"/>
                <a:cs typeface="Times New Roman"/>
              </a:rPr>
              <a:t>𝛽</a:t>
            </a:r>
            <a:endParaRPr lang="en-US" sz="2000" dirty="0">
              <a:cs typeface="Symbol"/>
            </a:endParaRPr>
          </a:p>
          <a:p>
            <a:pPr lvl="1">
              <a:lnSpc>
                <a:spcPts val="1777"/>
              </a:lnSpc>
              <a:spcBef>
                <a:spcPts val="300"/>
              </a:spcBef>
            </a:pPr>
            <a:r>
              <a:rPr lang="en-US" sz="2000" dirty="0">
                <a:cs typeface="Times New Roman"/>
              </a:rPr>
              <a:t>	If an extraneous attribute is found, delete it from </a:t>
            </a: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1</a:t>
            </a:r>
            <a:r>
              <a:rPr lang="en-US" sz="2400" dirty="0">
                <a:latin typeface="Helvetica" charset="0"/>
                <a:cs typeface="Times New Roman"/>
              </a:rPr>
              <a:t> </a:t>
            </a:r>
          </a:p>
          <a:p>
            <a:pPr>
              <a:lnSpc>
                <a:spcPts val="1777"/>
              </a:lnSpc>
              <a:spcBef>
                <a:spcPts val="300"/>
              </a:spcBef>
            </a:pPr>
            <a:r>
              <a:rPr lang="en-US" sz="2000" b="1" dirty="0">
                <a:cs typeface="Times New Roman"/>
              </a:rPr>
              <a:t>until </a:t>
            </a:r>
            <a:r>
              <a:rPr lang="en-US" sz="2000" i="1" dirty="0">
                <a:cs typeface="Times New Roman"/>
              </a:rPr>
              <a:t>F </a:t>
            </a:r>
            <a:r>
              <a:rPr lang="en-US" sz="2000" dirty="0">
                <a:cs typeface="Times New Roman"/>
              </a:rPr>
              <a:t>does not change</a:t>
            </a:r>
          </a:p>
          <a:p>
            <a:endParaRPr lang="en-US" dirty="0"/>
          </a:p>
        </p:txBody>
      </p:sp>
      <p:sp>
        <p:nvSpPr>
          <p:cNvPr id="6" name="Rectangle 5">
            <a:extLst>
              <a:ext uri="{FF2B5EF4-FFF2-40B4-BE49-F238E27FC236}">
                <a16:creationId xmlns:a16="http://schemas.microsoft.com/office/drawing/2014/main" id="{F7F71B10-6481-4237-892E-C16A21E09A21}"/>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88DF3E0-CF44-46B0-9468-ED759EC5E60A}"/>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8" name="TextBox 7">
            <a:extLst>
              <a:ext uri="{FF2B5EF4-FFF2-40B4-BE49-F238E27FC236}">
                <a16:creationId xmlns:a16="http://schemas.microsoft.com/office/drawing/2014/main" id="{CC53BFF9-8B48-4EB2-80A6-4E3381E5AC87}"/>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pic>
        <p:nvPicPr>
          <p:cNvPr id="10" name="Picture 9" descr="A picture containing drawing&#10;&#10;Description automatically generated">
            <a:extLst>
              <a:ext uri="{FF2B5EF4-FFF2-40B4-BE49-F238E27FC236}">
                <a16:creationId xmlns:a16="http://schemas.microsoft.com/office/drawing/2014/main" id="{4DFF823E-93B4-45FE-A43C-CB1BC09425E2}"/>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1047278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966536"/>
            <a:ext cx="8353313" cy="3821815"/>
          </a:xfrm>
          <a:prstGeom prst="rect">
            <a:avLst/>
          </a:prstGeom>
        </p:spPr>
        <p:txBody>
          <a:bodyPr vert="horz" wrap="square" lIns="0" tIns="0" rIns="0" bIns="0" rtlCol="0">
            <a:spAutoFit/>
          </a:bodyPr>
          <a:lstStyle/>
          <a:p>
            <a:pPr marL="352425">
              <a:spcBef>
                <a:spcPts val="765"/>
              </a:spcBef>
            </a:pPr>
            <a:r>
              <a:rPr i="1" dirty="0">
                <a:latin typeface="Helvetica" charset="0"/>
                <a:ea typeface="Helvetica" charset="0"/>
                <a:cs typeface="Helvetica" charset="0"/>
              </a:rPr>
              <a:t>R </a:t>
            </a:r>
            <a:r>
              <a:rPr dirty="0">
                <a:latin typeface="Helvetica" charset="0"/>
                <a:ea typeface="Helvetica" charset="0"/>
                <a:cs typeface="Helvetica" charset="0"/>
              </a:rPr>
              <a:t>= (</a:t>
            </a:r>
            <a:r>
              <a:rPr i="1" dirty="0">
                <a:latin typeface="Helvetica" charset="0"/>
                <a:ea typeface="Helvetica" charset="0"/>
                <a:cs typeface="Helvetica" charset="0"/>
              </a:rPr>
              <a:t>A, B, C),  F = {A </a:t>
            </a:r>
            <a:r>
              <a:rPr lang="de-DE" dirty="0">
                <a:latin typeface="Helvetica" charset="0"/>
                <a:ea typeface="Helvetica" charset="0"/>
                <a:cs typeface="Helvetica" charset="0"/>
              </a:rPr>
              <a:t>➝ </a:t>
            </a:r>
            <a:r>
              <a:rPr i="1" dirty="0">
                <a:latin typeface="Helvetica" charset="0"/>
                <a:ea typeface="Helvetica" charset="0"/>
                <a:cs typeface="Helvetica" charset="0"/>
              </a:rPr>
              <a:t>BC, B </a:t>
            </a:r>
            <a:r>
              <a:rPr lang="de-DE" dirty="0">
                <a:latin typeface="Helvetica" charset="0"/>
                <a:ea typeface="Helvetica" charset="0"/>
                <a:cs typeface="Helvetica" charset="0"/>
              </a:rPr>
              <a:t>➝ </a:t>
            </a:r>
            <a:r>
              <a:rPr i="1" dirty="0">
                <a:latin typeface="Helvetica" charset="0"/>
                <a:ea typeface="Helvetica" charset="0"/>
                <a:cs typeface="Helvetica" charset="0"/>
              </a:rPr>
              <a:t>C, A </a:t>
            </a:r>
            <a:r>
              <a:rPr lang="de-DE" dirty="0">
                <a:latin typeface="Helvetica" charset="0"/>
                <a:ea typeface="Helvetica" charset="0"/>
                <a:cs typeface="Helvetica" charset="0"/>
              </a:rPr>
              <a:t>➝ </a:t>
            </a:r>
            <a:r>
              <a:rPr i="1" dirty="0">
                <a:latin typeface="Helvetica" charset="0"/>
                <a:ea typeface="Helvetica" charset="0"/>
                <a:cs typeface="Helvetica" charset="0"/>
              </a:rPr>
              <a:t>B, AB </a:t>
            </a:r>
            <a:r>
              <a:rPr lang="de-DE" dirty="0">
                <a:latin typeface="Helvetica" charset="0"/>
                <a:ea typeface="Helvetica" charset="0"/>
                <a:cs typeface="Helvetica" charset="0"/>
              </a:rPr>
              <a:t>➝ </a:t>
            </a:r>
            <a:r>
              <a:rPr i="1" dirty="0">
                <a:latin typeface="Helvetica" charset="0"/>
                <a:ea typeface="Helvetica" charset="0"/>
                <a:cs typeface="Helvetica" charset="0"/>
              </a:rPr>
              <a:t>C</a:t>
            </a:r>
            <a:r>
              <a:rPr dirty="0">
                <a:latin typeface="Helvetica" charset="0"/>
                <a:ea typeface="Helvetica" charset="0"/>
                <a:cs typeface="Helvetica" charset="0"/>
              </a:rPr>
              <a:t>}</a:t>
            </a:r>
          </a:p>
          <a:p>
            <a:pPr marL="352425" marR="1911668" lvl="1">
              <a:lnSpc>
                <a:spcPct val="137700"/>
              </a:lnSpc>
              <a:tabLst>
                <a:tab pos="610076" algn="l"/>
              </a:tabLst>
            </a:pPr>
            <a:r>
              <a:rPr dirty="0">
                <a:cs typeface="Times New Roman"/>
              </a:rPr>
              <a:t>Combine </a:t>
            </a:r>
            <a:r>
              <a:rPr i="1" dirty="0">
                <a:cs typeface="Times New Roman"/>
              </a:rPr>
              <a:t>A </a:t>
            </a:r>
            <a:r>
              <a:rPr lang="de-DE" dirty="0">
                <a:cs typeface="Times New Roman"/>
              </a:rPr>
              <a:t>➝ </a:t>
            </a:r>
            <a:r>
              <a:rPr i="1" dirty="0">
                <a:cs typeface="Times New Roman"/>
              </a:rPr>
              <a:t>BC </a:t>
            </a:r>
            <a:r>
              <a:rPr dirty="0">
                <a:cs typeface="Times New Roman"/>
              </a:rPr>
              <a:t>and </a:t>
            </a:r>
            <a:r>
              <a:rPr i="1" dirty="0">
                <a:cs typeface="Times New Roman"/>
              </a:rPr>
              <a:t>A </a:t>
            </a:r>
            <a:r>
              <a:rPr lang="de-DE" dirty="0">
                <a:cs typeface="Times New Roman"/>
              </a:rPr>
              <a:t>➝ </a:t>
            </a:r>
            <a:r>
              <a:rPr i="1" dirty="0">
                <a:cs typeface="Times New Roman"/>
              </a:rPr>
              <a:t>B </a:t>
            </a:r>
            <a:r>
              <a:rPr dirty="0">
                <a:cs typeface="Times New Roman"/>
              </a:rPr>
              <a:t>into </a:t>
            </a:r>
            <a:r>
              <a:rPr i="1" dirty="0">
                <a:cs typeface="Times New Roman"/>
              </a:rPr>
              <a:t>A </a:t>
            </a:r>
            <a:r>
              <a:rPr lang="de-DE" dirty="0">
                <a:cs typeface="Times New Roman"/>
              </a:rPr>
              <a:t>➝ </a:t>
            </a:r>
            <a:r>
              <a:rPr i="1" dirty="0">
                <a:cs typeface="Times New Roman"/>
              </a:rPr>
              <a:t>BC </a:t>
            </a:r>
            <a:endParaRPr lang="en-US" i="1" dirty="0">
              <a:cs typeface="Times New Roman"/>
            </a:endParaRPr>
          </a:p>
          <a:p>
            <a:pPr marL="352425" marR="1911668" lvl="1">
              <a:lnSpc>
                <a:spcPct val="137700"/>
              </a:lnSpc>
              <a:tabLst>
                <a:tab pos="610076" algn="l"/>
              </a:tabLst>
            </a:pPr>
            <a:r>
              <a:rPr i="1" dirty="0">
                <a:cs typeface="Times New Roman"/>
              </a:rPr>
              <a:t>F’ = {A </a:t>
            </a:r>
            <a:r>
              <a:rPr lang="de-DE" dirty="0">
                <a:cs typeface="Times New Roman"/>
              </a:rPr>
              <a:t>➝ </a:t>
            </a:r>
            <a:r>
              <a:rPr i="1" dirty="0">
                <a:cs typeface="Times New Roman"/>
              </a:rPr>
              <a:t>BC, B </a:t>
            </a:r>
            <a:r>
              <a:rPr lang="de-DE" dirty="0">
                <a:cs typeface="Times New Roman"/>
              </a:rPr>
              <a:t>➝ </a:t>
            </a:r>
            <a:r>
              <a:rPr i="1" dirty="0">
                <a:cs typeface="Times New Roman"/>
              </a:rPr>
              <a:t>C, AB </a:t>
            </a:r>
            <a:r>
              <a:rPr lang="de-DE" dirty="0">
                <a:cs typeface="Times New Roman"/>
              </a:rPr>
              <a:t>➝ </a:t>
            </a:r>
            <a:r>
              <a:rPr i="1" dirty="0">
                <a:cs typeface="Times New Roman"/>
              </a:rPr>
              <a:t>C</a:t>
            </a:r>
            <a:r>
              <a:rPr dirty="0">
                <a:cs typeface="Times New Roman"/>
              </a:rPr>
              <a:t>}</a:t>
            </a:r>
          </a:p>
          <a:p>
            <a:pPr marL="609600" lvl="1" indent="-257175">
              <a:spcBef>
                <a:spcPts val="754"/>
              </a:spcBef>
              <a:buFont typeface="Arial"/>
              <a:buChar char="•"/>
              <a:tabLst>
                <a:tab pos="610076" algn="l"/>
              </a:tabLst>
            </a:pPr>
            <a:r>
              <a:rPr lang="en-US" dirty="0">
                <a:cs typeface="Times New Roman"/>
              </a:rPr>
              <a:t>Is </a:t>
            </a:r>
            <a:r>
              <a:rPr i="1" dirty="0">
                <a:cs typeface="Times New Roman"/>
              </a:rPr>
              <a:t>A </a:t>
            </a:r>
            <a:r>
              <a:rPr dirty="0">
                <a:cs typeface="Times New Roman"/>
              </a:rPr>
              <a:t>extraneous in </a:t>
            </a:r>
            <a:r>
              <a:rPr i="1" dirty="0">
                <a:cs typeface="Times New Roman"/>
              </a:rPr>
              <a:t>AB </a:t>
            </a:r>
            <a:r>
              <a:rPr lang="de-DE" dirty="0">
                <a:cs typeface="Times New Roman"/>
              </a:rPr>
              <a:t>➝ </a:t>
            </a:r>
            <a:r>
              <a:rPr i="1" dirty="0">
                <a:cs typeface="Times New Roman"/>
              </a:rPr>
              <a:t>C</a:t>
            </a:r>
            <a:r>
              <a:rPr lang="en-US" i="1" dirty="0">
                <a:cs typeface="Times New Roman"/>
              </a:rPr>
              <a:t> ?</a:t>
            </a:r>
            <a:endParaRPr dirty="0">
              <a:cs typeface="Times New Roman"/>
            </a:endParaRPr>
          </a:p>
          <a:p>
            <a:pPr marL="695325" marR="3810">
              <a:spcBef>
                <a:spcPts val="746"/>
              </a:spcBef>
              <a:tabLst>
                <a:tab pos="3545205" algn="l"/>
                <a:tab pos="4610576" algn="l"/>
              </a:tabLst>
            </a:pPr>
            <a:r>
              <a:rPr dirty="0">
                <a:cs typeface="Times New Roman"/>
              </a:rPr>
              <a:t>Check if the result of deleting A from </a:t>
            </a:r>
            <a:r>
              <a:rPr i="1" dirty="0">
                <a:cs typeface="Times New Roman"/>
              </a:rPr>
              <a:t>AB </a:t>
            </a:r>
            <a:r>
              <a:rPr lang="de-DE" dirty="0">
                <a:cs typeface="Times New Roman"/>
              </a:rPr>
              <a:t>➝ </a:t>
            </a:r>
            <a:r>
              <a:rPr i="1" dirty="0">
                <a:cs typeface="Times New Roman"/>
              </a:rPr>
              <a:t>C	</a:t>
            </a:r>
            <a:r>
              <a:rPr dirty="0">
                <a:cs typeface="Times New Roman"/>
              </a:rPr>
              <a:t>is implied by the other dependencies. Yes: in fact,</a:t>
            </a:r>
            <a:r>
              <a:rPr lang="en-US" dirty="0">
                <a:cs typeface="Times New Roman"/>
              </a:rPr>
              <a:t> </a:t>
            </a:r>
            <a:r>
              <a:rPr i="1" dirty="0">
                <a:cs typeface="Times New Roman"/>
              </a:rPr>
              <a:t>B </a:t>
            </a:r>
            <a:r>
              <a:rPr lang="de-DE" dirty="0">
                <a:cs typeface="Times New Roman"/>
              </a:rPr>
              <a:t>➝ </a:t>
            </a:r>
            <a:r>
              <a:rPr i="1" dirty="0">
                <a:cs typeface="Times New Roman"/>
              </a:rPr>
              <a:t>C </a:t>
            </a:r>
            <a:r>
              <a:rPr dirty="0">
                <a:cs typeface="Times New Roman"/>
              </a:rPr>
              <a:t>is already present</a:t>
            </a:r>
            <a:r>
              <a:rPr lang="en-US" dirty="0">
                <a:cs typeface="Times New Roman"/>
              </a:rPr>
              <a:t>, so remove it</a:t>
            </a:r>
            <a:endParaRPr dirty="0">
              <a:cs typeface="Times New Roman"/>
            </a:endParaRPr>
          </a:p>
          <a:p>
            <a:pPr marL="695325">
              <a:spcBef>
                <a:spcPts val="746"/>
              </a:spcBef>
            </a:pPr>
            <a:r>
              <a:rPr dirty="0">
                <a:cs typeface="Times New Roman"/>
              </a:rPr>
              <a:t>F’ = </a:t>
            </a:r>
            <a:r>
              <a:rPr i="1" dirty="0">
                <a:cs typeface="Times New Roman"/>
              </a:rPr>
              <a:t>{A </a:t>
            </a:r>
            <a:r>
              <a:rPr lang="de-DE" dirty="0">
                <a:cs typeface="Times New Roman"/>
              </a:rPr>
              <a:t>➝ </a:t>
            </a:r>
            <a:r>
              <a:rPr i="1" dirty="0">
                <a:cs typeface="Times New Roman"/>
              </a:rPr>
              <a:t>BC, B </a:t>
            </a:r>
            <a:r>
              <a:rPr lang="de-DE" dirty="0">
                <a:cs typeface="Times New Roman"/>
              </a:rPr>
              <a:t>➝ </a:t>
            </a:r>
            <a:r>
              <a:rPr i="1" dirty="0">
                <a:cs typeface="Times New Roman"/>
              </a:rPr>
              <a:t>C</a:t>
            </a:r>
            <a:r>
              <a:rPr dirty="0">
                <a:cs typeface="Times New Roman"/>
              </a:rPr>
              <a:t>}</a:t>
            </a:r>
          </a:p>
          <a:p>
            <a:pPr marL="609600" lvl="1" indent="-257175">
              <a:spcBef>
                <a:spcPts val="758"/>
              </a:spcBef>
              <a:buFont typeface="Arial"/>
              <a:buChar char="•"/>
              <a:tabLst>
                <a:tab pos="610076" algn="l"/>
              </a:tabLst>
            </a:pPr>
            <a:r>
              <a:rPr lang="en-US" dirty="0">
                <a:cs typeface="Times New Roman"/>
              </a:rPr>
              <a:t>Is </a:t>
            </a:r>
            <a:r>
              <a:rPr i="1" dirty="0">
                <a:cs typeface="Times New Roman"/>
              </a:rPr>
              <a:t>C </a:t>
            </a:r>
            <a:r>
              <a:rPr dirty="0">
                <a:cs typeface="Times New Roman"/>
              </a:rPr>
              <a:t>extraneous in </a:t>
            </a:r>
            <a:r>
              <a:rPr i="1" dirty="0">
                <a:cs typeface="Times New Roman"/>
              </a:rPr>
              <a:t>A </a:t>
            </a:r>
            <a:r>
              <a:rPr lang="de-DE" dirty="0">
                <a:cs typeface="Times New Roman"/>
              </a:rPr>
              <a:t>➝ </a:t>
            </a:r>
            <a:r>
              <a:rPr i="1" dirty="0">
                <a:cs typeface="Times New Roman"/>
              </a:rPr>
              <a:t>BC</a:t>
            </a:r>
            <a:r>
              <a:rPr lang="en-US" i="1" dirty="0">
                <a:cs typeface="Times New Roman"/>
              </a:rPr>
              <a:t> ?</a:t>
            </a:r>
            <a:endParaRPr dirty="0">
              <a:cs typeface="Times New Roman"/>
            </a:endParaRPr>
          </a:p>
          <a:p>
            <a:pPr marL="695325" marR="405289">
              <a:spcBef>
                <a:spcPts val="746"/>
              </a:spcBef>
            </a:pPr>
            <a:r>
              <a:rPr dirty="0">
                <a:cs typeface="Times New Roman"/>
              </a:rPr>
              <a:t>Check if </a:t>
            </a:r>
            <a:r>
              <a:rPr i="1" dirty="0">
                <a:cs typeface="Times New Roman"/>
              </a:rPr>
              <a:t>A </a:t>
            </a:r>
            <a:r>
              <a:rPr lang="de-DE" dirty="0">
                <a:cs typeface="Times New Roman"/>
              </a:rPr>
              <a:t>➝ </a:t>
            </a:r>
            <a:r>
              <a:rPr i="1" dirty="0">
                <a:cs typeface="Times New Roman"/>
              </a:rPr>
              <a:t>C </a:t>
            </a:r>
            <a:r>
              <a:rPr dirty="0">
                <a:cs typeface="Times New Roman"/>
              </a:rPr>
              <a:t>is logically implied by </a:t>
            </a:r>
            <a:r>
              <a:rPr i="1" dirty="0">
                <a:cs typeface="Times New Roman"/>
              </a:rPr>
              <a:t>A </a:t>
            </a:r>
            <a:r>
              <a:rPr lang="de-DE" dirty="0">
                <a:cs typeface="Times New Roman"/>
              </a:rPr>
              <a:t>➝ </a:t>
            </a:r>
            <a:r>
              <a:rPr i="1" dirty="0">
                <a:cs typeface="Times New Roman"/>
              </a:rPr>
              <a:t>B </a:t>
            </a:r>
            <a:r>
              <a:rPr dirty="0">
                <a:cs typeface="Times New Roman"/>
              </a:rPr>
              <a:t>and the other dependencies. Yes</a:t>
            </a:r>
            <a:r>
              <a:rPr i="1" dirty="0">
                <a:cs typeface="Times New Roman"/>
              </a:rPr>
              <a:t>: </a:t>
            </a:r>
            <a:r>
              <a:rPr dirty="0">
                <a:cs typeface="Times New Roman"/>
              </a:rPr>
              <a:t>using transitivity on </a:t>
            </a:r>
            <a:r>
              <a:rPr i="1" dirty="0">
                <a:cs typeface="Times New Roman"/>
              </a:rPr>
              <a:t>A </a:t>
            </a:r>
            <a:r>
              <a:rPr lang="de-DE" dirty="0">
                <a:cs typeface="Times New Roman"/>
              </a:rPr>
              <a:t>➝ </a:t>
            </a:r>
            <a:r>
              <a:rPr i="1" dirty="0">
                <a:cs typeface="Times New Roman"/>
              </a:rPr>
              <a:t>B  and B </a:t>
            </a:r>
            <a:r>
              <a:rPr lang="de-DE" dirty="0">
                <a:cs typeface="Times New Roman"/>
              </a:rPr>
              <a:t>➝ </a:t>
            </a:r>
            <a:r>
              <a:rPr dirty="0">
                <a:cs typeface="Times New Roman"/>
              </a:rPr>
              <a:t>C</a:t>
            </a:r>
          </a:p>
          <a:p>
            <a:pPr marL="609600" lvl="1" indent="-257175">
              <a:spcBef>
                <a:spcPts val="746"/>
              </a:spcBef>
              <a:buFont typeface="Arial"/>
              <a:buChar char="•"/>
              <a:tabLst>
                <a:tab pos="610076" algn="l"/>
              </a:tabLst>
            </a:pPr>
            <a:r>
              <a:rPr sz="2000" dirty="0">
                <a:cs typeface="Times New Roman"/>
              </a:rPr>
              <a:t>The canonical cover </a:t>
            </a:r>
            <a:r>
              <a:rPr sz="2000" i="1" dirty="0">
                <a:cs typeface="Times New Roman"/>
              </a:rPr>
              <a:t>F</a:t>
            </a:r>
            <a:r>
              <a:rPr sz="2000" i="1" baseline="-21072" dirty="0">
                <a:cs typeface="Times New Roman"/>
              </a:rPr>
              <a:t>c </a:t>
            </a:r>
            <a:r>
              <a:rPr sz="2000" dirty="0">
                <a:cs typeface="Times New Roman"/>
              </a:rPr>
              <a:t>is: </a:t>
            </a:r>
            <a:r>
              <a:rPr lang="en-US" sz="2000" dirty="0">
                <a:cs typeface="Times New Roman"/>
              </a:rPr>
              <a:t>{</a:t>
            </a:r>
            <a:r>
              <a:rPr sz="2000" i="1" dirty="0">
                <a:cs typeface="Times New Roman"/>
              </a:rPr>
              <a:t>A </a:t>
            </a:r>
            <a:r>
              <a:rPr lang="de-DE" sz="2000" dirty="0">
                <a:cs typeface="Times New Roman"/>
              </a:rPr>
              <a:t>➝ </a:t>
            </a:r>
            <a:r>
              <a:rPr sz="2000" i="1" dirty="0">
                <a:cs typeface="Times New Roman"/>
              </a:rPr>
              <a:t>B, B </a:t>
            </a:r>
            <a:r>
              <a:rPr lang="de-DE" sz="2000" dirty="0">
                <a:cs typeface="Times New Roman"/>
              </a:rPr>
              <a:t>➝ </a:t>
            </a:r>
            <a:r>
              <a:rPr sz="2000" i="1" dirty="0">
                <a:cs typeface="Times New Roman"/>
              </a:rPr>
              <a:t>C</a:t>
            </a:r>
            <a:r>
              <a:rPr lang="en-US" sz="2000" i="1" dirty="0">
                <a:cs typeface="Times New Roman"/>
              </a:rPr>
              <a:t>}</a:t>
            </a:r>
            <a:endParaRPr sz="2000" dirty="0">
              <a:cs typeface="Times New Roman"/>
            </a:endParaRPr>
          </a:p>
        </p:txBody>
      </p:sp>
      <p:sp>
        <p:nvSpPr>
          <p:cNvPr id="6" name="object 2"/>
          <p:cNvSpPr txBox="1">
            <a:spLocks/>
          </p:cNvSpPr>
          <p:nvPr/>
        </p:nvSpPr>
        <p:spPr>
          <a:xfrm>
            <a:off x="83127" y="420994"/>
            <a:ext cx="8869680" cy="553998"/>
          </a:xfrm>
          <a:prstGeom prst="rect">
            <a:avLst/>
          </a:prstGeom>
          <a:ln w="12700">
            <a:miter lim="400000"/>
          </a:ln>
          <a:extLst>
            <a:ext uri="{C572A759-6A51-4108-AA02-DFA0A04FC94B}">
              <ma14:wrappingTextBoxFlag xmlns:ma14="http://schemas.microsoft.com/office/mac/drawingml/2011/main" xmlns=""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b="0" kern="0" dirty="0">
                <a:solidFill>
                  <a:schemeClr val="tx1"/>
                </a:solidFill>
                <a:latin typeface="+mj-lt"/>
              </a:rPr>
              <a:t>Canonical Cover – an example</a:t>
            </a:r>
            <a:endParaRPr lang="en-US" sz="3600" b="0" kern="0" spc="-45" dirty="0">
              <a:solidFill>
                <a:schemeClr val="tx1"/>
              </a:solidFill>
              <a:latin typeface="+mj-lt"/>
            </a:endParaRPr>
          </a:p>
        </p:txBody>
      </p:sp>
      <p:sp>
        <p:nvSpPr>
          <p:cNvPr id="5" name="Rectangle 4">
            <a:extLst>
              <a:ext uri="{FF2B5EF4-FFF2-40B4-BE49-F238E27FC236}">
                <a16:creationId xmlns:a16="http://schemas.microsoft.com/office/drawing/2014/main" id="{55131218-1F23-4E9D-8564-4CC2883E0189}"/>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AD687A6-DF63-4D75-BDA8-6248BE297615}"/>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8" name="TextBox 7">
            <a:extLst>
              <a:ext uri="{FF2B5EF4-FFF2-40B4-BE49-F238E27FC236}">
                <a16:creationId xmlns:a16="http://schemas.microsoft.com/office/drawing/2014/main" id="{33BE1A93-A2E3-45B5-B75D-77005A820640}"/>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pic>
        <p:nvPicPr>
          <p:cNvPr id="9" name="Picture 8" descr="A picture containing drawing&#10;&#10;Description automatically generated">
            <a:extLst>
              <a:ext uri="{FF2B5EF4-FFF2-40B4-BE49-F238E27FC236}">
                <a16:creationId xmlns:a16="http://schemas.microsoft.com/office/drawing/2014/main" id="{0FE04928-E279-45A5-8EFD-C1C613F8897D}"/>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7940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7CC77-4041-4C01-94E0-204BDEA83A7B}"/>
              </a:ext>
            </a:extLst>
          </p:cNvPr>
          <p:cNvSpPr>
            <a:spLocks noGrp="1"/>
          </p:cNvSpPr>
          <p:nvPr>
            <p:ph type="title"/>
          </p:nvPr>
        </p:nvSpPr>
        <p:spPr/>
        <p:txBody>
          <a:bodyPr/>
          <a:lstStyle/>
          <a:p>
            <a:r>
              <a:rPr lang="en-US" dirty="0"/>
              <a:t>Normal forms</a:t>
            </a:r>
          </a:p>
        </p:txBody>
      </p:sp>
      <p:sp>
        <p:nvSpPr>
          <p:cNvPr id="5" name="Text Placeholder 4">
            <a:extLst>
              <a:ext uri="{FF2B5EF4-FFF2-40B4-BE49-F238E27FC236}">
                <a16:creationId xmlns:a16="http://schemas.microsoft.com/office/drawing/2014/main" id="{AF0192A9-43C5-427E-92BF-CD266452B9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1095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D9780D-A39D-41D7-8141-3B6916E6AC6A}"/>
              </a:ext>
            </a:extLst>
          </p:cNvPr>
          <p:cNvSpPr>
            <a:spLocks noGrp="1"/>
          </p:cNvSpPr>
          <p:nvPr>
            <p:ph type="title"/>
          </p:nvPr>
        </p:nvSpPr>
        <p:spPr/>
        <p:txBody>
          <a:bodyPr/>
          <a:lstStyle/>
          <a:p>
            <a:r>
              <a:rPr lang="en-US" dirty="0"/>
              <a:t>Quiz 3 review</a:t>
            </a:r>
          </a:p>
        </p:txBody>
      </p:sp>
      <p:sp>
        <p:nvSpPr>
          <p:cNvPr id="5" name="Text Placeholder 4">
            <a:extLst>
              <a:ext uri="{FF2B5EF4-FFF2-40B4-BE49-F238E27FC236}">
                <a16:creationId xmlns:a16="http://schemas.microsoft.com/office/drawing/2014/main" id="{7E3CE98E-8E7D-47DE-A936-B64884585B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859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83333"/>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Relational database design process</a:t>
            </a:r>
          </a:p>
          <a:p>
            <a:pPr marL="914400" lvl="1" indent="-457200">
              <a:spcAft>
                <a:spcPts val="500"/>
              </a:spcAft>
              <a:buFont typeface="+mj-lt"/>
              <a:buAutoNum type="arabicPeriod"/>
            </a:pPr>
            <a:r>
              <a:rPr lang="en-US" dirty="0"/>
              <a:t>Identify entities, attributes, and relationships</a:t>
            </a:r>
          </a:p>
          <a:p>
            <a:pPr marL="914400" lvl="1" indent="-457200">
              <a:spcAft>
                <a:spcPts val="500"/>
              </a:spcAft>
              <a:buFont typeface="+mj-lt"/>
              <a:buAutoNum type="arabicPeriod"/>
            </a:pPr>
            <a:r>
              <a:rPr lang="en-US" dirty="0"/>
              <a:t>Draw entities and relationships in the ERD</a:t>
            </a:r>
          </a:p>
          <a:p>
            <a:pPr marL="914400" lvl="1" indent="-457200">
              <a:spcAft>
                <a:spcPts val="500"/>
              </a:spcAft>
              <a:buFont typeface="+mj-lt"/>
              <a:buAutoNum type="arabicPeriod"/>
            </a:pPr>
            <a:r>
              <a:rPr lang="en-US" dirty="0"/>
              <a:t>Define the cardinality and participation of the relationships</a:t>
            </a:r>
          </a:p>
          <a:p>
            <a:pPr marL="914400" lvl="1" indent="-457200">
              <a:spcAft>
                <a:spcPts val="500"/>
              </a:spcAft>
              <a:buFont typeface="+mj-lt"/>
              <a:buAutoNum type="arabicPeriod"/>
            </a:pPr>
            <a:r>
              <a:rPr lang="en-US" dirty="0"/>
              <a:t>Refine and </a:t>
            </a:r>
            <a:r>
              <a:rPr lang="en-US" b="1" dirty="0"/>
              <a:t>simplify</a:t>
            </a:r>
            <a:r>
              <a:rPr lang="en-US" dirty="0"/>
              <a:t> the model</a:t>
            </a:r>
          </a:p>
          <a:p>
            <a:pPr marL="914400" lvl="1" indent="-457200">
              <a:spcAft>
                <a:spcPts val="1000"/>
              </a:spcAft>
              <a:buFont typeface="+mj-lt"/>
              <a:buAutoNum type="arabicPeriod"/>
            </a:pPr>
            <a:r>
              <a:rPr lang="en-US" dirty="0"/>
              <a:t>Translate the model to relational schemas, identify PKs, FKs, unique, not null</a:t>
            </a:r>
          </a:p>
          <a:p>
            <a:pPr marL="342900" indent="-342900">
              <a:spcAft>
                <a:spcPts val="1000"/>
              </a:spcAft>
              <a:buFont typeface="Wingdings" panose="05000000000000000000" pitchFamily="2" charset="2"/>
              <a:buChar char="§"/>
            </a:pPr>
            <a:r>
              <a:rPr lang="en-US" b="1" dirty="0"/>
              <a:t>Common errors in ERD / RD</a:t>
            </a:r>
          </a:p>
          <a:p>
            <a:pPr marL="914400" lvl="1" indent="-457200">
              <a:spcAft>
                <a:spcPts val="500"/>
              </a:spcAft>
              <a:buFont typeface="Arial" panose="020B0604020202020204" pitchFamily="34" charset="0"/>
              <a:buChar char="•"/>
            </a:pPr>
            <a:r>
              <a:rPr lang="en-US" dirty="0"/>
              <a:t>Missing cardinalities, participation, roles (FOLLOW NOTATION!)</a:t>
            </a:r>
          </a:p>
          <a:p>
            <a:pPr marL="914400" lvl="1" indent="-457200">
              <a:spcAft>
                <a:spcPts val="500"/>
              </a:spcAft>
              <a:buFont typeface="Arial" panose="020B0604020202020204" pitchFamily="34" charset="0"/>
              <a:buChar char="•"/>
            </a:pPr>
            <a:r>
              <a:rPr lang="en-US" dirty="0"/>
              <a:t>Excessive use of decomposition (attributes/values -&gt; entities), specialization, ternary relationships, weak entities</a:t>
            </a:r>
          </a:p>
          <a:p>
            <a:pPr marL="914400" lvl="1" indent="-457200">
              <a:spcAft>
                <a:spcPts val="500"/>
              </a:spcAft>
              <a:buFont typeface="Arial" panose="020B0604020202020204" pitchFamily="34" charset="0"/>
              <a:buChar char="•"/>
            </a:pPr>
            <a:r>
              <a:rPr lang="en-US" dirty="0"/>
              <a:t>Diagram specification, not a picture! (straight lines, legibility)</a:t>
            </a:r>
          </a:p>
          <a:p>
            <a:pPr marL="914400" lvl="1" indent="-457200">
              <a:spcAft>
                <a:spcPts val="500"/>
              </a:spcAft>
              <a:buFont typeface="Arial" panose="020B0604020202020204" pitchFamily="34" charset="0"/>
              <a:buChar char="•"/>
            </a:pPr>
            <a:r>
              <a:rPr lang="en-US" dirty="0"/>
              <a:t>Columns with list of values</a:t>
            </a:r>
          </a:p>
          <a:p>
            <a:pPr marL="914400" lvl="1" indent="-457200">
              <a:spcAft>
                <a:spcPts val="500"/>
              </a:spcAft>
              <a:buFont typeface="Arial" panose="020B0604020202020204" pitchFamily="34" charset="0"/>
              <a:buChar char="•"/>
            </a:pPr>
            <a:r>
              <a:rPr lang="en-US" dirty="0"/>
              <a:t>Columns missing on tables!</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1069650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C83AA9-238F-4A62-A6DA-9A3BF6EB83C2}"/>
              </a:ext>
            </a:extLst>
          </p:cNvPr>
          <p:cNvSpPr>
            <a:spLocks noGrp="1"/>
          </p:cNvSpPr>
          <p:nvPr>
            <p:ph type="title"/>
          </p:nvPr>
        </p:nvSpPr>
        <p:spPr/>
        <p:txBody>
          <a:bodyPr/>
          <a:lstStyle/>
          <a:p>
            <a:r>
              <a:rPr lang="en-US" dirty="0"/>
              <a:t>Database Normalization</a:t>
            </a:r>
          </a:p>
        </p:txBody>
      </p:sp>
      <p:sp>
        <p:nvSpPr>
          <p:cNvPr id="9" name="Content Placeholder 8">
            <a:extLst>
              <a:ext uri="{FF2B5EF4-FFF2-40B4-BE49-F238E27FC236}">
                <a16:creationId xmlns:a16="http://schemas.microsoft.com/office/drawing/2014/main" id="{F235332F-8010-41CB-9F37-AB5808D8A244}"/>
              </a:ext>
            </a:extLst>
          </p:cNvPr>
          <p:cNvSpPr>
            <a:spLocks noGrp="1"/>
          </p:cNvSpPr>
          <p:nvPr>
            <p:ph sz="half" idx="1"/>
          </p:nvPr>
        </p:nvSpPr>
        <p:spPr>
          <a:xfrm>
            <a:off x="180110" y="1203568"/>
            <a:ext cx="4315692" cy="3834837"/>
          </a:xfrm>
        </p:spPr>
        <p:txBody>
          <a:bodyPr>
            <a:normAutofit fontScale="85000" lnSpcReduction="10000"/>
          </a:bodyPr>
          <a:lstStyle/>
          <a:p>
            <a:pPr marL="685800">
              <a:spcBef>
                <a:spcPct val="0"/>
              </a:spcBef>
              <a:spcAft>
                <a:spcPts val="1000"/>
              </a:spcAft>
            </a:pPr>
            <a:r>
              <a:rPr lang="en-US" altLang="en-US" sz="2000" dirty="0">
                <a:solidFill>
                  <a:prstClr val="black"/>
                </a:solidFill>
                <a:latin typeface="Calibri" panose="020F0502020204030204" pitchFamily="34" charset="0"/>
              </a:rPr>
              <a:t>Database normalization is the process of reorganizing the relations to minimize data redundancy</a:t>
            </a:r>
          </a:p>
          <a:p>
            <a:pPr marL="685800">
              <a:spcBef>
                <a:spcPct val="0"/>
              </a:spcBef>
              <a:spcAft>
                <a:spcPts val="1000"/>
              </a:spcAft>
            </a:pPr>
            <a:r>
              <a:rPr lang="en-US" altLang="en-US" sz="2000" dirty="0">
                <a:solidFill>
                  <a:prstClr val="black"/>
                </a:solidFill>
                <a:latin typeface="Calibri" panose="020F0502020204030204" pitchFamily="34" charset="0"/>
              </a:rPr>
              <a:t>Normalization involves breaking down a table into less redundant and smaller tables </a:t>
            </a:r>
            <a:r>
              <a:rPr lang="en-US" altLang="en-US" sz="2000" b="1" dirty="0">
                <a:solidFill>
                  <a:prstClr val="black"/>
                </a:solidFill>
                <a:latin typeface="Calibri" panose="020F0502020204030204" pitchFamily="34" charset="0"/>
              </a:rPr>
              <a:t>without losing information </a:t>
            </a:r>
            <a:r>
              <a:rPr lang="en-US" altLang="en-US" sz="2000" dirty="0">
                <a:solidFill>
                  <a:prstClr val="black"/>
                </a:solidFill>
                <a:latin typeface="Calibri" panose="020F0502020204030204" pitchFamily="34" charset="0"/>
              </a:rPr>
              <a:t>by using functional dependencies</a:t>
            </a:r>
          </a:p>
          <a:p>
            <a:pPr marL="685800">
              <a:spcBef>
                <a:spcPct val="0"/>
              </a:spcBef>
              <a:spcAft>
                <a:spcPts val="1000"/>
              </a:spcAft>
            </a:pPr>
            <a:r>
              <a:rPr lang="en-US" altLang="en-US" sz="2000" dirty="0">
                <a:solidFill>
                  <a:prstClr val="black"/>
                </a:solidFill>
                <a:latin typeface="Calibri" panose="020F0502020204030204" pitchFamily="34" charset="0"/>
              </a:rPr>
              <a:t>The objective is to isolate data to minimize duplicates and so modifications of an attribute can be made in just one table and then propagated through the rest of the database using the defined foreign keys</a:t>
            </a:r>
          </a:p>
          <a:p>
            <a:endParaRPr lang="en-US" dirty="0"/>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14" name="Picture 70" descr="http://utahicelanders.com/wp-content/uploads/2012/12/relational-database-model.gif">
            <a:extLst>
              <a:ext uri="{FF2B5EF4-FFF2-40B4-BE49-F238E27FC236}">
                <a16:creationId xmlns:a16="http://schemas.microsoft.com/office/drawing/2014/main" id="{D1362A26-1384-42EF-ACD4-AFA9CD9BA99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648200" y="1612161"/>
            <a:ext cx="4391025" cy="27907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4B803370-DDFA-45C2-8A1C-42DCD33F0BB2}"/>
              </a:ext>
            </a:extLst>
          </p:cNvPr>
          <p:cNvCxnSpPr/>
          <p:nvPr/>
        </p:nvCxnSpPr>
        <p:spPr>
          <a:xfrm>
            <a:off x="5486400" y="2571750"/>
            <a:ext cx="2071255" cy="7464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6677D52-422A-40C5-8E47-B7D49192238C}"/>
              </a:ext>
            </a:extLst>
          </p:cNvPr>
          <p:cNvSpPr txBox="1"/>
          <p:nvPr/>
        </p:nvSpPr>
        <p:spPr>
          <a:xfrm>
            <a:off x="7295935" y="2579564"/>
            <a:ext cx="687754" cy="307777"/>
          </a:xfrm>
          <a:prstGeom prst="rect">
            <a:avLst/>
          </a:prstGeom>
          <a:noFill/>
        </p:spPr>
        <p:txBody>
          <a:bodyPr wrap="square" rtlCol="0">
            <a:spAutoFit/>
          </a:bodyPr>
          <a:lstStyle/>
          <a:p>
            <a:pPr algn="ctr"/>
            <a:r>
              <a:rPr lang="en-US" sz="1400" dirty="0"/>
              <a:t>BCNF</a:t>
            </a:r>
          </a:p>
        </p:txBody>
      </p:sp>
    </p:spTree>
    <p:extLst>
      <p:ext uri="{BB962C8B-B14F-4D97-AF65-F5344CB8AC3E}">
        <p14:creationId xmlns:p14="http://schemas.microsoft.com/office/powerpoint/2010/main" val="1208774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60960" y="476162"/>
            <a:ext cx="9144000" cy="1826141"/>
          </a:xfrm>
          <a:prstGeom prst="rect">
            <a:avLst/>
          </a:prstGeom>
          <a:noFill/>
        </p:spPr>
        <p:txBody>
          <a:bodyPr wrap="square" lIns="457200" tIns="182880" rIns="457200" bIns="0" rtlCol="0">
            <a:spAutoFit/>
          </a:bodyPr>
          <a:lstStyle/>
          <a:p>
            <a:pPr>
              <a:spcAft>
                <a:spcPts val="1000"/>
              </a:spcAft>
            </a:pPr>
            <a:r>
              <a:rPr lang="en-US" b="1" dirty="0"/>
              <a:t>First normal form (1NF)</a:t>
            </a:r>
          </a:p>
          <a:p>
            <a:pPr marL="800100" lvl="1" indent="-342900">
              <a:spcAft>
                <a:spcPts val="1000"/>
              </a:spcAft>
              <a:buFont typeface="Arial" panose="020B0604020202020204" pitchFamily="34" charset="0"/>
              <a:buChar char="•"/>
            </a:pPr>
            <a:r>
              <a:rPr lang="en-US" altLang="en-US" dirty="0"/>
              <a:t>A relation is in 1NF if and only if the domain of each attribute contains only atomic (indivisible) values and the value of each attribute contains only a single value from that domain </a:t>
            </a:r>
          </a:p>
          <a:p>
            <a:pPr marL="800100" lvl="1" indent="-342900">
              <a:spcAft>
                <a:spcPts val="1000"/>
              </a:spcAft>
              <a:buFont typeface="Arial" panose="020B0604020202020204" pitchFamily="34" charset="0"/>
              <a:buChar char="•"/>
            </a:pPr>
            <a:r>
              <a:rPr lang="en-US" altLang="en-US" dirty="0"/>
              <a:t>No multi-valued attributes. No arrays/lists in a cell.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9" name="Picture 43" descr="http://www.gitta.info/LogicModelin/en/image/1NF.gif">
            <a:extLst>
              <a:ext uri="{FF2B5EF4-FFF2-40B4-BE49-F238E27FC236}">
                <a16:creationId xmlns:a16="http://schemas.microsoft.com/office/drawing/2014/main" id="{556BE0FA-95FE-4AFC-BA85-8A0AAE4E24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99" y="2233800"/>
            <a:ext cx="2328493" cy="26709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45A469D-14AC-46FC-B722-22D8B3286619}"/>
              </a:ext>
            </a:extLst>
          </p:cNvPr>
          <p:cNvSpPr/>
          <p:nvPr/>
        </p:nvSpPr>
        <p:spPr>
          <a:xfrm>
            <a:off x="3216697" y="2321265"/>
            <a:ext cx="5617202" cy="2267287"/>
          </a:xfrm>
          <a:prstGeom prst="rect">
            <a:avLst/>
          </a:prstGeom>
        </p:spPr>
        <p:txBody>
          <a:bodyPr wrap="square">
            <a:spAutoFit/>
          </a:bodyPr>
          <a:lstStyle/>
          <a:p>
            <a:pPr marL="342900" indent="-342900">
              <a:spcAft>
                <a:spcPts val="1000"/>
              </a:spcAft>
              <a:buFont typeface="Wingdings" panose="05000000000000000000" pitchFamily="2" charset="2"/>
              <a:buChar char="§"/>
            </a:pPr>
            <a:r>
              <a:rPr lang="en-US" altLang="en-US" dirty="0"/>
              <a:t>Decomposition of a multi-valued attribute into atomic.</a:t>
            </a:r>
          </a:p>
          <a:p>
            <a:pPr lvl="1">
              <a:spcAft>
                <a:spcPts val="1000"/>
              </a:spcAft>
            </a:pPr>
            <a:r>
              <a:rPr lang="en-US" altLang="en-US" dirty="0"/>
              <a:t>Phone number</a:t>
            </a:r>
            <a:r>
              <a:rPr lang="en-US" altLang="en-US" u="sng" dirty="0"/>
              <a:t>s</a:t>
            </a:r>
            <a:r>
              <a:rPr lang="en-US" altLang="en-US" dirty="0"/>
              <a:t>, email addresse</a:t>
            </a:r>
            <a:r>
              <a:rPr lang="en-US" altLang="en-US" u="sng" dirty="0"/>
              <a:t>s</a:t>
            </a:r>
            <a:r>
              <a:rPr lang="en-US" altLang="en-US" dirty="0"/>
              <a:t>, </a:t>
            </a:r>
            <a:r>
              <a:rPr lang="en-US" altLang="en-US" dirty="0" err="1"/>
              <a:t>etc</a:t>
            </a:r>
            <a:endParaRPr lang="en-US" altLang="en-US" dirty="0"/>
          </a:p>
          <a:p>
            <a:pPr marL="342900" indent="-342900">
              <a:spcAft>
                <a:spcPts val="1000"/>
              </a:spcAft>
              <a:buFont typeface="Wingdings" panose="05000000000000000000" pitchFamily="2" charset="2"/>
              <a:buChar char="§"/>
            </a:pPr>
            <a:r>
              <a:rPr lang="en-US" altLang="en-US" dirty="0"/>
              <a:t>Not 1NF but also recommended:			             Decomposition of a composite attribute into atomic.</a:t>
            </a:r>
          </a:p>
          <a:p>
            <a:pPr lvl="2">
              <a:spcAft>
                <a:spcPts val="1000"/>
              </a:spcAft>
            </a:pPr>
            <a:r>
              <a:rPr lang="en-US" altLang="en-US" dirty="0"/>
              <a:t>Name → FirstName, </a:t>
            </a:r>
            <a:r>
              <a:rPr lang="en-US" altLang="en-US" dirty="0" err="1"/>
              <a:t>MiddleName</a:t>
            </a:r>
            <a:r>
              <a:rPr lang="en-US" altLang="en-US" dirty="0"/>
              <a:t>, </a:t>
            </a:r>
            <a:r>
              <a:rPr lang="en-US" altLang="en-US" dirty="0" err="1"/>
              <a:t>LastName</a:t>
            </a:r>
            <a:endParaRPr lang="en-US" altLang="en-US" dirty="0"/>
          </a:p>
          <a:p>
            <a:pPr lvl="2">
              <a:spcAft>
                <a:spcPts val="0"/>
              </a:spcAft>
            </a:pPr>
            <a:r>
              <a:rPr lang="en-US" altLang="en-US" dirty="0"/>
              <a:t>Address → Street + number + city + state + zip</a:t>
            </a:r>
          </a:p>
        </p:txBody>
      </p:sp>
      <p:sp>
        <p:nvSpPr>
          <p:cNvPr id="13" name="Rectangle 12">
            <a:extLst>
              <a:ext uri="{FF2B5EF4-FFF2-40B4-BE49-F238E27FC236}">
                <a16:creationId xmlns:a16="http://schemas.microsoft.com/office/drawing/2014/main" id="{E7422444-5FBB-456D-8806-E8A64DEA4096}"/>
              </a:ext>
            </a:extLst>
          </p:cNvPr>
          <p:cNvSpPr/>
          <p:nvPr/>
        </p:nvSpPr>
        <p:spPr>
          <a:xfrm>
            <a:off x="1178560" y="1017490"/>
            <a:ext cx="7574280" cy="87734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09567C-BC42-4C1A-9506-38A0DD7E8456}"/>
              </a:ext>
            </a:extLst>
          </p:cNvPr>
          <p:cNvSpPr/>
          <p:nvPr/>
        </p:nvSpPr>
        <p:spPr>
          <a:xfrm>
            <a:off x="238125" y="3166238"/>
            <a:ext cx="3099223" cy="1787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3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2"/>
                                        </p:tgtEl>
                                        <p:attrNameLst>
                                          <p:attrName>ppt_x</p:attrName>
                                        </p:attrNameLst>
                                      </p:cBhvr>
                                      <p:tavLst>
                                        <p:tav tm="0">
                                          <p:val>
                                            <p:strVal val="ppt_x"/>
                                          </p:val>
                                        </p:tav>
                                        <p:tav tm="100000">
                                          <p:val>
                                            <p:strVal val="ppt_x"/>
                                          </p:val>
                                        </p:tav>
                                      </p:tavLst>
                                    </p:anim>
                                    <p:anim calcmode="lin" valueType="num">
                                      <p:cBhvr additive="base">
                                        <p:cTn id="7" dur="500"/>
                                        <p:tgtEl>
                                          <p:spTgt spid="12"/>
                                        </p:tgtEl>
                                        <p:attrNameLst>
                                          <p:attrName>ppt_y</p:attrName>
                                        </p:attrNameLst>
                                      </p:cBhvr>
                                      <p:tavLst>
                                        <p:tav tm="0">
                                          <p:val>
                                            <p:strVal val="ppt_y"/>
                                          </p:val>
                                        </p:tav>
                                        <p:tav tm="100000">
                                          <p:val>
                                            <p:strVal val="1+ppt_h/2"/>
                                          </p:val>
                                        </p:tav>
                                      </p:tavLst>
                                    </p:anim>
                                    <p:set>
                                      <p:cBhvr>
                                        <p:cTn id="8"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149854"/>
          </a:xfrm>
          <a:prstGeom prst="rect">
            <a:avLst/>
          </a:prstGeom>
          <a:noFill/>
          <a:effectLst/>
        </p:spPr>
        <p:txBody>
          <a:bodyPr wrap="square" lIns="457200" tIns="182880" rIns="457200" bIns="0" rtlCol="0">
            <a:spAutoFit/>
          </a:bodyPr>
          <a:lstStyle/>
          <a:p>
            <a:pPr>
              <a:spcAft>
                <a:spcPts val="1000"/>
              </a:spcAft>
            </a:pPr>
            <a:r>
              <a:rPr lang="en-US" b="1" dirty="0"/>
              <a:t>Second normal form (2NF)</a:t>
            </a:r>
          </a:p>
          <a:p>
            <a:pPr marL="800100" lvl="1" indent="-342900">
              <a:spcAft>
                <a:spcPts val="1000"/>
              </a:spcAft>
              <a:buFont typeface="Arial" panose="020B0604020202020204" pitchFamily="34" charset="0"/>
              <a:buChar char="•"/>
            </a:pPr>
            <a:r>
              <a:rPr lang="en-US" altLang="en-US" b="1" dirty="0"/>
              <a:t>Prime Attribute </a:t>
            </a:r>
            <a:r>
              <a:rPr lang="en-US" altLang="en-US" dirty="0"/>
              <a:t>– a part of a candidate key. </a:t>
            </a:r>
            <a:r>
              <a:rPr lang="en-US" altLang="en-US" b="1" dirty="0"/>
              <a:t>Non-prime attribute / non-key attribute</a:t>
            </a:r>
            <a:r>
              <a:rPr lang="en-US" altLang="en-US" dirty="0"/>
              <a:t>: an attribute that is not a part of </a:t>
            </a:r>
            <a:r>
              <a:rPr lang="en-US" altLang="en-US" b="1" dirty="0"/>
              <a:t>any</a:t>
            </a:r>
            <a:r>
              <a:rPr lang="en-US" altLang="en-US" dirty="0"/>
              <a:t> candidate key of the relation</a:t>
            </a:r>
          </a:p>
          <a:p>
            <a:pPr marL="800100" lvl="1" indent="-342900">
              <a:spcAft>
                <a:spcPts val="1000"/>
              </a:spcAft>
              <a:buFont typeface="Arial" panose="020B0604020202020204" pitchFamily="34" charset="0"/>
              <a:buChar char="•"/>
            </a:pPr>
            <a:r>
              <a:rPr lang="en-US" altLang="en-US" dirty="0"/>
              <a:t>A relation is in 2NF if it is in 1NF and </a:t>
            </a:r>
            <a:r>
              <a:rPr lang="en-US" altLang="en-US" b="1" dirty="0"/>
              <a:t>every</a:t>
            </a:r>
            <a:r>
              <a:rPr lang="en-US" altLang="en-US" dirty="0"/>
              <a:t> non-prime attribute of the relation is dependent on the </a:t>
            </a:r>
            <a:r>
              <a:rPr lang="en-US" altLang="en-US" b="1" dirty="0"/>
              <a:t>whole</a:t>
            </a:r>
            <a:r>
              <a:rPr lang="en-US" altLang="en-US" dirty="0"/>
              <a:t> of </a:t>
            </a:r>
            <a:r>
              <a:rPr lang="en-US" altLang="en-US" b="1" dirty="0"/>
              <a:t>every</a:t>
            </a:r>
            <a:r>
              <a:rPr lang="en-US" altLang="en-US" dirty="0"/>
              <a:t> candidate key</a:t>
            </a:r>
            <a:endParaRPr lang="en-US" altLang="en-US" b="1" dirty="0"/>
          </a:p>
          <a:p>
            <a:pPr marL="800100" lvl="1" indent="-342900">
              <a:spcAft>
                <a:spcPts val="1000"/>
              </a:spcAft>
              <a:buFont typeface="Arial" panose="020B0604020202020204" pitchFamily="34" charset="0"/>
              <a:buChar char="•"/>
            </a:pPr>
            <a:r>
              <a:rPr lang="en-US" altLang="en-US" dirty="0"/>
              <a:t>Having a non-prime attribute functionally dependent</a:t>
            </a:r>
            <a:br>
              <a:rPr lang="en-US" altLang="en-US" dirty="0"/>
            </a:br>
            <a:r>
              <a:rPr lang="en-US" altLang="en-US" dirty="0"/>
              <a:t>on </a:t>
            </a:r>
            <a:r>
              <a:rPr lang="en-US" altLang="en-US" b="1" dirty="0"/>
              <a:t>a subset of any candidate key </a:t>
            </a:r>
            <a:r>
              <a:rPr lang="en-US" altLang="en-US" dirty="0"/>
              <a:t>is a violation of 2NF</a:t>
            </a:r>
          </a:p>
          <a:p>
            <a:pPr marL="800100" lvl="1" indent="-342900">
              <a:spcAft>
                <a:spcPts val="1000"/>
              </a:spcAft>
              <a:buFont typeface="Arial" panose="020B0604020202020204" pitchFamily="34" charset="0"/>
              <a:buChar char="•"/>
            </a:pPr>
            <a:r>
              <a:rPr lang="en-US" altLang="en-US" dirty="0"/>
              <a:t>Example:		  F = {</a:t>
            </a:r>
            <a:r>
              <a:rPr lang="en-US" altLang="en-US" dirty="0" err="1"/>
              <a:t>IDSt</a:t>
            </a:r>
            <a:r>
              <a:rPr lang="en-US" altLang="en-US" dirty="0"/>
              <a:t> → </a:t>
            </a:r>
            <a:r>
              <a:rPr lang="en-US" altLang="en-US" dirty="0" err="1"/>
              <a:t>LastName</a:t>
            </a:r>
            <a:r>
              <a:rPr lang="en-US" altLang="en-US" dirty="0"/>
              <a:t>;</a:t>
            </a:r>
            <a:br>
              <a:rPr lang="en-US" altLang="en-US" dirty="0"/>
            </a:br>
            <a:r>
              <a:rPr lang="en-US" altLang="en-US" dirty="0"/>
              <a:t>                                      </a:t>
            </a:r>
            <a:r>
              <a:rPr lang="en-US" altLang="en-US" dirty="0" err="1"/>
              <a:t>IDProf</a:t>
            </a:r>
            <a:r>
              <a:rPr lang="en-US" altLang="en-US" dirty="0"/>
              <a:t> → Prof;</a:t>
            </a:r>
            <a:br>
              <a:rPr lang="en-US" altLang="en-US" dirty="0"/>
            </a:br>
            <a:r>
              <a:rPr lang="en-US" altLang="en-US" dirty="0"/>
              <a:t>                                      </a:t>
            </a:r>
            <a:r>
              <a:rPr lang="en-US" altLang="en-US" dirty="0" err="1"/>
              <a:t>IDSt</a:t>
            </a:r>
            <a:r>
              <a:rPr lang="en-US" altLang="en-US" dirty="0"/>
              <a:t>, </a:t>
            </a:r>
            <a:r>
              <a:rPr lang="en-US" altLang="en-US" dirty="0" err="1"/>
              <a:t>IDProf</a:t>
            </a:r>
            <a:r>
              <a:rPr lang="en-US" altLang="en-US" dirty="0"/>
              <a:t> → Grade }</a:t>
            </a:r>
          </a:p>
          <a:p>
            <a:pPr lvl="5"/>
            <a:r>
              <a:rPr lang="en-US" altLang="en-US" dirty="0"/>
              <a:t>  CK = {</a:t>
            </a:r>
            <a:r>
              <a:rPr lang="en-US" altLang="en-US" dirty="0" err="1"/>
              <a:t>IDSt</a:t>
            </a:r>
            <a:r>
              <a:rPr lang="en-US" altLang="en-US" dirty="0"/>
              <a:t>, </a:t>
            </a:r>
            <a:r>
              <a:rPr lang="en-US" altLang="en-US" dirty="0" err="1"/>
              <a:t>IDProf</a:t>
            </a:r>
            <a:r>
              <a:rPr lang="en-US" altLang="en-US" dirty="0"/>
              <a:t>}</a:t>
            </a:r>
          </a:p>
          <a:p>
            <a:pPr lvl="2"/>
            <a:endParaRPr lang="en-US" altLang="en-US" dirty="0"/>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8" name="Picture 7">
            <a:extLst>
              <a:ext uri="{FF2B5EF4-FFF2-40B4-BE49-F238E27FC236}">
                <a16:creationId xmlns:a16="http://schemas.microsoft.com/office/drawing/2014/main" id="{0514E84F-EBE0-471A-8FFA-AC5E7EE91B4C}"/>
              </a:ext>
            </a:extLst>
          </p:cNvPr>
          <p:cNvPicPr>
            <a:picLocks noChangeAspect="1"/>
          </p:cNvPicPr>
          <p:nvPr/>
        </p:nvPicPr>
        <p:blipFill>
          <a:blip r:embed="rId4"/>
          <a:stretch>
            <a:fillRect/>
          </a:stretch>
        </p:blipFill>
        <p:spPr>
          <a:xfrm>
            <a:off x="6280572" y="2474440"/>
            <a:ext cx="2497668" cy="2644082"/>
          </a:xfrm>
          <a:prstGeom prst="rect">
            <a:avLst/>
          </a:prstGeom>
        </p:spPr>
      </p:pic>
      <p:sp>
        <p:nvSpPr>
          <p:cNvPr id="3" name="Rectangle 2">
            <a:extLst>
              <a:ext uri="{FF2B5EF4-FFF2-40B4-BE49-F238E27FC236}">
                <a16:creationId xmlns:a16="http://schemas.microsoft.com/office/drawing/2014/main" id="{AF054B7D-92B2-45D4-9CB8-8DF9BC09A37D}"/>
              </a:ext>
            </a:extLst>
          </p:cNvPr>
          <p:cNvSpPr/>
          <p:nvPr/>
        </p:nvSpPr>
        <p:spPr>
          <a:xfrm>
            <a:off x="1178560" y="1678186"/>
            <a:ext cx="7533640" cy="62992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92078AF-894C-4582-A265-6670B36DBB0C}"/>
              </a:ext>
            </a:extLst>
          </p:cNvPr>
          <p:cNvSpPr/>
          <p:nvPr/>
        </p:nvSpPr>
        <p:spPr>
          <a:xfrm>
            <a:off x="5987627" y="3312160"/>
            <a:ext cx="3099223" cy="178740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61556A-54A6-40BE-90B8-D9B687F454F8}"/>
              </a:ext>
            </a:extLst>
          </p:cNvPr>
          <p:cNvSpPr txBox="1"/>
          <p:nvPr/>
        </p:nvSpPr>
        <p:spPr>
          <a:xfrm>
            <a:off x="-159143" y="4231882"/>
            <a:ext cx="6439715" cy="830997"/>
          </a:xfrm>
          <a:prstGeom prst="rect">
            <a:avLst/>
          </a:prstGeom>
          <a:noFill/>
        </p:spPr>
        <p:txBody>
          <a:bodyPr wrap="square">
            <a:spAutoFit/>
          </a:bodyPr>
          <a:lstStyle/>
          <a:p>
            <a:pPr lvl="2"/>
            <a:r>
              <a:rPr lang="en-US" altLang="en-US" sz="1600" dirty="0"/>
              <a:t>Students is NOT in 2NF because non-prime attributes (</a:t>
            </a:r>
            <a:r>
              <a:rPr lang="en-US" altLang="en-US" sz="1600" dirty="0" err="1"/>
              <a:t>LastName</a:t>
            </a:r>
            <a:r>
              <a:rPr lang="en-US" altLang="en-US" sz="1600" dirty="0"/>
              <a:t>, Prof) are functionally dependent on a subset of a candidate key. (IDST-&gt;</a:t>
            </a:r>
            <a:r>
              <a:rPr lang="en-US" altLang="en-US" sz="1600" dirty="0" err="1"/>
              <a:t>LastName</a:t>
            </a:r>
            <a:r>
              <a:rPr lang="en-US" altLang="en-US" sz="1600" dirty="0"/>
              <a:t>; </a:t>
            </a:r>
            <a:r>
              <a:rPr lang="en-US" altLang="en-US" sz="1600" dirty="0" err="1"/>
              <a:t>IDProf</a:t>
            </a:r>
            <a:r>
              <a:rPr lang="en-US" altLang="en-US" sz="1600" dirty="0"/>
              <a:t>-&gt;Prof)</a:t>
            </a:r>
          </a:p>
        </p:txBody>
      </p:sp>
    </p:spTree>
    <p:extLst>
      <p:ext uri="{BB962C8B-B14F-4D97-AF65-F5344CB8AC3E}">
        <p14:creationId xmlns:p14="http://schemas.microsoft.com/office/powerpoint/2010/main" val="174183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890E02-B8DE-41F0-916D-1E95FD2EF988}"/>
              </a:ext>
            </a:extLst>
          </p:cNvPr>
          <p:cNvPicPr>
            <a:picLocks noChangeAspect="1"/>
          </p:cNvPicPr>
          <p:nvPr/>
        </p:nvPicPr>
        <p:blipFill>
          <a:blip r:embed="rId3"/>
          <a:stretch>
            <a:fillRect/>
          </a:stretch>
        </p:blipFill>
        <p:spPr>
          <a:xfrm>
            <a:off x="5367359" y="43934"/>
            <a:ext cx="3548423" cy="3756432"/>
          </a:xfrm>
          <a:prstGeom prst="rect">
            <a:avLst/>
          </a:prstGeom>
        </p:spPr>
      </p:pic>
      <p:sp>
        <p:nvSpPr>
          <p:cNvPr id="12" name="Rectangle 11">
            <a:extLst>
              <a:ext uri="{FF2B5EF4-FFF2-40B4-BE49-F238E27FC236}">
                <a16:creationId xmlns:a16="http://schemas.microsoft.com/office/drawing/2014/main" id="{4DD8B1A3-3F17-4E80-98A6-85707F280171}"/>
              </a:ext>
            </a:extLst>
          </p:cNvPr>
          <p:cNvSpPr/>
          <p:nvPr/>
        </p:nvSpPr>
        <p:spPr>
          <a:xfrm>
            <a:off x="5005700" y="457200"/>
            <a:ext cx="3987835" cy="1141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8E48E4-A8FC-4343-9E21-32744D3C0F29}"/>
                  </a:ext>
                </a:extLst>
              </p:cNvPr>
              <p:cNvSpPr txBox="1"/>
              <p:nvPr/>
            </p:nvSpPr>
            <p:spPr>
              <a:xfrm>
                <a:off x="-1" y="457200"/>
                <a:ext cx="6280573" cy="4031873"/>
              </a:xfrm>
              <a:prstGeom prst="rect">
                <a:avLst/>
              </a:prstGeom>
              <a:noFill/>
            </p:spPr>
            <p:txBody>
              <a:bodyPr wrap="square" lIns="457200" tIns="182880" rIns="457200" bIns="0" rtlCol="0">
                <a:spAutoFit/>
              </a:bodyPr>
              <a:lstStyle/>
              <a:p>
                <a:pPr>
                  <a:spcAft>
                    <a:spcPts val="1000"/>
                  </a:spcAft>
                </a:pPr>
                <a:r>
                  <a:rPr lang="en-US" b="1" dirty="0"/>
                  <a:t>Third normal form (3NF)</a:t>
                </a:r>
              </a:p>
              <a:p>
                <a:pPr marL="342900" indent="-342900">
                  <a:spcAft>
                    <a:spcPts val="1000"/>
                  </a:spcAft>
                  <a:buFont typeface="Arial" panose="020B0604020202020204" pitchFamily="34" charset="0"/>
                  <a:buChar char="•"/>
                </a:pPr>
                <a:r>
                  <a:rPr lang="en-US" altLang="en-US" sz="1400" dirty="0"/>
                  <a:t>A relation is in 3NF if it is in 2NF and </a:t>
                </a:r>
                <a:r>
                  <a:rPr lang="en-US" altLang="en-US" sz="1400" b="1" dirty="0"/>
                  <a:t>every</a:t>
                </a:r>
                <a:r>
                  <a:rPr lang="en-US" altLang="en-US" sz="1400" dirty="0"/>
                  <a:t> </a:t>
                </a:r>
                <a:r>
                  <a:rPr lang="en-US" altLang="en-US" sz="1400" b="1" dirty="0"/>
                  <a:t>non-prime attribute</a:t>
                </a:r>
                <a:br>
                  <a:rPr lang="en-US" altLang="en-US" sz="1400" b="1" dirty="0"/>
                </a:br>
                <a:r>
                  <a:rPr lang="en-US" altLang="en-US" sz="1400" dirty="0"/>
                  <a:t>is </a:t>
                </a:r>
                <a:r>
                  <a:rPr lang="en-US" altLang="en-US" sz="1400" b="1" dirty="0"/>
                  <a:t>non-transitively</a:t>
                </a:r>
                <a:r>
                  <a:rPr lang="en-US" altLang="en-US" sz="1400" dirty="0"/>
                  <a:t> dependent on </a:t>
                </a:r>
                <a:r>
                  <a:rPr lang="en-US" altLang="en-US" sz="1400" b="1" dirty="0"/>
                  <a:t>every</a:t>
                </a:r>
                <a:r>
                  <a:rPr lang="en-US" altLang="en-US" sz="1400" dirty="0"/>
                  <a:t> key</a:t>
                </a:r>
              </a:p>
              <a:p>
                <a:pPr marL="342900" indent="-342900">
                  <a:spcAft>
                    <a:spcPts val="1000"/>
                  </a:spcAft>
                  <a:buFont typeface="Arial" panose="020B0604020202020204" pitchFamily="34" charset="0"/>
                  <a:buChar char="•"/>
                </a:pPr>
                <a:r>
                  <a:rPr lang="en-US" altLang="en-US" sz="1400" b="1" dirty="0"/>
                  <a:t>No</a:t>
                </a:r>
                <a:r>
                  <a:rPr lang="en-US" altLang="en-US" sz="1400" dirty="0"/>
                  <a:t> non-prime attributes can depend on other non-prime </a:t>
                </a:r>
                <a:br>
                  <a:rPr lang="en-US" altLang="en-US" sz="1400" dirty="0"/>
                </a:br>
                <a:r>
                  <a:rPr lang="en-US" altLang="en-US" sz="1400" dirty="0"/>
                  <a:t>attributes</a:t>
                </a:r>
              </a:p>
              <a:p>
                <a:pPr marL="342900" indent="-342900">
                  <a:spcAft>
                    <a:spcPts val="1000"/>
                  </a:spcAft>
                  <a:buFont typeface="Arial" panose="020B0604020202020204" pitchFamily="34" charset="0"/>
                  <a:buChar char="•"/>
                </a:pPr>
                <a:r>
                  <a:rPr lang="en-US" altLang="en-US" sz="1400" dirty="0"/>
                  <a:t>All the non-prime attributes </a:t>
                </a:r>
                <a:r>
                  <a:rPr lang="en-US" altLang="en-US" sz="1400" b="1" dirty="0"/>
                  <a:t>must</a:t>
                </a:r>
                <a:r>
                  <a:rPr lang="en-US" altLang="en-US" sz="1400" dirty="0"/>
                  <a:t> depend only on the </a:t>
                </a:r>
                <a:br>
                  <a:rPr lang="en-US" altLang="en-US" sz="1400" dirty="0"/>
                </a:br>
                <a:r>
                  <a:rPr lang="en-US" altLang="en-US" sz="1400" dirty="0"/>
                  <a:t>candidate keys</a:t>
                </a:r>
              </a:p>
              <a:p>
                <a:pPr marL="342900" indent="-342900">
                  <a:spcAft>
                    <a:spcPts val="1000"/>
                  </a:spcAft>
                  <a:buFont typeface="Arial" panose="020B0604020202020204" pitchFamily="34" charset="0"/>
                  <a:buChar char="•"/>
                </a:pPr>
                <a:r>
                  <a:rPr lang="en-US" altLang="en-US" sz="1400" dirty="0"/>
                  <a:t>A relation R with FDs F is in 3NF if, for all X → Y in F</a:t>
                </a:r>
                <a:r>
                  <a:rPr lang="en-US" altLang="en-US" sz="1400" baseline="30000" dirty="0"/>
                  <a:t>+</a:t>
                </a:r>
              </a:p>
              <a:p>
                <a:pPr lvl="2">
                  <a:buSzPct val="75000"/>
                </a:pPr>
                <a:r>
                  <a:rPr lang="en-US" altLang="en-US" sz="1400" dirty="0"/>
                  <a:t>Y </a:t>
                </a:r>
                <a14:m>
                  <m:oMath xmlns:m="http://schemas.openxmlformats.org/officeDocument/2006/math">
                    <m:r>
                      <a:rPr lang="en-US" altLang="en-US" sz="1400" dirty="0">
                        <a:latin typeface="Cambria Math" panose="02040503050406030204" pitchFamily="18" charset="0"/>
                      </a:rPr>
                      <m:t>⊆</m:t>
                    </m:r>
                  </m:oMath>
                </a14:m>
                <a:r>
                  <a:rPr lang="en-US" altLang="en-US" sz="1400" dirty="0"/>
                  <a:t> X   (trivial FD) </a:t>
                </a:r>
                <a:r>
                  <a:rPr lang="en-US" altLang="en-US" sz="1400" b="1" dirty="0"/>
                  <a:t>or</a:t>
                </a:r>
              </a:p>
              <a:p>
                <a:pPr lvl="2">
                  <a:buSzPct val="75000"/>
                </a:pPr>
                <a:r>
                  <a:rPr lang="en-US" altLang="en-US" sz="1400" dirty="0"/>
                  <a:t>X is a </a:t>
                </a:r>
                <a:r>
                  <a:rPr lang="en-US" altLang="en-US" sz="1400" dirty="0" err="1"/>
                  <a:t>superkey</a:t>
                </a:r>
                <a:r>
                  <a:rPr lang="en-US" altLang="en-US" sz="1400" dirty="0"/>
                  <a:t> for R </a:t>
                </a:r>
                <a:r>
                  <a:rPr lang="en-US" altLang="en-US" sz="1400" b="1" dirty="0"/>
                  <a:t>or</a:t>
                </a:r>
              </a:p>
              <a:p>
                <a:pPr lvl="2">
                  <a:spcAft>
                    <a:spcPts val="1000"/>
                  </a:spcAft>
                  <a:buSzPct val="75000"/>
                </a:pPr>
                <a:r>
                  <a:rPr lang="en-US" altLang="en-US" sz="1400" dirty="0"/>
                  <a:t>Each attribute in {Y – X} is a prime attribute</a:t>
                </a:r>
                <a:br>
                  <a:rPr lang="en-US" altLang="en-US" sz="1400" dirty="0"/>
                </a:br>
                <a:endParaRPr lang="en-US" altLang="en-US" sz="1400" dirty="0"/>
              </a:p>
              <a:p>
                <a:pPr marL="342900" indent="-342900">
                  <a:spcAft>
                    <a:spcPts val="1000"/>
                  </a:spcAft>
                  <a:buFont typeface="Arial" panose="020B0604020202020204" pitchFamily="34" charset="0"/>
                  <a:buChar char="•"/>
                </a:pPr>
                <a:r>
                  <a:rPr lang="en-US" altLang="en-US" sz="1400" dirty="0"/>
                  <a:t>3NF is violated when a non-key attribute depends on another non-key attribute</a:t>
                </a:r>
              </a:p>
            </p:txBody>
          </p:sp>
        </mc:Choice>
        <mc:Fallback xmlns="">
          <p:sp>
            <p:nvSpPr>
              <p:cNvPr id="7" name="TextBox 6">
                <a:extLst>
                  <a:ext uri="{FF2B5EF4-FFF2-40B4-BE49-F238E27FC236}">
                    <a16:creationId xmlns:a16="http://schemas.microsoft.com/office/drawing/2014/main" id="{2F8E48E4-A8FC-4343-9E21-32744D3C0F29}"/>
                  </a:ext>
                </a:extLst>
              </p:cNvPr>
              <p:cNvSpPr txBox="1">
                <a:spLocks noRot="1" noChangeAspect="1" noMove="1" noResize="1" noEditPoints="1" noAdjustHandles="1" noChangeArrowheads="1" noChangeShapeType="1" noTextEdit="1"/>
              </p:cNvSpPr>
              <p:nvPr/>
            </p:nvSpPr>
            <p:spPr>
              <a:xfrm>
                <a:off x="-1" y="457200"/>
                <a:ext cx="6280573" cy="4031873"/>
              </a:xfrm>
              <a:prstGeom prst="rect">
                <a:avLst/>
              </a:prstGeom>
              <a:blipFill>
                <a:blip r:embed="rId4"/>
                <a:stretch>
                  <a:fillRect b="-1815"/>
                </a:stretch>
              </a:blipFill>
            </p:spPr>
            <p:txBody>
              <a:bodyPr/>
              <a:lstStyle/>
              <a:p>
                <a:r>
                  <a:rPr lang="en-US">
                    <a:noFill/>
                  </a:rPr>
                  <a:t> </a:t>
                </a:r>
              </a:p>
            </p:txBody>
          </p:sp>
        </mc:Fallback>
      </mc:AlternateContent>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5">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0274319B-8722-45AA-B20D-0C2A5460C37B}"/>
              </a:ext>
            </a:extLst>
          </p:cNvPr>
          <p:cNvSpPr/>
          <p:nvPr/>
        </p:nvSpPr>
        <p:spPr>
          <a:xfrm>
            <a:off x="588106" y="997466"/>
            <a:ext cx="4989128" cy="50308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E3F34B-3E6E-47F6-AB17-C5670B49A129}"/>
              </a:ext>
            </a:extLst>
          </p:cNvPr>
          <p:cNvSpPr/>
          <p:nvPr/>
        </p:nvSpPr>
        <p:spPr>
          <a:xfrm>
            <a:off x="1088292" y="2978934"/>
            <a:ext cx="4046415" cy="74745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8D5516-7609-47F0-88DF-D8CD831AF91E}"/>
              </a:ext>
            </a:extLst>
          </p:cNvPr>
          <p:cNvSpPr txBox="1"/>
          <p:nvPr/>
        </p:nvSpPr>
        <p:spPr>
          <a:xfrm>
            <a:off x="6055630" y="4062422"/>
            <a:ext cx="2526082" cy="276999"/>
          </a:xfrm>
          <a:prstGeom prst="rect">
            <a:avLst/>
          </a:prstGeom>
          <a:noFill/>
        </p:spPr>
        <p:txBody>
          <a:bodyPr wrap="square" rtlCol="0">
            <a:spAutoFit/>
          </a:bodyPr>
          <a:lstStyle/>
          <a:p>
            <a:r>
              <a:rPr lang="en-US" sz="1200" b="1" i="1" dirty="0"/>
              <a:t>(Note – that we’re already in 3NF!)</a:t>
            </a:r>
          </a:p>
        </p:txBody>
      </p:sp>
    </p:spTree>
    <p:extLst>
      <p:ext uri="{BB962C8B-B14F-4D97-AF65-F5344CB8AC3E}">
        <p14:creationId xmlns:p14="http://schemas.microsoft.com/office/powerpoint/2010/main" val="2659897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4E365F8-355C-45F1-A941-3F424A2362CA}"/>
              </a:ext>
            </a:extLst>
          </p:cNvPr>
          <p:cNvPicPr>
            <a:picLocks noChangeAspect="1"/>
          </p:cNvPicPr>
          <p:nvPr/>
        </p:nvPicPr>
        <p:blipFill>
          <a:blip r:embed="rId3"/>
          <a:stretch>
            <a:fillRect/>
          </a:stretch>
        </p:blipFill>
        <p:spPr>
          <a:xfrm>
            <a:off x="5367359" y="43934"/>
            <a:ext cx="3548423" cy="3756432"/>
          </a:xfrm>
          <a:prstGeom prst="rect">
            <a:avLst/>
          </a:prstGeom>
        </p:spPr>
      </p:pic>
      <p:sp>
        <p:nvSpPr>
          <p:cNvPr id="11" name="Rectangle 10">
            <a:extLst>
              <a:ext uri="{FF2B5EF4-FFF2-40B4-BE49-F238E27FC236}">
                <a16:creationId xmlns:a16="http://schemas.microsoft.com/office/drawing/2014/main" id="{22B99C84-6C61-4D50-8050-E9961CB8448D}"/>
              </a:ext>
            </a:extLst>
          </p:cNvPr>
          <p:cNvSpPr/>
          <p:nvPr/>
        </p:nvSpPr>
        <p:spPr>
          <a:xfrm>
            <a:off x="5005700" y="457200"/>
            <a:ext cx="3987835" cy="11414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5" y="43934"/>
            <a:ext cx="2000869" cy="369332"/>
          </a:xfrm>
          <a:prstGeom prst="rect">
            <a:avLst/>
          </a:prstGeom>
          <a:noFill/>
        </p:spPr>
        <p:txBody>
          <a:bodyPr wrap="none" rtlCol="0">
            <a:spAutoFit/>
          </a:bodyPr>
          <a:lstStyle/>
          <a:p>
            <a:pPr algn="r"/>
            <a:r>
              <a:rPr lang="en-US" b="1" dirty="0"/>
              <a:t>Quiz 3 Study Guide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8E48E4-A8FC-4343-9E21-32744D3C0F29}"/>
                  </a:ext>
                </a:extLst>
              </p:cNvPr>
              <p:cNvSpPr txBox="1"/>
              <p:nvPr/>
            </p:nvSpPr>
            <p:spPr>
              <a:xfrm>
                <a:off x="-1" y="457200"/>
                <a:ext cx="5386583" cy="1923604"/>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Boyce-Codd normal form (BCNF)</a:t>
                </a:r>
              </a:p>
              <a:p>
                <a:pPr marL="342900" indent="-342900">
                  <a:spcAft>
                    <a:spcPts val="1000"/>
                  </a:spcAft>
                  <a:buFont typeface="Arial" panose="020B0604020202020204" pitchFamily="34" charset="0"/>
                  <a:buChar char="•"/>
                </a:pPr>
                <a:r>
                  <a:rPr lang="en-US" altLang="en-US" sz="1400" dirty="0"/>
                  <a:t>All redundancy based on functional dependency is removed </a:t>
                </a:r>
              </a:p>
              <a:p>
                <a:pPr marL="342900" indent="-342900">
                  <a:spcAft>
                    <a:spcPts val="1000"/>
                  </a:spcAft>
                  <a:buFont typeface="Arial" panose="020B0604020202020204" pitchFamily="34" charset="0"/>
                  <a:buChar char="•"/>
                </a:pPr>
                <a:r>
                  <a:rPr lang="en-US" altLang="en-US" sz="1400" dirty="0"/>
                  <a:t>A relation R with FDs F is in BCNF if, for all X → Y  in F</a:t>
                </a:r>
                <a:r>
                  <a:rPr lang="en-US" altLang="en-US" sz="1400" baseline="30000" dirty="0"/>
                  <a:t>+</a:t>
                </a:r>
              </a:p>
              <a:p>
                <a:pPr marL="1257300" lvl="2" indent="-342900">
                  <a:buSzPct val="75000"/>
                  <a:buFont typeface="Arial" panose="020B0604020202020204" pitchFamily="34" charset="0"/>
                  <a:buChar char="•"/>
                </a:pPr>
                <a:r>
                  <a:rPr lang="en-US" altLang="en-US" sz="1400" dirty="0"/>
                  <a:t>Y </a:t>
                </a:r>
                <a14:m>
                  <m:oMath xmlns:m="http://schemas.openxmlformats.org/officeDocument/2006/math">
                    <m:r>
                      <a:rPr lang="en-US" altLang="en-US" sz="1400" dirty="0">
                        <a:latin typeface="Cambria Math" panose="02040503050406030204" pitchFamily="18" charset="0"/>
                      </a:rPr>
                      <m:t>⊆</m:t>
                    </m:r>
                  </m:oMath>
                </a14:m>
                <a:r>
                  <a:rPr lang="en-US" altLang="en-US" sz="1400" dirty="0"/>
                  <a:t> X (trivial FD) </a:t>
                </a:r>
                <a:r>
                  <a:rPr lang="en-US" altLang="en-US" sz="1400" b="1" dirty="0"/>
                  <a:t>or</a:t>
                </a:r>
              </a:p>
              <a:p>
                <a:pPr marL="1257300" lvl="2" indent="-342900">
                  <a:spcAft>
                    <a:spcPts val="1000"/>
                  </a:spcAft>
                  <a:buSzPct val="75000"/>
                  <a:buFont typeface="Arial" panose="020B0604020202020204" pitchFamily="34" charset="0"/>
                  <a:buChar char="•"/>
                </a:pPr>
                <a:r>
                  <a:rPr lang="en-US" altLang="en-US" sz="1400" dirty="0"/>
                  <a:t>X is a </a:t>
                </a:r>
                <a:r>
                  <a:rPr lang="en-US" altLang="en-US" sz="1400" dirty="0" err="1"/>
                  <a:t>superkey</a:t>
                </a:r>
                <a:r>
                  <a:rPr lang="en-US" altLang="en-US" sz="1400" dirty="0"/>
                  <a:t> for R</a:t>
                </a:r>
              </a:p>
            </p:txBody>
          </p:sp>
        </mc:Choice>
        <mc:Fallback xmlns="">
          <p:sp>
            <p:nvSpPr>
              <p:cNvPr id="7" name="TextBox 6">
                <a:extLst>
                  <a:ext uri="{FF2B5EF4-FFF2-40B4-BE49-F238E27FC236}">
                    <a16:creationId xmlns:a16="http://schemas.microsoft.com/office/drawing/2014/main" id="{2F8E48E4-A8FC-4343-9E21-32744D3C0F29}"/>
                  </a:ext>
                </a:extLst>
              </p:cNvPr>
              <p:cNvSpPr txBox="1">
                <a:spLocks noRot="1" noChangeAspect="1" noMove="1" noResize="1" noEditPoints="1" noAdjustHandles="1" noChangeArrowheads="1" noChangeShapeType="1" noTextEdit="1"/>
              </p:cNvSpPr>
              <p:nvPr/>
            </p:nvSpPr>
            <p:spPr>
              <a:xfrm>
                <a:off x="-1" y="457200"/>
                <a:ext cx="5386583" cy="1923604"/>
              </a:xfrm>
              <a:prstGeom prst="rect">
                <a:avLst/>
              </a:prstGeom>
              <a:blipFill>
                <a:blip r:embed="rId4"/>
                <a:stretch>
                  <a:fillRect b="-4747"/>
                </a:stretch>
              </a:blipFill>
            </p:spPr>
            <p:txBody>
              <a:bodyPr/>
              <a:lstStyle/>
              <a:p>
                <a:r>
                  <a:rPr lang="en-US">
                    <a:noFill/>
                  </a:rPr>
                  <a:t> </a:t>
                </a:r>
              </a:p>
            </p:txBody>
          </p:sp>
        </mc:Fallback>
      </mc:AlternateContent>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5">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4ECD1FD4-343D-4BCF-B45B-52AEEC470C45}"/>
              </a:ext>
            </a:extLst>
          </p:cNvPr>
          <p:cNvSpPr/>
          <p:nvPr/>
        </p:nvSpPr>
        <p:spPr>
          <a:xfrm>
            <a:off x="192266" y="1578230"/>
            <a:ext cx="4573514" cy="8465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6DB83A9-F4EA-4F9E-9610-D3A6960C25EC}"/>
              </a:ext>
            </a:extLst>
          </p:cNvPr>
          <p:cNvPicPr>
            <a:picLocks noChangeAspect="1"/>
          </p:cNvPicPr>
          <p:nvPr/>
        </p:nvPicPr>
        <p:blipFill>
          <a:blip r:embed="rId6"/>
          <a:stretch>
            <a:fillRect/>
          </a:stretch>
        </p:blipFill>
        <p:spPr>
          <a:xfrm>
            <a:off x="314780" y="2898318"/>
            <a:ext cx="4475515" cy="916728"/>
          </a:xfrm>
          <a:prstGeom prst="rect">
            <a:avLst/>
          </a:prstGeom>
        </p:spPr>
      </p:pic>
      <p:sp>
        <p:nvSpPr>
          <p:cNvPr id="6" name="Rectangle 5">
            <a:extLst>
              <a:ext uri="{FF2B5EF4-FFF2-40B4-BE49-F238E27FC236}">
                <a16:creationId xmlns:a16="http://schemas.microsoft.com/office/drawing/2014/main" id="{511F05D7-A3ED-4671-B738-693BE80DD4A2}"/>
              </a:ext>
            </a:extLst>
          </p:cNvPr>
          <p:cNvSpPr/>
          <p:nvPr/>
        </p:nvSpPr>
        <p:spPr>
          <a:xfrm>
            <a:off x="433699" y="4050624"/>
            <a:ext cx="5337315" cy="646331"/>
          </a:xfrm>
          <a:prstGeom prst="rect">
            <a:avLst/>
          </a:prstGeom>
        </p:spPr>
        <p:txBody>
          <a:bodyPr wrap="square">
            <a:spAutoFit/>
          </a:bodyPr>
          <a:lstStyle/>
          <a:p>
            <a:pPr>
              <a:spcAft>
                <a:spcPts val="1000"/>
              </a:spcAft>
            </a:pPr>
            <a:r>
              <a:rPr lang="en-US" altLang="en-US" b="1" i="1" dirty="0"/>
              <a:t>“The key, the whole key, and nothing but the key, so help me Codd”</a:t>
            </a:r>
          </a:p>
        </p:txBody>
      </p:sp>
      <p:sp>
        <p:nvSpPr>
          <p:cNvPr id="12" name="TextBox 11">
            <a:extLst>
              <a:ext uri="{FF2B5EF4-FFF2-40B4-BE49-F238E27FC236}">
                <a16:creationId xmlns:a16="http://schemas.microsoft.com/office/drawing/2014/main" id="{F61EEFB1-0B13-4F7E-B11C-DCC7123F0EA7}"/>
              </a:ext>
            </a:extLst>
          </p:cNvPr>
          <p:cNvSpPr txBox="1"/>
          <p:nvPr/>
        </p:nvSpPr>
        <p:spPr>
          <a:xfrm>
            <a:off x="5530664" y="3779089"/>
            <a:ext cx="2937905" cy="276999"/>
          </a:xfrm>
          <a:prstGeom prst="rect">
            <a:avLst/>
          </a:prstGeom>
          <a:noFill/>
        </p:spPr>
        <p:txBody>
          <a:bodyPr wrap="square" rtlCol="0">
            <a:spAutoFit/>
          </a:bodyPr>
          <a:lstStyle/>
          <a:p>
            <a:r>
              <a:rPr lang="en-US" sz="1200" b="1" i="1" dirty="0"/>
              <a:t>(Note – that we’re already in BCNF, too!)</a:t>
            </a:r>
          </a:p>
        </p:txBody>
      </p:sp>
    </p:spTree>
    <p:extLst>
      <p:ext uri="{BB962C8B-B14F-4D97-AF65-F5344CB8AC3E}">
        <p14:creationId xmlns:p14="http://schemas.microsoft.com/office/powerpoint/2010/main" val="3689052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221669"/>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Fourth normal form (4NF)</a:t>
            </a:r>
          </a:p>
          <a:p>
            <a:pPr marL="800100" lvl="1" indent="-342900" algn="just">
              <a:spcAft>
                <a:spcPts val="1000"/>
              </a:spcAft>
              <a:buFont typeface="Arial" panose="020B0604020202020204" pitchFamily="34" charset="0"/>
              <a:buChar char="•"/>
            </a:pPr>
            <a:r>
              <a:rPr lang="en-US" altLang="en-US" dirty="0"/>
              <a:t>A relation schema </a:t>
            </a:r>
            <a:r>
              <a:rPr lang="en-US" altLang="en-US" i="1" dirty="0"/>
              <a:t>R</a:t>
            </a:r>
            <a:r>
              <a:rPr lang="en-US" altLang="en-US" dirty="0"/>
              <a:t> is in 4NF if it is in BNCF with respect to the functional dependencies and if for all multivalued dependencies in </a:t>
            </a:r>
            <a:r>
              <a:rPr lang="en-US" altLang="en-US" i="1" dirty="0"/>
              <a:t>F</a:t>
            </a:r>
            <a:r>
              <a:rPr lang="en-US" altLang="en-US" baseline="30000" dirty="0"/>
              <a:t>+</a:t>
            </a:r>
            <a:r>
              <a:rPr lang="en-US" altLang="en-US" dirty="0"/>
              <a:t> in the form</a:t>
            </a:r>
            <a:br>
              <a:rPr lang="en-US" altLang="en-US" dirty="0"/>
            </a:br>
            <a:r>
              <a:rPr lang="en-US" altLang="en-US" dirty="0">
                <a:sym typeface="Symbol" panose="05050102010706020507" pitchFamily="18" charset="2"/>
              </a:rPr>
              <a:t></a:t>
            </a:r>
            <a:r>
              <a:rPr lang="en-US" altLang="en-US" dirty="0">
                <a:sym typeface="Greek Symbols" pitchFamily="18" charset="2"/>
              </a:rPr>
              <a:t> </a:t>
            </a:r>
            <a:r>
              <a:rPr lang="en-US" altLang="en-US" b="1" dirty="0">
                <a:sym typeface="Symbol" panose="05050102010706020507" pitchFamily="18" charset="2"/>
              </a:rPr>
              <a:t></a:t>
            </a:r>
            <a:r>
              <a:rPr lang="en-US" altLang="en-US" i="1" dirty="0">
                <a:sym typeface="Monotype Sorts"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at least one of the following hold:</a:t>
            </a:r>
          </a:p>
          <a:p>
            <a:pPr marL="1257300" lvl="2" indent="-342900">
              <a:spcAft>
                <a:spcPts val="1000"/>
              </a:spcAft>
              <a:buFont typeface="Courier New" panose="02070309020205020404" pitchFamily="49" charset="0"/>
              <a:buChar char="o"/>
            </a:pPr>
            <a:r>
              <a:rPr lang="en-US" altLang="en-US" dirty="0">
                <a:sym typeface="Symbol" panose="05050102010706020507" pitchFamily="18" charset="2"/>
              </a:rPr>
              <a:t></a:t>
            </a:r>
            <a:r>
              <a:rPr lang="en-US" altLang="en-US" dirty="0">
                <a:sym typeface="Greek Symbols" pitchFamily="18" charset="2"/>
              </a:rPr>
              <a:t> </a:t>
            </a:r>
            <a:r>
              <a:rPr lang="en-US" altLang="en-US" b="1" dirty="0">
                <a:sym typeface="Symbol" panose="05050102010706020507" pitchFamily="18" charset="2"/>
              </a:rPr>
              <a:t></a:t>
            </a:r>
            <a:r>
              <a:rPr lang="en-US" altLang="en-US" i="1" dirty="0">
                <a:sym typeface="Monotype Sorts" charset="2"/>
              </a:rPr>
              <a:t> </a:t>
            </a:r>
            <a:r>
              <a:rPr lang="en-US" altLang="en-US" dirty="0">
                <a:sym typeface="Symbol" panose="05050102010706020507" pitchFamily="18" charset="2"/>
              </a:rPr>
              <a:t></a:t>
            </a:r>
            <a:r>
              <a:rPr lang="en-US" altLang="en-US" dirty="0">
                <a:sym typeface="Greek Symbols" pitchFamily="18" charset="2"/>
              </a:rPr>
              <a:t> is trivial </a:t>
            </a:r>
            <a:r>
              <a:rPr lang="en-US" altLang="en-US" b="1" dirty="0">
                <a:sym typeface="Greek Symbols" pitchFamily="18" charset="2"/>
              </a:rPr>
              <a:t>or</a:t>
            </a:r>
          </a:p>
          <a:p>
            <a:pPr marL="1257300" lvl="2" indent="-342900">
              <a:spcAft>
                <a:spcPts val="1000"/>
              </a:spcAft>
              <a:buFont typeface="Courier New" panose="02070309020205020404" pitchFamily="49" charset="0"/>
              <a:buChar char="o"/>
            </a:pPr>
            <a:r>
              <a:rPr lang="en-US" altLang="en-US" dirty="0">
                <a:sym typeface="Symbol" panose="05050102010706020507" pitchFamily="18" charset="2"/>
              </a:rPr>
              <a:t></a:t>
            </a:r>
            <a:r>
              <a:rPr lang="en-US" altLang="en-US" dirty="0">
                <a:sym typeface="Greek Symbols" pitchFamily="18" charset="2"/>
              </a:rPr>
              <a:t> is a </a:t>
            </a:r>
            <a:r>
              <a:rPr lang="en-US" altLang="en-US" dirty="0" err="1">
                <a:sym typeface="Greek Symbols" pitchFamily="18" charset="2"/>
              </a:rPr>
              <a:t>superkey</a:t>
            </a:r>
            <a:r>
              <a:rPr lang="en-US" altLang="en-US" dirty="0">
                <a:sym typeface="Greek Symbols" pitchFamily="18" charset="2"/>
              </a:rPr>
              <a:t> for schema </a:t>
            </a:r>
            <a:r>
              <a:rPr lang="en-US" altLang="en-US" i="1" dirty="0">
                <a:sym typeface="Greek Symbols" pitchFamily="18" charset="2"/>
              </a:rPr>
              <a:t>R</a:t>
            </a:r>
            <a:r>
              <a:rPr lang="en-US" altLang="en-US" b="1" i="1" dirty="0">
                <a:sym typeface="Greek Symbols" pitchFamily="18" charset="2"/>
              </a:rPr>
              <a:t> </a:t>
            </a:r>
            <a:r>
              <a:rPr lang="en-US" altLang="en-US" b="1" dirty="0">
                <a:sym typeface="Greek Symbols" pitchFamily="18" charset="2"/>
              </a:rPr>
              <a:t>or</a:t>
            </a:r>
            <a:endParaRPr lang="en-US" altLang="en-US" b="1" i="1" dirty="0">
              <a:sym typeface="Greek Symbols" pitchFamily="18" charset="2"/>
            </a:endParaRPr>
          </a:p>
          <a:p>
            <a:pPr marL="1257300" lvl="2" indent="-342900">
              <a:spcAft>
                <a:spcPts val="1000"/>
              </a:spcAft>
              <a:buFont typeface="Courier New" panose="02070309020205020404" pitchFamily="49" charset="0"/>
              <a:buChar char="o"/>
            </a:pPr>
            <a:r>
              <a:rPr lang="en-US" altLang="en-US" dirty="0">
                <a:sym typeface="Symbol" panose="05050102010706020507" pitchFamily="18" charset="2"/>
              </a:rPr>
              <a:t></a:t>
            </a:r>
            <a:r>
              <a:rPr lang="en-US" altLang="en-US" dirty="0">
                <a:sym typeface="Greek Symbols" pitchFamily="18" charset="2"/>
              </a:rPr>
              <a:t> and </a:t>
            </a:r>
            <a:r>
              <a:rPr lang="en-US" altLang="en-US" dirty="0">
                <a:sym typeface="Symbol" panose="05050102010706020507" pitchFamily="18" charset="2"/>
              </a:rPr>
              <a:t></a:t>
            </a:r>
            <a:r>
              <a:rPr lang="en-US" altLang="en-US" dirty="0">
                <a:sym typeface="Greek Symbols" pitchFamily="18" charset="2"/>
              </a:rPr>
              <a:t> together form the whole set of attributes of the relation</a:t>
            </a:r>
          </a:p>
          <a:p>
            <a:pPr marL="800100" lvl="1" indent="-342900">
              <a:spcAft>
                <a:spcPts val="1000"/>
              </a:spcAft>
              <a:buFont typeface="Arial" panose="020B0604020202020204" pitchFamily="34" charset="0"/>
              <a:buChar char="•"/>
            </a:pPr>
            <a:r>
              <a:rPr lang="en-US" altLang="en-US" i="1" dirty="0">
                <a:sym typeface="Greek Symbols" pitchFamily="18" charset="2"/>
              </a:rPr>
              <a:t>A relation is in 4NF if it is in BCNF, if for each of it’s non-trivial multivalued dependencies, the left-hand side is a </a:t>
            </a:r>
            <a:r>
              <a:rPr lang="en-US" altLang="en-US" i="1" dirty="0" err="1">
                <a:sym typeface="Greek Symbols" pitchFamily="18" charset="2"/>
              </a:rPr>
              <a:t>superkey</a:t>
            </a:r>
            <a:endParaRPr lang="en-US" altLang="en-US" i="1" dirty="0">
              <a:sym typeface="Greek Symbols" pitchFamily="18" charset="2"/>
            </a:endParaRPr>
          </a:p>
          <a:p>
            <a:pPr marL="800100" lvl="1" indent="-342900">
              <a:spcAft>
                <a:spcPts val="1000"/>
              </a:spcAft>
              <a:buFont typeface="Arial" panose="020B0604020202020204" pitchFamily="34" charset="0"/>
              <a:buChar char="•"/>
            </a:pPr>
            <a:endParaRPr lang="en-US" altLang="en-US" dirty="0">
              <a:sym typeface="Greek Symbols" pitchFamily="18" charset="2"/>
            </a:endParaRPr>
          </a:p>
          <a:p>
            <a:pPr marL="800100" lvl="1" indent="-342900">
              <a:spcAft>
                <a:spcPts val="1000"/>
              </a:spcAft>
              <a:buFont typeface="Arial" panose="020B0604020202020204" pitchFamily="34" charset="0"/>
              <a:buChar char="•"/>
            </a:pPr>
            <a:r>
              <a:rPr lang="en-US" altLang="en-US" b="1" dirty="0">
                <a:sym typeface="Greek Symbols" pitchFamily="18" charset="2"/>
              </a:rPr>
              <a:t>[</a:t>
            </a:r>
            <a:r>
              <a:rPr lang="en-US" altLang="en-US" b="1" dirty="0">
                <a:solidFill>
                  <a:srgbClr val="FF0000"/>
                </a:solidFill>
                <a:sym typeface="Greek Symbols" pitchFamily="18" charset="2"/>
              </a:rPr>
              <a:t>CRITICAL</a:t>
            </a:r>
            <a:r>
              <a:rPr lang="en-US" altLang="en-US" b="1" dirty="0">
                <a:sym typeface="Greek Symbols" pitchFamily="18" charset="2"/>
              </a:rPr>
              <a:t>]</a:t>
            </a:r>
            <a:r>
              <a:rPr lang="en-US" altLang="en-US" dirty="0">
                <a:sym typeface="Greek Symbols" pitchFamily="18" charset="2"/>
              </a:rPr>
              <a:t> The right side of a MVD </a:t>
            </a:r>
            <a:r>
              <a:rPr lang="en-US" altLang="en-US" sz="2400" b="1" dirty="0">
                <a:solidFill>
                  <a:srgbClr val="FF0000"/>
                </a:solidFill>
                <a:sym typeface="Greek Symbols" pitchFamily="18" charset="2"/>
              </a:rPr>
              <a:t>cannot</a:t>
            </a:r>
            <a:r>
              <a:rPr lang="en-US" altLang="en-US" dirty="0">
                <a:sym typeface="Greek Symbols" pitchFamily="18" charset="2"/>
              </a:rPr>
              <a:t> be split nor combined, e.g.</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TextBox 7">
            <a:extLst>
              <a:ext uri="{FF2B5EF4-FFF2-40B4-BE49-F238E27FC236}">
                <a16:creationId xmlns:a16="http://schemas.microsoft.com/office/drawing/2014/main" id="{2F615774-45BC-4A33-B5E5-2826B0192033}"/>
              </a:ext>
            </a:extLst>
          </p:cNvPr>
          <p:cNvSpPr txBox="1"/>
          <p:nvPr/>
        </p:nvSpPr>
        <p:spPr>
          <a:xfrm>
            <a:off x="1204924" y="4637008"/>
            <a:ext cx="4612640" cy="369332"/>
          </a:xfrm>
          <a:prstGeom prst="rect">
            <a:avLst/>
          </a:prstGeom>
          <a:noFill/>
        </p:spPr>
        <p:txBody>
          <a:bodyPr wrap="square">
            <a:spAutoFit/>
          </a:bodyPr>
          <a:lstStyle/>
          <a:p>
            <a:r>
              <a:rPr lang="en-US" altLang="en-US" dirty="0">
                <a:sym typeface="Greek Symbols" pitchFamily="18" charset="2"/>
              </a:rPr>
              <a:t>Location </a:t>
            </a:r>
            <a:r>
              <a:rPr lang="en-US" altLang="en-US" dirty="0">
                <a:sym typeface="Symbol" panose="05050102010706020507" pitchFamily="18" charset="2"/>
              </a:rPr>
              <a:t></a:t>
            </a:r>
            <a:r>
              <a:rPr lang="en-US" altLang="en-US" dirty="0">
                <a:sym typeface="Monotype Sorts" charset="2"/>
              </a:rPr>
              <a:t> </a:t>
            </a:r>
            <a:r>
              <a:rPr lang="en-US" altLang="en-US" dirty="0">
                <a:sym typeface="Symbol" panose="05050102010706020507" pitchFamily="18" charset="2"/>
              </a:rPr>
              <a:t>Street, City, State, ZIP</a:t>
            </a:r>
            <a:endParaRPr lang="en-US" dirty="0"/>
          </a:p>
        </p:txBody>
      </p:sp>
    </p:spTree>
    <p:extLst>
      <p:ext uri="{BB962C8B-B14F-4D97-AF65-F5344CB8AC3E}">
        <p14:creationId xmlns:p14="http://schemas.microsoft.com/office/powerpoint/2010/main" val="3420500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7022506" y="43934"/>
            <a:ext cx="2000868" cy="369332"/>
          </a:xfrm>
          <a:prstGeom prst="rect">
            <a:avLst/>
          </a:prstGeom>
          <a:noFill/>
        </p:spPr>
        <p:txBody>
          <a:bodyPr wrap="none" rtlCol="0">
            <a:spAutoFit/>
          </a:bodyPr>
          <a:lstStyle/>
          <a:p>
            <a:pPr algn="r"/>
            <a:r>
              <a:rPr lang="en-US" b="1" dirty="0"/>
              <a:t>Quiz 3 Study Guide</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2508379"/>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b="1" dirty="0"/>
              <a:t>Fifth normal form (5NF) a.k.a. project-join normal form (PJNF)</a:t>
            </a:r>
          </a:p>
          <a:p>
            <a:pPr marL="742950" lvl="1" indent="-285750">
              <a:spcAft>
                <a:spcPts val="1000"/>
              </a:spcAft>
              <a:buFont typeface="Arial" panose="020B0604020202020204" pitchFamily="34" charset="0"/>
              <a:buChar char="•"/>
            </a:pPr>
            <a:r>
              <a:rPr lang="en-US" altLang="en-US" dirty="0"/>
              <a:t>Reduces redundancy in relational databases recording multi-valued facts by isolating semantically related multiple relationships</a:t>
            </a:r>
          </a:p>
          <a:p>
            <a:pPr marL="742950" lvl="1" indent="-285750">
              <a:spcAft>
                <a:spcPts val="1000"/>
              </a:spcAft>
              <a:buFont typeface="Arial" panose="020B0604020202020204" pitchFamily="34" charset="0"/>
              <a:buChar char="•"/>
            </a:pPr>
            <a:r>
              <a:rPr lang="en-US" altLang="en-US" i="1" dirty="0"/>
              <a:t>A table is said to be in the 5NF if and only if every non-trivial join dependency is implied by the candidate keys</a:t>
            </a:r>
          </a:p>
          <a:p>
            <a:pPr marL="742950" lvl="1" indent="-285750">
              <a:spcAft>
                <a:spcPts val="1000"/>
              </a:spcAft>
              <a:buFont typeface="Arial" panose="020B0604020202020204" pitchFamily="34" charset="0"/>
              <a:buChar char="•"/>
            </a:pPr>
            <a:r>
              <a:rPr lang="en-US" altLang="en-US" dirty="0"/>
              <a:t>A table is in 5NF if it cannot be decomposed into any smaller tables with different keys that when joined produce the original relation</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8" name="Picture 7">
            <a:extLst>
              <a:ext uri="{FF2B5EF4-FFF2-40B4-BE49-F238E27FC236}">
                <a16:creationId xmlns:a16="http://schemas.microsoft.com/office/drawing/2014/main" id="{3FE54A2C-DDC8-48E2-B177-18B60704F8B6}"/>
              </a:ext>
            </a:extLst>
          </p:cNvPr>
          <p:cNvPicPr>
            <a:picLocks noChangeAspect="1"/>
          </p:cNvPicPr>
          <p:nvPr/>
        </p:nvPicPr>
        <p:blipFill>
          <a:blip r:embed="rId4"/>
          <a:stretch>
            <a:fillRect/>
          </a:stretch>
        </p:blipFill>
        <p:spPr>
          <a:xfrm>
            <a:off x="4027453" y="3311445"/>
            <a:ext cx="3624520" cy="1630022"/>
          </a:xfrm>
          <a:prstGeom prst="rect">
            <a:avLst/>
          </a:prstGeom>
        </p:spPr>
      </p:pic>
      <p:pic>
        <p:nvPicPr>
          <p:cNvPr id="9" name="Picture 8">
            <a:extLst>
              <a:ext uri="{FF2B5EF4-FFF2-40B4-BE49-F238E27FC236}">
                <a16:creationId xmlns:a16="http://schemas.microsoft.com/office/drawing/2014/main" id="{ADB2A2AA-7CC9-4D7E-8AAB-AFCCEAAAD959}"/>
              </a:ext>
            </a:extLst>
          </p:cNvPr>
          <p:cNvPicPr>
            <a:picLocks noChangeAspect="1"/>
          </p:cNvPicPr>
          <p:nvPr/>
        </p:nvPicPr>
        <p:blipFill>
          <a:blip r:embed="rId5"/>
          <a:stretch>
            <a:fillRect/>
          </a:stretch>
        </p:blipFill>
        <p:spPr>
          <a:xfrm>
            <a:off x="1533584" y="3153346"/>
            <a:ext cx="1793265" cy="1946220"/>
          </a:xfrm>
          <a:prstGeom prst="rect">
            <a:avLst/>
          </a:prstGeom>
        </p:spPr>
      </p:pic>
      <p:sp>
        <p:nvSpPr>
          <p:cNvPr id="11" name="Chevron 12">
            <a:extLst>
              <a:ext uri="{FF2B5EF4-FFF2-40B4-BE49-F238E27FC236}">
                <a16:creationId xmlns:a16="http://schemas.microsoft.com/office/drawing/2014/main" id="{7C6946BD-D891-43E9-92D9-E2BBE4E0E90D}"/>
              </a:ext>
            </a:extLst>
          </p:cNvPr>
          <p:cNvSpPr/>
          <p:nvPr/>
        </p:nvSpPr>
        <p:spPr>
          <a:xfrm>
            <a:off x="3528673" y="4056176"/>
            <a:ext cx="206380" cy="240392"/>
          </a:xfrm>
          <a:prstGeom prst="chevr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4294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6A584-52DB-47AD-B81F-C53F86642911}"/>
              </a:ext>
            </a:extLst>
          </p:cNvPr>
          <p:cNvSpPr>
            <a:spLocks noGrp="1"/>
          </p:cNvSpPr>
          <p:nvPr>
            <p:ph type="title"/>
          </p:nvPr>
        </p:nvSpPr>
        <p:spPr/>
        <p:txBody>
          <a:bodyPr/>
          <a:lstStyle/>
          <a:p>
            <a:r>
              <a:rPr lang="en-US" dirty="0"/>
              <a:t>Quiz 3 Review</a:t>
            </a:r>
          </a:p>
        </p:txBody>
      </p:sp>
      <p:sp>
        <p:nvSpPr>
          <p:cNvPr id="5" name="Content Placeholder 4">
            <a:extLst>
              <a:ext uri="{FF2B5EF4-FFF2-40B4-BE49-F238E27FC236}">
                <a16:creationId xmlns:a16="http://schemas.microsoft.com/office/drawing/2014/main" id="{8D5EF2D7-75C6-4545-9E4F-1EB94DA96487}"/>
              </a:ext>
            </a:extLst>
          </p:cNvPr>
          <p:cNvSpPr>
            <a:spLocks noGrp="1"/>
          </p:cNvSpPr>
          <p:nvPr>
            <p:ph idx="1"/>
          </p:nvPr>
        </p:nvSpPr>
        <p:spPr/>
        <p:txBody>
          <a:bodyPr>
            <a:normAutofit lnSpcReduction="10000"/>
          </a:bodyPr>
          <a:lstStyle/>
          <a:p>
            <a:r>
              <a:rPr lang="en-US" b="1" dirty="0"/>
              <a:t>Attribute closures</a:t>
            </a:r>
            <a:r>
              <a:rPr lang="en-US" dirty="0"/>
              <a:t> – given a relation R and a set of functional dependencies, FD, apply Armstrong’s Axioms to determine attribute closures and candidate keys for any functional dependency.</a:t>
            </a:r>
          </a:p>
          <a:p>
            <a:r>
              <a:rPr lang="en-US" b="1" dirty="0"/>
              <a:t>Terms and definitions</a:t>
            </a:r>
            <a:r>
              <a:rPr lang="en-US" dirty="0"/>
              <a:t> - Identify minimal candidate keys, prime and non-prime attributes</a:t>
            </a:r>
          </a:p>
          <a:p>
            <a:r>
              <a:rPr lang="en-US" b="1" dirty="0"/>
              <a:t>Decomposition</a:t>
            </a:r>
            <a:r>
              <a:rPr lang="en-US" dirty="0"/>
              <a:t> - given a minimal canonical cover, apply decomposition to a larger table to determine the BCNF schema.</a:t>
            </a:r>
          </a:p>
          <a:p>
            <a:r>
              <a:rPr lang="en-US" b="1" dirty="0"/>
              <a:t>Armstrong’s Axioms</a:t>
            </a:r>
            <a:r>
              <a:rPr lang="en-US" dirty="0"/>
              <a:t> – associate names with equations</a:t>
            </a:r>
          </a:p>
          <a:p>
            <a:r>
              <a:rPr lang="en-US" b="1" dirty="0"/>
              <a:t>Normal forms</a:t>
            </a:r>
            <a:r>
              <a:rPr lang="en-US" dirty="0"/>
              <a:t> – definitions of each, relationships between each</a:t>
            </a:r>
          </a:p>
        </p:txBody>
      </p:sp>
    </p:spTree>
    <p:extLst>
      <p:ext uri="{BB962C8B-B14F-4D97-AF65-F5344CB8AC3E}">
        <p14:creationId xmlns:p14="http://schemas.microsoft.com/office/powerpoint/2010/main" val="130846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99E0D-C488-4A6C-9EC7-DCFD1A68229D}"/>
              </a:ext>
            </a:extLst>
          </p:cNvPr>
          <p:cNvSpPr>
            <a:spLocks noGrp="1"/>
          </p:cNvSpPr>
          <p:nvPr>
            <p:ph type="title"/>
          </p:nvPr>
        </p:nvSpPr>
        <p:spPr/>
        <p:txBody>
          <a:bodyPr/>
          <a:lstStyle/>
          <a:p>
            <a:r>
              <a:rPr lang="en-US" dirty="0"/>
              <a:t>Decompositions</a:t>
            </a:r>
          </a:p>
        </p:txBody>
      </p:sp>
      <p:sp>
        <p:nvSpPr>
          <p:cNvPr id="5" name="Text Placeholder 4">
            <a:extLst>
              <a:ext uri="{FF2B5EF4-FFF2-40B4-BE49-F238E27FC236}">
                <a16:creationId xmlns:a16="http://schemas.microsoft.com/office/drawing/2014/main" id="{7AF7DEBD-3F50-4E79-8D35-C1AA42AE0D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947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4E768B-030E-4681-9FDF-D4C862938730}"/>
              </a:ext>
            </a:extLst>
          </p:cNvPr>
          <p:cNvSpPr>
            <a:spLocks noGrp="1"/>
          </p:cNvSpPr>
          <p:nvPr>
            <p:ph type="title"/>
          </p:nvPr>
        </p:nvSpPr>
        <p:spPr/>
        <p:txBody>
          <a:bodyPr/>
          <a:lstStyle/>
          <a:p>
            <a:r>
              <a:rPr lang="en-US" dirty="0"/>
              <a:t>Let’s get normal – First Normal Form (1NF)</a:t>
            </a:r>
          </a:p>
        </p:txBody>
      </p:sp>
      <p:graphicFrame>
        <p:nvGraphicFramePr>
          <p:cNvPr id="20" name="Content Placeholder 19">
            <a:extLst>
              <a:ext uri="{FF2B5EF4-FFF2-40B4-BE49-F238E27FC236}">
                <a16:creationId xmlns:a16="http://schemas.microsoft.com/office/drawing/2014/main" id="{2D7DC4E0-A8AF-46D1-9444-632098B641BB}"/>
              </a:ext>
            </a:extLst>
          </p:cNvPr>
          <p:cNvGraphicFramePr>
            <a:graphicFrameLocks noGrp="1"/>
          </p:cNvGraphicFramePr>
          <p:nvPr>
            <p:ph sz="half" idx="1"/>
          </p:nvPr>
        </p:nvGraphicFramePr>
        <p:xfrm>
          <a:off x="335280" y="1166118"/>
          <a:ext cx="3742266" cy="1028700"/>
        </p:xfrm>
        <a:graphic>
          <a:graphicData uri="http://schemas.openxmlformats.org/drawingml/2006/table">
            <a:tbl>
              <a:tblPr/>
              <a:tblGrid>
                <a:gridCol w="1770988">
                  <a:extLst>
                    <a:ext uri="{9D8B030D-6E8A-4147-A177-3AD203B41FA5}">
                      <a16:colId xmlns:a16="http://schemas.microsoft.com/office/drawing/2014/main" val="761843667"/>
                    </a:ext>
                  </a:extLst>
                </a:gridCol>
                <a:gridCol w="1001451">
                  <a:extLst>
                    <a:ext uri="{9D8B030D-6E8A-4147-A177-3AD203B41FA5}">
                      <a16:colId xmlns:a16="http://schemas.microsoft.com/office/drawing/2014/main" val="821044406"/>
                    </a:ext>
                  </a:extLst>
                </a:gridCol>
                <a:gridCol w="969827">
                  <a:extLst>
                    <a:ext uri="{9D8B030D-6E8A-4147-A177-3AD203B41FA5}">
                      <a16:colId xmlns:a16="http://schemas.microsoft.com/office/drawing/2014/main" val="2843767630"/>
                    </a:ext>
                  </a:extLst>
                </a:gridCol>
              </a:tblGrid>
              <a:tr h="200025">
                <a:tc gridSpan="3">
                  <a:txBody>
                    <a:bodyPr/>
                    <a:lstStyle/>
                    <a:p>
                      <a:pPr algn="ctr" rtl="0" fontAlgn="b"/>
                      <a:r>
                        <a:rPr lang="en-US" sz="1100" b="1" dirty="0">
                          <a:effectLst/>
                        </a:rPr>
                        <a:t>FROM: google survey form</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6096317"/>
                  </a:ext>
                </a:extLst>
              </a:tr>
              <a:tr h="200025">
                <a:tc>
                  <a:txBody>
                    <a:bodyPr/>
                    <a:lstStyle/>
                    <a:p>
                      <a:pPr rtl="0" fontAlgn="b"/>
                      <a:r>
                        <a:rPr lang="en-US" sz="1100" b="1" dirty="0">
                          <a:effectLst/>
                        </a:rPr>
                        <a:t>Course</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Instructor</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Languages</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575300282"/>
                  </a:ext>
                </a:extLst>
              </a:tr>
              <a:tr h="200025">
                <a:tc>
                  <a:txBody>
                    <a:bodyPr/>
                    <a:lstStyle/>
                    <a:p>
                      <a:pPr rtl="0" fontAlgn="b"/>
                      <a:r>
                        <a:rPr lang="en-US" sz="1100" dirty="0">
                          <a:effectLst/>
                        </a:rPr>
                        <a:t>CMSC508 - Databases</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 Leonard</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Perl,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85300623"/>
                  </a:ext>
                </a:extLst>
              </a:tr>
              <a:tr h="200025">
                <a:tc>
                  <a:txBody>
                    <a:bodyPr/>
                    <a:lstStyle/>
                    <a:p>
                      <a:pPr rtl="0" fontAlgn="b"/>
                      <a:r>
                        <a:rPr lang="en-US" sz="1100">
                          <a:effectLst/>
                        </a:rPr>
                        <a:t>CMSC508 - Databases</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 Cano</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79345464"/>
                  </a:ext>
                </a:extLst>
              </a:tr>
              <a:tr h="200025">
                <a:tc>
                  <a:txBody>
                    <a:bodyPr/>
                    <a:lstStyle/>
                    <a:p>
                      <a:pPr rtl="0" fontAlgn="b"/>
                      <a:r>
                        <a:rPr lang="en-US" sz="1100" dirty="0">
                          <a:effectLst/>
                        </a:rPr>
                        <a:t>CMSC255 - Intro to Coding</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John Riley</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Python,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48516"/>
                  </a:ext>
                </a:extLst>
              </a:tr>
            </a:tbl>
          </a:graphicData>
        </a:graphic>
      </p:graphicFrame>
      <p:sp>
        <p:nvSpPr>
          <p:cNvPr id="21" name="Content Placeholder 20">
            <a:extLst>
              <a:ext uri="{FF2B5EF4-FFF2-40B4-BE49-F238E27FC236}">
                <a16:creationId xmlns:a16="http://schemas.microsoft.com/office/drawing/2014/main" id="{963297EE-B999-48EC-A37F-CB1E661BF997}"/>
              </a:ext>
            </a:extLst>
          </p:cNvPr>
          <p:cNvSpPr>
            <a:spLocks noGrp="1"/>
          </p:cNvSpPr>
          <p:nvPr>
            <p:ph sz="half" idx="2"/>
          </p:nvPr>
        </p:nvSpPr>
        <p:spPr>
          <a:xfrm>
            <a:off x="4648200" y="1166118"/>
            <a:ext cx="4391472" cy="1067796"/>
          </a:xfrm>
        </p:spPr>
        <p:txBody>
          <a:bodyPr>
            <a:normAutofit fontScale="92500" lnSpcReduction="10000"/>
          </a:bodyPr>
          <a:lstStyle/>
          <a:p>
            <a:pPr indent="0">
              <a:spcAft>
                <a:spcPts val="1000"/>
              </a:spcAft>
              <a:buNone/>
            </a:pPr>
            <a:r>
              <a:rPr lang="en-US" altLang="en-US" sz="1600" i="1" dirty="0"/>
              <a:t>A relation is in 1NF if and only if the domain of each attribute contains only atomic (indivisible) values and the value of each attribute contains only a single value from that domain.</a:t>
            </a:r>
          </a:p>
          <a:p>
            <a:pPr indent="0">
              <a:spcAft>
                <a:spcPts val="1000"/>
              </a:spcAft>
              <a:buNone/>
            </a:pPr>
            <a:endParaRPr lang="en-US" altLang="en-US" sz="1600" dirty="0"/>
          </a:p>
        </p:txBody>
      </p:sp>
      <p:graphicFrame>
        <p:nvGraphicFramePr>
          <p:cNvPr id="22" name="Content Placeholder 16">
            <a:extLst>
              <a:ext uri="{FF2B5EF4-FFF2-40B4-BE49-F238E27FC236}">
                <a16:creationId xmlns:a16="http://schemas.microsoft.com/office/drawing/2014/main" id="{5D1CFECB-F2BB-457D-8F92-5BE162858795}"/>
              </a:ext>
            </a:extLst>
          </p:cNvPr>
          <p:cNvGraphicFramePr>
            <a:graphicFrameLocks/>
          </p:cNvGraphicFramePr>
          <p:nvPr/>
        </p:nvGraphicFramePr>
        <p:xfrm>
          <a:off x="132587" y="2385167"/>
          <a:ext cx="4391491" cy="2511305"/>
        </p:xfrm>
        <a:graphic>
          <a:graphicData uri="http://schemas.openxmlformats.org/drawingml/2006/table">
            <a:tbl>
              <a:tblPr/>
              <a:tblGrid>
                <a:gridCol w="812426">
                  <a:extLst>
                    <a:ext uri="{9D8B030D-6E8A-4147-A177-3AD203B41FA5}">
                      <a16:colId xmlns:a16="http://schemas.microsoft.com/office/drawing/2014/main" val="2632057756"/>
                    </a:ext>
                  </a:extLst>
                </a:gridCol>
                <a:gridCol w="1097873">
                  <a:extLst>
                    <a:ext uri="{9D8B030D-6E8A-4147-A177-3AD203B41FA5}">
                      <a16:colId xmlns:a16="http://schemas.microsoft.com/office/drawing/2014/main" val="2553967033"/>
                    </a:ext>
                  </a:extLst>
                </a:gridCol>
                <a:gridCol w="856340">
                  <a:extLst>
                    <a:ext uri="{9D8B030D-6E8A-4147-A177-3AD203B41FA5}">
                      <a16:colId xmlns:a16="http://schemas.microsoft.com/office/drawing/2014/main" val="2678535022"/>
                    </a:ext>
                  </a:extLst>
                </a:gridCol>
                <a:gridCol w="812426">
                  <a:extLst>
                    <a:ext uri="{9D8B030D-6E8A-4147-A177-3AD203B41FA5}">
                      <a16:colId xmlns:a16="http://schemas.microsoft.com/office/drawing/2014/main" val="3394842080"/>
                    </a:ext>
                  </a:extLst>
                </a:gridCol>
                <a:gridCol w="812426">
                  <a:extLst>
                    <a:ext uri="{9D8B030D-6E8A-4147-A177-3AD203B41FA5}">
                      <a16:colId xmlns:a16="http://schemas.microsoft.com/office/drawing/2014/main" val="3462112038"/>
                    </a:ext>
                  </a:extLst>
                </a:gridCol>
              </a:tblGrid>
              <a:tr h="0">
                <a:tc gridSpan="5">
                  <a:txBody>
                    <a:bodyPr/>
                    <a:lstStyle/>
                    <a:p>
                      <a:pPr algn="ctr" rtl="0" fontAlgn="b"/>
                      <a:r>
                        <a:rPr lang="en-US" sz="1100" b="1" dirty="0">
                          <a:effectLst/>
                        </a:rPr>
                        <a:t>TO: First Normal Form - 1NF</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499906"/>
                  </a:ext>
                </a:extLst>
              </a:tr>
              <a:tr h="210981">
                <a:tc>
                  <a:txBody>
                    <a:bodyPr/>
                    <a:lstStyle/>
                    <a:p>
                      <a:pPr rtl="0" fontAlgn="b"/>
                      <a:r>
                        <a:rPr lang="en-US" sz="1100" b="1">
                          <a:effectLst/>
                        </a:rPr>
                        <a:t>CourseID</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Course Name</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First Name</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Last Name</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1100" b="1">
                          <a:effectLst/>
                        </a:rPr>
                        <a:t>Languages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631582761"/>
                  </a:ext>
                </a:extLst>
              </a:tr>
              <a:tr h="210981">
                <a:tc>
                  <a:txBody>
                    <a:bodyPr/>
                    <a:lstStyle/>
                    <a:p>
                      <a:pPr rtl="0" fontAlgn="b"/>
                      <a:r>
                        <a:rPr lang="en-US" sz="1100" dirty="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Leonard</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Python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84284677"/>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Leonard</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Perl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38891750"/>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Leonard</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SQL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762241530"/>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22267508"/>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59470691"/>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Python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852900"/>
                  </a:ext>
                </a:extLst>
              </a:tr>
              <a:tr h="210981">
                <a:tc>
                  <a:txBody>
                    <a:bodyPr/>
                    <a:lstStyle/>
                    <a:p>
                      <a:pPr rtl="0" fontAlgn="b"/>
                      <a:r>
                        <a:rPr lang="en-US" sz="1100">
                          <a:effectLst/>
                        </a:rPr>
                        <a:t>CMSC508</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Databases</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Alberto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Cano</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SQL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5008839"/>
                  </a:ext>
                </a:extLst>
              </a:tr>
              <a:tr h="210981">
                <a:tc>
                  <a:txBody>
                    <a:bodyPr/>
                    <a:lstStyle/>
                    <a:p>
                      <a:pPr rtl="0" fontAlgn="b"/>
                      <a:r>
                        <a:rPr lang="en-US" sz="1100">
                          <a:effectLst/>
                        </a:rPr>
                        <a:t>CMSC255</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Intro to Coding</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Riley</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Python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8613572"/>
                  </a:ext>
                </a:extLst>
              </a:tr>
              <a:tr h="210981">
                <a:tc>
                  <a:txBody>
                    <a:bodyPr/>
                    <a:lstStyle/>
                    <a:p>
                      <a:pPr rtl="0" fontAlgn="b"/>
                      <a:r>
                        <a:rPr lang="en-US" sz="1100">
                          <a:effectLst/>
                        </a:rPr>
                        <a:t>CMSC255</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Intro to Coding</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dirty="0">
                          <a:effectLst/>
                        </a:rPr>
                        <a:t>Riley</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100">
                          <a:effectLst/>
                        </a:rPr>
                        <a:t>C++</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96152"/>
                  </a:ext>
                </a:extLst>
              </a:tr>
              <a:tr h="210981">
                <a:tc>
                  <a:txBody>
                    <a:bodyPr/>
                    <a:lstStyle/>
                    <a:p>
                      <a:pPr rtl="0" fontAlgn="b"/>
                      <a:r>
                        <a:rPr lang="en-US" sz="1100">
                          <a:effectLst/>
                        </a:rPr>
                        <a:t>CMSC255</a:t>
                      </a:r>
                    </a:p>
                  </a:txBody>
                  <a:tcPr marL="18980" marR="18980" marT="11437" marB="11437"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a:effectLst/>
                        </a:rPr>
                        <a:t>Intro to Coding</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John</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Riley</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100" dirty="0">
                          <a:effectLst/>
                        </a:rPr>
                        <a:t>SQL</a:t>
                      </a:r>
                    </a:p>
                  </a:txBody>
                  <a:tcPr marL="18980" marR="18980" marT="11437" marB="11437"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7608472"/>
                  </a:ext>
                </a:extLst>
              </a:tr>
            </a:tbl>
          </a:graphicData>
        </a:graphic>
      </p:graphicFrame>
      <p:sp>
        <p:nvSpPr>
          <p:cNvPr id="6" name="Rectangle 5">
            <a:extLst>
              <a:ext uri="{FF2B5EF4-FFF2-40B4-BE49-F238E27FC236}">
                <a16:creationId xmlns:a16="http://schemas.microsoft.com/office/drawing/2014/main" id="{08BB5E18-582E-4C30-BBF8-977FE6056140}"/>
              </a:ext>
            </a:extLst>
          </p:cNvPr>
          <p:cNvSpPr/>
          <p:nvPr/>
        </p:nvSpPr>
        <p:spPr>
          <a:xfrm>
            <a:off x="4880836" y="1166118"/>
            <a:ext cx="3872003" cy="9291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35495DC-2220-4845-80F9-5E5368B3F533}"/>
              </a:ext>
            </a:extLst>
          </p:cNvPr>
          <p:cNvSpPr/>
          <p:nvPr/>
        </p:nvSpPr>
        <p:spPr>
          <a:xfrm>
            <a:off x="4880836" y="2230873"/>
            <a:ext cx="4058678" cy="2805896"/>
          </a:xfrm>
          <a:prstGeom prst="rect">
            <a:avLst/>
          </a:prstGeom>
        </p:spPr>
        <p:txBody>
          <a:bodyPr wrap="square">
            <a:spAutoFit/>
          </a:bodyPr>
          <a:lstStyle/>
          <a:p>
            <a:pPr indent="0">
              <a:spcAft>
                <a:spcPts val="1000"/>
              </a:spcAft>
              <a:buNone/>
            </a:pPr>
            <a:r>
              <a:rPr lang="en-US" altLang="en-US" sz="1400" dirty="0"/>
              <a:t>No multi-valued attributes. No arrays/lists in a cell.  NOT REQUIRED BUT YOU SHOULD: break composite values</a:t>
            </a:r>
          </a:p>
          <a:p>
            <a:pPr indent="0">
              <a:spcAft>
                <a:spcPts val="1000"/>
              </a:spcAft>
              <a:buNone/>
            </a:pPr>
            <a:r>
              <a:rPr lang="en-US" altLang="en-US" sz="1400" b="1" dirty="0"/>
              <a:t>Now what?</a:t>
            </a:r>
            <a:br>
              <a:rPr lang="en-US" altLang="en-US" sz="1400" b="1" dirty="0"/>
            </a:br>
            <a:r>
              <a:rPr lang="en-US" altLang="en-US" sz="1400" dirty="0"/>
              <a:t>A) Can you identify redundancies?</a:t>
            </a:r>
            <a:br>
              <a:rPr lang="en-US" altLang="en-US" sz="1400" dirty="0"/>
            </a:br>
            <a:r>
              <a:rPr lang="en-US" altLang="en-US" sz="1400" dirty="0"/>
              <a:t>B) What is the relational schema?</a:t>
            </a:r>
            <a:br>
              <a:rPr lang="en-US" altLang="en-US" sz="1400" dirty="0"/>
            </a:br>
            <a:r>
              <a:rPr lang="en-US" altLang="en-US" sz="1400" dirty="0"/>
              <a:t>B) What is primary/candidate key? Why?</a:t>
            </a:r>
            <a:br>
              <a:rPr lang="en-US" altLang="en-US" sz="1400" dirty="0"/>
            </a:br>
            <a:r>
              <a:rPr lang="en-US" altLang="en-US" sz="1400" dirty="0"/>
              <a:t>C) What are functional dependencies?</a:t>
            </a:r>
            <a:br>
              <a:rPr lang="en-US" altLang="en-US" sz="1400" dirty="0"/>
            </a:br>
            <a:r>
              <a:rPr lang="en-US" altLang="en-US" sz="1400" dirty="0"/>
              <a:t>D) How would you remove redundancies?</a:t>
            </a:r>
            <a:br>
              <a:rPr lang="en-US" altLang="en-US" sz="1400" dirty="0"/>
            </a:br>
            <a:r>
              <a:rPr lang="en-US" altLang="en-US" sz="1400" dirty="0"/>
              <a:t>E) How would you decompose this table into smaller tables that reduce redundancy yet maintain relationships between columns?</a:t>
            </a:r>
          </a:p>
        </p:txBody>
      </p:sp>
    </p:spTree>
    <p:extLst>
      <p:ext uri="{BB962C8B-B14F-4D97-AF65-F5344CB8AC3E}">
        <p14:creationId xmlns:p14="http://schemas.microsoft.com/office/powerpoint/2010/main" val="67935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64E5-A056-4312-AE21-4E391853A7CF}"/>
              </a:ext>
            </a:extLst>
          </p:cNvPr>
          <p:cNvSpPr>
            <a:spLocks noGrp="1"/>
          </p:cNvSpPr>
          <p:nvPr>
            <p:ph type="title"/>
          </p:nvPr>
        </p:nvSpPr>
        <p:spPr>
          <a:xfrm>
            <a:off x="0" y="497089"/>
            <a:ext cx="9144000" cy="478680"/>
          </a:xfrm>
        </p:spPr>
        <p:txBody>
          <a:bodyPr/>
          <a:lstStyle/>
          <a:p>
            <a:r>
              <a:rPr lang="en-US" dirty="0"/>
              <a:t>Relational schema and functional dependencies</a:t>
            </a:r>
          </a:p>
        </p:txBody>
      </p:sp>
      <p:pic>
        <p:nvPicPr>
          <p:cNvPr id="5" name="Content Placeholder 4">
            <a:extLst>
              <a:ext uri="{FF2B5EF4-FFF2-40B4-BE49-F238E27FC236}">
                <a16:creationId xmlns:a16="http://schemas.microsoft.com/office/drawing/2014/main" id="{DE8AB9BD-F113-46C2-AE42-9D386924E3A0}"/>
              </a:ext>
            </a:extLst>
          </p:cNvPr>
          <p:cNvPicPr>
            <a:picLocks noGrp="1" noChangeAspect="1"/>
          </p:cNvPicPr>
          <p:nvPr>
            <p:ph sz="half" idx="1"/>
          </p:nvPr>
        </p:nvPicPr>
        <p:blipFill>
          <a:blip r:embed="rId3"/>
          <a:stretch>
            <a:fillRect/>
          </a:stretch>
        </p:blipFill>
        <p:spPr>
          <a:xfrm>
            <a:off x="172720" y="1438826"/>
            <a:ext cx="4256088" cy="2527786"/>
          </a:xfrm>
          <a:prstGeom prst="rect">
            <a:avLst/>
          </a:prstGeom>
        </p:spPr>
      </p:pic>
      <p:sp>
        <p:nvSpPr>
          <p:cNvPr id="4" name="Content Placeholder 3">
            <a:extLst>
              <a:ext uri="{FF2B5EF4-FFF2-40B4-BE49-F238E27FC236}">
                <a16:creationId xmlns:a16="http://schemas.microsoft.com/office/drawing/2014/main" id="{31CE38A5-342F-4A32-94CB-8E13D41F4C59}"/>
              </a:ext>
            </a:extLst>
          </p:cNvPr>
          <p:cNvSpPr>
            <a:spLocks noGrp="1"/>
          </p:cNvSpPr>
          <p:nvPr>
            <p:ph sz="half" idx="2"/>
          </p:nvPr>
        </p:nvSpPr>
        <p:spPr>
          <a:xfrm>
            <a:off x="4436616" y="1097690"/>
            <a:ext cx="4534664" cy="1239110"/>
          </a:xfrm>
        </p:spPr>
        <p:txBody>
          <a:bodyPr/>
          <a:lstStyle/>
          <a:p>
            <a:pPr marL="0" indent="0">
              <a:buNone/>
            </a:pPr>
            <a:r>
              <a:rPr lang="en-US" sz="1600" b="1" dirty="0"/>
              <a:t>Notation option 1:</a:t>
            </a:r>
            <a:br>
              <a:rPr lang="en-US" sz="1600" b="1" dirty="0"/>
            </a:br>
            <a:r>
              <a:rPr lang="en-US" sz="1600" dirty="0"/>
              <a:t>	Teach(CID, Course, First, Last, Lang)</a:t>
            </a:r>
            <a:br>
              <a:rPr lang="en-US" sz="1600" dirty="0"/>
            </a:br>
            <a:r>
              <a:rPr lang="en-US" sz="1600" dirty="0"/>
              <a:t>	CK(CID, First, Last, Lang)</a:t>
            </a:r>
            <a:br>
              <a:rPr lang="en-US" sz="1600" dirty="0"/>
            </a:br>
            <a:r>
              <a:rPr lang="en-US" sz="1600" dirty="0"/>
              <a:t>	FD(CID-&gt;Course; First, Last, Lang-&gt; )</a:t>
            </a:r>
            <a:br>
              <a:rPr lang="en-US" sz="1600" dirty="0"/>
            </a:br>
            <a:endParaRPr lang="en-US" sz="1600" dirty="0"/>
          </a:p>
        </p:txBody>
      </p:sp>
      <p:sp>
        <p:nvSpPr>
          <p:cNvPr id="6" name="Content Placeholder 3">
            <a:extLst>
              <a:ext uri="{FF2B5EF4-FFF2-40B4-BE49-F238E27FC236}">
                <a16:creationId xmlns:a16="http://schemas.microsoft.com/office/drawing/2014/main" id="{693CD950-E539-4B2B-B10D-F11AFF7B383E}"/>
              </a:ext>
            </a:extLst>
          </p:cNvPr>
          <p:cNvSpPr txBox="1">
            <a:spLocks/>
          </p:cNvSpPr>
          <p:nvPr/>
        </p:nvSpPr>
        <p:spPr bwMode="auto">
          <a:xfrm>
            <a:off x="4428808" y="2083164"/>
            <a:ext cx="4534664" cy="12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kern="1200">
                <a:solidFill>
                  <a:schemeClr val="tx1"/>
                </a:solidFill>
                <a:latin typeface="+mn-lt"/>
                <a:ea typeface="ＭＳ Ｐゴシック" panose="020B0600070205080204" pitchFamily="34" charset="-128"/>
                <a:cs typeface="+mn-cs"/>
              </a:defRPr>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kern="1200">
                <a:solidFill>
                  <a:schemeClr val="tx1"/>
                </a:solidFill>
                <a:latin typeface="+mn-lt"/>
                <a:ea typeface="ＭＳ Ｐゴシック" panose="020B0600070205080204" pitchFamily="34" charset="-128"/>
                <a:cs typeface="+mn-cs"/>
              </a:defRPr>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kern="1200">
                <a:solidFill>
                  <a:schemeClr val="tx1"/>
                </a:solidFill>
                <a:latin typeface="+mn-lt"/>
                <a:ea typeface="ＭＳ Ｐゴシック" panose="020B0600070205080204" pitchFamily="34" charset="-128"/>
                <a:cs typeface="+mn-cs"/>
              </a:defRPr>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Notation option 2:</a:t>
            </a:r>
          </a:p>
          <a:p>
            <a:pPr marL="0" indent="0">
              <a:buFont typeface="Arial" panose="020B0604020202020204" pitchFamily="34" charset="0"/>
              <a:buNone/>
            </a:pPr>
            <a:r>
              <a:rPr lang="en-US" sz="1600" dirty="0"/>
              <a:t>	R(A,B,C,D,E)</a:t>
            </a:r>
            <a:br>
              <a:rPr lang="en-US" sz="1600" dirty="0"/>
            </a:br>
            <a:r>
              <a:rPr lang="en-US" sz="1600" dirty="0"/>
              <a:t>	CK(A,C,D,E)</a:t>
            </a:r>
          </a:p>
          <a:p>
            <a:pPr marL="0" indent="0">
              <a:buFont typeface="Arial" panose="020B0604020202020204" pitchFamily="34" charset="0"/>
              <a:buNone/>
            </a:pPr>
            <a:r>
              <a:rPr lang="en-US" sz="1600" dirty="0"/>
              <a:t>	FD(A-&gt;B; C,D,E-&gt;)</a:t>
            </a:r>
          </a:p>
        </p:txBody>
      </p:sp>
      <mc:AlternateContent xmlns:mc="http://schemas.openxmlformats.org/markup-compatibility/2006" xmlns:a14="http://schemas.microsoft.com/office/drawing/2010/main">
        <mc:Choice Requires="a14">
          <p:sp>
            <p:nvSpPr>
              <p:cNvPr id="7" name="Content Placeholder 3">
                <a:extLst>
                  <a:ext uri="{FF2B5EF4-FFF2-40B4-BE49-F238E27FC236}">
                    <a16:creationId xmlns:a16="http://schemas.microsoft.com/office/drawing/2014/main" id="{859BF5BA-44C1-4F54-A44D-70E927254881}"/>
                  </a:ext>
                </a:extLst>
              </p:cNvPr>
              <p:cNvSpPr txBox="1">
                <a:spLocks/>
              </p:cNvSpPr>
              <p:nvPr/>
            </p:nvSpPr>
            <p:spPr bwMode="auto">
              <a:xfrm>
                <a:off x="4428808" y="3276094"/>
                <a:ext cx="4672803" cy="17065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kern="1200">
                    <a:solidFill>
                      <a:schemeClr val="tx1"/>
                    </a:solidFill>
                    <a:latin typeface="+mn-lt"/>
                    <a:ea typeface="ＭＳ Ｐゴシック" panose="020B0600070205080204" pitchFamily="34" charset="-128"/>
                    <a:cs typeface="+mn-cs"/>
                  </a:defRPr>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kern="1200">
                    <a:solidFill>
                      <a:schemeClr val="tx1"/>
                    </a:solidFill>
                    <a:latin typeface="+mn-lt"/>
                    <a:ea typeface="ＭＳ Ｐゴシック" panose="020B0600070205080204" pitchFamily="34" charset="-128"/>
                    <a:cs typeface="+mn-cs"/>
                  </a:defRPr>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kern="1200">
                    <a:solidFill>
                      <a:schemeClr val="tx1"/>
                    </a:solidFill>
                    <a:latin typeface="+mn-lt"/>
                    <a:ea typeface="ＭＳ Ｐゴシック" panose="020B0600070205080204" pitchFamily="34" charset="-128"/>
                    <a:cs typeface="+mn-cs"/>
                  </a:defRPr>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Vocabulary and things to calculate</a:t>
                </a:r>
              </a:p>
              <a:p>
                <a:r>
                  <a:rPr lang="en-US" sz="1400" dirty="0"/>
                  <a:t>Attribute closures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e>
                      <m:sup>
                        <m:r>
                          <a:rPr lang="en-US" sz="1400" b="0" i="1" smtClean="0">
                            <a:latin typeface="Cambria Math" panose="02040503050406030204" pitchFamily="18" charset="0"/>
                          </a:rPr>
                          <m:t>+</m:t>
                        </m:r>
                      </m:sup>
                    </m:sSup>
                  </m:oMath>
                </a14:m>
                <a:r>
                  <a:rPr lang="en-US" sz="1400" dirty="0"/>
                  <a:t>, etc.</a:t>
                </a:r>
              </a:p>
              <a:p>
                <a:r>
                  <a:rPr lang="en-US" sz="1400" dirty="0"/>
                  <a:t>Super keys and minimum candidate key(s)</a:t>
                </a:r>
              </a:p>
              <a:p>
                <a:r>
                  <a:rPr lang="en-US" sz="1400" dirty="0"/>
                  <a:t>Prime attributes and non-prime attributes</a:t>
                </a:r>
              </a:p>
              <a:p>
                <a:r>
                  <a:rPr lang="en-US" sz="1400" dirty="0"/>
                  <a:t>Minimal canonical cover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𝑚𝑖𝑛</m:t>
                        </m:r>
                      </m:sub>
                    </m:sSub>
                  </m:oMath>
                </a14:m>
                <a:endParaRPr lang="en-US" sz="1400" dirty="0"/>
              </a:p>
              <a:p>
                <a:pPr marL="0" indent="0">
                  <a:buNone/>
                </a:pPr>
                <a:r>
                  <a:rPr lang="en-US" sz="1400" b="1" i="1" dirty="0"/>
                  <a:t>These are all necessary to test 2NF, 3NF, BCNF, 4NF and 5NF</a:t>
                </a:r>
              </a:p>
            </p:txBody>
          </p:sp>
        </mc:Choice>
        <mc:Fallback xmlns="">
          <p:sp>
            <p:nvSpPr>
              <p:cNvPr id="7" name="Content Placeholder 3">
                <a:extLst>
                  <a:ext uri="{FF2B5EF4-FFF2-40B4-BE49-F238E27FC236}">
                    <a16:creationId xmlns:a16="http://schemas.microsoft.com/office/drawing/2014/main" id="{859BF5BA-44C1-4F54-A44D-70E927254881}"/>
                  </a:ext>
                </a:extLst>
              </p:cNvPr>
              <p:cNvSpPr txBox="1">
                <a:spLocks noRot="1" noChangeAspect="1" noMove="1" noResize="1" noEditPoints="1" noAdjustHandles="1" noChangeArrowheads="1" noChangeShapeType="1" noTextEdit="1"/>
              </p:cNvSpPr>
              <p:nvPr/>
            </p:nvSpPr>
            <p:spPr bwMode="auto">
              <a:xfrm>
                <a:off x="4428808" y="3276094"/>
                <a:ext cx="4672803" cy="1706565"/>
              </a:xfrm>
              <a:prstGeom prst="rect">
                <a:avLst/>
              </a:prstGeom>
              <a:blipFill>
                <a:blip r:embed="rId4"/>
                <a:stretch>
                  <a:fillRect l="-783" t="-10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7213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64E5-A056-4312-AE21-4E391853A7CF}"/>
              </a:ext>
            </a:extLst>
          </p:cNvPr>
          <p:cNvSpPr>
            <a:spLocks noGrp="1"/>
          </p:cNvSpPr>
          <p:nvPr>
            <p:ph type="title"/>
          </p:nvPr>
        </p:nvSpPr>
        <p:spPr>
          <a:xfrm>
            <a:off x="0" y="497089"/>
            <a:ext cx="9144000" cy="478680"/>
          </a:xfrm>
        </p:spPr>
        <p:txBody>
          <a:bodyPr/>
          <a:lstStyle/>
          <a:p>
            <a:r>
              <a:rPr lang="en-US" dirty="0"/>
              <a:t>Recreate R with separate IDs</a:t>
            </a:r>
          </a:p>
        </p:txBody>
      </p:sp>
      <p:sp>
        <p:nvSpPr>
          <p:cNvPr id="4" name="Content Placeholder 3">
            <a:extLst>
              <a:ext uri="{FF2B5EF4-FFF2-40B4-BE49-F238E27FC236}">
                <a16:creationId xmlns:a16="http://schemas.microsoft.com/office/drawing/2014/main" id="{31CE38A5-342F-4A32-94CB-8E13D41F4C59}"/>
              </a:ext>
            </a:extLst>
          </p:cNvPr>
          <p:cNvSpPr>
            <a:spLocks noGrp="1"/>
          </p:cNvSpPr>
          <p:nvPr>
            <p:ph sz="half" idx="2"/>
          </p:nvPr>
        </p:nvSpPr>
        <p:spPr>
          <a:xfrm>
            <a:off x="4105155" y="1097690"/>
            <a:ext cx="5004264" cy="1239110"/>
          </a:xfrm>
        </p:spPr>
        <p:txBody>
          <a:bodyPr/>
          <a:lstStyle/>
          <a:p>
            <a:pPr marL="0" indent="0">
              <a:buNone/>
            </a:pPr>
            <a:r>
              <a:rPr lang="en-US" sz="1600" b="1" dirty="0"/>
              <a:t>Notation option 1:</a:t>
            </a:r>
            <a:br>
              <a:rPr lang="en-US" sz="1600" b="1" dirty="0"/>
            </a:br>
            <a:r>
              <a:rPr lang="en-US" sz="1600" dirty="0"/>
              <a:t>	Teach(CID, Course, </a:t>
            </a:r>
            <a:r>
              <a:rPr lang="en-US" sz="1600" dirty="0" err="1"/>
              <a:t>InstrID,First</a:t>
            </a:r>
            <a:r>
              <a:rPr lang="en-US" sz="1600" dirty="0"/>
              <a:t>, Last, </a:t>
            </a:r>
            <a:r>
              <a:rPr lang="en-US" sz="1600" dirty="0" err="1"/>
              <a:t>LangID</a:t>
            </a:r>
            <a:r>
              <a:rPr lang="en-US" sz="1600" dirty="0"/>
              <a:t>, Lang)</a:t>
            </a:r>
            <a:br>
              <a:rPr lang="en-US" sz="1600" dirty="0"/>
            </a:br>
            <a:r>
              <a:rPr lang="en-US" sz="1600" dirty="0"/>
              <a:t>	CK(CID, </a:t>
            </a:r>
            <a:r>
              <a:rPr lang="en-US" sz="1600" dirty="0" err="1"/>
              <a:t>InstrID</a:t>
            </a:r>
            <a:r>
              <a:rPr lang="en-US" sz="1600" dirty="0"/>
              <a:t>, </a:t>
            </a:r>
            <a:r>
              <a:rPr lang="en-US" sz="1600" dirty="0" err="1"/>
              <a:t>LangID</a:t>
            </a:r>
            <a:r>
              <a:rPr lang="en-US" sz="1600" dirty="0"/>
              <a:t>)</a:t>
            </a:r>
            <a:br>
              <a:rPr lang="en-US" sz="1600" dirty="0"/>
            </a:br>
            <a:r>
              <a:rPr lang="en-US" sz="1600" dirty="0"/>
              <a:t>	FD(CID-&gt;Course; </a:t>
            </a:r>
            <a:r>
              <a:rPr lang="en-US" sz="1600" dirty="0" err="1"/>
              <a:t>InstrID</a:t>
            </a:r>
            <a:r>
              <a:rPr lang="en-US" sz="1600" dirty="0"/>
              <a:t>-&gt;First, Last; </a:t>
            </a:r>
            <a:r>
              <a:rPr lang="en-US" sz="1600" dirty="0" err="1"/>
              <a:t>LangID</a:t>
            </a:r>
            <a:r>
              <a:rPr lang="en-US" sz="1600" dirty="0"/>
              <a:t>-&gt;Lang)</a:t>
            </a:r>
            <a:br>
              <a:rPr lang="en-US" sz="1600" dirty="0"/>
            </a:br>
            <a:endParaRPr lang="en-US" sz="1600" dirty="0"/>
          </a:p>
        </p:txBody>
      </p:sp>
      <p:sp>
        <p:nvSpPr>
          <p:cNvPr id="6" name="Content Placeholder 3">
            <a:extLst>
              <a:ext uri="{FF2B5EF4-FFF2-40B4-BE49-F238E27FC236}">
                <a16:creationId xmlns:a16="http://schemas.microsoft.com/office/drawing/2014/main" id="{693CD950-E539-4B2B-B10D-F11AFF7B383E}"/>
              </a:ext>
            </a:extLst>
          </p:cNvPr>
          <p:cNvSpPr txBox="1">
            <a:spLocks/>
          </p:cNvSpPr>
          <p:nvPr/>
        </p:nvSpPr>
        <p:spPr bwMode="auto">
          <a:xfrm>
            <a:off x="4105155" y="2083164"/>
            <a:ext cx="4858317" cy="12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kern="1200">
                <a:solidFill>
                  <a:schemeClr val="tx1"/>
                </a:solidFill>
                <a:latin typeface="+mn-lt"/>
                <a:ea typeface="ＭＳ Ｐゴシック" panose="020B0600070205080204" pitchFamily="34" charset="-128"/>
                <a:cs typeface="+mn-cs"/>
              </a:defRPr>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kern="1200">
                <a:solidFill>
                  <a:schemeClr val="tx1"/>
                </a:solidFill>
                <a:latin typeface="+mn-lt"/>
                <a:ea typeface="ＭＳ Ｐゴシック" panose="020B0600070205080204" pitchFamily="34" charset="-128"/>
                <a:cs typeface="+mn-cs"/>
              </a:defRPr>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kern="1200">
                <a:solidFill>
                  <a:schemeClr val="tx1"/>
                </a:solidFill>
                <a:latin typeface="+mn-lt"/>
                <a:ea typeface="ＭＳ Ｐゴシック" panose="020B0600070205080204" pitchFamily="34" charset="-128"/>
                <a:cs typeface="+mn-cs"/>
              </a:defRPr>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Notation option 2:</a:t>
            </a:r>
          </a:p>
          <a:p>
            <a:pPr marL="0" indent="0">
              <a:buFont typeface="Arial" panose="020B0604020202020204" pitchFamily="34" charset="0"/>
              <a:buNone/>
            </a:pPr>
            <a:r>
              <a:rPr lang="en-US" sz="1600" dirty="0"/>
              <a:t>	R(A,B,C,D,E,F,G)</a:t>
            </a:r>
            <a:br>
              <a:rPr lang="en-US" sz="1600" dirty="0"/>
            </a:br>
            <a:r>
              <a:rPr lang="en-US" sz="1600" dirty="0"/>
              <a:t>	CK(A,C,F)</a:t>
            </a:r>
          </a:p>
          <a:p>
            <a:pPr marL="0" indent="0">
              <a:buFont typeface="Arial" panose="020B0604020202020204" pitchFamily="34" charset="0"/>
              <a:buNone/>
            </a:pPr>
            <a:r>
              <a:rPr lang="en-US" sz="1600" dirty="0"/>
              <a:t>	FD(A-&gt;B; C-&gt;D,E; F-&gt;G)</a:t>
            </a:r>
          </a:p>
        </p:txBody>
      </p:sp>
      <p:sp>
        <p:nvSpPr>
          <p:cNvPr id="7" name="Content Placeholder 3">
            <a:extLst>
              <a:ext uri="{FF2B5EF4-FFF2-40B4-BE49-F238E27FC236}">
                <a16:creationId xmlns:a16="http://schemas.microsoft.com/office/drawing/2014/main" id="{859BF5BA-44C1-4F54-A44D-70E927254881}"/>
              </a:ext>
            </a:extLst>
          </p:cNvPr>
          <p:cNvSpPr txBox="1">
            <a:spLocks/>
          </p:cNvSpPr>
          <p:nvPr/>
        </p:nvSpPr>
        <p:spPr bwMode="auto">
          <a:xfrm>
            <a:off x="4166886" y="3272236"/>
            <a:ext cx="4934726" cy="170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kern="1200">
                <a:solidFill>
                  <a:schemeClr val="tx1"/>
                </a:solidFill>
                <a:latin typeface="+mn-lt"/>
                <a:ea typeface="ＭＳ Ｐゴシック" panose="020B0600070205080204" pitchFamily="34" charset="-128"/>
                <a:cs typeface="+mn-cs"/>
              </a:defRPr>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kern="1200">
                <a:solidFill>
                  <a:schemeClr val="tx1"/>
                </a:solidFill>
                <a:latin typeface="+mn-lt"/>
                <a:ea typeface="ＭＳ Ｐゴシック" panose="020B0600070205080204" pitchFamily="34" charset="-128"/>
                <a:cs typeface="+mn-cs"/>
              </a:defRPr>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kern="1200">
                <a:solidFill>
                  <a:schemeClr val="tx1"/>
                </a:solidFill>
                <a:latin typeface="+mn-lt"/>
                <a:ea typeface="ＭＳ Ｐゴシック" panose="020B0600070205080204" pitchFamily="34" charset="-128"/>
                <a:cs typeface="+mn-cs"/>
              </a:defRPr>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Positive features</a:t>
            </a:r>
          </a:p>
          <a:p>
            <a:r>
              <a:rPr lang="en-US" sz="1400" dirty="0"/>
              <a:t>Keeps “human readable data” out of keys</a:t>
            </a:r>
          </a:p>
          <a:p>
            <a:r>
              <a:rPr lang="en-US" sz="1400" dirty="0"/>
              <a:t>Removes multi-value keys from LHS of FD</a:t>
            </a:r>
          </a:p>
          <a:p>
            <a:r>
              <a:rPr lang="en-US" sz="1400" dirty="0"/>
              <a:t>Prime attributes and non-prime attributes</a:t>
            </a:r>
          </a:p>
        </p:txBody>
      </p:sp>
      <p:graphicFrame>
        <p:nvGraphicFramePr>
          <p:cNvPr id="9" name="Content Placeholder 8">
            <a:extLst>
              <a:ext uri="{FF2B5EF4-FFF2-40B4-BE49-F238E27FC236}">
                <a16:creationId xmlns:a16="http://schemas.microsoft.com/office/drawing/2014/main" id="{50D665FE-89F1-47D6-BEEB-C3D3B4AA5ECB}"/>
              </a:ext>
            </a:extLst>
          </p:cNvPr>
          <p:cNvGraphicFramePr>
            <a:graphicFrameLocks noGrp="1"/>
          </p:cNvGraphicFramePr>
          <p:nvPr>
            <p:ph sz="half" idx="1"/>
            <p:extLst>
              <p:ext uri="{D42A27DB-BD31-4B8C-83A1-F6EECF244321}">
                <p14:modId xmlns:p14="http://schemas.microsoft.com/office/powerpoint/2010/main" val="3572768106"/>
              </p:ext>
            </p:extLst>
          </p:nvPr>
        </p:nvGraphicFramePr>
        <p:xfrm>
          <a:off x="379551" y="2911906"/>
          <a:ext cx="3615160" cy="1678666"/>
        </p:xfrm>
        <a:graphic>
          <a:graphicData uri="http://schemas.openxmlformats.org/drawingml/2006/table">
            <a:tbl>
              <a:tblPr/>
              <a:tblGrid>
                <a:gridCol w="525279">
                  <a:extLst>
                    <a:ext uri="{9D8B030D-6E8A-4147-A177-3AD203B41FA5}">
                      <a16:colId xmlns:a16="http://schemas.microsoft.com/office/drawing/2014/main" val="356539774"/>
                    </a:ext>
                  </a:extLst>
                </a:gridCol>
                <a:gridCol w="726122">
                  <a:extLst>
                    <a:ext uri="{9D8B030D-6E8A-4147-A177-3AD203B41FA5}">
                      <a16:colId xmlns:a16="http://schemas.microsoft.com/office/drawing/2014/main" val="1144727075"/>
                    </a:ext>
                  </a:extLst>
                </a:gridCol>
                <a:gridCol w="378511">
                  <a:extLst>
                    <a:ext uri="{9D8B030D-6E8A-4147-A177-3AD203B41FA5}">
                      <a16:colId xmlns:a16="http://schemas.microsoft.com/office/drawing/2014/main" val="2022376931"/>
                    </a:ext>
                  </a:extLst>
                </a:gridCol>
                <a:gridCol w="587077">
                  <a:extLst>
                    <a:ext uri="{9D8B030D-6E8A-4147-A177-3AD203B41FA5}">
                      <a16:colId xmlns:a16="http://schemas.microsoft.com/office/drawing/2014/main" val="4202256159"/>
                    </a:ext>
                  </a:extLst>
                </a:gridCol>
                <a:gridCol w="625700">
                  <a:extLst>
                    <a:ext uri="{9D8B030D-6E8A-4147-A177-3AD203B41FA5}">
                      <a16:colId xmlns:a16="http://schemas.microsoft.com/office/drawing/2014/main" val="2718756333"/>
                    </a:ext>
                  </a:extLst>
                </a:gridCol>
                <a:gridCol w="401686">
                  <a:extLst>
                    <a:ext uri="{9D8B030D-6E8A-4147-A177-3AD203B41FA5}">
                      <a16:colId xmlns:a16="http://schemas.microsoft.com/office/drawing/2014/main" val="3629753333"/>
                    </a:ext>
                  </a:extLst>
                </a:gridCol>
                <a:gridCol w="370785">
                  <a:extLst>
                    <a:ext uri="{9D8B030D-6E8A-4147-A177-3AD203B41FA5}">
                      <a16:colId xmlns:a16="http://schemas.microsoft.com/office/drawing/2014/main" val="1649242734"/>
                    </a:ext>
                  </a:extLst>
                </a:gridCol>
              </a:tblGrid>
              <a:tr h="115076">
                <a:tc>
                  <a:txBody>
                    <a:bodyPr/>
                    <a:lstStyle/>
                    <a:p>
                      <a:pPr rtl="0" fontAlgn="b"/>
                      <a:r>
                        <a:rPr lang="en-US" sz="900" b="1" u="sng">
                          <a:effectLst/>
                        </a:rPr>
                        <a:t>CourseID</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900" b="1">
                          <a:effectLst/>
                        </a:rPr>
                        <a:t>Course Name</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algn="ctr" rtl="0" fontAlgn="b"/>
                      <a:r>
                        <a:rPr lang="en-US" sz="900" b="1" u="sng">
                          <a:effectLst/>
                        </a:rPr>
                        <a:t>InstrID</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900" b="1">
                          <a:effectLst/>
                        </a:rPr>
                        <a:t>First Name</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900" b="1">
                          <a:effectLst/>
                        </a:rPr>
                        <a:t>Last Name</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algn="ctr" rtl="0" fontAlgn="b"/>
                      <a:r>
                        <a:rPr lang="en-US" sz="900" b="1" u="sng">
                          <a:effectLst/>
                        </a:rPr>
                        <a:t>LangID</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900" b="1">
                          <a:effectLst/>
                        </a:rPr>
                        <a:t>Lang</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914138157"/>
                  </a:ext>
                </a:extLst>
              </a:tr>
              <a:tr h="115076">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V001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John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Leonard</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Python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64524123"/>
                  </a:ext>
                </a:extLst>
              </a:tr>
              <a:tr h="101082">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V001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dirty="0">
                          <a:effectLst/>
                        </a:rPr>
                        <a:t>John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dirty="0">
                          <a:effectLst/>
                        </a:rPr>
                        <a:t>Leonard</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2</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Perl</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17685496"/>
                  </a:ext>
                </a:extLst>
              </a:tr>
              <a:tr h="101082">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dirty="0">
                          <a:effectLst/>
                        </a:rPr>
                        <a:t>V001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John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Leonard</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3</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SQL</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57380533"/>
                  </a:ext>
                </a:extLst>
              </a:tr>
              <a:tr h="101082">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V099</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Alberto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Cano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4</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55244363"/>
                  </a:ext>
                </a:extLst>
              </a:tr>
              <a:tr h="101082">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V099</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dirty="0">
                          <a:effectLst/>
                        </a:rPr>
                        <a:t>Alberto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Cano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5</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03867525"/>
                  </a:ext>
                </a:extLst>
              </a:tr>
              <a:tr h="115076">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V099</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Alberto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Cano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Python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49646464"/>
                  </a:ext>
                </a:extLst>
              </a:tr>
              <a:tr h="101082">
                <a:tc>
                  <a:txBody>
                    <a:bodyPr/>
                    <a:lstStyle/>
                    <a:p>
                      <a:pPr rtl="0" fontAlgn="b"/>
                      <a:r>
                        <a:rPr lang="en-US" sz="900">
                          <a:effectLst/>
                        </a:rPr>
                        <a:t>CMSC508</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Databases</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V099</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Alberto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Cano</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3</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SQL</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557058061"/>
                  </a:ext>
                </a:extLst>
              </a:tr>
              <a:tr h="115076">
                <a:tc>
                  <a:txBody>
                    <a:bodyPr/>
                    <a:lstStyle/>
                    <a:p>
                      <a:pPr rtl="0" fontAlgn="b"/>
                      <a:r>
                        <a:rPr lang="en-US" sz="900">
                          <a:effectLst/>
                        </a:rPr>
                        <a:t>CMSC255</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Intro to Coding</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V031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John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Riley</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Python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91975503"/>
                  </a:ext>
                </a:extLst>
              </a:tr>
              <a:tr h="115076">
                <a:tc>
                  <a:txBody>
                    <a:bodyPr/>
                    <a:lstStyle/>
                    <a:p>
                      <a:pPr rtl="0" fontAlgn="b"/>
                      <a:r>
                        <a:rPr lang="en-US" sz="900">
                          <a:effectLst/>
                        </a:rPr>
                        <a:t>CMSC255</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Intro to Coding</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V031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John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Riley</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900">
                          <a:effectLst/>
                        </a:rPr>
                        <a:t>4</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900">
                          <a:effectLst/>
                        </a:rPr>
                        <a:t>C++</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33964844"/>
                  </a:ext>
                </a:extLst>
              </a:tr>
              <a:tr h="115076">
                <a:tc>
                  <a:txBody>
                    <a:bodyPr/>
                    <a:lstStyle/>
                    <a:p>
                      <a:pPr rtl="0" fontAlgn="b"/>
                      <a:r>
                        <a:rPr lang="en-US" sz="900">
                          <a:effectLst/>
                        </a:rPr>
                        <a:t>CMSC255</a:t>
                      </a:r>
                    </a:p>
                  </a:txBody>
                  <a:tcPr marL="11585" marR="11585" marT="7723" marB="7723" anchor="b">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900">
                          <a:effectLst/>
                        </a:rPr>
                        <a:t>Intro to Coding</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
                      <a:r>
                        <a:rPr lang="en-US" sz="900">
                          <a:effectLst/>
                        </a:rPr>
                        <a:t>V031</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900">
                          <a:effectLst/>
                        </a:rPr>
                        <a:t>John</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900">
                          <a:effectLst/>
                        </a:rPr>
                        <a:t>Riley</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rtl="0" fontAlgn="b"/>
                      <a:r>
                        <a:rPr lang="en-US" sz="900">
                          <a:effectLst/>
                        </a:rPr>
                        <a:t>3</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rtl="0" fontAlgn="b"/>
                      <a:r>
                        <a:rPr lang="en-US" sz="900" dirty="0">
                          <a:effectLst/>
                        </a:rPr>
                        <a:t>SQL</a:t>
                      </a:r>
                    </a:p>
                  </a:txBody>
                  <a:tcPr marL="11585" marR="11585" marT="7723" marB="7723"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35434"/>
                  </a:ext>
                </a:extLst>
              </a:tr>
            </a:tbl>
          </a:graphicData>
        </a:graphic>
      </p:graphicFrame>
      <p:graphicFrame>
        <p:nvGraphicFramePr>
          <p:cNvPr id="10" name="Content Placeholder 19">
            <a:extLst>
              <a:ext uri="{FF2B5EF4-FFF2-40B4-BE49-F238E27FC236}">
                <a16:creationId xmlns:a16="http://schemas.microsoft.com/office/drawing/2014/main" id="{63995B49-6D78-44F4-9E79-74C4FFB1A0FE}"/>
              </a:ext>
            </a:extLst>
          </p:cNvPr>
          <p:cNvGraphicFramePr>
            <a:graphicFrameLocks/>
          </p:cNvGraphicFramePr>
          <p:nvPr>
            <p:extLst>
              <p:ext uri="{D42A27DB-BD31-4B8C-83A1-F6EECF244321}">
                <p14:modId xmlns:p14="http://schemas.microsoft.com/office/powerpoint/2010/main" val="238651898"/>
              </p:ext>
            </p:extLst>
          </p:nvPr>
        </p:nvGraphicFramePr>
        <p:xfrm>
          <a:off x="524332" y="1216910"/>
          <a:ext cx="3195000" cy="876300"/>
        </p:xfrm>
        <a:graphic>
          <a:graphicData uri="http://schemas.openxmlformats.org/drawingml/2006/table">
            <a:tbl>
              <a:tblPr/>
              <a:tblGrid>
                <a:gridCol w="1512000">
                  <a:extLst>
                    <a:ext uri="{9D8B030D-6E8A-4147-A177-3AD203B41FA5}">
                      <a16:colId xmlns:a16="http://schemas.microsoft.com/office/drawing/2014/main" val="761843667"/>
                    </a:ext>
                  </a:extLst>
                </a:gridCol>
                <a:gridCol w="855000">
                  <a:extLst>
                    <a:ext uri="{9D8B030D-6E8A-4147-A177-3AD203B41FA5}">
                      <a16:colId xmlns:a16="http://schemas.microsoft.com/office/drawing/2014/main" val="821044406"/>
                    </a:ext>
                  </a:extLst>
                </a:gridCol>
                <a:gridCol w="828000">
                  <a:extLst>
                    <a:ext uri="{9D8B030D-6E8A-4147-A177-3AD203B41FA5}">
                      <a16:colId xmlns:a16="http://schemas.microsoft.com/office/drawing/2014/main" val="2843767630"/>
                    </a:ext>
                  </a:extLst>
                </a:gridCol>
              </a:tblGrid>
              <a:tr h="142157">
                <a:tc gridSpan="3">
                  <a:txBody>
                    <a:bodyPr/>
                    <a:lstStyle/>
                    <a:p>
                      <a:pPr algn="ctr" rtl="0" fontAlgn="b"/>
                      <a:r>
                        <a:rPr lang="en-US" sz="900" b="1" dirty="0">
                          <a:effectLst/>
                        </a:rPr>
                        <a:t>Original google form input</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6096317"/>
                  </a:ext>
                </a:extLst>
              </a:tr>
              <a:tr h="142157">
                <a:tc>
                  <a:txBody>
                    <a:bodyPr/>
                    <a:lstStyle/>
                    <a:p>
                      <a:pPr rtl="0" fontAlgn="b"/>
                      <a:r>
                        <a:rPr lang="en-US" sz="900" b="1" dirty="0">
                          <a:effectLst/>
                        </a:rPr>
                        <a:t>Course</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900" b="1" dirty="0">
                          <a:effectLst/>
                        </a:rPr>
                        <a:t>Instructor</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rtl="0" fontAlgn="b"/>
                      <a:r>
                        <a:rPr lang="en-US" sz="900" b="1">
                          <a:effectLst/>
                        </a:rPr>
                        <a:t>Languages</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575300282"/>
                  </a:ext>
                </a:extLst>
              </a:tr>
              <a:tr h="142157">
                <a:tc>
                  <a:txBody>
                    <a:bodyPr/>
                    <a:lstStyle/>
                    <a:p>
                      <a:pPr rtl="0" fontAlgn="b"/>
                      <a:r>
                        <a:rPr lang="en-US" sz="900" dirty="0">
                          <a:effectLst/>
                        </a:rPr>
                        <a:t>CMSC508 - Databases</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900">
                          <a:effectLst/>
                        </a:rPr>
                        <a:t>John Leonard</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900">
                          <a:effectLst/>
                        </a:rPr>
                        <a:t>Perl,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85300623"/>
                  </a:ext>
                </a:extLst>
              </a:tr>
              <a:tr h="142157">
                <a:tc>
                  <a:txBody>
                    <a:bodyPr/>
                    <a:lstStyle/>
                    <a:p>
                      <a:pPr rtl="0" fontAlgn="b"/>
                      <a:r>
                        <a:rPr lang="en-US" sz="900">
                          <a:effectLst/>
                        </a:rPr>
                        <a:t>CMSC508 - Databases</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900">
                          <a:effectLst/>
                        </a:rPr>
                        <a:t>Alberto Cano</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900">
                          <a:effectLst/>
                        </a:rPr>
                        <a:t>C++,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79345464"/>
                  </a:ext>
                </a:extLst>
              </a:tr>
              <a:tr h="142157">
                <a:tc>
                  <a:txBody>
                    <a:bodyPr/>
                    <a:lstStyle/>
                    <a:p>
                      <a:pPr rtl="0" fontAlgn="b"/>
                      <a:r>
                        <a:rPr lang="en-US" sz="900" dirty="0">
                          <a:effectLst/>
                        </a:rPr>
                        <a:t>CMSC255 - Intro to Coding</a:t>
                      </a:r>
                    </a:p>
                  </a:txBody>
                  <a:tcPr marL="34649" marR="34649"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900" dirty="0">
                          <a:effectLst/>
                        </a:rPr>
                        <a:t>John Riley</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900" dirty="0">
                          <a:effectLst/>
                        </a:rPr>
                        <a:t>Python, SQL</a:t>
                      </a:r>
                    </a:p>
                  </a:txBody>
                  <a:tcPr marL="34649" marR="34649"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348516"/>
                  </a:ext>
                </a:extLst>
              </a:tr>
            </a:tbl>
          </a:graphicData>
        </a:graphic>
      </p:graphicFrame>
      <p:sp>
        <p:nvSpPr>
          <p:cNvPr id="11" name="TextBox 10">
            <a:extLst>
              <a:ext uri="{FF2B5EF4-FFF2-40B4-BE49-F238E27FC236}">
                <a16:creationId xmlns:a16="http://schemas.microsoft.com/office/drawing/2014/main" id="{B15D09CA-CE02-493E-B034-649CA6F3AEBE}"/>
              </a:ext>
            </a:extLst>
          </p:cNvPr>
          <p:cNvSpPr txBox="1"/>
          <p:nvPr/>
        </p:nvSpPr>
        <p:spPr>
          <a:xfrm>
            <a:off x="379551" y="2666035"/>
            <a:ext cx="3615159" cy="276999"/>
          </a:xfrm>
          <a:prstGeom prst="rect">
            <a:avLst/>
          </a:prstGeom>
          <a:noFill/>
        </p:spPr>
        <p:txBody>
          <a:bodyPr wrap="square" rtlCol="0">
            <a:spAutoFit/>
          </a:bodyPr>
          <a:lstStyle/>
          <a:p>
            <a:pPr algn="ctr"/>
            <a:r>
              <a:rPr lang="en-US" sz="1200" b="1" dirty="0"/>
              <a:t>Conversion to 1NF</a:t>
            </a:r>
          </a:p>
        </p:txBody>
      </p:sp>
    </p:spTree>
    <p:extLst>
      <p:ext uri="{BB962C8B-B14F-4D97-AF65-F5344CB8AC3E}">
        <p14:creationId xmlns:p14="http://schemas.microsoft.com/office/powerpoint/2010/main" val="1457444378"/>
      </p:ext>
    </p:extLst>
  </p:cSld>
  <p:clrMapOvr>
    <a:masterClrMapping/>
  </p:clrMapOvr>
</p:sld>
</file>

<file path=ppt/theme/theme1.xml><?xml version="1.0" encoding="utf-8"?>
<a:theme xmlns:a="http://schemas.openxmlformats.org/drawingml/2006/main" name="VCU Egr Gold Angl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yCS-COE-Template.potx" id="{AF33C55C-33D9-6A47-9DAC-F96AC37FA547}" vid="{4F857BAD-B63E-B54D-B08B-4D2DCFB024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2054</TotalTime>
  <Words>5250</Words>
  <Application>Microsoft Office PowerPoint</Application>
  <PresentationFormat>On-screen Show (16:9)</PresentationFormat>
  <Paragraphs>710</Paragraphs>
  <Slides>47</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ＭＳ Ｐゴシック</vt:lpstr>
      <vt:lpstr>Arial</vt:lpstr>
      <vt:lpstr>Calibri</vt:lpstr>
      <vt:lpstr>Cambria Math</vt:lpstr>
      <vt:lpstr>Courier New</vt:lpstr>
      <vt:lpstr>Greek Symbols</vt:lpstr>
      <vt:lpstr>Helvetica</vt:lpstr>
      <vt:lpstr>Helvetica Light</vt:lpstr>
      <vt:lpstr>Monotype Sorts</vt:lpstr>
      <vt:lpstr>Plantagenet Cherokee</vt:lpstr>
      <vt:lpstr>STIXGeneral</vt:lpstr>
      <vt:lpstr>Symbol</vt:lpstr>
      <vt:lpstr>Times New Roman</vt:lpstr>
      <vt:lpstr>Wingdings</vt:lpstr>
      <vt:lpstr>VCU Egr Gold Angle </vt:lpstr>
      <vt:lpstr> Week 8 – Class 14 - Wednesday Quiz 3 Study Guide</vt:lpstr>
      <vt:lpstr>Housekeeping</vt:lpstr>
      <vt:lpstr>PowerPoint Presentation</vt:lpstr>
      <vt:lpstr>Quiz 3 review</vt:lpstr>
      <vt:lpstr>Quiz 3 Review</vt:lpstr>
      <vt:lpstr>Decompositions</vt:lpstr>
      <vt:lpstr>Let’s get normal – First Normal Form (1NF)</vt:lpstr>
      <vt:lpstr>Relational schema and functional dependencies</vt:lpstr>
      <vt:lpstr>Recreate R with separate IDs</vt:lpstr>
      <vt:lpstr>Decomposed into BCNF</vt:lpstr>
      <vt:lpstr>Revisit decomposition by algorithm</vt:lpstr>
      <vt:lpstr>Additional Decomposition examples</vt:lpstr>
      <vt:lpstr>PowerPoint Presentation</vt:lpstr>
      <vt:lpstr>PowerPoint Presentation</vt:lpstr>
      <vt:lpstr>PowerPoint Presentation</vt:lpstr>
      <vt:lpstr>PowerPoint Presentation</vt:lpstr>
      <vt:lpstr>PowerPoint Presentation</vt:lpstr>
      <vt:lpstr>PowerPoint Presentation</vt:lpstr>
      <vt:lpstr>Attribute Closures</vt:lpstr>
      <vt:lpstr>Definition of Closure</vt:lpstr>
      <vt:lpstr>Armstrong’s Axioms</vt:lpstr>
      <vt:lpstr>Getting to Closure</vt:lpstr>
      <vt:lpstr>Getting to Closure</vt:lpstr>
      <vt:lpstr>Getting to Closure – A roadmap!</vt:lpstr>
      <vt:lpstr>Additional Closure Examples</vt:lpstr>
      <vt:lpstr>Example 1</vt:lpstr>
      <vt:lpstr>Example 1</vt:lpstr>
      <vt:lpstr>Example 1</vt:lpstr>
      <vt:lpstr>Example 1</vt:lpstr>
      <vt:lpstr>Example 1</vt:lpstr>
      <vt:lpstr>Example 1</vt:lpstr>
      <vt:lpstr>Example 2</vt:lpstr>
      <vt:lpstr>Example 2</vt:lpstr>
      <vt:lpstr>Canonical cover</vt:lpstr>
      <vt:lpstr>Canonical cover – Extraneous Attributes</vt:lpstr>
      <vt:lpstr>Canonical cover – Extraneous Attributes</vt:lpstr>
      <vt:lpstr>Canonical cover – a roadmap!</vt:lpstr>
      <vt:lpstr>PowerPoint Presentation</vt:lpstr>
      <vt:lpstr>Normal forms</vt:lpstr>
      <vt:lpstr>PowerPoint Presentation</vt:lpstr>
      <vt:lpstr>Database Normalization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Duke</dc:creator>
  <cp:lastModifiedBy>John Leonard</cp:lastModifiedBy>
  <cp:revision>131</cp:revision>
  <cp:lastPrinted>2019-09-19T14:39:44Z</cp:lastPrinted>
  <dcterms:created xsi:type="dcterms:W3CDTF">2019-09-19T12:09:49Z</dcterms:created>
  <dcterms:modified xsi:type="dcterms:W3CDTF">2022-10-10T13:14:49Z</dcterms:modified>
</cp:coreProperties>
</file>