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4"/>
  </p:notesMasterIdLst>
  <p:sldIdLst>
    <p:sldId id="350" r:id="rId2"/>
    <p:sldId id="320" r:id="rId3"/>
    <p:sldId id="351" r:id="rId4"/>
    <p:sldId id="364" r:id="rId5"/>
    <p:sldId id="365" r:id="rId6"/>
    <p:sldId id="344" r:id="rId7"/>
    <p:sldId id="367" r:id="rId8"/>
    <p:sldId id="368" r:id="rId9"/>
    <p:sldId id="369" r:id="rId10"/>
    <p:sldId id="359" r:id="rId11"/>
    <p:sldId id="279" r:id="rId12"/>
    <p:sldId id="363" r:id="rId13"/>
    <p:sldId id="374" r:id="rId14"/>
    <p:sldId id="300" r:id="rId15"/>
    <p:sldId id="376" r:id="rId16"/>
    <p:sldId id="380" r:id="rId17"/>
    <p:sldId id="381" r:id="rId18"/>
    <p:sldId id="370" r:id="rId19"/>
    <p:sldId id="346" r:id="rId20"/>
    <p:sldId id="345" r:id="rId21"/>
    <p:sldId id="382" r:id="rId22"/>
    <p:sldId id="383" r:id="rId23"/>
    <p:sldId id="377" r:id="rId24"/>
    <p:sldId id="301" r:id="rId25"/>
    <p:sldId id="303" r:id="rId26"/>
    <p:sldId id="304" r:id="rId27"/>
    <p:sldId id="306" r:id="rId28"/>
    <p:sldId id="375" r:id="rId29"/>
    <p:sldId id="347" r:id="rId30"/>
    <p:sldId id="349" r:id="rId31"/>
    <p:sldId id="371" r:id="rId32"/>
    <p:sldId id="326" r:id="rId33"/>
    <p:sldId id="327" r:id="rId34"/>
    <p:sldId id="328" r:id="rId35"/>
    <p:sldId id="378" r:id="rId36"/>
    <p:sldId id="372" r:id="rId37"/>
    <p:sldId id="352" r:id="rId38"/>
    <p:sldId id="353" r:id="rId39"/>
    <p:sldId id="354" r:id="rId40"/>
    <p:sldId id="355" r:id="rId41"/>
    <p:sldId id="356" r:id="rId42"/>
    <p:sldId id="357" r:id="rId4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o Cano Rojas" initials="ACR" lastIdx="1" clrIdx="0">
    <p:extLst>
      <p:ext uri="{19B8F6BF-5375-455C-9EA6-DF929625EA0E}">
        <p15:presenceInfo xmlns:p15="http://schemas.microsoft.com/office/powerpoint/2012/main" userId="f9ba21103eb644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1E8F2"/>
    <a:srgbClr val="F0F0F0"/>
    <a:srgbClr val="E2E2E2"/>
    <a:srgbClr val="FEBE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51" autoAdjust="0"/>
    <p:restoredTop sz="77381" autoAdjust="0"/>
  </p:normalViewPr>
  <p:slideViewPr>
    <p:cSldViewPr snapToGrid="0" snapToObjects="1">
      <p:cViewPr varScale="1">
        <p:scale>
          <a:sx n="126" d="100"/>
          <a:sy n="126" d="100"/>
        </p:scale>
        <p:origin x="82" y="91"/>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D0B49E-D587-4D05-9A27-3AEC5171794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29A050D4-E039-465F-B72C-CC8A7311291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B6880E2-0A2B-40C6-A465-19E434308345}" type="datetimeFigureOut">
              <a:rPr lang="en-US" altLang="en-US"/>
              <a:pPr/>
              <a:t>10/19/2022</a:t>
            </a:fld>
            <a:endParaRPr lang="en-US" altLang="en-US"/>
          </a:p>
        </p:txBody>
      </p:sp>
      <p:sp>
        <p:nvSpPr>
          <p:cNvPr id="4" name="Slide Image Placeholder 3">
            <a:extLst>
              <a:ext uri="{FF2B5EF4-FFF2-40B4-BE49-F238E27FC236}">
                <a16:creationId xmlns:a16="http://schemas.microsoft.com/office/drawing/2014/main" id="{C262D0BC-2A47-4A32-B613-836DCCE55E6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E6856CD-48CD-4489-9149-0CA79815BDA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1952676-18C4-4D23-A85D-54CD22CC0E1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41DAF1E0-10D3-45CC-9D1A-9C40A314A57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0AC947F-BBC7-4FDB-A6DB-1EC6A7310C3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ER model is a way of modeling the needs of the database that is close to the user/enterprise.</a:t>
            </a:r>
            <a:r>
              <a:rPr lang="en-US" baseline="0" dirty="0"/>
              <a:t> It’s a first step at understanding the user requirements and is easy for the end users to understand so it facilitates communication.</a:t>
            </a:r>
          </a:p>
          <a:p>
            <a:r>
              <a:rPr lang="en-US" baseline="0" dirty="0"/>
              <a:t>Importance of getting the data model right </a:t>
            </a:r>
            <a:r>
              <a:rPr lang="mr-IN" baseline="0" dirty="0"/>
              <a:t>–</a:t>
            </a:r>
            <a:r>
              <a:rPr lang="en-US" baseline="0" dirty="0"/>
              <a:t> can change physical design later, but to change the logical design would disrupt the way data is used.</a:t>
            </a:r>
          </a:p>
          <a:p>
            <a:r>
              <a:rPr lang="en-US" sz="1400" b="1" baseline="0" dirty="0"/>
              <a:t>The two major things to avoid are duplication and missing information.</a:t>
            </a:r>
            <a:endParaRPr sz="1400" b="1" dirty="0"/>
          </a:p>
        </p:txBody>
      </p:sp>
    </p:spTree>
    <p:extLst>
      <p:ext uri="{BB962C8B-B14F-4D97-AF65-F5344CB8AC3E}">
        <p14:creationId xmlns:p14="http://schemas.microsoft.com/office/powerpoint/2010/main" val="3877398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700610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2744214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926653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533377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288521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250598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756958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644044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207097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43438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2</a:t>
            </a:fld>
            <a:endParaRPr lang="en-US" altLang="en-US"/>
          </a:p>
        </p:txBody>
      </p:sp>
    </p:spTree>
    <p:extLst>
      <p:ext uri="{BB962C8B-B14F-4D97-AF65-F5344CB8AC3E}">
        <p14:creationId xmlns:p14="http://schemas.microsoft.com/office/powerpoint/2010/main" val="308592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617002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38</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153144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46312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40</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84118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41</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586502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42</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90479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6</a:t>
            </a:fld>
            <a:endParaRPr lang="en-US" altLang="en-US" dirty="0"/>
          </a:p>
        </p:txBody>
      </p:sp>
    </p:spTree>
    <p:extLst>
      <p:ext uri="{BB962C8B-B14F-4D97-AF65-F5344CB8AC3E}">
        <p14:creationId xmlns:p14="http://schemas.microsoft.com/office/powerpoint/2010/main" val="6163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9</a:t>
            </a:fld>
            <a:endParaRPr lang="en-US" altLang="en-US"/>
          </a:p>
        </p:txBody>
      </p:sp>
    </p:spTree>
    <p:extLst>
      <p:ext uri="{BB962C8B-B14F-4D97-AF65-F5344CB8AC3E}">
        <p14:creationId xmlns:p14="http://schemas.microsoft.com/office/powerpoint/2010/main" val="1322345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An overview</a:t>
            </a:r>
            <a:r>
              <a:rPr lang="en-US" baseline="0" dirty="0"/>
              <a:t> of the complexity of a DBMS. This is a general view. A DBMS can take different forms, such as</a:t>
            </a:r>
            <a:r>
              <a:rPr lang="mr-IN" baseline="0" dirty="0"/>
              <a:t>…</a:t>
            </a:r>
            <a:endParaRPr dirty="0"/>
          </a:p>
        </p:txBody>
      </p:sp>
    </p:spTree>
    <p:extLst>
      <p:ext uri="{BB962C8B-B14F-4D97-AF65-F5344CB8AC3E}">
        <p14:creationId xmlns:p14="http://schemas.microsoft.com/office/powerpoint/2010/main" val="2391455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1925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414221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20</a:t>
            </a:fld>
            <a:endParaRPr lang="en-US" altLang="en-US" dirty="0"/>
          </a:p>
        </p:txBody>
      </p:sp>
    </p:spTree>
    <p:extLst>
      <p:ext uri="{BB962C8B-B14F-4D97-AF65-F5344CB8AC3E}">
        <p14:creationId xmlns:p14="http://schemas.microsoft.com/office/powerpoint/2010/main" val="1961704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79912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437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13"/>
            <a:ext cx="8229600" cy="569211"/>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32B19-A713-48CC-82DF-E235875C5390}"/>
              </a:ext>
            </a:extLst>
          </p:cNvPr>
          <p:cNvSpPr>
            <a:spLocks noGrp="1"/>
          </p:cNvSpPr>
          <p:nvPr>
            <p:ph type="dt" sz="half" idx="10"/>
          </p:nvPr>
        </p:nvSpPr>
        <p:spPr>
          <a:xfrm>
            <a:off x="457200" y="4767263"/>
            <a:ext cx="2133600" cy="274637"/>
          </a:xfrm>
          <a:prstGeom prst="rect">
            <a:avLst/>
          </a:prstGeom>
        </p:spPr>
        <p:txBody>
          <a:bodyPr/>
          <a:lstStyle>
            <a:lvl1pPr>
              <a:defRPr/>
            </a:lvl1pPr>
          </a:lstStyle>
          <a:p>
            <a:fld id="{93AAF2CD-CD50-496D-B8A2-C830B3FD90BE}" type="datetimeFigureOut">
              <a:rPr lang="en-US" altLang="en-US"/>
              <a:pPr/>
              <a:t>10/19/2022</a:t>
            </a:fld>
            <a:endParaRPr lang="en-US" altLang="en-US"/>
          </a:p>
        </p:txBody>
      </p:sp>
      <p:sp>
        <p:nvSpPr>
          <p:cNvPr id="5" name="Footer Placeholder 4">
            <a:extLst>
              <a:ext uri="{FF2B5EF4-FFF2-40B4-BE49-F238E27FC236}">
                <a16:creationId xmlns:a16="http://schemas.microsoft.com/office/drawing/2014/main" id="{3E5E6575-32BF-478F-B1BE-86690D9544FF}"/>
              </a:ext>
            </a:extLst>
          </p:cNvPr>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B7B678-04D4-4C51-9585-720B5BFD0811}"/>
              </a:ext>
            </a:extLst>
          </p:cNvPr>
          <p:cNvSpPr>
            <a:spLocks noGrp="1"/>
          </p:cNvSpPr>
          <p:nvPr>
            <p:ph type="sldNum" sz="quarter" idx="12"/>
          </p:nvPr>
        </p:nvSpPr>
        <p:spPr>
          <a:xfrm>
            <a:off x="6553200" y="4767263"/>
            <a:ext cx="2133600" cy="274637"/>
          </a:xfrm>
          <a:prstGeom prst="rect">
            <a:avLst/>
          </a:prstGeom>
        </p:spPr>
        <p:txBody>
          <a:bodyPr/>
          <a:lstStyle>
            <a:lvl1pPr>
              <a:defRPr/>
            </a:lvl1pPr>
          </a:lstStyle>
          <a:p>
            <a:fld id="{6FE7A501-9708-49D7-92B2-5A907392083F}" type="slidenum">
              <a:rPr lang="en-US" altLang="en-US"/>
              <a:pPr/>
              <a:t>‹#›</a:t>
            </a:fld>
            <a:endParaRPr lang="en-US" altLang="en-US"/>
          </a:p>
        </p:txBody>
      </p:sp>
    </p:spTree>
    <p:extLst>
      <p:ext uri="{BB962C8B-B14F-4D97-AF65-F5344CB8AC3E}">
        <p14:creationId xmlns:p14="http://schemas.microsoft.com/office/powerpoint/2010/main" val="108930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2259"/>
            <a:ext cx="2057400" cy="405196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542259"/>
            <a:ext cx="6019800" cy="4051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5F906-B2D5-495A-A3E5-B3DB1FE25EDF}"/>
              </a:ext>
            </a:extLst>
          </p:cNvPr>
          <p:cNvSpPr>
            <a:spLocks noGrp="1"/>
          </p:cNvSpPr>
          <p:nvPr>
            <p:ph type="dt" sz="half" idx="10"/>
          </p:nvPr>
        </p:nvSpPr>
        <p:spPr>
          <a:xfrm>
            <a:off x="457200" y="4767263"/>
            <a:ext cx="2133600" cy="274637"/>
          </a:xfrm>
          <a:prstGeom prst="rect">
            <a:avLst/>
          </a:prstGeom>
        </p:spPr>
        <p:txBody>
          <a:bodyPr/>
          <a:lstStyle>
            <a:lvl1pPr>
              <a:defRPr/>
            </a:lvl1pPr>
          </a:lstStyle>
          <a:p>
            <a:fld id="{3A581232-05E3-4565-A109-6D5A8552B72E}" type="datetimeFigureOut">
              <a:rPr lang="en-US" altLang="en-US"/>
              <a:pPr/>
              <a:t>10/19/2022</a:t>
            </a:fld>
            <a:endParaRPr lang="en-US" altLang="en-US"/>
          </a:p>
        </p:txBody>
      </p:sp>
      <p:sp>
        <p:nvSpPr>
          <p:cNvPr id="5" name="Footer Placeholder 4">
            <a:extLst>
              <a:ext uri="{FF2B5EF4-FFF2-40B4-BE49-F238E27FC236}">
                <a16:creationId xmlns:a16="http://schemas.microsoft.com/office/drawing/2014/main" id="{A50FEB8B-064B-4403-8E7D-A2DD5E41ECB0}"/>
              </a:ext>
            </a:extLst>
          </p:cNvPr>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C4A211-D0CA-4BCE-B639-1CCD5560B066}"/>
              </a:ext>
            </a:extLst>
          </p:cNvPr>
          <p:cNvSpPr>
            <a:spLocks noGrp="1"/>
          </p:cNvSpPr>
          <p:nvPr>
            <p:ph type="sldNum" sz="quarter" idx="12"/>
          </p:nvPr>
        </p:nvSpPr>
        <p:spPr>
          <a:xfrm>
            <a:off x="6553200" y="4767263"/>
            <a:ext cx="2133600" cy="274637"/>
          </a:xfrm>
          <a:prstGeom prst="rect">
            <a:avLst/>
          </a:prstGeom>
        </p:spPr>
        <p:txBody>
          <a:bodyPr/>
          <a:lstStyle>
            <a:lvl1pPr>
              <a:defRPr/>
            </a:lvl1pPr>
          </a:lstStyle>
          <a:p>
            <a:fld id="{3945BA9A-77E9-4722-8F9F-335EF1D83076}" type="slidenum">
              <a:rPr lang="en-US" altLang="en-US"/>
              <a:pPr/>
              <a:t>‹#›</a:t>
            </a:fld>
            <a:endParaRPr lang="en-US" altLang="en-US"/>
          </a:p>
        </p:txBody>
      </p:sp>
    </p:spTree>
    <p:extLst>
      <p:ext uri="{BB962C8B-B14F-4D97-AF65-F5344CB8AC3E}">
        <p14:creationId xmlns:p14="http://schemas.microsoft.com/office/powerpoint/2010/main" val="2969439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617"/>
            <a:ext cx="8229600" cy="4640883"/>
          </a:xfrm>
        </p:spPr>
        <p:txBody>
          <a:bodyPr/>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544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919" y="1120291"/>
            <a:ext cx="8699081" cy="40232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66810D76-D02B-49BF-9132-694BEE6FECA5}"/>
              </a:ext>
            </a:extLst>
          </p:cNvPr>
          <p:cNvSpPr>
            <a:spLocks noGrp="1"/>
          </p:cNvSpPr>
          <p:nvPr>
            <p:ph type="title"/>
          </p:nvPr>
        </p:nvSpPr>
        <p:spPr bwMode="auto">
          <a:xfrm>
            <a:off x="0" y="457199"/>
            <a:ext cx="9144000" cy="56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extLst>
      <p:ext uri="{BB962C8B-B14F-4D97-AF65-F5344CB8AC3E}">
        <p14:creationId xmlns:p14="http://schemas.microsoft.com/office/powerpoint/2010/main" val="360813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8149184" cy="1022350"/>
          </a:xfrm>
        </p:spPr>
        <p:txBody>
          <a:bodyPr anchor="t"/>
          <a:lstStyle>
            <a:lvl1pPr algn="l">
              <a:lnSpc>
                <a:spcPct val="100000"/>
              </a:lnSpc>
              <a:defRPr sz="4000" b="1" cap="all"/>
            </a:lvl1pPr>
          </a:lstStyle>
          <a:p>
            <a:r>
              <a:rPr lang="en-US" dirty="0"/>
              <a:t>Click to edit Master title style</a:t>
            </a:r>
          </a:p>
        </p:txBody>
      </p:sp>
      <p:sp>
        <p:nvSpPr>
          <p:cNvPr id="3" name="Text Placeholder 2"/>
          <p:cNvSpPr>
            <a:spLocks noGrp="1"/>
          </p:cNvSpPr>
          <p:nvPr>
            <p:ph type="body" idx="1" hasCustomPrompt="1"/>
          </p:nvPr>
        </p:nvSpPr>
        <p:spPr>
          <a:xfrm>
            <a:off x="722313" y="2088162"/>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CMSC 508 – Database Theory</a:t>
            </a:r>
          </a:p>
        </p:txBody>
      </p:sp>
    </p:spTree>
    <p:extLst>
      <p:ext uri="{BB962C8B-B14F-4D97-AF65-F5344CB8AC3E}">
        <p14:creationId xmlns:p14="http://schemas.microsoft.com/office/powerpoint/2010/main" val="398506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8229600" cy="606425"/>
          </a:xfrm>
        </p:spPr>
        <p:txBody>
          <a:bodyPr/>
          <a:lstStyle/>
          <a:p>
            <a:r>
              <a:rPr lang="en-US" dirty="0"/>
              <a:t>Click to edit Master title style</a:t>
            </a:r>
          </a:p>
        </p:txBody>
      </p:sp>
      <p:sp>
        <p:nvSpPr>
          <p:cNvPr id="3" name="Content Placeholder 2"/>
          <p:cNvSpPr>
            <a:spLocks noGrp="1"/>
          </p:cNvSpPr>
          <p:nvPr>
            <p:ph sz="half" idx="1" hasCustomPrompt="1"/>
          </p:nvPr>
        </p:nvSpPr>
        <p:spPr>
          <a:xfrm>
            <a:off x="457200" y="1063624"/>
            <a:ext cx="4038600" cy="39884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063624"/>
            <a:ext cx="4038600" cy="39884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665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9097"/>
            <a:ext cx="8229600" cy="5745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1631950"/>
            <a:ext cx="4040188" cy="34324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4645025" y="1631950"/>
            <a:ext cx="4041775" cy="34324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410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89097"/>
            <a:ext cx="8229600" cy="574527"/>
          </a:xfrm>
        </p:spPr>
        <p:txBody>
          <a:bodyPr/>
          <a:lstStyle/>
          <a:p>
            <a:r>
              <a:rPr lang="en-US" dirty="0"/>
              <a:t>Click to edit Master title style</a:t>
            </a:r>
          </a:p>
        </p:txBody>
      </p:sp>
    </p:spTree>
    <p:extLst>
      <p:ext uri="{BB962C8B-B14F-4D97-AF65-F5344CB8AC3E}">
        <p14:creationId xmlns:p14="http://schemas.microsoft.com/office/powerpoint/2010/main" val="301916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19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94414"/>
            <a:ext cx="3008313" cy="765544"/>
          </a:xfrm>
        </p:spPr>
        <p:txBody>
          <a:bodyPr anchor="b"/>
          <a:lstStyle>
            <a:lvl1pPr algn="l">
              <a:defRPr sz="2000" b="1"/>
            </a:lvl1pPr>
          </a:lstStyle>
          <a:p>
            <a:r>
              <a:rPr lang="en-US" dirty="0"/>
              <a:t>First Level</a:t>
            </a:r>
          </a:p>
        </p:txBody>
      </p:sp>
      <p:sp>
        <p:nvSpPr>
          <p:cNvPr id="3" name="Content Placeholder 2"/>
          <p:cNvSpPr>
            <a:spLocks noGrp="1"/>
          </p:cNvSpPr>
          <p:nvPr>
            <p:ph idx="1" hasCustomPrompt="1"/>
          </p:nvPr>
        </p:nvSpPr>
        <p:spPr>
          <a:xfrm>
            <a:off x="3575050" y="494414"/>
            <a:ext cx="5111750" cy="4540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259957"/>
            <a:ext cx="3008313" cy="37751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106252"/>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4"/>
            <a:ext cx="5486400" cy="358408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54025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597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365D9B5-E510-4476-AF80-39A6CDFE11D3}"/>
              </a:ext>
            </a:extLst>
          </p:cNvPr>
          <p:cNvSpPr>
            <a:spLocks noGrp="1"/>
          </p:cNvSpPr>
          <p:nvPr>
            <p:ph type="title"/>
          </p:nvPr>
        </p:nvSpPr>
        <p:spPr bwMode="auto">
          <a:xfrm>
            <a:off x="0" y="457199"/>
            <a:ext cx="9144000" cy="56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099" name="Text Placeholder 2">
            <a:extLst>
              <a:ext uri="{FF2B5EF4-FFF2-40B4-BE49-F238E27FC236}">
                <a16:creationId xmlns:a16="http://schemas.microsoft.com/office/drawing/2014/main" id="{571DB1BA-BC1A-48ED-83C9-803FB1EEA234}"/>
              </a:ext>
            </a:extLst>
          </p:cNvPr>
          <p:cNvSpPr>
            <a:spLocks noGrp="1"/>
          </p:cNvSpPr>
          <p:nvPr>
            <p:ph type="body" idx="1"/>
          </p:nvPr>
        </p:nvSpPr>
        <p:spPr bwMode="auto">
          <a:xfrm>
            <a:off x="457200" y="1025769"/>
            <a:ext cx="8229600" cy="411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 name="Rectangle 7">
            <a:extLst>
              <a:ext uri="{FF2B5EF4-FFF2-40B4-BE49-F238E27FC236}">
                <a16:creationId xmlns:a16="http://schemas.microsoft.com/office/drawing/2014/main" id="{E49D91B1-75CA-448B-9C69-D03AFD557F16}"/>
              </a:ext>
            </a:extLst>
          </p:cNvPr>
          <p:cNvSpPr/>
          <p:nvPr userDrawn="1"/>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FCD7340A-72B6-444A-B9F6-61FA2438F517}"/>
              </a:ext>
            </a:extLst>
          </p:cNvPr>
          <p:cNvSpPr txBox="1"/>
          <p:nvPr userDrawn="1"/>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10" name="TextBox 9">
            <a:extLst>
              <a:ext uri="{FF2B5EF4-FFF2-40B4-BE49-F238E27FC236}">
                <a16:creationId xmlns:a16="http://schemas.microsoft.com/office/drawing/2014/main" id="{7ECF71D4-B7C8-4362-BA75-C5D164D0B7D1}"/>
              </a:ext>
            </a:extLst>
          </p:cNvPr>
          <p:cNvSpPr txBox="1"/>
          <p:nvPr userDrawn="1"/>
        </p:nvSpPr>
        <p:spPr>
          <a:xfrm>
            <a:off x="7452688" y="43934"/>
            <a:ext cx="1570686" cy="369332"/>
          </a:xfrm>
          <a:prstGeom prst="rect">
            <a:avLst/>
          </a:prstGeom>
          <a:noFill/>
        </p:spPr>
        <p:txBody>
          <a:bodyPr wrap="none" rtlCol="0">
            <a:spAutoFit/>
          </a:bodyPr>
          <a:lstStyle/>
          <a:p>
            <a:pPr algn="r"/>
            <a:r>
              <a:rPr lang="en-US" b="1" dirty="0"/>
              <a:t>Mastering SQL</a:t>
            </a:r>
          </a:p>
        </p:txBody>
      </p:sp>
      <p:pic>
        <p:nvPicPr>
          <p:cNvPr id="11" name="Picture 10" descr="A picture containing drawing&#10;&#10;Description automatically generated">
            <a:extLst>
              <a:ext uri="{FF2B5EF4-FFF2-40B4-BE49-F238E27FC236}">
                <a16:creationId xmlns:a16="http://schemas.microsoft.com/office/drawing/2014/main" id="{CFDFF534-CE36-4DA8-AD78-BAD7D0100E91}"/>
              </a:ext>
            </a:extLst>
          </p:cNvPr>
          <p:cNvPicPr>
            <a:picLocks noChangeAspect="1"/>
          </p:cNvPicPr>
          <p:nvPr userDrawn="1"/>
        </p:nvPicPr>
        <p:blipFill>
          <a:blip r:embed="rId14">
            <a:alphaModFix/>
          </a:blip>
          <a:stretch>
            <a:fillRect/>
          </a:stretch>
        </p:blipFill>
        <p:spPr>
          <a:xfrm>
            <a:off x="3511244" y="91440"/>
            <a:ext cx="2121513" cy="27432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ctr" defTabSz="457200" rtl="0" fontAlgn="base">
        <a:lnSpc>
          <a:spcPct val="100000"/>
        </a:lnSpc>
        <a:spcBef>
          <a:spcPct val="0"/>
        </a:spcBef>
        <a:spcAft>
          <a:spcPct val="0"/>
        </a:spcAft>
        <a:defRPr sz="3600" kern="1200" baseline="0">
          <a:solidFill>
            <a:schemeClr val="tx1"/>
          </a:solidFill>
          <a:latin typeface="+mj-lt"/>
          <a:ea typeface="MS PGothic"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p:titleStyle>
    <p:bodyStyle>
      <a:lvl1pPr marL="0" indent="-342900" algn="l" defTabSz="457200" rtl="0" fontAlgn="base">
        <a:spcBef>
          <a:spcPts val="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640080" indent="-285750" algn="l" defTabSz="457200" rtl="0" fontAlgn="base">
        <a:spcBef>
          <a:spcPts val="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914400" indent="-228600" algn="l" defTabSz="457200" rtl="0" fontAlgn="base">
        <a:spcBef>
          <a:spcPts val="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143000" indent="-228600" algn="l" defTabSz="457200" rtl="0" fontAlgn="base">
        <a:spcBef>
          <a:spcPts val="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mn-cs"/>
        </a:defRPr>
      </a:lvl4pPr>
      <a:lvl5pPr marL="1371600" indent="-228600" algn="l" defTabSz="457200" rtl="0" fontAlgn="base">
        <a:spcBef>
          <a:spcPts val="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dev.mysql.com/doc/refman/8.0/en/"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3" Type="http://schemas.openxmlformats.org/officeDocument/2006/relationships/hyperlink" Target="https://dev.mysql.com/doc/refman/8.0/en/create-function.html" TargetMode="External"/><Relationship Id="rId18" Type="http://schemas.openxmlformats.org/officeDocument/2006/relationships/hyperlink" Target="https://dev.mysql.com/doc/refman/8.0/en/create-spatial-reference-system.html" TargetMode="External"/><Relationship Id="rId26" Type="http://schemas.openxmlformats.org/officeDocument/2006/relationships/hyperlink" Target="https://dev.mysql.com/doc/refman/8.0/en/drop-index.html" TargetMode="External"/><Relationship Id="rId3" Type="http://schemas.openxmlformats.org/officeDocument/2006/relationships/hyperlink" Target="https://dev.mysql.com/doc/refman/8.0/en/alter-function.html" TargetMode="External"/><Relationship Id="rId21" Type="http://schemas.openxmlformats.org/officeDocument/2006/relationships/hyperlink" Target="https://dev.mysql.com/doc/refman/8.0/en/create-trigger.html" TargetMode="External"/><Relationship Id="rId34" Type="http://schemas.openxmlformats.org/officeDocument/2006/relationships/hyperlink" Target="https://dev.mysql.com/doc/refman/8.0/en/drop-view.html" TargetMode="External"/><Relationship Id="rId7" Type="http://schemas.openxmlformats.org/officeDocument/2006/relationships/hyperlink" Target="https://dev.mysql.com/doc/refman/8.0/en/alter-server.html" TargetMode="External"/><Relationship Id="rId12" Type="http://schemas.openxmlformats.org/officeDocument/2006/relationships/hyperlink" Target="https://dev.mysql.com/doc/refman/8.0/en/create-event.html" TargetMode="External"/><Relationship Id="rId17" Type="http://schemas.openxmlformats.org/officeDocument/2006/relationships/hyperlink" Target="https://dev.mysql.com/doc/refman/8.0/en/create-server.html" TargetMode="External"/><Relationship Id="rId25" Type="http://schemas.openxmlformats.org/officeDocument/2006/relationships/hyperlink" Target="https://dev.mysql.com/doc/refman/8.0/en/drop-function.html" TargetMode="External"/><Relationship Id="rId33" Type="http://schemas.openxmlformats.org/officeDocument/2006/relationships/hyperlink" Target="https://dev.mysql.com/doc/refman/8.0/en/drop-trigger.html" TargetMode="External"/><Relationship Id="rId2" Type="http://schemas.openxmlformats.org/officeDocument/2006/relationships/hyperlink" Target="https://dev.mysql.com/doc/refman/8.0/en/alter-event.html" TargetMode="External"/><Relationship Id="rId16" Type="http://schemas.openxmlformats.org/officeDocument/2006/relationships/hyperlink" Target="https://dev.mysql.com/doc/refman/8.0/en/create-procedure.html" TargetMode="External"/><Relationship Id="rId20" Type="http://schemas.openxmlformats.org/officeDocument/2006/relationships/hyperlink" Target="https://dev.mysql.com/doc/refman/8.0/en/create-tablespace.html" TargetMode="External"/><Relationship Id="rId29" Type="http://schemas.openxmlformats.org/officeDocument/2006/relationships/hyperlink" Target="https://dev.mysql.com/doc/refman/8.0/en/drop-server.html" TargetMode="External"/><Relationship Id="rId1" Type="http://schemas.openxmlformats.org/officeDocument/2006/relationships/slideLayout" Target="../slideLayouts/slideLayout2.xml"/><Relationship Id="rId6" Type="http://schemas.openxmlformats.org/officeDocument/2006/relationships/hyperlink" Target="https://dev.mysql.com/doc/refman/8.0/en/alter-procedure.html" TargetMode="External"/><Relationship Id="rId11" Type="http://schemas.openxmlformats.org/officeDocument/2006/relationships/hyperlink" Target="https://dev.mysql.com/doc/refman/8.0/en/create-database.html" TargetMode="External"/><Relationship Id="rId24" Type="http://schemas.openxmlformats.org/officeDocument/2006/relationships/hyperlink" Target="https://dev.mysql.com/doc/refman/8.0/en/drop-event.html" TargetMode="External"/><Relationship Id="rId32" Type="http://schemas.openxmlformats.org/officeDocument/2006/relationships/hyperlink" Target="https://dev.mysql.com/doc/refman/8.0/en/drop-tablespace.html" TargetMode="External"/><Relationship Id="rId5" Type="http://schemas.openxmlformats.org/officeDocument/2006/relationships/hyperlink" Target="https://dev.mysql.com/doc/refman/8.0/en/alter-logfile-group.html" TargetMode="External"/><Relationship Id="rId15" Type="http://schemas.openxmlformats.org/officeDocument/2006/relationships/hyperlink" Target="https://dev.mysql.com/doc/refman/8.0/en/create-logfile-group.html" TargetMode="External"/><Relationship Id="rId23" Type="http://schemas.openxmlformats.org/officeDocument/2006/relationships/hyperlink" Target="https://dev.mysql.com/doc/refman/8.0/en/drop-database.html" TargetMode="External"/><Relationship Id="rId28" Type="http://schemas.openxmlformats.org/officeDocument/2006/relationships/hyperlink" Target="https://dev.mysql.com/doc/refman/8.0/en/drop-procedure.html" TargetMode="External"/><Relationship Id="rId36" Type="http://schemas.openxmlformats.org/officeDocument/2006/relationships/hyperlink" Target="https://dev.mysql.com/doc/refman/8.0/en/truncate-table.html" TargetMode="External"/><Relationship Id="rId10" Type="http://schemas.openxmlformats.org/officeDocument/2006/relationships/hyperlink" Target="https://dev.mysql.com/doc/refman/8.0/en/alter-view.html" TargetMode="External"/><Relationship Id="rId19" Type="http://schemas.openxmlformats.org/officeDocument/2006/relationships/hyperlink" Target="https://dev.mysql.com/doc/refman/8.0/en/create-table.html" TargetMode="External"/><Relationship Id="rId31" Type="http://schemas.openxmlformats.org/officeDocument/2006/relationships/hyperlink" Target="https://dev.mysql.com/doc/refman/8.0/en/drop-table.html" TargetMode="External"/><Relationship Id="rId4" Type="http://schemas.openxmlformats.org/officeDocument/2006/relationships/hyperlink" Target="https://dev.mysql.com/doc/refman/8.0/en/alter-instance.html" TargetMode="External"/><Relationship Id="rId9" Type="http://schemas.openxmlformats.org/officeDocument/2006/relationships/hyperlink" Target="https://dev.mysql.com/doc/refman/8.0/en/alter-tablespace.html" TargetMode="External"/><Relationship Id="rId14" Type="http://schemas.openxmlformats.org/officeDocument/2006/relationships/hyperlink" Target="https://dev.mysql.com/doc/refman/8.0/en/create-index.html" TargetMode="External"/><Relationship Id="rId22" Type="http://schemas.openxmlformats.org/officeDocument/2006/relationships/hyperlink" Target="https://dev.mysql.com/doc/refman/8.0/en/create-view.html" TargetMode="External"/><Relationship Id="rId27" Type="http://schemas.openxmlformats.org/officeDocument/2006/relationships/hyperlink" Target="https://dev.mysql.com/doc/refman/8.0/en/drop-logfile-group.html" TargetMode="External"/><Relationship Id="rId30" Type="http://schemas.openxmlformats.org/officeDocument/2006/relationships/hyperlink" Target="https://dev.mysql.com/doc/refman/8.0/en/drop-spatial-reference-system.html" TargetMode="External"/><Relationship Id="rId35" Type="http://schemas.openxmlformats.org/officeDocument/2006/relationships/hyperlink" Target="https://dev.mysql.com/doc/refman/8.0/en/rename-table.html" TargetMode="External"/><Relationship Id="rId8" Type="http://schemas.openxmlformats.org/officeDocument/2006/relationships/hyperlink" Target="https://dev.mysql.com/doc/refman/8.0/en/alter-table.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dev.mysql.com/doc/refman/8.0/en/load-data.html" TargetMode="External"/><Relationship Id="rId13" Type="http://schemas.openxmlformats.org/officeDocument/2006/relationships/hyperlink" Target="https://dev.mysql.com/doc/refman/8.0/en/table.html" TargetMode="External"/><Relationship Id="rId3" Type="http://schemas.openxmlformats.org/officeDocument/2006/relationships/hyperlink" Target="https://dev.mysql.com/doc/refman/8.0/en/delete.html" TargetMode="External"/><Relationship Id="rId7" Type="http://schemas.openxmlformats.org/officeDocument/2006/relationships/hyperlink" Target="https://dev.mysql.com/doc/refman/8.0/en/insert.html" TargetMode="External"/><Relationship Id="rId12" Type="http://schemas.openxmlformats.org/officeDocument/2006/relationships/hyperlink" Target="https://dev.mysql.com/doc/refman/8.0/en/subqueries.html" TargetMode="External"/><Relationship Id="rId2" Type="http://schemas.openxmlformats.org/officeDocument/2006/relationships/hyperlink" Target="https://dev.mysql.com/doc/refman/8.0/en/call.html" TargetMode="External"/><Relationship Id="rId16" Type="http://schemas.openxmlformats.org/officeDocument/2006/relationships/hyperlink" Target="https://dev.mysql.com/doc/refman/8.0/en/with.html" TargetMode="External"/><Relationship Id="rId1" Type="http://schemas.openxmlformats.org/officeDocument/2006/relationships/slideLayout" Target="../slideLayouts/slideLayout2.xml"/><Relationship Id="rId6" Type="http://schemas.openxmlformats.org/officeDocument/2006/relationships/hyperlink" Target="https://dev.mysql.com/doc/refman/8.0/en/import-table.html" TargetMode="External"/><Relationship Id="rId11" Type="http://schemas.openxmlformats.org/officeDocument/2006/relationships/hyperlink" Target="https://dev.mysql.com/doc/refman/8.0/en/select.html" TargetMode="External"/><Relationship Id="rId5" Type="http://schemas.openxmlformats.org/officeDocument/2006/relationships/hyperlink" Target="https://dev.mysql.com/doc/refman/8.0/en/handler.html" TargetMode="External"/><Relationship Id="rId15" Type="http://schemas.openxmlformats.org/officeDocument/2006/relationships/hyperlink" Target="https://dev.mysql.com/doc/refman/8.0/en/values.html" TargetMode="External"/><Relationship Id="rId10" Type="http://schemas.openxmlformats.org/officeDocument/2006/relationships/hyperlink" Target="https://dev.mysql.com/doc/refman/8.0/en/replace.html" TargetMode="External"/><Relationship Id="rId4" Type="http://schemas.openxmlformats.org/officeDocument/2006/relationships/hyperlink" Target="https://dev.mysql.com/doc/refman/8.0/en/do.html" TargetMode="External"/><Relationship Id="rId9" Type="http://schemas.openxmlformats.org/officeDocument/2006/relationships/hyperlink" Target="https://dev.mysql.com/doc/refman/8.0/en/load-xml.html" TargetMode="External"/><Relationship Id="rId14" Type="http://schemas.openxmlformats.org/officeDocument/2006/relationships/hyperlink" Target="https://dev.mysql.com/doc/refman/8.0/en/updat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people.vcu.edu/~acano/HR.sq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mysql.com/doc/refman/8.0/en/creating-tables.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https://dev.mysql.com/doc/refman/8.0/en/alter-table.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dev.mysql.com/doc/refman/8.0/en/insert.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hyperlink" Target="https://dev.mysql.com/doc/refman/8.0/en/update.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hyperlink" Target="https://dev.mysql.com/doc/refman/8.0/en/update.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ev.mysql.com/doc/refman/8.0/en/delete.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www.youtube.com/watch?v=i_cVJgIz_Cs" TargetMode="Externa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hyperlink" Target="https://dev.mysql.com/doc/refman/8.0/en/delete.html"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hyperlink" Target="https://dev.mysql.com/doc/refman/8.0/en/truncate-table.html"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mysqltutorial.org/mysql-drop-tabl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cmsc508.com/phpMyAdmin/"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mailto:jdleonard@cmsc508.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cmsc508.com/~jdleonard/bootstrap.php" TargetMode="External"/><Relationship Id="rId2" Type="http://schemas.openxmlformats.org/officeDocument/2006/relationships/hyperlink" Target="http://cmsc508.com/~jdleonar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aprLiG34b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FaztWeb/nextjs-mysql-cru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635" y="505441"/>
            <a:ext cx="2189798" cy="230832"/>
          </a:xfrm>
          <a:prstGeom prst="rect">
            <a:avLst/>
          </a:prstGeom>
        </p:spPr>
        <p:txBody>
          <a:bodyPr vert="horz" wrap="square" lIns="0" tIns="0" rIns="0" bIns="0" rtlCol="0">
            <a:spAutoFit/>
          </a:bodyPr>
          <a:lstStyle/>
          <a:p>
            <a:pPr marL="9525"/>
            <a:r>
              <a:rPr sz="1500" b="1" spc="-296" dirty="0">
                <a:solidFill>
                  <a:srgbClr val="FFFFFF"/>
                </a:solidFill>
                <a:latin typeface="Times New Roman"/>
                <a:cs typeface="Times New Roman"/>
              </a:rPr>
              <a:t>C</a:t>
            </a:r>
            <a:r>
              <a:rPr sz="1500" b="1" spc="-120" dirty="0">
                <a:solidFill>
                  <a:srgbClr val="FFFFFF"/>
                </a:solidFill>
                <a:latin typeface="Times New Roman"/>
                <a:cs typeface="Times New Roman"/>
              </a:rPr>
              <a:t>M</a:t>
            </a:r>
            <a:r>
              <a:rPr sz="1500" b="1" spc="-139" dirty="0">
                <a:solidFill>
                  <a:srgbClr val="FFFFFF"/>
                </a:solidFill>
                <a:latin typeface="Times New Roman"/>
                <a:cs typeface="Times New Roman"/>
              </a:rPr>
              <a:t>S</a:t>
            </a:r>
            <a:r>
              <a:rPr sz="1500" b="1" spc="-293"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45" dirty="0">
                <a:solidFill>
                  <a:srgbClr val="FFFFFF"/>
                </a:solidFill>
                <a:latin typeface="Times New Roman"/>
                <a:cs typeface="Times New Roman"/>
              </a:rPr>
              <a:t> </a:t>
            </a:r>
            <a:r>
              <a:rPr sz="1500" b="1" spc="-98"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19" dirty="0">
                <a:solidFill>
                  <a:srgbClr val="FFFFFF"/>
                </a:solidFill>
                <a:latin typeface="Times New Roman"/>
                <a:cs typeface="Times New Roman"/>
              </a:rPr>
              <a:t>a</a:t>
            </a:r>
            <a:r>
              <a:rPr sz="1500" b="1" spc="-26" dirty="0">
                <a:solidFill>
                  <a:srgbClr val="FFFFFF"/>
                </a:solidFill>
                <a:latin typeface="Times New Roman"/>
                <a:cs typeface="Times New Roman"/>
              </a:rPr>
              <a:t>ba</a:t>
            </a:r>
            <a:r>
              <a:rPr sz="1500" b="1" spc="11" dirty="0">
                <a:solidFill>
                  <a:srgbClr val="FFFFFF"/>
                </a:solidFill>
                <a:latin typeface="Times New Roman"/>
                <a:cs typeface="Times New Roman"/>
              </a:rPr>
              <a:t>s</a:t>
            </a:r>
            <a:r>
              <a:rPr sz="1500" b="1" spc="86" dirty="0">
                <a:solidFill>
                  <a:srgbClr val="FFFFFF"/>
                </a:solidFill>
                <a:latin typeface="Times New Roman"/>
                <a:cs typeface="Times New Roman"/>
              </a:rPr>
              <a:t>e</a:t>
            </a:r>
            <a:r>
              <a:rPr sz="1500" b="1" spc="-26" dirty="0">
                <a:solidFill>
                  <a:srgbClr val="FFFFFF"/>
                </a:solidFill>
                <a:latin typeface="Times New Roman"/>
                <a:cs typeface="Times New Roman"/>
              </a:rPr>
              <a:t> </a:t>
            </a:r>
            <a:r>
              <a:rPr sz="1500" b="1" spc="-263" dirty="0">
                <a:solidFill>
                  <a:srgbClr val="FFFFFF"/>
                </a:solidFill>
                <a:latin typeface="Times New Roman"/>
                <a:cs typeface="Times New Roman"/>
              </a:rPr>
              <a:t>T</a:t>
            </a:r>
            <a:r>
              <a:rPr sz="1500" b="1" spc="-34" dirty="0">
                <a:solidFill>
                  <a:srgbClr val="FFFFFF"/>
                </a:solidFill>
                <a:latin typeface="Times New Roman"/>
                <a:cs typeface="Times New Roman"/>
              </a:rPr>
              <a:t>h</a:t>
            </a:r>
            <a:r>
              <a:rPr sz="1500" b="1" spc="64" dirty="0">
                <a:solidFill>
                  <a:srgbClr val="FFFFFF"/>
                </a:solidFill>
                <a:latin typeface="Times New Roman"/>
                <a:cs typeface="Times New Roman"/>
              </a:rPr>
              <a:t>e</a:t>
            </a:r>
            <a:r>
              <a:rPr sz="1500" b="1" spc="71" dirty="0">
                <a:solidFill>
                  <a:srgbClr val="FFFFFF"/>
                </a:solidFill>
                <a:latin typeface="Times New Roman"/>
                <a:cs typeface="Times New Roman"/>
              </a:rPr>
              <a:t>o</a:t>
            </a:r>
            <a:r>
              <a:rPr sz="1500" b="1" spc="-13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5" name="Title 4">
            <a:extLst>
              <a:ext uri="{FF2B5EF4-FFF2-40B4-BE49-F238E27FC236}">
                <a16:creationId xmlns:a16="http://schemas.microsoft.com/office/drawing/2014/main" id="{1ECDFE75-99F2-483B-98C2-3490461951C5}"/>
              </a:ext>
            </a:extLst>
          </p:cNvPr>
          <p:cNvSpPr>
            <a:spLocks noGrp="1"/>
          </p:cNvSpPr>
          <p:nvPr>
            <p:ph type="ctrTitle"/>
          </p:nvPr>
        </p:nvSpPr>
        <p:spPr/>
        <p:txBody>
          <a:bodyPr/>
          <a:lstStyle/>
          <a:p>
            <a:r>
              <a:rPr lang="en-US" dirty="0"/>
              <a:t>Week 9 – Wednesday</a:t>
            </a:r>
          </a:p>
        </p:txBody>
      </p:sp>
      <p:sp>
        <p:nvSpPr>
          <p:cNvPr id="7" name="Subtitle 6">
            <a:extLst>
              <a:ext uri="{FF2B5EF4-FFF2-40B4-BE49-F238E27FC236}">
                <a16:creationId xmlns:a16="http://schemas.microsoft.com/office/drawing/2014/main" id="{F87D56ED-4668-4FF4-86F9-8065AEC7E240}"/>
              </a:ext>
            </a:extLst>
          </p:cNvPr>
          <p:cNvSpPr>
            <a:spLocks noGrp="1"/>
          </p:cNvSpPr>
          <p:nvPr>
            <p:ph type="subTitle" idx="1"/>
          </p:nvPr>
        </p:nvSpPr>
        <p:spPr/>
        <p:txBody>
          <a:bodyPr/>
          <a:lstStyle/>
          <a:p>
            <a:r>
              <a:rPr lang="en-US" dirty="0"/>
              <a:t>CMSC 508 – Mastering SQL</a:t>
            </a:r>
          </a:p>
        </p:txBody>
      </p:sp>
      <p:sp>
        <p:nvSpPr>
          <p:cNvPr id="6" name="object 6"/>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1</a:t>
            </a:fld>
            <a:endParaRPr spc="4" dirty="0"/>
          </a:p>
        </p:txBody>
      </p:sp>
      <p:sp>
        <p:nvSpPr>
          <p:cNvPr id="4" name="object 4"/>
          <p:cNvSpPr txBox="1"/>
          <p:nvPr/>
        </p:nvSpPr>
        <p:spPr>
          <a:xfrm>
            <a:off x="1851659" y="3469396"/>
            <a:ext cx="5640229" cy="738664"/>
          </a:xfrm>
          <a:prstGeom prst="rect">
            <a:avLst/>
          </a:prstGeom>
        </p:spPr>
        <p:txBody>
          <a:bodyPr vert="horz" wrap="square" lIns="0" tIns="0" rIns="0" bIns="0" rtlCol="0">
            <a:spAutoFit/>
          </a:bodyPr>
          <a:lstStyle/>
          <a:p>
            <a:pPr marL="9525" marR="3810"/>
            <a:r>
              <a:rPr lang="en-US" sz="1200" dirty="0"/>
              <a:t>Chapters 2,6 from Database System Concepts, 6th Ed. by </a:t>
            </a:r>
            <a:r>
              <a:rPr lang="en-US" sz="1200" dirty="0" err="1"/>
              <a:t>Silberschatz</a:t>
            </a:r>
            <a:r>
              <a:rPr lang="en-US" sz="1200" dirty="0"/>
              <a:t>, </a:t>
            </a:r>
            <a:r>
              <a:rPr lang="en-US" sz="1200" dirty="0" err="1"/>
              <a:t>Korth</a:t>
            </a:r>
            <a:r>
              <a:rPr lang="en-US" sz="1200" dirty="0"/>
              <a:t>, Sudarshan, 2011 Chapters 3,4 from Database Management Systems, 3rd Ed. by Ramakrishnan, </a:t>
            </a:r>
            <a:r>
              <a:rPr lang="en-US" sz="1200" dirty="0" err="1"/>
              <a:t>Gehrke</a:t>
            </a:r>
            <a:r>
              <a:rPr lang="en-US" sz="1200" dirty="0"/>
              <a:t>, 2003</a:t>
            </a:r>
          </a:p>
          <a:p>
            <a:pPr marL="9525" marR="3810"/>
            <a:endParaRPr sz="1200" dirty="0">
              <a:latin typeface="Calibri" charset="0"/>
              <a:ea typeface="Tahoma" charset="0"/>
              <a:cs typeface="Tahoma" charset="0"/>
            </a:endParaRPr>
          </a:p>
        </p:txBody>
      </p:sp>
    </p:spTree>
    <p:extLst>
      <p:ext uri="{BB962C8B-B14F-4D97-AF65-F5344CB8AC3E}">
        <p14:creationId xmlns:p14="http://schemas.microsoft.com/office/powerpoint/2010/main" val="353023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CC4145-977E-471A-90A3-EFD9A7F84212}"/>
              </a:ext>
            </a:extLst>
          </p:cNvPr>
          <p:cNvSpPr>
            <a:spLocks noGrp="1"/>
          </p:cNvSpPr>
          <p:nvPr>
            <p:ph type="title"/>
          </p:nvPr>
        </p:nvSpPr>
        <p:spPr/>
        <p:txBody>
          <a:bodyPr/>
          <a:lstStyle/>
          <a:p>
            <a:r>
              <a:rPr lang="en-US" i="1" dirty="0"/>
              <a:t> … In Previous episodes …</a:t>
            </a:r>
          </a:p>
        </p:txBody>
      </p:sp>
      <p:sp>
        <p:nvSpPr>
          <p:cNvPr id="5" name="Text Placeholder 4">
            <a:extLst>
              <a:ext uri="{FF2B5EF4-FFF2-40B4-BE49-F238E27FC236}">
                <a16:creationId xmlns:a16="http://schemas.microsoft.com/office/drawing/2014/main" id="{ADE0BBDA-AF3F-4F8D-ABAE-635DCB880899}"/>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335355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494414"/>
            <a:ext cx="3625702" cy="765544"/>
          </a:xfrm>
        </p:spPr>
        <p:txBody>
          <a:bodyPr>
            <a:normAutofit/>
          </a:bodyPr>
          <a:lstStyle/>
          <a:p>
            <a:pPr algn="l"/>
            <a:r>
              <a:rPr lang="en-US" sz="2100" dirty="0"/>
              <a:t>Leveraging the DBMS</a:t>
            </a:r>
          </a:p>
        </p:txBody>
      </p:sp>
      <p:sp>
        <p:nvSpPr>
          <p:cNvPr id="3" name="Text Placeholder 2">
            <a:extLst>
              <a:ext uri="{FF2B5EF4-FFF2-40B4-BE49-F238E27FC236}">
                <a16:creationId xmlns:a16="http://schemas.microsoft.com/office/drawing/2014/main" id="{DD8424C8-0BA8-4E6A-9996-E97C1DA3BB9E}"/>
              </a:ext>
            </a:extLst>
          </p:cNvPr>
          <p:cNvSpPr>
            <a:spLocks noGrp="1"/>
          </p:cNvSpPr>
          <p:nvPr>
            <p:ph type="body" sz="half" idx="2"/>
          </p:nvPr>
        </p:nvSpPr>
        <p:spPr>
          <a:xfrm>
            <a:off x="457200" y="1259957"/>
            <a:ext cx="3625702" cy="3334267"/>
          </a:xfrm>
        </p:spPr>
        <p:txBody>
          <a:bodyPr/>
          <a:lstStyle/>
          <a:p>
            <a:r>
              <a:rPr lang="en-US" dirty="0"/>
              <a:t>What not simply use 2-D arrays or other data structures in our programs? Why use a data base at all?</a:t>
            </a:r>
            <a:br>
              <a:rPr lang="en-US" dirty="0"/>
            </a:br>
            <a:endParaRPr lang="en-US" dirty="0"/>
          </a:p>
          <a:p>
            <a:pPr marL="285750" indent="-285750">
              <a:buFont typeface="Arial" panose="020B0604020202020204" pitchFamily="34" charset="0"/>
              <a:buChar char="•"/>
            </a:pPr>
            <a:r>
              <a:rPr lang="en-US" dirty="0"/>
              <a:t>The DBMS will DO LOTS OF WORK for us AUTOMATICALLY.</a:t>
            </a:r>
          </a:p>
          <a:p>
            <a:pPr marL="285750" indent="-285750">
              <a:buFont typeface="Arial" panose="020B0604020202020204" pitchFamily="34" charset="0"/>
              <a:buChar char="•"/>
            </a:pPr>
            <a:r>
              <a:rPr lang="en-US" dirty="0"/>
              <a:t>We simply need to know </a:t>
            </a:r>
            <a:r>
              <a:rPr lang="en-US" i="1" dirty="0"/>
              <a:t>how</a:t>
            </a:r>
            <a:r>
              <a:rPr lang="en-US" dirty="0"/>
              <a:t> to tell it what we want it to do.</a:t>
            </a:r>
          </a:p>
          <a:p>
            <a:pPr marL="285750" indent="-285750">
              <a:buFont typeface="Arial" panose="020B0604020202020204" pitchFamily="34" charset="0"/>
              <a:buChar char="•"/>
            </a:pPr>
            <a:r>
              <a:rPr lang="en-US" dirty="0"/>
              <a:t>We can provide these management and operating rules when tables are created.</a:t>
            </a:r>
          </a:p>
          <a:p>
            <a:pPr marL="285750" indent="-285750">
              <a:buFont typeface="Arial" panose="020B0604020202020204" pitchFamily="34" charset="0"/>
              <a:buChar char="•"/>
            </a:pPr>
            <a:r>
              <a:rPr lang="en-US" dirty="0"/>
              <a:t>The DBMS will enforce the rules in real-time behind the scenes.</a:t>
            </a:r>
          </a:p>
          <a:p>
            <a:endParaRPr lang="en-US" dirty="0"/>
          </a:p>
          <a:p>
            <a:pPr marL="285750" indent="-285750">
              <a:buFont typeface="Arial" panose="020B0604020202020204" pitchFamily="34" charset="0"/>
              <a:buChar char="•"/>
            </a:pPr>
            <a:endParaRPr lang="en-US" dirty="0"/>
          </a:p>
        </p:txBody>
      </p:sp>
      <p:sp>
        <p:nvSpPr>
          <p:cNvPr id="6" name="object 6"/>
          <p:cNvSpPr txBox="1">
            <a:spLocks noGrp="1"/>
          </p:cNvSpPr>
          <p:nvPr>
            <p:ph type="sldNum" sz="quarter" idx="4294967295"/>
          </p:nvPr>
        </p:nvSpPr>
        <p:spPr>
          <a:xfrm>
            <a:off x="6553200" y="4767263"/>
            <a:ext cx="2133600" cy="274637"/>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11</a:t>
            </a:fld>
            <a:endParaRPr spc="4" dirty="0"/>
          </a:p>
        </p:txBody>
      </p:sp>
      <p:sp>
        <p:nvSpPr>
          <p:cNvPr id="8" name="object 5">
            <a:extLst>
              <a:ext uri="{FF2B5EF4-FFF2-40B4-BE49-F238E27FC236}">
                <a16:creationId xmlns:a16="http://schemas.microsoft.com/office/drawing/2014/main" id="{1095C33C-4563-4120-99CB-96310E1B9824}"/>
              </a:ext>
            </a:extLst>
          </p:cNvPr>
          <p:cNvSpPr>
            <a:spLocks noGrp="1"/>
          </p:cNvSpPr>
          <p:nvPr>
            <p:ph idx="1"/>
          </p:nvPr>
        </p:nvSpPr>
        <p:spPr>
          <a:xfrm>
            <a:off x="4795983" y="759527"/>
            <a:ext cx="3008313" cy="4100512"/>
          </a:xfrm>
          <a:prstGeom prst="rect">
            <a:avLst/>
          </a:prstGeom>
          <a:blipFill>
            <a:blip r:embed="rId3" cstate="print"/>
            <a:stretch>
              <a:fillRect/>
            </a:stretch>
          </a:blipFill>
        </p:spPr>
        <p:txBody>
          <a:bodyPr wrap="square" lIns="0" tIns="0" rIns="0" bIns="0" rtlCol="0"/>
          <a:lstStyle/>
          <a:p>
            <a:pPr marL="0" indent="0">
              <a:buNone/>
            </a:pPr>
            <a:r>
              <a:rPr lang="en-US" dirty="0"/>
              <a:t> </a:t>
            </a:r>
          </a:p>
        </p:txBody>
      </p:sp>
    </p:spTree>
    <p:extLst>
      <p:ext uri="{BB962C8B-B14F-4D97-AF65-F5344CB8AC3E}">
        <p14:creationId xmlns:p14="http://schemas.microsoft.com/office/powerpoint/2010/main" val="259488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7AB458-4573-46A8-8078-7A611C57A36A}"/>
              </a:ext>
            </a:extLst>
          </p:cNvPr>
          <p:cNvPicPr>
            <a:picLocks noChangeAspect="1"/>
          </p:cNvPicPr>
          <p:nvPr/>
        </p:nvPicPr>
        <p:blipFill>
          <a:blip r:embed="rId2"/>
          <a:stretch>
            <a:fillRect/>
          </a:stretch>
        </p:blipFill>
        <p:spPr>
          <a:xfrm>
            <a:off x="5396443" y="1327243"/>
            <a:ext cx="3464499" cy="2111695"/>
          </a:xfrm>
          <a:prstGeom prst="rect">
            <a:avLst/>
          </a:prstGeom>
        </p:spPr>
      </p:pic>
      <p:pic>
        <p:nvPicPr>
          <p:cNvPr id="10" name="Picture 9">
            <a:extLst>
              <a:ext uri="{FF2B5EF4-FFF2-40B4-BE49-F238E27FC236}">
                <a16:creationId xmlns:a16="http://schemas.microsoft.com/office/drawing/2014/main" id="{45FE54CF-F532-4BCB-943A-A21ECBC81243}"/>
              </a:ext>
            </a:extLst>
          </p:cNvPr>
          <p:cNvPicPr>
            <a:picLocks noChangeAspect="1"/>
          </p:cNvPicPr>
          <p:nvPr/>
        </p:nvPicPr>
        <p:blipFill>
          <a:blip r:embed="rId3"/>
          <a:stretch>
            <a:fillRect/>
          </a:stretch>
        </p:blipFill>
        <p:spPr>
          <a:xfrm>
            <a:off x="329441" y="530087"/>
            <a:ext cx="1336589" cy="4485861"/>
          </a:xfrm>
          <a:prstGeom prst="rect">
            <a:avLst/>
          </a:prstGeom>
        </p:spPr>
      </p:pic>
      <p:pic>
        <p:nvPicPr>
          <p:cNvPr id="12" name="Picture 11">
            <a:extLst>
              <a:ext uri="{FF2B5EF4-FFF2-40B4-BE49-F238E27FC236}">
                <a16:creationId xmlns:a16="http://schemas.microsoft.com/office/drawing/2014/main" id="{E3A25D92-741F-4180-B110-916C1EE34803}"/>
              </a:ext>
            </a:extLst>
          </p:cNvPr>
          <p:cNvPicPr>
            <a:picLocks noChangeAspect="1"/>
          </p:cNvPicPr>
          <p:nvPr/>
        </p:nvPicPr>
        <p:blipFill>
          <a:blip r:embed="rId4"/>
          <a:stretch>
            <a:fillRect/>
          </a:stretch>
        </p:blipFill>
        <p:spPr>
          <a:xfrm>
            <a:off x="2566547" y="525185"/>
            <a:ext cx="2250618" cy="4480959"/>
          </a:xfrm>
          <a:prstGeom prst="rect">
            <a:avLst/>
          </a:prstGeom>
        </p:spPr>
      </p:pic>
      <p:sp>
        <p:nvSpPr>
          <p:cNvPr id="13" name="TextBox 12">
            <a:extLst>
              <a:ext uri="{FF2B5EF4-FFF2-40B4-BE49-F238E27FC236}">
                <a16:creationId xmlns:a16="http://schemas.microsoft.com/office/drawing/2014/main" id="{3C1225A2-FF6F-49BB-BFD2-A25BF124D306}"/>
              </a:ext>
            </a:extLst>
          </p:cNvPr>
          <p:cNvSpPr txBox="1"/>
          <p:nvPr/>
        </p:nvSpPr>
        <p:spPr>
          <a:xfrm>
            <a:off x="5396443" y="570297"/>
            <a:ext cx="3701174" cy="461665"/>
          </a:xfrm>
          <a:prstGeom prst="rect">
            <a:avLst/>
          </a:prstGeom>
          <a:noFill/>
        </p:spPr>
        <p:txBody>
          <a:bodyPr wrap="square" rtlCol="0">
            <a:spAutoFit/>
          </a:bodyPr>
          <a:lstStyle/>
          <a:p>
            <a:r>
              <a:rPr lang="en-US" sz="2400" b="1" dirty="0"/>
              <a:t>MySQL 8.0 Documentation</a:t>
            </a:r>
          </a:p>
        </p:txBody>
      </p:sp>
      <p:sp>
        <p:nvSpPr>
          <p:cNvPr id="14" name="TextBox 13">
            <a:extLst>
              <a:ext uri="{FF2B5EF4-FFF2-40B4-BE49-F238E27FC236}">
                <a16:creationId xmlns:a16="http://schemas.microsoft.com/office/drawing/2014/main" id="{F3AC219C-2AD3-427D-82E5-13AC6FA9EFF0}"/>
              </a:ext>
            </a:extLst>
          </p:cNvPr>
          <p:cNvSpPr txBox="1"/>
          <p:nvPr/>
        </p:nvSpPr>
        <p:spPr>
          <a:xfrm>
            <a:off x="4905168" y="3567836"/>
            <a:ext cx="3955774" cy="338554"/>
          </a:xfrm>
          <a:prstGeom prst="rect">
            <a:avLst/>
          </a:prstGeom>
          <a:noFill/>
        </p:spPr>
        <p:txBody>
          <a:bodyPr wrap="square" rtlCol="0">
            <a:spAutoFit/>
          </a:bodyPr>
          <a:lstStyle/>
          <a:p>
            <a:r>
              <a:rPr lang="en-US" sz="1600" b="1" dirty="0">
                <a:hlinkClick r:id="rId5"/>
              </a:rPr>
              <a:t>https://dev.mysql.com/doc/refman/8.0/en/</a:t>
            </a:r>
            <a:endParaRPr lang="en-US" sz="1600" b="1" dirty="0"/>
          </a:p>
        </p:txBody>
      </p:sp>
      <p:sp>
        <p:nvSpPr>
          <p:cNvPr id="16" name="Rectangle: Rounded Corners 15">
            <a:extLst>
              <a:ext uri="{FF2B5EF4-FFF2-40B4-BE49-F238E27FC236}">
                <a16:creationId xmlns:a16="http://schemas.microsoft.com/office/drawing/2014/main" id="{294ADD63-118A-496D-813F-EA2D2CDC386B}"/>
              </a:ext>
            </a:extLst>
          </p:cNvPr>
          <p:cNvSpPr/>
          <p:nvPr/>
        </p:nvSpPr>
        <p:spPr>
          <a:xfrm>
            <a:off x="5396443" y="2146852"/>
            <a:ext cx="2084409" cy="324678"/>
          </a:xfrm>
          <a:prstGeom prst="roundRect">
            <a:avLst/>
          </a:prstGeom>
          <a:noFill/>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 name="Picture 16">
            <a:extLst>
              <a:ext uri="{FF2B5EF4-FFF2-40B4-BE49-F238E27FC236}">
                <a16:creationId xmlns:a16="http://schemas.microsoft.com/office/drawing/2014/main" id="{E9100326-15B6-4BEF-915E-D712DA82685D}"/>
              </a:ext>
            </a:extLst>
          </p:cNvPr>
          <p:cNvPicPr>
            <a:picLocks noChangeAspect="1"/>
          </p:cNvPicPr>
          <p:nvPr/>
        </p:nvPicPr>
        <p:blipFill>
          <a:blip r:embed="rId6"/>
          <a:stretch>
            <a:fillRect/>
          </a:stretch>
        </p:blipFill>
        <p:spPr>
          <a:xfrm>
            <a:off x="283057" y="1805445"/>
            <a:ext cx="1382973" cy="858242"/>
          </a:xfrm>
          <a:prstGeom prst="rect">
            <a:avLst/>
          </a:prstGeom>
        </p:spPr>
      </p:pic>
    </p:spTree>
    <p:extLst>
      <p:ext uri="{BB962C8B-B14F-4D97-AF65-F5344CB8AC3E}">
        <p14:creationId xmlns:p14="http://schemas.microsoft.com/office/powerpoint/2010/main" val="2858198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127282-9702-47D6-B8B2-BECA80028A8D}"/>
              </a:ext>
            </a:extLst>
          </p:cNvPr>
          <p:cNvSpPr>
            <a:spLocks noGrp="1"/>
          </p:cNvSpPr>
          <p:nvPr>
            <p:ph type="title"/>
          </p:nvPr>
        </p:nvSpPr>
        <p:spPr/>
        <p:txBody>
          <a:bodyPr/>
          <a:lstStyle/>
          <a:p>
            <a:r>
              <a:rPr lang="en-US" dirty="0"/>
              <a:t>Data Definition Language</a:t>
            </a:r>
          </a:p>
        </p:txBody>
      </p:sp>
      <p:sp>
        <p:nvSpPr>
          <p:cNvPr id="5" name="Text Placeholder 4">
            <a:extLst>
              <a:ext uri="{FF2B5EF4-FFF2-40B4-BE49-F238E27FC236}">
                <a16:creationId xmlns:a16="http://schemas.microsoft.com/office/drawing/2014/main" id="{467B7B21-71B4-4EC0-AC3E-31C965680BA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67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3980577"/>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Definition Language</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The SQL data definition language (DDL) allows the specification of information about relations, including:</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The schema for each relation</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The domain of values associated with each attribute</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Integrity constraints</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Other information such as:</a:t>
            </a:r>
          </a:p>
          <a:p>
            <a:pPr marL="1714500" marR="0" lvl="3"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The set of indices to be maintained for each relation</a:t>
            </a:r>
          </a:p>
          <a:p>
            <a:pPr marL="1714500" marR="0" lvl="3"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Security and authorization information for each relation</a:t>
            </a:r>
          </a:p>
          <a:p>
            <a:pPr marL="1714500" marR="0" lvl="3"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The physical storage structure of each relation on disk</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376224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4DD6DFC-F1A6-4A49-ADB6-F6BD5DD991EF}"/>
              </a:ext>
            </a:extLst>
          </p:cNvPr>
          <p:cNvGraphicFramePr>
            <a:graphicFrameLocks noGrp="1"/>
          </p:cNvGraphicFramePr>
          <p:nvPr>
            <p:ph idx="1"/>
          </p:nvPr>
        </p:nvGraphicFramePr>
        <p:xfrm>
          <a:off x="683941" y="1200150"/>
          <a:ext cx="8363414" cy="3108960"/>
        </p:xfrm>
        <a:graphic>
          <a:graphicData uri="http://schemas.openxmlformats.org/drawingml/2006/table">
            <a:tbl>
              <a:tblPr firstRow="1" bandRow="1">
                <a:tableStyleId>{5C22544A-7EE6-4342-B048-85BDC9FD1C3A}</a:tableStyleId>
              </a:tblPr>
              <a:tblGrid>
                <a:gridCol w="2245113">
                  <a:extLst>
                    <a:ext uri="{9D8B030D-6E8A-4147-A177-3AD203B41FA5}">
                      <a16:colId xmlns:a16="http://schemas.microsoft.com/office/drawing/2014/main" val="1084972408"/>
                    </a:ext>
                  </a:extLst>
                </a:gridCol>
                <a:gridCol w="2772936">
                  <a:extLst>
                    <a:ext uri="{9D8B030D-6E8A-4147-A177-3AD203B41FA5}">
                      <a16:colId xmlns:a16="http://schemas.microsoft.com/office/drawing/2014/main" val="2863967812"/>
                    </a:ext>
                  </a:extLst>
                </a:gridCol>
                <a:gridCol w="3345365">
                  <a:extLst>
                    <a:ext uri="{9D8B030D-6E8A-4147-A177-3AD203B41FA5}">
                      <a16:colId xmlns:a16="http://schemas.microsoft.com/office/drawing/2014/main" val="3307087982"/>
                    </a:ext>
                  </a:extLst>
                </a:gridCol>
              </a:tblGrid>
              <a:tr h="370840">
                <a:tc>
                  <a:txBody>
                    <a:bodyPr/>
                    <a:lstStyle/>
                    <a:p>
                      <a:r>
                        <a:rPr lang="en-US" sz="1200" b="0" u="none" strike="noStrike" kern="1200" dirty="0">
                          <a:solidFill>
                            <a:schemeClr val="tx1"/>
                          </a:solidFill>
                          <a:effectLst/>
                          <a:latin typeface="+mn-lt"/>
                          <a:ea typeface="+mn-ea"/>
                          <a:cs typeface="+mn-cs"/>
                        </a:rPr>
                        <a:t>13.1.2 ALTER DATABASE </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13.1.3 ALTER EVENT</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13.1.4 ALTER FUNCTION</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13.1.5 ALTER INSTANCE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5">
                            <a:extLst>
                              <a:ext uri="{A12FA001-AC4F-418D-AE19-62706E023703}">
                                <ahyp:hlinkClr xmlns:ahyp="http://schemas.microsoft.com/office/drawing/2018/hyperlinkcolor" val="tx"/>
                              </a:ext>
                            </a:extLst>
                          </a:hlinkClick>
                        </a:rPr>
                        <a:t>13.1.6 ALTER LOGFILE GROUP</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6">
                            <a:extLst>
                              <a:ext uri="{A12FA001-AC4F-418D-AE19-62706E023703}">
                                <ahyp:hlinkClr xmlns:ahyp="http://schemas.microsoft.com/office/drawing/2018/hyperlinkcolor" val="tx"/>
                              </a:ext>
                            </a:extLst>
                          </a:hlinkClick>
                        </a:rPr>
                        <a:t>13.1.7 ALTER PROCEDURE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7">
                            <a:extLst>
                              <a:ext uri="{A12FA001-AC4F-418D-AE19-62706E023703}">
                                <ahyp:hlinkClr xmlns:ahyp="http://schemas.microsoft.com/office/drawing/2018/hyperlinkcolor" val="tx"/>
                              </a:ext>
                            </a:extLst>
                          </a:hlinkClick>
                        </a:rPr>
                        <a:t>13.1.8 ALTER SERVER</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8">
                            <a:extLst>
                              <a:ext uri="{A12FA001-AC4F-418D-AE19-62706E023703}">
                                <ahyp:hlinkClr xmlns:ahyp="http://schemas.microsoft.com/office/drawing/2018/hyperlinkcolor" val="tx"/>
                              </a:ext>
                            </a:extLst>
                          </a:hlinkClick>
                        </a:rPr>
                        <a:t>13.1.9 ALTER TABLE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9">
                            <a:extLst>
                              <a:ext uri="{A12FA001-AC4F-418D-AE19-62706E023703}">
                                <ahyp:hlinkClr xmlns:ahyp="http://schemas.microsoft.com/office/drawing/2018/hyperlinkcolor" val="tx"/>
                              </a:ext>
                            </a:extLst>
                          </a:hlinkClick>
                        </a:rPr>
                        <a:t>13.1.10 ALTER TABLESPACE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0">
                            <a:extLst>
                              <a:ext uri="{A12FA001-AC4F-418D-AE19-62706E023703}">
                                <ahyp:hlinkClr xmlns:ahyp="http://schemas.microsoft.com/office/drawing/2018/hyperlinkcolor" val="tx"/>
                              </a:ext>
                            </a:extLst>
                          </a:hlinkClick>
                        </a:rPr>
                        <a:t>13.1.11 ALTER VIEW</a:t>
                      </a:r>
                      <a:br>
                        <a:rPr lang="en-US" sz="1200" b="0" u="none" strike="noStrike" kern="1200" dirty="0">
                          <a:solidFill>
                            <a:schemeClr val="tx1"/>
                          </a:solidFill>
                          <a:effectLst/>
                          <a:latin typeface="+mn-lt"/>
                          <a:ea typeface="+mn-ea"/>
                          <a:cs typeface="+mn-cs"/>
                        </a:rPr>
                      </a:br>
                      <a:endParaRPr lang="en-US" sz="1200" b="0" dirty="0">
                        <a:solidFill>
                          <a:schemeClr val="tx1"/>
                        </a:solidFill>
                      </a:endParaRPr>
                    </a:p>
                  </a:txBody>
                  <a:tcPr>
                    <a:noFill/>
                  </a:tcPr>
                </a:tc>
                <a:tc>
                  <a:txBody>
                    <a:bodyPr/>
                    <a:lstStyle/>
                    <a:p>
                      <a:r>
                        <a:rPr lang="en-US" sz="1200" b="0" u="none" strike="noStrike" kern="1200" dirty="0">
                          <a:solidFill>
                            <a:schemeClr val="tx1"/>
                          </a:solidFill>
                          <a:effectLst/>
                          <a:latin typeface="+mn-lt"/>
                          <a:ea typeface="+mn-ea"/>
                          <a:cs typeface="+mn-cs"/>
                          <a:hlinkClick r:id="rId11">
                            <a:extLst>
                              <a:ext uri="{A12FA001-AC4F-418D-AE19-62706E023703}">
                                <ahyp:hlinkClr xmlns:ahyp="http://schemas.microsoft.com/office/drawing/2018/hyperlinkcolor" val="tx"/>
                              </a:ext>
                            </a:extLst>
                          </a:hlinkClick>
                        </a:rPr>
                        <a:t>13.1.12 CREATE DATABASE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2">
                            <a:extLst>
                              <a:ext uri="{A12FA001-AC4F-418D-AE19-62706E023703}">
                                <ahyp:hlinkClr xmlns:ahyp="http://schemas.microsoft.com/office/drawing/2018/hyperlinkcolor" val="tx"/>
                              </a:ext>
                            </a:extLst>
                          </a:hlinkClick>
                        </a:rPr>
                        <a:t>13.1.13 CREATE EVENT</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3">
                            <a:extLst>
                              <a:ext uri="{A12FA001-AC4F-418D-AE19-62706E023703}">
                                <ahyp:hlinkClr xmlns:ahyp="http://schemas.microsoft.com/office/drawing/2018/hyperlinkcolor" val="tx"/>
                              </a:ext>
                            </a:extLst>
                          </a:hlinkClick>
                        </a:rPr>
                        <a:t>13.1.14 CREATE FUNCTION</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4">
                            <a:extLst>
                              <a:ext uri="{A12FA001-AC4F-418D-AE19-62706E023703}">
                                <ahyp:hlinkClr xmlns:ahyp="http://schemas.microsoft.com/office/drawing/2018/hyperlinkcolor" val="tx"/>
                              </a:ext>
                            </a:extLst>
                          </a:hlinkClick>
                        </a:rPr>
                        <a:t>13.1.15 CREATE INDEX</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5">
                            <a:extLst>
                              <a:ext uri="{A12FA001-AC4F-418D-AE19-62706E023703}">
                                <ahyp:hlinkClr xmlns:ahyp="http://schemas.microsoft.com/office/drawing/2018/hyperlinkcolor" val="tx"/>
                              </a:ext>
                            </a:extLst>
                          </a:hlinkClick>
                        </a:rPr>
                        <a:t>13.1.16 CREATE LOGFILE GROUP</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6">
                            <a:extLst>
                              <a:ext uri="{A12FA001-AC4F-418D-AE19-62706E023703}">
                                <ahyp:hlinkClr xmlns:ahyp="http://schemas.microsoft.com/office/drawing/2018/hyperlinkcolor" val="tx"/>
                              </a:ext>
                            </a:extLst>
                          </a:hlinkClick>
                        </a:rPr>
                        <a:t>13.1.17 CREATE PROCEDURE and CREATE FUNCTIONs</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7">
                            <a:extLst>
                              <a:ext uri="{A12FA001-AC4F-418D-AE19-62706E023703}">
                                <ahyp:hlinkClr xmlns:ahyp="http://schemas.microsoft.com/office/drawing/2018/hyperlinkcolor" val="tx"/>
                              </a:ext>
                            </a:extLst>
                          </a:hlinkClick>
                        </a:rPr>
                        <a:t>13.1.18 CREATE SERVER</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8">
                            <a:extLst>
                              <a:ext uri="{A12FA001-AC4F-418D-AE19-62706E023703}">
                                <ahyp:hlinkClr xmlns:ahyp="http://schemas.microsoft.com/office/drawing/2018/hyperlinkcolor" val="tx"/>
                              </a:ext>
                            </a:extLst>
                          </a:hlinkClick>
                        </a:rPr>
                        <a:t>13.1.19 CREATE SPATIAL REFERENCE SYSTEM</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19">
                            <a:extLst>
                              <a:ext uri="{A12FA001-AC4F-418D-AE19-62706E023703}">
                                <ahyp:hlinkClr xmlns:ahyp="http://schemas.microsoft.com/office/drawing/2018/hyperlinkcolor" val="tx"/>
                              </a:ext>
                            </a:extLst>
                          </a:hlinkClick>
                        </a:rPr>
                        <a:t>13.1.20 CREATE TABLE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0">
                            <a:extLst>
                              <a:ext uri="{A12FA001-AC4F-418D-AE19-62706E023703}">
                                <ahyp:hlinkClr xmlns:ahyp="http://schemas.microsoft.com/office/drawing/2018/hyperlinkcolor" val="tx"/>
                              </a:ext>
                            </a:extLst>
                          </a:hlinkClick>
                        </a:rPr>
                        <a:t>13.1.21 CREATE TABLESPACE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1">
                            <a:extLst>
                              <a:ext uri="{A12FA001-AC4F-418D-AE19-62706E023703}">
                                <ahyp:hlinkClr xmlns:ahyp="http://schemas.microsoft.com/office/drawing/2018/hyperlinkcolor" val="tx"/>
                              </a:ext>
                            </a:extLst>
                          </a:hlinkClick>
                        </a:rPr>
                        <a:t>13.1.22 CREATE TRIGGER</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2">
                            <a:extLst>
                              <a:ext uri="{A12FA001-AC4F-418D-AE19-62706E023703}">
                                <ahyp:hlinkClr xmlns:ahyp="http://schemas.microsoft.com/office/drawing/2018/hyperlinkcolor" val="tx"/>
                              </a:ext>
                            </a:extLst>
                          </a:hlinkClick>
                        </a:rPr>
                        <a:t>13.1.23 CREATE VIEW</a:t>
                      </a:r>
                      <a:br>
                        <a:rPr lang="en-US" sz="1200" b="0" u="none" strike="noStrike" kern="1200" dirty="0">
                          <a:solidFill>
                            <a:schemeClr val="tx1"/>
                          </a:solidFill>
                          <a:effectLst/>
                          <a:latin typeface="+mn-lt"/>
                          <a:ea typeface="+mn-ea"/>
                          <a:cs typeface="+mn-cs"/>
                        </a:rPr>
                      </a:br>
                      <a:endParaRPr lang="en-US" sz="1200" b="0" dirty="0">
                        <a:solidFill>
                          <a:schemeClr val="tx1"/>
                        </a:solidFill>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u="none" strike="noStrike" kern="1200" dirty="0">
                          <a:solidFill>
                            <a:schemeClr val="tx1"/>
                          </a:solidFill>
                          <a:effectLst/>
                          <a:latin typeface="+mn-lt"/>
                          <a:ea typeface="+mn-ea"/>
                          <a:cs typeface="+mn-cs"/>
                          <a:hlinkClick r:id="rId23">
                            <a:extLst>
                              <a:ext uri="{A12FA001-AC4F-418D-AE19-62706E023703}">
                                <ahyp:hlinkClr xmlns:ahyp="http://schemas.microsoft.com/office/drawing/2018/hyperlinkcolor" val="tx"/>
                              </a:ext>
                            </a:extLst>
                          </a:hlinkClick>
                        </a:rPr>
                        <a:t>13.1.24 DROP DATABASE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4">
                            <a:extLst>
                              <a:ext uri="{A12FA001-AC4F-418D-AE19-62706E023703}">
                                <ahyp:hlinkClr xmlns:ahyp="http://schemas.microsoft.com/office/drawing/2018/hyperlinkcolor" val="tx"/>
                              </a:ext>
                            </a:extLst>
                          </a:hlinkClick>
                        </a:rPr>
                        <a:t>13.1.25 DROP EVENT</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5">
                            <a:extLst>
                              <a:ext uri="{A12FA001-AC4F-418D-AE19-62706E023703}">
                                <ahyp:hlinkClr xmlns:ahyp="http://schemas.microsoft.com/office/drawing/2018/hyperlinkcolor" val="tx"/>
                              </a:ext>
                            </a:extLst>
                          </a:hlinkClick>
                        </a:rPr>
                        <a:t>13.1.26 DROP FUNCTION</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6">
                            <a:extLst>
                              <a:ext uri="{A12FA001-AC4F-418D-AE19-62706E023703}">
                                <ahyp:hlinkClr xmlns:ahyp="http://schemas.microsoft.com/office/drawing/2018/hyperlinkcolor" val="tx"/>
                              </a:ext>
                            </a:extLst>
                          </a:hlinkClick>
                        </a:rPr>
                        <a:t>13.1.27 DROP INDEX</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7">
                            <a:extLst>
                              <a:ext uri="{A12FA001-AC4F-418D-AE19-62706E023703}">
                                <ahyp:hlinkClr xmlns:ahyp="http://schemas.microsoft.com/office/drawing/2018/hyperlinkcolor" val="tx"/>
                              </a:ext>
                            </a:extLst>
                          </a:hlinkClick>
                        </a:rPr>
                        <a:t>13.1.28 DROP LOGFILE GROUP</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8">
                            <a:extLst>
                              <a:ext uri="{A12FA001-AC4F-418D-AE19-62706E023703}">
                                <ahyp:hlinkClr xmlns:ahyp="http://schemas.microsoft.com/office/drawing/2018/hyperlinkcolor" val="tx"/>
                              </a:ext>
                            </a:extLst>
                          </a:hlinkClick>
                        </a:rPr>
                        <a:t>13.1.29 DROP PROCEDURE and DROP FUNCTIONs</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29">
                            <a:extLst>
                              <a:ext uri="{A12FA001-AC4F-418D-AE19-62706E023703}">
                                <ahyp:hlinkClr xmlns:ahyp="http://schemas.microsoft.com/office/drawing/2018/hyperlinkcolor" val="tx"/>
                              </a:ext>
                            </a:extLst>
                          </a:hlinkClick>
                        </a:rPr>
                        <a:t>13.1.30 DROP SERVER</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0">
                            <a:extLst>
                              <a:ext uri="{A12FA001-AC4F-418D-AE19-62706E023703}">
                                <ahyp:hlinkClr xmlns:ahyp="http://schemas.microsoft.com/office/drawing/2018/hyperlinkcolor" val="tx"/>
                              </a:ext>
                            </a:extLst>
                          </a:hlinkClick>
                        </a:rPr>
                        <a:t>13.1.31 DROP SPATIAL REFERENCE SYSTEM</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1">
                            <a:extLst>
                              <a:ext uri="{A12FA001-AC4F-418D-AE19-62706E023703}">
                                <ahyp:hlinkClr xmlns:ahyp="http://schemas.microsoft.com/office/drawing/2018/hyperlinkcolor" val="tx"/>
                              </a:ext>
                            </a:extLst>
                          </a:hlinkClick>
                        </a:rPr>
                        <a:t>13.1.32 DROP TABLE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2">
                            <a:extLst>
                              <a:ext uri="{A12FA001-AC4F-418D-AE19-62706E023703}">
                                <ahyp:hlinkClr xmlns:ahyp="http://schemas.microsoft.com/office/drawing/2018/hyperlinkcolor" val="tx"/>
                              </a:ext>
                            </a:extLst>
                          </a:hlinkClick>
                        </a:rPr>
                        <a:t>13.1.33 DROP TABLESPACE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3">
                            <a:extLst>
                              <a:ext uri="{A12FA001-AC4F-418D-AE19-62706E023703}">
                                <ahyp:hlinkClr xmlns:ahyp="http://schemas.microsoft.com/office/drawing/2018/hyperlinkcolor" val="tx"/>
                              </a:ext>
                            </a:extLst>
                          </a:hlinkClick>
                        </a:rPr>
                        <a:t>13.1.34 DROP TRIGGER</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4">
                            <a:extLst>
                              <a:ext uri="{A12FA001-AC4F-418D-AE19-62706E023703}">
                                <ahyp:hlinkClr xmlns:ahyp="http://schemas.microsoft.com/office/drawing/2018/hyperlinkcolor" val="tx"/>
                              </a:ext>
                            </a:extLst>
                          </a:hlinkClick>
                        </a:rPr>
                        <a:t>13.1.35 DROP VIEW</a:t>
                      </a:r>
                      <a:endParaRPr lang="en-US" sz="1200" b="0" u="none" strike="noStrike" kern="1200" dirty="0">
                        <a:solidFill>
                          <a:schemeClr val="tx1"/>
                        </a:solidFill>
                        <a:effectLst/>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5">
                            <a:extLst>
                              <a:ext uri="{A12FA001-AC4F-418D-AE19-62706E023703}">
                                <ahyp:hlinkClr xmlns:ahyp="http://schemas.microsoft.com/office/drawing/2018/hyperlinkcolor" val="tx"/>
                              </a:ext>
                            </a:extLst>
                          </a:hlinkClick>
                        </a:rPr>
                        <a:t>13.1.36 RENAME TABLE</a:t>
                      </a:r>
                      <a:br>
                        <a:rPr lang="en-US" sz="1200" b="0" u="none" strike="noStrike" kern="1200" dirty="0">
                          <a:solidFill>
                            <a:schemeClr val="tx1"/>
                          </a:solidFill>
                          <a:effectLst/>
                          <a:latin typeface="+mn-lt"/>
                          <a:ea typeface="+mn-ea"/>
                          <a:cs typeface="+mn-cs"/>
                        </a:rPr>
                      </a:br>
                      <a:r>
                        <a:rPr lang="en-US" sz="1200" b="0" u="none" strike="noStrike" kern="1200" dirty="0">
                          <a:solidFill>
                            <a:schemeClr val="tx1"/>
                          </a:solidFill>
                          <a:effectLst/>
                          <a:latin typeface="+mn-lt"/>
                          <a:ea typeface="+mn-ea"/>
                          <a:cs typeface="+mn-cs"/>
                          <a:hlinkClick r:id="rId36">
                            <a:extLst>
                              <a:ext uri="{A12FA001-AC4F-418D-AE19-62706E023703}">
                                <ahyp:hlinkClr xmlns:ahyp="http://schemas.microsoft.com/office/drawing/2018/hyperlinkcolor" val="tx"/>
                              </a:ext>
                            </a:extLst>
                          </a:hlinkClick>
                        </a:rPr>
                        <a:t>13.1.37 TRUNCATE TABLE</a:t>
                      </a:r>
                      <a:endParaRPr lang="en-US" sz="1200" b="0" dirty="0">
                        <a:solidFill>
                          <a:schemeClr val="tx1"/>
                        </a:solidFill>
                      </a:endParaRPr>
                    </a:p>
                    <a:p>
                      <a:endParaRPr lang="en-US" b="0" dirty="0">
                        <a:solidFill>
                          <a:schemeClr val="tx1"/>
                        </a:solidFill>
                      </a:endParaRPr>
                    </a:p>
                  </a:txBody>
                  <a:tcPr>
                    <a:noFill/>
                  </a:tcPr>
                </a:tc>
                <a:extLst>
                  <a:ext uri="{0D108BD9-81ED-4DB2-BD59-A6C34878D82A}">
                    <a16:rowId xmlns:a16="http://schemas.microsoft.com/office/drawing/2014/main" val="861178291"/>
                  </a:ext>
                </a:extLst>
              </a:tr>
            </a:tbl>
          </a:graphicData>
        </a:graphic>
      </p:graphicFrame>
      <p:sp>
        <p:nvSpPr>
          <p:cNvPr id="2" name="Title 1">
            <a:extLst>
              <a:ext uri="{FF2B5EF4-FFF2-40B4-BE49-F238E27FC236}">
                <a16:creationId xmlns:a16="http://schemas.microsoft.com/office/drawing/2014/main" id="{74FB155A-64C9-4969-A18A-F1D8F564BAEB}"/>
              </a:ext>
            </a:extLst>
          </p:cNvPr>
          <p:cNvSpPr>
            <a:spLocks noGrp="1"/>
          </p:cNvSpPr>
          <p:nvPr>
            <p:ph type="title"/>
          </p:nvPr>
        </p:nvSpPr>
        <p:spPr/>
        <p:txBody>
          <a:bodyPr/>
          <a:lstStyle/>
          <a:p>
            <a:r>
              <a:rPr lang="en-US" dirty="0"/>
              <a:t>Data Definition Statements</a:t>
            </a:r>
          </a:p>
        </p:txBody>
      </p:sp>
    </p:spTree>
    <p:extLst>
      <p:ext uri="{BB962C8B-B14F-4D97-AF65-F5344CB8AC3E}">
        <p14:creationId xmlns:p14="http://schemas.microsoft.com/office/powerpoint/2010/main" val="311600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7266E-E991-4970-BD38-9C6F86FA4908}"/>
              </a:ext>
            </a:extLst>
          </p:cNvPr>
          <p:cNvSpPr>
            <a:spLocks noGrp="1"/>
          </p:cNvSpPr>
          <p:nvPr>
            <p:ph type="title"/>
          </p:nvPr>
        </p:nvSpPr>
        <p:spPr/>
        <p:txBody>
          <a:bodyPr/>
          <a:lstStyle/>
          <a:p>
            <a:r>
              <a:rPr lang="en-US" dirty="0"/>
              <a:t>Data manipulation </a:t>
            </a:r>
            <a:r>
              <a:rPr lang="en-US" dirty="0" err="1"/>
              <a:t>languaGE</a:t>
            </a:r>
            <a:endParaRPr lang="en-US" dirty="0"/>
          </a:p>
        </p:txBody>
      </p:sp>
      <p:sp>
        <p:nvSpPr>
          <p:cNvPr id="5" name="Text Placeholder 4">
            <a:extLst>
              <a:ext uri="{FF2B5EF4-FFF2-40B4-BE49-F238E27FC236}">
                <a16:creationId xmlns:a16="http://schemas.microsoft.com/office/drawing/2014/main" id="{2FF370E4-6422-4CD4-902F-07064C2C690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37515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30ABD-7EA2-4CC1-A066-6AA327C295E0}"/>
              </a:ext>
            </a:extLst>
          </p:cNvPr>
          <p:cNvSpPr>
            <a:spLocks noGrp="1"/>
          </p:cNvSpPr>
          <p:nvPr>
            <p:ph type="title"/>
          </p:nvPr>
        </p:nvSpPr>
        <p:spPr/>
        <p:txBody>
          <a:bodyPr/>
          <a:lstStyle/>
          <a:p>
            <a:r>
              <a:rPr lang="en-US" dirty="0"/>
              <a:t>Data Manipulation Statements</a:t>
            </a:r>
          </a:p>
        </p:txBody>
      </p:sp>
      <p:graphicFrame>
        <p:nvGraphicFramePr>
          <p:cNvPr id="7" name="Table 7">
            <a:extLst>
              <a:ext uri="{FF2B5EF4-FFF2-40B4-BE49-F238E27FC236}">
                <a16:creationId xmlns:a16="http://schemas.microsoft.com/office/drawing/2014/main" id="{B995476D-CE3B-4AEB-96A1-C524546E01B6}"/>
              </a:ext>
            </a:extLst>
          </p:cNvPr>
          <p:cNvGraphicFramePr>
            <a:graphicFrameLocks noGrp="1"/>
          </p:cNvGraphicFramePr>
          <p:nvPr/>
        </p:nvGraphicFramePr>
        <p:xfrm>
          <a:off x="579862" y="1196780"/>
          <a:ext cx="8370850" cy="2834640"/>
        </p:xfrm>
        <a:graphic>
          <a:graphicData uri="http://schemas.openxmlformats.org/drawingml/2006/table">
            <a:tbl>
              <a:tblPr firstRow="1" bandRow="1">
                <a:tableStyleId>{5C22544A-7EE6-4342-B048-85BDC9FD1C3A}</a:tableStyleId>
              </a:tblPr>
              <a:tblGrid>
                <a:gridCol w="4185425">
                  <a:extLst>
                    <a:ext uri="{9D8B030D-6E8A-4147-A177-3AD203B41FA5}">
                      <a16:colId xmlns:a16="http://schemas.microsoft.com/office/drawing/2014/main" val="4198840760"/>
                    </a:ext>
                  </a:extLst>
                </a:gridCol>
                <a:gridCol w="4185425">
                  <a:extLst>
                    <a:ext uri="{9D8B030D-6E8A-4147-A177-3AD203B41FA5}">
                      <a16:colId xmlns:a16="http://schemas.microsoft.com/office/drawing/2014/main" val="3692131980"/>
                    </a:ext>
                  </a:extLst>
                </a:gridCol>
              </a:tblGrid>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2">
                            <a:extLst>
                              <a:ext uri="{A12FA001-AC4F-418D-AE19-62706E023703}">
                                <ahyp:hlinkClr xmlns:ahyp="http://schemas.microsoft.com/office/drawing/2018/hyperlinkcolor" val="tx"/>
                              </a:ext>
                            </a:extLst>
                          </a:hlinkClick>
                        </a:rPr>
                        <a:t>13.2.1 CALL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13.2.2 DELETE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13.2.3 DO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13.2.4 HANDLER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val="tx"/>
                              </a:ext>
                            </a:extLst>
                          </a:hlinkClick>
                        </a:rPr>
                        <a:t>13.2.5 IMPORT TABLE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13.2.6 INSERT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8">
                            <a:extLst>
                              <a:ext uri="{A12FA001-AC4F-418D-AE19-62706E023703}">
                                <ahyp:hlinkClr xmlns:ahyp="http://schemas.microsoft.com/office/drawing/2018/hyperlinkcolor" val="tx"/>
                              </a:ext>
                            </a:extLst>
                          </a:hlinkClick>
                        </a:rPr>
                        <a:t>13.2.7 LOAD DATA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9">
                            <a:extLst>
                              <a:ext uri="{A12FA001-AC4F-418D-AE19-62706E023703}">
                                <ahyp:hlinkClr xmlns:ahyp="http://schemas.microsoft.com/office/drawing/2018/hyperlinkcolor" val="tx"/>
                              </a:ext>
                            </a:extLst>
                          </a:hlinkClick>
                        </a:rPr>
                        <a:t>13.2.8 LOAD XML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10">
                            <a:extLst>
                              <a:ext uri="{A12FA001-AC4F-418D-AE19-62706E023703}">
                                <ahyp:hlinkClr xmlns:ahyp="http://schemas.microsoft.com/office/drawing/2018/hyperlinkcolor" val="tx"/>
                              </a:ext>
                            </a:extLst>
                          </a:hlinkClick>
                        </a:rPr>
                        <a:t>13.2.9 REPLACE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endParaRPr lang="en-US" b="0" dirty="0">
                        <a:solidFill>
                          <a:schemeClr val="tx1"/>
                        </a:solidFill>
                      </a:endParaRPr>
                    </a:p>
                  </a:txBody>
                  <a:tcP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11">
                            <a:extLst>
                              <a:ext uri="{A12FA001-AC4F-418D-AE19-62706E023703}">
                                <ahyp:hlinkClr xmlns:ahyp="http://schemas.microsoft.com/office/drawing/2018/hyperlinkcolor" val="tx"/>
                              </a:ext>
                            </a:extLst>
                          </a:hlinkClick>
                        </a:rPr>
                        <a:t>13.2.10 SELECT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12">
                            <a:extLst>
                              <a:ext uri="{A12FA001-AC4F-418D-AE19-62706E023703}">
                                <ahyp:hlinkClr xmlns:ahyp="http://schemas.microsoft.com/office/drawing/2018/hyperlinkcolor" val="tx"/>
                              </a:ext>
                            </a:extLst>
                          </a:hlinkClick>
                        </a:rPr>
                        <a:t>13.2.11 Subqueries</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13">
                            <a:extLst>
                              <a:ext uri="{A12FA001-AC4F-418D-AE19-62706E023703}">
                                <ahyp:hlinkClr xmlns:ahyp="http://schemas.microsoft.com/office/drawing/2018/hyperlinkcolor" val="tx"/>
                              </a:ext>
                            </a:extLst>
                          </a:hlinkClick>
                        </a:rPr>
                        <a:t>13.2.12 TABLE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14">
                            <a:extLst>
                              <a:ext uri="{A12FA001-AC4F-418D-AE19-62706E023703}">
                                <ahyp:hlinkClr xmlns:ahyp="http://schemas.microsoft.com/office/drawing/2018/hyperlinkcolor" val="tx"/>
                              </a:ext>
                            </a:extLst>
                          </a:hlinkClick>
                        </a:rPr>
                        <a:t>13.2.13 UPDATE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15">
                            <a:extLst>
                              <a:ext uri="{A12FA001-AC4F-418D-AE19-62706E023703}">
                                <ahyp:hlinkClr xmlns:ahyp="http://schemas.microsoft.com/office/drawing/2018/hyperlinkcolor" val="tx"/>
                              </a:ext>
                            </a:extLst>
                          </a:hlinkClick>
                        </a:rPr>
                        <a:t>13.2.14 VALUES Statement</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hlinkClick r:id="rId16">
                            <a:extLst>
                              <a:ext uri="{A12FA001-AC4F-418D-AE19-62706E023703}">
                                <ahyp:hlinkClr xmlns:ahyp="http://schemas.microsoft.com/office/drawing/2018/hyperlinkcolor" val="tx"/>
                              </a:ext>
                            </a:extLst>
                          </a:hlinkClick>
                        </a:rPr>
                        <a:t>13.2.15 WITH (Common Table Expressions)</a:t>
                      </a:r>
                      <a:endParaRPr kumimoji="0" lang="en-US" altLang="en-US" sz="18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endParaRPr>
                    </a:p>
                  </a:txBody>
                  <a:tcPr>
                    <a:noFill/>
                  </a:tcPr>
                </a:tc>
                <a:extLst>
                  <a:ext uri="{0D108BD9-81ED-4DB2-BD59-A6C34878D82A}">
                    <a16:rowId xmlns:a16="http://schemas.microsoft.com/office/drawing/2014/main" val="2851915339"/>
                  </a:ext>
                </a:extLst>
              </a:tr>
            </a:tbl>
          </a:graphicData>
        </a:graphic>
      </p:graphicFrame>
    </p:spTree>
    <p:extLst>
      <p:ext uri="{BB962C8B-B14F-4D97-AF65-F5344CB8AC3E}">
        <p14:creationId xmlns:p14="http://schemas.microsoft.com/office/powerpoint/2010/main" val="1569900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E4A895-6581-4B8C-A351-0201A55D2794}"/>
              </a:ext>
            </a:extLst>
          </p:cNvPr>
          <p:cNvSpPr>
            <a:spLocks noGrp="1"/>
          </p:cNvSpPr>
          <p:nvPr>
            <p:ph type="title"/>
          </p:nvPr>
        </p:nvSpPr>
        <p:spPr/>
        <p:txBody>
          <a:bodyPr/>
          <a:lstStyle/>
          <a:p>
            <a:r>
              <a:rPr lang="en-US" dirty="0"/>
              <a:t>The HR database</a:t>
            </a:r>
          </a:p>
        </p:txBody>
      </p:sp>
      <p:sp>
        <p:nvSpPr>
          <p:cNvPr id="5" name="Text Placeholder 4">
            <a:extLst>
              <a:ext uri="{FF2B5EF4-FFF2-40B4-BE49-F238E27FC236}">
                <a16:creationId xmlns:a16="http://schemas.microsoft.com/office/drawing/2014/main" id="{EA71C1C8-68AC-4D38-982A-81F5811DED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62371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53457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Human Resources Database</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DO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make permanent changes to the tables of the database. If you do, the results of the queries for the exercises may change.</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If you need to rebuild the original database:</a:t>
            </a:r>
          </a:p>
          <a:p>
            <a:pPr marL="1257300" marR="0" lvl="2"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the current content (procedures, views, tables (in that order) and make sure to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untick</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“Enable foreign key checks”</a:t>
            </a:r>
          </a:p>
          <a:p>
            <a:pPr marL="1257300" marR="0" lvl="2"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1257300" marR="0" lvl="2"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1257300" marR="0" lvl="2"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1257300" marR="0" lvl="2"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Rebuild the original content using this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script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Go to the “Import” tab, select the .sql file and import the data.</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890713" algn="l"/>
                <a:tab pos="2798763" algn="l"/>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Finally, refresh the panel on the left and you will see the tables recreated</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pic>
        <p:nvPicPr>
          <p:cNvPr id="6" name="Picture 5">
            <a:extLst>
              <a:ext uri="{FF2B5EF4-FFF2-40B4-BE49-F238E27FC236}">
                <a16:creationId xmlns:a16="http://schemas.microsoft.com/office/drawing/2014/main" id="{B7B925F8-3CCE-40F2-8879-65C378C66FA3}"/>
              </a:ext>
            </a:extLst>
          </p:cNvPr>
          <p:cNvPicPr>
            <a:picLocks noChangeAspect="1"/>
          </p:cNvPicPr>
          <p:nvPr/>
        </p:nvPicPr>
        <p:blipFill>
          <a:blip r:embed="rId5"/>
          <a:stretch>
            <a:fillRect/>
          </a:stretch>
        </p:blipFill>
        <p:spPr>
          <a:xfrm>
            <a:off x="2346961" y="2853690"/>
            <a:ext cx="3683000" cy="982427"/>
          </a:xfrm>
          <a:prstGeom prst="rect">
            <a:avLst/>
          </a:prstGeom>
        </p:spPr>
      </p:pic>
    </p:spTree>
    <p:extLst>
      <p:ext uri="{BB962C8B-B14F-4D97-AF65-F5344CB8AC3E}">
        <p14:creationId xmlns:p14="http://schemas.microsoft.com/office/powerpoint/2010/main" val="345627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Box 96">
            <a:extLst>
              <a:ext uri="{FF2B5EF4-FFF2-40B4-BE49-F238E27FC236}">
                <a16:creationId xmlns:a16="http://schemas.microsoft.com/office/drawing/2014/main" id="{395240E9-992E-4377-80EA-C7A8CF396F05}"/>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indent="-342900">
              <a:spcAft>
                <a:spcPts val="1000"/>
              </a:spcAft>
              <a:buFont typeface="Wingdings" panose="05000000000000000000" pitchFamily="2" charset="2"/>
              <a:buChar char="§"/>
            </a:pPr>
            <a:r>
              <a:rPr lang="en-US" dirty="0"/>
              <a:t>Database design and implementation</a:t>
            </a:r>
            <a:endParaRPr lang="en-US" altLang="en-US" dirty="0">
              <a:ea typeface="ＭＳ Ｐゴシック" pitchFamily="34" charset="-128"/>
            </a:endParaRPr>
          </a:p>
        </p:txBody>
      </p:sp>
      <p:sp>
        <p:nvSpPr>
          <p:cNvPr id="98" name="TextBox 97">
            <a:extLst>
              <a:ext uri="{FF2B5EF4-FFF2-40B4-BE49-F238E27FC236}">
                <a16:creationId xmlns:a16="http://schemas.microsoft.com/office/drawing/2014/main" id="{E67EFD40-126B-4560-BAE1-B5F7C2A2E59B}"/>
              </a:ext>
            </a:extLst>
          </p:cNvPr>
          <p:cNvSpPr txBox="1"/>
          <p:nvPr/>
        </p:nvSpPr>
        <p:spPr>
          <a:xfrm>
            <a:off x="246355" y="1819953"/>
            <a:ext cx="1096682" cy="649378"/>
          </a:xfrm>
          <a:prstGeom prst="rect">
            <a:avLst/>
          </a:prstGeom>
          <a:noFill/>
        </p:spPr>
        <p:txBody>
          <a:bodyPr wrap="square" rtlCol="0">
            <a:spAutoFit/>
          </a:bodyPr>
          <a:lstStyle/>
          <a:p>
            <a:pPr algn="ctr"/>
            <a:r>
              <a:rPr lang="en-US" sz="1600" dirty="0"/>
              <a:t>Problem</a:t>
            </a:r>
          </a:p>
          <a:p>
            <a:pPr algn="ctr"/>
            <a:r>
              <a:rPr lang="en-US" sz="1600" dirty="0"/>
              <a:t>definition</a:t>
            </a:r>
          </a:p>
        </p:txBody>
      </p:sp>
      <p:cxnSp>
        <p:nvCxnSpPr>
          <p:cNvPr id="99" name="Straight Arrow Connector 98">
            <a:extLst>
              <a:ext uri="{FF2B5EF4-FFF2-40B4-BE49-F238E27FC236}">
                <a16:creationId xmlns:a16="http://schemas.microsoft.com/office/drawing/2014/main" id="{69BC72BF-6A21-484C-B0AE-D0C42FA8BA4E}"/>
              </a:ext>
            </a:extLst>
          </p:cNvPr>
          <p:cNvCxnSpPr>
            <a:cxnSpLocks/>
          </p:cNvCxnSpPr>
          <p:nvPr/>
        </p:nvCxnSpPr>
        <p:spPr>
          <a:xfrm>
            <a:off x="130222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Arrow Connector 99">
            <a:extLst>
              <a:ext uri="{FF2B5EF4-FFF2-40B4-BE49-F238E27FC236}">
                <a16:creationId xmlns:a16="http://schemas.microsoft.com/office/drawing/2014/main" id="{46C157A2-DA50-4B2D-8974-9AE588A6BFB0}"/>
              </a:ext>
            </a:extLst>
          </p:cNvPr>
          <p:cNvCxnSpPr>
            <a:cxnSpLocks/>
          </p:cNvCxnSpPr>
          <p:nvPr/>
        </p:nvCxnSpPr>
        <p:spPr>
          <a:xfrm>
            <a:off x="235256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1" name="TextBox 100">
            <a:extLst>
              <a:ext uri="{FF2B5EF4-FFF2-40B4-BE49-F238E27FC236}">
                <a16:creationId xmlns:a16="http://schemas.microsoft.com/office/drawing/2014/main" id="{7BD8BE13-B8CA-41F4-8F68-12BF424E149D}"/>
              </a:ext>
            </a:extLst>
          </p:cNvPr>
          <p:cNvSpPr txBox="1"/>
          <p:nvPr/>
        </p:nvSpPr>
        <p:spPr>
          <a:xfrm>
            <a:off x="1490969" y="1828137"/>
            <a:ext cx="963725" cy="584775"/>
          </a:xfrm>
          <a:prstGeom prst="rect">
            <a:avLst/>
          </a:prstGeom>
          <a:noFill/>
        </p:spPr>
        <p:txBody>
          <a:bodyPr wrap="none" rtlCol="0">
            <a:spAutoFit/>
          </a:bodyPr>
          <a:lstStyle/>
          <a:p>
            <a:pPr algn="ctr"/>
            <a:r>
              <a:rPr lang="en-US" sz="1600" dirty="0"/>
              <a:t>Data </a:t>
            </a:r>
            <a:br>
              <a:rPr lang="en-US" sz="1600" dirty="0"/>
            </a:br>
            <a:r>
              <a:rPr lang="en-US" sz="1600" dirty="0"/>
              <a:t>modeling</a:t>
            </a:r>
          </a:p>
        </p:txBody>
      </p:sp>
      <p:sp>
        <p:nvSpPr>
          <p:cNvPr id="102" name="TextBox 101">
            <a:extLst>
              <a:ext uri="{FF2B5EF4-FFF2-40B4-BE49-F238E27FC236}">
                <a16:creationId xmlns:a16="http://schemas.microsoft.com/office/drawing/2014/main" id="{D8DA9B5D-FC80-4963-B0B9-733942526E4A}"/>
              </a:ext>
            </a:extLst>
          </p:cNvPr>
          <p:cNvSpPr txBox="1"/>
          <p:nvPr/>
        </p:nvSpPr>
        <p:spPr>
          <a:xfrm>
            <a:off x="2606649" y="1825203"/>
            <a:ext cx="1014317" cy="584775"/>
          </a:xfrm>
          <a:prstGeom prst="rect">
            <a:avLst/>
          </a:prstGeom>
          <a:noFill/>
        </p:spPr>
        <p:txBody>
          <a:bodyPr wrap="none" rtlCol="0">
            <a:spAutoFit/>
          </a:bodyPr>
          <a:lstStyle/>
          <a:p>
            <a:pPr algn="ctr"/>
            <a:r>
              <a:rPr lang="en-US" sz="1600" dirty="0"/>
              <a:t>Relational</a:t>
            </a:r>
            <a:br>
              <a:rPr lang="en-US" sz="1600" dirty="0"/>
            </a:br>
            <a:r>
              <a:rPr lang="en-US" sz="1600" dirty="0"/>
              <a:t>model</a:t>
            </a:r>
          </a:p>
        </p:txBody>
      </p:sp>
      <p:sp>
        <p:nvSpPr>
          <p:cNvPr id="103" name="TextBox 102">
            <a:extLst>
              <a:ext uri="{FF2B5EF4-FFF2-40B4-BE49-F238E27FC236}">
                <a16:creationId xmlns:a16="http://schemas.microsoft.com/office/drawing/2014/main" id="{5AC94BE6-2535-4DCB-A31F-A38A1022C6BF}"/>
              </a:ext>
            </a:extLst>
          </p:cNvPr>
          <p:cNvSpPr txBox="1"/>
          <p:nvPr/>
        </p:nvSpPr>
        <p:spPr>
          <a:xfrm>
            <a:off x="5056132" y="1804945"/>
            <a:ext cx="1364476" cy="584775"/>
          </a:xfrm>
          <a:prstGeom prst="rect">
            <a:avLst/>
          </a:prstGeom>
          <a:noFill/>
        </p:spPr>
        <p:txBody>
          <a:bodyPr wrap="none" rtlCol="0">
            <a:spAutoFit/>
          </a:bodyPr>
          <a:lstStyle/>
          <a:p>
            <a:pPr algn="ctr"/>
            <a:r>
              <a:rPr lang="en-US" sz="1600" dirty="0"/>
              <a:t>Functional</a:t>
            </a:r>
            <a:br>
              <a:rPr lang="en-US" sz="1600" dirty="0"/>
            </a:br>
            <a:r>
              <a:rPr lang="en-US" sz="1600" dirty="0"/>
              <a:t>Dependencies</a:t>
            </a:r>
          </a:p>
        </p:txBody>
      </p:sp>
      <p:sp>
        <p:nvSpPr>
          <p:cNvPr id="104" name="TextBox 103">
            <a:extLst>
              <a:ext uri="{FF2B5EF4-FFF2-40B4-BE49-F238E27FC236}">
                <a16:creationId xmlns:a16="http://schemas.microsoft.com/office/drawing/2014/main" id="{52BC837A-7B6C-4B14-9991-ECD1FAAE35E5}"/>
              </a:ext>
            </a:extLst>
          </p:cNvPr>
          <p:cNvSpPr txBox="1"/>
          <p:nvPr/>
        </p:nvSpPr>
        <p:spPr>
          <a:xfrm>
            <a:off x="1574604" y="3069039"/>
            <a:ext cx="861710" cy="584775"/>
          </a:xfrm>
          <a:prstGeom prst="rect">
            <a:avLst/>
          </a:prstGeom>
          <a:noFill/>
        </p:spPr>
        <p:txBody>
          <a:bodyPr wrap="none" rtlCol="0">
            <a:spAutoFit/>
          </a:bodyPr>
          <a:lstStyle/>
          <a:p>
            <a:pPr algn="ctr"/>
            <a:r>
              <a:rPr lang="en-US" sz="1600" dirty="0"/>
              <a:t>ER </a:t>
            </a:r>
            <a:br>
              <a:rPr lang="en-US" sz="1600" dirty="0"/>
            </a:br>
            <a:r>
              <a:rPr lang="en-US" sz="1600" dirty="0"/>
              <a:t>diagram</a:t>
            </a:r>
          </a:p>
        </p:txBody>
      </p:sp>
      <p:sp>
        <p:nvSpPr>
          <p:cNvPr id="105" name="TextBox 104">
            <a:extLst>
              <a:ext uri="{FF2B5EF4-FFF2-40B4-BE49-F238E27FC236}">
                <a16:creationId xmlns:a16="http://schemas.microsoft.com/office/drawing/2014/main" id="{14F6C032-DAE9-4644-A6A6-6A6B0F319427}"/>
              </a:ext>
            </a:extLst>
          </p:cNvPr>
          <p:cNvSpPr txBox="1"/>
          <p:nvPr/>
        </p:nvSpPr>
        <p:spPr>
          <a:xfrm>
            <a:off x="4695750" y="3034540"/>
            <a:ext cx="1874014" cy="375956"/>
          </a:xfrm>
          <a:prstGeom prst="rect">
            <a:avLst/>
          </a:prstGeom>
          <a:noFill/>
        </p:spPr>
        <p:txBody>
          <a:bodyPr wrap="none" rtlCol="0">
            <a:spAutoFit/>
          </a:bodyPr>
          <a:lstStyle/>
          <a:p>
            <a:pPr algn="ctr"/>
            <a:r>
              <a:rPr lang="en-US" sz="1600" dirty="0"/>
              <a:t>Normalized tables</a:t>
            </a:r>
          </a:p>
        </p:txBody>
      </p:sp>
      <p:sp>
        <p:nvSpPr>
          <p:cNvPr id="106" name="TextBox 105">
            <a:extLst>
              <a:ext uri="{FF2B5EF4-FFF2-40B4-BE49-F238E27FC236}">
                <a16:creationId xmlns:a16="http://schemas.microsoft.com/office/drawing/2014/main" id="{C78B23FE-A627-4423-9907-8D5785EC4D27}"/>
              </a:ext>
            </a:extLst>
          </p:cNvPr>
          <p:cNvSpPr txBox="1"/>
          <p:nvPr/>
        </p:nvSpPr>
        <p:spPr>
          <a:xfrm>
            <a:off x="-29556" y="3034540"/>
            <a:ext cx="1658266" cy="1077218"/>
          </a:xfrm>
          <a:prstGeom prst="rect">
            <a:avLst/>
          </a:prstGeom>
          <a:noFill/>
        </p:spPr>
        <p:txBody>
          <a:bodyPr wrap="square" rtlCol="0">
            <a:spAutoFit/>
          </a:bodyPr>
          <a:lstStyle/>
          <a:p>
            <a:pPr algn="ctr"/>
            <a:r>
              <a:rPr lang="en-US" sz="1600" dirty="0"/>
              <a:t>Information requisites and functional analysis</a:t>
            </a:r>
          </a:p>
        </p:txBody>
      </p:sp>
      <p:sp>
        <p:nvSpPr>
          <p:cNvPr id="107" name="TextBox 106">
            <a:extLst>
              <a:ext uri="{FF2B5EF4-FFF2-40B4-BE49-F238E27FC236}">
                <a16:creationId xmlns:a16="http://schemas.microsoft.com/office/drawing/2014/main" id="{39334328-FA35-4826-A539-B41914A6A79F}"/>
              </a:ext>
            </a:extLst>
          </p:cNvPr>
          <p:cNvSpPr txBox="1"/>
          <p:nvPr/>
        </p:nvSpPr>
        <p:spPr>
          <a:xfrm>
            <a:off x="2751205" y="3069039"/>
            <a:ext cx="780037" cy="375956"/>
          </a:xfrm>
          <a:prstGeom prst="rect">
            <a:avLst/>
          </a:prstGeom>
          <a:noFill/>
        </p:spPr>
        <p:txBody>
          <a:bodyPr wrap="none" rtlCol="0">
            <a:spAutoFit/>
          </a:bodyPr>
          <a:lstStyle/>
          <a:p>
            <a:pPr algn="ctr"/>
            <a:r>
              <a:rPr lang="en-US" sz="1600" dirty="0"/>
              <a:t>Tables</a:t>
            </a:r>
          </a:p>
        </p:txBody>
      </p:sp>
      <p:sp>
        <p:nvSpPr>
          <p:cNvPr id="108" name="TextBox 107">
            <a:extLst>
              <a:ext uri="{FF2B5EF4-FFF2-40B4-BE49-F238E27FC236}">
                <a16:creationId xmlns:a16="http://schemas.microsoft.com/office/drawing/2014/main" id="{F8BE3910-6CBE-4C0F-87E0-30E9E046E040}"/>
              </a:ext>
            </a:extLst>
          </p:cNvPr>
          <p:cNvSpPr txBox="1"/>
          <p:nvPr/>
        </p:nvSpPr>
        <p:spPr>
          <a:xfrm>
            <a:off x="6507137" y="1804945"/>
            <a:ext cx="1689737" cy="375956"/>
          </a:xfrm>
          <a:prstGeom prst="rect">
            <a:avLst/>
          </a:prstGeom>
          <a:noFill/>
        </p:spPr>
        <p:txBody>
          <a:bodyPr wrap="none" rtlCol="0">
            <a:spAutoFit/>
          </a:bodyPr>
          <a:lstStyle/>
          <a:p>
            <a:pPr algn="ctr"/>
            <a:r>
              <a:rPr lang="en-US" sz="1600" dirty="0"/>
              <a:t>Implementation</a:t>
            </a:r>
          </a:p>
        </p:txBody>
      </p:sp>
      <p:sp>
        <p:nvSpPr>
          <p:cNvPr id="109" name="TextBox 108">
            <a:extLst>
              <a:ext uri="{FF2B5EF4-FFF2-40B4-BE49-F238E27FC236}">
                <a16:creationId xmlns:a16="http://schemas.microsoft.com/office/drawing/2014/main" id="{4CEDC562-DD6F-4294-8E34-F335FB6999CB}"/>
              </a:ext>
            </a:extLst>
          </p:cNvPr>
          <p:cNvSpPr txBox="1"/>
          <p:nvPr/>
        </p:nvSpPr>
        <p:spPr>
          <a:xfrm>
            <a:off x="7066037" y="3034540"/>
            <a:ext cx="559307" cy="375956"/>
          </a:xfrm>
          <a:prstGeom prst="rect">
            <a:avLst/>
          </a:prstGeom>
          <a:noFill/>
        </p:spPr>
        <p:txBody>
          <a:bodyPr wrap="none" rtlCol="0">
            <a:spAutoFit/>
          </a:bodyPr>
          <a:lstStyle/>
          <a:p>
            <a:pPr algn="ctr"/>
            <a:r>
              <a:rPr lang="en-US" sz="1600" dirty="0"/>
              <a:t>SQL</a:t>
            </a:r>
          </a:p>
        </p:txBody>
      </p:sp>
      <p:sp>
        <p:nvSpPr>
          <p:cNvPr id="110" name="TextBox 109">
            <a:extLst>
              <a:ext uri="{FF2B5EF4-FFF2-40B4-BE49-F238E27FC236}">
                <a16:creationId xmlns:a16="http://schemas.microsoft.com/office/drawing/2014/main" id="{C65E6D5E-60AD-44DD-BEEF-0C5F477AC5C2}"/>
              </a:ext>
            </a:extLst>
          </p:cNvPr>
          <p:cNvSpPr txBox="1"/>
          <p:nvPr/>
        </p:nvSpPr>
        <p:spPr>
          <a:xfrm>
            <a:off x="8315150" y="1804945"/>
            <a:ext cx="767435" cy="375956"/>
          </a:xfrm>
          <a:prstGeom prst="rect">
            <a:avLst/>
          </a:prstGeom>
          <a:noFill/>
        </p:spPr>
        <p:txBody>
          <a:bodyPr wrap="none" rtlCol="0">
            <a:spAutoFit/>
          </a:bodyPr>
          <a:lstStyle/>
          <a:p>
            <a:pPr algn="ctr"/>
            <a:r>
              <a:rPr lang="en-US" sz="1600" dirty="0"/>
              <a:t>Usage</a:t>
            </a:r>
          </a:p>
        </p:txBody>
      </p:sp>
      <p:sp>
        <p:nvSpPr>
          <p:cNvPr id="111" name="TextBox 110">
            <a:extLst>
              <a:ext uri="{FF2B5EF4-FFF2-40B4-BE49-F238E27FC236}">
                <a16:creationId xmlns:a16="http://schemas.microsoft.com/office/drawing/2014/main" id="{C8951CD4-0EFD-4914-8D77-D534B4AB103E}"/>
              </a:ext>
            </a:extLst>
          </p:cNvPr>
          <p:cNvSpPr txBox="1"/>
          <p:nvPr/>
        </p:nvSpPr>
        <p:spPr>
          <a:xfrm>
            <a:off x="8108084" y="3049149"/>
            <a:ext cx="1058034" cy="338554"/>
          </a:xfrm>
          <a:prstGeom prst="rect">
            <a:avLst/>
          </a:prstGeom>
          <a:noFill/>
        </p:spPr>
        <p:txBody>
          <a:bodyPr wrap="square" rtlCol="0">
            <a:spAutoFit/>
          </a:bodyPr>
          <a:lstStyle/>
          <a:p>
            <a:pPr algn="ctr"/>
            <a:r>
              <a:rPr lang="en-US" sz="1600" dirty="0"/>
              <a:t>Interfaces</a:t>
            </a:r>
          </a:p>
        </p:txBody>
      </p:sp>
      <p:cxnSp>
        <p:nvCxnSpPr>
          <p:cNvPr id="112" name="Straight Arrow Connector 111">
            <a:extLst>
              <a:ext uri="{FF2B5EF4-FFF2-40B4-BE49-F238E27FC236}">
                <a16:creationId xmlns:a16="http://schemas.microsoft.com/office/drawing/2014/main" id="{B9847053-0828-4A7A-B911-1878613DA585}"/>
              </a:ext>
            </a:extLst>
          </p:cNvPr>
          <p:cNvCxnSpPr>
            <a:cxnSpLocks/>
          </p:cNvCxnSpPr>
          <p:nvPr/>
        </p:nvCxnSpPr>
        <p:spPr>
          <a:xfrm>
            <a:off x="4821002"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3EB3AED0-F36D-4657-AA5B-799655C8370F}"/>
              </a:ext>
            </a:extLst>
          </p:cNvPr>
          <p:cNvCxnSpPr>
            <a:cxnSpLocks/>
          </p:cNvCxnSpPr>
          <p:nvPr/>
        </p:nvCxnSpPr>
        <p:spPr>
          <a:xfrm>
            <a:off x="6370946"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AC15F4A9-4616-4420-B6E8-1B8FBBE06FAC}"/>
              </a:ext>
            </a:extLst>
          </p:cNvPr>
          <p:cNvCxnSpPr>
            <a:cxnSpLocks/>
          </p:cNvCxnSpPr>
          <p:nvPr/>
        </p:nvCxnSpPr>
        <p:spPr>
          <a:xfrm>
            <a:off x="8075323" y="1974140"/>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5" name="Straight Arrow Connector 114">
            <a:extLst>
              <a:ext uri="{FF2B5EF4-FFF2-40B4-BE49-F238E27FC236}">
                <a16:creationId xmlns:a16="http://schemas.microsoft.com/office/drawing/2014/main" id="{F6115AEA-14C8-476B-B4C5-593D7B979278}"/>
              </a:ext>
            </a:extLst>
          </p:cNvPr>
          <p:cNvCxnSpPr>
            <a:cxnSpLocks/>
          </p:cNvCxnSpPr>
          <p:nvPr/>
        </p:nvCxnSpPr>
        <p:spPr>
          <a:xfrm>
            <a:off x="791302"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547F4450-DF6F-46B3-89CA-F4C1BFAFFCFD}"/>
              </a:ext>
            </a:extLst>
          </p:cNvPr>
          <p:cNvCxnSpPr>
            <a:cxnSpLocks/>
          </p:cNvCxnSpPr>
          <p:nvPr/>
        </p:nvCxnSpPr>
        <p:spPr>
          <a:xfrm>
            <a:off x="1972831" y="259899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17" name="Straight Arrow Connector 116">
            <a:extLst>
              <a:ext uri="{FF2B5EF4-FFF2-40B4-BE49-F238E27FC236}">
                <a16:creationId xmlns:a16="http://schemas.microsoft.com/office/drawing/2014/main" id="{03CE9F15-07C8-45D1-8C52-A25003843856}"/>
              </a:ext>
            </a:extLst>
          </p:cNvPr>
          <p:cNvCxnSpPr>
            <a:cxnSpLocks/>
          </p:cNvCxnSpPr>
          <p:nvPr/>
        </p:nvCxnSpPr>
        <p:spPr>
          <a:xfrm>
            <a:off x="3185480" y="2599622"/>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a:extLst>
              <a:ext uri="{FF2B5EF4-FFF2-40B4-BE49-F238E27FC236}">
                <a16:creationId xmlns:a16="http://schemas.microsoft.com/office/drawing/2014/main" id="{0516538D-6EBF-48D3-BB8A-B9A48E8B08B8}"/>
              </a:ext>
            </a:extLst>
          </p:cNvPr>
          <p:cNvCxnSpPr>
            <a:cxnSpLocks/>
          </p:cNvCxnSpPr>
          <p:nvPr/>
        </p:nvCxnSpPr>
        <p:spPr>
          <a:xfrm>
            <a:off x="5651896" y="2621921"/>
            <a:ext cx="0" cy="377059"/>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pic>
        <p:nvPicPr>
          <p:cNvPr id="119" name="Picture 118">
            <a:extLst>
              <a:ext uri="{FF2B5EF4-FFF2-40B4-BE49-F238E27FC236}">
                <a16:creationId xmlns:a16="http://schemas.microsoft.com/office/drawing/2014/main" id="{DC175330-EFCC-4E18-BD63-7ED24EECF440}"/>
              </a:ext>
            </a:extLst>
          </p:cNvPr>
          <p:cNvPicPr>
            <a:picLocks noChangeAspect="1"/>
          </p:cNvPicPr>
          <p:nvPr/>
        </p:nvPicPr>
        <p:blipFill>
          <a:blip r:embed="rId3"/>
          <a:stretch>
            <a:fillRect/>
          </a:stretch>
        </p:blipFill>
        <p:spPr>
          <a:xfrm>
            <a:off x="6972683" y="1137289"/>
            <a:ext cx="698434" cy="698434"/>
          </a:xfrm>
          <a:prstGeom prst="rect">
            <a:avLst/>
          </a:prstGeom>
        </p:spPr>
      </p:pic>
      <p:sp>
        <p:nvSpPr>
          <p:cNvPr id="120" name="Right Brace 119">
            <a:extLst>
              <a:ext uri="{FF2B5EF4-FFF2-40B4-BE49-F238E27FC236}">
                <a16:creationId xmlns:a16="http://schemas.microsoft.com/office/drawing/2014/main" id="{382BFA1E-9A51-4F38-BC33-2E73DD9FA5EE}"/>
              </a:ext>
            </a:extLst>
          </p:cNvPr>
          <p:cNvSpPr/>
          <p:nvPr/>
        </p:nvSpPr>
        <p:spPr>
          <a:xfrm rot="5400000">
            <a:off x="7823834" y="2903990"/>
            <a:ext cx="366018" cy="1369885"/>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sz="1200"/>
          </a:p>
        </p:txBody>
      </p:sp>
      <p:sp>
        <p:nvSpPr>
          <p:cNvPr id="121" name="TextBox 120">
            <a:extLst>
              <a:ext uri="{FF2B5EF4-FFF2-40B4-BE49-F238E27FC236}">
                <a16:creationId xmlns:a16="http://schemas.microsoft.com/office/drawing/2014/main" id="{46BAF064-371F-47AD-BF6A-867B5BF50294}"/>
              </a:ext>
            </a:extLst>
          </p:cNvPr>
          <p:cNvSpPr txBox="1"/>
          <p:nvPr/>
        </p:nvSpPr>
        <p:spPr>
          <a:xfrm>
            <a:off x="7601221" y="3740788"/>
            <a:ext cx="825098" cy="338554"/>
          </a:xfrm>
          <a:prstGeom prst="rect">
            <a:avLst/>
          </a:prstGeom>
          <a:noFill/>
        </p:spPr>
        <p:txBody>
          <a:bodyPr wrap="none" rtlCol="0">
            <a:spAutoFit/>
          </a:bodyPr>
          <a:lstStyle/>
          <a:p>
            <a:pPr algn="ctr"/>
            <a:r>
              <a:rPr lang="en-US" sz="1600" dirty="0"/>
              <a:t>Resolve</a:t>
            </a:r>
          </a:p>
        </p:txBody>
      </p:sp>
      <p:cxnSp>
        <p:nvCxnSpPr>
          <p:cNvPr id="122" name="Straight Arrow Connector 121">
            <a:extLst>
              <a:ext uri="{FF2B5EF4-FFF2-40B4-BE49-F238E27FC236}">
                <a16:creationId xmlns:a16="http://schemas.microsoft.com/office/drawing/2014/main" id="{CFFFF548-2463-4179-BB07-26AB8CB96882}"/>
              </a:ext>
            </a:extLst>
          </p:cNvPr>
          <p:cNvCxnSpPr>
            <a:cxnSpLocks/>
          </p:cNvCxnSpPr>
          <p:nvPr/>
        </p:nvCxnSpPr>
        <p:spPr>
          <a:xfrm flipH="1">
            <a:off x="1329593" y="3917315"/>
            <a:ext cx="616520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 name="Straight Arrow Connector 122">
            <a:extLst>
              <a:ext uri="{FF2B5EF4-FFF2-40B4-BE49-F238E27FC236}">
                <a16:creationId xmlns:a16="http://schemas.microsoft.com/office/drawing/2014/main" id="{ED1F7ECC-969E-40DC-A8E1-6B0CE1E149DE}"/>
              </a:ext>
            </a:extLst>
          </p:cNvPr>
          <p:cNvCxnSpPr>
            <a:cxnSpLocks/>
          </p:cNvCxnSpPr>
          <p:nvPr/>
        </p:nvCxnSpPr>
        <p:spPr>
          <a:xfrm>
            <a:off x="3569588" y="1975283"/>
            <a:ext cx="27238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4" name="TextBox 123">
            <a:extLst>
              <a:ext uri="{FF2B5EF4-FFF2-40B4-BE49-F238E27FC236}">
                <a16:creationId xmlns:a16="http://schemas.microsoft.com/office/drawing/2014/main" id="{E8D4FBBA-F416-489E-AACA-502AEC91862F}"/>
              </a:ext>
            </a:extLst>
          </p:cNvPr>
          <p:cNvSpPr txBox="1"/>
          <p:nvPr/>
        </p:nvSpPr>
        <p:spPr>
          <a:xfrm>
            <a:off x="3817439" y="1819953"/>
            <a:ext cx="1014317" cy="584775"/>
          </a:xfrm>
          <a:prstGeom prst="rect">
            <a:avLst/>
          </a:prstGeom>
          <a:noFill/>
        </p:spPr>
        <p:txBody>
          <a:bodyPr wrap="none" rtlCol="0">
            <a:spAutoFit/>
          </a:bodyPr>
          <a:lstStyle/>
          <a:p>
            <a:pPr algn="ctr"/>
            <a:r>
              <a:rPr lang="en-US" sz="1600" dirty="0"/>
              <a:t>Relational</a:t>
            </a:r>
            <a:br>
              <a:rPr lang="en-US" sz="1600" dirty="0"/>
            </a:br>
            <a:r>
              <a:rPr lang="en-US" sz="1600" dirty="0"/>
              <a:t>algebra</a:t>
            </a:r>
          </a:p>
        </p:txBody>
      </p:sp>
      <p:sp>
        <p:nvSpPr>
          <p:cNvPr id="125" name="TextBox 124">
            <a:extLst>
              <a:ext uri="{FF2B5EF4-FFF2-40B4-BE49-F238E27FC236}">
                <a16:creationId xmlns:a16="http://schemas.microsoft.com/office/drawing/2014/main" id="{CE9265E4-1473-4B17-8E3A-390B922630A2}"/>
              </a:ext>
            </a:extLst>
          </p:cNvPr>
          <p:cNvSpPr txBox="1"/>
          <p:nvPr/>
        </p:nvSpPr>
        <p:spPr>
          <a:xfrm>
            <a:off x="3915513" y="3034540"/>
            <a:ext cx="780037" cy="375956"/>
          </a:xfrm>
          <a:prstGeom prst="rect">
            <a:avLst/>
          </a:prstGeom>
          <a:noFill/>
        </p:spPr>
        <p:txBody>
          <a:bodyPr wrap="none" rtlCol="0">
            <a:spAutoFit/>
          </a:bodyPr>
          <a:lstStyle/>
          <a:p>
            <a:pPr algn="ctr"/>
            <a:r>
              <a:rPr lang="en-US" sz="1600" dirty="0"/>
              <a:t>Tables</a:t>
            </a:r>
          </a:p>
        </p:txBody>
      </p:sp>
      <p:cxnSp>
        <p:nvCxnSpPr>
          <p:cNvPr id="126" name="Straight Arrow Connector 125">
            <a:extLst>
              <a:ext uri="{FF2B5EF4-FFF2-40B4-BE49-F238E27FC236}">
                <a16:creationId xmlns:a16="http://schemas.microsoft.com/office/drawing/2014/main" id="{F496F1C5-FE71-43C3-BEFA-822779E006A6}"/>
              </a:ext>
            </a:extLst>
          </p:cNvPr>
          <p:cNvCxnSpPr>
            <a:cxnSpLocks/>
          </p:cNvCxnSpPr>
          <p:nvPr/>
        </p:nvCxnSpPr>
        <p:spPr>
          <a:xfrm>
            <a:off x="4324597" y="2565123"/>
            <a:ext cx="0" cy="399358"/>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27" name="Straight Arrow Connector 126">
            <a:extLst>
              <a:ext uri="{FF2B5EF4-FFF2-40B4-BE49-F238E27FC236}">
                <a16:creationId xmlns:a16="http://schemas.microsoft.com/office/drawing/2014/main" id="{26638878-0289-4BCF-A20F-51718F74EB94}"/>
              </a:ext>
            </a:extLst>
          </p:cNvPr>
          <p:cNvCxnSpPr>
            <a:cxnSpLocks/>
          </p:cNvCxnSpPr>
          <p:nvPr/>
        </p:nvCxnSpPr>
        <p:spPr>
          <a:xfrm>
            <a:off x="7306693"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650D7811-1C8B-4C68-8EF8-872235547A48}"/>
              </a:ext>
            </a:extLst>
          </p:cNvPr>
          <p:cNvCxnSpPr>
            <a:cxnSpLocks/>
          </p:cNvCxnSpPr>
          <p:nvPr/>
        </p:nvCxnSpPr>
        <p:spPr>
          <a:xfrm>
            <a:off x="8670048" y="2242571"/>
            <a:ext cx="0" cy="7587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92020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r>
              <a:rPr lang="en-US" b="1" dirty="0"/>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algn="r"/>
            <a:r>
              <a:rPr lang="en-US" b="1" dirty="0"/>
              <a:t>Introduction to SQL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20" name="TextBox 19">
            <a:extLst>
              <a:ext uri="{FF2B5EF4-FFF2-40B4-BE49-F238E27FC236}">
                <a16:creationId xmlns:a16="http://schemas.microsoft.com/office/drawing/2014/main" id="{075E00A8-F35B-471A-9927-9A9537FADFC3}"/>
              </a:ext>
            </a:extLst>
          </p:cNvPr>
          <p:cNvSpPr txBox="1"/>
          <p:nvPr/>
        </p:nvSpPr>
        <p:spPr>
          <a:xfrm rot="16200000">
            <a:off x="-1523663" y="2536224"/>
            <a:ext cx="4220222" cy="400110"/>
          </a:xfrm>
          <a:prstGeom prst="rect">
            <a:avLst/>
          </a:prstGeom>
          <a:noFill/>
        </p:spPr>
        <p:txBody>
          <a:bodyPr wrap="square" rtlCol="0">
            <a:spAutoFit/>
          </a:bodyPr>
          <a:lstStyle/>
          <a:p>
            <a:pPr algn="ctr">
              <a:spcAft>
                <a:spcPts val="1000"/>
              </a:spcAft>
            </a:pPr>
            <a:r>
              <a:rPr lang="en-US" sz="2000" dirty="0"/>
              <a:t>Human Resources Database</a:t>
            </a:r>
          </a:p>
        </p:txBody>
      </p:sp>
      <p:pic>
        <p:nvPicPr>
          <p:cNvPr id="21" name="Imagen 4">
            <a:extLst>
              <a:ext uri="{FF2B5EF4-FFF2-40B4-BE49-F238E27FC236}">
                <a16:creationId xmlns:a16="http://schemas.microsoft.com/office/drawing/2014/main" id="{A5C63B30-9287-465C-AA18-4281B2B57F4F}"/>
              </a:ext>
            </a:extLst>
          </p:cNvPr>
          <p:cNvPicPr>
            <a:picLocks noChangeAspect="1"/>
          </p:cNvPicPr>
          <p:nvPr/>
        </p:nvPicPr>
        <p:blipFill>
          <a:blip r:embed="rId4"/>
          <a:stretch>
            <a:fillRect/>
          </a:stretch>
        </p:blipFill>
        <p:spPr>
          <a:xfrm>
            <a:off x="1616093" y="626168"/>
            <a:ext cx="5452617" cy="4517521"/>
          </a:xfrm>
          <a:prstGeom prst="rect">
            <a:avLst/>
          </a:prstGeom>
        </p:spPr>
      </p:pic>
      <p:pic>
        <p:nvPicPr>
          <p:cNvPr id="22" name="Picture 21">
            <a:extLst>
              <a:ext uri="{FF2B5EF4-FFF2-40B4-BE49-F238E27FC236}">
                <a16:creationId xmlns:a16="http://schemas.microsoft.com/office/drawing/2014/main" id="{13C980E5-DA10-4262-9EB1-A49BB1C7C44E}"/>
              </a:ext>
            </a:extLst>
          </p:cNvPr>
          <p:cNvPicPr>
            <a:picLocks noChangeAspect="1"/>
          </p:cNvPicPr>
          <p:nvPr/>
        </p:nvPicPr>
        <p:blipFill>
          <a:blip r:embed="rId5"/>
          <a:stretch>
            <a:fillRect/>
          </a:stretch>
        </p:blipFill>
        <p:spPr>
          <a:xfrm>
            <a:off x="6697483" y="626168"/>
            <a:ext cx="2192072" cy="1454074"/>
          </a:xfrm>
          <a:prstGeom prst="rect">
            <a:avLst/>
          </a:prstGeom>
        </p:spPr>
      </p:pic>
    </p:spTree>
    <p:extLst>
      <p:ext uri="{BB962C8B-B14F-4D97-AF65-F5344CB8AC3E}">
        <p14:creationId xmlns:p14="http://schemas.microsoft.com/office/powerpoint/2010/main" val="340917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FEC4EB-3E27-4498-8B94-0CE98FE352A9}"/>
              </a:ext>
            </a:extLst>
          </p:cNvPr>
          <p:cNvSpPr>
            <a:spLocks noGrp="1"/>
          </p:cNvSpPr>
          <p:nvPr>
            <p:ph type="title"/>
          </p:nvPr>
        </p:nvSpPr>
        <p:spPr/>
        <p:txBody>
          <a:bodyPr/>
          <a:lstStyle/>
          <a:p>
            <a:r>
              <a:rPr lang="en-US" dirty="0"/>
              <a:t>Building a DB – work flow</a:t>
            </a:r>
          </a:p>
        </p:txBody>
      </p:sp>
      <p:sp>
        <p:nvSpPr>
          <p:cNvPr id="5" name="Text Placeholder 4">
            <a:extLst>
              <a:ext uri="{FF2B5EF4-FFF2-40B4-BE49-F238E27FC236}">
                <a16:creationId xmlns:a16="http://schemas.microsoft.com/office/drawing/2014/main" id="{EFBCCA17-FB67-4AFE-B8C2-555027D32C8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8701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EB9B176-3DD6-4B21-875B-A06EB43C39DC}"/>
              </a:ext>
            </a:extLst>
          </p:cNvPr>
          <p:cNvSpPr>
            <a:spLocks noGrp="1"/>
          </p:cNvSpPr>
          <p:nvPr>
            <p:ph idx="1"/>
          </p:nvPr>
        </p:nvSpPr>
        <p:spPr/>
        <p:txBody>
          <a:bodyPr/>
          <a:lstStyle/>
          <a:p>
            <a:r>
              <a:rPr lang="en-US" dirty="0"/>
              <a:t>Building initial database (usually scripted)</a:t>
            </a:r>
          </a:p>
          <a:p>
            <a:pPr lvl="1"/>
            <a:r>
              <a:rPr lang="en-US" dirty="0"/>
              <a:t>Create table</a:t>
            </a:r>
          </a:p>
          <a:p>
            <a:pPr lvl="1"/>
            <a:r>
              <a:rPr lang="en-US" dirty="0"/>
              <a:t>Insert rows</a:t>
            </a:r>
          </a:p>
          <a:p>
            <a:pPr lvl="1"/>
            <a:r>
              <a:rPr lang="en-US" dirty="0"/>
              <a:t>Define indexes</a:t>
            </a:r>
          </a:p>
          <a:p>
            <a:pPr lvl="1"/>
            <a:endParaRPr lang="en-US" dirty="0"/>
          </a:p>
          <a:p>
            <a:r>
              <a:rPr lang="en-US" dirty="0"/>
              <a:t>Manage data base (scripts or web apps)</a:t>
            </a:r>
          </a:p>
          <a:p>
            <a:pPr lvl="1"/>
            <a:r>
              <a:rPr lang="en-US" dirty="0"/>
              <a:t>Insert rows</a:t>
            </a:r>
          </a:p>
          <a:p>
            <a:pPr lvl="1"/>
            <a:r>
              <a:rPr lang="en-US" dirty="0"/>
              <a:t>Delete rows</a:t>
            </a:r>
          </a:p>
          <a:p>
            <a:pPr lvl="1"/>
            <a:r>
              <a:rPr lang="en-US" dirty="0"/>
              <a:t>Update rows</a:t>
            </a:r>
          </a:p>
          <a:p>
            <a:pPr lvl="1"/>
            <a:r>
              <a:rPr lang="en-US" dirty="0"/>
              <a:t>Run reports (queries)</a:t>
            </a:r>
          </a:p>
        </p:txBody>
      </p:sp>
      <p:sp>
        <p:nvSpPr>
          <p:cNvPr id="4" name="Title 3">
            <a:extLst>
              <a:ext uri="{FF2B5EF4-FFF2-40B4-BE49-F238E27FC236}">
                <a16:creationId xmlns:a16="http://schemas.microsoft.com/office/drawing/2014/main" id="{0E757478-9DAE-4876-A754-F48FFF6AC8B2}"/>
              </a:ext>
            </a:extLst>
          </p:cNvPr>
          <p:cNvSpPr>
            <a:spLocks noGrp="1"/>
          </p:cNvSpPr>
          <p:nvPr>
            <p:ph type="title"/>
          </p:nvPr>
        </p:nvSpPr>
        <p:spPr/>
        <p:txBody>
          <a:bodyPr/>
          <a:lstStyle/>
          <a:p>
            <a:r>
              <a:rPr lang="en-US" dirty="0"/>
              <a:t>Building a database – work flows</a:t>
            </a:r>
          </a:p>
        </p:txBody>
      </p:sp>
    </p:spTree>
    <p:extLst>
      <p:ext uri="{BB962C8B-B14F-4D97-AF65-F5344CB8AC3E}">
        <p14:creationId xmlns:p14="http://schemas.microsoft.com/office/powerpoint/2010/main" val="4270305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18D0D9-A454-4D72-874E-4DA2BBB8B228}"/>
              </a:ext>
            </a:extLst>
          </p:cNvPr>
          <p:cNvSpPr>
            <a:spLocks noGrp="1"/>
          </p:cNvSpPr>
          <p:nvPr>
            <p:ph type="title"/>
          </p:nvPr>
        </p:nvSpPr>
        <p:spPr/>
        <p:txBody>
          <a:bodyPr/>
          <a:lstStyle/>
          <a:p>
            <a:r>
              <a:rPr lang="en-US" dirty="0"/>
              <a:t>Data types</a:t>
            </a:r>
          </a:p>
        </p:txBody>
      </p:sp>
      <p:sp>
        <p:nvSpPr>
          <p:cNvPr id="5" name="Text Placeholder 4">
            <a:extLst>
              <a:ext uri="{FF2B5EF4-FFF2-40B4-BE49-F238E27FC236}">
                <a16:creationId xmlns:a16="http://schemas.microsoft.com/office/drawing/2014/main" id="{730EF84F-9311-49BF-B1FF-87C3ABCFA0D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2573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2636619"/>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types (MySQL)</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CHAR(size)</a:t>
            </a:r>
          </a:p>
          <a:p>
            <a:pPr marL="457200" marR="0" lvl="1"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The length of a CHAR column is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fixed</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to the length that you declare when you create the table. The length can be any value from 0 to 255.</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VARCHAR(size)</a:t>
            </a:r>
          </a:p>
          <a:p>
            <a:pPr marL="457200" marR="0" lvl="1"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Values in VARCHAR columns are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variable-length</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strings. The length can be specified as a value from 0 to 65535.</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graphicFrame>
        <p:nvGraphicFramePr>
          <p:cNvPr id="3" name="Table 2">
            <a:extLst>
              <a:ext uri="{FF2B5EF4-FFF2-40B4-BE49-F238E27FC236}">
                <a16:creationId xmlns:a16="http://schemas.microsoft.com/office/drawing/2014/main" id="{6FF1EC33-00F9-4A8D-8DC2-F87726AB7B03}"/>
              </a:ext>
            </a:extLst>
          </p:cNvPr>
          <p:cNvGraphicFramePr>
            <a:graphicFrameLocks noGrp="1"/>
          </p:cNvGraphicFramePr>
          <p:nvPr/>
        </p:nvGraphicFramePr>
        <p:xfrm>
          <a:off x="1260282" y="3406070"/>
          <a:ext cx="7017025" cy="1489710"/>
        </p:xfrm>
        <a:graphic>
          <a:graphicData uri="http://schemas.openxmlformats.org/drawingml/2006/table">
            <a:tbl>
              <a:tblPr/>
              <a:tblGrid>
                <a:gridCol w="1403405">
                  <a:extLst>
                    <a:ext uri="{9D8B030D-6E8A-4147-A177-3AD203B41FA5}">
                      <a16:colId xmlns:a16="http://schemas.microsoft.com/office/drawing/2014/main" val="111813411"/>
                    </a:ext>
                  </a:extLst>
                </a:gridCol>
                <a:gridCol w="1403405">
                  <a:extLst>
                    <a:ext uri="{9D8B030D-6E8A-4147-A177-3AD203B41FA5}">
                      <a16:colId xmlns:a16="http://schemas.microsoft.com/office/drawing/2014/main" val="2266026559"/>
                    </a:ext>
                  </a:extLst>
                </a:gridCol>
                <a:gridCol w="1403405">
                  <a:extLst>
                    <a:ext uri="{9D8B030D-6E8A-4147-A177-3AD203B41FA5}">
                      <a16:colId xmlns:a16="http://schemas.microsoft.com/office/drawing/2014/main" val="3249445774"/>
                    </a:ext>
                  </a:extLst>
                </a:gridCol>
                <a:gridCol w="1403405">
                  <a:extLst>
                    <a:ext uri="{9D8B030D-6E8A-4147-A177-3AD203B41FA5}">
                      <a16:colId xmlns:a16="http://schemas.microsoft.com/office/drawing/2014/main" val="4001670078"/>
                    </a:ext>
                  </a:extLst>
                </a:gridCol>
                <a:gridCol w="1403405">
                  <a:extLst>
                    <a:ext uri="{9D8B030D-6E8A-4147-A177-3AD203B41FA5}">
                      <a16:colId xmlns:a16="http://schemas.microsoft.com/office/drawing/2014/main" val="894511308"/>
                    </a:ext>
                  </a:extLst>
                </a:gridCol>
              </a:tblGrid>
              <a:tr h="218542">
                <a:tc>
                  <a:txBody>
                    <a:bodyPr/>
                    <a:lstStyle/>
                    <a:p>
                      <a:pPr fontAlgn="base"/>
                      <a:r>
                        <a:rPr lang="en-US" sz="1400" b="1" i="0" dirty="0">
                          <a:effectLst/>
                        </a:rPr>
                        <a:t>String</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CHAR(4)</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Storage Required</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VARCHAR(4)</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Storage Required</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54985271"/>
                  </a:ext>
                </a:extLst>
              </a:tr>
              <a:tr h="131950">
                <a:tc>
                  <a:txBody>
                    <a:bodyPr/>
                    <a:lstStyle/>
                    <a:p>
                      <a:pPr fontAlgn="base"/>
                      <a:r>
                        <a:rPr lang="en-US" sz="1400">
                          <a:effectLst/>
                        </a:rPr>
                        <a:t>''</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    '</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4 bytes</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1 byte</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721196007"/>
                  </a:ext>
                </a:extLst>
              </a:tr>
              <a:tr h="131950">
                <a:tc>
                  <a:txBody>
                    <a:bodyPr/>
                    <a:lstStyle/>
                    <a:p>
                      <a:pPr fontAlgn="base"/>
                      <a:r>
                        <a:rPr lang="en-US" sz="1400">
                          <a:effectLst/>
                        </a:rPr>
                        <a:t>'ab'</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'ab  '</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4 bytes</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'ab'</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3 bytes</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310774218"/>
                  </a:ext>
                </a:extLst>
              </a:tr>
              <a:tr h="131950">
                <a:tc>
                  <a:txBody>
                    <a:bodyPr/>
                    <a:lstStyle/>
                    <a:p>
                      <a:pPr fontAlgn="base"/>
                      <a:r>
                        <a:rPr lang="en-US" sz="1400">
                          <a:effectLst/>
                        </a:rPr>
                        <a:t>'abcd'</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'abcd'</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4 bytes</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'abcd'</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5 bytes</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641871577"/>
                  </a:ext>
                </a:extLst>
              </a:tr>
              <a:tr h="131950">
                <a:tc>
                  <a:txBody>
                    <a:bodyPr/>
                    <a:lstStyle/>
                    <a:p>
                      <a:pPr fontAlgn="base"/>
                      <a:r>
                        <a:rPr lang="en-US" sz="1400">
                          <a:effectLst/>
                        </a:rPr>
                        <a:t>'abcdefgh'</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'abcd'</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4 bytes</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'abcd'</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dirty="0">
                          <a:effectLst/>
                        </a:rPr>
                        <a:t>5 bytes</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359634691"/>
                  </a:ext>
                </a:extLst>
              </a:tr>
            </a:tbl>
          </a:graphicData>
        </a:graphic>
      </p:graphicFrame>
    </p:spTree>
    <p:extLst>
      <p:ext uri="{BB962C8B-B14F-4D97-AF65-F5344CB8AC3E}">
        <p14:creationId xmlns:p14="http://schemas.microsoft.com/office/powerpoint/2010/main" val="4065940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514056"/>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types (MySQL)</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Integer: INT, SMALLINT, TINYINT, MEDIUMINT, BIGINT</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Floating-point: DECIMAL/NUMERIC, FLOAT, DOUBLE</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NUMERIC(precision, scale) e.g. NUMERIC(5,2) ranges -999.9 to 999.99</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FLOAT 32-bit - DOUBLE 64-bit</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graphicFrame>
        <p:nvGraphicFramePr>
          <p:cNvPr id="6" name="Table 5">
            <a:extLst>
              <a:ext uri="{FF2B5EF4-FFF2-40B4-BE49-F238E27FC236}">
                <a16:creationId xmlns:a16="http://schemas.microsoft.com/office/drawing/2014/main" id="{3013E0E0-5DED-4928-95C0-E556C1C03E37}"/>
              </a:ext>
            </a:extLst>
          </p:cNvPr>
          <p:cNvGraphicFramePr>
            <a:graphicFrameLocks noGrp="1"/>
          </p:cNvGraphicFramePr>
          <p:nvPr/>
        </p:nvGraphicFramePr>
        <p:xfrm>
          <a:off x="457200" y="1536011"/>
          <a:ext cx="8229600" cy="2007870"/>
        </p:xfrm>
        <a:graphic>
          <a:graphicData uri="http://schemas.openxmlformats.org/drawingml/2006/table">
            <a:tbl>
              <a:tblPr/>
              <a:tblGrid>
                <a:gridCol w="1371600">
                  <a:extLst>
                    <a:ext uri="{9D8B030D-6E8A-4147-A177-3AD203B41FA5}">
                      <a16:colId xmlns:a16="http://schemas.microsoft.com/office/drawing/2014/main" val="3093725245"/>
                    </a:ext>
                  </a:extLst>
                </a:gridCol>
                <a:gridCol w="1371600">
                  <a:extLst>
                    <a:ext uri="{9D8B030D-6E8A-4147-A177-3AD203B41FA5}">
                      <a16:colId xmlns:a16="http://schemas.microsoft.com/office/drawing/2014/main" val="3801766748"/>
                    </a:ext>
                  </a:extLst>
                </a:gridCol>
                <a:gridCol w="1371600">
                  <a:extLst>
                    <a:ext uri="{9D8B030D-6E8A-4147-A177-3AD203B41FA5}">
                      <a16:colId xmlns:a16="http://schemas.microsoft.com/office/drawing/2014/main" val="2393935319"/>
                    </a:ext>
                  </a:extLst>
                </a:gridCol>
                <a:gridCol w="1371600">
                  <a:extLst>
                    <a:ext uri="{9D8B030D-6E8A-4147-A177-3AD203B41FA5}">
                      <a16:colId xmlns:a16="http://schemas.microsoft.com/office/drawing/2014/main" val="2602062378"/>
                    </a:ext>
                  </a:extLst>
                </a:gridCol>
                <a:gridCol w="1371600">
                  <a:extLst>
                    <a:ext uri="{9D8B030D-6E8A-4147-A177-3AD203B41FA5}">
                      <a16:colId xmlns:a16="http://schemas.microsoft.com/office/drawing/2014/main" val="3527081327"/>
                    </a:ext>
                  </a:extLst>
                </a:gridCol>
                <a:gridCol w="1371600">
                  <a:extLst>
                    <a:ext uri="{9D8B030D-6E8A-4147-A177-3AD203B41FA5}">
                      <a16:colId xmlns:a16="http://schemas.microsoft.com/office/drawing/2014/main" val="3420988230"/>
                    </a:ext>
                  </a:extLst>
                </a:gridCol>
              </a:tblGrid>
              <a:tr h="0">
                <a:tc>
                  <a:txBody>
                    <a:bodyPr/>
                    <a:lstStyle/>
                    <a:p>
                      <a:pPr fontAlgn="base"/>
                      <a:r>
                        <a:rPr lang="en-US" sz="1400" b="1" i="0">
                          <a:effectLst/>
                        </a:rPr>
                        <a:t>Type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dirty="0">
                          <a:effectLst/>
                        </a:rPr>
                        <a:t>Storage (Bytes)</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Minimum Value Signed</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Minimum Value Unsigned</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Maximum Value Signed</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rPr>
                        <a:t>Maximum Value Unsigned</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120263729"/>
                  </a:ext>
                </a:extLst>
              </a:tr>
              <a:tr h="0">
                <a:tc>
                  <a:txBody>
                    <a:bodyPr/>
                    <a:lstStyle/>
                    <a:p>
                      <a:pPr fontAlgn="base"/>
                      <a:r>
                        <a:rPr lang="en-US" sz="1400">
                          <a:effectLst/>
                        </a:rPr>
                        <a:t>TINYINT</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1</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-128</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127</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255</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863640908"/>
                  </a:ext>
                </a:extLst>
              </a:tr>
              <a:tr h="0">
                <a:tc>
                  <a:txBody>
                    <a:bodyPr/>
                    <a:lstStyle/>
                    <a:p>
                      <a:pPr fontAlgn="base"/>
                      <a:r>
                        <a:rPr lang="en-US" sz="1400">
                          <a:effectLst/>
                        </a:rPr>
                        <a:t>SMALLINT</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2</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-32768</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32767</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65535</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425520959"/>
                  </a:ext>
                </a:extLst>
              </a:tr>
              <a:tr h="0">
                <a:tc>
                  <a:txBody>
                    <a:bodyPr/>
                    <a:lstStyle/>
                    <a:p>
                      <a:pPr fontAlgn="base"/>
                      <a:r>
                        <a:rPr lang="en-US" sz="1400">
                          <a:effectLst/>
                        </a:rPr>
                        <a:t>MEDIUMINT</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3</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-8388608</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8388607</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16777215</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812030211"/>
                  </a:ext>
                </a:extLst>
              </a:tr>
              <a:tr h="0">
                <a:tc>
                  <a:txBody>
                    <a:bodyPr/>
                    <a:lstStyle/>
                    <a:p>
                      <a:pPr fontAlgn="base"/>
                      <a:r>
                        <a:rPr lang="en-US" sz="1400">
                          <a:effectLst/>
                        </a:rPr>
                        <a:t>INT</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4</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-2147483648</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2147483647</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4294967295</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3293730437"/>
                  </a:ext>
                </a:extLst>
              </a:tr>
              <a:tr h="0">
                <a:tc>
                  <a:txBody>
                    <a:bodyPr/>
                    <a:lstStyle/>
                    <a:p>
                      <a:pPr fontAlgn="base"/>
                      <a:r>
                        <a:rPr lang="en-US" sz="1400">
                          <a:effectLst/>
                        </a:rPr>
                        <a:t>BIGINT</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dirty="0">
                          <a:effectLst/>
                        </a:rPr>
                        <a:t>8</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-2</a:t>
                      </a:r>
                      <a:r>
                        <a:rPr lang="en-US" sz="1400" b="0" baseline="30000">
                          <a:effectLst/>
                        </a:rPr>
                        <a:t>63</a:t>
                      </a:r>
                      <a:endParaRPr lang="en-US" sz="1400">
                        <a:effectLst/>
                      </a:endParaRP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a:effectLst/>
                        </a:rPr>
                        <a:t>2</a:t>
                      </a:r>
                      <a:r>
                        <a:rPr lang="en-US" sz="1400" b="0" baseline="30000">
                          <a:effectLst/>
                        </a:rPr>
                        <a:t>63</a:t>
                      </a:r>
                      <a:r>
                        <a:rPr lang="en-US" sz="1400">
                          <a:effectLst/>
                        </a:rPr>
                        <a:t>-1</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dirty="0">
                          <a:effectLst/>
                        </a:rPr>
                        <a:t>2</a:t>
                      </a:r>
                      <a:r>
                        <a:rPr lang="en-US" sz="1400" b="0" baseline="30000" dirty="0">
                          <a:effectLst/>
                        </a:rPr>
                        <a:t>64</a:t>
                      </a:r>
                      <a:r>
                        <a:rPr lang="en-US" sz="1400" dirty="0">
                          <a:effectLst/>
                        </a:rPr>
                        <a:t>-1</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765221343"/>
                  </a:ext>
                </a:extLst>
              </a:tr>
            </a:tbl>
          </a:graphicData>
        </a:graphic>
      </p:graphicFrame>
    </p:spTree>
    <p:extLst>
      <p:ext uri="{BB962C8B-B14F-4D97-AF65-F5344CB8AC3E}">
        <p14:creationId xmlns:p14="http://schemas.microsoft.com/office/powerpoint/2010/main" val="1052700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53457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types (MySQL)</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Date and Time: DATE, DATETIME, TIMESTAMP, TIME, YEAR</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DATE is used for dates in 'YYYY-MM-DD' format</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DATETIME is used for dates and time in 'YYYY-MM-DD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hh:mm:ss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format. The supported range is '1000-01-01 00:00:00' to '9999-12-31 23:59:59’.</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TIMESTAMP is used for dates and time in 'YYYY-MM-DD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hh:mm:ss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format. Has a range of '1970-01-01 00:00:01' UTC to '2038-01-19 03:14:07' UTC. </a:t>
            </a:r>
            <a:r>
              <a:rPr kumimoji="0" lang="en-US" sz="1800" b="1"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Self-updates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when rows are edited.</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TIME in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hh:mm:ss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format</a:t>
            </a:r>
          </a:p>
          <a:p>
            <a:pPr marL="1257300" marR="0" lvl="2" indent="-342900" algn="l" defTabSz="457200" rtl="0" eaLnBrk="1" fontAlgn="base" latinLnBrk="0" hangingPunct="1">
              <a:lnSpc>
                <a:spcPct val="100000"/>
              </a:lnSpc>
              <a:spcBef>
                <a:spcPct val="0"/>
              </a:spcBef>
              <a:spcAft>
                <a:spcPts val="100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YEAR in 'YYYY' format</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graphicFrame>
        <p:nvGraphicFramePr>
          <p:cNvPr id="3" name="Table 2">
            <a:extLst>
              <a:ext uri="{FF2B5EF4-FFF2-40B4-BE49-F238E27FC236}">
                <a16:creationId xmlns:a16="http://schemas.microsoft.com/office/drawing/2014/main" id="{30D608E0-6814-47DB-90EA-C0CC5FB20A1F}"/>
              </a:ext>
            </a:extLst>
          </p:cNvPr>
          <p:cNvGraphicFramePr>
            <a:graphicFrameLocks noGrp="1"/>
          </p:cNvGraphicFramePr>
          <p:nvPr/>
        </p:nvGraphicFramePr>
        <p:xfrm>
          <a:off x="5410864" y="3241715"/>
          <a:ext cx="3478696" cy="1794510"/>
        </p:xfrm>
        <a:graphic>
          <a:graphicData uri="http://schemas.openxmlformats.org/drawingml/2006/table">
            <a:tbl>
              <a:tblPr/>
              <a:tblGrid>
                <a:gridCol w="1739348">
                  <a:extLst>
                    <a:ext uri="{9D8B030D-6E8A-4147-A177-3AD203B41FA5}">
                      <a16:colId xmlns:a16="http://schemas.microsoft.com/office/drawing/2014/main" val="3082238783"/>
                    </a:ext>
                  </a:extLst>
                </a:gridCol>
                <a:gridCol w="1739348">
                  <a:extLst>
                    <a:ext uri="{9D8B030D-6E8A-4147-A177-3AD203B41FA5}">
                      <a16:colId xmlns:a16="http://schemas.microsoft.com/office/drawing/2014/main" val="3476641894"/>
                    </a:ext>
                  </a:extLst>
                </a:gridCol>
              </a:tblGrid>
              <a:tr h="0">
                <a:tc>
                  <a:txBody>
                    <a:bodyPr/>
                    <a:lstStyle/>
                    <a:p>
                      <a:pPr fontAlgn="base"/>
                      <a:r>
                        <a:rPr lang="en-US" sz="1400" b="1" i="0">
                          <a:effectLst/>
                        </a:rPr>
                        <a:t>Data Type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fontAlgn="base"/>
                      <a:r>
                        <a:rPr lang="en-US" sz="1400" b="1" i="0">
                          <a:effectLst/>
                          <a:latin typeface="inherit"/>
                        </a:rPr>
                        <a:t>“Zero”</a:t>
                      </a:r>
                      <a:r>
                        <a:rPr lang="en-US" sz="1400" b="1" i="0">
                          <a:effectLst/>
                        </a:rPr>
                        <a:t> Value</a:t>
                      </a:r>
                    </a:p>
                  </a:txBody>
                  <a:tcPr marL="28575" marR="28575" marT="28575" marB="2857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2524772949"/>
                  </a:ext>
                </a:extLst>
              </a:tr>
              <a:tr h="0">
                <a:tc>
                  <a:txBody>
                    <a:bodyPr/>
                    <a:lstStyle/>
                    <a:p>
                      <a:pPr fontAlgn="base"/>
                      <a:r>
                        <a:rPr lang="en-US" sz="1400" dirty="0"/>
                        <a:t>DATE</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'0000-00-00'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342771218"/>
                  </a:ext>
                </a:extLst>
              </a:tr>
              <a:tr h="0">
                <a:tc>
                  <a:txBody>
                    <a:bodyPr/>
                    <a:lstStyle/>
                    <a:p>
                      <a:pPr fontAlgn="base"/>
                      <a:r>
                        <a:rPr lang="en-US" sz="1400" dirty="0"/>
                        <a:t>TIME</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'00:00:00'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276737657"/>
                  </a:ext>
                </a:extLst>
              </a:tr>
              <a:tr h="0">
                <a:tc>
                  <a:txBody>
                    <a:bodyPr/>
                    <a:lstStyle/>
                    <a:p>
                      <a:pPr fontAlgn="base"/>
                      <a:r>
                        <a:rPr lang="en-US" sz="1400" dirty="0"/>
                        <a:t>DATETIME</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'0000-00-00 00:00:00'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813835741"/>
                  </a:ext>
                </a:extLst>
              </a:tr>
              <a:tr h="0">
                <a:tc>
                  <a:txBody>
                    <a:bodyPr/>
                    <a:lstStyle/>
                    <a:p>
                      <a:pPr fontAlgn="base"/>
                      <a:r>
                        <a:rPr lang="en-US" sz="1400" dirty="0"/>
                        <a:t>TIMESTAMP</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dirty="0">
                          <a:effectLst/>
                        </a:rPr>
                        <a:t>'0000-00-00 00:00:00'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286015159"/>
                  </a:ext>
                </a:extLst>
              </a:tr>
              <a:tr h="0">
                <a:tc>
                  <a:txBody>
                    <a:bodyPr/>
                    <a:lstStyle/>
                    <a:p>
                      <a:pPr fontAlgn="base"/>
                      <a:r>
                        <a:rPr lang="en-US" sz="1400" dirty="0"/>
                        <a:t>YEAR</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dirty="0">
                          <a:effectLst/>
                        </a:rPr>
                        <a:t>0000</a:t>
                      </a:r>
                    </a:p>
                  </a:txBody>
                  <a:tcPr marL="47625" marR="47625">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3931634860"/>
                  </a:ext>
                </a:extLst>
              </a:tr>
            </a:tbl>
          </a:graphicData>
        </a:graphic>
      </p:graphicFrame>
    </p:spTree>
    <p:extLst>
      <p:ext uri="{BB962C8B-B14F-4D97-AF65-F5344CB8AC3E}">
        <p14:creationId xmlns:p14="http://schemas.microsoft.com/office/powerpoint/2010/main" val="448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00109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Data types (MySQL)</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BLOB</a:t>
            </a:r>
          </a:p>
          <a:p>
            <a:pPr marL="457200" marR="0" lvl="1"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 BLOB is a binary large object that can hold a variable amount of data. The four BLOB types are TINYBLOB, BLOB, MEDIUMBLOB, and LONGBLOB. These differ only in the maximum length of the values they can hold.</a:t>
            </a:r>
          </a:p>
          <a:p>
            <a:pPr marL="742950" marR="0" lvl="1" indent="-28575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TEXT</a:t>
            </a:r>
          </a:p>
          <a:p>
            <a:pPr marL="457200" marR="0" lvl="1"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TEXT values are treated as nonbinary strings (character strings). The four TEXT types are TINYTEXT, TEXT, MEDIUMTEXT, and LONGTEXT.</a:t>
            </a:r>
          </a:p>
          <a:p>
            <a:pPr marL="457200" marR="0" lvl="1" indent="0" algn="l" defTabSz="457200" rtl="0" eaLnBrk="1" fontAlgn="base" latinLnBrk="0" hangingPunct="1">
              <a:lnSpc>
                <a:spcPct val="100000"/>
              </a:lnSpc>
              <a:spcBef>
                <a:spcPct val="0"/>
              </a:spcBef>
              <a:spcAft>
                <a:spcPts val="100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457200" marR="0" lvl="1"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It’s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recommended to unnecessarily increase the database with huge items. Preferred to externalize content and reference using a link (e.g. path to file)</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Tree>
    <p:extLst>
      <p:ext uri="{BB962C8B-B14F-4D97-AF65-F5344CB8AC3E}">
        <p14:creationId xmlns:p14="http://schemas.microsoft.com/office/powerpoint/2010/main" val="274225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1A70E4-2870-4385-B4A3-D5F0AE573999}"/>
              </a:ext>
            </a:extLst>
          </p:cNvPr>
          <p:cNvSpPr>
            <a:spLocks noGrp="1"/>
          </p:cNvSpPr>
          <p:nvPr>
            <p:ph type="title"/>
          </p:nvPr>
        </p:nvSpPr>
        <p:spPr/>
        <p:txBody>
          <a:bodyPr/>
          <a:lstStyle/>
          <a:p>
            <a:r>
              <a:rPr lang="en-US" dirty="0"/>
              <a:t>Creating tables</a:t>
            </a:r>
          </a:p>
        </p:txBody>
      </p:sp>
      <p:sp>
        <p:nvSpPr>
          <p:cNvPr id="5" name="Text Placeholder 4">
            <a:extLst>
              <a:ext uri="{FF2B5EF4-FFF2-40B4-BE49-F238E27FC236}">
                <a16:creationId xmlns:a16="http://schemas.microsoft.com/office/drawing/2014/main" id="{370719AD-60F6-4F6C-98EE-0E792DA6CF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46116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79105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a:t>
            </a:r>
          </a:p>
          <a:p>
            <a:pPr marL="800100" marR="0" lvl="1" indent="-342900" algn="l" defTabSz="457200" rtl="0" eaLnBrk="1" fontAlgn="base" latinLnBrk="0" hangingPunct="1">
              <a:lnSpc>
                <a:spcPct val="100000"/>
              </a:lnSpc>
              <a:spcBef>
                <a:spcPct val="0"/>
              </a:spcBef>
              <a:spcAft>
                <a:spcPts val="500"/>
              </a:spcAft>
              <a:buClrTx/>
              <a:buSzTx/>
              <a:buFont typeface="Arial" panose="020B0604020202020204" pitchFamily="34" charset="0"/>
              <a:buChar char="•"/>
              <a:tabLst>
                <a:tab pos="1489075" algn="l"/>
                <a:tab pos="1949450" algn="l"/>
                <a:tab pos="3036888" algn="l"/>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 SQL relation is defined using the CREATE TABLE command:</a:t>
            </a:r>
          </a:p>
          <a:p>
            <a:pPr marL="457200" marR="0" lvl="1" indent="0" algn="l" defTabSz="457200" rtl="0" eaLnBrk="1" fontAlgn="base" latinLnBrk="0" hangingPunct="1">
              <a:lnSpc>
                <a:spcPct val="100000"/>
              </a:lnSpc>
              <a:spcBef>
                <a:spcPct val="0"/>
              </a:spcBef>
              <a:spcAft>
                <a:spcPts val="500"/>
              </a:spcAft>
              <a:buClrTx/>
              <a:buSzTx/>
              <a:buFontTx/>
              <a:buNone/>
              <a:tabLst>
                <a:tab pos="1489075" algn="l"/>
                <a:tab pos="1949450" algn="l"/>
                <a:tab pos="3036888" algn="l"/>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CREATE TABLE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2</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2</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n</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n</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(integrity-constraint</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(integrity-constraint</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k</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1257300" marR="0" lvl="2"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tab pos="1489075" algn="l"/>
                <a:tab pos="1949450" algn="l"/>
                <a:tab pos="3036888" algn="l"/>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is the name of the table</a:t>
            </a:r>
          </a:p>
          <a:p>
            <a:pPr marL="1257300" marR="0" lvl="2"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tab pos="1489075" algn="l"/>
                <a:tab pos="1949450" algn="l"/>
                <a:tab pos="3036888" algn="l"/>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is the i-th column name </a:t>
            </a:r>
            <a:endPar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1257300" marR="0" lvl="2"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is the data type of values in the domain of column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p>
          <a:p>
            <a:pPr marL="742950" marR="0" lvl="1"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Constraints</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AUTO_INCREMENT</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UNIQUE</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CHECK (predicate)</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(Cn, ..., Cm )</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(Cj, ..., Ck ) REFERENCES relation([Cq, ..., Cw ])</a:t>
            </a:r>
          </a:p>
          <a:p>
            <a:pPr marL="914400" marR="0" lvl="2"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*Referenced foreign keys </a:t>
            </a:r>
            <a:r>
              <a:rPr kumimoji="0" lang="en-US" altLang="en-US" sz="14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must</a:t>
            </a:r>
            <a:r>
              <a:rPr kumimoji="0" lang="en-US" altLang="en-US" sz="1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be on an indexed attribute</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4532AABC-F3BC-474C-BEA7-31D039D7C069}"/>
              </a:ext>
            </a:extLst>
          </p:cNvPr>
          <p:cNvSpPr/>
          <p:nvPr/>
        </p:nvSpPr>
        <p:spPr>
          <a:xfrm>
            <a:off x="7323151" y="2548929"/>
            <a:ext cx="1820848" cy="2585323"/>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Main data types</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CHAR(size)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VARCHAR(size)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FLOAT</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DECIMAL(P,S)</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DATETIME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TIMESTAMP</a:t>
            </a:r>
          </a:p>
        </p:txBody>
      </p:sp>
    </p:spTree>
    <p:extLst>
      <p:ext uri="{BB962C8B-B14F-4D97-AF65-F5344CB8AC3E}">
        <p14:creationId xmlns:p14="http://schemas.microsoft.com/office/powerpoint/2010/main" val="91010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B3207-AE0B-4C5D-970A-7DC10EAAB6DD}"/>
              </a:ext>
            </a:extLst>
          </p:cNvPr>
          <p:cNvSpPr>
            <a:spLocks noGrp="1"/>
          </p:cNvSpPr>
          <p:nvPr>
            <p:ph idx="1"/>
          </p:nvPr>
        </p:nvSpPr>
        <p:spPr/>
        <p:txBody>
          <a:bodyPr/>
          <a:lstStyle/>
          <a:p>
            <a:r>
              <a:rPr lang="en-US" sz="2400" dirty="0"/>
              <a:t>Quiz 3 – review answers, updates on grades</a:t>
            </a:r>
          </a:p>
          <a:p>
            <a:r>
              <a:rPr lang="en-US" sz="2400" dirty="0"/>
              <a:t>Big CHANGES in Schedule and Outline</a:t>
            </a:r>
          </a:p>
          <a:p>
            <a:pPr lvl="1"/>
            <a:r>
              <a:rPr lang="en-US" sz="2400" dirty="0"/>
              <a:t>See new due dates and deadlines</a:t>
            </a:r>
          </a:p>
          <a:p>
            <a:r>
              <a:rPr lang="en-US" sz="2400" dirty="0"/>
              <a:t>Homework due NEXT WEEK Friday, 10/28</a:t>
            </a:r>
          </a:p>
          <a:p>
            <a:pPr lvl="1"/>
            <a:r>
              <a:rPr lang="en-US" sz="2400" dirty="0"/>
              <a:t>Homework not posted yet: </a:t>
            </a:r>
            <a:br>
              <a:rPr lang="en-US" sz="2400" dirty="0"/>
            </a:br>
            <a:r>
              <a:rPr lang="en-US" sz="2400" dirty="0"/>
              <a:t>developing </a:t>
            </a:r>
            <a:r>
              <a:rPr lang="en-US" sz="2400" dirty="0" err="1"/>
              <a:t>autograder</a:t>
            </a:r>
            <a:r>
              <a:rPr lang="en-US" sz="2400" dirty="0"/>
              <a:t> for </a:t>
            </a:r>
            <a:r>
              <a:rPr lang="en-US" sz="2400" dirty="0" err="1"/>
              <a:t>Gradescope</a:t>
            </a:r>
            <a:endParaRPr lang="en-US" sz="2400" dirty="0"/>
          </a:p>
          <a:p>
            <a:pPr lvl="1"/>
            <a:endParaRPr lang="en-US" sz="2400" dirty="0"/>
          </a:p>
        </p:txBody>
      </p:sp>
      <p:sp>
        <p:nvSpPr>
          <p:cNvPr id="2" name="Title 1">
            <a:extLst>
              <a:ext uri="{FF2B5EF4-FFF2-40B4-BE49-F238E27FC236}">
                <a16:creationId xmlns:a16="http://schemas.microsoft.com/office/drawing/2014/main" id="{F3F0C4F7-8885-4465-9C8F-86B3166EAA1F}"/>
              </a:ext>
            </a:extLst>
          </p:cNvPr>
          <p:cNvSpPr>
            <a:spLocks noGrp="1"/>
          </p:cNvSpPr>
          <p:nvPr>
            <p:ph type="title"/>
          </p:nvPr>
        </p:nvSpPr>
        <p:spPr/>
        <p:txBody>
          <a:bodyPr/>
          <a:lstStyle/>
          <a:p>
            <a:r>
              <a:rPr lang="en-US" dirty="0"/>
              <a:t>Housekeeping</a:t>
            </a:r>
          </a:p>
        </p:txBody>
      </p:sp>
      <p:pic>
        <p:nvPicPr>
          <p:cNvPr id="5" name="Picture 4">
            <a:extLst>
              <a:ext uri="{FF2B5EF4-FFF2-40B4-BE49-F238E27FC236}">
                <a16:creationId xmlns:a16="http://schemas.microsoft.com/office/drawing/2014/main" id="{711B1133-DA7B-4506-BF49-5921B022D4F6}"/>
              </a:ext>
            </a:extLst>
          </p:cNvPr>
          <p:cNvPicPr>
            <a:picLocks noChangeAspect="1"/>
          </p:cNvPicPr>
          <p:nvPr/>
        </p:nvPicPr>
        <p:blipFill>
          <a:blip r:embed="rId2"/>
          <a:stretch>
            <a:fillRect/>
          </a:stretch>
        </p:blipFill>
        <p:spPr>
          <a:xfrm>
            <a:off x="921025" y="3435311"/>
            <a:ext cx="7022416" cy="1364840"/>
          </a:xfrm>
          <a:prstGeom prst="rect">
            <a:avLst/>
          </a:prstGeom>
        </p:spPr>
      </p:pic>
    </p:spTree>
    <p:extLst>
      <p:ext uri="{BB962C8B-B14F-4D97-AF65-F5344CB8AC3E}">
        <p14:creationId xmlns:p14="http://schemas.microsoft.com/office/powerpoint/2010/main" val="2101847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2585323"/>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 AUTO_INCREMENT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(20)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dept_name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(30),</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decimal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(10,2)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CHECK</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(salary &gt; 0),</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office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 UNIQUE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KEY</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(dept_name)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departments (department_name)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spTree>
    <p:extLst>
      <p:ext uri="{BB962C8B-B14F-4D97-AF65-F5344CB8AC3E}">
        <p14:creationId xmlns:p14="http://schemas.microsoft.com/office/powerpoint/2010/main" val="1140306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ALTER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147732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ALTER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instructor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ADD</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foocolumn VARCHAR(25);</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ALTER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COLUMN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foocolumn;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phpMyAdmin GUI: Structure tab</a:t>
            </a:r>
          </a:p>
        </p:txBody>
      </p:sp>
      <p:pic>
        <p:nvPicPr>
          <p:cNvPr id="8" name="Picture 7">
            <a:extLst>
              <a:ext uri="{FF2B5EF4-FFF2-40B4-BE49-F238E27FC236}">
                <a16:creationId xmlns:a16="http://schemas.microsoft.com/office/drawing/2014/main" id="{43C006EE-8D10-4D1E-AAED-3B7FAD0E7FAE}"/>
              </a:ext>
            </a:extLst>
          </p:cNvPr>
          <p:cNvPicPr>
            <a:picLocks noChangeAspect="1"/>
          </p:cNvPicPr>
          <p:nvPr/>
        </p:nvPicPr>
        <p:blipFill>
          <a:blip r:embed="rId5"/>
          <a:stretch>
            <a:fillRect/>
          </a:stretch>
        </p:blipFill>
        <p:spPr>
          <a:xfrm>
            <a:off x="1626228" y="2683771"/>
            <a:ext cx="5891544" cy="2211045"/>
          </a:xfrm>
          <a:prstGeom prst="rect">
            <a:avLst/>
          </a:prstGeom>
        </p:spPr>
      </p:pic>
    </p:spTree>
    <p:extLst>
      <p:ext uri="{BB962C8B-B14F-4D97-AF65-F5344CB8AC3E}">
        <p14:creationId xmlns:p14="http://schemas.microsoft.com/office/powerpoint/2010/main" val="6933862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900246"/>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Remember the Star Wars relational diagram?</a:t>
            </a:r>
          </a:p>
          <a:p>
            <a:pPr marL="457200" marR="0" lvl="1" indent="0" algn="l" defTabSz="457200" rtl="0" eaLnBrk="1" fontAlgn="base" latinLnBrk="0" hangingPunct="1">
              <a:lnSpc>
                <a:spcPct val="100000"/>
              </a:lnSpc>
              <a:spcBef>
                <a:spcPts val="500"/>
              </a:spcBef>
              <a:spcAft>
                <a:spcPts val="100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F8DCDA8-146D-4BA0-8A8D-35B3D4396A88}"/>
              </a:ext>
            </a:extLst>
          </p:cNvPr>
          <p:cNvPicPr>
            <a:picLocks noChangeAspect="1"/>
          </p:cNvPicPr>
          <p:nvPr/>
        </p:nvPicPr>
        <p:blipFill>
          <a:blip r:embed="rId4"/>
          <a:stretch>
            <a:fillRect/>
          </a:stretch>
        </p:blipFill>
        <p:spPr>
          <a:xfrm>
            <a:off x="681824" y="911574"/>
            <a:ext cx="7780352" cy="3774726"/>
          </a:xfrm>
          <a:prstGeom prst="rect">
            <a:avLst/>
          </a:prstGeom>
        </p:spPr>
      </p:pic>
    </p:spTree>
    <p:extLst>
      <p:ext uri="{BB962C8B-B14F-4D97-AF65-F5344CB8AC3E}">
        <p14:creationId xmlns:p14="http://schemas.microsoft.com/office/powerpoint/2010/main" val="3300294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Star Wars SQL syntax</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3" name="TextBox 2">
            <a:extLst>
              <a:ext uri="{FF2B5EF4-FFF2-40B4-BE49-F238E27FC236}">
                <a16:creationId xmlns:a16="http://schemas.microsoft.com/office/drawing/2014/main" id="{006D0E39-B864-47DD-B380-EF203610408B}"/>
              </a:ext>
            </a:extLst>
          </p:cNvPr>
          <p:cNvSpPr txBox="1"/>
          <p:nvPr/>
        </p:nvSpPr>
        <p:spPr>
          <a:xfrm>
            <a:off x="565868" y="1116390"/>
            <a:ext cx="2941959" cy="1754326"/>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1"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birth_date</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date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planet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sp>
        <p:nvSpPr>
          <p:cNvPr id="9" name="TextBox 8">
            <a:extLst>
              <a:ext uri="{FF2B5EF4-FFF2-40B4-BE49-F238E27FC236}">
                <a16:creationId xmlns:a16="http://schemas.microsoft.com/office/drawing/2014/main" id="{E14B8C0B-4CD0-4E5E-BDD8-43121031A5B5}"/>
              </a:ext>
            </a:extLst>
          </p:cNvPr>
          <p:cNvSpPr txBox="1"/>
          <p:nvPr/>
        </p:nvSpPr>
        <p:spPr>
          <a:xfrm>
            <a:off x="565868" y="3068241"/>
            <a:ext cx="4964116" cy="1754326"/>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relates</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parent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child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parent, child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parent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child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pic>
        <p:nvPicPr>
          <p:cNvPr id="13" name="Picture 12" descr="A screenshot of a cell phone&#10;&#10;Description automatically generated">
            <a:extLst>
              <a:ext uri="{FF2B5EF4-FFF2-40B4-BE49-F238E27FC236}">
                <a16:creationId xmlns:a16="http://schemas.microsoft.com/office/drawing/2014/main" id="{68898BA3-0718-4225-A055-17C856E1975E}"/>
              </a:ext>
            </a:extLst>
          </p:cNvPr>
          <p:cNvPicPr>
            <a:picLocks noChangeAspect="1"/>
          </p:cNvPicPr>
          <p:nvPr/>
        </p:nvPicPr>
        <p:blipFill>
          <a:blip r:embed="rId4"/>
          <a:stretch>
            <a:fillRect/>
          </a:stretch>
        </p:blipFill>
        <p:spPr>
          <a:xfrm>
            <a:off x="5290079" y="760498"/>
            <a:ext cx="3733296" cy="1811251"/>
          </a:xfrm>
          <a:prstGeom prst="rect">
            <a:avLst/>
          </a:prstGeom>
        </p:spPr>
      </p:pic>
    </p:spTree>
    <p:extLst>
      <p:ext uri="{BB962C8B-B14F-4D97-AF65-F5344CB8AC3E}">
        <p14:creationId xmlns:p14="http://schemas.microsoft.com/office/powerpoint/2010/main" val="2172942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621B4AE4-E8AB-4C9A-91BD-B27869316DD9}"/>
              </a:ext>
            </a:extLst>
          </p:cNvPr>
          <p:cNvPicPr>
            <a:picLocks noChangeAspect="1"/>
          </p:cNvPicPr>
          <p:nvPr/>
        </p:nvPicPr>
        <p:blipFill>
          <a:blip r:embed="rId3"/>
          <a:stretch>
            <a:fillRect/>
          </a:stretch>
        </p:blipFill>
        <p:spPr>
          <a:xfrm>
            <a:off x="5290079" y="760498"/>
            <a:ext cx="3733296" cy="1811251"/>
          </a:xfrm>
          <a:prstGeom prst="rect">
            <a:avLst/>
          </a:prstGeom>
        </p:spPr>
      </p:pic>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Star Wars SQL syntax</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TextBox 2">
            <a:extLst>
              <a:ext uri="{FF2B5EF4-FFF2-40B4-BE49-F238E27FC236}">
                <a16:creationId xmlns:a16="http://schemas.microsoft.com/office/drawing/2014/main" id="{006D0E39-B864-47DD-B380-EF203610408B}"/>
              </a:ext>
            </a:extLst>
          </p:cNvPr>
          <p:cNvSpPr txBox="1"/>
          <p:nvPr/>
        </p:nvSpPr>
        <p:spPr>
          <a:xfrm>
            <a:off x="565868" y="1116390"/>
            <a:ext cx="5010089" cy="147732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SN</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(32),</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owner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SN</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owner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sp>
        <p:nvSpPr>
          <p:cNvPr id="9" name="TextBox 8">
            <a:extLst>
              <a:ext uri="{FF2B5EF4-FFF2-40B4-BE49-F238E27FC236}">
                <a16:creationId xmlns:a16="http://schemas.microsoft.com/office/drawing/2014/main" id="{E14B8C0B-4CD0-4E5E-BDD8-43121031A5B5}"/>
              </a:ext>
            </a:extLst>
          </p:cNvPr>
          <p:cNvSpPr txBox="1"/>
          <p:nvPr/>
        </p:nvSpPr>
        <p:spPr>
          <a:xfrm>
            <a:off x="565868" y="2893860"/>
            <a:ext cx="4839723" cy="2031325"/>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ship</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speed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float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pilot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pilot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endPar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12" name="TextBox 11">
            <a:extLst>
              <a:ext uri="{FF2B5EF4-FFF2-40B4-BE49-F238E27FC236}">
                <a16:creationId xmlns:a16="http://schemas.microsoft.com/office/drawing/2014/main" id="{B86A373D-559C-46BA-B923-AFA9C3199DEC}"/>
              </a:ext>
            </a:extLst>
          </p:cNvPr>
          <p:cNvSpPr txBox="1"/>
          <p:nvPr/>
        </p:nvSpPr>
        <p:spPr>
          <a:xfrm>
            <a:off x="4095133" y="2890754"/>
            <a:ext cx="5010090" cy="1477328"/>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ship-civilian</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passengers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ship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6" name="Rectangle 5">
            <a:extLst>
              <a:ext uri="{FF2B5EF4-FFF2-40B4-BE49-F238E27FC236}">
                <a16:creationId xmlns:a16="http://schemas.microsoft.com/office/drawing/2014/main" id="{181C9E13-5846-47EF-A903-A6398806BCDA}"/>
              </a:ext>
            </a:extLst>
          </p:cNvPr>
          <p:cNvSpPr/>
          <p:nvPr/>
        </p:nvSpPr>
        <p:spPr>
          <a:xfrm>
            <a:off x="6562379" y="4316968"/>
            <a:ext cx="2460995" cy="369332"/>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Similar to ship-military</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11410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129455-D025-4F87-8A42-7A51C31BA91E}"/>
              </a:ext>
            </a:extLst>
          </p:cNvPr>
          <p:cNvSpPr>
            <a:spLocks noGrp="1"/>
          </p:cNvSpPr>
          <p:nvPr>
            <p:ph type="title"/>
          </p:nvPr>
        </p:nvSpPr>
        <p:spPr/>
        <p:txBody>
          <a:bodyPr/>
          <a:lstStyle/>
          <a:p>
            <a:r>
              <a:rPr lang="en-US" dirty="0"/>
              <a:t>Insert, update and delete</a:t>
            </a:r>
          </a:p>
        </p:txBody>
      </p:sp>
      <p:sp>
        <p:nvSpPr>
          <p:cNvPr id="6" name="Text Placeholder 5">
            <a:extLst>
              <a:ext uri="{FF2B5EF4-FFF2-40B4-BE49-F238E27FC236}">
                <a16:creationId xmlns:a16="http://schemas.microsoft.com/office/drawing/2014/main" id="{09F1EAC2-5661-482E-B1A4-5E3F81FC25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5978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0" y="1131981"/>
            <a:ext cx="8198899" cy="397031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VALUES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Inserts a new row with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the values matching the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order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of the columns. </a:t>
            </a: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DO NOT USE.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NULL, 1234.56, 'E4251');</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VALUES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Inserts a new row with the values matching any order of the columns specified, any other column not listed is assumed to be NULL.</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(ID, name, salary, office)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1234.56, 'E4251');</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(name, salary, office)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('ALBERTO CANO', 9876.5, 'W0465');	-- ID AUTO GENERATED</a:t>
            </a:r>
          </a:p>
        </p:txBody>
      </p:sp>
    </p:spTree>
    <p:extLst>
      <p:ext uri="{BB962C8B-B14F-4D97-AF65-F5344CB8AC3E}">
        <p14:creationId xmlns:p14="http://schemas.microsoft.com/office/powerpoint/2010/main" val="2330602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420902"/>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Understanding MySQL errors</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If we execute both instructions, the first will be valid inserting the new instructor with ID 123. However, the second will fail because we attempt to insert another row with the same value for the PRIMARY KEY (ID).</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2117943"/>
            <a:ext cx="7764449" cy="92333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NULL, 1234.56, 'E4251');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(ID, name, salary, office)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1234.56, 'E4251');</a:t>
            </a:r>
          </a:p>
        </p:txBody>
      </p:sp>
      <p:pic>
        <p:nvPicPr>
          <p:cNvPr id="6" name="Picture 5">
            <a:extLst>
              <a:ext uri="{FF2B5EF4-FFF2-40B4-BE49-F238E27FC236}">
                <a16:creationId xmlns:a16="http://schemas.microsoft.com/office/drawing/2014/main" id="{47C5A53A-B8AC-4C75-B62C-9D7F82BA33C4}"/>
              </a:ext>
            </a:extLst>
          </p:cNvPr>
          <p:cNvPicPr>
            <a:picLocks noChangeAspect="1"/>
          </p:cNvPicPr>
          <p:nvPr/>
        </p:nvPicPr>
        <p:blipFill>
          <a:blip r:embed="rId4"/>
          <a:stretch>
            <a:fillRect/>
          </a:stretch>
        </p:blipFill>
        <p:spPr>
          <a:xfrm>
            <a:off x="2410032" y="3413285"/>
            <a:ext cx="3458031" cy="1638775"/>
          </a:xfrm>
          <a:prstGeom prst="rect">
            <a:avLst/>
          </a:prstGeom>
        </p:spPr>
      </p:pic>
    </p:spTree>
    <p:extLst>
      <p:ext uri="{BB962C8B-B14F-4D97-AF65-F5344CB8AC3E}">
        <p14:creationId xmlns:p14="http://schemas.microsoft.com/office/powerpoint/2010/main" val="3424479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3949799"/>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SET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V</a:t>
            </a:r>
            <a:r>
              <a:rPr kumimoji="0" lang="en-US" sz="1800" b="0" i="0" u="none" strike="noStrike" kern="1200" cap="none" spc="0" normalizeH="0" baseline="-25000" noProof="0" dirty="0" err="1">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 [WHERE predicate];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Updates the content of a table, modifying the columns specified with the provided values for the rows satisfying the predicate.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4321.00</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 123;</a:t>
            </a:r>
          </a:p>
          <a:p>
            <a:pPr marL="0" marR="0" lvl="0"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libri" panose="020F0502020204030204" pitchFamily="34" charset="0"/>
                <a:ea typeface="MS PGothic" panose="020B0600070205080204" pitchFamily="34" charset="-128"/>
                <a:cs typeface="+mn-cs"/>
              </a:rPr>
              <a:t>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Will update the salary based on the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4321.00</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 'ALBERTO CANO';</a:t>
            </a:r>
          </a:p>
          <a:p>
            <a:pPr marL="0" marR="0" lvl="0"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INCORRECT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Will update the salary for ALL instructors with the given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4321.00;</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INCORRECT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Will update everyone’s salary!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salary * 1.05;</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Will update everyone’s salary +5% respectively.</a:t>
            </a:r>
          </a:p>
        </p:txBody>
      </p:sp>
    </p:spTree>
    <p:extLst>
      <p:ext uri="{BB962C8B-B14F-4D97-AF65-F5344CB8AC3E}">
        <p14:creationId xmlns:p14="http://schemas.microsoft.com/office/powerpoint/2010/main" val="880868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2031325"/>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CASE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WHEN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&lt;= 100000</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THEN</a:t>
            </a:r>
            <a:b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1.05</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ELSE</a:t>
            </a:r>
            <a:b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1.03</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END;</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6" name="Rectangle 5">
            <a:extLst>
              <a:ext uri="{FF2B5EF4-FFF2-40B4-BE49-F238E27FC236}">
                <a16:creationId xmlns:a16="http://schemas.microsoft.com/office/drawing/2014/main" id="{0FBA842E-94CF-4074-B935-D3E65F0F6227}"/>
              </a:ext>
            </a:extLst>
          </p:cNvPr>
          <p:cNvSpPr/>
          <p:nvPr/>
        </p:nvSpPr>
        <p:spPr>
          <a:xfrm>
            <a:off x="4532776" y="1137246"/>
            <a:ext cx="4367606" cy="369332"/>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Updates every salary based on SWITCH CASE</a:t>
            </a:r>
          </a:p>
        </p:txBody>
      </p:sp>
      <p:sp>
        <p:nvSpPr>
          <p:cNvPr id="8" name="Rectangle 7">
            <a:extLst>
              <a:ext uri="{FF2B5EF4-FFF2-40B4-BE49-F238E27FC236}">
                <a16:creationId xmlns:a16="http://schemas.microsoft.com/office/drawing/2014/main" id="{BD7644B7-7059-40F8-89DC-C85EF4059219}"/>
              </a:ext>
            </a:extLst>
          </p:cNvPr>
          <p:cNvSpPr/>
          <p:nvPr/>
        </p:nvSpPr>
        <p:spPr>
          <a:xfrm>
            <a:off x="767301" y="3359923"/>
            <a:ext cx="7056782" cy="369332"/>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dept_name = 'CS'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 123;</a:t>
            </a:r>
          </a:p>
        </p:txBody>
      </p:sp>
      <p:sp>
        <p:nvSpPr>
          <p:cNvPr id="12" name="Rectangle 11">
            <a:extLst>
              <a:ext uri="{FF2B5EF4-FFF2-40B4-BE49-F238E27FC236}">
                <a16:creationId xmlns:a16="http://schemas.microsoft.com/office/drawing/2014/main" id="{DDB76CF9-120C-462C-9CB1-77E40A010C2F}"/>
              </a:ext>
            </a:extLst>
          </p:cNvPr>
          <p:cNvSpPr/>
          <p:nvPr/>
        </p:nvSpPr>
        <p:spPr>
          <a:xfrm>
            <a:off x="767301" y="3816719"/>
            <a:ext cx="8062622" cy="52322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#1452 - Cannot add or update a child row: a foreign key constraint fails (`acano`.`instructor`, CONSTRAINT `instructor_ibfk_1` FOREIGN KEY (`dept_name`) REFERENCES `departments` (`department_name`))</a:t>
            </a:r>
          </a:p>
        </p:txBody>
      </p:sp>
      <p:sp>
        <p:nvSpPr>
          <p:cNvPr id="13" name="Rectangle 12">
            <a:extLst>
              <a:ext uri="{FF2B5EF4-FFF2-40B4-BE49-F238E27FC236}">
                <a16:creationId xmlns:a16="http://schemas.microsoft.com/office/drawing/2014/main" id="{2CE875CC-5B19-4915-AE09-80675578589D}"/>
              </a:ext>
            </a:extLst>
          </p:cNvPr>
          <p:cNvSpPr/>
          <p:nvPr/>
        </p:nvSpPr>
        <p:spPr>
          <a:xfrm>
            <a:off x="767300" y="4405729"/>
            <a:ext cx="7947330" cy="646331"/>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violation! there's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'CS' department in the departments table.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command canceled.</a:t>
            </a:r>
          </a:p>
        </p:txBody>
      </p:sp>
      <p:cxnSp>
        <p:nvCxnSpPr>
          <p:cNvPr id="11" name="Straight Connector 10">
            <a:extLst>
              <a:ext uri="{FF2B5EF4-FFF2-40B4-BE49-F238E27FC236}">
                <a16:creationId xmlns:a16="http://schemas.microsoft.com/office/drawing/2014/main" id="{E194837A-FDAF-41BC-85ED-D9C91535BBA1}"/>
              </a:ext>
            </a:extLst>
          </p:cNvPr>
          <p:cNvCxnSpPr/>
          <p:nvPr/>
        </p:nvCxnSpPr>
        <p:spPr>
          <a:xfrm>
            <a:off x="853661" y="3256280"/>
            <a:ext cx="761977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829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241D-1584-482C-8970-942678755292}"/>
              </a:ext>
            </a:extLst>
          </p:cNvPr>
          <p:cNvSpPr>
            <a:spLocks noGrp="1"/>
          </p:cNvSpPr>
          <p:nvPr>
            <p:ph type="title"/>
          </p:nvPr>
        </p:nvSpPr>
        <p:spPr/>
        <p:txBody>
          <a:bodyPr/>
          <a:lstStyle/>
          <a:p>
            <a:r>
              <a:rPr lang="en-US" dirty="0"/>
              <a:t>Accessing the DBMS</a:t>
            </a:r>
          </a:p>
        </p:txBody>
      </p:sp>
      <p:sp>
        <p:nvSpPr>
          <p:cNvPr id="3" name="Text Placeholder 2">
            <a:extLst>
              <a:ext uri="{FF2B5EF4-FFF2-40B4-BE49-F238E27FC236}">
                <a16:creationId xmlns:a16="http://schemas.microsoft.com/office/drawing/2014/main" id="{0AA27756-28A8-4C8D-926C-F5E225CB5F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8125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409855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[WHERE predicate];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from a table the rows satisfying the condition of the predicate.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every row from the instructor table. Are you sure about that?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 123;</a:t>
            </a:r>
          </a:p>
          <a:p>
            <a:pPr marL="0" marR="0" lvl="0"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libri" panose="020F0502020204030204" pitchFamily="34" charset="0"/>
                <a:ea typeface="MS PGothic" panose="020B0600070205080204" pitchFamily="34" charset="-128"/>
                <a:cs typeface="+mn-cs"/>
              </a:rPr>
              <a:t>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Removes the row where the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is 123.</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 'ALBERTO CANO';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INCORRECT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Removes all rows for instructors with a given name.</a:t>
            </a:r>
          </a:p>
          <a:p>
            <a:pPr marL="0" marR="0" lvl="0" indent="0" algn="l" defTabSz="457200" rtl="0" eaLnBrk="1" fontAlgn="base" latinLnBrk="0" hangingPunct="1">
              <a:lnSpc>
                <a:spcPct val="100000"/>
              </a:lnSpc>
              <a:spcBef>
                <a:spcPct val="0"/>
              </a:spcBef>
              <a:spcAft>
                <a:spcPct val="0"/>
              </a:spcAft>
              <a:buClrTx/>
              <a:buSzTx/>
              <a:buFontTx/>
              <a:buNone/>
              <a:tabLst/>
              <a:defRPr/>
            </a:pP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instructor; </a:t>
            </a: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[PANIC]</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If you know some Spanish, there’s even a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5"/>
              </a:rPr>
              <a:t>musical video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to honor those who forget the WHERE clause in a DELETE statement on production systems.</a:t>
            </a:r>
          </a:p>
        </p:txBody>
      </p:sp>
    </p:spTree>
    <p:extLst>
      <p:ext uri="{BB962C8B-B14F-4D97-AF65-F5344CB8AC3E}">
        <p14:creationId xmlns:p14="http://schemas.microsoft.com/office/powerpoint/2010/main" val="405469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2462213"/>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What happens if you try to delete a row for which there’s an existing foreign key?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employees</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employee_id = 100;</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#1451 - Cannot delete or update a parent row: a foreign key constraint fails (`acano`.`departments`, CONSTRAINT `dept_mgr_fk` FOREIGN KEY (`manager_id`) REFERENCES `employees` (`employee_id`))</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You cannot delete a “parent” record if there’s a child dependency -&gt; Foreign key constraints -&gt; Referential integrity</a:t>
            </a:r>
          </a:p>
        </p:txBody>
      </p:sp>
      <p:pic>
        <p:nvPicPr>
          <p:cNvPr id="3074" name="Picture 2" descr="You Can't If You Don't | Meme Generator">
            <a:extLst>
              <a:ext uri="{FF2B5EF4-FFF2-40B4-BE49-F238E27FC236}">
                <a16:creationId xmlns:a16="http://schemas.microsoft.com/office/drawing/2014/main" id="{3712A99F-08ED-4327-9804-2BC9F158AA4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282" r="14359" b="5905"/>
          <a:stretch/>
        </p:blipFill>
        <p:spPr bwMode="auto">
          <a:xfrm>
            <a:off x="4794041" y="3414158"/>
            <a:ext cx="2096617" cy="151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30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49249"/>
            <a:ext cx="9144000" cy="3703578"/>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TRUNCATE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4"/>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5">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8137939" cy="3693319"/>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TRUNCATE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relation;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all rows in a table and resets metadata (counters, indexes, etc)</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relation;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the table from the database.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instructor;</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Removes rows satisfying conditions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TRUNCATE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Removes all rows in a table and resets metadata (e.g. auto increment)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Deletes the whole table from the database</a:t>
            </a:r>
          </a:p>
        </p:txBody>
      </p:sp>
    </p:spTree>
    <p:extLst>
      <p:ext uri="{BB962C8B-B14F-4D97-AF65-F5344CB8AC3E}">
        <p14:creationId xmlns:p14="http://schemas.microsoft.com/office/powerpoint/2010/main" val="364859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EA520B-C624-495D-A79F-2DF16D2D538A}"/>
              </a:ext>
            </a:extLst>
          </p:cNvPr>
          <p:cNvSpPr>
            <a:spLocks noGrp="1"/>
          </p:cNvSpPr>
          <p:nvPr>
            <p:ph idx="1"/>
          </p:nvPr>
        </p:nvSpPr>
        <p:spPr/>
        <p:txBody>
          <a:bodyPr>
            <a:normAutofit fontScale="92500" lnSpcReduction="20000"/>
          </a:bodyPr>
          <a:lstStyle/>
          <a:p>
            <a:pPr>
              <a:spcBef>
                <a:spcPts val="600"/>
              </a:spcBef>
            </a:pPr>
            <a:r>
              <a:rPr lang="en-US" dirty="0"/>
              <a:t>Using </a:t>
            </a:r>
            <a:r>
              <a:rPr lang="en-US" dirty="0" err="1"/>
              <a:t>PHPMyAdmin</a:t>
            </a:r>
            <a:r>
              <a:rPr lang="en-US" dirty="0"/>
              <a:t> – through a web browser</a:t>
            </a:r>
          </a:p>
          <a:p>
            <a:pPr lvl="1">
              <a:spcBef>
                <a:spcPts val="600"/>
              </a:spcBef>
            </a:pPr>
            <a:r>
              <a:rPr lang="en-US" dirty="0"/>
              <a:t>To manage, monitor and tune the overall system</a:t>
            </a:r>
          </a:p>
          <a:p>
            <a:pPr>
              <a:spcBef>
                <a:spcPts val="600"/>
              </a:spcBef>
            </a:pPr>
            <a:r>
              <a:rPr lang="en-US" dirty="0"/>
              <a:t>Using the command line – SSH into server</a:t>
            </a:r>
          </a:p>
          <a:p>
            <a:pPr lvl="1">
              <a:spcBef>
                <a:spcPts val="600"/>
              </a:spcBef>
            </a:pPr>
            <a:r>
              <a:rPr lang="en-US" dirty="0"/>
              <a:t>To script creation and population of the databases</a:t>
            </a:r>
          </a:p>
          <a:p>
            <a:pPr>
              <a:spcBef>
                <a:spcPts val="600"/>
              </a:spcBef>
            </a:pPr>
            <a:r>
              <a:rPr lang="en-US" dirty="0"/>
              <a:t>Using a PHP full stack</a:t>
            </a:r>
          </a:p>
          <a:p>
            <a:pPr lvl="1"/>
            <a:r>
              <a:rPr lang="en-US" dirty="0"/>
              <a:t>To run the application and use the database</a:t>
            </a:r>
          </a:p>
          <a:p>
            <a:pPr lvl="1"/>
            <a:r>
              <a:rPr lang="en-US" dirty="0"/>
              <a:t>LAMP – Linux : Apache : MySQL : PHP/Perl/Python</a:t>
            </a:r>
          </a:p>
          <a:p>
            <a:r>
              <a:rPr lang="en-US" dirty="0"/>
              <a:t>Using NodeJS full stack</a:t>
            </a:r>
          </a:p>
          <a:p>
            <a:pPr lvl="1"/>
            <a:r>
              <a:rPr lang="en-US" dirty="0"/>
              <a:t>To run the application and use the data base</a:t>
            </a:r>
          </a:p>
          <a:p>
            <a:pPr lvl="1"/>
            <a:r>
              <a:rPr lang="en-US" dirty="0"/>
              <a:t>MEAN – Mongo/MySQL : Express : Angular : Node</a:t>
            </a:r>
          </a:p>
          <a:p>
            <a:pPr lvl="1"/>
            <a:r>
              <a:rPr lang="en-US" dirty="0"/>
              <a:t>MERN – Mondo/MySQL : Express : React : Node</a:t>
            </a:r>
          </a:p>
        </p:txBody>
      </p:sp>
      <p:sp>
        <p:nvSpPr>
          <p:cNvPr id="4" name="Title 3">
            <a:extLst>
              <a:ext uri="{FF2B5EF4-FFF2-40B4-BE49-F238E27FC236}">
                <a16:creationId xmlns:a16="http://schemas.microsoft.com/office/drawing/2014/main" id="{84504C22-E990-49CD-8C90-D7D1D8C7202F}"/>
              </a:ext>
            </a:extLst>
          </p:cNvPr>
          <p:cNvSpPr>
            <a:spLocks noGrp="1"/>
          </p:cNvSpPr>
          <p:nvPr>
            <p:ph type="title"/>
          </p:nvPr>
        </p:nvSpPr>
        <p:spPr/>
        <p:txBody>
          <a:bodyPr/>
          <a:lstStyle/>
          <a:p>
            <a:r>
              <a:rPr lang="en-US" dirty="0"/>
              <a:t>Accessing the DBMS</a:t>
            </a:r>
          </a:p>
        </p:txBody>
      </p:sp>
    </p:spTree>
    <p:extLst>
      <p:ext uri="{BB962C8B-B14F-4D97-AF65-F5344CB8AC3E}">
        <p14:creationId xmlns:p14="http://schemas.microsoft.com/office/powerpoint/2010/main" val="350584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806AF85-7ED7-4A36-9370-277B36FC0355}"/>
              </a:ext>
            </a:extLst>
          </p:cNvPr>
          <p:cNvPicPr>
            <a:picLocks noChangeAspect="1"/>
          </p:cNvPicPr>
          <p:nvPr/>
        </p:nvPicPr>
        <p:blipFill>
          <a:blip r:embed="rId3"/>
          <a:stretch>
            <a:fillRect/>
          </a:stretch>
        </p:blipFill>
        <p:spPr>
          <a:xfrm>
            <a:off x="7067113" y="813803"/>
            <a:ext cx="1780009" cy="863304"/>
          </a:xfrm>
          <a:prstGeom prst="rect">
            <a:avLst/>
          </a:prstGeom>
        </p:spPr>
      </p:pic>
      <p:sp>
        <p:nvSpPr>
          <p:cNvPr id="4" name="Content Placeholder 3">
            <a:extLst>
              <a:ext uri="{FF2B5EF4-FFF2-40B4-BE49-F238E27FC236}">
                <a16:creationId xmlns:a16="http://schemas.microsoft.com/office/drawing/2014/main" id="{F0FD64EE-0F10-445B-B766-2962AB7E6CAA}"/>
              </a:ext>
            </a:extLst>
          </p:cNvPr>
          <p:cNvSpPr>
            <a:spLocks noGrp="1"/>
          </p:cNvSpPr>
          <p:nvPr>
            <p:ph idx="1"/>
          </p:nvPr>
        </p:nvSpPr>
        <p:spPr>
          <a:xfrm>
            <a:off x="-273261" y="1025769"/>
            <a:ext cx="6737759" cy="4117731"/>
          </a:xfrm>
        </p:spPr>
        <p:txBody>
          <a:bodyPr/>
          <a:lstStyle/>
          <a:p>
            <a:pPr marL="800100" lvl="1" indent="-342900">
              <a:spcAft>
                <a:spcPts val="1000"/>
              </a:spcAft>
              <a:buFont typeface="Arial" panose="020B0604020202020204" pitchFamily="34" charset="0"/>
              <a:buChar char="•"/>
              <a:tabLst>
                <a:tab pos="1890713" algn="l"/>
                <a:tab pos="2798763" algn="l"/>
              </a:tabLst>
            </a:pPr>
            <a:r>
              <a:rPr lang="en-US" dirty="0">
                <a:hlinkClick r:id="rId4"/>
              </a:rPr>
              <a:t>https://www.cmsc508.com/phpMyAdmin/</a:t>
            </a:r>
            <a:endParaRPr lang="en-US" dirty="0"/>
          </a:p>
          <a:p>
            <a:pPr marL="1257300" lvl="2" indent="-342900">
              <a:spcAft>
                <a:spcPts val="1000"/>
              </a:spcAft>
              <a:buFont typeface="Arial" panose="020B0604020202020204" pitchFamily="34" charset="0"/>
              <a:buChar char="•"/>
              <a:tabLst>
                <a:tab pos="1890713" algn="l"/>
                <a:tab pos="2798763" algn="l"/>
              </a:tabLst>
            </a:pPr>
            <a:r>
              <a:rPr lang="en-US" b="1" dirty="0"/>
              <a:t>Username</a:t>
            </a:r>
            <a:r>
              <a:rPr lang="en-US" dirty="0"/>
              <a:t>: your </a:t>
            </a:r>
            <a:r>
              <a:rPr lang="en-US" dirty="0" err="1"/>
              <a:t>VCUeID</a:t>
            </a:r>
            <a:r>
              <a:rPr lang="en-US" dirty="0"/>
              <a:t>  (e.g. jl66) </a:t>
            </a:r>
          </a:p>
          <a:p>
            <a:pPr marL="1257300" lvl="2" indent="-342900">
              <a:spcAft>
                <a:spcPts val="1000"/>
              </a:spcAft>
              <a:buFont typeface="Arial" panose="020B0604020202020204" pitchFamily="34" charset="0"/>
              <a:buChar char="•"/>
              <a:tabLst>
                <a:tab pos="1890713" algn="l"/>
                <a:tab pos="2798763" algn="l"/>
              </a:tabLst>
            </a:pPr>
            <a:r>
              <a:rPr lang="en-US" b="1" dirty="0"/>
              <a:t>Password</a:t>
            </a:r>
            <a:r>
              <a:rPr lang="en-US" dirty="0"/>
              <a:t>: Shout4_jl66_GOME</a:t>
            </a:r>
          </a:p>
          <a:p>
            <a:pPr marL="800100" lvl="1" indent="-342900">
              <a:spcAft>
                <a:spcPts val="1000"/>
              </a:spcAft>
              <a:buFont typeface="Arial" panose="020B0604020202020204" pitchFamily="34" charset="0"/>
              <a:buChar char="•"/>
              <a:tabLst>
                <a:tab pos="1890713" algn="l"/>
                <a:tab pos="2798763" algn="l"/>
              </a:tabLst>
            </a:pPr>
            <a:r>
              <a:rPr lang="en-US" dirty="0"/>
              <a:t>There are three databases for each user:</a:t>
            </a:r>
          </a:p>
          <a:p>
            <a:pPr marL="1257300" lvl="2" indent="-342900">
              <a:spcAft>
                <a:spcPts val="1000"/>
              </a:spcAft>
              <a:buFont typeface="Arial" panose="020B0604020202020204" pitchFamily="34" charset="0"/>
              <a:buChar char="•"/>
              <a:tabLst>
                <a:tab pos="1890713" algn="l"/>
                <a:tab pos="2798763" algn="l"/>
              </a:tabLst>
            </a:pPr>
            <a:r>
              <a:rPr lang="en-US" dirty="0"/>
              <a:t>202310_hr_jl66 -&gt; for learning and </a:t>
            </a:r>
            <a:r>
              <a:rPr lang="en-US" dirty="0" err="1"/>
              <a:t>homeworks</a:t>
            </a:r>
            <a:endParaRPr lang="en-US" dirty="0"/>
          </a:p>
          <a:p>
            <a:pPr marL="1257300" lvl="2" indent="-342900">
              <a:spcAft>
                <a:spcPts val="1000"/>
              </a:spcAft>
              <a:buFont typeface="Arial" panose="020B0604020202020204" pitchFamily="34" charset="0"/>
              <a:buChar char="•"/>
              <a:tabLst>
                <a:tab pos="1890713" algn="l"/>
                <a:tab pos="2798763" algn="l"/>
              </a:tabLst>
            </a:pPr>
            <a:r>
              <a:rPr lang="en-US" dirty="0"/>
              <a:t>202310_users_jl66 -&gt; for play</a:t>
            </a:r>
          </a:p>
          <a:p>
            <a:pPr marL="1257300" lvl="2" indent="-342900">
              <a:spcAft>
                <a:spcPts val="1000"/>
              </a:spcAft>
              <a:buFont typeface="Arial" panose="020B0604020202020204" pitchFamily="34" charset="0"/>
              <a:buChar char="•"/>
              <a:tabLst>
                <a:tab pos="1890713" algn="l"/>
                <a:tab pos="2798763" algn="l"/>
              </a:tabLst>
            </a:pPr>
            <a:r>
              <a:rPr lang="en-US" dirty="0"/>
              <a:t>202310_teams_team00 -&gt; for semester project</a:t>
            </a:r>
            <a:br>
              <a:rPr lang="en-US" dirty="0"/>
            </a:br>
            <a:r>
              <a:rPr lang="en-US" dirty="0"/>
              <a:t>(this is shared with other team members!)</a:t>
            </a:r>
          </a:p>
          <a:p>
            <a:endParaRPr lang="en-US" dirty="0"/>
          </a:p>
        </p:txBody>
      </p:sp>
      <p:sp>
        <p:nvSpPr>
          <p:cNvPr id="3" name="Title 2">
            <a:extLst>
              <a:ext uri="{FF2B5EF4-FFF2-40B4-BE49-F238E27FC236}">
                <a16:creationId xmlns:a16="http://schemas.microsoft.com/office/drawing/2014/main" id="{7938BBBF-C3BA-4DB2-9430-C79E46B10832}"/>
              </a:ext>
            </a:extLst>
          </p:cNvPr>
          <p:cNvSpPr>
            <a:spLocks noGrp="1"/>
          </p:cNvSpPr>
          <p:nvPr>
            <p:ph type="title"/>
          </p:nvPr>
        </p:nvSpPr>
        <p:spPr/>
        <p:txBody>
          <a:bodyPr/>
          <a:lstStyle/>
          <a:p>
            <a:r>
              <a:rPr lang="en-US" dirty="0" err="1"/>
              <a:t>PHPMyAdmin</a:t>
            </a:r>
            <a:endParaRPr lang="en-US" dirty="0"/>
          </a:p>
        </p:txBody>
      </p:sp>
      <p:pic>
        <p:nvPicPr>
          <p:cNvPr id="12" name="Picture 11">
            <a:extLst>
              <a:ext uri="{FF2B5EF4-FFF2-40B4-BE49-F238E27FC236}">
                <a16:creationId xmlns:a16="http://schemas.microsoft.com/office/drawing/2014/main" id="{E10DCD54-8819-47EC-BABA-50D71C63D9D6}"/>
              </a:ext>
            </a:extLst>
          </p:cNvPr>
          <p:cNvPicPr>
            <a:picLocks noChangeAspect="1"/>
          </p:cNvPicPr>
          <p:nvPr/>
        </p:nvPicPr>
        <p:blipFill>
          <a:blip r:embed="rId5"/>
          <a:stretch>
            <a:fillRect/>
          </a:stretch>
        </p:blipFill>
        <p:spPr>
          <a:xfrm>
            <a:off x="6464497" y="1776513"/>
            <a:ext cx="2537813" cy="3159922"/>
          </a:xfrm>
          <a:prstGeom prst="rect">
            <a:avLst/>
          </a:prstGeom>
        </p:spPr>
      </p:pic>
    </p:spTree>
    <p:extLst>
      <p:ext uri="{BB962C8B-B14F-4D97-AF65-F5344CB8AC3E}">
        <p14:creationId xmlns:p14="http://schemas.microsoft.com/office/powerpoint/2010/main" val="2896676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31D42D-FA4A-46CC-B67C-854A9FD2B78D}"/>
              </a:ext>
            </a:extLst>
          </p:cNvPr>
          <p:cNvSpPr>
            <a:spLocks noGrp="1"/>
          </p:cNvSpPr>
          <p:nvPr>
            <p:ph idx="1"/>
          </p:nvPr>
        </p:nvSpPr>
        <p:spPr/>
        <p:txBody>
          <a:bodyPr/>
          <a:lstStyle/>
          <a:p>
            <a:r>
              <a:rPr lang="en-US" dirty="0"/>
              <a:t>&gt;&gt; </a:t>
            </a:r>
            <a:r>
              <a:rPr lang="en-US" dirty="0" err="1"/>
              <a:t>ssh</a:t>
            </a:r>
            <a:r>
              <a:rPr lang="en-US" dirty="0"/>
              <a:t> </a:t>
            </a:r>
            <a:r>
              <a:rPr lang="en-US" dirty="0">
                <a:hlinkClick r:id="rId2"/>
              </a:rPr>
              <a:t>jdleonard@cmsc508.com</a:t>
            </a:r>
            <a:r>
              <a:rPr lang="en-US" dirty="0"/>
              <a:t> –p 7822</a:t>
            </a:r>
          </a:p>
          <a:p>
            <a:pPr lvl="1"/>
            <a:r>
              <a:rPr lang="en-US" dirty="0"/>
              <a:t>Password: your VID</a:t>
            </a:r>
          </a:p>
          <a:p>
            <a:pPr lvl="1"/>
            <a:r>
              <a:rPr lang="en-US" dirty="0"/>
              <a:t>For example:  V00758588</a:t>
            </a:r>
          </a:p>
          <a:p>
            <a:pPr lvl="1"/>
            <a:r>
              <a:rPr lang="en-US" dirty="0"/>
              <a:t>(need to use alternate port number)</a:t>
            </a:r>
          </a:p>
          <a:p>
            <a:endParaRPr lang="en-US" dirty="0"/>
          </a:p>
          <a:p>
            <a:r>
              <a:rPr lang="en-US" dirty="0"/>
              <a:t>&gt;&gt; </a:t>
            </a:r>
            <a:r>
              <a:rPr lang="en-US" dirty="0" err="1"/>
              <a:t>mysql</a:t>
            </a:r>
            <a:r>
              <a:rPr lang="en-US" dirty="0"/>
              <a:t> –p</a:t>
            </a:r>
            <a:br>
              <a:rPr lang="en-US" dirty="0"/>
            </a:br>
            <a:r>
              <a:rPr lang="en-US" dirty="0"/>
              <a:t>         Enter password: Shout4_jdleonard_GOME</a:t>
            </a:r>
          </a:p>
          <a:p>
            <a:endParaRPr lang="en-US" dirty="0"/>
          </a:p>
        </p:txBody>
      </p:sp>
      <p:sp>
        <p:nvSpPr>
          <p:cNvPr id="3" name="Title 2">
            <a:extLst>
              <a:ext uri="{FF2B5EF4-FFF2-40B4-BE49-F238E27FC236}">
                <a16:creationId xmlns:a16="http://schemas.microsoft.com/office/drawing/2014/main" id="{F0B5ED5C-BDB9-487D-83D0-227D5B9B0F1D}"/>
              </a:ext>
            </a:extLst>
          </p:cNvPr>
          <p:cNvSpPr>
            <a:spLocks noGrp="1"/>
          </p:cNvSpPr>
          <p:nvPr>
            <p:ph type="title"/>
          </p:nvPr>
        </p:nvSpPr>
        <p:spPr/>
        <p:txBody>
          <a:bodyPr/>
          <a:lstStyle/>
          <a:p>
            <a:r>
              <a:rPr lang="en-US" dirty="0"/>
              <a:t>SSH directly into server</a:t>
            </a:r>
          </a:p>
        </p:txBody>
      </p:sp>
    </p:spTree>
    <p:extLst>
      <p:ext uri="{BB962C8B-B14F-4D97-AF65-F5344CB8AC3E}">
        <p14:creationId xmlns:p14="http://schemas.microsoft.com/office/powerpoint/2010/main" val="419223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652673-BAF4-4F6B-B8F4-A91EFD4852DC}"/>
              </a:ext>
            </a:extLst>
          </p:cNvPr>
          <p:cNvSpPr>
            <a:spLocks noGrp="1"/>
          </p:cNvSpPr>
          <p:nvPr>
            <p:ph idx="1"/>
          </p:nvPr>
        </p:nvSpPr>
        <p:spPr>
          <a:xfrm>
            <a:off x="444919" y="1120292"/>
            <a:ext cx="8699081" cy="4160700"/>
          </a:xfrm>
        </p:spPr>
        <p:txBody>
          <a:bodyPr>
            <a:normAutofit fontScale="92500" lnSpcReduction="10000"/>
          </a:bodyPr>
          <a:lstStyle/>
          <a:p>
            <a:r>
              <a:rPr lang="en-US" dirty="0"/>
              <a:t>Point your browser at your ~ account</a:t>
            </a:r>
            <a:endParaRPr lang="en-US" dirty="0">
              <a:hlinkClick r:id="rId2"/>
            </a:endParaRPr>
          </a:p>
          <a:p>
            <a:pPr lvl="1"/>
            <a:r>
              <a:rPr lang="en-US" dirty="0">
                <a:hlinkClick r:id="rId2"/>
              </a:rPr>
              <a:t>http://cmsc508.com/~jdleonard/</a:t>
            </a:r>
            <a:endParaRPr lang="en-US" dirty="0"/>
          </a:p>
          <a:p>
            <a:pPr lvl="1"/>
            <a:r>
              <a:rPr lang="en-US" dirty="0">
                <a:hlinkClick r:id="rId3"/>
              </a:rPr>
              <a:t>http://cmsc508.com/~jdleonard/bootstrap.php</a:t>
            </a:r>
            <a:endParaRPr lang="en-US" dirty="0"/>
          </a:p>
          <a:p>
            <a:r>
              <a:rPr lang="en-US" dirty="0"/>
              <a:t>Source files are located in your home:</a:t>
            </a:r>
          </a:p>
          <a:p>
            <a:pPr lvl="1"/>
            <a:r>
              <a:rPr lang="en-US" dirty="0"/>
              <a:t>/home/202310/</a:t>
            </a:r>
            <a:r>
              <a:rPr lang="en-US" dirty="0" err="1"/>
              <a:t>jdleonard</a:t>
            </a:r>
            <a:r>
              <a:rPr lang="en-US" dirty="0"/>
              <a:t>/</a:t>
            </a:r>
            <a:r>
              <a:rPr lang="en-US" dirty="0" err="1"/>
              <a:t>public_html</a:t>
            </a:r>
            <a:endParaRPr lang="en-US" dirty="0"/>
          </a:p>
          <a:p>
            <a:r>
              <a:rPr lang="en-US" dirty="0"/>
              <a:t>Edit using VSCODE and GITHUB,</a:t>
            </a:r>
            <a:br>
              <a:rPr lang="en-US" dirty="0"/>
            </a:br>
            <a:r>
              <a:rPr lang="en-US" dirty="0"/>
              <a:t>	then RSYNC them to the desired location</a:t>
            </a:r>
          </a:p>
          <a:p>
            <a:r>
              <a:rPr lang="en-US" dirty="0"/>
              <a:t>Semester project:</a:t>
            </a:r>
          </a:p>
          <a:p>
            <a:pPr lvl="1"/>
            <a:r>
              <a:rPr lang="en-US" dirty="0"/>
              <a:t>/home/202310/team00/</a:t>
            </a:r>
            <a:r>
              <a:rPr lang="en-US" dirty="0" err="1"/>
              <a:t>public_html</a:t>
            </a:r>
            <a:endParaRPr lang="en-US" dirty="0"/>
          </a:p>
          <a:p>
            <a:endParaRPr lang="en-US" dirty="0"/>
          </a:p>
          <a:p>
            <a:r>
              <a:rPr lang="en-US" sz="2200" dirty="0"/>
              <a:t>PHP 8 + MySQL + JavaScript + jQuery + Bootstrap + other libraries</a:t>
            </a:r>
          </a:p>
        </p:txBody>
      </p:sp>
      <p:sp>
        <p:nvSpPr>
          <p:cNvPr id="3" name="Title 2">
            <a:extLst>
              <a:ext uri="{FF2B5EF4-FFF2-40B4-BE49-F238E27FC236}">
                <a16:creationId xmlns:a16="http://schemas.microsoft.com/office/drawing/2014/main" id="{EE812DE6-000A-4A5A-A2D5-5B355DA6C100}"/>
              </a:ext>
            </a:extLst>
          </p:cNvPr>
          <p:cNvSpPr>
            <a:spLocks noGrp="1"/>
          </p:cNvSpPr>
          <p:nvPr>
            <p:ph type="title"/>
          </p:nvPr>
        </p:nvSpPr>
        <p:spPr/>
        <p:txBody>
          <a:bodyPr/>
          <a:lstStyle/>
          <a:p>
            <a:r>
              <a:rPr lang="en-US" dirty="0"/>
              <a:t>Using the PHP full stack</a:t>
            </a:r>
          </a:p>
        </p:txBody>
      </p:sp>
    </p:spTree>
    <p:extLst>
      <p:ext uri="{BB962C8B-B14F-4D97-AF65-F5344CB8AC3E}">
        <p14:creationId xmlns:p14="http://schemas.microsoft.com/office/powerpoint/2010/main" val="187855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438852-B19B-48A6-9B7D-13CD8F3512D1}"/>
              </a:ext>
            </a:extLst>
          </p:cNvPr>
          <p:cNvSpPr>
            <a:spLocks noGrp="1"/>
          </p:cNvSpPr>
          <p:nvPr>
            <p:ph idx="1"/>
          </p:nvPr>
        </p:nvSpPr>
        <p:spPr/>
        <p:txBody>
          <a:bodyPr>
            <a:normAutofit lnSpcReduction="10000"/>
          </a:bodyPr>
          <a:lstStyle/>
          <a:p>
            <a:r>
              <a:rPr lang="en-US" dirty="0"/>
              <a:t>Hah! This option is WAY trickier and more difficult to mass-produce for the entire class. I tried – and while I can run individual servers, crafting one for everyone will require more than a weekend to pull off!</a:t>
            </a:r>
          </a:p>
          <a:p>
            <a:endParaRPr lang="en-US" dirty="0"/>
          </a:p>
          <a:p>
            <a:r>
              <a:rPr lang="en-US" dirty="0"/>
              <a:t>I will work with you if you are feeling way bold!</a:t>
            </a:r>
          </a:p>
          <a:p>
            <a:pPr lvl="1"/>
            <a:r>
              <a:rPr lang="en-US" dirty="0">
                <a:hlinkClick r:id="rId3"/>
              </a:rPr>
              <a:t>https://www.youtube.com/watch?v=aprLiG34b50</a:t>
            </a:r>
            <a:endParaRPr lang="en-US" dirty="0"/>
          </a:p>
          <a:p>
            <a:pPr lvl="1"/>
            <a:r>
              <a:rPr lang="en-US" dirty="0">
                <a:hlinkClick r:id="rId4"/>
              </a:rPr>
              <a:t>https://github.com/FaztWeb/nextjs-mysql-crud</a:t>
            </a:r>
            <a:endParaRPr lang="en-US" dirty="0"/>
          </a:p>
          <a:p>
            <a:pPr lvl="1"/>
            <a:endParaRPr lang="en-US" dirty="0"/>
          </a:p>
        </p:txBody>
      </p:sp>
      <p:sp>
        <p:nvSpPr>
          <p:cNvPr id="3" name="Title 2">
            <a:extLst>
              <a:ext uri="{FF2B5EF4-FFF2-40B4-BE49-F238E27FC236}">
                <a16:creationId xmlns:a16="http://schemas.microsoft.com/office/drawing/2014/main" id="{72639C41-3078-464F-95BF-83A04F36BBDE}"/>
              </a:ext>
            </a:extLst>
          </p:cNvPr>
          <p:cNvSpPr>
            <a:spLocks noGrp="1"/>
          </p:cNvSpPr>
          <p:nvPr>
            <p:ph type="title"/>
          </p:nvPr>
        </p:nvSpPr>
        <p:spPr/>
        <p:txBody>
          <a:bodyPr/>
          <a:lstStyle/>
          <a:p>
            <a:r>
              <a:rPr lang="en-US" dirty="0"/>
              <a:t>Node, React, </a:t>
            </a:r>
            <a:r>
              <a:rPr lang="en-US" dirty="0" err="1"/>
              <a:t>NextJS</a:t>
            </a:r>
            <a:r>
              <a:rPr lang="en-US" dirty="0"/>
              <a:t> and MySQL</a:t>
            </a:r>
          </a:p>
        </p:txBody>
      </p:sp>
    </p:spTree>
    <p:extLst>
      <p:ext uri="{BB962C8B-B14F-4D97-AF65-F5344CB8AC3E}">
        <p14:creationId xmlns:p14="http://schemas.microsoft.com/office/powerpoint/2010/main" val="1893013700"/>
      </p:ext>
    </p:extLst>
  </p:cSld>
  <p:clrMapOvr>
    <a:masterClrMapping/>
  </p:clrMapOvr>
</p:sld>
</file>

<file path=ppt/theme/theme1.xml><?xml version="1.0" encoding="utf-8"?>
<a:theme xmlns:a="http://schemas.openxmlformats.org/drawingml/2006/main" name="VCU Egr Gold Angl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2825</TotalTime>
  <Words>3043</Words>
  <Application>Microsoft Office PowerPoint</Application>
  <PresentationFormat>On-screen Show (16:9)</PresentationFormat>
  <Paragraphs>452</Paragraphs>
  <Slides>42</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Courier New</vt:lpstr>
      <vt:lpstr>inherit</vt:lpstr>
      <vt:lpstr>Open Sans</vt:lpstr>
      <vt:lpstr>Times New Roman</vt:lpstr>
      <vt:lpstr>Wingdings</vt:lpstr>
      <vt:lpstr>VCU Egr Gold Angle </vt:lpstr>
      <vt:lpstr>Week 9 – Wednesday</vt:lpstr>
      <vt:lpstr>PowerPoint Presentation</vt:lpstr>
      <vt:lpstr>Housekeeping</vt:lpstr>
      <vt:lpstr>Accessing the DBMS</vt:lpstr>
      <vt:lpstr>Accessing the DBMS</vt:lpstr>
      <vt:lpstr>PHPMyAdmin</vt:lpstr>
      <vt:lpstr>SSH directly into server</vt:lpstr>
      <vt:lpstr>Using the PHP full stack</vt:lpstr>
      <vt:lpstr>Node, React, NextJS and MySQL</vt:lpstr>
      <vt:lpstr> … In Previous episodes …</vt:lpstr>
      <vt:lpstr>Leveraging the DBMS</vt:lpstr>
      <vt:lpstr>PowerPoint Presentation</vt:lpstr>
      <vt:lpstr>Data Definition Language</vt:lpstr>
      <vt:lpstr>PowerPoint Presentation</vt:lpstr>
      <vt:lpstr>Data Definition Statements</vt:lpstr>
      <vt:lpstr>Data manipulation languaGE</vt:lpstr>
      <vt:lpstr>Data Manipulation Statements</vt:lpstr>
      <vt:lpstr>The HR database</vt:lpstr>
      <vt:lpstr>PowerPoint Presentation</vt:lpstr>
      <vt:lpstr>PowerPoint Presentation</vt:lpstr>
      <vt:lpstr>Building a DB – work flow</vt:lpstr>
      <vt:lpstr>Building a database – work flows</vt:lpstr>
      <vt:lpstr>Data types</vt:lpstr>
      <vt:lpstr>PowerPoint Presentation</vt:lpstr>
      <vt:lpstr>PowerPoint Presentation</vt:lpstr>
      <vt:lpstr>PowerPoint Presentation</vt:lpstr>
      <vt:lpstr>PowerPoint Presentation</vt:lpstr>
      <vt:lpstr>Creating tables</vt:lpstr>
      <vt:lpstr>PowerPoint Presentation</vt:lpstr>
      <vt:lpstr>PowerPoint Presentation</vt:lpstr>
      <vt:lpstr>PowerPoint Presentation</vt:lpstr>
      <vt:lpstr>PowerPoint Presentation</vt:lpstr>
      <vt:lpstr>PowerPoint Presentation</vt:lpstr>
      <vt:lpstr>PowerPoint Presentation</vt:lpstr>
      <vt:lpstr>Insert, update and delete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508 Database Theory</dc:title>
  <dc:creator>Alberto Cano Rojas</dc:creator>
  <cp:lastModifiedBy>John Leonard</cp:lastModifiedBy>
  <cp:revision>494</cp:revision>
  <dcterms:created xsi:type="dcterms:W3CDTF">2016-04-01T17:42:41Z</dcterms:created>
  <dcterms:modified xsi:type="dcterms:W3CDTF">2022-10-19T19:48:40Z</dcterms:modified>
</cp:coreProperties>
</file>