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sldIdLst>
    <p:sldId id="350" r:id="rId2"/>
    <p:sldId id="351" r:id="rId3"/>
    <p:sldId id="364" r:id="rId4"/>
    <p:sldId id="384" r:id="rId5"/>
    <p:sldId id="344" r:id="rId6"/>
    <p:sldId id="375" r:id="rId7"/>
    <p:sldId id="347" r:id="rId8"/>
    <p:sldId id="349" r:id="rId9"/>
    <p:sldId id="371" r:id="rId10"/>
    <p:sldId id="326" r:id="rId11"/>
    <p:sldId id="327" r:id="rId12"/>
    <p:sldId id="328" r:id="rId13"/>
    <p:sldId id="378" r:id="rId14"/>
    <p:sldId id="372" r:id="rId15"/>
    <p:sldId id="352" r:id="rId16"/>
    <p:sldId id="353" r:id="rId17"/>
    <p:sldId id="354" r:id="rId18"/>
    <p:sldId id="355" r:id="rId19"/>
    <p:sldId id="356" r:id="rId20"/>
    <p:sldId id="357" r:id="rId21"/>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berto Cano Rojas" initials="ACR" lastIdx="1" clrIdx="0">
    <p:extLst>
      <p:ext uri="{19B8F6BF-5375-455C-9EA6-DF929625EA0E}">
        <p15:presenceInfo xmlns:p15="http://schemas.microsoft.com/office/powerpoint/2012/main" userId="f9ba21103eb644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C1E8F2"/>
    <a:srgbClr val="F0F0F0"/>
    <a:srgbClr val="E2E2E2"/>
    <a:srgbClr val="FEBE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251" autoAdjust="0"/>
    <p:restoredTop sz="77381" autoAdjust="0"/>
  </p:normalViewPr>
  <p:slideViewPr>
    <p:cSldViewPr snapToGrid="0" snapToObjects="1">
      <p:cViewPr varScale="1">
        <p:scale>
          <a:sx n="118" d="100"/>
          <a:sy n="118" d="100"/>
        </p:scale>
        <p:origin x="120" y="96"/>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D0B49E-D587-4D05-9A27-3AEC5171794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29A050D4-E039-465F-B72C-CC8A7311291F}"/>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0B6880E2-0A2B-40C6-A465-19E434308345}" type="datetimeFigureOut">
              <a:rPr lang="en-US" altLang="en-US"/>
              <a:pPr/>
              <a:t>10/23/2022</a:t>
            </a:fld>
            <a:endParaRPr lang="en-US" altLang="en-US"/>
          </a:p>
        </p:txBody>
      </p:sp>
      <p:sp>
        <p:nvSpPr>
          <p:cNvPr id="4" name="Slide Image Placeholder 3">
            <a:extLst>
              <a:ext uri="{FF2B5EF4-FFF2-40B4-BE49-F238E27FC236}">
                <a16:creationId xmlns:a16="http://schemas.microsoft.com/office/drawing/2014/main" id="{C262D0BC-2A47-4A32-B613-836DCCE55E6A}"/>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E6856CD-48CD-4489-9149-0CA79815BDA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1952676-18C4-4D23-A85D-54CD22CC0E1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41DAF1E0-10D3-45CC-9D1A-9C40A314A57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0AC947F-BBC7-4FDB-A6DB-1EC6A7310C3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 ER model is a way of modeling the needs of the database that is close to the user/enterprise.</a:t>
            </a:r>
            <a:r>
              <a:rPr lang="en-US" baseline="0" dirty="0"/>
              <a:t> It’s a first step at understanding the user requirements and is easy for the end users to understand so it facilitates communication.</a:t>
            </a:r>
          </a:p>
          <a:p>
            <a:r>
              <a:rPr lang="en-US" baseline="0" dirty="0"/>
              <a:t>Importance of getting the data model right </a:t>
            </a:r>
            <a:r>
              <a:rPr lang="mr-IN" baseline="0" dirty="0"/>
              <a:t>–</a:t>
            </a:r>
            <a:r>
              <a:rPr lang="en-US" baseline="0" dirty="0"/>
              <a:t> can change physical design later, but to change the logical design would disrupt the way data is used.</a:t>
            </a:r>
          </a:p>
          <a:p>
            <a:r>
              <a:rPr lang="en-US" sz="1400" b="1" baseline="0" dirty="0"/>
              <a:t>The two major things to avoid are duplication and missing information.</a:t>
            </a:r>
            <a:endParaRPr sz="1400" b="1" dirty="0"/>
          </a:p>
        </p:txBody>
      </p:sp>
    </p:spTree>
    <p:extLst>
      <p:ext uri="{BB962C8B-B14F-4D97-AF65-F5344CB8AC3E}">
        <p14:creationId xmlns:p14="http://schemas.microsoft.com/office/powerpoint/2010/main" val="3877398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617002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115314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46312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684118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586502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90479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AC947F-BBC7-4FDB-A6DB-1EC6A7310C3B}" type="slidenum">
              <a:rPr lang="en-US" altLang="en-US" smtClean="0"/>
              <a:pPr/>
              <a:t>5</a:t>
            </a:fld>
            <a:endParaRPr lang="en-US" altLang="en-US" dirty="0"/>
          </a:p>
        </p:txBody>
      </p:sp>
    </p:spTree>
    <p:extLst>
      <p:ext uri="{BB962C8B-B14F-4D97-AF65-F5344CB8AC3E}">
        <p14:creationId xmlns:p14="http://schemas.microsoft.com/office/powerpoint/2010/main" val="616312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53337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288521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250598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75695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644044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207097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D0AC947F-BBC7-4FDB-A6DB-1EC6A7310C3B}"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343438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743753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494413"/>
            <a:ext cx="8229600" cy="569211"/>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32B19-A713-48CC-82DF-E235875C5390}"/>
              </a:ext>
            </a:extLst>
          </p:cNvPr>
          <p:cNvSpPr>
            <a:spLocks noGrp="1"/>
          </p:cNvSpPr>
          <p:nvPr>
            <p:ph type="dt" sz="half" idx="10"/>
          </p:nvPr>
        </p:nvSpPr>
        <p:spPr>
          <a:xfrm>
            <a:off x="457200" y="4767263"/>
            <a:ext cx="2133600" cy="274637"/>
          </a:xfrm>
          <a:prstGeom prst="rect">
            <a:avLst/>
          </a:prstGeom>
        </p:spPr>
        <p:txBody>
          <a:bodyPr/>
          <a:lstStyle>
            <a:lvl1pPr>
              <a:defRPr/>
            </a:lvl1pPr>
          </a:lstStyle>
          <a:p>
            <a:fld id="{93AAF2CD-CD50-496D-B8A2-C830B3FD90BE}" type="datetimeFigureOut">
              <a:rPr lang="en-US" altLang="en-US"/>
              <a:pPr/>
              <a:t>10/23/2022</a:t>
            </a:fld>
            <a:endParaRPr lang="en-US" altLang="en-US"/>
          </a:p>
        </p:txBody>
      </p:sp>
      <p:sp>
        <p:nvSpPr>
          <p:cNvPr id="5" name="Footer Placeholder 4">
            <a:extLst>
              <a:ext uri="{FF2B5EF4-FFF2-40B4-BE49-F238E27FC236}">
                <a16:creationId xmlns:a16="http://schemas.microsoft.com/office/drawing/2014/main" id="{3E5E6575-32BF-478F-B1BE-86690D9544FF}"/>
              </a:ext>
            </a:extLst>
          </p:cNvPr>
          <p:cNvSpPr>
            <a:spLocks noGrp="1"/>
          </p:cNvSpPr>
          <p:nvPr>
            <p:ph type="ftr" sz="quarter" idx="11"/>
          </p:nvPr>
        </p:nvSpPr>
        <p:spPr>
          <a:xfrm>
            <a:off x="3124200" y="4767263"/>
            <a:ext cx="2895600" cy="274637"/>
          </a:xfrm>
          <a:prstGeom prst="rect">
            <a:avLst/>
          </a:prstGeo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B7B678-04D4-4C51-9585-720B5BFD0811}"/>
              </a:ext>
            </a:extLst>
          </p:cNvPr>
          <p:cNvSpPr>
            <a:spLocks noGrp="1"/>
          </p:cNvSpPr>
          <p:nvPr>
            <p:ph type="sldNum" sz="quarter" idx="12"/>
          </p:nvPr>
        </p:nvSpPr>
        <p:spPr>
          <a:xfrm>
            <a:off x="6553200" y="4767263"/>
            <a:ext cx="2133600" cy="274637"/>
          </a:xfrm>
          <a:prstGeom prst="rect">
            <a:avLst/>
          </a:prstGeom>
        </p:spPr>
        <p:txBody>
          <a:bodyPr/>
          <a:lstStyle>
            <a:lvl1pPr>
              <a:defRPr/>
            </a:lvl1pPr>
          </a:lstStyle>
          <a:p>
            <a:fld id="{6FE7A501-9708-49D7-92B2-5A907392083F}" type="slidenum">
              <a:rPr lang="en-US" altLang="en-US"/>
              <a:pPr/>
              <a:t>‹#›</a:t>
            </a:fld>
            <a:endParaRPr lang="en-US" altLang="en-US"/>
          </a:p>
        </p:txBody>
      </p:sp>
    </p:spTree>
    <p:extLst>
      <p:ext uri="{BB962C8B-B14F-4D97-AF65-F5344CB8AC3E}">
        <p14:creationId xmlns:p14="http://schemas.microsoft.com/office/powerpoint/2010/main" val="1089307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42259"/>
            <a:ext cx="2057400" cy="4051966"/>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457200" y="542259"/>
            <a:ext cx="6019800" cy="4051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35F906-B2D5-495A-A3E5-B3DB1FE25EDF}"/>
              </a:ext>
            </a:extLst>
          </p:cNvPr>
          <p:cNvSpPr>
            <a:spLocks noGrp="1"/>
          </p:cNvSpPr>
          <p:nvPr>
            <p:ph type="dt" sz="half" idx="10"/>
          </p:nvPr>
        </p:nvSpPr>
        <p:spPr>
          <a:xfrm>
            <a:off x="457200" y="4767263"/>
            <a:ext cx="2133600" cy="274637"/>
          </a:xfrm>
          <a:prstGeom prst="rect">
            <a:avLst/>
          </a:prstGeom>
        </p:spPr>
        <p:txBody>
          <a:bodyPr/>
          <a:lstStyle>
            <a:lvl1pPr>
              <a:defRPr/>
            </a:lvl1pPr>
          </a:lstStyle>
          <a:p>
            <a:fld id="{3A581232-05E3-4565-A109-6D5A8552B72E}" type="datetimeFigureOut">
              <a:rPr lang="en-US" altLang="en-US"/>
              <a:pPr/>
              <a:t>10/23/2022</a:t>
            </a:fld>
            <a:endParaRPr lang="en-US" altLang="en-US"/>
          </a:p>
        </p:txBody>
      </p:sp>
      <p:sp>
        <p:nvSpPr>
          <p:cNvPr id="5" name="Footer Placeholder 4">
            <a:extLst>
              <a:ext uri="{FF2B5EF4-FFF2-40B4-BE49-F238E27FC236}">
                <a16:creationId xmlns:a16="http://schemas.microsoft.com/office/drawing/2014/main" id="{A50FEB8B-064B-4403-8E7D-A2DD5E41ECB0}"/>
              </a:ext>
            </a:extLst>
          </p:cNvPr>
          <p:cNvSpPr>
            <a:spLocks noGrp="1"/>
          </p:cNvSpPr>
          <p:nvPr>
            <p:ph type="ftr" sz="quarter" idx="11"/>
          </p:nvPr>
        </p:nvSpPr>
        <p:spPr>
          <a:xfrm>
            <a:off x="3124200" y="4767263"/>
            <a:ext cx="2895600" cy="274637"/>
          </a:xfrm>
          <a:prstGeom prst="rect">
            <a:avLst/>
          </a:prstGeo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0C4A211-D0CA-4BCE-B639-1CCD5560B066}"/>
              </a:ext>
            </a:extLst>
          </p:cNvPr>
          <p:cNvSpPr>
            <a:spLocks noGrp="1"/>
          </p:cNvSpPr>
          <p:nvPr>
            <p:ph type="sldNum" sz="quarter" idx="12"/>
          </p:nvPr>
        </p:nvSpPr>
        <p:spPr>
          <a:xfrm>
            <a:off x="6553200" y="4767263"/>
            <a:ext cx="2133600" cy="274637"/>
          </a:xfrm>
          <a:prstGeom prst="rect">
            <a:avLst/>
          </a:prstGeom>
        </p:spPr>
        <p:txBody>
          <a:bodyPr/>
          <a:lstStyle>
            <a:lvl1pPr>
              <a:defRPr/>
            </a:lvl1pPr>
          </a:lstStyle>
          <a:p>
            <a:fld id="{3945BA9A-77E9-4722-8F9F-335EF1D83076}" type="slidenum">
              <a:rPr lang="en-US" altLang="en-US"/>
              <a:pPr/>
              <a:t>‹#›</a:t>
            </a:fld>
            <a:endParaRPr lang="en-US" altLang="en-US"/>
          </a:p>
        </p:txBody>
      </p:sp>
    </p:spTree>
    <p:extLst>
      <p:ext uri="{BB962C8B-B14F-4D97-AF65-F5344CB8AC3E}">
        <p14:creationId xmlns:p14="http://schemas.microsoft.com/office/powerpoint/2010/main" val="29694398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2617"/>
            <a:ext cx="8229600" cy="4640883"/>
          </a:xfrm>
        </p:spPr>
        <p:txBody>
          <a:bodyPr/>
          <a:lstStyle>
            <a:lvl1pPr>
              <a:defRPr sz="24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1544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919" y="1120291"/>
            <a:ext cx="8699081" cy="402320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Placeholder 1">
            <a:extLst>
              <a:ext uri="{FF2B5EF4-FFF2-40B4-BE49-F238E27FC236}">
                <a16:creationId xmlns:a16="http://schemas.microsoft.com/office/drawing/2014/main" id="{66810D76-D02B-49BF-9132-694BEE6FECA5}"/>
              </a:ext>
            </a:extLst>
          </p:cNvPr>
          <p:cNvSpPr>
            <a:spLocks noGrp="1"/>
          </p:cNvSpPr>
          <p:nvPr>
            <p:ph type="title"/>
          </p:nvPr>
        </p:nvSpPr>
        <p:spPr bwMode="auto">
          <a:xfrm>
            <a:off x="0" y="457199"/>
            <a:ext cx="9144000" cy="56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Tree>
    <p:extLst>
      <p:ext uri="{BB962C8B-B14F-4D97-AF65-F5344CB8AC3E}">
        <p14:creationId xmlns:p14="http://schemas.microsoft.com/office/powerpoint/2010/main" val="360813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8149184" cy="1022350"/>
          </a:xfrm>
        </p:spPr>
        <p:txBody>
          <a:bodyPr anchor="t"/>
          <a:lstStyle>
            <a:lvl1pPr algn="l">
              <a:lnSpc>
                <a:spcPct val="100000"/>
              </a:lnSpc>
              <a:defRPr sz="4000" b="1" cap="all"/>
            </a:lvl1pPr>
          </a:lstStyle>
          <a:p>
            <a:r>
              <a:rPr lang="en-US" dirty="0"/>
              <a:t>Click to edit Master title style</a:t>
            </a:r>
          </a:p>
        </p:txBody>
      </p:sp>
      <p:sp>
        <p:nvSpPr>
          <p:cNvPr id="3" name="Text Placeholder 2"/>
          <p:cNvSpPr>
            <a:spLocks noGrp="1"/>
          </p:cNvSpPr>
          <p:nvPr>
            <p:ph type="body" idx="1" hasCustomPrompt="1"/>
          </p:nvPr>
        </p:nvSpPr>
        <p:spPr>
          <a:xfrm>
            <a:off x="722313" y="2088162"/>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CMSC 508 – Database Theory</a:t>
            </a:r>
          </a:p>
        </p:txBody>
      </p:sp>
    </p:spTree>
    <p:extLst>
      <p:ext uri="{BB962C8B-B14F-4D97-AF65-F5344CB8AC3E}">
        <p14:creationId xmlns:p14="http://schemas.microsoft.com/office/powerpoint/2010/main" val="398506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199"/>
            <a:ext cx="8229600" cy="606425"/>
          </a:xfrm>
        </p:spPr>
        <p:txBody>
          <a:bodyPr/>
          <a:lstStyle/>
          <a:p>
            <a:r>
              <a:rPr lang="en-US" dirty="0"/>
              <a:t>Click to edit Master title style</a:t>
            </a:r>
          </a:p>
        </p:txBody>
      </p:sp>
      <p:sp>
        <p:nvSpPr>
          <p:cNvPr id="3" name="Content Placeholder 2"/>
          <p:cNvSpPr>
            <a:spLocks noGrp="1"/>
          </p:cNvSpPr>
          <p:nvPr>
            <p:ph sz="half" idx="1" hasCustomPrompt="1"/>
          </p:nvPr>
        </p:nvSpPr>
        <p:spPr>
          <a:xfrm>
            <a:off x="457200" y="1063624"/>
            <a:ext cx="4038600" cy="39884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648200" y="1063624"/>
            <a:ext cx="4038600" cy="39884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665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489097"/>
            <a:ext cx="8229600" cy="574527"/>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457200" y="1631950"/>
            <a:ext cx="4040188" cy="34324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4645025" y="1631950"/>
            <a:ext cx="4041775" cy="343241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410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89097"/>
            <a:ext cx="8229600" cy="574527"/>
          </a:xfrm>
        </p:spPr>
        <p:txBody>
          <a:bodyPr/>
          <a:lstStyle/>
          <a:p>
            <a:r>
              <a:rPr lang="en-US" dirty="0"/>
              <a:t>Click to edit Master title style</a:t>
            </a:r>
          </a:p>
        </p:txBody>
      </p:sp>
    </p:spTree>
    <p:extLst>
      <p:ext uri="{BB962C8B-B14F-4D97-AF65-F5344CB8AC3E}">
        <p14:creationId xmlns:p14="http://schemas.microsoft.com/office/powerpoint/2010/main" val="3019161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919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94414"/>
            <a:ext cx="3008313" cy="765544"/>
          </a:xfrm>
        </p:spPr>
        <p:txBody>
          <a:bodyPr anchor="b"/>
          <a:lstStyle>
            <a:lvl1pPr algn="l">
              <a:defRPr sz="2000" b="1"/>
            </a:lvl1pPr>
          </a:lstStyle>
          <a:p>
            <a:r>
              <a:rPr lang="en-US" dirty="0"/>
              <a:t>First Level</a:t>
            </a:r>
          </a:p>
        </p:txBody>
      </p:sp>
      <p:sp>
        <p:nvSpPr>
          <p:cNvPr id="3" name="Content Placeholder 2"/>
          <p:cNvSpPr>
            <a:spLocks noGrp="1"/>
          </p:cNvSpPr>
          <p:nvPr>
            <p:ph idx="1" hasCustomPrompt="1"/>
          </p:nvPr>
        </p:nvSpPr>
        <p:spPr>
          <a:xfrm>
            <a:off x="3575050" y="494414"/>
            <a:ext cx="5111750" cy="454064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259957"/>
            <a:ext cx="3008313" cy="377510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5531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106252"/>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4"/>
            <a:ext cx="5486400" cy="3584087"/>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454025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5973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2365D9B5-E510-4476-AF80-39A6CDFE11D3}"/>
              </a:ext>
            </a:extLst>
          </p:cNvPr>
          <p:cNvSpPr>
            <a:spLocks noGrp="1"/>
          </p:cNvSpPr>
          <p:nvPr>
            <p:ph type="title"/>
          </p:nvPr>
        </p:nvSpPr>
        <p:spPr bwMode="auto">
          <a:xfrm>
            <a:off x="0" y="457199"/>
            <a:ext cx="9144000" cy="56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4099" name="Text Placeholder 2">
            <a:extLst>
              <a:ext uri="{FF2B5EF4-FFF2-40B4-BE49-F238E27FC236}">
                <a16:creationId xmlns:a16="http://schemas.microsoft.com/office/drawing/2014/main" id="{571DB1BA-BC1A-48ED-83C9-803FB1EEA234}"/>
              </a:ext>
            </a:extLst>
          </p:cNvPr>
          <p:cNvSpPr>
            <a:spLocks noGrp="1"/>
          </p:cNvSpPr>
          <p:nvPr>
            <p:ph type="body" idx="1"/>
          </p:nvPr>
        </p:nvSpPr>
        <p:spPr bwMode="auto">
          <a:xfrm>
            <a:off x="457200" y="1025769"/>
            <a:ext cx="8229600" cy="4117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8" name="Rectangle 7">
            <a:extLst>
              <a:ext uri="{FF2B5EF4-FFF2-40B4-BE49-F238E27FC236}">
                <a16:creationId xmlns:a16="http://schemas.microsoft.com/office/drawing/2014/main" id="{E49D91B1-75CA-448B-9C69-D03AFD557F16}"/>
              </a:ext>
            </a:extLst>
          </p:cNvPr>
          <p:cNvSpPr/>
          <p:nvPr userDrawn="1"/>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FCD7340A-72B6-444A-B9F6-61FA2438F517}"/>
              </a:ext>
            </a:extLst>
          </p:cNvPr>
          <p:cNvSpPr txBox="1"/>
          <p:nvPr userDrawn="1"/>
        </p:nvSpPr>
        <p:spPr>
          <a:xfrm>
            <a:off x="238125" y="43934"/>
            <a:ext cx="2978572" cy="369332"/>
          </a:xfrm>
          <a:prstGeom prst="rect">
            <a:avLst/>
          </a:prstGeom>
          <a:noFill/>
        </p:spPr>
        <p:txBody>
          <a:bodyPr wrap="none" rtlCol="0">
            <a:spAutoFit/>
          </a:bodyPr>
          <a:lstStyle/>
          <a:p>
            <a:r>
              <a:rPr lang="en-US" b="1" dirty="0"/>
              <a:t>CMSC 508 – Database Theory</a:t>
            </a:r>
          </a:p>
        </p:txBody>
      </p:sp>
      <p:sp>
        <p:nvSpPr>
          <p:cNvPr id="10" name="TextBox 9">
            <a:extLst>
              <a:ext uri="{FF2B5EF4-FFF2-40B4-BE49-F238E27FC236}">
                <a16:creationId xmlns:a16="http://schemas.microsoft.com/office/drawing/2014/main" id="{7ECF71D4-B7C8-4362-BA75-C5D164D0B7D1}"/>
              </a:ext>
            </a:extLst>
          </p:cNvPr>
          <p:cNvSpPr txBox="1"/>
          <p:nvPr userDrawn="1"/>
        </p:nvSpPr>
        <p:spPr>
          <a:xfrm>
            <a:off x="7490582" y="43934"/>
            <a:ext cx="1532792" cy="369332"/>
          </a:xfrm>
          <a:prstGeom prst="rect">
            <a:avLst/>
          </a:prstGeom>
          <a:noFill/>
        </p:spPr>
        <p:txBody>
          <a:bodyPr wrap="none" rtlCol="0">
            <a:spAutoFit/>
          </a:bodyPr>
          <a:lstStyle/>
          <a:p>
            <a:pPr algn="r"/>
            <a:r>
              <a:rPr lang="en-US" b="1" dirty="0"/>
              <a:t>SQL Funhouse</a:t>
            </a:r>
          </a:p>
        </p:txBody>
      </p:sp>
      <p:pic>
        <p:nvPicPr>
          <p:cNvPr id="11" name="Picture 10" descr="A picture containing drawing&#10;&#10;Description automatically generated">
            <a:extLst>
              <a:ext uri="{FF2B5EF4-FFF2-40B4-BE49-F238E27FC236}">
                <a16:creationId xmlns:a16="http://schemas.microsoft.com/office/drawing/2014/main" id="{CFDFF534-CE36-4DA8-AD78-BAD7D0100E91}"/>
              </a:ext>
            </a:extLst>
          </p:cNvPr>
          <p:cNvPicPr>
            <a:picLocks noChangeAspect="1"/>
          </p:cNvPicPr>
          <p:nvPr userDrawn="1"/>
        </p:nvPicPr>
        <p:blipFill>
          <a:blip r:embed="rId14">
            <a:alphaModFix/>
          </a:blip>
          <a:stretch>
            <a:fillRect/>
          </a:stretch>
        </p:blipFill>
        <p:spPr>
          <a:xfrm>
            <a:off x="3511244" y="91440"/>
            <a:ext cx="2121513" cy="274320"/>
          </a:xfrm>
          <a:prstGeom prst="rect">
            <a:avLst/>
          </a:prstGeom>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ctr" defTabSz="457200" rtl="0" fontAlgn="base">
        <a:lnSpc>
          <a:spcPct val="100000"/>
        </a:lnSpc>
        <a:spcBef>
          <a:spcPct val="0"/>
        </a:spcBef>
        <a:spcAft>
          <a:spcPct val="0"/>
        </a:spcAft>
        <a:defRPr sz="3600" kern="1200" baseline="0">
          <a:solidFill>
            <a:schemeClr val="tx1"/>
          </a:solidFill>
          <a:latin typeface="+mj-lt"/>
          <a:ea typeface="MS PGothic" panose="020B0600070205080204" pitchFamily="34" charset="-128"/>
          <a:cs typeface="+mj-cs"/>
        </a:defRPr>
      </a:lvl1pPr>
      <a:lvl2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2pPr>
      <a:lvl3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3pPr>
      <a:lvl4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4pPr>
      <a:lvl5pPr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6pPr>
      <a:lvl7pPr marL="9144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7pPr>
      <a:lvl8pPr marL="13716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8pPr>
      <a:lvl9pPr marL="1828800" algn="ctr" defTabSz="457200" rtl="0" fontAlgn="base">
        <a:spcBef>
          <a:spcPct val="0"/>
        </a:spcBef>
        <a:spcAft>
          <a:spcPct val="0"/>
        </a:spcAft>
        <a:defRPr sz="4400">
          <a:solidFill>
            <a:schemeClr val="tx1"/>
          </a:solidFill>
          <a:latin typeface="Calibri" panose="020F0502020204030204" pitchFamily="34" charset="0"/>
          <a:ea typeface="MS PGothic" panose="020B0600070205080204" pitchFamily="34" charset="-128"/>
        </a:defRPr>
      </a:lvl9pPr>
    </p:titleStyle>
    <p:bodyStyle>
      <a:lvl1pPr marL="0" indent="-342900" algn="l" defTabSz="457200" rtl="0" fontAlgn="base">
        <a:spcBef>
          <a:spcPts val="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640080" indent="-285750" algn="l" defTabSz="457200" rtl="0" fontAlgn="base">
        <a:spcBef>
          <a:spcPts val="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2pPr>
      <a:lvl3pPr marL="914400" indent="-228600" algn="l" defTabSz="457200" rtl="0" fontAlgn="base">
        <a:spcBef>
          <a:spcPts val="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3pPr>
      <a:lvl4pPr marL="1143000" indent="-228600" algn="l" defTabSz="457200" rtl="0" fontAlgn="base">
        <a:spcBef>
          <a:spcPts val="0"/>
        </a:spcBef>
        <a:spcAft>
          <a:spcPct val="0"/>
        </a:spcAft>
        <a:buFont typeface="Arial" panose="020B0604020202020204" pitchFamily="34" charset="0"/>
        <a:buChar char="–"/>
        <a:defRPr sz="1800" kern="1200">
          <a:solidFill>
            <a:schemeClr val="tx1"/>
          </a:solidFill>
          <a:latin typeface="+mn-lt"/>
          <a:ea typeface="MS PGothic" panose="020B0600070205080204" pitchFamily="34" charset="-128"/>
          <a:cs typeface="+mn-cs"/>
        </a:defRPr>
      </a:lvl4pPr>
      <a:lvl5pPr marL="1371600" indent="-228600" algn="l" defTabSz="457200" rtl="0" fontAlgn="base">
        <a:spcBef>
          <a:spcPts val="0"/>
        </a:spcBef>
        <a:spcAft>
          <a:spcPct val="0"/>
        </a:spcAft>
        <a:buFont typeface="Arial" panose="020B0604020202020204" pitchFamily="34" charset="0"/>
        <a:buChar char="»"/>
        <a:defRPr sz="18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ev.mysql.com/doc/refman/8.0/en/insert.htm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hyperlink" Target="https://dev.mysql.com/doc/refman/8.0/en/update.htm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hyperlink" Target="https://dev.mysql.com/doc/refman/8.0/en/update.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hyperlink" Target="https://dev.mysql.com/doc/refman/8.0/en/delete.htm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www.youtube.com/watch?v=i_cVJgIz_Cs"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hyperlink" Target="https://dev.mysql.com/doc/refman/8.0/en/delete.htm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mysql.com/doc/refman/8.0/en/truncate-table.html"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www.mysqltutorial.org/mysql-drop-t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cmsc508.com/phpMyAdmi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dev.mysql.com/doc/refman/8.0/en/creating-tables.ht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dev.mysql.com/doc/refman/8.0/en/alter-table.htm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0635" y="505441"/>
            <a:ext cx="2189798" cy="230832"/>
          </a:xfrm>
          <a:prstGeom prst="rect">
            <a:avLst/>
          </a:prstGeom>
        </p:spPr>
        <p:txBody>
          <a:bodyPr vert="horz" wrap="square" lIns="0" tIns="0" rIns="0" bIns="0" rtlCol="0">
            <a:spAutoFit/>
          </a:bodyPr>
          <a:lstStyle/>
          <a:p>
            <a:pPr marL="9525"/>
            <a:r>
              <a:rPr sz="1500" b="1" spc="-296" dirty="0">
                <a:solidFill>
                  <a:srgbClr val="FFFFFF"/>
                </a:solidFill>
                <a:latin typeface="Times New Roman"/>
                <a:cs typeface="Times New Roman"/>
              </a:rPr>
              <a:t>C</a:t>
            </a:r>
            <a:r>
              <a:rPr sz="1500" b="1" spc="-120" dirty="0">
                <a:solidFill>
                  <a:srgbClr val="FFFFFF"/>
                </a:solidFill>
                <a:latin typeface="Times New Roman"/>
                <a:cs typeface="Times New Roman"/>
              </a:rPr>
              <a:t>M</a:t>
            </a:r>
            <a:r>
              <a:rPr sz="1500" b="1" spc="-139" dirty="0">
                <a:solidFill>
                  <a:srgbClr val="FFFFFF"/>
                </a:solidFill>
                <a:latin typeface="Times New Roman"/>
                <a:cs typeface="Times New Roman"/>
              </a:rPr>
              <a:t>S</a:t>
            </a:r>
            <a:r>
              <a:rPr sz="1500" b="1" spc="-293" dirty="0">
                <a:solidFill>
                  <a:srgbClr val="FFFFFF"/>
                </a:solidFill>
                <a:latin typeface="Times New Roman"/>
                <a:cs typeface="Times New Roman"/>
              </a:rPr>
              <a:t>C</a:t>
            </a:r>
            <a:r>
              <a:rPr sz="1500" b="1" spc="-23" dirty="0">
                <a:solidFill>
                  <a:srgbClr val="FFFFFF"/>
                </a:solidFill>
                <a:latin typeface="Times New Roman"/>
                <a:cs typeface="Times New Roman"/>
              </a:rPr>
              <a:t> </a:t>
            </a:r>
            <a:r>
              <a:rPr sz="1500" b="1" spc="8" dirty="0">
                <a:solidFill>
                  <a:srgbClr val="FFFFFF"/>
                </a:solidFill>
                <a:latin typeface="Times New Roman"/>
                <a:cs typeface="Times New Roman"/>
              </a:rPr>
              <a:t>508</a:t>
            </a:r>
            <a:r>
              <a:rPr sz="1500" b="1" spc="-45" dirty="0">
                <a:solidFill>
                  <a:srgbClr val="FFFFFF"/>
                </a:solidFill>
                <a:latin typeface="Times New Roman"/>
                <a:cs typeface="Times New Roman"/>
              </a:rPr>
              <a:t> </a:t>
            </a:r>
            <a:r>
              <a:rPr sz="1500" b="1" spc="-98" dirty="0">
                <a:solidFill>
                  <a:srgbClr val="FFFFFF"/>
                </a:solidFill>
                <a:latin typeface="Times New Roman"/>
                <a:cs typeface="Times New Roman"/>
              </a:rPr>
              <a:t>D</a:t>
            </a:r>
            <a:r>
              <a:rPr sz="1500" b="1" spc="-86" dirty="0">
                <a:solidFill>
                  <a:srgbClr val="FFFFFF"/>
                </a:solidFill>
                <a:latin typeface="Times New Roman"/>
                <a:cs typeface="Times New Roman"/>
              </a:rPr>
              <a:t>a</a:t>
            </a:r>
            <a:r>
              <a:rPr sz="1500" b="1" dirty="0">
                <a:solidFill>
                  <a:srgbClr val="FFFFFF"/>
                </a:solidFill>
                <a:latin typeface="Times New Roman"/>
                <a:cs typeface="Times New Roman"/>
              </a:rPr>
              <a:t>t</a:t>
            </a:r>
            <a:r>
              <a:rPr sz="1500" b="1" spc="-19" dirty="0">
                <a:solidFill>
                  <a:srgbClr val="FFFFFF"/>
                </a:solidFill>
                <a:latin typeface="Times New Roman"/>
                <a:cs typeface="Times New Roman"/>
              </a:rPr>
              <a:t>a</a:t>
            </a:r>
            <a:r>
              <a:rPr sz="1500" b="1" spc="-26" dirty="0">
                <a:solidFill>
                  <a:srgbClr val="FFFFFF"/>
                </a:solidFill>
                <a:latin typeface="Times New Roman"/>
                <a:cs typeface="Times New Roman"/>
              </a:rPr>
              <a:t>ba</a:t>
            </a:r>
            <a:r>
              <a:rPr sz="1500" b="1" spc="11" dirty="0">
                <a:solidFill>
                  <a:srgbClr val="FFFFFF"/>
                </a:solidFill>
                <a:latin typeface="Times New Roman"/>
                <a:cs typeface="Times New Roman"/>
              </a:rPr>
              <a:t>s</a:t>
            </a:r>
            <a:r>
              <a:rPr sz="1500" b="1" spc="86" dirty="0">
                <a:solidFill>
                  <a:srgbClr val="FFFFFF"/>
                </a:solidFill>
                <a:latin typeface="Times New Roman"/>
                <a:cs typeface="Times New Roman"/>
              </a:rPr>
              <a:t>e</a:t>
            </a:r>
            <a:r>
              <a:rPr sz="1500" b="1" spc="-26" dirty="0">
                <a:solidFill>
                  <a:srgbClr val="FFFFFF"/>
                </a:solidFill>
                <a:latin typeface="Times New Roman"/>
                <a:cs typeface="Times New Roman"/>
              </a:rPr>
              <a:t> </a:t>
            </a:r>
            <a:r>
              <a:rPr sz="1500" b="1" spc="-263" dirty="0">
                <a:solidFill>
                  <a:srgbClr val="FFFFFF"/>
                </a:solidFill>
                <a:latin typeface="Times New Roman"/>
                <a:cs typeface="Times New Roman"/>
              </a:rPr>
              <a:t>T</a:t>
            </a:r>
            <a:r>
              <a:rPr sz="1500" b="1" spc="-34" dirty="0">
                <a:solidFill>
                  <a:srgbClr val="FFFFFF"/>
                </a:solidFill>
                <a:latin typeface="Times New Roman"/>
                <a:cs typeface="Times New Roman"/>
              </a:rPr>
              <a:t>h</a:t>
            </a:r>
            <a:r>
              <a:rPr sz="1500" b="1" spc="64" dirty="0">
                <a:solidFill>
                  <a:srgbClr val="FFFFFF"/>
                </a:solidFill>
                <a:latin typeface="Times New Roman"/>
                <a:cs typeface="Times New Roman"/>
              </a:rPr>
              <a:t>e</a:t>
            </a:r>
            <a:r>
              <a:rPr sz="1500" b="1" spc="71" dirty="0">
                <a:solidFill>
                  <a:srgbClr val="FFFFFF"/>
                </a:solidFill>
                <a:latin typeface="Times New Roman"/>
                <a:cs typeface="Times New Roman"/>
              </a:rPr>
              <a:t>o</a:t>
            </a:r>
            <a:r>
              <a:rPr sz="1500" b="1" spc="-139" dirty="0">
                <a:solidFill>
                  <a:srgbClr val="FFFFFF"/>
                </a:solidFill>
                <a:latin typeface="Times New Roman"/>
                <a:cs typeface="Times New Roman"/>
              </a:rPr>
              <a:t>r</a:t>
            </a:r>
            <a:r>
              <a:rPr sz="1500" b="1" spc="-45" dirty="0">
                <a:solidFill>
                  <a:srgbClr val="FFFFFF"/>
                </a:solidFill>
                <a:latin typeface="Times New Roman"/>
                <a:cs typeface="Times New Roman"/>
              </a:rPr>
              <a:t>y</a:t>
            </a:r>
            <a:endParaRPr sz="1500">
              <a:latin typeface="Times New Roman"/>
              <a:cs typeface="Times New Roman"/>
            </a:endParaRPr>
          </a:p>
        </p:txBody>
      </p:sp>
      <p:sp>
        <p:nvSpPr>
          <p:cNvPr id="5" name="Title 4">
            <a:extLst>
              <a:ext uri="{FF2B5EF4-FFF2-40B4-BE49-F238E27FC236}">
                <a16:creationId xmlns:a16="http://schemas.microsoft.com/office/drawing/2014/main" id="{1ECDFE75-99F2-483B-98C2-3490461951C5}"/>
              </a:ext>
            </a:extLst>
          </p:cNvPr>
          <p:cNvSpPr>
            <a:spLocks noGrp="1"/>
          </p:cNvSpPr>
          <p:nvPr>
            <p:ph type="ctrTitle"/>
          </p:nvPr>
        </p:nvSpPr>
        <p:spPr/>
        <p:txBody>
          <a:bodyPr/>
          <a:lstStyle/>
          <a:p>
            <a:r>
              <a:rPr lang="en-US" dirty="0"/>
              <a:t>Week 10 – Monday</a:t>
            </a:r>
          </a:p>
        </p:txBody>
      </p:sp>
      <p:sp>
        <p:nvSpPr>
          <p:cNvPr id="7" name="Subtitle 6">
            <a:extLst>
              <a:ext uri="{FF2B5EF4-FFF2-40B4-BE49-F238E27FC236}">
                <a16:creationId xmlns:a16="http://schemas.microsoft.com/office/drawing/2014/main" id="{F87D56ED-4668-4FF4-86F9-8065AEC7E240}"/>
              </a:ext>
            </a:extLst>
          </p:cNvPr>
          <p:cNvSpPr>
            <a:spLocks noGrp="1"/>
          </p:cNvSpPr>
          <p:nvPr>
            <p:ph type="subTitle" idx="1"/>
          </p:nvPr>
        </p:nvSpPr>
        <p:spPr/>
        <p:txBody>
          <a:bodyPr/>
          <a:lstStyle/>
          <a:p>
            <a:r>
              <a:rPr lang="en-US" dirty="0"/>
              <a:t>CMSC 508 – SQL Funhouse</a:t>
            </a:r>
          </a:p>
        </p:txBody>
      </p:sp>
      <p:sp>
        <p:nvSpPr>
          <p:cNvPr id="6" name="object 6"/>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1</a:t>
            </a:fld>
            <a:endParaRPr spc="4" dirty="0"/>
          </a:p>
        </p:txBody>
      </p:sp>
      <p:sp>
        <p:nvSpPr>
          <p:cNvPr id="4" name="object 4"/>
          <p:cNvSpPr txBox="1"/>
          <p:nvPr/>
        </p:nvSpPr>
        <p:spPr>
          <a:xfrm>
            <a:off x="1851659" y="3469396"/>
            <a:ext cx="5640229" cy="738664"/>
          </a:xfrm>
          <a:prstGeom prst="rect">
            <a:avLst/>
          </a:prstGeom>
        </p:spPr>
        <p:txBody>
          <a:bodyPr vert="horz" wrap="square" lIns="0" tIns="0" rIns="0" bIns="0" rtlCol="0">
            <a:spAutoFit/>
          </a:bodyPr>
          <a:lstStyle/>
          <a:p>
            <a:pPr marL="9525" marR="3810"/>
            <a:r>
              <a:rPr lang="en-US" sz="1200" dirty="0"/>
              <a:t>Chapters 2,6 from Database System Concepts, 6th Ed. by </a:t>
            </a:r>
            <a:r>
              <a:rPr lang="en-US" sz="1200" dirty="0" err="1"/>
              <a:t>Silberschatz</a:t>
            </a:r>
            <a:r>
              <a:rPr lang="en-US" sz="1200" dirty="0"/>
              <a:t>, </a:t>
            </a:r>
            <a:r>
              <a:rPr lang="en-US" sz="1200" dirty="0" err="1"/>
              <a:t>Korth</a:t>
            </a:r>
            <a:r>
              <a:rPr lang="en-US" sz="1200" dirty="0"/>
              <a:t>, Sudarshan, 2011 Chapters 3,4 from Database Management Systems, 3rd Ed. by Ramakrishnan, </a:t>
            </a:r>
            <a:r>
              <a:rPr lang="en-US" sz="1200" dirty="0" err="1"/>
              <a:t>Gehrke</a:t>
            </a:r>
            <a:r>
              <a:rPr lang="en-US" sz="1200" dirty="0"/>
              <a:t>, 2003</a:t>
            </a:r>
          </a:p>
          <a:p>
            <a:pPr marL="9525" marR="3810"/>
            <a:endParaRPr sz="1200" dirty="0">
              <a:latin typeface="Calibri" charset="0"/>
              <a:ea typeface="Tahoma" charset="0"/>
              <a:cs typeface="Tahoma" charset="0"/>
            </a:endParaRPr>
          </a:p>
        </p:txBody>
      </p:sp>
    </p:spTree>
    <p:extLst>
      <p:ext uri="{BB962C8B-B14F-4D97-AF65-F5344CB8AC3E}">
        <p14:creationId xmlns:p14="http://schemas.microsoft.com/office/powerpoint/2010/main" val="353023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900246"/>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Remember the Star Wars relational diagram?</a:t>
            </a:r>
          </a:p>
          <a:p>
            <a:pPr marL="457200" marR="0" lvl="1" indent="0" algn="l" defTabSz="457200" rtl="0" eaLnBrk="1" fontAlgn="base" latinLnBrk="0" hangingPunct="1">
              <a:lnSpc>
                <a:spcPct val="100000"/>
              </a:lnSpc>
              <a:spcBef>
                <a:spcPts val="500"/>
              </a:spcBef>
              <a:spcAft>
                <a:spcPts val="100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BF8DCDA8-146D-4BA0-8A8D-35B3D4396A88}"/>
              </a:ext>
            </a:extLst>
          </p:cNvPr>
          <p:cNvPicPr>
            <a:picLocks noChangeAspect="1"/>
          </p:cNvPicPr>
          <p:nvPr/>
        </p:nvPicPr>
        <p:blipFill>
          <a:blip r:embed="rId4"/>
          <a:stretch>
            <a:fillRect/>
          </a:stretch>
        </p:blipFill>
        <p:spPr>
          <a:xfrm>
            <a:off x="681824" y="911574"/>
            <a:ext cx="7780352" cy="3774726"/>
          </a:xfrm>
          <a:prstGeom prst="rect">
            <a:avLst/>
          </a:prstGeom>
        </p:spPr>
      </p:pic>
    </p:spTree>
    <p:extLst>
      <p:ext uri="{BB962C8B-B14F-4D97-AF65-F5344CB8AC3E}">
        <p14:creationId xmlns:p14="http://schemas.microsoft.com/office/powerpoint/2010/main" val="3300294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61665"/>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Star Wars SQL syntax</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3" name="TextBox 2">
            <a:extLst>
              <a:ext uri="{FF2B5EF4-FFF2-40B4-BE49-F238E27FC236}">
                <a16:creationId xmlns:a16="http://schemas.microsoft.com/office/drawing/2014/main" id="{006D0E39-B864-47DD-B380-EF203610408B}"/>
              </a:ext>
            </a:extLst>
          </p:cNvPr>
          <p:cNvSpPr txBox="1"/>
          <p:nvPr/>
        </p:nvSpPr>
        <p:spPr>
          <a:xfrm>
            <a:off x="565868" y="1116390"/>
            <a:ext cx="2941959" cy="1754326"/>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enemy</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(5),</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(255),</a:t>
            </a:r>
            <a:br>
              <a:rPr kumimoji="1" lang="en-US" altLang="en-US" sz="1800" b="1"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mn-cs"/>
              </a:rPr>
              <a:t>birth_date</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date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planet</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(255),</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p:txBody>
      </p:sp>
      <p:sp>
        <p:nvSpPr>
          <p:cNvPr id="9" name="TextBox 8">
            <a:extLst>
              <a:ext uri="{FF2B5EF4-FFF2-40B4-BE49-F238E27FC236}">
                <a16:creationId xmlns:a16="http://schemas.microsoft.com/office/drawing/2014/main" id="{E14B8C0B-4CD0-4E5E-BDD8-43121031A5B5}"/>
              </a:ext>
            </a:extLst>
          </p:cNvPr>
          <p:cNvSpPr txBox="1"/>
          <p:nvPr/>
        </p:nvSpPr>
        <p:spPr>
          <a:xfrm>
            <a:off x="565868" y="3068241"/>
            <a:ext cx="4964116" cy="1754326"/>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relates</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parent</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(5),</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child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(5)</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parent, child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FOREIGN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parent</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REFERENCES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enemy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FOREIGN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child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REFERENCES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enemy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p:txBody>
      </p:sp>
      <p:pic>
        <p:nvPicPr>
          <p:cNvPr id="13" name="Picture 12" descr="A screenshot of a cell phone&#10;&#10;Description automatically generated">
            <a:extLst>
              <a:ext uri="{FF2B5EF4-FFF2-40B4-BE49-F238E27FC236}">
                <a16:creationId xmlns:a16="http://schemas.microsoft.com/office/drawing/2014/main" id="{68898BA3-0718-4225-A055-17C856E1975E}"/>
              </a:ext>
            </a:extLst>
          </p:cNvPr>
          <p:cNvPicPr>
            <a:picLocks noChangeAspect="1"/>
          </p:cNvPicPr>
          <p:nvPr/>
        </p:nvPicPr>
        <p:blipFill>
          <a:blip r:embed="rId4"/>
          <a:stretch>
            <a:fillRect/>
          </a:stretch>
        </p:blipFill>
        <p:spPr>
          <a:xfrm>
            <a:off x="5290079" y="760498"/>
            <a:ext cx="3733296" cy="1811251"/>
          </a:xfrm>
          <a:prstGeom prst="rect">
            <a:avLst/>
          </a:prstGeom>
        </p:spPr>
      </p:pic>
    </p:spTree>
    <p:extLst>
      <p:ext uri="{BB962C8B-B14F-4D97-AF65-F5344CB8AC3E}">
        <p14:creationId xmlns:p14="http://schemas.microsoft.com/office/powerpoint/2010/main" val="2172942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descr="A screenshot of a cell phone&#10;&#10;Description automatically generated">
            <a:extLst>
              <a:ext uri="{FF2B5EF4-FFF2-40B4-BE49-F238E27FC236}">
                <a16:creationId xmlns:a16="http://schemas.microsoft.com/office/drawing/2014/main" id="{621B4AE4-E8AB-4C9A-91BD-B27869316DD9}"/>
              </a:ext>
            </a:extLst>
          </p:cNvPr>
          <p:cNvPicPr>
            <a:picLocks noChangeAspect="1"/>
          </p:cNvPicPr>
          <p:nvPr/>
        </p:nvPicPr>
        <p:blipFill>
          <a:blip r:embed="rId3"/>
          <a:stretch>
            <a:fillRect/>
          </a:stretch>
        </p:blipFill>
        <p:spPr>
          <a:xfrm>
            <a:off x="5290079" y="760498"/>
            <a:ext cx="3733296" cy="1811251"/>
          </a:xfrm>
          <a:prstGeom prst="rect">
            <a:avLst/>
          </a:prstGeom>
        </p:spPr>
      </p:pic>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61665"/>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Star Wars SQL syntax</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TextBox 2">
            <a:extLst>
              <a:ext uri="{FF2B5EF4-FFF2-40B4-BE49-F238E27FC236}">
                <a16:creationId xmlns:a16="http://schemas.microsoft.com/office/drawing/2014/main" id="{006D0E39-B864-47DD-B380-EF203610408B}"/>
              </a:ext>
            </a:extLst>
          </p:cNvPr>
          <p:cNvSpPr txBox="1"/>
          <p:nvPr/>
        </p:nvSpPr>
        <p:spPr>
          <a:xfrm>
            <a:off x="565868" y="1116390"/>
            <a:ext cx="5010089" cy="1477328"/>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SN</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(32),</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owner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(5),      </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SN</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FOREIGN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owner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REFERENCES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enemy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p:txBody>
      </p:sp>
      <p:sp>
        <p:nvSpPr>
          <p:cNvPr id="9" name="TextBox 8">
            <a:extLst>
              <a:ext uri="{FF2B5EF4-FFF2-40B4-BE49-F238E27FC236}">
                <a16:creationId xmlns:a16="http://schemas.microsoft.com/office/drawing/2014/main" id="{E14B8C0B-4CD0-4E5E-BDD8-43121031A5B5}"/>
              </a:ext>
            </a:extLst>
          </p:cNvPr>
          <p:cNvSpPr txBox="1"/>
          <p:nvPr/>
        </p:nvSpPr>
        <p:spPr>
          <a:xfrm>
            <a:off x="565868" y="2893860"/>
            <a:ext cx="4839723" cy="2031325"/>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ship</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(255),</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speed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float</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pilot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(5)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NOT NULL</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FOREIGN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pilot</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REFERENCES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enemy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endPar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12" name="TextBox 11">
            <a:extLst>
              <a:ext uri="{FF2B5EF4-FFF2-40B4-BE49-F238E27FC236}">
                <a16:creationId xmlns:a16="http://schemas.microsoft.com/office/drawing/2014/main" id="{B86A373D-559C-46BA-B923-AFA9C3199DEC}"/>
              </a:ext>
            </a:extLst>
          </p:cNvPr>
          <p:cNvSpPr txBox="1"/>
          <p:nvPr/>
        </p:nvSpPr>
        <p:spPr>
          <a:xfrm>
            <a:off x="4095133" y="2890754"/>
            <a:ext cx="5010090" cy="1477328"/>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ship-civilian</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(255),</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passengers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b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FOREIGN KEY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1"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REFERENCES </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ship </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a:t>
            </a:r>
            <a:r>
              <a:rPr kumimoji="1"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6" name="Rectangle 5">
            <a:extLst>
              <a:ext uri="{FF2B5EF4-FFF2-40B4-BE49-F238E27FC236}">
                <a16:creationId xmlns:a16="http://schemas.microsoft.com/office/drawing/2014/main" id="{181C9E13-5846-47EF-A903-A6398806BCDA}"/>
              </a:ext>
            </a:extLst>
          </p:cNvPr>
          <p:cNvSpPr/>
          <p:nvPr/>
        </p:nvSpPr>
        <p:spPr>
          <a:xfrm>
            <a:off x="6562379" y="4316968"/>
            <a:ext cx="2460995" cy="369332"/>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1"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Similar to ship-military</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71141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129455-D025-4F87-8A42-7A51C31BA91E}"/>
              </a:ext>
            </a:extLst>
          </p:cNvPr>
          <p:cNvSpPr>
            <a:spLocks noGrp="1"/>
          </p:cNvSpPr>
          <p:nvPr>
            <p:ph type="title"/>
          </p:nvPr>
        </p:nvSpPr>
        <p:spPr/>
        <p:txBody>
          <a:bodyPr/>
          <a:lstStyle/>
          <a:p>
            <a:r>
              <a:rPr lang="en-US" dirty="0"/>
              <a:t>Insert, update and delete</a:t>
            </a:r>
          </a:p>
        </p:txBody>
      </p:sp>
      <p:sp>
        <p:nvSpPr>
          <p:cNvPr id="6" name="Text Placeholder 5">
            <a:extLst>
              <a:ext uri="{FF2B5EF4-FFF2-40B4-BE49-F238E27FC236}">
                <a16:creationId xmlns:a16="http://schemas.microsoft.com/office/drawing/2014/main" id="{09F1EAC2-5661-482E-B1A4-5E3F81FC258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05978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0" y="1131981"/>
            <a:ext cx="8198899" cy="3970318"/>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relation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VALUES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V</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N</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Inserts a new row with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all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the values matching the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order</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of the columns. </a:t>
            </a:r>
            <a:r>
              <a:rPr kumimoji="0" 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DO NOT USE.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VALUES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(123, 'ALBERTO CANO', NULL, 1234.56, 'E4251');</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relation (C</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C</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j</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VALUES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V</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j</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Inserts a new row with the values matching any order of the columns specified, any other column not listed is assumed to be NULL.</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 (ID, name, salary, office)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VALUES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(123, 'ALBERTO CANO', 1234.56, 'E4251');</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 (name, salary, office)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VALUES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('ALBERTO CANO', 9876.5, 'W0465');	-- ID AUTO GENERATED</a:t>
            </a:r>
          </a:p>
        </p:txBody>
      </p:sp>
    </p:spTree>
    <p:extLst>
      <p:ext uri="{BB962C8B-B14F-4D97-AF65-F5344CB8AC3E}">
        <p14:creationId xmlns:p14="http://schemas.microsoft.com/office/powerpoint/2010/main" val="23306027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420902"/>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Understanding MySQL errors</a:t>
            </a: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If we execute both instructions, the first will be valid inserting the new instructor with ID 123. However, the second will fail because we attempt to insert another row with the same value for the PRIMARY KEY (ID).</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2117943"/>
            <a:ext cx="7764449" cy="923330"/>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VALUES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(123, 'ALBERTO CANO', NULL, 1234.56, 'E4251');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INSERT INTO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 (ID, name, salary, office)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VALUES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(123, 'ALBERTO CANO', 1234.56, 'E4251');</a:t>
            </a:r>
          </a:p>
        </p:txBody>
      </p:sp>
      <p:pic>
        <p:nvPicPr>
          <p:cNvPr id="6" name="Picture 5">
            <a:extLst>
              <a:ext uri="{FF2B5EF4-FFF2-40B4-BE49-F238E27FC236}">
                <a16:creationId xmlns:a16="http://schemas.microsoft.com/office/drawing/2014/main" id="{47C5A53A-B8AC-4C75-B62C-9D7F82BA33C4}"/>
              </a:ext>
            </a:extLst>
          </p:cNvPr>
          <p:cNvPicPr>
            <a:picLocks noChangeAspect="1"/>
          </p:cNvPicPr>
          <p:nvPr/>
        </p:nvPicPr>
        <p:blipFill>
          <a:blip r:embed="rId4"/>
          <a:stretch>
            <a:fillRect/>
          </a:stretch>
        </p:blipFill>
        <p:spPr>
          <a:xfrm>
            <a:off x="2410032" y="3413285"/>
            <a:ext cx="3458031" cy="1638775"/>
          </a:xfrm>
          <a:prstGeom prst="rect">
            <a:avLst/>
          </a:prstGeom>
        </p:spPr>
      </p:pic>
    </p:spTree>
    <p:extLst>
      <p:ext uri="{BB962C8B-B14F-4D97-AF65-F5344CB8AC3E}">
        <p14:creationId xmlns:p14="http://schemas.microsoft.com/office/powerpoint/2010/main" val="3424479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7764449" cy="3949799"/>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relation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SET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C</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V</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C</a:t>
            </a:r>
            <a:r>
              <a:rPr kumimoji="0" 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j</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MS PGothic" panose="020B0600070205080204" pitchFamily="34" charset="-128"/>
                <a:cs typeface="+mn-cs"/>
              </a:rPr>
              <a:t>V</a:t>
            </a:r>
            <a:r>
              <a:rPr kumimoji="0" lang="en-US" sz="1800" b="0" i="0" u="none" strike="noStrike" kern="1200" cap="none" spc="0" normalizeH="0" baseline="-25000" noProof="0" dirty="0" err="1">
                <a:ln>
                  <a:noFill/>
                </a:ln>
                <a:solidFill>
                  <a:prstClr val="black"/>
                </a:solidFill>
                <a:effectLst/>
                <a:uLnTx/>
                <a:uFillTx/>
                <a:latin typeface="Calibri" panose="020F0502020204030204" pitchFamily="34" charset="0"/>
                <a:ea typeface="MS PGothic" panose="020B0600070205080204" pitchFamily="34" charset="-128"/>
                <a:cs typeface="+mn-cs"/>
              </a:rPr>
              <a:t>j</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 [WHERE predicate];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Updates the content of a table, modifying the columns specified with the provided values for the rows satisfying the predicate.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SET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 4321.00</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WHERE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 = 123;</a:t>
            </a:r>
          </a:p>
          <a:p>
            <a:pPr marL="0" marR="0" lvl="0" indent="0" algn="l" defTabSz="457200" rtl="0" eaLnBrk="1" fontAlgn="base" latinLnBrk="0" hangingPunct="1">
              <a:lnSpc>
                <a:spcPct val="100000"/>
              </a:lnSpc>
              <a:spcBef>
                <a:spcPct val="0"/>
              </a:spcBef>
              <a:spcAft>
                <a:spcPts val="100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libri" panose="020F0502020204030204" pitchFamily="34" charset="0"/>
                <a:ea typeface="MS PGothic" panose="020B0600070205080204" pitchFamily="34" charset="-128"/>
                <a:cs typeface="+mn-cs"/>
              </a:rPr>
              <a:t>CORRECT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Will update the salary based on the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SET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 4321.00</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WHERE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 = 'ALBERTO CANO';</a:t>
            </a:r>
          </a:p>
          <a:p>
            <a:pPr marL="0" marR="0" lvl="0" indent="0" algn="l" defTabSz="457200" rtl="0" eaLnBrk="1" fontAlgn="base" latinLnBrk="0" hangingPunct="1">
              <a:lnSpc>
                <a:spcPct val="100000"/>
              </a:lnSpc>
              <a:spcBef>
                <a:spcPct val="0"/>
              </a:spcBef>
              <a:spcAft>
                <a:spcPts val="100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INCORRECT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Will update the salary for ALL instructors with the given 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SET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 4321.00;</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INCORRECT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Will update everyone’s salary!</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SET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 salary * 1.05;</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Will update everyone’s salary +5% respectively.</a:t>
            </a:r>
          </a:p>
        </p:txBody>
      </p:sp>
    </p:spTree>
    <p:extLst>
      <p:ext uri="{BB962C8B-B14F-4D97-AF65-F5344CB8AC3E}">
        <p14:creationId xmlns:p14="http://schemas.microsoft.com/office/powerpoint/2010/main" val="88086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7764449" cy="2031325"/>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SET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CASE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WHEN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&lt;= 100000</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THEN</a:t>
            </a:r>
            <a:b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 1.05</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ELSE</a:t>
            </a:r>
            <a:b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 1.03</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END;</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6" name="Rectangle 5">
            <a:extLst>
              <a:ext uri="{FF2B5EF4-FFF2-40B4-BE49-F238E27FC236}">
                <a16:creationId xmlns:a16="http://schemas.microsoft.com/office/drawing/2014/main" id="{0FBA842E-94CF-4074-B935-D3E65F0F6227}"/>
              </a:ext>
            </a:extLst>
          </p:cNvPr>
          <p:cNvSpPr/>
          <p:nvPr/>
        </p:nvSpPr>
        <p:spPr>
          <a:xfrm>
            <a:off x="4532776" y="1137246"/>
            <a:ext cx="4367606" cy="369332"/>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Updates every salary based on SWITCH CASE</a:t>
            </a:r>
          </a:p>
        </p:txBody>
      </p:sp>
      <p:sp>
        <p:nvSpPr>
          <p:cNvPr id="8" name="Rectangle 7">
            <a:extLst>
              <a:ext uri="{FF2B5EF4-FFF2-40B4-BE49-F238E27FC236}">
                <a16:creationId xmlns:a16="http://schemas.microsoft.com/office/drawing/2014/main" id="{BD7644B7-7059-40F8-89DC-C85EF4059219}"/>
              </a:ext>
            </a:extLst>
          </p:cNvPr>
          <p:cNvSpPr/>
          <p:nvPr/>
        </p:nvSpPr>
        <p:spPr>
          <a:xfrm>
            <a:off x="767301" y="3359923"/>
            <a:ext cx="7056782" cy="369332"/>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SET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dept_name = 'CS'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WHERE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 = 123;</a:t>
            </a:r>
          </a:p>
        </p:txBody>
      </p:sp>
      <p:sp>
        <p:nvSpPr>
          <p:cNvPr id="12" name="Rectangle 11">
            <a:extLst>
              <a:ext uri="{FF2B5EF4-FFF2-40B4-BE49-F238E27FC236}">
                <a16:creationId xmlns:a16="http://schemas.microsoft.com/office/drawing/2014/main" id="{DDB76CF9-120C-462C-9CB1-77E40A010C2F}"/>
              </a:ext>
            </a:extLst>
          </p:cNvPr>
          <p:cNvSpPr/>
          <p:nvPr/>
        </p:nvSpPr>
        <p:spPr>
          <a:xfrm>
            <a:off x="767301" y="3816719"/>
            <a:ext cx="8062622" cy="523220"/>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#1452 - Cannot add or update a child row: a foreign key constraint fails (`acano`.`instructor`, CONSTRAINT `instructor_ibfk_1` FOREIGN KEY (`dept_name`) REFERENCES `departments` (`department_name`))</a:t>
            </a:r>
          </a:p>
        </p:txBody>
      </p:sp>
      <p:sp>
        <p:nvSpPr>
          <p:cNvPr id="13" name="Rectangle 12">
            <a:extLst>
              <a:ext uri="{FF2B5EF4-FFF2-40B4-BE49-F238E27FC236}">
                <a16:creationId xmlns:a16="http://schemas.microsoft.com/office/drawing/2014/main" id="{2CE875CC-5B19-4915-AE09-80675578589D}"/>
              </a:ext>
            </a:extLst>
          </p:cNvPr>
          <p:cNvSpPr/>
          <p:nvPr/>
        </p:nvSpPr>
        <p:spPr>
          <a:xfrm>
            <a:off x="767300" y="4405729"/>
            <a:ext cx="7947330" cy="646331"/>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Foreign key violation! there's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no</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'CS' department in the departments table.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Update command canceled.</a:t>
            </a:r>
          </a:p>
        </p:txBody>
      </p:sp>
      <p:cxnSp>
        <p:nvCxnSpPr>
          <p:cNvPr id="11" name="Straight Connector 10">
            <a:extLst>
              <a:ext uri="{FF2B5EF4-FFF2-40B4-BE49-F238E27FC236}">
                <a16:creationId xmlns:a16="http://schemas.microsoft.com/office/drawing/2014/main" id="{E194837A-FDAF-41BC-85ED-D9C91535BBA1}"/>
              </a:ext>
            </a:extLst>
          </p:cNvPr>
          <p:cNvCxnSpPr/>
          <p:nvPr/>
        </p:nvCxnSpPr>
        <p:spPr>
          <a:xfrm>
            <a:off x="853661" y="3256280"/>
            <a:ext cx="7619779"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8293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7764449" cy="4098558"/>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FROM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relation [WHERE predicate];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Removes from a table the rows satisfying the condition of the predicate.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FROM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Removes every row from the instructor table. Are you sure about that?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FROM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WHERE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 = 123;</a:t>
            </a:r>
          </a:p>
          <a:p>
            <a:pPr marL="0" marR="0" lvl="0" indent="0" algn="l" defTabSz="457200" rtl="0" eaLnBrk="1" fontAlgn="base" latinLnBrk="0" hangingPunct="1">
              <a:lnSpc>
                <a:spcPct val="100000"/>
              </a:lnSpc>
              <a:spcBef>
                <a:spcPct val="0"/>
              </a:spcBef>
              <a:spcAft>
                <a:spcPts val="1000"/>
              </a:spcAft>
              <a:buClrTx/>
              <a:buSzTx/>
              <a:buFontTx/>
              <a:buNone/>
              <a:tabLst/>
              <a:defRPr/>
            </a:pPr>
            <a:r>
              <a:rPr kumimoji="0" lang="en-US" sz="1800" b="0" i="0" u="none" strike="noStrike" kern="1200" cap="none" spc="0" normalizeH="0" baseline="0" noProof="0" dirty="0">
                <a:ln>
                  <a:noFill/>
                </a:ln>
                <a:solidFill>
                  <a:srgbClr val="92D050"/>
                </a:solidFill>
                <a:effectLst/>
                <a:uLnTx/>
                <a:uFillTx/>
                <a:latin typeface="Calibri" panose="020F0502020204030204" pitchFamily="34" charset="0"/>
                <a:ea typeface="MS PGothic" panose="020B0600070205080204" pitchFamily="34" charset="-128"/>
                <a:cs typeface="+mn-cs"/>
              </a:rPr>
              <a:t>CORRECT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Removes the row where the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 is 123.</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FROM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WHERE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 = 'ALBERTO CANO';</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INCORRECT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Removes all rows for instructors with a given name.</a:t>
            </a:r>
          </a:p>
          <a:p>
            <a:pPr marL="0" marR="0" lvl="0" indent="0" algn="l" defTabSz="457200" rtl="0" eaLnBrk="1" fontAlgn="base" latinLnBrk="0" hangingPunct="1">
              <a:lnSpc>
                <a:spcPct val="100000"/>
              </a:lnSpc>
              <a:spcBef>
                <a:spcPct val="0"/>
              </a:spcBef>
              <a:spcAft>
                <a:spcPct val="0"/>
              </a:spcAft>
              <a:buClrTx/>
              <a:buSzTx/>
              <a:buFontTx/>
              <a:buNone/>
              <a:tabLst/>
              <a:defRPr/>
            </a:pPr>
            <a:b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FROM</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instructor; </a:t>
            </a:r>
            <a:r>
              <a:rPr kumimoji="0" lang="en-US" sz="18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[PANIC]</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If you know some Spanish, there’s even a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5"/>
              </a:rPr>
              <a:t>musical video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to honor those who forget the WHERE clause in a DELETE statement on production systems.</a:t>
            </a:r>
          </a:p>
        </p:txBody>
      </p:sp>
    </p:spTree>
    <p:extLst>
      <p:ext uri="{BB962C8B-B14F-4D97-AF65-F5344CB8AC3E}">
        <p14:creationId xmlns:p14="http://schemas.microsoft.com/office/powerpoint/2010/main" val="4054697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7764449" cy="2462213"/>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What happens if you try to delete a row for which there’s an existing foreign key?</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 FROM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employees</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WHERE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employee_id = 100;</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Calibri" panose="020F0502020204030204" pitchFamily="34" charset="0"/>
                <a:ea typeface="MS PGothic" panose="020B0600070205080204" pitchFamily="34" charset="-128"/>
                <a:cs typeface="+mn-cs"/>
              </a:rPr>
              <a:t>#1451 - Cannot delete or update a parent row: a foreign key constraint fails (`acano`.`departments`, CONSTRAINT `dept_mgr_fk` FOREIGN KEY (`manager_id`) REFERENCES `employees` (`employee_id`))</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You cannot delete a “parent” record if there’s a child dependency -&gt; Foreign key constraints -&gt; Referential integrity</a:t>
            </a:r>
          </a:p>
        </p:txBody>
      </p:sp>
      <p:pic>
        <p:nvPicPr>
          <p:cNvPr id="3074" name="Picture 2" descr="You Can't If You Don't | Meme Generator">
            <a:extLst>
              <a:ext uri="{FF2B5EF4-FFF2-40B4-BE49-F238E27FC236}">
                <a16:creationId xmlns:a16="http://schemas.microsoft.com/office/drawing/2014/main" id="{3712A99F-08ED-4327-9804-2BC9F158AA4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282" r="14359" b="5905"/>
          <a:stretch/>
        </p:blipFill>
        <p:spPr bwMode="auto">
          <a:xfrm>
            <a:off x="4794041" y="3414158"/>
            <a:ext cx="2096617" cy="1518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23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4B3207-AE0B-4C5D-970A-7DC10EAAB6DD}"/>
              </a:ext>
            </a:extLst>
          </p:cNvPr>
          <p:cNvSpPr>
            <a:spLocks noGrp="1"/>
          </p:cNvSpPr>
          <p:nvPr>
            <p:ph idx="1"/>
          </p:nvPr>
        </p:nvSpPr>
        <p:spPr/>
        <p:txBody>
          <a:bodyPr/>
          <a:lstStyle/>
          <a:p>
            <a:r>
              <a:rPr lang="en-US" sz="2400" dirty="0"/>
              <a:t>Homework due NEXT WEEK Monday, 10/31</a:t>
            </a:r>
          </a:p>
          <a:p>
            <a:r>
              <a:rPr lang="en-US" sz="2400" dirty="0"/>
              <a:t>Homework is posted – we’ll discuss today</a:t>
            </a:r>
          </a:p>
          <a:p>
            <a:r>
              <a:rPr lang="en-US" sz="2400" dirty="0"/>
              <a:t>Quiz 4 TENTATIVELY scheduled for next Wed. 11/2</a:t>
            </a:r>
          </a:p>
          <a:p>
            <a:r>
              <a:rPr lang="en-US" sz="2400" dirty="0"/>
              <a:t>Passwords in MySQL – use “SET PASSWORD” command!</a:t>
            </a:r>
          </a:p>
        </p:txBody>
      </p:sp>
      <p:sp>
        <p:nvSpPr>
          <p:cNvPr id="2" name="Title 1">
            <a:extLst>
              <a:ext uri="{FF2B5EF4-FFF2-40B4-BE49-F238E27FC236}">
                <a16:creationId xmlns:a16="http://schemas.microsoft.com/office/drawing/2014/main" id="{F3F0C4F7-8885-4465-9C8F-86B3166EAA1F}"/>
              </a:ext>
            </a:extLst>
          </p:cNvPr>
          <p:cNvSpPr>
            <a:spLocks noGrp="1"/>
          </p:cNvSpPr>
          <p:nvPr>
            <p:ph type="title"/>
          </p:nvPr>
        </p:nvSpPr>
        <p:spPr/>
        <p:txBody>
          <a:bodyPr/>
          <a:lstStyle/>
          <a:p>
            <a:r>
              <a:rPr lang="en-US" dirty="0"/>
              <a:t>Housekeeping</a:t>
            </a:r>
          </a:p>
        </p:txBody>
      </p:sp>
      <p:pic>
        <p:nvPicPr>
          <p:cNvPr id="6" name="Picture 5">
            <a:extLst>
              <a:ext uri="{FF2B5EF4-FFF2-40B4-BE49-F238E27FC236}">
                <a16:creationId xmlns:a16="http://schemas.microsoft.com/office/drawing/2014/main" id="{033D5C65-3D87-441A-B273-45E66F9B8F39}"/>
              </a:ext>
            </a:extLst>
          </p:cNvPr>
          <p:cNvPicPr>
            <a:picLocks noChangeAspect="1"/>
          </p:cNvPicPr>
          <p:nvPr/>
        </p:nvPicPr>
        <p:blipFill>
          <a:blip r:embed="rId2"/>
          <a:stretch>
            <a:fillRect/>
          </a:stretch>
        </p:blipFill>
        <p:spPr>
          <a:xfrm>
            <a:off x="95002" y="2934651"/>
            <a:ext cx="8751239" cy="1197648"/>
          </a:xfrm>
          <a:prstGeom prst="rect">
            <a:avLst/>
          </a:prstGeom>
        </p:spPr>
      </p:pic>
    </p:spTree>
    <p:extLst>
      <p:ext uri="{BB962C8B-B14F-4D97-AF65-F5344CB8AC3E}">
        <p14:creationId xmlns:p14="http://schemas.microsoft.com/office/powerpoint/2010/main" val="2101847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49249"/>
            <a:ext cx="9144000" cy="3703578"/>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TRUNCATE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342900" marR="0" lvl="0" indent="-342900" algn="l" defTabSz="457200" rtl="0" eaLnBrk="1" fontAlgn="base" latinLnBrk="0" hangingPunct="1">
              <a:lnSpc>
                <a:spcPct val="100000"/>
              </a:lnSpc>
              <a:spcBef>
                <a:spcPct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DROP TABLE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4"/>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5">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8137939" cy="3693319"/>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TRUNCATE TABLE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relation;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Removes all rows in a table and resets metadata (counters, indexes, etc)</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DROP TABLE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relation;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Removes the table from the database.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DROP TABLE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instructor;</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DELETE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Removes rows satisfying conditions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TRUNCATE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Removes all rows in a table and resets metadata (e.g. auto increment)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DROP TABLE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Deletes the whole table from the database</a:t>
            </a:r>
          </a:p>
        </p:txBody>
      </p:sp>
    </p:spTree>
    <p:extLst>
      <p:ext uri="{BB962C8B-B14F-4D97-AF65-F5344CB8AC3E}">
        <p14:creationId xmlns:p14="http://schemas.microsoft.com/office/powerpoint/2010/main" val="364859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8241D-1584-482C-8970-942678755292}"/>
              </a:ext>
            </a:extLst>
          </p:cNvPr>
          <p:cNvSpPr>
            <a:spLocks noGrp="1"/>
          </p:cNvSpPr>
          <p:nvPr>
            <p:ph type="title"/>
          </p:nvPr>
        </p:nvSpPr>
        <p:spPr/>
        <p:txBody>
          <a:bodyPr/>
          <a:lstStyle/>
          <a:p>
            <a:r>
              <a:rPr lang="en-US" dirty="0"/>
              <a:t>Homework Assignment 4</a:t>
            </a:r>
          </a:p>
        </p:txBody>
      </p:sp>
      <p:sp>
        <p:nvSpPr>
          <p:cNvPr id="3" name="Text Placeholder 2">
            <a:extLst>
              <a:ext uri="{FF2B5EF4-FFF2-40B4-BE49-F238E27FC236}">
                <a16:creationId xmlns:a16="http://schemas.microsoft.com/office/drawing/2014/main" id="{0AA27756-28A8-4C8D-926C-F5E225CB5F3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4812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89B0318-654C-48C8-BD44-5E4D4F71292D}"/>
              </a:ext>
            </a:extLst>
          </p:cNvPr>
          <p:cNvSpPr>
            <a:spLocks noGrp="1"/>
          </p:cNvSpPr>
          <p:nvPr>
            <p:ph idx="1"/>
          </p:nvPr>
        </p:nvSpPr>
        <p:spPr/>
        <p:txBody>
          <a:bodyPr/>
          <a:lstStyle/>
          <a:p>
            <a:r>
              <a:rPr lang="en-US" dirty="0"/>
              <a:t>Visit GITHUB classroom and create your REPO</a:t>
            </a:r>
          </a:p>
          <a:p>
            <a:r>
              <a:rPr lang="en-US" dirty="0"/>
              <a:t>Visit your personal databases at cmsc508.com using </a:t>
            </a:r>
            <a:r>
              <a:rPr lang="en-US" dirty="0" err="1"/>
              <a:t>PHPMyAdmin</a:t>
            </a:r>
            <a:endParaRPr lang="en-US" dirty="0"/>
          </a:p>
          <a:p>
            <a:r>
              <a:rPr lang="en-US" dirty="0"/>
              <a:t>Get VS Code working on your machine</a:t>
            </a:r>
          </a:p>
          <a:p>
            <a:r>
              <a:rPr lang="en-US" dirty="0"/>
              <a:t>Install necessary extensions</a:t>
            </a:r>
          </a:p>
          <a:p>
            <a:endParaRPr lang="en-US" dirty="0"/>
          </a:p>
          <a:p>
            <a:pPr indent="0" algn="ctr">
              <a:buNone/>
            </a:pPr>
            <a:r>
              <a:rPr lang="en-US" i="1" dirty="0"/>
              <a:t>DO THIS WALK THROUGH – GET IT WORKING!</a:t>
            </a:r>
          </a:p>
        </p:txBody>
      </p:sp>
      <p:sp>
        <p:nvSpPr>
          <p:cNvPr id="4" name="Title 3">
            <a:extLst>
              <a:ext uri="{FF2B5EF4-FFF2-40B4-BE49-F238E27FC236}">
                <a16:creationId xmlns:a16="http://schemas.microsoft.com/office/drawing/2014/main" id="{B31719BA-0BB4-4CBD-825E-49E8E5548C47}"/>
              </a:ext>
            </a:extLst>
          </p:cNvPr>
          <p:cNvSpPr>
            <a:spLocks noGrp="1"/>
          </p:cNvSpPr>
          <p:nvPr>
            <p:ph type="title"/>
          </p:nvPr>
        </p:nvSpPr>
        <p:spPr/>
        <p:txBody>
          <a:bodyPr/>
          <a:lstStyle/>
          <a:p>
            <a:r>
              <a:rPr lang="en-US" dirty="0"/>
              <a:t>Homework 4 activities</a:t>
            </a:r>
          </a:p>
        </p:txBody>
      </p:sp>
    </p:spTree>
    <p:extLst>
      <p:ext uri="{BB962C8B-B14F-4D97-AF65-F5344CB8AC3E}">
        <p14:creationId xmlns:p14="http://schemas.microsoft.com/office/powerpoint/2010/main" val="3012444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7806AF85-7ED7-4A36-9370-277B36FC0355}"/>
              </a:ext>
            </a:extLst>
          </p:cNvPr>
          <p:cNvPicPr>
            <a:picLocks noChangeAspect="1"/>
          </p:cNvPicPr>
          <p:nvPr/>
        </p:nvPicPr>
        <p:blipFill>
          <a:blip r:embed="rId3"/>
          <a:stretch>
            <a:fillRect/>
          </a:stretch>
        </p:blipFill>
        <p:spPr>
          <a:xfrm>
            <a:off x="7067113" y="813803"/>
            <a:ext cx="1780009" cy="863304"/>
          </a:xfrm>
          <a:prstGeom prst="rect">
            <a:avLst/>
          </a:prstGeom>
        </p:spPr>
      </p:pic>
      <p:sp>
        <p:nvSpPr>
          <p:cNvPr id="4" name="Content Placeholder 3">
            <a:extLst>
              <a:ext uri="{FF2B5EF4-FFF2-40B4-BE49-F238E27FC236}">
                <a16:creationId xmlns:a16="http://schemas.microsoft.com/office/drawing/2014/main" id="{F0FD64EE-0F10-445B-B766-2962AB7E6CAA}"/>
              </a:ext>
            </a:extLst>
          </p:cNvPr>
          <p:cNvSpPr>
            <a:spLocks noGrp="1"/>
          </p:cNvSpPr>
          <p:nvPr>
            <p:ph idx="1"/>
          </p:nvPr>
        </p:nvSpPr>
        <p:spPr>
          <a:xfrm>
            <a:off x="-273261" y="1025769"/>
            <a:ext cx="6737759" cy="4117731"/>
          </a:xfrm>
        </p:spPr>
        <p:txBody>
          <a:bodyPr/>
          <a:lstStyle/>
          <a:p>
            <a:pPr marL="800100" lvl="1" indent="-342900">
              <a:spcAft>
                <a:spcPts val="1000"/>
              </a:spcAft>
              <a:buFont typeface="Arial" panose="020B0604020202020204" pitchFamily="34" charset="0"/>
              <a:buChar char="•"/>
              <a:tabLst>
                <a:tab pos="1890713" algn="l"/>
                <a:tab pos="2798763" algn="l"/>
              </a:tabLst>
            </a:pPr>
            <a:r>
              <a:rPr lang="en-US" dirty="0">
                <a:hlinkClick r:id="rId4"/>
              </a:rPr>
              <a:t>https://www.cmsc508.com/phpMyAdmin/</a:t>
            </a:r>
            <a:endParaRPr lang="en-US" dirty="0"/>
          </a:p>
          <a:p>
            <a:pPr marL="1257300" lvl="2" indent="-342900">
              <a:spcAft>
                <a:spcPts val="1000"/>
              </a:spcAft>
              <a:buFont typeface="Arial" panose="020B0604020202020204" pitchFamily="34" charset="0"/>
              <a:buChar char="•"/>
              <a:tabLst>
                <a:tab pos="1890713" algn="l"/>
                <a:tab pos="2798763" algn="l"/>
              </a:tabLst>
            </a:pPr>
            <a:r>
              <a:rPr lang="en-US" b="1" dirty="0"/>
              <a:t>Username</a:t>
            </a:r>
            <a:r>
              <a:rPr lang="en-US" dirty="0"/>
              <a:t>: your </a:t>
            </a:r>
            <a:r>
              <a:rPr lang="en-US" dirty="0" err="1"/>
              <a:t>VCUeID</a:t>
            </a:r>
            <a:r>
              <a:rPr lang="en-US" dirty="0"/>
              <a:t>  (e.g. jl66) </a:t>
            </a:r>
          </a:p>
          <a:p>
            <a:pPr marL="1257300" lvl="2" indent="-342900">
              <a:spcAft>
                <a:spcPts val="1000"/>
              </a:spcAft>
              <a:buFont typeface="Arial" panose="020B0604020202020204" pitchFamily="34" charset="0"/>
              <a:buChar char="•"/>
              <a:tabLst>
                <a:tab pos="1890713" algn="l"/>
                <a:tab pos="2798763" algn="l"/>
              </a:tabLst>
            </a:pPr>
            <a:r>
              <a:rPr lang="en-US" b="1" dirty="0"/>
              <a:t>Password</a:t>
            </a:r>
            <a:r>
              <a:rPr lang="en-US" dirty="0"/>
              <a:t>: Shout4_jl66_GOME</a:t>
            </a:r>
          </a:p>
          <a:p>
            <a:pPr marL="800100" lvl="1" indent="-342900">
              <a:spcAft>
                <a:spcPts val="1000"/>
              </a:spcAft>
              <a:buFont typeface="Arial" panose="020B0604020202020204" pitchFamily="34" charset="0"/>
              <a:buChar char="•"/>
              <a:tabLst>
                <a:tab pos="1890713" algn="l"/>
                <a:tab pos="2798763" algn="l"/>
              </a:tabLst>
            </a:pPr>
            <a:r>
              <a:rPr lang="en-US" dirty="0"/>
              <a:t>Use SET PASSWORD command!!!</a:t>
            </a:r>
          </a:p>
          <a:p>
            <a:pPr marL="800100" lvl="1" indent="-342900">
              <a:spcAft>
                <a:spcPts val="1000"/>
              </a:spcAft>
              <a:buFont typeface="Arial" panose="020B0604020202020204" pitchFamily="34" charset="0"/>
              <a:buChar char="•"/>
              <a:tabLst>
                <a:tab pos="1890713" algn="l"/>
                <a:tab pos="2798763" algn="l"/>
              </a:tabLst>
            </a:pPr>
            <a:r>
              <a:rPr lang="en-US" dirty="0"/>
              <a:t>We’ll be using this one for HW4</a:t>
            </a:r>
          </a:p>
          <a:p>
            <a:pPr marL="1257300" lvl="2" indent="-342900">
              <a:spcAft>
                <a:spcPts val="1000"/>
              </a:spcAft>
              <a:buFont typeface="Arial" panose="020B0604020202020204" pitchFamily="34" charset="0"/>
              <a:buChar char="•"/>
              <a:tabLst>
                <a:tab pos="1890713" algn="l"/>
                <a:tab pos="2798763" algn="l"/>
              </a:tabLst>
            </a:pPr>
            <a:r>
              <a:rPr lang="en-US" dirty="0"/>
              <a:t>202310_users_jl66</a:t>
            </a:r>
          </a:p>
          <a:p>
            <a:endParaRPr lang="en-US" dirty="0"/>
          </a:p>
        </p:txBody>
      </p:sp>
      <p:sp>
        <p:nvSpPr>
          <p:cNvPr id="3" name="Title 2">
            <a:extLst>
              <a:ext uri="{FF2B5EF4-FFF2-40B4-BE49-F238E27FC236}">
                <a16:creationId xmlns:a16="http://schemas.microsoft.com/office/drawing/2014/main" id="{7938BBBF-C3BA-4DB2-9430-C79E46B10832}"/>
              </a:ext>
            </a:extLst>
          </p:cNvPr>
          <p:cNvSpPr>
            <a:spLocks noGrp="1"/>
          </p:cNvSpPr>
          <p:nvPr>
            <p:ph type="title"/>
          </p:nvPr>
        </p:nvSpPr>
        <p:spPr/>
        <p:txBody>
          <a:bodyPr/>
          <a:lstStyle/>
          <a:p>
            <a:r>
              <a:rPr lang="en-US" dirty="0" err="1"/>
              <a:t>PHPMyAdmin</a:t>
            </a:r>
            <a:endParaRPr lang="en-US" dirty="0"/>
          </a:p>
        </p:txBody>
      </p:sp>
      <p:pic>
        <p:nvPicPr>
          <p:cNvPr id="12" name="Picture 11">
            <a:extLst>
              <a:ext uri="{FF2B5EF4-FFF2-40B4-BE49-F238E27FC236}">
                <a16:creationId xmlns:a16="http://schemas.microsoft.com/office/drawing/2014/main" id="{E10DCD54-8819-47EC-BABA-50D71C63D9D6}"/>
              </a:ext>
            </a:extLst>
          </p:cNvPr>
          <p:cNvPicPr>
            <a:picLocks noChangeAspect="1"/>
          </p:cNvPicPr>
          <p:nvPr/>
        </p:nvPicPr>
        <p:blipFill>
          <a:blip r:embed="rId5"/>
          <a:stretch>
            <a:fillRect/>
          </a:stretch>
        </p:blipFill>
        <p:spPr>
          <a:xfrm>
            <a:off x="6464497" y="1776513"/>
            <a:ext cx="2537813" cy="3159922"/>
          </a:xfrm>
          <a:prstGeom prst="rect">
            <a:avLst/>
          </a:prstGeom>
        </p:spPr>
      </p:pic>
    </p:spTree>
    <p:extLst>
      <p:ext uri="{BB962C8B-B14F-4D97-AF65-F5344CB8AC3E}">
        <p14:creationId xmlns:p14="http://schemas.microsoft.com/office/powerpoint/2010/main" val="2896676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1A70E4-2870-4385-B4A3-D5F0AE573999}"/>
              </a:ext>
            </a:extLst>
          </p:cNvPr>
          <p:cNvSpPr>
            <a:spLocks noGrp="1"/>
          </p:cNvSpPr>
          <p:nvPr>
            <p:ph type="title"/>
          </p:nvPr>
        </p:nvSpPr>
        <p:spPr/>
        <p:txBody>
          <a:bodyPr/>
          <a:lstStyle/>
          <a:p>
            <a:r>
              <a:rPr lang="en-US" dirty="0"/>
              <a:t>Creating tables</a:t>
            </a:r>
          </a:p>
        </p:txBody>
      </p:sp>
      <p:sp>
        <p:nvSpPr>
          <p:cNvPr id="5" name="Text Placeholder 4">
            <a:extLst>
              <a:ext uri="{FF2B5EF4-FFF2-40B4-BE49-F238E27FC236}">
                <a16:creationId xmlns:a16="http://schemas.microsoft.com/office/drawing/2014/main" id="{370719AD-60F6-4F6C-98EE-0E792DA6CF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46116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4791055"/>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a:t>
            </a:r>
          </a:p>
          <a:p>
            <a:pPr marL="800100" marR="0" lvl="1" indent="-342900" algn="l" defTabSz="457200" rtl="0" eaLnBrk="1" fontAlgn="base" latinLnBrk="0" hangingPunct="1">
              <a:lnSpc>
                <a:spcPct val="100000"/>
              </a:lnSpc>
              <a:spcBef>
                <a:spcPct val="0"/>
              </a:spcBef>
              <a:spcAft>
                <a:spcPts val="500"/>
              </a:spcAft>
              <a:buClrTx/>
              <a:buSzTx/>
              <a:buFont typeface="Arial" panose="020B0604020202020204" pitchFamily="34" charset="0"/>
              <a:buChar char="•"/>
              <a:tabLst>
                <a:tab pos="1489075" algn="l"/>
                <a:tab pos="1949450" algn="l"/>
                <a:tab pos="3036888" algn="l"/>
              </a:tabLst>
              <a:defRPr/>
            </a:pP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 SQL relation is defined using the CREATE TABLE command:</a:t>
            </a:r>
          </a:p>
          <a:p>
            <a:pPr marL="457200" marR="0" lvl="1" indent="0" algn="l" defTabSz="457200" rtl="0" eaLnBrk="1" fontAlgn="base" latinLnBrk="0" hangingPunct="1">
              <a:lnSpc>
                <a:spcPct val="100000"/>
              </a:lnSpc>
              <a:spcBef>
                <a:spcPct val="0"/>
              </a:spcBef>
              <a:spcAft>
                <a:spcPts val="500"/>
              </a:spcAft>
              <a:buClrTx/>
              <a:buSzTx/>
              <a:buFontTx/>
              <a:buNone/>
              <a:tabLst>
                <a:tab pos="1489075" algn="l"/>
                <a:tab pos="1949450" algn="l"/>
                <a:tab pos="3036888" algn="l"/>
              </a:tabLst>
              <a:defRPr/>
            </a:pPr>
            <a:r>
              <a:rPr kumimoji="0" lang="en-US" alt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CREATE TABLE </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relation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a:t>
            </a:r>
            <a:r>
              <a:rPr kumimoji="0" lang="en-US" alt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
            </a:r>
            <a:r>
              <a:rPr kumimoji="0" lang="en-US" alt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a:t>
            </a:r>
            <a:r>
              <a:rPr kumimoji="0" lang="en-US" alt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2</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
            </a:r>
            <a:r>
              <a:rPr kumimoji="0" lang="en-US" alt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2</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a:t>
            </a:r>
            <a:r>
              <a:rPr kumimoji="0" lang="en-US" altLang="en-US" sz="1800" b="0" i="1"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n</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D</a:t>
            </a:r>
            <a:r>
              <a:rPr kumimoji="0" lang="en-US" altLang="en-US" sz="1800" b="0" i="1"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n</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b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b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(integrity-constraint</a:t>
            </a:r>
            <a:r>
              <a:rPr kumimoji="0" lang="en-US" alt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1</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 (integrity-constraint</a:t>
            </a:r>
            <a:r>
              <a:rPr kumimoji="0" lang="en-US" altLang="en-US" sz="1800" b="0" i="0"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k</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1257300" marR="0" lvl="2" indent="-342900" algn="l" defTabSz="457200" rtl="0" eaLnBrk="1" fontAlgn="base" latinLnBrk="0" hangingPunct="1">
              <a:lnSpc>
                <a:spcPct val="100000"/>
              </a:lnSpc>
              <a:spcBef>
                <a:spcPct val="0"/>
              </a:spcBef>
              <a:spcAft>
                <a:spcPct val="0"/>
              </a:spcAft>
              <a:buClrTx/>
              <a:buSzTx/>
              <a:buFont typeface="Arial" panose="020B0604020202020204" pitchFamily="34" charset="0"/>
              <a:buChar char="•"/>
              <a:tabLst>
                <a:tab pos="1489075" algn="l"/>
                <a:tab pos="1949450" algn="l"/>
                <a:tab pos="3036888" algn="l"/>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relation</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is the name of the table</a:t>
            </a:r>
          </a:p>
          <a:p>
            <a:pPr marL="1257300" marR="0" lvl="2" indent="-342900" algn="l" defTabSz="457200" rtl="0" eaLnBrk="1" fontAlgn="base" latinLnBrk="0" hangingPunct="1">
              <a:lnSpc>
                <a:spcPct val="100000"/>
              </a:lnSpc>
              <a:spcBef>
                <a:spcPct val="0"/>
              </a:spcBef>
              <a:spcAft>
                <a:spcPct val="0"/>
              </a:spcAft>
              <a:buClrTx/>
              <a:buSzTx/>
              <a:buFont typeface="Arial" panose="020B0604020202020204" pitchFamily="34" charset="0"/>
              <a:buChar char="•"/>
              <a:tabLst>
                <a:tab pos="1489075" algn="l"/>
                <a:tab pos="1949450" algn="l"/>
                <a:tab pos="3036888" algn="l"/>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a:t>
            </a:r>
            <a:r>
              <a:rPr kumimoji="0" lang="en-US" altLang="en-US" sz="1800" b="0" i="1"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is the i-th column name </a:t>
            </a:r>
            <a:endPar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1257300" marR="0" lvl="2"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
            </a:r>
            <a:r>
              <a:rPr kumimoji="0" lang="en-US" altLang="en-US" sz="1800" b="0" i="1"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a:t>
            </a:r>
            <a:r>
              <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is the data type of values in the domain of column </a:t>
            </a:r>
            <a:r>
              <a:rPr kumimoji="0" lang="en-US" alt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a:t>
            </a:r>
            <a:r>
              <a:rPr kumimoji="0" lang="en-US" altLang="en-US" sz="1800" b="0" i="1" u="none" strike="noStrike" kern="1200" cap="none" spc="0" normalizeH="0" baseline="-25000" noProof="0" dirty="0">
                <a:ln>
                  <a:noFill/>
                </a:ln>
                <a:solidFill>
                  <a:prstClr val="black"/>
                </a:solidFill>
                <a:effectLst/>
                <a:uLnTx/>
                <a:uFillTx/>
                <a:latin typeface="Calibri" panose="020F0502020204030204" pitchFamily="34" charset="0"/>
                <a:ea typeface="MS PGothic" panose="020B0600070205080204" pitchFamily="34" charset="-128"/>
                <a:cs typeface="+mn-cs"/>
              </a:rPr>
              <a:t>i</a:t>
            </a:r>
          </a:p>
          <a:p>
            <a:pPr marL="742950" marR="0" lvl="1"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Constraints</a:t>
            </a:r>
          </a:p>
          <a:p>
            <a:pPr marL="1200150" marR="0" lvl="2"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AUTO_INCREMENT</a:t>
            </a:r>
          </a:p>
          <a:p>
            <a:pPr marL="1200150" marR="0" lvl="2"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NOT NULL</a:t>
            </a:r>
          </a:p>
          <a:p>
            <a:pPr marL="1200150" marR="0" lvl="2"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UNIQUE</a:t>
            </a:r>
          </a:p>
          <a:p>
            <a:pPr marL="1200150" marR="0" lvl="2"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CHECK (predicate)</a:t>
            </a:r>
          </a:p>
          <a:p>
            <a:pPr marL="1200150" marR="0" lvl="2"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(Cn, ..., Cm )</a:t>
            </a:r>
          </a:p>
          <a:p>
            <a:pPr marL="1200150" marR="0" lvl="2"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FOREIGN KEY (Cj, ..., Ck ) REFERENCES relation([Cq, ..., Cw ])</a:t>
            </a:r>
          </a:p>
          <a:p>
            <a:pPr marL="914400" marR="0" lvl="2" indent="0" algn="l" defTabSz="457200" rtl="0" eaLnBrk="1" fontAlgn="base" latinLnBrk="0" hangingPunct="1">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*Referenced foreign keys </a:t>
            </a:r>
            <a:r>
              <a:rPr kumimoji="0" lang="en-US" altLang="en-US" sz="14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must</a:t>
            </a:r>
            <a:r>
              <a:rPr kumimoji="0" lang="en-US" altLang="en-US" sz="14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be on an indexed attribute</a:t>
            </a: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3">
            <a:alphaModFix/>
          </a:blip>
          <a:stretch>
            <a:fillRect/>
          </a:stretch>
        </p:blipFill>
        <p:spPr>
          <a:xfrm>
            <a:off x="3511244" y="91440"/>
            <a:ext cx="2121513" cy="274320"/>
          </a:xfrm>
          <a:prstGeom prst="rect">
            <a:avLst/>
          </a:prstGeom>
        </p:spPr>
      </p:pic>
      <p:sp>
        <p:nvSpPr>
          <p:cNvPr id="8" name="Rectangle 7">
            <a:extLst>
              <a:ext uri="{FF2B5EF4-FFF2-40B4-BE49-F238E27FC236}">
                <a16:creationId xmlns:a16="http://schemas.microsoft.com/office/drawing/2014/main" id="{4532AABC-F3BC-474C-BEA7-31D039D7C069}"/>
              </a:ext>
            </a:extLst>
          </p:cNvPr>
          <p:cNvSpPr/>
          <p:nvPr/>
        </p:nvSpPr>
        <p:spPr>
          <a:xfrm>
            <a:off x="7323151" y="2548929"/>
            <a:ext cx="1820848" cy="2585323"/>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Main data types</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CHAR(size)</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VARCHAR(size)</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FLOAT</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DECIMAL(P,S)</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DATE</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DATETIME</a:t>
            </a:r>
          </a:p>
          <a:p>
            <a:pPr marL="182880" marR="0" lvl="0" indent="-18288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TIMESTAMP</a:t>
            </a:r>
          </a:p>
        </p:txBody>
      </p:sp>
    </p:spTree>
    <p:extLst>
      <p:ext uri="{BB962C8B-B14F-4D97-AF65-F5344CB8AC3E}">
        <p14:creationId xmlns:p14="http://schemas.microsoft.com/office/powerpoint/2010/main" val="910108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7764449" cy="2585323"/>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CREATE TABLE </a:t>
            </a:r>
            <a:r>
              <a:rPr kumimoji="0" lang="en-US" sz="1800" b="0" i="1"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 AUTO_INCREMENT</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name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(20)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NOT NULL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dept_name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varchar</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(30),</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salary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decimal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(10,2)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CHECK</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(salary &gt; 0),</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office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char</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(5)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NOT NULL UNIQUE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PRIMARY KEY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(ID),</a:t>
            </a:r>
          </a:p>
          <a:p>
            <a:pPr marL="457200" marR="0" lvl="1"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FOREIGN</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KEY</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(dept_name)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REFERENCES</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departments (department_name)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p:txBody>
      </p:sp>
    </p:spTree>
    <p:extLst>
      <p:ext uri="{BB962C8B-B14F-4D97-AF65-F5344CB8AC3E}">
        <p14:creationId xmlns:p14="http://schemas.microsoft.com/office/powerpoint/2010/main" val="114030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E4B6166-A84E-440F-BFE6-D888E26BB365}"/>
              </a:ext>
            </a:extLst>
          </p:cNvPr>
          <p:cNvSpPr/>
          <p:nvPr/>
        </p:nvSpPr>
        <p:spPr>
          <a:xfrm>
            <a:off x="0" y="0"/>
            <a:ext cx="9144000" cy="457200"/>
          </a:xfrm>
          <a:prstGeom prst="rect">
            <a:avLst/>
          </a:prstGeom>
          <a:gradFill flip="none" rotWithShape="1">
            <a:gsLst>
              <a:gs pos="0">
                <a:srgbClr val="E2E2E2"/>
              </a:gs>
              <a:gs pos="100000">
                <a:srgbClr val="F0F0F0"/>
              </a:gs>
            </a:gsLst>
            <a:lin ang="2700000" scaled="1"/>
            <a:tileRect/>
          </a:gradFill>
          <a:ln>
            <a:noFill/>
          </a:ln>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2" name="TextBox 1">
            <a:extLst>
              <a:ext uri="{FF2B5EF4-FFF2-40B4-BE49-F238E27FC236}">
                <a16:creationId xmlns:a16="http://schemas.microsoft.com/office/drawing/2014/main" id="{D80F5CDC-2F1F-47D3-8C33-2E4B68C75AF9}"/>
              </a:ext>
            </a:extLst>
          </p:cNvPr>
          <p:cNvSpPr txBox="1"/>
          <p:nvPr/>
        </p:nvSpPr>
        <p:spPr>
          <a:xfrm>
            <a:off x="238125" y="43934"/>
            <a:ext cx="2349169" cy="369332"/>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CMSC 508 – Databases</a:t>
            </a:r>
          </a:p>
        </p:txBody>
      </p:sp>
      <p:sp>
        <p:nvSpPr>
          <p:cNvPr id="4" name="TextBox 3">
            <a:extLst>
              <a:ext uri="{FF2B5EF4-FFF2-40B4-BE49-F238E27FC236}">
                <a16:creationId xmlns:a16="http://schemas.microsoft.com/office/drawing/2014/main" id="{CFA47622-3DC7-4A46-9871-79EAF68D98E5}"/>
              </a:ext>
            </a:extLst>
          </p:cNvPr>
          <p:cNvSpPr txBox="1"/>
          <p:nvPr/>
        </p:nvSpPr>
        <p:spPr>
          <a:xfrm>
            <a:off x="6975185" y="43934"/>
            <a:ext cx="2048189" cy="369332"/>
          </a:xfrm>
          <a:prstGeom prst="rect">
            <a:avLst/>
          </a:prstGeom>
          <a:noFill/>
        </p:spPr>
        <p:txBody>
          <a:bodyPr wrap="none" rtlCol="0">
            <a:spAutoFit/>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Introduction to SQL</a:t>
            </a:r>
          </a:p>
        </p:txBody>
      </p:sp>
      <p:sp>
        <p:nvSpPr>
          <p:cNvPr id="7" name="TextBox 6">
            <a:extLst>
              <a:ext uri="{FF2B5EF4-FFF2-40B4-BE49-F238E27FC236}">
                <a16:creationId xmlns:a16="http://schemas.microsoft.com/office/drawing/2014/main" id="{2F8E48E4-A8FC-4343-9E21-32744D3C0F29}"/>
              </a:ext>
            </a:extLst>
          </p:cNvPr>
          <p:cNvSpPr txBox="1"/>
          <p:nvPr/>
        </p:nvSpPr>
        <p:spPr>
          <a:xfrm>
            <a:off x="0" y="457200"/>
            <a:ext cx="9144000" cy="1272143"/>
          </a:xfrm>
          <a:prstGeom prst="rect">
            <a:avLst/>
          </a:prstGeom>
          <a:noFill/>
        </p:spPr>
        <p:txBody>
          <a:bodyPr wrap="square" lIns="457200" tIns="182880" rIns="457200" bIns="0" rtlCol="0">
            <a:spAutoFit/>
          </a:bodyPr>
          <a:lstStyle/>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ALTER TABLE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hlinkClick r:id="rId3"/>
              </a:rPr>
              <a:t>MySQL Reference Manual</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t>
            </a:r>
          </a:p>
          <a:p>
            <a:pPr marL="342900" marR="0" lvl="0" indent="-342900" algn="l" defTabSz="457200" rtl="0" eaLnBrk="1" fontAlgn="base" latinLnBrk="0" hangingPunct="1">
              <a:lnSpc>
                <a:spcPct val="100000"/>
              </a:lnSpc>
              <a:spcBef>
                <a:spcPct val="0"/>
              </a:spcBef>
              <a:spcAft>
                <a:spcPts val="100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800100" marR="0" lvl="1" indent="-342900" algn="l" defTabSz="457200" rtl="0" eaLnBrk="1" fontAlgn="base" latinLnBrk="0" hangingPunct="1">
              <a:lnSpc>
                <a:spcPct val="100000"/>
              </a:lnSpc>
              <a:spcBef>
                <a:spcPct val="0"/>
              </a:spcBef>
              <a:spcAft>
                <a:spcPts val="1000"/>
              </a:spcAft>
              <a:buClrTx/>
              <a:buSzTx/>
              <a:buFont typeface="Arial" panose="020B0604020202020204" pitchFamily="34" charset="0"/>
              <a:buChar char="•"/>
              <a:tabLst>
                <a:tab pos="1489075" algn="l"/>
                <a:tab pos="1949450" algn="l"/>
                <a:tab pos="3036888" algn="l"/>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pic>
        <p:nvPicPr>
          <p:cNvPr id="10" name="Picture 9" descr="A picture containing drawing&#10;&#10;Description automatically generated">
            <a:extLst>
              <a:ext uri="{FF2B5EF4-FFF2-40B4-BE49-F238E27FC236}">
                <a16:creationId xmlns:a16="http://schemas.microsoft.com/office/drawing/2014/main" id="{F5964E89-3E07-46A2-AB55-1C66F44B1704}"/>
              </a:ext>
            </a:extLst>
          </p:cNvPr>
          <p:cNvPicPr>
            <a:picLocks noChangeAspect="1"/>
          </p:cNvPicPr>
          <p:nvPr/>
        </p:nvPicPr>
        <p:blipFill>
          <a:blip r:embed="rId4">
            <a:alphaModFix/>
          </a:blip>
          <a:stretch>
            <a:fillRect/>
          </a:stretch>
        </p:blipFill>
        <p:spPr>
          <a:xfrm>
            <a:off x="3511244" y="91440"/>
            <a:ext cx="2121513" cy="274320"/>
          </a:xfrm>
          <a:prstGeom prst="rect">
            <a:avLst/>
          </a:prstGeom>
        </p:spPr>
      </p:pic>
      <p:sp>
        <p:nvSpPr>
          <p:cNvPr id="3" name="Rectangle 2">
            <a:extLst>
              <a:ext uri="{FF2B5EF4-FFF2-40B4-BE49-F238E27FC236}">
                <a16:creationId xmlns:a16="http://schemas.microsoft.com/office/drawing/2014/main" id="{AE77BF05-C81A-453C-9902-D412A434AC02}"/>
              </a:ext>
            </a:extLst>
          </p:cNvPr>
          <p:cNvSpPr/>
          <p:nvPr/>
        </p:nvSpPr>
        <p:spPr>
          <a:xfrm>
            <a:off x="767301" y="1131981"/>
            <a:ext cx="7764449" cy="1477328"/>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ALTER TABLE</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instructor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ADD</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foocolumn VARCHAR(25);</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ALTER TABLE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instructor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DROP</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a:t>
            </a: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COLUMN</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 foocolumn;</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rPr>
              <a:t>phpMyAdmin GUI: Structure tab</a:t>
            </a:r>
          </a:p>
        </p:txBody>
      </p:sp>
      <p:pic>
        <p:nvPicPr>
          <p:cNvPr id="8" name="Picture 7">
            <a:extLst>
              <a:ext uri="{FF2B5EF4-FFF2-40B4-BE49-F238E27FC236}">
                <a16:creationId xmlns:a16="http://schemas.microsoft.com/office/drawing/2014/main" id="{43C006EE-8D10-4D1E-AAED-3B7FAD0E7FAE}"/>
              </a:ext>
            </a:extLst>
          </p:cNvPr>
          <p:cNvPicPr>
            <a:picLocks noChangeAspect="1"/>
          </p:cNvPicPr>
          <p:nvPr/>
        </p:nvPicPr>
        <p:blipFill>
          <a:blip r:embed="rId5"/>
          <a:stretch>
            <a:fillRect/>
          </a:stretch>
        </p:blipFill>
        <p:spPr>
          <a:xfrm>
            <a:off x="1626228" y="2683771"/>
            <a:ext cx="5891544" cy="2211045"/>
          </a:xfrm>
          <a:prstGeom prst="rect">
            <a:avLst/>
          </a:prstGeom>
        </p:spPr>
      </p:pic>
    </p:spTree>
    <p:extLst>
      <p:ext uri="{BB962C8B-B14F-4D97-AF65-F5344CB8AC3E}">
        <p14:creationId xmlns:p14="http://schemas.microsoft.com/office/powerpoint/2010/main" val="693386218"/>
      </p:ext>
    </p:extLst>
  </p:cSld>
  <p:clrMapOvr>
    <a:masterClrMapping/>
  </p:clrMapOvr>
</p:sld>
</file>

<file path=ppt/theme/theme1.xml><?xml version="1.0" encoding="utf-8"?>
<a:theme xmlns:a="http://schemas.openxmlformats.org/drawingml/2006/main" name="VCU Egr Gold Angl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2840</TotalTime>
  <Words>1613</Words>
  <Application>Microsoft Office PowerPoint</Application>
  <PresentationFormat>On-screen Show (16:9)</PresentationFormat>
  <Paragraphs>209</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VCU Egr Gold Angle </vt:lpstr>
      <vt:lpstr>Week 10 – Monday</vt:lpstr>
      <vt:lpstr>Housekeeping</vt:lpstr>
      <vt:lpstr>Homework Assignment 4</vt:lpstr>
      <vt:lpstr>Homework 4 activities</vt:lpstr>
      <vt:lpstr>PHPMyAdmin</vt:lpstr>
      <vt:lpstr>Creating tables</vt:lpstr>
      <vt:lpstr>PowerPoint Presentation</vt:lpstr>
      <vt:lpstr>PowerPoint Presentation</vt:lpstr>
      <vt:lpstr>PowerPoint Presentation</vt:lpstr>
      <vt:lpstr>PowerPoint Presentation</vt:lpstr>
      <vt:lpstr>PowerPoint Presentation</vt:lpstr>
      <vt:lpstr>PowerPoint Presentation</vt:lpstr>
      <vt:lpstr>Insert, update and delete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CMSC 508 Database Theory</dc:title>
  <dc:creator>Alberto Cano Rojas</dc:creator>
  <cp:lastModifiedBy>John Leonard</cp:lastModifiedBy>
  <cp:revision>496</cp:revision>
  <dcterms:created xsi:type="dcterms:W3CDTF">2016-04-01T17:42:41Z</dcterms:created>
  <dcterms:modified xsi:type="dcterms:W3CDTF">2022-10-23T11:16:27Z</dcterms:modified>
</cp:coreProperties>
</file>