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350" r:id="rId2"/>
    <p:sldId id="351" r:id="rId3"/>
    <p:sldId id="364" r:id="rId4"/>
    <p:sldId id="384" r:id="rId5"/>
    <p:sldId id="344" r:id="rId6"/>
    <p:sldId id="385" r:id="rId7"/>
    <p:sldId id="386" r:id="rId8"/>
    <p:sldId id="387" r:id="rId9"/>
    <p:sldId id="345" r:id="rId10"/>
    <p:sldId id="346" r:id="rId11"/>
    <p:sldId id="347" r:id="rId12"/>
    <p:sldId id="348" r:id="rId13"/>
    <p:sldId id="349" r:id="rId14"/>
    <p:sldId id="388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61" r:id="rId23"/>
    <p:sldId id="359" r:id="rId24"/>
    <p:sldId id="389" r:id="rId25"/>
    <p:sldId id="360" r:id="rId26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1" autoAdjust="0"/>
    <p:restoredTop sz="77381" autoAdjust="0"/>
  </p:normalViewPr>
  <p:slideViewPr>
    <p:cSldViewPr snapToGrid="0" snapToObjects="1">
      <p:cViewPr varScale="1">
        <p:scale>
          <a:sx n="113" d="100"/>
          <a:sy n="113" d="100"/>
        </p:scale>
        <p:origin x="82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10/26/2022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59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810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301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281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016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996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3312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083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1122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672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5906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86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988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993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6270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5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10/26/2022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10/26/2022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617"/>
            <a:ext cx="8229600" cy="46408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19" y="1120291"/>
            <a:ext cx="8699081" cy="40232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6810D76-D02B-49BF-9132-694BEE6FEC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8149184" cy="1022350"/>
          </a:xfrm>
        </p:spPr>
        <p:txBody>
          <a:bodyPr anchor="t"/>
          <a:lstStyle>
            <a:lvl1pPr algn="l">
              <a:lnSpc>
                <a:spcPct val="100000"/>
              </a:lnSpc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First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494414"/>
            <a:ext cx="5111750" cy="4540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77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06252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4"/>
            <a:ext cx="5486400" cy="358408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4025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494750" y="43934"/>
            <a:ext cx="152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More SQL Fun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ct val="100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undermifflinpaper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msc508.com/phpMyAdmi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– Wednesday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More SQL Fun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851659" y="3469396"/>
            <a:ext cx="56402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en-US" sz="1200" dirty="0"/>
              <a:t>Chapters 2,6 from Database System Concepts, 6th Ed. by </a:t>
            </a:r>
            <a:r>
              <a:rPr lang="en-US" sz="1200" dirty="0" err="1"/>
              <a:t>Silberschatz</a:t>
            </a:r>
            <a:r>
              <a:rPr lang="en-US" sz="1200" dirty="0"/>
              <a:t>, </a:t>
            </a:r>
            <a:r>
              <a:rPr lang="en-US" sz="1200" dirty="0" err="1"/>
              <a:t>Korth</a:t>
            </a:r>
            <a:r>
              <a:rPr lang="en-US" sz="1200" dirty="0"/>
              <a:t>, Sudarshan, 2011 Chapters 3,4 from Database Management Systems, 3rd Ed. by Ramakrishnan, </a:t>
            </a:r>
            <a:r>
              <a:rPr lang="en-US" sz="1200" dirty="0" err="1"/>
              <a:t>Gehrke</a:t>
            </a:r>
            <a:r>
              <a:rPr lang="en-US" sz="1200" dirty="0"/>
              <a:t>, 2003</a:t>
            </a:r>
          </a:p>
          <a:p>
            <a:pPr marL="9525" marR="3810"/>
            <a:endParaRPr sz="1200" dirty="0">
              <a:latin typeface="Calibri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75001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SELECT clause</a:t>
            </a:r>
          </a:p>
          <a:p>
            <a:pPr>
              <a:spcBef>
                <a:spcPts val="1000"/>
              </a:spcBef>
              <a:spcAft>
                <a:spcPts val="20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first_name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employees;</a:t>
            </a:r>
            <a:endParaRPr lang="es-ES" altLang="es-ES" i="1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spcAft>
                <a:spcPts val="2000"/>
              </a:spcAft>
            </a:pPr>
            <a:r>
              <a:rPr lang="en-US" altLang="en-US" b="1" dirty="0"/>
              <a:t>SELECT DISTINCT </a:t>
            </a:r>
            <a:r>
              <a:rPr lang="en-US" altLang="en-US" i="1" dirty="0"/>
              <a:t>first_name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employees;</a:t>
            </a:r>
          </a:p>
          <a:p>
            <a:pPr>
              <a:spcBef>
                <a:spcPts val="1000"/>
              </a:spcBef>
              <a:spcAft>
                <a:spcPts val="2000"/>
              </a:spcAft>
            </a:pPr>
            <a:r>
              <a:rPr lang="en-US" altLang="en-US" b="1" dirty="0"/>
              <a:t>SELECT DISTINCT </a:t>
            </a:r>
            <a:r>
              <a:rPr lang="en-US" altLang="en-US" i="1" dirty="0"/>
              <a:t>first_name, last_name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employees;</a:t>
            </a:r>
          </a:p>
          <a:p>
            <a:pPr>
              <a:spcBef>
                <a:spcPts val="1000"/>
              </a:spcBef>
              <a:spcAft>
                <a:spcPts val="20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department_id </a:t>
            </a:r>
            <a:r>
              <a:rPr lang="en-US" altLang="en-US" b="1" dirty="0"/>
              <a:t>AS</a:t>
            </a:r>
            <a:r>
              <a:rPr lang="en-US" altLang="en-US" i="1" dirty="0"/>
              <a:t> ID, department_name </a:t>
            </a:r>
            <a:r>
              <a:rPr lang="en-US" altLang="en-US" b="1" dirty="0"/>
              <a:t>AS</a:t>
            </a:r>
            <a:r>
              <a:rPr lang="en-US" altLang="en-US" i="1" dirty="0"/>
              <a:t> Department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departments;</a:t>
            </a:r>
          </a:p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en-US" altLang="en-US" b="1" dirty="0"/>
              <a:t>SELECT</a:t>
            </a:r>
            <a:r>
              <a:rPr lang="en-US" altLang="en-US" dirty="0"/>
              <a:t> *</a:t>
            </a:r>
            <a:r>
              <a:rPr lang="en-US" altLang="en-US" i="1" dirty="0"/>
              <a:t> </a:t>
            </a:r>
            <a:r>
              <a:rPr lang="en-US" altLang="en-US" b="1" dirty="0"/>
              <a:t>FROM </a:t>
            </a:r>
            <a:r>
              <a:rPr lang="en-US" altLang="en-US" i="1" dirty="0"/>
              <a:t>employees;</a:t>
            </a:r>
            <a:endParaRPr lang="es-ES" altLang="es-ES" i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6794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SELECT clause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An attribute can be a literal or function:</a:t>
            </a:r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27 </a:t>
            </a:r>
            <a:r>
              <a:rPr lang="en-US" altLang="en-US" b="1" dirty="0"/>
              <a:t>FROM</a:t>
            </a:r>
            <a:r>
              <a:rPr lang="en-US" altLang="en-US" i="1" dirty="0"/>
              <a:t> dual;</a:t>
            </a:r>
            <a:br>
              <a:rPr lang="en-US" altLang="en-US" i="1" dirty="0"/>
            </a:br>
            <a:r>
              <a:rPr lang="en-US" altLang="en-US" b="1" dirty="0"/>
              <a:t>SELECT </a:t>
            </a:r>
            <a:r>
              <a:rPr lang="en-US" altLang="en-US" dirty="0"/>
              <a:t>now()</a:t>
            </a:r>
            <a:r>
              <a:rPr lang="en-US" altLang="en-US" i="1" dirty="0"/>
              <a:t> </a:t>
            </a:r>
            <a:r>
              <a:rPr lang="en-US" altLang="en-US" b="1" dirty="0"/>
              <a:t>FROM</a:t>
            </a:r>
            <a:r>
              <a:rPr lang="en-US" altLang="en-US" i="1" dirty="0"/>
              <a:t> dual;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An attribute can be a literal with </a:t>
            </a:r>
            <a:r>
              <a:rPr lang="en-US" b="1" dirty="0"/>
              <a:t>from</a:t>
            </a:r>
            <a:r>
              <a:rPr lang="en-US" dirty="0"/>
              <a:t> clause:</a:t>
            </a:r>
            <a:endParaRPr lang="en-US" altLang="en-US" i="1" dirty="0"/>
          </a:p>
          <a:p>
            <a:pPr lvl="2">
              <a:spcBef>
                <a:spcPts val="800"/>
              </a:spcBef>
              <a:spcAft>
                <a:spcPts val="800"/>
              </a:spcAft>
            </a:pPr>
            <a:r>
              <a:rPr lang="en-US" altLang="en-US" b="1" dirty="0"/>
              <a:t>SELECT </a:t>
            </a:r>
            <a:r>
              <a:rPr lang="en-US" altLang="en-US" dirty="0"/>
              <a:t>'</a:t>
            </a:r>
            <a:r>
              <a:rPr lang="en-US" altLang="en-US" i="1" dirty="0"/>
              <a:t>ASD</a:t>
            </a:r>
            <a:r>
              <a:rPr lang="en-US" altLang="en-US" dirty="0"/>
              <a:t>'</a:t>
            </a:r>
            <a:r>
              <a:rPr lang="en-US" altLang="en-US" i="1" dirty="0"/>
              <a:t> </a:t>
            </a:r>
            <a:r>
              <a:rPr lang="en-US" altLang="en-US" b="1" dirty="0"/>
              <a:t>AS</a:t>
            </a:r>
            <a:r>
              <a:rPr lang="en-US" altLang="en-US" i="1" dirty="0"/>
              <a:t> 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r>
              <a:rPr lang="en-US" altLang="en-US" i="1" dirty="0"/>
              <a:t>fOo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departments;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s-ES" dirty="0">
                <a:solidFill>
                  <a:srgbClr val="000000"/>
                </a:solidFill>
              </a:rPr>
              <a:t>The select clause can contain arithmetic and string expressions on constants or attributes of tuples</a:t>
            </a:r>
          </a:p>
          <a:p>
            <a:pPr lvl="2">
              <a:spcBef>
                <a:spcPts val="1000"/>
              </a:spcBef>
            </a:pPr>
            <a:r>
              <a:rPr lang="en-US" altLang="en-US" b="1" dirty="0"/>
              <a:t>SELECT  CONCAT</a:t>
            </a:r>
            <a:r>
              <a:rPr lang="en-US" altLang="en-US" dirty="0"/>
              <a:t>(</a:t>
            </a:r>
            <a:r>
              <a:rPr lang="en-US" altLang="en-US" i="1" dirty="0"/>
              <a:t>first_name,</a:t>
            </a:r>
            <a:r>
              <a:rPr lang="en-US" altLang="en-US" dirty="0"/>
              <a:t> '  ', </a:t>
            </a:r>
            <a:r>
              <a:rPr lang="en-US" altLang="en-US" i="1" dirty="0"/>
              <a:t>last_name</a:t>
            </a:r>
            <a:r>
              <a:rPr lang="en-US" altLang="en-US" dirty="0"/>
              <a:t>)</a:t>
            </a:r>
            <a:r>
              <a:rPr lang="en-US" altLang="en-US" i="1" dirty="0"/>
              <a:t>, salary*12</a:t>
            </a:r>
            <a:r>
              <a:rPr lang="en-US" altLang="en-US" b="1" dirty="0"/>
              <a:t> AS</a:t>
            </a:r>
            <a:r>
              <a:rPr lang="en-US" altLang="en-US" i="1" dirty="0"/>
              <a:t> 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r>
              <a:rPr lang="en-US" altLang="en-US" i="1" dirty="0"/>
              <a:t>ANNUAL SALARY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endParaRPr lang="en-US" altLang="en-US" i="1" dirty="0"/>
          </a:p>
          <a:p>
            <a:pPr lvl="2"/>
            <a:r>
              <a:rPr lang="en-US" altLang="en-US" b="1" dirty="0"/>
              <a:t>FROM </a:t>
            </a:r>
            <a:r>
              <a:rPr lang="en-US" altLang="en-US" i="1" dirty="0"/>
              <a:t>employees;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A0D7D-1939-442F-818B-43673330F63D}"/>
              </a:ext>
            </a:extLst>
          </p:cNvPr>
          <p:cNvCxnSpPr/>
          <p:nvPr/>
        </p:nvCxnSpPr>
        <p:spPr>
          <a:xfrm flipH="1">
            <a:off x="3592387" y="3075262"/>
            <a:ext cx="893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D1DB9C-9E30-4E65-BDE1-86AD2643C7E3}"/>
              </a:ext>
            </a:extLst>
          </p:cNvPr>
          <p:cNvSpPr txBox="1"/>
          <p:nvPr/>
        </p:nvSpPr>
        <p:spPr>
          <a:xfrm>
            <a:off x="4512175" y="2936762"/>
            <a:ext cx="4605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double quotes to enforce upper/lowercase formatting of column name</a:t>
            </a:r>
          </a:p>
        </p:txBody>
      </p:sp>
    </p:spTree>
    <p:extLst>
      <p:ext uri="{BB962C8B-B14F-4D97-AF65-F5344CB8AC3E}">
        <p14:creationId xmlns:p14="http://schemas.microsoft.com/office/powerpoint/2010/main" val="227066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93441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WHERE clause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where clause specifies conditions that the results must satisfy, corresponds to the selection predicate of the relational algebra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s-ES" dirty="0">
                <a:solidFill>
                  <a:srgbClr val="000000"/>
                </a:solidFill>
              </a:rPr>
              <a:t>Comparisons can be combined with logical connectives </a:t>
            </a:r>
            <a:r>
              <a:rPr lang="en-US" altLang="es-ES" b="1" dirty="0">
                <a:solidFill>
                  <a:srgbClr val="000000"/>
                </a:solidFill>
              </a:rPr>
              <a:t>AND</a:t>
            </a:r>
            <a:r>
              <a:rPr lang="en-US" altLang="es-ES" dirty="0">
                <a:solidFill>
                  <a:srgbClr val="000000"/>
                </a:solidFill>
              </a:rPr>
              <a:t>,</a:t>
            </a:r>
            <a:r>
              <a:rPr lang="en-US" altLang="es-ES" b="1" dirty="0">
                <a:solidFill>
                  <a:srgbClr val="000000"/>
                </a:solidFill>
              </a:rPr>
              <a:t> OR</a:t>
            </a:r>
            <a:r>
              <a:rPr lang="en-US" altLang="es-ES" dirty="0">
                <a:solidFill>
                  <a:srgbClr val="000000"/>
                </a:solidFill>
              </a:rPr>
              <a:t>,</a:t>
            </a:r>
            <a:r>
              <a:rPr lang="en-US" altLang="es-ES" b="1" dirty="0">
                <a:solidFill>
                  <a:srgbClr val="000000"/>
                </a:solidFill>
              </a:rPr>
              <a:t> NOT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s-ES" dirty="0">
                <a:solidFill>
                  <a:srgbClr val="000000"/>
                </a:solidFill>
              </a:rPr>
              <a:t>Special operators: </a:t>
            </a:r>
            <a:r>
              <a:rPr lang="en-US" altLang="es-ES" b="1" dirty="0">
                <a:solidFill>
                  <a:srgbClr val="000000"/>
                </a:solidFill>
              </a:rPr>
              <a:t>BETWEEN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b="1" dirty="0">
                <a:solidFill>
                  <a:srgbClr val="000000"/>
                </a:solidFill>
              </a:rPr>
              <a:t>IN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b="1" dirty="0">
                <a:solidFill>
                  <a:srgbClr val="000000"/>
                </a:solidFill>
              </a:rPr>
              <a:t>IS NULL</a:t>
            </a:r>
          </a:p>
          <a:p>
            <a:pPr lvl="1">
              <a:spcBef>
                <a:spcPts val="2000"/>
              </a:spcBef>
              <a:tabLst>
                <a:tab pos="1200150" algn="l"/>
              </a:tabLst>
            </a:pPr>
            <a:r>
              <a:rPr lang="es-ES" altLang="es-ES" sz="1400" b="1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	[DISTINCT] {*, 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[[as] 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lvl="1">
              <a:tabLst>
                <a:tab pos="1200150" algn="l"/>
              </a:tabLst>
            </a:pPr>
            <a:r>
              <a:rPr lang="es-ES" altLang="es-ES" sz="1400" b="1" dirty="0">
                <a:solidFill>
                  <a:srgbClr val="000000"/>
                </a:solidFill>
                <a:latin typeface="Courier New" pitchFamily="49" charset="0"/>
              </a:rPr>
              <a:t>FROM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 	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s-ES" alt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spcAft>
                <a:spcPts val="1000"/>
              </a:spcAft>
              <a:tabLst>
                <a:tab pos="1200150" algn="l"/>
              </a:tabLst>
            </a:pPr>
            <a:r>
              <a:rPr lang="es-ES" altLang="es-ES" sz="1400" b="1" dirty="0">
                <a:solidFill>
                  <a:srgbClr val="000000"/>
                </a:solidFill>
                <a:latin typeface="Courier New" pitchFamily="49" charset="0"/>
              </a:rPr>
              <a:t>WHERE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operand (&lt; | &lt;= | = | &lt;&gt; | &gt;= | &gt;) operand 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[and | or | not ...];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s-E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95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81157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WHERE clause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department_id 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department_id = 110;</a:t>
            </a: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</a:t>
            </a:r>
            <a:r>
              <a:rPr lang="es-ES" i="1" dirty="0"/>
              <a:t>manager_id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s-ES" i="1" dirty="0"/>
              <a:t>manager_id</a:t>
            </a:r>
            <a:r>
              <a:rPr lang="en-US" altLang="en-US" i="1" dirty="0"/>
              <a:t>  </a:t>
            </a:r>
            <a:r>
              <a:rPr lang="en-US" altLang="en-US" b="1" dirty="0"/>
              <a:t>IN</a:t>
            </a:r>
            <a:r>
              <a:rPr lang="en-US" altLang="en-US" i="1" dirty="0"/>
              <a:t> (100, 145, 146);</a:t>
            </a:r>
          </a:p>
          <a:p>
            <a:pPr>
              <a:spcBef>
                <a:spcPts val="1000"/>
              </a:spcBef>
              <a:spcAft>
                <a:spcPts val="5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</a:t>
            </a:r>
            <a:r>
              <a:rPr lang="es-ES" i="1" dirty="0"/>
              <a:t>manager_id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s-ES" i="1" dirty="0"/>
              <a:t>manager_id</a:t>
            </a:r>
            <a:r>
              <a:rPr lang="en-US" altLang="en-US" i="1" dirty="0"/>
              <a:t>  = 100 </a:t>
            </a:r>
            <a:r>
              <a:rPr lang="en-US" altLang="en-US" b="1" dirty="0"/>
              <a:t>OR</a:t>
            </a:r>
            <a:r>
              <a:rPr lang="en-US" altLang="en-US" i="1" dirty="0"/>
              <a:t> </a:t>
            </a:r>
            <a:r>
              <a:rPr lang="es-ES" i="1" dirty="0"/>
              <a:t>manager_id =</a:t>
            </a:r>
            <a:r>
              <a:rPr lang="en-US" altLang="en-US" i="1" dirty="0"/>
              <a:t> 145 </a:t>
            </a:r>
            <a:r>
              <a:rPr lang="en-US" altLang="en-US" b="1" dirty="0"/>
              <a:t>OR</a:t>
            </a:r>
            <a:r>
              <a:rPr lang="en-US" altLang="en-US" i="1" dirty="0"/>
              <a:t> </a:t>
            </a:r>
            <a:r>
              <a:rPr lang="es-ES" i="1" dirty="0"/>
              <a:t>manager_id =</a:t>
            </a:r>
            <a:r>
              <a:rPr lang="en-US" altLang="en-US" i="1" dirty="0"/>
              <a:t> 146;</a:t>
            </a: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</a:t>
            </a:r>
            <a:r>
              <a:rPr lang="es-ES" i="1" dirty="0"/>
              <a:t>job_id, manager_id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s-ES" i="1" dirty="0" err="1"/>
              <a:t>manager_id</a:t>
            </a:r>
            <a:r>
              <a:rPr lang="es-ES" i="1" dirty="0"/>
              <a:t> </a:t>
            </a:r>
            <a:r>
              <a:rPr lang="en-US" altLang="en-US" b="1" dirty="0"/>
              <a:t>IS NULL</a:t>
            </a:r>
            <a:r>
              <a:rPr lang="en-US" altLang="en-US" i="1" dirty="0"/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750B0-61AA-4DEE-B085-E7BC77D7C307}"/>
              </a:ext>
            </a:extLst>
          </p:cNvPr>
          <p:cNvSpPr/>
          <p:nvPr/>
        </p:nvSpPr>
        <p:spPr>
          <a:xfrm>
            <a:off x="4666325" y="11049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salary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salary &lt; 10000;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DF09CC-550B-427C-89FD-155319891D75}"/>
              </a:ext>
            </a:extLst>
          </p:cNvPr>
          <p:cNvSpPr/>
          <p:nvPr/>
        </p:nvSpPr>
        <p:spPr>
          <a:xfrm>
            <a:off x="4199914" y="2200216"/>
            <a:ext cx="4921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n-US" b="1" dirty="0"/>
              <a:t>SELECT </a:t>
            </a:r>
            <a:r>
              <a:rPr lang="en-US" altLang="en-US" i="1" dirty="0"/>
              <a:t>last_name, salary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br>
              <a:rPr lang="en-US" altLang="en-US" dirty="0"/>
            </a:br>
            <a:r>
              <a:rPr lang="en-US" altLang="en-US" b="1" dirty="0"/>
              <a:t>WHERE </a:t>
            </a:r>
            <a:r>
              <a:rPr lang="en-US" altLang="en-US" i="1" dirty="0"/>
              <a:t>salary </a:t>
            </a:r>
            <a:r>
              <a:rPr lang="en-US" altLang="en-US" b="1" dirty="0"/>
              <a:t>BETWEEN</a:t>
            </a:r>
            <a:r>
              <a:rPr lang="en-US" altLang="en-US" i="1" dirty="0"/>
              <a:t> 10000 </a:t>
            </a:r>
            <a:r>
              <a:rPr lang="en-US" altLang="en-US" b="1" dirty="0"/>
              <a:t>AND</a:t>
            </a:r>
            <a:r>
              <a:rPr lang="en-US" altLang="en-US" i="1" dirty="0"/>
              <a:t> 12000;</a:t>
            </a:r>
          </a:p>
        </p:txBody>
      </p:sp>
    </p:spTree>
    <p:extLst>
      <p:ext uri="{BB962C8B-B14F-4D97-AF65-F5344CB8AC3E}">
        <p14:creationId xmlns:p14="http://schemas.microsoft.com/office/powerpoint/2010/main" val="39707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0881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 the annual salary of all employees as 12 x the monthly salary (attribute </a:t>
            </a:r>
            <a:r>
              <a:rPr lang="en-US" i="1" dirty="0"/>
              <a:t>salary</a:t>
            </a:r>
            <a:r>
              <a:rPr lang="en-US" dirty="0"/>
              <a:t>) plus a commission percentage of the monthly salary (attribute </a:t>
            </a:r>
            <a:r>
              <a:rPr lang="en-US" i="1" dirty="0"/>
              <a:t>commission_pct </a:t>
            </a:r>
            <a:r>
              <a:rPr lang="en-US" dirty="0"/>
              <a:t>ranged [0-1) ). Show results in the form: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spcBef>
                <a:spcPts val="1000"/>
              </a:spcBef>
            </a:pPr>
            <a:r>
              <a:rPr lang="en-US" altLang="es-ES" u="sng" dirty="0">
                <a:solidFill>
                  <a:srgbClr val="000000"/>
                </a:solidFill>
              </a:rPr>
              <a:t>Name			Salary	Annual </a:t>
            </a:r>
          </a:p>
          <a:p>
            <a:pPr lvl="2"/>
            <a:r>
              <a:rPr lang="en-US" altLang="es-ES" dirty="0">
                <a:solidFill>
                  <a:srgbClr val="000000"/>
                </a:solidFill>
              </a:rPr>
              <a:t>Russell, John		14000	173600</a:t>
            </a:r>
          </a:p>
          <a:p>
            <a:pPr lvl="2"/>
            <a:r>
              <a:rPr lang="en-US" altLang="es-ES" dirty="0">
                <a:solidFill>
                  <a:srgbClr val="000000"/>
                </a:solidFill>
              </a:rPr>
              <a:t>…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s-ES" dirty="0">
                <a:solidFill>
                  <a:srgbClr val="000000"/>
                </a:solidFill>
              </a:rPr>
              <a:t>	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F754F4-CC6B-46C4-B77C-88162B9D2713}"/>
              </a:ext>
            </a:extLst>
          </p:cNvPr>
          <p:cNvCxnSpPr>
            <a:cxnSpLocks/>
          </p:cNvCxnSpPr>
          <p:nvPr/>
        </p:nvCxnSpPr>
        <p:spPr>
          <a:xfrm flipH="1">
            <a:off x="1616892" y="2557068"/>
            <a:ext cx="434340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54C116-92FC-4FBB-B8D5-E43818D7D988}"/>
              </a:ext>
            </a:extLst>
          </p:cNvPr>
          <p:cNvCxnSpPr>
            <a:cxnSpLocks/>
          </p:cNvCxnSpPr>
          <p:nvPr/>
        </p:nvCxnSpPr>
        <p:spPr>
          <a:xfrm flipH="1">
            <a:off x="3582852" y="2557068"/>
            <a:ext cx="2377440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A3B836-1C6D-458D-A246-0139CED8ACB0}"/>
              </a:ext>
            </a:extLst>
          </p:cNvPr>
          <p:cNvCxnSpPr>
            <a:cxnSpLocks/>
          </p:cNvCxnSpPr>
          <p:nvPr/>
        </p:nvCxnSpPr>
        <p:spPr>
          <a:xfrm flipH="1">
            <a:off x="4396668" y="2557068"/>
            <a:ext cx="1563624" cy="67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29B78-3289-4C93-8218-BA915BF7908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147245" y="4065829"/>
            <a:ext cx="3886200" cy="53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371048-2707-46C8-A144-2CAFD3178354}"/>
              </a:ext>
            </a:extLst>
          </p:cNvPr>
          <p:cNvSpPr/>
          <p:nvPr/>
        </p:nvSpPr>
        <p:spPr>
          <a:xfrm>
            <a:off x="5960292" y="2411499"/>
            <a:ext cx="27114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Format of the column header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966635-9A5B-49BE-A52C-962EC8FE163C}"/>
              </a:ext>
            </a:extLst>
          </p:cNvPr>
          <p:cNvSpPr/>
          <p:nvPr/>
        </p:nvSpPr>
        <p:spPr>
          <a:xfrm>
            <a:off x="6033445" y="4426956"/>
            <a:ext cx="27114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Format of the data output</a:t>
            </a:r>
          </a:p>
        </p:txBody>
      </p:sp>
    </p:spTree>
    <p:extLst>
      <p:ext uri="{BB962C8B-B14F-4D97-AF65-F5344CB8AC3E}">
        <p14:creationId xmlns:p14="http://schemas.microsoft.com/office/powerpoint/2010/main" val="349932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17009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 (uses HR database, 202310_hr_&lt;your EID&gt;)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 the annual salary of all employees as 12 x the monthly salary (attribute </a:t>
            </a:r>
            <a:r>
              <a:rPr lang="en-US" i="1" dirty="0"/>
              <a:t>salary</a:t>
            </a:r>
            <a:r>
              <a:rPr lang="en-US" dirty="0"/>
              <a:t>) plus a commission percentage of the monthly salary (attribute </a:t>
            </a:r>
            <a:r>
              <a:rPr lang="en-US" i="1" dirty="0"/>
              <a:t>commission_pct </a:t>
            </a:r>
            <a:r>
              <a:rPr lang="en-US" dirty="0"/>
              <a:t>ranged [0-1) ).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en-US" altLang="es-ES" b="1" dirty="0">
              <a:solidFill>
                <a:srgbClr val="000000"/>
              </a:solidFill>
            </a:endParaRP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CONCAT</a:t>
            </a:r>
            <a:r>
              <a:rPr lang="en-US" altLang="es-ES" dirty="0">
                <a:solidFill>
                  <a:srgbClr val="000000"/>
                </a:solidFill>
              </a:rPr>
              <a:t>(</a:t>
            </a:r>
            <a:r>
              <a:rPr lang="en-US" altLang="es-ES" i="1" dirty="0">
                <a:solidFill>
                  <a:srgbClr val="000000"/>
                </a:solidFill>
              </a:rPr>
              <a:t>last_name,</a:t>
            </a:r>
            <a:r>
              <a:rPr lang="en-US" altLang="es-ES" dirty="0">
                <a:solidFill>
                  <a:srgbClr val="000000"/>
                </a:solidFill>
              </a:rPr>
              <a:t> ', ', </a:t>
            </a:r>
            <a:r>
              <a:rPr lang="en-US" altLang="es-ES" i="1" dirty="0">
                <a:solidFill>
                  <a:srgbClr val="000000"/>
                </a:solidFill>
              </a:rPr>
              <a:t>first_name</a:t>
            </a:r>
            <a:r>
              <a:rPr lang="en-US" altLang="es-ES" dirty="0">
                <a:solidFill>
                  <a:srgbClr val="000000"/>
                </a:solidFill>
              </a:rPr>
              <a:t>)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"Name",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"Salary", </a:t>
            </a:r>
            <a:r>
              <a:rPr lang="en-US" altLang="es-ES" i="1" dirty="0">
                <a:solidFill>
                  <a:srgbClr val="000000"/>
                </a:solidFill>
              </a:rPr>
              <a:t>salary*12+commission_pct*salary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"Annual"</a:t>
            </a:r>
            <a:br>
              <a:rPr lang="en-US" altLang="es-ES" dirty="0">
                <a:solidFill>
                  <a:srgbClr val="000000"/>
                </a:solidFill>
              </a:rPr>
            </a:b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r>
              <a:rPr lang="en-US" altLang="es-ES" dirty="0">
                <a:solidFill>
                  <a:srgbClr val="000000"/>
                </a:solidFill>
              </a:rPr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158779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63661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 the annual salary of all employees as 12 x the monthly salary (attribute </a:t>
            </a:r>
            <a:r>
              <a:rPr lang="en-US" i="1" dirty="0"/>
              <a:t>salary</a:t>
            </a:r>
            <a:r>
              <a:rPr lang="en-US" dirty="0"/>
              <a:t>) plus a commission percentage of the monthly salary (attribute </a:t>
            </a:r>
            <a:r>
              <a:rPr lang="en-US" i="1" dirty="0"/>
              <a:t>commission_pct </a:t>
            </a:r>
            <a:r>
              <a:rPr lang="en-US" dirty="0"/>
              <a:t>ranged [0-1) ).</a:t>
            </a:r>
            <a:endParaRPr lang="en-US" altLang="es-ES" b="1" dirty="0">
              <a:solidFill>
                <a:srgbClr val="000000"/>
              </a:solidFill>
            </a:endParaRP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CONCAT</a:t>
            </a:r>
            <a:r>
              <a:rPr lang="en-US" altLang="es-ES" dirty="0">
                <a:solidFill>
                  <a:srgbClr val="000000"/>
                </a:solidFill>
              </a:rPr>
              <a:t>(</a:t>
            </a:r>
            <a:r>
              <a:rPr lang="en-US" altLang="es-ES" i="1" dirty="0">
                <a:solidFill>
                  <a:srgbClr val="000000"/>
                </a:solidFill>
              </a:rPr>
              <a:t>last_name,</a:t>
            </a:r>
            <a:r>
              <a:rPr lang="en-US" altLang="es-ES" dirty="0">
                <a:solidFill>
                  <a:srgbClr val="000000"/>
                </a:solidFill>
              </a:rPr>
              <a:t> ', ', </a:t>
            </a:r>
            <a:r>
              <a:rPr lang="en-US" altLang="es-ES" i="1" dirty="0">
                <a:solidFill>
                  <a:srgbClr val="000000"/>
                </a:solidFill>
              </a:rPr>
              <a:t>first_name</a:t>
            </a:r>
            <a:r>
              <a:rPr lang="en-US" altLang="es-ES" dirty="0">
                <a:solidFill>
                  <a:srgbClr val="000000"/>
                </a:solidFill>
              </a:rPr>
              <a:t>)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"Name",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"Salary", </a:t>
            </a:r>
            <a:r>
              <a:rPr lang="en-US" altLang="es-ES" i="1" dirty="0">
                <a:solidFill>
                  <a:srgbClr val="000000"/>
                </a:solidFill>
              </a:rPr>
              <a:t>salary*12+commission_pct*salary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"Annual"</a:t>
            </a:r>
            <a:br>
              <a:rPr lang="en-US" altLang="es-ES" dirty="0">
                <a:solidFill>
                  <a:srgbClr val="000000"/>
                </a:solidFill>
              </a:rPr>
            </a:b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r>
              <a:rPr lang="en-US" altLang="es-ES" dirty="0">
                <a:solidFill>
                  <a:srgbClr val="000000"/>
                </a:solidFill>
              </a:rPr>
              <a:t>;	</a:t>
            </a:r>
          </a:p>
        </p:txBody>
      </p:sp>
      <p:pic>
        <p:nvPicPr>
          <p:cNvPr id="8" name="Picture 2" descr="http://pinkie.ponychan.net/chan/files/src/132934674187.jpg">
            <a:extLst>
              <a:ext uri="{FF2B5EF4-FFF2-40B4-BE49-F238E27FC236}">
                <a16:creationId xmlns:a16="http://schemas.microsoft.com/office/drawing/2014/main" id="{968AFD39-74A5-4C18-B4B2-9FB42B45E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959" b="8852"/>
          <a:stretch>
            <a:fillRect/>
          </a:stretch>
        </p:blipFill>
        <p:spPr bwMode="auto">
          <a:xfrm>
            <a:off x="5039953" y="3380412"/>
            <a:ext cx="2233306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0A0D39-4CE6-45E3-88EE-CD61C1C6B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81" y="3224837"/>
            <a:ext cx="2803256" cy="174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5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IFNULL for NULL values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IFNULL(</a:t>
            </a:r>
            <a:r>
              <a:rPr lang="en-US" i="1" dirty="0"/>
              <a:t>expr1,expr2</a:t>
            </a:r>
            <a:r>
              <a:rPr lang="en-US" dirty="0"/>
              <a:t>) replaces </a:t>
            </a:r>
            <a:r>
              <a:rPr lang="en-US" b="1" i="1" dirty="0"/>
              <a:t>NULL</a:t>
            </a:r>
            <a:r>
              <a:rPr lang="en-US" dirty="0"/>
              <a:t> with a value in the results of a query.</a:t>
            </a:r>
          </a:p>
          <a:p>
            <a:pPr marL="1257300" lvl="2" indent="-342900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expr1</a:t>
            </a:r>
            <a:r>
              <a:rPr lang="en-US" dirty="0"/>
              <a:t> is </a:t>
            </a:r>
            <a:r>
              <a:rPr lang="en-US" b="1" dirty="0"/>
              <a:t>NOT </a:t>
            </a:r>
            <a:r>
              <a:rPr lang="en-US" b="1" i="1" dirty="0"/>
              <a:t>NULL</a:t>
            </a:r>
            <a:r>
              <a:rPr lang="en-US" dirty="0"/>
              <a:t>, then IFNULL returns </a:t>
            </a:r>
            <a:r>
              <a:rPr lang="en-US" i="1" dirty="0"/>
              <a:t>expr1</a:t>
            </a:r>
          </a:p>
          <a:p>
            <a:pPr marL="1257300" lvl="2" indent="-342900">
              <a:spcBef>
                <a:spcPts val="100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expr1</a:t>
            </a:r>
            <a:r>
              <a:rPr lang="en-US" dirty="0"/>
              <a:t> is </a:t>
            </a:r>
            <a:r>
              <a:rPr lang="en-US" b="1" i="1" dirty="0"/>
              <a:t>NULL</a:t>
            </a:r>
            <a:r>
              <a:rPr lang="en-US" dirty="0"/>
              <a:t>, then IFNULL returns </a:t>
            </a:r>
            <a:r>
              <a:rPr lang="en-US" i="1" dirty="0"/>
              <a:t>expr2</a:t>
            </a:r>
            <a:endParaRPr lang="en-US" dirty="0"/>
          </a:p>
          <a:p>
            <a:pPr lvl="1"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CONCAT</a:t>
            </a:r>
            <a:r>
              <a:rPr lang="en-US" altLang="es-ES" dirty="0">
                <a:solidFill>
                  <a:srgbClr val="000000"/>
                </a:solidFill>
              </a:rPr>
              <a:t>(</a:t>
            </a:r>
            <a:r>
              <a:rPr lang="en-US" altLang="es-ES" i="1" dirty="0">
                <a:solidFill>
                  <a:srgbClr val="000000"/>
                </a:solidFill>
              </a:rPr>
              <a:t>last_name,</a:t>
            </a:r>
            <a:r>
              <a:rPr lang="en-US" altLang="es-ES" dirty="0">
                <a:solidFill>
                  <a:srgbClr val="000000"/>
                </a:solidFill>
              </a:rPr>
              <a:t> ', ', </a:t>
            </a:r>
            <a:r>
              <a:rPr lang="en-US" altLang="es-ES" i="1" dirty="0">
                <a:solidFill>
                  <a:srgbClr val="000000"/>
                </a:solidFill>
              </a:rPr>
              <a:t>first_name</a:t>
            </a:r>
            <a:r>
              <a:rPr lang="en-US" altLang="es-ES" dirty="0">
                <a:solidFill>
                  <a:srgbClr val="000000"/>
                </a:solidFill>
              </a:rPr>
              <a:t>)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"Name",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"Salary", </a:t>
            </a:r>
            <a:r>
              <a:rPr lang="en-US" altLang="es-ES" i="1" dirty="0">
                <a:solidFill>
                  <a:srgbClr val="000000"/>
                </a:solidFill>
              </a:rPr>
              <a:t>salary*12+</a:t>
            </a:r>
            <a:r>
              <a:rPr lang="en-US" dirty="0"/>
              <a:t> IFNULL</a:t>
            </a:r>
            <a:r>
              <a:rPr lang="en-US" altLang="es-ES" i="1" dirty="0">
                <a:solidFill>
                  <a:srgbClr val="000000"/>
                </a:solidFill>
              </a:rPr>
              <a:t>(commission_pct,0)*salary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AS</a:t>
            </a:r>
            <a:r>
              <a:rPr lang="en-US" altLang="es-ES" dirty="0">
                <a:solidFill>
                  <a:srgbClr val="000000"/>
                </a:solidFill>
              </a:rPr>
              <a:t> "Annual"</a:t>
            </a:r>
          </a:p>
          <a:p>
            <a:pPr lvl="1"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r>
              <a:rPr lang="en-US" altLang="es-ES" dirty="0">
                <a:solidFill>
                  <a:srgbClr val="000000"/>
                </a:solidFill>
              </a:rPr>
              <a:t>;</a:t>
            </a:r>
          </a:p>
          <a:p>
            <a:pPr lvl="1"/>
            <a:endParaRPr lang="en-US" altLang="es-ES" b="1" dirty="0">
              <a:solidFill>
                <a:srgbClr val="000000"/>
              </a:solidFill>
            </a:endParaRPr>
          </a:p>
          <a:p>
            <a:pPr lvl="1"/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n-US" i="1" dirty="0">
                <a:solidFill>
                  <a:srgbClr val="000000"/>
                </a:solidFill>
              </a:rPr>
              <a:t> last_name, </a:t>
            </a:r>
            <a:r>
              <a:rPr lang="en-US" dirty="0"/>
              <a:t>IFNULL</a:t>
            </a:r>
            <a:r>
              <a:rPr lang="en-US" altLang="en-US" i="1" dirty="0">
                <a:solidFill>
                  <a:srgbClr val="000000"/>
                </a:solidFill>
              </a:rPr>
              <a:t>(</a:t>
            </a:r>
            <a:r>
              <a:rPr lang="en-US" altLang="en-US" i="1" dirty="0" err="1">
                <a:solidFill>
                  <a:srgbClr val="000000"/>
                </a:solidFill>
              </a:rPr>
              <a:t>commission_pct</a:t>
            </a:r>
            <a:r>
              <a:rPr lang="en-US" altLang="en-US" i="1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</a:rPr>
              <a:t>'</a:t>
            </a:r>
            <a:r>
              <a:rPr lang="en-US" altLang="en-US" i="1" dirty="0">
                <a:solidFill>
                  <a:srgbClr val="000000"/>
                </a:solidFill>
              </a:rPr>
              <a:t>Not Applicable</a:t>
            </a:r>
            <a:r>
              <a:rPr lang="en-US" altLang="en-US" dirty="0">
                <a:solidFill>
                  <a:srgbClr val="000000"/>
                </a:solidFill>
              </a:rPr>
              <a:t>'</a:t>
            </a:r>
            <a:r>
              <a:rPr lang="en-US" altLang="en-US" i="1" dirty="0">
                <a:solidFill>
                  <a:srgbClr val="000000"/>
                </a:solidFill>
              </a:rPr>
              <a:t>)</a:t>
            </a:r>
          </a:p>
          <a:p>
            <a:pPr lvl="1">
              <a:spcAft>
                <a:spcPts val="1000"/>
              </a:spcAft>
            </a:pPr>
            <a:r>
              <a:rPr lang="en-US" altLang="en-US" b="1" dirty="0">
                <a:solidFill>
                  <a:srgbClr val="000000"/>
                </a:solidFill>
              </a:rPr>
              <a:t>AS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r>
              <a:rPr lang="en-US" altLang="en-US" i="1" dirty="0">
                <a:solidFill>
                  <a:srgbClr val="000000"/>
                </a:solidFill>
              </a:rPr>
              <a:t>COMMISSION</a:t>
            </a:r>
            <a:r>
              <a:rPr lang="en-US" altLang="es-ES" dirty="0">
                <a:solidFill>
                  <a:srgbClr val="000000"/>
                </a:solidFill>
              </a:rPr>
              <a:t>"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FROM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i="1" dirty="0">
                <a:solidFill>
                  <a:srgbClr val="000000"/>
                </a:solidFill>
              </a:rPr>
              <a:t>employees;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NULL</a:t>
            </a:r>
            <a:r>
              <a:rPr lang="en-US" dirty="0"/>
              <a:t> signifies an unknown value or that a value does not exist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8395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2933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STRING operations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operator </a:t>
            </a:r>
            <a:r>
              <a:rPr lang="en-US" b="1" dirty="0"/>
              <a:t>LIKE</a:t>
            </a:r>
            <a:r>
              <a:rPr lang="en-US" dirty="0"/>
              <a:t> uses patterns (</a:t>
            </a:r>
            <a:r>
              <a:rPr lang="en-US" b="1" dirty="0"/>
              <a:t>case insensitive</a:t>
            </a:r>
            <a:r>
              <a:rPr lang="en-US" dirty="0"/>
              <a:t>) (use </a:t>
            </a:r>
            <a:r>
              <a:rPr lang="en-US" b="1" dirty="0"/>
              <a:t>LIKE BINARY </a:t>
            </a:r>
            <a:r>
              <a:rPr lang="en-US" dirty="0"/>
              <a:t>for </a:t>
            </a:r>
            <a:r>
              <a:rPr lang="en-US" b="1" dirty="0"/>
              <a:t>case sensitive</a:t>
            </a:r>
            <a:r>
              <a:rPr lang="en-US" dirty="0"/>
              <a:t>) for string-matching operations using two special characters: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/>
              <a:t>percentage ( % ) matches </a:t>
            </a:r>
            <a:r>
              <a:rPr lang="en-US" b="1" dirty="0"/>
              <a:t>any substring </a:t>
            </a:r>
            <a:r>
              <a:rPr lang="en-US" dirty="0"/>
              <a:t>(none or many characters)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/>
              <a:t>underscore ( _ ) matches </a:t>
            </a:r>
            <a:r>
              <a:rPr lang="en-US" b="1" dirty="0"/>
              <a:t>any single character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'Intro%' 		matches any string beginning with “Intro”</a:t>
            </a:r>
          </a:p>
          <a:p>
            <a:pPr lvl="1"/>
            <a:r>
              <a:rPr lang="en-US" dirty="0"/>
              <a:t>'%Comp%' 	matches any string containing “Comp” as a substring</a:t>
            </a:r>
          </a:p>
          <a:p>
            <a:pPr lvl="1"/>
            <a:r>
              <a:rPr lang="en-US" dirty="0"/>
              <a:t>'_ _ _' 		matches any string of exactly three characters</a:t>
            </a:r>
          </a:p>
          <a:p>
            <a:pPr lvl="1"/>
            <a:r>
              <a:rPr lang="en-US" dirty="0"/>
              <a:t>'_ _ _ %' 		matches any string of at least three characters</a:t>
            </a:r>
          </a:p>
          <a:p>
            <a:pPr lvl="1"/>
            <a:r>
              <a:rPr lang="en-US" dirty="0"/>
              <a:t>'%_ a _ ' 		same as before but the second to the last letter is 'a'</a:t>
            </a:r>
          </a:p>
        </p:txBody>
      </p:sp>
    </p:spTree>
    <p:extLst>
      <p:ext uri="{BB962C8B-B14F-4D97-AF65-F5344CB8AC3E}">
        <p14:creationId xmlns:p14="http://schemas.microsoft.com/office/powerpoint/2010/main" val="77517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STRING operations</a:t>
            </a:r>
          </a:p>
          <a:p>
            <a:pPr lvl="1"/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 lvl="1">
              <a:spcAft>
                <a:spcPts val="15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LIKE</a:t>
            </a:r>
            <a:r>
              <a:rPr lang="en-US" altLang="es-ES" dirty="0">
                <a:solidFill>
                  <a:srgbClr val="000000"/>
                </a:solidFill>
              </a:rPr>
              <a:t> 'Mc%';</a:t>
            </a:r>
          </a:p>
          <a:p>
            <a:pPr lvl="1"/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 lvl="1">
              <a:spcAft>
                <a:spcPts val="15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LIKE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BINARY</a:t>
            </a:r>
            <a:r>
              <a:rPr lang="en-US" altLang="es-ES" dirty="0">
                <a:solidFill>
                  <a:srgbClr val="000000"/>
                </a:solidFill>
              </a:rPr>
              <a:t> 'MC%';</a:t>
            </a:r>
          </a:p>
          <a:p>
            <a:pPr lvl="1"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first_name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 lvl="1">
              <a:spcAft>
                <a:spcPts val="15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first_name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LIKE</a:t>
            </a:r>
            <a:r>
              <a:rPr lang="en-US" altLang="es-ES" dirty="0">
                <a:solidFill>
                  <a:srgbClr val="000000"/>
                </a:solidFill>
              </a:rPr>
              <a:t> 'D__</a:t>
            </a:r>
            <a:r>
              <a:rPr lang="en-US" altLang="es-ES" dirty="0" err="1">
                <a:solidFill>
                  <a:srgbClr val="000000"/>
                </a:solidFill>
              </a:rPr>
              <a:t>i</a:t>
            </a:r>
            <a:r>
              <a:rPr lang="en-US" altLang="es-ES" dirty="0">
                <a:solidFill>
                  <a:srgbClr val="000000"/>
                </a:solidFill>
              </a:rPr>
              <a:t>%';</a:t>
            </a:r>
          </a:p>
          <a:p>
            <a:pPr lvl="1"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phone_number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 lvl="1">
              <a:spcAft>
                <a:spcPts val="15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phone_number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LIKE</a:t>
            </a:r>
            <a:r>
              <a:rPr lang="en-US" altLang="es-ES" dirty="0">
                <a:solidFill>
                  <a:srgbClr val="000000"/>
                </a:solidFill>
              </a:rPr>
              <a:t> '%123%';</a:t>
            </a:r>
          </a:p>
          <a:p>
            <a:pPr lvl="1"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phone_number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 lvl="1">
              <a:spcAft>
                <a:spcPts val="15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phone_number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LIKE</a:t>
            </a:r>
            <a:r>
              <a:rPr lang="en-US" altLang="es-ES" dirty="0">
                <a:solidFill>
                  <a:srgbClr val="000000"/>
                </a:solidFill>
              </a:rPr>
              <a:t> '%.123.%';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260620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Homework due NEXT WEEK Monday, 10/31</a:t>
            </a:r>
          </a:p>
          <a:p>
            <a:r>
              <a:rPr lang="en-US" sz="2400" dirty="0"/>
              <a:t>Quiz 4 TENTATIVELY scheduled for next Wed. 11/2</a:t>
            </a:r>
          </a:p>
          <a:p>
            <a:r>
              <a:rPr lang="en-US" sz="2400" dirty="0"/>
              <a:t>Passwords in MySQL – use “SET PASSWORD” command!</a:t>
            </a:r>
          </a:p>
          <a:p>
            <a:pPr lvl="1"/>
            <a:r>
              <a:rPr lang="en-US" sz="1600" dirty="0"/>
              <a:t>Doesn’t always work!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B817F-CE6F-498D-AFF0-6D7BF994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61" y="3234652"/>
            <a:ext cx="8038672" cy="11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0633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Logical operators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AND, OR, NOT as in Boolean algebra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Operator precedence:</a:t>
            </a:r>
          </a:p>
          <a:p>
            <a:pPr lvl="2"/>
            <a:r>
              <a:rPr lang="en-US" sz="1100" dirty="0"/>
              <a:t>INTERVAL</a:t>
            </a:r>
          </a:p>
          <a:p>
            <a:pPr lvl="2"/>
            <a:r>
              <a:rPr lang="en-US" sz="1100" dirty="0"/>
              <a:t>BINARY, COLLATE</a:t>
            </a:r>
          </a:p>
          <a:p>
            <a:pPr lvl="2"/>
            <a:r>
              <a:rPr lang="en-US" sz="1100" dirty="0"/>
              <a:t>!</a:t>
            </a:r>
          </a:p>
          <a:p>
            <a:pPr lvl="2"/>
            <a:r>
              <a:rPr lang="en-US" sz="1100" dirty="0"/>
              <a:t>- (unary minus), ~ (unary bit inversion)</a:t>
            </a:r>
          </a:p>
          <a:p>
            <a:pPr lvl="2"/>
            <a:r>
              <a:rPr lang="en-US" sz="1100" dirty="0"/>
              <a:t>^</a:t>
            </a:r>
          </a:p>
          <a:p>
            <a:pPr lvl="2"/>
            <a:r>
              <a:rPr lang="en-US" sz="1100" dirty="0"/>
              <a:t>*, /, DIV, %, MOD</a:t>
            </a:r>
          </a:p>
          <a:p>
            <a:pPr lvl="2"/>
            <a:r>
              <a:rPr lang="en-US" sz="1100" dirty="0"/>
              <a:t>-, +</a:t>
            </a:r>
          </a:p>
          <a:p>
            <a:pPr lvl="2"/>
            <a:r>
              <a:rPr lang="en-US" sz="1100" dirty="0"/>
              <a:t>&lt;&lt;, &gt;&gt;</a:t>
            </a:r>
          </a:p>
          <a:p>
            <a:pPr lvl="2"/>
            <a:r>
              <a:rPr lang="en-US" sz="1100" dirty="0"/>
              <a:t>&amp;</a:t>
            </a:r>
          </a:p>
          <a:p>
            <a:pPr lvl="2"/>
            <a:r>
              <a:rPr lang="en-US" sz="1100" dirty="0"/>
              <a:t>|</a:t>
            </a:r>
          </a:p>
          <a:p>
            <a:pPr lvl="2"/>
            <a:r>
              <a:rPr lang="en-US" sz="1100" dirty="0"/>
              <a:t>= (comparison), &lt;=&gt;, &gt;=, &gt;, &lt;=, &lt;, &lt;&gt;, !=, IS, LIKE, REGEXP, IN</a:t>
            </a:r>
          </a:p>
          <a:p>
            <a:pPr lvl="2"/>
            <a:r>
              <a:rPr lang="en-US" sz="1100" dirty="0"/>
              <a:t>BETWEEN, CASE, WHEN, THEN, ELSE</a:t>
            </a:r>
          </a:p>
          <a:p>
            <a:pPr lvl="2"/>
            <a:r>
              <a:rPr lang="en-US" sz="1100" dirty="0"/>
              <a:t>NOT</a:t>
            </a:r>
          </a:p>
          <a:p>
            <a:pPr lvl="2"/>
            <a:r>
              <a:rPr lang="en-US" sz="1100" dirty="0"/>
              <a:t>AND, &amp;&amp;</a:t>
            </a:r>
          </a:p>
          <a:p>
            <a:pPr lvl="2"/>
            <a:r>
              <a:rPr lang="en-US" sz="1100" dirty="0"/>
              <a:t>XOR</a:t>
            </a:r>
          </a:p>
          <a:p>
            <a:pPr lvl="2"/>
            <a:r>
              <a:rPr lang="en-US" sz="1100" dirty="0"/>
              <a:t>OR, ||</a:t>
            </a:r>
          </a:p>
          <a:p>
            <a:pPr lvl="2"/>
            <a:r>
              <a:rPr lang="en-US" sz="1100" dirty="0"/>
              <a:t>= (assignment), :=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526AF0-7734-4BED-A430-78B9C2F80DD7}"/>
              </a:ext>
            </a:extLst>
          </p:cNvPr>
          <p:cNvCxnSpPr>
            <a:cxnSpLocks/>
          </p:cNvCxnSpPr>
          <p:nvPr/>
        </p:nvCxnSpPr>
        <p:spPr>
          <a:xfrm>
            <a:off x="1152569" y="2019227"/>
            <a:ext cx="0" cy="293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9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2933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Logical operators</a:t>
            </a:r>
          </a:p>
          <a:p>
            <a:pPr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= 'SA_MAN' </a:t>
            </a:r>
            <a:r>
              <a:rPr lang="en-US" altLang="es-ES" b="1" dirty="0">
                <a:solidFill>
                  <a:srgbClr val="000000"/>
                </a:solidFill>
              </a:rPr>
              <a:t>OR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= 'AD_PRES' </a:t>
            </a:r>
            <a:r>
              <a:rPr lang="en-US" altLang="es-ES" b="1" dirty="0">
                <a:solidFill>
                  <a:srgbClr val="000000"/>
                </a:solidFill>
              </a:rPr>
              <a:t>AND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&gt;= 14000;</a:t>
            </a:r>
          </a:p>
          <a:p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(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= 'SA_MAN' </a:t>
            </a:r>
            <a:r>
              <a:rPr lang="en-US" altLang="es-ES" b="1" dirty="0">
                <a:solidFill>
                  <a:srgbClr val="000000"/>
                </a:solidFill>
              </a:rPr>
              <a:t>OR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= 'AD_PRES') </a:t>
            </a:r>
            <a:r>
              <a:rPr lang="en-US" altLang="es-ES" b="1" dirty="0">
                <a:solidFill>
                  <a:srgbClr val="000000"/>
                </a:solidFill>
              </a:rPr>
              <a:t>AND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salary</a:t>
            </a:r>
            <a:r>
              <a:rPr lang="en-US" altLang="es-ES" dirty="0">
                <a:solidFill>
                  <a:srgbClr val="000000"/>
                </a:solidFill>
              </a:rPr>
              <a:t> &gt;= 14000;</a:t>
            </a:r>
          </a:p>
          <a:p>
            <a:pPr>
              <a:spcAft>
                <a:spcPts val="1000"/>
              </a:spcAft>
            </a:pPr>
            <a:endParaRPr lang="en-US" altLang="es-ES" dirty="0">
              <a:solidFill>
                <a:srgbClr val="000000"/>
              </a:solidFill>
            </a:endParaRPr>
          </a:p>
          <a:p>
            <a:pPr marL="285750" indent="-2857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s-ES" b="1" dirty="0">
                <a:solidFill>
                  <a:srgbClr val="000000"/>
                </a:solidFill>
              </a:rPr>
              <a:t>NOT IN </a:t>
            </a:r>
            <a:r>
              <a:rPr lang="en-US" altLang="es-ES" dirty="0">
                <a:solidFill>
                  <a:srgbClr val="000000"/>
                </a:solidFill>
              </a:rPr>
              <a:t>and </a:t>
            </a:r>
            <a:r>
              <a:rPr lang="en-US" altLang="es-ES" b="1" dirty="0">
                <a:solidFill>
                  <a:srgbClr val="000000"/>
                </a:solidFill>
              </a:rPr>
              <a:t>NOT NULL</a:t>
            </a:r>
          </a:p>
          <a:p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job_id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NOT IN </a:t>
            </a:r>
            <a:r>
              <a:rPr lang="en-US" altLang="es-ES" dirty="0">
                <a:solidFill>
                  <a:srgbClr val="000000"/>
                </a:solidFill>
              </a:rPr>
              <a:t>('SA_MAN' , 'AD_PRES') </a:t>
            </a:r>
            <a:r>
              <a:rPr lang="en-US" altLang="es-ES" b="1" dirty="0">
                <a:solidFill>
                  <a:srgbClr val="000000"/>
                </a:solidFill>
              </a:rPr>
              <a:t>AND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department_id</a:t>
            </a:r>
            <a:r>
              <a:rPr lang="en-US" altLang="es-ES" dirty="0">
                <a:solidFill>
                  <a:srgbClr val="000000"/>
                </a:solidFill>
              </a:rPr>
              <a:t> = 50;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, </a:t>
            </a:r>
            <a:r>
              <a:rPr lang="en-US" altLang="es-ES" i="1" dirty="0">
                <a:solidFill>
                  <a:srgbClr val="000000"/>
                </a:solidFill>
              </a:rPr>
              <a:t>commission_pct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WHERE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commission_pct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IS NOT NULL</a:t>
            </a:r>
            <a:r>
              <a:rPr lang="en-US" altLang="es-E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ADB0-3491-4A95-B5CD-30C01785F3EF}"/>
              </a:ext>
            </a:extLst>
          </p:cNvPr>
          <p:cNvSpPr txBox="1"/>
          <p:nvPr/>
        </p:nvSpPr>
        <p:spPr>
          <a:xfrm>
            <a:off x="370840" y="4725908"/>
            <a:ext cx="727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</a:t>
            </a:r>
            <a:r>
              <a:rPr lang="en-US" b="1" dirty="0"/>
              <a:t>NOT IN </a:t>
            </a:r>
            <a:r>
              <a:rPr lang="en-US" dirty="0"/>
              <a:t>(NULL, A, B, C, …) is </a:t>
            </a:r>
            <a:r>
              <a:rPr lang="en-US" b="1" dirty="0"/>
              <a:t>ALWAYS</a:t>
            </a:r>
            <a:r>
              <a:rPr lang="en-US" dirty="0"/>
              <a:t> FALSE --&gt; careful with this operation</a:t>
            </a:r>
          </a:p>
        </p:txBody>
      </p:sp>
    </p:spTree>
    <p:extLst>
      <p:ext uri="{BB962C8B-B14F-4D97-AF65-F5344CB8AC3E}">
        <p14:creationId xmlns:p14="http://schemas.microsoft.com/office/powerpoint/2010/main" val="415842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04185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Sort the output</a:t>
            </a:r>
          </a:p>
          <a:p>
            <a:pPr>
              <a:spcBef>
                <a:spcPts val="1000"/>
              </a:spcBef>
            </a:pPr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DISTINCT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  <a:endParaRPr lang="en-US" altLang="es-ES" dirty="0">
              <a:solidFill>
                <a:srgbClr val="000000"/>
              </a:solidFill>
            </a:endParaRP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ORDER BY </a:t>
            </a:r>
            <a:r>
              <a:rPr lang="en-US" altLang="es-ES" i="1" dirty="0">
                <a:solidFill>
                  <a:srgbClr val="000000"/>
                </a:solidFill>
              </a:rPr>
              <a:t>last_name</a:t>
            </a:r>
            <a:r>
              <a:rPr lang="en-US" altLang="es-ES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last_name, first_name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ORDER BY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last_name, first_name;</a:t>
            </a:r>
          </a:p>
          <a:p>
            <a:r>
              <a:rPr lang="en-US" altLang="es-ES" b="1" dirty="0">
                <a:solidFill>
                  <a:srgbClr val="000000"/>
                </a:solidFill>
              </a:rPr>
              <a:t>SELECT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employee_id, manager_id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b="1" dirty="0">
                <a:solidFill>
                  <a:srgbClr val="000000"/>
                </a:solidFill>
              </a:rPr>
              <a:t>FROM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employees</a:t>
            </a:r>
          </a:p>
          <a:p>
            <a:pPr>
              <a:spcAft>
                <a:spcPts val="1000"/>
              </a:spcAft>
            </a:pPr>
            <a:r>
              <a:rPr lang="en-US" altLang="es-ES" b="1" dirty="0">
                <a:solidFill>
                  <a:srgbClr val="000000"/>
                </a:solidFill>
              </a:rPr>
              <a:t>ORDER BY</a:t>
            </a:r>
            <a:r>
              <a:rPr lang="en-US" altLang="es-ES" dirty="0">
                <a:solidFill>
                  <a:srgbClr val="000000"/>
                </a:solidFill>
              </a:rPr>
              <a:t> </a:t>
            </a:r>
            <a:r>
              <a:rPr lang="en-US" altLang="es-ES" i="1" dirty="0">
                <a:solidFill>
                  <a:srgbClr val="000000"/>
                </a:solidFill>
              </a:rPr>
              <a:t>manager_id ASC, employee_id DESC;</a:t>
            </a:r>
            <a:endParaRPr lang="en-US" dirty="0"/>
          </a:p>
          <a:p>
            <a:pPr>
              <a:spcAft>
                <a:spcPts val="10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0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Manipulation functions (there're maaaaany, here's some of them)</a:t>
            </a:r>
          </a:p>
        </p:txBody>
      </p:sp>
      <p:graphicFrame>
        <p:nvGraphicFramePr>
          <p:cNvPr id="9" name="3 Tabla">
            <a:extLst>
              <a:ext uri="{FF2B5EF4-FFF2-40B4-BE49-F238E27FC236}">
                <a16:creationId xmlns:a16="http://schemas.microsoft.com/office/drawing/2014/main" id="{CB312AA5-3118-4889-9A42-0004A140DFF9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074592"/>
          <a:ext cx="6096000" cy="3688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Results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LOWER ('BD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sql</a:t>
                      </a:r>
                      <a:r>
                        <a:rPr lang="es-ES" sz="1600" baseline="0" dirty="0"/>
                        <a:t>')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bd</a:t>
                      </a:r>
                      <a:r>
                        <a:rPr lang="es-ES" sz="1600" baseline="0" dirty="0"/>
                        <a:t> sql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UPPER ('BD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sql</a:t>
                      </a:r>
                      <a:r>
                        <a:rPr lang="es-ES" sz="1600" baseline="0" dirty="0"/>
                        <a:t>')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BD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INITCAP ('BD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baseline="0" dirty="0" err="1"/>
                        <a:t>sql</a:t>
                      </a:r>
                      <a:r>
                        <a:rPr lang="es-ES" sz="1600" baseline="0" dirty="0"/>
                        <a:t>')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BD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CONCAT ('BD', 'SQL')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BDSQL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SUBSTR ('MYSQL',1,3)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INSTR ('MYSQL','Y')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LPAD (salary,</a:t>
                      </a:r>
                      <a:r>
                        <a:rPr lang="es-ES" sz="1600" baseline="0" dirty="0"/>
                        <a:t> 10, '*')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******5000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ROUND (7.968,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TRUNC (7.968,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3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MOD (1600, 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60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73B0A-49A7-4112-BDB8-BB7ACC6F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 Study Guide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ED94B-C25D-45A6-B6EA-F070BB7FB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 commands to know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DROP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 + WHERE</a:t>
            </a:r>
          </a:p>
          <a:p>
            <a:pPr lvl="2"/>
            <a:r>
              <a:rPr lang="en-US" dirty="0"/>
              <a:t>LIKE</a:t>
            </a:r>
          </a:p>
          <a:p>
            <a:pPr lvl="2"/>
            <a:r>
              <a:rPr lang="en-US" dirty="0"/>
              <a:t>IN</a:t>
            </a:r>
          </a:p>
          <a:p>
            <a:pPr lvl="1"/>
            <a:r>
              <a:rPr lang="en-US" dirty="0"/>
              <a:t>ORDER 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D908-9962-49C9-933F-2B4720A26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Show CREATE command</a:t>
            </a:r>
          </a:p>
          <a:p>
            <a:pPr lvl="1"/>
            <a:r>
              <a:rPr lang="en-US" dirty="0"/>
              <a:t>Show INSERT command</a:t>
            </a:r>
          </a:p>
          <a:p>
            <a:pPr lvl="1"/>
            <a:r>
              <a:rPr lang="en-US" dirty="0"/>
              <a:t>Convert SQL to natural</a:t>
            </a:r>
          </a:p>
          <a:p>
            <a:pPr lvl="1"/>
            <a:r>
              <a:rPr lang="en-US" dirty="0"/>
              <a:t>Given SQL select values from a table</a:t>
            </a:r>
          </a:p>
          <a:p>
            <a:pPr lvl="1"/>
            <a:r>
              <a:rPr lang="en-US" dirty="0"/>
              <a:t>Given a SQL query with joins draw a relational diagram</a:t>
            </a:r>
          </a:p>
        </p:txBody>
      </p:sp>
    </p:spTree>
    <p:extLst>
      <p:ext uri="{BB962C8B-B14F-4D97-AF65-F5344CB8AC3E}">
        <p14:creationId xmlns:p14="http://schemas.microsoft.com/office/powerpoint/2010/main" val="97536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575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Exercises – using 202310_hr_&lt;your EID&gt; on CMSC508.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department names containing IT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names working for the Purchasing department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names whose manager is the president: Steven King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not working for any department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locations of the offices sorted by country, state, and city (use ORDER BY)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working for any of the IT departments and earning more than $5k. Show their salary with the $ symbol first.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hired before Jan 1</a:t>
            </a:r>
            <a:r>
              <a:rPr lang="en-US" baseline="30000" dirty="0"/>
              <a:t>st</a:t>
            </a:r>
            <a:r>
              <a:rPr lang="en-US" dirty="0"/>
              <a:t>, 2005 and whose first name ends with 'n'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Build the email of the employees by combining the first letter of their first name plus the last name plus “@dundermifflinpaper.com” </a:t>
            </a:r>
            <a:r>
              <a:rPr lang="en-US" sz="1400" dirty="0"/>
              <a:t>(Yes, </a:t>
            </a:r>
            <a:r>
              <a:rPr lang="en-US" sz="1400" dirty="0">
                <a:hlinkClick r:id="rId3"/>
              </a:rPr>
              <a:t>https://dundermifflinpaper.com/</a:t>
            </a:r>
            <a:r>
              <a:rPr lang="en-US" sz="1400" dirty="0"/>
              <a:t> exists)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41D-1584-482C-8970-94267875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7756-28A8-4C8D-926C-F5E225CB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B0318-654C-48C8-BD44-5E4D4F71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GITHUB classroom and create your REPO</a:t>
            </a:r>
          </a:p>
          <a:p>
            <a:r>
              <a:rPr lang="en-US" dirty="0"/>
              <a:t>Visit your personal databases at cmsc508.com using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Get VS Code working on your machine</a:t>
            </a:r>
          </a:p>
          <a:p>
            <a:r>
              <a:rPr lang="en-US" dirty="0"/>
              <a:t>Install necessary extensions</a:t>
            </a:r>
          </a:p>
          <a:p>
            <a:endParaRPr lang="en-US" dirty="0"/>
          </a:p>
          <a:p>
            <a:pPr indent="0" algn="ctr">
              <a:buNone/>
            </a:pPr>
            <a:r>
              <a:rPr lang="en-US" i="1" dirty="0"/>
              <a:t>DO THIS WALK THROUGH – GET IT WORKING!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719BA-0BB4-4CBD-825E-49E8E554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activities</a:t>
            </a:r>
          </a:p>
        </p:txBody>
      </p:sp>
    </p:spTree>
    <p:extLst>
      <p:ext uri="{BB962C8B-B14F-4D97-AF65-F5344CB8AC3E}">
        <p14:creationId xmlns:p14="http://schemas.microsoft.com/office/powerpoint/2010/main" val="301244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806AF85-7ED7-4A36-9370-277B36FC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13" y="813803"/>
            <a:ext cx="1780009" cy="8633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D64EE-0F10-445B-B766-2962AB7E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3261" y="1025769"/>
            <a:ext cx="6737759" cy="4117731"/>
          </a:xfrm>
        </p:spPr>
        <p:txBody>
          <a:bodyPr/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>
                <a:hlinkClick r:id="rId4"/>
              </a:rPr>
              <a:t>https://www.cmsc508.com/phpMyAdmin/</a:t>
            </a:r>
            <a:endParaRPr lang="en-US" dirty="0"/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Username</a:t>
            </a:r>
            <a:r>
              <a:rPr lang="en-US" dirty="0"/>
              <a:t>: your </a:t>
            </a:r>
            <a:r>
              <a:rPr lang="en-US" dirty="0" err="1"/>
              <a:t>VCUeID</a:t>
            </a:r>
            <a:r>
              <a:rPr lang="en-US" dirty="0"/>
              <a:t>  (e.g. jl66) 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Password</a:t>
            </a:r>
            <a:r>
              <a:rPr lang="en-US" dirty="0"/>
              <a:t>: Shout4_jl66_GOME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Use SET PASSWORD command!!!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We’ll be using this one for HW4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202310_users_jl66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38BBBF-C3BA-4DB2-9430-C79E46B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DCD54-8819-47EC-BABA-50D71C63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97" y="1776513"/>
            <a:ext cx="2537813" cy="31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D2D204-DB11-4532-8E5F-5B69218E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DDL</a:t>
            </a:r>
          </a:p>
          <a:p>
            <a:pPr lvl="1"/>
            <a:r>
              <a:rPr lang="en-US" dirty="0"/>
              <a:t>Unique keys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Select statements and joins</a:t>
            </a:r>
          </a:p>
          <a:p>
            <a:r>
              <a:rPr lang="en-US" dirty="0"/>
              <a:t>Committing and pushing to GITHUB</a:t>
            </a:r>
          </a:p>
          <a:p>
            <a:r>
              <a:rPr lang="en-US" dirty="0" err="1"/>
              <a:t>Autograding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48275-2554-4115-B95E-A0B73D8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</p:spTree>
    <p:extLst>
      <p:ext uri="{BB962C8B-B14F-4D97-AF65-F5344CB8AC3E}">
        <p14:creationId xmlns:p14="http://schemas.microsoft.com/office/powerpoint/2010/main" val="105804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9E523-F34C-4DEA-97C5-B867D370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statement Details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AEB91-8E90-4393-ADE3-07845B45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231928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SQL Query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dirty="0"/>
                  <a:t>A typical SQL query has the form:</a:t>
                </a:r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	</a:t>
                </a:r>
                <a:r>
                  <a:rPr lang="en-US" altLang="en-US" b="1" dirty="0"/>
                  <a:t>SELECT 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..., </a:t>
                </a:r>
                <a:r>
                  <a:rPr lang="en-US" altLang="en-US" i="1" dirty="0"/>
                  <a:t>A</a:t>
                </a:r>
                <a:r>
                  <a:rPr lang="en-US" altLang="en-US" i="1" baseline="-25000" dirty="0"/>
                  <a:t>n</a:t>
                </a:r>
                <a:br>
                  <a:rPr lang="en-US" altLang="en-US" dirty="0"/>
                </a:br>
                <a:r>
                  <a:rPr lang="en-US" altLang="en-US" dirty="0"/>
                  <a:t>	</a:t>
                </a:r>
                <a:r>
                  <a:rPr lang="en-US" altLang="en-US" b="1" dirty="0"/>
                  <a:t>FROM</a:t>
                </a:r>
                <a:r>
                  <a:rPr lang="en-US" altLang="en-US" dirty="0"/>
                  <a:t>   </a:t>
                </a:r>
                <a:r>
                  <a:rPr lang="en-US" altLang="en-US" i="1" dirty="0"/>
                  <a:t>R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R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..., </a:t>
                </a:r>
                <a:r>
                  <a:rPr lang="en-US" altLang="en-US" i="1" dirty="0"/>
                  <a:t>R</a:t>
                </a:r>
                <a:r>
                  <a:rPr lang="en-US" altLang="en-US" i="1" baseline="-25000" dirty="0"/>
                  <a:t>m</a:t>
                </a:r>
                <a:br>
                  <a:rPr lang="en-US" altLang="en-US" dirty="0"/>
                </a:br>
                <a:r>
                  <a:rPr lang="en-US" altLang="en-US" dirty="0"/>
                  <a:t>	</a:t>
                </a:r>
                <a:r>
                  <a:rPr lang="en-US" altLang="en-US" b="1" dirty="0"/>
                  <a:t>WHERE </a:t>
                </a:r>
                <a:r>
                  <a:rPr lang="en-US" altLang="en-US" i="1" dirty="0"/>
                  <a:t>P</a:t>
                </a:r>
                <a:br>
                  <a:rPr lang="en-US" altLang="en-US" i="1" dirty="0"/>
                </a:br>
                <a:endParaRPr lang="en-US" alt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i="1" dirty="0"/>
                  <a:t>A</a:t>
                </a:r>
                <a:r>
                  <a:rPr lang="en-US" altLang="en-US" i="1" baseline="-25000" dirty="0"/>
                  <a:t>i </a:t>
                </a:r>
                <a:r>
                  <a:rPr lang="en-US" altLang="en-US" dirty="0"/>
                  <a:t>represents an attribute (column), a literal, a function, or an operation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i="1" dirty="0"/>
                  <a:t>R</a:t>
                </a:r>
                <a:r>
                  <a:rPr lang="en-US" altLang="en-US" i="1" baseline="-25000" dirty="0"/>
                  <a:t>i </a:t>
                </a:r>
                <a:r>
                  <a:rPr lang="en-US" altLang="en-US" dirty="0"/>
                  <a:t>represents a relation (table), cartesian product, join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i="1" dirty="0"/>
                  <a:t>P</a:t>
                </a:r>
                <a:r>
                  <a:rPr lang="en-US" altLang="en-US" dirty="0"/>
                  <a:t> is a predicate (conditions to satisfy)</a:t>
                </a:r>
              </a:p>
              <a:p>
                <a:pPr marL="800100" lvl="1" indent="-342900"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dirty="0"/>
                  <a:t>The result of a SQL query is a </a:t>
                </a:r>
                <a:r>
                  <a:rPr lang="en-US" altLang="en-US" b="1" dirty="0"/>
                  <a:t>relation</a:t>
                </a:r>
              </a:p>
              <a:p>
                <a:pPr marL="800100" lvl="1" indent="-342900">
                  <a:spcBef>
                    <a:spcPts val="1000"/>
                  </a:spcBef>
                  <a:buFont typeface="Arial" panose="020B0604020202020204" pitchFamily="34" charset="0"/>
                  <a:buChar char="•"/>
                  <a:tabLst>
                    <a:tab pos="2055813" algn="l"/>
                  </a:tabLst>
                </a:pPr>
                <a:r>
                  <a:rPr lang="en-US" altLang="en-US" dirty="0"/>
                  <a:t>Relational algebra equivalency: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i="1" dirty="0"/>
                  <a:t>A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A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, ..., </a:t>
                </a:r>
                <a:r>
                  <a:rPr lang="en-US" altLang="en-US" i="1" dirty="0"/>
                  <a:t>A</a:t>
                </a:r>
                <a:r>
                  <a:rPr lang="en-US" altLang="en-US" i="1" baseline="-25000" dirty="0"/>
                  <a:t>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i="1" dirty="0"/>
                      <m:t>R</m:t>
                    </m:r>
                    <m:r>
                      <m:rPr>
                        <m:nor/>
                      </m:rPr>
                      <a:rPr lang="en-US" altLang="en-US" baseline="-25000" dirty="0"/>
                      <m:t>1</m:t>
                    </m:r>
                    <m:r>
                      <m:rPr>
                        <m:nor/>
                      </m:rPr>
                      <a:rPr lang="en-US" altLang="en-US" dirty="0"/>
                      <m:t>x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r>
                      <m:rPr>
                        <m:nor/>
                      </m:rPr>
                      <a:rPr lang="en-US" altLang="en-US" i="1" dirty="0"/>
                      <m:t>R</m:t>
                    </m:r>
                    <m:r>
                      <m:rPr>
                        <m:nor/>
                      </m:rPr>
                      <a:rPr lang="en-US" altLang="en-US" baseline="-25000" dirty="0"/>
                      <m:t>2 </m:t>
                    </m:r>
                    <m:r>
                      <m:rPr>
                        <m:nor/>
                      </m:rPr>
                      <a:rPr lang="en-US" altLang="en-US" dirty="0"/>
                      <m:t>x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altLang="en-US" dirty="0"/>
                      <m:t> </m:t>
                    </m:r>
                    <m:r>
                      <m:rPr>
                        <m:nor/>
                      </m:rPr>
                      <a:rPr lang="en-US" altLang="en-US" dirty="0"/>
                      <m:t>x</m:t>
                    </m:r>
                    <m:r>
                      <m:rPr>
                        <m:nor/>
                      </m:rPr>
                      <a:rPr lang="en-US" altLang="en-US" i="1" dirty="0"/>
                      <m:t> </m:t>
                    </m:r>
                    <m:r>
                      <m:rPr>
                        <m:nor/>
                      </m:rPr>
                      <a:rPr lang="en-US" altLang="en-US" i="1" dirty="0"/>
                      <m:t>Rm</m:t>
                    </m:r>
                  </m:oMath>
                </a14:m>
                <a:r>
                  <a:rPr lang="en-US" altLang="en-US" dirty="0"/>
                  <a:t>))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23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76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5250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SELECT clause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select clause lists the attributes desired in the result of a query, corresponds to the projection operation of the relational algebra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SQL names are </a:t>
            </a:r>
            <a:r>
              <a:rPr lang="en-US" altLang="en-US" b="1" dirty="0"/>
              <a:t>case insensitive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055813" algn="l"/>
              </a:tabLst>
            </a:pPr>
            <a:r>
              <a:rPr lang="en-US" altLang="en-US" dirty="0"/>
              <a:t>SQL </a:t>
            </a:r>
            <a:r>
              <a:rPr lang="en-US" altLang="en-US" b="1" dirty="0"/>
              <a:t>allows duplicates </a:t>
            </a:r>
            <a:r>
              <a:rPr lang="en-US" altLang="en-US" dirty="0"/>
              <a:t>in relations as well as in query results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055813" algn="l"/>
              </a:tabLst>
            </a:pPr>
            <a:r>
              <a:rPr lang="en-US" altLang="en-US" dirty="0"/>
              <a:t>To force the elimination of duplicates, use the keyword </a:t>
            </a:r>
            <a:r>
              <a:rPr lang="en-US" altLang="en-US" b="1" dirty="0"/>
              <a:t>distinct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055813" algn="l"/>
              </a:tabLst>
            </a:pPr>
            <a:r>
              <a:rPr lang="en-US" altLang="en-US" dirty="0"/>
              <a:t>An </a:t>
            </a:r>
            <a:r>
              <a:rPr lang="en-US" altLang="en-US" b="1" dirty="0"/>
              <a:t>asterisk</a:t>
            </a:r>
            <a:r>
              <a:rPr lang="en-US" altLang="en-US" dirty="0"/>
              <a:t> in the select clause denotes “all attributes”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2055813" algn="l"/>
              </a:tabLst>
            </a:pPr>
            <a:r>
              <a:rPr lang="en-US" altLang="en-US" dirty="0"/>
              <a:t>May rename columns using </a:t>
            </a:r>
            <a:r>
              <a:rPr lang="en-US" altLang="en-US" b="1" dirty="0"/>
              <a:t>alias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defRPr/>
            </a:pPr>
            <a:r>
              <a:rPr lang="es-ES" altLang="es-ES" sz="1400" b="1" dirty="0">
                <a:solidFill>
                  <a:srgbClr val="000000"/>
                </a:solidFill>
                <a:latin typeface="Courier New" pitchFamily="49" charset="0"/>
              </a:rPr>
              <a:t>SELECT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	[DISTINCT] {*, 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 [[as] 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],...}</a:t>
            </a:r>
          </a:p>
          <a:p>
            <a:pPr lvl="1">
              <a:defRPr/>
            </a:pPr>
            <a:r>
              <a:rPr lang="es-ES" altLang="es-ES" sz="1400" b="1" dirty="0">
                <a:solidFill>
                  <a:srgbClr val="000000"/>
                </a:solidFill>
                <a:latin typeface="Courier New" pitchFamily="49" charset="0"/>
              </a:rPr>
              <a:t>FROM</a:t>
            </a:r>
            <a:r>
              <a:rPr lang="es-ES" altLang="es-ES" sz="140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s-ES" altLang="es-ES" sz="1400" i="1" dirty="0">
                <a:solidFill>
                  <a:srgbClr val="000000"/>
                </a:solidFill>
                <a:latin typeface="Courier New" pitchFamily="49" charset="0"/>
              </a:rPr>
              <a:t>table;</a:t>
            </a:r>
          </a:p>
        </p:txBody>
      </p:sp>
    </p:spTree>
    <p:extLst>
      <p:ext uri="{BB962C8B-B14F-4D97-AF65-F5344CB8AC3E}">
        <p14:creationId xmlns:p14="http://schemas.microsoft.com/office/powerpoint/2010/main" val="2262903266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1950</Words>
  <Application>Microsoft Office PowerPoint</Application>
  <PresentationFormat>On-screen Show (16:9)</PresentationFormat>
  <Paragraphs>236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Times New Roman</vt:lpstr>
      <vt:lpstr>Wingdings</vt:lpstr>
      <vt:lpstr>VCU Egr Gold Angle </vt:lpstr>
      <vt:lpstr>Week 10 – Wednesday</vt:lpstr>
      <vt:lpstr>Housekeeping</vt:lpstr>
      <vt:lpstr>Homework Assignment 4</vt:lpstr>
      <vt:lpstr>Homework 4 activities</vt:lpstr>
      <vt:lpstr>PHPMyAdmin</vt:lpstr>
      <vt:lpstr>Homework 4</vt:lpstr>
      <vt:lpstr>Select statement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4 Study Guide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503</cp:revision>
  <cp:lastPrinted>2022-10-26T19:28:32Z</cp:lastPrinted>
  <dcterms:created xsi:type="dcterms:W3CDTF">2016-04-01T17:42:41Z</dcterms:created>
  <dcterms:modified xsi:type="dcterms:W3CDTF">2022-10-26T19:29:06Z</dcterms:modified>
</cp:coreProperties>
</file>