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4"/>
  </p:notesMasterIdLst>
  <p:sldIdLst>
    <p:sldId id="350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274" r:id="rId11"/>
    <p:sldId id="310" r:id="rId12"/>
    <p:sldId id="311" r:id="rId13"/>
    <p:sldId id="307" r:id="rId14"/>
    <p:sldId id="309" r:id="rId15"/>
    <p:sldId id="312" r:id="rId16"/>
    <p:sldId id="291" r:id="rId17"/>
    <p:sldId id="313" r:id="rId18"/>
    <p:sldId id="314" r:id="rId19"/>
    <p:sldId id="315" r:id="rId20"/>
    <p:sldId id="316" r:id="rId21"/>
    <p:sldId id="317" r:id="rId22"/>
    <p:sldId id="308" r:id="rId23"/>
    <p:sldId id="318" r:id="rId24"/>
    <p:sldId id="260" r:id="rId25"/>
    <p:sldId id="379" r:id="rId26"/>
    <p:sldId id="261" r:id="rId27"/>
    <p:sldId id="323" r:id="rId28"/>
    <p:sldId id="320" r:id="rId29"/>
    <p:sldId id="321" r:id="rId30"/>
    <p:sldId id="319" r:id="rId31"/>
    <p:sldId id="324" r:id="rId32"/>
    <p:sldId id="325" r:id="rId33"/>
    <p:sldId id="326" r:id="rId34"/>
    <p:sldId id="279" r:id="rId35"/>
    <p:sldId id="322" r:id="rId36"/>
    <p:sldId id="281" r:id="rId37"/>
    <p:sldId id="331" r:id="rId38"/>
    <p:sldId id="327" r:id="rId39"/>
    <p:sldId id="328" r:id="rId40"/>
    <p:sldId id="329" r:id="rId41"/>
    <p:sldId id="330" r:id="rId42"/>
    <p:sldId id="263" r:id="rId4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Cano Rojas" initials="ACR" lastIdx="1" clrIdx="0">
    <p:extLst>
      <p:ext uri="{19B8F6BF-5375-455C-9EA6-DF929625EA0E}">
        <p15:presenceInfo xmlns:p15="http://schemas.microsoft.com/office/powerpoint/2012/main" userId="f9ba21103eb644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8F2"/>
    <a:srgbClr val="000000"/>
    <a:srgbClr val="F0F0F0"/>
    <a:srgbClr val="E2E2E2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1" autoAdjust="0"/>
    <p:restoredTop sz="77381" autoAdjust="0"/>
  </p:normalViewPr>
  <p:slideViewPr>
    <p:cSldViewPr snapToGrid="0" snapToObjects="1">
      <p:cViewPr varScale="1">
        <p:scale>
          <a:sx n="107" d="100"/>
          <a:sy n="107" d="100"/>
        </p:scale>
        <p:origin x="86" y="34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D0B49E-D587-4D05-9A27-3AEC5171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50D4-E039-465F-B72C-CC8A731129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6880E2-0A2B-40C6-A465-19E434308345}" type="datetimeFigureOut">
              <a:rPr lang="en-US" altLang="en-US"/>
              <a:pPr/>
              <a:t>11/7/22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62D0BC-2A47-4A32-B613-836DCCE55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6856CD-48CD-4489-9149-0CA79815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2676-18C4-4D23-A85D-54CD22CC0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F1E0-10D3-45CC-9D1A-9C40A314A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AC947F-BBC7-4FDB-A6DB-1EC6A7310C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 model is a way of modeling the needs of the database that is close to the user/enterprise.</a:t>
            </a:r>
            <a:r>
              <a:rPr lang="en-US" baseline="0" dirty="0"/>
              <a:t> It’s a first step at understanding the user requirements and is easy for the end users to understand so it facilitates communication.</a:t>
            </a:r>
          </a:p>
          <a:p>
            <a:r>
              <a:rPr lang="en-US" baseline="0" dirty="0"/>
              <a:t>Importance of getting the data model right </a:t>
            </a:r>
            <a:r>
              <a:rPr lang="mr-IN" baseline="0" dirty="0"/>
              <a:t>–</a:t>
            </a:r>
            <a:r>
              <a:rPr lang="en-US" baseline="0" dirty="0"/>
              <a:t> can change physical design later, but to change the logical design would disrupt the way data is used.</a:t>
            </a:r>
          </a:p>
          <a:p>
            <a:r>
              <a:rPr lang="en-US" sz="1400" b="1" baseline="0" dirty="0"/>
              <a:t>The two major things to avoid are duplication and missing information.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3877398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428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Returns the sum of the quantities in the order '20005'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4965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Here sum is used to total calculated values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5036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the result is the average of 3.49 and 4.99.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527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04788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6084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700" marR="5080">
              <a:lnSpc>
                <a:spcPct val="100000"/>
              </a:lnSpc>
            </a:pPr>
            <a:r>
              <a:rPr lang="en-US" sz="2400">
                <a:latin typeface="Times New Roman"/>
                <a:cs typeface="Times New Roman"/>
              </a:rPr>
              <a:t>Second to last query returns 0.2228571428571428571428571428571428571429</a:t>
            </a:r>
          </a:p>
          <a:p>
            <a:pPr marL="12700" marR="5080">
              <a:lnSpc>
                <a:spcPct val="100000"/>
              </a:lnSpc>
            </a:pPr>
            <a:r>
              <a:rPr lang="en-US" sz="2400">
                <a:latin typeface="Times New Roman"/>
                <a:cs typeface="Times New Roman"/>
              </a:rPr>
              <a:t>Last Query returns 0.072897196261682242990654205607476635514</a:t>
            </a:r>
          </a:p>
        </p:txBody>
      </p:sp>
    </p:spTree>
    <p:extLst>
      <p:ext uri="{BB962C8B-B14F-4D97-AF65-F5344CB8AC3E}">
        <p14:creationId xmlns:p14="http://schemas.microsoft.com/office/powerpoint/2010/main" val="1994373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8937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query lookes at the department_id and salary attributes of the employees table.</a:t>
            </a:r>
          </a:p>
          <a:p>
            <a:r>
              <a:rPr lang="en-US"/>
              <a:t>It will group together within the department_id column the ones that have the same value in that column.</a:t>
            </a:r>
          </a:p>
          <a:p>
            <a:r>
              <a:rPr lang="en-US"/>
              <a:t>The individual groups are then averaged and a resulting tuple is presented for each group – you get the average for each department.</a:t>
            </a:r>
          </a:p>
          <a:p>
            <a:r>
              <a:rPr lang="en-US"/>
              <a:t>The order by puts them in ascending order based on the value of the department_id.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809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But we could change the query to return the number of products offered by each vendor by using Group By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21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It's more efficient to just get the summary information from the DBMS than to retrieve the data and perform the summary on the application side.</a:t>
            </a:r>
          </a:p>
        </p:txBody>
      </p:sp>
    </p:spTree>
    <p:extLst>
      <p:ext uri="{BB962C8B-B14F-4D97-AF65-F5344CB8AC3E}">
        <p14:creationId xmlns:p14="http://schemas.microsoft.com/office/powerpoint/2010/main" val="3228774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DBMS sorts the data and groups it according to vend_id – when there are more than one value in the vend_id column they are grouped. Then the count is applied to each group.</a:t>
            </a:r>
          </a:p>
          <a:p>
            <a:r>
              <a:rPr lang="en-US"/>
              <a:t>Saves you the trouble of specifying each vend_id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4159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3759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4514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where clause won’t work here, another keyword is needed --- see next slide for HAVING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3093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 by list has to match the select 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4916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WHERE is the SQL command that performs the RA Restrict 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5086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WHERE filters before the data is grouped, and HAVING filters after data is grouped. So, rows that are eliminated by a WHERE clause will not be included in any grouping.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673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>
              <a:effectLst/>
              <a:latin typeface="Courier" pitchFamily="2" charset="0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48847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rule, anytime you use a GROUP BY clause, you should also specify an ORDER BY clause. That is the only way to ensure that data will be sorted properly.</a:t>
            </a:r>
          </a:p>
          <a:p>
            <a:r>
              <a:rPr lang="en-US" dirty="0"/>
              <a:t>Never rely on GROUP BY to sort the data.</a:t>
            </a:r>
          </a:p>
        </p:txBody>
      </p:sp>
    </p:spTree>
    <p:extLst>
      <p:ext uri="{BB962C8B-B14F-4D97-AF65-F5344CB8AC3E}">
        <p14:creationId xmlns:p14="http://schemas.microsoft.com/office/powerpoint/2010/main" val="2230969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start with a simpler version – what are the fields were need to examine?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923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Average can only be used on a single column in the table. For multiple columns, must call AVG on each column separately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7754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Check out the difference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52188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Use the Aggregate function AVG, but this is only good if I know what those ID numbers mean. Get the department names.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09634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By joining with the departments table we can get the names of each department. The order is different because we switched from ordering by department id to ordering by department name.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2080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There are solutions on the exercises.sql file in this folder.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6092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Any null values are ignored by AVG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27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AVG(SALARY)</a:t>
            </a:r>
          </a:p>
          <a:p>
            <a:r>
              <a:rPr lang="en-US" sz="22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6461.83</a:t>
            </a:r>
          </a:p>
          <a:p>
            <a:endParaRPr lang="en-US" sz="2200" b="0" i="0" dirty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r>
              <a:rPr lang="en-US" dirty="0"/>
              <a:t>AVG(SALARY)</a:t>
            </a:r>
          </a:p>
          <a:p>
            <a:r>
              <a:rPr lang="en-US" sz="220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8601.33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7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Count is a single number, so you get a table consisting of a single row and a single column. The wildcard signifies that when doing the count, all columns are taken into consideration. In other words, a row will be included in the count as long as at least one of the columns contained in it is not null.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5460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the only column under consideration is </a:t>
            </a:r>
            <a:r>
              <a:rPr lang="en-US" dirty="0" err="1"/>
              <a:t>cust_email</a:t>
            </a:r>
            <a:r>
              <a:rPr lang="en-US" dirty="0"/>
              <a:t> and it only counts the non-null values.</a:t>
            </a:r>
          </a:p>
        </p:txBody>
      </p:sp>
    </p:spTree>
    <p:extLst>
      <p:ext uri="{BB962C8B-B14F-4D97-AF65-F5344CB8AC3E}">
        <p14:creationId xmlns:p14="http://schemas.microsoft.com/office/powerpoint/2010/main" val="840617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1543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Min and Max work in complementary ways.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728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7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3"/>
            <a:ext cx="8229600" cy="569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2B19-A713-48CC-82DF-E23587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AAF2CD-CD50-496D-B8A2-C830B3FD90BE}" type="datetimeFigureOut">
              <a:rPr lang="en-US" altLang="en-US"/>
              <a:pPr/>
              <a:t>11/7/22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575-32BF-478F-B1BE-86690D95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678-04D4-4C51-9585-720B5BF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E7A501-9708-49D7-92B2-5A9073920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3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2259"/>
            <a:ext cx="2057400" cy="40519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2259"/>
            <a:ext cx="6019800" cy="4051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906-B2D5-495A-A3E5-B3DB1FE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A581232-05E3-4565-A109-6D5A8552B72E}" type="datetimeFigureOut">
              <a:rPr lang="en-US" altLang="en-US"/>
              <a:pPr/>
              <a:t>11/7/22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B8B-064B-4403-8E7D-A2DD5E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A211-D0CA-4BCE-B639-1CCD556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5BA9A-77E9-4722-8F9F-335EF1D83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3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91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mage"/>
          <p:cNvSpPr>
            <a:spLocks noGrp="1"/>
          </p:cNvSpPr>
          <p:nvPr>
            <p:ph type="pic" sz="half" idx="13"/>
          </p:nvPr>
        </p:nvSpPr>
        <p:spPr>
          <a:xfrm>
            <a:off x="4723805" y="1095307"/>
            <a:ext cx="3750469" cy="331514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r>
              <a:rPr lang="en-US"/>
              <a:t>Click icon to add picture</a:t>
            </a:r>
            <a:endParaRPr/>
          </a:p>
        </p:txBody>
      </p:sp>
      <p:sp>
        <p:nvSpPr>
          <p:cNvPr id="6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9" name="Body Level One…"/>
          <p:cNvSpPr>
            <a:spLocks noGrp="1"/>
          </p:cNvSpPr>
          <p:nvPr>
            <p:ph type="body" sz="half" idx="1"/>
          </p:nvPr>
        </p:nvSpPr>
        <p:spPr>
          <a:xfrm>
            <a:off x="669726" y="1095307"/>
            <a:ext cx="3750469" cy="3315146"/>
          </a:xfrm>
          <a:prstGeom prst="rect">
            <a:avLst/>
          </a:prstGeom>
        </p:spPr>
        <p:txBody>
          <a:bodyPr anchor="t">
            <a:normAutofit/>
          </a:bodyPr>
          <a:lstStyle>
            <a:lvl1pPr marL="180811" indent="-180811">
              <a:spcBef>
                <a:spcPts val="1687"/>
              </a:spcBef>
              <a:defRPr sz="1266"/>
            </a:lvl1pPr>
            <a:lvl2pPr marL="361622" indent="-180811">
              <a:spcBef>
                <a:spcPts val="1687"/>
              </a:spcBef>
              <a:defRPr sz="1266"/>
            </a:lvl2pPr>
            <a:lvl3pPr marL="542434" indent="-180811">
              <a:spcBef>
                <a:spcPts val="1687"/>
              </a:spcBef>
              <a:defRPr sz="1266"/>
            </a:lvl3pPr>
            <a:lvl4pPr marL="723245" indent="-180811">
              <a:spcBef>
                <a:spcPts val="1687"/>
              </a:spcBef>
              <a:defRPr sz="1266"/>
            </a:lvl4pPr>
            <a:lvl5pPr marL="904056" indent="-180811">
              <a:spcBef>
                <a:spcPts val="1687"/>
              </a:spcBef>
              <a:defRPr sz="1266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02114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93" y="962845"/>
            <a:ext cx="8699081" cy="4083940"/>
          </a:xfrm>
        </p:spPr>
        <p:txBody>
          <a:bodyPr/>
          <a:lstStyle>
            <a:lvl1pPr marL="347472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310EE6E-D9C3-46C7-B19D-1D899B7DE1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81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088162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98506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65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950"/>
            <a:ext cx="4040188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31950"/>
            <a:ext cx="4041775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41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F8B361-5F7C-4DFA-BFF9-C202F5FD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0D67D1-57DC-4F9D-BAA3-85BE1639ED2E}" type="datetimeFigureOut">
              <a:rPr lang="en-US" altLang="en-US"/>
              <a:pPr/>
              <a:t>11/7/22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0545F0-089F-41C6-A9CF-E6DDE48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1C5EFA-6EC5-4D97-B52D-20918D9F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2ABABE-5C4C-4235-A1E6-635B63BC9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19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4"/>
            <a:ext cx="3008313" cy="7655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4414"/>
            <a:ext cx="5111750" cy="40998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59957"/>
            <a:ext cx="3008313" cy="3334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84F684-30B3-4C84-8021-1760B6F1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6583B9-C184-4857-930E-87FF06E831AF}" type="datetimeFigureOut">
              <a:rPr lang="en-US" altLang="en-US"/>
              <a:pPr/>
              <a:t>11/7/22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338765-6CE7-47D8-AE36-939F5799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7454BE-751A-4F24-B038-9B423A22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9679F7-C118-489A-89EE-05BA6BC06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9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365D9B5-E510-4476-AF80-39A6CDFE11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71DB1BA-BC1A-48ED-83C9-803FB1EEA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025769"/>
            <a:ext cx="8229600" cy="411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D91B1-75CA-448B-9C69-D03AFD557F16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7340A-72B6-444A-B9F6-61FA2438F517}"/>
              </a:ext>
            </a:extLst>
          </p:cNvPr>
          <p:cNvSpPr txBox="1"/>
          <p:nvPr userDrawn="1"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F71D4-B7C8-4362-BA75-C5D164D0B7D1}"/>
              </a:ext>
            </a:extLst>
          </p:cNvPr>
          <p:cNvSpPr txBox="1"/>
          <p:nvPr userDrawn="1"/>
        </p:nvSpPr>
        <p:spPr>
          <a:xfrm>
            <a:off x="7684866" y="43934"/>
            <a:ext cx="133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Aggregation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DFF534-CE36-4DA8-AD78-BAD7D0100E9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ctr" defTabSz="457200" rtl="0" fontAlgn="base">
        <a:lnSpc>
          <a:spcPts val="3000"/>
        </a:lnSpc>
        <a:spcBef>
          <a:spcPct val="0"/>
        </a:spcBef>
        <a:spcAft>
          <a:spcPct val="0"/>
        </a:spcAft>
        <a:defRPr sz="3600" kern="1200" baseline="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0" indent="-3429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40080" indent="-28575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msc508.com/~brandont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sc508.com/~samsoncr/index.php" TargetMode="External"/><Relationship Id="rId2" Type="http://schemas.openxmlformats.org/officeDocument/2006/relationships/hyperlink" Target="https://www.cmsc508.com/~lykt2/CMSC508DatabaseTheory/www/login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msc508.com/~stewartm6/RAM/index.php" TargetMode="External"/><Relationship Id="rId4" Type="http://schemas.openxmlformats.org/officeDocument/2006/relationships/hyperlink" Target="https://www.cmsc508.com/~brandont2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sc-vcu/cmsc508-202310-hw5-jleonard99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635" y="505441"/>
            <a:ext cx="21897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9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-29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9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15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8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6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00" b="1" spc="6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7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DFE75-99F2-483B-98C2-34904619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12 - Monday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7D56ED-4668-4FF4-86F9-8065AEC7E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143998" cy="1314450"/>
          </a:xfrm>
        </p:spPr>
        <p:txBody>
          <a:bodyPr/>
          <a:lstStyle/>
          <a:p>
            <a:r>
              <a:rPr lang="en-US" dirty="0"/>
              <a:t>CMSC 508 – GROUP what? Aggregation!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1</a:t>
            </a:fld>
            <a:endParaRPr spc="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30EC8-4862-4399-8000-F3637D2AB4D9}"/>
              </a:ext>
            </a:extLst>
          </p:cNvPr>
          <p:cNvSpPr txBox="1"/>
          <p:nvPr/>
        </p:nvSpPr>
        <p:spPr>
          <a:xfrm>
            <a:off x="1152750" y="3726061"/>
            <a:ext cx="683849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400" dirty="0"/>
              <a:t>Chapter 3 from Database System Concepts, 6th Ed. by </a:t>
            </a:r>
            <a:r>
              <a:rPr lang="en-US" sz="1400" dirty="0" err="1"/>
              <a:t>Silberschatz</a:t>
            </a:r>
            <a:r>
              <a:rPr lang="en-US" sz="1400" dirty="0"/>
              <a:t>, </a:t>
            </a:r>
            <a:r>
              <a:rPr lang="en-US" sz="1400" dirty="0" err="1"/>
              <a:t>Korth</a:t>
            </a:r>
            <a:r>
              <a:rPr lang="en-US" sz="1400" dirty="0"/>
              <a:t>, Sudarshan, 2011 </a:t>
            </a:r>
          </a:p>
          <a:p>
            <a:r>
              <a:rPr lang="en-US" sz="1400" dirty="0"/>
              <a:t>Chapter 5 from Database Management Systems, 3rd Ed. by Ramakrishnan, </a:t>
            </a:r>
            <a:r>
              <a:rPr lang="en-US" sz="1400" dirty="0" err="1"/>
              <a:t>Gehrke</a:t>
            </a:r>
            <a:r>
              <a:rPr lang="en-US" sz="1400" dirty="0"/>
              <a:t>, 2003</a:t>
            </a:r>
          </a:p>
        </p:txBody>
      </p:sp>
    </p:spTree>
    <p:extLst>
      <p:ext uri="{BB962C8B-B14F-4D97-AF65-F5344CB8AC3E}">
        <p14:creationId xmlns:p14="http://schemas.microsoft.com/office/powerpoint/2010/main" val="353023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D110-B46B-1848-8282-620FAEBF1D7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485900" y="206375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rmAutofit/>
          </a:bodyPr>
          <a:lstStyle/>
          <a:p>
            <a:r>
              <a:rPr lang="en-US" sz="2700"/>
              <a:t>SQL Aggregate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F7DF4-B072-C444-B574-BDE2C4ABF8FD}"/>
              </a:ext>
            </a:extLst>
          </p:cNvPr>
          <p:cNvSpPr>
            <a:spLocks noGrp="1"/>
          </p:cNvSpPr>
          <p:nvPr>
            <p:ph sz="half" idx="1"/>
          </p:nvPr>
        </p:nvSpPr>
        <p:spPr bwMode="auto">
          <a:xfrm>
            <a:off x="1143000" y="1200151"/>
            <a:ext cx="3756699" cy="3394075"/>
          </a:xfrm>
          <a:prstGeom prst="rect">
            <a:avLst/>
          </a:prstGeom>
          <a:noFill/>
          <a:ln>
            <a:noFill/>
          </a:ln>
        </p:spPr>
        <p:txBody>
          <a:bodyPr wrap="square" numCol="1" anchor="t">
            <a:normAutofit/>
          </a:bodyPr>
          <a:lstStyle/>
          <a:p>
            <a:pPr marL="247778" marR="2679" lvl="1" indent="0">
              <a:lnSpc>
                <a:spcPct val="90000"/>
              </a:lnSpc>
              <a:spcBef>
                <a:spcPts val="527"/>
              </a:spcBef>
              <a:buNone/>
              <a:tabLst>
                <a:tab pos="428589" algn="l"/>
              </a:tabLst>
            </a:pPr>
            <a:r>
              <a:rPr lang="en-US" sz="1529" dirty="0"/>
              <a:t>Functions that operate on the multiset of values of a column of a relation and return a value.</a:t>
            </a:r>
          </a:p>
          <a:p>
            <a:pPr marL="428589" marR="2679" lvl="1" indent="-180811">
              <a:lnSpc>
                <a:spcPct val="90000"/>
              </a:lnSpc>
              <a:spcBef>
                <a:spcPts val="527"/>
              </a:spcBef>
              <a:tabLst>
                <a:tab pos="428589" algn="l"/>
              </a:tabLst>
            </a:pPr>
            <a:r>
              <a:rPr lang="en-US" sz="1529" b="1" dirty="0"/>
              <a:t>avg()</a:t>
            </a:r>
            <a:r>
              <a:rPr lang="en-US" sz="1529" dirty="0"/>
              <a:t>:  average value in a table column</a:t>
            </a:r>
          </a:p>
          <a:p>
            <a:pPr marL="428589" marR="2679" lvl="1" indent="-180811">
              <a:lnSpc>
                <a:spcPct val="90000"/>
              </a:lnSpc>
              <a:spcBef>
                <a:spcPts val="527"/>
              </a:spcBef>
              <a:tabLst>
                <a:tab pos="428589" algn="l"/>
              </a:tabLst>
            </a:pPr>
            <a:r>
              <a:rPr lang="en-US" sz="1529" b="1" dirty="0"/>
              <a:t>count()</a:t>
            </a:r>
            <a:r>
              <a:rPr lang="en-US" sz="1529" dirty="0"/>
              <a:t>:  number of rows that would be retrieved by a query with a given set of conditions</a:t>
            </a:r>
          </a:p>
          <a:p>
            <a:pPr marL="428589" marR="2679" lvl="1" indent="-180811">
              <a:lnSpc>
                <a:spcPct val="90000"/>
              </a:lnSpc>
              <a:spcBef>
                <a:spcPts val="527"/>
              </a:spcBef>
              <a:tabLst>
                <a:tab pos="428589" algn="l"/>
              </a:tabLst>
            </a:pPr>
            <a:r>
              <a:rPr lang="en-US" sz="1529" b="1" dirty="0"/>
              <a:t>min()</a:t>
            </a:r>
            <a:r>
              <a:rPr lang="en-US" sz="1529" dirty="0"/>
              <a:t>:  minimum value in a table column</a:t>
            </a:r>
          </a:p>
          <a:p>
            <a:pPr marL="428589" marR="2679" lvl="1" indent="-180811">
              <a:lnSpc>
                <a:spcPct val="90000"/>
              </a:lnSpc>
              <a:spcBef>
                <a:spcPts val="527"/>
              </a:spcBef>
              <a:tabLst>
                <a:tab pos="428589" algn="l"/>
              </a:tabLst>
            </a:pPr>
            <a:r>
              <a:rPr lang="en-US" sz="1529" b="1" dirty="0"/>
              <a:t>max()</a:t>
            </a:r>
            <a:r>
              <a:rPr lang="en-US" sz="1529" dirty="0"/>
              <a:t>:  maximum value in a table column</a:t>
            </a:r>
          </a:p>
          <a:p>
            <a:pPr marL="428589" marR="2679" lvl="1" indent="-180811">
              <a:lnSpc>
                <a:spcPct val="90000"/>
              </a:lnSpc>
              <a:spcBef>
                <a:spcPts val="527"/>
              </a:spcBef>
              <a:tabLst>
                <a:tab pos="428589" algn="l"/>
              </a:tabLst>
            </a:pPr>
            <a:r>
              <a:rPr lang="en-US" sz="1529" b="1" dirty="0"/>
              <a:t>sum()</a:t>
            </a:r>
            <a:r>
              <a:rPr lang="en-US" sz="1529" dirty="0"/>
              <a:t>:  sum of values in a set of rows</a:t>
            </a:r>
          </a:p>
          <a:p>
            <a:pPr marL="247778" marR="2679" lvl="1" indent="0">
              <a:lnSpc>
                <a:spcPct val="90000"/>
              </a:lnSpc>
              <a:spcBef>
                <a:spcPts val="527"/>
              </a:spcBef>
              <a:buNone/>
              <a:tabLst>
                <a:tab pos="428589" algn="l"/>
              </a:tabLst>
            </a:pPr>
            <a:endParaRPr lang="en-US" sz="1529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3D85B52-738F-434C-A22B-527432B4F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9699" y="1867028"/>
            <a:ext cx="3101302" cy="1723847"/>
          </a:xfrm>
        </p:spPr>
        <p:txBody>
          <a:bodyPr/>
          <a:lstStyle/>
          <a:p>
            <a:pPr marL="247778" marR="2679" lvl="1" indent="0">
              <a:lnSpc>
                <a:spcPct val="90000"/>
              </a:lnSpc>
              <a:spcBef>
                <a:spcPts val="527"/>
              </a:spcBef>
              <a:buNone/>
              <a:tabLst>
                <a:tab pos="428589" algn="l"/>
              </a:tabLst>
            </a:pPr>
            <a:r>
              <a:rPr lang="en-US" sz="1529" dirty="0"/>
              <a:t>Two ways to used these functions:</a:t>
            </a:r>
          </a:p>
          <a:p>
            <a:pPr marL="488860" marR="2679" lvl="1" indent="-241082">
              <a:lnSpc>
                <a:spcPct val="90000"/>
              </a:lnSpc>
              <a:spcBef>
                <a:spcPts val="527"/>
              </a:spcBef>
              <a:buFont typeface="+mj-lt"/>
              <a:buAutoNum type="arabicPeriod"/>
              <a:tabLst>
                <a:tab pos="428589" algn="l"/>
              </a:tabLst>
            </a:pPr>
            <a:r>
              <a:rPr lang="en-US" sz="1529" dirty="0"/>
              <a:t>On all rows – ALL is the default behavior.</a:t>
            </a:r>
          </a:p>
          <a:p>
            <a:pPr marL="488860" marR="2679" lvl="1" indent="-241082">
              <a:lnSpc>
                <a:spcPct val="90000"/>
              </a:lnSpc>
              <a:spcBef>
                <a:spcPts val="527"/>
              </a:spcBef>
              <a:buFont typeface="+mj-lt"/>
              <a:buAutoNum type="arabicPeriod"/>
              <a:tabLst>
                <a:tab pos="428589" algn="l"/>
              </a:tabLst>
            </a:pPr>
            <a:r>
              <a:rPr lang="en-US" sz="1529" dirty="0"/>
              <a:t>Only include unique values – specified with the DISTINCT argument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7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D0E2D7E-34A4-9C4F-AAC2-BE7CB02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- </a:t>
            </a:r>
            <a:r>
              <a:rPr lang="en-US" sz="2320" b="1"/>
              <a:t>AVG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A4BC88-78A2-054C-9DC1-82BC5F5788EE}"/>
              </a:ext>
            </a:extLst>
          </p:cNvPr>
          <p:cNvSpPr/>
          <p:nvPr/>
        </p:nvSpPr>
        <p:spPr>
          <a:xfrm>
            <a:off x="1320654" y="1286069"/>
            <a:ext cx="6337446" cy="128568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</a:t>
            </a:r>
            <a:r>
              <a:rPr lang="en-US" sz="633" dirty="0" err="1">
                <a:solidFill>
                  <a:srgbClr val="4D2F2D"/>
                </a:solidFill>
                <a:latin typeface="Courier" pitchFamily="2" charset="0"/>
              </a:rPr>
              <a:t>prod_id</a:t>
            </a:r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dirty="0" err="1">
                <a:solidFill>
                  <a:srgbClr val="4D2F2D"/>
                </a:solidFill>
                <a:latin typeface="Courier" pitchFamily="2" charset="0"/>
              </a:rPr>
              <a:t>vend_id</a:t>
            </a:r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dirty="0" err="1">
                <a:solidFill>
                  <a:srgbClr val="4D2F2D"/>
                </a:solidFill>
                <a:latin typeface="Courier" pitchFamily="2" charset="0"/>
              </a:rPr>
              <a:t>prod_name</a:t>
            </a:r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           | </a:t>
            </a:r>
            <a:r>
              <a:rPr lang="en-US" sz="633" dirty="0" err="1">
                <a:solidFill>
                  <a:srgbClr val="4D2F2D"/>
                </a:solidFill>
                <a:latin typeface="Courier" pitchFamily="2" charset="0"/>
              </a:rPr>
              <a:t>prod_price</a:t>
            </a:r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dirty="0" err="1">
                <a:solidFill>
                  <a:srgbClr val="4D2F2D"/>
                </a:solidFill>
                <a:latin typeface="Courier" pitchFamily="2" charset="0"/>
              </a:rPr>
              <a:t>prod_desc</a:t>
            </a:r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                                                             |</a:t>
            </a:r>
          </a:p>
          <a:p>
            <a:pPr algn="l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BNBG01  | DLL01   | Fish bean bag toy   |       3.49 | Fish bean bag toy, complete with bean bag worms with which to feed it |</a:t>
            </a:r>
          </a:p>
          <a:p>
            <a:pPr algn="l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BNBG02  | DLL01   | Bird bean bag toy   |       3.49 | Bird bean bag toy, eggs are not included                              |</a:t>
            </a:r>
          </a:p>
          <a:p>
            <a:pPr algn="l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BNBG03  | DLL01   | Rabbit bean bag toy |       3.49 | Rabbit bean bag toy, comes with bean bag carrots                      |</a:t>
            </a:r>
          </a:p>
          <a:p>
            <a:pPr algn="l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BR01    | BRS01   | 8 inch teddy bear   |       5.99 | 8 inch teddy bear, comes with cap and jacket                          |</a:t>
            </a:r>
          </a:p>
          <a:p>
            <a:pPr algn="l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BR02    | BRS01   | 12 inch teddy bear  |       8.99 | 12 inch teddy bear, comes with cap and jacket                         |</a:t>
            </a:r>
          </a:p>
          <a:p>
            <a:pPr algn="l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BR03    | BRS01   | 18 inch teddy bear  |      11.99 | 18 inch teddy bear, comes with cap and jacket                         |</a:t>
            </a:r>
          </a:p>
          <a:p>
            <a:pPr algn="l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RGAN01  | DLL01   | Raggedy Ann         |       4.99 | 18 inch Raggedy Ann doll                                              |</a:t>
            </a:r>
          </a:p>
          <a:p>
            <a:pPr algn="l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RYL01   | FNG01   | King doll           |       9.49 | 12 inch king doll with royal garments and crown                       |</a:t>
            </a:r>
          </a:p>
          <a:p>
            <a:pPr algn="l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RYL02   | FNG01   | Queen doll          |       9.49 | 12 inch queen doll with royal garments and crown                      |</a:t>
            </a:r>
          </a:p>
          <a:p>
            <a:pPr algn="l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endParaRPr lang="en-US" sz="633" dirty="0">
              <a:solidFill>
                <a:srgbClr val="4D2F2D"/>
              </a:solidFill>
              <a:latin typeface="Courier" pitchFamily="2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67B910E-81B9-2043-9EAD-12474CCA04C4}"/>
              </a:ext>
            </a:extLst>
          </p:cNvPr>
          <p:cNvSpPr txBox="1"/>
          <p:nvPr/>
        </p:nvSpPr>
        <p:spPr>
          <a:xfrm>
            <a:off x="2138854" y="964407"/>
            <a:ext cx="3207699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09">
              <a:spcBef>
                <a:spcPts val="316"/>
              </a:spcBef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What is the average price of all products?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F9B6B-5FF5-C342-ABF3-7AABFA5624A0}"/>
              </a:ext>
            </a:extLst>
          </p:cNvPr>
          <p:cNvSpPr txBox="1"/>
          <p:nvPr/>
        </p:nvSpPr>
        <p:spPr>
          <a:xfrm>
            <a:off x="1739639" y="2922386"/>
            <a:ext cx="5064006" cy="13200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266">
                <a:latin typeface="Courier" pitchFamily="2" charset="0"/>
              </a:rPr>
              <a:t>SELECT avg(prod_price) as 'Average Price'</a:t>
            </a:r>
            <a:endParaRPr lang="en-US" sz="1266" err="1">
              <a:latin typeface="Courier" pitchFamily="2" charset="0"/>
            </a:endParaRPr>
          </a:p>
          <a:p>
            <a:pPr algn="l"/>
            <a:r>
              <a:rPr lang="en-US" sz="1266" err="1">
                <a:latin typeface="Courier" pitchFamily="2" charset="0"/>
              </a:rPr>
              <a:t>FROM Products;</a:t>
            </a:r>
          </a:p>
          <a:p>
            <a:pPr algn="l"/>
            <a:endParaRPr lang="en-US" sz="949" b="1">
              <a:solidFill>
                <a:srgbClr val="4D2F2D"/>
              </a:solidFill>
              <a:latin typeface="Courier" pitchFamily="2" charset="0"/>
            </a:endParaRPr>
          </a:p>
          <a:p>
            <a:pPr lvl="8"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+---------------+</a:t>
            </a:r>
          </a:p>
          <a:p>
            <a:pPr lvl="8"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| Average Price |</a:t>
            </a:r>
          </a:p>
          <a:p>
            <a:pPr lvl="8"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+---------------+</a:t>
            </a:r>
          </a:p>
          <a:p>
            <a:pPr lvl="8"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|      6.823333 |</a:t>
            </a:r>
          </a:p>
          <a:p>
            <a:pPr lvl="8"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+---------------+</a:t>
            </a:r>
            <a:endParaRPr lang="en-US" sz="2109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7655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D0E2D7E-34A4-9C4F-AAC2-BE7CB02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- </a:t>
            </a:r>
            <a:r>
              <a:rPr lang="en-US" sz="2320" b="1"/>
              <a:t>AVG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A4BC88-78A2-054C-9DC1-82BC5F5788EE}"/>
              </a:ext>
            </a:extLst>
          </p:cNvPr>
          <p:cNvSpPr/>
          <p:nvPr/>
        </p:nvSpPr>
        <p:spPr>
          <a:xfrm>
            <a:off x="1320654" y="1286069"/>
            <a:ext cx="6680346" cy="145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vend_id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prod_name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prod_price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prod_desc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    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BNBG01  | DLL01   | Fish bean bag toy   |       3.49 | Fish bean bag toy, complete with bean bag worms with which to feed it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BNBG02  | DLL01   | Bird bean bag toy   |       3.49 | Bird bean bag toy, eggs are not included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BNBG03  | DLL01   | Rabbit bean bag toy |       3.49 | Rabbit bean bag toy, comes with bean bag carrots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BR01    | BRS01   | 8 inch teddy bear   |       5.99 | 8 inch teddy bear, comes with cap and jacket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BR02    | BRS01   | 12 inch teddy bear  |       8.99 | 12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BR03    | BRS01   | 18 inch teddy bear  |      11.99 | 18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RGAN01  | DLL01   | Raggedy Ann         |       4.99 | 18 inch Raggedy Ann doll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RYL01   | FNG01   | King doll           |       9.49 | 12 inch king doll with royal garments and crown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RYL02   | FNG01   | Queen doll          |       9.49 | 12 inch queen doll with royal garments and crown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endParaRPr lang="en-US" sz="633">
              <a:solidFill>
                <a:srgbClr val="4D2F2D"/>
              </a:solidFill>
              <a:latin typeface="Courier" pitchFamily="2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67B910E-81B9-2043-9EAD-12474CCA04C4}"/>
              </a:ext>
            </a:extLst>
          </p:cNvPr>
          <p:cNvSpPr txBox="1"/>
          <p:nvPr/>
        </p:nvSpPr>
        <p:spPr>
          <a:xfrm>
            <a:off x="2138854" y="964407"/>
            <a:ext cx="3207699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09">
              <a:spcBef>
                <a:spcPts val="316"/>
              </a:spcBef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What is the average price of a doll?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F9B6B-5FF5-C342-ABF3-7AABFA5624A0}"/>
              </a:ext>
            </a:extLst>
          </p:cNvPr>
          <p:cNvSpPr txBox="1"/>
          <p:nvPr/>
        </p:nvSpPr>
        <p:spPr>
          <a:xfrm>
            <a:off x="1739639" y="2727589"/>
            <a:ext cx="5064006" cy="17096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266">
                <a:latin typeface="Courier" pitchFamily="2" charset="0"/>
              </a:rPr>
              <a:t>SELECT avg(prod_price) as 'Average Price'</a:t>
            </a:r>
            <a:endParaRPr lang="en-US" sz="1266" err="1">
              <a:latin typeface="Courier" pitchFamily="2" charset="0"/>
            </a:endParaRPr>
          </a:p>
          <a:p>
            <a:pPr algn="l"/>
            <a:r>
              <a:rPr lang="en-US" sz="1266" err="1">
                <a:latin typeface="Courier" pitchFamily="2" charset="0"/>
              </a:rPr>
              <a:t>FROM Products</a:t>
            </a:r>
          </a:p>
          <a:p>
            <a:pPr algn="l"/>
            <a:r>
              <a:rPr lang="en-US" sz="1266" err="1">
                <a:latin typeface="Courier" pitchFamily="2" charset="0"/>
              </a:rPr>
              <a:t>WHERE prod_desc like '%doll%';</a:t>
            </a:r>
            <a:endParaRPr lang="en-US" sz="949" b="1">
              <a:solidFill>
                <a:srgbClr val="4D2F2D"/>
              </a:solidFill>
              <a:latin typeface="Courier" pitchFamily="2" charset="0"/>
            </a:endParaRPr>
          </a:p>
          <a:p>
            <a:pPr algn="l"/>
            <a:endParaRPr lang="en-US" sz="1266" err="1">
              <a:latin typeface="Courier" pitchFamily="2" charset="0"/>
            </a:endParaRPr>
          </a:p>
          <a:p>
            <a:pPr algn="l"/>
            <a:endParaRPr lang="en-US" sz="949" b="1">
              <a:solidFill>
                <a:srgbClr val="4D2F2D"/>
              </a:solidFill>
              <a:latin typeface="Courier" pitchFamily="2" charset="0"/>
            </a:endParaRPr>
          </a:p>
          <a:p>
            <a:pPr lvl="8"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+---------------+</a:t>
            </a:r>
          </a:p>
          <a:p>
            <a:pPr lvl="8"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| Average Price |</a:t>
            </a:r>
          </a:p>
          <a:p>
            <a:pPr lvl="8"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+---------------+</a:t>
            </a:r>
          </a:p>
          <a:p>
            <a:pPr lvl="8"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|      7.990000 |</a:t>
            </a:r>
          </a:p>
          <a:p>
            <a:pPr lvl="8"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+---------------+</a:t>
            </a:r>
            <a:endParaRPr lang="en-US" sz="2109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7445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D110-B46B-1848-8282-620FAEBF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– </a:t>
            </a:r>
            <a:r>
              <a:rPr lang="en-US" sz="2320" b="1"/>
              <a:t>AVG </a:t>
            </a:r>
            <a:r>
              <a:rPr lang="en-US" sz="2320"/>
              <a:t>– Try It Out</a:t>
            </a:r>
            <a:endParaRPr lang="en-US" sz="2320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F7DF4-B072-C444-B574-BDE2C4AB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615" y="964406"/>
            <a:ext cx="4677481" cy="2557773"/>
          </a:xfrm>
        </p:spPr>
        <p:txBody>
          <a:bodyPr>
            <a:noAutofit/>
          </a:bodyPr>
          <a:lstStyle/>
          <a:p>
            <a:pPr marL="0" indent="0">
              <a:spcBef>
                <a:spcPts val="21"/>
              </a:spcBef>
              <a:buNone/>
            </a:pPr>
            <a:endParaRPr lang="en-US" sz="1266" dirty="0"/>
          </a:p>
          <a:p>
            <a:pPr marL="2679" indent="0">
              <a:buNone/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SELECT</a:t>
            </a: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266" b="1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AVG</a:t>
            </a: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(salary) FROM employees;</a:t>
            </a:r>
          </a:p>
          <a:p>
            <a:pPr marL="0" indent="0">
              <a:spcBef>
                <a:spcPts val="26"/>
              </a:spcBef>
              <a:buNone/>
            </a:pPr>
            <a:endParaRPr lang="en-US" sz="1266" spc="-67" dirty="0">
              <a:solidFill>
                <a:srgbClr val="0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0" indent="0">
              <a:spcBef>
                <a:spcPts val="26"/>
              </a:spcBef>
              <a:buNone/>
            </a:pPr>
            <a:endParaRPr lang="en-US" sz="1266" spc="-67" dirty="0">
              <a:solidFill>
                <a:srgbClr val="0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3014" indent="0">
              <a:buNone/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SELECT</a:t>
            </a: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266" b="1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AVG</a:t>
            </a: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(salary) FROM employees</a:t>
            </a:r>
          </a:p>
          <a:p>
            <a:pPr marL="3014" indent="0">
              <a:buNone/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WHERE</a:t>
            </a: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 department_id = 100;</a:t>
            </a:r>
          </a:p>
          <a:p>
            <a:pPr marL="0" indent="0">
              <a:spcBef>
                <a:spcPts val="22"/>
              </a:spcBef>
              <a:buNone/>
            </a:pPr>
            <a:endParaRPr lang="en-US" sz="1266" spc="-67" dirty="0">
              <a:solidFill>
                <a:srgbClr val="000000"/>
              </a:solidFill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8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0CDB3-30F9-5046-9313-ED73408B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- </a:t>
            </a:r>
            <a:r>
              <a:rPr lang="en-US" sz="2320" b="1"/>
              <a:t>COUNT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320107" y="9040144"/>
            <a:ext cx="3034453" cy="52079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707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76669"/>
            <a:fld id="{BA7B03A4-58FC-574B-8D88-C0C66037B3F9}" type="slidenum">
              <a:rPr lang="en-US" altLang="en-US" smtClean="0"/>
              <a:pPr/>
              <a:t>14</a:t>
            </a:fld>
            <a:endParaRPr spc="4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67FB71-EF51-BB4E-999C-80F630585CA1}"/>
              </a:ext>
            </a:extLst>
          </p:cNvPr>
          <p:cNvSpPr/>
          <p:nvPr/>
        </p:nvSpPr>
        <p:spPr>
          <a:xfrm>
            <a:off x="1445029" y="964407"/>
            <a:ext cx="4463800" cy="2722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+-----------+------------+---------+----------+------------+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order_num | order_item | prod_id | quantity | item_price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+-----------+------------+---------+----------+------------+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20005 |          1 | BR01    |      100 |       5.49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20005 |          2 | BR03    |      100 |      10.99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20006 |          1 | BR01    |       20 |       5.99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20006 |          2 | BR02    |       10 |       8.99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20006 |          3 | BR03    |       10 |      11.99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20007 |          1 | BR03    |       50 |      11.49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20007 |          2 | BNBG01  |      100 |       2.99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20007 |          3 | BNBG02  |      100 |       2.99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20007 |          4 | BNBG03  |      100 |       2.99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20007 |          5 | RGAN01  |       50 |       4.49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20008 |          1 | RGAN01  |        5 |       4.99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20008 |          2 | BR03    |        5 |      11.99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20008 |          3 | BNBG01  |       10 |       3.49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20008 |          4 | BNBG02  |       10 |       3.49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20008 |          5 | BNBG03  |       10 |       3.49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20009 |          1 | BNBG01  |      250 |       2.49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20009 |          2 | BNBG02  |      250 |       2.49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20009 |          3 | BNBG03  |      250 |       2.49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+-----------+------------+---------+----------+------------+</a:t>
            </a:r>
          </a:p>
          <a:p>
            <a:pPr algn="l"/>
            <a:endParaRPr lang="en-US" sz="1055">
              <a:latin typeface="Courier" pitchFamily="2" charset="0"/>
            </a:endParaRPr>
          </a:p>
          <a:p>
            <a:pPr algn="l"/>
            <a:r>
              <a:rPr lang="en-US" sz="1055">
                <a:latin typeface="Courier" pitchFamily="2" charset="0"/>
              </a:rPr>
              <a:t>select count(*) as NumItems </a:t>
            </a:r>
          </a:p>
          <a:p>
            <a:pPr algn="l"/>
            <a:r>
              <a:rPr lang="en-US" sz="1055">
                <a:latin typeface="Courier" pitchFamily="2" charset="0"/>
              </a:rPr>
              <a:t>from OrderItems;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DF755-3F5B-7B4E-83CC-FCD237E9C284}"/>
              </a:ext>
            </a:extLst>
          </p:cNvPr>
          <p:cNvSpPr txBox="1"/>
          <p:nvPr/>
        </p:nvSpPr>
        <p:spPr>
          <a:xfrm>
            <a:off x="4094439" y="3666623"/>
            <a:ext cx="1035139" cy="8658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055">
                <a:latin typeface="Courier" pitchFamily="2" charset="0"/>
              </a:rPr>
              <a:t>+----------+</a:t>
            </a:r>
          </a:p>
          <a:p>
            <a:pPr algn="l"/>
            <a:r>
              <a:rPr lang="en-US" sz="1055">
                <a:latin typeface="Courier" pitchFamily="2" charset="0"/>
              </a:rPr>
              <a:t>| NumItems |</a:t>
            </a:r>
          </a:p>
          <a:p>
            <a:pPr algn="l"/>
            <a:r>
              <a:rPr lang="en-US" sz="1055">
                <a:latin typeface="Courier" pitchFamily="2" charset="0"/>
              </a:rPr>
              <a:t>+----------+</a:t>
            </a:r>
          </a:p>
          <a:p>
            <a:pPr algn="l"/>
            <a:r>
              <a:rPr lang="en-US" sz="1055">
                <a:latin typeface="Courier" pitchFamily="2" charset="0"/>
              </a:rPr>
              <a:t>|       18 |</a:t>
            </a:r>
          </a:p>
          <a:p>
            <a:pPr algn="l"/>
            <a:r>
              <a:rPr lang="en-US" sz="1055">
                <a:latin typeface="Courier" pitchFamily="2" charset="0"/>
              </a:rPr>
              <a:t>+----------+</a:t>
            </a:r>
            <a:endParaRPr lang="en-US" sz="1898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701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F8B8E7-C5B9-5645-B457-E4F421EC05D4}"/>
              </a:ext>
            </a:extLst>
          </p:cNvPr>
          <p:cNvSpPr/>
          <p:nvPr/>
        </p:nvSpPr>
        <p:spPr>
          <a:xfrm>
            <a:off x="1224133" y="1159172"/>
            <a:ext cx="6695734" cy="1747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+------------+---------------+----------------------+-----------+------------+----------+--------------+--------------------+-----------------------+</a:t>
            </a:r>
          </a:p>
          <a:p>
            <a:pPr algn="l"/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| </a:t>
            </a:r>
            <a:r>
              <a:rPr lang="en-US" sz="580" err="1">
                <a:solidFill>
                  <a:srgbClr val="4D2F2D"/>
                </a:solidFill>
                <a:latin typeface="Courier" pitchFamily="2" charset="0"/>
              </a:rPr>
              <a:t>cust_id</a:t>
            </a:r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    | </a:t>
            </a:r>
            <a:r>
              <a:rPr lang="en-US" sz="580" err="1">
                <a:solidFill>
                  <a:srgbClr val="4D2F2D"/>
                </a:solidFill>
                <a:latin typeface="Courier" pitchFamily="2" charset="0"/>
              </a:rPr>
              <a:t>cust_name</a:t>
            </a:r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     | </a:t>
            </a:r>
            <a:r>
              <a:rPr lang="en-US" sz="580" err="1">
                <a:solidFill>
                  <a:srgbClr val="4D2F2D"/>
                </a:solidFill>
                <a:latin typeface="Courier" pitchFamily="2" charset="0"/>
              </a:rPr>
              <a:t>cust_address</a:t>
            </a:r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         | </a:t>
            </a:r>
            <a:r>
              <a:rPr lang="en-US" sz="580" err="1">
                <a:solidFill>
                  <a:srgbClr val="4D2F2D"/>
                </a:solidFill>
                <a:latin typeface="Courier" pitchFamily="2" charset="0"/>
              </a:rPr>
              <a:t>cust_city</a:t>
            </a:r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580" err="1">
                <a:solidFill>
                  <a:srgbClr val="4D2F2D"/>
                </a:solidFill>
                <a:latin typeface="Courier" pitchFamily="2" charset="0"/>
              </a:rPr>
              <a:t>cust_state</a:t>
            </a:r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580" err="1">
                <a:solidFill>
                  <a:srgbClr val="4D2F2D"/>
                </a:solidFill>
                <a:latin typeface="Courier" pitchFamily="2" charset="0"/>
              </a:rPr>
              <a:t>cust_zip</a:t>
            </a:r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580" err="1">
                <a:solidFill>
                  <a:srgbClr val="4D2F2D"/>
                </a:solidFill>
                <a:latin typeface="Courier" pitchFamily="2" charset="0"/>
              </a:rPr>
              <a:t>cust_country</a:t>
            </a:r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580" err="1">
                <a:solidFill>
                  <a:srgbClr val="4D2F2D"/>
                </a:solidFill>
                <a:latin typeface="Courier" pitchFamily="2" charset="0"/>
              </a:rPr>
              <a:t>cust_contact</a:t>
            </a:r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       | </a:t>
            </a:r>
            <a:r>
              <a:rPr lang="en-US" sz="580" err="1">
                <a:solidFill>
                  <a:srgbClr val="4D2F2D"/>
                </a:solidFill>
                <a:latin typeface="Courier" pitchFamily="2" charset="0"/>
              </a:rPr>
              <a:t>cust_email</a:t>
            </a:r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            |</a:t>
            </a:r>
          </a:p>
          <a:p>
            <a:pPr algn="l"/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+------------+---------------+----------------------+-----------+------------+----------+--------------+--------------------+-----------------------+</a:t>
            </a:r>
          </a:p>
          <a:p>
            <a:pPr algn="l"/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| 1000000001 | Village Toys  | 200 Maple Lane       | Detroit   | MI         | 44444    | USA          | John Smith         | </a:t>
            </a:r>
            <a:r>
              <a:rPr lang="en-US" sz="580" err="1">
                <a:solidFill>
                  <a:srgbClr val="4D2F2D"/>
                </a:solidFill>
                <a:latin typeface="Courier" pitchFamily="2" charset="0"/>
              </a:rPr>
              <a:t>sales@villagetoys.com</a:t>
            </a:r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 |</a:t>
            </a:r>
          </a:p>
          <a:p>
            <a:pPr algn="l"/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| 1000000002 | Kids Place    | 333 South Lake Drive | Columbus  | OH         | 43333    | USA          | Michelle Green     | NULL                  |</a:t>
            </a:r>
          </a:p>
          <a:p>
            <a:pPr algn="l"/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| 1000000003 | Fun4All       | 1 Sunny Place        | Muncie    | IN         | 42222    | USA          | Jim Jones          | jjones@fun4all.com    |</a:t>
            </a:r>
          </a:p>
          <a:p>
            <a:pPr algn="l"/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| 1000000004 | Fun4All       | 829 Riverside Drive  | Phoenix   | AZ         | 88888    | USA          | Denise L. Stephens | dstephens@fun4all.com |</a:t>
            </a:r>
          </a:p>
          <a:p>
            <a:pPr algn="l"/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| 1000000005 | The Toy Store | 4545 53rd Street     | Chicago   | IL         | 54545    | USA          | Kim Howard         | NULL                  |</a:t>
            </a:r>
          </a:p>
          <a:p>
            <a:pPr algn="l"/>
            <a:r>
              <a:rPr lang="en-US" sz="580">
                <a:solidFill>
                  <a:srgbClr val="4D2F2D"/>
                </a:solidFill>
                <a:latin typeface="Courier" pitchFamily="2" charset="0"/>
              </a:rPr>
              <a:t>+------------+--------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-------+----------------------+-----------+------------+----------+--------------+--------------------+-----------+</a:t>
            </a:r>
          </a:p>
          <a:p>
            <a:pPr lvl="8" algn="l"/>
            <a:endParaRPr lang="en-US" sz="844" b="1">
              <a:solidFill>
                <a:srgbClr val="4D2F2D"/>
              </a:solidFill>
              <a:latin typeface="Courier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D0E2D7E-34A4-9C4F-AAC2-BE7CB02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- </a:t>
            </a:r>
            <a:r>
              <a:rPr lang="en-US" sz="2320" b="1"/>
              <a:t>COUNT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67B910E-81B9-2043-9EAD-12474CCA04C4}"/>
              </a:ext>
            </a:extLst>
          </p:cNvPr>
          <p:cNvSpPr txBox="1"/>
          <p:nvPr/>
        </p:nvSpPr>
        <p:spPr>
          <a:xfrm>
            <a:off x="2138855" y="964407"/>
            <a:ext cx="4556370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09">
              <a:spcBef>
                <a:spcPts val="316"/>
              </a:spcBef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How many customers are there with an email address?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F9B6B-5FF5-C342-ABF3-7AABFA5624A0}"/>
              </a:ext>
            </a:extLst>
          </p:cNvPr>
          <p:cNvSpPr txBox="1"/>
          <p:nvPr/>
        </p:nvSpPr>
        <p:spPr>
          <a:xfrm>
            <a:off x="1645295" y="2936372"/>
            <a:ext cx="5064006" cy="13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266">
                <a:latin typeface="Courier" pitchFamily="2" charset="0"/>
              </a:rPr>
              <a:t>SELECT COUNT(</a:t>
            </a:r>
            <a:r>
              <a:rPr lang="en-US" sz="1266" err="1">
                <a:latin typeface="Courier" pitchFamily="2" charset="0"/>
              </a:rPr>
              <a:t>cust_email) AS 'Number Email Contacts'</a:t>
            </a:r>
            <a:r>
              <a:rPr lang="en-US" sz="1266">
                <a:latin typeface="Courier" pitchFamily="2" charset="0"/>
              </a:rPr>
              <a:t> </a:t>
            </a:r>
          </a:p>
          <a:p>
            <a:pPr algn="l"/>
            <a:r>
              <a:rPr lang="en-US" sz="1266">
                <a:latin typeface="Courier" pitchFamily="2" charset="0"/>
              </a:rPr>
              <a:t>FROM Customers; </a:t>
            </a:r>
          </a:p>
          <a:p>
            <a:pPr algn="l"/>
            <a:endParaRPr lang="en-US" sz="1266" err="1">
              <a:latin typeface="Courier" pitchFamily="2" charset="0"/>
            </a:endParaRPr>
          </a:p>
          <a:p>
            <a:pPr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+-----------------------+</a:t>
            </a:r>
          </a:p>
          <a:p>
            <a:pPr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| Number Email Contacts |</a:t>
            </a:r>
          </a:p>
          <a:p>
            <a:pPr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+-----------------------+</a:t>
            </a:r>
          </a:p>
          <a:p>
            <a:pPr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|                     3 |</a:t>
            </a:r>
          </a:p>
          <a:p>
            <a:pPr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+-----------------------+</a:t>
            </a:r>
            <a:endParaRPr lang="en-US" sz="2109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2070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D0E2D7E-34A4-9C4F-AAC2-BE7CB02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- </a:t>
            </a:r>
            <a:r>
              <a:rPr lang="en-US" sz="2320" b="1"/>
              <a:t>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A4BC88-78A2-054C-9DC1-82BC5F5788EE}"/>
              </a:ext>
            </a:extLst>
          </p:cNvPr>
          <p:cNvSpPr/>
          <p:nvPr/>
        </p:nvSpPr>
        <p:spPr>
          <a:xfrm>
            <a:off x="1320654" y="1286069"/>
            <a:ext cx="6680346" cy="145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vend_id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prod_name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prod_price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prod_desc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    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BNBG01  | DLL01   | Fish bean bag toy   |       3.49 | Fish bean bag toy, complete with bean bag worms with which to feed it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BNBG02  | DLL01   | Bird bean bag toy   |       3.49 | Bird bean bag toy, eggs are not included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BNBG03  | DLL01   | Rabbit bean bag toy |       3.49 | Rabbit bean bag toy, comes with bean bag carrots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BR01    | BRS01   | 8 inch teddy bear   |       5.99 | 8 inch teddy bear, comes with cap and jacket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BR02    | BRS01   | 12 inch teddy bear  |       8.99 | 12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BR03    | BRS01   | 18 inch teddy bear  |      11.99 | 18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RGAN01  | DLL01   | Raggedy Ann         |       4.99 | 18 inch Raggedy Ann doll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RYL01   | FNG01   | King doll           |       9.49 | 12 inch king doll with royal garments and crown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RYL02   | FNG01   | Queen doll          |       9.49 | 12 inch queen doll with royal garments and crown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endParaRPr lang="en-US" sz="633">
              <a:solidFill>
                <a:srgbClr val="4D2F2D"/>
              </a:solidFill>
              <a:latin typeface="Courier" pitchFamily="2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67B910E-81B9-2043-9EAD-12474CCA04C4}"/>
              </a:ext>
            </a:extLst>
          </p:cNvPr>
          <p:cNvSpPr txBox="1"/>
          <p:nvPr/>
        </p:nvSpPr>
        <p:spPr>
          <a:xfrm>
            <a:off x="2138854" y="964407"/>
            <a:ext cx="5783188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09">
              <a:spcBef>
                <a:spcPts val="316"/>
              </a:spcBef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How many different dolls does the store sell?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F9B6B-5FF5-C342-ABF3-7AABFA5624A0}"/>
              </a:ext>
            </a:extLst>
          </p:cNvPr>
          <p:cNvSpPr txBox="1"/>
          <p:nvPr/>
        </p:nvSpPr>
        <p:spPr>
          <a:xfrm>
            <a:off x="1320654" y="2998342"/>
            <a:ext cx="6397091" cy="1514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266" dirty="0">
                <a:latin typeface="Courier" pitchFamily="2" charset="0"/>
              </a:rPr>
              <a:t>SELECT count(*) </a:t>
            </a:r>
          </a:p>
          <a:p>
            <a:pPr algn="l"/>
            <a:r>
              <a:rPr lang="en-US" sz="1266" dirty="0">
                <a:latin typeface="Courier" pitchFamily="2" charset="0"/>
              </a:rPr>
              <a:t>FROM Products </a:t>
            </a:r>
          </a:p>
          <a:p>
            <a:pPr algn="l"/>
            <a:r>
              <a:rPr lang="en-US" sz="1266" dirty="0">
                <a:latin typeface="Courier" pitchFamily="2" charset="0"/>
              </a:rPr>
              <a:t>WHERE </a:t>
            </a:r>
            <a:r>
              <a:rPr lang="en-US" sz="1266" dirty="0" err="1">
                <a:latin typeface="Courier" pitchFamily="2" charset="0"/>
              </a:rPr>
              <a:t>prod_desc</a:t>
            </a:r>
            <a:r>
              <a:rPr lang="en-US" sz="1266" dirty="0">
                <a:latin typeface="Courier" pitchFamily="2" charset="0"/>
              </a:rPr>
              <a:t> like '%doll%';</a:t>
            </a:r>
            <a:endParaRPr lang="en-US" sz="949" b="1" dirty="0">
              <a:solidFill>
                <a:srgbClr val="4D2F2D"/>
              </a:solidFill>
              <a:latin typeface="Courier" pitchFamily="2" charset="0"/>
            </a:endParaRPr>
          </a:p>
          <a:p>
            <a:pPr lvl="8"/>
            <a:endParaRPr lang="en-US" sz="949" b="1" dirty="0">
              <a:solidFill>
                <a:srgbClr val="4D2F2D"/>
              </a:solidFill>
              <a:latin typeface="Courier" pitchFamily="2" charset="0"/>
            </a:endParaRP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+----------+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| count(*) |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+----------+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|        3 |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+----------+</a:t>
            </a:r>
            <a:endParaRPr lang="en-US" sz="2109" dirty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465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D0E2D7E-34A4-9C4F-AAC2-BE7CB02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- </a:t>
            </a:r>
            <a:r>
              <a:rPr lang="en-US" sz="2320" b="1"/>
              <a:t>MAX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A4BC88-78A2-054C-9DC1-82BC5F5788EE}"/>
              </a:ext>
            </a:extLst>
          </p:cNvPr>
          <p:cNvSpPr/>
          <p:nvPr/>
        </p:nvSpPr>
        <p:spPr>
          <a:xfrm>
            <a:off x="1320654" y="1286069"/>
            <a:ext cx="6680346" cy="145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vend_id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prod_name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prod_price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prod_desc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    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BNBG01  | DLL01   | Fish bean bag toy   |       3.49 | Fish bean bag toy, complete with bean bag worms with which to feed it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BNBG02  | DLL01   | Bird bean bag toy   |       3.49 | Bird bean bag toy, eggs are not included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BNBG03  | DLL01   | Rabbit bean bag toy |       3.49 | Rabbit bean bag toy, comes with bean bag carrots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BR01    | BRS01   | 8 inch teddy bear   |       5.99 | 8 inch teddy bear, comes with cap and jacket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BR02    | BRS01   | 12 inch teddy bear  |       8.99 | 12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BR03    | BRS01   | 18 inch teddy bear  |      11.99 | 18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RGAN01  | DLL01   | Raggedy Ann         |       4.99 | 18 inch Raggedy Ann doll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RYL01   | FNG01   | King doll           |       9.49 | 12 inch king doll with royal garments and crown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RYL02   | FNG01   | Queen doll          |       9.49 | 12 inch queen doll with royal garments and crown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endParaRPr lang="en-US" sz="633">
              <a:solidFill>
                <a:srgbClr val="4D2F2D"/>
              </a:solidFill>
              <a:latin typeface="Courier" pitchFamily="2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67B910E-81B9-2043-9EAD-12474CCA04C4}"/>
              </a:ext>
            </a:extLst>
          </p:cNvPr>
          <p:cNvSpPr txBox="1"/>
          <p:nvPr/>
        </p:nvSpPr>
        <p:spPr>
          <a:xfrm>
            <a:off x="2138854" y="964407"/>
            <a:ext cx="5783188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09">
              <a:spcBef>
                <a:spcPts val="316"/>
              </a:spcBef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What is the price of the most expensive product in the store?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F9B6B-5FF5-C342-ABF3-7AABFA5624A0}"/>
              </a:ext>
            </a:extLst>
          </p:cNvPr>
          <p:cNvSpPr txBox="1"/>
          <p:nvPr/>
        </p:nvSpPr>
        <p:spPr>
          <a:xfrm>
            <a:off x="1739640" y="2995418"/>
            <a:ext cx="6782854" cy="1174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266" dirty="0">
                <a:latin typeface="Courier" pitchFamily="2" charset="0"/>
              </a:rPr>
              <a:t>SELECT MAX(</a:t>
            </a:r>
            <a:r>
              <a:rPr lang="en-US" sz="1266" dirty="0" err="1">
                <a:latin typeface="Courier" pitchFamily="2" charset="0"/>
              </a:rPr>
              <a:t>prod_price</a:t>
            </a:r>
            <a:r>
              <a:rPr lang="en-US" sz="1266" dirty="0">
                <a:latin typeface="Courier" pitchFamily="2" charset="0"/>
              </a:rPr>
              <a:t>) AS 'Max. Price'</a:t>
            </a:r>
          </a:p>
          <a:p>
            <a:pPr algn="l"/>
            <a:r>
              <a:rPr lang="en-US" sz="1266" dirty="0">
                <a:latin typeface="Courier" pitchFamily="2" charset="0"/>
              </a:rPr>
              <a:t>FROM Products;</a:t>
            </a:r>
            <a:endParaRPr lang="en-US" sz="949" b="1" dirty="0">
              <a:solidFill>
                <a:srgbClr val="4D2F2D"/>
              </a:solidFill>
              <a:latin typeface="Courier" pitchFamily="2" charset="0"/>
            </a:endParaRP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+------------+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| Max. Price |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+------------+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|      11.99 |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+------------+</a:t>
            </a:r>
            <a:endParaRPr lang="en-US" sz="2109" dirty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3971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D0E2D7E-34A4-9C4F-AAC2-BE7CB02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- </a:t>
            </a:r>
            <a:r>
              <a:rPr lang="en-US" sz="2320" b="1"/>
              <a:t>MIN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A4BC88-78A2-054C-9DC1-82BC5F5788EE}"/>
              </a:ext>
            </a:extLst>
          </p:cNvPr>
          <p:cNvSpPr/>
          <p:nvPr/>
        </p:nvSpPr>
        <p:spPr>
          <a:xfrm>
            <a:off x="1320654" y="1286069"/>
            <a:ext cx="6680346" cy="145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vend_id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prod_name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prod_price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prod_desc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    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BNBG01  | DLL01   | Fish bean bag toy   |       3.49 | Fish bean bag toy, complete with bean bag worms with which to feed it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BNBG02  | DLL01   | Bird bean bag toy   |       3.49 | Bird bean bag toy, eggs are not included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BNBG03  | DLL01   | Rabbit bean bag toy |       3.49 | Rabbit bean bag toy, comes with bean bag carrots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BR01    | BRS01   | 8 inch teddy bear   |       5.99 | 8 inch teddy bear, comes with cap and jacket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BR02    | BRS01   | 12 inch teddy bear  |       8.99 | 12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BR03    | BRS01   | 18 inch teddy bear  |      11.99 | 18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RGAN01  | DLL01   | Raggedy Ann         |       4.99 | 18 inch Raggedy Ann doll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RYL01   | FNG01   | King doll           |       9.49 | 12 inch king doll with royal garments and crown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RYL02   | FNG01   | Queen doll          |       9.49 | 12 inch queen doll with royal garments and crown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endParaRPr lang="en-US" sz="633">
              <a:solidFill>
                <a:srgbClr val="4D2F2D"/>
              </a:solidFill>
              <a:latin typeface="Courier" pitchFamily="2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67B910E-81B9-2043-9EAD-12474CCA04C4}"/>
              </a:ext>
            </a:extLst>
          </p:cNvPr>
          <p:cNvSpPr txBox="1"/>
          <p:nvPr/>
        </p:nvSpPr>
        <p:spPr>
          <a:xfrm>
            <a:off x="2138854" y="964407"/>
            <a:ext cx="5783188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09">
              <a:spcBef>
                <a:spcPts val="316"/>
              </a:spcBef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What is the price of the least expensive doll in the store?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F9B6B-5FF5-C342-ABF3-7AABFA5624A0}"/>
              </a:ext>
            </a:extLst>
          </p:cNvPr>
          <p:cNvSpPr txBox="1"/>
          <p:nvPr/>
        </p:nvSpPr>
        <p:spPr>
          <a:xfrm>
            <a:off x="1739639" y="2824988"/>
            <a:ext cx="5203576" cy="1514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266">
                <a:latin typeface="Courier" pitchFamily="2" charset="0"/>
              </a:rPr>
              <a:t>SELECT MIN(prod_price) AS ' Min. Doll Price'</a:t>
            </a:r>
            <a:endParaRPr lang="en-US" sz="1266" err="1">
              <a:latin typeface="Courier" pitchFamily="2" charset="0"/>
            </a:endParaRPr>
          </a:p>
          <a:p>
            <a:pPr algn="l"/>
            <a:r>
              <a:rPr lang="en-US" sz="1266" err="1">
                <a:latin typeface="Courier" pitchFamily="2" charset="0"/>
              </a:rPr>
              <a:t>FROM Products </a:t>
            </a:r>
          </a:p>
          <a:p>
            <a:pPr algn="l"/>
            <a:r>
              <a:rPr lang="en-US" sz="1266" err="1">
                <a:latin typeface="Courier" pitchFamily="2" charset="0"/>
              </a:rPr>
              <a:t>WHERE prod_desc like '%doll%';</a:t>
            </a:r>
            <a:endParaRPr lang="en-US" sz="949" b="1">
              <a:solidFill>
                <a:srgbClr val="4D2F2D"/>
              </a:solidFill>
              <a:latin typeface="Courier" pitchFamily="2" charset="0"/>
            </a:endParaRPr>
          </a:p>
          <a:p>
            <a:pPr lvl="8"/>
            <a:endParaRPr lang="en-US" sz="949" b="1">
              <a:solidFill>
                <a:srgbClr val="4D2F2D"/>
              </a:solidFill>
              <a:latin typeface="Courier" pitchFamily="2" charset="0"/>
            </a:endParaRPr>
          </a:p>
          <a:p>
            <a:pPr lvl="8"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+-----------------+</a:t>
            </a:r>
          </a:p>
          <a:p>
            <a:pPr lvl="8"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| Min. Doll Price |</a:t>
            </a:r>
          </a:p>
          <a:p>
            <a:pPr lvl="8"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+-----------------+</a:t>
            </a:r>
          </a:p>
          <a:p>
            <a:pPr lvl="8"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|            4.99 |</a:t>
            </a:r>
          </a:p>
          <a:p>
            <a:pPr lvl="8" algn="l"/>
            <a:r>
              <a:rPr lang="en-US" sz="949" b="1">
                <a:solidFill>
                  <a:srgbClr val="4D2F2D"/>
                </a:solidFill>
                <a:latin typeface="Courier" pitchFamily="2" charset="0"/>
              </a:rPr>
              <a:t>+-----------------+</a:t>
            </a:r>
            <a:endParaRPr lang="en-US" sz="2109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3339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0CDB3-30F9-5046-9313-ED73408B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- </a:t>
            </a:r>
            <a:r>
              <a:rPr lang="en-US" sz="2320" b="1"/>
              <a:t>SUM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320107" y="9040144"/>
            <a:ext cx="3034453" cy="52079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707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76669"/>
            <a:fld id="{BA7B03A4-58FC-574B-8D88-C0C66037B3F9}" type="slidenum">
              <a:rPr lang="en-US" altLang="en-US" smtClean="0"/>
              <a:pPr/>
              <a:t>19</a:t>
            </a:fld>
            <a:endParaRPr spc="4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67FB71-EF51-BB4E-999C-80F630585CA1}"/>
              </a:ext>
            </a:extLst>
          </p:cNvPr>
          <p:cNvSpPr/>
          <p:nvPr/>
        </p:nvSpPr>
        <p:spPr>
          <a:xfrm>
            <a:off x="1383621" y="827971"/>
            <a:ext cx="4463800" cy="288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+-----------+------------+---------+----------+------------+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</a:t>
            </a:r>
            <a:r>
              <a:rPr lang="en-US" sz="633" dirty="0" err="1">
                <a:solidFill>
                  <a:srgbClr val="4D2F2D"/>
                </a:solidFill>
                <a:latin typeface="Courier" pitchFamily="2" charset="0"/>
              </a:rPr>
              <a:t>order_num</a:t>
            </a:r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dirty="0" err="1">
                <a:solidFill>
                  <a:srgbClr val="4D2F2D"/>
                </a:solidFill>
                <a:latin typeface="Courier" pitchFamily="2" charset="0"/>
              </a:rPr>
              <a:t>order_item</a:t>
            </a:r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dirty="0" err="1">
                <a:solidFill>
                  <a:srgbClr val="4D2F2D"/>
                </a:solidFill>
                <a:latin typeface="Courier" pitchFamily="2" charset="0"/>
              </a:rPr>
              <a:t>prod_id</a:t>
            </a:r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 | quantity | </a:t>
            </a:r>
            <a:r>
              <a:rPr lang="en-US" sz="633" dirty="0" err="1">
                <a:solidFill>
                  <a:srgbClr val="4D2F2D"/>
                </a:solidFill>
                <a:latin typeface="Courier" pitchFamily="2" charset="0"/>
              </a:rPr>
              <a:t>item_price</a:t>
            </a:r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+-----------+------------+---------+----------+------------+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20005 |          1 | BR01    |      100 |       5.49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20005 |          2 | BR03    |      100 |      10.99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20006 |          1 | BR01    |       20 |       5.99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20006 |          2 | BR02    |       10 |       8.99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20006 |          3 | BR03    |       10 |      11.99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20007 |          1 | BR03    |       50 |      11.49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20007 |          2 | BNBG01  |      100 |       2.99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20007 |          3 | BNBG02  |      100 |       2.99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20007 |          4 | BNBG03  |      100 |       2.99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20007 |          5 | RGAN01  |       50 |       4.49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20008 |          1 | RGAN01  |        5 |       4.99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20008 |          2 | BR03    |        5 |      11.99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20008 |          3 | BNBG01  |       10 |       3.49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20008 |          4 | BNBG02  |       10 |       3.49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20008 |          5 | BNBG03  |       10 |       3.49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20009 |          1 | BNBG01  |      250 |       2.49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20009 |          2 | BNBG02  |      250 |       2.49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|     20009 |          3 | BNBG03  |      250 |       2.49 |</a:t>
            </a:r>
          </a:p>
          <a:p>
            <a:pPr marL="964326"/>
            <a:r>
              <a:rPr lang="en-US" sz="633" dirty="0">
                <a:solidFill>
                  <a:srgbClr val="4D2F2D"/>
                </a:solidFill>
                <a:latin typeface="Courier" pitchFamily="2" charset="0"/>
              </a:rPr>
              <a:t>+-----------+------------+---------+----------+------------+</a:t>
            </a:r>
          </a:p>
          <a:p>
            <a:pPr algn="l"/>
            <a:endParaRPr lang="en-US" sz="1055" dirty="0">
              <a:latin typeface="Courier" pitchFamily="2" charset="0"/>
            </a:endParaRPr>
          </a:p>
          <a:p>
            <a:pPr algn="l"/>
            <a:r>
              <a:rPr lang="en-US" sz="1055" dirty="0">
                <a:latin typeface="Courier" pitchFamily="2" charset="0"/>
              </a:rPr>
              <a:t>SELECT SUM(quantity) as 'Items Ordered' </a:t>
            </a:r>
          </a:p>
          <a:p>
            <a:pPr algn="l"/>
            <a:r>
              <a:rPr lang="en-US" sz="1055" dirty="0">
                <a:latin typeface="Courier" pitchFamily="2" charset="0"/>
              </a:rPr>
              <a:t>FROM </a:t>
            </a:r>
            <a:r>
              <a:rPr lang="en-US" sz="1055" dirty="0" err="1">
                <a:latin typeface="Courier" pitchFamily="2" charset="0"/>
              </a:rPr>
              <a:t>OrderItems</a:t>
            </a:r>
            <a:endParaRPr lang="en-US" sz="1055" dirty="0">
              <a:latin typeface="Courier" pitchFamily="2" charset="0"/>
            </a:endParaRPr>
          </a:p>
          <a:p>
            <a:pPr algn="l"/>
            <a:r>
              <a:rPr lang="en-US" sz="1055" dirty="0">
                <a:latin typeface="Courier" pitchFamily="2" charset="0"/>
              </a:rPr>
              <a:t>WHERE </a:t>
            </a:r>
            <a:r>
              <a:rPr lang="en-US" sz="1055" dirty="0" err="1">
                <a:latin typeface="Courier" pitchFamily="2" charset="0"/>
              </a:rPr>
              <a:t>order_num</a:t>
            </a:r>
            <a:r>
              <a:rPr lang="en-US" sz="1055" dirty="0">
                <a:latin typeface="Courier" pitchFamily="2" charset="0"/>
              </a:rPr>
              <a:t> = 20005;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DF755-3F5B-7B4E-83CC-FCD237E9C284}"/>
              </a:ext>
            </a:extLst>
          </p:cNvPr>
          <p:cNvSpPr txBox="1"/>
          <p:nvPr/>
        </p:nvSpPr>
        <p:spPr>
          <a:xfrm>
            <a:off x="4094439" y="3666623"/>
            <a:ext cx="1443905" cy="8658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055">
                <a:latin typeface="Courier" pitchFamily="2" charset="0"/>
              </a:rPr>
              <a:t>+---------------+</a:t>
            </a:r>
          </a:p>
          <a:p>
            <a:pPr algn="l"/>
            <a:r>
              <a:rPr lang="en-US" sz="1055">
                <a:latin typeface="Courier" pitchFamily="2" charset="0"/>
              </a:rPr>
              <a:t>| Items Ordered |</a:t>
            </a:r>
          </a:p>
          <a:p>
            <a:pPr algn="l"/>
            <a:r>
              <a:rPr lang="en-US" sz="1055">
                <a:latin typeface="Courier" pitchFamily="2" charset="0"/>
              </a:rPr>
              <a:t>+---------------+</a:t>
            </a:r>
          </a:p>
          <a:p>
            <a:pPr algn="l"/>
            <a:r>
              <a:rPr lang="en-US" sz="1055">
                <a:latin typeface="Courier" pitchFamily="2" charset="0"/>
              </a:rPr>
              <a:t>|           200 |</a:t>
            </a:r>
          </a:p>
          <a:p>
            <a:pPr algn="l"/>
            <a:r>
              <a:rPr lang="en-US" sz="1055">
                <a:latin typeface="Courier" pitchFamily="2" charset="0"/>
              </a:rPr>
              <a:t>+---------------+</a:t>
            </a:r>
            <a:endParaRPr lang="en-US" sz="1898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9051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3207-AE0B-4C5D-970A-7DC10EAA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Another SHIFT in Schedule and Outline</a:t>
            </a:r>
          </a:p>
          <a:p>
            <a:pPr lvl="1"/>
            <a:r>
              <a:rPr lang="en-US" sz="2400" dirty="0"/>
              <a:t>Version 6 (dated: 11/5/2022) of outline</a:t>
            </a:r>
          </a:p>
          <a:p>
            <a:pPr lvl="1"/>
            <a:r>
              <a:rPr lang="en-US" sz="2400" dirty="0"/>
              <a:t>Quiz 5 and Quiz 6 removed from schedule</a:t>
            </a:r>
          </a:p>
          <a:p>
            <a:pPr lvl="1"/>
            <a:r>
              <a:rPr lang="en-US" sz="2400" dirty="0"/>
              <a:t>Homework and project deadlines pushed forward</a:t>
            </a:r>
          </a:p>
          <a:p>
            <a:pPr lvl="1"/>
            <a:r>
              <a:rPr lang="en-US" sz="2400" dirty="0"/>
              <a:t>Focus is on DOING SQL – the more practice the better!</a:t>
            </a:r>
          </a:p>
          <a:p>
            <a:pPr lvl="1"/>
            <a:r>
              <a:rPr lang="en-US" sz="2400" dirty="0"/>
              <a:t>Connect your laptop to the HR data base is VSCODE</a:t>
            </a:r>
          </a:p>
          <a:p>
            <a:r>
              <a:rPr lang="en-US" sz="2400" dirty="0"/>
              <a:t>Homework 5 is available – DUE Next Friday, 11/18/2022</a:t>
            </a:r>
          </a:p>
          <a:p>
            <a:r>
              <a:rPr lang="en-US" sz="2400" dirty="0"/>
              <a:t>Semester Project – now DUE Monday, 12/12 (last day of class)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C4F7-8885-4465-9C8F-86B3166E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8F5E3-67FB-4899-A839-163887A08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6" y="4009679"/>
            <a:ext cx="8173329" cy="9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47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0CDB3-30F9-5046-9313-ED73408B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- </a:t>
            </a:r>
            <a:r>
              <a:rPr lang="en-US" sz="2320" b="1"/>
              <a:t>SUM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320107" y="9040144"/>
            <a:ext cx="3034453" cy="52079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707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76669"/>
            <a:fld id="{BA7B03A4-58FC-574B-8D88-C0C66037B3F9}" type="slidenum">
              <a:rPr lang="en-US" altLang="en-US" smtClean="0"/>
              <a:pPr/>
              <a:t>20</a:t>
            </a:fld>
            <a:endParaRPr spc="4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67FB71-EF51-BB4E-999C-80F630585CA1}"/>
              </a:ext>
            </a:extLst>
          </p:cNvPr>
          <p:cNvSpPr/>
          <p:nvPr/>
        </p:nvSpPr>
        <p:spPr>
          <a:xfrm>
            <a:off x="1383621" y="827971"/>
            <a:ext cx="4463800" cy="288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+-----------+------------+---------+----------+------------+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order_num | order_item | prod_id | quantity | item_price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+-----------+------------+---------+----------+------------+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20005 |          1 | BR01    |      100 |       5.49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20005 |          2 | BR03    |      100 |      10.99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20006 |          1 | BR01    |       20 |       5.99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20006 |          2 | BR02    |       10 |       8.99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20006 |          3 | BR03    |       10 |      11.99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20007 |          1 | BR03    |       50 |      11.49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20007 |          2 | BNBG01  |      100 |       2.99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20007 |          3 | BNBG02  |      100 |       2.99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20007 |          4 | BNBG03  |      100 |       2.99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20007 |          5 | RGAN01  |       50 |       4.49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20008 |          1 | RGAN01  |        5 |       4.99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20008 |          2 | BR03    |        5 |      11.99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20008 |          3 | BNBG01  |       10 |       3.49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20008 |          4 | BNBG02  |       10 |       3.49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20008 |          5 | BNBG03  |       10 |       3.49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20009 |          1 | BNBG01  |      250 |       2.49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20009 |          2 | BNBG02  |      250 |       2.49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    20009 |          3 | BNBG03  |      250 |       2.49 |</a:t>
            </a:r>
          </a:p>
          <a:p>
            <a:pPr marL="964326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+-----------+------------+---------+----------+------------+</a:t>
            </a:r>
          </a:p>
          <a:p>
            <a:pPr algn="l"/>
            <a:endParaRPr lang="en-US" sz="1055">
              <a:latin typeface="Courier" pitchFamily="2" charset="0"/>
            </a:endParaRPr>
          </a:p>
          <a:p>
            <a:pPr algn="l"/>
            <a:r>
              <a:rPr lang="en-US" sz="1055">
                <a:latin typeface="Courier" pitchFamily="2" charset="0"/>
              </a:rPr>
              <a:t>SELECT SUM(</a:t>
            </a:r>
            <a:r>
              <a:rPr lang="en-US" sz="1055" b="1">
                <a:latin typeface="Courier" pitchFamily="2" charset="0"/>
              </a:rPr>
              <a:t>item_price*</a:t>
            </a:r>
            <a:r>
              <a:rPr lang="en-US" sz="1055">
                <a:latin typeface="Courier" pitchFamily="2" charset="0"/>
              </a:rPr>
              <a:t>quantity) as 'Total Price' </a:t>
            </a:r>
          </a:p>
          <a:p>
            <a:pPr algn="l"/>
            <a:r>
              <a:rPr lang="en-US" sz="1055">
                <a:latin typeface="Courier" pitchFamily="2" charset="0"/>
              </a:rPr>
              <a:t>FROM OrderItems</a:t>
            </a:r>
          </a:p>
          <a:p>
            <a:pPr algn="l"/>
            <a:r>
              <a:rPr lang="en-US" sz="1055">
                <a:latin typeface="Courier" pitchFamily="2" charset="0"/>
              </a:rPr>
              <a:t>WHERE order_num = 20005;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DF755-3F5B-7B4E-83CC-FCD237E9C284}"/>
              </a:ext>
            </a:extLst>
          </p:cNvPr>
          <p:cNvSpPr txBox="1"/>
          <p:nvPr/>
        </p:nvSpPr>
        <p:spPr>
          <a:xfrm>
            <a:off x="4094439" y="3666623"/>
            <a:ext cx="1280399" cy="8658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055">
                <a:latin typeface="Courier" pitchFamily="2" charset="0"/>
              </a:rPr>
              <a:t>+-------------+</a:t>
            </a:r>
          </a:p>
          <a:p>
            <a:pPr algn="l"/>
            <a:r>
              <a:rPr lang="en-US" sz="1055">
                <a:latin typeface="Courier" pitchFamily="2" charset="0"/>
              </a:rPr>
              <a:t>| Total Price |</a:t>
            </a:r>
          </a:p>
          <a:p>
            <a:pPr algn="l"/>
            <a:r>
              <a:rPr lang="en-US" sz="1055">
                <a:latin typeface="Courier" pitchFamily="2" charset="0"/>
              </a:rPr>
              <a:t>+-------------+</a:t>
            </a:r>
          </a:p>
          <a:p>
            <a:pPr algn="l"/>
            <a:r>
              <a:rPr lang="en-US" sz="1055">
                <a:latin typeface="Courier" pitchFamily="2" charset="0"/>
              </a:rPr>
              <a:t>|     1648.00 |</a:t>
            </a:r>
          </a:p>
          <a:p>
            <a:pPr algn="l"/>
            <a:r>
              <a:rPr lang="en-US" sz="1055">
                <a:latin typeface="Courier" pitchFamily="2" charset="0"/>
              </a:rPr>
              <a:t>+-------------+</a:t>
            </a:r>
            <a:endParaRPr lang="en-US" sz="1898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817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0CDB3-30F9-5046-9313-ED73408B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– </a:t>
            </a:r>
            <a:r>
              <a:rPr lang="en-US" sz="2320" b="1"/>
              <a:t>AVG DISTINCT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320107" y="9040144"/>
            <a:ext cx="3034453" cy="52079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707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76669"/>
            <a:fld id="{BA7B03A4-58FC-574B-8D88-C0C66037B3F9}" type="slidenum">
              <a:rPr lang="en-US" altLang="en-US" smtClean="0"/>
              <a:pPr/>
              <a:t>21</a:t>
            </a:fld>
            <a:endParaRPr spc="4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67FB71-EF51-BB4E-999C-80F630585CA1}"/>
              </a:ext>
            </a:extLst>
          </p:cNvPr>
          <p:cNvSpPr/>
          <p:nvPr/>
        </p:nvSpPr>
        <p:spPr>
          <a:xfrm>
            <a:off x="1383621" y="827971"/>
            <a:ext cx="6481291" cy="2007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vend_id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prod_name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prod_price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prod_desc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    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BNBG01  | DLL01   | Fish bean bag toy   |       3.49 | Fish bean bag toy, complete with bean bag worms with which to feed it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BNBG02  | DLL01   | Bird bean bag toy   |       3.49 | Bird bean bag toy, eggs are not included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BNBG03  | DLL01   | Rabbit bean bag toy |       3.49 | Rabbit bean bag toy, comes with bean bag carrots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BR01    | BRS01   | 8 inch teddy bear   |       5.99 | 8 inch teddy bear, comes with cap and jacket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BR02    | BRS01   | 12 inch teddy bear  |       8.99 | 12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BR03    | BRS01   | 18 inch teddy bear  |      11.99 | 18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RGAN01  | DLL01   | Raggedy Ann         |       4.99 | 18 inch Raggedy Ann doll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RYL01   | FNG01   | King doll           |       9.49 | 12 inch king doll with royal garments and crown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RYL02   | FNG01   | Queen doll          |       9.49 | 12 inch queen doll with royal garments and crown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endParaRPr lang="en-US" sz="1055">
              <a:latin typeface="Courier" pitchFamily="2" charset="0"/>
            </a:endParaRPr>
          </a:p>
          <a:p>
            <a:pPr algn="l"/>
            <a:r>
              <a:rPr lang="en-US" sz="1055">
                <a:latin typeface="Courier" pitchFamily="2" charset="0"/>
              </a:rPr>
              <a:t>SELECT AVG(</a:t>
            </a:r>
            <a:r>
              <a:rPr lang="en-US" sz="1055" b="1">
                <a:latin typeface="Courier" pitchFamily="2" charset="0"/>
              </a:rPr>
              <a:t>DISTINCT </a:t>
            </a:r>
            <a:r>
              <a:rPr lang="en-US" sz="1055">
                <a:latin typeface="Courier" pitchFamily="2" charset="0"/>
              </a:rPr>
              <a:t>prod_price) as 'Avg Price' </a:t>
            </a:r>
          </a:p>
          <a:p>
            <a:pPr algn="l"/>
            <a:r>
              <a:rPr lang="en-US" sz="1055">
                <a:latin typeface="Courier" pitchFamily="2" charset="0"/>
              </a:rPr>
              <a:t>FROM Products</a:t>
            </a:r>
          </a:p>
          <a:p>
            <a:pPr algn="l"/>
            <a:r>
              <a:rPr lang="en-US" sz="1055">
                <a:latin typeface="Courier" pitchFamily="2" charset="0"/>
              </a:rPr>
              <a:t>WHERE vend_id = 'DLL01';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DF755-3F5B-7B4E-83CC-FCD237E9C284}"/>
              </a:ext>
            </a:extLst>
          </p:cNvPr>
          <p:cNvSpPr txBox="1"/>
          <p:nvPr/>
        </p:nvSpPr>
        <p:spPr>
          <a:xfrm>
            <a:off x="4084795" y="2952485"/>
            <a:ext cx="1116893" cy="8658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055">
                <a:latin typeface="Courier" pitchFamily="2" charset="0"/>
              </a:rPr>
              <a:t>+-----------+</a:t>
            </a:r>
          </a:p>
          <a:p>
            <a:pPr algn="l"/>
            <a:r>
              <a:rPr lang="en-US" sz="1055">
                <a:latin typeface="Courier" pitchFamily="2" charset="0"/>
              </a:rPr>
              <a:t>| Avg Price |</a:t>
            </a:r>
          </a:p>
          <a:p>
            <a:pPr algn="l"/>
            <a:r>
              <a:rPr lang="en-US" sz="1055">
                <a:latin typeface="Courier" pitchFamily="2" charset="0"/>
              </a:rPr>
              <a:t>+-----------+</a:t>
            </a:r>
          </a:p>
          <a:p>
            <a:pPr algn="l"/>
            <a:r>
              <a:rPr lang="en-US" sz="1055">
                <a:latin typeface="Courier" pitchFamily="2" charset="0"/>
              </a:rPr>
              <a:t>|  4.240000 |</a:t>
            </a:r>
          </a:p>
          <a:p>
            <a:pPr algn="l"/>
            <a:r>
              <a:rPr lang="en-US" sz="1055">
                <a:latin typeface="Courier" pitchFamily="2" charset="0"/>
              </a:rPr>
              <a:t>+-----------+</a:t>
            </a:r>
            <a:endParaRPr lang="en-US" sz="1898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449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0CDB3-30F9-5046-9313-ED73408B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– Try It Out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320107" y="9040144"/>
            <a:ext cx="3034453" cy="52079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707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76669"/>
            <a:fld id="{BA7B03A4-58FC-574B-8D88-C0C66037B3F9}" type="slidenum">
              <a:rPr lang="en-US" altLang="en-US" smtClean="0"/>
              <a:pPr/>
              <a:t>22</a:t>
            </a:fld>
            <a:endParaRPr spc="4"/>
          </a:p>
        </p:txBody>
      </p:sp>
      <p:sp>
        <p:nvSpPr>
          <p:cNvPr id="4" name="object 4"/>
          <p:cNvSpPr txBox="1"/>
          <p:nvPr/>
        </p:nvSpPr>
        <p:spPr>
          <a:xfrm>
            <a:off x="1914095" y="1142550"/>
            <a:ext cx="5067756" cy="345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SELECT </a:t>
            </a:r>
            <a:r>
              <a:rPr lang="en-US" sz="1266" b="1" spc="-67" dirty="0">
                <a:latin typeface="Courier" pitchFamily="2" charset="0"/>
                <a:cs typeface="Courier New" panose="02070309020205020404" pitchFamily="49" charset="0"/>
              </a:rPr>
              <a:t>COUNT</a:t>
            </a: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(*) FROM employees;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endParaRPr lang="en-US" sz="1266" spc="-67" dirty="0">
              <a:latin typeface="Courier" pitchFamily="2" charset="0"/>
              <a:cs typeface="Courier New" panose="02070309020205020404" pitchFamily="49" charset="0"/>
            </a:endParaRP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endParaRPr lang="en-US" sz="1266" spc="-67" dirty="0">
              <a:latin typeface="Courier" pitchFamily="2" charset="0"/>
              <a:cs typeface="Courier New" panose="02070309020205020404" pitchFamily="49" charset="0"/>
            </a:endParaRP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SELECT </a:t>
            </a:r>
            <a:r>
              <a:rPr lang="en-US" sz="1266" b="1" spc="-67" dirty="0">
                <a:latin typeface="Courier" pitchFamily="2" charset="0"/>
                <a:cs typeface="Courier New" panose="02070309020205020404" pitchFamily="49" charset="0"/>
              </a:rPr>
              <a:t>COUNT</a:t>
            </a: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(*) FROM employees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WHERE </a:t>
            </a:r>
            <a:r>
              <a:rPr lang="en-US" sz="1266" spc="-67" dirty="0" err="1">
                <a:latin typeface="Courier" pitchFamily="2" charset="0"/>
                <a:cs typeface="Courier New" panose="02070309020205020404" pitchFamily="49" charset="0"/>
              </a:rPr>
              <a:t>first_name</a:t>
            </a: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 = 'John';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endParaRPr lang="en-US" sz="1266" spc="-67" dirty="0">
              <a:latin typeface="Courier" pitchFamily="2" charset="0"/>
              <a:cs typeface="Courier New" panose="02070309020205020404" pitchFamily="49" charset="0"/>
            </a:endParaRP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endParaRPr lang="en-US" sz="1266" spc="-67" dirty="0">
              <a:latin typeface="Courier" pitchFamily="2" charset="0"/>
              <a:cs typeface="Courier New" panose="02070309020205020404" pitchFamily="49" charset="0"/>
            </a:endParaRP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SELECT </a:t>
            </a:r>
            <a:r>
              <a:rPr lang="en-US" sz="1266" b="1" spc="-67" dirty="0">
                <a:latin typeface="Courier" pitchFamily="2" charset="0"/>
                <a:cs typeface="Courier New" panose="02070309020205020404" pitchFamily="49" charset="0"/>
              </a:rPr>
              <a:t>COUNT</a:t>
            </a: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(distinct </a:t>
            </a:r>
            <a:r>
              <a:rPr lang="en-US" sz="1266" spc="-67" dirty="0" err="1">
                <a:latin typeface="Courier" pitchFamily="2" charset="0"/>
                <a:cs typeface="Courier New" panose="02070309020205020404" pitchFamily="49" charset="0"/>
              </a:rPr>
              <a:t>last_name</a:t>
            </a: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) FROM employees;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endParaRPr lang="en-US" sz="1266" spc="-67" dirty="0">
              <a:latin typeface="Courier" pitchFamily="2" charset="0"/>
              <a:cs typeface="Courier New" panose="02070309020205020404" pitchFamily="49" charset="0"/>
            </a:endParaRP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endParaRPr lang="en-US" sz="1266" spc="-67" dirty="0">
              <a:latin typeface="Courier" pitchFamily="2" charset="0"/>
              <a:cs typeface="Courier New" panose="02070309020205020404" pitchFamily="49" charset="0"/>
            </a:endParaRP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SELECT </a:t>
            </a:r>
            <a:r>
              <a:rPr lang="en-US" sz="1266" b="1" spc="-67" dirty="0">
                <a:latin typeface="Courier" pitchFamily="2" charset="0"/>
                <a:cs typeface="Courier New" panose="02070309020205020404" pitchFamily="49" charset="0"/>
              </a:rPr>
              <a:t>MAX</a:t>
            </a: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(salary) FROM employees</a:t>
            </a:r>
          </a:p>
          <a:p>
            <a:pPr marL="241082">
              <a:spcBef>
                <a:spcPts val="316"/>
              </a:spcBef>
              <a:spcAft>
                <a:spcPts val="316"/>
              </a:spcAft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WHERE manager_id is not null;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endParaRPr sz="1266" spc="-67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5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0CDB3-30F9-5046-9313-ED73408B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Combining Aggregate Functions</a:t>
            </a:r>
            <a:endParaRPr lang="en-US" sz="2320" b="1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320107" y="9040144"/>
            <a:ext cx="3034453" cy="52079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707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76669"/>
            <a:fld id="{BA7B03A4-58FC-574B-8D88-C0C66037B3F9}" type="slidenum">
              <a:rPr lang="en-US" altLang="en-US" smtClean="0"/>
              <a:pPr/>
              <a:t>23</a:t>
            </a:fld>
            <a:endParaRPr spc="4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67FB71-EF51-BB4E-999C-80F630585CA1}"/>
              </a:ext>
            </a:extLst>
          </p:cNvPr>
          <p:cNvSpPr/>
          <p:nvPr/>
        </p:nvSpPr>
        <p:spPr>
          <a:xfrm>
            <a:off x="1383621" y="827971"/>
            <a:ext cx="6481291" cy="2332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vend_id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prod_name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prod_price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prod_desc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    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BNBG01  | DLL01   | Fish bean bag toy   |       3.49 | Fish bean bag toy, complete with bean bag worms with which to feed it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BNBG02  | DLL01   | Bird bean bag toy   |       3.49 | Bird bean bag toy, eggs are not included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BNBG03  | DLL01   | Rabbit bean bag toy |       3.49 | Rabbit bean bag toy, comes with bean bag carrots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BR01    | BRS01   | 8 inch teddy bear   |       5.99 | 8 inch teddy bear, comes with cap and jacket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BR02    | BRS01   | 12 inch teddy bear  |       8.99 | 12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BR03    | BRS01   | 18 inch teddy bear  |      11.99 | 18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RGAN01  | DLL01   | Raggedy Ann         |       4.99 | 18 inch Raggedy Ann doll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RYL01   | FNG01   | King doll           |       9.49 | 12 inch king doll with royal garments and crown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RYL02   | FNG01   | Queen doll          |       9.49 | 12 inch queen doll with royal garments and crown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endParaRPr lang="en-US" sz="1055">
              <a:latin typeface="Courier" pitchFamily="2" charset="0"/>
            </a:endParaRPr>
          </a:p>
          <a:p>
            <a:pPr algn="l"/>
            <a:r>
              <a:rPr lang="en-US" sz="1055">
                <a:latin typeface="Courier" pitchFamily="2" charset="0"/>
              </a:rPr>
              <a:t>SELECT COUNT(*) AS 'Num Items',</a:t>
            </a:r>
          </a:p>
          <a:p>
            <a:pPr algn="l"/>
            <a:r>
              <a:rPr lang="en-US" sz="1055">
                <a:latin typeface="Courier" pitchFamily="2" charset="0"/>
              </a:rPr>
              <a:t>	MIN(prod_price) AS 'Min Price',</a:t>
            </a:r>
          </a:p>
          <a:p>
            <a:pPr algn="l"/>
            <a:r>
              <a:rPr lang="en-US" sz="1055">
                <a:latin typeface="Courier" pitchFamily="2" charset="0"/>
              </a:rPr>
              <a:t>	MAX(prod_price) AS 'Max Price',</a:t>
            </a:r>
          </a:p>
          <a:p>
            <a:pPr algn="l"/>
            <a:r>
              <a:rPr lang="en-US" sz="1055">
                <a:latin typeface="Courier" pitchFamily="2" charset="0"/>
              </a:rPr>
              <a:t>	AVG(prod_price) as 'Avg Price' </a:t>
            </a:r>
          </a:p>
          <a:p>
            <a:pPr algn="l"/>
            <a:r>
              <a:rPr lang="en-US" sz="1055">
                <a:latin typeface="Courier" pitchFamily="2" charset="0"/>
              </a:rPr>
              <a:t>FROM Products;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DF755-3F5B-7B4E-83CC-FCD237E9C284}"/>
              </a:ext>
            </a:extLst>
          </p:cNvPr>
          <p:cNvSpPr txBox="1"/>
          <p:nvPr/>
        </p:nvSpPr>
        <p:spPr>
          <a:xfrm>
            <a:off x="2902796" y="3376728"/>
            <a:ext cx="4060006" cy="8658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055">
                <a:latin typeface="Courier" pitchFamily="2" charset="0"/>
              </a:rPr>
              <a:t>+-----------+-----------+-----------+-----------+</a:t>
            </a:r>
          </a:p>
          <a:p>
            <a:pPr algn="l"/>
            <a:r>
              <a:rPr lang="en-US" sz="1055">
                <a:latin typeface="Courier" pitchFamily="2" charset="0"/>
              </a:rPr>
              <a:t>| Num Items | Min Price | Max Price | Avg Price |</a:t>
            </a:r>
          </a:p>
          <a:p>
            <a:pPr algn="l"/>
            <a:r>
              <a:rPr lang="en-US" sz="1055">
                <a:latin typeface="Courier" pitchFamily="2" charset="0"/>
              </a:rPr>
              <a:t>+-----------+-----------+-----------+-----------+</a:t>
            </a:r>
          </a:p>
          <a:p>
            <a:pPr algn="l"/>
            <a:r>
              <a:rPr lang="en-US" sz="1055">
                <a:latin typeface="Courier" pitchFamily="2" charset="0"/>
              </a:rPr>
              <a:t>|         9 |      3.49 |     11.99 |  6.823333 |</a:t>
            </a:r>
          </a:p>
          <a:p>
            <a:pPr algn="l"/>
            <a:r>
              <a:rPr lang="en-US" sz="1055">
                <a:latin typeface="Courier" pitchFamily="2" charset="0"/>
              </a:rPr>
              <a:t>+-----------+-----------+-----------+-----------+</a:t>
            </a:r>
            <a:endParaRPr lang="en-US" sz="1898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9021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AE4C2E0-6E04-914A-AA2D-7DC1BD1A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Combining Aggregate Functions – Try It Out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92462F-AABD-7249-812A-3E9F640A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7778">
              <a:spcBef>
                <a:spcPts val="527"/>
              </a:spcBef>
              <a:spcAft>
                <a:spcPts val="633"/>
              </a:spcAft>
            </a:pPr>
            <a:r>
              <a:rPr lang="en-US" sz="1266" dirty="0"/>
              <a:t>Combine multiple functions </a:t>
            </a:r>
            <a:r>
              <a:rPr lang="en-US" sz="1266" b="1" dirty="0"/>
              <a:t>only </a:t>
            </a:r>
            <a:r>
              <a:rPr lang="en-US" sz="1266" dirty="0"/>
              <a:t>if having same cardinality</a:t>
            </a:r>
            <a:endParaRPr lang="en-US" sz="1266" spc="-67">
              <a:solidFill>
                <a:srgbClr val="0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241082" indent="0" hangingPunct="0">
              <a:spcBef>
                <a:spcPts val="316"/>
              </a:spcBef>
              <a:spcAft>
                <a:spcPts val="316"/>
              </a:spcAft>
              <a:buNone/>
            </a:pP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SELECT </a:t>
            </a:r>
            <a:r>
              <a:rPr lang="en-US" sz="1266" b="1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AVG</a:t>
            </a: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(salary), </a:t>
            </a:r>
            <a:r>
              <a:rPr lang="en-US" sz="1266" b="1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MAX</a:t>
            </a: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(salary), </a:t>
            </a:r>
            <a:r>
              <a:rPr lang="en-US" sz="1266" b="1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MIN</a:t>
            </a: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(salary), </a:t>
            </a:r>
            <a:r>
              <a:rPr lang="en-US" sz="1266" b="1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SUM</a:t>
            </a: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(salary)</a:t>
            </a:r>
            <a:endParaRPr lang="en-US" sz="1266" spc="-67">
              <a:solidFill>
                <a:srgbClr val="0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241082" indent="0" hangingPunct="0">
              <a:spcBef>
                <a:spcPts val="316"/>
              </a:spcBef>
              <a:spcAft>
                <a:spcPts val="316"/>
              </a:spcAft>
              <a:buNone/>
            </a:pP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FROM employees NATURAL JOIN jobs</a:t>
            </a:r>
            <a:endParaRPr lang="en-US" sz="1266" spc="-67">
              <a:solidFill>
                <a:srgbClr val="0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241082" indent="0" hangingPunct="0">
              <a:spcBef>
                <a:spcPts val="316"/>
              </a:spcBef>
              <a:spcAft>
                <a:spcPts val="316"/>
              </a:spcAft>
              <a:buNone/>
            </a:pP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WHERE job_title like 'Sales%';</a:t>
            </a:r>
            <a:endParaRPr lang="en-US" sz="1266" spc="-67">
              <a:solidFill>
                <a:srgbClr val="0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241082" indent="0" hangingPunct="0">
              <a:spcBef>
                <a:spcPts val="316"/>
              </a:spcBef>
              <a:spcAft>
                <a:spcPts val="316"/>
              </a:spcAft>
              <a:buNone/>
            </a:pPr>
            <a:endParaRPr lang="en-US" sz="1266" spc="-67">
              <a:solidFill>
                <a:srgbClr val="0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241082" indent="0" hangingPunct="0">
              <a:spcBef>
                <a:spcPts val="316"/>
              </a:spcBef>
              <a:spcAft>
                <a:spcPts val="316"/>
              </a:spcAft>
              <a:buNone/>
            </a:pP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SELECT </a:t>
            </a:r>
            <a:r>
              <a:rPr lang="en-US" sz="1266" b="1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MIN</a:t>
            </a: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(hire_date), </a:t>
            </a:r>
            <a:r>
              <a:rPr lang="en-US" sz="1266" b="1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MAX</a:t>
            </a: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(hire_date)</a:t>
            </a:r>
            <a:endParaRPr lang="en-US" sz="1266" spc="-67">
              <a:solidFill>
                <a:srgbClr val="0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241082" indent="0" hangingPunct="0">
              <a:spcBef>
                <a:spcPts val="316"/>
              </a:spcBef>
              <a:spcAft>
                <a:spcPts val="316"/>
              </a:spcAft>
              <a:buNone/>
            </a:pP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FROM employees</a:t>
            </a:r>
            <a:endParaRPr lang="en-US" sz="1266" spc="-67">
              <a:solidFill>
                <a:srgbClr val="0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241082" indent="0" hangingPunct="0">
              <a:spcBef>
                <a:spcPts val="316"/>
              </a:spcBef>
              <a:spcAft>
                <a:spcPts val="316"/>
              </a:spcAft>
              <a:buNone/>
            </a:pP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WHERE salary between 1500 and 2500;</a:t>
            </a:r>
            <a:endParaRPr lang="en-US" sz="1266" spc="-67">
              <a:solidFill>
                <a:srgbClr val="0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241082" indent="0" hangingPunct="0">
              <a:spcBef>
                <a:spcPts val="316"/>
              </a:spcBef>
              <a:spcAft>
                <a:spcPts val="316"/>
              </a:spcAft>
              <a:buNone/>
            </a:pPr>
            <a:endParaRPr lang="en-US" sz="1266" spc="-67">
              <a:solidFill>
                <a:srgbClr val="0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241082" indent="0" hangingPunct="0">
              <a:spcBef>
                <a:spcPts val="316"/>
              </a:spcBef>
              <a:spcAft>
                <a:spcPts val="316"/>
              </a:spcAft>
              <a:buNone/>
            </a:pP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SELECT </a:t>
            </a:r>
            <a:r>
              <a:rPr lang="en-US" sz="1266" b="1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AVG</a:t>
            </a: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(commission_pct)</a:t>
            </a:r>
            <a:endParaRPr lang="en-US" sz="1266" spc="-67">
              <a:solidFill>
                <a:srgbClr val="0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241082" indent="0" hangingPunct="0">
              <a:spcBef>
                <a:spcPts val="316"/>
              </a:spcBef>
              <a:spcAft>
                <a:spcPts val="316"/>
              </a:spcAft>
              <a:buNone/>
            </a:pP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FROM employees;</a:t>
            </a:r>
          </a:p>
          <a:p>
            <a:pPr marL="241082" indent="0" hangingPunct="0">
              <a:spcBef>
                <a:spcPts val="316"/>
              </a:spcBef>
              <a:spcAft>
                <a:spcPts val="316"/>
              </a:spcAft>
              <a:buNone/>
            </a:pPr>
            <a:endParaRPr lang="en-US" sz="1266" spc="-67" dirty="0">
              <a:solidFill>
                <a:srgbClr val="0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241082" indent="0" hangingPunct="0">
              <a:spcBef>
                <a:spcPts val="316"/>
              </a:spcBef>
              <a:spcAft>
                <a:spcPts val="316"/>
              </a:spcAft>
              <a:buNone/>
            </a:pP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SELECT</a:t>
            </a:r>
            <a:r>
              <a:rPr lang="en-US" sz="1266" spc="-67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 </a:t>
            </a:r>
            <a:r>
              <a:rPr lang="en-US" sz="1266" b="1" spc="-67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AVG</a:t>
            </a:r>
            <a:r>
              <a:rPr lang="en-US" sz="1266" spc="-67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(NVL(commission_pct,0))</a:t>
            </a:r>
          </a:p>
          <a:p>
            <a:pPr marL="241082" indent="0" hangingPunct="0">
              <a:spcBef>
                <a:spcPts val="316"/>
              </a:spcBef>
              <a:spcAft>
                <a:spcPts val="316"/>
              </a:spcAft>
              <a:buNone/>
            </a:pPr>
            <a:r>
              <a:rPr lang="en-US" sz="1266" spc="-67" dirty="0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FROM</a:t>
            </a:r>
            <a:r>
              <a:rPr lang="en-US" sz="1266" spc="-67">
                <a:solidFill>
                  <a:srgbClr val="000000"/>
                </a:solidFill>
                <a:latin typeface="Courier" pitchFamily="2" charset="0"/>
                <a:cs typeface="Courier New" panose="02070309020205020404" pitchFamily="49" charset="0"/>
              </a:rPr>
              <a:t> employees;</a:t>
            </a:r>
          </a:p>
          <a:p>
            <a:pPr marL="13393" indent="0">
              <a:buNone/>
            </a:pPr>
            <a:endParaRPr lang="en-US" sz="1266" spc="-67">
              <a:solidFill>
                <a:srgbClr val="000000"/>
              </a:solidFill>
              <a:latin typeface="Courier" pitchFamily="2" charset="0"/>
              <a:cs typeface="Courier New" panose="02070309020205020404" pitchFamily="49" charset="0"/>
            </a:endParaRPr>
          </a:p>
          <a:p>
            <a:pPr marL="13393" indent="0">
              <a:buNone/>
            </a:pPr>
            <a:endParaRPr lang="en-US" sz="1266">
              <a:latin typeface="Courier" pitchFamily="2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320107" y="9040144"/>
            <a:ext cx="3034453" cy="52079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707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76669"/>
            <a:fld id="{BA7B03A4-58FC-574B-8D88-C0C66037B3F9}" type="slidenum">
              <a:rPr lang="en-US" altLang="en-US" smtClean="0"/>
              <a:pPr/>
              <a:t>24</a:t>
            </a:fld>
            <a:endParaRPr spc="4"/>
          </a:p>
        </p:txBody>
      </p:sp>
    </p:spTree>
    <p:extLst>
      <p:ext uri="{BB962C8B-B14F-4D97-AF65-F5344CB8AC3E}">
        <p14:creationId xmlns:p14="http://schemas.microsoft.com/office/powerpoint/2010/main" val="113501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DD4B9D-1EBE-46AC-B36E-E329FD04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HAVING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6E389-3128-48BB-83EE-59D6DDEA1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30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73823" y="974827"/>
            <a:ext cx="5940266" cy="1827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390" lvl="1">
              <a:spcBef>
                <a:spcPts val="316"/>
              </a:spcBef>
              <a:tabLst>
                <a:tab pos="609540" algn="l"/>
              </a:tabLst>
            </a:pPr>
            <a:r>
              <a:rPr lang="en-US" sz="1687">
                <a:latin typeface="Calibri Regular"/>
                <a:cs typeface="Times New Roman"/>
              </a:rPr>
              <a:t>Using GROUP BY:</a:t>
            </a:r>
          </a:p>
          <a:p>
            <a:pPr marL="533202" lvl="1" indent="-180811">
              <a:spcBef>
                <a:spcPts val="316"/>
              </a:spcBef>
              <a:spcAft>
                <a:spcPts val="316"/>
              </a:spcAft>
              <a:buFont typeface="Arial" panose="020B0604020202020204" pitchFamily="34" charset="0"/>
              <a:buChar char="•"/>
              <a:tabLst>
                <a:tab pos="609540" algn="l"/>
              </a:tabLst>
            </a:pPr>
            <a:r>
              <a:rPr lang="en-US" sz="1687">
                <a:latin typeface="Calibri Regular"/>
                <a:cs typeface="Times New Roman"/>
              </a:rPr>
              <a:t>Selects the column (for example, </a:t>
            </a:r>
            <a:r>
              <a:rPr lang="en-US" sz="1687">
                <a:latin typeface="Courier" pitchFamily="2" charset="0"/>
                <a:cs typeface="Times New Roman"/>
              </a:rPr>
              <a:t>columnX</a:t>
            </a:r>
            <a:r>
              <a:rPr lang="en-US" sz="1687">
                <a:latin typeface="Calibri Regular"/>
                <a:cs typeface="Times New Roman"/>
              </a:rPr>
              <a:t>) from the table</a:t>
            </a:r>
          </a:p>
          <a:p>
            <a:pPr marL="533202" lvl="1" indent="-180811">
              <a:spcBef>
                <a:spcPts val="316"/>
              </a:spcBef>
              <a:spcAft>
                <a:spcPts val="316"/>
              </a:spcAft>
              <a:buFont typeface="Arial" panose="020B0604020202020204" pitchFamily="34" charset="0"/>
              <a:buChar char="•"/>
              <a:tabLst>
                <a:tab pos="609540" algn="l"/>
              </a:tabLst>
            </a:pPr>
            <a:r>
              <a:rPr lang="en-US" sz="1687">
                <a:latin typeface="Calibri Regular"/>
                <a:cs typeface="Times New Roman"/>
              </a:rPr>
              <a:t>Uses the aggregate function in the query</a:t>
            </a:r>
          </a:p>
          <a:p>
            <a:pPr marL="533202" lvl="1" indent="-180811">
              <a:spcBef>
                <a:spcPts val="316"/>
              </a:spcBef>
              <a:spcAft>
                <a:spcPts val="316"/>
              </a:spcAft>
              <a:buFont typeface="Arial" panose="020B0604020202020204" pitchFamily="34" charset="0"/>
              <a:buChar char="•"/>
              <a:tabLst>
                <a:tab pos="609540" algn="l"/>
              </a:tabLst>
            </a:pPr>
            <a:r>
              <a:rPr lang="en-US" sz="1687">
                <a:latin typeface="Calibri Regular"/>
                <a:cs typeface="Times New Roman"/>
              </a:rPr>
              <a:t>GROUP BY clause includes </a:t>
            </a:r>
            <a:r>
              <a:rPr lang="en-US" sz="1687">
                <a:latin typeface="Courier" pitchFamily="2" charset="0"/>
                <a:cs typeface="Times New Roman"/>
              </a:rPr>
              <a:t>columnX</a:t>
            </a:r>
          </a:p>
          <a:p>
            <a:pPr marL="533202" lvl="1" indent="-180811">
              <a:spcBef>
                <a:spcPts val="316"/>
              </a:spcBef>
              <a:spcAft>
                <a:spcPts val="316"/>
              </a:spcAft>
              <a:buFont typeface="Arial" panose="020B0604020202020204" pitchFamily="34" charset="0"/>
              <a:buChar char="•"/>
              <a:tabLst>
                <a:tab pos="609540" algn="l"/>
              </a:tabLst>
            </a:pPr>
            <a:r>
              <a:rPr lang="en-US" sz="1687">
                <a:latin typeface="Calibri Regular"/>
                <a:cs typeface="Times New Roman"/>
              </a:rPr>
              <a:t>The GROUP BY clause operates on values from </a:t>
            </a:r>
            <a:r>
              <a:rPr lang="en-US" sz="1687">
                <a:latin typeface="Courier" pitchFamily="2" charset="0"/>
                <a:cs typeface="Times New Roman"/>
              </a:rPr>
              <a:t>columnX</a:t>
            </a:r>
            <a:r>
              <a:rPr lang="en-US" sz="1687">
                <a:latin typeface="Calibri Regular"/>
                <a:cs typeface="Times New Roman"/>
              </a:rPr>
              <a:t> that appear multiple times</a:t>
            </a:r>
            <a:endParaRPr sz="1687">
              <a:latin typeface="Calibri Regular"/>
              <a:cs typeface="Times New Roman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4BC55-124A-B54F-A381-6BF10CB2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– </a:t>
            </a:r>
            <a:r>
              <a:rPr lang="en-US" sz="2320" b="1"/>
              <a:t>GROUP BY</a:t>
            </a:r>
            <a:endParaRPr lang="en-US" sz="2320"/>
          </a:p>
        </p:txBody>
      </p:sp>
    </p:spTree>
    <p:extLst>
      <p:ext uri="{BB962C8B-B14F-4D97-AF65-F5344CB8AC3E}">
        <p14:creationId xmlns:p14="http://schemas.microsoft.com/office/powerpoint/2010/main" val="888170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B04BC55-124A-B54F-A381-6BF10CB2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– </a:t>
            </a:r>
            <a:r>
              <a:rPr lang="en-US" sz="2320" b="1"/>
              <a:t>GROUP BY</a:t>
            </a:r>
            <a:endParaRPr lang="en-US" sz="232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45765E-AB16-7F4F-9D02-D415781359E5}"/>
              </a:ext>
            </a:extLst>
          </p:cNvPr>
          <p:cNvGrpSpPr/>
          <p:nvPr/>
        </p:nvGrpSpPr>
        <p:grpSpPr>
          <a:xfrm>
            <a:off x="1630617" y="988855"/>
            <a:ext cx="6087161" cy="3126821"/>
            <a:chOff x="898296" y="1875162"/>
            <a:chExt cx="7940166" cy="3798227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1405A354-22ED-4740-A23F-18DAA19A9A66}"/>
                </a:ext>
              </a:extLst>
            </p:cNvPr>
            <p:cNvSpPr txBox="1"/>
            <p:nvPr/>
          </p:nvSpPr>
          <p:spPr>
            <a:xfrm>
              <a:off x="898296" y="1875162"/>
              <a:ext cx="4847549" cy="15971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6697" marR="2679"/>
              <a:r>
                <a:rPr sz="1266" b="1" spc="-5" dirty="0">
                  <a:latin typeface="Courier New"/>
                  <a:cs typeface="Courier New"/>
                </a:rPr>
                <a:t>S</a:t>
              </a:r>
              <a:r>
                <a:rPr sz="1266" b="1" dirty="0">
                  <a:latin typeface="Courier New"/>
                  <a:cs typeface="Courier New"/>
                </a:rPr>
                <a:t>E</a:t>
              </a:r>
              <a:r>
                <a:rPr sz="1266" b="1" spc="-5" dirty="0">
                  <a:latin typeface="Courier New"/>
                  <a:cs typeface="Courier New"/>
                </a:rPr>
                <a:t>LECT</a:t>
              </a:r>
              <a:r>
                <a:rPr lang="en-US" sz="1266" b="1" spc="-5" dirty="0">
                  <a:latin typeface="Courier New"/>
                  <a:cs typeface="Courier New"/>
                </a:rPr>
                <a:t> </a:t>
              </a:r>
              <a:r>
                <a:rPr lang="en-US" sz="1266" b="1" i="1" spc="-5" dirty="0">
                  <a:latin typeface="Courier New"/>
                  <a:cs typeface="Courier New"/>
                </a:rPr>
                <a:t>c</a:t>
              </a:r>
              <a:r>
                <a:rPr lang="en-US" sz="1266" b="1" i="1" dirty="0">
                  <a:latin typeface="Courier New"/>
                  <a:cs typeface="Courier New"/>
                </a:rPr>
                <a:t>o</a:t>
              </a:r>
              <a:r>
                <a:rPr lang="en-US" sz="1266" b="1" i="1" spc="-5" dirty="0">
                  <a:latin typeface="Courier New"/>
                  <a:cs typeface="Courier New"/>
                </a:rPr>
                <a:t>lumn</a:t>
              </a:r>
              <a:r>
                <a:rPr lang="en-US" sz="1266" b="1" dirty="0">
                  <a:latin typeface="Courier New"/>
                  <a:cs typeface="Courier New"/>
                </a:rPr>
                <a:t>,</a:t>
              </a:r>
              <a:r>
                <a:rPr lang="en-US" sz="1266" b="1" spc="-5" dirty="0">
                  <a:latin typeface="Courier New"/>
                  <a:cs typeface="Courier New"/>
                </a:rPr>
                <a:t> FUN</a:t>
              </a:r>
              <a:r>
                <a:rPr lang="en-US" sz="1266" b="1" dirty="0">
                  <a:latin typeface="Courier New"/>
                  <a:cs typeface="Courier New"/>
                </a:rPr>
                <a:t>C</a:t>
              </a:r>
              <a:r>
                <a:rPr lang="en-US" sz="1266" b="1" spc="-5" dirty="0">
                  <a:latin typeface="Courier New"/>
                  <a:cs typeface="Courier New"/>
                </a:rPr>
                <a:t>TION(</a:t>
              </a:r>
              <a:r>
                <a:rPr lang="en-US" sz="1266" b="1" i="1" spc="-5" dirty="0">
                  <a:latin typeface="Courier New"/>
                  <a:cs typeface="Courier New"/>
                </a:rPr>
                <a:t>expr</a:t>
              </a:r>
              <a:r>
                <a:rPr lang="en-US" sz="1266" b="1" dirty="0">
                  <a:latin typeface="Courier New"/>
                  <a:cs typeface="Courier New"/>
                </a:rPr>
                <a:t>) </a:t>
              </a:r>
            </a:p>
            <a:p>
              <a:pPr marL="6697" marR="2679"/>
              <a:r>
                <a:rPr sz="1266" b="1" spc="-5" dirty="0">
                  <a:latin typeface="Courier New"/>
                  <a:cs typeface="Courier New"/>
                </a:rPr>
                <a:t>F</a:t>
              </a:r>
              <a:r>
                <a:rPr sz="1266" b="1" dirty="0">
                  <a:latin typeface="Courier New"/>
                  <a:cs typeface="Courier New"/>
                </a:rPr>
                <a:t>R</a:t>
              </a:r>
              <a:r>
                <a:rPr sz="1266" b="1" spc="-5" dirty="0">
                  <a:latin typeface="Courier New"/>
                  <a:cs typeface="Courier New"/>
                </a:rPr>
                <a:t>OM </a:t>
              </a:r>
              <a:r>
                <a:rPr lang="en-US" sz="1266" b="1" i="1" spc="-5" dirty="0">
                  <a:latin typeface="Courier New"/>
                  <a:cs typeface="Courier New"/>
                </a:rPr>
                <a:t>t</a:t>
              </a:r>
              <a:r>
                <a:rPr lang="en-US" sz="1266" b="1" i="1" dirty="0">
                  <a:latin typeface="Courier New"/>
                  <a:cs typeface="Courier New"/>
                </a:rPr>
                <a:t>a</a:t>
              </a:r>
              <a:r>
                <a:rPr lang="en-US" sz="1266" b="1" i="1" spc="-5" dirty="0">
                  <a:latin typeface="Courier New"/>
                  <a:cs typeface="Courier New"/>
                </a:rPr>
                <a:t>ble(</a:t>
              </a:r>
              <a:r>
                <a:rPr lang="en-US" sz="1266" b="1" i="1" dirty="0">
                  <a:latin typeface="Courier New"/>
                  <a:cs typeface="Courier New"/>
                </a:rPr>
                <a:t>s) </a:t>
              </a:r>
              <a:endParaRPr lang="en-US" sz="1266" b="1" spc="-5" dirty="0">
                <a:latin typeface="Courier New"/>
                <a:cs typeface="Courier New"/>
              </a:endParaRPr>
            </a:p>
            <a:p>
              <a:pPr marL="6697" marR="2679"/>
              <a:r>
                <a:rPr sz="1266" b="1" spc="-5" dirty="0">
                  <a:latin typeface="Courier New"/>
                  <a:cs typeface="Courier New"/>
                </a:rPr>
                <a:t>[</a:t>
              </a:r>
              <a:r>
                <a:rPr sz="1266" b="1" dirty="0">
                  <a:latin typeface="Courier New"/>
                  <a:cs typeface="Courier New"/>
                </a:rPr>
                <a:t>W</a:t>
              </a:r>
              <a:r>
                <a:rPr sz="1266" b="1" spc="-5" dirty="0">
                  <a:latin typeface="Courier New"/>
                  <a:cs typeface="Courier New"/>
                </a:rPr>
                <a:t>HERE </a:t>
              </a:r>
              <a:r>
                <a:rPr lang="en-US" sz="1266" b="1" i="1" spc="-5" dirty="0">
                  <a:latin typeface="Courier New"/>
                  <a:cs typeface="Courier New"/>
                </a:rPr>
                <a:t>c</a:t>
              </a:r>
              <a:r>
                <a:rPr lang="en-US" sz="1266" b="1" i="1" dirty="0">
                  <a:latin typeface="Courier New"/>
                  <a:cs typeface="Courier New"/>
                </a:rPr>
                <a:t>o</a:t>
              </a:r>
              <a:r>
                <a:rPr lang="en-US" sz="1266" b="1" i="1" spc="-5" dirty="0">
                  <a:latin typeface="Courier New"/>
                  <a:cs typeface="Courier New"/>
                </a:rPr>
                <a:t>ndit</a:t>
              </a:r>
              <a:r>
                <a:rPr lang="en-US" sz="1266" b="1" i="1" dirty="0">
                  <a:latin typeface="Courier New"/>
                  <a:cs typeface="Courier New"/>
                </a:rPr>
                <a:t>i</a:t>
              </a:r>
              <a:r>
                <a:rPr lang="en-US" sz="1266" b="1" i="1" spc="-5" dirty="0">
                  <a:latin typeface="Courier New"/>
                  <a:cs typeface="Courier New"/>
                </a:rPr>
                <a:t>on(</a:t>
              </a:r>
              <a:r>
                <a:rPr lang="en-US" sz="1266" b="1" i="1" dirty="0">
                  <a:latin typeface="Courier New"/>
                  <a:cs typeface="Courier New"/>
                </a:rPr>
                <a:t>s</a:t>
              </a:r>
              <a:r>
                <a:rPr lang="en-US" sz="1266" b="1" i="1" spc="-5" dirty="0">
                  <a:latin typeface="Courier New"/>
                  <a:cs typeface="Courier New"/>
                </a:rPr>
                <a:t>)</a:t>
              </a:r>
              <a:r>
                <a:rPr lang="en-US" sz="1266" b="1" dirty="0">
                  <a:latin typeface="Courier New"/>
                  <a:cs typeface="Courier New"/>
                </a:rPr>
                <a:t>]</a:t>
              </a:r>
              <a:endParaRPr lang="en-US" sz="1266" b="1" spc="-5" dirty="0">
                <a:latin typeface="Courier New"/>
                <a:cs typeface="Courier New"/>
              </a:endParaRPr>
            </a:p>
            <a:p>
              <a:pPr marL="6697" marR="2679"/>
              <a:r>
                <a:rPr sz="1266" b="1" spc="-5" dirty="0">
                  <a:latin typeface="Courier New"/>
                  <a:cs typeface="Courier New"/>
                </a:rPr>
                <a:t>[</a:t>
              </a:r>
              <a:r>
                <a:rPr sz="1266" b="1" dirty="0">
                  <a:latin typeface="Courier New"/>
                  <a:cs typeface="Courier New"/>
                </a:rPr>
                <a:t>G</a:t>
              </a:r>
              <a:r>
                <a:rPr sz="1266" b="1" spc="-5" dirty="0">
                  <a:latin typeface="Courier New"/>
                  <a:cs typeface="Courier New"/>
                </a:rPr>
                <a:t>ROUP </a:t>
              </a:r>
              <a:r>
                <a:rPr lang="en-US" sz="1266" b="1" spc="-5" dirty="0">
                  <a:latin typeface="Courier New"/>
                  <a:cs typeface="Courier New"/>
                </a:rPr>
                <a:t>B</a:t>
              </a:r>
              <a:r>
                <a:rPr lang="en-US" sz="1266" b="1" dirty="0">
                  <a:latin typeface="Courier New"/>
                  <a:cs typeface="Courier New"/>
                </a:rPr>
                <a:t>Y</a:t>
              </a:r>
              <a:r>
                <a:rPr lang="en-US" sz="1266" b="1" spc="-11" dirty="0">
                  <a:latin typeface="Courier New"/>
                  <a:cs typeface="Courier New"/>
                </a:rPr>
                <a:t> </a:t>
              </a:r>
              <a:r>
                <a:rPr lang="en-US" sz="1266" b="1" i="1" spc="-5" dirty="0" err="1">
                  <a:latin typeface="Courier New"/>
                  <a:cs typeface="Courier New"/>
                </a:rPr>
                <a:t>g</a:t>
              </a:r>
              <a:r>
                <a:rPr lang="en-US" sz="1266" b="1" i="1" dirty="0" err="1">
                  <a:latin typeface="Courier New"/>
                  <a:cs typeface="Courier New"/>
                </a:rPr>
                <a:t>r</a:t>
              </a:r>
              <a:r>
                <a:rPr lang="en-US" sz="1266" b="1" i="1" spc="-5" dirty="0" err="1">
                  <a:latin typeface="Courier New"/>
                  <a:cs typeface="Courier New"/>
                </a:rPr>
                <a:t>oup_</a:t>
              </a:r>
              <a:r>
                <a:rPr lang="en-US" sz="1266" b="1" i="1" dirty="0" err="1">
                  <a:latin typeface="Courier New"/>
                  <a:cs typeface="Courier New"/>
                </a:rPr>
                <a:t>b</a:t>
              </a:r>
              <a:r>
                <a:rPr lang="en-US" sz="1266" b="1" i="1" spc="-5" dirty="0" err="1">
                  <a:latin typeface="Courier New"/>
                  <a:cs typeface="Courier New"/>
                </a:rPr>
                <a:t>y_ex</a:t>
              </a:r>
              <a:r>
                <a:rPr lang="en-US" sz="1266" b="1" i="1" dirty="0" err="1">
                  <a:latin typeface="Courier New"/>
                  <a:cs typeface="Courier New"/>
                </a:rPr>
                <a:t>p</a:t>
              </a:r>
              <a:r>
                <a:rPr lang="en-US" sz="1266" b="1" i="1" spc="-5" dirty="0" err="1">
                  <a:latin typeface="Courier New"/>
                  <a:cs typeface="Courier New"/>
                </a:rPr>
                <a:t>r</a:t>
              </a:r>
              <a:r>
                <a:rPr lang="en-US" sz="1266" b="1" dirty="0">
                  <a:latin typeface="Courier New"/>
                  <a:cs typeface="Courier New"/>
                </a:rPr>
                <a:t>]</a:t>
              </a:r>
            </a:p>
            <a:p>
              <a:pPr marL="6697" marR="2679"/>
              <a:r>
                <a:rPr lang="en-US" sz="1266" b="1" dirty="0">
                  <a:latin typeface="Courier New"/>
                  <a:cs typeface="Courier New"/>
                </a:rPr>
                <a:t>[HAVING condition(s)] </a:t>
              </a:r>
              <a:endParaRPr lang="en-US" sz="1266" b="1" spc="-5" dirty="0">
                <a:latin typeface="Courier New"/>
                <a:cs typeface="Courier New"/>
              </a:endParaRPr>
            </a:p>
            <a:p>
              <a:pPr marL="6697" marR="2679"/>
              <a:r>
                <a:rPr sz="1266" b="1" spc="-5" dirty="0">
                  <a:latin typeface="Courier New"/>
                  <a:cs typeface="Courier New"/>
                </a:rPr>
                <a:t>[</a:t>
              </a:r>
              <a:r>
                <a:rPr sz="1266" b="1" dirty="0">
                  <a:latin typeface="Courier New"/>
                  <a:cs typeface="Courier New"/>
                </a:rPr>
                <a:t>O</a:t>
              </a:r>
              <a:r>
                <a:rPr sz="1266" b="1" spc="-5" dirty="0">
                  <a:latin typeface="Courier New"/>
                  <a:cs typeface="Courier New"/>
                </a:rPr>
                <a:t>RDER</a:t>
              </a:r>
              <a:r>
                <a:rPr lang="en-US" sz="1266" b="1" spc="-5" dirty="0">
                  <a:latin typeface="Courier New"/>
                  <a:cs typeface="Courier New"/>
                </a:rPr>
                <a:t> B</a:t>
              </a:r>
              <a:r>
                <a:rPr lang="en-US" sz="1266" b="1" dirty="0">
                  <a:latin typeface="Courier New"/>
                  <a:cs typeface="Courier New"/>
                </a:rPr>
                <a:t>Y</a:t>
              </a:r>
              <a:r>
                <a:rPr lang="en-US" sz="1266" b="1" spc="-11" dirty="0">
                  <a:latin typeface="Courier New"/>
                  <a:cs typeface="Courier New"/>
                </a:rPr>
                <a:t> </a:t>
              </a:r>
              <a:r>
                <a:rPr lang="en-US" sz="1266" b="1" i="1" spc="-5" dirty="0">
                  <a:latin typeface="Courier New"/>
                  <a:cs typeface="Courier New"/>
                </a:rPr>
                <a:t>c</a:t>
              </a:r>
              <a:r>
                <a:rPr lang="en-US" sz="1266" b="1" i="1" dirty="0">
                  <a:latin typeface="Courier New"/>
                  <a:cs typeface="Courier New"/>
                </a:rPr>
                <a:t>o</a:t>
              </a:r>
              <a:r>
                <a:rPr lang="en-US" sz="1266" b="1" i="1" spc="-5" dirty="0">
                  <a:latin typeface="Courier New"/>
                  <a:cs typeface="Courier New"/>
                </a:rPr>
                <a:t>lumn</a:t>
              </a:r>
              <a:r>
                <a:rPr lang="en-US" sz="1266" b="1" dirty="0">
                  <a:latin typeface="Courier New"/>
                  <a:cs typeface="Courier New"/>
                </a:rPr>
                <a:t>];</a:t>
              </a:r>
            </a:p>
            <a:p>
              <a:pPr marL="6697" marR="2679"/>
              <a:endParaRPr sz="949" dirty="0">
                <a:latin typeface="Courier New"/>
                <a:cs typeface="Courier New"/>
              </a:endParaRPr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F4EC77CB-1BB5-8342-BED1-D56E0005684E}"/>
                </a:ext>
              </a:extLst>
            </p:cNvPr>
            <p:cNvSpPr txBox="1"/>
            <p:nvPr/>
          </p:nvSpPr>
          <p:spPr>
            <a:xfrm>
              <a:off x="898296" y="4712559"/>
              <a:ext cx="5572253" cy="9608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6697">
                <a:spcAft>
                  <a:spcPts val="158"/>
                </a:spcAft>
              </a:pPr>
              <a:r>
                <a:rPr lang="en-US" sz="1160" b="1" dirty="0">
                  <a:latin typeface="Courier" pitchFamily="2" charset="0"/>
                  <a:cs typeface="Times New Roman"/>
                </a:rPr>
                <a:t>SELECT</a:t>
              </a:r>
              <a:r>
                <a:rPr sz="1160" b="1" dirty="0">
                  <a:latin typeface="Courier" pitchFamily="2" charset="0"/>
                  <a:cs typeface="Times New Roman"/>
                </a:rPr>
                <a:t> </a:t>
              </a:r>
              <a:r>
                <a:rPr sz="1160" i="1" dirty="0">
                  <a:latin typeface="Courier" pitchFamily="2" charset="0"/>
                  <a:cs typeface="Times New Roman"/>
                </a:rPr>
                <a:t>department_id, AVG(salary)</a:t>
              </a:r>
              <a:endParaRPr sz="1160">
                <a:latin typeface="Courier" pitchFamily="2" charset="0"/>
                <a:cs typeface="Times New Roman"/>
              </a:endParaRPr>
            </a:p>
            <a:p>
              <a:pPr marL="6697">
                <a:spcAft>
                  <a:spcPts val="158"/>
                </a:spcAft>
              </a:pPr>
              <a:r>
                <a:rPr lang="en-US" sz="1160" b="1" dirty="0">
                  <a:latin typeface="Courier" pitchFamily="2" charset="0"/>
                  <a:cs typeface="Times New Roman"/>
                </a:rPr>
                <a:t>FROM</a:t>
              </a:r>
              <a:r>
                <a:rPr sz="1160" b="1" dirty="0">
                  <a:latin typeface="Courier" pitchFamily="2" charset="0"/>
                  <a:cs typeface="Times New Roman"/>
                </a:rPr>
                <a:t> </a:t>
              </a:r>
              <a:r>
                <a:rPr sz="1160" i="1" dirty="0">
                  <a:latin typeface="Courier" pitchFamily="2" charset="0"/>
                  <a:cs typeface="Times New Roman"/>
                </a:rPr>
                <a:t>employees</a:t>
              </a:r>
              <a:endParaRPr sz="1160">
                <a:latin typeface="Courier" pitchFamily="2" charset="0"/>
                <a:cs typeface="Times New Roman"/>
              </a:endParaRPr>
            </a:p>
            <a:p>
              <a:pPr marL="6697">
                <a:spcAft>
                  <a:spcPts val="158"/>
                </a:spcAft>
              </a:pPr>
              <a:r>
                <a:rPr lang="en-US" sz="1160" b="1" dirty="0">
                  <a:latin typeface="Courier" pitchFamily="2" charset="0"/>
                  <a:cs typeface="Times New Roman"/>
                </a:rPr>
                <a:t>GROUP BY </a:t>
              </a:r>
              <a:r>
                <a:rPr sz="1160" i="1" dirty="0">
                  <a:latin typeface="Courier" pitchFamily="2" charset="0"/>
                  <a:cs typeface="Times New Roman"/>
                </a:rPr>
                <a:t>department_id</a:t>
              </a:r>
              <a:endParaRPr sz="1160">
                <a:latin typeface="Courier" pitchFamily="2" charset="0"/>
                <a:cs typeface="Times New Roman"/>
              </a:endParaRPr>
            </a:p>
            <a:p>
              <a:pPr marL="6697">
                <a:spcAft>
                  <a:spcPts val="158"/>
                </a:spcAft>
              </a:pPr>
              <a:r>
                <a:rPr lang="en-US" sz="1160" b="1" dirty="0">
                  <a:latin typeface="Courier" pitchFamily="2" charset="0"/>
                  <a:cs typeface="Times New Roman"/>
                </a:rPr>
                <a:t>ORDER BY </a:t>
              </a:r>
              <a:r>
                <a:rPr sz="1160" i="1" dirty="0">
                  <a:latin typeface="Courier" pitchFamily="2" charset="0"/>
                  <a:cs typeface="Times New Roman"/>
                </a:rPr>
                <a:t>department_id</a:t>
              </a:r>
              <a:r>
                <a:rPr sz="1160" dirty="0">
                  <a:latin typeface="Courier" pitchFamily="2" charset="0"/>
                  <a:cs typeface="Times New Roman"/>
                </a:rPr>
                <a:t>;</a:t>
              </a:r>
              <a:endParaRPr sz="1160">
                <a:latin typeface="Courier" pitchFamily="2" charset="0"/>
                <a:cs typeface="Times New Roman"/>
              </a:endParaRPr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763FF45E-8F24-5448-B9C4-DD2C718FBF93}"/>
                </a:ext>
              </a:extLst>
            </p:cNvPr>
            <p:cNvSpPr/>
            <p:nvPr/>
          </p:nvSpPr>
          <p:spPr>
            <a:xfrm>
              <a:off x="5300497" y="2516702"/>
              <a:ext cx="3537965" cy="19110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821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D0E2D7E-34A4-9C4F-AAC2-BE7CB02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– </a:t>
            </a:r>
            <a:r>
              <a:rPr lang="en-US" sz="2320" b="1"/>
              <a:t>GROUP BY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A4BC88-78A2-054C-9DC1-82BC5F5788EE}"/>
              </a:ext>
            </a:extLst>
          </p:cNvPr>
          <p:cNvSpPr/>
          <p:nvPr/>
        </p:nvSpPr>
        <p:spPr>
          <a:xfrm>
            <a:off x="1320654" y="1286069"/>
            <a:ext cx="6680346" cy="145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vend_id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prod_name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prod_price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prod_desc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    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BNBG01  | DLL01   | Fish bean bag toy   |       3.49 | Fish bean bag toy, complete with bean bag worms with which to feed it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BNBG02  | DLL01   | Bird bean bag toy   |       3.49 | Bird bean bag toy, eggs are not included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BNBG03  | DLL01   | Rabbit bean bag toy |       3.49 | Rabbit bean bag toy, comes with bean bag carrots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BR01    | BRS01   | 8 inch teddy bear   |       5.99 | 8 inch teddy bear, comes with cap and jacket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BR02    | BRS01   | 12 inch teddy bear  |       8.99 | 12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BR03    | BRS01   | 18 inch teddy bear  |      11.99 | 18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RGAN01  | DLL01   | Raggedy Ann         |       4.99 | 18 inch Raggedy Ann doll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RYL01   | FNG01   | King doll           |       9.49 | 12 inch king doll with royal garments and crown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RYL02   | FNG01   | Queen doll          |       9.49 | 12 inch queen doll with royal garments and crown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endParaRPr lang="en-US" sz="633">
              <a:solidFill>
                <a:srgbClr val="4D2F2D"/>
              </a:solidFill>
              <a:latin typeface="Courier" pitchFamily="2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67B910E-81B9-2043-9EAD-12474CCA04C4}"/>
              </a:ext>
            </a:extLst>
          </p:cNvPr>
          <p:cNvSpPr txBox="1"/>
          <p:nvPr/>
        </p:nvSpPr>
        <p:spPr>
          <a:xfrm>
            <a:off x="2138854" y="964407"/>
            <a:ext cx="5783188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09">
              <a:spcBef>
                <a:spcPts val="316"/>
              </a:spcBef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How many products are offered by vendor DLL01?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F9B6B-5FF5-C342-ABF3-7AABFA5624A0}"/>
              </a:ext>
            </a:extLst>
          </p:cNvPr>
          <p:cNvSpPr txBox="1"/>
          <p:nvPr/>
        </p:nvSpPr>
        <p:spPr>
          <a:xfrm>
            <a:off x="1739639" y="2824988"/>
            <a:ext cx="6761423" cy="1514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266" dirty="0">
                <a:latin typeface="Courier" pitchFamily="2" charset="0"/>
              </a:rPr>
              <a:t>SELECT count(*) AS 'Num Products'</a:t>
            </a:r>
          </a:p>
          <a:p>
            <a:pPr algn="l"/>
            <a:r>
              <a:rPr lang="en-US" sz="1266" dirty="0">
                <a:latin typeface="Courier" pitchFamily="2" charset="0"/>
              </a:rPr>
              <a:t>FROM Products </a:t>
            </a:r>
          </a:p>
          <a:p>
            <a:pPr algn="l"/>
            <a:r>
              <a:rPr lang="en-US" sz="1266" dirty="0">
                <a:latin typeface="Courier" pitchFamily="2" charset="0"/>
              </a:rPr>
              <a:t>WHERE </a:t>
            </a:r>
            <a:r>
              <a:rPr lang="en-US" sz="1266" dirty="0" err="1">
                <a:latin typeface="Courier" pitchFamily="2" charset="0"/>
              </a:rPr>
              <a:t>vend_id</a:t>
            </a:r>
            <a:r>
              <a:rPr lang="en-US" sz="1266" dirty="0">
                <a:latin typeface="Courier" pitchFamily="2" charset="0"/>
              </a:rPr>
              <a:t> = 'DLL01';</a:t>
            </a:r>
            <a:endParaRPr lang="en-US" sz="949" b="1" dirty="0">
              <a:solidFill>
                <a:srgbClr val="4D2F2D"/>
              </a:solidFill>
              <a:latin typeface="Courier" pitchFamily="2" charset="0"/>
            </a:endParaRPr>
          </a:p>
          <a:p>
            <a:pPr lvl="8"/>
            <a:endParaRPr lang="en-US" sz="949" b="1" dirty="0">
              <a:solidFill>
                <a:srgbClr val="4D2F2D"/>
              </a:solidFill>
              <a:latin typeface="Courier" pitchFamily="2" charset="0"/>
            </a:endParaRP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+--------------+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| Num Products |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+--------------+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|            4 |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+--------------+</a:t>
            </a:r>
            <a:endParaRPr lang="en-US" sz="2109" dirty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429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D0E2D7E-34A4-9C4F-AAC2-BE7CB02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– </a:t>
            </a:r>
            <a:r>
              <a:rPr lang="en-US" sz="2320" b="1"/>
              <a:t>GROUP BY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A4BC88-78A2-054C-9DC1-82BC5F5788EE}"/>
              </a:ext>
            </a:extLst>
          </p:cNvPr>
          <p:cNvSpPr/>
          <p:nvPr/>
        </p:nvSpPr>
        <p:spPr>
          <a:xfrm>
            <a:off x="1320654" y="1286069"/>
            <a:ext cx="6680346" cy="145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vend_id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prod_name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prod_price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prod_desc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    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BNBG01  | DLL01   | Fish bean bag toy   |       3.49 | Fish bean bag toy, complete with bean bag worms with which to feed it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BNBG02  | DLL01   | Bird bean bag toy   |       3.49 | Bird bean bag toy, eggs are not included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BNBG03  | DLL01   | Rabbit bean bag toy |       3.49 | Rabbit bean bag toy, comes with bean bag carrots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BR01    | BRS01   | 8 inch teddy bear   |       5.99 | 8 inch teddy bear, comes with cap and jacket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BR02    | BRS01   | 12 inch teddy bear  |       8.99 | 12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BR03    | BRS01   | 18 inch teddy bear  |      11.99 | 18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RGAN01  | DLL01   | Raggedy Ann         |       4.99 | 18 inch Raggedy Ann doll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RYL01   | FNG01   | King doll           |       9.49 | 12 inch king doll with royal garments and crown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RYL02   | FNG01   | Queen doll          |       9.49 | 12 inch queen doll with royal garments and crown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endParaRPr lang="en-US" sz="633">
              <a:solidFill>
                <a:srgbClr val="4D2F2D"/>
              </a:solidFill>
              <a:latin typeface="Courier" pitchFamily="2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67B910E-81B9-2043-9EAD-12474CCA04C4}"/>
              </a:ext>
            </a:extLst>
          </p:cNvPr>
          <p:cNvSpPr txBox="1"/>
          <p:nvPr/>
        </p:nvSpPr>
        <p:spPr>
          <a:xfrm>
            <a:off x="2138854" y="964407"/>
            <a:ext cx="5783188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09">
              <a:spcBef>
                <a:spcPts val="316"/>
              </a:spcBef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How many products are </a:t>
            </a:r>
            <a:r>
              <a:rPr lang="en-US" sz="1266"/>
              <a:t>products </a:t>
            </a:r>
            <a:r>
              <a:rPr lang="en-US" sz="1266" b="1"/>
              <a:t>offered by each vendor</a:t>
            </a:r>
            <a:r>
              <a:rPr lang="en-US" sz="1266">
                <a:latin typeface="Calibri Regular"/>
                <a:cs typeface="Times New Roman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F9B6B-5FF5-C342-ABF3-7AABFA5624A0}"/>
              </a:ext>
            </a:extLst>
          </p:cNvPr>
          <p:cNvSpPr txBox="1"/>
          <p:nvPr/>
        </p:nvSpPr>
        <p:spPr>
          <a:xfrm>
            <a:off x="1739639" y="2678921"/>
            <a:ext cx="6747136" cy="180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266" dirty="0">
                <a:latin typeface="Courier" pitchFamily="2" charset="0"/>
              </a:rPr>
              <a:t>SELECT </a:t>
            </a:r>
            <a:r>
              <a:rPr lang="en-US" sz="1266" dirty="0" err="1">
                <a:latin typeface="Courier" pitchFamily="2" charset="0"/>
              </a:rPr>
              <a:t>vend_id</a:t>
            </a:r>
            <a:r>
              <a:rPr lang="en-US" sz="1266" dirty="0">
                <a:latin typeface="Courier" pitchFamily="2" charset="0"/>
              </a:rPr>
              <a:t>, count(*) AS 'Num Products'</a:t>
            </a:r>
          </a:p>
          <a:p>
            <a:pPr algn="l"/>
            <a:r>
              <a:rPr lang="en-US" sz="1266" dirty="0">
                <a:latin typeface="Courier" pitchFamily="2" charset="0"/>
              </a:rPr>
              <a:t>FROM Products </a:t>
            </a:r>
          </a:p>
          <a:p>
            <a:pPr algn="l"/>
            <a:r>
              <a:rPr lang="en-US" sz="1266" b="1" dirty="0">
                <a:latin typeface="Courier" pitchFamily="2" charset="0"/>
              </a:rPr>
              <a:t>GROUP BY </a:t>
            </a:r>
            <a:r>
              <a:rPr lang="en-US" sz="1266" b="1" dirty="0" err="1">
                <a:latin typeface="Courier" pitchFamily="2" charset="0"/>
              </a:rPr>
              <a:t>vend_id</a:t>
            </a:r>
            <a:r>
              <a:rPr lang="en-US" sz="1266" b="1" dirty="0">
                <a:latin typeface="Courier" pitchFamily="2" charset="0"/>
              </a:rPr>
              <a:t>;</a:t>
            </a:r>
            <a:endParaRPr lang="en-US" sz="949" b="1" dirty="0">
              <a:solidFill>
                <a:srgbClr val="4D2F2D"/>
              </a:solidFill>
              <a:latin typeface="Courier" pitchFamily="2" charset="0"/>
            </a:endParaRPr>
          </a:p>
          <a:p>
            <a:pPr lvl="8"/>
            <a:endParaRPr lang="en-US" sz="949" b="1" dirty="0">
              <a:solidFill>
                <a:srgbClr val="4D2F2D"/>
              </a:solidFill>
              <a:latin typeface="Courier" pitchFamily="2" charset="0"/>
            </a:endParaRP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+---------+--------------+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| </a:t>
            </a:r>
            <a:r>
              <a:rPr lang="en-US" sz="949" b="1" dirty="0" err="1">
                <a:solidFill>
                  <a:srgbClr val="4D2F2D"/>
                </a:solidFill>
                <a:latin typeface="Courier" pitchFamily="2" charset="0"/>
              </a:rPr>
              <a:t>vend_id</a:t>
            </a:r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 | Num Products |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+---------+--------------+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| BRS01   |            3 |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| DLL01   |            4 |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| FNG01   |            2 |</a:t>
            </a:r>
          </a:p>
          <a:p>
            <a:pPr lvl="8" algn="l"/>
            <a:r>
              <a:rPr lang="en-US" sz="949" b="1" dirty="0">
                <a:solidFill>
                  <a:srgbClr val="4D2F2D"/>
                </a:solidFill>
                <a:latin typeface="Courier" pitchFamily="2" charset="0"/>
              </a:rPr>
              <a:t>+---------+--------------+</a:t>
            </a:r>
            <a:endParaRPr lang="en-US" sz="2109" dirty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406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3359-5E09-42A4-A7DF-32261E11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– semester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FE654-EDE7-44ED-A3A8-DDB489742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9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73823" y="974827"/>
            <a:ext cx="5940266" cy="3799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082" lvl="1">
              <a:spcBef>
                <a:spcPts val="316"/>
              </a:spcBef>
              <a:tabLst>
                <a:tab pos="609540" algn="l"/>
              </a:tabLst>
            </a:pPr>
            <a:r>
              <a:rPr lang="en-US" sz="1687">
                <a:latin typeface="Calibri Regular"/>
                <a:cs typeface="Times New Roman"/>
              </a:rPr>
              <a:t>Rules for working with GROUP BY:</a:t>
            </a:r>
          </a:p>
          <a:p>
            <a:pPr marL="421893" lvl="1" indent="-180811">
              <a:spcBef>
                <a:spcPts val="316"/>
              </a:spcBef>
              <a:buFont typeface="Arial" panose="020B0604020202020204" pitchFamily="34" charset="0"/>
              <a:buChar char="•"/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GROUP BY clauses can contain as many columns as you like</a:t>
            </a:r>
          </a:p>
          <a:p>
            <a:pPr marL="421893" lvl="4" indent="-180811">
              <a:spcBef>
                <a:spcPts val="316"/>
              </a:spcBef>
              <a:buFont typeface="Arial" panose="020B0604020202020204" pitchFamily="34" charset="0"/>
              <a:buChar char="•"/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Can be nested</a:t>
            </a:r>
          </a:p>
          <a:p>
            <a:pPr marL="421893" lvl="4" indent="-180811">
              <a:spcBef>
                <a:spcPts val="316"/>
              </a:spcBef>
              <a:buFont typeface="Arial" panose="020B0604020202020204" pitchFamily="34" charset="0"/>
              <a:buChar char="•"/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When nested, data is summarized at the last specified group – all the columns specified are evaluated together, not individually</a:t>
            </a:r>
          </a:p>
          <a:p>
            <a:pPr marL="421893" lvl="4" indent="-180811">
              <a:spcBef>
                <a:spcPts val="316"/>
              </a:spcBef>
              <a:buFont typeface="Arial" panose="020B0604020202020204" pitchFamily="34" charset="0"/>
              <a:buChar char="•"/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Every column listed in the GROUP BY clause must be a retrieved column or a valid expression (but not an aggregate function)</a:t>
            </a:r>
          </a:p>
          <a:p>
            <a:pPr marL="421893" lvl="4" indent="-180811">
              <a:spcBef>
                <a:spcPts val="316"/>
              </a:spcBef>
              <a:buFont typeface="Arial" panose="020B0604020202020204" pitchFamily="34" charset="0"/>
              <a:buChar char="•"/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Expressions must be duplicated in SELECT and GROUP BY clauses</a:t>
            </a:r>
          </a:p>
          <a:p>
            <a:pPr marL="421893" lvl="4" indent="-180811">
              <a:spcBef>
                <a:spcPts val="316"/>
              </a:spcBef>
              <a:buFont typeface="Arial" panose="020B0604020202020204" pitchFamily="34" charset="0"/>
              <a:buChar char="•"/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Aliases connot be used in GROUP BY clause</a:t>
            </a:r>
          </a:p>
          <a:p>
            <a:pPr marL="421893" lvl="4" indent="-180811">
              <a:spcBef>
                <a:spcPts val="316"/>
              </a:spcBef>
              <a:buFont typeface="Arial" panose="020B0604020202020204" pitchFamily="34" charset="0"/>
              <a:buChar char="•"/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Most DBMS do not allow GROUP BY  columns with variable length datatypes (such as text or memo fields)</a:t>
            </a:r>
          </a:p>
          <a:p>
            <a:pPr marL="421893" lvl="4" indent="-180811">
              <a:spcBef>
                <a:spcPts val="316"/>
              </a:spcBef>
              <a:buFont typeface="Arial" panose="020B0604020202020204" pitchFamily="34" charset="0"/>
              <a:buChar char="•"/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Every column in the SELECT statement must be present in the GROUP BY clause</a:t>
            </a:r>
          </a:p>
          <a:p>
            <a:pPr marL="421893" lvl="4" indent="-180811">
              <a:spcBef>
                <a:spcPts val="316"/>
              </a:spcBef>
              <a:buFont typeface="Arial" panose="020B0604020202020204" pitchFamily="34" charset="0"/>
              <a:buChar char="•"/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If the grouping column contains a row with a NULL value, NULL will be returned as a group</a:t>
            </a:r>
          </a:p>
          <a:p>
            <a:pPr marL="421893" lvl="4" indent="-180811">
              <a:spcBef>
                <a:spcPts val="316"/>
              </a:spcBef>
              <a:buFont typeface="Arial" panose="020B0604020202020204" pitchFamily="34" charset="0"/>
              <a:buChar char="•"/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Multiple rows will nulls will be grouped together</a:t>
            </a:r>
          </a:p>
          <a:p>
            <a:pPr marL="421893" lvl="4" indent="-180811">
              <a:spcBef>
                <a:spcPts val="316"/>
              </a:spcBef>
              <a:buFont typeface="Arial" panose="020B0604020202020204" pitchFamily="34" charset="0"/>
              <a:buChar char="•"/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The GROUP BY clause must come after any WHERE clause and before any ORDER BY clause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4BC55-124A-B54F-A381-6BF10CB2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– </a:t>
            </a:r>
            <a:r>
              <a:rPr lang="en-US" sz="2320" b="1"/>
              <a:t>GROUP BY</a:t>
            </a:r>
            <a:endParaRPr lang="en-US" sz="2320"/>
          </a:p>
        </p:txBody>
      </p:sp>
    </p:spTree>
    <p:extLst>
      <p:ext uri="{BB962C8B-B14F-4D97-AF65-F5344CB8AC3E}">
        <p14:creationId xmlns:p14="http://schemas.microsoft.com/office/powerpoint/2010/main" val="638349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0CDB3-30F9-5046-9313-ED73408B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34404"/>
            <a:ext cx="6355705" cy="730002"/>
          </a:xfrm>
        </p:spPr>
        <p:txBody>
          <a:bodyPr>
            <a:normAutofit/>
          </a:bodyPr>
          <a:lstStyle/>
          <a:p>
            <a:r>
              <a:rPr lang="en-US" sz="2320"/>
              <a:t>SQL Aggregate Functions – </a:t>
            </a:r>
            <a:r>
              <a:rPr lang="en-US" sz="2320" b="1"/>
              <a:t>GROUP BY </a:t>
            </a:r>
            <a:r>
              <a:rPr lang="en-US" sz="2320"/>
              <a:t>– Try It Out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320107" y="9040144"/>
            <a:ext cx="3034453" cy="52079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707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76669"/>
            <a:fld id="{BA7B03A4-58FC-574B-8D88-C0C66037B3F9}" type="slidenum">
              <a:rPr lang="en-US" altLang="en-US" smtClean="0"/>
              <a:pPr/>
              <a:t>31</a:t>
            </a:fld>
            <a:endParaRPr spc="4"/>
          </a:p>
        </p:txBody>
      </p:sp>
      <p:sp>
        <p:nvSpPr>
          <p:cNvPr id="4" name="object 4"/>
          <p:cNvSpPr txBox="1"/>
          <p:nvPr/>
        </p:nvSpPr>
        <p:spPr>
          <a:xfrm>
            <a:off x="1914094" y="1142550"/>
            <a:ext cx="6429805" cy="345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SELECT </a:t>
            </a:r>
            <a:r>
              <a:rPr lang="en-US" sz="1266" spc="-67" dirty="0" err="1">
                <a:latin typeface="Courier" pitchFamily="2" charset="0"/>
                <a:cs typeface="Courier New" panose="02070309020205020404" pitchFamily="49" charset="0"/>
              </a:rPr>
              <a:t>department_id</a:t>
            </a: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, COUNT(*) FROM employees;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endParaRPr lang="en-US" sz="1266" spc="-67" dirty="0">
              <a:latin typeface="Courier" pitchFamily="2" charset="0"/>
              <a:cs typeface="Courier New" panose="02070309020205020404" pitchFamily="49" charset="0"/>
            </a:endParaRP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SELECT </a:t>
            </a:r>
            <a:r>
              <a:rPr lang="en-US" sz="1266" spc="-67" dirty="0" err="1">
                <a:latin typeface="Courier" pitchFamily="2" charset="0"/>
                <a:cs typeface="Courier New" panose="02070309020205020404" pitchFamily="49" charset="0"/>
              </a:rPr>
              <a:t>department_id</a:t>
            </a: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, COUNT(*) 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FROM employees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GROUP BY </a:t>
            </a:r>
            <a:r>
              <a:rPr lang="en-US" sz="1266" spc="-67" dirty="0" err="1">
                <a:latin typeface="Courier" pitchFamily="2" charset="0"/>
                <a:cs typeface="Courier New" panose="02070309020205020404" pitchFamily="49" charset="0"/>
              </a:rPr>
              <a:t>department_id</a:t>
            </a: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;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endParaRPr lang="en-US" sz="1266" spc="-67" dirty="0">
              <a:latin typeface="Courier" pitchFamily="2" charset="0"/>
              <a:cs typeface="Courier New" panose="02070309020205020404" pitchFamily="49" charset="0"/>
            </a:endParaRP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SELECT </a:t>
            </a:r>
            <a:r>
              <a:rPr lang="en-US" sz="1266" spc="-67" dirty="0" err="1">
                <a:latin typeface="Courier" pitchFamily="2" charset="0"/>
                <a:cs typeface="Courier New" panose="02070309020205020404" pitchFamily="49" charset="0"/>
              </a:rPr>
              <a:t>department_name</a:t>
            </a: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, COUNT(*) 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FROM employees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GROUP BY </a:t>
            </a:r>
            <a:r>
              <a:rPr lang="en-US" sz="1266" spc="-67" dirty="0" err="1">
                <a:latin typeface="Courier" pitchFamily="2" charset="0"/>
                <a:cs typeface="Courier New" panose="02070309020205020404" pitchFamily="49" charset="0"/>
              </a:rPr>
              <a:t>department_id</a:t>
            </a: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;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endParaRPr lang="en-US" sz="1266" spc="-67" dirty="0">
              <a:latin typeface="Courier" pitchFamily="2" charset="0"/>
              <a:cs typeface="Courier New" panose="02070309020205020404" pitchFamily="49" charset="0"/>
            </a:endParaRP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SELECT </a:t>
            </a:r>
            <a:r>
              <a:rPr lang="en-US" sz="1266" spc="-67" dirty="0" err="1">
                <a:latin typeface="Courier" pitchFamily="2" charset="0"/>
                <a:cs typeface="Courier New" panose="02070309020205020404" pitchFamily="49" charset="0"/>
              </a:rPr>
              <a:t>d.department_name</a:t>
            </a: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, COUNT(*) 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FROM employees JOIN departments d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GROUP BY </a:t>
            </a:r>
            <a:r>
              <a:rPr lang="en-US" sz="1266" spc="-67" dirty="0" err="1">
                <a:latin typeface="Courier" pitchFamily="2" charset="0"/>
                <a:cs typeface="Courier New" panose="02070309020205020404" pitchFamily="49" charset="0"/>
              </a:rPr>
              <a:t>e.department_id</a:t>
            </a:r>
            <a:r>
              <a:rPr lang="en-US" sz="1266" spc="-67" dirty="0">
                <a:latin typeface="Courier" pitchFamily="2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8F1C249D-675B-7E4B-ACCC-D408E33D105D}"/>
              </a:ext>
            </a:extLst>
          </p:cNvPr>
          <p:cNvSpPr txBox="1"/>
          <p:nvPr/>
        </p:nvSpPr>
        <p:spPr>
          <a:xfrm>
            <a:off x="5357056" y="1394795"/>
            <a:ext cx="2271378" cy="14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949" spc="-63" dirty="0">
                <a:latin typeface="Times New Roman"/>
                <a:cs typeface="Times New Roman"/>
              </a:rPr>
              <a:t>O</a:t>
            </a:r>
            <a:r>
              <a:rPr sz="949" spc="-132" dirty="0">
                <a:latin typeface="Times New Roman"/>
                <a:cs typeface="Times New Roman"/>
              </a:rPr>
              <a:t>RA</a:t>
            </a:r>
            <a:r>
              <a:rPr sz="949" spc="-29" dirty="0">
                <a:latin typeface="Times New Roman"/>
                <a:cs typeface="Times New Roman"/>
              </a:rPr>
              <a:t>-00937: </a:t>
            </a:r>
            <a:r>
              <a:rPr sz="949" spc="24" dirty="0">
                <a:latin typeface="Times New Roman"/>
                <a:cs typeface="Times New Roman"/>
              </a:rPr>
              <a:t>n</a:t>
            </a:r>
            <a:r>
              <a:rPr sz="949" spc="45" dirty="0">
                <a:latin typeface="Times New Roman"/>
                <a:cs typeface="Times New Roman"/>
              </a:rPr>
              <a:t>o</a:t>
            </a:r>
            <a:r>
              <a:rPr sz="949" spc="26" dirty="0">
                <a:latin typeface="Times New Roman"/>
                <a:cs typeface="Times New Roman"/>
              </a:rPr>
              <a:t>t</a:t>
            </a:r>
            <a:r>
              <a:rPr sz="949" spc="-18" dirty="0">
                <a:latin typeface="Times New Roman"/>
                <a:cs typeface="Times New Roman"/>
              </a:rPr>
              <a:t> </a:t>
            </a:r>
            <a:r>
              <a:rPr sz="949" spc="29" dirty="0">
                <a:latin typeface="Times New Roman"/>
                <a:cs typeface="Times New Roman"/>
              </a:rPr>
              <a:t>a</a:t>
            </a:r>
            <a:r>
              <a:rPr sz="949" spc="-24" dirty="0">
                <a:latin typeface="Times New Roman"/>
                <a:cs typeface="Times New Roman"/>
              </a:rPr>
              <a:t> </a:t>
            </a:r>
            <a:r>
              <a:rPr sz="949" spc="-3" dirty="0">
                <a:latin typeface="Times New Roman"/>
                <a:cs typeface="Times New Roman"/>
              </a:rPr>
              <a:t>s</a:t>
            </a:r>
            <a:r>
              <a:rPr sz="949" spc="-47" dirty="0">
                <a:latin typeface="Times New Roman"/>
                <a:cs typeface="Times New Roman"/>
              </a:rPr>
              <a:t>i</a:t>
            </a:r>
            <a:r>
              <a:rPr sz="949" spc="24" dirty="0">
                <a:latin typeface="Times New Roman"/>
                <a:cs typeface="Times New Roman"/>
              </a:rPr>
              <a:t>n</a:t>
            </a:r>
            <a:r>
              <a:rPr sz="949" spc="-32" dirty="0">
                <a:latin typeface="Times New Roman"/>
                <a:cs typeface="Times New Roman"/>
              </a:rPr>
              <a:t>g</a:t>
            </a:r>
            <a:r>
              <a:rPr sz="949" spc="-47" dirty="0">
                <a:latin typeface="Times New Roman"/>
                <a:cs typeface="Times New Roman"/>
              </a:rPr>
              <a:t>l</a:t>
            </a:r>
            <a:r>
              <a:rPr sz="949" spc="45" dirty="0">
                <a:latin typeface="Times New Roman"/>
                <a:cs typeface="Times New Roman"/>
              </a:rPr>
              <a:t>e</a:t>
            </a:r>
            <a:r>
              <a:rPr sz="949" spc="-29" dirty="0">
                <a:latin typeface="Times New Roman"/>
                <a:cs typeface="Times New Roman"/>
              </a:rPr>
              <a:t>-</a:t>
            </a:r>
            <a:r>
              <a:rPr sz="949" spc="-32" dirty="0">
                <a:latin typeface="Times New Roman"/>
                <a:cs typeface="Times New Roman"/>
              </a:rPr>
              <a:t>g</a:t>
            </a:r>
            <a:r>
              <a:rPr sz="949" spc="-5" dirty="0">
                <a:latin typeface="Times New Roman"/>
                <a:cs typeface="Times New Roman"/>
              </a:rPr>
              <a:t>r</a:t>
            </a:r>
            <a:r>
              <a:rPr sz="949" spc="21" dirty="0">
                <a:latin typeface="Times New Roman"/>
                <a:cs typeface="Times New Roman"/>
              </a:rPr>
              <a:t>o</a:t>
            </a:r>
            <a:r>
              <a:rPr sz="949" spc="24" dirty="0">
                <a:latin typeface="Times New Roman"/>
                <a:cs typeface="Times New Roman"/>
              </a:rPr>
              <a:t>up</a:t>
            </a:r>
            <a:r>
              <a:rPr sz="949" spc="-13" dirty="0">
                <a:latin typeface="Times New Roman"/>
                <a:cs typeface="Times New Roman"/>
              </a:rPr>
              <a:t> </a:t>
            </a:r>
            <a:r>
              <a:rPr sz="949" spc="-32" dirty="0">
                <a:latin typeface="Times New Roman"/>
                <a:cs typeface="Times New Roman"/>
              </a:rPr>
              <a:t>g</a:t>
            </a:r>
            <a:r>
              <a:rPr sz="949" spc="-5" dirty="0">
                <a:latin typeface="Times New Roman"/>
                <a:cs typeface="Times New Roman"/>
              </a:rPr>
              <a:t>r</a:t>
            </a:r>
            <a:r>
              <a:rPr sz="949" spc="21" dirty="0">
                <a:latin typeface="Times New Roman"/>
                <a:cs typeface="Times New Roman"/>
              </a:rPr>
              <a:t>o</a:t>
            </a:r>
            <a:r>
              <a:rPr sz="949" spc="24" dirty="0">
                <a:latin typeface="Times New Roman"/>
                <a:cs typeface="Times New Roman"/>
              </a:rPr>
              <a:t>up</a:t>
            </a:r>
            <a:r>
              <a:rPr sz="949" spc="-16" dirty="0">
                <a:latin typeface="Times New Roman"/>
                <a:cs typeface="Times New Roman"/>
              </a:rPr>
              <a:t> </a:t>
            </a:r>
            <a:r>
              <a:rPr sz="949" spc="-29" dirty="0">
                <a:latin typeface="Times New Roman"/>
                <a:cs typeface="Times New Roman"/>
              </a:rPr>
              <a:t>f</a:t>
            </a:r>
            <a:r>
              <a:rPr sz="949" spc="24" dirty="0">
                <a:latin typeface="Times New Roman"/>
                <a:cs typeface="Times New Roman"/>
              </a:rPr>
              <a:t>un</a:t>
            </a:r>
            <a:r>
              <a:rPr sz="949" spc="-21" dirty="0">
                <a:latin typeface="Times New Roman"/>
                <a:cs typeface="Times New Roman"/>
              </a:rPr>
              <a:t>c</a:t>
            </a:r>
            <a:r>
              <a:rPr sz="949" spc="50" dirty="0">
                <a:latin typeface="Times New Roman"/>
                <a:cs typeface="Times New Roman"/>
              </a:rPr>
              <a:t>t</a:t>
            </a:r>
            <a:r>
              <a:rPr sz="949" spc="-8" dirty="0">
                <a:latin typeface="Times New Roman"/>
                <a:cs typeface="Times New Roman"/>
              </a:rPr>
              <a:t>i</a:t>
            </a:r>
            <a:r>
              <a:rPr sz="949" spc="-18" dirty="0">
                <a:latin typeface="Times New Roman"/>
                <a:cs typeface="Times New Roman"/>
              </a:rPr>
              <a:t>o</a:t>
            </a:r>
            <a:r>
              <a:rPr sz="949" spc="24" dirty="0">
                <a:latin typeface="Times New Roman"/>
                <a:cs typeface="Times New Roman"/>
              </a:rPr>
              <a:t>n</a:t>
            </a:r>
            <a:endParaRPr sz="949">
              <a:latin typeface="Times New Roman"/>
              <a:cs typeface="Times New Roman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18173E43-CA7B-224B-9B87-FEBCE3D263D3}"/>
              </a:ext>
            </a:extLst>
          </p:cNvPr>
          <p:cNvSpPr txBox="1"/>
          <p:nvPr/>
        </p:nvSpPr>
        <p:spPr>
          <a:xfrm>
            <a:off x="5357056" y="3353859"/>
            <a:ext cx="2316584" cy="14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949" spc="-63" dirty="0">
                <a:latin typeface="Times New Roman"/>
                <a:cs typeface="Times New Roman"/>
              </a:rPr>
              <a:t>O</a:t>
            </a:r>
            <a:r>
              <a:rPr sz="949" spc="-132" dirty="0">
                <a:latin typeface="Times New Roman"/>
                <a:cs typeface="Times New Roman"/>
              </a:rPr>
              <a:t>RA</a:t>
            </a:r>
            <a:r>
              <a:rPr sz="949" spc="-29" dirty="0">
                <a:latin typeface="Times New Roman"/>
                <a:cs typeface="Times New Roman"/>
              </a:rPr>
              <a:t>-</a:t>
            </a:r>
            <a:r>
              <a:rPr sz="949" dirty="0">
                <a:latin typeface="Times New Roman"/>
                <a:cs typeface="Times New Roman"/>
              </a:rPr>
              <a:t>00934</a:t>
            </a:r>
            <a:r>
              <a:rPr sz="949" spc="-11" dirty="0">
                <a:latin typeface="Times New Roman"/>
                <a:cs typeface="Times New Roman"/>
              </a:rPr>
              <a:t>:</a:t>
            </a:r>
            <a:r>
              <a:rPr sz="949" spc="-26" dirty="0">
                <a:latin typeface="Times New Roman"/>
                <a:cs typeface="Times New Roman"/>
              </a:rPr>
              <a:t> </a:t>
            </a:r>
            <a:r>
              <a:rPr sz="949" spc="-32" dirty="0">
                <a:latin typeface="Times New Roman"/>
                <a:cs typeface="Times New Roman"/>
              </a:rPr>
              <a:t>g</a:t>
            </a:r>
            <a:r>
              <a:rPr sz="949" spc="-5" dirty="0">
                <a:latin typeface="Times New Roman"/>
                <a:cs typeface="Times New Roman"/>
              </a:rPr>
              <a:t>r</a:t>
            </a:r>
            <a:r>
              <a:rPr sz="949" spc="21" dirty="0">
                <a:latin typeface="Times New Roman"/>
                <a:cs typeface="Times New Roman"/>
              </a:rPr>
              <a:t>o</a:t>
            </a:r>
            <a:r>
              <a:rPr sz="949" spc="24" dirty="0">
                <a:latin typeface="Times New Roman"/>
                <a:cs typeface="Times New Roman"/>
              </a:rPr>
              <a:t>up</a:t>
            </a:r>
            <a:r>
              <a:rPr sz="949" spc="-16" dirty="0">
                <a:latin typeface="Times New Roman"/>
                <a:cs typeface="Times New Roman"/>
              </a:rPr>
              <a:t> </a:t>
            </a:r>
            <a:r>
              <a:rPr sz="949" spc="-29" dirty="0">
                <a:latin typeface="Times New Roman"/>
                <a:cs typeface="Times New Roman"/>
              </a:rPr>
              <a:t>f</a:t>
            </a:r>
            <a:r>
              <a:rPr sz="949" spc="24" dirty="0">
                <a:latin typeface="Times New Roman"/>
                <a:cs typeface="Times New Roman"/>
              </a:rPr>
              <a:t>un</a:t>
            </a:r>
            <a:r>
              <a:rPr sz="949" spc="-21" dirty="0">
                <a:latin typeface="Times New Roman"/>
                <a:cs typeface="Times New Roman"/>
              </a:rPr>
              <a:t>c</a:t>
            </a:r>
            <a:r>
              <a:rPr sz="949" spc="50" dirty="0">
                <a:latin typeface="Times New Roman"/>
                <a:cs typeface="Times New Roman"/>
              </a:rPr>
              <a:t>t</a:t>
            </a:r>
            <a:r>
              <a:rPr sz="949" spc="-8" dirty="0">
                <a:latin typeface="Times New Roman"/>
                <a:cs typeface="Times New Roman"/>
              </a:rPr>
              <a:t>i</a:t>
            </a:r>
            <a:r>
              <a:rPr sz="949" spc="-18" dirty="0">
                <a:latin typeface="Times New Roman"/>
                <a:cs typeface="Times New Roman"/>
              </a:rPr>
              <a:t>o</a:t>
            </a:r>
            <a:r>
              <a:rPr sz="949" spc="24" dirty="0">
                <a:latin typeface="Times New Roman"/>
                <a:cs typeface="Times New Roman"/>
              </a:rPr>
              <a:t>n</a:t>
            </a:r>
            <a:r>
              <a:rPr sz="949" spc="-16" dirty="0">
                <a:latin typeface="Times New Roman"/>
                <a:cs typeface="Times New Roman"/>
              </a:rPr>
              <a:t> </a:t>
            </a:r>
            <a:r>
              <a:rPr sz="949" spc="-24" dirty="0">
                <a:latin typeface="Times New Roman"/>
                <a:cs typeface="Times New Roman"/>
              </a:rPr>
              <a:t>is </a:t>
            </a:r>
            <a:r>
              <a:rPr sz="949" spc="24" dirty="0">
                <a:latin typeface="Times New Roman"/>
                <a:cs typeface="Times New Roman"/>
              </a:rPr>
              <a:t>n</a:t>
            </a:r>
            <a:r>
              <a:rPr sz="949" spc="21" dirty="0">
                <a:latin typeface="Times New Roman"/>
                <a:cs typeface="Times New Roman"/>
              </a:rPr>
              <a:t>o</a:t>
            </a:r>
            <a:r>
              <a:rPr sz="949" spc="53" dirty="0">
                <a:latin typeface="Times New Roman"/>
                <a:cs typeface="Times New Roman"/>
              </a:rPr>
              <a:t>t</a:t>
            </a:r>
            <a:r>
              <a:rPr sz="949" spc="-21" dirty="0">
                <a:latin typeface="Times New Roman"/>
                <a:cs typeface="Times New Roman"/>
              </a:rPr>
              <a:t> </a:t>
            </a:r>
            <a:r>
              <a:rPr sz="949" spc="-11" dirty="0">
                <a:latin typeface="Times New Roman"/>
                <a:cs typeface="Times New Roman"/>
              </a:rPr>
              <a:t>all</a:t>
            </a:r>
            <a:r>
              <a:rPr sz="949" spc="-21" dirty="0">
                <a:latin typeface="Times New Roman"/>
                <a:cs typeface="Times New Roman"/>
              </a:rPr>
              <a:t>ow</a:t>
            </a:r>
            <a:r>
              <a:rPr sz="949" spc="47" dirty="0">
                <a:latin typeface="Times New Roman"/>
                <a:cs typeface="Times New Roman"/>
              </a:rPr>
              <a:t>e</a:t>
            </a:r>
            <a:r>
              <a:rPr sz="949" spc="24" dirty="0">
                <a:latin typeface="Times New Roman"/>
                <a:cs typeface="Times New Roman"/>
              </a:rPr>
              <a:t>d</a:t>
            </a:r>
            <a:r>
              <a:rPr sz="949" spc="-13" dirty="0">
                <a:latin typeface="Times New Roman"/>
                <a:cs typeface="Times New Roman"/>
              </a:rPr>
              <a:t> </a:t>
            </a:r>
            <a:r>
              <a:rPr sz="949" spc="24" dirty="0">
                <a:latin typeface="Times New Roman"/>
                <a:cs typeface="Times New Roman"/>
              </a:rPr>
              <a:t>h</a:t>
            </a:r>
            <a:r>
              <a:rPr sz="949" spc="47" dirty="0">
                <a:latin typeface="Times New Roman"/>
                <a:cs typeface="Times New Roman"/>
              </a:rPr>
              <a:t>e</a:t>
            </a:r>
            <a:r>
              <a:rPr sz="949" spc="16" dirty="0">
                <a:latin typeface="Times New Roman"/>
                <a:cs typeface="Times New Roman"/>
              </a:rPr>
              <a:t>re</a:t>
            </a:r>
            <a:endParaRPr sz="949">
              <a:latin typeface="Times New Roman"/>
              <a:cs typeface="Times New Roman"/>
            </a:endParaRPr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4963AF70-DE51-A249-BEC5-685FAC6AF22D}"/>
              </a:ext>
            </a:extLst>
          </p:cNvPr>
          <p:cNvSpPr txBox="1"/>
          <p:nvPr/>
        </p:nvSpPr>
        <p:spPr>
          <a:xfrm>
            <a:off x="5357056" y="4408732"/>
            <a:ext cx="1968326" cy="14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949" spc="-63" dirty="0">
                <a:latin typeface="Times New Roman"/>
                <a:cs typeface="Times New Roman"/>
              </a:rPr>
              <a:t>O</a:t>
            </a:r>
            <a:r>
              <a:rPr sz="949" spc="-132" dirty="0">
                <a:latin typeface="Times New Roman"/>
                <a:cs typeface="Times New Roman"/>
              </a:rPr>
              <a:t>RA</a:t>
            </a:r>
            <a:r>
              <a:rPr sz="949" spc="-29" dirty="0">
                <a:latin typeface="Times New Roman"/>
                <a:cs typeface="Times New Roman"/>
              </a:rPr>
              <a:t>-</a:t>
            </a:r>
            <a:r>
              <a:rPr sz="949" dirty="0">
                <a:latin typeface="Times New Roman"/>
                <a:cs typeface="Times New Roman"/>
              </a:rPr>
              <a:t>00979</a:t>
            </a:r>
            <a:r>
              <a:rPr sz="949" spc="-11" dirty="0">
                <a:latin typeface="Times New Roman"/>
                <a:cs typeface="Times New Roman"/>
              </a:rPr>
              <a:t>:</a:t>
            </a:r>
            <a:r>
              <a:rPr sz="949" spc="-26" dirty="0">
                <a:latin typeface="Times New Roman"/>
                <a:cs typeface="Times New Roman"/>
              </a:rPr>
              <a:t> </a:t>
            </a:r>
            <a:r>
              <a:rPr sz="949" spc="24" dirty="0">
                <a:latin typeface="Times New Roman"/>
                <a:cs typeface="Times New Roman"/>
              </a:rPr>
              <a:t>n</a:t>
            </a:r>
            <a:r>
              <a:rPr sz="949" spc="21" dirty="0">
                <a:latin typeface="Times New Roman"/>
                <a:cs typeface="Times New Roman"/>
              </a:rPr>
              <a:t>o</a:t>
            </a:r>
            <a:r>
              <a:rPr sz="949" spc="53" dirty="0">
                <a:latin typeface="Times New Roman"/>
                <a:cs typeface="Times New Roman"/>
              </a:rPr>
              <a:t>t</a:t>
            </a:r>
            <a:r>
              <a:rPr sz="949" spc="-18" dirty="0">
                <a:latin typeface="Times New Roman"/>
                <a:cs typeface="Times New Roman"/>
              </a:rPr>
              <a:t> </a:t>
            </a:r>
            <a:r>
              <a:rPr sz="949" spc="29" dirty="0">
                <a:latin typeface="Times New Roman"/>
                <a:cs typeface="Times New Roman"/>
              </a:rPr>
              <a:t>a</a:t>
            </a:r>
            <a:r>
              <a:rPr sz="949" spc="-24" dirty="0">
                <a:latin typeface="Times New Roman"/>
                <a:cs typeface="Times New Roman"/>
              </a:rPr>
              <a:t> </a:t>
            </a:r>
            <a:r>
              <a:rPr sz="949" spc="-113" dirty="0">
                <a:latin typeface="Times New Roman"/>
                <a:cs typeface="Times New Roman"/>
              </a:rPr>
              <a:t>GR</a:t>
            </a:r>
            <a:r>
              <a:rPr sz="949" spc="-63" dirty="0">
                <a:latin typeface="Times New Roman"/>
                <a:cs typeface="Times New Roman"/>
              </a:rPr>
              <a:t>O</a:t>
            </a:r>
            <a:r>
              <a:rPr sz="949" spc="-87" dirty="0">
                <a:latin typeface="Times New Roman"/>
                <a:cs typeface="Times New Roman"/>
              </a:rPr>
              <a:t>U</a:t>
            </a:r>
            <a:r>
              <a:rPr sz="949" spc="-42" dirty="0">
                <a:latin typeface="Times New Roman"/>
                <a:cs typeface="Times New Roman"/>
              </a:rPr>
              <a:t>P</a:t>
            </a:r>
            <a:r>
              <a:rPr sz="949" spc="-26" dirty="0">
                <a:latin typeface="Times New Roman"/>
                <a:cs typeface="Times New Roman"/>
              </a:rPr>
              <a:t> </a:t>
            </a:r>
            <a:r>
              <a:rPr sz="949" spc="-148" dirty="0">
                <a:latin typeface="Times New Roman"/>
                <a:cs typeface="Times New Roman"/>
              </a:rPr>
              <a:t>B</a:t>
            </a:r>
            <a:r>
              <a:rPr sz="949" spc="-227" dirty="0">
                <a:latin typeface="Times New Roman"/>
                <a:cs typeface="Times New Roman"/>
              </a:rPr>
              <a:t>Y</a:t>
            </a:r>
            <a:r>
              <a:rPr sz="949" spc="-24" dirty="0">
                <a:latin typeface="Times New Roman"/>
                <a:cs typeface="Times New Roman"/>
              </a:rPr>
              <a:t> </a:t>
            </a:r>
            <a:r>
              <a:rPr sz="949" spc="32" dirty="0">
                <a:latin typeface="Times New Roman"/>
                <a:cs typeface="Times New Roman"/>
              </a:rPr>
              <a:t>e</a:t>
            </a:r>
            <a:r>
              <a:rPr sz="949" spc="-69" dirty="0">
                <a:latin typeface="Times New Roman"/>
                <a:cs typeface="Times New Roman"/>
              </a:rPr>
              <a:t>x</a:t>
            </a:r>
            <a:r>
              <a:rPr sz="949" spc="24" dirty="0">
                <a:latin typeface="Times New Roman"/>
                <a:cs typeface="Times New Roman"/>
              </a:rPr>
              <a:t>p</a:t>
            </a:r>
            <a:r>
              <a:rPr sz="949" spc="-3" dirty="0">
                <a:latin typeface="Times New Roman"/>
                <a:cs typeface="Times New Roman"/>
              </a:rPr>
              <a:t>ressi</a:t>
            </a:r>
            <a:r>
              <a:rPr sz="949" spc="21" dirty="0">
                <a:latin typeface="Times New Roman"/>
                <a:cs typeface="Times New Roman"/>
              </a:rPr>
              <a:t>o</a:t>
            </a:r>
            <a:r>
              <a:rPr sz="949" spc="24" dirty="0">
                <a:latin typeface="Times New Roman"/>
                <a:cs typeface="Times New Roman"/>
              </a:rPr>
              <a:t>n</a:t>
            </a:r>
            <a:endParaRPr sz="94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646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D10CDB3-30F9-5046-9313-ED73408B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34404"/>
            <a:ext cx="6676659" cy="730002"/>
          </a:xfrm>
        </p:spPr>
        <p:txBody>
          <a:bodyPr>
            <a:normAutofit/>
          </a:bodyPr>
          <a:lstStyle/>
          <a:p>
            <a:r>
              <a:rPr lang="en-US" sz="2320"/>
              <a:t>SQL Aggregate Functions – </a:t>
            </a:r>
            <a:r>
              <a:rPr lang="en-US" sz="2320" b="1"/>
              <a:t>GROUP BY</a:t>
            </a:r>
            <a:r>
              <a:rPr lang="en-US" sz="2320"/>
              <a:t> – Try It Out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320107" y="9040144"/>
            <a:ext cx="3034453" cy="52079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707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76669"/>
            <a:fld id="{BA7B03A4-58FC-574B-8D88-C0C66037B3F9}" type="slidenum">
              <a:rPr lang="en-US" altLang="en-US" smtClean="0"/>
              <a:pPr/>
              <a:t>32</a:t>
            </a:fld>
            <a:endParaRPr spc="4"/>
          </a:p>
        </p:txBody>
      </p:sp>
      <p:sp>
        <p:nvSpPr>
          <p:cNvPr id="4" name="object 4"/>
          <p:cNvSpPr txBox="1"/>
          <p:nvPr/>
        </p:nvSpPr>
        <p:spPr>
          <a:xfrm>
            <a:off x="1914095" y="1142550"/>
            <a:ext cx="5067756" cy="2640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>
                <a:latin typeface="Courier" pitchFamily="2" charset="0"/>
                <a:cs typeface="Courier New" panose="02070309020205020404" pitchFamily="49" charset="0"/>
              </a:rPr>
              <a:t>SELECT department_id, AVG(salary) 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>
                <a:latin typeface="Courier" pitchFamily="2" charset="0"/>
                <a:cs typeface="Courier New" panose="02070309020205020404" pitchFamily="49" charset="0"/>
              </a:rPr>
              <a:t>FROM employees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>
                <a:latin typeface="Courier" pitchFamily="2" charset="0"/>
                <a:cs typeface="Courier New" panose="02070309020205020404" pitchFamily="49" charset="0"/>
              </a:rPr>
              <a:t>WHERE salary &gt; 5000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>
                <a:latin typeface="Courier" pitchFamily="2" charset="0"/>
                <a:cs typeface="Courier New" panose="02070309020205020404" pitchFamily="49" charset="0"/>
              </a:rPr>
              <a:t>GROUP BY department_id;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endParaRPr lang="en-US" sz="1266" spc="-67">
              <a:latin typeface="Courier" pitchFamily="2" charset="0"/>
              <a:cs typeface="Courier New" panose="02070309020205020404" pitchFamily="49" charset="0"/>
            </a:endParaRP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>
                <a:latin typeface="Courier" pitchFamily="2" charset="0"/>
                <a:cs typeface="Courier New" panose="02070309020205020404" pitchFamily="49" charset="0"/>
              </a:rPr>
              <a:t>SELECT department_id, COUNT(*) 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>
                <a:latin typeface="Courier" pitchFamily="2" charset="0"/>
                <a:cs typeface="Courier New" panose="02070309020205020404" pitchFamily="49" charset="0"/>
              </a:rPr>
              <a:t>FROM employees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>
                <a:latin typeface="Courier" pitchFamily="2" charset="0"/>
                <a:cs typeface="Courier New" panose="02070309020205020404" pitchFamily="49" charset="0"/>
              </a:rPr>
              <a:t>WHERE AVG(salary) &gt; 5000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r>
              <a:rPr lang="en-US" sz="1266" spc="-67">
                <a:latin typeface="Courier" pitchFamily="2" charset="0"/>
                <a:cs typeface="Courier New" panose="02070309020205020404" pitchFamily="49" charset="0"/>
              </a:rPr>
              <a:t>GROUP BY department_id;</a:t>
            </a:r>
          </a:p>
          <a:p>
            <a:pPr marL="241082" marR="3810" lvl="1">
              <a:spcBef>
                <a:spcPts val="316"/>
              </a:spcBef>
              <a:spcAft>
                <a:spcPts val="316"/>
              </a:spcAft>
              <a:tabLst>
                <a:tab pos="609540" algn="l"/>
              </a:tabLst>
            </a:pPr>
            <a:endParaRPr lang="en-US" sz="1266" spc="-67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18173E43-CA7B-224B-9B87-FEBCE3D263D3}"/>
              </a:ext>
            </a:extLst>
          </p:cNvPr>
          <p:cNvSpPr txBox="1"/>
          <p:nvPr/>
        </p:nvSpPr>
        <p:spPr>
          <a:xfrm>
            <a:off x="5357056" y="3353859"/>
            <a:ext cx="2316584" cy="146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97"/>
            <a:r>
              <a:rPr sz="949" spc="-63" dirty="0">
                <a:latin typeface="Times New Roman"/>
                <a:cs typeface="Times New Roman"/>
              </a:rPr>
              <a:t>O</a:t>
            </a:r>
            <a:r>
              <a:rPr sz="949" spc="-132" dirty="0">
                <a:latin typeface="Times New Roman"/>
                <a:cs typeface="Times New Roman"/>
              </a:rPr>
              <a:t>RA</a:t>
            </a:r>
            <a:r>
              <a:rPr sz="949" spc="-29" dirty="0">
                <a:latin typeface="Times New Roman"/>
                <a:cs typeface="Times New Roman"/>
              </a:rPr>
              <a:t>-</a:t>
            </a:r>
            <a:r>
              <a:rPr sz="949" dirty="0">
                <a:latin typeface="Times New Roman"/>
                <a:cs typeface="Times New Roman"/>
              </a:rPr>
              <a:t>00934</a:t>
            </a:r>
            <a:r>
              <a:rPr sz="949" spc="-11" dirty="0">
                <a:latin typeface="Times New Roman"/>
                <a:cs typeface="Times New Roman"/>
              </a:rPr>
              <a:t>:</a:t>
            </a:r>
            <a:r>
              <a:rPr sz="949" spc="-26" dirty="0">
                <a:latin typeface="Times New Roman"/>
                <a:cs typeface="Times New Roman"/>
              </a:rPr>
              <a:t> </a:t>
            </a:r>
            <a:r>
              <a:rPr sz="949" spc="-32" dirty="0">
                <a:latin typeface="Times New Roman"/>
                <a:cs typeface="Times New Roman"/>
              </a:rPr>
              <a:t>g</a:t>
            </a:r>
            <a:r>
              <a:rPr sz="949" spc="-5" dirty="0">
                <a:latin typeface="Times New Roman"/>
                <a:cs typeface="Times New Roman"/>
              </a:rPr>
              <a:t>r</a:t>
            </a:r>
            <a:r>
              <a:rPr sz="949" spc="21" dirty="0">
                <a:latin typeface="Times New Roman"/>
                <a:cs typeface="Times New Roman"/>
              </a:rPr>
              <a:t>o</a:t>
            </a:r>
            <a:r>
              <a:rPr sz="949" spc="24" dirty="0">
                <a:latin typeface="Times New Roman"/>
                <a:cs typeface="Times New Roman"/>
              </a:rPr>
              <a:t>up</a:t>
            </a:r>
            <a:r>
              <a:rPr sz="949" spc="-16" dirty="0">
                <a:latin typeface="Times New Roman"/>
                <a:cs typeface="Times New Roman"/>
              </a:rPr>
              <a:t> </a:t>
            </a:r>
            <a:r>
              <a:rPr sz="949" spc="-29" dirty="0">
                <a:latin typeface="Times New Roman"/>
                <a:cs typeface="Times New Roman"/>
              </a:rPr>
              <a:t>f</a:t>
            </a:r>
            <a:r>
              <a:rPr sz="949" spc="24" dirty="0">
                <a:latin typeface="Times New Roman"/>
                <a:cs typeface="Times New Roman"/>
              </a:rPr>
              <a:t>un</a:t>
            </a:r>
            <a:r>
              <a:rPr sz="949" spc="-21" dirty="0">
                <a:latin typeface="Times New Roman"/>
                <a:cs typeface="Times New Roman"/>
              </a:rPr>
              <a:t>c</a:t>
            </a:r>
            <a:r>
              <a:rPr sz="949" spc="50" dirty="0">
                <a:latin typeface="Times New Roman"/>
                <a:cs typeface="Times New Roman"/>
              </a:rPr>
              <a:t>t</a:t>
            </a:r>
            <a:r>
              <a:rPr sz="949" spc="-8" dirty="0">
                <a:latin typeface="Times New Roman"/>
                <a:cs typeface="Times New Roman"/>
              </a:rPr>
              <a:t>i</a:t>
            </a:r>
            <a:r>
              <a:rPr sz="949" spc="-18" dirty="0">
                <a:latin typeface="Times New Roman"/>
                <a:cs typeface="Times New Roman"/>
              </a:rPr>
              <a:t>o</a:t>
            </a:r>
            <a:r>
              <a:rPr sz="949" spc="24" dirty="0">
                <a:latin typeface="Times New Roman"/>
                <a:cs typeface="Times New Roman"/>
              </a:rPr>
              <a:t>n</a:t>
            </a:r>
            <a:r>
              <a:rPr sz="949" spc="-16" dirty="0">
                <a:latin typeface="Times New Roman"/>
                <a:cs typeface="Times New Roman"/>
              </a:rPr>
              <a:t> </a:t>
            </a:r>
            <a:r>
              <a:rPr sz="949" spc="-24" dirty="0">
                <a:latin typeface="Times New Roman"/>
                <a:cs typeface="Times New Roman"/>
              </a:rPr>
              <a:t>is </a:t>
            </a:r>
            <a:r>
              <a:rPr sz="949" spc="24" dirty="0">
                <a:latin typeface="Times New Roman"/>
                <a:cs typeface="Times New Roman"/>
              </a:rPr>
              <a:t>n</a:t>
            </a:r>
            <a:r>
              <a:rPr sz="949" spc="21" dirty="0">
                <a:latin typeface="Times New Roman"/>
                <a:cs typeface="Times New Roman"/>
              </a:rPr>
              <a:t>o</a:t>
            </a:r>
            <a:r>
              <a:rPr sz="949" spc="53" dirty="0">
                <a:latin typeface="Times New Roman"/>
                <a:cs typeface="Times New Roman"/>
              </a:rPr>
              <a:t>t</a:t>
            </a:r>
            <a:r>
              <a:rPr sz="949" spc="-21" dirty="0">
                <a:latin typeface="Times New Roman"/>
                <a:cs typeface="Times New Roman"/>
              </a:rPr>
              <a:t> </a:t>
            </a:r>
            <a:r>
              <a:rPr sz="949" spc="-11" dirty="0">
                <a:latin typeface="Times New Roman"/>
                <a:cs typeface="Times New Roman"/>
              </a:rPr>
              <a:t>all</a:t>
            </a:r>
            <a:r>
              <a:rPr sz="949" spc="-21" dirty="0">
                <a:latin typeface="Times New Roman"/>
                <a:cs typeface="Times New Roman"/>
              </a:rPr>
              <a:t>ow</a:t>
            </a:r>
            <a:r>
              <a:rPr sz="949" spc="47" dirty="0">
                <a:latin typeface="Times New Roman"/>
                <a:cs typeface="Times New Roman"/>
              </a:rPr>
              <a:t>e</a:t>
            </a:r>
            <a:r>
              <a:rPr sz="949" spc="24" dirty="0">
                <a:latin typeface="Times New Roman"/>
                <a:cs typeface="Times New Roman"/>
              </a:rPr>
              <a:t>d</a:t>
            </a:r>
            <a:r>
              <a:rPr sz="949" spc="-13" dirty="0">
                <a:latin typeface="Times New Roman"/>
                <a:cs typeface="Times New Roman"/>
              </a:rPr>
              <a:t> </a:t>
            </a:r>
            <a:r>
              <a:rPr sz="949" spc="24" dirty="0">
                <a:latin typeface="Times New Roman"/>
                <a:cs typeface="Times New Roman"/>
              </a:rPr>
              <a:t>h</a:t>
            </a:r>
            <a:r>
              <a:rPr sz="949" spc="47" dirty="0">
                <a:latin typeface="Times New Roman"/>
                <a:cs typeface="Times New Roman"/>
              </a:rPr>
              <a:t>e</a:t>
            </a:r>
            <a:r>
              <a:rPr sz="949" spc="16" dirty="0">
                <a:latin typeface="Times New Roman"/>
                <a:cs typeface="Times New Roman"/>
              </a:rPr>
              <a:t>re</a:t>
            </a:r>
            <a:endParaRPr sz="94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3799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AC3467E-9F1F-8B49-B445-E8290E5D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– GROUP BY Clause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320107" y="9040144"/>
            <a:ext cx="3034453" cy="52079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707" kern="1200">
                <a:solidFill>
                  <a:srgbClr val="898989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19048"/>
            <a:fld id="{BA7B03A4-58FC-574B-8D88-C0C66037B3F9}" type="slidenum">
              <a:rPr lang="en-US" altLang="en-US" smtClean="0"/>
              <a:pPr marL="19048"/>
              <a:t>33</a:t>
            </a:fld>
            <a:endParaRPr spc="4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4EF982-5079-3B45-BC37-DB043FB25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058" y="1081608"/>
            <a:ext cx="5283102" cy="34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84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16550" y="1723751"/>
            <a:ext cx="5653145" cy="2921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4">
              <a:tabLst>
                <a:tab pos="1038122" algn="l"/>
              </a:tabLst>
            </a:pPr>
            <a:r>
              <a:rPr sz="1266" spc="-7">
                <a:latin typeface="Courier" pitchFamily="2" charset="0"/>
                <a:cs typeface="Courier New"/>
              </a:rPr>
              <a:t>S</a:t>
            </a:r>
            <a:r>
              <a:rPr sz="1266">
                <a:latin typeface="Courier" pitchFamily="2" charset="0"/>
                <a:cs typeface="Courier New"/>
              </a:rPr>
              <a:t>E</a:t>
            </a:r>
            <a:r>
              <a:rPr sz="1266" spc="-7">
                <a:latin typeface="Courier" pitchFamily="2" charset="0"/>
                <a:cs typeface="Courier New"/>
              </a:rPr>
              <a:t>LEC</a:t>
            </a:r>
            <a:r>
              <a:rPr sz="1266">
                <a:latin typeface="Courier" pitchFamily="2" charset="0"/>
                <a:cs typeface="Courier New"/>
              </a:rPr>
              <a:t>T</a:t>
            </a:r>
            <a:r>
              <a:rPr lang="en-US" sz="1266" b="1">
                <a:latin typeface="Courier" pitchFamily="2" charset="0"/>
                <a:cs typeface="Courier New"/>
              </a:rPr>
              <a:t> </a:t>
            </a:r>
            <a:r>
              <a:rPr sz="1266" i="1" spc="-7">
                <a:latin typeface="Courier" pitchFamily="2" charset="0"/>
                <a:cs typeface="Courier New"/>
              </a:rPr>
              <a:t>c</a:t>
            </a:r>
            <a:r>
              <a:rPr sz="1266" i="1">
                <a:latin typeface="Courier" pitchFamily="2" charset="0"/>
                <a:cs typeface="Courier New"/>
              </a:rPr>
              <a:t>o</a:t>
            </a:r>
            <a:r>
              <a:rPr sz="1266" i="1" spc="-7">
                <a:latin typeface="Courier" pitchFamily="2" charset="0"/>
                <a:cs typeface="Courier New"/>
              </a:rPr>
              <a:t>lumn</a:t>
            </a:r>
            <a:r>
              <a:rPr lang="en-US" sz="1266" i="1" spc="-7">
                <a:latin typeface="Courier" pitchFamily="2" charset="0"/>
                <a:cs typeface="Courier New"/>
              </a:rPr>
              <a:t>(s), </a:t>
            </a:r>
            <a:r>
              <a:rPr lang="en-US" sz="1266" spc="-7">
                <a:latin typeface="Courier" pitchFamily="2" charset="0"/>
                <a:cs typeface="Courier New"/>
              </a:rPr>
              <a:t>FUNCTION(expression)</a:t>
            </a:r>
            <a:endParaRPr sz="1266">
              <a:latin typeface="Courier" pitchFamily="2" charset="0"/>
              <a:cs typeface="Courier New"/>
            </a:endParaRPr>
          </a:p>
          <a:p>
            <a:pPr marL="9524"/>
            <a:r>
              <a:rPr sz="1266" spc="-7">
                <a:latin typeface="Courier" pitchFamily="2" charset="0"/>
                <a:cs typeface="Courier New"/>
              </a:rPr>
              <a:t>F</a:t>
            </a:r>
            <a:r>
              <a:rPr sz="1266">
                <a:latin typeface="Courier" pitchFamily="2" charset="0"/>
                <a:cs typeface="Courier New"/>
              </a:rPr>
              <a:t>R</a:t>
            </a:r>
            <a:r>
              <a:rPr sz="1266" spc="-7">
                <a:latin typeface="Courier" pitchFamily="2" charset="0"/>
                <a:cs typeface="Courier New"/>
              </a:rPr>
              <a:t>O</a:t>
            </a:r>
            <a:r>
              <a:rPr sz="1266">
                <a:latin typeface="Courier" pitchFamily="2" charset="0"/>
                <a:cs typeface="Courier New"/>
              </a:rPr>
              <a:t>M</a:t>
            </a:r>
            <a:r>
              <a:rPr sz="1266" b="1" spc="344">
                <a:latin typeface="Courier" pitchFamily="2" charset="0"/>
                <a:cs typeface="Courier New"/>
              </a:rPr>
              <a:t> </a:t>
            </a:r>
            <a:r>
              <a:rPr sz="1266" i="1" spc="-7">
                <a:latin typeface="Courier" pitchFamily="2" charset="0"/>
                <a:cs typeface="Courier New"/>
              </a:rPr>
              <a:t>t</a:t>
            </a:r>
            <a:r>
              <a:rPr sz="1266" i="1">
                <a:latin typeface="Courier" pitchFamily="2" charset="0"/>
                <a:cs typeface="Courier New"/>
              </a:rPr>
              <a:t>a</a:t>
            </a:r>
            <a:r>
              <a:rPr sz="1266" i="1" spc="-7">
                <a:latin typeface="Courier" pitchFamily="2" charset="0"/>
                <a:cs typeface="Courier New"/>
              </a:rPr>
              <a:t>ble</a:t>
            </a:r>
            <a:r>
              <a:rPr lang="en-US" sz="1266" i="1" spc="-7">
                <a:latin typeface="Courier" pitchFamily="2" charset="0"/>
                <a:cs typeface="Courier New"/>
              </a:rPr>
              <a:t>(s)</a:t>
            </a:r>
            <a:endParaRPr sz="1266">
              <a:latin typeface="Courier" pitchFamily="2" charset="0"/>
              <a:cs typeface="Courier New"/>
            </a:endParaRPr>
          </a:p>
          <a:p>
            <a:pPr marL="9524"/>
            <a:r>
              <a:rPr lang="en-US" sz="1266" spc="-7">
                <a:latin typeface="Courier" pitchFamily="2" charset="0"/>
                <a:cs typeface="Courier New"/>
              </a:rPr>
              <a:t>[</a:t>
            </a:r>
            <a:r>
              <a:rPr sz="1266" spc="-7">
                <a:latin typeface="Courier" pitchFamily="2" charset="0"/>
                <a:cs typeface="Courier New"/>
              </a:rPr>
              <a:t>W</a:t>
            </a:r>
            <a:r>
              <a:rPr sz="1266">
                <a:latin typeface="Courier" pitchFamily="2" charset="0"/>
                <a:cs typeface="Courier New"/>
              </a:rPr>
              <a:t>H</a:t>
            </a:r>
            <a:r>
              <a:rPr sz="1266" spc="-7">
                <a:latin typeface="Courier" pitchFamily="2" charset="0"/>
                <a:cs typeface="Courier New"/>
              </a:rPr>
              <a:t>ER</a:t>
            </a:r>
            <a:r>
              <a:rPr sz="1266">
                <a:latin typeface="Courier" pitchFamily="2" charset="0"/>
                <a:cs typeface="Courier New"/>
              </a:rPr>
              <a:t>E</a:t>
            </a:r>
            <a:r>
              <a:rPr sz="1266" b="1" spc="-461">
                <a:latin typeface="Courier" pitchFamily="2" charset="0"/>
                <a:cs typeface="Courier New"/>
              </a:rPr>
              <a:t> </a:t>
            </a:r>
            <a:r>
              <a:rPr lang="en-US" sz="1266" i="1" spc="-7">
                <a:latin typeface="Courier" pitchFamily="2" charset="0"/>
                <a:cs typeface="Courier New"/>
              </a:rPr>
              <a:t>condition(s)]</a:t>
            </a:r>
          </a:p>
          <a:p>
            <a:pPr marL="9524"/>
            <a:r>
              <a:rPr lang="en-US" sz="1266">
                <a:latin typeface="Courier" pitchFamily="2" charset="0"/>
                <a:cs typeface="Courier New"/>
              </a:rPr>
              <a:t>[GROUP BY group_by_expression] </a:t>
            </a:r>
          </a:p>
          <a:p>
            <a:pPr marL="9524"/>
            <a:r>
              <a:rPr lang="en-US" sz="1266" b="1">
                <a:latin typeface="Courier" pitchFamily="2" charset="0"/>
                <a:cs typeface="Courier New"/>
              </a:rPr>
              <a:t>[HAVING group_condition] </a:t>
            </a:r>
          </a:p>
          <a:p>
            <a:pPr marL="9524"/>
            <a:r>
              <a:rPr lang="en-US" sz="1266">
                <a:latin typeface="Courier" pitchFamily="2" charset="0"/>
                <a:cs typeface="Courier New"/>
              </a:rPr>
              <a:t>[ORDER BY column];</a:t>
            </a:r>
          </a:p>
          <a:p>
            <a:pPr marL="9524"/>
            <a:endParaRPr lang="en-US" sz="1266">
              <a:latin typeface="Courier" pitchFamily="2" charset="0"/>
              <a:cs typeface="Courier New"/>
            </a:endParaRPr>
          </a:p>
          <a:p>
            <a:pPr marL="9524"/>
            <a:r>
              <a:rPr lang="en-US" sz="1266">
                <a:cs typeface="Courier New"/>
              </a:rPr>
              <a:t>Predicates in the having clause are applied after the formation of groups whereas predicates in the where clause are applied before forming groups</a:t>
            </a:r>
          </a:p>
          <a:p>
            <a:pPr marL="9524"/>
            <a:endParaRPr lang="en-US" sz="1266">
              <a:cs typeface="Courier New"/>
            </a:endParaRPr>
          </a:p>
          <a:p>
            <a:pPr marL="9524"/>
            <a:r>
              <a:rPr lang="en-US" sz="1266">
                <a:latin typeface="Courier" pitchFamily="2" charset="0"/>
                <a:cs typeface="Courier New"/>
              </a:rPr>
              <a:t>SELECT department_name, avg(salary)</a:t>
            </a:r>
          </a:p>
          <a:p>
            <a:pPr marL="9524"/>
            <a:r>
              <a:rPr lang="en-US" sz="1266">
                <a:latin typeface="Courier" pitchFamily="2" charset="0"/>
                <a:cs typeface="Courier New"/>
              </a:rPr>
              <a:t>FROM employees join departments</a:t>
            </a:r>
          </a:p>
          <a:p>
            <a:pPr marL="9524"/>
            <a:r>
              <a:rPr lang="en-US" sz="1266">
                <a:latin typeface="Courier" pitchFamily="2" charset="0"/>
                <a:cs typeface="Courier New"/>
              </a:rPr>
              <a:t>ON employees.department_id = departments.department_id</a:t>
            </a:r>
          </a:p>
          <a:p>
            <a:pPr marL="9524"/>
            <a:r>
              <a:rPr lang="en-US" sz="1266">
                <a:latin typeface="Courier" pitchFamily="2" charset="0"/>
                <a:cs typeface="Courier New"/>
              </a:rPr>
              <a:t>GROUP BY department_name</a:t>
            </a:r>
          </a:p>
          <a:p>
            <a:pPr marL="9524"/>
            <a:r>
              <a:rPr lang="en-US" sz="1266">
                <a:latin typeface="Courier" pitchFamily="2" charset="0"/>
                <a:cs typeface="Courier New"/>
              </a:rPr>
              <a:t>HAVING AVG(salary) &gt; 5000;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FE1073-91AD-6B49-8C97-A7DDDD4E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– HAVING Clause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69746F-200C-8E40-B5D3-F3813ABB051B}"/>
              </a:ext>
            </a:extLst>
          </p:cNvPr>
          <p:cNvSpPr txBox="1"/>
          <p:nvPr/>
        </p:nvSpPr>
        <p:spPr>
          <a:xfrm>
            <a:off x="1473823" y="974827"/>
            <a:ext cx="5940266" cy="49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163" lvl="1" indent="-241082">
              <a:spcBef>
                <a:spcPts val="316"/>
              </a:spcBef>
              <a:buFont typeface="Arial"/>
              <a:buChar char="•"/>
              <a:tabLst>
                <a:tab pos="609540" algn="l"/>
              </a:tabLst>
            </a:pPr>
            <a:r>
              <a:rPr lang="en-US" sz="1476">
                <a:cs typeface="Times New Roman"/>
              </a:rPr>
              <a:t>Used to filter </a:t>
            </a:r>
            <a:r>
              <a:rPr lang="en-US" sz="1476" u="sng">
                <a:cs typeface="Times New Roman"/>
              </a:rPr>
              <a:t>groups</a:t>
            </a:r>
          </a:p>
          <a:p>
            <a:pPr marL="482163" lvl="1" indent="-241082">
              <a:spcBef>
                <a:spcPts val="316"/>
              </a:spcBef>
              <a:buFont typeface="Arial"/>
              <a:buChar char="•"/>
              <a:tabLst>
                <a:tab pos="609540" algn="l"/>
              </a:tabLst>
            </a:pPr>
            <a:r>
              <a:rPr lang="en-US" sz="1476">
                <a:cs typeface="Times New Roman"/>
              </a:rPr>
              <a:t>Behaves similarly as WHERE filters rows, HAVING filters groups </a:t>
            </a:r>
            <a:endParaRPr sz="1476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3184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B04BC55-124A-B54F-A381-6BF10CB2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- </a:t>
            </a:r>
            <a:r>
              <a:rPr lang="en-US" sz="2320" b="1"/>
              <a:t>HAVING</a:t>
            </a:r>
            <a:endParaRPr lang="en-US" sz="232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99DA1-8C98-FB4B-AB50-FFB3783DC6C1}"/>
              </a:ext>
            </a:extLst>
          </p:cNvPr>
          <p:cNvSpPr txBox="1"/>
          <p:nvPr/>
        </p:nvSpPr>
        <p:spPr>
          <a:xfrm>
            <a:off x="1796488" y="1120523"/>
            <a:ext cx="5073905" cy="32685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055">
                <a:latin typeface="Courier" pitchFamily="2" charset="0"/>
              </a:rPr>
              <a:t>+-----------+---------------------+------------+</a:t>
            </a:r>
          </a:p>
          <a:p>
            <a:pPr algn="l"/>
            <a:r>
              <a:rPr lang="en-US" sz="1055">
                <a:latin typeface="Courier" pitchFamily="2" charset="0"/>
              </a:rPr>
              <a:t>| order_num | order_date          | cust_id    |</a:t>
            </a:r>
          </a:p>
          <a:p>
            <a:pPr algn="l"/>
            <a:r>
              <a:rPr lang="en-US" sz="1055">
                <a:latin typeface="Courier" pitchFamily="2" charset="0"/>
              </a:rPr>
              <a:t>+-----------+---------------------+------------+</a:t>
            </a:r>
          </a:p>
          <a:p>
            <a:pPr algn="l"/>
            <a:r>
              <a:rPr lang="en-US" sz="1055">
                <a:latin typeface="Courier" pitchFamily="2" charset="0"/>
              </a:rPr>
              <a:t>|     20005 | 2012-05-01 00:00:00 | 1000000001 |</a:t>
            </a:r>
          </a:p>
          <a:p>
            <a:pPr algn="l"/>
            <a:r>
              <a:rPr lang="en-US" sz="1055">
                <a:latin typeface="Courier" pitchFamily="2" charset="0"/>
              </a:rPr>
              <a:t>|     20006 | 2012-01-12 00:00:00 | 1000000003 |</a:t>
            </a:r>
          </a:p>
          <a:p>
            <a:pPr algn="l"/>
            <a:r>
              <a:rPr lang="en-US" sz="1055">
                <a:latin typeface="Courier" pitchFamily="2" charset="0"/>
              </a:rPr>
              <a:t>|     20007 | 2012-01-30 00:00:00 | 1000000004 |</a:t>
            </a:r>
          </a:p>
          <a:p>
            <a:pPr algn="l"/>
            <a:r>
              <a:rPr lang="en-US" sz="1055">
                <a:latin typeface="Courier" pitchFamily="2" charset="0"/>
              </a:rPr>
              <a:t>|     20008 | 2012-02-03 00:00:00 | 1000000005 |</a:t>
            </a:r>
          </a:p>
          <a:p>
            <a:pPr algn="l"/>
            <a:r>
              <a:rPr lang="en-US" sz="1055">
                <a:latin typeface="Courier" pitchFamily="2" charset="0"/>
              </a:rPr>
              <a:t>|     20009 | 2012-02-08 00:00:00 | 1000000001 |</a:t>
            </a:r>
          </a:p>
          <a:p>
            <a:pPr algn="l"/>
            <a:r>
              <a:rPr lang="en-US" sz="1055">
                <a:latin typeface="Courier" pitchFamily="2" charset="0"/>
              </a:rPr>
              <a:t>+-----------+---------------------+------------+</a:t>
            </a:r>
          </a:p>
          <a:p>
            <a:pPr algn="l"/>
            <a:endParaRPr lang="en-US" sz="1055">
              <a:latin typeface="Courier" pitchFamily="2" charset="0"/>
            </a:endParaRPr>
          </a:p>
          <a:p>
            <a:pPr algn="l"/>
            <a:r>
              <a:rPr lang="en-US" sz="1266">
                <a:latin typeface="Courier" pitchFamily="2" charset="0"/>
              </a:rPr>
              <a:t>SELECT cust_id, COUNT(*) AS Orders</a:t>
            </a:r>
          </a:p>
          <a:p>
            <a:pPr algn="l"/>
            <a:r>
              <a:rPr lang="en-US" sz="1266">
                <a:latin typeface="Courier" pitchFamily="2" charset="0"/>
              </a:rPr>
              <a:t>FROM Orders</a:t>
            </a:r>
          </a:p>
          <a:p>
            <a:pPr algn="l"/>
            <a:r>
              <a:rPr lang="en-US" sz="1266">
                <a:latin typeface="Courier" pitchFamily="2" charset="0"/>
              </a:rPr>
              <a:t>GROUP BY cust_id</a:t>
            </a:r>
          </a:p>
          <a:p>
            <a:pPr algn="l"/>
            <a:r>
              <a:rPr lang="en-US" sz="1266">
                <a:latin typeface="Courier" pitchFamily="2" charset="0"/>
              </a:rPr>
              <a:t>HAVING COUNT(*) &gt;= 2;</a:t>
            </a:r>
          </a:p>
          <a:p>
            <a:pPr algn="r"/>
            <a:r>
              <a:rPr lang="en-US" sz="1055">
                <a:latin typeface="Courier" pitchFamily="2" charset="0"/>
              </a:rPr>
              <a:t>+------------+--------+</a:t>
            </a:r>
          </a:p>
          <a:p>
            <a:pPr algn="r"/>
            <a:r>
              <a:rPr lang="en-US" sz="1055">
                <a:latin typeface="Courier" pitchFamily="2" charset="0"/>
              </a:rPr>
              <a:t>| cust_id    | Orders |</a:t>
            </a:r>
          </a:p>
          <a:p>
            <a:pPr algn="r"/>
            <a:r>
              <a:rPr lang="en-US" sz="1055">
                <a:latin typeface="Courier" pitchFamily="2" charset="0"/>
              </a:rPr>
              <a:t>+------------+--------+</a:t>
            </a:r>
          </a:p>
          <a:p>
            <a:pPr algn="r"/>
            <a:r>
              <a:rPr lang="en-US" sz="1055">
                <a:latin typeface="Courier" pitchFamily="2" charset="0"/>
              </a:rPr>
              <a:t>| 1000000001 |      2 |</a:t>
            </a:r>
          </a:p>
          <a:p>
            <a:pPr algn="r"/>
            <a:r>
              <a:rPr lang="en-US" sz="1055">
                <a:latin typeface="Courier" pitchFamily="2" charset="0"/>
              </a:rPr>
              <a:t>+------------+--------+</a:t>
            </a:r>
          </a:p>
        </p:txBody>
      </p:sp>
    </p:spTree>
    <p:extLst>
      <p:ext uri="{BB962C8B-B14F-4D97-AF65-F5344CB8AC3E}">
        <p14:creationId xmlns:p14="http://schemas.microsoft.com/office/powerpoint/2010/main" val="1042747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95895" y="974827"/>
            <a:ext cx="6514434" cy="194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540" lvl="1" indent="-257149">
              <a:spcBef>
                <a:spcPts val="1496"/>
              </a:spcBef>
              <a:buFont typeface="Arial"/>
              <a:buChar char="•"/>
              <a:tabLst>
                <a:tab pos="609540" algn="l"/>
              </a:tabLst>
            </a:pPr>
            <a:r>
              <a:rPr lang="en-US" sz="1266">
                <a:latin typeface="Calibri Regular"/>
                <a:cs typeface="Times New Roman"/>
              </a:rPr>
              <a:t>WHERE and HAVING can be used together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BFE1073-91AD-6B49-8C97-A7DDDD4E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– </a:t>
            </a:r>
            <a:r>
              <a:rPr lang="en-US" sz="2320" b="1"/>
              <a:t>HAVING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971F9D6-EE51-D14A-A942-8D835D7460C9}"/>
              </a:ext>
            </a:extLst>
          </p:cNvPr>
          <p:cNvSpPr txBox="1"/>
          <p:nvPr/>
        </p:nvSpPr>
        <p:spPr>
          <a:xfrm>
            <a:off x="1912679" y="2961766"/>
            <a:ext cx="4337738" cy="97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4">
              <a:tabLst>
                <a:tab pos="1038122" algn="l"/>
              </a:tabLst>
            </a:pPr>
            <a:r>
              <a:rPr lang="en-US" sz="1266" spc="-7">
                <a:latin typeface="Courier" pitchFamily="2" charset="0"/>
                <a:cs typeface="Courier New"/>
              </a:rPr>
              <a:t>SELECT </a:t>
            </a:r>
            <a:r>
              <a:rPr lang="en-US" sz="1266" spc="-7" err="1">
                <a:latin typeface="Courier" pitchFamily="2" charset="0"/>
                <a:cs typeface="Courier New"/>
              </a:rPr>
              <a:t>vend_id</a:t>
            </a:r>
            <a:r>
              <a:rPr lang="en-US" sz="1266" spc="-7">
                <a:latin typeface="Courier" pitchFamily="2" charset="0"/>
                <a:cs typeface="Courier New"/>
              </a:rPr>
              <a:t>, </a:t>
            </a:r>
            <a:r>
              <a:rPr lang="en-US" sz="1266" spc="-7" err="1">
                <a:latin typeface="Courier" pitchFamily="2" charset="0"/>
                <a:cs typeface="Courier New"/>
              </a:rPr>
              <a:t>COUNT(*) AS 'Num Products'</a:t>
            </a:r>
            <a:endParaRPr lang="en-US" sz="1266" spc="-7">
              <a:latin typeface="Courier" pitchFamily="2" charset="0"/>
              <a:cs typeface="Courier New"/>
            </a:endParaRPr>
          </a:p>
          <a:p>
            <a:pPr marL="9524">
              <a:tabLst>
                <a:tab pos="1038122" algn="l"/>
              </a:tabLst>
            </a:pPr>
            <a:r>
              <a:rPr lang="en-US" sz="1266" spc="-7">
                <a:latin typeface="Courier" pitchFamily="2" charset="0"/>
                <a:cs typeface="Courier New"/>
              </a:rPr>
              <a:t>FROM Products</a:t>
            </a:r>
          </a:p>
          <a:p>
            <a:pPr marL="9524">
              <a:tabLst>
                <a:tab pos="1038122" algn="l"/>
              </a:tabLst>
            </a:pPr>
            <a:r>
              <a:rPr lang="en-US" sz="1266" b="1" spc="-7">
                <a:latin typeface="Courier" pitchFamily="2" charset="0"/>
                <a:cs typeface="Courier New"/>
              </a:rPr>
              <a:t>WHERE</a:t>
            </a:r>
            <a:r>
              <a:rPr lang="en-US" sz="1266" spc="-7">
                <a:latin typeface="Courier" pitchFamily="2" charset="0"/>
                <a:cs typeface="Courier New"/>
              </a:rPr>
              <a:t> prod_price &gt;=4 </a:t>
            </a:r>
          </a:p>
          <a:p>
            <a:pPr marL="9524">
              <a:tabLst>
                <a:tab pos="1038122" algn="l"/>
              </a:tabLst>
            </a:pPr>
            <a:r>
              <a:rPr lang="en-US" sz="1266" spc="-7">
                <a:latin typeface="Courier" pitchFamily="2" charset="0"/>
                <a:cs typeface="Courier New"/>
              </a:rPr>
              <a:t>GROUP BY vend_id</a:t>
            </a:r>
          </a:p>
          <a:p>
            <a:pPr marL="9524">
              <a:tabLst>
                <a:tab pos="1038122" algn="l"/>
              </a:tabLst>
            </a:pPr>
            <a:r>
              <a:rPr lang="en-US" sz="1266" b="1">
                <a:latin typeface="Courier" pitchFamily="2" charset="0"/>
              </a:rPr>
              <a:t>HAVING</a:t>
            </a:r>
            <a:r>
              <a:rPr lang="en-US" sz="1266">
                <a:latin typeface="Courier" pitchFamily="2" charset="0"/>
              </a:rPr>
              <a:t> COUNT(*) &gt;= 2</a:t>
            </a:r>
            <a:r>
              <a:rPr lang="en-US" sz="1266" spc="-7">
                <a:latin typeface="Courier" pitchFamily="2" charset="0"/>
                <a:cs typeface="Courier New"/>
              </a:rPr>
              <a:t>;</a:t>
            </a:r>
            <a:endParaRPr lang="en-US" sz="1266" b="1" spc="-7">
              <a:latin typeface="Courier" pitchFamily="2" charset="0"/>
              <a:cs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7E2395-C25A-2F46-8417-3D2728ECFCB0}"/>
              </a:ext>
            </a:extLst>
          </p:cNvPr>
          <p:cNvSpPr txBox="1"/>
          <p:nvPr/>
        </p:nvSpPr>
        <p:spPr>
          <a:xfrm>
            <a:off x="4646354" y="3251091"/>
            <a:ext cx="2266522" cy="1028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055">
                <a:latin typeface="Courier" pitchFamily="2" charset="0"/>
              </a:rPr>
              <a:t>+---------+--------------+</a:t>
            </a:r>
          </a:p>
          <a:p>
            <a:pPr algn="l"/>
            <a:r>
              <a:rPr lang="en-US" sz="1055">
                <a:latin typeface="Courier" pitchFamily="2" charset="0"/>
              </a:rPr>
              <a:t>| vend_id | Num Products |</a:t>
            </a:r>
          </a:p>
          <a:p>
            <a:pPr algn="l"/>
            <a:r>
              <a:rPr lang="en-US" sz="1055">
                <a:latin typeface="Courier" pitchFamily="2" charset="0"/>
              </a:rPr>
              <a:t>+---------+--------------+</a:t>
            </a:r>
          </a:p>
          <a:p>
            <a:pPr algn="l"/>
            <a:r>
              <a:rPr lang="en-US" sz="1055">
                <a:latin typeface="Courier" pitchFamily="2" charset="0"/>
              </a:rPr>
              <a:t>| BRS01   |            3 |</a:t>
            </a:r>
          </a:p>
          <a:p>
            <a:pPr algn="l"/>
            <a:r>
              <a:rPr lang="en-US" sz="1055">
                <a:latin typeface="Courier" pitchFamily="2" charset="0"/>
              </a:rPr>
              <a:t>| FNG01   |            2 |</a:t>
            </a:r>
          </a:p>
          <a:p>
            <a:pPr algn="l"/>
            <a:r>
              <a:rPr lang="en-US" sz="1055">
                <a:latin typeface="Courier" pitchFamily="2" charset="0"/>
              </a:rPr>
              <a:t>+---------+--------------+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67CF6-E97F-4A43-92B2-00E67EE8B8C5}"/>
              </a:ext>
            </a:extLst>
          </p:cNvPr>
          <p:cNvSpPr/>
          <p:nvPr/>
        </p:nvSpPr>
        <p:spPr>
          <a:xfrm>
            <a:off x="1320654" y="1286069"/>
            <a:ext cx="6680346" cy="145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vend_id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prod_name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prod_price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| </a:t>
            </a:r>
            <a:r>
              <a:rPr lang="en-US" sz="633" err="1">
                <a:solidFill>
                  <a:srgbClr val="4D2F2D"/>
                </a:solidFill>
                <a:latin typeface="Courier" pitchFamily="2" charset="0"/>
              </a:rPr>
              <a:t>prod_desc</a:t>
            </a:r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               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BNBG01  | DLL01   | Fish bean bag toy   |       3.49 | Fish bean bag toy, complete with bean bag worms with which to feed it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BNBG02  | DLL01   | Bird bean bag toy   |       3.49 | Bird bean bag toy, eggs are not included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BNBG03  | DLL01   | Rabbit bean bag toy |       3.49 | Rabbit bean bag toy, comes with bean bag carrots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BR01    | BRS01   | 8 inch teddy bear   |       5.99 | 8 inch teddy bear, comes with cap and jacket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BR02    | BRS01   | 12 inch teddy bear  |       8.99 | 12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BR03    | BRS01   | 18 inch teddy bear  |      11.99 | 18 inch teddy bear, comes with cap and jacket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RGAN01  | DLL01   | Raggedy Ann         |       4.99 | 18 inch Raggedy Ann doll                       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RYL01   | FNG01   | King doll           |       9.49 | 12 inch king doll with royal garments and crown 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| RYL02   | FNG01   | Queen doll          |       9.49 | 12 inch queen doll with royal garments and crown                      |</a:t>
            </a:r>
          </a:p>
          <a:p>
            <a:pPr algn="l"/>
            <a:r>
              <a:rPr lang="en-US" sz="633">
                <a:solidFill>
                  <a:srgbClr val="4D2F2D"/>
                </a:solidFill>
                <a:latin typeface="Courier" pitchFamily="2" charset="0"/>
              </a:rPr>
              <a:t>+---------+---------+---------------------+------------+-----------------------------------------------------------------------+</a:t>
            </a:r>
          </a:p>
          <a:p>
            <a:pPr algn="l"/>
            <a:endParaRPr lang="en-US" sz="633">
              <a:solidFill>
                <a:srgbClr val="4D2F2D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34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D110-B46B-1848-8282-620FAEBF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F7DF4-B072-C444-B574-BDE2C4AB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959" y="1157288"/>
            <a:ext cx="5550746" cy="976934"/>
          </a:xfrm>
        </p:spPr>
        <p:txBody>
          <a:bodyPr wrap="square" numCol="1">
            <a:spAutoFit/>
          </a:bodyPr>
          <a:lstStyle/>
          <a:p>
            <a:pPr marL="247778" marR="2679" lvl="1" indent="0">
              <a:spcBef>
                <a:spcPts val="527"/>
              </a:spcBef>
              <a:buNone/>
              <a:tabLst>
                <a:tab pos="428589" algn="l"/>
              </a:tabLst>
            </a:pPr>
            <a:r>
              <a:rPr lang="en-US" dirty="0">
                <a:latin typeface="Courier" pitchFamily="2" charset="0"/>
                <a:cs typeface="Times New Roman"/>
              </a:rPr>
              <a:t>ORDER BY </a:t>
            </a:r>
            <a:r>
              <a:rPr lang="en-US" dirty="0">
                <a:cs typeface="Times New Roman"/>
              </a:rPr>
              <a:t>VERSUS </a:t>
            </a:r>
            <a:r>
              <a:rPr lang="en-US" dirty="0">
                <a:latin typeface="Courier" pitchFamily="2" charset="0"/>
                <a:cs typeface="Times New Roman"/>
              </a:rPr>
              <a:t>GROUP BY</a:t>
            </a:r>
            <a:endParaRPr lang="en-US">
              <a:latin typeface="Courier" pitchFamily="2" charset="0"/>
              <a:cs typeface="Times New Roman"/>
            </a:endParaRPr>
          </a:p>
          <a:p>
            <a:pPr marL="247778" marR="2679" lvl="1" indent="0">
              <a:spcBef>
                <a:spcPts val="527"/>
              </a:spcBef>
              <a:buNone/>
              <a:tabLst>
                <a:tab pos="428589" algn="l"/>
              </a:tabLst>
            </a:pPr>
            <a:endParaRPr lang="en-US" sz="1266"/>
          </a:p>
          <a:p>
            <a:pPr marL="0" indent="0">
              <a:spcBef>
                <a:spcPts val="21"/>
              </a:spcBef>
              <a:buNone/>
            </a:pPr>
            <a:endParaRPr lang="en-US" sz="1266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9E34FA-A549-AF4D-A6C1-BEF0B02547EE}"/>
              </a:ext>
            </a:extLst>
          </p:cNvPr>
          <p:cNvGraphicFramePr>
            <a:graphicFrameLocks noGrp="1"/>
          </p:cNvGraphicFramePr>
          <p:nvPr/>
        </p:nvGraphicFramePr>
        <p:xfrm>
          <a:off x="1947959" y="1607343"/>
          <a:ext cx="5248082" cy="2177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4041">
                  <a:extLst>
                    <a:ext uri="{9D8B030D-6E8A-4147-A177-3AD203B41FA5}">
                      <a16:colId xmlns:a16="http://schemas.microsoft.com/office/drawing/2014/main" val="2975007686"/>
                    </a:ext>
                  </a:extLst>
                </a:gridCol>
                <a:gridCol w="2624041">
                  <a:extLst>
                    <a:ext uri="{9D8B030D-6E8A-4147-A177-3AD203B41FA5}">
                      <a16:colId xmlns:a16="http://schemas.microsoft.com/office/drawing/2014/main" val="1320463369"/>
                    </a:ext>
                  </a:extLst>
                </a:gridCol>
              </a:tblGrid>
              <a:tr h="249638">
                <a:tc>
                  <a:txBody>
                    <a:bodyPr/>
                    <a:lstStyle/>
                    <a:p>
                      <a:r>
                        <a:rPr lang="en-US" sz="1300" b="1"/>
                        <a:t>ORDER BY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GROUP BY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3783726923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Sorts generated output</a:t>
                      </a:r>
                    </a:p>
                  </a:txBody>
                  <a:tcPr marL="48220" marR="48220" marT="24110" marB="241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Groups rows. The output might not be in group order, however.</a:t>
                      </a:r>
                    </a:p>
                  </a:txBody>
                  <a:tcPr marL="48220" marR="48220" marT="24110" marB="24110" anchor="ctr"/>
                </a:tc>
                <a:extLst>
                  <a:ext uri="{0D108BD9-81ED-4DB2-BD59-A6C34878D82A}">
                    <a16:rowId xmlns:a16="http://schemas.microsoft.com/office/drawing/2014/main" val="3749185507"/>
                  </a:ext>
                </a:extLst>
              </a:tr>
              <a:tr h="819745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Any columns may be used.</a:t>
                      </a:r>
                    </a:p>
                  </a:txBody>
                  <a:tcPr marL="48220" marR="48220" marT="24110" marB="241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Only selected columns or expressions columns may be used, and every selected column espression </a:t>
                      </a:r>
                      <a:r>
                        <a:rPr lang="en-US" sz="1300" b="1"/>
                        <a:t>must</a:t>
                      </a:r>
                      <a:r>
                        <a:rPr lang="en-US" sz="1300"/>
                        <a:t> be used.</a:t>
                      </a:r>
                    </a:p>
                  </a:txBody>
                  <a:tcPr marL="48220" marR="48220" marT="24110" marB="24110" anchor="ctr"/>
                </a:tc>
                <a:extLst>
                  <a:ext uri="{0D108BD9-81ED-4DB2-BD59-A6C34878D82A}">
                    <a16:rowId xmlns:a16="http://schemas.microsoft.com/office/drawing/2014/main" val="4084733235"/>
                  </a:ext>
                </a:extLst>
              </a:tr>
              <a:tr h="433983"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Never required.</a:t>
                      </a:r>
                    </a:p>
                  </a:txBody>
                  <a:tcPr marL="48220" marR="48220" marT="24110" marB="241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/>
                        <a:t>Required if using columns (or expressions) with aggregate functions.</a:t>
                      </a:r>
                    </a:p>
                  </a:txBody>
                  <a:tcPr marL="48220" marR="48220" marT="24110" marB="24110" anchor="ctr"/>
                </a:tc>
                <a:extLst>
                  <a:ext uri="{0D108BD9-81ED-4DB2-BD59-A6C34878D82A}">
                    <a16:rowId xmlns:a16="http://schemas.microsoft.com/office/drawing/2014/main" val="142676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977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BFE1073-91AD-6B49-8C97-A7DDDD4E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– 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FE6C7-3A92-4F44-BA44-AA4D03E027E6}"/>
              </a:ext>
            </a:extLst>
          </p:cNvPr>
          <p:cNvSpPr txBox="1"/>
          <p:nvPr/>
        </p:nvSpPr>
        <p:spPr>
          <a:xfrm>
            <a:off x="1645295" y="1370023"/>
            <a:ext cx="5646538" cy="16746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endParaRPr lang="en-US" sz="1476"/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SELECT	e.employee_id, e.salary, e.department_id, 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		m.employee_id, m.salary 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FROM employees e, employees m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WHERE e.manager_id = m.employee_id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ORDER BY e.department_id;</a:t>
            </a:r>
          </a:p>
          <a:p>
            <a:pPr algn="ctr" defTabSz="308049" fontAlgn="auto" hangingPunct="0">
              <a:spcBef>
                <a:spcPts val="0"/>
              </a:spcBef>
              <a:spcAft>
                <a:spcPts val="0"/>
              </a:spcAft>
            </a:pPr>
            <a:endParaRPr lang="en-US" sz="1476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99C9F-76C3-3142-92A6-FEA614E88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692" y="2034260"/>
            <a:ext cx="2654446" cy="2557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AC3915-8B06-7C49-99FB-4C8674CA688D}"/>
              </a:ext>
            </a:extLst>
          </p:cNvPr>
          <p:cNvSpPr txBox="1"/>
          <p:nvPr/>
        </p:nvSpPr>
        <p:spPr>
          <a:xfrm>
            <a:off x="1577709" y="992080"/>
            <a:ext cx="5853410" cy="9625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r>
              <a:rPr lang="en-US" sz="1476"/>
              <a:t>Compute for each department the average salary difference between employees and their managers</a:t>
            </a:r>
          </a:p>
          <a:p>
            <a:endParaRPr lang="en-US" sz="1476"/>
          </a:p>
          <a:p>
            <a:pPr algn="ctr" defTabSz="308049" fontAlgn="auto" hangingPunct="0">
              <a:spcBef>
                <a:spcPts val="0"/>
              </a:spcBef>
              <a:spcAft>
                <a:spcPts val="0"/>
              </a:spcAft>
            </a:pPr>
            <a:endParaRPr lang="en-US" sz="1476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977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BFE1073-91AD-6B49-8C97-A7DDDD4E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– 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FE6C7-3A92-4F44-BA44-AA4D03E027E6}"/>
              </a:ext>
            </a:extLst>
          </p:cNvPr>
          <p:cNvSpPr txBox="1"/>
          <p:nvPr/>
        </p:nvSpPr>
        <p:spPr>
          <a:xfrm>
            <a:off x="1415550" y="1083367"/>
            <a:ext cx="6145141" cy="1901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r>
              <a:rPr lang="en-US" sz="1476"/>
              <a:t>Compute for each department the average salary difference between employees and their managers</a:t>
            </a:r>
          </a:p>
          <a:p>
            <a:pPr algn="l"/>
            <a:endParaRPr lang="en-US" sz="1476"/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SELECT e.employee_id, e.department_id, (e.salary - m.salary) 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AS "Salary Difference"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FROM employees e, employees m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WHERE e.manager_id = m.employee_id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ORDER BY e.department_id</a:t>
            </a:r>
            <a:endParaRPr lang="en-US" sz="1476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99C9F-76C3-3142-92A6-FEA614E88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91" y="2505981"/>
            <a:ext cx="1941554" cy="255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7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176B2-8387-4D55-A9FC-F2E5F0A59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93" y="962844"/>
            <a:ext cx="8699081" cy="4249235"/>
          </a:xfrm>
        </p:spPr>
        <p:txBody>
          <a:bodyPr>
            <a:normAutofit fontScale="55000" lnSpcReduction="20000"/>
          </a:bodyPr>
          <a:lstStyle/>
          <a:p>
            <a:pPr marL="274320" indent="-27432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Create MySQL database tables using proper data types, constraints, and keys according to the design proposed or your revised design.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3300" dirty="0"/>
              <a:t>Populate the tables using sample data, maintaining the consistency and integrity of the data. There should be enough sample data to allow for a meaningful demonstration of the functionality of the solution.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3300" dirty="0"/>
              <a:t>Create SQL queries to select, insert, update, and delete data from tables, according to the expected functionality described in the problem statement.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3300" dirty="0"/>
              <a:t>Create views, triggers, and procedures to facilitate the usage and manipulation of the database.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3300" dirty="0"/>
              <a:t>Implement user roles and authentication procedures needed to keep your data secure.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3300" dirty="0"/>
              <a:t>Create a web interface that connects to your cloud-based database implementation to give the end user the ability to access and manipulate the data – </a:t>
            </a:r>
            <a:r>
              <a:rPr lang="en-US" sz="3300" b="1" i="1" dirty="0"/>
              <a:t>CRUD</a:t>
            </a:r>
            <a:r>
              <a:rPr lang="en-US" sz="3300" dirty="0"/>
              <a:t>!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3300" dirty="0"/>
              <a:t>Create a recorded demonstration of the functionality of your database and how it contributes to the solution to the original problem statement.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4CAA13-BB3E-404B-8819-D51DF405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Project - Tasks</a:t>
            </a:r>
          </a:p>
        </p:txBody>
      </p:sp>
    </p:spTree>
    <p:extLst>
      <p:ext uri="{BB962C8B-B14F-4D97-AF65-F5344CB8AC3E}">
        <p14:creationId xmlns:p14="http://schemas.microsoft.com/office/powerpoint/2010/main" val="886371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BFE1073-91AD-6B49-8C97-A7DDDD4E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– 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FE6C7-3A92-4F44-BA44-AA4D03E027E6}"/>
              </a:ext>
            </a:extLst>
          </p:cNvPr>
          <p:cNvSpPr txBox="1"/>
          <p:nvPr/>
        </p:nvSpPr>
        <p:spPr>
          <a:xfrm>
            <a:off x="1415550" y="985969"/>
            <a:ext cx="6145141" cy="2096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r>
              <a:rPr lang="en-US" sz="1476"/>
              <a:t>Compute for each department the average salary difference between employees and their managers</a:t>
            </a:r>
          </a:p>
          <a:p>
            <a:pPr algn="l"/>
            <a:endParaRPr lang="en-US" sz="1476"/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SELECT  e.department_id, AVG(e.salary - m.salary) AS "Avg Salary Difference"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FROM employees e, employees m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WHERE e.manager_id = m.employee_id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GROUP BY e.department_id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ORDER BY e.department_id;</a:t>
            </a:r>
            <a:endParaRPr lang="en-US" sz="1476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99C9F-76C3-3142-92A6-FEA614E88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71" y="2809357"/>
            <a:ext cx="2642120" cy="169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60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BFE1073-91AD-6B49-8C97-A7DDDD4E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– 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FE6C7-3A92-4F44-BA44-AA4D03E027E6}"/>
              </a:ext>
            </a:extLst>
          </p:cNvPr>
          <p:cNvSpPr txBox="1"/>
          <p:nvPr/>
        </p:nvSpPr>
        <p:spPr>
          <a:xfrm>
            <a:off x="1415550" y="869335"/>
            <a:ext cx="6145141" cy="232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r>
              <a:rPr lang="en-US" sz="1476"/>
              <a:t>Compute for each department the average salary difference between employees and their managers</a:t>
            </a:r>
          </a:p>
          <a:p>
            <a:pPr algn="l"/>
            <a:endParaRPr lang="en-US" sz="1476"/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SELECT  d.department_name, AVG(e.salary - m.salary) AS "Avg Salary Difference"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FROM employees e, employees m, departments d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WHERE e.manager_id = m.employee_id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    AND e.department_id = d.department_id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GROUP BY d.department_name</a:t>
            </a:r>
          </a:p>
          <a:p>
            <a:pPr>
              <a:spcAft>
                <a:spcPts val="316"/>
              </a:spcAft>
            </a:pPr>
            <a:r>
              <a:rPr lang="en-US" sz="1266">
                <a:latin typeface="Courier" pitchFamily="2" charset="0"/>
              </a:rPr>
              <a:t>ORDER BY d.department_name;</a:t>
            </a:r>
            <a:endParaRPr lang="en-US" sz="1476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99C9F-76C3-3142-92A6-FEA614E88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971" y="2898751"/>
            <a:ext cx="2642120" cy="152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55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D0E2D7E-34A4-9C4F-AAC2-BE7CB02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320"/>
              <a:t>SQL Aggregate Functions – Exercises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83DB5-0B70-974C-B804-0EC20B33C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082" indent="-241082">
              <a:spcBef>
                <a:spcPts val="316"/>
              </a:spcBef>
            </a:pPr>
            <a:r>
              <a:rPr lang="en-US" sz="1476"/>
              <a:t>Write a query to get the job title and maximum salary of the employees where maximum salary is greater than or equal to $4000.</a:t>
            </a:r>
          </a:p>
          <a:p>
            <a:pPr marL="241082" indent="-241082">
              <a:spcBef>
                <a:spcPts val="316"/>
              </a:spcBef>
            </a:pPr>
            <a:endParaRPr lang="en-US" sz="1476"/>
          </a:p>
          <a:p>
            <a:pPr marL="241082" indent="-241082">
              <a:spcBef>
                <a:spcPts val="316"/>
              </a:spcBef>
            </a:pPr>
            <a:r>
              <a:rPr lang="en-US" sz="1476"/>
              <a:t>Write a query to get the average salary for all departments employing more than 10 employees.</a:t>
            </a:r>
          </a:p>
          <a:p>
            <a:pPr marL="241082" indent="-241082">
              <a:spcBef>
                <a:spcPts val="316"/>
              </a:spcBef>
            </a:pPr>
            <a:endParaRPr lang="en-US" sz="1476"/>
          </a:p>
          <a:p>
            <a:pPr marL="241082" indent="-241082">
              <a:spcBef>
                <a:spcPts val="316"/>
              </a:spcBef>
            </a:pPr>
            <a:r>
              <a:rPr lang="en-US" sz="1476"/>
              <a:t>Find the average salary of departments 50 and 80 only</a:t>
            </a:r>
          </a:p>
          <a:p>
            <a:pPr marL="241082" indent="-241082">
              <a:spcBef>
                <a:spcPts val="316"/>
              </a:spcBef>
            </a:pPr>
            <a:endParaRPr lang="en-US" sz="1266"/>
          </a:p>
          <a:p>
            <a:pPr marL="241082" indent="-241082">
              <a:spcBef>
                <a:spcPts val="316"/>
              </a:spcBef>
            </a:pPr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24386573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5CC6B6-EFB8-499B-8545-0EC05FA03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93" y="962844"/>
            <a:ext cx="8699081" cy="4326607"/>
          </a:xfrm>
        </p:spPr>
        <p:txBody>
          <a:bodyPr>
            <a:normAutofit/>
          </a:bodyPr>
          <a:lstStyle/>
          <a:p>
            <a:pPr marL="274320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Updated problem statement, if any changes were made to it.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Updated Entity-Relationship diagram.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Updated relational design (including functional dependencies and normalization).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SQL scripts (both DDL) for creating the database tables, views, triggers, and procedures.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Web interface source code (PHP + DML) and documentation of the interface to the database, stored in your team GITHUB.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Project demonstration – record a video demonstrating your walk through. Zoom + screen share is OK.</a:t>
            </a:r>
          </a:p>
          <a:p>
            <a:pPr indent="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i="1" dirty="0"/>
              <a:t>Sample site:  </a:t>
            </a:r>
            <a:r>
              <a:rPr lang="en-US" sz="1800" i="1" dirty="0">
                <a:hlinkClick r:id="rId2"/>
              </a:rPr>
              <a:t>https://www.cmsc508.com/~brandont2/</a:t>
            </a:r>
            <a:endParaRPr lang="en-US" sz="1800" i="1" dirty="0"/>
          </a:p>
          <a:p>
            <a:pPr indent="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600" b="1" i="1" dirty="0"/>
              <a:t>DUE date – Monday, December 12, 11pm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2E4C0-3871-4DF4-871A-87188994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Project – Deliverables</a:t>
            </a:r>
          </a:p>
        </p:txBody>
      </p:sp>
    </p:spTree>
    <p:extLst>
      <p:ext uri="{BB962C8B-B14F-4D97-AF65-F5344CB8AC3E}">
        <p14:creationId xmlns:p14="http://schemas.microsoft.com/office/powerpoint/2010/main" val="105910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E2D102-BA92-4DC7-8D8B-396D94FC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i="1" dirty="0"/>
              <a:t>Here are a few links to previous projects.  They represent a wide range of web programming sophistication.</a:t>
            </a:r>
          </a:p>
          <a:p>
            <a:pPr indent="0">
              <a:buNone/>
            </a:pPr>
            <a:endParaRPr lang="en-US" sz="2000" i="1" dirty="0">
              <a:hlinkClick r:id="rId2"/>
            </a:endParaRPr>
          </a:p>
          <a:p>
            <a:pPr indent="0">
              <a:buNone/>
            </a:pPr>
            <a:r>
              <a:rPr lang="en-US" sz="2000" i="1" dirty="0">
                <a:hlinkClick r:id="rId2"/>
              </a:rPr>
              <a:t>https://www.cmsc508.com/~lykt2/CMSC508DatabaseTheory/www/login.php</a:t>
            </a:r>
            <a:endParaRPr lang="en-US" sz="2000" i="1" dirty="0"/>
          </a:p>
          <a:p>
            <a:pPr indent="0">
              <a:buNone/>
            </a:pPr>
            <a:endParaRPr lang="en-US" sz="2000" i="1" dirty="0">
              <a:hlinkClick r:id="rId3"/>
            </a:endParaRPr>
          </a:p>
          <a:p>
            <a:pPr indent="0">
              <a:buNone/>
            </a:pPr>
            <a:r>
              <a:rPr lang="en-US" sz="2000" i="1" dirty="0">
                <a:hlinkClick r:id="rId3"/>
              </a:rPr>
              <a:t>https://www.cmsc508.com/~samsoncr/index.php</a:t>
            </a:r>
            <a:endParaRPr lang="en-US" sz="2000" i="1" dirty="0"/>
          </a:p>
          <a:p>
            <a:pPr indent="0">
              <a:buNone/>
            </a:pPr>
            <a:endParaRPr lang="en-US" sz="2000" i="1" dirty="0">
              <a:hlinkClick r:id="rId4"/>
            </a:endParaRPr>
          </a:p>
          <a:p>
            <a:pPr indent="0">
              <a:buNone/>
            </a:pPr>
            <a:r>
              <a:rPr lang="en-US" sz="2000" i="1" dirty="0">
                <a:hlinkClick r:id="rId4"/>
              </a:rPr>
              <a:t>https://www.cmsc508.com/~brandont2/</a:t>
            </a:r>
            <a:endParaRPr lang="en-US" sz="2000" i="1" dirty="0"/>
          </a:p>
          <a:p>
            <a:pPr indent="0">
              <a:buNone/>
            </a:pPr>
            <a:endParaRPr lang="en-US" sz="2000" i="1" dirty="0">
              <a:hlinkClick r:id="rId5"/>
            </a:endParaRPr>
          </a:p>
          <a:p>
            <a:pPr indent="0">
              <a:buNone/>
            </a:pPr>
            <a:r>
              <a:rPr lang="en-US" sz="2000" i="1" dirty="0">
                <a:hlinkClick r:id="rId5"/>
              </a:rPr>
              <a:t>https://www.cmsc508.com/~stewartm6/RAM/index.php</a:t>
            </a:r>
            <a:endParaRPr lang="en-US" sz="2000" i="1" dirty="0"/>
          </a:p>
          <a:p>
            <a:pPr indent="0">
              <a:buNone/>
            </a:pP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433F1B-66A6-45B8-B195-AC23EEC4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Project – Example sites</a:t>
            </a:r>
          </a:p>
        </p:txBody>
      </p:sp>
    </p:spTree>
    <p:extLst>
      <p:ext uri="{BB962C8B-B14F-4D97-AF65-F5344CB8AC3E}">
        <p14:creationId xmlns:p14="http://schemas.microsoft.com/office/powerpoint/2010/main" val="95893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459B96-24C8-4D20-98EA-E616B1BD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5 – I want it all!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3F9A8-2B6D-454A-82D0-A3D007C4D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8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EB592-03F0-4446-9DE2-BC32C895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Homework 5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DE3A29-8512-4966-AB5C-F23C62212E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Got the idea while chatting with a capstone team last week.</a:t>
            </a:r>
          </a:p>
          <a:p>
            <a:r>
              <a:rPr lang="en-US" dirty="0"/>
              <a:t>HW5 will download one table – world bank data, region and income category.</a:t>
            </a:r>
          </a:p>
          <a:p>
            <a:r>
              <a:rPr lang="en-US" dirty="0"/>
              <a:t>Focus on QUESTIONS not on techniques.  I’ll ask 20 questions and you have to convert them to SQL.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76501-F099-4C58-82D5-D5E7C985E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199" y="1063624"/>
            <a:ext cx="4432495" cy="3988436"/>
          </a:xfrm>
        </p:spPr>
        <p:txBody>
          <a:bodyPr/>
          <a:lstStyle/>
          <a:p>
            <a:r>
              <a:rPr lang="en-US" dirty="0"/>
              <a:t>Due Friday, 11/18, 11pm (just before break!)</a:t>
            </a:r>
          </a:p>
          <a:p>
            <a:r>
              <a:rPr lang="en-US" dirty="0"/>
              <a:t>Tasks:  DDL (4 tasks) and DML (20 tasks)</a:t>
            </a:r>
          </a:p>
          <a:p>
            <a:r>
              <a:rPr lang="en-US" dirty="0"/>
              <a:t>Safety TIPS:</a:t>
            </a:r>
          </a:p>
          <a:p>
            <a:pPr lvl="1"/>
            <a:r>
              <a:rPr lang="en-US" dirty="0"/>
              <a:t>Build iteratively</a:t>
            </a:r>
          </a:p>
          <a:p>
            <a:pPr lvl="1"/>
            <a:r>
              <a:rPr lang="en-US" dirty="0"/>
              <a:t>Start with template query</a:t>
            </a:r>
          </a:p>
          <a:p>
            <a:pPr lvl="1"/>
            <a:r>
              <a:rPr lang="en-US" dirty="0"/>
              <a:t>Build SELCT from inside out:</a:t>
            </a:r>
          </a:p>
          <a:p>
            <a:pPr lvl="2"/>
            <a:r>
              <a:rPr lang="en-US" dirty="0"/>
              <a:t>FROM first, then others sections up or down.</a:t>
            </a:r>
          </a:p>
        </p:txBody>
      </p:sp>
    </p:spTree>
    <p:extLst>
      <p:ext uri="{BB962C8B-B14F-4D97-AF65-F5344CB8AC3E}">
        <p14:creationId xmlns:p14="http://schemas.microsoft.com/office/powerpoint/2010/main" val="269689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83DFAE-702F-4486-9FFC-36CBECD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1AE2A-16B8-4073-A6DB-B80587F21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37675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6300</Words>
  <Application>Microsoft Office PowerPoint</Application>
  <PresentationFormat>On-screen Show (16:9)</PresentationFormat>
  <Paragraphs>650</Paragraphs>
  <Slides>42</Slides>
  <Notes>33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VCU Egr Gold Angle </vt:lpstr>
      <vt:lpstr>Week 12 - Monday</vt:lpstr>
      <vt:lpstr>Housekeeping</vt:lpstr>
      <vt:lpstr>Phase 2 – semester project</vt:lpstr>
      <vt:lpstr>Phase 2 Project - Tasks</vt:lpstr>
      <vt:lpstr>Phase 2 Project – Deliverables</vt:lpstr>
      <vt:lpstr>Phase 2 Project – Example sites</vt:lpstr>
      <vt:lpstr>Homework 5 – I want it all!</vt:lpstr>
      <vt:lpstr>Homework 5</vt:lpstr>
      <vt:lpstr>Aggregating data</vt:lpstr>
      <vt:lpstr>SQL Aggregate Functions</vt:lpstr>
      <vt:lpstr>SQL Aggregate Functions - AVG</vt:lpstr>
      <vt:lpstr>SQL Aggregate Functions - AVG</vt:lpstr>
      <vt:lpstr>SQL Aggregate Functions – AVG – Try It Out</vt:lpstr>
      <vt:lpstr>SQL Aggregate Functions - COUNT</vt:lpstr>
      <vt:lpstr>SQL Aggregate Functions - COUNT</vt:lpstr>
      <vt:lpstr>SQL Aggregate Functions - COUNT</vt:lpstr>
      <vt:lpstr>SQL Aggregate Functions - MAX</vt:lpstr>
      <vt:lpstr>SQL Aggregate Functions - MIN</vt:lpstr>
      <vt:lpstr>SQL Aggregate Functions - SUM</vt:lpstr>
      <vt:lpstr>SQL Aggregate Functions - SUM</vt:lpstr>
      <vt:lpstr>SQL Aggregate Functions – AVG DISTINCT</vt:lpstr>
      <vt:lpstr>SQL Aggregate Functions – Try It Out</vt:lpstr>
      <vt:lpstr>SQL Combining Aggregate Functions</vt:lpstr>
      <vt:lpstr>SQL Combining Aggregate Functions – Try It Out</vt:lpstr>
      <vt:lpstr>GROUP by and HAVING</vt:lpstr>
      <vt:lpstr>SQL Aggregate Functions – GROUP BY</vt:lpstr>
      <vt:lpstr>SQL Aggregate Functions – GROUP BY</vt:lpstr>
      <vt:lpstr>SQL Aggregate Functions – GROUP BY</vt:lpstr>
      <vt:lpstr>SQL Aggregate Functions – GROUP BY</vt:lpstr>
      <vt:lpstr>SQL Aggregate Functions – GROUP BY</vt:lpstr>
      <vt:lpstr>SQL Aggregate Functions – GROUP BY – Try It Out</vt:lpstr>
      <vt:lpstr>SQL Aggregate Functions – GROUP BY – Try It Out</vt:lpstr>
      <vt:lpstr>SQL Aggregate Functions – GROUP BY Clause</vt:lpstr>
      <vt:lpstr>SQL Aggregate Functions – HAVING Clause</vt:lpstr>
      <vt:lpstr>SQL Aggregate Functions - HAVING</vt:lpstr>
      <vt:lpstr>SQL Aggregate Functions – HAVING</vt:lpstr>
      <vt:lpstr>SQL Aggregate Functions</vt:lpstr>
      <vt:lpstr>SQL Aggregate Functions – Practice</vt:lpstr>
      <vt:lpstr>SQL Aggregate Functions – Practice</vt:lpstr>
      <vt:lpstr>SQL Aggregate Functions – Practice</vt:lpstr>
      <vt:lpstr>SQL Aggregate Functions – Practice</vt:lpstr>
      <vt:lpstr>SQL Aggregate Functions –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508 Database Theory</dc:title>
  <dc:creator>Alberto Cano Rojas</dc:creator>
  <cp:lastModifiedBy>John Leonard</cp:lastModifiedBy>
  <cp:revision>483</cp:revision>
  <dcterms:created xsi:type="dcterms:W3CDTF">2016-04-01T17:42:41Z</dcterms:created>
  <dcterms:modified xsi:type="dcterms:W3CDTF">2022-11-07T17:11:31Z</dcterms:modified>
</cp:coreProperties>
</file>