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350" r:id="rId2"/>
    <p:sldId id="351" r:id="rId3"/>
    <p:sldId id="376" r:id="rId4"/>
    <p:sldId id="375" r:id="rId5"/>
    <p:sldId id="369" r:id="rId6"/>
    <p:sldId id="368" r:id="rId7"/>
    <p:sldId id="370" r:id="rId8"/>
    <p:sldId id="356" r:id="rId9"/>
    <p:sldId id="367" r:id="rId10"/>
    <p:sldId id="352" r:id="rId11"/>
    <p:sldId id="371" r:id="rId12"/>
    <p:sldId id="372" r:id="rId13"/>
    <p:sldId id="373" r:id="rId14"/>
    <p:sldId id="374" r:id="rId1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Cano Rojas" initials="ACR" lastIdx="1" clrIdx="0">
    <p:extLst>
      <p:ext uri="{19B8F6BF-5375-455C-9EA6-DF929625EA0E}">
        <p15:presenceInfo xmlns:p15="http://schemas.microsoft.com/office/powerpoint/2012/main" userId="f9ba21103eb644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1E8F2"/>
    <a:srgbClr val="F0F0F0"/>
    <a:srgbClr val="E2E2E2"/>
    <a:srgbClr val="FEB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51" autoAdjust="0"/>
    <p:restoredTop sz="77381" autoAdjust="0"/>
  </p:normalViewPr>
  <p:slideViewPr>
    <p:cSldViewPr snapToGrid="0" snapToObjects="1">
      <p:cViewPr varScale="1">
        <p:scale>
          <a:sx n="106" d="100"/>
          <a:sy n="106" d="100"/>
        </p:scale>
        <p:origin x="53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D0B49E-D587-4D05-9A27-3AEC517179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050D4-E039-465F-B72C-CC8A731129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6880E2-0A2B-40C6-A465-19E434308345}" type="datetimeFigureOut">
              <a:rPr lang="en-US" altLang="en-US"/>
              <a:pPr/>
              <a:t>11/14/2022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62D0BC-2A47-4A32-B613-836DCCE55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6856CD-48CD-4489-9149-0CA79815B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52676-18C4-4D23-A85D-54CD22CC0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AF1E0-10D3-45CC-9D1A-9C40A314A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AC947F-BBC7-4FDB-A6DB-1EC6A7310C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ER model is a way of modeling the needs of the database that is close to the user/enterprise.</a:t>
            </a:r>
            <a:r>
              <a:rPr lang="en-US" baseline="0" dirty="0"/>
              <a:t> It’s a first step at understanding the user requirements and is easy for the end users to understand so it facilitates communication.</a:t>
            </a:r>
          </a:p>
          <a:p>
            <a:r>
              <a:rPr lang="en-US" baseline="0" dirty="0"/>
              <a:t>Importance of getting the data model right </a:t>
            </a:r>
            <a:r>
              <a:rPr lang="mr-IN" baseline="0" dirty="0"/>
              <a:t>–</a:t>
            </a:r>
            <a:r>
              <a:rPr lang="en-US" baseline="0" dirty="0"/>
              <a:t> can change physical design later, but to change the logical design would disrupt the way data is used.</a:t>
            </a:r>
          </a:p>
          <a:p>
            <a:r>
              <a:rPr lang="en-US" sz="1400" b="1" baseline="0" dirty="0"/>
              <a:t>The two major things to avoid are duplication and missing information.</a:t>
            </a:r>
            <a:endParaRPr sz="1400" b="1" dirty="0"/>
          </a:p>
        </p:txBody>
      </p:sp>
    </p:spTree>
    <p:extLst>
      <p:ext uri="{BB962C8B-B14F-4D97-AF65-F5344CB8AC3E}">
        <p14:creationId xmlns:p14="http://schemas.microsoft.com/office/powerpoint/2010/main" val="387739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18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86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78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37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3"/>
            <a:ext cx="8229600" cy="569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2B19-A713-48CC-82DF-E23587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AAF2CD-CD50-496D-B8A2-C830B3FD90BE}" type="datetimeFigureOut">
              <a:rPr lang="en-US" altLang="en-US"/>
              <a:pPr/>
              <a:t>11/14/2022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575-32BF-478F-B1BE-86690D95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B678-04D4-4C51-9585-720B5BF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FE7A501-9708-49D7-92B2-5A9073920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3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2259"/>
            <a:ext cx="2057400" cy="40519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2259"/>
            <a:ext cx="6019800" cy="4051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F906-B2D5-495A-A3E5-B3DB1FE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A581232-05E3-4565-A109-6D5A8552B72E}" type="datetimeFigureOut">
              <a:rPr lang="en-US" altLang="en-US"/>
              <a:pPr/>
              <a:t>11/14/2022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B8B-064B-4403-8E7D-A2DD5E4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A211-D0CA-4BCE-B639-1CCD556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5BA9A-77E9-4722-8F9F-335EF1D83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43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9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93" y="962845"/>
            <a:ext cx="8699081" cy="4083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310EE6E-D9C3-46C7-B19D-1D899B7DE1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813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088162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98506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665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950"/>
            <a:ext cx="4040188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31950"/>
            <a:ext cx="4041775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410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F8B361-5F7C-4DFA-BFF9-C202F5FD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0D67D1-57DC-4F9D-BAA3-85BE1639ED2E}" type="datetimeFigureOut">
              <a:rPr lang="en-US" altLang="en-US"/>
              <a:pPr/>
              <a:t>11/14/2022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0545F0-089F-41C6-A9CF-E6DDE48D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1C5EFA-6EC5-4D97-B52D-20918D9F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2ABABE-5C4C-4235-A1E6-635B63BC9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19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4"/>
            <a:ext cx="3008313" cy="7655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4414"/>
            <a:ext cx="5111750" cy="40998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59957"/>
            <a:ext cx="3008313" cy="3334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84F684-30B3-4C84-8021-1760B6F1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6583B9-C184-4857-930E-87FF06E831AF}" type="datetimeFigureOut">
              <a:rPr lang="en-US" altLang="en-US"/>
              <a:pPr/>
              <a:t>11/14/2022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338765-6CE7-47D8-AE36-939F5799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7454BE-751A-4F24-B038-9B423A22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9679F7-C118-489A-89EE-05BA6BC06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9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365D9B5-E510-4476-AF80-39A6CDFE11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71DB1BA-BC1A-48ED-83C9-803FB1EEA2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025769"/>
            <a:ext cx="8229600" cy="411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D91B1-75CA-448B-9C69-D03AFD557F16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7340A-72B6-444A-B9F6-61FA2438F517}"/>
              </a:ext>
            </a:extLst>
          </p:cNvPr>
          <p:cNvSpPr txBox="1"/>
          <p:nvPr userDrawn="1"/>
        </p:nvSpPr>
        <p:spPr>
          <a:xfrm>
            <a:off x="238125" y="43934"/>
            <a:ext cx="29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 Theory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F71D4-B7C8-4362-BA75-C5D164D0B7D1}"/>
              </a:ext>
            </a:extLst>
          </p:cNvPr>
          <p:cNvSpPr txBox="1"/>
          <p:nvPr userDrawn="1"/>
        </p:nvSpPr>
        <p:spPr>
          <a:xfrm>
            <a:off x="7220636" y="43934"/>
            <a:ext cx="180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More subqueries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DFF534-CE36-4DA8-AD78-BAD7D0100E9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ctr" defTabSz="457200" rtl="0" fontAlgn="base">
        <a:lnSpc>
          <a:spcPts val="3000"/>
        </a:lnSpc>
        <a:spcBef>
          <a:spcPct val="0"/>
        </a:spcBef>
        <a:spcAft>
          <a:spcPct val="0"/>
        </a:spcAft>
        <a:defRPr sz="3600" kern="1200" baseline="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0" indent="-3429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40080" indent="-28575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tutorials/php-tutorial" TargetMode="External"/><Relationship Id="rId2" Type="http://schemas.openxmlformats.org/officeDocument/2006/relationships/hyperlink" Target="https://www.youtube.com/watch?v=P6DV1nTH8kU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635" y="505441"/>
            <a:ext cx="218979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9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-293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508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9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00" b="1" spc="-8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1500" b="1" spc="1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8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6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500" b="1" spc="6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7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CDFE75-99F2-483B-98C2-349046195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13 – Monday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87D56ED-4668-4FF4-86F9-8065AEC7E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508 – More subqueries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1</a:t>
            </a:fld>
            <a:endParaRPr spc="4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27E8B-C6DD-431D-9D65-1E5D348DA648}"/>
              </a:ext>
            </a:extLst>
          </p:cNvPr>
          <p:cNvSpPr txBox="1"/>
          <p:nvPr/>
        </p:nvSpPr>
        <p:spPr>
          <a:xfrm>
            <a:off x="1152750" y="3726061"/>
            <a:ext cx="683849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400" dirty="0"/>
              <a:t>Chapter 3 from Database System Concepts, 6th Ed. by </a:t>
            </a:r>
            <a:r>
              <a:rPr lang="en-US" sz="1400" dirty="0" err="1"/>
              <a:t>Silberschatz</a:t>
            </a:r>
            <a:r>
              <a:rPr lang="en-US" sz="1400" dirty="0"/>
              <a:t>, </a:t>
            </a:r>
            <a:r>
              <a:rPr lang="en-US" sz="1400" dirty="0" err="1"/>
              <a:t>Korth</a:t>
            </a:r>
            <a:r>
              <a:rPr lang="en-US" sz="1400" dirty="0"/>
              <a:t>, Sudarshan, 2011 </a:t>
            </a:r>
          </a:p>
          <a:p>
            <a:r>
              <a:rPr lang="en-US" sz="1400" dirty="0"/>
              <a:t>Chapter 5 from Database Management Systems, 3rd Ed. by Ramakrishnan, </a:t>
            </a:r>
            <a:r>
              <a:rPr lang="en-US" sz="1400" dirty="0" err="1"/>
              <a:t>Gehrke</a:t>
            </a:r>
            <a:r>
              <a:rPr lang="en-US" sz="1400" dirty="0"/>
              <a:t>, 2003</a:t>
            </a:r>
          </a:p>
        </p:txBody>
      </p:sp>
    </p:spTree>
    <p:extLst>
      <p:ext uri="{BB962C8B-B14F-4D97-AF65-F5344CB8AC3E}">
        <p14:creationId xmlns:p14="http://schemas.microsoft.com/office/powerpoint/2010/main" val="353023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3359-5E09-42A4-A7DF-32261E11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– semester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FE654-EDE7-44ED-A3A8-DDB489742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91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234E21-5861-47CB-8392-3C1C27C77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TUTORIALS: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Installing XAMPP (“</a:t>
            </a:r>
            <a:r>
              <a:rPr lang="en-US" dirty="0" err="1"/>
              <a:t>zamp</a:t>
            </a:r>
            <a:r>
              <a:rPr lang="en-US" dirty="0"/>
              <a:t>”)</a:t>
            </a:r>
          </a:p>
          <a:p>
            <a:pPr lvl="2"/>
            <a:r>
              <a:rPr lang="en-US" dirty="0">
                <a:hlinkClick r:id="rId2"/>
              </a:rPr>
              <a:t>https://www.youtube.com/watch?v=P6DV1nTH8kU</a:t>
            </a:r>
            <a:endParaRPr lang="en-US" dirty="0"/>
          </a:p>
          <a:p>
            <a:pPr lvl="1"/>
            <a:r>
              <a:rPr lang="en-US" dirty="0"/>
              <a:t>Building a web site using </a:t>
            </a:r>
            <a:r>
              <a:rPr lang="en-US" dirty="0" err="1"/>
              <a:t>PhP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https://www.simplilearn.com/tutorials/php-tutorial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 XAMPP installed!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EE008E-416C-4991-8C23-67C7AE2F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Project </a:t>
            </a:r>
          </a:p>
        </p:txBody>
      </p:sp>
    </p:spTree>
    <p:extLst>
      <p:ext uri="{BB962C8B-B14F-4D97-AF65-F5344CB8AC3E}">
        <p14:creationId xmlns:p14="http://schemas.microsoft.com/office/powerpoint/2010/main" val="295463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812028-DDC2-4D42-9196-5291AB40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Project – tips and tricks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51CD83-8FE9-4B39-AF91-23EE17D66D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54330" lvl="1" indent="0">
              <a:buNone/>
            </a:pPr>
            <a:r>
              <a:rPr lang="en-US" dirty="0"/>
              <a:t>Create a PUBLIC_HTML folder INSIDE the Phase2 folder of your GITHUB team site</a:t>
            </a:r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BE8C3-20E5-4C0E-BFE6-CE7CC166A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063624"/>
            <a:ext cx="4495800" cy="2977116"/>
          </a:xfrm>
        </p:spPr>
        <p:txBody>
          <a:bodyPr>
            <a:normAutofit fontScale="85000" lnSpcReduction="10000"/>
          </a:bodyPr>
          <a:lstStyle/>
          <a:p>
            <a:pPr indent="0">
              <a:buNone/>
            </a:pPr>
            <a:r>
              <a:rPr lang="en-US" dirty="0"/>
              <a:t>Use a “symbolic link” to connect the </a:t>
            </a:r>
            <a:r>
              <a:rPr lang="en-US" dirty="0" err="1"/>
              <a:t>public_html</a:t>
            </a:r>
            <a:r>
              <a:rPr lang="en-US" dirty="0"/>
              <a:t> folder to your XAMPP web server document root:</a:t>
            </a:r>
          </a:p>
          <a:p>
            <a:pPr indent="0">
              <a:buNone/>
            </a:pPr>
            <a:endParaRPr lang="en-US" dirty="0"/>
          </a:p>
          <a:p>
            <a:pPr lvl="1"/>
            <a:r>
              <a:rPr lang="en-US" dirty="0"/>
              <a:t>On Mac, use the “ln –s” command</a:t>
            </a:r>
          </a:p>
          <a:p>
            <a:pPr lvl="1"/>
            <a:r>
              <a:rPr lang="en-US" dirty="0"/>
              <a:t>On PC/</a:t>
            </a:r>
            <a:r>
              <a:rPr lang="en-US" dirty="0" err="1"/>
              <a:t>powershell</a:t>
            </a:r>
            <a:r>
              <a:rPr lang="en-US" dirty="0"/>
              <a:t> use the “new-item” command</a:t>
            </a:r>
          </a:p>
          <a:p>
            <a:pPr lvl="2">
              <a:buFont typeface="Wingdings" panose="05000000000000000000" pitchFamily="2" charset="2"/>
              <a:buChar char="à"/>
            </a:pPr>
            <a:r>
              <a:rPr lang="en-US" dirty="0"/>
              <a:t>new-item –ItemType </a:t>
            </a:r>
            <a:r>
              <a:rPr lang="en-US" dirty="0" err="1"/>
              <a:t>SymbolicLink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E6FF72-0502-4FFE-8B4E-717A3E827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237" y="2335978"/>
            <a:ext cx="2561905" cy="1704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5A1C9F-CE63-43AB-B19B-20147B0ED914}"/>
              </a:ext>
            </a:extLst>
          </p:cNvPr>
          <p:cNvSpPr txBox="1"/>
          <p:nvPr/>
        </p:nvSpPr>
        <p:spPr>
          <a:xfrm>
            <a:off x="2403765" y="4343952"/>
            <a:ext cx="6740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new-item –ItemType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SymbolicLink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-Target “C:\Users\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jdleonard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\projects\team00-project\Phase2\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public_html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” \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–Path “C:\xampp\htdocs\team00”</a:t>
            </a:r>
          </a:p>
          <a:p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238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EFD687-6693-4ED5-8384-B0CF5C57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workflow</a:t>
            </a:r>
          </a:p>
          <a:p>
            <a:pPr lvl="1"/>
            <a:r>
              <a:rPr lang="en-US" dirty="0"/>
              <a:t>Do development on a PC/Mac</a:t>
            </a:r>
          </a:p>
          <a:p>
            <a:pPr lvl="1"/>
            <a:r>
              <a:rPr lang="en-US" dirty="0"/>
              <a:t>Small edits to PHP files / Save / Refresh browser / Fix</a:t>
            </a:r>
          </a:p>
          <a:p>
            <a:pPr lvl="1"/>
            <a:r>
              <a:rPr lang="en-US" dirty="0"/>
              <a:t>Iterate / adding more code and complexity</a:t>
            </a:r>
          </a:p>
          <a:p>
            <a:r>
              <a:rPr lang="en-US" dirty="0"/>
              <a:t>At larger intervals,</a:t>
            </a:r>
          </a:p>
          <a:p>
            <a:pPr lvl="1"/>
            <a:r>
              <a:rPr lang="en-US" dirty="0"/>
              <a:t>Save code to GITHUB</a:t>
            </a:r>
          </a:p>
          <a:p>
            <a:pPr lvl="1"/>
            <a:r>
              <a:rPr lang="en-US" dirty="0"/>
              <a:t>Transfer files to CMSC508.COM to set in the wild</a:t>
            </a:r>
          </a:p>
          <a:p>
            <a:pPr lvl="1"/>
            <a:r>
              <a:rPr lang="en-US" dirty="0"/>
              <a:t>Move entire </a:t>
            </a:r>
            <a:r>
              <a:rPr lang="en-US" dirty="0" err="1"/>
              <a:t>public_html</a:t>
            </a:r>
            <a:r>
              <a:rPr lang="en-US" dirty="0"/>
              <a:t> folder using FileZilla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C5A9A7-B875-47F7-A135-C55589857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Project</a:t>
            </a:r>
          </a:p>
        </p:txBody>
      </p:sp>
    </p:spTree>
    <p:extLst>
      <p:ext uri="{BB962C8B-B14F-4D97-AF65-F5344CB8AC3E}">
        <p14:creationId xmlns:p14="http://schemas.microsoft.com/office/powerpoint/2010/main" val="3382356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AC2AE6-B8F4-40EC-ACA2-718EE465A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6087" y="1060450"/>
            <a:ext cx="6931825" cy="40830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A6A6FDB-5200-4AD0-86F0-401BA4E8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Project - FileZilla</a:t>
            </a:r>
          </a:p>
        </p:txBody>
      </p:sp>
    </p:spTree>
    <p:extLst>
      <p:ext uri="{BB962C8B-B14F-4D97-AF65-F5344CB8AC3E}">
        <p14:creationId xmlns:p14="http://schemas.microsoft.com/office/powerpoint/2010/main" val="352334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3207-AE0B-4C5D-970A-7DC10EAA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Homework 5 – due this Friday, 11/18</a:t>
            </a:r>
          </a:p>
          <a:p>
            <a:r>
              <a:rPr lang="en-US" sz="2400" dirty="0"/>
              <a:t>Semester project – Due 12/12 (last Monday of class)</a:t>
            </a:r>
          </a:p>
          <a:p>
            <a:r>
              <a:rPr lang="en-US" sz="2400" dirty="0"/>
              <a:t>Watch the videos posted on Canvas – good stuff!</a:t>
            </a: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0C4F7-8885-4465-9C8F-86B3166E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01DE7-77D2-4A50-AC19-30E2E08A6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40" y="2711003"/>
            <a:ext cx="8666667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4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EF5451-6B2D-4D0C-BA04-BA7AABE8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phase 1 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94DD7-3EE4-4185-AF80-C191D0657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2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A382BE-D330-4A79-8BA4-1D94110DA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36" y="0"/>
            <a:ext cx="742232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9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D3B9EC-2B59-48A7-99B5-6664A288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 - a real life saver!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19E96-B2B8-418A-AAAD-87369E87F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0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96545E-77C3-4E3B-9861-320C63ADD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multiple Common Table Expressions – CTE</a:t>
            </a:r>
          </a:p>
          <a:p>
            <a:r>
              <a:rPr lang="en-US" dirty="0"/>
              <a:t>A tool for crafting temporary tables for use and 	reuse within the same SQL statement:</a:t>
            </a:r>
          </a:p>
          <a:p>
            <a:endParaRPr lang="en-US" dirty="0"/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&lt;new table name&gt;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&lt;create a new table using SELECT&gt;</a:t>
            </a: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&lt;use new table name here&gt;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VERY useful for homework 5!</a:t>
            </a:r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E6E629-7112-4A5A-88CB-9A969391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statement</a:t>
            </a:r>
          </a:p>
        </p:txBody>
      </p:sp>
    </p:spTree>
    <p:extLst>
      <p:ext uri="{BB962C8B-B14F-4D97-AF65-F5344CB8AC3E}">
        <p14:creationId xmlns:p14="http://schemas.microsoft.com/office/powerpoint/2010/main" val="293273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B5BB059-DB9C-4A07-AA2E-63A8B01BC51C}"/>
              </a:ext>
            </a:extLst>
          </p:cNvPr>
          <p:cNvSpPr txBox="1">
            <a:spLocks/>
          </p:cNvSpPr>
          <p:nvPr/>
        </p:nvSpPr>
        <p:spPr bwMode="auto">
          <a:xfrm>
            <a:off x="579474" y="962845"/>
            <a:ext cx="8699081" cy="408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-342900" algn="l" defTabSz="457200" rtl="0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40080" indent="-285750" algn="l" defTabSz="457200" rtl="0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914400" indent="-228600" algn="l" defTabSz="457200" rtl="0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143000" indent="-228600" algn="l" defTabSz="457200" rtl="0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-228600" algn="l" defTabSz="457200" rtl="0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385" lvl="1" indent="0">
              <a:spcBef>
                <a:spcPts val="633"/>
              </a:spcBef>
              <a:buFont typeface="Arial" panose="020B0604020202020204" pitchFamily="34" charset="0"/>
              <a:buNone/>
            </a:pPr>
            <a:r>
              <a:rPr lang="en-US" dirty="0"/>
              <a:t>This:</a:t>
            </a:r>
          </a:p>
          <a:p>
            <a:pPr marL="234385" lvl="1" indent="0">
              <a:spcBef>
                <a:spcPts val="633"/>
              </a:spcBef>
              <a:buFont typeface="Arial" panose="020B0604020202020204" pitchFamily="34" charset="0"/>
              <a:buNone/>
            </a:pPr>
            <a:endParaRPr lang="en-US" dirty="0">
              <a:latin typeface="Courier" pitchFamily="2" charset="0"/>
            </a:endParaRPr>
          </a:p>
          <a:p>
            <a:pPr marL="234385" lvl="1" indent="0">
              <a:spcBef>
                <a:spcPts val="633"/>
              </a:spcBef>
              <a:buFont typeface="Arial" panose="020B0604020202020204" pitchFamily="34" charset="0"/>
              <a:buNone/>
            </a:pPr>
            <a:endParaRPr lang="en-US" dirty="0">
              <a:latin typeface="Courier" pitchFamily="2" charset="0"/>
            </a:endParaRPr>
          </a:p>
          <a:p>
            <a:pPr marL="234385" lvl="1" indent="0">
              <a:spcBef>
                <a:spcPts val="633"/>
              </a:spcBef>
              <a:buNone/>
            </a:pPr>
            <a:r>
              <a:rPr lang="en-US" dirty="0"/>
              <a:t>Becomes: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DD0EFAB-08FA-4E57-A2F8-F7C54A43F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202" y="1514539"/>
            <a:ext cx="7367596" cy="1320810"/>
          </a:xfrm>
        </p:spPr>
        <p:txBody>
          <a:bodyPr>
            <a:normAutofit fontScale="47500" lnSpcReduction="20000"/>
          </a:bodyPr>
          <a:lstStyle/>
          <a:p>
            <a:pPr marL="234385" lvl="1" indent="0">
              <a:spcBef>
                <a:spcPts val="633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SELECT </a:t>
            </a:r>
            <a:r>
              <a:rPr lang="en-US" b="1" dirty="0" err="1">
                <a:solidFill>
                  <a:schemeClr val="tx1"/>
                </a:solidFill>
                <a:latin typeface="Courier" pitchFamily="2" charset="0"/>
              </a:rPr>
              <a:t>cust_id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 </a:t>
            </a:r>
          </a:p>
          <a:p>
            <a:pPr marL="234385" lvl="1" indent="0">
              <a:spcBef>
                <a:spcPts val="633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FROM Orders </a:t>
            </a:r>
          </a:p>
          <a:p>
            <a:pPr marL="234385" lvl="1" indent="0">
              <a:spcBef>
                <a:spcPts val="633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WHERE </a:t>
            </a:r>
            <a:r>
              <a:rPr lang="en-US" b="1" dirty="0" err="1">
                <a:solidFill>
                  <a:schemeClr val="tx1"/>
                </a:solidFill>
                <a:latin typeface="Courier" pitchFamily="2" charset="0"/>
              </a:rPr>
              <a:t>order_num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 IN 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dirty="0">
                <a:latin typeface="Courier" pitchFamily="2" charset="0"/>
              </a:rPr>
              <a:t>SELECT </a:t>
            </a:r>
            <a:r>
              <a:rPr lang="en-US" dirty="0" err="1">
                <a:latin typeface="Courier" pitchFamily="2" charset="0"/>
              </a:rPr>
              <a:t>order_num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 marL="234385" lvl="1" indent="0">
              <a:spcBef>
                <a:spcPts val="633"/>
              </a:spcBef>
              <a:buNone/>
            </a:pPr>
            <a:r>
              <a:rPr lang="en-US" dirty="0">
                <a:latin typeface="Courier" pitchFamily="2" charset="0"/>
              </a:rPr>
              <a:t>							FROM OrderItems </a:t>
            </a:r>
          </a:p>
          <a:p>
            <a:pPr marL="234385" lvl="1" indent="0">
              <a:spcBef>
                <a:spcPts val="633"/>
              </a:spcBef>
              <a:buNone/>
            </a:pPr>
            <a:r>
              <a:rPr lang="en-US" dirty="0">
                <a:latin typeface="Courier" pitchFamily="2" charset="0"/>
              </a:rPr>
              <a:t>							WHERE </a:t>
            </a:r>
            <a:r>
              <a:rPr lang="en-US" dirty="0" err="1">
                <a:latin typeface="Courier" pitchFamily="2" charset="0"/>
              </a:rPr>
              <a:t>prod_id</a:t>
            </a:r>
            <a:r>
              <a:rPr lang="en-US" dirty="0">
                <a:latin typeface="Courier" pitchFamily="2" charset="0"/>
              </a:rPr>
              <a:t> = 'RGAN01');</a:t>
            </a:r>
            <a:endParaRPr lang="en-US" dirty="0">
              <a:solidFill>
                <a:schemeClr val="tx1"/>
              </a:solidFill>
              <a:latin typeface="Courier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1AF75-9F2C-4A5E-9D1E-18646E01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statement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2AAA56-0C3B-4EB6-A171-B33308BB097E}"/>
              </a:ext>
            </a:extLst>
          </p:cNvPr>
          <p:cNvSpPr txBox="1">
            <a:spLocks/>
          </p:cNvSpPr>
          <p:nvPr/>
        </p:nvSpPr>
        <p:spPr bwMode="auto">
          <a:xfrm>
            <a:off x="888202" y="2997725"/>
            <a:ext cx="7367596" cy="1992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47500" lnSpcReduction="20000"/>
          </a:bodyPr>
          <a:lstStyle>
            <a:lvl1pPr marL="0" indent="-342900" algn="l" defTabSz="457200" rtl="0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640080" indent="-285750" algn="l" defTabSz="457200" rtl="0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914400" indent="-228600" algn="l" defTabSz="457200" rtl="0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143000" indent="-228600" algn="l" defTabSz="457200" rtl="0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-228600" algn="l" defTabSz="457200" rtl="0" fontAlgn="base"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385" lvl="1" indent="0">
              <a:spcBef>
                <a:spcPts val="633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Courier" pitchFamily="2" charset="0"/>
              </a:rPr>
              <a:t>WITH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filtered_orders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b="1" dirty="0">
                <a:latin typeface="Courier" pitchFamily="2" charset="0"/>
              </a:rPr>
              <a:t>as</a:t>
            </a:r>
            <a:r>
              <a:rPr lang="en-US" dirty="0">
                <a:latin typeface="Courier" pitchFamily="2" charset="0"/>
              </a:rPr>
              <a:t> (</a:t>
            </a:r>
          </a:p>
          <a:p>
            <a:pPr marL="234385" lvl="1" indent="0">
              <a:spcBef>
                <a:spcPts val="633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" pitchFamily="2" charset="0"/>
              </a:rPr>
              <a:t>  SELECT </a:t>
            </a:r>
            <a:r>
              <a:rPr lang="en-US" dirty="0" err="1">
                <a:latin typeface="Courier" pitchFamily="2" charset="0"/>
              </a:rPr>
              <a:t>order_num</a:t>
            </a:r>
            <a:endParaRPr lang="en-US" dirty="0">
              <a:latin typeface="Courier" pitchFamily="2" charset="0"/>
            </a:endParaRPr>
          </a:p>
          <a:p>
            <a:pPr marL="234385" lvl="1" indent="0">
              <a:spcBef>
                <a:spcPts val="633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" pitchFamily="2" charset="0"/>
              </a:rPr>
              <a:t>  FROM </a:t>
            </a:r>
            <a:r>
              <a:rPr lang="en-US" dirty="0" err="1">
                <a:latin typeface="Courier" pitchFamily="2" charset="0"/>
              </a:rPr>
              <a:t>OrderItems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pPr marL="234385" lvl="1" indent="0">
              <a:spcBef>
                <a:spcPts val="633"/>
              </a:spcBef>
              <a:buFont typeface="Arial" panose="020B0604020202020204" pitchFamily="34" charset="0"/>
              <a:buNone/>
            </a:pPr>
            <a:r>
              <a:rPr lang="en-US" dirty="0">
                <a:latin typeface="Courier" pitchFamily="2" charset="0"/>
              </a:rPr>
              <a:t>  WHERE </a:t>
            </a:r>
            <a:r>
              <a:rPr lang="en-US" dirty="0" err="1">
                <a:latin typeface="Courier" pitchFamily="2" charset="0"/>
              </a:rPr>
              <a:t>prod_id</a:t>
            </a:r>
            <a:r>
              <a:rPr lang="en-US" dirty="0">
                <a:latin typeface="Courier" pitchFamily="2" charset="0"/>
              </a:rPr>
              <a:t> = 'RGAN01’</a:t>
            </a:r>
          </a:p>
          <a:p>
            <a:pPr marL="234385" lvl="1" indent="0">
              <a:spcBef>
                <a:spcPts val="633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Courier" pitchFamily="2" charset="0"/>
              </a:rPr>
              <a:t>)</a:t>
            </a:r>
          </a:p>
          <a:p>
            <a:pPr marL="234385" lvl="1" indent="0">
              <a:spcBef>
                <a:spcPts val="633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Courier" pitchFamily="2" charset="0"/>
              </a:rPr>
              <a:t>SELECT </a:t>
            </a:r>
            <a:r>
              <a:rPr lang="en-US" b="1" dirty="0" err="1">
                <a:latin typeface="Courier" pitchFamily="2" charset="0"/>
              </a:rPr>
              <a:t>cust_id</a:t>
            </a:r>
            <a:r>
              <a:rPr lang="en-US" b="1" dirty="0">
                <a:latin typeface="Courier" pitchFamily="2" charset="0"/>
              </a:rPr>
              <a:t> </a:t>
            </a:r>
          </a:p>
          <a:p>
            <a:pPr marL="234385" lvl="1" indent="0">
              <a:spcBef>
                <a:spcPts val="633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Courier" pitchFamily="2" charset="0"/>
              </a:rPr>
              <a:t>FROM Orders </a:t>
            </a:r>
          </a:p>
          <a:p>
            <a:pPr marL="234385" lvl="1" indent="0">
              <a:spcBef>
                <a:spcPts val="633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Courier" pitchFamily="2" charset="0"/>
              </a:rPr>
              <a:t>WHERE </a:t>
            </a:r>
            <a:r>
              <a:rPr lang="en-US" b="1" dirty="0" err="1">
                <a:latin typeface="Courier" pitchFamily="2" charset="0"/>
              </a:rPr>
              <a:t>order_num</a:t>
            </a:r>
            <a:r>
              <a:rPr lang="en-US" b="1" dirty="0">
                <a:latin typeface="Courier" pitchFamily="2" charset="0"/>
              </a:rPr>
              <a:t> IN </a:t>
            </a:r>
            <a:r>
              <a:rPr lang="en-US" dirty="0">
                <a:latin typeface="Courier" pitchFamily="2" charset="0"/>
              </a:rPr>
              <a:t>(select </a:t>
            </a:r>
            <a:r>
              <a:rPr lang="en-US" dirty="0" err="1">
                <a:latin typeface="Courier" pitchFamily="2" charset="0"/>
              </a:rPr>
              <a:t>order_num</a:t>
            </a:r>
            <a:r>
              <a:rPr lang="en-US" dirty="0">
                <a:latin typeface="Courier" pitchFamily="2" charset="0"/>
              </a:rPr>
              <a:t> from </a:t>
            </a:r>
            <a:r>
              <a:rPr lang="en-US" dirty="0" err="1">
                <a:latin typeface="Courier" pitchFamily="2" charset="0"/>
              </a:rPr>
              <a:t>filtered_orders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742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459B96-24C8-4D20-98EA-E616B1BD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305175"/>
            <a:ext cx="8290069" cy="1022350"/>
          </a:xfrm>
        </p:spPr>
        <p:txBody>
          <a:bodyPr/>
          <a:lstStyle/>
          <a:p>
            <a:r>
              <a:rPr lang="en-US" dirty="0"/>
              <a:t>Homework 5 – Moving forward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3F9A8-2B6D-454A-82D0-A3D007C4D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78E0F-5A61-4AF6-8274-60D57323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Build a few more queries in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9348BF-62D9-4E2B-B251-BA2A81A5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5</a:t>
            </a:r>
          </a:p>
        </p:txBody>
      </p:sp>
    </p:spTree>
    <p:extLst>
      <p:ext uri="{BB962C8B-B14F-4D97-AF65-F5344CB8AC3E}">
        <p14:creationId xmlns:p14="http://schemas.microsoft.com/office/powerpoint/2010/main" val="2215570549"/>
      </p:ext>
    </p:extLst>
  </p:cSld>
  <p:clrMapOvr>
    <a:masterClrMapping/>
  </p:clrMapOvr>
</p:sld>
</file>

<file path=ppt/theme/theme1.xml><?xml version="1.0" encoding="utf-8"?>
<a:theme xmlns:a="http://schemas.openxmlformats.org/drawingml/2006/main" name="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2161</TotalTime>
  <Words>566</Words>
  <Application>Microsoft Office PowerPoint</Application>
  <PresentationFormat>On-screen Show (16:9)</PresentationFormat>
  <Paragraphs>83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Courier</vt:lpstr>
      <vt:lpstr>Courier New</vt:lpstr>
      <vt:lpstr>Times New Roman</vt:lpstr>
      <vt:lpstr>Wingdings</vt:lpstr>
      <vt:lpstr>VCU Egr Gold Angle </vt:lpstr>
      <vt:lpstr>Week 13 – Monday</vt:lpstr>
      <vt:lpstr>Housekeeping</vt:lpstr>
      <vt:lpstr>Project phase 1 evaluation</vt:lpstr>
      <vt:lpstr>PowerPoint Presentation</vt:lpstr>
      <vt:lpstr>WITH  - a real life saver!</vt:lpstr>
      <vt:lpstr>WITH statement</vt:lpstr>
      <vt:lpstr>WITH statement</vt:lpstr>
      <vt:lpstr>Homework 5 – Moving forward</vt:lpstr>
      <vt:lpstr>Homework 5</vt:lpstr>
      <vt:lpstr>Phase 2 – semester project</vt:lpstr>
      <vt:lpstr>Phase 2 Project </vt:lpstr>
      <vt:lpstr>Phase 2 Project – tips and tricks</vt:lpstr>
      <vt:lpstr>Phase 2 Project</vt:lpstr>
      <vt:lpstr>Phase 2 Project - FileZilla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508 Database Theory</dc:title>
  <dc:creator>Alberto Cano Rojas</dc:creator>
  <cp:lastModifiedBy>John Leonard</cp:lastModifiedBy>
  <cp:revision>486</cp:revision>
  <dcterms:created xsi:type="dcterms:W3CDTF">2016-04-01T17:42:41Z</dcterms:created>
  <dcterms:modified xsi:type="dcterms:W3CDTF">2022-11-14T18:28:20Z</dcterms:modified>
</cp:coreProperties>
</file>