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350" r:id="rId2"/>
    <p:sldId id="351" r:id="rId3"/>
    <p:sldId id="406" r:id="rId4"/>
    <p:sldId id="407" r:id="rId5"/>
  </p:sldIdLst>
  <p:sldSz cx="9144000" cy="5143500" type="screen16x9"/>
  <p:notesSz cx="7315200" cy="96012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berto Cano Rojas" initials="ACR" lastIdx="1" clrIdx="0">
    <p:extLst>
      <p:ext uri="{19B8F6BF-5375-455C-9EA6-DF929625EA0E}">
        <p15:presenceInfo xmlns:p15="http://schemas.microsoft.com/office/powerpoint/2012/main" userId="f9ba21103eb644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1E8F2"/>
    <a:srgbClr val="F0F0F0"/>
    <a:srgbClr val="E2E2E2"/>
    <a:srgbClr val="FEBE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51" autoAdjust="0"/>
    <p:restoredTop sz="77381" autoAdjust="0"/>
  </p:normalViewPr>
  <p:slideViewPr>
    <p:cSldViewPr snapToGrid="0" snapToObjects="1">
      <p:cViewPr varScale="1">
        <p:scale>
          <a:sx n="86" d="100"/>
          <a:sy n="86" d="100"/>
        </p:scale>
        <p:origin x="470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72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D0B49E-D587-4D05-9A27-3AEC517179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050D4-E039-465F-B72C-CC8A7311291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0B6880E2-0A2B-40C6-A465-19E434308345}" type="datetimeFigureOut">
              <a:rPr lang="en-US" altLang="en-US"/>
              <a:pPr/>
              <a:t>12/5/2022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262D0BC-2A47-4A32-B613-836DCCE55E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E6856CD-48CD-4489-9149-0CA79815B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52676-18C4-4D23-A85D-54CD22CC0E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AF1E0-10D3-45CC-9D1A-9C40A314A5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D0AC947F-BBC7-4FDB-A6DB-1EC6A7310C3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ER model is a way of modeling the needs of the database that is close to the user/enterprise.</a:t>
            </a:r>
            <a:r>
              <a:rPr lang="en-US" baseline="0" dirty="0"/>
              <a:t> It’s a first step at understanding the user requirements and is easy for the end users to understand so it facilitates communication.</a:t>
            </a:r>
          </a:p>
          <a:p>
            <a:r>
              <a:rPr lang="en-US" baseline="0" dirty="0"/>
              <a:t>Importance of getting the data model right </a:t>
            </a:r>
            <a:r>
              <a:rPr lang="mr-IN" baseline="0" dirty="0"/>
              <a:t>–</a:t>
            </a:r>
            <a:r>
              <a:rPr lang="en-US" baseline="0" dirty="0"/>
              <a:t> can change physical design later, but to change the logical design would disrupt the way data is used.</a:t>
            </a:r>
          </a:p>
          <a:p>
            <a:r>
              <a:rPr lang="en-US" sz="1500" b="1" dirty="0"/>
              <a:t>The two major things to avoid are duplication and missing information.</a:t>
            </a:r>
            <a:endParaRPr sz="1500" b="1" dirty="0"/>
          </a:p>
        </p:txBody>
      </p:sp>
    </p:spTree>
    <p:extLst>
      <p:ext uri="{BB962C8B-B14F-4D97-AF65-F5344CB8AC3E}">
        <p14:creationId xmlns:p14="http://schemas.microsoft.com/office/powerpoint/2010/main" val="3877398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4375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4413"/>
            <a:ext cx="8229600" cy="5692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32B19-A713-48CC-82DF-E235875C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3AAF2CD-CD50-496D-B8A2-C830B3FD90BE}" type="datetimeFigureOut">
              <a:rPr lang="en-US" altLang="en-US"/>
              <a:pPr/>
              <a:t>12/5/2022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E6575-32BF-478F-B1BE-86690D95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7B678-04D4-4C51-9585-720B5BFD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FE7A501-9708-49D7-92B2-5A90739208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930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42259"/>
            <a:ext cx="2057400" cy="40519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2259"/>
            <a:ext cx="6019800" cy="40519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5F906-B2D5-495A-A3E5-B3DB1FE2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A581232-05E3-4565-A109-6D5A8552B72E}" type="datetimeFigureOut">
              <a:rPr lang="en-US" altLang="en-US"/>
              <a:pPr/>
              <a:t>12/5/2022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FEB8B-064B-4403-8E7D-A2DD5E41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4A211-D0CA-4BCE-B639-1CCD5560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945BA9A-77E9-4722-8F9F-335EF1D830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439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391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287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293" y="962845"/>
            <a:ext cx="8699081" cy="40839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310EE6E-D9C3-46C7-B19D-1D899B7DE1A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457199"/>
            <a:ext cx="9144000" cy="568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813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088162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CMSC 508 – Database Theory</a:t>
            </a:r>
          </a:p>
        </p:txBody>
      </p:sp>
    </p:spTree>
    <p:extLst>
      <p:ext uri="{BB962C8B-B14F-4D97-AF65-F5344CB8AC3E}">
        <p14:creationId xmlns:p14="http://schemas.microsoft.com/office/powerpoint/2010/main" val="398506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199"/>
            <a:ext cx="8229600" cy="6064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063624"/>
            <a:ext cx="4038600" cy="39884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063624"/>
            <a:ext cx="4038600" cy="39884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665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9097"/>
            <a:ext cx="8229600" cy="57452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31950"/>
            <a:ext cx="4040188" cy="34324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1631950"/>
            <a:ext cx="4041775" cy="34324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410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9097"/>
            <a:ext cx="8229600" cy="5745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DF8B361-5F7C-4DFA-BFF9-C202F5FDD7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30D67D1-57DC-4F9D-BAA3-85BE1639ED2E}" type="datetimeFigureOut">
              <a:rPr lang="en-US" altLang="en-US"/>
              <a:pPr/>
              <a:t>12/5/2022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A0545F0-089F-41C6-A9CF-E6DDE48D1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81C5EFA-6EC5-4D97-B52D-20918D9F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2ABABE-5C4C-4235-A1E6-635B63BC92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916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919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4414"/>
            <a:ext cx="3008313" cy="7655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94414"/>
            <a:ext cx="5111750" cy="40998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59957"/>
            <a:ext cx="3008313" cy="33342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53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184F684-30B3-4C84-8021-1760B6F1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D6583B9-C184-4857-930E-87FF06E831AF}" type="datetimeFigureOut">
              <a:rPr lang="en-US" altLang="en-US"/>
              <a:pPr/>
              <a:t>12/5/2022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338765-6CE7-47D8-AE36-939F5799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C7454BE-751A-4F24-B038-9B423A22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99679F7-C118-489A-89EE-05BA6BC068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597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>
            <a:extLst>
              <a:ext uri="{FF2B5EF4-FFF2-40B4-BE49-F238E27FC236}">
                <a16:creationId xmlns:a16="http://schemas.microsoft.com/office/drawing/2014/main" id="{2365D9B5-E510-4476-AF80-39A6CDFE11D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457199"/>
            <a:ext cx="9144000" cy="568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4099" name="Text Placeholder 2">
            <a:extLst>
              <a:ext uri="{FF2B5EF4-FFF2-40B4-BE49-F238E27FC236}">
                <a16:creationId xmlns:a16="http://schemas.microsoft.com/office/drawing/2014/main" id="{571DB1BA-BC1A-48ED-83C9-803FB1EEA2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025769"/>
            <a:ext cx="8229600" cy="4117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9D91B1-75CA-448B-9C69-D03AFD557F16}"/>
              </a:ext>
            </a:extLst>
          </p:cNvPr>
          <p:cNvSpPr/>
          <p:nvPr userDrawn="1"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D7340A-72B6-444A-B9F6-61FA2438F517}"/>
              </a:ext>
            </a:extLst>
          </p:cNvPr>
          <p:cNvSpPr txBox="1"/>
          <p:nvPr userDrawn="1"/>
        </p:nvSpPr>
        <p:spPr>
          <a:xfrm>
            <a:off x="238125" y="43934"/>
            <a:ext cx="297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 Theory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CF71D4-B7C8-4362-BA75-C5D164D0B7D1}"/>
              </a:ext>
            </a:extLst>
          </p:cNvPr>
          <p:cNvSpPr txBox="1"/>
          <p:nvPr userDrawn="1"/>
        </p:nvSpPr>
        <p:spPr>
          <a:xfrm>
            <a:off x="6733965" y="439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Procedures and Views</a:t>
            </a:r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CFDFF534-CE36-4DA8-AD78-BAD7D0100E91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txStyles>
    <p:titleStyle>
      <a:lvl1pPr algn="ctr" defTabSz="457200" rtl="0" fontAlgn="base">
        <a:lnSpc>
          <a:spcPts val="3000"/>
        </a:lnSpc>
        <a:spcBef>
          <a:spcPct val="0"/>
        </a:spcBef>
        <a:spcAft>
          <a:spcPct val="0"/>
        </a:spcAft>
        <a:defRPr sz="3600" kern="1200" baseline="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0" indent="-342900" algn="l" defTabSz="457200" rtl="0" fontAlgn="base"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640080" indent="-285750" algn="l" defTabSz="457200" rtl="0" fontAlgn="base">
        <a:spcBef>
          <a:spcPts val="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914400" indent="-228600" algn="l" defTabSz="457200" rtl="0" fontAlgn="base"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43000" indent="-228600" algn="l" defTabSz="457200" rtl="0" fontAlgn="base">
        <a:spcBef>
          <a:spcPts val="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371600" indent="-228600" algn="l" defTabSz="457200" rtl="0" fontAlgn="base">
        <a:spcBef>
          <a:spcPts val="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0635" y="505441"/>
            <a:ext cx="218979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b="1" spc="-296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500" b="1" spc="-12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500" b="1" spc="-139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500" b="1" spc="-293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500" b="1" spc="-2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508</a:t>
            </a:r>
            <a:r>
              <a:rPr sz="15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98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1500" b="1" spc="-86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500" b="1" spc="-19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500" b="1" spc="-26" dirty="0">
                <a:solidFill>
                  <a:srgbClr val="FFFFFF"/>
                </a:solidFill>
                <a:latin typeface="Times New Roman"/>
                <a:cs typeface="Times New Roman"/>
              </a:rPr>
              <a:t>ba</a:t>
            </a:r>
            <a:r>
              <a:rPr sz="1500" b="1" spc="1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500" b="1" spc="86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500" b="1" spc="-2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263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500" b="1" spc="-34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1500" b="1" spc="6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500" b="1" spc="71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500" b="1" spc="-139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5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CDFE75-99F2-483B-98C2-349046195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16 – Wednesday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87D56ED-4668-4FF4-86F9-8065AEC7E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</p:spPr>
        <p:txBody>
          <a:bodyPr/>
          <a:lstStyle/>
          <a:p>
            <a:r>
              <a:rPr lang="en-US" dirty="0"/>
              <a:t>CMSC 508 – Project and final work session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8826500" y="6505575"/>
            <a:ext cx="317500" cy="296863"/>
          </a:xfrm>
          <a:prstGeom prst="rect">
            <a:avLst/>
          </a:prstGeom>
          <a:ln w="12700">
            <a:miter lim="4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A8A8A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235"/>
            <a:fld id="{81D60167-4931-47E6-BA6A-407CBD079E47}" type="slidenum">
              <a:rPr lang="en-US" spc="5" smtClean="0"/>
              <a:pPr marL="102235"/>
              <a:t>1</a:t>
            </a:fld>
            <a:endParaRPr spc="4" dirty="0"/>
          </a:p>
        </p:txBody>
      </p:sp>
    </p:spTree>
    <p:extLst>
      <p:ext uri="{BB962C8B-B14F-4D97-AF65-F5344CB8AC3E}">
        <p14:creationId xmlns:p14="http://schemas.microsoft.com/office/powerpoint/2010/main" val="353023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B3207-AE0B-4C5D-970A-7DC10EAAB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No in-class final – Homework 6 is now Final Project</a:t>
            </a:r>
          </a:p>
          <a:p>
            <a:r>
              <a:rPr lang="en-US" sz="2400" dirty="0"/>
              <a:t>Final project due Monday, 12/12</a:t>
            </a:r>
          </a:p>
          <a:p>
            <a:r>
              <a:rPr lang="en-US" sz="2400" dirty="0"/>
              <a:t>Phase 2 semester project – Due Monday, 12/12</a:t>
            </a:r>
          </a:p>
          <a:p>
            <a:r>
              <a:rPr lang="en-US" sz="2400" dirty="0"/>
              <a:t>Phase 2 project rubric posted</a:t>
            </a:r>
          </a:p>
          <a:p>
            <a:r>
              <a:rPr lang="en-US" sz="2400" dirty="0"/>
              <a:t>Course evaluations are now open!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0C4F7-8885-4465-9C8F-86B3166E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53D442-7E03-4878-B4C6-80D7E111E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41511"/>
            <a:ext cx="9144000" cy="220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4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5F05C7-A9A2-4D17-BC93-0D1A2D5DB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Phase projects and </a:t>
            </a:r>
          </a:p>
          <a:p>
            <a:r>
              <a:rPr lang="en-US" dirty="0"/>
              <a:t>Final project questions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4ED863-1BCB-49C4-A243-29193C92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tonight</a:t>
            </a:r>
          </a:p>
        </p:txBody>
      </p:sp>
    </p:spTree>
    <p:extLst>
      <p:ext uri="{BB962C8B-B14F-4D97-AF65-F5344CB8AC3E}">
        <p14:creationId xmlns:p14="http://schemas.microsoft.com/office/powerpoint/2010/main" val="73705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C6AF82-357E-4EC7-8E65-3AC554680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algn="ctr">
              <a:buNone/>
            </a:pPr>
            <a:endParaRPr lang="en-US" i="1" dirty="0"/>
          </a:p>
          <a:p>
            <a:pPr indent="0" algn="ctr">
              <a:buNone/>
            </a:pPr>
            <a:endParaRPr lang="en-US" i="1" dirty="0"/>
          </a:p>
          <a:p>
            <a:pPr indent="0" algn="ctr">
              <a:buNone/>
            </a:pPr>
            <a:r>
              <a:rPr lang="en-US" i="1"/>
              <a:t>This </a:t>
            </a:r>
            <a:r>
              <a:rPr lang="en-US" i="1" dirty="0"/>
              <a:t>is the last slide:</a:t>
            </a:r>
            <a:br>
              <a:rPr lang="en-US" i="1" dirty="0"/>
            </a:br>
            <a:r>
              <a:rPr lang="en-US" i="1" dirty="0"/>
              <a:t>class time is spent on the computer, demonstrating code and answering questions.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439597-532A-4A88-A870-8CA0E5707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 tonight</a:t>
            </a:r>
          </a:p>
        </p:txBody>
      </p:sp>
    </p:spTree>
    <p:extLst>
      <p:ext uri="{BB962C8B-B14F-4D97-AF65-F5344CB8AC3E}">
        <p14:creationId xmlns:p14="http://schemas.microsoft.com/office/powerpoint/2010/main" val="577925665"/>
      </p:ext>
    </p:extLst>
  </p:cSld>
  <p:clrMapOvr>
    <a:masterClrMapping/>
  </p:clrMapOvr>
</p:sld>
</file>

<file path=ppt/theme/theme1.xml><?xml version="1.0" encoding="utf-8"?>
<a:theme xmlns:a="http://schemas.openxmlformats.org/drawingml/2006/main" name="VCU Egr Gold Angle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2625</TotalTime>
  <Words>170</Words>
  <Application>Microsoft Office PowerPoint</Application>
  <PresentationFormat>On-screen Show (16:9)</PresentationFormat>
  <Paragraphs>21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VCU Egr Gold Angle </vt:lpstr>
      <vt:lpstr>Week 16 – Wednesday</vt:lpstr>
      <vt:lpstr>Housekeeping</vt:lpstr>
      <vt:lpstr>Topics tonight</vt:lpstr>
      <vt:lpstr>Activities tonight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CMSC 508 Database Theory</dc:title>
  <dc:creator>Alberto Cano Rojas</dc:creator>
  <cp:lastModifiedBy>John Leonard</cp:lastModifiedBy>
  <cp:revision>507</cp:revision>
  <cp:lastPrinted>2022-12-05T19:58:30Z</cp:lastPrinted>
  <dcterms:created xsi:type="dcterms:W3CDTF">2016-04-01T17:42:41Z</dcterms:created>
  <dcterms:modified xsi:type="dcterms:W3CDTF">2022-12-05T20:00:45Z</dcterms:modified>
</cp:coreProperties>
</file>