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60" r:id="rId4"/>
    <p:sldId id="283" r:id="rId5"/>
    <p:sldId id="314" r:id="rId6"/>
    <p:sldId id="315" r:id="rId7"/>
    <p:sldId id="317" r:id="rId8"/>
    <p:sldId id="318" r:id="rId9"/>
    <p:sldId id="319" r:id="rId10"/>
    <p:sldId id="316" r:id="rId11"/>
    <p:sldId id="320" r:id="rId12"/>
    <p:sldId id="297" r:id="rId13"/>
    <p:sldId id="322" r:id="rId14"/>
    <p:sldId id="321" r:id="rId15"/>
    <p:sldId id="323" r:id="rId16"/>
    <p:sldId id="329" r:id="rId17"/>
    <p:sldId id="330" r:id="rId18"/>
    <p:sldId id="331" r:id="rId19"/>
    <p:sldId id="332" r:id="rId20"/>
    <p:sldId id="324" r:id="rId21"/>
    <p:sldId id="328" r:id="rId22"/>
    <p:sldId id="333" r:id="rId23"/>
    <p:sldId id="335" r:id="rId24"/>
    <p:sldId id="334" r:id="rId25"/>
    <p:sldId id="300" r:id="rId26"/>
    <p:sldId id="325" r:id="rId27"/>
    <p:sldId id="327" r:id="rId28"/>
    <p:sldId id="312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768"/>
    <a:srgbClr val="A87635"/>
    <a:srgbClr val="4F9735"/>
    <a:srgbClr val="005D1E"/>
    <a:srgbClr val="94C93D"/>
    <a:srgbClr val="FEF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3" autoAdjust="0"/>
    <p:restoredTop sz="94660"/>
  </p:normalViewPr>
  <p:slideViewPr>
    <p:cSldViewPr>
      <p:cViewPr varScale="1">
        <p:scale>
          <a:sx n="91" d="100"/>
          <a:sy n="91" d="100"/>
        </p:scale>
        <p:origin x="90" y="78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2F4C-9EA6-40DC-A65A-05685A38078C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F785-BF2A-4520-8DA8-48BFEFDDD5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2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F785-BF2A-4520-8DA8-48BFEFDDD5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4F785-BF2A-4520-8DA8-48BFEFDDD5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3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60653"/>
            <a:ext cx="4788024" cy="4388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0" y="4934642"/>
            <a:ext cx="6228184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>
            <a:off x="8748464" y="4934642"/>
            <a:ext cx="395536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746153" y="4900920"/>
            <a:ext cx="403309" cy="27699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fld id="{0C913308-F349-4B6D-A68A-DD1791B4A57B}" type="slidenum">
              <a:rPr lang="zh-CN" alt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3576" y="219869"/>
            <a:ext cx="4049679" cy="5040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defRPr lang="zh-CN" altLang="en-US" sz="2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232376" y="4872831"/>
            <a:ext cx="2516088" cy="30777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1200" b="0" dirty="0">
                <a:solidFill>
                  <a:srgbClr val="A87635"/>
                </a:solidFill>
              </a:rPr>
              <a:t>步进电机数字控制课程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934642"/>
            <a:ext cx="6228184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8748464" y="4934642"/>
            <a:ext cx="395536" cy="209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746153" y="4900920"/>
            <a:ext cx="403309" cy="27699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fld id="{0C913308-F349-4B6D-A68A-DD1791B4A57B}" type="slidenum">
              <a:rPr lang="zh-CN" altLang="en-US" sz="1000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232376" y="4872831"/>
            <a:ext cx="2516088" cy="30777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1200" b="0" dirty="0">
                <a:solidFill>
                  <a:srgbClr val="A87635"/>
                </a:solidFill>
              </a:rPr>
              <a:t>智能扫地机器人</a:t>
            </a:r>
          </a:p>
        </p:txBody>
      </p:sp>
    </p:spTree>
    <p:extLst>
      <p:ext uri="{BB962C8B-B14F-4D97-AF65-F5344CB8AC3E}">
        <p14:creationId xmlns:p14="http://schemas.microsoft.com/office/powerpoint/2010/main" val="38844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254"/>
            <a:ext cx="9144000" cy="5174754"/>
          </a:xfrm>
          <a:prstGeom prst="rect">
            <a:avLst/>
          </a:prstGeom>
          <a:gradFill flip="none" rotWithShape="1">
            <a:gsLst>
              <a:gs pos="513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文本框 4"/>
          <p:cNvSpPr txBox="1"/>
          <p:nvPr/>
        </p:nvSpPr>
        <p:spPr>
          <a:xfrm>
            <a:off x="179512" y="3363838"/>
            <a:ext cx="8567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步进电机数字控制实验</a:t>
            </a:r>
          </a:p>
        </p:txBody>
      </p:sp>
      <p:sp>
        <p:nvSpPr>
          <p:cNvPr id="518" name="文本框 16"/>
          <p:cNvSpPr txBox="1"/>
          <p:nvPr/>
        </p:nvSpPr>
        <p:spPr>
          <a:xfrm>
            <a:off x="899592" y="4154882"/>
            <a:ext cx="693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浙江大学机械工程学院  李坰其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462311-9D75-483A-8D59-A387D90E713E}"/>
              </a:ext>
            </a:extLst>
          </p:cNvPr>
          <p:cNvGrpSpPr/>
          <p:nvPr/>
        </p:nvGrpSpPr>
        <p:grpSpPr>
          <a:xfrm>
            <a:off x="0" y="0"/>
            <a:ext cx="9293968" cy="2908056"/>
            <a:chOff x="0" y="0"/>
            <a:chExt cx="9293968" cy="29080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C290B6-8C50-48E9-9E7B-8F216196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77408" cy="290805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8921D3D-A478-4FB5-9892-97C13D0E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0"/>
              <a:ext cx="3353816" cy="290805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28D674F-F58E-46F1-BB6E-058CCDBA9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409" y="0"/>
              <a:ext cx="2108252" cy="2908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394942"/>
      </p:ext>
    </p:extLst>
  </p:cSld>
  <p:clrMapOvr>
    <a:masterClrMapping/>
  </p:clrMapOvr>
  <p:extLst>
    <p:ext uri="{E180D4A7-C9FB-4DFB-919C-405C955672EB}">
      <p14:showEvtLst xmlns:p14="http://schemas.microsoft.com/office/powerpoint/2010/main">
        <p14:playEvt time="0" objId="1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180677" y="915566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步进电机控制器</a:t>
            </a:r>
          </a:p>
        </p:txBody>
      </p:sp>
      <p:pic>
        <p:nvPicPr>
          <p:cNvPr id="4" name="图片 3" descr="查看源图像">
            <a:extLst>
              <a:ext uri="{FF2B5EF4-FFF2-40B4-BE49-F238E27FC236}">
                <a16:creationId xmlns:a16="http://schemas.microsoft.com/office/drawing/2014/main" id="{3514545B-1F94-4ACA-8F27-6025836FE9BC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92" b="92607" l="13786" r="844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8" t="6747" r="13265" b="6189"/>
          <a:stretch/>
        </p:blipFill>
        <p:spPr bwMode="auto">
          <a:xfrm>
            <a:off x="323528" y="1509395"/>
            <a:ext cx="1811655" cy="2124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查看源图像">
            <a:extLst>
              <a:ext uri="{FF2B5EF4-FFF2-40B4-BE49-F238E27FC236}">
                <a16:creationId xmlns:a16="http://schemas.microsoft.com/office/drawing/2014/main" id="{7E6C5C74-1598-46E6-8D9F-7A6317B53DBD}"/>
              </a:ext>
            </a:extLst>
          </p:cNvPr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900" b="86100" l="1700" r="97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15170" r="7416" b="18854"/>
          <a:stretch/>
        </p:blipFill>
        <p:spPr bwMode="auto">
          <a:xfrm>
            <a:off x="2261448" y="1626167"/>
            <a:ext cx="2321495" cy="20079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9280F5-C6D9-43C9-875A-C51D994B34AC}"/>
              </a:ext>
            </a:extLst>
          </p:cNvPr>
          <p:cNvSpPr txBox="1"/>
          <p:nvPr/>
        </p:nvSpPr>
        <p:spPr>
          <a:xfrm>
            <a:off x="394370" y="3836832"/>
            <a:ext cx="188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TMC2208</a:t>
            </a:r>
          </a:p>
          <a:p>
            <a:pPr algn="ctr"/>
            <a:r>
              <a:rPr lang="zh-CN" altLang="en-US" sz="2400" dirty="0"/>
              <a:t>直插式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18C5A-EFD3-4199-9792-8F760CA51451}"/>
              </a:ext>
            </a:extLst>
          </p:cNvPr>
          <p:cNvSpPr txBox="1"/>
          <p:nvPr/>
        </p:nvSpPr>
        <p:spPr>
          <a:xfrm>
            <a:off x="2943955" y="383062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DM542</a:t>
            </a:r>
          </a:p>
          <a:p>
            <a:pPr algn="ctr"/>
            <a:r>
              <a:rPr lang="zh-CN" altLang="en-US" sz="2400" dirty="0"/>
              <a:t>集成式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4A450A7-A691-4BD3-945A-7FB0EADC63F3}"/>
              </a:ext>
            </a:extLst>
          </p:cNvPr>
          <p:cNvSpPr txBox="1">
            <a:spLocks/>
          </p:cNvSpPr>
          <p:nvPr/>
        </p:nvSpPr>
        <p:spPr>
          <a:xfrm>
            <a:off x="5212708" y="1203598"/>
            <a:ext cx="3599235" cy="3325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需要关注的参数：</a:t>
            </a:r>
            <a:endParaRPr lang="en-US" altLang="zh-CN" sz="2400" b="1" dirty="0"/>
          </a:p>
          <a:p>
            <a:r>
              <a:rPr lang="zh-CN" altLang="en-US" sz="2400" dirty="0"/>
              <a:t>输入电压、驱动电流</a:t>
            </a:r>
            <a:endParaRPr lang="en-US" altLang="zh-CN" sz="2400" dirty="0"/>
          </a:p>
          <a:p>
            <a:r>
              <a:rPr lang="zh-CN" altLang="en-US" sz="2400" dirty="0"/>
              <a:t>最大细分方式</a:t>
            </a:r>
            <a:endParaRPr lang="en-US" altLang="zh-CN" sz="2400" dirty="0"/>
          </a:p>
          <a:p>
            <a:r>
              <a:rPr lang="zh-CN" altLang="en-US" sz="2400" dirty="0"/>
              <a:t>是否带光耦隔离</a:t>
            </a:r>
            <a:endParaRPr lang="en-US" altLang="zh-CN" sz="2400" dirty="0"/>
          </a:p>
          <a:p>
            <a:r>
              <a:rPr lang="zh-CN" altLang="en-US" sz="2400" dirty="0"/>
              <a:t>是否带内部细分</a:t>
            </a:r>
            <a:endParaRPr lang="en-US" altLang="zh-CN" sz="2400" dirty="0"/>
          </a:p>
          <a:p>
            <a:r>
              <a:rPr lang="zh-CN" altLang="en-US" sz="2400" dirty="0"/>
              <a:t>散热条件</a:t>
            </a:r>
            <a:endParaRPr lang="en-US" altLang="zh-CN" sz="2400" dirty="0"/>
          </a:p>
          <a:p>
            <a:r>
              <a:rPr lang="zh-CN" altLang="en-US" sz="2400" dirty="0"/>
              <a:t>等等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80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180677" y="915566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步进电机控制器</a:t>
            </a:r>
          </a:p>
        </p:txBody>
      </p:sp>
      <p:pic>
        <p:nvPicPr>
          <p:cNvPr id="4" name="图片 3" descr="查看源图像">
            <a:extLst>
              <a:ext uri="{FF2B5EF4-FFF2-40B4-BE49-F238E27FC236}">
                <a16:creationId xmlns:a16="http://schemas.microsoft.com/office/drawing/2014/main" id="{3514545B-1F94-4ACA-8F27-6025836FE9BC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92" b="92607" l="13786" r="844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08" t="6747" r="13265" b="6189"/>
          <a:stretch/>
        </p:blipFill>
        <p:spPr bwMode="auto">
          <a:xfrm>
            <a:off x="323528" y="1509395"/>
            <a:ext cx="1811655" cy="2124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查看源图像">
            <a:extLst>
              <a:ext uri="{FF2B5EF4-FFF2-40B4-BE49-F238E27FC236}">
                <a16:creationId xmlns:a16="http://schemas.microsoft.com/office/drawing/2014/main" id="{7E6C5C74-1598-46E6-8D9F-7A6317B53DBD}"/>
              </a:ext>
            </a:extLst>
          </p:cNvPr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900" b="86100" l="1700" r="97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15170" r="7416" b="18854"/>
          <a:stretch/>
        </p:blipFill>
        <p:spPr bwMode="auto">
          <a:xfrm>
            <a:off x="2261448" y="1626167"/>
            <a:ext cx="2321495" cy="20079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9280F5-C6D9-43C9-875A-C51D994B34AC}"/>
              </a:ext>
            </a:extLst>
          </p:cNvPr>
          <p:cNvSpPr txBox="1"/>
          <p:nvPr/>
        </p:nvSpPr>
        <p:spPr>
          <a:xfrm>
            <a:off x="394370" y="3836832"/>
            <a:ext cx="188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TMC2208</a:t>
            </a:r>
          </a:p>
          <a:p>
            <a:pPr algn="ctr"/>
            <a:r>
              <a:rPr lang="zh-CN" altLang="en-US" sz="2400" dirty="0"/>
              <a:t>直插式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418C5A-EFD3-4199-9792-8F760CA51451}"/>
              </a:ext>
            </a:extLst>
          </p:cNvPr>
          <p:cNvSpPr txBox="1"/>
          <p:nvPr/>
        </p:nvSpPr>
        <p:spPr>
          <a:xfrm>
            <a:off x="2943955" y="383062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DM542</a:t>
            </a:r>
          </a:p>
          <a:p>
            <a:pPr algn="ctr"/>
            <a:r>
              <a:rPr lang="zh-CN" altLang="en-US" sz="2400" dirty="0"/>
              <a:t>集成式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4A450A7-A691-4BD3-945A-7FB0EADC63F3}"/>
              </a:ext>
            </a:extLst>
          </p:cNvPr>
          <p:cNvSpPr txBox="1">
            <a:spLocks/>
          </p:cNvSpPr>
          <p:nvPr/>
        </p:nvSpPr>
        <p:spPr>
          <a:xfrm>
            <a:off x="5212708" y="1203598"/>
            <a:ext cx="3599235" cy="3325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控制方式：</a:t>
            </a:r>
            <a:endParaRPr lang="en-US" altLang="zh-CN" sz="2400" b="1" dirty="0"/>
          </a:p>
          <a:p>
            <a:r>
              <a:rPr lang="en-US" altLang="zh-CN" sz="2400" dirty="0"/>
              <a:t>PUL</a:t>
            </a:r>
            <a:r>
              <a:rPr lang="zh-CN" altLang="en-US" sz="2400" dirty="0"/>
              <a:t>引脚（</a:t>
            </a:r>
            <a:r>
              <a:rPr lang="en-US" altLang="zh-CN" sz="2400" dirty="0"/>
              <a:t>pulse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发送脉冲</a:t>
            </a:r>
            <a:endParaRPr lang="en-US" altLang="zh-CN" sz="2400" dirty="0"/>
          </a:p>
          <a:p>
            <a:r>
              <a:rPr lang="en-US" altLang="zh-CN" sz="2400" dirty="0"/>
              <a:t>DIR</a:t>
            </a:r>
            <a:r>
              <a:rPr lang="zh-CN" altLang="en-US" sz="2400" dirty="0"/>
              <a:t>引脚（</a:t>
            </a:r>
            <a:r>
              <a:rPr lang="en-US" altLang="zh-CN" sz="2400" dirty="0"/>
              <a:t>direction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设置旋转方向</a:t>
            </a:r>
            <a:endParaRPr lang="en-US" altLang="zh-CN" sz="2400" dirty="0"/>
          </a:p>
          <a:p>
            <a:r>
              <a:rPr lang="en-US" altLang="zh-CN" sz="2400" dirty="0"/>
              <a:t>EN</a:t>
            </a:r>
            <a:r>
              <a:rPr lang="zh-CN" altLang="en-US" sz="2400" dirty="0"/>
              <a:t>引脚（</a:t>
            </a:r>
            <a:r>
              <a:rPr lang="en-US" altLang="zh-CN" sz="2400" dirty="0"/>
              <a:t>enable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设置使能</a:t>
            </a:r>
          </a:p>
        </p:txBody>
      </p:sp>
    </p:spTree>
    <p:extLst>
      <p:ext uri="{BB962C8B-B14F-4D97-AF65-F5344CB8AC3E}">
        <p14:creationId xmlns:p14="http://schemas.microsoft.com/office/powerpoint/2010/main" val="20773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-28575"/>
            <a:ext cx="3563888" cy="51720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94346" y="1629425"/>
            <a:ext cx="1777454" cy="1777454"/>
            <a:chOff x="7955868" y="1115493"/>
            <a:chExt cx="2376264" cy="2376264"/>
          </a:xfrm>
        </p:grpSpPr>
        <p:sp>
          <p:nvSpPr>
            <p:cNvPr id="31" name="椭圆 30"/>
            <p:cNvSpPr/>
            <p:nvPr/>
          </p:nvSpPr>
          <p:spPr>
            <a:xfrm>
              <a:off x="7955868" y="1115493"/>
              <a:ext cx="2376264" cy="2376264"/>
            </a:xfrm>
            <a:prstGeom prst="ellipse">
              <a:avLst/>
            </a:prstGeom>
            <a:solidFill>
              <a:srgbClr val="D7B7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568027" y="1635646"/>
              <a:ext cx="1151945" cy="1165006"/>
            </a:xfrm>
            <a:custGeom>
              <a:avLst/>
              <a:gdLst>
                <a:gd name="connsiteX0" fmla="*/ 430369 w 1151945"/>
                <a:gd name="connsiteY0" fmla="*/ 596704 h 1165006"/>
                <a:gd name="connsiteX1" fmla="*/ 430369 w 1151945"/>
                <a:gd name="connsiteY1" fmla="*/ 965619 h 1165006"/>
                <a:gd name="connsiteX2" fmla="*/ 725044 w 1151945"/>
                <a:gd name="connsiteY2" fmla="*/ 965619 h 1165006"/>
                <a:gd name="connsiteX3" fmla="*/ 725044 w 1151945"/>
                <a:gd name="connsiteY3" fmla="*/ 596704 h 1165006"/>
                <a:gd name="connsiteX4" fmla="*/ 579621 w 1151945"/>
                <a:gd name="connsiteY4" fmla="*/ 0 h 1165006"/>
                <a:gd name="connsiteX5" fmla="*/ 1151945 w 1151945"/>
                <a:gd name="connsiteY5" fmla="*/ 579621 h 1165006"/>
                <a:gd name="connsiteX6" fmla="*/ 976492 w 1151945"/>
                <a:gd name="connsiteY6" fmla="*/ 578510 h 1165006"/>
                <a:gd name="connsiteX7" fmla="*/ 976492 w 1151945"/>
                <a:gd name="connsiteY7" fmla="*/ 1165006 h 1165006"/>
                <a:gd name="connsiteX8" fmla="*/ 175454 w 1151945"/>
                <a:gd name="connsiteY8" fmla="*/ 1165006 h 1165006"/>
                <a:gd name="connsiteX9" fmla="*/ 175454 w 1151945"/>
                <a:gd name="connsiteY9" fmla="*/ 573436 h 1165006"/>
                <a:gd name="connsiteX10" fmla="*/ 0 w 1151945"/>
                <a:gd name="connsiteY10" fmla="*/ 572324 h 116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1945" h="1165006">
                  <a:moveTo>
                    <a:pt x="430369" y="596704"/>
                  </a:moveTo>
                  <a:lnTo>
                    <a:pt x="430369" y="965619"/>
                  </a:lnTo>
                  <a:lnTo>
                    <a:pt x="725044" y="965619"/>
                  </a:lnTo>
                  <a:lnTo>
                    <a:pt x="725044" y="596704"/>
                  </a:lnTo>
                  <a:close/>
                  <a:moveTo>
                    <a:pt x="579621" y="0"/>
                  </a:moveTo>
                  <a:lnTo>
                    <a:pt x="1151945" y="579621"/>
                  </a:lnTo>
                  <a:lnTo>
                    <a:pt x="976492" y="578510"/>
                  </a:lnTo>
                  <a:lnTo>
                    <a:pt x="976492" y="1165006"/>
                  </a:lnTo>
                  <a:lnTo>
                    <a:pt x="175454" y="1165006"/>
                  </a:lnTo>
                  <a:lnTo>
                    <a:pt x="175454" y="573436"/>
                  </a:lnTo>
                  <a:lnTo>
                    <a:pt x="0" y="572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9"/>
          <p:cNvSpPr txBox="1"/>
          <p:nvPr/>
        </p:nvSpPr>
        <p:spPr>
          <a:xfrm flipH="1">
            <a:off x="5551690" y="2139702"/>
            <a:ext cx="1901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单轴运动平台控制器设计</a:t>
            </a:r>
          </a:p>
        </p:txBody>
      </p:sp>
      <p:sp>
        <p:nvSpPr>
          <p:cNvPr id="13" name="Freeform 4"/>
          <p:cNvSpPr>
            <a:spLocks/>
          </p:cNvSpPr>
          <p:nvPr/>
        </p:nvSpPr>
        <p:spPr bwMode="auto">
          <a:xfrm>
            <a:off x="4603160" y="833628"/>
            <a:ext cx="1089892" cy="1089648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5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6" y="921940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5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0" tIns="60958" rIns="0" bIns="609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en-US" sz="3700" kern="0" dirty="0">
              <a:solidFill>
                <a:srgbClr val="5A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5048842" y="1393062"/>
            <a:ext cx="2907534" cy="2906880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5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6" y="921940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5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D7B768"/>
          </a:solidFill>
          <a:ln w="3175" cap="flat" cmpd="sng" algn="ctr">
            <a:noFill/>
            <a:prstDash val="solid"/>
          </a:ln>
          <a:effectLst/>
        </p:spPr>
        <p:txBody>
          <a:bodyPr lIns="0" tIns="60958" rIns="0" bIns="609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en-US" sz="3700" kern="0" dirty="0">
              <a:solidFill>
                <a:srgbClr val="5A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7550" y="1201258"/>
            <a:ext cx="7545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5400000" algn="t" rotWithShape="0">
                    <a:sysClr val="window" lastClr="FFFFFF">
                      <a:alpha val="73000"/>
                    </a:sysClr>
                  </a:outerShdw>
                </a:effectLst>
                <a:uLnTx/>
                <a:uFillTx/>
                <a:latin typeface="+mj-lt"/>
                <a:ea typeface="+mj-ea"/>
                <a:cs typeface="Times New Roman" pitchFamily="18" charset="0"/>
              </a:rPr>
              <a:t>02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dist="38100" dir="5400000" algn="t" rotWithShape="0">
                  <a:sysClr val="window" lastClr="FFFFFF">
                    <a:alpha val="73000"/>
                  </a:sysClr>
                </a:outerShdw>
              </a:effectLst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62832" y="230559"/>
            <a:ext cx="1313407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我的</a:t>
            </a:r>
            <a:r>
              <a:rPr lang="zh-CN" altLang="en-US" sz="2000" b="1" dirty="0">
                <a:solidFill>
                  <a:srgbClr val="D7B768"/>
                </a:solidFill>
              </a:rPr>
              <a:t>目录</a:t>
            </a:r>
            <a:endParaRPr lang="zh-CN" altLang="en-US" sz="3200" b="1" dirty="0">
              <a:solidFill>
                <a:srgbClr val="D7B7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4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95536" y="968321"/>
            <a:ext cx="8064896" cy="42073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数控系统中的一个轴，需要包含支撑结构部分（比如滚珠轴承、直线轴承、圆导轨、方导轨）、传动部分（原动机，运动副、执行器）、原点（限位开关）。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单轴控制的内容：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）回零点及零点补偿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）单轴位置控制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）单轴速度控制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6ADCCE-7A96-4F72-952F-3D5E98C7A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11710"/>
            <a:ext cx="3384376" cy="26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179512" y="1779662"/>
            <a:ext cx="2592288" cy="20162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步进电机控制</a:t>
            </a:r>
            <a:endParaRPr lang="en-US" altLang="zh-CN" sz="2400" dirty="0"/>
          </a:p>
          <a:p>
            <a:r>
              <a:rPr lang="zh-CN" altLang="en-US" sz="2400" dirty="0"/>
              <a:t>以一定的速度给步进电机驱动器发送脉冲即可实现转动。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41B3AC-5A07-4F68-875B-BD3BD4DD211B}"/>
              </a:ext>
            </a:extLst>
          </p:cNvPr>
          <p:cNvSpPr txBox="1">
            <a:spLocks/>
          </p:cNvSpPr>
          <p:nvPr/>
        </p:nvSpPr>
        <p:spPr>
          <a:xfrm>
            <a:off x="2843808" y="719939"/>
            <a:ext cx="6300192" cy="42793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#define PUL 10                      //</a:t>
            </a:r>
            <a:r>
              <a:rPr lang="zh-CN" altLang="zh-CN" sz="1800" dirty="0"/>
              <a:t>定义脉冲引脚为</a:t>
            </a:r>
            <a:r>
              <a:rPr lang="en-US" altLang="zh-CN" sz="1800" dirty="0"/>
              <a:t>10</a:t>
            </a:r>
            <a:r>
              <a:rPr lang="zh-CN" altLang="zh-CN" sz="1800" dirty="0"/>
              <a:t>号引脚</a:t>
            </a:r>
          </a:p>
          <a:p>
            <a:r>
              <a:rPr lang="en-US" altLang="zh-CN" sz="1800" dirty="0"/>
              <a:t>#define DIR 11                      //</a:t>
            </a:r>
            <a:r>
              <a:rPr lang="zh-CN" altLang="zh-CN" sz="1800" dirty="0"/>
              <a:t>定义方向引脚为</a:t>
            </a:r>
            <a:r>
              <a:rPr lang="en-US" altLang="zh-CN" sz="1800" dirty="0"/>
              <a:t>11</a:t>
            </a:r>
            <a:r>
              <a:rPr lang="zh-CN" altLang="zh-CN" sz="1800" dirty="0"/>
              <a:t>号引脚</a:t>
            </a:r>
          </a:p>
          <a:p>
            <a:r>
              <a:rPr lang="en-US" altLang="zh-CN" sz="1800" dirty="0"/>
              <a:t>void setup(){</a:t>
            </a:r>
            <a:endParaRPr lang="zh-CN" altLang="zh-CN" sz="1800" dirty="0"/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pinMode</a:t>
            </a:r>
            <a:r>
              <a:rPr lang="en-US" altLang="zh-CN" sz="1800" dirty="0"/>
              <a:t>(PUL,OUTPUT);   //</a:t>
            </a:r>
            <a:r>
              <a:rPr lang="zh-CN" altLang="zh-CN" sz="1800" dirty="0"/>
              <a:t>设置</a:t>
            </a:r>
            <a:r>
              <a:rPr lang="en-US" altLang="zh-CN" sz="1800" dirty="0"/>
              <a:t>pulse</a:t>
            </a:r>
            <a:r>
              <a:rPr lang="zh-CN" altLang="zh-CN" sz="1800" dirty="0"/>
              <a:t>引脚为输出模式</a:t>
            </a:r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pinMode</a:t>
            </a:r>
            <a:r>
              <a:rPr lang="en-US" altLang="zh-CN" sz="1800" dirty="0"/>
              <a:t>(DIR,OUTPUT);    //</a:t>
            </a:r>
            <a:r>
              <a:rPr lang="zh-CN" altLang="zh-CN" sz="1800" dirty="0"/>
              <a:t>设置方向引脚为输出模式</a:t>
            </a:r>
            <a:r>
              <a:rPr lang="en-US" altLang="zh-CN" sz="1800" dirty="0"/>
              <a:t>   </a:t>
            </a:r>
            <a:endParaRPr lang="zh-CN" altLang="zh-CN" sz="1800" dirty="0"/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digitalWrite</a:t>
            </a:r>
            <a:r>
              <a:rPr lang="en-US" altLang="zh-CN" sz="1800" dirty="0"/>
              <a:t>(DIR,HIGH);      //</a:t>
            </a:r>
            <a:r>
              <a:rPr lang="zh-CN" altLang="zh-CN" sz="1800" dirty="0"/>
              <a:t>设置方向引脚为高</a:t>
            </a:r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en-US" altLang="zh-CN" sz="1800" dirty="0"/>
              <a:t>void loop(){</a:t>
            </a:r>
            <a:endParaRPr lang="zh-CN" altLang="zh-CN" sz="1800" dirty="0"/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digitalWrite</a:t>
            </a:r>
            <a:r>
              <a:rPr lang="en-US" altLang="zh-CN" sz="1800" dirty="0"/>
              <a:t>(PUL,HIGH);     //</a:t>
            </a:r>
            <a:r>
              <a:rPr lang="zh-CN" altLang="zh-CN" sz="1800" dirty="0"/>
              <a:t>脉冲引脚写高电平</a:t>
            </a:r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delayMicroseconds</a:t>
            </a:r>
            <a:r>
              <a:rPr lang="en-US" altLang="zh-CN" sz="1800" dirty="0"/>
              <a:t>(200);   //</a:t>
            </a:r>
            <a:r>
              <a:rPr lang="zh-CN" altLang="zh-CN" sz="1800" dirty="0"/>
              <a:t>延时</a:t>
            </a:r>
            <a:r>
              <a:rPr lang="en-US" altLang="zh-CN" sz="1800" dirty="0"/>
              <a:t>200us</a:t>
            </a:r>
            <a:endParaRPr lang="zh-CN" altLang="zh-CN" sz="1800" dirty="0"/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digitalWrite</a:t>
            </a:r>
            <a:r>
              <a:rPr lang="en-US" altLang="zh-CN" sz="1800" dirty="0"/>
              <a:t>(PUL,LOW);      //</a:t>
            </a:r>
            <a:r>
              <a:rPr lang="zh-CN" altLang="zh-CN" sz="1800" dirty="0"/>
              <a:t>脉冲引脚写低电平</a:t>
            </a:r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delayMicroseconds</a:t>
            </a:r>
            <a:r>
              <a:rPr lang="en-US" altLang="zh-CN" sz="1800" dirty="0"/>
              <a:t>(200);   //</a:t>
            </a:r>
            <a:r>
              <a:rPr lang="zh-CN" altLang="zh-CN" sz="1800" dirty="0"/>
              <a:t>延时</a:t>
            </a:r>
            <a:r>
              <a:rPr lang="en-US" altLang="zh-CN" sz="1800" dirty="0"/>
              <a:t>200us</a:t>
            </a:r>
            <a:endParaRPr lang="zh-CN" altLang="zh-CN" sz="1800" dirty="0"/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24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95536" y="1203598"/>
            <a:ext cx="8064896" cy="28995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速度控制：以一定速度发送脉冲。</a:t>
            </a:r>
            <a:endParaRPr lang="en-US" altLang="zh-CN" sz="2400" dirty="0"/>
          </a:p>
          <a:p>
            <a:r>
              <a:rPr lang="zh-CN" altLang="en-US" sz="2400" dirty="0"/>
              <a:t>位置</a:t>
            </a:r>
            <a:r>
              <a:rPr lang="en-US" altLang="zh-CN" sz="2400" dirty="0"/>
              <a:t>——</a:t>
            </a:r>
            <a:r>
              <a:rPr lang="zh-CN" altLang="en-US" sz="2400" dirty="0"/>
              <a:t>速度控制：以一定速度发送指定数量的脉冲。</a:t>
            </a:r>
            <a:endParaRPr lang="en-US" altLang="zh-CN" sz="2400" dirty="0"/>
          </a:p>
          <a:p>
            <a:r>
              <a:rPr lang="zh-CN" altLang="en-US" sz="2400" dirty="0"/>
              <a:t>回零点：往零点方向匀速运行，直至触碰到零点开关停止</a:t>
            </a:r>
            <a:endParaRPr lang="en-US" altLang="zh-CN" sz="2400" dirty="0"/>
          </a:p>
          <a:p>
            <a:r>
              <a:rPr lang="zh-CN" altLang="en-US" sz="2400" dirty="0"/>
              <a:t>回零点的优化：先远离零点运行一小段距离，然后以比较快速度回零点，触碰到开关后远离零点一小段，再以慢速回零点（思考原因）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89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23528" y="987574"/>
            <a:ext cx="8640960" cy="2088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定时器的使用：如果使用</a:t>
            </a:r>
            <a:r>
              <a:rPr lang="en-US" altLang="zh-CN" sz="2400" dirty="0"/>
              <a:t>delay()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delayMicroseconds</a:t>
            </a:r>
            <a:r>
              <a:rPr lang="en-US" altLang="zh-CN" sz="2400" dirty="0"/>
              <a:t>()</a:t>
            </a:r>
            <a:r>
              <a:rPr lang="zh-CN" altLang="en-US" sz="2400" dirty="0"/>
              <a:t>进行延时，将会完全占用</a:t>
            </a:r>
            <a:r>
              <a:rPr lang="en-US" altLang="zh-CN" sz="2400" dirty="0"/>
              <a:t>CPU</a:t>
            </a:r>
            <a:r>
              <a:rPr lang="zh-CN" altLang="en-US" sz="2400" dirty="0"/>
              <a:t>的资源。但多数情况在电机控制时需要多轴控制，接收数据，数据运算，所以使用</a:t>
            </a:r>
            <a:r>
              <a:rPr lang="en-US" altLang="zh-CN" sz="2400" dirty="0"/>
              <a:t>delay</a:t>
            </a:r>
            <a:r>
              <a:rPr lang="zh-CN" altLang="en-US" sz="2400" dirty="0"/>
              <a:t>函数是一种非常不经济的选择。</a:t>
            </a:r>
            <a:endParaRPr lang="en-US" altLang="zh-CN" sz="2400" dirty="0"/>
          </a:p>
          <a:p>
            <a:r>
              <a:rPr lang="zh-CN" altLang="en-US" sz="2400" dirty="0"/>
              <a:t>改用定时器进行定时发送脉冲可以解决该问题。</a:t>
            </a:r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9D57D89-30F0-452D-BD71-BC36688AAD79}"/>
              </a:ext>
            </a:extLst>
          </p:cNvPr>
          <p:cNvSpPr txBox="1">
            <a:spLocks/>
          </p:cNvSpPr>
          <p:nvPr/>
        </p:nvSpPr>
        <p:spPr>
          <a:xfrm>
            <a:off x="251520" y="3111810"/>
            <a:ext cx="8640960" cy="14761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定时器的结构：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）分频器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）加一计数器（我们使用</a:t>
            </a:r>
            <a:r>
              <a:rPr lang="en-US" altLang="zh-CN" sz="2400" dirty="0"/>
              <a:t>16</a:t>
            </a:r>
            <a:r>
              <a:rPr lang="zh-CN" altLang="en-US" sz="2400" dirty="0"/>
              <a:t>位计数器）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3825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D7F543-402D-419C-8AF2-98537C908809}"/>
              </a:ext>
            </a:extLst>
          </p:cNvPr>
          <p:cNvPicPr/>
          <p:nvPr/>
        </p:nvPicPr>
        <p:blipFill rotWithShape="1">
          <a:blip r:embed="rId2"/>
          <a:srcRect b="72993"/>
          <a:stretch/>
        </p:blipFill>
        <p:spPr>
          <a:xfrm>
            <a:off x="0" y="700521"/>
            <a:ext cx="9144000" cy="1710501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9D57D89-30F0-452D-BD71-BC36688AAD79}"/>
              </a:ext>
            </a:extLst>
          </p:cNvPr>
          <p:cNvSpPr txBox="1">
            <a:spLocks/>
          </p:cNvSpPr>
          <p:nvPr/>
        </p:nvSpPr>
        <p:spPr>
          <a:xfrm>
            <a:off x="1547664" y="4399778"/>
            <a:ext cx="6840760" cy="8640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TCCR1B</a:t>
            </a:r>
            <a:r>
              <a:rPr lang="zh-CN" altLang="en-US" sz="2400" dirty="0"/>
              <a:t>寄存器末三位用于控制定时器分频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05596E-0156-4951-9982-6455CEF484D6}"/>
              </a:ext>
            </a:extLst>
          </p:cNvPr>
          <p:cNvPicPr/>
          <p:nvPr/>
        </p:nvPicPr>
        <p:blipFill rotWithShape="1">
          <a:blip r:embed="rId2"/>
          <a:srcRect t="68599"/>
          <a:stretch/>
        </p:blipFill>
        <p:spPr>
          <a:xfrm>
            <a:off x="0" y="2411022"/>
            <a:ext cx="9144000" cy="19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4BFA4D-4BC8-415E-AB0B-C3F8A7BA71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23925"/>
            <a:ext cx="8353172" cy="4189660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9D57D89-30F0-452D-BD71-BC36688AAD79}"/>
              </a:ext>
            </a:extLst>
          </p:cNvPr>
          <p:cNvSpPr txBox="1">
            <a:spLocks/>
          </p:cNvSpPr>
          <p:nvPr/>
        </p:nvSpPr>
        <p:spPr>
          <a:xfrm>
            <a:off x="4176586" y="3147814"/>
            <a:ext cx="3960440" cy="86409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TIMSK</a:t>
            </a:r>
            <a:r>
              <a:rPr lang="zh-CN" altLang="en-US" sz="2400" dirty="0"/>
              <a:t>寄存器的</a:t>
            </a:r>
            <a:r>
              <a:rPr lang="en-US" altLang="zh-CN" sz="2400" dirty="0"/>
              <a:t>TOIE1</a:t>
            </a:r>
            <a:r>
              <a:rPr lang="zh-CN" altLang="en-US" sz="2400" dirty="0"/>
              <a:t>位控制</a:t>
            </a:r>
            <a:r>
              <a:rPr lang="en-US" altLang="zh-CN" sz="2400" dirty="0"/>
              <a:t>T/C1</a:t>
            </a:r>
            <a:r>
              <a:rPr lang="zh-CN" altLang="en-US" sz="2400" dirty="0"/>
              <a:t>的溢出中断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622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9D57D89-30F0-452D-BD71-BC36688AAD79}"/>
              </a:ext>
            </a:extLst>
          </p:cNvPr>
          <p:cNvSpPr txBox="1">
            <a:spLocks/>
          </p:cNvSpPr>
          <p:nvPr/>
        </p:nvSpPr>
        <p:spPr>
          <a:xfrm>
            <a:off x="-18395" y="1329541"/>
            <a:ext cx="4374371" cy="30029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int count;             //</a:t>
            </a:r>
            <a:r>
              <a:rPr lang="zh-CN" altLang="zh-CN" sz="1800" dirty="0"/>
              <a:t>用于对脉冲计数 </a:t>
            </a:r>
          </a:p>
          <a:p>
            <a:pPr marL="0" indent="0">
              <a:buNone/>
            </a:pPr>
            <a:r>
              <a:rPr lang="en-US" altLang="zh-CN" sz="1800" dirty="0"/>
              <a:t>int timer1_counter;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void setup(){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pinMode</a:t>
            </a:r>
            <a:r>
              <a:rPr lang="en-US" altLang="zh-CN" sz="1800" dirty="0"/>
              <a:t>(PUL,OUTPUT); //pulse</a:t>
            </a:r>
            <a:r>
              <a:rPr lang="zh-CN" altLang="zh-CN" sz="1800" dirty="0"/>
              <a:t>为输出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pinMode</a:t>
            </a:r>
            <a:r>
              <a:rPr lang="en-US" altLang="zh-CN" sz="1800" dirty="0"/>
              <a:t>(DIR,OUTPUT); //</a:t>
            </a:r>
            <a:r>
              <a:rPr lang="zh-CN" altLang="zh-CN" sz="1800" dirty="0"/>
              <a:t>方向为输出</a:t>
            </a:r>
            <a:r>
              <a:rPr lang="en-US" altLang="zh-CN" sz="1800" dirty="0"/>
              <a:t>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noInterrupts</a:t>
            </a:r>
            <a:r>
              <a:rPr lang="en-US" altLang="zh-CN" sz="1800" dirty="0"/>
              <a:t>();//</a:t>
            </a:r>
            <a:r>
              <a:rPr lang="zh-CN" altLang="zh-CN" sz="1800" dirty="0"/>
              <a:t>禁止所有中断</a:t>
            </a:r>
          </a:p>
          <a:p>
            <a:pPr marL="0" indent="0">
              <a:buNone/>
            </a:pPr>
            <a:r>
              <a:rPr lang="en-US" altLang="zh-CN" sz="1800" dirty="0"/>
              <a:t>  TCCR1A=0;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TCCR1B=0; //</a:t>
            </a:r>
            <a:r>
              <a:rPr lang="zh-CN" altLang="zh-CN" sz="1800" dirty="0"/>
              <a:t>寄存器初始化</a:t>
            </a:r>
          </a:p>
          <a:p>
            <a:pPr marL="0" indent="0">
              <a:buNone/>
            </a:pPr>
            <a:r>
              <a:rPr lang="en-US" altLang="zh-CN" sz="1800" dirty="0"/>
              <a:t>  timer1_counter=64286; //</a:t>
            </a:r>
            <a:r>
              <a:rPr lang="zh-CN" altLang="zh-CN" sz="1800" dirty="0"/>
              <a:t>预加载</a:t>
            </a:r>
            <a:r>
              <a:rPr lang="en-US" altLang="zh-CN" sz="1800" dirty="0"/>
              <a:t>timer1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endParaRPr lang="en-US" altLang="zh-CN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8681383-203A-427B-A359-5B83D6EDB7F3}"/>
              </a:ext>
            </a:extLst>
          </p:cNvPr>
          <p:cNvSpPr txBox="1">
            <a:spLocks/>
          </p:cNvSpPr>
          <p:nvPr/>
        </p:nvSpPr>
        <p:spPr>
          <a:xfrm>
            <a:off x="4283968" y="972894"/>
            <a:ext cx="5040560" cy="42027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  TCNT1=timer1_counter; //</a:t>
            </a:r>
            <a:r>
              <a:rPr lang="zh-CN" altLang="zh-CN" sz="1800" dirty="0"/>
              <a:t>预加载</a:t>
            </a:r>
            <a:r>
              <a:rPr lang="en-US" altLang="zh-CN" sz="1800" dirty="0"/>
              <a:t>timer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TCCR1B|=1;//</a:t>
            </a:r>
            <a:r>
              <a:rPr lang="zh-CN" altLang="zh-CN" sz="1800" dirty="0"/>
              <a:t>不分频</a:t>
            </a:r>
          </a:p>
          <a:p>
            <a:pPr marL="0" indent="0">
              <a:buNone/>
            </a:pPr>
            <a:r>
              <a:rPr lang="en-US" altLang="zh-CN" sz="1800" dirty="0"/>
              <a:t>  TIMSK1|=(1&lt;&lt;TOIE1); //</a:t>
            </a:r>
            <a:r>
              <a:rPr lang="zh-CN" altLang="zh-CN" sz="1800" dirty="0"/>
              <a:t>启用定时器溢出中断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digitalWrite</a:t>
            </a:r>
            <a:r>
              <a:rPr lang="en-US" altLang="zh-CN" sz="1800" dirty="0"/>
              <a:t>(DIR,HIGH); //</a:t>
            </a:r>
            <a:r>
              <a:rPr lang="zh-CN" altLang="zh-CN" sz="1800" dirty="0"/>
              <a:t>设置步进电机方向</a:t>
            </a:r>
          </a:p>
          <a:p>
            <a:pPr marL="0" indent="0">
              <a:buNone/>
            </a:pPr>
            <a:r>
              <a:rPr lang="en-US" altLang="zh-CN" sz="1800" dirty="0"/>
              <a:t>  interrupts(); //</a:t>
            </a:r>
            <a:r>
              <a:rPr lang="zh-CN" altLang="zh-CN" sz="1800" dirty="0"/>
              <a:t>允许所有中断</a:t>
            </a:r>
          </a:p>
          <a:p>
            <a:pPr marL="0" indent="0">
              <a:buNone/>
            </a:pPr>
            <a:r>
              <a:rPr lang="en-US" altLang="zh-CN" sz="1800" dirty="0"/>
              <a:t> 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void loop(){}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ISR(TIMER1_OVF_vect{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TCNT1=timer1_counter;   //</a:t>
            </a:r>
            <a:r>
              <a:rPr lang="zh-CN" altLang="zh-CN" sz="1800" dirty="0"/>
              <a:t>重载</a:t>
            </a:r>
            <a:r>
              <a:rPr lang="en-US" altLang="zh-CN" sz="1800" dirty="0"/>
              <a:t>timer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digitalWrite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PUL,digitalRead</a:t>
            </a:r>
            <a:r>
              <a:rPr lang="en-US" altLang="zh-CN" sz="1800" dirty="0"/>
              <a:t>(PUL)^1);}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1845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578872" y="1097455"/>
            <a:ext cx="5688632" cy="853461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85000"/>
              <a:lumOff val="15000"/>
              <a:alpha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914354"/>
            <a:endParaRPr lang="zh-CN" altLang="en-US" sz="1900" kern="0">
              <a:solidFill>
                <a:prstClr val="white"/>
              </a:solidFill>
              <a:latin typeface="+mj-ea"/>
            </a:endParaRPr>
          </a:p>
        </p:txBody>
      </p:sp>
      <p:sp>
        <p:nvSpPr>
          <p:cNvPr id="3" name="Freeform 4"/>
          <p:cNvSpPr>
            <a:spLocks/>
          </p:cNvSpPr>
          <p:nvPr/>
        </p:nvSpPr>
        <p:spPr bwMode="auto">
          <a:xfrm>
            <a:off x="683568" y="1635646"/>
            <a:ext cx="2231250" cy="2230752"/>
          </a:xfrm>
          <a:custGeom>
            <a:avLst/>
            <a:gdLst/>
            <a:ahLst/>
            <a:cxnLst/>
            <a:rect l="l" t="t" r="r" b="b"/>
            <a:pathLst>
              <a:path w="2231250" h="2230752">
                <a:moveTo>
                  <a:pt x="1117892" y="340054"/>
                </a:moveTo>
                <a:cubicBezTo>
                  <a:pt x="690850" y="340054"/>
                  <a:pt x="344664" y="687178"/>
                  <a:pt x="344664" y="1115377"/>
                </a:cubicBezTo>
                <a:cubicBezTo>
                  <a:pt x="344664" y="1543576"/>
                  <a:pt x="690850" y="1890700"/>
                  <a:pt x="1117892" y="1890700"/>
                </a:cubicBezTo>
                <a:cubicBezTo>
                  <a:pt x="1544934" y="1890700"/>
                  <a:pt x="1891120" y="1543576"/>
                  <a:pt x="1891120" y="1115377"/>
                </a:cubicBezTo>
                <a:cubicBezTo>
                  <a:pt x="1891120" y="687178"/>
                  <a:pt x="1544934" y="340054"/>
                  <a:pt x="1117892" y="340054"/>
                </a:cubicBezTo>
                <a:close/>
                <a:moveTo>
                  <a:pt x="977500" y="0"/>
                </a:moveTo>
                <a:lnTo>
                  <a:pt x="1064625" y="123340"/>
                </a:lnTo>
                <a:lnTo>
                  <a:pt x="1117750" y="121213"/>
                </a:lnTo>
                <a:lnTo>
                  <a:pt x="1170875" y="123340"/>
                </a:lnTo>
                <a:lnTo>
                  <a:pt x="1258000" y="0"/>
                </a:lnTo>
                <a:lnTo>
                  <a:pt x="1292000" y="4253"/>
                </a:lnTo>
                <a:lnTo>
                  <a:pt x="1328125" y="10633"/>
                </a:lnTo>
                <a:lnTo>
                  <a:pt x="1372750" y="155238"/>
                </a:lnTo>
                <a:lnTo>
                  <a:pt x="1425875" y="170124"/>
                </a:lnTo>
                <a:lnTo>
                  <a:pt x="1449250" y="178630"/>
                </a:lnTo>
                <a:lnTo>
                  <a:pt x="1474750" y="187137"/>
                </a:lnTo>
                <a:lnTo>
                  <a:pt x="1595875" y="97821"/>
                </a:lnTo>
                <a:lnTo>
                  <a:pt x="1627750" y="112707"/>
                </a:lnTo>
                <a:lnTo>
                  <a:pt x="1659625" y="129720"/>
                </a:lnTo>
                <a:lnTo>
                  <a:pt x="1657500" y="282831"/>
                </a:lnTo>
                <a:lnTo>
                  <a:pt x="1700000" y="312603"/>
                </a:lnTo>
                <a:lnTo>
                  <a:pt x="1721250" y="329616"/>
                </a:lnTo>
                <a:lnTo>
                  <a:pt x="1742500" y="344501"/>
                </a:lnTo>
                <a:lnTo>
                  <a:pt x="1887000" y="295591"/>
                </a:lnTo>
                <a:lnTo>
                  <a:pt x="1912500" y="321109"/>
                </a:lnTo>
                <a:lnTo>
                  <a:pt x="1938000" y="346628"/>
                </a:lnTo>
                <a:lnTo>
                  <a:pt x="1889125" y="491233"/>
                </a:lnTo>
                <a:lnTo>
                  <a:pt x="1921000" y="531638"/>
                </a:lnTo>
                <a:lnTo>
                  <a:pt x="1950750" y="576295"/>
                </a:lnTo>
                <a:lnTo>
                  <a:pt x="2101625" y="574169"/>
                </a:lnTo>
                <a:lnTo>
                  <a:pt x="2118625" y="603941"/>
                </a:lnTo>
                <a:lnTo>
                  <a:pt x="2135625" y="635839"/>
                </a:lnTo>
                <a:lnTo>
                  <a:pt x="2044250" y="757052"/>
                </a:lnTo>
                <a:lnTo>
                  <a:pt x="2061250" y="808090"/>
                </a:lnTo>
                <a:lnTo>
                  <a:pt x="2069750" y="835735"/>
                </a:lnTo>
                <a:lnTo>
                  <a:pt x="2076125" y="861253"/>
                </a:lnTo>
                <a:lnTo>
                  <a:pt x="2220625" y="905911"/>
                </a:lnTo>
                <a:lnTo>
                  <a:pt x="2231250" y="976087"/>
                </a:lnTo>
                <a:lnTo>
                  <a:pt x="2108000" y="1063276"/>
                </a:lnTo>
                <a:lnTo>
                  <a:pt x="2110125" y="1114313"/>
                </a:lnTo>
                <a:lnTo>
                  <a:pt x="2108000" y="1167477"/>
                </a:lnTo>
                <a:lnTo>
                  <a:pt x="2231250" y="1254665"/>
                </a:lnTo>
                <a:lnTo>
                  <a:pt x="2227000" y="1290817"/>
                </a:lnTo>
                <a:lnTo>
                  <a:pt x="2220625" y="1324841"/>
                </a:lnTo>
                <a:lnTo>
                  <a:pt x="2076125" y="1371626"/>
                </a:lnTo>
                <a:lnTo>
                  <a:pt x="2061250" y="1422663"/>
                </a:lnTo>
                <a:lnTo>
                  <a:pt x="2052750" y="1448181"/>
                </a:lnTo>
                <a:lnTo>
                  <a:pt x="2044250" y="1473700"/>
                </a:lnTo>
                <a:lnTo>
                  <a:pt x="2135625" y="1594913"/>
                </a:lnTo>
                <a:lnTo>
                  <a:pt x="2118625" y="1626812"/>
                </a:lnTo>
                <a:lnTo>
                  <a:pt x="2101625" y="1656583"/>
                </a:lnTo>
                <a:lnTo>
                  <a:pt x="1950750" y="1654457"/>
                </a:lnTo>
                <a:lnTo>
                  <a:pt x="1921000" y="1699114"/>
                </a:lnTo>
                <a:lnTo>
                  <a:pt x="1906125" y="1720380"/>
                </a:lnTo>
                <a:lnTo>
                  <a:pt x="1889125" y="1739519"/>
                </a:lnTo>
                <a:lnTo>
                  <a:pt x="1938000" y="1884124"/>
                </a:lnTo>
                <a:lnTo>
                  <a:pt x="1912500" y="1911770"/>
                </a:lnTo>
                <a:lnTo>
                  <a:pt x="1887000" y="1937288"/>
                </a:lnTo>
                <a:lnTo>
                  <a:pt x="1742500" y="1888377"/>
                </a:lnTo>
                <a:lnTo>
                  <a:pt x="1700000" y="1920276"/>
                </a:lnTo>
                <a:lnTo>
                  <a:pt x="1657500" y="1950047"/>
                </a:lnTo>
                <a:lnTo>
                  <a:pt x="1659625" y="2101033"/>
                </a:lnTo>
                <a:lnTo>
                  <a:pt x="1627750" y="2118045"/>
                </a:lnTo>
                <a:lnTo>
                  <a:pt x="1595875" y="2132931"/>
                </a:lnTo>
                <a:lnTo>
                  <a:pt x="1474750" y="2043616"/>
                </a:lnTo>
                <a:lnTo>
                  <a:pt x="1425875" y="2060628"/>
                </a:lnTo>
                <a:lnTo>
                  <a:pt x="1398250" y="2067008"/>
                </a:lnTo>
                <a:lnTo>
                  <a:pt x="1372750" y="2075514"/>
                </a:lnTo>
                <a:lnTo>
                  <a:pt x="1328125" y="2220119"/>
                </a:lnTo>
                <a:lnTo>
                  <a:pt x="1258000" y="2230752"/>
                </a:lnTo>
                <a:lnTo>
                  <a:pt x="1170875" y="2107412"/>
                </a:lnTo>
                <a:lnTo>
                  <a:pt x="1117750" y="2107412"/>
                </a:lnTo>
                <a:lnTo>
                  <a:pt x="1064625" y="2107412"/>
                </a:lnTo>
                <a:lnTo>
                  <a:pt x="977500" y="2230752"/>
                </a:lnTo>
                <a:lnTo>
                  <a:pt x="941375" y="2226499"/>
                </a:lnTo>
                <a:lnTo>
                  <a:pt x="905250" y="2220119"/>
                </a:lnTo>
                <a:lnTo>
                  <a:pt x="860625" y="2075514"/>
                </a:lnTo>
                <a:lnTo>
                  <a:pt x="809625" y="2060628"/>
                </a:lnTo>
                <a:lnTo>
                  <a:pt x="784125" y="2052122"/>
                </a:lnTo>
                <a:lnTo>
                  <a:pt x="760750" y="2043616"/>
                </a:lnTo>
                <a:lnTo>
                  <a:pt x="639625" y="2132931"/>
                </a:lnTo>
                <a:lnTo>
                  <a:pt x="607750" y="2118045"/>
                </a:lnTo>
                <a:lnTo>
                  <a:pt x="575875" y="2101033"/>
                </a:lnTo>
                <a:lnTo>
                  <a:pt x="578000" y="1950047"/>
                </a:lnTo>
                <a:lnTo>
                  <a:pt x="535500" y="1920276"/>
                </a:lnTo>
                <a:lnTo>
                  <a:pt x="514250" y="1903263"/>
                </a:lnTo>
                <a:lnTo>
                  <a:pt x="493000" y="1888377"/>
                </a:lnTo>
                <a:lnTo>
                  <a:pt x="348500" y="1937288"/>
                </a:lnTo>
                <a:lnTo>
                  <a:pt x="323000" y="1911770"/>
                </a:lnTo>
                <a:lnTo>
                  <a:pt x="297500" y="1884124"/>
                </a:lnTo>
                <a:lnTo>
                  <a:pt x="346375" y="1739519"/>
                </a:lnTo>
                <a:lnTo>
                  <a:pt x="314500" y="1699114"/>
                </a:lnTo>
                <a:lnTo>
                  <a:pt x="284750" y="1654457"/>
                </a:lnTo>
                <a:lnTo>
                  <a:pt x="133875" y="1656583"/>
                </a:lnTo>
                <a:lnTo>
                  <a:pt x="116875" y="1626812"/>
                </a:lnTo>
                <a:lnTo>
                  <a:pt x="99875" y="1594913"/>
                </a:lnTo>
                <a:lnTo>
                  <a:pt x="191250" y="1473700"/>
                </a:lnTo>
                <a:lnTo>
                  <a:pt x="174250" y="1422663"/>
                </a:lnTo>
                <a:lnTo>
                  <a:pt x="165750" y="1397144"/>
                </a:lnTo>
                <a:lnTo>
                  <a:pt x="159375" y="1371626"/>
                </a:lnTo>
                <a:lnTo>
                  <a:pt x="12750" y="1324841"/>
                </a:lnTo>
                <a:lnTo>
                  <a:pt x="0" y="1254665"/>
                </a:lnTo>
                <a:lnTo>
                  <a:pt x="127500" y="1167477"/>
                </a:lnTo>
                <a:lnTo>
                  <a:pt x="125375" y="1114313"/>
                </a:lnTo>
                <a:lnTo>
                  <a:pt x="127500" y="1063276"/>
                </a:lnTo>
                <a:lnTo>
                  <a:pt x="0" y="976087"/>
                </a:lnTo>
                <a:lnTo>
                  <a:pt x="6375" y="939936"/>
                </a:lnTo>
                <a:lnTo>
                  <a:pt x="12750" y="905911"/>
                </a:lnTo>
                <a:lnTo>
                  <a:pt x="159375" y="861253"/>
                </a:lnTo>
                <a:lnTo>
                  <a:pt x="174250" y="808090"/>
                </a:lnTo>
                <a:lnTo>
                  <a:pt x="182750" y="782571"/>
                </a:lnTo>
                <a:lnTo>
                  <a:pt x="191250" y="757052"/>
                </a:lnTo>
                <a:lnTo>
                  <a:pt x="99875" y="635839"/>
                </a:lnTo>
                <a:lnTo>
                  <a:pt x="116875" y="603941"/>
                </a:lnTo>
                <a:lnTo>
                  <a:pt x="133875" y="574169"/>
                </a:lnTo>
                <a:lnTo>
                  <a:pt x="284750" y="576295"/>
                </a:lnTo>
                <a:lnTo>
                  <a:pt x="314500" y="531638"/>
                </a:lnTo>
                <a:lnTo>
                  <a:pt x="329375" y="510372"/>
                </a:lnTo>
                <a:lnTo>
                  <a:pt x="346375" y="491233"/>
                </a:lnTo>
                <a:lnTo>
                  <a:pt x="297500" y="346628"/>
                </a:lnTo>
                <a:lnTo>
                  <a:pt x="323000" y="321109"/>
                </a:lnTo>
                <a:lnTo>
                  <a:pt x="348500" y="295591"/>
                </a:lnTo>
                <a:lnTo>
                  <a:pt x="493000" y="344501"/>
                </a:lnTo>
                <a:lnTo>
                  <a:pt x="535500" y="312603"/>
                </a:lnTo>
                <a:lnTo>
                  <a:pt x="578000" y="282831"/>
                </a:lnTo>
                <a:lnTo>
                  <a:pt x="575875" y="129720"/>
                </a:lnTo>
                <a:lnTo>
                  <a:pt x="607750" y="112707"/>
                </a:lnTo>
                <a:lnTo>
                  <a:pt x="639625" y="97821"/>
                </a:lnTo>
                <a:lnTo>
                  <a:pt x="760750" y="187137"/>
                </a:lnTo>
                <a:lnTo>
                  <a:pt x="809625" y="170124"/>
                </a:lnTo>
                <a:lnTo>
                  <a:pt x="835125" y="161618"/>
                </a:lnTo>
                <a:lnTo>
                  <a:pt x="860625" y="155238"/>
                </a:lnTo>
                <a:lnTo>
                  <a:pt x="905250" y="10633"/>
                </a:lnTo>
                <a:close/>
              </a:path>
            </a:pathLst>
          </a:custGeom>
          <a:solidFill>
            <a:srgbClr val="D7B768"/>
          </a:solidFill>
          <a:ln w="3175" cap="flat" cmpd="sng" algn="ctr">
            <a:noFill/>
            <a:prstDash val="solid"/>
          </a:ln>
          <a:effectLst/>
        </p:spPr>
        <p:txBody>
          <a:bodyPr lIns="0" tIns="60958" rIns="0" bIns="60958" anchor="ctr"/>
          <a:lstStyle/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</a:pPr>
            <a:endParaRPr lang="en-US" sz="4000" kern="0" dirty="0">
              <a:solidFill>
                <a:srgbClr val="5A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059832" y="2298891"/>
            <a:ext cx="5688632" cy="853461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85000"/>
              <a:lumOff val="15000"/>
              <a:alpha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914354"/>
            <a:endParaRPr lang="zh-CN" altLang="en-US" sz="1900" kern="0">
              <a:solidFill>
                <a:prstClr val="white"/>
              </a:solidFill>
              <a:latin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699792" y="3507854"/>
            <a:ext cx="5688632" cy="853461"/>
          </a:xfrm>
          <a:prstGeom prst="roundRect">
            <a:avLst>
              <a:gd name="adj" fmla="val 50000"/>
            </a:avLst>
          </a:prstGeom>
          <a:solidFill>
            <a:sysClr val="windowText" lastClr="000000">
              <a:lumMod val="85000"/>
              <a:lumOff val="15000"/>
              <a:alpha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121917" tIns="60958" rIns="121917" bIns="60958" rtlCol="0" anchor="ctr"/>
          <a:lstStyle/>
          <a:p>
            <a:pPr algn="ctr" defTabSz="914354"/>
            <a:endParaRPr lang="zh-CN" altLang="en-US" sz="1900" kern="0">
              <a:solidFill>
                <a:prstClr val="white"/>
              </a:solidFill>
              <a:latin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60440" y="1143160"/>
            <a:ext cx="760264" cy="762050"/>
            <a:chOff x="1387056" y="1049659"/>
            <a:chExt cx="1384744" cy="1387998"/>
          </a:xfrm>
        </p:grpSpPr>
        <p:sp>
          <p:nvSpPr>
            <p:cNvPr id="23" name="椭圆 22"/>
            <p:cNvSpPr/>
            <p:nvPr/>
          </p:nvSpPr>
          <p:spPr>
            <a:xfrm>
              <a:off x="1593456" y="1274815"/>
              <a:ext cx="971944" cy="971944"/>
            </a:xfrm>
            <a:prstGeom prst="ellipse">
              <a:avLst/>
            </a:prstGeom>
            <a:solidFill>
              <a:srgbClr val="FFF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87056" y="1049659"/>
              <a:ext cx="1384744" cy="1387998"/>
            </a:xfrm>
            <a:custGeom>
              <a:avLst/>
              <a:gdLst/>
              <a:ahLst/>
              <a:cxnLst/>
              <a:rect l="l" t="t" r="r" b="b"/>
              <a:pathLst>
                <a:path w="1761870" h="1766012">
                  <a:moveTo>
                    <a:pt x="879802" y="296980"/>
                  </a:moveTo>
                  <a:cubicBezTo>
                    <a:pt x="556703" y="296980"/>
                    <a:pt x="294779" y="558845"/>
                    <a:pt x="294779" y="881872"/>
                  </a:cubicBezTo>
                  <a:cubicBezTo>
                    <a:pt x="294779" y="1204899"/>
                    <a:pt x="556703" y="1466764"/>
                    <a:pt x="879802" y="1466764"/>
                  </a:cubicBezTo>
                  <a:cubicBezTo>
                    <a:pt x="1202901" y="1466764"/>
                    <a:pt x="1464825" y="1204899"/>
                    <a:pt x="1464825" y="881872"/>
                  </a:cubicBezTo>
                  <a:cubicBezTo>
                    <a:pt x="1464825" y="558845"/>
                    <a:pt x="1202901" y="296980"/>
                    <a:pt x="879802" y="296980"/>
                  </a:cubicBezTo>
                  <a:close/>
                  <a:moveTo>
                    <a:pt x="931087" y="0"/>
                  </a:moveTo>
                  <a:lnTo>
                    <a:pt x="965976" y="2180"/>
                  </a:lnTo>
                  <a:lnTo>
                    <a:pt x="1000864" y="6541"/>
                  </a:lnTo>
                  <a:lnTo>
                    <a:pt x="1044475" y="148258"/>
                  </a:lnTo>
                  <a:lnTo>
                    <a:pt x="1070642" y="154799"/>
                  </a:lnTo>
                  <a:lnTo>
                    <a:pt x="1096808" y="163520"/>
                  </a:lnTo>
                  <a:lnTo>
                    <a:pt x="1122974" y="170060"/>
                  </a:lnTo>
                  <a:lnTo>
                    <a:pt x="1149141" y="180962"/>
                  </a:lnTo>
                  <a:lnTo>
                    <a:pt x="1262528" y="85030"/>
                  </a:lnTo>
                  <a:lnTo>
                    <a:pt x="1293056" y="100292"/>
                  </a:lnTo>
                  <a:lnTo>
                    <a:pt x="1323583" y="117734"/>
                  </a:lnTo>
                  <a:lnTo>
                    <a:pt x="1306139" y="265992"/>
                  </a:lnTo>
                  <a:lnTo>
                    <a:pt x="1332305" y="283434"/>
                  </a:lnTo>
                  <a:lnTo>
                    <a:pt x="1354111" y="300876"/>
                  </a:lnTo>
                  <a:lnTo>
                    <a:pt x="1373735" y="318318"/>
                  </a:lnTo>
                  <a:lnTo>
                    <a:pt x="1395541" y="337941"/>
                  </a:lnTo>
                  <a:lnTo>
                    <a:pt x="1537275" y="292155"/>
                  </a:lnTo>
                  <a:lnTo>
                    <a:pt x="1559081" y="318318"/>
                  </a:lnTo>
                  <a:lnTo>
                    <a:pt x="1580886" y="344481"/>
                  </a:lnTo>
                  <a:lnTo>
                    <a:pt x="1508928" y="477477"/>
                  </a:lnTo>
                  <a:lnTo>
                    <a:pt x="1537275" y="525443"/>
                  </a:lnTo>
                  <a:lnTo>
                    <a:pt x="1548178" y="549426"/>
                  </a:lnTo>
                  <a:lnTo>
                    <a:pt x="1561261" y="575589"/>
                  </a:lnTo>
                  <a:lnTo>
                    <a:pt x="1713899" y="588671"/>
                  </a:lnTo>
                  <a:lnTo>
                    <a:pt x="1724801" y="621375"/>
                  </a:lnTo>
                  <a:lnTo>
                    <a:pt x="1733523" y="654079"/>
                  </a:lnTo>
                  <a:lnTo>
                    <a:pt x="1613594" y="747830"/>
                  </a:lnTo>
                  <a:lnTo>
                    <a:pt x="1617955" y="776173"/>
                  </a:lnTo>
                  <a:lnTo>
                    <a:pt x="1622316" y="802336"/>
                  </a:lnTo>
                  <a:lnTo>
                    <a:pt x="1624497" y="832860"/>
                  </a:lnTo>
                  <a:lnTo>
                    <a:pt x="1624497" y="861204"/>
                  </a:lnTo>
                  <a:lnTo>
                    <a:pt x="1761870" y="930972"/>
                  </a:lnTo>
                  <a:lnTo>
                    <a:pt x="1759690" y="963676"/>
                  </a:lnTo>
                  <a:lnTo>
                    <a:pt x="1755329" y="996380"/>
                  </a:lnTo>
                  <a:lnTo>
                    <a:pt x="1607052" y="1039985"/>
                  </a:lnTo>
                  <a:lnTo>
                    <a:pt x="1600511" y="1068328"/>
                  </a:lnTo>
                  <a:lnTo>
                    <a:pt x="1591789" y="1094492"/>
                  </a:lnTo>
                  <a:lnTo>
                    <a:pt x="1583067" y="1120655"/>
                  </a:lnTo>
                  <a:lnTo>
                    <a:pt x="1574344" y="1146818"/>
                  </a:lnTo>
                  <a:lnTo>
                    <a:pt x="1676829" y="1268913"/>
                  </a:lnTo>
                  <a:lnTo>
                    <a:pt x="1661566" y="1297256"/>
                  </a:lnTo>
                  <a:lnTo>
                    <a:pt x="1648483" y="1323419"/>
                  </a:lnTo>
                  <a:lnTo>
                    <a:pt x="1489304" y="1305977"/>
                  </a:lnTo>
                  <a:lnTo>
                    <a:pt x="1474040" y="1327780"/>
                  </a:lnTo>
                  <a:lnTo>
                    <a:pt x="1456596" y="1351762"/>
                  </a:lnTo>
                  <a:lnTo>
                    <a:pt x="1436971" y="1371385"/>
                  </a:lnTo>
                  <a:lnTo>
                    <a:pt x="1419527" y="1393187"/>
                  </a:lnTo>
                  <a:lnTo>
                    <a:pt x="1467498" y="1545806"/>
                  </a:lnTo>
                  <a:lnTo>
                    <a:pt x="1443513" y="1565428"/>
                  </a:lnTo>
                  <a:lnTo>
                    <a:pt x="1419527" y="1582870"/>
                  </a:lnTo>
                  <a:lnTo>
                    <a:pt x="1279973" y="1506561"/>
                  </a:lnTo>
                  <a:lnTo>
                    <a:pt x="1232001" y="1534904"/>
                  </a:lnTo>
                  <a:lnTo>
                    <a:pt x="1205835" y="1547986"/>
                  </a:lnTo>
                  <a:lnTo>
                    <a:pt x="1181849" y="1561068"/>
                  </a:lnTo>
                  <a:lnTo>
                    <a:pt x="1166585" y="1720227"/>
                  </a:lnTo>
                  <a:lnTo>
                    <a:pt x="1138238" y="1731128"/>
                  </a:lnTo>
                  <a:lnTo>
                    <a:pt x="1109891" y="1737669"/>
                  </a:lnTo>
                  <a:lnTo>
                    <a:pt x="1007406" y="1611214"/>
                  </a:lnTo>
                  <a:lnTo>
                    <a:pt x="981240" y="1615574"/>
                  </a:lnTo>
                  <a:lnTo>
                    <a:pt x="952893" y="1619935"/>
                  </a:lnTo>
                  <a:lnTo>
                    <a:pt x="926726" y="1622115"/>
                  </a:lnTo>
                  <a:lnTo>
                    <a:pt x="898379" y="1622115"/>
                  </a:lnTo>
                  <a:lnTo>
                    <a:pt x="824241" y="1766012"/>
                  </a:lnTo>
                  <a:lnTo>
                    <a:pt x="793714" y="1763832"/>
                  </a:lnTo>
                  <a:lnTo>
                    <a:pt x="765367" y="1759471"/>
                  </a:lnTo>
                  <a:lnTo>
                    <a:pt x="717395" y="1604673"/>
                  </a:lnTo>
                  <a:lnTo>
                    <a:pt x="691229" y="1598132"/>
                  </a:lnTo>
                  <a:lnTo>
                    <a:pt x="662882" y="1591591"/>
                  </a:lnTo>
                  <a:lnTo>
                    <a:pt x="636716" y="1582870"/>
                  </a:lnTo>
                  <a:lnTo>
                    <a:pt x="610549" y="1571969"/>
                  </a:lnTo>
                  <a:lnTo>
                    <a:pt x="490620" y="1676621"/>
                  </a:lnTo>
                  <a:lnTo>
                    <a:pt x="462273" y="1663540"/>
                  </a:lnTo>
                  <a:lnTo>
                    <a:pt x="433926" y="1646098"/>
                  </a:lnTo>
                  <a:lnTo>
                    <a:pt x="451370" y="1489119"/>
                  </a:lnTo>
                  <a:lnTo>
                    <a:pt x="429565" y="1471677"/>
                  </a:lnTo>
                  <a:lnTo>
                    <a:pt x="407760" y="1454235"/>
                  </a:lnTo>
                  <a:lnTo>
                    <a:pt x="385954" y="1434612"/>
                  </a:lnTo>
                  <a:lnTo>
                    <a:pt x="366329" y="1417170"/>
                  </a:lnTo>
                  <a:lnTo>
                    <a:pt x="215873" y="1465136"/>
                  </a:lnTo>
                  <a:lnTo>
                    <a:pt x="196248" y="1441153"/>
                  </a:lnTo>
                  <a:lnTo>
                    <a:pt x="176623" y="1414990"/>
                  </a:lnTo>
                  <a:lnTo>
                    <a:pt x="252942" y="1277634"/>
                  </a:lnTo>
                  <a:lnTo>
                    <a:pt x="224595" y="1227488"/>
                  </a:lnTo>
                  <a:lnTo>
                    <a:pt x="211512" y="1203505"/>
                  </a:lnTo>
                  <a:lnTo>
                    <a:pt x="200609" y="1177342"/>
                  </a:lnTo>
                  <a:lnTo>
                    <a:pt x="43611" y="1164260"/>
                  </a:lnTo>
                  <a:lnTo>
                    <a:pt x="34889" y="1135917"/>
                  </a:lnTo>
                  <a:lnTo>
                    <a:pt x="26166" y="1105393"/>
                  </a:lnTo>
                  <a:lnTo>
                    <a:pt x="146096" y="1005101"/>
                  </a:lnTo>
                  <a:lnTo>
                    <a:pt x="141735" y="978938"/>
                  </a:lnTo>
                  <a:lnTo>
                    <a:pt x="139554" y="950594"/>
                  </a:lnTo>
                  <a:lnTo>
                    <a:pt x="137374" y="922251"/>
                  </a:lnTo>
                  <a:lnTo>
                    <a:pt x="135193" y="893907"/>
                  </a:lnTo>
                  <a:lnTo>
                    <a:pt x="0" y="824139"/>
                  </a:lnTo>
                  <a:lnTo>
                    <a:pt x="2181" y="789255"/>
                  </a:lnTo>
                  <a:lnTo>
                    <a:pt x="6542" y="758731"/>
                  </a:lnTo>
                  <a:lnTo>
                    <a:pt x="152637" y="715126"/>
                  </a:lnTo>
                  <a:lnTo>
                    <a:pt x="159179" y="688963"/>
                  </a:lnTo>
                  <a:lnTo>
                    <a:pt x="170082" y="660619"/>
                  </a:lnTo>
                  <a:lnTo>
                    <a:pt x="178804" y="634456"/>
                  </a:lnTo>
                  <a:lnTo>
                    <a:pt x="187526" y="606113"/>
                  </a:lnTo>
                  <a:lnTo>
                    <a:pt x="89402" y="490559"/>
                  </a:lnTo>
                  <a:lnTo>
                    <a:pt x="104666" y="462216"/>
                  </a:lnTo>
                  <a:lnTo>
                    <a:pt x="119929" y="433872"/>
                  </a:lnTo>
                  <a:lnTo>
                    <a:pt x="272567" y="449134"/>
                  </a:lnTo>
                  <a:lnTo>
                    <a:pt x="287830" y="427331"/>
                  </a:lnTo>
                  <a:lnTo>
                    <a:pt x="305275" y="405529"/>
                  </a:lnTo>
                  <a:lnTo>
                    <a:pt x="322719" y="381546"/>
                  </a:lnTo>
                  <a:lnTo>
                    <a:pt x="342344" y="361924"/>
                  </a:lnTo>
                  <a:lnTo>
                    <a:pt x="296552" y="220207"/>
                  </a:lnTo>
                  <a:lnTo>
                    <a:pt x="322719" y="198404"/>
                  </a:lnTo>
                  <a:lnTo>
                    <a:pt x="348885" y="174421"/>
                  </a:lnTo>
                  <a:lnTo>
                    <a:pt x="481898" y="248550"/>
                  </a:lnTo>
                  <a:lnTo>
                    <a:pt x="529869" y="220207"/>
                  </a:lnTo>
                  <a:lnTo>
                    <a:pt x="556036" y="207125"/>
                  </a:lnTo>
                  <a:lnTo>
                    <a:pt x="580022" y="196224"/>
                  </a:lnTo>
                  <a:lnTo>
                    <a:pt x="593105" y="45786"/>
                  </a:lnTo>
                  <a:lnTo>
                    <a:pt x="625813" y="34884"/>
                  </a:lnTo>
                  <a:lnTo>
                    <a:pt x="658521" y="26163"/>
                  </a:lnTo>
                  <a:lnTo>
                    <a:pt x="752284" y="141717"/>
                  </a:lnTo>
                  <a:lnTo>
                    <a:pt x="780631" y="137357"/>
                  </a:lnTo>
                  <a:lnTo>
                    <a:pt x="808978" y="135176"/>
                  </a:lnTo>
                  <a:lnTo>
                    <a:pt x="835144" y="132996"/>
                  </a:lnTo>
                  <a:lnTo>
                    <a:pt x="863491" y="130816"/>
                  </a:lnTo>
                  <a:close/>
                </a:path>
              </a:pathLst>
            </a:custGeom>
            <a:solidFill>
              <a:srgbClr val="D7B768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60958" rIns="0" bIns="60958" anchor="ctr"/>
            <a:lstStyle/>
            <a:p>
              <a:pPr algn="ctr" defTabSz="1219170"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</a:pPr>
              <a:endParaRPr lang="en-US" sz="4000" kern="0" dirty="0">
                <a:solidFill>
                  <a:srgbClr val="5A5959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31840" y="2344596"/>
            <a:ext cx="760264" cy="762050"/>
            <a:chOff x="1387056" y="1049659"/>
            <a:chExt cx="1384744" cy="1387998"/>
          </a:xfrm>
        </p:grpSpPr>
        <p:sp>
          <p:nvSpPr>
            <p:cNvPr id="26" name="椭圆 25"/>
            <p:cNvSpPr/>
            <p:nvPr/>
          </p:nvSpPr>
          <p:spPr>
            <a:xfrm>
              <a:off x="1593456" y="1274815"/>
              <a:ext cx="971944" cy="971944"/>
            </a:xfrm>
            <a:prstGeom prst="ellipse">
              <a:avLst/>
            </a:prstGeom>
            <a:solidFill>
              <a:srgbClr val="FFF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1387056" y="1049659"/>
              <a:ext cx="1384744" cy="1387998"/>
            </a:xfrm>
            <a:custGeom>
              <a:avLst/>
              <a:gdLst/>
              <a:ahLst/>
              <a:cxnLst/>
              <a:rect l="l" t="t" r="r" b="b"/>
              <a:pathLst>
                <a:path w="1761870" h="1766012">
                  <a:moveTo>
                    <a:pt x="879802" y="296980"/>
                  </a:moveTo>
                  <a:cubicBezTo>
                    <a:pt x="556703" y="296980"/>
                    <a:pt x="294779" y="558845"/>
                    <a:pt x="294779" y="881872"/>
                  </a:cubicBezTo>
                  <a:cubicBezTo>
                    <a:pt x="294779" y="1204899"/>
                    <a:pt x="556703" y="1466764"/>
                    <a:pt x="879802" y="1466764"/>
                  </a:cubicBezTo>
                  <a:cubicBezTo>
                    <a:pt x="1202901" y="1466764"/>
                    <a:pt x="1464825" y="1204899"/>
                    <a:pt x="1464825" y="881872"/>
                  </a:cubicBezTo>
                  <a:cubicBezTo>
                    <a:pt x="1464825" y="558845"/>
                    <a:pt x="1202901" y="296980"/>
                    <a:pt x="879802" y="296980"/>
                  </a:cubicBezTo>
                  <a:close/>
                  <a:moveTo>
                    <a:pt x="931087" y="0"/>
                  </a:moveTo>
                  <a:lnTo>
                    <a:pt x="965976" y="2180"/>
                  </a:lnTo>
                  <a:lnTo>
                    <a:pt x="1000864" y="6541"/>
                  </a:lnTo>
                  <a:lnTo>
                    <a:pt x="1044475" y="148258"/>
                  </a:lnTo>
                  <a:lnTo>
                    <a:pt x="1070642" y="154799"/>
                  </a:lnTo>
                  <a:lnTo>
                    <a:pt x="1096808" y="163520"/>
                  </a:lnTo>
                  <a:lnTo>
                    <a:pt x="1122974" y="170060"/>
                  </a:lnTo>
                  <a:lnTo>
                    <a:pt x="1149141" y="180962"/>
                  </a:lnTo>
                  <a:lnTo>
                    <a:pt x="1262528" y="85030"/>
                  </a:lnTo>
                  <a:lnTo>
                    <a:pt x="1293056" y="100292"/>
                  </a:lnTo>
                  <a:lnTo>
                    <a:pt x="1323583" y="117734"/>
                  </a:lnTo>
                  <a:lnTo>
                    <a:pt x="1306139" y="265992"/>
                  </a:lnTo>
                  <a:lnTo>
                    <a:pt x="1332305" y="283434"/>
                  </a:lnTo>
                  <a:lnTo>
                    <a:pt x="1354111" y="300876"/>
                  </a:lnTo>
                  <a:lnTo>
                    <a:pt x="1373735" y="318318"/>
                  </a:lnTo>
                  <a:lnTo>
                    <a:pt x="1395541" y="337941"/>
                  </a:lnTo>
                  <a:lnTo>
                    <a:pt x="1537275" y="292155"/>
                  </a:lnTo>
                  <a:lnTo>
                    <a:pt x="1559081" y="318318"/>
                  </a:lnTo>
                  <a:lnTo>
                    <a:pt x="1580886" y="344481"/>
                  </a:lnTo>
                  <a:lnTo>
                    <a:pt x="1508928" y="477477"/>
                  </a:lnTo>
                  <a:lnTo>
                    <a:pt x="1537275" y="525443"/>
                  </a:lnTo>
                  <a:lnTo>
                    <a:pt x="1548178" y="549426"/>
                  </a:lnTo>
                  <a:lnTo>
                    <a:pt x="1561261" y="575589"/>
                  </a:lnTo>
                  <a:lnTo>
                    <a:pt x="1713899" y="588671"/>
                  </a:lnTo>
                  <a:lnTo>
                    <a:pt x="1724801" y="621375"/>
                  </a:lnTo>
                  <a:lnTo>
                    <a:pt x="1733523" y="654079"/>
                  </a:lnTo>
                  <a:lnTo>
                    <a:pt x="1613594" y="747830"/>
                  </a:lnTo>
                  <a:lnTo>
                    <a:pt x="1617955" y="776173"/>
                  </a:lnTo>
                  <a:lnTo>
                    <a:pt x="1622316" y="802336"/>
                  </a:lnTo>
                  <a:lnTo>
                    <a:pt x="1624497" y="832860"/>
                  </a:lnTo>
                  <a:lnTo>
                    <a:pt x="1624497" y="861204"/>
                  </a:lnTo>
                  <a:lnTo>
                    <a:pt x="1761870" y="930972"/>
                  </a:lnTo>
                  <a:lnTo>
                    <a:pt x="1759690" y="963676"/>
                  </a:lnTo>
                  <a:lnTo>
                    <a:pt x="1755329" y="996380"/>
                  </a:lnTo>
                  <a:lnTo>
                    <a:pt x="1607052" y="1039985"/>
                  </a:lnTo>
                  <a:lnTo>
                    <a:pt x="1600511" y="1068328"/>
                  </a:lnTo>
                  <a:lnTo>
                    <a:pt x="1591789" y="1094492"/>
                  </a:lnTo>
                  <a:lnTo>
                    <a:pt x="1583067" y="1120655"/>
                  </a:lnTo>
                  <a:lnTo>
                    <a:pt x="1574344" y="1146818"/>
                  </a:lnTo>
                  <a:lnTo>
                    <a:pt x="1676829" y="1268913"/>
                  </a:lnTo>
                  <a:lnTo>
                    <a:pt x="1661566" y="1297256"/>
                  </a:lnTo>
                  <a:lnTo>
                    <a:pt x="1648483" y="1323419"/>
                  </a:lnTo>
                  <a:lnTo>
                    <a:pt x="1489304" y="1305977"/>
                  </a:lnTo>
                  <a:lnTo>
                    <a:pt x="1474040" y="1327780"/>
                  </a:lnTo>
                  <a:lnTo>
                    <a:pt x="1456596" y="1351762"/>
                  </a:lnTo>
                  <a:lnTo>
                    <a:pt x="1436971" y="1371385"/>
                  </a:lnTo>
                  <a:lnTo>
                    <a:pt x="1419527" y="1393187"/>
                  </a:lnTo>
                  <a:lnTo>
                    <a:pt x="1467498" y="1545806"/>
                  </a:lnTo>
                  <a:lnTo>
                    <a:pt x="1443513" y="1565428"/>
                  </a:lnTo>
                  <a:lnTo>
                    <a:pt x="1419527" y="1582870"/>
                  </a:lnTo>
                  <a:lnTo>
                    <a:pt x="1279973" y="1506561"/>
                  </a:lnTo>
                  <a:lnTo>
                    <a:pt x="1232001" y="1534904"/>
                  </a:lnTo>
                  <a:lnTo>
                    <a:pt x="1205835" y="1547986"/>
                  </a:lnTo>
                  <a:lnTo>
                    <a:pt x="1181849" y="1561068"/>
                  </a:lnTo>
                  <a:lnTo>
                    <a:pt x="1166585" y="1720227"/>
                  </a:lnTo>
                  <a:lnTo>
                    <a:pt x="1138238" y="1731128"/>
                  </a:lnTo>
                  <a:lnTo>
                    <a:pt x="1109891" y="1737669"/>
                  </a:lnTo>
                  <a:lnTo>
                    <a:pt x="1007406" y="1611214"/>
                  </a:lnTo>
                  <a:lnTo>
                    <a:pt x="981240" y="1615574"/>
                  </a:lnTo>
                  <a:lnTo>
                    <a:pt x="952893" y="1619935"/>
                  </a:lnTo>
                  <a:lnTo>
                    <a:pt x="926726" y="1622115"/>
                  </a:lnTo>
                  <a:lnTo>
                    <a:pt x="898379" y="1622115"/>
                  </a:lnTo>
                  <a:lnTo>
                    <a:pt x="824241" y="1766012"/>
                  </a:lnTo>
                  <a:lnTo>
                    <a:pt x="793714" y="1763832"/>
                  </a:lnTo>
                  <a:lnTo>
                    <a:pt x="765367" y="1759471"/>
                  </a:lnTo>
                  <a:lnTo>
                    <a:pt x="717395" y="1604673"/>
                  </a:lnTo>
                  <a:lnTo>
                    <a:pt x="691229" y="1598132"/>
                  </a:lnTo>
                  <a:lnTo>
                    <a:pt x="662882" y="1591591"/>
                  </a:lnTo>
                  <a:lnTo>
                    <a:pt x="636716" y="1582870"/>
                  </a:lnTo>
                  <a:lnTo>
                    <a:pt x="610549" y="1571969"/>
                  </a:lnTo>
                  <a:lnTo>
                    <a:pt x="490620" y="1676621"/>
                  </a:lnTo>
                  <a:lnTo>
                    <a:pt x="462273" y="1663540"/>
                  </a:lnTo>
                  <a:lnTo>
                    <a:pt x="433926" y="1646098"/>
                  </a:lnTo>
                  <a:lnTo>
                    <a:pt x="451370" y="1489119"/>
                  </a:lnTo>
                  <a:lnTo>
                    <a:pt x="429565" y="1471677"/>
                  </a:lnTo>
                  <a:lnTo>
                    <a:pt x="407760" y="1454235"/>
                  </a:lnTo>
                  <a:lnTo>
                    <a:pt x="385954" y="1434612"/>
                  </a:lnTo>
                  <a:lnTo>
                    <a:pt x="366329" y="1417170"/>
                  </a:lnTo>
                  <a:lnTo>
                    <a:pt x="215873" y="1465136"/>
                  </a:lnTo>
                  <a:lnTo>
                    <a:pt x="196248" y="1441153"/>
                  </a:lnTo>
                  <a:lnTo>
                    <a:pt x="176623" y="1414990"/>
                  </a:lnTo>
                  <a:lnTo>
                    <a:pt x="252942" y="1277634"/>
                  </a:lnTo>
                  <a:lnTo>
                    <a:pt x="224595" y="1227488"/>
                  </a:lnTo>
                  <a:lnTo>
                    <a:pt x="211512" y="1203505"/>
                  </a:lnTo>
                  <a:lnTo>
                    <a:pt x="200609" y="1177342"/>
                  </a:lnTo>
                  <a:lnTo>
                    <a:pt x="43611" y="1164260"/>
                  </a:lnTo>
                  <a:lnTo>
                    <a:pt x="34889" y="1135917"/>
                  </a:lnTo>
                  <a:lnTo>
                    <a:pt x="26166" y="1105393"/>
                  </a:lnTo>
                  <a:lnTo>
                    <a:pt x="146096" y="1005101"/>
                  </a:lnTo>
                  <a:lnTo>
                    <a:pt x="141735" y="978938"/>
                  </a:lnTo>
                  <a:lnTo>
                    <a:pt x="139554" y="950594"/>
                  </a:lnTo>
                  <a:lnTo>
                    <a:pt x="137374" y="922251"/>
                  </a:lnTo>
                  <a:lnTo>
                    <a:pt x="135193" y="893907"/>
                  </a:lnTo>
                  <a:lnTo>
                    <a:pt x="0" y="824139"/>
                  </a:lnTo>
                  <a:lnTo>
                    <a:pt x="2181" y="789255"/>
                  </a:lnTo>
                  <a:lnTo>
                    <a:pt x="6542" y="758731"/>
                  </a:lnTo>
                  <a:lnTo>
                    <a:pt x="152637" y="715126"/>
                  </a:lnTo>
                  <a:lnTo>
                    <a:pt x="159179" y="688963"/>
                  </a:lnTo>
                  <a:lnTo>
                    <a:pt x="170082" y="660619"/>
                  </a:lnTo>
                  <a:lnTo>
                    <a:pt x="178804" y="634456"/>
                  </a:lnTo>
                  <a:lnTo>
                    <a:pt x="187526" y="606113"/>
                  </a:lnTo>
                  <a:lnTo>
                    <a:pt x="89402" y="490559"/>
                  </a:lnTo>
                  <a:lnTo>
                    <a:pt x="104666" y="462216"/>
                  </a:lnTo>
                  <a:lnTo>
                    <a:pt x="119929" y="433872"/>
                  </a:lnTo>
                  <a:lnTo>
                    <a:pt x="272567" y="449134"/>
                  </a:lnTo>
                  <a:lnTo>
                    <a:pt x="287830" y="427331"/>
                  </a:lnTo>
                  <a:lnTo>
                    <a:pt x="305275" y="405529"/>
                  </a:lnTo>
                  <a:lnTo>
                    <a:pt x="322719" y="381546"/>
                  </a:lnTo>
                  <a:lnTo>
                    <a:pt x="342344" y="361924"/>
                  </a:lnTo>
                  <a:lnTo>
                    <a:pt x="296552" y="220207"/>
                  </a:lnTo>
                  <a:lnTo>
                    <a:pt x="322719" y="198404"/>
                  </a:lnTo>
                  <a:lnTo>
                    <a:pt x="348885" y="174421"/>
                  </a:lnTo>
                  <a:lnTo>
                    <a:pt x="481898" y="248550"/>
                  </a:lnTo>
                  <a:lnTo>
                    <a:pt x="529869" y="220207"/>
                  </a:lnTo>
                  <a:lnTo>
                    <a:pt x="556036" y="207125"/>
                  </a:lnTo>
                  <a:lnTo>
                    <a:pt x="580022" y="196224"/>
                  </a:lnTo>
                  <a:lnTo>
                    <a:pt x="593105" y="45786"/>
                  </a:lnTo>
                  <a:lnTo>
                    <a:pt x="625813" y="34884"/>
                  </a:lnTo>
                  <a:lnTo>
                    <a:pt x="658521" y="26163"/>
                  </a:lnTo>
                  <a:lnTo>
                    <a:pt x="752284" y="141717"/>
                  </a:lnTo>
                  <a:lnTo>
                    <a:pt x="780631" y="137357"/>
                  </a:lnTo>
                  <a:lnTo>
                    <a:pt x="808978" y="135176"/>
                  </a:lnTo>
                  <a:lnTo>
                    <a:pt x="835144" y="132996"/>
                  </a:lnTo>
                  <a:lnTo>
                    <a:pt x="863491" y="130816"/>
                  </a:lnTo>
                  <a:close/>
                </a:path>
              </a:pathLst>
            </a:custGeom>
            <a:solidFill>
              <a:srgbClr val="D7B768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60958" rIns="0" bIns="60958" anchor="ctr"/>
            <a:lstStyle/>
            <a:p>
              <a:pPr algn="ctr" defTabSz="1219170"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</a:pPr>
              <a:endParaRPr lang="en-US" sz="4000" kern="0" dirty="0">
                <a:solidFill>
                  <a:srgbClr val="5A5959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773759" y="3553559"/>
            <a:ext cx="760264" cy="762050"/>
            <a:chOff x="1387056" y="1049659"/>
            <a:chExt cx="1384744" cy="1387998"/>
          </a:xfrm>
        </p:grpSpPr>
        <p:sp>
          <p:nvSpPr>
            <p:cNvPr id="29" name="椭圆 28"/>
            <p:cNvSpPr/>
            <p:nvPr/>
          </p:nvSpPr>
          <p:spPr>
            <a:xfrm>
              <a:off x="1593456" y="1274815"/>
              <a:ext cx="971944" cy="971944"/>
            </a:xfrm>
            <a:prstGeom prst="ellipse">
              <a:avLst/>
            </a:prstGeom>
            <a:solidFill>
              <a:srgbClr val="FFF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1387056" y="1049659"/>
              <a:ext cx="1384744" cy="1387998"/>
            </a:xfrm>
            <a:custGeom>
              <a:avLst/>
              <a:gdLst/>
              <a:ahLst/>
              <a:cxnLst/>
              <a:rect l="l" t="t" r="r" b="b"/>
              <a:pathLst>
                <a:path w="1761870" h="1766012">
                  <a:moveTo>
                    <a:pt x="879802" y="296980"/>
                  </a:moveTo>
                  <a:cubicBezTo>
                    <a:pt x="556703" y="296980"/>
                    <a:pt x="294779" y="558845"/>
                    <a:pt x="294779" y="881872"/>
                  </a:cubicBezTo>
                  <a:cubicBezTo>
                    <a:pt x="294779" y="1204899"/>
                    <a:pt x="556703" y="1466764"/>
                    <a:pt x="879802" y="1466764"/>
                  </a:cubicBezTo>
                  <a:cubicBezTo>
                    <a:pt x="1202901" y="1466764"/>
                    <a:pt x="1464825" y="1204899"/>
                    <a:pt x="1464825" y="881872"/>
                  </a:cubicBezTo>
                  <a:cubicBezTo>
                    <a:pt x="1464825" y="558845"/>
                    <a:pt x="1202901" y="296980"/>
                    <a:pt x="879802" y="296980"/>
                  </a:cubicBezTo>
                  <a:close/>
                  <a:moveTo>
                    <a:pt x="931087" y="0"/>
                  </a:moveTo>
                  <a:lnTo>
                    <a:pt x="965976" y="2180"/>
                  </a:lnTo>
                  <a:lnTo>
                    <a:pt x="1000864" y="6541"/>
                  </a:lnTo>
                  <a:lnTo>
                    <a:pt x="1044475" y="148258"/>
                  </a:lnTo>
                  <a:lnTo>
                    <a:pt x="1070642" y="154799"/>
                  </a:lnTo>
                  <a:lnTo>
                    <a:pt x="1096808" y="163520"/>
                  </a:lnTo>
                  <a:lnTo>
                    <a:pt x="1122974" y="170060"/>
                  </a:lnTo>
                  <a:lnTo>
                    <a:pt x="1149141" y="180962"/>
                  </a:lnTo>
                  <a:lnTo>
                    <a:pt x="1262528" y="85030"/>
                  </a:lnTo>
                  <a:lnTo>
                    <a:pt x="1293056" y="100292"/>
                  </a:lnTo>
                  <a:lnTo>
                    <a:pt x="1323583" y="117734"/>
                  </a:lnTo>
                  <a:lnTo>
                    <a:pt x="1306139" y="265992"/>
                  </a:lnTo>
                  <a:lnTo>
                    <a:pt x="1332305" y="283434"/>
                  </a:lnTo>
                  <a:lnTo>
                    <a:pt x="1354111" y="300876"/>
                  </a:lnTo>
                  <a:lnTo>
                    <a:pt x="1373735" y="318318"/>
                  </a:lnTo>
                  <a:lnTo>
                    <a:pt x="1395541" y="337941"/>
                  </a:lnTo>
                  <a:lnTo>
                    <a:pt x="1537275" y="292155"/>
                  </a:lnTo>
                  <a:lnTo>
                    <a:pt x="1559081" y="318318"/>
                  </a:lnTo>
                  <a:lnTo>
                    <a:pt x="1580886" y="344481"/>
                  </a:lnTo>
                  <a:lnTo>
                    <a:pt x="1508928" y="477477"/>
                  </a:lnTo>
                  <a:lnTo>
                    <a:pt x="1537275" y="525443"/>
                  </a:lnTo>
                  <a:lnTo>
                    <a:pt x="1548178" y="549426"/>
                  </a:lnTo>
                  <a:lnTo>
                    <a:pt x="1561261" y="575589"/>
                  </a:lnTo>
                  <a:lnTo>
                    <a:pt x="1713899" y="588671"/>
                  </a:lnTo>
                  <a:lnTo>
                    <a:pt x="1724801" y="621375"/>
                  </a:lnTo>
                  <a:lnTo>
                    <a:pt x="1733523" y="654079"/>
                  </a:lnTo>
                  <a:lnTo>
                    <a:pt x="1613594" y="747830"/>
                  </a:lnTo>
                  <a:lnTo>
                    <a:pt x="1617955" y="776173"/>
                  </a:lnTo>
                  <a:lnTo>
                    <a:pt x="1622316" y="802336"/>
                  </a:lnTo>
                  <a:lnTo>
                    <a:pt x="1624497" y="832860"/>
                  </a:lnTo>
                  <a:lnTo>
                    <a:pt x="1624497" y="861204"/>
                  </a:lnTo>
                  <a:lnTo>
                    <a:pt x="1761870" y="930972"/>
                  </a:lnTo>
                  <a:lnTo>
                    <a:pt x="1759690" y="963676"/>
                  </a:lnTo>
                  <a:lnTo>
                    <a:pt x="1755329" y="996380"/>
                  </a:lnTo>
                  <a:lnTo>
                    <a:pt x="1607052" y="1039985"/>
                  </a:lnTo>
                  <a:lnTo>
                    <a:pt x="1600511" y="1068328"/>
                  </a:lnTo>
                  <a:lnTo>
                    <a:pt x="1591789" y="1094492"/>
                  </a:lnTo>
                  <a:lnTo>
                    <a:pt x="1583067" y="1120655"/>
                  </a:lnTo>
                  <a:lnTo>
                    <a:pt x="1574344" y="1146818"/>
                  </a:lnTo>
                  <a:lnTo>
                    <a:pt x="1676829" y="1268913"/>
                  </a:lnTo>
                  <a:lnTo>
                    <a:pt x="1661566" y="1297256"/>
                  </a:lnTo>
                  <a:lnTo>
                    <a:pt x="1648483" y="1323419"/>
                  </a:lnTo>
                  <a:lnTo>
                    <a:pt x="1489304" y="1305977"/>
                  </a:lnTo>
                  <a:lnTo>
                    <a:pt x="1474040" y="1327780"/>
                  </a:lnTo>
                  <a:lnTo>
                    <a:pt x="1456596" y="1351762"/>
                  </a:lnTo>
                  <a:lnTo>
                    <a:pt x="1436971" y="1371385"/>
                  </a:lnTo>
                  <a:lnTo>
                    <a:pt x="1419527" y="1393187"/>
                  </a:lnTo>
                  <a:lnTo>
                    <a:pt x="1467498" y="1545806"/>
                  </a:lnTo>
                  <a:lnTo>
                    <a:pt x="1443513" y="1565428"/>
                  </a:lnTo>
                  <a:lnTo>
                    <a:pt x="1419527" y="1582870"/>
                  </a:lnTo>
                  <a:lnTo>
                    <a:pt x="1279973" y="1506561"/>
                  </a:lnTo>
                  <a:lnTo>
                    <a:pt x="1232001" y="1534904"/>
                  </a:lnTo>
                  <a:lnTo>
                    <a:pt x="1205835" y="1547986"/>
                  </a:lnTo>
                  <a:lnTo>
                    <a:pt x="1181849" y="1561068"/>
                  </a:lnTo>
                  <a:lnTo>
                    <a:pt x="1166585" y="1720227"/>
                  </a:lnTo>
                  <a:lnTo>
                    <a:pt x="1138238" y="1731128"/>
                  </a:lnTo>
                  <a:lnTo>
                    <a:pt x="1109891" y="1737669"/>
                  </a:lnTo>
                  <a:lnTo>
                    <a:pt x="1007406" y="1611214"/>
                  </a:lnTo>
                  <a:lnTo>
                    <a:pt x="981240" y="1615574"/>
                  </a:lnTo>
                  <a:lnTo>
                    <a:pt x="952893" y="1619935"/>
                  </a:lnTo>
                  <a:lnTo>
                    <a:pt x="926726" y="1622115"/>
                  </a:lnTo>
                  <a:lnTo>
                    <a:pt x="898379" y="1622115"/>
                  </a:lnTo>
                  <a:lnTo>
                    <a:pt x="824241" y="1766012"/>
                  </a:lnTo>
                  <a:lnTo>
                    <a:pt x="793714" y="1763832"/>
                  </a:lnTo>
                  <a:lnTo>
                    <a:pt x="765367" y="1759471"/>
                  </a:lnTo>
                  <a:lnTo>
                    <a:pt x="717395" y="1604673"/>
                  </a:lnTo>
                  <a:lnTo>
                    <a:pt x="691229" y="1598132"/>
                  </a:lnTo>
                  <a:lnTo>
                    <a:pt x="662882" y="1591591"/>
                  </a:lnTo>
                  <a:lnTo>
                    <a:pt x="636716" y="1582870"/>
                  </a:lnTo>
                  <a:lnTo>
                    <a:pt x="610549" y="1571969"/>
                  </a:lnTo>
                  <a:lnTo>
                    <a:pt x="490620" y="1676621"/>
                  </a:lnTo>
                  <a:lnTo>
                    <a:pt x="462273" y="1663540"/>
                  </a:lnTo>
                  <a:lnTo>
                    <a:pt x="433926" y="1646098"/>
                  </a:lnTo>
                  <a:lnTo>
                    <a:pt x="451370" y="1489119"/>
                  </a:lnTo>
                  <a:lnTo>
                    <a:pt x="429565" y="1471677"/>
                  </a:lnTo>
                  <a:lnTo>
                    <a:pt x="407760" y="1454235"/>
                  </a:lnTo>
                  <a:lnTo>
                    <a:pt x="385954" y="1434612"/>
                  </a:lnTo>
                  <a:lnTo>
                    <a:pt x="366329" y="1417170"/>
                  </a:lnTo>
                  <a:lnTo>
                    <a:pt x="215873" y="1465136"/>
                  </a:lnTo>
                  <a:lnTo>
                    <a:pt x="196248" y="1441153"/>
                  </a:lnTo>
                  <a:lnTo>
                    <a:pt x="176623" y="1414990"/>
                  </a:lnTo>
                  <a:lnTo>
                    <a:pt x="252942" y="1277634"/>
                  </a:lnTo>
                  <a:lnTo>
                    <a:pt x="224595" y="1227488"/>
                  </a:lnTo>
                  <a:lnTo>
                    <a:pt x="211512" y="1203505"/>
                  </a:lnTo>
                  <a:lnTo>
                    <a:pt x="200609" y="1177342"/>
                  </a:lnTo>
                  <a:lnTo>
                    <a:pt x="43611" y="1164260"/>
                  </a:lnTo>
                  <a:lnTo>
                    <a:pt x="34889" y="1135917"/>
                  </a:lnTo>
                  <a:lnTo>
                    <a:pt x="26166" y="1105393"/>
                  </a:lnTo>
                  <a:lnTo>
                    <a:pt x="146096" y="1005101"/>
                  </a:lnTo>
                  <a:lnTo>
                    <a:pt x="141735" y="978938"/>
                  </a:lnTo>
                  <a:lnTo>
                    <a:pt x="139554" y="950594"/>
                  </a:lnTo>
                  <a:lnTo>
                    <a:pt x="137374" y="922251"/>
                  </a:lnTo>
                  <a:lnTo>
                    <a:pt x="135193" y="893907"/>
                  </a:lnTo>
                  <a:lnTo>
                    <a:pt x="0" y="824139"/>
                  </a:lnTo>
                  <a:lnTo>
                    <a:pt x="2181" y="789255"/>
                  </a:lnTo>
                  <a:lnTo>
                    <a:pt x="6542" y="758731"/>
                  </a:lnTo>
                  <a:lnTo>
                    <a:pt x="152637" y="715126"/>
                  </a:lnTo>
                  <a:lnTo>
                    <a:pt x="159179" y="688963"/>
                  </a:lnTo>
                  <a:lnTo>
                    <a:pt x="170082" y="660619"/>
                  </a:lnTo>
                  <a:lnTo>
                    <a:pt x="178804" y="634456"/>
                  </a:lnTo>
                  <a:lnTo>
                    <a:pt x="187526" y="606113"/>
                  </a:lnTo>
                  <a:lnTo>
                    <a:pt x="89402" y="490559"/>
                  </a:lnTo>
                  <a:lnTo>
                    <a:pt x="104666" y="462216"/>
                  </a:lnTo>
                  <a:lnTo>
                    <a:pt x="119929" y="433872"/>
                  </a:lnTo>
                  <a:lnTo>
                    <a:pt x="272567" y="449134"/>
                  </a:lnTo>
                  <a:lnTo>
                    <a:pt x="287830" y="427331"/>
                  </a:lnTo>
                  <a:lnTo>
                    <a:pt x="305275" y="405529"/>
                  </a:lnTo>
                  <a:lnTo>
                    <a:pt x="322719" y="381546"/>
                  </a:lnTo>
                  <a:lnTo>
                    <a:pt x="342344" y="361924"/>
                  </a:lnTo>
                  <a:lnTo>
                    <a:pt x="296552" y="220207"/>
                  </a:lnTo>
                  <a:lnTo>
                    <a:pt x="322719" y="198404"/>
                  </a:lnTo>
                  <a:lnTo>
                    <a:pt x="348885" y="174421"/>
                  </a:lnTo>
                  <a:lnTo>
                    <a:pt x="481898" y="248550"/>
                  </a:lnTo>
                  <a:lnTo>
                    <a:pt x="529869" y="220207"/>
                  </a:lnTo>
                  <a:lnTo>
                    <a:pt x="556036" y="207125"/>
                  </a:lnTo>
                  <a:lnTo>
                    <a:pt x="580022" y="196224"/>
                  </a:lnTo>
                  <a:lnTo>
                    <a:pt x="593105" y="45786"/>
                  </a:lnTo>
                  <a:lnTo>
                    <a:pt x="625813" y="34884"/>
                  </a:lnTo>
                  <a:lnTo>
                    <a:pt x="658521" y="26163"/>
                  </a:lnTo>
                  <a:lnTo>
                    <a:pt x="752284" y="141717"/>
                  </a:lnTo>
                  <a:lnTo>
                    <a:pt x="780631" y="137357"/>
                  </a:lnTo>
                  <a:lnTo>
                    <a:pt x="808978" y="135176"/>
                  </a:lnTo>
                  <a:lnTo>
                    <a:pt x="835144" y="132996"/>
                  </a:lnTo>
                  <a:lnTo>
                    <a:pt x="863491" y="130816"/>
                  </a:lnTo>
                  <a:close/>
                </a:path>
              </a:pathLst>
            </a:custGeom>
            <a:solidFill>
              <a:srgbClr val="D7B768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60958" rIns="0" bIns="60958" anchor="ctr"/>
            <a:lstStyle/>
            <a:p>
              <a:pPr algn="ctr" defTabSz="1219170" fontAlgn="base">
                <a:lnSpc>
                  <a:spcPct val="120000"/>
                </a:lnSpc>
                <a:spcBef>
                  <a:spcPts val="800"/>
                </a:spcBef>
                <a:spcAft>
                  <a:spcPts val="800"/>
                </a:spcAft>
              </a:pPr>
              <a:endParaRPr lang="en-US" sz="4000" kern="0" dirty="0">
                <a:solidFill>
                  <a:srgbClr val="5A5959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33217" y="2212413"/>
            <a:ext cx="1259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4B3C29"/>
                </a:solidFill>
              </a:rPr>
              <a:t>课程安排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05700" y="1339519"/>
            <a:ext cx="4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B3C29"/>
                </a:solidFill>
                <a:latin typeface="Broadway" panose="04040905080B02020502" pitchFamily="82" charset="0"/>
              </a:rPr>
              <a:t>01</a:t>
            </a:r>
            <a:endParaRPr lang="zh-CN" altLang="en-US" dirty="0">
              <a:solidFill>
                <a:srgbClr val="4B3C29"/>
              </a:solidFill>
              <a:latin typeface="Broadway" panose="04040905080B02020502" pitchFamily="8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67035" y="254095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B3C29"/>
                </a:solidFill>
                <a:latin typeface="Broadway" panose="04040905080B02020502" pitchFamily="82" charset="0"/>
              </a:rPr>
              <a:t>02</a:t>
            </a:r>
            <a:endParaRPr lang="zh-CN" altLang="en-US" dirty="0">
              <a:solidFill>
                <a:srgbClr val="4B3C29"/>
              </a:solidFill>
              <a:latin typeface="Broadway" panose="04040905080B02020502" pitchFamily="8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2478" y="374991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B3C29"/>
                </a:solidFill>
                <a:latin typeface="Broadway" panose="04040905080B02020502" pitchFamily="82" charset="0"/>
              </a:rPr>
              <a:t>03</a:t>
            </a:r>
            <a:endParaRPr lang="zh-CN" altLang="en-US" dirty="0">
              <a:solidFill>
                <a:srgbClr val="4B3C29"/>
              </a:solidFill>
              <a:latin typeface="Broadway" panose="04040905080B02020502" pitchFamily="82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456852" y="1689186"/>
            <a:ext cx="455626" cy="432048"/>
          </a:xfrm>
          <a:prstGeom prst="line">
            <a:avLst/>
          </a:prstGeom>
          <a:ln>
            <a:solidFill>
              <a:srgbClr val="4B3C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84665" y="2751022"/>
            <a:ext cx="545367" cy="0"/>
          </a:xfrm>
          <a:prstGeom prst="line">
            <a:avLst/>
          </a:prstGeom>
          <a:ln>
            <a:solidFill>
              <a:srgbClr val="4B3C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545946" y="3497904"/>
            <a:ext cx="358544" cy="358544"/>
          </a:xfrm>
          <a:prstGeom prst="line">
            <a:avLst/>
          </a:prstGeom>
          <a:ln>
            <a:solidFill>
              <a:srgbClr val="4B3C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0">
            <a:extLst>
              <a:ext uri="{FF2B5EF4-FFF2-40B4-BE49-F238E27FC236}">
                <a16:creationId xmlns:a16="http://schemas.microsoft.com/office/drawing/2014/main" id="{70458663-4DA0-4FE6-8D05-5AEA14D463C6}"/>
              </a:ext>
            </a:extLst>
          </p:cNvPr>
          <p:cNvSpPr txBox="1"/>
          <p:nvPr/>
        </p:nvSpPr>
        <p:spPr>
          <a:xfrm>
            <a:off x="1245286" y="236600"/>
            <a:ext cx="3590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课程安排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4F7AC3B4-4AFE-47CB-9E1F-2280F0D20DB4}"/>
              </a:ext>
            </a:extLst>
          </p:cNvPr>
          <p:cNvSpPr txBox="1"/>
          <p:nvPr/>
        </p:nvSpPr>
        <p:spPr>
          <a:xfrm flipH="1">
            <a:off x="3542723" y="1300393"/>
            <a:ext cx="304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电机及驱动器介绍</a:t>
            </a: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0A6BF6CD-FEA3-45F8-933D-49A7187173E5}"/>
              </a:ext>
            </a:extLst>
          </p:cNvPr>
          <p:cNvSpPr txBox="1"/>
          <p:nvPr/>
        </p:nvSpPr>
        <p:spPr>
          <a:xfrm flipH="1">
            <a:off x="3923798" y="2478618"/>
            <a:ext cx="418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单轴运动平台控制器设计</a:t>
            </a: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BFDFBC84-12E5-4BDB-BEBF-6A5CF39498E7}"/>
              </a:ext>
            </a:extLst>
          </p:cNvPr>
          <p:cNvSpPr txBox="1"/>
          <p:nvPr/>
        </p:nvSpPr>
        <p:spPr>
          <a:xfrm flipH="1">
            <a:off x="3647342" y="3703751"/>
            <a:ext cx="229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28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G</a:t>
            </a:r>
            <a:r>
              <a:rPr lang="zh-CN" altLang="en-US" sz="28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代码解释器</a:t>
            </a:r>
            <a:endParaRPr lang="en-US" altLang="zh-CN" sz="2800" b="1" kern="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287016" y="987574"/>
            <a:ext cx="8245424" cy="37180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任务要求：为你的单轴模组设计一个控制器，功能包括：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）回零点（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分，如使用改进的回零点，</a:t>
            </a:r>
            <a:r>
              <a:rPr lang="en-US" altLang="zh-CN" sz="2400" dirty="0"/>
              <a:t>+15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）速度控制（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）位置控制（</a:t>
            </a:r>
            <a:r>
              <a:rPr lang="en-US" altLang="zh-CN" sz="2400" dirty="0"/>
              <a:t>30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附加的加分项：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）可以修改程序适配多种细分数、相序、引脚（</a:t>
            </a:r>
            <a:r>
              <a:rPr lang="en-US" altLang="zh-CN" sz="2400" dirty="0"/>
              <a:t>10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）具备零点补偿功能（</a:t>
            </a:r>
            <a:r>
              <a:rPr lang="en-US" altLang="zh-CN" sz="2400" dirty="0"/>
              <a:t>10</a:t>
            </a:r>
            <a:r>
              <a:rPr lang="zh-CN" altLang="en-US" sz="2400" dirty="0"/>
              <a:t>分）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）使用中断进行编程（</a:t>
            </a:r>
            <a:r>
              <a:rPr lang="en-US" altLang="zh-CN" sz="2400" dirty="0"/>
              <a:t>20</a:t>
            </a:r>
            <a:r>
              <a:rPr lang="zh-CN" altLang="en-US" sz="2400" dirty="0"/>
              <a:t>分）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97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445820" y="1059582"/>
            <a:ext cx="4789040" cy="37180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验收标准：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）回零点。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）运动到</a:t>
            </a:r>
            <a:r>
              <a:rPr lang="en-US" altLang="zh-CN" sz="2400" dirty="0"/>
              <a:t>X</a:t>
            </a:r>
            <a:r>
              <a:rPr lang="zh-CN" altLang="en-US" sz="2400" dirty="0"/>
              <a:t>轴正向</a:t>
            </a:r>
            <a:r>
              <a:rPr lang="en-US" altLang="zh-CN" sz="2400" dirty="0"/>
              <a:t>200mm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）回退到</a:t>
            </a:r>
            <a:r>
              <a:rPr lang="en-US" altLang="zh-CN" sz="2400" dirty="0"/>
              <a:t>X</a:t>
            </a:r>
            <a:r>
              <a:rPr lang="zh-CN" altLang="en-US" sz="2400" dirty="0"/>
              <a:t>轴正向</a:t>
            </a:r>
            <a:r>
              <a:rPr lang="en-US" altLang="zh-CN" sz="2400" dirty="0"/>
              <a:t>150mm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）运动到</a:t>
            </a:r>
            <a:r>
              <a:rPr lang="en-US" altLang="zh-CN" sz="2400" dirty="0"/>
              <a:t>X</a:t>
            </a:r>
            <a:r>
              <a:rPr lang="zh-CN" altLang="en-US" sz="2400" dirty="0"/>
              <a:t>轴正向</a:t>
            </a:r>
            <a:r>
              <a:rPr lang="en-US" altLang="zh-CN" sz="2400" dirty="0"/>
              <a:t>300mm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重复进行，精度要求正负</a:t>
            </a:r>
            <a:r>
              <a:rPr lang="en-US" altLang="zh-CN" sz="2400" dirty="0"/>
              <a:t>2mm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每一次循环要求在</a:t>
            </a:r>
            <a:r>
              <a:rPr lang="en-US" altLang="zh-CN" sz="2400" dirty="0"/>
              <a:t>15</a:t>
            </a:r>
            <a:r>
              <a:rPr lang="zh-CN" altLang="en-US" sz="2400" dirty="0"/>
              <a:t>秒内完成。</a:t>
            </a:r>
            <a:endParaRPr lang="en-US" altLang="zh-CN" sz="2400" dirty="0"/>
          </a:p>
          <a:p>
            <a:r>
              <a:rPr lang="zh-CN" altLang="en-US" sz="2400" dirty="0"/>
              <a:t>加分项根据实际情况验收。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60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57084" y="1779662"/>
            <a:ext cx="4082674" cy="2304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3D</a:t>
            </a:r>
            <a:r>
              <a:rPr lang="zh-CN" altLang="en-US" sz="2400" dirty="0"/>
              <a:t>打印机控制板：</a:t>
            </a:r>
            <a:endParaRPr lang="en-US" altLang="zh-CN" sz="2400" dirty="0"/>
          </a:p>
          <a:p>
            <a:r>
              <a:rPr lang="en-US" altLang="zh-CN" sz="2400" dirty="0"/>
              <a:t>Mega 2560  +  ramps 1.4</a:t>
            </a:r>
          </a:p>
          <a:p>
            <a:r>
              <a:rPr lang="zh-CN" altLang="en-US" sz="2400" dirty="0"/>
              <a:t>集成了</a:t>
            </a:r>
            <a:r>
              <a:rPr lang="en-US" altLang="zh-CN" sz="2400" dirty="0"/>
              <a:t>DIP</a:t>
            </a:r>
            <a:r>
              <a:rPr lang="zh-CN" altLang="en-US" sz="2400" dirty="0"/>
              <a:t>步进电机的插接口方便操作，可通过引脚调节电机驱动的细分数。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DC22BA-835C-4193-8223-D18A23D6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14075" r="2400" b="13640"/>
          <a:stretch/>
        </p:blipFill>
        <p:spPr>
          <a:xfrm>
            <a:off x="4733255" y="1273638"/>
            <a:ext cx="4303241" cy="33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251520" y="915566"/>
            <a:ext cx="8496944" cy="2304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优化方案：创客基地 </a:t>
            </a:r>
            <a:r>
              <a:rPr lang="en-US" altLang="zh-CN" sz="2400" dirty="0"/>
              <a:t>MKS Gen v1.4 </a:t>
            </a:r>
            <a:r>
              <a:rPr lang="zh-CN" altLang="en-US" sz="2400" dirty="0"/>
              <a:t>单板控制方案</a:t>
            </a:r>
            <a:endParaRPr lang="en-US" altLang="zh-CN" sz="2400" dirty="0"/>
          </a:p>
          <a:p>
            <a:r>
              <a:rPr lang="zh-CN" altLang="en-US" sz="2400" dirty="0"/>
              <a:t>集成了</a:t>
            </a:r>
            <a:r>
              <a:rPr lang="en-US" altLang="zh-CN" sz="2400" dirty="0"/>
              <a:t>Arduino mega2560</a:t>
            </a:r>
            <a:r>
              <a:rPr lang="zh-CN" altLang="en-US" sz="2400" dirty="0"/>
              <a:t>并集成了其他打印机所需元件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04FAB-462F-414A-B389-5ED1F2F6A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45800" r="19201" b="17800"/>
          <a:stretch/>
        </p:blipFill>
        <p:spPr>
          <a:xfrm>
            <a:off x="2143115" y="1995686"/>
            <a:ext cx="471375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/>
              <a:t>单轴运动平台控制器设计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95536" y="1275606"/>
            <a:ext cx="8496944" cy="2304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大家需要做的事情：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0</a:t>
            </a:r>
            <a:r>
              <a:rPr lang="zh-CN" altLang="en-US" sz="2400" dirty="0"/>
              <a:t>）认真研读主板说明书。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）通过跳线帽设置合适的细分数。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）将</a:t>
            </a:r>
            <a:r>
              <a:rPr lang="en-US" altLang="zh-CN" sz="2400" dirty="0"/>
              <a:t>A4988</a:t>
            </a:r>
            <a:r>
              <a:rPr lang="zh-CN" altLang="en-US" sz="2400" dirty="0"/>
              <a:t>插上主板，上电。</a:t>
            </a:r>
            <a:r>
              <a:rPr lang="zh-CN" altLang="en-US" sz="2400" dirty="0">
                <a:solidFill>
                  <a:srgbClr val="FF0000"/>
                </a:solidFill>
              </a:rPr>
              <a:t>不要连接电机，</a:t>
            </a:r>
            <a:r>
              <a:rPr lang="zh-CN" altLang="en-US" sz="2400" dirty="0"/>
              <a:t>用电压表调节参考电压以调节电流。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）连接上电机。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）烧写程序进行测试，注意出现意外时及时断电。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21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3563888" cy="51720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94346" y="1629425"/>
            <a:ext cx="1777454" cy="1777454"/>
            <a:chOff x="7955868" y="1115493"/>
            <a:chExt cx="2376264" cy="2376264"/>
          </a:xfrm>
        </p:grpSpPr>
        <p:sp>
          <p:nvSpPr>
            <p:cNvPr id="31" name="椭圆 30"/>
            <p:cNvSpPr/>
            <p:nvPr/>
          </p:nvSpPr>
          <p:spPr>
            <a:xfrm>
              <a:off x="7955868" y="1115493"/>
              <a:ext cx="2376264" cy="2376264"/>
            </a:xfrm>
            <a:prstGeom prst="ellipse">
              <a:avLst/>
            </a:prstGeom>
            <a:solidFill>
              <a:srgbClr val="D7B7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568027" y="1635646"/>
              <a:ext cx="1151945" cy="1165006"/>
            </a:xfrm>
            <a:custGeom>
              <a:avLst/>
              <a:gdLst>
                <a:gd name="connsiteX0" fmla="*/ 430369 w 1151945"/>
                <a:gd name="connsiteY0" fmla="*/ 596704 h 1165006"/>
                <a:gd name="connsiteX1" fmla="*/ 430369 w 1151945"/>
                <a:gd name="connsiteY1" fmla="*/ 965619 h 1165006"/>
                <a:gd name="connsiteX2" fmla="*/ 725044 w 1151945"/>
                <a:gd name="connsiteY2" fmla="*/ 965619 h 1165006"/>
                <a:gd name="connsiteX3" fmla="*/ 725044 w 1151945"/>
                <a:gd name="connsiteY3" fmla="*/ 596704 h 1165006"/>
                <a:gd name="connsiteX4" fmla="*/ 579621 w 1151945"/>
                <a:gd name="connsiteY4" fmla="*/ 0 h 1165006"/>
                <a:gd name="connsiteX5" fmla="*/ 1151945 w 1151945"/>
                <a:gd name="connsiteY5" fmla="*/ 579621 h 1165006"/>
                <a:gd name="connsiteX6" fmla="*/ 976492 w 1151945"/>
                <a:gd name="connsiteY6" fmla="*/ 578510 h 1165006"/>
                <a:gd name="connsiteX7" fmla="*/ 976492 w 1151945"/>
                <a:gd name="connsiteY7" fmla="*/ 1165006 h 1165006"/>
                <a:gd name="connsiteX8" fmla="*/ 175454 w 1151945"/>
                <a:gd name="connsiteY8" fmla="*/ 1165006 h 1165006"/>
                <a:gd name="connsiteX9" fmla="*/ 175454 w 1151945"/>
                <a:gd name="connsiteY9" fmla="*/ 573436 h 1165006"/>
                <a:gd name="connsiteX10" fmla="*/ 0 w 1151945"/>
                <a:gd name="connsiteY10" fmla="*/ 572324 h 116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1945" h="1165006">
                  <a:moveTo>
                    <a:pt x="430369" y="596704"/>
                  </a:moveTo>
                  <a:lnTo>
                    <a:pt x="430369" y="965619"/>
                  </a:lnTo>
                  <a:lnTo>
                    <a:pt x="725044" y="965619"/>
                  </a:lnTo>
                  <a:lnTo>
                    <a:pt x="725044" y="596704"/>
                  </a:lnTo>
                  <a:close/>
                  <a:moveTo>
                    <a:pt x="579621" y="0"/>
                  </a:moveTo>
                  <a:lnTo>
                    <a:pt x="1151945" y="579621"/>
                  </a:lnTo>
                  <a:lnTo>
                    <a:pt x="976492" y="578510"/>
                  </a:lnTo>
                  <a:lnTo>
                    <a:pt x="976492" y="1165006"/>
                  </a:lnTo>
                  <a:lnTo>
                    <a:pt x="175454" y="1165006"/>
                  </a:lnTo>
                  <a:lnTo>
                    <a:pt x="175454" y="573436"/>
                  </a:lnTo>
                  <a:lnTo>
                    <a:pt x="0" y="572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9"/>
          <p:cNvSpPr txBox="1"/>
          <p:nvPr/>
        </p:nvSpPr>
        <p:spPr>
          <a:xfrm flipH="1">
            <a:off x="5551690" y="2351321"/>
            <a:ext cx="1901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32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G-code</a:t>
            </a:r>
          </a:p>
          <a:p>
            <a:pPr algn="ctr">
              <a:defRPr/>
            </a:pPr>
            <a:r>
              <a:rPr lang="zh-CN" altLang="en-US" sz="32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解释器</a:t>
            </a:r>
          </a:p>
        </p:txBody>
      </p:sp>
      <p:sp>
        <p:nvSpPr>
          <p:cNvPr id="13" name="Freeform 4"/>
          <p:cNvSpPr>
            <a:spLocks/>
          </p:cNvSpPr>
          <p:nvPr/>
        </p:nvSpPr>
        <p:spPr bwMode="auto">
          <a:xfrm>
            <a:off x="4603160" y="833628"/>
            <a:ext cx="1089892" cy="1089648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5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6" y="921940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5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0" tIns="60958" rIns="0" bIns="609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en-US" sz="3700" kern="0" dirty="0">
              <a:solidFill>
                <a:srgbClr val="5A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5048842" y="1393062"/>
            <a:ext cx="2907534" cy="2906880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5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6" y="921940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5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D7B768"/>
          </a:solidFill>
          <a:ln w="3175" cap="flat" cmpd="sng" algn="ctr">
            <a:noFill/>
            <a:prstDash val="solid"/>
          </a:ln>
          <a:effectLst/>
        </p:spPr>
        <p:txBody>
          <a:bodyPr lIns="0" tIns="60958" rIns="0" bIns="609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en-US" sz="3700" kern="0" dirty="0">
              <a:solidFill>
                <a:srgbClr val="5A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7550" y="1201258"/>
            <a:ext cx="7545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5400000" algn="t" rotWithShape="0">
                    <a:sysClr val="window" lastClr="FFFFFF">
                      <a:alpha val="73000"/>
                    </a:sysClr>
                  </a:outerShdw>
                </a:effectLst>
                <a:uLnTx/>
                <a:uFillTx/>
                <a:latin typeface="+mj-lt"/>
                <a:ea typeface="+mj-ea"/>
                <a:cs typeface="Times New Roman" pitchFamily="18" charset="0"/>
              </a:rPr>
              <a:t>03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dist="38100" dir="5400000" algn="t" rotWithShape="0">
                  <a:sysClr val="window" lastClr="FFFFFF">
                    <a:alpha val="73000"/>
                  </a:sysClr>
                </a:outerShdw>
              </a:effectLst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62832" y="230559"/>
            <a:ext cx="1313407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我的</a:t>
            </a:r>
            <a:r>
              <a:rPr lang="zh-CN" altLang="en-US" sz="2000" b="1" dirty="0">
                <a:solidFill>
                  <a:srgbClr val="D7B768"/>
                </a:solidFill>
              </a:rPr>
              <a:t>目录</a:t>
            </a:r>
            <a:endParaRPr lang="zh-CN" altLang="en-US" sz="3200" b="1" dirty="0">
              <a:solidFill>
                <a:srgbClr val="D7B7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18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03 G</a:t>
            </a:r>
            <a:r>
              <a:rPr lang="zh-CN" altLang="en-US" sz="2800" dirty="0"/>
              <a:t>代码解释器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287016" y="987574"/>
            <a:ext cx="8533456" cy="37180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现代控制系统常采用模块化设计，将运动控制模块交给单独的控制器，使用上位机和控制器进行通信来实现运动控制，从而加强了系统的可移植性，降低了开发难度。</a:t>
            </a:r>
            <a:endParaRPr lang="en-US" altLang="zh-CN" sz="2400" dirty="0"/>
          </a:p>
          <a:p>
            <a:r>
              <a:rPr lang="zh-CN" altLang="en-US" sz="2400" dirty="0"/>
              <a:t>国际上通用的机床语言为</a:t>
            </a:r>
            <a:r>
              <a:rPr lang="en-US" altLang="zh-CN" sz="2400" dirty="0"/>
              <a:t>G</a:t>
            </a:r>
            <a:r>
              <a:rPr lang="zh-CN" altLang="en-US" sz="2400" dirty="0"/>
              <a:t>代码，本次实验需要实现的功能有：</a:t>
            </a:r>
            <a:endParaRPr lang="en-US" altLang="zh-CN" sz="2400" dirty="0"/>
          </a:p>
          <a:p>
            <a:r>
              <a:rPr lang="en-US" altLang="zh-CN" sz="2400" dirty="0"/>
              <a:t>G28 </a:t>
            </a:r>
            <a:r>
              <a:rPr lang="zh-CN" altLang="en-US" sz="2400" dirty="0"/>
              <a:t>回零点</a:t>
            </a:r>
            <a:endParaRPr lang="en-US" altLang="zh-CN" sz="2400" dirty="0"/>
          </a:p>
          <a:p>
            <a:r>
              <a:rPr lang="en-US" altLang="zh-CN" sz="2400" dirty="0"/>
              <a:t>G92 X0 </a:t>
            </a:r>
            <a:r>
              <a:rPr lang="zh-CN" altLang="en-US" sz="2400" dirty="0"/>
              <a:t>用于设定坐标系</a:t>
            </a:r>
            <a:endParaRPr lang="en-US" altLang="zh-CN" sz="2400" dirty="0"/>
          </a:p>
          <a:p>
            <a:r>
              <a:rPr lang="en-US" altLang="zh-CN" sz="2400" dirty="0"/>
              <a:t>G00 X500   </a:t>
            </a:r>
            <a:r>
              <a:rPr lang="zh-CN" altLang="en-US" sz="2400" dirty="0"/>
              <a:t>快速运动</a:t>
            </a:r>
            <a:endParaRPr lang="en-US" altLang="zh-CN" sz="2400" dirty="0"/>
          </a:p>
          <a:p>
            <a:r>
              <a:rPr lang="en-US" altLang="zh-CN" sz="2400" dirty="0"/>
              <a:t>G01 F6000 X500 </a:t>
            </a:r>
            <a:r>
              <a:rPr lang="zh-CN" altLang="en-US" sz="2400" dirty="0"/>
              <a:t>进给运动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201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9869"/>
            <a:ext cx="4265711" cy="504056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03 G</a:t>
            </a:r>
            <a:r>
              <a:rPr lang="zh-CN" altLang="en-US" sz="2800" dirty="0"/>
              <a:t>代码解释器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287016" y="987574"/>
            <a:ext cx="8533456" cy="37180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在实现第二点的运动控制的前提下，</a:t>
            </a:r>
            <a:r>
              <a:rPr lang="en-US" altLang="zh-CN" sz="2400" dirty="0"/>
              <a:t>G</a:t>
            </a:r>
            <a:r>
              <a:rPr lang="zh-CN" altLang="en-US" sz="2400" dirty="0"/>
              <a:t>代码解释器一个很重要的功能就是实现从串口的数据读取。数据读取分为以下几个部分：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）在一个回车之前，读取所有数据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）读到“</a:t>
            </a:r>
            <a:r>
              <a:rPr lang="en-US" altLang="zh-CN" sz="2400" dirty="0"/>
              <a:t>G</a:t>
            </a:r>
            <a:r>
              <a:rPr lang="zh-CN" altLang="en-US" sz="2400" dirty="0"/>
              <a:t>”、“</a:t>
            </a:r>
            <a:r>
              <a:rPr lang="en-US" altLang="zh-CN" sz="2400" dirty="0"/>
              <a:t>F</a:t>
            </a:r>
            <a:r>
              <a:rPr lang="zh-CN" altLang="en-US" sz="2400" dirty="0"/>
              <a:t>”、“</a:t>
            </a:r>
            <a:r>
              <a:rPr lang="en-US" altLang="zh-CN" sz="2400" dirty="0"/>
              <a:t>X</a:t>
            </a:r>
            <a:r>
              <a:rPr lang="zh-CN" altLang="en-US" sz="2400" dirty="0"/>
              <a:t>”时，读取后续的数字（可以假定读到的均为整数），并且给相应的存储器赋值。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）根据代码指代的功能，控制电机控制器实现指定运动。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29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文本框 16"/>
          <p:cNvSpPr txBox="1"/>
          <p:nvPr/>
        </p:nvSpPr>
        <p:spPr>
          <a:xfrm>
            <a:off x="899592" y="4154882"/>
            <a:ext cx="693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浙江大学机械工程学院  李坰其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770D3AC-C513-4A60-80A8-D95F6740F3DA}"/>
              </a:ext>
            </a:extLst>
          </p:cNvPr>
          <p:cNvSpPr txBox="1">
            <a:spLocks/>
          </p:cNvSpPr>
          <p:nvPr/>
        </p:nvSpPr>
        <p:spPr>
          <a:xfrm>
            <a:off x="1791072" y="3363838"/>
            <a:ext cx="5561855" cy="10081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课程结束，谢谢大家！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4FAE93-C47D-45E8-8A20-1F6F8EBC6B76}"/>
              </a:ext>
            </a:extLst>
          </p:cNvPr>
          <p:cNvGrpSpPr/>
          <p:nvPr/>
        </p:nvGrpSpPr>
        <p:grpSpPr>
          <a:xfrm>
            <a:off x="0" y="0"/>
            <a:ext cx="9293968" cy="2908056"/>
            <a:chOff x="0" y="0"/>
            <a:chExt cx="9293968" cy="29080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B569C7F-AC63-40CA-AC8C-7AD57D0DD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77408" cy="290805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1764A75-71A1-44BC-A79E-11331371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0"/>
              <a:ext cx="3353816" cy="290805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65C937A-CEDB-40F4-B72D-A98A575D9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7409" y="0"/>
              <a:ext cx="2108252" cy="2908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1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/>
    </p:bldLst>
  </p:timing>
  <p:extLst>
    <p:ext uri="{E180D4A7-C9FB-4DFB-919C-405C955672EB}">
      <p14:showEvtLst xmlns:p14="http://schemas.microsoft.com/office/powerpoint/2010/main">
        <p14:playEvt time="0" objId="111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-28575"/>
            <a:ext cx="3563888" cy="51720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94346" y="1629425"/>
            <a:ext cx="1777454" cy="1777454"/>
            <a:chOff x="7955868" y="1115493"/>
            <a:chExt cx="2376264" cy="2376264"/>
          </a:xfrm>
        </p:grpSpPr>
        <p:sp>
          <p:nvSpPr>
            <p:cNvPr id="31" name="椭圆 30"/>
            <p:cNvSpPr/>
            <p:nvPr/>
          </p:nvSpPr>
          <p:spPr>
            <a:xfrm>
              <a:off x="7955868" y="1115493"/>
              <a:ext cx="2376264" cy="2376264"/>
            </a:xfrm>
            <a:prstGeom prst="ellipse">
              <a:avLst/>
            </a:prstGeom>
            <a:solidFill>
              <a:srgbClr val="D7B7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568027" y="1635646"/>
              <a:ext cx="1151945" cy="1165006"/>
            </a:xfrm>
            <a:custGeom>
              <a:avLst/>
              <a:gdLst>
                <a:gd name="connsiteX0" fmla="*/ 430369 w 1151945"/>
                <a:gd name="connsiteY0" fmla="*/ 596704 h 1165006"/>
                <a:gd name="connsiteX1" fmla="*/ 430369 w 1151945"/>
                <a:gd name="connsiteY1" fmla="*/ 965619 h 1165006"/>
                <a:gd name="connsiteX2" fmla="*/ 725044 w 1151945"/>
                <a:gd name="connsiteY2" fmla="*/ 965619 h 1165006"/>
                <a:gd name="connsiteX3" fmla="*/ 725044 w 1151945"/>
                <a:gd name="connsiteY3" fmla="*/ 596704 h 1165006"/>
                <a:gd name="connsiteX4" fmla="*/ 579621 w 1151945"/>
                <a:gd name="connsiteY4" fmla="*/ 0 h 1165006"/>
                <a:gd name="connsiteX5" fmla="*/ 1151945 w 1151945"/>
                <a:gd name="connsiteY5" fmla="*/ 579621 h 1165006"/>
                <a:gd name="connsiteX6" fmla="*/ 976492 w 1151945"/>
                <a:gd name="connsiteY6" fmla="*/ 578510 h 1165006"/>
                <a:gd name="connsiteX7" fmla="*/ 976492 w 1151945"/>
                <a:gd name="connsiteY7" fmla="*/ 1165006 h 1165006"/>
                <a:gd name="connsiteX8" fmla="*/ 175454 w 1151945"/>
                <a:gd name="connsiteY8" fmla="*/ 1165006 h 1165006"/>
                <a:gd name="connsiteX9" fmla="*/ 175454 w 1151945"/>
                <a:gd name="connsiteY9" fmla="*/ 573436 h 1165006"/>
                <a:gd name="connsiteX10" fmla="*/ 0 w 1151945"/>
                <a:gd name="connsiteY10" fmla="*/ 572324 h 116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1945" h="1165006">
                  <a:moveTo>
                    <a:pt x="430369" y="596704"/>
                  </a:moveTo>
                  <a:lnTo>
                    <a:pt x="430369" y="965619"/>
                  </a:lnTo>
                  <a:lnTo>
                    <a:pt x="725044" y="965619"/>
                  </a:lnTo>
                  <a:lnTo>
                    <a:pt x="725044" y="596704"/>
                  </a:lnTo>
                  <a:close/>
                  <a:moveTo>
                    <a:pt x="579621" y="0"/>
                  </a:moveTo>
                  <a:lnTo>
                    <a:pt x="1151945" y="579621"/>
                  </a:lnTo>
                  <a:lnTo>
                    <a:pt x="976492" y="578510"/>
                  </a:lnTo>
                  <a:lnTo>
                    <a:pt x="976492" y="1165006"/>
                  </a:lnTo>
                  <a:lnTo>
                    <a:pt x="175454" y="1165006"/>
                  </a:lnTo>
                  <a:lnTo>
                    <a:pt x="175454" y="573436"/>
                  </a:lnTo>
                  <a:lnTo>
                    <a:pt x="0" y="572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9"/>
          <p:cNvSpPr txBox="1"/>
          <p:nvPr/>
        </p:nvSpPr>
        <p:spPr>
          <a:xfrm flipH="1">
            <a:off x="5551690" y="2351321"/>
            <a:ext cx="1901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电机及驱动器介绍</a:t>
            </a:r>
          </a:p>
        </p:txBody>
      </p:sp>
      <p:sp>
        <p:nvSpPr>
          <p:cNvPr id="13" name="Freeform 4"/>
          <p:cNvSpPr>
            <a:spLocks/>
          </p:cNvSpPr>
          <p:nvPr/>
        </p:nvSpPr>
        <p:spPr bwMode="auto">
          <a:xfrm>
            <a:off x="4603160" y="833628"/>
            <a:ext cx="1089892" cy="1089648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5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6" y="921940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5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lIns="0" tIns="60958" rIns="0" bIns="609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en-US" sz="3700" kern="0" dirty="0">
              <a:solidFill>
                <a:srgbClr val="5A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Freeform 4"/>
          <p:cNvSpPr>
            <a:spLocks/>
          </p:cNvSpPr>
          <p:nvPr/>
        </p:nvSpPr>
        <p:spPr bwMode="auto">
          <a:xfrm>
            <a:off x="5048842" y="1393062"/>
            <a:ext cx="2907534" cy="2906880"/>
          </a:xfrm>
          <a:custGeom>
            <a:avLst/>
            <a:gdLst/>
            <a:ahLst/>
            <a:cxnLst/>
            <a:rect l="l" t="t" r="r" b="b"/>
            <a:pathLst>
              <a:path w="2628619" h="2628031">
                <a:moveTo>
                  <a:pt x="1316980" y="400615"/>
                </a:moveTo>
                <a:cubicBezTo>
                  <a:pt x="813885" y="400615"/>
                  <a:pt x="406046" y="809559"/>
                  <a:pt x="406046" y="1314016"/>
                </a:cubicBezTo>
                <a:cubicBezTo>
                  <a:pt x="406046" y="1818473"/>
                  <a:pt x="813885" y="2227417"/>
                  <a:pt x="1316980" y="2227417"/>
                </a:cubicBezTo>
                <a:cubicBezTo>
                  <a:pt x="1820075" y="2227417"/>
                  <a:pt x="2227914" y="1818473"/>
                  <a:pt x="2227914" y="1314016"/>
                </a:cubicBezTo>
                <a:cubicBezTo>
                  <a:pt x="2227914" y="809559"/>
                  <a:pt x="1820075" y="400615"/>
                  <a:pt x="1316980" y="400615"/>
                </a:cubicBezTo>
                <a:close/>
                <a:moveTo>
                  <a:pt x="1151586" y="0"/>
                </a:moveTo>
                <a:lnTo>
                  <a:pt x="1254227" y="145306"/>
                </a:lnTo>
                <a:lnTo>
                  <a:pt x="1316813" y="142801"/>
                </a:lnTo>
                <a:lnTo>
                  <a:pt x="1379399" y="145306"/>
                </a:lnTo>
                <a:lnTo>
                  <a:pt x="1482041" y="0"/>
                </a:lnTo>
                <a:lnTo>
                  <a:pt x="1522096" y="5011"/>
                </a:lnTo>
                <a:lnTo>
                  <a:pt x="1564654" y="12526"/>
                </a:lnTo>
                <a:lnTo>
                  <a:pt x="1617227" y="182885"/>
                </a:lnTo>
                <a:lnTo>
                  <a:pt x="1679813" y="200422"/>
                </a:lnTo>
                <a:lnTo>
                  <a:pt x="1707351" y="210443"/>
                </a:lnTo>
                <a:lnTo>
                  <a:pt x="1737392" y="220464"/>
                </a:lnTo>
                <a:lnTo>
                  <a:pt x="1880089" y="115243"/>
                </a:lnTo>
                <a:lnTo>
                  <a:pt x="1917640" y="132780"/>
                </a:lnTo>
                <a:lnTo>
                  <a:pt x="1955192" y="152822"/>
                </a:lnTo>
                <a:lnTo>
                  <a:pt x="1952689" y="333201"/>
                </a:lnTo>
                <a:lnTo>
                  <a:pt x="2002758" y="368275"/>
                </a:lnTo>
                <a:lnTo>
                  <a:pt x="2027792" y="388317"/>
                </a:lnTo>
                <a:lnTo>
                  <a:pt x="2052827" y="405854"/>
                </a:lnTo>
                <a:lnTo>
                  <a:pt x="2223061" y="348233"/>
                </a:lnTo>
                <a:lnTo>
                  <a:pt x="2253102" y="378296"/>
                </a:lnTo>
                <a:lnTo>
                  <a:pt x="2283144" y="408360"/>
                </a:lnTo>
                <a:lnTo>
                  <a:pt x="2225564" y="578718"/>
                </a:lnTo>
                <a:lnTo>
                  <a:pt x="2263116" y="626318"/>
                </a:lnTo>
                <a:lnTo>
                  <a:pt x="2298164" y="678929"/>
                </a:lnTo>
                <a:lnTo>
                  <a:pt x="2475909" y="676424"/>
                </a:lnTo>
                <a:lnTo>
                  <a:pt x="2495937" y="711498"/>
                </a:lnTo>
                <a:lnTo>
                  <a:pt x="2515964" y="749077"/>
                </a:lnTo>
                <a:lnTo>
                  <a:pt x="2408316" y="891877"/>
                </a:lnTo>
                <a:lnTo>
                  <a:pt x="2428343" y="952004"/>
                </a:lnTo>
                <a:lnTo>
                  <a:pt x="2438357" y="984572"/>
                </a:lnTo>
                <a:lnTo>
                  <a:pt x="2445868" y="1014636"/>
                </a:lnTo>
                <a:lnTo>
                  <a:pt x="2616102" y="1067246"/>
                </a:lnTo>
                <a:lnTo>
                  <a:pt x="2628619" y="1149920"/>
                </a:lnTo>
                <a:lnTo>
                  <a:pt x="2483419" y="1252637"/>
                </a:lnTo>
                <a:lnTo>
                  <a:pt x="2485923" y="1312763"/>
                </a:lnTo>
                <a:lnTo>
                  <a:pt x="2483419" y="1375395"/>
                </a:lnTo>
                <a:lnTo>
                  <a:pt x="2628619" y="1478111"/>
                </a:lnTo>
                <a:lnTo>
                  <a:pt x="2623612" y="1520701"/>
                </a:lnTo>
                <a:lnTo>
                  <a:pt x="2616102" y="1560785"/>
                </a:lnTo>
                <a:lnTo>
                  <a:pt x="2445868" y="1615901"/>
                </a:lnTo>
                <a:lnTo>
                  <a:pt x="2428343" y="1676028"/>
                </a:lnTo>
                <a:lnTo>
                  <a:pt x="2418330" y="1706091"/>
                </a:lnTo>
                <a:lnTo>
                  <a:pt x="2408316" y="1736154"/>
                </a:lnTo>
                <a:lnTo>
                  <a:pt x="2515964" y="1878955"/>
                </a:lnTo>
                <a:lnTo>
                  <a:pt x="2495937" y="1916534"/>
                </a:lnTo>
                <a:lnTo>
                  <a:pt x="2475909" y="1951608"/>
                </a:lnTo>
                <a:lnTo>
                  <a:pt x="2298164" y="1949102"/>
                </a:lnTo>
                <a:lnTo>
                  <a:pt x="2263116" y="2001713"/>
                </a:lnTo>
                <a:lnTo>
                  <a:pt x="2245592" y="2026766"/>
                </a:lnTo>
                <a:lnTo>
                  <a:pt x="2225564" y="2049313"/>
                </a:lnTo>
                <a:lnTo>
                  <a:pt x="2283144" y="2219672"/>
                </a:lnTo>
                <a:lnTo>
                  <a:pt x="2253102" y="2252240"/>
                </a:lnTo>
                <a:lnTo>
                  <a:pt x="2223061" y="2282304"/>
                </a:lnTo>
                <a:lnTo>
                  <a:pt x="2052827" y="2224682"/>
                </a:lnTo>
                <a:lnTo>
                  <a:pt x="2002758" y="2262261"/>
                </a:lnTo>
                <a:lnTo>
                  <a:pt x="1952689" y="2297335"/>
                </a:lnTo>
                <a:lnTo>
                  <a:pt x="1955192" y="2475210"/>
                </a:lnTo>
                <a:lnTo>
                  <a:pt x="1917640" y="2495252"/>
                </a:lnTo>
                <a:lnTo>
                  <a:pt x="1880089" y="2512789"/>
                </a:lnTo>
                <a:lnTo>
                  <a:pt x="1737392" y="2407567"/>
                </a:lnTo>
                <a:lnTo>
                  <a:pt x="1679813" y="2427609"/>
                </a:lnTo>
                <a:lnTo>
                  <a:pt x="1647268" y="2435125"/>
                </a:lnTo>
                <a:lnTo>
                  <a:pt x="1617227" y="2445146"/>
                </a:lnTo>
                <a:lnTo>
                  <a:pt x="1564654" y="2615505"/>
                </a:lnTo>
                <a:lnTo>
                  <a:pt x="1482041" y="2628031"/>
                </a:lnTo>
                <a:lnTo>
                  <a:pt x="1379399" y="2482725"/>
                </a:lnTo>
                <a:lnTo>
                  <a:pt x="1316813" y="2482725"/>
                </a:lnTo>
                <a:lnTo>
                  <a:pt x="1254227" y="2482725"/>
                </a:lnTo>
                <a:lnTo>
                  <a:pt x="1151586" y="2628031"/>
                </a:lnTo>
                <a:lnTo>
                  <a:pt x="1109027" y="2623021"/>
                </a:lnTo>
                <a:lnTo>
                  <a:pt x="1066469" y="2615505"/>
                </a:lnTo>
                <a:lnTo>
                  <a:pt x="1013896" y="2445146"/>
                </a:lnTo>
                <a:lnTo>
                  <a:pt x="953813" y="2427609"/>
                </a:lnTo>
                <a:lnTo>
                  <a:pt x="923772" y="2417588"/>
                </a:lnTo>
                <a:lnTo>
                  <a:pt x="896234" y="2407567"/>
                </a:lnTo>
                <a:lnTo>
                  <a:pt x="753538" y="2512789"/>
                </a:lnTo>
                <a:lnTo>
                  <a:pt x="715986" y="2495252"/>
                </a:lnTo>
                <a:lnTo>
                  <a:pt x="678434" y="2475210"/>
                </a:lnTo>
                <a:lnTo>
                  <a:pt x="680938" y="2297335"/>
                </a:lnTo>
                <a:lnTo>
                  <a:pt x="630869" y="2262261"/>
                </a:lnTo>
                <a:lnTo>
                  <a:pt x="605834" y="2242219"/>
                </a:lnTo>
                <a:lnTo>
                  <a:pt x="580800" y="2224682"/>
                </a:lnTo>
                <a:lnTo>
                  <a:pt x="410565" y="2282304"/>
                </a:lnTo>
                <a:lnTo>
                  <a:pt x="380524" y="2252240"/>
                </a:lnTo>
                <a:lnTo>
                  <a:pt x="350483" y="2219672"/>
                </a:lnTo>
                <a:lnTo>
                  <a:pt x="408062" y="2049313"/>
                </a:lnTo>
                <a:lnTo>
                  <a:pt x="370510" y="2001713"/>
                </a:lnTo>
                <a:lnTo>
                  <a:pt x="335462" y="1949102"/>
                </a:lnTo>
                <a:lnTo>
                  <a:pt x="157717" y="1951608"/>
                </a:lnTo>
                <a:lnTo>
                  <a:pt x="137690" y="1916534"/>
                </a:lnTo>
                <a:lnTo>
                  <a:pt x="117662" y="1878955"/>
                </a:lnTo>
                <a:lnTo>
                  <a:pt x="225310" y="1736154"/>
                </a:lnTo>
                <a:lnTo>
                  <a:pt x="205283" y="1676028"/>
                </a:lnTo>
                <a:lnTo>
                  <a:pt x="195269" y="1645964"/>
                </a:lnTo>
                <a:lnTo>
                  <a:pt x="187759" y="1615901"/>
                </a:lnTo>
                <a:lnTo>
                  <a:pt x="15021" y="1560785"/>
                </a:lnTo>
                <a:lnTo>
                  <a:pt x="0" y="1478111"/>
                </a:lnTo>
                <a:lnTo>
                  <a:pt x="150207" y="1375395"/>
                </a:lnTo>
                <a:lnTo>
                  <a:pt x="147703" y="1312763"/>
                </a:lnTo>
                <a:lnTo>
                  <a:pt x="150207" y="1252637"/>
                </a:lnTo>
                <a:lnTo>
                  <a:pt x="0" y="1149920"/>
                </a:lnTo>
                <a:lnTo>
                  <a:pt x="7510" y="1107331"/>
                </a:lnTo>
                <a:lnTo>
                  <a:pt x="15021" y="1067246"/>
                </a:lnTo>
                <a:lnTo>
                  <a:pt x="187759" y="1014636"/>
                </a:lnTo>
                <a:lnTo>
                  <a:pt x="205283" y="952004"/>
                </a:lnTo>
                <a:lnTo>
                  <a:pt x="215296" y="921940"/>
                </a:lnTo>
                <a:lnTo>
                  <a:pt x="225310" y="891877"/>
                </a:lnTo>
                <a:lnTo>
                  <a:pt x="117662" y="749077"/>
                </a:lnTo>
                <a:lnTo>
                  <a:pt x="137690" y="711498"/>
                </a:lnTo>
                <a:lnTo>
                  <a:pt x="157717" y="676424"/>
                </a:lnTo>
                <a:lnTo>
                  <a:pt x="335462" y="678929"/>
                </a:lnTo>
                <a:lnTo>
                  <a:pt x="370510" y="626318"/>
                </a:lnTo>
                <a:lnTo>
                  <a:pt x="388034" y="601266"/>
                </a:lnTo>
                <a:lnTo>
                  <a:pt x="408062" y="578718"/>
                </a:lnTo>
                <a:lnTo>
                  <a:pt x="350483" y="408360"/>
                </a:lnTo>
                <a:lnTo>
                  <a:pt x="380524" y="378296"/>
                </a:lnTo>
                <a:lnTo>
                  <a:pt x="410565" y="348233"/>
                </a:lnTo>
                <a:lnTo>
                  <a:pt x="580800" y="405854"/>
                </a:lnTo>
                <a:lnTo>
                  <a:pt x="630869" y="368275"/>
                </a:lnTo>
                <a:lnTo>
                  <a:pt x="680938" y="333201"/>
                </a:lnTo>
                <a:lnTo>
                  <a:pt x="678434" y="152822"/>
                </a:lnTo>
                <a:lnTo>
                  <a:pt x="715986" y="132780"/>
                </a:lnTo>
                <a:lnTo>
                  <a:pt x="753538" y="115243"/>
                </a:lnTo>
                <a:lnTo>
                  <a:pt x="896234" y="220464"/>
                </a:lnTo>
                <a:lnTo>
                  <a:pt x="953813" y="200422"/>
                </a:lnTo>
                <a:lnTo>
                  <a:pt x="983855" y="190401"/>
                </a:lnTo>
                <a:lnTo>
                  <a:pt x="1013896" y="182885"/>
                </a:lnTo>
                <a:lnTo>
                  <a:pt x="1066469" y="12526"/>
                </a:lnTo>
                <a:close/>
              </a:path>
            </a:pathLst>
          </a:custGeom>
          <a:solidFill>
            <a:srgbClr val="D7B768"/>
          </a:solidFill>
          <a:ln w="3175" cap="flat" cmpd="sng" algn="ctr">
            <a:noFill/>
            <a:prstDash val="solid"/>
          </a:ln>
          <a:effectLst/>
        </p:spPr>
        <p:txBody>
          <a:bodyPr lIns="0" tIns="60958" rIns="0" bIns="609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 fontAlgn="base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en-US" sz="3700" kern="0" dirty="0">
              <a:solidFill>
                <a:srgbClr val="5A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7550" y="1201258"/>
            <a:ext cx="7545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5400000" algn="t" rotWithShape="0">
                    <a:sysClr val="window" lastClr="FFFFFF">
                      <a:alpha val="73000"/>
                    </a:sysClr>
                  </a:outerShdw>
                </a:effectLst>
                <a:uLnTx/>
                <a:uFillTx/>
                <a:latin typeface="+mj-lt"/>
                <a:ea typeface="+mj-ea"/>
                <a:cs typeface="Times New Roman" pitchFamily="18" charset="0"/>
              </a:rPr>
              <a:t>01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1"/>
              </a:solidFill>
              <a:effectLst>
                <a:outerShdw dist="38100" dir="5400000" algn="t" rotWithShape="0">
                  <a:sysClr val="window" lastClr="FFFFFF">
                    <a:alpha val="73000"/>
                  </a:sysClr>
                </a:outerShdw>
              </a:effectLst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262832" y="230559"/>
            <a:ext cx="1313407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我的</a:t>
            </a:r>
            <a:r>
              <a:rPr lang="zh-CN" altLang="en-US" sz="2000" b="1" dirty="0">
                <a:solidFill>
                  <a:srgbClr val="D7B768"/>
                </a:solidFill>
              </a:rPr>
              <a:t>目录</a:t>
            </a:r>
            <a:endParaRPr lang="zh-CN" altLang="en-US" sz="3200" b="1" dirty="0">
              <a:solidFill>
                <a:srgbClr val="D7B7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5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23528" y="1059582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步进电机（</a:t>
            </a:r>
            <a:r>
              <a:rPr lang="en-US" altLang="zh-CN" sz="2400" dirty="0"/>
              <a:t>Step Motor</a:t>
            </a:r>
            <a:r>
              <a:rPr lang="zh-CN" altLang="en-US" sz="2400" dirty="0"/>
              <a:t>），一种通过脉冲控制转动角度的控制电动机。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C94CDB-3E58-437E-80C2-2EC3AE00A0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90" b="94223" l="9904" r="89959">
                        <a14:foregroundMark x1="22696" y1="75378" x2="22696" y2="75378"/>
                        <a14:foregroundMark x1="23109" y1="78542" x2="23109" y2="78542"/>
                        <a14:foregroundMark x1="22008" y1="80193" x2="21871" y2="78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" y="2540088"/>
            <a:ext cx="1940869" cy="1940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40BADB-E01F-44A7-B16E-208CD46B85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3" t="3464" r="23614" b="4727"/>
          <a:stretch/>
        </p:blipFill>
        <p:spPr>
          <a:xfrm>
            <a:off x="6905507" y="2364161"/>
            <a:ext cx="2238493" cy="21909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F2A068-9039-4C19-B3F2-9379B6099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37" y="1995686"/>
            <a:ext cx="2951182" cy="2927945"/>
          </a:xfrm>
          <a:prstGeom prst="rect">
            <a:avLst/>
          </a:prstGeom>
        </p:spPr>
      </p:pic>
      <p:pic>
        <p:nvPicPr>
          <p:cNvPr id="13" name="图片 12" descr="查看源图像">
            <a:extLst>
              <a:ext uri="{FF2B5EF4-FFF2-40B4-BE49-F238E27FC236}">
                <a16:creationId xmlns:a16="http://schemas.microsoft.com/office/drawing/2014/main" id="{ADF64426-C3FE-4E21-BF29-7D92C014A134}"/>
              </a:ext>
            </a:extLst>
          </p:cNvPr>
          <p:cNvPicPr/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6" b="97569" l="1400" r="98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10" b="3779"/>
          <a:stretch/>
        </p:blipFill>
        <p:spPr bwMode="auto">
          <a:xfrm>
            <a:off x="1691680" y="2683401"/>
            <a:ext cx="1940869" cy="16542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7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23528" y="1059582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宽度尺寸：</a:t>
            </a:r>
            <a:r>
              <a:rPr lang="en-US" altLang="zh-CN" sz="2400" dirty="0"/>
              <a:t>28</a:t>
            </a:r>
            <a:r>
              <a:rPr lang="zh-CN" altLang="en-US" sz="2400" dirty="0"/>
              <a:t>，</a:t>
            </a:r>
            <a:r>
              <a:rPr lang="en-US" altLang="zh-CN" sz="2400" dirty="0"/>
              <a:t>42</a:t>
            </a:r>
            <a:r>
              <a:rPr lang="zh-CN" altLang="en-US" sz="2400" dirty="0"/>
              <a:t>，</a:t>
            </a:r>
            <a:r>
              <a:rPr lang="en-US" altLang="zh-CN" sz="2400" dirty="0"/>
              <a:t>57</a:t>
            </a:r>
            <a:r>
              <a:rPr lang="zh-CN" altLang="en-US" sz="2400" dirty="0"/>
              <a:t>，</a:t>
            </a:r>
            <a:r>
              <a:rPr lang="en-US" altLang="zh-CN" sz="2400" dirty="0"/>
              <a:t>86</a:t>
            </a:r>
            <a:r>
              <a:rPr lang="zh-CN" altLang="en-US" sz="2400" dirty="0"/>
              <a:t>，</a:t>
            </a:r>
            <a:r>
              <a:rPr lang="en-US" altLang="zh-CN" sz="2400" dirty="0"/>
              <a:t>110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r>
              <a:rPr lang="zh-CN" altLang="en-US" sz="2400" dirty="0"/>
              <a:t>长度尺寸（</a:t>
            </a:r>
            <a:r>
              <a:rPr lang="en-US" altLang="zh-CN" sz="2400" dirty="0"/>
              <a:t>42</a:t>
            </a:r>
            <a:r>
              <a:rPr lang="zh-CN" altLang="en-US" sz="2400" dirty="0"/>
              <a:t>电机）</a:t>
            </a:r>
            <a:r>
              <a:rPr lang="en-US" altLang="zh-CN" sz="2400" dirty="0"/>
              <a:t>34</a:t>
            </a:r>
            <a:r>
              <a:rPr lang="zh-CN" altLang="en-US" sz="2400" dirty="0"/>
              <a:t>，</a:t>
            </a:r>
            <a:r>
              <a:rPr lang="en-US" altLang="zh-CN" sz="2400" dirty="0"/>
              <a:t>40</a:t>
            </a:r>
            <a:r>
              <a:rPr lang="zh-CN" altLang="en-US" sz="2400" dirty="0"/>
              <a:t>，</a:t>
            </a:r>
            <a:r>
              <a:rPr lang="en-US" altLang="zh-CN" sz="2400" dirty="0"/>
              <a:t>48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2" name="图片 11" descr="查看源图像">
            <a:extLst>
              <a:ext uri="{FF2B5EF4-FFF2-40B4-BE49-F238E27FC236}">
                <a16:creationId xmlns:a16="http://schemas.microsoft.com/office/drawing/2014/main" id="{50F52E87-7DAE-48E3-A529-E21B556F474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6" b="28365"/>
          <a:stretch/>
        </p:blipFill>
        <p:spPr bwMode="auto">
          <a:xfrm>
            <a:off x="4714855" y="2427734"/>
            <a:ext cx="4248472" cy="23762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5AE73D-70EC-4E85-AC9D-DDF0C2CB1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91" y="555526"/>
            <a:ext cx="2565853" cy="1667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A25B7-1F6C-4048-9365-33CD95A8E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" t="26800" r="6600" b="32601"/>
          <a:stretch/>
        </p:blipFill>
        <p:spPr>
          <a:xfrm>
            <a:off x="108667" y="2499742"/>
            <a:ext cx="4320480" cy="20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7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23528" y="915566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步进电机工作原理：向步进电机的绕组中通入一定逻辑的电流，使其形成旋转磁场，转子在旋转磁场中依据磁阻最小的原理进行定位。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545D38-64A4-4F0C-9418-846E71BD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03" y="2211710"/>
            <a:ext cx="2426304" cy="2520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1D4975-53E2-48D3-817B-96D370464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4275"/>
          <a:stretch/>
        </p:blipFill>
        <p:spPr>
          <a:xfrm>
            <a:off x="715515" y="2211710"/>
            <a:ext cx="2593758" cy="25202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2DFB33D-1A0B-40E1-B954-6794BD249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16" b="94937" l="4219" r="951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034" y="1995686"/>
            <a:ext cx="2736304" cy="273630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4E68ABE-66E7-4971-ACEE-C17787AEF73D}"/>
              </a:ext>
            </a:extLst>
          </p:cNvPr>
          <p:cNvSpPr txBox="1"/>
          <p:nvPr/>
        </p:nvSpPr>
        <p:spPr>
          <a:xfrm>
            <a:off x="6103204" y="4455290"/>
            <a:ext cx="28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L298N</a:t>
            </a:r>
            <a:r>
              <a:rPr lang="zh-CN" altLang="en-US" dirty="0"/>
              <a:t>双</a:t>
            </a:r>
            <a:r>
              <a:rPr lang="en-US" altLang="zh-CN" dirty="0"/>
              <a:t>H</a:t>
            </a:r>
            <a:r>
              <a:rPr lang="zh-CN" altLang="en-US" dirty="0"/>
              <a:t>桥电机驱动芯片</a:t>
            </a:r>
          </a:p>
        </p:txBody>
      </p:sp>
    </p:spTree>
    <p:extLst>
      <p:ext uri="{BB962C8B-B14F-4D97-AF65-F5344CB8AC3E}">
        <p14:creationId xmlns:p14="http://schemas.microsoft.com/office/powerpoint/2010/main" val="53156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23528" y="915566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单拍运行、双拍运行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7B08508-6FB9-48A5-BAD4-81A17142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96997"/>
            <a:ext cx="5715930" cy="1074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28340-A897-474B-BD59-1A058D68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3" t="3464" r="23614" b="4727"/>
          <a:stretch/>
        </p:blipFill>
        <p:spPr>
          <a:xfrm>
            <a:off x="6509971" y="380759"/>
            <a:ext cx="2238493" cy="219099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B85EC81-D038-4B93-8EBD-B28502C01D11}"/>
              </a:ext>
            </a:extLst>
          </p:cNvPr>
          <p:cNvSpPr txBox="1">
            <a:spLocks/>
          </p:cNvSpPr>
          <p:nvPr/>
        </p:nvSpPr>
        <p:spPr>
          <a:xfrm>
            <a:off x="251520" y="3009205"/>
            <a:ext cx="8496944" cy="22218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实际运行时，往往采用远多于单拍、双拍的细分数进行。当永磁体转子做匀速转动时，在一相绕组上感应出来的是正弦波。因此，对电机绕组使用越接近于正弦波的控制电流，可以获得更为平顺的运行和更少的工作噪声。</a:t>
            </a:r>
          </a:p>
        </p:txBody>
      </p:sp>
    </p:spTree>
    <p:extLst>
      <p:ext uri="{BB962C8B-B14F-4D97-AF65-F5344CB8AC3E}">
        <p14:creationId xmlns:p14="http://schemas.microsoft.com/office/powerpoint/2010/main" val="9260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23528" y="915566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单拍运行、双拍运行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7B08508-6FB9-48A5-BAD4-81A17142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96997"/>
            <a:ext cx="5715930" cy="1074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28340-A897-474B-BD59-1A058D6846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3" t="3464" r="23614" b="4727"/>
          <a:stretch/>
        </p:blipFill>
        <p:spPr>
          <a:xfrm>
            <a:off x="6509971" y="380759"/>
            <a:ext cx="2238493" cy="219099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B85EC81-D038-4B93-8EBD-B28502C01D11}"/>
              </a:ext>
            </a:extLst>
          </p:cNvPr>
          <p:cNvSpPr txBox="1">
            <a:spLocks/>
          </p:cNvSpPr>
          <p:nvPr/>
        </p:nvSpPr>
        <p:spPr>
          <a:xfrm>
            <a:off x="251520" y="3255835"/>
            <a:ext cx="8496944" cy="1684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单拍运行时，每输入一个脉冲，电机转过的角度称为电机的</a:t>
            </a:r>
            <a:r>
              <a:rPr lang="zh-CN" altLang="en-US" sz="2400" b="1" dirty="0"/>
              <a:t>步距角</a:t>
            </a:r>
            <a:r>
              <a:rPr lang="zh-CN" altLang="en-US" sz="2400" dirty="0"/>
              <a:t>，也称机械步距角。当采用细分运行时，实际输入一个脉冲走过的角度为（机械步距角</a:t>
            </a:r>
            <a:r>
              <a:rPr lang="en-US" altLang="zh-CN" sz="2400" dirty="0"/>
              <a:t>/</a:t>
            </a:r>
            <a:r>
              <a:rPr lang="zh-CN" altLang="en-US" sz="2400" dirty="0"/>
              <a:t>细分数）。</a:t>
            </a:r>
          </a:p>
        </p:txBody>
      </p:sp>
    </p:spTree>
    <p:extLst>
      <p:ext uri="{BB962C8B-B14F-4D97-AF65-F5344CB8AC3E}">
        <p14:creationId xmlns:p14="http://schemas.microsoft.com/office/powerpoint/2010/main" val="7310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01 </a:t>
            </a:r>
            <a:r>
              <a:rPr lang="zh-CN" altLang="en-US" sz="2800" dirty="0"/>
              <a:t>电机及驱动器介绍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24E0A719-CF73-4186-897B-3A754971EECE}"/>
              </a:ext>
            </a:extLst>
          </p:cNvPr>
          <p:cNvSpPr txBox="1">
            <a:spLocks/>
          </p:cNvSpPr>
          <p:nvPr/>
        </p:nvSpPr>
        <p:spPr>
          <a:xfrm>
            <a:off x="323528" y="915566"/>
            <a:ext cx="8496944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例：一个两相四线的步进电机，步距角为</a:t>
            </a:r>
            <a:r>
              <a:rPr lang="en-US" altLang="zh-CN" sz="2400" dirty="0"/>
              <a:t>1.8</a:t>
            </a:r>
            <a:r>
              <a:rPr lang="zh-CN" altLang="en-US" sz="2400" dirty="0"/>
              <a:t>度，在</a:t>
            </a:r>
            <a:r>
              <a:rPr lang="en-US" altLang="zh-CN" sz="2400" dirty="0"/>
              <a:t>300rpm</a:t>
            </a:r>
            <a:r>
              <a:rPr lang="zh-CN" altLang="en-US" sz="2400" dirty="0"/>
              <a:t>的转速下，采用</a:t>
            </a:r>
            <a:r>
              <a:rPr lang="en-US" altLang="zh-CN" sz="2400" dirty="0"/>
              <a:t>16</a:t>
            </a:r>
            <a:r>
              <a:rPr lang="zh-CN" altLang="en-US" sz="2400" dirty="0"/>
              <a:t>细分和</a:t>
            </a:r>
            <a:r>
              <a:rPr lang="en-US" altLang="zh-CN" sz="2400" dirty="0"/>
              <a:t>64</a:t>
            </a:r>
            <a:r>
              <a:rPr lang="zh-CN" altLang="en-US" sz="2400" dirty="0"/>
              <a:t>细分两种驱动方式，分别需要控制器提供多大频率的脉冲？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B85EC81-D038-4B93-8EBD-B28502C01D11}"/>
              </a:ext>
            </a:extLst>
          </p:cNvPr>
          <p:cNvSpPr txBox="1">
            <a:spLocks/>
          </p:cNvSpPr>
          <p:nvPr/>
        </p:nvSpPr>
        <p:spPr>
          <a:xfrm>
            <a:off x="323528" y="2241113"/>
            <a:ext cx="8496944" cy="16845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单位换算：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300rpm=5r/s</a:t>
            </a:r>
          </a:p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固有每转脉冲数：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360°/1.8°=200(pulse/rev)</a:t>
            </a:r>
          </a:p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细分下：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f = 200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5=16000Hz=16KHz</a:t>
            </a:r>
          </a:p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细分下：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 f = 200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</a:rPr>
              <a:t>5=16000Hz=128KHz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E6A66B-D1FF-413D-B956-B1CA9139E8CA}"/>
              </a:ext>
            </a:extLst>
          </p:cNvPr>
          <p:cNvSpPr txBox="1"/>
          <p:nvPr/>
        </p:nvSpPr>
        <p:spPr>
          <a:xfrm>
            <a:off x="611560" y="411733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细分数越高，脉冲频率也越高，对控制器的输出频率要求也越高。</a:t>
            </a:r>
          </a:p>
        </p:txBody>
      </p:sp>
    </p:spTree>
    <p:extLst>
      <p:ext uri="{BB962C8B-B14F-4D97-AF65-F5344CB8AC3E}">
        <p14:creationId xmlns:p14="http://schemas.microsoft.com/office/powerpoint/2010/main" val="22810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e3c8cb41ee9236df6b9c1485e9bae2ae4357b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1526</Words>
  <Application>Microsoft Office PowerPoint</Application>
  <PresentationFormat>全屏显示(16:9)</PresentationFormat>
  <Paragraphs>176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微软雅黑</vt:lpstr>
      <vt:lpstr>Arial</vt:lpstr>
      <vt:lpstr>Broadway</vt:lpstr>
      <vt:lpstr>Calibri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01 电机及驱动器介绍</vt:lpstr>
      <vt:lpstr>01 电机及驱动器介绍</vt:lpstr>
      <vt:lpstr>01 电机及驱动器介绍</vt:lpstr>
      <vt:lpstr>01 电机及驱动器介绍</vt:lpstr>
      <vt:lpstr>01 电机及驱动器介绍</vt:lpstr>
      <vt:lpstr>01 电机及驱动器介绍</vt:lpstr>
      <vt:lpstr>01 电机及驱动器介绍</vt:lpstr>
      <vt:lpstr>01 电机及驱动器介绍</vt:lpstr>
      <vt:lpstr>PowerPoint 演示文稿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02 单轴运动平台控制器设计</vt:lpstr>
      <vt:lpstr>PowerPoint 演示文稿</vt:lpstr>
      <vt:lpstr>03 G代码解释器</vt:lpstr>
      <vt:lpstr>03 G代码解释器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1119510658@qq.com</cp:lastModifiedBy>
  <cp:revision>76</cp:revision>
  <dcterms:created xsi:type="dcterms:W3CDTF">2014-01-24T11:37:25Z</dcterms:created>
  <dcterms:modified xsi:type="dcterms:W3CDTF">2019-07-20T14:30:29Z</dcterms:modified>
</cp:coreProperties>
</file>