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Abel" panose="02000506030000020004" pitchFamily="2" charset="0"/>
      <p:regular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Rubik Medium" panose="020B0604020202020204" charset="-79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D4985E-22A6-4866-9C75-E1E0E3E75CDF}">
  <a:tblStyle styleId="{97D4985E-22A6-4866-9C75-E1E0E3E75C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27" autoAdjust="0"/>
  </p:normalViewPr>
  <p:slideViewPr>
    <p:cSldViewPr snapToGrid="0">
      <p:cViewPr varScale="1">
        <p:scale>
          <a:sx n="102" d="100"/>
          <a:sy n="102" d="100"/>
        </p:scale>
        <p:origin x="13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43d33424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43d33424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43d334242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43d334242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43911c2a6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43911c2a6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43d334242b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43d334242b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43911c2a6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43911c2a6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43d334242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43d334242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43d334242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43d334242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cycle goes hand in hand with the 2 primary issues that we are addressing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a5542f15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a5542f15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43d334242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43d334242b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43d33424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43d33424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9aea31311b_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9aea31311b_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43d334242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43d334242b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43d334242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43d334242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3911c2a6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43911c2a6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3911c2a6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43911c2a6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a5542f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a5542f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43d334242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43d334242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CUSTOM_2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9"/>
          <p:cNvSpPr txBox="1">
            <a:spLocks noGrp="1"/>
          </p:cNvSpPr>
          <p:nvPr>
            <p:ph type="subTitle" idx="1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542200" y="1637150"/>
            <a:ext cx="80082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Citi HackOverflow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Aether</a:t>
            </a:r>
            <a:endParaRPr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Investing Early = Compound Yum Yums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EDUCATIONAL ARTICLES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414" name="Google Shape;4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775" y="1060375"/>
            <a:ext cx="5044512" cy="38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LATEST NEWS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420" name="Google Shape;4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50" y="1262063"/>
            <a:ext cx="60135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HUMAN TOUCHÉ &amp; RETURN TRAFFIC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426" name="Google Shape;4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963" y="1091005"/>
            <a:ext cx="5970074" cy="18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0"/>
          <p:cNvPicPr preferRelativeResize="0"/>
          <p:nvPr/>
        </p:nvPicPr>
        <p:blipFill rotWithShape="1">
          <a:blip r:embed="rId4">
            <a:alphaModFix/>
          </a:blip>
          <a:srcRect r="6820"/>
          <a:stretch/>
        </p:blipFill>
        <p:spPr>
          <a:xfrm>
            <a:off x="1586975" y="3155850"/>
            <a:ext cx="5970048" cy="179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50" y="152400"/>
            <a:ext cx="478289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GOOD PRODUCT, LOW ADOPTION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438" name="Google Shape;438;p42"/>
          <p:cNvPicPr preferRelativeResize="0"/>
          <p:nvPr/>
        </p:nvPicPr>
        <p:blipFill rotWithShape="1">
          <a:blip r:embed="rId3">
            <a:alphaModFix/>
          </a:blip>
          <a:srcRect l="26721" t="11613" r="26814"/>
          <a:stretch/>
        </p:blipFill>
        <p:spPr>
          <a:xfrm>
            <a:off x="3119550" y="1204325"/>
            <a:ext cx="2877000" cy="3418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43"/>
          <p:cNvGrpSpPr/>
          <p:nvPr/>
        </p:nvGrpSpPr>
        <p:grpSpPr>
          <a:xfrm>
            <a:off x="4495795" y="1242114"/>
            <a:ext cx="4821690" cy="2659280"/>
            <a:chOff x="1248486" y="738825"/>
            <a:chExt cx="6646939" cy="3665950"/>
          </a:xfrm>
        </p:grpSpPr>
        <p:sp>
          <p:nvSpPr>
            <p:cNvPr id="444" name="Google Shape;444;p43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43"/>
          <p:cNvSpPr txBox="1">
            <a:spLocks noGrp="1"/>
          </p:cNvSpPr>
          <p:nvPr>
            <p:ph type="subTitle" idx="1"/>
          </p:nvPr>
        </p:nvSpPr>
        <p:spPr>
          <a:xfrm>
            <a:off x="5351988" y="2259225"/>
            <a:ext cx="3259800" cy="1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financial metrics delivered through easy-to-understand charts and tables</a:t>
            </a:r>
            <a:endParaRPr/>
          </a:p>
        </p:txBody>
      </p:sp>
      <p:sp>
        <p:nvSpPr>
          <p:cNvPr id="447" name="Google Shape;447;p43"/>
          <p:cNvSpPr txBox="1">
            <a:spLocks noGrp="1"/>
          </p:cNvSpPr>
          <p:nvPr>
            <p:ph type="title"/>
          </p:nvPr>
        </p:nvSpPr>
        <p:spPr>
          <a:xfrm>
            <a:off x="4602638" y="1661775"/>
            <a:ext cx="46080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IN CONTROL</a:t>
            </a:r>
            <a:endParaRPr/>
          </a:p>
        </p:txBody>
      </p:sp>
      <p:pic>
        <p:nvPicPr>
          <p:cNvPr id="448" name="Google Shape;448;p43"/>
          <p:cNvPicPr preferRelativeResize="0"/>
          <p:nvPr/>
        </p:nvPicPr>
        <p:blipFill rotWithShape="1">
          <a:blip r:embed="rId3">
            <a:alphaModFix/>
          </a:blip>
          <a:srcRect l="10" r="-10"/>
          <a:stretch/>
        </p:blipFill>
        <p:spPr>
          <a:xfrm>
            <a:off x="0" y="1242125"/>
            <a:ext cx="4495800" cy="265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LIVE DASHBOARD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454" name="Google Shape;4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2725"/>
            <a:ext cx="8839201" cy="2927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BUILD UP CYCLE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460" name="Google Shape;460;p45"/>
          <p:cNvGrpSpPr/>
          <p:nvPr/>
        </p:nvGrpSpPr>
        <p:grpSpPr>
          <a:xfrm>
            <a:off x="3514196" y="1694085"/>
            <a:ext cx="2115626" cy="1973897"/>
            <a:chOff x="4727025" y="1332775"/>
            <a:chExt cx="59900" cy="69625"/>
          </a:xfrm>
        </p:grpSpPr>
        <p:sp>
          <p:nvSpPr>
            <p:cNvPr id="461" name="Google Shape;461;p45"/>
            <p:cNvSpPr/>
            <p:nvPr/>
          </p:nvSpPr>
          <p:spPr>
            <a:xfrm>
              <a:off x="4727025" y="1332775"/>
              <a:ext cx="36450" cy="33200"/>
            </a:xfrm>
            <a:custGeom>
              <a:avLst/>
              <a:gdLst/>
              <a:ahLst/>
              <a:cxnLst/>
              <a:rect l="l" t="t" r="r" b="b"/>
              <a:pathLst>
                <a:path w="1458" h="1328" extrusionOk="0">
                  <a:moveTo>
                    <a:pt x="1047" y="1"/>
                  </a:moveTo>
                  <a:lnTo>
                    <a:pt x="1047" y="188"/>
                  </a:lnTo>
                  <a:cubicBezTo>
                    <a:pt x="484" y="289"/>
                    <a:pt x="51" y="758"/>
                    <a:pt x="1" y="1328"/>
                  </a:cubicBezTo>
                  <a:lnTo>
                    <a:pt x="477" y="1328"/>
                  </a:lnTo>
                  <a:cubicBezTo>
                    <a:pt x="527" y="1018"/>
                    <a:pt x="751" y="765"/>
                    <a:pt x="1047" y="679"/>
                  </a:cubicBezTo>
                  <a:lnTo>
                    <a:pt x="1047" y="845"/>
                  </a:lnTo>
                  <a:lnTo>
                    <a:pt x="1458" y="433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4750475" y="1369025"/>
              <a:ext cx="36450" cy="33375"/>
            </a:xfrm>
            <a:custGeom>
              <a:avLst/>
              <a:gdLst/>
              <a:ahLst/>
              <a:cxnLst/>
              <a:rect l="l" t="t" r="r" b="b"/>
              <a:pathLst>
                <a:path w="1458" h="1335" extrusionOk="0">
                  <a:moveTo>
                    <a:pt x="974" y="0"/>
                  </a:moveTo>
                  <a:cubicBezTo>
                    <a:pt x="931" y="311"/>
                    <a:pt x="707" y="570"/>
                    <a:pt x="404" y="657"/>
                  </a:cubicBezTo>
                  <a:lnTo>
                    <a:pt x="404" y="491"/>
                  </a:lnTo>
                  <a:lnTo>
                    <a:pt x="0" y="902"/>
                  </a:lnTo>
                  <a:lnTo>
                    <a:pt x="404" y="1335"/>
                  </a:lnTo>
                  <a:lnTo>
                    <a:pt x="404" y="1140"/>
                  </a:lnTo>
                  <a:cubicBezTo>
                    <a:pt x="967" y="1039"/>
                    <a:pt x="1400" y="577"/>
                    <a:pt x="145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45"/>
          <p:cNvSpPr txBox="1">
            <a:spLocks noGrp="1"/>
          </p:cNvSpPr>
          <p:nvPr>
            <p:ph type="subTitle" idx="4"/>
          </p:nvPr>
        </p:nvSpPr>
        <p:spPr>
          <a:xfrm>
            <a:off x="1450425" y="1622475"/>
            <a:ext cx="25083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ctr" rtl="0"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Financial Education</a:t>
            </a:r>
            <a:endParaRPr/>
          </a:p>
        </p:txBody>
      </p:sp>
      <p:sp>
        <p:nvSpPr>
          <p:cNvPr id="464" name="Google Shape;464;p45"/>
          <p:cNvSpPr txBox="1">
            <a:spLocks noGrp="1"/>
          </p:cNvSpPr>
          <p:nvPr>
            <p:ph type="subTitle" idx="4"/>
          </p:nvPr>
        </p:nvSpPr>
        <p:spPr>
          <a:xfrm>
            <a:off x="5325025" y="3104275"/>
            <a:ext cx="18222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ctr" rtl="0"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Investments</a:t>
            </a:r>
            <a:endParaRPr/>
          </a:p>
        </p:txBody>
      </p:sp>
      <p:sp>
        <p:nvSpPr>
          <p:cNvPr id="465" name="Google Shape;465;p45"/>
          <p:cNvSpPr txBox="1">
            <a:spLocks noGrp="1"/>
          </p:cNvSpPr>
          <p:nvPr>
            <p:ph type="subTitle" idx="4"/>
          </p:nvPr>
        </p:nvSpPr>
        <p:spPr>
          <a:xfrm>
            <a:off x="3975900" y="2370900"/>
            <a:ext cx="17604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Exposure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grpSp>
        <p:nvGrpSpPr>
          <p:cNvPr id="471" name="Google Shape;471;p46"/>
          <p:cNvGrpSpPr/>
          <p:nvPr/>
        </p:nvGrpSpPr>
        <p:grpSpPr>
          <a:xfrm>
            <a:off x="3422962" y="2003204"/>
            <a:ext cx="2298144" cy="2073488"/>
            <a:chOff x="3369400" y="1892672"/>
            <a:chExt cx="2405174" cy="2170056"/>
          </a:xfrm>
        </p:grpSpPr>
        <p:cxnSp>
          <p:nvCxnSpPr>
            <p:cNvPr id="472" name="Google Shape;472;p46"/>
            <p:cNvCxnSpPr/>
            <p:nvPr/>
          </p:nvCxnSpPr>
          <p:spPr>
            <a:xfrm>
              <a:off x="4578800" y="1892672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46"/>
            <p:cNvCxnSpPr/>
            <p:nvPr/>
          </p:nvCxnSpPr>
          <p:spPr>
            <a:xfrm rot="10800000">
              <a:off x="3369573" y="4028800"/>
              <a:ext cx="613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46"/>
            <p:cNvCxnSpPr/>
            <p:nvPr/>
          </p:nvCxnSpPr>
          <p:spPr>
            <a:xfrm rot="10800000">
              <a:off x="5182374" y="4022011"/>
              <a:ext cx="592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46"/>
            <p:cNvCxnSpPr/>
            <p:nvPr/>
          </p:nvCxnSpPr>
          <p:spPr>
            <a:xfrm rot="10800000">
              <a:off x="3369400" y="2823378"/>
              <a:ext cx="186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46"/>
            <p:cNvCxnSpPr/>
            <p:nvPr/>
          </p:nvCxnSpPr>
          <p:spPr>
            <a:xfrm rot="10800000">
              <a:off x="5600574" y="2813625"/>
              <a:ext cx="17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7" name="Google Shape;477;p46"/>
            <p:cNvGrpSpPr/>
            <p:nvPr/>
          </p:nvGrpSpPr>
          <p:grpSpPr>
            <a:xfrm>
              <a:off x="3510587" y="2032575"/>
              <a:ext cx="2122825" cy="2030152"/>
              <a:chOff x="3510550" y="2194750"/>
              <a:chExt cx="2122825" cy="2030152"/>
            </a:xfrm>
          </p:grpSpPr>
          <p:sp>
            <p:nvSpPr>
              <p:cNvPr id="478" name="Google Shape;478;p46"/>
              <p:cNvSpPr/>
              <p:nvPr/>
            </p:nvSpPr>
            <p:spPr>
              <a:xfrm>
                <a:off x="3548947" y="2231730"/>
                <a:ext cx="2056824" cy="1955954"/>
              </a:xfrm>
              <a:custGeom>
                <a:avLst/>
                <a:gdLst/>
                <a:ahLst/>
                <a:cxnLst/>
                <a:rect l="l" t="t" r="r" b="b"/>
                <a:pathLst>
                  <a:path w="68248" h="64901" extrusionOk="0">
                    <a:moveTo>
                      <a:pt x="34041" y="167"/>
                    </a:moveTo>
                    <a:lnTo>
                      <a:pt x="29635" y="27789"/>
                    </a:lnTo>
                    <a:lnTo>
                      <a:pt x="191" y="24765"/>
                    </a:lnTo>
                    <a:lnTo>
                      <a:pt x="34041" y="167"/>
                    </a:lnTo>
                    <a:close/>
                    <a:moveTo>
                      <a:pt x="34160" y="143"/>
                    </a:moveTo>
                    <a:lnTo>
                      <a:pt x="41744" y="5655"/>
                    </a:lnTo>
                    <a:lnTo>
                      <a:pt x="68033" y="24753"/>
                    </a:lnTo>
                    <a:lnTo>
                      <a:pt x="29790" y="27789"/>
                    </a:lnTo>
                    <a:lnTo>
                      <a:pt x="34160" y="143"/>
                    </a:lnTo>
                    <a:close/>
                    <a:moveTo>
                      <a:pt x="310" y="24884"/>
                    </a:moveTo>
                    <a:lnTo>
                      <a:pt x="29659" y="27908"/>
                    </a:lnTo>
                    <a:lnTo>
                      <a:pt x="47161" y="49935"/>
                    </a:lnTo>
                    <a:lnTo>
                      <a:pt x="310" y="24884"/>
                    </a:lnTo>
                    <a:close/>
                    <a:moveTo>
                      <a:pt x="68069" y="24872"/>
                    </a:moveTo>
                    <a:lnTo>
                      <a:pt x="47399" y="50054"/>
                    </a:lnTo>
                    <a:lnTo>
                      <a:pt x="29790" y="27896"/>
                    </a:lnTo>
                    <a:lnTo>
                      <a:pt x="68069" y="24872"/>
                    </a:lnTo>
                    <a:close/>
                    <a:moveTo>
                      <a:pt x="68045" y="25063"/>
                    </a:moveTo>
                    <a:lnTo>
                      <a:pt x="55162" y="64722"/>
                    </a:lnTo>
                    <a:lnTo>
                      <a:pt x="47471" y="50149"/>
                    </a:lnTo>
                    <a:lnTo>
                      <a:pt x="68045" y="25063"/>
                    </a:lnTo>
                    <a:close/>
                    <a:moveTo>
                      <a:pt x="132" y="24920"/>
                    </a:moveTo>
                    <a:lnTo>
                      <a:pt x="47161" y="50078"/>
                    </a:lnTo>
                    <a:lnTo>
                      <a:pt x="13359" y="64663"/>
                    </a:lnTo>
                    <a:lnTo>
                      <a:pt x="13097" y="64782"/>
                    </a:lnTo>
                    <a:lnTo>
                      <a:pt x="132" y="24920"/>
                    </a:lnTo>
                    <a:close/>
                    <a:moveTo>
                      <a:pt x="47292" y="50137"/>
                    </a:moveTo>
                    <a:lnTo>
                      <a:pt x="55079" y="64806"/>
                    </a:lnTo>
                    <a:lnTo>
                      <a:pt x="13324" y="64806"/>
                    </a:lnTo>
                    <a:lnTo>
                      <a:pt x="47292" y="50137"/>
                    </a:lnTo>
                    <a:close/>
                    <a:moveTo>
                      <a:pt x="34100" y="0"/>
                    </a:moveTo>
                    <a:lnTo>
                      <a:pt x="13" y="24765"/>
                    </a:lnTo>
                    <a:cubicBezTo>
                      <a:pt x="13" y="24765"/>
                      <a:pt x="13" y="24765"/>
                      <a:pt x="1" y="24777"/>
                    </a:cubicBezTo>
                    <a:lnTo>
                      <a:pt x="1" y="24789"/>
                    </a:lnTo>
                    <a:cubicBezTo>
                      <a:pt x="1" y="24789"/>
                      <a:pt x="1" y="24801"/>
                      <a:pt x="1" y="24801"/>
                    </a:cubicBezTo>
                    <a:lnTo>
                      <a:pt x="1" y="24813"/>
                    </a:lnTo>
                    <a:lnTo>
                      <a:pt x="13014" y="64877"/>
                    </a:lnTo>
                    <a:cubicBezTo>
                      <a:pt x="13014" y="64889"/>
                      <a:pt x="13026" y="64889"/>
                      <a:pt x="13026" y="64901"/>
                    </a:cubicBezTo>
                    <a:lnTo>
                      <a:pt x="55198" y="64901"/>
                    </a:lnTo>
                    <a:lnTo>
                      <a:pt x="55198" y="64889"/>
                    </a:lnTo>
                    <a:lnTo>
                      <a:pt x="68212" y="24825"/>
                    </a:lnTo>
                    <a:lnTo>
                      <a:pt x="68247" y="24813"/>
                    </a:lnTo>
                    <a:cubicBezTo>
                      <a:pt x="68247" y="24813"/>
                      <a:pt x="68247" y="24801"/>
                      <a:pt x="68247" y="24789"/>
                    </a:cubicBezTo>
                    <a:cubicBezTo>
                      <a:pt x="68247" y="24789"/>
                      <a:pt x="68247" y="24789"/>
                      <a:pt x="68247" y="24777"/>
                    </a:cubicBezTo>
                    <a:cubicBezTo>
                      <a:pt x="68247" y="24777"/>
                      <a:pt x="68235" y="24765"/>
                      <a:pt x="68235" y="24765"/>
                    </a:cubicBezTo>
                    <a:lnTo>
                      <a:pt x="341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46"/>
              <p:cNvSpPr/>
              <p:nvPr/>
            </p:nvSpPr>
            <p:spPr>
              <a:xfrm>
                <a:off x="3802653" y="2469614"/>
                <a:ext cx="1556602" cy="1480203"/>
              </a:xfrm>
              <a:custGeom>
                <a:avLst/>
                <a:gdLst/>
                <a:ahLst/>
                <a:cxnLst/>
                <a:rect l="l" t="t" r="r" b="b"/>
                <a:pathLst>
                  <a:path w="51650" h="49115" extrusionOk="0">
                    <a:moveTo>
                      <a:pt x="25825" y="1"/>
                    </a:moveTo>
                    <a:lnTo>
                      <a:pt x="0" y="18765"/>
                    </a:lnTo>
                    <a:lnTo>
                      <a:pt x="9859" y="49114"/>
                    </a:lnTo>
                    <a:lnTo>
                      <a:pt x="41779" y="49114"/>
                    </a:lnTo>
                    <a:lnTo>
                      <a:pt x="51650" y="18765"/>
                    </a:lnTo>
                    <a:lnTo>
                      <a:pt x="258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46"/>
              <p:cNvSpPr/>
              <p:nvPr/>
            </p:nvSpPr>
            <p:spPr>
              <a:xfrm>
                <a:off x="4279535" y="3035164"/>
                <a:ext cx="1079736" cy="914673"/>
              </a:xfrm>
              <a:custGeom>
                <a:avLst/>
                <a:gdLst/>
                <a:ahLst/>
                <a:cxnLst/>
                <a:rect l="l" t="t" r="r" b="b"/>
                <a:pathLst>
                  <a:path w="35827" h="30350" extrusionOk="0">
                    <a:moveTo>
                      <a:pt x="35827" y="0"/>
                    </a:moveTo>
                    <a:lnTo>
                      <a:pt x="1" y="19145"/>
                    </a:lnTo>
                    <a:lnTo>
                      <a:pt x="25956" y="30349"/>
                    </a:lnTo>
                    <a:lnTo>
                      <a:pt x="3582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46"/>
              <p:cNvSpPr/>
              <p:nvPr/>
            </p:nvSpPr>
            <p:spPr>
              <a:xfrm>
                <a:off x="4099759" y="3612167"/>
                <a:ext cx="962049" cy="337691"/>
              </a:xfrm>
              <a:custGeom>
                <a:avLst/>
                <a:gdLst/>
                <a:ahLst/>
                <a:cxnLst/>
                <a:rect l="l" t="t" r="r" b="b"/>
                <a:pathLst>
                  <a:path w="31922" h="11205" extrusionOk="0">
                    <a:moveTo>
                      <a:pt x="5966" y="0"/>
                    </a:moveTo>
                    <a:lnTo>
                      <a:pt x="1" y="11204"/>
                    </a:lnTo>
                    <a:lnTo>
                      <a:pt x="31921" y="11204"/>
                    </a:lnTo>
                    <a:lnTo>
                      <a:pt x="596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46"/>
              <p:cNvSpPr/>
              <p:nvPr/>
            </p:nvSpPr>
            <p:spPr>
              <a:xfrm>
                <a:off x="3802653" y="3035164"/>
                <a:ext cx="474756" cy="914673"/>
              </a:xfrm>
              <a:custGeom>
                <a:avLst/>
                <a:gdLst/>
                <a:ahLst/>
                <a:cxnLst/>
                <a:rect l="l" t="t" r="r" b="b"/>
                <a:pathLst>
                  <a:path w="15753" h="30350" extrusionOk="0">
                    <a:moveTo>
                      <a:pt x="0" y="0"/>
                    </a:moveTo>
                    <a:lnTo>
                      <a:pt x="9859" y="30349"/>
                    </a:lnTo>
                    <a:lnTo>
                      <a:pt x="15752" y="1920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46"/>
              <p:cNvSpPr/>
              <p:nvPr/>
            </p:nvSpPr>
            <p:spPr>
              <a:xfrm>
                <a:off x="3802653" y="2469614"/>
                <a:ext cx="879503" cy="635148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1075" extrusionOk="0">
                    <a:moveTo>
                      <a:pt x="25825" y="1"/>
                    </a:moveTo>
                    <a:lnTo>
                      <a:pt x="0" y="18765"/>
                    </a:lnTo>
                    <a:lnTo>
                      <a:pt x="29183" y="21075"/>
                    </a:lnTo>
                    <a:lnTo>
                      <a:pt x="258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46"/>
              <p:cNvSpPr/>
              <p:nvPr/>
            </p:nvSpPr>
            <p:spPr>
              <a:xfrm>
                <a:off x="4277396" y="3035164"/>
                <a:ext cx="1081876" cy="578791"/>
              </a:xfrm>
              <a:custGeom>
                <a:avLst/>
                <a:gdLst/>
                <a:ahLst/>
                <a:cxnLst/>
                <a:rect l="l" t="t" r="r" b="b"/>
                <a:pathLst>
                  <a:path w="35898" h="19205" extrusionOk="0">
                    <a:moveTo>
                      <a:pt x="35898" y="0"/>
                    </a:moveTo>
                    <a:lnTo>
                      <a:pt x="13431" y="2310"/>
                    </a:lnTo>
                    <a:lnTo>
                      <a:pt x="0" y="19205"/>
                    </a:lnTo>
                    <a:lnTo>
                      <a:pt x="358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6"/>
              <p:cNvSpPr/>
              <p:nvPr/>
            </p:nvSpPr>
            <p:spPr>
              <a:xfrm>
                <a:off x="4580951" y="2469614"/>
                <a:ext cx="778331" cy="635148"/>
              </a:xfrm>
              <a:custGeom>
                <a:avLst/>
                <a:gdLst/>
                <a:ahLst/>
                <a:cxnLst/>
                <a:rect l="l" t="t" r="r" b="b"/>
                <a:pathLst>
                  <a:path w="25826" h="21075" extrusionOk="0">
                    <a:moveTo>
                      <a:pt x="1" y="1"/>
                    </a:moveTo>
                    <a:lnTo>
                      <a:pt x="3132" y="21075"/>
                    </a:lnTo>
                    <a:lnTo>
                      <a:pt x="25826" y="187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46"/>
              <p:cNvSpPr/>
              <p:nvPr/>
            </p:nvSpPr>
            <p:spPr>
              <a:xfrm>
                <a:off x="3510550" y="2194750"/>
                <a:ext cx="2122825" cy="2030152"/>
              </a:xfrm>
              <a:custGeom>
                <a:avLst/>
                <a:gdLst/>
                <a:ahLst/>
                <a:cxnLst/>
                <a:rect l="l" t="t" r="r" b="b"/>
                <a:pathLst>
                  <a:path w="70438" h="67363" extrusionOk="0">
                    <a:moveTo>
                      <a:pt x="36493" y="2072"/>
                    </a:moveTo>
                    <a:lnTo>
                      <a:pt x="59044" y="18455"/>
                    </a:lnTo>
                    <a:lnTo>
                      <a:pt x="68188" y="25099"/>
                    </a:lnTo>
                    <a:cubicBezTo>
                      <a:pt x="67997" y="25325"/>
                      <a:pt x="67890" y="25611"/>
                      <a:pt x="67890" y="25909"/>
                    </a:cubicBezTo>
                    <a:cubicBezTo>
                      <a:pt x="67890" y="25980"/>
                      <a:pt x="67902" y="26052"/>
                      <a:pt x="67914" y="26135"/>
                    </a:cubicBezTo>
                    <a:lnTo>
                      <a:pt x="41292" y="28861"/>
                    </a:lnTo>
                    <a:cubicBezTo>
                      <a:pt x="41303" y="28814"/>
                      <a:pt x="41303" y="28754"/>
                      <a:pt x="41303" y="28695"/>
                    </a:cubicBezTo>
                    <a:cubicBezTo>
                      <a:pt x="41303" y="27981"/>
                      <a:pt x="40721" y="27425"/>
                      <a:pt x="40045" y="27425"/>
                    </a:cubicBezTo>
                    <a:cubicBezTo>
                      <a:pt x="39954" y="27425"/>
                      <a:pt x="39861" y="27435"/>
                      <a:pt x="39768" y="27456"/>
                    </a:cubicBezTo>
                    <a:lnTo>
                      <a:pt x="35791" y="2513"/>
                    </a:lnTo>
                    <a:cubicBezTo>
                      <a:pt x="36065" y="2441"/>
                      <a:pt x="36315" y="2287"/>
                      <a:pt x="36493" y="2072"/>
                    </a:cubicBezTo>
                    <a:close/>
                    <a:moveTo>
                      <a:pt x="34529" y="2072"/>
                    </a:moveTo>
                    <a:cubicBezTo>
                      <a:pt x="34779" y="2370"/>
                      <a:pt x="35136" y="2537"/>
                      <a:pt x="35517" y="2537"/>
                    </a:cubicBezTo>
                    <a:lnTo>
                      <a:pt x="35636" y="2537"/>
                    </a:lnTo>
                    <a:lnTo>
                      <a:pt x="39589" y="27516"/>
                    </a:lnTo>
                    <a:cubicBezTo>
                      <a:pt x="39089" y="27706"/>
                      <a:pt x="38767" y="28171"/>
                      <a:pt x="38767" y="28707"/>
                    </a:cubicBezTo>
                    <a:cubicBezTo>
                      <a:pt x="38767" y="28778"/>
                      <a:pt x="38779" y="28849"/>
                      <a:pt x="38791" y="28921"/>
                    </a:cubicBezTo>
                    <a:lnTo>
                      <a:pt x="2739" y="26052"/>
                    </a:lnTo>
                    <a:cubicBezTo>
                      <a:pt x="2691" y="25813"/>
                      <a:pt x="2572" y="25587"/>
                      <a:pt x="2406" y="25409"/>
                    </a:cubicBezTo>
                    <a:lnTo>
                      <a:pt x="34529" y="2072"/>
                    </a:lnTo>
                    <a:close/>
                    <a:moveTo>
                      <a:pt x="2763" y="26206"/>
                    </a:moveTo>
                    <a:lnTo>
                      <a:pt x="38827" y="29064"/>
                    </a:lnTo>
                    <a:cubicBezTo>
                      <a:pt x="38910" y="29338"/>
                      <a:pt x="39089" y="29576"/>
                      <a:pt x="39327" y="29742"/>
                    </a:cubicBezTo>
                    <a:lnTo>
                      <a:pt x="23087" y="50174"/>
                    </a:lnTo>
                    <a:cubicBezTo>
                      <a:pt x="22856" y="49992"/>
                      <a:pt x="22580" y="49902"/>
                      <a:pt x="22305" y="49902"/>
                    </a:cubicBezTo>
                    <a:cubicBezTo>
                      <a:pt x="21983" y="49902"/>
                      <a:pt x="21664" y="50025"/>
                      <a:pt x="21420" y="50269"/>
                    </a:cubicBezTo>
                    <a:lnTo>
                      <a:pt x="2430" y="27123"/>
                    </a:lnTo>
                    <a:cubicBezTo>
                      <a:pt x="2644" y="26897"/>
                      <a:pt x="2751" y="26599"/>
                      <a:pt x="2763" y="26290"/>
                    </a:cubicBezTo>
                    <a:lnTo>
                      <a:pt x="2763" y="26206"/>
                    </a:lnTo>
                    <a:close/>
                    <a:moveTo>
                      <a:pt x="67950" y="26266"/>
                    </a:moveTo>
                    <a:cubicBezTo>
                      <a:pt x="67997" y="26433"/>
                      <a:pt x="68069" y="26575"/>
                      <a:pt x="68176" y="26694"/>
                    </a:cubicBezTo>
                    <a:lnTo>
                      <a:pt x="23444" y="50614"/>
                    </a:lnTo>
                    <a:cubicBezTo>
                      <a:pt x="23385" y="50483"/>
                      <a:pt x="23301" y="50364"/>
                      <a:pt x="23194" y="50269"/>
                    </a:cubicBezTo>
                    <a:lnTo>
                      <a:pt x="39446" y="29826"/>
                    </a:lnTo>
                    <a:cubicBezTo>
                      <a:pt x="39637" y="29909"/>
                      <a:pt x="39827" y="29969"/>
                      <a:pt x="40041" y="29969"/>
                    </a:cubicBezTo>
                    <a:cubicBezTo>
                      <a:pt x="40613" y="29969"/>
                      <a:pt x="41125" y="29576"/>
                      <a:pt x="41268" y="29016"/>
                    </a:cubicBezTo>
                    <a:lnTo>
                      <a:pt x="67950" y="26266"/>
                    </a:lnTo>
                    <a:close/>
                    <a:moveTo>
                      <a:pt x="2327" y="27236"/>
                    </a:moveTo>
                    <a:lnTo>
                      <a:pt x="21313" y="50376"/>
                    </a:lnTo>
                    <a:cubicBezTo>
                      <a:pt x="20837" y="50983"/>
                      <a:pt x="21003" y="51876"/>
                      <a:pt x="21670" y="52269"/>
                    </a:cubicBezTo>
                    <a:lnTo>
                      <a:pt x="14979" y="64937"/>
                    </a:lnTo>
                    <a:cubicBezTo>
                      <a:pt x="14811" y="64857"/>
                      <a:pt x="14635" y="64817"/>
                      <a:pt x="14458" y="64817"/>
                    </a:cubicBezTo>
                    <a:cubicBezTo>
                      <a:pt x="14345" y="64817"/>
                      <a:pt x="14233" y="64833"/>
                      <a:pt x="14121" y="64866"/>
                    </a:cubicBezTo>
                    <a:lnTo>
                      <a:pt x="1977" y="27456"/>
                    </a:lnTo>
                    <a:cubicBezTo>
                      <a:pt x="2105" y="27398"/>
                      <a:pt x="2222" y="27329"/>
                      <a:pt x="2327" y="27236"/>
                    </a:cubicBezTo>
                    <a:close/>
                    <a:moveTo>
                      <a:pt x="68283" y="26814"/>
                    </a:moveTo>
                    <a:cubicBezTo>
                      <a:pt x="68509" y="27040"/>
                      <a:pt x="68819" y="27171"/>
                      <a:pt x="69140" y="27171"/>
                    </a:cubicBezTo>
                    <a:lnTo>
                      <a:pt x="67640" y="31778"/>
                    </a:lnTo>
                    <a:lnTo>
                      <a:pt x="56960" y="64675"/>
                    </a:lnTo>
                    <a:cubicBezTo>
                      <a:pt x="56841" y="64640"/>
                      <a:pt x="56710" y="64628"/>
                      <a:pt x="56591" y="64628"/>
                    </a:cubicBezTo>
                    <a:cubicBezTo>
                      <a:pt x="56043" y="64628"/>
                      <a:pt x="55567" y="64973"/>
                      <a:pt x="55389" y="65497"/>
                    </a:cubicBezTo>
                    <a:lnTo>
                      <a:pt x="37362" y="57722"/>
                    </a:lnTo>
                    <a:lnTo>
                      <a:pt x="23456" y="51709"/>
                    </a:lnTo>
                    <a:cubicBezTo>
                      <a:pt x="23539" y="51543"/>
                      <a:pt x="23575" y="51352"/>
                      <a:pt x="23575" y="51174"/>
                    </a:cubicBezTo>
                    <a:cubicBezTo>
                      <a:pt x="23575" y="51031"/>
                      <a:pt x="23551" y="50900"/>
                      <a:pt x="23515" y="50769"/>
                    </a:cubicBezTo>
                    <a:lnTo>
                      <a:pt x="68283" y="26814"/>
                    </a:lnTo>
                    <a:close/>
                    <a:moveTo>
                      <a:pt x="23385" y="51852"/>
                    </a:moveTo>
                    <a:lnTo>
                      <a:pt x="43625" y="60591"/>
                    </a:lnTo>
                    <a:lnTo>
                      <a:pt x="55341" y="65652"/>
                    </a:lnTo>
                    <a:cubicBezTo>
                      <a:pt x="55329" y="65735"/>
                      <a:pt x="55317" y="65818"/>
                      <a:pt x="55317" y="65902"/>
                    </a:cubicBezTo>
                    <a:cubicBezTo>
                      <a:pt x="55317" y="65949"/>
                      <a:pt x="55317" y="65985"/>
                      <a:pt x="55317" y="66021"/>
                    </a:cubicBezTo>
                    <a:lnTo>
                      <a:pt x="15717" y="66021"/>
                    </a:lnTo>
                    <a:cubicBezTo>
                      <a:pt x="15693" y="65604"/>
                      <a:pt x="15467" y="65223"/>
                      <a:pt x="15122" y="65009"/>
                    </a:cubicBezTo>
                    <a:lnTo>
                      <a:pt x="21849" y="52352"/>
                    </a:lnTo>
                    <a:cubicBezTo>
                      <a:pt x="21991" y="52412"/>
                      <a:pt x="22146" y="52448"/>
                      <a:pt x="22313" y="52448"/>
                    </a:cubicBezTo>
                    <a:cubicBezTo>
                      <a:pt x="22753" y="52448"/>
                      <a:pt x="23158" y="52221"/>
                      <a:pt x="23385" y="51852"/>
                    </a:cubicBezTo>
                    <a:close/>
                    <a:moveTo>
                      <a:pt x="35517" y="1"/>
                    </a:moveTo>
                    <a:cubicBezTo>
                      <a:pt x="34517" y="1"/>
                      <a:pt x="33910" y="1108"/>
                      <a:pt x="34445" y="1953"/>
                    </a:cubicBezTo>
                    <a:lnTo>
                      <a:pt x="2299" y="25313"/>
                    </a:lnTo>
                    <a:cubicBezTo>
                      <a:pt x="2056" y="25109"/>
                      <a:pt x="1770" y="25014"/>
                      <a:pt x="1488" y="25014"/>
                    </a:cubicBezTo>
                    <a:cubicBezTo>
                      <a:pt x="981" y="25014"/>
                      <a:pt x="490" y="25321"/>
                      <a:pt x="298" y="25849"/>
                    </a:cubicBezTo>
                    <a:cubicBezTo>
                      <a:pt x="1" y="26683"/>
                      <a:pt x="608" y="27552"/>
                      <a:pt x="1489" y="27552"/>
                    </a:cubicBezTo>
                    <a:cubicBezTo>
                      <a:pt x="1608" y="27552"/>
                      <a:pt x="1727" y="27540"/>
                      <a:pt x="1834" y="27504"/>
                    </a:cubicBezTo>
                    <a:lnTo>
                      <a:pt x="13990" y="64913"/>
                    </a:lnTo>
                    <a:cubicBezTo>
                      <a:pt x="13062" y="65271"/>
                      <a:pt x="12895" y="66533"/>
                      <a:pt x="13705" y="67116"/>
                    </a:cubicBezTo>
                    <a:cubicBezTo>
                      <a:pt x="13935" y="67286"/>
                      <a:pt x="14194" y="67363"/>
                      <a:pt x="14447" y="67363"/>
                    </a:cubicBezTo>
                    <a:cubicBezTo>
                      <a:pt x="15083" y="67363"/>
                      <a:pt x="15683" y="66879"/>
                      <a:pt x="15717" y="66164"/>
                    </a:cubicBezTo>
                    <a:lnTo>
                      <a:pt x="55353" y="66164"/>
                    </a:lnTo>
                    <a:cubicBezTo>
                      <a:pt x="55489" y="66787"/>
                      <a:pt x="56032" y="67169"/>
                      <a:pt x="56598" y="67169"/>
                    </a:cubicBezTo>
                    <a:cubicBezTo>
                      <a:pt x="56876" y="67169"/>
                      <a:pt x="57158" y="67078"/>
                      <a:pt x="57401" y="66878"/>
                    </a:cubicBezTo>
                    <a:cubicBezTo>
                      <a:pt x="58139" y="66271"/>
                      <a:pt x="57972" y="65104"/>
                      <a:pt x="57091" y="64735"/>
                    </a:cubicBezTo>
                    <a:lnTo>
                      <a:pt x="69295" y="27159"/>
                    </a:lnTo>
                    <a:cubicBezTo>
                      <a:pt x="69950" y="27087"/>
                      <a:pt x="70438" y="26552"/>
                      <a:pt x="70438" y="25897"/>
                    </a:cubicBezTo>
                    <a:cubicBezTo>
                      <a:pt x="70438" y="25133"/>
                      <a:pt x="69811" y="24624"/>
                      <a:pt x="69156" y="24624"/>
                    </a:cubicBezTo>
                    <a:cubicBezTo>
                      <a:pt x="68851" y="24624"/>
                      <a:pt x="68540" y="24734"/>
                      <a:pt x="68283" y="24980"/>
                    </a:cubicBezTo>
                    <a:lnTo>
                      <a:pt x="36589" y="1953"/>
                    </a:lnTo>
                    <a:cubicBezTo>
                      <a:pt x="37124" y="1108"/>
                      <a:pt x="36517" y="1"/>
                      <a:pt x="3551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7" name="Google Shape;487;p46"/>
          <p:cNvSpPr txBox="1">
            <a:spLocks noGrp="1"/>
          </p:cNvSpPr>
          <p:nvPr>
            <p:ph type="subTitle" idx="4294967295"/>
          </p:nvPr>
        </p:nvSpPr>
        <p:spPr>
          <a:xfrm>
            <a:off x="3751500" y="1421800"/>
            <a:ext cx="16410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for data processing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8" name="Google Shape;488;p46"/>
          <p:cNvSpPr txBox="1">
            <a:spLocks noGrp="1"/>
          </p:cNvSpPr>
          <p:nvPr>
            <p:ph type="subTitle" idx="4294967295"/>
          </p:nvPr>
        </p:nvSpPr>
        <p:spPr>
          <a:xfrm>
            <a:off x="3377100" y="1179131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MODULAR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89" name="Google Shape;489;p46"/>
          <p:cNvSpPr txBox="1">
            <a:spLocks noGrp="1"/>
          </p:cNvSpPr>
          <p:nvPr>
            <p:ph type="subTitle" idx="4294967295"/>
          </p:nvPr>
        </p:nvSpPr>
        <p:spPr>
          <a:xfrm>
            <a:off x="987300" y="2468881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WEB APP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0" name="Google Shape;490;p46"/>
          <p:cNvSpPr txBox="1">
            <a:spLocks noGrp="1"/>
          </p:cNvSpPr>
          <p:nvPr>
            <p:ph type="subTitle" idx="4294967295"/>
          </p:nvPr>
        </p:nvSpPr>
        <p:spPr>
          <a:xfrm>
            <a:off x="5767000" y="2468881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NoSQL DATABASE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1" name="Google Shape;491;p46"/>
          <p:cNvSpPr txBox="1">
            <a:spLocks noGrp="1"/>
          </p:cNvSpPr>
          <p:nvPr>
            <p:ph type="subTitle" idx="4294967295"/>
          </p:nvPr>
        </p:nvSpPr>
        <p:spPr>
          <a:xfrm>
            <a:off x="5767001" y="2688116"/>
            <a:ext cx="23898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friendly especially in POC settings</a:t>
            </a:r>
            <a:endParaRPr/>
          </a:p>
        </p:txBody>
      </p:sp>
      <p:sp>
        <p:nvSpPr>
          <p:cNvPr id="492" name="Google Shape;492;p46"/>
          <p:cNvSpPr txBox="1">
            <a:spLocks noGrp="1"/>
          </p:cNvSpPr>
          <p:nvPr>
            <p:ph type="subTitle" idx="4294967295"/>
          </p:nvPr>
        </p:nvSpPr>
        <p:spPr>
          <a:xfrm>
            <a:off x="987300" y="3642168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CLOUD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3" name="Google Shape;493;p46"/>
          <p:cNvSpPr txBox="1">
            <a:spLocks noGrp="1"/>
          </p:cNvSpPr>
          <p:nvPr>
            <p:ph type="subTitle" idx="4294967295"/>
          </p:nvPr>
        </p:nvSpPr>
        <p:spPr>
          <a:xfrm>
            <a:off x="987300" y="3861404"/>
            <a:ext cx="23898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Amplify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Gateway,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Lambda, DynamoDB </a:t>
            </a:r>
            <a:endParaRPr/>
          </a:p>
        </p:txBody>
      </p:sp>
      <p:sp>
        <p:nvSpPr>
          <p:cNvPr id="494" name="Google Shape;494;p46"/>
          <p:cNvSpPr txBox="1">
            <a:spLocks noGrp="1"/>
          </p:cNvSpPr>
          <p:nvPr>
            <p:ph type="subTitle" idx="4294967295"/>
          </p:nvPr>
        </p:nvSpPr>
        <p:spPr>
          <a:xfrm>
            <a:off x="5767000" y="3642175"/>
            <a:ext cx="25296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SERVERLESS FRAMEWORK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5" name="Google Shape;495;p46"/>
          <p:cNvSpPr txBox="1">
            <a:spLocks noGrp="1"/>
          </p:cNvSpPr>
          <p:nvPr>
            <p:ph type="subTitle" idx="4294967295"/>
          </p:nvPr>
        </p:nvSpPr>
        <p:spPr>
          <a:xfrm>
            <a:off x="5767000" y="3861397"/>
            <a:ext cx="2389800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Efficiently provision and scale cloud infrastructure</a:t>
            </a:r>
            <a:endParaRPr/>
          </a:p>
        </p:txBody>
      </p:sp>
      <p:sp>
        <p:nvSpPr>
          <p:cNvPr id="496" name="Google Shape;496;p46"/>
          <p:cNvSpPr txBox="1">
            <a:spLocks noGrp="1"/>
          </p:cNvSpPr>
          <p:nvPr>
            <p:ph type="subTitle" idx="4294967295"/>
          </p:nvPr>
        </p:nvSpPr>
        <p:spPr>
          <a:xfrm>
            <a:off x="987300" y="2688117"/>
            <a:ext cx="23898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ReactJS, NodeJS, ExpressJS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pic>
        <p:nvPicPr>
          <p:cNvPr id="502" name="Google Shape;5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650" y="1114325"/>
            <a:ext cx="5312712" cy="38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FINANCIAL EDUCATION</a:t>
            </a:r>
            <a:endParaRPr/>
          </a:p>
        </p:txBody>
      </p:sp>
      <p:sp>
        <p:nvSpPr>
          <p:cNvPr id="335" name="Google Shape;335;p30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Investing, financial discipline etc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FEAR OF TAKING THE FIRST STEP</a:t>
            </a:r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it is the first question financial institutions need to address</a:t>
            </a:r>
            <a:endParaRPr/>
          </a:p>
        </p:txBody>
      </p:sp>
      <p:sp>
        <p:nvSpPr>
          <p:cNvPr id="338" name="Google Shape;338;p30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we plan to capture young/budding investors</a:t>
            </a:r>
            <a:endParaRPr/>
          </a:p>
        </p:txBody>
      </p:sp>
      <p:sp>
        <p:nvSpPr>
          <p:cNvPr id="339" name="Google Shape;339;p30"/>
          <p:cNvSpPr txBox="1">
            <a:spLocks noGrp="1"/>
          </p:cNvSpPr>
          <p:nvPr>
            <p:ph type="subTitle" idx="16"/>
          </p:nvPr>
        </p:nvSpPr>
        <p:spPr>
          <a:xfrm>
            <a:off x="1573788" y="36326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 Y/Z MARKET</a:t>
            </a:r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subTitle" idx="17"/>
          </p:nvPr>
        </p:nvSpPr>
        <p:spPr>
          <a:xfrm>
            <a:off x="1573788" y="38006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untapped market up for grabs</a:t>
            </a:r>
            <a:endParaRPr/>
          </a:p>
        </p:txBody>
      </p:sp>
      <p:sp>
        <p:nvSpPr>
          <p:cNvPr id="341" name="Google Shape;341;p30"/>
          <p:cNvSpPr txBox="1">
            <a:spLocks noGrp="1"/>
          </p:cNvSpPr>
          <p:nvPr>
            <p:ph type="subTitle" idx="19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SOLUTION</a:t>
            </a:r>
            <a:endParaRPr/>
          </a:p>
        </p:txBody>
      </p:sp>
      <p:sp>
        <p:nvSpPr>
          <p:cNvPr id="342" name="Google Shape;342;p30"/>
          <p:cNvSpPr txBox="1">
            <a:spLocks noGrp="1"/>
          </p:cNvSpPr>
          <p:nvPr>
            <p:ph type="subTitle" idx="20"/>
          </p:nvPr>
        </p:nvSpPr>
        <p:spPr>
          <a:xfrm>
            <a:off x="5261925" y="2759400"/>
            <a:ext cx="26802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Modular, POC driven Architecture. Made with ReactJS, ExpressJS, NodeJS and AWS Serverless Cloud</a:t>
            </a:r>
            <a:endParaRPr/>
          </a:p>
        </p:txBody>
      </p:sp>
      <p:sp>
        <p:nvSpPr>
          <p:cNvPr id="343" name="Google Shape;343;p30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SOLUTION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8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Diagram</a:t>
            </a:r>
            <a:endParaRPr/>
          </a:p>
        </p:txBody>
      </p:sp>
      <p:pic>
        <p:nvPicPr>
          <p:cNvPr id="508" name="Google Shape;5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400" y="1087475"/>
            <a:ext cx="7085204" cy="386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ARCHITECTURE</a:t>
            </a:r>
            <a:endParaRPr/>
          </a:p>
        </p:txBody>
      </p:sp>
      <p:pic>
        <p:nvPicPr>
          <p:cNvPr id="514" name="Google Shape;5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225" y="1100125"/>
            <a:ext cx="7287265" cy="386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"/>
          <p:cNvSpPr txBox="1">
            <a:spLocks noGrp="1"/>
          </p:cNvSpPr>
          <p:nvPr>
            <p:ph type="title"/>
          </p:nvPr>
        </p:nvSpPr>
        <p:spPr>
          <a:xfrm>
            <a:off x="1996950" y="235605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1"/>
          <p:cNvSpPr txBox="1">
            <a:spLocks noGrp="1"/>
          </p:cNvSpPr>
          <p:nvPr>
            <p:ph type="title"/>
          </p:nvPr>
        </p:nvSpPr>
        <p:spPr>
          <a:xfrm>
            <a:off x="1996950" y="235605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GEN Z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49" name="Google Shape;349;p31"/>
          <p:cNvSpPr txBox="1">
            <a:spLocks noGrp="1"/>
          </p:cNvSpPr>
          <p:nvPr>
            <p:ph type="body" idx="1"/>
          </p:nvPr>
        </p:nvSpPr>
        <p:spPr>
          <a:xfrm>
            <a:off x="1203925" y="1063825"/>
            <a:ext cx="3162600" cy="34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Most risk averse age group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Smallest portion of portfolio invested in riskier financial instruments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Futu Holdings, 2022</a:t>
            </a:r>
            <a:endParaRPr sz="1200" i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/>
              <a:t>*percentage change from 31st December 2021 to 15th June 2022</a:t>
            </a:r>
            <a:endParaRPr sz="700" i="1"/>
          </a:p>
        </p:txBody>
      </p:sp>
      <p:sp>
        <p:nvSpPr>
          <p:cNvPr id="350" name="Google Shape;350;p31"/>
          <p:cNvSpPr txBox="1">
            <a:spLocks noGrp="1"/>
          </p:cNvSpPr>
          <p:nvPr>
            <p:ph type="body" idx="1"/>
          </p:nvPr>
        </p:nvSpPr>
        <p:spPr>
          <a:xfrm>
            <a:off x="4710025" y="737700"/>
            <a:ext cx="2946900" cy="275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"(Gen Z youth) do set life goals - they tend to be more open to setting a goal and then saving up for it. And because they do that, the question then comes to invest the savings."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Freddy Lim, CIO, Stashaway</a:t>
            </a:r>
            <a:endParaRPr sz="1200" i="1"/>
          </a:p>
        </p:txBody>
      </p:sp>
      <p:sp>
        <p:nvSpPr>
          <p:cNvPr id="351" name="Google Shape;351;p31"/>
          <p:cNvSpPr/>
          <p:nvPr/>
        </p:nvSpPr>
        <p:spPr>
          <a:xfrm>
            <a:off x="1914800" y="2263859"/>
            <a:ext cx="787500" cy="787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1914800" y="2263859"/>
            <a:ext cx="787500" cy="787500"/>
          </a:xfrm>
          <a:prstGeom prst="arc">
            <a:avLst>
              <a:gd name="adj1" fmla="val 16200000"/>
              <a:gd name="adj2" fmla="val 19107039"/>
            </a:avLst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/>
          <p:cNvSpPr txBox="1">
            <a:spLocks noGrp="1"/>
          </p:cNvSpPr>
          <p:nvPr>
            <p:ph type="subTitle" idx="4294967295"/>
          </p:nvPr>
        </p:nvSpPr>
        <p:spPr>
          <a:xfrm>
            <a:off x="1864850" y="2477972"/>
            <a:ext cx="887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10.08%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4294967295"/>
          </p:nvPr>
        </p:nvSpPr>
        <p:spPr>
          <a:xfrm>
            <a:off x="3162100" y="2478047"/>
            <a:ext cx="887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20.16%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1748150" y="3076500"/>
            <a:ext cx="1138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Decrease in equity allocation</a:t>
            </a:r>
            <a:endParaRPr sz="1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3009400" y="3076500"/>
            <a:ext cx="119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Increase in fund allocation</a:t>
            </a:r>
            <a:endParaRPr sz="1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31"/>
          <p:cNvSpPr/>
          <p:nvPr/>
        </p:nvSpPr>
        <p:spPr>
          <a:xfrm>
            <a:off x="3209050" y="2264009"/>
            <a:ext cx="787500" cy="787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3212050" y="2264009"/>
            <a:ext cx="787500" cy="787500"/>
          </a:xfrm>
          <a:prstGeom prst="arc">
            <a:avLst>
              <a:gd name="adj1" fmla="val 16200000"/>
              <a:gd name="adj2" fmla="val 20716853"/>
            </a:avLst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GEN Z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871025" y="1526325"/>
            <a:ext cx="4638600" cy="19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Lack investment capital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Make investment decisions based on popular trends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Lack a fundamental understanding on investing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Hesitation in placing trust towards financial institution</a:t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6297650" y="1686625"/>
            <a:ext cx="1287900" cy="4314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invest</a:t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5565400" y="2521588"/>
            <a:ext cx="1287900" cy="43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Don't know how to</a:t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6972325" y="2521600"/>
            <a:ext cx="1287900" cy="43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Don't know enough</a:t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6972325" y="3358625"/>
            <a:ext cx="1287900" cy="431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early</a:t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5565400" y="3358625"/>
            <a:ext cx="1287900" cy="431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Don't Enter</a:t>
            </a:r>
            <a:endParaRPr/>
          </a:p>
        </p:txBody>
      </p:sp>
      <p:cxnSp>
        <p:nvCxnSpPr>
          <p:cNvPr id="370" name="Google Shape;370;p32"/>
          <p:cNvCxnSpPr>
            <a:stCxn id="365" idx="2"/>
            <a:endCxn id="366" idx="0"/>
          </p:cNvCxnSpPr>
          <p:nvPr/>
        </p:nvCxnSpPr>
        <p:spPr>
          <a:xfrm rot="5400000">
            <a:off x="6373700" y="1953625"/>
            <a:ext cx="403500" cy="7323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32"/>
          <p:cNvCxnSpPr>
            <a:stCxn id="365" idx="2"/>
            <a:endCxn id="367" idx="0"/>
          </p:cNvCxnSpPr>
          <p:nvPr/>
        </p:nvCxnSpPr>
        <p:spPr>
          <a:xfrm rot="-5400000" flipH="1">
            <a:off x="7077200" y="1982425"/>
            <a:ext cx="403500" cy="6747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32"/>
          <p:cNvCxnSpPr>
            <a:stCxn id="367" idx="2"/>
            <a:endCxn id="369" idx="0"/>
          </p:cNvCxnSpPr>
          <p:nvPr/>
        </p:nvCxnSpPr>
        <p:spPr>
          <a:xfrm rot="5400000">
            <a:off x="6709975" y="2452300"/>
            <a:ext cx="405600" cy="14070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32"/>
          <p:cNvCxnSpPr>
            <a:stCxn id="366" idx="2"/>
            <a:endCxn id="368" idx="0"/>
          </p:cNvCxnSpPr>
          <p:nvPr/>
        </p:nvCxnSpPr>
        <p:spPr>
          <a:xfrm rot="-5400000" flipH="1">
            <a:off x="6710050" y="2452288"/>
            <a:ext cx="405600" cy="14070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/>
          </p:nvPr>
        </p:nvSpPr>
        <p:spPr>
          <a:xfrm>
            <a:off x="1996950" y="2149350"/>
            <a:ext cx="51501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Financial education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Low cost avenue to take risks</a:t>
            </a:r>
            <a:endParaRPr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4"/>
          <p:cNvPicPr preferRelativeResize="0"/>
          <p:nvPr/>
        </p:nvPicPr>
        <p:blipFill rotWithShape="1">
          <a:blip r:embed="rId3">
            <a:alphaModFix/>
          </a:blip>
          <a:srcRect b="2305"/>
          <a:stretch/>
        </p:blipFill>
        <p:spPr>
          <a:xfrm>
            <a:off x="1285325" y="776525"/>
            <a:ext cx="6573348" cy="359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5"/>
          <p:cNvGrpSpPr/>
          <p:nvPr/>
        </p:nvGrpSpPr>
        <p:grpSpPr>
          <a:xfrm>
            <a:off x="4495795" y="1242114"/>
            <a:ext cx="4821690" cy="2659280"/>
            <a:chOff x="1248486" y="738825"/>
            <a:chExt cx="6646939" cy="3665950"/>
          </a:xfrm>
        </p:grpSpPr>
        <p:sp>
          <p:nvSpPr>
            <p:cNvPr id="389" name="Google Shape;389;p35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1" name="Google Shape;391;p35"/>
          <p:cNvPicPr preferRelativeResize="0"/>
          <p:nvPr/>
        </p:nvPicPr>
        <p:blipFill rotWithShape="1">
          <a:blip r:embed="rId3">
            <a:alphaModFix/>
          </a:blip>
          <a:srcRect t="8290" r="16219" b="5076"/>
          <a:stretch/>
        </p:blipFill>
        <p:spPr>
          <a:xfrm>
            <a:off x="0" y="1242125"/>
            <a:ext cx="4572000" cy="265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5"/>
          <p:cNvSpPr txBox="1">
            <a:spLocks noGrp="1"/>
          </p:cNvSpPr>
          <p:nvPr>
            <p:ph type="subTitle" idx="1"/>
          </p:nvPr>
        </p:nvSpPr>
        <p:spPr>
          <a:xfrm>
            <a:off x="5232875" y="2323520"/>
            <a:ext cx="32598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payment you make is rounded to the nearest dollar (or two).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added to your Aether Investment Portfolio</a:t>
            </a:r>
            <a:endParaRPr/>
          </a:p>
        </p:txBody>
      </p:sp>
      <p:sp>
        <p:nvSpPr>
          <p:cNvPr id="393" name="Google Shape;393;p35"/>
          <p:cNvSpPr txBox="1">
            <a:spLocks noGrp="1"/>
          </p:cNvSpPr>
          <p:nvPr>
            <p:ph type="title"/>
          </p:nvPr>
        </p:nvSpPr>
        <p:spPr>
          <a:xfrm>
            <a:off x="5181338" y="1709350"/>
            <a:ext cx="34506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 AS YOU SPEND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6500"/>
            <a:ext cx="8839204" cy="294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37"/>
          <p:cNvGrpSpPr/>
          <p:nvPr/>
        </p:nvGrpSpPr>
        <p:grpSpPr>
          <a:xfrm>
            <a:off x="-207056" y="1242114"/>
            <a:ext cx="4821690" cy="2659280"/>
            <a:chOff x="1248486" y="738825"/>
            <a:chExt cx="6646939" cy="3665950"/>
          </a:xfrm>
        </p:grpSpPr>
        <p:sp>
          <p:nvSpPr>
            <p:cNvPr id="404" name="Google Shape;404;p37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6" name="Google Shape;406;p37"/>
          <p:cNvPicPr preferRelativeResize="0"/>
          <p:nvPr/>
        </p:nvPicPr>
        <p:blipFill rotWithShape="1">
          <a:blip r:embed="rId3">
            <a:alphaModFix/>
          </a:blip>
          <a:srcRect l="1644" r="1644"/>
          <a:stretch/>
        </p:blipFill>
        <p:spPr>
          <a:xfrm>
            <a:off x="4576800" y="1242125"/>
            <a:ext cx="4572000" cy="265927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7"/>
          <p:cNvSpPr txBox="1">
            <a:spLocks noGrp="1"/>
          </p:cNvSpPr>
          <p:nvPr>
            <p:ph type="subTitle" idx="1"/>
          </p:nvPr>
        </p:nvSpPr>
        <p:spPr>
          <a:xfrm>
            <a:off x="665725" y="2323525"/>
            <a:ext cx="3259800" cy="1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 access to seminars, curated news content and even book a consultation with our Financial Experts</a:t>
            </a:r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title"/>
          </p:nvPr>
        </p:nvSpPr>
        <p:spPr>
          <a:xfrm>
            <a:off x="-83625" y="1726075"/>
            <a:ext cx="46080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OF FINANCIAL KNOWLEDGE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On-screen Show (16:9)</PresentationFormat>
  <Paragraphs>86</Paragraphs>
  <Slides>23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Abel</vt:lpstr>
      <vt:lpstr>Montserrat</vt:lpstr>
      <vt:lpstr>Rubik Medium</vt:lpstr>
      <vt:lpstr>Custal Project Proposal by Slidesgo</vt:lpstr>
      <vt:lpstr>Citi HackOverflow Team Aether</vt:lpstr>
      <vt:lpstr>PowerPoint Presentation</vt:lpstr>
      <vt:lpstr>GEN Z</vt:lpstr>
      <vt:lpstr>GEN Z</vt:lpstr>
      <vt:lpstr>Financial education Low cost avenue to take risks</vt:lpstr>
      <vt:lpstr>PowerPoint Presentation</vt:lpstr>
      <vt:lpstr>INVEST AS YOU SPEND</vt:lpstr>
      <vt:lpstr>PowerPoint Presentation</vt:lpstr>
      <vt:lpstr>WELL OF FINANCIAL KNOWLEDGE</vt:lpstr>
      <vt:lpstr>EDUCATIONAL ARTICLES</vt:lpstr>
      <vt:lpstr>LATEST NEWS</vt:lpstr>
      <vt:lpstr>HUMAN TOUCHÉ &amp; RETURN TRAFFIC</vt:lpstr>
      <vt:lpstr>PowerPoint Presentation</vt:lpstr>
      <vt:lpstr>GOOD PRODUCT, LOW ADOPTION</vt:lpstr>
      <vt:lpstr>BE IN CONTROL</vt:lpstr>
      <vt:lpstr>LIVE DASHBOARD</vt:lpstr>
      <vt:lpstr>BUILD UP CYCLE</vt:lpstr>
      <vt:lpstr>Tech Stack</vt:lpstr>
      <vt:lpstr>Context Diagram</vt:lpstr>
      <vt:lpstr>Container Diagram</vt:lpstr>
      <vt:lpstr>TECHNICAL ARCHITECTURE</vt:lpstr>
      <vt:lpstr>Demo</vt:lpstr>
      <vt:lpstr>Thank you!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HackOverflow Team Aether</dc:title>
  <dc:creator>Qi Long</dc:creator>
  <cp:lastModifiedBy>LOW Qi Long</cp:lastModifiedBy>
  <cp:revision>1</cp:revision>
  <dcterms:modified xsi:type="dcterms:W3CDTF">2022-08-11T16:09:00Z</dcterms:modified>
</cp:coreProperties>
</file>