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8" r:id="rId4"/>
    <p:sldId id="261" r:id="rId5"/>
    <p:sldId id="263" r:id="rId6"/>
    <p:sldId id="267" r:id="rId7"/>
    <p:sldId id="264" r:id="rId8"/>
    <p:sldId id="258" r:id="rId9"/>
    <p:sldId id="257" r:id="rId10"/>
    <p:sldId id="266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6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34B45-637B-4018-90FF-B09DDB5267E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FFC0B-91BB-4982-A63F-DA8498B7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looked at </a:t>
            </a:r>
            <a:r>
              <a:rPr lang="en-US" dirty="0" err="1"/>
              <a:t>dz</a:t>
            </a:r>
            <a:r>
              <a:rPr lang="en-US" dirty="0"/>
              <a:t> severity</a:t>
            </a:r>
          </a:p>
          <a:p>
            <a:r>
              <a:rPr lang="en-US" dirty="0"/>
              <a:t>People vaccinated earlier were more likely to get infected (especially in older adults, 60+)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FFC0B-91BB-4982-A63F-DA8498B75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5D59-9FDE-4068-9B19-31E40ABD1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5DB0-AE60-4339-BABE-FAEDF1B5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EDA5B-F22F-4907-8EDF-E568E1BB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67997-1341-4C44-9F49-46F63C58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06B8-2FEC-4CE2-9270-98C0C62C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35CE-AF33-4387-BD6B-2D83B984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77CF1-05FB-4197-826E-12464B84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5A22-5192-47A2-B766-238C97EA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4B8D-5A49-4634-A500-56CBA4CC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9938-26AD-4A4B-B993-F1DFD9AE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C050-A582-4085-915D-87EAA2789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EF53-4A0F-4DC5-A035-04AD3A696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2C27-A853-472E-9CFC-6D3DA52C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9014-1AF8-4514-B5A0-BACF2A0A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D68F-0D07-42CC-83D0-28BB9FB9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A1C5-80A1-4A89-8B45-6FEAA4B0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EC67-EBB4-4D69-9539-6B31D12E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6895-BB6E-4767-A1DD-2EB3B174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34EF-E35B-4F81-B780-C0B369F9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7631-C587-452A-8011-C126999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0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B867-3C3D-44A9-BDD7-C42A388E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9259-94F0-4961-8EDA-48BF4FB1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8AA9-B325-4A12-9C3C-9D8F1821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38B9-26BB-493E-8D61-AC4616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BCA6-8771-4220-AEB3-B6265D87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AB7A-3FFF-4A32-A66A-589039FD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8709-9166-4164-87B0-CE631B596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2DAF1-7313-4780-8665-F838D057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12026-C0EC-495C-BDE1-A409FB25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043D0-5BA1-4FB4-89D2-F1688BD8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08CC3-A2FF-4C6E-8E81-1C0302F8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E36C-F9E0-4761-8B91-4088D03E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CD966-172D-4AF2-B914-9D3744EA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65C43-B3E7-4F78-9ACE-FF5AB5DB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B0DF1-5DDE-4486-96F5-299F837E2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487EC-3253-47A9-84D6-16BFF987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F9421-E5E4-4BCE-93D1-7EFF9DAE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B732E-70C8-4A9E-AA90-AC5DA30B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00A8E-CC6C-4312-A37F-E9298DA7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021C-3D8A-4334-AB3C-6F3E4429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E6999-2496-4B14-B4AD-25DF0481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56C9E-3A6A-4943-9D77-A04BA733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D022F-89F4-4D62-8FC1-F195B518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B7CAF-73F9-453A-B962-A3CBB38A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48EDE-AA1A-466C-BA0A-6BCDE775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88A39-A1C1-41C0-BD1B-16FAF0EC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DE19-003F-43FD-BFFC-F8E5E07D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ECB3-0620-4A05-84AE-AF5BDD60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79965-55F5-41AA-B833-D8E83602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51A0-3AF5-4175-869F-A3798201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90D8E-CDC4-4E5E-BF82-F822D298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4077E-2120-4865-B508-E8944A0C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E39F-CDCE-41FB-BE54-478B4561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B4B42-D09D-4882-9C3C-74C996C7C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8E45-0B78-4F7D-B1B1-38991B179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9811-0111-4382-9443-21F63967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AE15-6CF2-4245-B4D9-393DA514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508E-E72F-46C7-B0D0-8A40A313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7528B-D5AA-4677-A481-6566C18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83FE-D021-478B-88F5-6F9B1BAC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5688-3DBF-4B10-AED6-809387AC4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4554-7B66-4351-A2A5-138367F1AEAF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FAA0-C6C2-40F2-AC81-77306414A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CB6A-3FA4-446B-9700-729028B6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F413-A44E-416E-A1BA-C8714197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5F17-5950-44F1-BEB7-83A8CF88F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BIOF509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E5968-06DA-4377-940E-FB51877E2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Lowrey Peyton</a:t>
            </a:r>
          </a:p>
          <a:p>
            <a:r>
              <a:rPr lang="en-US" dirty="0"/>
              <a:t>December 15, 2021</a:t>
            </a:r>
          </a:p>
        </p:txBody>
      </p:sp>
    </p:spTree>
    <p:extLst>
      <p:ext uri="{BB962C8B-B14F-4D97-AF65-F5344CB8AC3E}">
        <p14:creationId xmlns:p14="http://schemas.microsoft.com/office/powerpoint/2010/main" val="117474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0555-630E-45B9-B1F8-6718AA7A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my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A13D-A4C4-4125-87DE-E48A73F9A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run the final_project.py script</a:t>
            </a:r>
          </a:p>
          <a:p>
            <a:pPr lvl="1"/>
            <a:r>
              <a:rPr lang="en-US" dirty="0"/>
              <a:t>Outputs: print statements, plots of results</a:t>
            </a:r>
          </a:p>
        </p:txBody>
      </p:sp>
    </p:spTree>
    <p:extLst>
      <p:ext uri="{BB962C8B-B14F-4D97-AF65-F5344CB8AC3E}">
        <p14:creationId xmlns:p14="http://schemas.microsoft.com/office/powerpoint/2010/main" val="101110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0555-630E-45B9-B1F8-6718AA7A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run my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A13D-A4C4-4125-87DE-E48A73F9A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run the final_project.py script</a:t>
            </a:r>
          </a:p>
          <a:p>
            <a:pPr lvl="1"/>
            <a:r>
              <a:rPr lang="en-US" dirty="0"/>
              <a:t>Outputs: print statements, plots of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E7FD9B-3422-4E44-A7A8-7CB20B89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87" y="2996455"/>
            <a:ext cx="768162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4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FBF8-5BFE-4F69-8AF1-E5731F25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0249-70ED-45B7-851D-351A5F44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disease severity</a:t>
            </a:r>
          </a:p>
          <a:p>
            <a:r>
              <a:rPr lang="en-US" dirty="0"/>
              <a:t>Incorporate more samples from Israel’s Ministry of Health data</a:t>
            </a:r>
          </a:p>
          <a:p>
            <a:r>
              <a:rPr lang="en-US" dirty="0"/>
              <a:t>Instead of classifier ANN, use multilayer perceptron (MLP) </a:t>
            </a:r>
          </a:p>
          <a:p>
            <a:pPr lvl="1"/>
            <a:r>
              <a:rPr lang="en-US" dirty="0"/>
              <a:t>One class in output layer</a:t>
            </a:r>
          </a:p>
        </p:txBody>
      </p:sp>
    </p:spTree>
    <p:extLst>
      <p:ext uri="{BB962C8B-B14F-4D97-AF65-F5344CB8AC3E}">
        <p14:creationId xmlns:p14="http://schemas.microsoft.com/office/powerpoint/2010/main" val="98725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2CC5-4F01-437F-95EE-FAED789C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D72B-148D-4403-BCD2-B3136E85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ANN training and testing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370972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2A23-5840-4E80-B1C2-AE874588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E6E29-7114-4F9A-A8AF-FAF1E8AF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Surge of COVID cases in Israel in mid-2021</a:t>
            </a:r>
          </a:p>
          <a:p>
            <a:pPr lvl="1"/>
            <a:r>
              <a:rPr lang="en-US" dirty="0"/>
              <a:t>Caused by decreased protection against Delta variant and waning immunity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77AE5-0E1D-490B-987E-601A60210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18"/>
          <a:stretch/>
        </p:blipFill>
        <p:spPr>
          <a:xfrm>
            <a:off x="3104741" y="3016988"/>
            <a:ext cx="5982517" cy="2694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18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AFAF-6531-4DB1-B01D-D29E5E28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CB23-5DE2-47F4-8068-70061BD8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infection data in Israel from July 2021</a:t>
            </a:r>
          </a:p>
          <a:p>
            <a:r>
              <a:rPr lang="en-US" dirty="0"/>
              <a:t>Fully-vaccinated, Pfizer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04FD4-11A3-4DB7-9F3B-68760B6C2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2"/>
          <a:stretch/>
        </p:blipFill>
        <p:spPr>
          <a:xfrm>
            <a:off x="187910" y="3321950"/>
            <a:ext cx="11816179" cy="2575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C82FC-1E9A-485D-8140-3BAA71ABE6B5}"/>
              </a:ext>
            </a:extLst>
          </p:cNvPr>
          <p:cNvSpPr txBox="1"/>
          <p:nvPr/>
        </p:nvSpPr>
        <p:spPr>
          <a:xfrm>
            <a:off x="5853343" y="6550223"/>
            <a:ext cx="633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Goldberg et al. Waning immunity after the BNT162b2 Vaccine in Israel, NEJM, 2021. </a:t>
            </a:r>
          </a:p>
        </p:txBody>
      </p:sp>
    </p:spTree>
    <p:extLst>
      <p:ext uri="{BB962C8B-B14F-4D97-AF65-F5344CB8AC3E}">
        <p14:creationId xmlns:p14="http://schemas.microsoft.com/office/powerpoint/2010/main" val="7232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B81-FBD9-4142-9AFC-53F21DEB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32DB-A064-4BFD-9080-FBFBC6D0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  <a:p>
            <a:pPr lvl="1"/>
            <a:r>
              <a:rPr lang="en-US" dirty="0"/>
              <a:t>Vaccination date, age, past PCR tests, epi week</a:t>
            </a:r>
          </a:p>
          <a:p>
            <a:pPr lvl="1"/>
            <a:r>
              <a:rPr lang="en-US" dirty="0"/>
              <a:t>Then normalized each feature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Sector, gender </a:t>
            </a:r>
          </a:p>
          <a:p>
            <a:r>
              <a:rPr lang="en-US" dirty="0"/>
              <a:t>Binning the output layer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7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B81-FBD9-4142-9AFC-53F21DEB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E32DB-A064-4BFD-9080-FBFBC6D0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  <a:p>
            <a:pPr lvl="1"/>
            <a:r>
              <a:rPr lang="en-US" dirty="0"/>
              <a:t>Vaccination date, age, past PCR tests, epi week</a:t>
            </a:r>
          </a:p>
          <a:p>
            <a:pPr lvl="1"/>
            <a:r>
              <a:rPr lang="en-US" dirty="0"/>
              <a:t>Then normalized each feature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Sector, gender </a:t>
            </a:r>
          </a:p>
          <a:p>
            <a:r>
              <a:rPr lang="en-US" dirty="0"/>
              <a:t>Binning the output layer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33B2C8-4D37-4F7C-9C0B-6694B636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44783"/>
              </p:ext>
            </p:extLst>
          </p:nvPr>
        </p:nvGraphicFramePr>
        <p:xfrm>
          <a:off x="6421761" y="3365211"/>
          <a:ext cx="4453384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26692">
                  <a:extLst>
                    <a:ext uri="{9D8B030D-6E8A-4147-A177-3AD203B41FA5}">
                      <a16:colId xmlns:a16="http://schemas.microsoft.com/office/drawing/2014/main" val="1532502442"/>
                    </a:ext>
                  </a:extLst>
                </a:gridCol>
                <a:gridCol w="2226692">
                  <a:extLst>
                    <a:ext uri="{9D8B030D-6E8A-4147-A177-3AD203B41FA5}">
                      <a16:colId xmlns:a16="http://schemas.microsoft.com/office/drawing/2014/main" val="263767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3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6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(0,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4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(1,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(2,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2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(5, infinity)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6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89D5-B94F-4C57-9347-44CED23D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testing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B3D1-A0D8-43CA-BB6B-B108B58C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  <a:p>
            <a:pPr lvl="1"/>
            <a:r>
              <a:rPr lang="en-US" dirty="0"/>
              <a:t>Input: 9 features </a:t>
            </a:r>
          </a:p>
          <a:p>
            <a:pPr lvl="1"/>
            <a:r>
              <a:rPr lang="en-US" dirty="0"/>
              <a:t>2 hidden layers, 6 neurons</a:t>
            </a:r>
          </a:p>
          <a:p>
            <a:pPr lvl="1"/>
            <a:r>
              <a:rPr lang="en-US" dirty="0"/>
              <a:t>Output: 5 classes</a:t>
            </a:r>
          </a:p>
          <a:p>
            <a:r>
              <a:rPr lang="en-US" dirty="0"/>
              <a:t>Trained: 80%, tested: 20%, 4 epochs</a:t>
            </a:r>
          </a:p>
        </p:txBody>
      </p:sp>
    </p:spTree>
    <p:extLst>
      <p:ext uri="{BB962C8B-B14F-4D97-AF65-F5344CB8AC3E}">
        <p14:creationId xmlns:p14="http://schemas.microsoft.com/office/powerpoint/2010/main" val="279243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FFE-CAA6-422A-83A3-F3CC39CD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E7E0-86DD-4248-A6BF-EB2096BF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DA35C-736F-4370-BEAD-ED47F218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41" y="1546595"/>
            <a:ext cx="5792623" cy="41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6C4E-C7C8-4349-9329-28AC8404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3D9E-813A-4788-8498-53841163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57.3%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C3C84-5448-4F5D-948C-75398628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01" y="2260982"/>
            <a:ext cx="5320952" cy="39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290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BIOF509 Final Project</vt:lpstr>
      <vt:lpstr>Overview</vt:lpstr>
      <vt:lpstr>About the dataset</vt:lpstr>
      <vt:lpstr>About the dataset</vt:lpstr>
      <vt:lpstr>Preprocessing</vt:lpstr>
      <vt:lpstr>Preprocessing</vt:lpstr>
      <vt:lpstr>ANN testing and training</vt:lpstr>
      <vt:lpstr>Results</vt:lpstr>
      <vt:lpstr>Test set results</vt:lpstr>
      <vt:lpstr>To run my code</vt:lpstr>
      <vt:lpstr>To run my code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BIOF509 Final Project</dc:title>
  <dc:creator>Peyton, Lowrey (NIH/VRC) [F]</dc:creator>
  <cp:lastModifiedBy>Peyton, Lowrey (NIH/VRC) [F]</cp:lastModifiedBy>
  <cp:revision>15</cp:revision>
  <dcterms:created xsi:type="dcterms:W3CDTF">2021-12-14T18:12:24Z</dcterms:created>
  <dcterms:modified xsi:type="dcterms:W3CDTF">2021-12-15T19:17:04Z</dcterms:modified>
</cp:coreProperties>
</file>