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286" r:id="rId4"/>
    <p:sldId id="294" r:id="rId5"/>
    <p:sldId id="257" r:id="rId6"/>
    <p:sldId id="297" r:id="rId7"/>
    <p:sldId id="298" r:id="rId8"/>
    <p:sldId id="299" r:id="rId9"/>
    <p:sldId id="300" r:id="rId10"/>
    <p:sldId id="302" r:id="rId11"/>
    <p:sldId id="303" r:id="rId12"/>
    <p:sldId id="304" r:id="rId13"/>
    <p:sldId id="305" r:id="rId14"/>
    <p:sldId id="306" r:id="rId15"/>
    <p:sldId id="307" r:id="rId16"/>
    <p:sldId id="308" r:id="rId17"/>
    <p:sldId id="330" r:id="rId18"/>
    <p:sldId id="310" r:id="rId19"/>
    <p:sldId id="311" r:id="rId20"/>
    <p:sldId id="309" r:id="rId21"/>
    <p:sldId id="313" r:id="rId22"/>
    <p:sldId id="332" r:id="rId23"/>
    <p:sldId id="314" r:id="rId24"/>
    <p:sldId id="331" r:id="rId25"/>
    <p:sldId id="316" r:id="rId26"/>
    <p:sldId id="322" r:id="rId27"/>
    <p:sldId id="324" r:id="rId28"/>
    <p:sldId id="323"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6" autoAdjust="0"/>
    <p:restoredTop sz="94660"/>
  </p:normalViewPr>
  <p:slideViewPr>
    <p:cSldViewPr>
      <p:cViewPr varScale="1">
        <p:scale>
          <a:sx n="92" d="100"/>
          <a:sy n="92" d="100"/>
        </p:scale>
        <p:origin x="162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de Calidad</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Planificar y realizar las Revisiones de QA.</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Aprueba las acciones correctivas y realiza las revisiones de QA a los entregables elaborados por el Analista de Calidad.</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EBR-SOFT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Responsable de la elaboración del producto o de su corrección en caso se encuentren no conformidades.</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IPA </a:t>
          </a:r>
          <a:r>
            <a:rPr lang="es-ES" sz="1600" b="1" dirty="0" smtClean="0">
              <a:effectLst>
                <a:outerShdw blurRad="38100" dist="38100" dir="2700000" algn="tl">
                  <a:srgbClr val="000000">
                    <a:alpha val="43137"/>
                  </a:srgbClr>
                </a:outerShdw>
              </a:effectLst>
            </a:rPr>
            <a:t>E.I.R.L.</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Rol / Roles autorizado(s) por el cliente para revisar/aprobar el entregable.</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0770D76F-7CE3-4133-82A4-FC0262F47783}">
      <dgm:prSet phldrT="[Texto]" custT="1"/>
      <dgm:spPr/>
      <dgm:t>
        <a:bodyPr/>
        <a:lstStyle/>
        <a:p>
          <a:pPr algn="just"/>
          <a:r>
            <a:rPr lang="es-PE" sz="13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dirty="0">
            <a:solidFill>
              <a:schemeClr val="tx1"/>
            </a:solidFill>
            <a:latin typeface="+mj-lt"/>
          </a:endParaRPr>
        </a:p>
      </dgm:t>
    </dgm:pt>
    <dgm:pt modelId="{918FE333-784F-4B92-8944-7DEA1EEF4BEC}" type="parTrans" cxnId="{9C57C210-C4C3-4F12-85E6-80FFB4139D5C}">
      <dgm:prSet/>
      <dgm:spPr/>
      <dgm:t>
        <a:bodyPr/>
        <a:lstStyle/>
        <a:p>
          <a:endParaRPr lang="es-PE"/>
        </a:p>
      </dgm:t>
    </dgm:pt>
    <dgm:pt modelId="{2FE3DE82-C869-4E64-96A2-69672450A197}" type="sibTrans" cxnId="{9C57C210-C4C3-4F12-85E6-80FFB4139D5C}">
      <dgm:prSet/>
      <dgm:spPr/>
      <dgm:t>
        <a:bodyPr/>
        <a:lstStyle/>
        <a:p>
          <a:endParaRPr lang="es-PE"/>
        </a:p>
      </dgm:t>
    </dgm:pt>
    <dgm:pt modelId="{99574C2B-906B-4A2E-BD8E-7A5620035A46}">
      <dgm:prSet custT="1"/>
      <dgm:spPr/>
      <dgm:t>
        <a:bodyPr/>
        <a:lstStyle/>
        <a:p>
          <a:r>
            <a:rPr lang="es-PE" sz="1300" dirty="0" smtClean="0">
              <a:solidFill>
                <a:schemeClr val="tx1"/>
              </a:solidFill>
              <a:latin typeface="+mj-lt"/>
            </a:rPr>
            <a:t>De acuerdo al producto el responsable del producto (entregable) puede ser el Jefe de Proyecto, el Analista de Calidad ,el Analista Funcional o el Analista Programador .</a:t>
          </a:r>
        </a:p>
      </dgm:t>
    </dgm:pt>
    <dgm:pt modelId="{37477590-1CA8-4C42-A783-161C38649801}" type="parTrans" cxnId="{C38CD79D-F10C-42F2-B19E-73F93B7BA5C7}">
      <dgm:prSet/>
      <dgm:spPr/>
      <dgm:t>
        <a:bodyPr/>
        <a:lstStyle/>
        <a:p>
          <a:endParaRPr lang="es-PE"/>
        </a:p>
      </dgm:t>
    </dgm:pt>
    <dgm:pt modelId="{69721864-FA82-47E9-A0C1-3F1AA1EA1051}" type="sibTrans" cxnId="{C38CD79D-F10C-42F2-B19E-73F93B7BA5C7}">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79247">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415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562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65414">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81355">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3654">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48668">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42960">
        <dgm:presLayoutVars>
          <dgm:bulletEnabled val="1"/>
        </dgm:presLayoutVars>
      </dgm:prSet>
      <dgm:spPr/>
      <dgm:t>
        <a:bodyPr/>
        <a:lstStyle/>
        <a:p>
          <a:endParaRPr lang="es-PE"/>
        </a:p>
      </dgm:t>
    </dgm:pt>
  </dgm:ptLst>
  <dgm:cxnLst>
    <dgm:cxn modelId="{039ADF45-69CB-48DA-861A-F9B3C049FF7F}" srcId="{5C797779-C81B-43F3-8423-A700598B2677}" destId="{2DA36621-5AD9-43CE-974E-D6F11CA97388}" srcOrd="1" destOrd="0" parTransId="{A13BD8B3-D15A-4AE1-B5DC-A23D683691CC}" sibTransId="{7F85B649-8D87-4C46-8400-47D1CD9CF92C}"/>
    <dgm:cxn modelId="{0588F6A2-6307-4871-8336-680357DDB6FB}" type="presOf" srcId="{E6903C73-8DCB-4035-A9C3-F0717B48D13E}" destId="{606E3E56-5C5B-4E6D-B3B5-731FAFDC0CDE}"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81B192F-5E9A-4A89-9356-209DC0F12C6D}" type="presOf" srcId="{0770D76F-7CE3-4133-82A4-FC0262F47783}" destId="{55A4A5BB-6FD8-475A-835C-B4EB380A1BDF}" srcOrd="0" destOrd="1" presId="urn:microsoft.com/office/officeart/2005/8/layout/vList5"/>
    <dgm:cxn modelId="{B694168B-3703-4F35-B68D-215150500136}" type="presOf" srcId="{99574C2B-906B-4A2E-BD8E-7A5620035A46}" destId="{606E3E56-5C5B-4E6D-B3B5-731FAFDC0CDE}" srcOrd="0" destOrd="1"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40318578-2F46-4AFE-AD7A-C1C4112DB9AA}" type="presOf" srcId="{E3D32605-2223-480D-B69E-759FB6DB1567}" destId="{55A4A5BB-6FD8-475A-835C-B4EB380A1BDF}"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23765BDA-5BF7-4FA9-A8DE-3DD4C7706429}" srcId="{98EAEFBA-6B1B-41FF-9ECF-E0BE9858B206}" destId="{E6903C73-8DCB-4035-A9C3-F0717B48D13E}" srcOrd="0" destOrd="0" parTransId="{975554EB-176A-4182-AB67-69ED2B02DA03}" sibTransId="{D64BA345-7D81-4E30-81BC-BBF0C4E8A3D8}"/>
    <dgm:cxn modelId="{5C1EC92E-C941-42BC-A6B8-740C1F8FEDB5}" type="presOf" srcId="{912786C0-1A5C-4994-B17A-49C3EA2CD46C}" destId="{50E57063-BAFE-4849-B27F-45AB6336F242}" srcOrd="0" destOrd="0" presId="urn:microsoft.com/office/officeart/2005/8/layout/vList5"/>
    <dgm:cxn modelId="{C38CD79D-F10C-42F2-B19E-73F93B7BA5C7}" srcId="{98EAEFBA-6B1B-41FF-9ECF-E0BE9858B206}" destId="{99574C2B-906B-4A2E-BD8E-7A5620035A46}" srcOrd="1" destOrd="0" parTransId="{37477590-1CA8-4C42-A783-161C38649801}" sibTransId="{69721864-FA82-47E9-A0C1-3F1AA1EA1051}"/>
    <dgm:cxn modelId="{7CE0CC06-7927-4653-9CC5-F545F1BD8E99}" type="presOf" srcId="{7074DA97-B849-4BFE-B9C8-2251A2A095F7}" destId="{90FF61B1-8C9B-462F-B4E1-EA95A07D6F86}" srcOrd="0" destOrd="0" presId="urn:microsoft.com/office/officeart/2005/8/layout/vList5"/>
    <dgm:cxn modelId="{9C57C210-C4C3-4F12-85E6-80FFB4139D5C}" srcId="{6B39907D-F20D-4C28-BC3D-FE4D86D767F5}" destId="{0770D76F-7CE3-4133-82A4-FC0262F47783}" srcOrd="1" destOrd="0" parTransId="{918FE333-784F-4B92-8944-7DEA1EEF4BEC}" sibTransId="{2FE3DE82-C869-4E64-96A2-69672450A197}"/>
    <dgm:cxn modelId="{90F6D8BD-9433-4FFA-B085-8A535E17A233}" type="presOf" srcId="{98EAEFBA-6B1B-41FF-9ECF-E0BE9858B206}" destId="{4F1584CA-B33D-4DB0-9C34-1ECED7CFA1C5}"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145261E4-26FA-4460-A2B4-3DE5F2B77B83}" type="presOf" srcId="{6B39907D-F20D-4C28-BC3D-FE4D86D767F5}" destId="{8CC325B9-FE1B-4789-9E50-400E884AD525}" srcOrd="0" destOrd="0"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343B0383-D71F-47F0-9E93-3324E26F59DD}" type="presOf" srcId="{5C797779-C81B-43F3-8423-A700598B2677}" destId="{F6C33D35-E9A4-4BC8-B34B-3C838877C58B}"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68299" y="-2646171"/>
          <a:ext cx="1397984"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altLang="es-PE" sz="1300" kern="1200" dirty="0" smtClean="0">
              <a:solidFill>
                <a:schemeClr val="tx1"/>
              </a:solidFill>
              <a:latin typeface="+mj-lt"/>
            </a:rPr>
            <a:t>Planificar y realizar las Revisiones de QA.</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PE" sz="1300" kern="12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kern="1200" dirty="0">
            <a:solidFill>
              <a:schemeClr val="tx1"/>
            </a:solidFill>
            <a:latin typeface="+mj-lt"/>
          </a:endParaRPr>
        </a:p>
      </dsp:txBody>
      <dsp:txXfrm rot="-5400000">
        <a:off x="1696365" y="194007"/>
        <a:ext cx="6873609" cy="1261496"/>
      </dsp:txXfrm>
    </dsp:sp>
    <dsp:sp modelId="{8CC325B9-FE1B-4789-9E50-400E884AD525}">
      <dsp:nvSpPr>
        <dsp:cNvPr id="0" name=""/>
        <dsp:cNvSpPr/>
      </dsp:nvSpPr>
      <dsp:spPr>
        <a:xfrm>
          <a:off x="765" y="1962"/>
          <a:ext cx="1695599" cy="164558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endParaRPr lang="es-PE" sz="1600" b="1" kern="1200" dirty="0">
            <a:effectLst>
              <a:outerShdw blurRad="38100" dist="38100" dir="2700000" algn="tl">
                <a:srgbClr val="000000">
                  <a:alpha val="43137"/>
                </a:srgbClr>
              </a:outerShdw>
            </a:effectLst>
          </a:endParaRPr>
        </a:p>
      </dsp:txBody>
      <dsp:txXfrm>
        <a:off x="81096" y="82293"/>
        <a:ext cx="1534937" cy="1484923"/>
      </dsp:txXfrm>
    </dsp:sp>
    <dsp:sp modelId="{90FF61B1-8C9B-462F-B4E1-EA95A07D6F86}">
      <dsp:nvSpPr>
        <dsp:cNvPr id="0" name=""/>
        <dsp:cNvSpPr/>
      </dsp:nvSpPr>
      <dsp:spPr>
        <a:xfrm rot="5400000">
          <a:off x="4624942" y="-1039171"/>
          <a:ext cx="1086671"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Aprueba las acciones correctivas y realiza las revisiones de QA a los entregables elaborados por el Analista de Calidad.</a:t>
          </a:r>
          <a:endParaRPr lang="es-PE" sz="1200" kern="1200" dirty="0">
            <a:solidFill>
              <a:schemeClr val="tx1"/>
            </a:solidFill>
            <a:latin typeface="+mj-lt"/>
          </a:endParaRPr>
        </a:p>
      </dsp:txBody>
      <dsp:txXfrm rot="-5400000">
        <a:off x="1696362" y="1942456"/>
        <a:ext cx="6890786" cy="980577"/>
      </dsp:txXfrm>
    </dsp:sp>
    <dsp:sp modelId="{26EEAA25-729A-4075-87DC-0DA13F9B7FA1}">
      <dsp:nvSpPr>
        <dsp:cNvPr id="0" name=""/>
        <dsp:cNvSpPr/>
      </dsp:nvSpPr>
      <dsp:spPr>
        <a:xfrm>
          <a:off x="765" y="1751374"/>
          <a:ext cx="1695596" cy="136274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dsp:txBody>
      <dsp:txXfrm>
        <a:off x="67289" y="1817898"/>
        <a:ext cx="1562548" cy="1229693"/>
      </dsp:txXfrm>
    </dsp:sp>
    <dsp:sp modelId="{606E3E56-5C5B-4E6D-B3B5-731FAFDC0CDE}">
      <dsp:nvSpPr>
        <dsp:cNvPr id="0" name=""/>
        <dsp:cNvSpPr/>
      </dsp:nvSpPr>
      <dsp:spPr>
        <a:xfrm rot="5400000">
          <a:off x="4471468" y="592679"/>
          <a:ext cx="1389678"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Responsable de la elaboración del producto o de su corrección en caso se encuentren no conformidades.</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De acuerdo al producto el responsable del producto (entregable) puede ser el Jefe de Proyecto, el Analista de Calidad ,el Analista Funcional o el Analista Programador .</a:t>
          </a:r>
        </a:p>
      </dsp:txBody>
      <dsp:txXfrm rot="-5400000">
        <a:off x="1696365" y="3435620"/>
        <a:ext cx="6872047" cy="1254002"/>
      </dsp:txXfrm>
    </dsp:sp>
    <dsp:sp modelId="{4F1584CA-B33D-4DB0-9C34-1ECED7CFA1C5}">
      <dsp:nvSpPr>
        <dsp:cNvPr id="0" name=""/>
        <dsp:cNvSpPr/>
      </dsp:nvSpPr>
      <dsp:spPr>
        <a:xfrm>
          <a:off x="765" y="3217942"/>
          <a:ext cx="1695599" cy="1689358"/>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EBR-SOFT</a:t>
          </a:r>
          <a:endParaRPr lang="es-PE" sz="1600" b="1" kern="1200" dirty="0">
            <a:effectLst>
              <a:outerShdw blurRad="38100" dist="38100" dir="2700000" algn="tl">
                <a:srgbClr val="000000">
                  <a:alpha val="43137"/>
                </a:srgbClr>
              </a:outerShdw>
            </a:effectLst>
          </a:endParaRPr>
        </a:p>
      </dsp:txBody>
      <dsp:txXfrm>
        <a:off x="83233" y="3300410"/>
        <a:ext cx="1530663" cy="1524422"/>
      </dsp:txXfrm>
    </dsp:sp>
    <dsp:sp modelId="{50E57063-BAFE-4849-B27F-45AB6336F242}">
      <dsp:nvSpPr>
        <dsp:cNvPr id="0" name=""/>
        <dsp:cNvSpPr/>
      </dsp:nvSpPr>
      <dsp:spPr>
        <a:xfrm rot="5400000">
          <a:off x="4808791" y="2047159"/>
          <a:ext cx="71366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Rol / Roles autorizado(s) por el cliente para revisar/aprobar el entregable.</a:t>
          </a:r>
          <a:endParaRPr lang="es-PE" sz="1300" kern="1200" dirty="0">
            <a:latin typeface="+mj-lt"/>
          </a:endParaRPr>
        </a:p>
      </dsp:txBody>
      <dsp:txXfrm rot="-5400000">
        <a:off x="1696352" y="5194436"/>
        <a:ext cx="6903701" cy="643984"/>
      </dsp:txXfrm>
    </dsp:sp>
    <dsp:sp modelId="{0C172A3D-1747-485F-A12F-621E60BDAD9E}">
      <dsp:nvSpPr>
        <dsp:cNvPr id="0" name=""/>
        <dsp:cNvSpPr/>
      </dsp:nvSpPr>
      <dsp:spPr>
        <a:xfrm>
          <a:off x="765" y="5011127"/>
          <a:ext cx="1695587" cy="1010604"/>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IPA </a:t>
          </a:r>
          <a:r>
            <a:rPr lang="es-ES" sz="1600" b="1" kern="1200" dirty="0" smtClean="0">
              <a:effectLst>
                <a:outerShdw blurRad="38100" dist="38100" dir="2700000" algn="tl">
                  <a:srgbClr val="000000">
                    <a:alpha val="43137"/>
                  </a:srgbClr>
                </a:outerShdw>
              </a:effectLst>
            </a:rPr>
            <a:t>E.I.R.L.</a:t>
          </a:r>
          <a:endParaRPr lang="es-PE" sz="1600" b="1" kern="1200" dirty="0">
            <a:effectLst>
              <a:outerShdw blurRad="38100" dist="38100" dir="2700000" algn="tl">
                <a:srgbClr val="000000">
                  <a:alpha val="43137"/>
                </a:srgbClr>
              </a:outerShdw>
            </a:effectLst>
          </a:endParaRPr>
        </a:p>
      </dsp:txBody>
      <dsp:txXfrm>
        <a:off x="50099" y="5060461"/>
        <a:ext cx="1596919" cy="9119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11/12/2015</a:t>
            </a:fld>
            <a:endParaRPr lang="es-PE"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dirty="0"/>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dirty="0"/>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dirty="0"/>
          </a:p>
        </p:txBody>
      </p:sp>
    </p:spTree>
    <p:extLst>
      <p:ext uri="{BB962C8B-B14F-4D97-AF65-F5344CB8AC3E}">
        <p14:creationId xmlns:p14="http://schemas.microsoft.com/office/powerpoint/2010/main" val="230049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dirty="0"/>
          </a:p>
        </p:txBody>
      </p:sp>
    </p:spTree>
    <p:extLst>
      <p:ext uri="{BB962C8B-B14F-4D97-AF65-F5344CB8AC3E}">
        <p14:creationId xmlns:p14="http://schemas.microsoft.com/office/powerpoint/2010/main" val="41890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dirty="0"/>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dirty="0"/>
          </a:p>
        </p:txBody>
      </p:sp>
    </p:spTree>
    <p:extLst>
      <p:ext uri="{BB962C8B-B14F-4D97-AF65-F5344CB8AC3E}">
        <p14:creationId xmlns:p14="http://schemas.microsoft.com/office/powerpoint/2010/main" val="31919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dirty="0"/>
          </a:p>
        </p:txBody>
      </p:sp>
    </p:spTree>
    <p:extLst>
      <p:ext uri="{BB962C8B-B14F-4D97-AF65-F5344CB8AC3E}">
        <p14:creationId xmlns:p14="http://schemas.microsoft.com/office/powerpoint/2010/main" val="381734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dirty="0"/>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dirty="0"/>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dirty="0"/>
          </a:p>
        </p:txBody>
      </p:sp>
    </p:spTree>
    <p:extLst>
      <p:ext uri="{BB962C8B-B14F-4D97-AF65-F5344CB8AC3E}">
        <p14:creationId xmlns:p14="http://schemas.microsoft.com/office/powerpoint/2010/main" val="159642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14</a:t>
            </a:fld>
            <a:endParaRPr lang="es-PE" dirty="0"/>
          </a:p>
        </p:txBody>
      </p:sp>
    </p:spTree>
    <p:extLst>
      <p:ext uri="{BB962C8B-B14F-4D97-AF65-F5344CB8AC3E}">
        <p14:creationId xmlns:p14="http://schemas.microsoft.com/office/powerpoint/2010/main" val="14317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dirty="0"/>
          </a:p>
        </p:txBody>
      </p:sp>
    </p:spTree>
    <p:extLst>
      <p:ext uri="{BB962C8B-B14F-4D97-AF65-F5344CB8AC3E}">
        <p14:creationId xmlns:p14="http://schemas.microsoft.com/office/powerpoint/2010/main" val="347537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dirty="0"/>
          </a:p>
        </p:txBody>
      </p:sp>
    </p:spTree>
    <p:extLst>
      <p:ext uri="{BB962C8B-B14F-4D97-AF65-F5344CB8AC3E}">
        <p14:creationId xmlns:p14="http://schemas.microsoft.com/office/powerpoint/2010/main" val="29383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dirty="0"/>
          </a:p>
        </p:txBody>
      </p:sp>
    </p:spTree>
    <p:extLst>
      <p:ext uri="{BB962C8B-B14F-4D97-AF65-F5344CB8AC3E}">
        <p14:creationId xmlns:p14="http://schemas.microsoft.com/office/powerpoint/2010/main" val="52895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dirty="0"/>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dirty="0"/>
          </a:p>
        </p:txBody>
      </p:sp>
    </p:spTree>
    <p:extLst>
      <p:ext uri="{BB962C8B-B14F-4D97-AF65-F5344CB8AC3E}">
        <p14:creationId xmlns:p14="http://schemas.microsoft.com/office/powerpoint/2010/main" val="3542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12/11/2015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12/11/2015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12/11/2015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12/11/2015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12/11/2015</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12/11/2015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12/11/2015</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12/11/2015</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12/11/2015</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12/11/2015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12/11/2015</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12/11/2015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dirty="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effectLst>
                  <a:outerShdw blurRad="38100" dist="38100" dir="2700000" algn="tl">
                    <a:srgbClr val="000000">
                      <a:alpha val="43137"/>
                    </a:srgbClr>
                  </a:outerShdw>
                </a:effectLst>
              </a:rPr>
              <a:t>Proceso de Aseguramiento de la calidad</a:t>
            </a:r>
            <a:endParaRPr lang="es-PE" sz="22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grpSp>
        <p:nvGrpSpPr>
          <p:cNvPr id="10" name="Grupo 9"/>
          <p:cNvGrpSpPr/>
          <p:nvPr/>
        </p:nvGrpSpPr>
        <p:grpSpPr>
          <a:xfrm>
            <a:off x="22834" y="2134970"/>
            <a:ext cx="9044877" cy="4387360"/>
            <a:chOff x="176926" y="1907655"/>
            <a:chExt cx="11274178" cy="4387360"/>
          </a:xfrm>
        </p:grpSpPr>
        <p:grpSp>
          <p:nvGrpSpPr>
            <p:cNvPr id="11" name="Group 89"/>
            <p:cNvGrpSpPr>
              <a:grpSpLocks/>
            </p:cNvGrpSpPr>
            <p:nvPr/>
          </p:nvGrpSpPr>
          <p:grpSpPr bwMode="auto">
            <a:xfrm>
              <a:off x="7295007" y="1937856"/>
              <a:ext cx="1873460" cy="2335374"/>
              <a:chOff x="2216" y="1399"/>
              <a:chExt cx="751" cy="839"/>
            </a:xfrm>
          </p:grpSpPr>
          <p:sp>
            <p:nvSpPr>
              <p:cNvPr id="38" name="Rectangle 70"/>
              <p:cNvSpPr>
                <a:spLocks noChangeArrowheads="1"/>
              </p:cNvSpPr>
              <p:nvPr/>
            </p:nvSpPr>
            <p:spPr bwMode="auto">
              <a:xfrm>
                <a:off x="2216" y="155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3" action="ppaction://hlinksldjump"/>
                  </a:rPr>
                  <a:t>ELABORACIÓN DE INFORME DE RESULTADOS QA</a:t>
                </a:r>
                <a:endParaRPr lang="es-ES" altLang="es-PE" sz="1300" b="1" dirty="0"/>
              </a:p>
            </p:txBody>
          </p:sp>
          <p:sp>
            <p:nvSpPr>
              <p:cNvPr id="39" name="Rectangle 71"/>
              <p:cNvSpPr>
                <a:spLocks noChangeArrowheads="1"/>
              </p:cNvSpPr>
              <p:nvPr/>
            </p:nvSpPr>
            <p:spPr bwMode="auto">
              <a:xfrm>
                <a:off x="2216" y="139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69"/>
                <a:ext cx="751"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a:endCxn id="42" idx="1"/>
            </p:cNvCxnSpPr>
            <p:nvPr/>
          </p:nvCxnSpPr>
          <p:spPr bwMode="auto">
            <a:xfrm flipV="1">
              <a:off x="1311144" y="2945815"/>
              <a:ext cx="407415" cy="454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907655"/>
              <a:ext cx="1861908" cy="2364083"/>
              <a:chOff x="647" y="1398"/>
              <a:chExt cx="745" cy="831"/>
            </a:xfrm>
          </p:grpSpPr>
          <p:sp>
            <p:nvSpPr>
              <p:cNvPr id="35" name="Rectangle 125"/>
              <p:cNvSpPr>
                <a:spLocks noChangeArrowheads="1"/>
              </p:cNvSpPr>
              <p:nvPr/>
            </p:nvSpPr>
            <p:spPr bwMode="auto">
              <a:xfrm>
                <a:off x="647" y="1561"/>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Planificación de Actividades de QA</a:t>
                </a:r>
                <a:endParaRPr lang="es-ES" altLang="es-PE" sz="1300" b="1" dirty="0"/>
              </a:p>
            </p:txBody>
          </p:sp>
          <p:sp>
            <p:nvSpPr>
              <p:cNvPr id="36" name="Rectangle 126"/>
              <p:cNvSpPr>
                <a:spLocks noChangeArrowheads="1"/>
              </p:cNvSpPr>
              <p:nvPr/>
            </p:nvSpPr>
            <p:spPr bwMode="auto">
              <a:xfrm>
                <a:off x="647" y="1398"/>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68"/>
                <a:ext cx="745" cy="261"/>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de 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flipV="1">
              <a:off x="4770177" y="2949666"/>
              <a:ext cx="287996" cy="63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573772" y="2945815"/>
              <a:ext cx="334498" cy="448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37856"/>
              <a:ext cx="1956122" cy="2335374"/>
              <a:chOff x="2204" y="1399"/>
              <a:chExt cx="723" cy="839"/>
            </a:xfrm>
          </p:grpSpPr>
          <p:sp>
            <p:nvSpPr>
              <p:cNvPr id="32" name="Rectangle 161"/>
              <p:cNvSpPr>
                <a:spLocks noChangeArrowheads="1"/>
              </p:cNvSpPr>
              <p:nvPr/>
            </p:nvSpPr>
            <p:spPr bwMode="auto">
              <a:xfrm>
                <a:off x="2204" y="155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a:t>
                </a:r>
                <a:r>
                  <a:rPr lang="es-PE" altLang="es-PE" sz="1300" b="1" dirty="0">
                    <a:hlinkClick r:id="rId4" action="ppaction://hlinksldjump"/>
                  </a:rPr>
                  <a:t> </a:t>
                </a:r>
                <a:r>
                  <a:rPr lang="es-PE" altLang="es-PE" sz="1300" b="1" dirty="0" smtClean="0">
                    <a:hlinkClick r:id="rId4" action="ppaction://hlinksldjump"/>
                  </a:rPr>
                  <a:t>DE PLAN DE QA</a:t>
                </a:r>
                <a:endParaRPr lang="es-ES" altLang="es-PE" sz="1300" b="1" dirty="0"/>
              </a:p>
            </p:txBody>
          </p:sp>
          <p:sp>
            <p:nvSpPr>
              <p:cNvPr id="33" name="Rectangle 162"/>
              <p:cNvSpPr>
                <a:spLocks noChangeArrowheads="1"/>
              </p:cNvSpPr>
              <p:nvPr/>
            </p:nvSpPr>
            <p:spPr bwMode="auto">
              <a:xfrm>
                <a:off x="2204" y="139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204" y="1969"/>
                <a:ext cx="723"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014295" y="2949666"/>
              <a:ext cx="28071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892266" y="4612702"/>
              <a:ext cx="955958" cy="277016"/>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76926" y="2553613"/>
              <a:ext cx="1346339" cy="1132043"/>
              <a:chOff x="689629" y="2997679"/>
              <a:chExt cx="1346339" cy="1132043"/>
            </a:xfrm>
          </p:grpSpPr>
          <p:sp>
            <p:nvSpPr>
              <p:cNvPr id="30" name="Rectangle 109"/>
              <p:cNvSpPr>
                <a:spLocks noChangeArrowheads="1"/>
              </p:cNvSpPr>
              <p:nvPr/>
            </p:nvSpPr>
            <p:spPr bwMode="auto">
              <a:xfrm>
                <a:off x="689629" y="3791168"/>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901752" y="2997679"/>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577141"/>
              <a:chOff x="5652897" y="4838868"/>
              <a:chExt cx="1943375" cy="1577141"/>
            </a:xfrm>
          </p:grpSpPr>
          <p:pic>
            <p:nvPicPr>
              <p:cNvPr id="26"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REVISIONES REALIZADAS</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402498" y="3344698"/>
              <a:ext cx="1458975"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ACTIVIDADES</a:t>
              </a:r>
              <a:r>
                <a:rPr lang="es-ES" altLang="es-PE" sz="1000" b="1" dirty="0" smtClean="0">
                  <a:latin typeface="Arial Black" panose="020B0A04020102020204" pitchFamily="34" charset="0"/>
                </a:rPr>
                <a:t>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77553"/>
            <a:ext cx="9144000" cy="1852087"/>
          </a:xfrm>
        </p:spPr>
        <p:txBody>
          <a:bodyPr/>
          <a:lstStyle/>
          <a:p>
            <a:r>
              <a:rPr lang="es-PE" sz="4400" u="sng" dirty="0" smtClean="0"/>
              <a:t>SUBPROCESOS DEL PROCESO DE ASEGURAMIENTO DE LA CALIDAD</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41" name="Imagen 40"/>
          <p:cNvPicPr>
            <a:picLocks noChangeAspect="1"/>
          </p:cNvPicPr>
          <p:nvPr/>
        </p:nvPicPr>
        <p:blipFill>
          <a:blip r:embed="rId5"/>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1259632" y="2830076"/>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01222787"/>
              </p:ext>
            </p:extLst>
          </p:nvPr>
        </p:nvGraphicFramePr>
        <p:xfrm>
          <a:off x="179512" y="473168"/>
          <a:ext cx="8821002" cy="48280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976108">
                  <a:extLst>
                    <a:ext uri="{9D8B030D-6E8A-4147-A177-3AD203B41FA5}">
                      <a16:colId xmlns:a16="http://schemas.microsoft.com/office/drawing/2014/main" xmlns="" val="20001"/>
                    </a:ext>
                  </a:extLst>
                </a:gridCol>
                <a:gridCol w="1119868">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368152">
                  <a:extLst>
                    <a:ext uri="{9D8B030D-6E8A-4147-A177-3AD203B41FA5}">
                      <a16:colId xmlns:a16="http://schemas.microsoft.com/office/drawing/2014/main" xmlns="" val="20004"/>
                    </a:ext>
                  </a:extLst>
                </a:gridCol>
                <a:gridCol w="1260162">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xmlns=""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e-mail la ruta donde se encuentran los resultados de la revisión, con copia al Gestor de Configuración.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pSp>
        <p:nvGrpSpPr>
          <p:cNvPr id="10" name="Grupo 9"/>
          <p:cNvGrpSpPr/>
          <p:nvPr/>
        </p:nvGrpSpPr>
        <p:grpSpPr>
          <a:xfrm>
            <a:off x="167213" y="2463010"/>
            <a:ext cx="8900498" cy="3936209"/>
            <a:chOff x="356890" y="2235695"/>
            <a:chExt cx="11094214" cy="3936209"/>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tx1">
                  <a:lumMod val="75000"/>
                  <a:lumOff val="2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hlinkClick r:id="rId3" action="ppaction://hlinksldjump"/>
                  </a:rPr>
                  <a:t>REALIZAR REVISIONES DE QA</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comunicar los informes de las Revisiones de QA</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454030"/>
              <a:chOff x="5652897" y="4838868"/>
              <a:chExt cx="1943375" cy="1454030"/>
            </a:xfrm>
          </p:grpSpPr>
          <p:pic>
            <p:nvPicPr>
              <p:cNvPr id="2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REVISIÓN EJECUTADA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7263"/>
            <a:ext cx="9144000" cy="1852087"/>
          </a:xfrm>
        </p:spPr>
        <p:txBody>
          <a:bodyPr/>
          <a:lstStyle/>
          <a:p>
            <a:r>
              <a:rPr lang="es-PE" sz="4400" u="sng" dirty="0" smtClean="0"/>
              <a:t>ACTIVIDADES DEL SUBPROCESO DE EJECUCIÓN DE PLAN DE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41" name="Imagen 40"/>
          <p:cNvPicPr>
            <a:picLocks noChangeAspect="1"/>
          </p:cNvPicPr>
          <p:nvPr/>
        </p:nvPicPr>
        <p:blipFill>
          <a:blip r:embed="rId4"/>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7"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1310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47867377"/>
              </p:ext>
            </p:extLst>
          </p:nvPr>
        </p:nvGraphicFramePr>
        <p:xfrm>
          <a:off x="179512" y="476672"/>
          <a:ext cx="8784977" cy="558348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4896544">
                  <a:extLst>
                    <a:ext uri="{9D8B030D-6E8A-4147-A177-3AD203B41FA5}">
                      <a16:colId xmlns:a16="http://schemas.microsoft.com/office/drawing/2014/main" xmlns="" val="20003"/>
                    </a:ext>
                  </a:extLst>
                </a:gridCol>
                <a:gridCol w="1224137">
                  <a:extLst>
                    <a:ext uri="{9D8B030D-6E8A-4147-A177-3AD203B41FA5}">
                      <a16:colId xmlns:a16="http://schemas.microsoft.com/office/drawing/2014/main" xmlns="" val="20004"/>
                    </a:ext>
                  </a:extLst>
                </a:gridCol>
              </a:tblGrid>
              <a:tr h="469621">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385309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Realizar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acuerdo al plan de actividades de QA, el Analista de Calidad se reúne con el</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entregable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para verificar si los entregables proporcionados están completos, cumplen con los estándares, si se usan los procesos definidos y si están conformes para pasar a la siguiente actividad.</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Revisión del QA de Productos: </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los entregables indicados en la hoja “Planificación” del libro “Herramienta de Gestión QA-Producto” y de encontrar NC deberá actualizar la Hoja “Seguimiento de NC” del libro “Gestión QA-Producto.</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en conjunto con</a:t>
                      </a:r>
                      <a:r>
                        <a:rPr lang="es-PE" sz="1200" kern="1200" baseline="0" dirty="0" smtClean="0">
                          <a:solidFill>
                            <a:schemeClr val="dk1"/>
                          </a:solidFill>
                          <a:latin typeface="+mj-lt"/>
                          <a:ea typeface="Verdana" panose="020B0604030504040204" pitchFamily="34" charset="0"/>
                          <a:cs typeface="Verdana" panose="020B0604030504040204" pitchFamily="34" charset="0"/>
                        </a:rPr>
                        <a:t> el responsable del entregable y/o área, </a:t>
                      </a:r>
                      <a:r>
                        <a:rPr lang="es-PE" sz="1200" kern="1200" dirty="0" smtClean="0">
                          <a:solidFill>
                            <a:schemeClr val="dk1"/>
                          </a:solidFill>
                          <a:latin typeface="+mj-lt"/>
                          <a:ea typeface="Verdana" panose="020B0604030504040204" pitchFamily="34" charset="0"/>
                          <a:cs typeface="Verdana" panose="020B0604030504040204" pitchFamily="34" charset="0"/>
                        </a:rPr>
                        <a:t>decidirán las NC encontradas que deberán resolver, su tratamiento y registro en la hoja de “Seguimiento de NC”</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Las NC que no serán resueltas deberán ser justificadas y aprobadas por el Jefe de Proyecto; y asimismo se  informará al Analista de Calidad.</a:t>
                      </a:r>
                    </a:p>
                  </a:txBody>
                  <a:tcPr marL="90000" marR="90000" marT="46791" marB="467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Aseguramiento</a:t>
                      </a:r>
                      <a:r>
                        <a:rPr lang="es-PE"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extLst>
                  <a:ext uri="{0D108BD9-81ED-4DB2-BD59-A6C34878D82A}">
                    <a16:rowId xmlns:a16="http://schemas.microsoft.com/office/drawing/2014/main" xmlns="" val="10001"/>
                  </a:ext>
                </a:extLst>
              </a:tr>
              <a:tr h="126076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Comunicar los Informes de las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Después de cada Revisión de QA, el Analista de Calidad actualizará las duraciones reales de las revisiones en las hojas de Planificación de la herramienta: Herramienta de Gestión QA-Producto.</a:t>
                      </a: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Comunicará a la persona</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documento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el Informe del producto vía correo electrónico.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82" marB="4678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03" marB="45703"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(REALIZAR REVISIONES)</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771256"/>
          </a:xfrm>
        </p:spPr>
        <p:txBody>
          <a:bodyPr/>
          <a:lstStyle/>
          <a:p>
            <a:r>
              <a:rPr lang="es-ES" sz="6300" dirty="0" smtClean="0"/>
              <a:t>PQA </a:t>
            </a:r>
            <a:br>
              <a:rPr lang="es-ES" sz="6300" dirty="0" smtClean="0"/>
            </a:br>
            <a:r>
              <a:rPr lang="es-ES" sz="6300" dirty="0" smtClean="0"/>
              <a:t>PROCESO DE ASEGURAMIENTO DE LA CALIDAD</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cxnSp>
        <p:nvCxnSpPr>
          <p:cNvPr id="12" name="AutoShape 103"/>
          <p:cNvCxnSpPr>
            <a:cxnSpLocks noChangeShapeType="1"/>
            <a:stCxn id="30" idx="2"/>
          </p:cNvCxnSpPr>
          <p:nvPr/>
        </p:nvCxnSpPr>
        <p:spPr bwMode="auto">
          <a:xfrm>
            <a:off x="557445" y="2821895"/>
            <a:ext cx="1489" cy="23754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740672"/>
            <a:ext cx="1151970" cy="1627039"/>
            <a:chOff x="647" y="1360"/>
            <a:chExt cx="747" cy="422"/>
          </a:xfrm>
        </p:grpSpPr>
        <p:sp>
          <p:nvSpPr>
            <p:cNvPr id="35"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Recepción de Solicitud de Control de QA</a:t>
              </a:r>
              <a:endParaRPr lang="es-ES" altLang="es-PE" sz="1100" b="1" dirty="0"/>
            </a:p>
          </p:txBody>
        </p:sp>
        <p:sp>
          <p:nvSpPr>
            <p:cNvPr id="36"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de Calidad</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4" name="AutoShape 131"/>
          <p:cNvCxnSpPr>
            <a:cxnSpLocks noChangeShapeType="1"/>
            <a:stCxn id="35" idx="3"/>
            <a:endCxn id="61" idx="1"/>
          </p:cNvCxnSpPr>
          <p:nvPr/>
        </p:nvCxnSpPr>
        <p:spPr bwMode="auto">
          <a:xfrm flipV="1">
            <a:off x="2267586" y="3441701"/>
            <a:ext cx="216182"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endCxn id="35" idx="1"/>
          </p:cNvCxnSpPr>
          <p:nvPr/>
        </p:nvCxnSpPr>
        <p:spPr bwMode="auto">
          <a:xfrm>
            <a:off x="879336" y="3442355"/>
            <a:ext cx="236281" cy="195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61" idx="3"/>
            <a:endCxn id="50" idx="1"/>
          </p:cNvCxnSpPr>
          <p:nvPr/>
        </p:nvCxnSpPr>
        <p:spPr bwMode="auto">
          <a:xfrm flipV="1">
            <a:off x="3635738" y="3437349"/>
            <a:ext cx="216182"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2"/>
            <a:endCxn id="71" idx="3"/>
          </p:cNvCxnSpPr>
          <p:nvPr/>
        </p:nvCxnSpPr>
        <p:spPr bwMode="auto">
          <a:xfrm rot="5400000">
            <a:off x="3402066" y="4295170"/>
            <a:ext cx="1320445" cy="652624"/>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628800"/>
            <a:ext cx="1187913" cy="1193095"/>
            <a:chOff x="454504" y="2882027"/>
            <a:chExt cx="1686718" cy="1359099"/>
          </a:xfrm>
        </p:grpSpPr>
        <p:sp>
          <p:nvSpPr>
            <p:cNvPr id="30"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sp>
        <p:nvSpPr>
          <p:cNvPr id="25" name="Rectangle 204"/>
          <p:cNvSpPr>
            <a:spLocks noChangeArrowheads="1"/>
          </p:cNvSpPr>
          <p:nvPr/>
        </p:nvSpPr>
        <p:spPr bwMode="auto">
          <a:xfrm>
            <a:off x="-45903" y="3873242"/>
            <a:ext cx="1161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SOLICITUD DE CONTROL DE CALIDAD DEL PRODUCTO</a:t>
            </a:r>
            <a:endParaRPr lang="es-ES" altLang="es-PE" sz="1000" b="1" dirty="0">
              <a:latin typeface="Arial Black" panose="020B0A04020102020204" pitchFamily="34" charset="0"/>
            </a:endParaRP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50" name="AutoShape 92"/>
          <p:cNvSpPr>
            <a:spLocks noChangeArrowheads="1"/>
          </p:cNvSpPr>
          <p:nvPr/>
        </p:nvSpPr>
        <p:spPr bwMode="auto">
          <a:xfrm>
            <a:off x="3851920" y="2913437"/>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sp>
        <p:nvSpPr>
          <p:cNvPr id="181" name="Text Box 47"/>
          <p:cNvSpPr txBox="1">
            <a:spLocks noChangeArrowheads="1"/>
          </p:cNvSpPr>
          <p:nvPr/>
        </p:nvSpPr>
        <p:spPr bwMode="auto">
          <a:xfrm>
            <a:off x="4848251" y="3172554"/>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3995936" y="3953637"/>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4" action="ppaction://hlinksldjump"/>
              </a:rPr>
              <a:t>REGRESAR</a:t>
            </a:r>
            <a:endParaRPr lang="es-ES" altLang="es-PE" sz="1200" dirty="0">
              <a:solidFill>
                <a:sysClr val="windowText" lastClr="000000"/>
              </a:solidFill>
            </a:endParaRPr>
          </a:p>
        </p:txBody>
      </p:sp>
      <p:sp>
        <p:nvSpPr>
          <p:cNvPr id="52" name="1 Título"/>
          <p:cNvSpPr txBox="1">
            <a:spLocks/>
          </p:cNvSpPr>
          <p:nvPr/>
        </p:nvSpPr>
        <p:spPr>
          <a:xfrm>
            <a:off x="0" y="177553"/>
            <a:ext cx="9144000" cy="1486821"/>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z="4400" u="sng" dirty="0" smtClean="0"/>
              <a:t>TAREAS DE LA ACTIVIDAD REALIZAR REVISIONES DE QA</a:t>
            </a:r>
            <a:endParaRPr lang="es-PE" sz="4400" u="sng" dirty="0"/>
          </a:p>
        </p:txBody>
      </p:sp>
      <p:grpSp>
        <p:nvGrpSpPr>
          <p:cNvPr id="60" name="Group 124"/>
          <p:cNvGrpSpPr>
            <a:grpSpLocks/>
          </p:cNvGrpSpPr>
          <p:nvPr/>
        </p:nvGrpSpPr>
        <p:grpSpPr bwMode="auto">
          <a:xfrm>
            <a:off x="2483768" y="2738065"/>
            <a:ext cx="1151970" cy="1627039"/>
            <a:chOff x="647" y="1360"/>
            <a:chExt cx="747" cy="422"/>
          </a:xfrm>
        </p:grpSpPr>
        <p:sp>
          <p:nvSpPr>
            <p:cNvPr id="6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Revisión</a:t>
              </a:r>
            </a:p>
            <a:p>
              <a:pPr algn="ctr" eaLnBrk="1" hangingPunct="1"/>
              <a:r>
                <a:rPr lang="es-ES" altLang="es-PE" sz="1100" b="1" dirty="0" smtClean="0"/>
                <a:t>General</a:t>
              </a:r>
              <a:endParaRPr lang="es-ES" altLang="es-PE" sz="1100" b="1" dirty="0"/>
            </a:p>
          </p:txBody>
        </p:sp>
        <p:sp>
          <p:nvSpPr>
            <p:cNvPr id="6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de Calidad</a:t>
              </a:r>
              <a:endParaRPr lang="es-ES" altLang="es-PE" sz="1100" b="1" dirty="0">
                <a:solidFill>
                  <a:schemeClr val="bg1"/>
                </a:solidFill>
                <a:latin typeface="Arial" panose="020B0604020202020204" pitchFamily="34" charset="0"/>
              </a:endParaRPr>
            </a:p>
          </p:txBody>
        </p:sp>
        <p:sp>
          <p:nvSpPr>
            <p:cNvPr id="63"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100" b="1" dirty="0" smtClean="0">
                  <a:solidFill>
                    <a:schemeClr val="bg1"/>
                  </a:solidFill>
                  <a:latin typeface="Arial" panose="020B0604020202020204" pitchFamily="34" charset="0"/>
                </a:rPr>
                <a:t>Solicitud de QA (Documentos especificados)</a:t>
              </a:r>
              <a:endParaRPr lang="es-PE" altLang="es-PE" sz="1100" b="1" dirty="0">
                <a:solidFill>
                  <a:schemeClr val="bg1"/>
                </a:solidFill>
                <a:latin typeface="Arial" panose="020B0604020202020204" pitchFamily="34" charset="0"/>
              </a:endParaRPr>
            </a:p>
          </p:txBody>
        </p:sp>
      </p:grpSp>
      <p:grpSp>
        <p:nvGrpSpPr>
          <p:cNvPr id="66" name="Group 124"/>
          <p:cNvGrpSpPr>
            <a:grpSpLocks/>
          </p:cNvGrpSpPr>
          <p:nvPr/>
        </p:nvGrpSpPr>
        <p:grpSpPr bwMode="auto">
          <a:xfrm>
            <a:off x="1109502" y="4682167"/>
            <a:ext cx="1151970" cy="1411129"/>
            <a:chOff x="647" y="1360"/>
            <a:chExt cx="747" cy="366"/>
          </a:xfrm>
        </p:grpSpPr>
        <p:sp>
          <p:nvSpPr>
            <p:cNvPr id="67" name="Rectangle 125"/>
            <p:cNvSpPr>
              <a:spLocks noChangeArrowheads="1"/>
            </p:cNvSpPr>
            <p:nvPr/>
          </p:nvSpPr>
          <p:spPr bwMode="auto">
            <a:xfrm>
              <a:off x="647" y="1453"/>
              <a:ext cx="747"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Seguimiento</a:t>
              </a:r>
              <a:endParaRPr lang="es-ES" altLang="es-PE" sz="1100" b="1" dirty="0"/>
            </a:p>
          </p:txBody>
        </p:sp>
        <p:sp>
          <p:nvSpPr>
            <p:cNvPr id="6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de Calidad</a:t>
              </a:r>
              <a:endParaRPr lang="es-ES" altLang="es-PE" sz="1100" b="1" dirty="0">
                <a:solidFill>
                  <a:schemeClr val="bg1"/>
                </a:solidFill>
                <a:latin typeface="Arial" panose="020B0604020202020204" pitchFamily="34" charset="0"/>
              </a:endParaRPr>
            </a:p>
          </p:txBody>
        </p:sp>
        <p:sp>
          <p:nvSpPr>
            <p:cNvPr id="69" name="Rectangle 127"/>
            <p:cNvSpPr>
              <a:spLocks noChangeArrowheads="1"/>
            </p:cNvSpPr>
            <p:nvPr/>
          </p:nvSpPr>
          <p:spPr bwMode="auto">
            <a:xfrm>
              <a:off x="647" y="1578"/>
              <a:ext cx="747"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grpSp>
        <p:nvGrpSpPr>
          <p:cNvPr id="70" name="Group 124"/>
          <p:cNvGrpSpPr>
            <a:grpSpLocks/>
          </p:cNvGrpSpPr>
          <p:nvPr/>
        </p:nvGrpSpPr>
        <p:grpSpPr bwMode="auto">
          <a:xfrm>
            <a:off x="2483768" y="4682167"/>
            <a:ext cx="1252208" cy="1411129"/>
            <a:chOff x="647" y="1360"/>
            <a:chExt cx="812" cy="366"/>
          </a:xfrm>
        </p:grpSpPr>
        <p:sp>
          <p:nvSpPr>
            <p:cNvPr id="71" name="Rectangle 125"/>
            <p:cNvSpPr>
              <a:spLocks noChangeArrowheads="1"/>
            </p:cNvSpPr>
            <p:nvPr/>
          </p:nvSpPr>
          <p:spPr bwMode="auto">
            <a:xfrm>
              <a:off x="647" y="1453"/>
              <a:ext cx="812"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Levantamiento de NC</a:t>
              </a:r>
              <a:endParaRPr lang="es-ES" altLang="es-PE" sz="1100" b="1" dirty="0"/>
            </a:p>
          </p:txBody>
        </p:sp>
        <p:sp>
          <p:nvSpPr>
            <p:cNvPr id="72" name="Rectangle 126"/>
            <p:cNvSpPr>
              <a:spLocks noChangeArrowheads="1"/>
            </p:cNvSpPr>
            <p:nvPr/>
          </p:nvSpPr>
          <p:spPr bwMode="auto">
            <a:xfrm>
              <a:off x="647" y="1360"/>
              <a:ext cx="812"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Responsable de entregable/área</a:t>
              </a:r>
              <a:endParaRPr lang="es-ES" altLang="es-PE" sz="1100" b="1" dirty="0">
                <a:solidFill>
                  <a:schemeClr val="bg1"/>
                </a:solidFill>
                <a:latin typeface="Arial" panose="020B0604020202020204" pitchFamily="34" charset="0"/>
              </a:endParaRPr>
            </a:p>
          </p:txBody>
        </p:sp>
        <p:sp>
          <p:nvSpPr>
            <p:cNvPr id="73" name="Rectangle 127"/>
            <p:cNvSpPr>
              <a:spLocks noChangeArrowheads="1"/>
            </p:cNvSpPr>
            <p:nvPr/>
          </p:nvSpPr>
          <p:spPr bwMode="auto">
            <a:xfrm>
              <a:off x="647" y="1578"/>
              <a:ext cx="812"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cxnSp>
        <p:nvCxnSpPr>
          <p:cNvPr id="87" name="AutoShape 131"/>
          <p:cNvCxnSpPr>
            <a:cxnSpLocks noChangeShapeType="1"/>
            <a:stCxn id="71" idx="1"/>
            <a:endCxn id="67" idx="3"/>
          </p:cNvCxnSpPr>
          <p:nvPr/>
        </p:nvCxnSpPr>
        <p:spPr bwMode="auto">
          <a:xfrm flipH="1">
            <a:off x="2261472" y="5281705"/>
            <a:ext cx="222296"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7" name="AutoShape 131"/>
          <p:cNvCxnSpPr>
            <a:cxnSpLocks noChangeShapeType="1"/>
            <a:stCxn id="68" idx="0"/>
            <a:endCxn id="37" idx="2"/>
          </p:cNvCxnSpPr>
          <p:nvPr/>
        </p:nvCxnSpPr>
        <p:spPr bwMode="auto">
          <a:xfrm flipV="1">
            <a:off x="1685487" y="4367711"/>
            <a:ext cx="6114" cy="31445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8" name="AutoShape 166"/>
          <p:cNvCxnSpPr>
            <a:cxnSpLocks noChangeShapeType="1"/>
            <a:stCxn id="50" idx="3"/>
            <a:endCxn id="101" idx="1"/>
          </p:cNvCxnSpPr>
          <p:nvPr/>
        </p:nvCxnSpPr>
        <p:spPr bwMode="auto">
          <a:xfrm>
            <a:off x="4925279" y="3437349"/>
            <a:ext cx="294793"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99" name="Group 124"/>
          <p:cNvGrpSpPr>
            <a:grpSpLocks/>
          </p:cNvGrpSpPr>
          <p:nvPr/>
        </p:nvGrpSpPr>
        <p:grpSpPr bwMode="auto">
          <a:xfrm>
            <a:off x="5220072" y="2738065"/>
            <a:ext cx="1151970" cy="1627039"/>
            <a:chOff x="647" y="1360"/>
            <a:chExt cx="747" cy="422"/>
          </a:xfrm>
        </p:grpSpPr>
        <p:sp>
          <p:nvSpPr>
            <p:cNvPr id="10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Revisar Documentos vs Checklist</a:t>
              </a:r>
              <a:endParaRPr lang="es-ES" altLang="es-PE" sz="1100" b="1" dirty="0"/>
            </a:p>
          </p:txBody>
        </p:sp>
        <p:sp>
          <p:nvSpPr>
            <p:cNvPr id="10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Analista de Calidad</a:t>
              </a:r>
              <a:endParaRPr lang="es-ES" altLang="es-PE" sz="1100" b="1" dirty="0">
                <a:solidFill>
                  <a:schemeClr val="bg1"/>
                </a:solidFill>
                <a:latin typeface="Arial" panose="020B0604020202020204" pitchFamily="34" charset="0"/>
              </a:endParaRPr>
            </a:p>
          </p:txBody>
        </p:sp>
        <p:sp>
          <p:nvSpPr>
            <p:cNvPr id="104"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Checklist de Aseguramiento de Calidad</a:t>
              </a:r>
              <a:endParaRPr lang="es-PE" altLang="es-PE" sz="1100" b="1" dirty="0">
                <a:solidFill>
                  <a:schemeClr val="bg1"/>
                </a:solidFill>
                <a:latin typeface="Arial" panose="020B0604020202020204" pitchFamily="34" charset="0"/>
              </a:endParaRPr>
            </a:p>
          </p:txBody>
        </p:sp>
      </p:grpSp>
      <p:sp>
        <p:nvSpPr>
          <p:cNvPr id="105" name="AutoShape 92"/>
          <p:cNvSpPr>
            <a:spLocks noChangeArrowheads="1"/>
          </p:cNvSpPr>
          <p:nvPr/>
        </p:nvSpPr>
        <p:spPr bwMode="auto">
          <a:xfrm>
            <a:off x="6660232" y="2920396"/>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cxnSp>
        <p:nvCxnSpPr>
          <p:cNvPr id="106" name="AutoShape 166"/>
          <p:cNvCxnSpPr>
            <a:cxnSpLocks noChangeShapeType="1"/>
            <a:stCxn id="101" idx="3"/>
            <a:endCxn id="105" idx="1"/>
          </p:cNvCxnSpPr>
          <p:nvPr/>
        </p:nvCxnSpPr>
        <p:spPr bwMode="auto">
          <a:xfrm>
            <a:off x="6372042" y="3441701"/>
            <a:ext cx="288190"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16" name="Group 124"/>
          <p:cNvGrpSpPr>
            <a:grpSpLocks/>
          </p:cNvGrpSpPr>
          <p:nvPr/>
        </p:nvGrpSpPr>
        <p:grpSpPr bwMode="auto">
          <a:xfrm>
            <a:off x="5282831" y="4707315"/>
            <a:ext cx="1151970" cy="1542217"/>
            <a:chOff x="647" y="1360"/>
            <a:chExt cx="747" cy="400"/>
          </a:xfrm>
        </p:grpSpPr>
        <p:sp>
          <p:nvSpPr>
            <p:cNvPr id="117" name="Rectangle 125"/>
            <p:cNvSpPr>
              <a:spLocks noChangeArrowheads="1"/>
            </p:cNvSpPr>
            <p:nvPr/>
          </p:nvSpPr>
          <p:spPr bwMode="auto">
            <a:xfrm>
              <a:off x="647" y="1453"/>
              <a:ext cx="747" cy="140"/>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Poner a disposición para entrega a cliente</a:t>
              </a:r>
              <a:endParaRPr lang="es-ES" altLang="es-PE" sz="1100" b="1" dirty="0"/>
            </a:p>
          </p:txBody>
        </p:sp>
        <p:sp>
          <p:nvSpPr>
            <p:cNvPr id="11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(6) Analista de Calidad</a:t>
              </a:r>
              <a:endParaRPr lang="es-ES" altLang="es-PE" sz="1100" b="1" dirty="0">
                <a:solidFill>
                  <a:schemeClr val="bg1"/>
                </a:solidFill>
                <a:latin typeface="Arial" panose="020B0604020202020204" pitchFamily="34" charset="0"/>
              </a:endParaRPr>
            </a:p>
          </p:txBody>
        </p:sp>
        <p:sp>
          <p:nvSpPr>
            <p:cNvPr id="119" name="Rectangle 127"/>
            <p:cNvSpPr>
              <a:spLocks noChangeArrowheads="1"/>
            </p:cNvSpPr>
            <p:nvPr/>
          </p:nvSpPr>
          <p:spPr bwMode="auto">
            <a:xfrm>
              <a:off x="647" y="1593"/>
              <a:ext cx="747" cy="167"/>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20" name="AutoShape 166"/>
          <p:cNvCxnSpPr>
            <a:cxnSpLocks noChangeShapeType="1"/>
            <a:endCxn id="117" idx="1"/>
          </p:cNvCxnSpPr>
          <p:nvPr/>
        </p:nvCxnSpPr>
        <p:spPr bwMode="auto">
          <a:xfrm flipV="1">
            <a:off x="4925279" y="5335771"/>
            <a:ext cx="357552" cy="270588"/>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23" name="Grupo 122"/>
          <p:cNvGrpSpPr/>
          <p:nvPr/>
        </p:nvGrpSpPr>
        <p:grpSpPr>
          <a:xfrm>
            <a:off x="7196911" y="5528380"/>
            <a:ext cx="1187913" cy="1193095"/>
            <a:chOff x="454504" y="2882027"/>
            <a:chExt cx="1686718" cy="1359099"/>
          </a:xfrm>
        </p:grpSpPr>
        <p:sp>
          <p:nvSpPr>
            <p:cNvPr id="124"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125" name="Imagen 124"/>
            <p:cNvPicPr>
              <a:picLocks noChangeAspect="1"/>
            </p:cNvPicPr>
            <p:nvPr/>
          </p:nvPicPr>
          <p:blipFill>
            <a:blip r:embed="rId3"/>
            <a:stretch>
              <a:fillRect/>
            </a:stretch>
          </p:blipFill>
          <p:spPr>
            <a:xfrm>
              <a:off x="783690" y="2882027"/>
              <a:ext cx="1101607" cy="947964"/>
            </a:xfrm>
            <a:prstGeom prst="rect">
              <a:avLst/>
            </a:prstGeom>
          </p:spPr>
        </p:pic>
      </p:grpSp>
      <p:cxnSp>
        <p:nvCxnSpPr>
          <p:cNvPr id="126" name="AutoShape 166"/>
          <p:cNvCxnSpPr>
            <a:cxnSpLocks noChangeShapeType="1"/>
            <a:stCxn id="105" idx="3"/>
          </p:cNvCxnSpPr>
          <p:nvPr/>
        </p:nvCxnSpPr>
        <p:spPr bwMode="auto">
          <a:xfrm flipV="1">
            <a:off x="7733591" y="3437348"/>
            <a:ext cx="497511" cy="696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pic>
        <p:nvPicPr>
          <p:cNvPr id="133"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220386" y="3114442"/>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4" name="Grupo 83"/>
          <p:cNvGrpSpPr/>
          <p:nvPr/>
        </p:nvGrpSpPr>
        <p:grpSpPr>
          <a:xfrm>
            <a:off x="7159970" y="4222651"/>
            <a:ext cx="1265410" cy="1294547"/>
            <a:chOff x="7785536" y="3771336"/>
            <a:chExt cx="1265410" cy="1294547"/>
          </a:xfrm>
        </p:grpSpPr>
        <p:sp>
          <p:nvSpPr>
            <p:cNvPr id="134" name="Rectangle 204"/>
            <p:cNvSpPr>
              <a:spLocks noChangeArrowheads="1"/>
            </p:cNvSpPr>
            <p:nvPr/>
          </p:nvSpPr>
          <p:spPr bwMode="auto">
            <a:xfrm>
              <a:off x="7785536" y="4481108"/>
              <a:ext cx="1265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CONFORMIDAD DE CALIDAD DEL PRODUCTO</a:t>
              </a:r>
              <a:endParaRPr lang="es-ES" altLang="es-PE" sz="1000" b="1" dirty="0">
                <a:latin typeface="Arial Black" panose="020B0A04020102020204" pitchFamily="34" charset="0"/>
              </a:endParaRPr>
            </a:p>
          </p:txBody>
        </p:sp>
        <p:pic>
          <p:nvPicPr>
            <p:cNvPr id="135"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8103771" y="3771336"/>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cxnSp>
        <p:nvCxnSpPr>
          <p:cNvPr id="138" name="AutoShape 131"/>
          <p:cNvCxnSpPr>
            <a:cxnSpLocks noChangeShapeType="1"/>
            <a:stCxn id="125" idx="0"/>
            <a:endCxn id="125" idx="0"/>
          </p:cNvCxnSpPr>
          <p:nvPr/>
        </p:nvCxnSpPr>
        <p:spPr bwMode="auto">
          <a:xfrm>
            <a:off x="7816665" y="5528380"/>
            <a:ext cx="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43" name="Oval 92"/>
          <p:cNvSpPr>
            <a:spLocks noChangeArrowheads="1"/>
          </p:cNvSpPr>
          <p:nvPr/>
        </p:nvSpPr>
        <p:spPr bwMode="auto">
          <a:xfrm>
            <a:off x="8215704" y="3249021"/>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sp>
        <p:nvSpPr>
          <p:cNvPr id="144" name="Oval 92"/>
          <p:cNvSpPr>
            <a:spLocks noChangeArrowheads="1"/>
          </p:cNvSpPr>
          <p:nvPr/>
        </p:nvSpPr>
        <p:spPr bwMode="auto">
          <a:xfrm>
            <a:off x="4597705" y="5500676"/>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cxnSp>
        <p:nvCxnSpPr>
          <p:cNvPr id="145" name="AutoShape 197"/>
          <p:cNvCxnSpPr>
            <a:cxnSpLocks noChangeShapeType="1"/>
            <a:stCxn id="117" idx="3"/>
            <a:endCxn id="135" idx="1"/>
          </p:cNvCxnSpPr>
          <p:nvPr/>
        </p:nvCxnSpPr>
        <p:spPr bwMode="auto">
          <a:xfrm flipV="1">
            <a:off x="6434801" y="4537122"/>
            <a:ext cx="1043404" cy="798649"/>
          </a:xfrm>
          <a:prstGeom prst="bentConnector3">
            <a:avLst>
              <a:gd name="adj1" fmla="val 50000"/>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4" name="AutoShape 197"/>
          <p:cNvCxnSpPr>
            <a:cxnSpLocks noChangeShapeType="1"/>
            <a:stCxn id="105" idx="0"/>
            <a:endCxn id="36" idx="0"/>
          </p:cNvCxnSpPr>
          <p:nvPr/>
        </p:nvCxnSpPr>
        <p:spPr bwMode="auto">
          <a:xfrm rot="16200000" flipV="1">
            <a:off x="4354395" y="77878"/>
            <a:ext cx="179724" cy="5505311"/>
          </a:xfrm>
          <a:prstGeom prst="bentConnector3">
            <a:avLst>
              <a:gd name="adj1" fmla="val 227195"/>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Text Box 47"/>
          <p:cNvSpPr txBox="1">
            <a:spLocks noChangeArrowheads="1"/>
          </p:cNvSpPr>
          <p:nvPr/>
        </p:nvSpPr>
        <p:spPr bwMode="auto">
          <a:xfrm>
            <a:off x="7159970" y="2686980"/>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211260513"/>
              </p:ext>
            </p:extLst>
          </p:nvPr>
        </p:nvGraphicFramePr>
        <p:xfrm>
          <a:off x="179512" y="332656"/>
          <a:ext cx="8886771" cy="5906904"/>
        </p:xfrm>
        <a:graphic>
          <a:graphicData uri="http://schemas.openxmlformats.org/drawingml/2006/table">
            <a:tbl>
              <a:tblPr firstRow="1" bandRow="1">
                <a:tableStyleId>{073A0DAA-6AF3-43AB-8588-CEC1D06C72B9}</a:tableStyleId>
              </a:tblPr>
              <a:tblGrid>
                <a:gridCol w="262513">
                  <a:extLst>
                    <a:ext uri="{9D8B030D-6E8A-4147-A177-3AD203B41FA5}">
                      <a16:colId xmlns:a16="http://schemas.microsoft.com/office/drawing/2014/main" xmlns="" val="20000"/>
                    </a:ext>
                  </a:extLst>
                </a:gridCol>
                <a:gridCol w="1249655">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3312368">
                  <a:extLst>
                    <a:ext uri="{9D8B030D-6E8A-4147-A177-3AD203B41FA5}">
                      <a16:colId xmlns:a16="http://schemas.microsoft.com/office/drawing/2014/main" xmlns="" val="20003"/>
                    </a:ext>
                  </a:extLst>
                </a:gridCol>
                <a:gridCol w="1440160">
                  <a:extLst>
                    <a:ext uri="{9D8B030D-6E8A-4147-A177-3AD203B41FA5}">
                      <a16:colId xmlns:a16="http://schemas.microsoft.com/office/drawing/2014/main" xmlns="" val="20004"/>
                    </a:ext>
                  </a:extLst>
                </a:gridCol>
                <a:gridCol w="1397939">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Recepción de Solicitud de Control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vez que recibe por e-mail una solicitud de control de calidad de producto (entregable), toma control de la versión del 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GitHub</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General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 una Revisión General para verificar si se han entregado todos los componentes del producto (entregable).</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haber No Conformidades, se comunica al responsable del producto mediante e-mail para que levante las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SOLQA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Solicitud de</a:t>
                      </a:r>
                      <a:r>
                        <a:rPr lang="es-PE" sz="1200" kern="1200" baseline="0" dirty="0" smtClean="0">
                          <a:solidFill>
                            <a:schemeClr val="dk1"/>
                          </a:solidFill>
                          <a:latin typeface="+mj-lt"/>
                          <a:ea typeface="Verdana" panose="020B0604030504040204" pitchFamily="34" charset="0"/>
                          <a:cs typeface="Verdana" panose="020B0604030504040204" pitchFamily="34" charset="0"/>
                        </a:rPr>
                        <a:t> Aseguramiento de Calidad</a:t>
                      </a:r>
                      <a:r>
                        <a:rPr lang="es-PE" sz="1200" kern="1200" dirty="0" smtClean="0">
                          <a:solidFill>
                            <a:schemeClr val="dk1"/>
                          </a:solidFill>
                          <a:latin typeface="+mj-lt"/>
                          <a:ea typeface="Verdana" panose="020B0604030504040204" pitchFamily="34" charset="0"/>
                          <a:cs typeface="Verdana" panose="020B0604030504040204" pitchFamily="34" charset="0"/>
                        </a:rPr>
                        <a:t> (Documentos especificados)</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 Revisión General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Responsable del entregable y/o área </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Levantamiento de NC</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responsable del entregable y/o área a revisar  de QA levanta las No Conformidades y comunica al Analista de Calidad vía e-mail.</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No Conformidades subsanadas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Seguimiento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Puede</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optar por convocar reuniones para validar que las No Conformidades que debe resolver el Responsable del Proyecto, hayan sido solucionadas.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Actualizará la hoja de “Seguimiento de NC” con el resultado.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el seguimiento al levantamiento de las No Conformidades.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Tendrá conocimiento de cuales fueron las No Conformidades que se acordaron no realizar.</a:t>
                      </a:r>
                    </a:p>
                  </a:txBody>
                  <a:tcPr marL="91437" marR="91437" marT="45714" marB="4571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_tradnl" sz="1200" kern="1200" dirty="0" smtClean="0">
                          <a:solidFill>
                            <a:schemeClr val="dk1"/>
                          </a:solidFill>
                          <a:latin typeface="+mj-lt"/>
                          <a:ea typeface="Verdana" panose="020B0604030504040204" pitchFamily="34" charset="0"/>
                          <a:cs typeface="Verdana" panose="020B0604030504040204" pitchFamily="34" charset="0"/>
                        </a:rPr>
                        <a:t>Seguimiento de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extLst>
                  <a:ext uri="{0D108BD9-81ED-4DB2-BD59-A6C34878D82A}">
                    <a16:rowId xmlns:a16="http://schemas.microsoft.com/office/drawing/2014/main" xmlns=""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288241624"/>
              </p:ext>
            </p:extLst>
          </p:nvPr>
        </p:nvGraphicFramePr>
        <p:xfrm>
          <a:off x="179512" y="332656"/>
          <a:ext cx="8886770" cy="2286016"/>
        </p:xfrm>
        <a:graphic>
          <a:graphicData uri="http://schemas.openxmlformats.org/drawingml/2006/table">
            <a:tbl>
              <a:tblPr firstRow="1" bandRow="1">
                <a:tableStyleId>{073A0DAA-6AF3-43AB-8588-CEC1D06C72B9}</a:tableStyleId>
              </a:tblPr>
              <a:tblGrid>
                <a:gridCol w="317817">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xmlns=""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 los documentos utilizando el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CHKQA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Poner a disposición para entrega al cliente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lang="es-ES" sz="1200" kern="1200" dirty="0" smtClean="0">
                          <a:solidFill>
                            <a:schemeClr val="dk1"/>
                          </a:solidFill>
                          <a:latin typeface="+mj-lt"/>
                          <a:ea typeface="Verdana" panose="020B0604030504040204" pitchFamily="34" charset="0"/>
                          <a:cs typeface="Verdana" panose="020B0604030504040204" pitchFamily="34" charset="0"/>
                        </a:rPr>
                        <a:t> </a:t>
                      </a: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GitHub</a:t>
                      </a:r>
                    </a:p>
                  </a:txBody>
                  <a:tcPr marL="91437" marR="91437" marT="45724" marB="45724"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20038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(ELABORACIÓN DE INFORME QA)</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grpSp>
        <p:nvGrpSpPr>
          <p:cNvPr id="10" name="Grupo 9"/>
          <p:cNvGrpSpPr/>
          <p:nvPr/>
        </p:nvGrpSpPr>
        <p:grpSpPr>
          <a:xfrm>
            <a:off x="167213" y="2463010"/>
            <a:ext cx="8900498" cy="3816113"/>
            <a:chOff x="356890" y="2235695"/>
            <a:chExt cx="11094214" cy="3816113"/>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t>Elaborar el Informe de Revisión General de Aseguramiento de Calidad</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300" b="1" dirty="0" smtClean="0"/>
                  <a:t>Informar las actividades y resultados de QA al Jefe de Proyecto</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333934"/>
              <a:chOff x="5652897" y="4838868"/>
              <a:chExt cx="1943375" cy="1333934"/>
            </a:xfrm>
          </p:grpSpPr>
          <p:pic>
            <p:nvPicPr>
              <p:cNvPr id="26"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QA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REVISIONES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280769"/>
            <a:ext cx="9144000" cy="1852087"/>
          </a:xfrm>
        </p:spPr>
        <p:txBody>
          <a:bodyPr/>
          <a:lstStyle/>
          <a:p>
            <a:r>
              <a:rPr lang="es-PE" sz="4400" u="sng" dirty="0" smtClean="0"/>
              <a:t>ACTIVIDADES DEL SUBPROCESO ELABORACIÓN DE INFORME DE RESULTADOS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41" name="Imagen 40"/>
          <p:cNvPicPr>
            <a:picLocks noChangeAspect="1"/>
          </p:cNvPicPr>
          <p:nvPr/>
        </p:nvPicPr>
        <p:blipFill>
          <a:blip r:embed="rId3"/>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4460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769401743"/>
              </p:ext>
            </p:extLst>
          </p:nvPr>
        </p:nvGraphicFramePr>
        <p:xfrm>
          <a:off x="179512" y="548680"/>
          <a:ext cx="8815183" cy="470432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1231880">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3528392">
                  <a:extLst>
                    <a:ext uri="{9D8B030D-6E8A-4147-A177-3AD203B41FA5}">
                      <a16:colId xmlns:a16="http://schemas.microsoft.com/office/drawing/2014/main" xmlns="" val="20003"/>
                    </a:ext>
                  </a:extLst>
                </a:gridCol>
                <a:gridCol w="1368152">
                  <a:extLst>
                    <a:ext uri="{9D8B030D-6E8A-4147-A177-3AD203B41FA5}">
                      <a16:colId xmlns:a16="http://schemas.microsoft.com/office/drawing/2014/main" xmlns="" val="20004"/>
                    </a:ext>
                  </a:extLst>
                </a:gridCol>
                <a:gridCol w="1254343">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el Informe Gerencial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resultado de las Revisiones de QA de </a:t>
                      </a:r>
                      <a:r>
                        <a:rPr lang="es-PE" sz="1200" kern="1200" dirty="0" smtClean="0">
                          <a:solidFill>
                            <a:schemeClr val="dk1"/>
                          </a:solidFill>
                          <a:latin typeface="+mj-lt"/>
                          <a:ea typeface="Verdana" panose="020B0604030504040204" pitchFamily="34" charset="0"/>
                          <a:cs typeface="Verdana" panose="020B0604030504040204" pitchFamily="34" charset="0"/>
                        </a:rPr>
                        <a:t>EBR-SOFT </a:t>
                      </a:r>
                      <a:r>
                        <a:rPr lang="es-PE" sz="1200" kern="1200" dirty="0" smtClean="0">
                          <a:solidFill>
                            <a:schemeClr val="dk1"/>
                          </a:solidFill>
                          <a:latin typeface="+mj-lt"/>
                          <a:ea typeface="Verdana" panose="020B0604030504040204" pitchFamily="34" charset="0"/>
                          <a:cs typeface="Verdana" panose="020B0604030504040204" pitchFamily="34" charset="0"/>
                        </a:rPr>
                        <a:t>al finalizar las reuniones definidas en los planes elaborados en el subproceso de Planificación de QA.</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las revisiones de QA del Producto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 hoja Informe de Revisión deben contener: </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Totales de no conformidades encontradas</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Desviación de lo planeado versus lo ejecutado.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Esfuerzo invertido en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92" marB="46792"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Informe de Revisión General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Informar las actividades y resultados de QA a la Gerencia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estado de las revisiones, en reuniones quincenales, al Jefe de Proyecto.</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Las recomendaciones aprobadas o sugeridas por el Jefe de Proyecto se transformarán en Oportunidades de Mejora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800" marB="46800"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Resultados de Aseguramiento</a:t>
                      </a:r>
                      <a:r>
                        <a:rPr lang="es-ES_tradnl"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Ficha de Número de N Conformidades QA del producto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3112404781"/>
              </p:ext>
            </p:extLst>
          </p:nvPr>
        </p:nvGraphicFramePr>
        <p:xfrm>
          <a:off x="335079" y="548680"/>
          <a:ext cx="8459692" cy="3242668"/>
        </p:xfrm>
        <a:graphic>
          <a:graphicData uri="http://schemas.openxmlformats.org/drawingml/2006/table">
            <a:tbl>
              <a:tblPr/>
              <a:tblGrid>
                <a:gridCol w="502937">
                  <a:extLst>
                    <a:ext uri="{9D8B030D-6E8A-4147-A177-3AD203B41FA5}">
                      <a16:colId xmlns:a16="http://schemas.microsoft.com/office/drawing/2014/main" xmlns="" val="20000"/>
                    </a:ext>
                  </a:extLst>
                </a:gridCol>
                <a:gridCol w="2797880">
                  <a:extLst>
                    <a:ext uri="{9D8B030D-6E8A-4147-A177-3AD203B41FA5}">
                      <a16:colId xmlns:a16="http://schemas.microsoft.com/office/drawing/2014/main" xmlns="" val="20001"/>
                    </a:ext>
                  </a:extLst>
                </a:gridCol>
                <a:gridCol w="2232248">
                  <a:extLst>
                    <a:ext uri="{9D8B030D-6E8A-4147-A177-3AD203B41FA5}">
                      <a16:colId xmlns:a16="http://schemas.microsoft.com/office/drawing/2014/main" xmlns="" val="20002"/>
                    </a:ext>
                  </a:extLst>
                </a:gridCol>
                <a:gridCol w="1656184">
                  <a:extLst>
                    <a:ext uri="{9D8B030D-6E8A-4147-A177-3AD203B41FA5}">
                      <a16:colId xmlns:a16="http://schemas.microsoft.com/office/drawing/2014/main" xmlns="" val="20003"/>
                    </a:ext>
                  </a:extLst>
                </a:gridCol>
                <a:gridCol w="1270443">
                  <a:extLst>
                    <a:ext uri="{9D8B030D-6E8A-4147-A177-3AD203B41FA5}">
                      <a16:colId xmlns:a16="http://schemas.microsoft.com/office/drawing/2014/main" xmlns=""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xmlns="" val="10000"/>
                  </a:ext>
                </a:extLst>
              </a:tr>
              <a:tr h="80580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1"/>
                  </a:ext>
                </a:extLst>
              </a:tr>
              <a:tr h="205740">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Todas las Actividades del Subproceso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Levantamiento de NC</a:t>
                      </a: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Seguimiento</a:t>
                      </a:r>
                      <a:endParaRPr lang="es-ES_tradnl"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2"/>
                  </a:ext>
                </a:extLst>
              </a:tr>
              <a:tr h="1485896">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CheckList</a:t>
                      </a:r>
                      <a:r>
                        <a:rPr lang="es-PE" sz="1200" b="1" kern="1200" baseline="0" dirty="0" smtClean="0">
                          <a:solidFill>
                            <a:schemeClr val="dk1"/>
                          </a:solidFill>
                          <a:latin typeface="+mj-lt"/>
                          <a:ea typeface="Verdana" panose="020B0604030504040204" pitchFamily="34" charset="0"/>
                          <a:cs typeface="Verdana" panose="020B0604030504040204" pitchFamily="34" charset="0"/>
                        </a:rPr>
                        <a:t> de</a:t>
                      </a:r>
                      <a:r>
                        <a:rPr lang="es-PE" sz="1200" b="1" kern="1200" dirty="0" smtClean="0">
                          <a:solidFill>
                            <a:schemeClr val="dk1"/>
                          </a:solidFill>
                          <a:latin typeface="+mj-lt"/>
                          <a:ea typeface="Verdana" panose="020B0604030504040204" pitchFamily="34" charset="0"/>
                          <a:cs typeface="Verdana" panose="020B0604030504040204" pitchFamily="34" charset="0"/>
                        </a:rPr>
                        <a:t>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dirty="0"/>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12/11/2015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59533681"/>
              </p:ext>
            </p:extLst>
          </p:nvPr>
        </p:nvGraphicFramePr>
        <p:xfrm>
          <a:off x="228113" y="1700808"/>
          <a:ext cx="8668624" cy="35314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870206">
                  <a:extLst>
                    <a:ext uri="{9D8B030D-6E8A-4147-A177-3AD203B41FA5}">
                      <a16:colId xmlns:a16="http://schemas.microsoft.com/office/drawing/2014/main" xmlns="" val="20001"/>
                    </a:ext>
                  </a:extLst>
                </a:gridCol>
                <a:gridCol w="1015241">
                  <a:extLst>
                    <a:ext uri="{9D8B030D-6E8A-4147-A177-3AD203B41FA5}">
                      <a16:colId xmlns:a16="http://schemas.microsoft.com/office/drawing/2014/main" xmlns="" val="20002"/>
                    </a:ext>
                  </a:extLst>
                </a:gridCol>
                <a:gridCol w="1860540">
                  <a:extLst>
                    <a:ext uri="{9D8B030D-6E8A-4147-A177-3AD203B41FA5}">
                      <a16:colId xmlns:a16="http://schemas.microsoft.com/office/drawing/2014/main" xmlns="" val="20003"/>
                    </a:ext>
                  </a:extLst>
                </a:gridCol>
                <a:gridCol w="1692861">
                  <a:extLst>
                    <a:ext uri="{9D8B030D-6E8A-4147-A177-3AD203B41FA5}">
                      <a16:colId xmlns:a16="http://schemas.microsoft.com/office/drawing/2014/main" xmlns="" val="20004"/>
                    </a:ext>
                  </a:extLst>
                </a:gridCol>
                <a:gridCol w="3021496">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1.0</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19/10/2015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err="1" smtClean="0">
                          <a:solidFill>
                            <a:schemeClr val="dk1"/>
                          </a:solidFill>
                          <a:latin typeface="+mj-lt"/>
                          <a:ea typeface="Verdana" panose="020B0604030504040204" pitchFamily="34" charset="0"/>
                          <a:cs typeface="Verdana" panose="020B0604030504040204" pitchFamily="34" charset="0"/>
                        </a:rPr>
                        <a:t>Benji</a:t>
                      </a:r>
                      <a:r>
                        <a:rPr lang="es-ES_tradnl" sz="1200" b="1" kern="1200" dirty="0" smtClean="0">
                          <a:solidFill>
                            <a:schemeClr val="dk1"/>
                          </a:solidFill>
                          <a:latin typeface="+mj-lt"/>
                          <a:ea typeface="Verdana" panose="020B0604030504040204" pitchFamily="34" charset="0"/>
                          <a:cs typeface="Verdana" panose="020B0604030504040204" pitchFamily="34" charset="0"/>
                        </a:rPr>
                        <a:t> </a:t>
                      </a:r>
                      <a:r>
                        <a:rPr lang="es-ES_tradnl" sz="1200" b="1" kern="1200" dirty="0" err="1" smtClean="0">
                          <a:solidFill>
                            <a:schemeClr val="dk1"/>
                          </a:solidFill>
                          <a:latin typeface="+mj-lt"/>
                          <a:ea typeface="Verdana" panose="020B0604030504040204" pitchFamily="34" charset="0"/>
                          <a:cs typeface="Verdana" panose="020B0604030504040204" pitchFamily="34" charset="0"/>
                        </a:rPr>
                        <a:t>Santillan</a:t>
                      </a:r>
                      <a:r>
                        <a:rPr lang="es-ES_tradnl" sz="1200" b="1" kern="1200" dirty="0" smtClean="0">
                          <a:solidFill>
                            <a:schemeClr val="dk1"/>
                          </a:solidFill>
                          <a:latin typeface="+mj-lt"/>
                          <a:ea typeface="Verdana" panose="020B0604030504040204" pitchFamily="34" charset="0"/>
                          <a:cs typeface="Verdana" panose="020B0604030504040204" pitchFamily="34" charset="0"/>
                        </a:rPr>
                        <a:t> Torres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Roger Apaéstegui</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19/11/2015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err="1" smtClean="0">
                          <a:solidFill>
                            <a:schemeClr val="dk1"/>
                          </a:solidFill>
                          <a:latin typeface="+mj-lt"/>
                          <a:ea typeface="Verdana" panose="020B0604030504040204" pitchFamily="34" charset="0"/>
                          <a:cs typeface="Verdana" panose="020B0604030504040204" pitchFamily="34" charset="0"/>
                        </a:rPr>
                        <a:t>Benji</a:t>
                      </a:r>
                      <a:r>
                        <a:rPr lang="es-ES_tradnl" sz="1200" b="1" kern="1200" dirty="0" smtClean="0">
                          <a:solidFill>
                            <a:schemeClr val="dk1"/>
                          </a:solidFill>
                          <a:latin typeface="+mj-lt"/>
                          <a:ea typeface="Verdana" panose="020B0604030504040204" pitchFamily="34" charset="0"/>
                          <a:cs typeface="Verdana" panose="020B0604030504040204" pitchFamily="34" charset="0"/>
                        </a:rPr>
                        <a:t> </a:t>
                      </a:r>
                      <a:r>
                        <a:rPr lang="es-ES_tradnl" sz="1200" b="1" kern="1200" dirty="0" err="1" smtClean="0">
                          <a:solidFill>
                            <a:schemeClr val="dk1"/>
                          </a:solidFill>
                          <a:latin typeface="+mj-lt"/>
                          <a:ea typeface="Verdana" panose="020B0604030504040204" pitchFamily="34" charset="0"/>
                          <a:cs typeface="Verdana" panose="020B0604030504040204" pitchFamily="34" charset="0"/>
                        </a:rPr>
                        <a:t>Santillan</a:t>
                      </a:r>
                      <a:r>
                        <a:rPr lang="es-ES_tradnl" sz="1200" b="1" kern="1200" dirty="0" smtClean="0">
                          <a:solidFill>
                            <a:schemeClr val="dk1"/>
                          </a:solidFill>
                          <a:latin typeface="+mj-lt"/>
                          <a:ea typeface="Verdana" panose="020B0604030504040204" pitchFamily="34" charset="0"/>
                          <a:cs typeface="Verdana" panose="020B0604030504040204" pitchFamily="34" charset="0"/>
                        </a:rPr>
                        <a:t> Torres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Revisado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Roger Apaéstegui</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PQA_V1.0_2015</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293738"/>
            <a:ext cx="8572203" cy="4943574"/>
          </a:xfrm>
        </p:spPr>
        <p:txBody>
          <a:bodyPr>
            <a:noAutofit/>
          </a:bodyPr>
          <a:lstStyle/>
          <a:p>
            <a:pPr algn="just"/>
            <a:r>
              <a:rPr lang="es-PE" sz="2500" b="1" dirty="0">
                <a:solidFill>
                  <a:schemeClr val="tx1"/>
                </a:solidFill>
              </a:rPr>
              <a:t>Objetivo:</a:t>
            </a:r>
          </a:p>
          <a:p>
            <a:pPr algn="just"/>
            <a:r>
              <a:rPr lang="es-PE" sz="2500" dirty="0">
                <a:solidFill>
                  <a:schemeClr val="tx1"/>
                </a:solidFill>
              </a:rPr>
              <a:t>Definir </a:t>
            </a:r>
            <a:r>
              <a:rPr lang="es-PE" sz="2500" dirty="0" smtClean="0">
                <a:solidFill>
                  <a:schemeClr val="tx1"/>
                </a:solidFill>
              </a:rPr>
              <a:t>y establecer las actividades de aseguramiento de calidad a realizar, que asegure que el producto UTP-GPS-ALARM de </a:t>
            </a:r>
            <a:r>
              <a:rPr lang="es-PE" sz="2500" dirty="0" smtClean="0">
                <a:solidFill>
                  <a:schemeClr val="tx1"/>
                </a:solidFill>
              </a:rPr>
              <a:t>EBR-SOFT </a:t>
            </a:r>
            <a:r>
              <a:rPr lang="es-PE" sz="2500" dirty="0" smtClean="0">
                <a:solidFill>
                  <a:schemeClr val="tx1"/>
                </a:solidFill>
              </a:rPr>
              <a:t>cumpla con los estándares de calidad establecidos con la metodología CMMI Nivel 2</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smtClean="0">
                <a:solidFill>
                  <a:schemeClr val="tx1"/>
                </a:solidFill>
              </a:rPr>
              <a:t>Esta gestión se aplica para los entregables pertenecientes al proyecto UTP-GPS-ALARM desarrollado por </a:t>
            </a:r>
            <a:r>
              <a:rPr lang="es-PE" sz="2500" dirty="0" smtClean="0">
                <a:solidFill>
                  <a:schemeClr val="tx1"/>
                </a:solidFill>
              </a:rPr>
              <a:t>EBR-SOFT</a:t>
            </a:r>
            <a:r>
              <a:rPr lang="es-PE" sz="2500" dirty="0" smtClean="0">
                <a:solidFill>
                  <a:schemeClr val="tx1"/>
                </a:solidFill>
              </a:rPr>
              <a:t>.</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6651729"/>
              </p:ext>
            </p:extLst>
          </p:nvPr>
        </p:nvGraphicFramePr>
        <p:xfrm>
          <a:off x="395536" y="332656"/>
          <a:ext cx="8424936" cy="4608512"/>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xmlns="" val="20000"/>
                    </a:ext>
                  </a:extLst>
                </a:gridCol>
                <a:gridCol w="1741244">
                  <a:extLst>
                    <a:ext uri="{9D8B030D-6E8A-4147-A177-3AD203B41FA5}">
                      <a16:colId xmlns:a16="http://schemas.microsoft.com/office/drawing/2014/main" xmlns="" val="20001"/>
                    </a:ext>
                  </a:extLst>
                </a:gridCol>
                <a:gridCol w="6324014">
                  <a:extLst>
                    <a:ext uri="{9D8B030D-6E8A-4147-A177-3AD203B41FA5}">
                      <a16:colId xmlns:a16="http://schemas.microsoft.com/office/drawing/2014/main" xmlns="" val="20002"/>
                    </a:ext>
                  </a:extLst>
                </a:gridCol>
              </a:tblGrid>
              <a:tr h="513034">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EBR-SOFT</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Empresa desarrolladora</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dirty="0" smtClean="0">
                          <a:solidFill>
                            <a:schemeClr val="dk1"/>
                          </a:solidFill>
                          <a:latin typeface="+mj-lt"/>
                          <a:ea typeface="Verdana" panose="020B0604030504040204" pitchFamily="34" charset="0"/>
                          <a:cs typeface="Verdana" panose="020B0604030504040204" pitchFamily="34" charset="0"/>
                        </a:rPr>
                        <a:t>de Software encargada del</a:t>
                      </a:r>
                      <a:r>
                        <a:rPr lang="es-PE" sz="1300" kern="1200" baseline="0" dirty="0" smtClean="0">
                          <a:solidFill>
                            <a:schemeClr val="dk1"/>
                          </a:solidFill>
                          <a:latin typeface="+mj-lt"/>
                          <a:ea typeface="Verdana" panose="020B0604030504040204" pitchFamily="34" charset="0"/>
                          <a:cs typeface="Verdana" panose="020B0604030504040204" pitchFamily="34" charset="0"/>
                        </a:rPr>
                        <a:t> desarrollo del </a:t>
                      </a:r>
                      <a:r>
                        <a:rPr lang="es-PE" sz="1300" kern="1200" dirty="0" smtClean="0">
                          <a:solidFill>
                            <a:schemeClr val="dk1"/>
                          </a:solidFill>
                          <a:latin typeface="+mj-lt"/>
                          <a:ea typeface="Verdana" panose="020B0604030504040204" pitchFamily="34" charset="0"/>
                          <a:cs typeface="Verdana" panose="020B0604030504040204" pitchFamily="34" charset="0"/>
                        </a:rPr>
                        <a:t>proyecto</a:t>
                      </a:r>
                      <a:r>
                        <a:rPr lang="es-PE" sz="1300" kern="1200" baseline="0" dirty="0" smtClean="0">
                          <a:solidFill>
                            <a:schemeClr val="dk1"/>
                          </a:solidFill>
                          <a:latin typeface="+mj-lt"/>
                          <a:ea typeface="Verdana" panose="020B0604030504040204" pitchFamily="34" charset="0"/>
                          <a:cs typeface="Verdana" panose="020B0604030504040204" pitchFamily="34" charset="0"/>
                        </a:rPr>
                        <a:t> UTP-GPS-ALARM</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1"/>
                  </a:ext>
                </a:extLst>
              </a:tr>
              <a:tr h="802999">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Proceso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Conjunto de actividades, métodos,</a:t>
                      </a:r>
                      <a:r>
                        <a:rPr lang="es-ES" sz="1300" kern="1200" baseline="0" dirty="0" smtClean="0">
                          <a:solidFill>
                            <a:schemeClr val="dk1"/>
                          </a:solidFill>
                          <a:latin typeface="+mj-lt"/>
                          <a:ea typeface="Verdana" panose="020B0604030504040204" pitchFamily="34" charset="0"/>
                          <a:cs typeface="Verdana" panose="020B0604030504040204" pitchFamily="34" charset="0"/>
                        </a:rPr>
                        <a:t> prácticas y transformaciones que las personas usan con un propósito específico, y que a partir de ciertas entradas generan productos o servicios de salida.</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2"/>
                  </a:ext>
                </a:extLst>
              </a:tr>
              <a:tr h="814333">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Unidad de trabajo sujeto a Revisiones de QA, las cuales son ejecutadas por </a:t>
                      </a:r>
                      <a:r>
                        <a:rPr lang="es-PE" sz="1300" kern="1200" dirty="0" smtClean="0">
                          <a:solidFill>
                            <a:schemeClr val="dk1"/>
                          </a:solidFill>
                          <a:latin typeface="+mj-lt"/>
                          <a:ea typeface="Verdana" panose="020B0604030504040204" pitchFamily="34" charset="0"/>
                          <a:cs typeface="Verdana" panose="020B0604030504040204" pitchFamily="34" charset="0"/>
                        </a:rPr>
                        <a:t>EBR-SOFT</a:t>
                      </a:r>
                      <a:r>
                        <a:rPr lang="es-PE" sz="1300" kern="1200" dirty="0" smtClean="0">
                          <a:solidFill>
                            <a:schemeClr val="dk1"/>
                          </a:solidFill>
                          <a:latin typeface="+mj-lt"/>
                          <a:ea typeface="Verdana" panose="020B0604030504040204" pitchFamily="34" charset="0"/>
                          <a:cs typeface="Verdana" panose="020B0604030504040204" pitchFamily="34" charset="0"/>
                        </a:rPr>
                        <a:t>.</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3"/>
                  </a:ext>
                </a:extLst>
              </a:tr>
              <a:tr h="71993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QA</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Aseguramiento de Calidad</a:t>
                      </a:r>
                    </a:p>
                  </a:txBody>
                  <a:tcPr marT="45713" marB="45713" anchor="ctr" horzOverflow="overflow"/>
                </a:tc>
                <a:extLst>
                  <a:ext uri="{0D108BD9-81ED-4DB2-BD59-A6C34878D82A}">
                    <a16:rowId xmlns:a16="http://schemas.microsoft.com/office/drawing/2014/main" xmlns="" val="10004"/>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NC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No Conformidades encontradas en la Revisión de Calidad de los artefactos</a:t>
                      </a:r>
                      <a:r>
                        <a:rPr lang="es-ES" sz="1300" kern="1200" baseline="0" dirty="0" smtClean="0">
                          <a:solidFill>
                            <a:schemeClr val="dk1"/>
                          </a:solidFill>
                          <a:latin typeface="+mj-lt"/>
                          <a:ea typeface="Verdana" panose="020B0604030504040204" pitchFamily="34" charset="0"/>
                          <a:cs typeface="Verdana" panose="020B0604030504040204" pitchFamily="34" charset="0"/>
                        </a:rPr>
                        <a:t> y producto de </a:t>
                      </a:r>
                      <a:r>
                        <a:rPr lang="es-ES" sz="1300" kern="1200" baseline="0" dirty="0" smtClean="0">
                          <a:solidFill>
                            <a:schemeClr val="dk1"/>
                          </a:solidFill>
                          <a:latin typeface="+mj-lt"/>
                          <a:ea typeface="Verdana" panose="020B0604030504040204" pitchFamily="34" charset="0"/>
                          <a:cs typeface="Verdana" panose="020B0604030504040204" pitchFamily="34" charset="0"/>
                        </a:rPr>
                        <a:t>EBR </a:t>
                      </a:r>
                      <a:r>
                        <a:rPr lang="es-ES" sz="1300" kern="1200" baseline="0" dirty="0" smtClean="0">
                          <a:solidFill>
                            <a:schemeClr val="dk1"/>
                          </a:solidFill>
                          <a:latin typeface="+mj-lt"/>
                          <a:ea typeface="Verdana" panose="020B0604030504040204" pitchFamily="34" charset="0"/>
                          <a:cs typeface="Verdana" panose="020B0604030504040204" pitchFamily="34" charset="0"/>
                        </a:rPr>
                        <a:t>SOFT</a:t>
                      </a:r>
                      <a:r>
                        <a:rPr lang="es-ES" sz="1300" kern="1200" dirty="0" smtClean="0">
                          <a:solidFill>
                            <a:schemeClr val="dk1"/>
                          </a:solidFill>
                          <a:latin typeface="+mj-lt"/>
                          <a:ea typeface="Verdana" panose="020B0604030504040204" pitchFamily="34" charset="0"/>
                          <a:cs typeface="Verdana" panose="020B0604030504040204" pitchFamily="34" charset="0"/>
                        </a:rPr>
                        <a:t>.</a:t>
                      </a:r>
                    </a:p>
                  </a:txBody>
                  <a:tcPr marT="45713" marB="45713" anchor="ctr" horzOverflow="overflow"/>
                </a:tc>
                <a:extLst>
                  <a:ext uri="{0D108BD9-81ED-4DB2-BD59-A6C34878D82A}">
                    <a16:rowId xmlns:a16="http://schemas.microsoft.com/office/drawing/2014/main" xmlns="" val="10005"/>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12/11/2015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261789740"/>
              </p:ext>
            </p:extLst>
          </p:nvPr>
        </p:nvGraphicFramePr>
        <p:xfrm>
          <a:off x="251520" y="213618"/>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PQA_V1.1_2015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12/11/2015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2126</TotalTime>
  <Words>1910</Words>
  <Application>Microsoft Office PowerPoint</Application>
  <PresentationFormat>Presentación en pantalla (4:3)</PresentationFormat>
  <Paragraphs>422</Paragraphs>
  <Slides>31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Arial Black</vt:lpstr>
      <vt:lpstr>Calibri</vt:lpstr>
      <vt:lpstr>Century Gothic</vt:lpstr>
      <vt:lpstr>Courier New</vt:lpstr>
      <vt:lpstr>Palatino Linotype</vt:lpstr>
      <vt:lpstr>Verdana</vt:lpstr>
      <vt:lpstr>Ejecutivo</vt:lpstr>
      <vt:lpstr>Presentación de PowerPoint</vt:lpstr>
      <vt:lpstr>PQA  PROCESO DE ASEGURAMIENTO DE LA CALIDAD</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ASEGURAMIENTO DE LA CALIDAD</vt:lpstr>
      <vt:lpstr>Presentación de PowerPoint</vt:lpstr>
      <vt:lpstr>Presentación de PowerPoint</vt:lpstr>
      <vt:lpstr>ACTIVIDADES DEL SUBPROCESO DE EJECUCIÓN DE PLAN DE QA</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DEL SUBPROCESO ELABORACIÓN DE INFORME DE RESULTADOS QA</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Perochena</cp:lastModifiedBy>
  <cp:revision>145</cp:revision>
  <dcterms:created xsi:type="dcterms:W3CDTF">2012-12-16T23:58:08Z</dcterms:created>
  <dcterms:modified xsi:type="dcterms:W3CDTF">2015-12-12T05:02:26Z</dcterms:modified>
</cp:coreProperties>
</file>