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30" r:id="rId17"/>
    <p:sldId id="322" r:id="rId18"/>
    <p:sldId id="324" r:id="rId19"/>
    <p:sldId id="323" r:id="rId20"/>
    <p:sldId id="325" r:id="rId21"/>
    <p:sldId id="326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0" autoAdjust="0"/>
    <p:restoredTop sz="94660"/>
  </p:normalViewPr>
  <p:slideViewPr>
    <p:cSldViewPr>
      <p:cViewPr>
        <p:scale>
          <a:sx n="75" d="100"/>
          <a:sy n="75" d="100"/>
        </p:scale>
        <p:origin x="20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Expone los requerimientos definidos con la finalidad de obtener aprobación del Proveedor de requerimientos.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18/10/2015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PGREQM_V1.0_2015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85512" y="2348113"/>
            <a:ext cx="2491958" cy="3672221"/>
            <a:chOff x="628994" y="2124352"/>
            <a:chExt cx="3106153" cy="3672221"/>
          </a:xfrm>
        </p:grpSpPr>
        <p:cxnSp>
          <p:nvCxnSpPr>
            <p:cNvPr id="12" name="AutoShape 10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1288992" y="2582797"/>
              <a:ext cx="2" cy="26240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628994" y="4066897"/>
              <a:ext cx="1319580" cy="1729676"/>
              <a:chOff x="-265" y="2157"/>
              <a:chExt cx="528" cy="608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-265" y="2314"/>
                <a:ext cx="528" cy="2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 smtClean="0"/>
                  <a:t>Solicitar cambio formal</a:t>
                </a:r>
                <a:endParaRPr lang="es-ES" altLang="es-PE" sz="11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-265" y="2157"/>
                <a:ext cx="528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Proveedor de Cambios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-265" y="2517"/>
                <a:ext cx="528" cy="24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2390482" y="2124352"/>
              <a:ext cx="1344665" cy="1720215"/>
              <a:chOff x="1218" y="1466"/>
              <a:chExt cx="497" cy="61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1218" y="1623"/>
                <a:ext cx="497" cy="2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Informar impacto por evaluar</a:t>
                </a:r>
                <a:endParaRPr lang="es-ES" altLang="es-PE" sz="11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1218" y="1466"/>
                <a:ext cx="497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100" b="1" dirty="0">
                    <a:solidFill>
                      <a:schemeClr val="bg1"/>
                    </a:solidFill>
                  </a:rPr>
                  <a:t>(2) 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</a:rPr>
                  <a:t>Analista Funcional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1218" y="1824"/>
                <a:ext cx="497" cy="260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Plantilla de solicitud de cambio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41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4243" y="1841827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82801" y="2344893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638564" y="3068960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204"/>
          <p:cNvSpPr>
            <a:spLocks noChangeArrowheads="1"/>
          </p:cNvSpPr>
          <p:nvPr/>
        </p:nvSpPr>
        <p:spPr bwMode="auto">
          <a:xfrm>
            <a:off x="207043" y="3666510"/>
            <a:ext cx="1415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PLAN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3087565" y="2483625"/>
            <a:ext cx="1314312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Evaluar </a:t>
            </a:r>
            <a:r>
              <a:rPr lang="es-PE" altLang="es-PE" sz="1000" b="1" dirty="0"/>
              <a:t>solicitud de cambio?</a:t>
            </a:r>
            <a:endParaRPr lang="es-ES" altLang="es-PE" sz="1000" b="1" dirty="0"/>
          </a:p>
        </p:txBody>
      </p:sp>
      <p:cxnSp>
        <p:nvCxnSpPr>
          <p:cNvPr id="63" name="AutoShape 166"/>
          <p:cNvCxnSpPr>
            <a:cxnSpLocks noChangeShapeType="1"/>
            <a:stCxn id="44" idx="2"/>
            <a:endCxn id="36" idx="0"/>
          </p:cNvCxnSpPr>
          <p:nvPr/>
        </p:nvCxnSpPr>
        <p:spPr bwMode="auto">
          <a:xfrm flipH="1">
            <a:off x="914839" y="4005064"/>
            <a:ext cx="167" cy="285594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131"/>
          <p:cNvCxnSpPr>
            <a:cxnSpLocks noChangeShapeType="1"/>
            <a:stCxn id="32" idx="3"/>
            <a:endCxn id="45" idx="1"/>
          </p:cNvCxnSpPr>
          <p:nvPr/>
        </p:nvCxnSpPr>
        <p:spPr bwMode="auto">
          <a:xfrm>
            <a:off x="2877470" y="3071829"/>
            <a:ext cx="210095" cy="90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161"/>
          <p:cNvSpPr>
            <a:spLocks noChangeArrowheads="1"/>
          </p:cNvSpPr>
          <p:nvPr/>
        </p:nvSpPr>
        <p:spPr bwMode="auto">
          <a:xfrm>
            <a:off x="4637510" y="279420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Evaluar impacto del cambio</a:t>
            </a:r>
            <a:endParaRPr lang="es-ES" altLang="es-PE" sz="1100" b="1" dirty="0"/>
          </a:p>
        </p:txBody>
      </p:sp>
      <p:sp>
        <p:nvSpPr>
          <p:cNvPr id="77" name="Rectangle 162"/>
          <p:cNvSpPr>
            <a:spLocks noChangeArrowheads="1"/>
          </p:cNvSpPr>
          <p:nvPr/>
        </p:nvSpPr>
        <p:spPr bwMode="auto">
          <a:xfrm>
            <a:off x="4637510" y="235719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(3) Analista de Calidad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4637510" y="335090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Matriz de Trazabilidad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79" name="AutoShape 131"/>
          <p:cNvCxnSpPr>
            <a:cxnSpLocks noChangeShapeType="1"/>
            <a:stCxn id="45" idx="3"/>
            <a:endCxn id="76" idx="1"/>
          </p:cNvCxnSpPr>
          <p:nvPr/>
        </p:nvCxnSpPr>
        <p:spPr bwMode="auto">
          <a:xfrm>
            <a:off x="4401877" y="3080904"/>
            <a:ext cx="235633" cy="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97"/>
          <p:cNvCxnSpPr>
            <a:cxnSpLocks noChangeShapeType="1"/>
            <a:stCxn id="35" idx="3"/>
            <a:endCxn id="32" idx="1"/>
          </p:cNvCxnSpPr>
          <p:nvPr/>
        </p:nvCxnSpPr>
        <p:spPr bwMode="auto">
          <a:xfrm flipV="1">
            <a:off x="1444165" y="3071829"/>
            <a:ext cx="354527" cy="195707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197"/>
          <p:cNvCxnSpPr>
            <a:cxnSpLocks noChangeShapeType="1"/>
            <a:stCxn id="45" idx="2"/>
            <a:endCxn id="137" idx="1"/>
          </p:cNvCxnSpPr>
          <p:nvPr/>
        </p:nvCxnSpPr>
        <p:spPr bwMode="auto">
          <a:xfrm rot="16200000" flipH="1">
            <a:off x="5187613" y="2235289"/>
            <a:ext cx="1087563" cy="3973347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" name="AutoShape 24"/>
          <p:cNvSpPr>
            <a:spLocks noChangeArrowheads="1"/>
          </p:cNvSpPr>
          <p:nvPr/>
        </p:nvSpPr>
        <p:spPr bwMode="auto">
          <a:xfrm>
            <a:off x="5873351" y="2483624"/>
            <a:ext cx="1434953" cy="1194557"/>
          </a:xfrm>
          <a:prstGeom prst="diamond">
            <a:avLst/>
          </a:prstGeom>
          <a:noFill/>
          <a:ln w="25400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PE" altLang="es-PE" sz="1000" b="1" dirty="0" smtClean="0"/>
              <a:t>Aprueba Solicitud de </a:t>
            </a:r>
            <a:r>
              <a:rPr lang="es-PE" altLang="es-PE" sz="1000" b="1" dirty="0"/>
              <a:t>cambio?</a:t>
            </a:r>
            <a:endParaRPr lang="es-ES" altLang="es-PE" sz="1000" b="1" dirty="0"/>
          </a:p>
        </p:txBody>
      </p:sp>
      <p:cxnSp>
        <p:nvCxnSpPr>
          <p:cNvPr id="108" name="AutoShape 131"/>
          <p:cNvCxnSpPr>
            <a:cxnSpLocks noChangeShapeType="1"/>
            <a:stCxn id="76" idx="3"/>
            <a:endCxn id="107" idx="1"/>
          </p:cNvCxnSpPr>
          <p:nvPr/>
        </p:nvCxnSpPr>
        <p:spPr bwMode="auto">
          <a:xfrm flipV="1">
            <a:off x="5645622" y="3080903"/>
            <a:ext cx="227729" cy="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161"/>
          <p:cNvSpPr>
            <a:spLocks noChangeArrowheads="1"/>
          </p:cNvSpPr>
          <p:nvPr/>
        </p:nvSpPr>
        <p:spPr bwMode="auto">
          <a:xfrm>
            <a:off x="7491753" y="2798593"/>
            <a:ext cx="1008112" cy="573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s-ES" altLang="es-PE" sz="1100" b="1" dirty="0" smtClean="0"/>
              <a:t>Formalizar el cambio</a:t>
            </a:r>
            <a:endParaRPr lang="es-ES" altLang="es-PE" sz="1100" b="1" dirty="0"/>
          </a:p>
        </p:txBody>
      </p:sp>
      <p:sp>
        <p:nvSpPr>
          <p:cNvPr id="129" name="Rectangle 162"/>
          <p:cNvSpPr>
            <a:spLocks noChangeArrowheads="1"/>
          </p:cNvSpPr>
          <p:nvPr/>
        </p:nvSpPr>
        <p:spPr bwMode="auto">
          <a:xfrm>
            <a:off x="7491753" y="2361580"/>
            <a:ext cx="1008112" cy="44258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100" b="1" dirty="0" smtClean="0">
                <a:solidFill>
                  <a:schemeClr val="bg1"/>
                </a:solidFill>
              </a:rPr>
              <a:t>(4) Jefe de Proyecto</a:t>
            </a:r>
            <a:endParaRPr lang="es-ES" altLang="es-PE" sz="1100" b="1" dirty="0">
              <a:solidFill>
                <a:schemeClr val="bg1"/>
              </a:solidFill>
            </a:endParaRPr>
          </a:p>
        </p:txBody>
      </p:sp>
      <p:sp>
        <p:nvSpPr>
          <p:cNvPr id="130" name="Rectangle 163"/>
          <p:cNvSpPr>
            <a:spLocks noChangeArrowheads="1"/>
          </p:cNvSpPr>
          <p:nvPr/>
        </p:nvSpPr>
        <p:spPr bwMode="auto">
          <a:xfrm>
            <a:off x="7491753" y="3355296"/>
            <a:ext cx="1008112" cy="726499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93663" algn="ctr"/>
            <a:r>
              <a:rPr lang="es-PE" altLang="es-PE" sz="11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Acta de Reunión Interna</a:t>
            </a:r>
            <a:endParaRPr lang="es-PE" altLang="es-PE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32" name="AutoShape 131"/>
          <p:cNvCxnSpPr>
            <a:cxnSpLocks noChangeShapeType="1"/>
            <a:stCxn id="107" idx="3"/>
            <a:endCxn id="128" idx="1"/>
          </p:cNvCxnSpPr>
          <p:nvPr/>
        </p:nvCxnSpPr>
        <p:spPr bwMode="auto">
          <a:xfrm>
            <a:off x="7308304" y="3080903"/>
            <a:ext cx="183449" cy="439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2103" y="5645321"/>
            <a:ext cx="613784" cy="61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ctangle 109"/>
          <p:cNvSpPr>
            <a:spLocks noChangeArrowheads="1"/>
          </p:cNvSpPr>
          <p:nvPr/>
        </p:nvSpPr>
        <p:spPr bwMode="auto">
          <a:xfrm>
            <a:off x="7350661" y="6148387"/>
            <a:ext cx="1264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 DE GESTIÓN DEL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37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7718068" y="4449812"/>
            <a:ext cx="552882" cy="6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7236296" y="5081678"/>
            <a:ext cx="1516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REGISTRO DE REQUERIMIENTOS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cxnSp>
        <p:nvCxnSpPr>
          <p:cNvPr id="143" name="AutoShape 131"/>
          <p:cNvCxnSpPr>
            <a:cxnSpLocks noChangeShapeType="1"/>
            <a:stCxn id="130" idx="2"/>
            <a:endCxn id="137" idx="0"/>
          </p:cNvCxnSpPr>
          <p:nvPr/>
        </p:nvCxnSpPr>
        <p:spPr bwMode="auto">
          <a:xfrm flipH="1">
            <a:off x="7994509" y="4081795"/>
            <a:ext cx="1300" cy="36801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AutoShape 131"/>
          <p:cNvCxnSpPr>
            <a:cxnSpLocks noChangeShapeType="1"/>
            <a:stCxn id="138" idx="2"/>
            <a:endCxn id="135" idx="0"/>
          </p:cNvCxnSpPr>
          <p:nvPr/>
        </p:nvCxnSpPr>
        <p:spPr bwMode="auto">
          <a:xfrm>
            <a:off x="7994509" y="5420232"/>
            <a:ext cx="4486" cy="225089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197"/>
          <p:cNvCxnSpPr>
            <a:cxnSpLocks noChangeShapeType="1"/>
            <a:stCxn id="107" idx="2"/>
            <a:endCxn id="137" idx="1"/>
          </p:cNvCxnSpPr>
          <p:nvPr/>
        </p:nvCxnSpPr>
        <p:spPr bwMode="auto">
          <a:xfrm rot="16200000" flipH="1">
            <a:off x="6610666" y="3658343"/>
            <a:ext cx="1087564" cy="1127240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04"/>
          <p:cNvSpPr>
            <a:spLocks noChangeArrowheads="1"/>
          </p:cNvSpPr>
          <p:nvPr/>
        </p:nvSpPr>
        <p:spPr bwMode="auto">
          <a:xfrm>
            <a:off x="4311050" y="2892740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0" name="Rectangle 204"/>
          <p:cNvSpPr>
            <a:spLocks noChangeArrowheads="1"/>
          </p:cNvSpPr>
          <p:nvPr/>
        </p:nvSpPr>
        <p:spPr bwMode="auto">
          <a:xfrm>
            <a:off x="7121524" y="2875619"/>
            <a:ext cx="4046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SI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1" name="Rectangle 204"/>
          <p:cNvSpPr>
            <a:spLocks noChangeArrowheads="1"/>
          </p:cNvSpPr>
          <p:nvPr/>
        </p:nvSpPr>
        <p:spPr bwMode="auto">
          <a:xfrm>
            <a:off x="3707904" y="3703752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62" name="Rectangle 204"/>
          <p:cNvSpPr>
            <a:spLocks noChangeArrowheads="1"/>
          </p:cNvSpPr>
          <p:nvPr/>
        </p:nvSpPr>
        <p:spPr bwMode="auto">
          <a:xfrm>
            <a:off x="6535085" y="3726918"/>
            <a:ext cx="404671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NO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02449"/>
              </p:ext>
            </p:extLst>
          </p:nvPr>
        </p:nvGraphicFramePr>
        <p:xfrm>
          <a:off x="179512" y="813803"/>
          <a:ext cx="8784977" cy="51938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368152"/>
                <a:gridCol w="3528392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recepciona los requerimientos emitidos, y 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la solicitud de cambio en la Plantilla de Registro de Cambios a Requerimientos.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Plantilla: 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Estimar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 es el impacto en los planes de trabajo vigentes por la actividad de evaluación de impacto de un cambio, antes de realizar la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evaluación.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Plantilla: 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Cambios a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actividad refleja lo que el canal autorizado decide para aprobar la evaluación del impacto del cambio con respecto a una Solicitud de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Cambio.</a:t>
                      </a:r>
                    </a:p>
                    <a:p>
                      <a:pPr marL="171450" marR="0" lvl="0" indent="-17145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Acta de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54803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Matriz de Trazabilidad a Documentos</a:t>
                      </a: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Acta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Reunión Interna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Volatilidad </a:t>
            </a:r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95936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Leonardo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Apaestegui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Ortega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(Jefe de Proyecto)</a:t>
                      </a: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10/18/2015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70679485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PGREQM_V1.0_2015</a:t>
            </a:r>
            <a:endParaRPr lang="en-US" dirty="0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10/18/2015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2143</TotalTime>
  <Words>1057</Words>
  <Application>Microsoft Office PowerPoint</Application>
  <PresentationFormat>Presentación en pantalla (4:3)</PresentationFormat>
  <Paragraphs>268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137</cp:revision>
  <dcterms:created xsi:type="dcterms:W3CDTF">2012-12-16T23:58:08Z</dcterms:created>
  <dcterms:modified xsi:type="dcterms:W3CDTF">2015-10-18T22:01:37Z</dcterms:modified>
</cp:coreProperties>
</file>