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56" r:id="rId2"/>
    <p:sldId id="296" r:id="rId3"/>
    <p:sldId id="286" r:id="rId4"/>
    <p:sldId id="294" r:id="rId5"/>
    <p:sldId id="257" r:id="rId6"/>
    <p:sldId id="297" r:id="rId7"/>
    <p:sldId id="298" r:id="rId8"/>
    <p:sldId id="299" r:id="rId9"/>
    <p:sldId id="300" r:id="rId10"/>
    <p:sldId id="301" r:id="rId11"/>
    <p:sldId id="302" r:id="rId12"/>
    <p:sldId id="303" r:id="rId13"/>
    <p:sldId id="304" r:id="rId14"/>
    <p:sldId id="305" r:id="rId15"/>
    <p:sldId id="306" r:id="rId16"/>
    <p:sldId id="307" r:id="rId17"/>
    <p:sldId id="308" r:id="rId18"/>
    <p:sldId id="309" r:id="rId19"/>
    <p:sldId id="310" r:id="rId20"/>
    <p:sldId id="311" r:id="rId21"/>
    <p:sldId id="328" r:id="rId22"/>
    <p:sldId id="313" r:id="rId23"/>
    <p:sldId id="314" r:id="rId24"/>
    <p:sldId id="329" r:id="rId25"/>
    <p:sldId id="316" r:id="rId26"/>
    <p:sldId id="317" r:id="rId27"/>
    <p:sldId id="318" r:id="rId28"/>
    <p:sldId id="319" r:id="rId29"/>
    <p:sldId id="320" r:id="rId30"/>
    <p:sldId id="321" r:id="rId31"/>
    <p:sldId id="322" r:id="rId32"/>
    <p:sldId id="324" r:id="rId33"/>
    <p:sldId id="323" r:id="rId34"/>
    <p:sldId id="325" r:id="rId35"/>
    <p:sldId id="326" r:id="rId36"/>
    <p:sldId id="327"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Estilo medio 2 - Énfasis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A488322-F2BA-4B5B-9748-0D474271808F}" styleName="Estilo medio 3 - Énfasis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10A1B5D5-9B99-4C35-A422-299274C87663}" styleName="Estilo medio 1 - Énfasis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68D230F3-CF80-4859-8CE7-A43EE81993B5}" styleName="Estilo claro 1 - Acento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7" autoAdjust="0"/>
    <p:restoredTop sz="94660"/>
  </p:normalViewPr>
  <p:slideViewPr>
    <p:cSldViewPr>
      <p:cViewPr varScale="1">
        <p:scale>
          <a:sx n="92" d="100"/>
          <a:sy n="92" d="100"/>
        </p:scale>
        <p:origin x="1374"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C797779-C81B-43F3-8423-A700598B2677}" type="doc">
      <dgm:prSet loTypeId="urn:microsoft.com/office/officeart/2005/8/layout/vList5" loCatId="list" qsTypeId="urn:microsoft.com/office/officeart/2005/8/quickstyle/simple1" qsCatId="simple" csTypeId="urn:microsoft.com/office/officeart/2005/8/colors/accent0_3" csCatId="mainScheme" phldr="1"/>
      <dgm:spPr/>
      <dgm:t>
        <a:bodyPr/>
        <a:lstStyle/>
        <a:p>
          <a:endParaRPr lang="es-PE"/>
        </a:p>
      </dgm:t>
    </dgm:pt>
    <dgm:pt modelId="{6B39907D-F20D-4C28-BC3D-FE4D86D767F5}">
      <dgm:prSet phldrT="[Texto]" custT="1"/>
      <dgm:spPr/>
      <dgm:t>
        <a:bodyPr/>
        <a:lstStyle/>
        <a:p>
          <a:r>
            <a:rPr lang="es-ES" sz="1600" b="1" dirty="0" smtClean="0">
              <a:effectLst>
                <a:outerShdw blurRad="38100" dist="38100" dir="2700000" algn="tl">
                  <a:srgbClr val="000000">
                    <a:alpha val="43137"/>
                  </a:srgbClr>
                </a:outerShdw>
              </a:effectLst>
            </a:rPr>
            <a:t>Gestor de la Demanda “Cliente”</a:t>
          </a:r>
          <a:endParaRPr lang="es-PE" sz="1600" b="1" dirty="0">
            <a:effectLst>
              <a:outerShdw blurRad="38100" dist="38100" dir="2700000" algn="tl">
                <a:srgbClr val="000000">
                  <a:alpha val="43137"/>
                </a:srgbClr>
              </a:outerShdw>
            </a:effectLst>
          </a:endParaRPr>
        </a:p>
      </dgm:t>
    </dgm:pt>
    <dgm:pt modelId="{748BEFB8-AE60-490B-8488-0A00E0B45F02}" type="parTrans" cxnId="{DECB9C99-8048-42E7-9287-9E2696B41CBE}">
      <dgm:prSet/>
      <dgm:spPr/>
      <dgm:t>
        <a:bodyPr/>
        <a:lstStyle/>
        <a:p>
          <a:endParaRPr lang="es-PE"/>
        </a:p>
      </dgm:t>
    </dgm:pt>
    <dgm:pt modelId="{2284A0CD-EB66-4B22-8455-0956E716E68E}" type="sibTrans" cxnId="{DECB9C99-8048-42E7-9287-9E2696B41CBE}">
      <dgm:prSet/>
      <dgm:spPr/>
      <dgm:t>
        <a:bodyPr/>
        <a:lstStyle/>
        <a:p>
          <a:endParaRPr lang="es-PE"/>
        </a:p>
      </dgm:t>
    </dgm:pt>
    <dgm:pt modelId="{E3D32605-2223-480D-B69E-759FB6DB1567}">
      <dgm:prSet phldrT="[Texto]" custT="1"/>
      <dgm:spPr/>
      <dgm:t>
        <a:bodyPr/>
        <a:lstStyle/>
        <a:p>
          <a:pPr algn="just"/>
          <a:r>
            <a:rPr lang="es-ES" altLang="es-PE" sz="1300" dirty="0" smtClean="0">
              <a:solidFill>
                <a:schemeClr val="tx1"/>
              </a:solidFill>
              <a:latin typeface="+mj-lt"/>
            </a:rPr>
            <a:t>Revisa y aprueba el Plan de Gestión del Proyecto</a:t>
          </a:r>
          <a:endParaRPr lang="es-PE" sz="1300" dirty="0">
            <a:solidFill>
              <a:schemeClr val="tx1"/>
            </a:solidFill>
            <a:latin typeface="+mj-lt"/>
          </a:endParaRPr>
        </a:p>
      </dgm:t>
    </dgm:pt>
    <dgm:pt modelId="{97ADC7D8-32DF-4CAB-9261-5C1B54988A31}" type="parTrans" cxnId="{5B407760-515A-40BF-8E5F-96EEA7E9966A}">
      <dgm:prSet/>
      <dgm:spPr/>
      <dgm:t>
        <a:bodyPr/>
        <a:lstStyle/>
        <a:p>
          <a:endParaRPr lang="es-PE"/>
        </a:p>
      </dgm:t>
    </dgm:pt>
    <dgm:pt modelId="{59122947-FA5D-44A6-9920-F97B0E2507F3}" type="sibTrans" cxnId="{5B407760-515A-40BF-8E5F-96EEA7E9966A}">
      <dgm:prSet/>
      <dgm:spPr/>
      <dgm:t>
        <a:bodyPr/>
        <a:lstStyle/>
        <a:p>
          <a:endParaRPr lang="es-PE"/>
        </a:p>
      </dgm:t>
    </dgm:pt>
    <dgm:pt modelId="{2DA36621-5AD9-43CE-974E-D6F11CA97388}">
      <dgm:prSet phldrT="[Texto]" custT="1"/>
      <dgm:spPr/>
      <dgm:t>
        <a:bodyPr/>
        <a:lstStyle/>
        <a:p>
          <a:r>
            <a:rPr lang="es-ES" sz="1600" b="1" dirty="0" smtClean="0">
              <a:effectLst>
                <a:outerShdw blurRad="38100" dist="38100" dir="2700000" algn="tl">
                  <a:srgbClr val="000000">
                    <a:alpha val="43137"/>
                  </a:srgbClr>
                </a:outerShdw>
              </a:effectLst>
            </a:rPr>
            <a:t>Jefe de Proyecto</a:t>
          </a:r>
        </a:p>
        <a:p>
          <a:r>
            <a:rPr lang="es-ES" sz="1600" b="1" dirty="0" smtClean="0">
              <a:effectLst>
                <a:outerShdw blurRad="38100" dist="38100" dir="2700000" algn="tl">
                  <a:srgbClr val="000000">
                    <a:alpha val="43137"/>
                  </a:srgbClr>
                </a:outerShdw>
              </a:effectLst>
            </a:rPr>
            <a:t>EJR-SOFT</a:t>
          </a:r>
          <a:endParaRPr lang="es-PE" sz="1600" b="1" dirty="0">
            <a:effectLst>
              <a:outerShdw blurRad="38100" dist="38100" dir="2700000" algn="tl">
                <a:srgbClr val="000000">
                  <a:alpha val="43137"/>
                </a:srgbClr>
              </a:outerShdw>
            </a:effectLst>
          </a:endParaRPr>
        </a:p>
      </dgm:t>
    </dgm:pt>
    <dgm:pt modelId="{A13BD8B3-D15A-4AE1-B5DC-A23D683691CC}" type="parTrans" cxnId="{039ADF45-69CB-48DA-861A-F9B3C049FF7F}">
      <dgm:prSet/>
      <dgm:spPr/>
      <dgm:t>
        <a:bodyPr/>
        <a:lstStyle/>
        <a:p>
          <a:endParaRPr lang="es-PE"/>
        </a:p>
      </dgm:t>
    </dgm:pt>
    <dgm:pt modelId="{7F85B649-8D87-4C46-8400-47D1CD9CF92C}" type="sibTrans" cxnId="{039ADF45-69CB-48DA-861A-F9B3C049FF7F}">
      <dgm:prSet/>
      <dgm:spPr/>
      <dgm:t>
        <a:bodyPr/>
        <a:lstStyle/>
        <a:p>
          <a:endParaRPr lang="es-PE"/>
        </a:p>
      </dgm:t>
    </dgm:pt>
    <dgm:pt modelId="{7074DA97-B849-4BFE-B9C8-2251A2A095F7}">
      <dgm:prSet phldrT="[Texto]" custT="1"/>
      <dgm:spPr/>
      <dgm:t>
        <a:bodyPr/>
        <a:lstStyle/>
        <a:p>
          <a:pPr marL="0" indent="0" algn="just"/>
          <a:r>
            <a:rPr lang="es-PE" sz="1200" dirty="0" smtClean="0">
              <a:solidFill>
                <a:schemeClr val="tx1"/>
              </a:solidFill>
              <a:latin typeface="+mj-lt"/>
            </a:rPr>
            <a:t>Supervisar en forma directa la ejecución de Plan detallado del Proyecto.</a:t>
          </a:r>
          <a:endParaRPr lang="es-PE" sz="1200" dirty="0">
            <a:solidFill>
              <a:schemeClr val="tx1"/>
            </a:solidFill>
            <a:latin typeface="+mj-lt"/>
          </a:endParaRPr>
        </a:p>
      </dgm:t>
    </dgm:pt>
    <dgm:pt modelId="{1F7BCBF4-E74D-4A33-8BD5-70D7559B5B20}" type="parTrans" cxnId="{DFDDD0F7-24BE-4C28-9ABD-E96658C95677}">
      <dgm:prSet/>
      <dgm:spPr/>
      <dgm:t>
        <a:bodyPr/>
        <a:lstStyle/>
        <a:p>
          <a:endParaRPr lang="es-PE"/>
        </a:p>
      </dgm:t>
    </dgm:pt>
    <dgm:pt modelId="{AC3E9007-C5F9-4B5E-AD84-0C150F814ECB}" type="sibTrans" cxnId="{DFDDD0F7-24BE-4C28-9ABD-E96658C95677}">
      <dgm:prSet/>
      <dgm:spPr/>
      <dgm:t>
        <a:bodyPr/>
        <a:lstStyle/>
        <a:p>
          <a:endParaRPr lang="es-PE"/>
        </a:p>
      </dgm:t>
    </dgm:pt>
    <dgm:pt modelId="{98EAEFBA-6B1B-41FF-9ECF-E0BE9858B206}">
      <dgm:prSet phldrT="[Texto]" custT="1"/>
      <dgm:spPr/>
      <dgm:t>
        <a:bodyPr/>
        <a:lstStyle/>
        <a:p>
          <a:r>
            <a:rPr lang="es-ES" sz="1600" b="1" dirty="0" smtClean="0">
              <a:effectLst>
                <a:outerShdw blurRad="38100" dist="38100" dir="2700000" algn="tl">
                  <a:srgbClr val="000000">
                    <a:alpha val="43137"/>
                  </a:srgbClr>
                </a:outerShdw>
              </a:effectLst>
            </a:rPr>
            <a:t>Analista Funcional</a:t>
          </a:r>
        </a:p>
        <a:p>
          <a:r>
            <a:rPr lang="es-ES" sz="1600" b="1" dirty="0" smtClean="0">
              <a:effectLst>
                <a:outerShdw blurRad="38100" dist="38100" dir="2700000" algn="tl">
                  <a:srgbClr val="000000">
                    <a:alpha val="43137"/>
                  </a:srgbClr>
                </a:outerShdw>
              </a:effectLst>
            </a:rPr>
            <a:t>EJR-SOFT</a:t>
          </a:r>
          <a:endParaRPr lang="es-PE" sz="1600" b="1" dirty="0">
            <a:effectLst>
              <a:outerShdw blurRad="38100" dist="38100" dir="2700000" algn="tl">
                <a:srgbClr val="000000">
                  <a:alpha val="43137"/>
                </a:srgbClr>
              </a:outerShdw>
            </a:effectLst>
          </a:endParaRPr>
        </a:p>
      </dgm:t>
    </dgm:pt>
    <dgm:pt modelId="{7F7786B2-3C8E-4549-B3E1-B6320AF93840}" type="parTrans" cxnId="{43E00D63-DCE7-4C1B-9EBD-F507EA687DA3}">
      <dgm:prSet/>
      <dgm:spPr/>
      <dgm:t>
        <a:bodyPr/>
        <a:lstStyle/>
        <a:p>
          <a:endParaRPr lang="es-PE"/>
        </a:p>
      </dgm:t>
    </dgm:pt>
    <dgm:pt modelId="{D8278C2F-629A-4595-B7DF-8DF27587E636}" type="sibTrans" cxnId="{43E00D63-DCE7-4C1B-9EBD-F507EA687DA3}">
      <dgm:prSet/>
      <dgm:spPr/>
      <dgm:t>
        <a:bodyPr/>
        <a:lstStyle/>
        <a:p>
          <a:endParaRPr lang="es-PE"/>
        </a:p>
      </dgm:t>
    </dgm:pt>
    <dgm:pt modelId="{E6903C73-8DCB-4035-A9C3-F0717B48D13E}">
      <dgm:prSet phldrT="[Texto]" custT="1"/>
      <dgm:spPr/>
      <dgm:t>
        <a:bodyPr/>
        <a:lstStyle/>
        <a:p>
          <a:r>
            <a:rPr lang="es-PE" sz="1300" dirty="0" smtClean="0">
              <a:solidFill>
                <a:schemeClr val="tx1"/>
              </a:solidFill>
              <a:latin typeface="+mj-lt"/>
            </a:rPr>
            <a:t>Tomar requerimientos de cliente y poder bajar a un mayor nivel de detalle a efectos de elaborar la aplicación a la medida.</a:t>
          </a:r>
          <a:endParaRPr lang="es-PE" sz="1300" dirty="0">
            <a:solidFill>
              <a:schemeClr val="tx1"/>
            </a:solidFill>
            <a:latin typeface="+mj-lt"/>
          </a:endParaRPr>
        </a:p>
      </dgm:t>
    </dgm:pt>
    <dgm:pt modelId="{975554EB-176A-4182-AB67-69ED2B02DA03}" type="parTrans" cxnId="{23765BDA-5BF7-4FA9-A8DE-3DD4C7706429}">
      <dgm:prSet/>
      <dgm:spPr/>
      <dgm:t>
        <a:bodyPr/>
        <a:lstStyle/>
        <a:p>
          <a:endParaRPr lang="es-PE"/>
        </a:p>
      </dgm:t>
    </dgm:pt>
    <dgm:pt modelId="{D64BA345-7D81-4E30-81BC-BBF0C4E8A3D8}" type="sibTrans" cxnId="{23765BDA-5BF7-4FA9-A8DE-3DD4C7706429}">
      <dgm:prSet/>
      <dgm:spPr/>
      <dgm:t>
        <a:bodyPr/>
        <a:lstStyle/>
        <a:p>
          <a:endParaRPr lang="es-PE"/>
        </a:p>
      </dgm:t>
    </dgm:pt>
    <dgm:pt modelId="{ACCA13B9-031D-4126-B460-6A7ED494DC1B}">
      <dgm:prSet custT="1"/>
      <dgm:spPr/>
      <dgm:t>
        <a:bodyPr/>
        <a:lstStyle/>
        <a:p>
          <a:r>
            <a:rPr lang="es-ES" sz="1600" b="1" dirty="0" smtClean="0">
              <a:effectLst>
                <a:outerShdw blurRad="38100" dist="38100" dir="2700000" algn="tl">
                  <a:srgbClr val="000000">
                    <a:alpha val="43137"/>
                  </a:srgbClr>
                </a:outerShdw>
              </a:effectLst>
            </a:rPr>
            <a:t>Analista de Calidad</a:t>
          </a:r>
        </a:p>
        <a:p>
          <a:r>
            <a:rPr lang="es-ES" sz="1600" b="1" dirty="0" smtClean="0">
              <a:effectLst>
                <a:outerShdw blurRad="38100" dist="38100" dir="2700000" algn="tl">
                  <a:srgbClr val="000000">
                    <a:alpha val="43137"/>
                  </a:srgbClr>
                </a:outerShdw>
              </a:effectLst>
            </a:rPr>
            <a:t>EJR-SOFT</a:t>
          </a:r>
          <a:endParaRPr lang="es-PE" sz="1600" b="1" dirty="0">
            <a:effectLst>
              <a:outerShdw blurRad="38100" dist="38100" dir="2700000" algn="tl">
                <a:srgbClr val="000000">
                  <a:alpha val="43137"/>
                </a:srgbClr>
              </a:outerShdw>
            </a:effectLst>
          </a:endParaRPr>
        </a:p>
      </dgm:t>
    </dgm:pt>
    <dgm:pt modelId="{353FCA3C-F188-4DBA-B2D1-04DD0170E8BD}" type="parTrans" cxnId="{A3DEA26B-DB29-4139-8435-EB1200B60BC6}">
      <dgm:prSet/>
      <dgm:spPr/>
      <dgm:t>
        <a:bodyPr/>
        <a:lstStyle/>
        <a:p>
          <a:endParaRPr lang="es-PE"/>
        </a:p>
      </dgm:t>
    </dgm:pt>
    <dgm:pt modelId="{15D1A88D-399A-44CE-AA6E-8E77065C2E13}" type="sibTrans" cxnId="{A3DEA26B-DB29-4139-8435-EB1200B60BC6}">
      <dgm:prSet/>
      <dgm:spPr/>
      <dgm:t>
        <a:bodyPr/>
        <a:lstStyle/>
        <a:p>
          <a:endParaRPr lang="es-PE"/>
        </a:p>
      </dgm:t>
    </dgm:pt>
    <dgm:pt modelId="{912786C0-1A5C-4994-B17A-49C3EA2CD46C}">
      <dgm:prSet custT="1"/>
      <dgm:spPr/>
      <dgm:t>
        <a:bodyPr/>
        <a:lstStyle/>
        <a:p>
          <a:r>
            <a:rPr lang="es-PE" sz="1300" dirty="0" smtClean="0">
              <a:latin typeface="+mj-lt"/>
            </a:rPr>
            <a:t>Analizar el control de calidad del desarrollo de la aplicación</a:t>
          </a:r>
          <a:endParaRPr lang="es-PE" sz="1300" dirty="0">
            <a:latin typeface="+mj-lt"/>
          </a:endParaRPr>
        </a:p>
      </dgm:t>
    </dgm:pt>
    <dgm:pt modelId="{2CC0A6A4-3743-4D4D-BDCF-B51C37F2880A}" type="parTrans" cxnId="{41E70123-8BE2-4162-81A8-E0CBFED1B886}">
      <dgm:prSet/>
      <dgm:spPr/>
      <dgm:t>
        <a:bodyPr/>
        <a:lstStyle/>
        <a:p>
          <a:endParaRPr lang="es-PE"/>
        </a:p>
      </dgm:t>
    </dgm:pt>
    <dgm:pt modelId="{C5D0A306-E29B-443C-87A3-42E83C27595D}" type="sibTrans" cxnId="{41E70123-8BE2-4162-81A8-E0CBFED1B886}">
      <dgm:prSet/>
      <dgm:spPr/>
      <dgm:t>
        <a:bodyPr/>
        <a:lstStyle/>
        <a:p>
          <a:endParaRPr lang="es-PE"/>
        </a:p>
      </dgm:t>
    </dgm:pt>
    <dgm:pt modelId="{74ACA448-D52A-46EE-8D4A-CAE65DC18124}">
      <dgm:prSet custT="1"/>
      <dgm:spPr/>
      <dgm:t>
        <a:bodyPr/>
        <a:lstStyle/>
        <a:p>
          <a:pPr algn="just"/>
          <a:r>
            <a:rPr lang="es-ES" altLang="es-PE" sz="1300" dirty="0" smtClean="0">
              <a:solidFill>
                <a:schemeClr val="tx1"/>
              </a:solidFill>
              <a:latin typeface="+mj-lt"/>
            </a:rPr>
            <a:t>Participa en el </a:t>
          </a:r>
          <a:r>
            <a:rPr lang="es-ES" altLang="es-PE" sz="1300" dirty="0" err="1" smtClean="0">
              <a:solidFill>
                <a:schemeClr val="tx1"/>
              </a:solidFill>
              <a:latin typeface="+mj-lt"/>
            </a:rPr>
            <a:t>kick</a:t>
          </a:r>
          <a:r>
            <a:rPr lang="es-ES" altLang="es-PE" sz="1300" dirty="0" smtClean="0">
              <a:solidFill>
                <a:schemeClr val="tx1"/>
              </a:solidFill>
              <a:latin typeface="+mj-lt"/>
            </a:rPr>
            <a:t> off meeting externo .</a:t>
          </a:r>
          <a:endParaRPr lang="es-ES" altLang="es-PE" sz="1300" dirty="0">
            <a:solidFill>
              <a:schemeClr val="tx1"/>
            </a:solidFill>
            <a:latin typeface="+mj-lt"/>
          </a:endParaRPr>
        </a:p>
      </dgm:t>
    </dgm:pt>
    <dgm:pt modelId="{DE5E1955-F998-4ACD-9B7E-E3D8825CE19B}" type="parTrans" cxnId="{050B469C-04E8-4640-8B43-45A2F92981E6}">
      <dgm:prSet/>
      <dgm:spPr/>
      <dgm:t>
        <a:bodyPr/>
        <a:lstStyle/>
        <a:p>
          <a:endParaRPr lang="es-PE"/>
        </a:p>
      </dgm:t>
    </dgm:pt>
    <dgm:pt modelId="{99CF3047-6D32-4DAA-9D44-2F841CF2BBA8}" type="sibTrans" cxnId="{050B469C-04E8-4640-8B43-45A2F92981E6}">
      <dgm:prSet/>
      <dgm:spPr/>
      <dgm:t>
        <a:bodyPr/>
        <a:lstStyle/>
        <a:p>
          <a:endParaRPr lang="es-PE"/>
        </a:p>
      </dgm:t>
    </dgm:pt>
    <dgm:pt modelId="{CC5CC9BF-D580-4CD8-A264-916D118155E7}">
      <dgm:prSet custT="1"/>
      <dgm:spPr/>
      <dgm:t>
        <a:bodyPr/>
        <a:lstStyle/>
        <a:p>
          <a:pPr algn="just"/>
          <a:r>
            <a:rPr lang="es-ES" altLang="es-PE" sz="1300" dirty="0" smtClean="0">
              <a:solidFill>
                <a:schemeClr val="tx1"/>
              </a:solidFill>
              <a:latin typeface="+mj-lt"/>
            </a:rPr>
            <a:t>Coordina conjuntamente con Jefe de Proyecto los aspectos que desea resolver mediante el Proyecto.</a:t>
          </a:r>
          <a:endParaRPr lang="es-ES" altLang="es-PE" sz="1300" dirty="0">
            <a:solidFill>
              <a:schemeClr val="tx1"/>
            </a:solidFill>
            <a:latin typeface="+mj-lt"/>
          </a:endParaRPr>
        </a:p>
      </dgm:t>
    </dgm:pt>
    <dgm:pt modelId="{D9B8DD03-6F6B-4F6B-B934-A083A0256072}" type="parTrans" cxnId="{00FAD1C5-CBCE-4C43-BA15-52D78FF30D43}">
      <dgm:prSet/>
      <dgm:spPr/>
      <dgm:t>
        <a:bodyPr/>
        <a:lstStyle/>
        <a:p>
          <a:endParaRPr lang="es-PE"/>
        </a:p>
      </dgm:t>
    </dgm:pt>
    <dgm:pt modelId="{28954CD3-9BA9-4A27-8BBC-EF3EB468E462}" type="sibTrans" cxnId="{00FAD1C5-CBCE-4C43-BA15-52D78FF30D43}">
      <dgm:prSet/>
      <dgm:spPr/>
      <dgm:t>
        <a:bodyPr/>
        <a:lstStyle/>
        <a:p>
          <a:endParaRPr lang="es-PE"/>
        </a:p>
      </dgm:t>
    </dgm:pt>
    <dgm:pt modelId="{0E9293FA-9FFF-4F34-9A42-C5AB15DA1673}">
      <dgm:prSet custT="1"/>
      <dgm:spPr/>
      <dgm:t>
        <a:bodyPr/>
        <a:lstStyle/>
        <a:p>
          <a:r>
            <a:rPr lang="es-PE" sz="1200" dirty="0" smtClean="0">
              <a:solidFill>
                <a:schemeClr val="tx1"/>
              </a:solidFill>
              <a:latin typeface="+mj-lt"/>
            </a:rPr>
            <a:t>Asignar </a:t>
          </a:r>
          <a:r>
            <a:rPr lang="es-PE" sz="1200" dirty="0">
              <a:solidFill>
                <a:schemeClr val="tx1"/>
              </a:solidFill>
              <a:latin typeface="+mj-lt"/>
            </a:rPr>
            <a:t>los recursos al Proyecto.</a:t>
          </a:r>
        </a:p>
      </dgm:t>
    </dgm:pt>
    <dgm:pt modelId="{75D35909-598B-432C-962E-424FAFA03491}" type="parTrans" cxnId="{EA52785C-C671-4552-AEA0-6ED38EDDE47F}">
      <dgm:prSet/>
      <dgm:spPr/>
      <dgm:t>
        <a:bodyPr/>
        <a:lstStyle/>
        <a:p>
          <a:endParaRPr lang="es-PE"/>
        </a:p>
      </dgm:t>
    </dgm:pt>
    <dgm:pt modelId="{0AF580AA-C96F-4CF1-8180-E7B0DD739EA4}" type="sibTrans" cxnId="{EA52785C-C671-4552-AEA0-6ED38EDDE47F}">
      <dgm:prSet/>
      <dgm:spPr/>
      <dgm:t>
        <a:bodyPr/>
        <a:lstStyle/>
        <a:p>
          <a:endParaRPr lang="es-PE"/>
        </a:p>
      </dgm:t>
    </dgm:pt>
    <dgm:pt modelId="{8D8C50F2-6290-44DA-8528-A652E57973C7}">
      <dgm:prSet custT="1"/>
      <dgm:spPr/>
      <dgm:t>
        <a:bodyPr/>
        <a:lstStyle/>
        <a:p>
          <a:r>
            <a:rPr lang="es-PE" sz="1200" dirty="0" smtClean="0">
              <a:solidFill>
                <a:schemeClr val="tx1"/>
              </a:solidFill>
              <a:latin typeface="+mj-lt"/>
            </a:rPr>
            <a:t>Controlar </a:t>
          </a:r>
          <a:r>
            <a:rPr lang="es-PE" sz="1200" dirty="0">
              <a:solidFill>
                <a:schemeClr val="tx1"/>
              </a:solidFill>
              <a:latin typeface="+mj-lt"/>
            </a:rPr>
            <a:t>que el Proyecto se lleve a cabo en los plazos previstos y con la calidad adecuada (que cumpla todas las revisiones internas y externas de calidad).</a:t>
          </a:r>
        </a:p>
      </dgm:t>
    </dgm:pt>
    <dgm:pt modelId="{AB424996-4271-4E06-BCA3-1FAE1D36B96B}" type="parTrans" cxnId="{3E4C0B21-FA64-4568-8AF1-D271C1F74F1C}">
      <dgm:prSet/>
      <dgm:spPr/>
      <dgm:t>
        <a:bodyPr/>
        <a:lstStyle/>
        <a:p>
          <a:endParaRPr lang="es-PE"/>
        </a:p>
      </dgm:t>
    </dgm:pt>
    <dgm:pt modelId="{C0E20C75-71D6-4FC8-9221-8E0E8249EDCA}" type="sibTrans" cxnId="{3E4C0B21-FA64-4568-8AF1-D271C1F74F1C}">
      <dgm:prSet/>
      <dgm:spPr/>
      <dgm:t>
        <a:bodyPr/>
        <a:lstStyle/>
        <a:p>
          <a:endParaRPr lang="es-PE"/>
        </a:p>
      </dgm:t>
    </dgm:pt>
    <dgm:pt modelId="{A9296EBF-5F30-4F9B-97BA-3AA0A43D097D}">
      <dgm:prSet custT="1"/>
      <dgm:spPr/>
      <dgm:t>
        <a:bodyPr/>
        <a:lstStyle/>
        <a:p>
          <a:r>
            <a:rPr lang="es-PE" sz="1200" dirty="0" smtClean="0">
              <a:solidFill>
                <a:schemeClr val="tx1"/>
              </a:solidFill>
              <a:latin typeface="+mj-lt"/>
            </a:rPr>
            <a:t>Revisar </a:t>
          </a:r>
          <a:r>
            <a:rPr lang="es-PE" sz="1200" dirty="0">
              <a:solidFill>
                <a:schemeClr val="tx1"/>
              </a:solidFill>
              <a:latin typeface="+mj-lt"/>
            </a:rPr>
            <a:t>y aprobar el Plan de Proyecto.</a:t>
          </a:r>
        </a:p>
      </dgm:t>
    </dgm:pt>
    <dgm:pt modelId="{FD905E2C-1C7B-44A8-A645-469680A6719B}" type="parTrans" cxnId="{96A8E0C5-DAA2-45F7-8A7A-7977C2423C35}">
      <dgm:prSet/>
      <dgm:spPr/>
      <dgm:t>
        <a:bodyPr/>
        <a:lstStyle/>
        <a:p>
          <a:endParaRPr lang="es-PE"/>
        </a:p>
      </dgm:t>
    </dgm:pt>
    <dgm:pt modelId="{7D26CD7B-9A13-4349-823F-7ABE08BFF897}" type="sibTrans" cxnId="{96A8E0C5-DAA2-45F7-8A7A-7977C2423C35}">
      <dgm:prSet/>
      <dgm:spPr/>
      <dgm:t>
        <a:bodyPr/>
        <a:lstStyle/>
        <a:p>
          <a:endParaRPr lang="es-PE"/>
        </a:p>
      </dgm:t>
    </dgm:pt>
    <dgm:pt modelId="{55BB7966-CECB-4CBC-A7F9-BDA71046CBF3}">
      <dgm:prSet custT="1"/>
      <dgm:spPr/>
      <dgm:t>
        <a:bodyPr/>
        <a:lstStyle/>
        <a:p>
          <a:r>
            <a:rPr lang="es-PE" sz="1200" dirty="0" smtClean="0">
              <a:solidFill>
                <a:schemeClr val="tx1"/>
              </a:solidFill>
              <a:latin typeface="+mj-lt"/>
            </a:rPr>
            <a:t> </a:t>
          </a:r>
          <a:r>
            <a:rPr lang="es-PE" sz="1200" dirty="0">
              <a:solidFill>
                <a:schemeClr val="tx1"/>
              </a:solidFill>
              <a:latin typeface="+mj-lt"/>
            </a:rPr>
            <a:t>Identificar problemas, riesgos y tomar acciones de forma preventiva.</a:t>
          </a:r>
        </a:p>
      </dgm:t>
    </dgm:pt>
    <dgm:pt modelId="{5C15B9C8-03E4-49AC-867A-B6EDB3F7F46A}" type="parTrans" cxnId="{1F86C18B-EDF9-4F5A-A454-11A2A727CF66}">
      <dgm:prSet/>
      <dgm:spPr/>
      <dgm:t>
        <a:bodyPr/>
        <a:lstStyle/>
        <a:p>
          <a:endParaRPr lang="es-PE"/>
        </a:p>
      </dgm:t>
    </dgm:pt>
    <dgm:pt modelId="{3E227E4E-5B36-4EE1-839B-E8BF313F6F70}" type="sibTrans" cxnId="{1F86C18B-EDF9-4F5A-A454-11A2A727CF66}">
      <dgm:prSet/>
      <dgm:spPr/>
      <dgm:t>
        <a:bodyPr/>
        <a:lstStyle/>
        <a:p>
          <a:endParaRPr lang="es-PE"/>
        </a:p>
      </dgm:t>
    </dgm:pt>
    <dgm:pt modelId="{330DDCA6-B9F5-446B-9592-A7B06C849FA8}">
      <dgm:prSet custT="1"/>
      <dgm:spPr/>
      <dgm:t>
        <a:bodyPr/>
        <a:lstStyle/>
        <a:p>
          <a:r>
            <a:rPr lang="es-PE" sz="1300" dirty="0" smtClean="0">
              <a:solidFill>
                <a:schemeClr val="tx1"/>
              </a:solidFill>
              <a:latin typeface="+mj-lt"/>
            </a:rPr>
            <a:t>Saber </a:t>
          </a:r>
          <a:r>
            <a:rPr lang="es-PE" sz="1300" dirty="0">
              <a:solidFill>
                <a:schemeClr val="tx1"/>
              </a:solidFill>
              <a:latin typeface="+mj-lt"/>
            </a:rPr>
            <a:t>detectar, en la medida de lo posible,  eventuales omisiones en los requerimientos del cliente.</a:t>
          </a:r>
        </a:p>
      </dgm:t>
    </dgm:pt>
    <dgm:pt modelId="{1A1C41FB-3838-40E0-A44D-B25232226D28}" type="parTrans" cxnId="{CC61305C-7552-4D98-9096-BED119D4700F}">
      <dgm:prSet/>
      <dgm:spPr/>
      <dgm:t>
        <a:bodyPr/>
        <a:lstStyle/>
        <a:p>
          <a:endParaRPr lang="es-PE"/>
        </a:p>
      </dgm:t>
    </dgm:pt>
    <dgm:pt modelId="{5D5CE6AA-289B-4C97-858D-FF93ECAD0F0D}" type="sibTrans" cxnId="{CC61305C-7552-4D98-9096-BED119D4700F}">
      <dgm:prSet/>
      <dgm:spPr/>
      <dgm:t>
        <a:bodyPr/>
        <a:lstStyle/>
        <a:p>
          <a:endParaRPr lang="es-PE"/>
        </a:p>
      </dgm:t>
    </dgm:pt>
    <dgm:pt modelId="{AE17EA56-5DF4-4A88-940A-99CEC8679E81}">
      <dgm:prSet custT="1"/>
      <dgm:spPr/>
      <dgm:t>
        <a:bodyPr/>
        <a:lstStyle/>
        <a:p>
          <a:r>
            <a:rPr lang="es-PE" sz="1300" dirty="0" smtClean="0">
              <a:solidFill>
                <a:schemeClr val="tx1"/>
              </a:solidFill>
              <a:latin typeface="+mj-lt"/>
            </a:rPr>
            <a:t>Validar/Obtener </a:t>
          </a:r>
          <a:r>
            <a:rPr lang="es-PE" sz="1300" dirty="0">
              <a:solidFill>
                <a:schemeClr val="tx1"/>
              </a:solidFill>
              <a:latin typeface="+mj-lt"/>
            </a:rPr>
            <a:t>la aprobación de las definiciones del usuario.</a:t>
          </a:r>
        </a:p>
      </dgm:t>
    </dgm:pt>
    <dgm:pt modelId="{162A3389-BA66-44A0-9698-CE8332AB417F}" type="parTrans" cxnId="{5BCB834E-6D6F-4502-B243-06423726618A}">
      <dgm:prSet/>
      <dgm:spPr/>
      <dgm:t>
        <a:bodyPr/>
        <a:lstStyle/>
        <a:p>
          <a:endParaRPr lang="es-PE"/>
        </a:p>
      </dgm:t>
    </dgm:pt>
    <dgm:pt modelId="{25C4D992-4FC8-4693-9F06-0C91841F9301}" type="sibTrans" cxnId="{5BCB834E-6D6F-4502-B243-06423726618A}">
      <dgm:prSet/>
      <dgm:spPr/>
      <dgm:t>
        <a:bodyPr/>
        <a:lstStyle/>
        <a:p>
          <a:endParaRPr lang="es-PE"/>
        </a:p>
      </dgm:t>
    </dgm:pt>
    <dgm:pt modelId="{E6936C9C-9F10-42FE-9CF3-A73FC8984524}">
      <dgm:prSet custT="1"/>
      <dgm:spPr/>
      <dgm:t>
        <a:bodyPr/>
        <a:lstStyle/>
        <a:p>
          <a:r>
            <a:rPr lang="es-PE" sz="1300" dirty="0" smtClean="0">
              <a:solidFill>
                <a:schemeClr val="tx1"/>
              </a:solidFill>
              <a:latin typeface="+mj-lt"/>
            </a:rPr>
            <a:t>Verificar </a:t>
          </a:r>
          <a:r>
            <a:rPr lang="es-PE" sz="1300" dirty="0">
              <a:solidFill>
                <a:schemeClr val="tx1"/>
              </a:solidFill>
              <a:latin typeface="+mj-lt"/>
            </a:rPr>
            <a:t>el cumplimiento de los requerimientos desde el punto de vista del usuario.</a:t>
          </a:r>
        </a:p>
      </dgm:t>
    </dgm:pt>
    <dgm:pt modelId="{A773D30B-0CF4-43A2-B589-9E63011AF4EE}" type="parTrans" cxnId="{9E9235B7-F332-4BFD-BF33-3FEC08EC1A67}">
      <dgm:prSet/>
      <dgm:spPr/>
      <dgm:t>
        <a:bodyPr/>
        <a:lstStyle/>
        <a:p>
          <a:endParaRPr lang="es-PE"/>
        </a:p>
      </dgm:t>
    </dgm:pt>
    <dgm:pt modelId="{57220467-C1C2-4979-B1FA-3E3E770B9C3F}" type="sibTrans" cxnId="{9E9235B7-F332-4BFD-BF33-3FEC08EC1A67}">
      <dgm:prSet/>
      <dgm:spPr/>
      <dgm:t>
        <a:bodyPr/>
        <a:lstStyle/>
        <a:p>
          <a:endParaRPr lang="es-PE"/>
        </a:p>
      </dgm:t>
    </dgm:pt>
    <dgm:pt modelId="{F45805A5-4903-4E04-831B-2CBF192EA7B9}">
      <dgm:prSet custT="1"/>
      <dgm:spPr/>
      <dgm:t>
        <a:bodyPr/>
        <a:lstStyle/>
        <a:p>
          <a:r>
            <a:rPr lang="es-PE" sz="1300" dirty="0" smtClean="0">
              <a:latin typeface="+mj-lt"/>
            </a:rPr>
            <a:t>Proponer y optimizar puntos de control en el desarrollo de la Aplicación</a:t>
          </a:r>
        </a:p>
      </dgm:t>
    </dgm:pt>
    <dgm:pt modelId="{AC738766-0496-497D-A43B-3F9B3525378D}" type="parTrans" cxnId="{30C773E1-19D0-4EB8-9E74-902866DFD679}">
      <dgm:prSet/>
      <dgm:spPr/>
      <dgm:t>
        <a:bodyPr/>
        <a:lstStyle/>
        <a:p>
          <a:endParaRPr lang="es-PE"/>
        </a:p>
      </dgm:t>
    </dgm:pt>
    <dgm:pt modelId="{3336DA60-F922-4857-92B5-3C1C73A6A5FB}" type="sibTrans" cxnId="{30C773E1-19D0-4EB8-9E74-902866DFD679}">
      <dgm:prSet/>
      <dgm:spPr/>
      <dgm:t>
        <a:bodyPr/>
        <a:lstStyle/>
        <a:p>
          <a:endParaRPr lang="es-PE"/>
        </a:p>
      </dgm:t>
    </dgm:pt>
    <dgm:pt modelId="{AC10B7E3-8902-407E-871C-0ED10E112716}">
      <dgm:prSet custT="1"/>
      <dgm:spPr/>
      <dgm:t>
        <a:bodyPr/>
        <a:lstStyle/>
        <a:p>
          <a:r>
            <a:rPr lang="es-PE" sz="1300" dirty="0" smtClean="0">
              <a:latin typeface="+mj-lt"/>
            </a:rPr>
            <a:t>Garantizar el cumplimiento de las normas y estándares de calidad pertinentes con el fin de garantizar la eficacia del desarrollo de la aplicación.</a:t>
          </a:r>
        </a:p>
      </dgm:t>
    </dgm:pt>
    <dgm:pt modelId="{FAE70491-E9FA-4B6F-8073-D35685177312}" type="parTrans" cxnId="{BCA904EF-DA8C-4D4F-BDBE-F04229EF74F7}">
      <dgm:prSet/>
      <dgm:spPr/>
      <dgm:t>
        <a:bodyPr/>
        <a:lstStyle/>
        <a:p>
          <a:endParaRPr lang="es-PE"/>
        </a:p>
      </dgm:t>
    </dgm:pt>
    <dgm:pt modelId="{824F72B6-4664-40B3-AFAB-96EA165535E1}" type="sibTrans" cxnId="{BCA904EF-DA8C-4D4F-BDBE-F04229EF74F7}">
      <dgm:prSet/>
      <dgm:spPr/>
      <dgm:t>
        <a:bodyPr/>
        <a:lstStyle/>
        <a:p>
          <a:endParaRPr lang="es-PE"/>
        </a:p>
      </dgm:t>
    </dgm:pt>
    <dgm:pt modelId="{7E74AEB0-A672-4EDD-B6F5-DAA71AC750EC}">
      <dgm:prSet custT="1"/>
      <dgm:spPr/>
      <dgm:t>
        <a:bodyPr/>
        <a:lstStyle/>
        <a:p>
          <a:r>
            <a:rPr lang="es-PE" sz="1300" dirty="0" smtClean="0">
              <a:latin typeface="+mj-lt"/>
            </a:rPr>
            <a:t>Realizar auditorías de calidad durante el desarrollo de la aplicación.</a:t>
          </a:r>
        </a:p>
      </dgm:t>
    </dgm:pt>
    <dgm:pt modelId="{E05C0095-7FC6-40EA-B2A1-71396EE21E90}" type="parTrans" cxnId="{51A6DCD7-F113-4931-BC8E-62F76E94D20E}">
      <dgm:prSet/>
      <dgm:spPr/>
      <dgm:t>
        <a:bodyPr/>
        <a:lstStyle/>
        <a:p>
          <a:endParaRPr lang="es-PE"/>
        </a:p>
      </dgm:t>
    </dgm:pt>
    <dgm:pt modelId="{522DE70D-E94C-4A88-8361-29B096C84D35}" type="sibTrans" cxnId="{51A6DCD7-F113-4931-BC8E-62F76E94D20E}">
      <dgm:prSet/>
      <dgm:spPr/>
      <dgm:t>
        <a:bodyPr/>
        <a:lstStyle/>
        <a:p>
          <a:endParaRPr lang="es-PE"/>
        </a:p>
      </dgm:t>
    </dgm:pt>
    <dgm:pt modelId="{F6C33D35-E9A4-4BC8-B34B-3C838877C58B}" type="pres">
      <dgm:prSet presAssocID="{5C797779-C81B-43F3-8423-A700598B2677}" presName="Name0" presStyleCnt="0">
        <dgm:presLayoutVars>
          <dgm:dir/>
          <dgm:animLvl val="lvl"/>
          <dgm:resizeHandles val="exact"/>
        </dgm:presLayoutVars>
      </dgm:prSet>
      <dgm:spPr/>
      <dgm:t>
        <a:bodyPr/>
        <a:lstStyle/>
        <a:p>
          <a:endParaRPr lang="es-PE"/>
        </a:p>
      </dgm:t>
    </dgm:pt>
    <dgm:pt modelId="{AB898A08-95DB-40D9-A3D0-F2DF70757586}" type="pres">
      <dgm:prSet presAssocID="{6B39907D-F20D-4C28-BC3D-FE4D86D767F5}" presName="linNode" presStyleCnt="0"/>
      <dgm:spPr/>
    </dgm:pt>
    <dgm:pt modelId="{8CC325B9-FE1B-4789-9E50-400E884AD525}" type="pres">
      <dgm:prSet presAssocID="{6B39907D-F20D-4C28-BC3D-FE4D86D767F5}" presName="parentText" presStyleLbl="node1" presStyleIdx="0" presStyleCnt="4" custScaleX="56666" custScaleY="64455">
        <dgm:presLayoutVars>
          <dgm:chMax val="1"/>
          <dgm:bulletEnabled val="1"/>
        </dgm:presLayoutVars>
      </dgm:prSet>
      <dgm:spPr/>
      <dgm:t>
        <a:bodyPr/>
        <a:lstStyle/>
        <a:p>
          <a:endParaRPr lang="es-PE"/>
        </a:p>
      </dgm:t>
    </dgm:pt>
    <dgm:pt modelId="{55A4A5BB-6FD8-475A-835C-B4EB380A1BDF}" type="pres">
      <dgm:prSet presAssocID="{6B39907D-F20D-4C28-BC3D-FE4D86D767F5}" presName="descendantText" presStyleLbl="alignAccFollowNode1" presStyleIdx="0" presStyleCnt="4" custScaleX="130496" custScaleY="80834" custLinFactNeighborX="0">
        <dgm:presLayoutVars>
          <dgm:bulletEnabled val="1"/>
        </dgm:presLayoutVars>
      </dgm:prSet>
      <dgm:spPr/>
      <dgm:t>
        <a:bodyPr/>
        <a:lstStyle/>
        <a:p>
          <a:endParaRPr lang="es-PE"/>
        </a:p>
      </dgm:t>
    </dgm:pt>
    <dgm:pt modelId="{82F35A99-2F87-4142-87FB-CEFEE3E3B710}" type="pres">
      <dgm:prSet presAssocID="{2284A0CD-EB66-4B22-8455-0956E716E68E}" presName="sp" presStyleCnt="0"/>
      <dgm:spPr/>
    </dgm:pt>
    <dgm:pt modelId="{034A6B5F-73B0-486F-8565-41A9EEB953FD}" type="pres">
      <dgm:prSet presAssocID="{2DA36621-5AD9-43CE-974E-D6F11CA97388}" presName="linNode" presStyleCnt="0"/>
      <dgm:spPr/>
    </dgm:pt>
    <dgm:pt modelId="{26EEAA25-729A-4075-87DC-0DA13F9B7FA1}" type="pres">
      <dgm:prSet presAssocID="{2DA36621-5AD9-43CE-974E-D6F11CA97388}" presName="parentText" presStyleLbl="node1" presStyleIdx="1" presStyleCnt="4" custScaleX="56839" custScaleY="123449">
        <dgm:presLayoutVars>
          <dgm:chMax val="1"/>
          <dgm:bulletEnabled val="1"/>
        </dgm:presLayoutVars>
      </dgm:prSet>
      <dgm:spPr/>
      <dgm:t>
        <a:bodyPr/>
        <a:lstStyle/>
        <a:p>
          <a:endParaRPr lang="es-PE"/>
        </a:p>
      </dgm:t>
    </dgm:pt>
    <dgm:pt modelId="{90FF61B1-8C9B-462F-B4E1-EA95A07D6F86}" type="pres">
      <dgm:prSet presAssocID="{2DA36621-5AD9-43CE-974E-D6F11CA97388}" presName="descendantText" presStyleLbl="alignAccFollowNode1" presStyleIdx="1" presStyleCnt="4" custScaleX="130932" custScaleY="125311">
        <dgm:presLayoutVars>
          <dgm:bulletEnabled val="1"/>
        </dgm:presLayoutVars>
      </dgm:prSet>
      <dgm:spPr/>
      <dgm:t>
        <a:bodyPr/>
        <a:lstStyle/>
        <a:p>
          <a:endParaRPr lang="es-PE"/>
        </a:p>
      </dgm:t>
    </dgm:pt>
    <dgm:pt modelId="{6B870B2D-0418-4BFC-9853-9EB29FE570FB}" type="pres">
      <dgm:prSet presAssocID="{7F85B649-8D87-4C46-8400-47D1CD9CF92C}" presName="sp" presStyleCnt="0"/>
      <dgm:spPr/>
    </dgm:pt>
    <dgm:pt modelId="{1151F235-FE60-4900-ACAB-0DF6D3077193}" type="pres">
      <dgm:prSet presAssocID="{98EAEFBA-6B1B-41FF-9ECF-E0BE9858B206}" presName="linNode" presStyleCnt="0"/>
      <dgm:spPr/>
    </dgm:pt>
    <dgm:pt modelId="{4F1584CA-B33D-4DB0-9C34-1ECED7CFA1C5}" type="pres">
      <dgm:prSet presAssocID="{98EAEFBA-6B1B-41FF-9ECF-E0BE9858B206}" presName="parentText" presStyleLbl="node1" presStyleIdx="2" presStyleCnt="4" custScaleX="56666" custScaleY="111570">
        <dgm:presLayoutVars>
          <dgm:chMax val="1"/>
          <dgm:bulletEnabled val="1"/>
        </dgm:presLayoutVars>
      </dgm:prSet>
      <dgm:spPr/>
      <dgm:t>
        <a:bodyPr/>
        <a:lstStyle/>
        <a:p>
          <a:endParaRPr lang="es-PE"/>
        </a:p>
      </dgm:t>
    </dgm:pt>
    <dgm:pt modelId="{606E3E56-5C5B-4E6D-B3B5-731FAFDC0CDE}" type="pres">
      <dgm:prSet presAssocID="{98EAEFBA-6B1B-41FF-9ECF-E0BE9858B206}" presName="descendantText" presStyleLbl="alignAccFollowNode1" presStyleIdx="2" presStyleCnt="4" custScaleX="130459" custScaleY="129992">
        <dgm:presLayoutVars>
          <dgm:bulletEnabled val="1"/>
        </dgm:presLayoutVars>
      </dgm:prSet>
      <dgm:spPr/>
      <dgm:t>
        <a:bodyPr/>
        <a:lstStyle/>
        <a:p>
          <a:endParaRPr lang="es-PE"/>
        </a:p>
      </dgm:t>
    </dgm:pt>
    <dgm:pt modelId="{46C214F1-BC2E-4149-955C-53B49C571DE1}" type="pres">
      <dgm:prSet presAssocID="{D8278C2F-629A-4595-B7DF-8DF27587E636}" presName="sp" presStyleCnt="0"/>
      <dgm:spPr/>
    </dgm:pt>
    <dgm:pt modelId="{D5B635E4-8A8A-4209-880A-A706A33EB8D5}" type="pres">
      <dgm:prSet presAssocID="{ACCA13B9-031D-4126-B460-6A7ED494DC1B}" presName="linNode" presStyleCnt="0"/>
      <dgm:spPr/>
    </dgm:pt>
    <dgm:pt modelId="{0C172A3D-1747-485F-A12F-621E60BDAD9E}" type="pres">
      <dgm:prSet presAssocID="{ACCA13B9-031D-4126-B460-6A7ED494DC1B}" presName="parentText" presStyleLbl="node1" presStyleIdx="3" presStyleCnt="4" custScaleX="57840" custScaleY="89520">
        <dgm:presLayoutVars>
          <dgm:chMax val="1"/>
          <dgm:bulletEnabled val="1"/>
        </dgm:presLayoutVars>
      </dgm:prSet>
      <dgm:spPr/>
      <dgm:t>
        <a:bodyPr/>
        <a:lstStyle/>
        <a:p>
          <a:endParaRPr lang="es-PE"/>
        </a:p>
      </dgm:t>
    </dgm:pt>
    <dgm:pt modelId="{50E57063-BAFE-4849-B27F-45AB6336F242}" type="pres">
      <dgm:prSet presAssocID="{ACCA13B9-031D-4126-B460-6A7ED494DC1B}" presName="descendantText" presStyleLbl="alignAccFollowNode1" presStyleIdx="3" presStyleCnt="4" custScaleX="133137" custScaleY="105107">
        <dgm:presLayoutVars>
          <dgm:bulletEnabled val="1"/>
        </dgm:presLayoutVars>
      </dgm:prSet>
      <dgm:spPr/>
      <dgm:t>
        <a:bodyPr/>
        <a:lstStyle/>
        <a:p>
          <a:endParaRPr lang="es-PE"/>
        </a:p>
      </dgm:t>
    </dgm:pt>
  </dgm:ptLst>
  <dgm:cxnLst>
    <dgm:cxn modelId="{5BCB834E-6D6F-4502-B243-06423726618A}" srcId="{98EAEFBA-6B1B-41FF-9ECF-E0BE9858B206}" destId="{AE17EA56-5DF4-4A88-940A-99CEC8679E81}" srcOrd="2" destOrd="0" parTransId="{162A3389-BA66-44A0-9698-CE8332AB417F}" sibTransId="{25C4D992-4FC8-4693-9F06-0C91841F9301}"/>
    <dgm:cxn modelId="{1F86C18B-EDF9-4F5A-A454-11A2A727CF66}" srcId="{2DA36621-5AD9-43CE-974E-D6F11CA97388}" destId="{55BB7966-CECB-4CBC-A7F9-BDA71046CBF3}" srcOrd="4" destOrd="0" parTransId="{5C15B9C8-03E4-49AC-867A-B6EDB3F7F46A}" sibTransId="{3E227E4E-5B36-4EE1-839B-E8BF313F6F70}"/>
    <dgm:cxn modelId="{4EA74696-49B8-4CFA-9131-16A3522F8D19}" type="presOf" srcId="{F45805A5-4903-4E04-831B-2CBF192EA7B9}" destId="{50E57063-BAFE-4849-B27F-45AB6336F242}" srcOrd="0" destOrd="1" presId="urn:microsoft.com/office/officeart/2005/8/layout/vList5"/>
    <dgm:cxn modelId="{BA65A403-F5F2-42C7-8119-1E8F88CDD40F}" type="presOf" srcId="{AE17EA56-5DF4-4A88-940A-99CEC8679E81}" destId="{606E3E56-5C5B-4E6D-B3B5-731FAFDC0CDE}" srcOrd="0" destOrd="2" presId="urn:microsoft.com/office/officeart/2005/8/layout/vList5"/>
    <dgm:cxn modelId="{40318578-2F46-4AFE-AD7A-C1C4112DB9AA}" type="presOf" srcId="{E3D32605-2223-480D-B69E-759FB6DB1567}" destId="{55A4A5BB-6FD8-475A-835C-B4EB380A1BDF}" srcOrd="0" destOrd="0" presId="urn:microsoft.com/office/officeart/2005/8/layout/vList5"/>
    <dgm:cxn modelId="{43E00D63-DCE7-4C1B-9EBD-F507EA687DA3}" srcId="{5C797779-C81B-43F3-8423-A700598B2677}" destId="{98EAEFBA-6B1B-41FF-9ECF-E0BE9858B206}" srcOrd="2" destOrd="0" parTransId="{7F7786B2-3C8E-4549-B3E1-B6320AF93840}" sibTransId="{D8278C2F-629A-4595-B7DF-8DF27587E636}"/>
    <dgm:cxn modelId="{6EA65ABE-17A2-4EB1-8ED4-2FF27E743634}" type="presOf" srcId="{CC5CC9BF-D580-4CD8-A264-916D118155E7}" destId="{55A4A5BB-6FD8-475A-835C-B4EB380A1BDF}" srcOrd="0" destOrd="2" presId="urn:microsoft.com/office/officeart/2005/8/layout/vList5"/>
    <dgm:cxn modelId="{24D30155-ACE9-4E58-B76E-900856ED637D}" type="presOf" srcId="{0E9293FA-9FFF-4F34-9A42-C5AB15DA1673}" destId="{90FF61B1-8C9B-462F-B4E1-EA95A07D6F86}" srcOrd="0" destOrd="1" presId="urn:microsoft.com/office/officeart/2005/8/layout/vList5"/>
    <dgm:cxn modelId="{00FAD1C5-CBCE-4C43-BA15-52D78FF30D43}" srcId="{6B39907D-F20D-4C28-BC3D-FE4D86D767F5}" destId="{CC5CC9BF-D580-4CD8-A264-916D118155E7}" srcOrd="2" destOrd="0" parTransId="{D9B8DD03-6F6B-4F6B-B934-A083A0256072}" sibTransId="{28954CD3-9BA9-4A27-8BBC-EF3EB468E462}"/>
    <dgm:cxn modelId="{06C3EF35-284D-4D6B-A5FA-7D80D3CB4DAF}" type="presOf" srcId="{A9296EBF-5F30-4F9B-97BA-3AA0A43D097D}" destId="{90FF61B1-8C9B-462F-B4E1-EA95A07D6F86}" srcOrd="0" destOrd="3" presId="urn:microsoft.com/office/officeart/2005/8/layout/vList5"/>
    <dgm:cxn modelId="{5B407760-515A-40BF-8E5F-96EEA7E9966A}" srcId="{6B39907D-F20D-4C28-BC3D-FE4D86D767F5}" destId="{E3D32605-2223-480D-B69E-759FB6DB1567}" srcOrd="0" destOrd="0" parTransId="{97ADC7D8-32DF-4CAB-9261-5C1B54988A31}" sibTransId="{59122947-FA5D-44A6-9920-F97B0E2507F3}"/>
    <dgm:cxn modelId="{050B469C-04E8-4640-8B43-45A2F92981E6}" srcId="{6B39907D-F20D-4C28-BC3D-FE4D86D767F5}" destId="{74ACA448-D52A-46EE-8D4A-CAE65DC18124}" srcOrd="1" destOrd="0" parTransId="{DE5E1955-F998-4ACD-9B7E-E3D8825CE19B}" sibTransId="{99CF3047-6D32-4DAA-9D44-2F841CF2BBA8}"/>
    <dgm:cxn modelId="{EEC4BEEF-33ED-474D-82F3-A848830CB58B}" type="presOf" srcId="{E6936C9C-9F10-42FE-9CF3-A73FC8984524}" destId="{606E3E56-5C5B-4E6D-B3B5-731FAFDC0CDE}" srcOrd="0" destOrd="3" presId="urn:microsoft.com/office/officeart/2005/8/layout/vList5"/>
    <dgm:cxn modelId="{9E9235B7-F332-4BFD-BF33-3FEC08EC1A67}" srcId="{98EAEFBA-6B1B-41FF-9ECF-E0BE9858B206}" destId="{E6936C9C-9F10-42FE-9CF3-A73FC8984524}" srcOrd="3" destOrd="0" parTransId="{A773D30B-0CF4-43A2-B589-9E63011AF4EE}" sibTransId="{57220467-C1C2-4979-B1FA-3E3E770B9C3F}"/>
    <dgm:cxn modelId="{B6948471-C5FE-4133-B300-CA3814FC4054}" type="presOf" srcId="{330DDCA6-B9F5-446B-9592-A7B06C849FA8}" destId="{606E3E56-5C5B-4E6D-B3B5-731FAFDC0CDE}" srcOrd="0" destOrd="1" presId="urn:microsoft.com/office/officeart/2005/8/layout/vList5"/>
    <dgm:cxn modelId="{9A21683A-C0E7-4124-A07A-315D7000566D}" type="presOf" srcId="{AC10B7E3-8902-407E-871C-0ED10E112716}" destId="{50E57063-BAFE-4849-B27F-45AB6336F242}" srcOrd="0" destOrd="2" presId="urn:microsoft.com/office/officeart/2005/8/layout/vList5"/>
    <dgm:cxn modelId="{A3974840-B708-4D6B-B975-409C5325DD15}" type="presOf" srcId="{74ACA448-D52A-46EE-8D4A-CAE65DC18124}" destId="{55A4A5BB-6FD8-475A-835C-B4EB380A1BDF}" srcOrd="0" destOrd="1" presId="urn:microsoft.com/office/officeart/2005/8/layout/vList5"/>
    <dgm:cxn modelId="{EA52785C-C671-4552-AEA0-6ED38EDDE47F}" srcId="{2DA36621-5AD9-43CE-974E-D6F11CA97388}" destId="{0E9293FA-9FFF-4F34-9A42-C5AB15DA1673}" srcOrd="1" destOrd="0" parTransId="{75D35909-598B-432C-962E-424FAFA03491}" sibTransId="{0AF580AA-C96F-4CF1-8180-E7B0DD739EA4}"/>
    <dgm:cxn modelId="{30C773E1-19D0-4EB8-9E74-902866DFD679}" srcId="{ACCA13B9-031D-4126-B460-6A7ED494DC1B}" destId="{F45805A5-4903-4E04-831B-2CBF192EA7B9}" srcOrd="1" destOrd="0" parTransId="{AC738766-0496-497D-A43B-3F9B3525378D}" sibTransId="{3336DA60-F922-4857-92B5-3C1C73A6A5FB}"/>
    <dgm:cxn modelId="{3E4C0B21-FA64-4568-8AF1-D271C1F74F1C}" srcId="{2DA36621-5AD9-43CE-974E-D6F11CA97388}" destId="{8D8C50F2-6290-44DA-8528-A652E57973C7}" srcOrd="2" destOrd="0" parTransId="{AB424996-4271-4E06-BCA3-1FAE1D36B96B}" sibTransId="{C0E20C75-71D6-4FC8-9221-8E0E8249EDCA}"/>
    <dgm:cxn modelId="{145261E4-26FA-4460-A2B4-3DE5F2B77B83}" type="presOf" srcId="{6B39907D-F20D-4C28-BC3D-FE4D86D767F5}" destId="{8CC325B9-FE1B-4789-9E50-400E884AD525}" srcOrd="0" destOrd="0" presId="urn:microsoft.com/office/officeart/2005/8/layout/vList5"/>
    <dgm:cxn modelId="{A2EF727C-40F1-46A8-ACEA-4B2971382996}" type="presOf" srcId="{7E74AEB0-A672-4EDD-B6F5-DAA71AC750EC}" destId="{50E57063-BAFE-4849-B27F-45AB6336F242}" srcOrd="0" destOrd="3" presId="urn:microsoft.com/office/officeart/2005/8/layout/vList5"/>
    <dgm:cxn modelId="{96A8E0C5-DAA2-45F7-8A7A-7977C2423C35}" srcId="{2DA36621-5AD9-43CE-974E-D6F11CA97388}" destId="{A9296EBF-5F30-4F9B-97BA-3AA0A43D097D}" srcOrd="3" destOrd="0" parTransId="{FD905E2C-1C7B-44A8-A645-469680A6719B}" sibTransId="{7D26CD7B-9A13-4349-823F-7ABE08BFF897}"/>
    <dgm:cxn modelId="{DFDDD0F7-24BE-4C28-9ABD-E96658C95677}" srcId="{2DA36621-5AD9-43CE-974E-D6F11CA97388}" destId="{7074DA97-B849-4BFE-B9C8-2251A2A095F7}" srcOrd="0" destOrd="0" parTransId="{1F7BCBF4-E74D-4A33-8BD5-70D7559B5B20}" sibTransId="{AC3E9007-C5F9-4B5E-AD84-0C150F814ECB}"/>
    <dgm:cxn modelId="{7265392C-1662-4DC8-81B5-A44CAC1D1166}" type="presOf" srcId="{ACCA13B9-031D-4126-B460-6A7ED494DC1B}" destId="{0C172A3D-1747-485F-A12F-621E60BDAD9E}" srcOrd="0" destOrd="0" presId="urn:microsoft.com/office/officeart/2005/8/layout/vList5"/>
    <dgm:cxn modelId="{23765BDA-5BF7-4FA9-A8DE-3DD4C7706429}" srcId="{98EAEFBA-6B1B-41FF-9ECF-E0BE9858B206}" destId="{E6903C73-8DCB-4035-A9C3-F0717B48D13E}" srcOrd="0" destOrd="0" parTransId="{975554EB-176A-4182-AB67-69ED2B02DA03}" sibTransId="{D64BA345-7D81-4E30-81BC-BBF0C4E8A3D8}"/>
    <dgm:cxn modelId="{039ADF45-69CB-48DA-861A-F9B3C049FF7F}" srcId="{5C797779-C81B-43F3-8423-A700598B2677}" destId="{2DA36621-5AD9-43CE-974E-D6F11CA97388}" srcOrd="1" destOrd="0" parTransId="{A13BD8B3-D15A-4AE1-B5DC-A23D683691CC}" sibTransId="{7F85B649-8D87-4C46-8400-47D1CD9CF92C}"/>
    <dgm:cxn modelId="{5C1EC92E-C941-42BC-A6B8-740C1F8FEDB5}" type="presOf" srcId="{912786C0-1A5C-4994-B17A-49C3EA2CD46C}" destId="{50E57063-BAFE-4849-B27F-45AB6336F242}" srcOrd="0" destOrd="0" presId="urn:microsoft.com/office/officeart/2005/8/layout/vList5"/>
    <dgm:cxn modelId="{EAB1AE78-18A7-4A8C-AE01-0DCDD0546D3B}" type="presOf" srcId="{2DA36621-5AD9-43CE-974E-D6F11CA97388}" destId="{26EEAA25-729A-4075-87DC-0DA13F9B7FA1}" srcOrd="0" destOrd="0" presId="urn:microsoft.com/office/officeart/2005/8/layout/vList5"/>
    <dgm:cxn modelId="{DECB9C99-8048-42E7-9287-9E2696B41CBE}" srcId="{5C797779-C81B-43F3-8423-A700598B2677}" destId="{6B39907D-F20D-4C28-BC3D-FE4D86D767F5}" srcOrd="0" destOrd="0" parTransId="{748BEFB8-AE60-490B-8488-0A00E0B45F02}" sibTransId="{2284A0CD-EB66-4B22-8455-0956E716E68E}"/>
    <dgm:cxn modelId="{41E70123-8BE2-4162-81A8-E0CBFED1B886}" srcId="{ACCA13B9-031D-4126-B460-6A7ED494DC1B}" destId="{912786C0-1A5C-4994-B17A-49C3EA2CD46C}" srcOrd="0" destOrd="0" parTransId="{2CC0A6A4-3743-4D4D-BDCF-B51C37F2880A}" sibTransId="{C5D0A306-E29B-443C-87A3-42E83C27595D}"/>
    <dgm:cxn modelId="{7CE0CC06-7927-4653-9CC5-F545F1BD8E99}" type="presOf" srcId="{7074DA97-B849-4BFE-B9C8-2251A2A095F7}" destId="{90FF61B1-8C9B-462F-B4E1-EA95A07D6F86}" srcOrd="0" destOrd="0" presId="urn:microsoft.com/office/officeart/2005/8/layout/vList5"/>
    <dgm:cxn modelId="{343B0383-D71F-47F0-9E93-3324E26F59DD}" type="presOf" srcId="{5C797779-C81B-43F3-8423-A700598B2677}" destId="{F6C33D35-E9A4-4BC8-B34B-3C838877C58B}" srcOrd="0" destOrd="0" presId="urn:microsoft.com/office/officeart/2005/8/layout/vList5"/>
    <dgm:cxn modelId="{0588F6A2-6307-4871-8336-680357DDB6FB}" type="presOf" srcId="{E6903C73-8DCB-4035-A9C3-F0717B48D13E}" destId="{606E3E56-5C5B-4E6D-B3B5-731FAFDC0CDE}" srcOrd="0" destOrd="0" presId="urn:microsoft.com/office/officeart/2005/8/layout/vList5"/>
    <dgm:cxn modelId="{CC61305C-7552-4D98-9096-BED119D4700F}" srcId="{98EAEFBA-6B1B-41FF-9ECF-E0BE9858B206}" destId="{330DDCA6-B9F5-446B-9592-A7B06C849FA8}" srcOrd="1" destOrd="0" parTransId="{1A1C41FB-3838-40E0-A44D-B25232226D28}" sibTransId="{5D5CE6AA-289B-4C97-858D-FF93ECAD0F0D}"/>
    <dgm:cxn modelId="{51A6DCD7-F113-4931-BC8E-62F76E94D20E}" srcId="{ACCA13B9-031D-4126-B460-6A7ED494DC1B}" destId="{7E74AEB0-A672-4EDD-B6F5-DAA71AC750EC}" srcOrd="3" destOrd="0" parTransId="{E05C0095-7FC6-40EA-B2A1-71396EE21E90}" sibTransId="{522DE70D-E94C-4A88-8361-29B096C84D35}"/>
    <dgm:cxn modelId="{A3DEA26B-DB29-4139-8435-EB1200B60BC6}" srcId="{5C797779-C81B-43F3-8423-A700598B2677}" destId="{ACCA13B9-031D-4126-B460-6A7ED494DC1B}" srcOrd="3" destOrd="0" parTransId="{353FCA3C-F188-4DBA-B2D1-04DD0170E8BD}" sibTransId="{15D1A88D-399A-44CE-AA6E-8E77065C2E13}"/>
    <dgm:cxn modelId="{FEC60A8A-FE47-465A-907A-2C25A834A241}" type="presOf" srcId="{55BB7966-CECB-4CBC-A7F9-BDA71046CBF3}" destId="{90FF61B1-8C9B-462F-B4E1-EA95A07D6F86}" srcOrd="0" destOrd="4" presId="urn:microsoft.com/office/officeart/2005/8/layout/vList5"/>
    <dgm:cxn modelId="{BCA904EF-DA8C-4D4F-BDBE-F04229EF74F7}" srcId="{ACCA13B9-031D-4126-B460-6A7ED494DC1B}" destId="{AC10B7E3-8902-407E-871C-0ED10E112716}" srcOrd="2" destOrd="0" parTransId="{FAE70491-E9FA-4B6F-8073-D35685177312}" sibTransId="{824F72B6-4664-40B3-AFAB-96EA165535E1}"/>
    <dgm:cxn modelId="{90F6D8BD-9433-4FFA-B085-8A535E17A233}" type="presOf" srcId="{98EAEFBA-6B1B-41FF-9ECF-E0BE9858B206}" destId="{4F1584CA-B33D-4DB0-9C34-1ECED7CFA1C5}" srcOrd="0" destOrd="0" presId="urn:microsoft.com/office/officeart/2005/8/layout/vList5"/>
    <dgm:cxn modelId="{A26CD2D2-CF94-40AE-BBF5-929A1309F301}" type="presOf" srcId="{8D8C50F2-6290-44DA-8528-A652E57973C7}" destId="{90FF61B1-8C9B-462F-B4E1-EA95A07D6F86}" srcOrd="0" destOrd="2" presId="urn:microsoft.com/office/officeart/2005/8/layout/vList5"/>
    <dgm:cxn modelId="{5C36649C-00BE-403A-876A-49473CA99285}" type="presParOf" srcId="{F6C33D35-E9A4-4BC8-B34B-3C838877C58B}" destId="{AB898A08-95DB-40D9-A3D0-F2DF70757586}" srcOrd="0" destOrd="0" presId="urn:microsoft.com/office/officeart/2005/8/layout/vList5"/>
    <dgm:cxn modelId="{70633151-EE40-491B-9479-BE1E8A809B27}" type="presParOf" srcId="{AB898A08-95DB-40D9-A3D0-F2DF70757586}" destId="{8CC325B9-FE1B-4789-9E50-400E884AD525}" srcOrd="0" destOrd="0" presId="urn:microsoft.com/office/officeart/2005/8/layout/vList5"/>
    <dgm:cxn modelId="{8BCD06CE-AAB2-4963-86BC-18DF22F588C4}" type="presParOf" srcId="{AB898A08-95DB-40D9-A3D0-F2DF70757586}" destId="{55A4A5BB-6FD8-475A-835C-B4EB380A1BDF}" srcOrd="1" destOrd="0" presId="urn:microsoft.com/office/officeart/2005/8/layout/vList5"/>
    <dgm:cxn modelId="{3DB53399-5A75-43E7-B3C9-2B97DA1C113E}" type="presParOf" srcId="{F6C33D35-E9A4-4BC8-B34B-3C838877C58B}" destId="{82F35A99-2F87-4142-87FB-CEFEE3E3B710}" srcOrd="1" destOrd="0" presId="urn:microsoft.com/office/officeart/2005/8/layout/vList5"/>
    <dgm:cxn modelId="{1AA5422C-DC2C-4131-9405-EFEE9DB9B75E}" type="presParOf" srcId="{F6C33D35-E9A4-4BC8-B34B-3C838877C58B}" destId="{034A6B5F-73B0-486F-8565-41A9EEB953FD}" srcOrd="2" destOrd="0" presId="urn:microsoft.com/office/officeart/2005/8/layout/vList5"/>
    <dgm:cxn modelId="{E525954A-A675-4754-8824-B6208B6EA662}" type="presParOf" srcId="{034A6B5F-73B0-486F-8565-41A9EEB953FD}" destId="{26EEAA25-729A-4075-87DC-0DA13F9B7FA1}" srcOrd="0" destOrd="0" presId="urn:microsoft.com/office/officeart/2005/8/layout/vList5"/>
    <dgm:cxn modelId="{C71DA260-73C8-4451-B612-80CCBF50651C}" type="presParOf" srcId="{034A6B5F-73B0-486F-8565-41A9EEB953FD}" destId="{90FF61B1-8C9B-462F-B4E1-EA95A07D6F86}" srcOrd="1" destOrd="0" presId="urn:microsoft.com/office/officeart/2005/8/layout/vList5"/>
    <dgm:cxn modelId="{25860BC7-D7E7-4607-8C4D-EC77740C8344}" type="presParOf" srcId="{F6C33D35-E9A4-4BC8-B34B-3C838877C58B}" destId="{6B870B2D-0418-4BFC-9853-9EB29FE570FB}" srcOrd="3" destOrd="0" presId="urn:microsoft.com/office/officeart/2005/8/layout/vList5"/>
    <dgm:cxn modelId="{DCCBBC78-345A-42C6-A680-621063F0B1B2}" type="presParOf" srcId="{F6C33D35-E9A4-4BC8-B34B-3C838877C58B}" destId="{1151F235-FE60-4900-ACAB-0DF6D3077193}" srcOrd="4" destOrd="0" presId="urn:microsoft.com/office/officeart/2005/8/layout/vList5"/>
    <dgm:cxn modelId="{BCC93E1E-5AB7-48CF-BA66-459C6CC0DD53}" type="presParOf" srcId="{1151F235-FE60-4900-ACAB-0DF6D3077193}" destId="{4F1584CA-B33D-4DB0-9C34-1ECED7CFA1C5}" srcOrd="0" destOrd="0" presId="urn:microsoft.com/office/officeart/2005/8/layout/vList5"/>
    <dgm:cxn modelId="{85E77F81-3A8C-44B5-966A-F9D71DB15A32}" type="presParOf" srcId="{1151F235-FE60-4900-ACAB-0DF6D3077193}" destId="{606E3E56-5C5B-4E6D-B3B5-731FAFDC0CDE}" srcOrd="1" destOrd="0" presId="urn:microsoft.com/office/officeart/2005/8/layout/vList5"/>
    <dgm:cxn modelId="{BA5EC088-1DA6-432B-95EE-80CDFE1306A8}" type="presParOf" srcId="{F6C33D35-E9A4-4BC8-B34B-3C838877C58B}" destId="{46C214F1-BC2E-4149-955C-53B49C571DE1}" srcOrd="5" destOrd="0" presId="urn:microsoft.com/office/officeart/2005/8/layout/vList5"/>
    <dgm:cxn modelId="{2C91D0ED-5744-4DCC-8DA5-7E479D45F1C8}" type="presParOf" srcId="{F6C33D35-E9A4-4BC8-B34B-3C838877C58B}" destId="{D5B635E4-8A8A-4209-880A-A706A33EB8D5}" srcOrd="6" destOrd="0" presId="urn:microsoft.com/office/officeart/2005/8/layout/vList5"/>
    <dgm:cxn modelId="{932F3654-5DE5-49BC-BEA9-1AB3DC499CBD}" type="presParOf" srcId="{D5B635E4-8A8A-4209-880A-A706A33EB8D5}" destId="{0C172A3D-1747-485F-A12F-621E60BDAD9E}" srcOrd="0" destOrd="0" presId="urn:microsoft.com/office/officeart/2005/8/layout/vList5"/>
    <dgm:cxn modelId="{BF23BC36-38A6-4E39-9FDB-3ADBA19D6442}" type="presParOf" srcId="{D5B635E4-8A8A-4209-880A-A706A33EB8D5}" destId="{50E57063-BAFE-4849-B27F-45AB6336F242}"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C797779-C81B-43F3-8423-A700598B2677}" type="doc">
      <dgm:prSet loTypeId="urn:microsoft.com/office/officeart/2005/8/layout/vList5" loCatId="list" qsTypeId="urn:microsoft.com/office/officeart/2005/8/quickstyle/simple1" qsCatId="simple" csTypeId="urn:microsoft.com/office/officeart/2005/8/colors/accent0_3" csCatId="mainScheme" phldr="1"/>
      <dgm:spPr/>
      <dgm:t>
        <a:bodyPr/>
        <a:lstStyle/>
        <a:p>
          <a:endParaRPr lang="es-PE"/>
        </a:p>
      </dgm:t>
    </dgm:pt>
    <dgm:pt modelId="{6B39907D-F20D-4C28-BC3D-FE4D86D767F5}">
      <dgm:prSet phldrT="[Texto]" custT="1"/>
      <dgm:spPr/>
      <dgm:t>
        <a:bodyPr/>
        <a:lstStyle/>
        <a:p>
          <a:r>
            <a:rPr lang="es-ES" sz="1600" b="1" dirty="0" smtClean="0">
              <a:effectLst>
                <a:outerShdw blurRad="38100" dist="38100" dir="2700000" algn="tl">
                  <a:srgbClr val="000000">
                    <a:alpha val="43137"/>
                  </a:srgbClr>
                </a:outerShdw>
              </a:effectLst>
            </a:rPr>
            <a:t>Analista Programador</a:t>
          </a:r>
        </a:p>
        <a:p>
          <a:r>
            <a:rPr lang="es-ES" sz="1600" b="1" dirty="0" smtClean="0">
              <a:effectLst>
                <a:outerShdw blurRad="38100" dist="38100" dir="2700000" algn="tl">
                  <a:srgbClr val="000000">
                    <a:alpha val="43137"/>
                  </a:srgbClr>
                </a:outerShdw>
              </a:effectLst>
            </a:rPr>
            <a:t>EJR SOFT</a:t>
          </a:r>
          <a:endParaRPr lang="es-PE" sz="1600" b="1" dirty="0">
            <a:effectLst>
              <a:outerShdw blurRad="38100" dist="38100" dir="2700000" algn="tl">
                <a:srgbClr val="000000">
                  <a:alpha val="43137"/>
                </a:srgbClr>
              </a:outerShdw>
            </a:effectLst>
          </a:endParaRPr>
        </a:p>
      </dgm:t>
    </dgm:pt>
    <dgm:pt modelId="{748BEFB8-AE60-490B-8488-0A00E0B45F02}" type="parTrans" cxnId="{DECB9C99-8048-42E7-9287-9E2696B41CBE}">
      <dgm:prSet/>
      <dgm:spPr/>
      <dgm:t>
        <a:bodyPr/>
        <a:lstStyle/>
        <a:p>
          <a:endParaRPr lang="es-PE"/>
        </a:p>
      </dgm:t>
    </dgm:pt>
    <dgm:pt modelId="{2284A0CD-EB66-4B22-8455-0956E716E68E}" type="sibTrans" cxnId="{DECB9C99-8048-42E7-9287-9E2696B41CBE}">
      <dgm:prSet/>
      <dgm:spPr/>
      <dgm:t>
        <a:bodyPr/>
        <a:lstStyle/>
        <a:p>
          <a:endParaRPr lang="es-PE"/>
        </a:p>
      </dgm:t>
    </dgm:pt>
    <dgm:pt modelId="{E3D32605-2223-480D-B69E-759FB6DB1567}">
      <dgm:prSet phldrT="[Texto]" custT="1"/>
      <dgm:spPr/>
      <dgm:t>
        <a:bodyPr/>
        <a:lstStyle/>
        <a:p>
          <a:pPr algn="just"/>
          <a:r>
            <a:rPr lang="es-PE" altLang="es-PE" sz="1200" dirty="0" smtClean="0">
              <a:solidFill>
                <a:schemeClr val="tx1"/>
              </a:solidFill>
              <a:latin typeface="+mj-lt"/>
            </a:rPr>
            <a:t>Participar en el diseño técnico del sistema.</a:t>
          </a:r>
          <a:endParaRPr lang="es-PE" sz="1200" dirty="0">
            <a:solidFill>
              <a:schemeClr val="tx1"/>
            </a:solidFill>
            <a:latin typeface="+mj-lt"/>
          </a:endParaRPr>
        </a:p>
      </dgm:t>
    </dgm:pt>
    <dgm:pt modelId="{97ADC7D8-32DF-4CAB-9261-5C1B54988A31}" type="parTrans" cxnId="{5B407760-515A-40BF-8E5F-96EEA7E9966A}">
      <dgm:prSet/>
      <dgm:spPr/>
      <dgm:t>
        <a:bodyPr/>
        <a:lstStyle/>
        <a:p>
          <a:endParaRPr lang="es-PE"/>
        </a:p>
      </dgm:t>
    </dgm:pt>
    <dgm:pt modelId="{59122947-FA5D-44A6-9920-F97B0E2507F3}" type="sibTrans" cxnId="{5B407760-515A-40BF-8E5F-96EEA7E9966A}">
      <dgm:prSet/>
      <dgm:spPr/>
      <dgm:t>
        <a:bodyPr/>
        <a:lstStyle/>
        <a:p>
          <a:endParaRPr lang="es-PE"/>
        </a:p>
      </dgm:t>
    </dgm:pt>
    <dgm:pt modelId="{2DA36621-5AD9-43CE-974E-D6F11CA97388}">
      <dgm:prSet phldrT="[Texto]" custT="1"/>
      <dgm:spPr/>
      <dgm:t>
        <a:bodyPr/>
        <a:lstStyle/>
        <a:p>
          <a:r>
            <a:rPr lang="es-ES" sz="1600" b="1" dirty="0" smtClean="0">
              <a:effectLst>
                <a:outerShdw blurRad="38100" dist="38100" dir="2700000" algn="tl">
                  <a:srgbClr val="000000">
                    <a:alpha val="43137"/>
                  </a:srgbClr>
                </a:outerShdw>
              </a:effectLst>
            </a:rPr>
            <a:t>Programador</a:t>
          </a:r>
        </a:p>
        <a:p>
          <a:r>
            <a:rPr lang="es-ES" sz="1600" b="1" dirty="0" smtClean="0">
              <a:effectLst>
                <a:outerShdw blurRad="38100" dist="38100" dir="2700000" algn="tl">
                  <a:srgbClr val="000000">
                    <a:alpha val="43137"/>
                  </a:srgbClr>
                </a:outerShdw>
              </a:effectLst>
            </a:rPr>
            <a:t>EJR SOFT</a:t>
          </a:r>
          <a:endParaRPr lang="es-PE" sz="1600" b="1" dirty="0">
            <a:effectLst>
              <a:outerShdw blurRad="38100" dist="38100" dir="2700000" algn="tl">
                <a:srgbClr val="000000">
                  <a:alpha val="43137"/>
                </a:srgbClr>
              </a:outerShdw>
            </a:effectLst>
          </a:endParaRPr>
        </a:p>
      </dgm:t>
    </dgm:pt>
    <dgm:pt modelId="{A13BD8B3-D15A-4AE1-B5DC-A23D683691CC}" type="parTrans" cxnId="{039ADF45-69CB-48DA-861A-F9B3C049FF7F}">
      <dgm:prSet/>
      <dgm:spPr/>
      <dgm:t>
        <a:bodyPr/>
        <a:lstStyle/>
        <a:p>
          <a:endParaRPr lang="es-PE"/>
        </a:p>
      </dgm:t>
    </dgm:pt>
    <dgm:pt modelId="{7F85B649-8D87-4C46-8400-47D1CD9CF92C}" type="sibTrans" cxnId="{039ADF45-69CB-48DA-861A-F9B3C049FF7F}">
      <dgm:prSet/>
      <dgm:spPr/>
      <dgm:t>
        <a:bodyPr/>
        <a:lstStyle/>
        <a:p>
          <a:endParaRPr lang="es-PE"/>
        </a:p>
      </dgm:t>
    </dgm:pt>
    <dgm:pt modelId="{7074DA97-B849-4BFE-B9C8-2251A2A095F7}">
      <dgm:prSet phldrT="[Texto]" custT="1"/>
      <dgm:spPr/>
      <dgm:t>
        <a:bodyPr/>
        <a:lstStyle/>
        <a:p>
          <a:pPr marL="87313" indent="-87313" algn="just"/>
          <a:r>
            <a:rPr lang="es-PE" altLang="es-PE" sz="1200" dirty="0" smtClean="0">
              <a:solidFill>
                <a:schemeClr val="tx1"/>
              </a:solidFill>
              <a:latin typeface="+mj-lt"/>
            </a:rPr>
            <a:t>Codificar los algoritmos recibidos del Analista Programador, con comentarios y según metodologías propuestas.</a:t>
          </a:r>
          <a:endParaRPr lang="es-PE" sz="1200" dirty="0">
            <a:solidFill>
              <a:schemeClr val="tx1"/>
            </a:solidFill>
            <a:latin typeface="+mj-lt"/>
          </a:endParaRPr>
        </a:p>
      </dgm:t>
    </dgm:pt>
    <dgm:pt modelId="{1F7BCBF4-E74D-4A33-8BD5-70D7559B5B20}" type="parTrans" cxnId="{DFDDD0F7-24BE-4C28-9ABD-E96658C95677}">
      <dgm:prSet/>
      <dgm:spPr/>
      <dgm:t>
        <a:bodyPr/>
        <a:lstStyle/>
        <a:p>
          <a:endParaRPr lang="es-PE"/>
        </a:p>
      </dgm:t>
    </dgm:pt>
    <dgm:pt modelId="{AC3E9007-C5F9-4B5E-AD84-0C150F814ECB}" type="sibTrans" cxnId="{DFDDD0F7-24BE-4C28-9ABD-E96658C95677}">
      <dgm:prSet/>
      <dgm:spPr/>
      <dgm:t>
        <a:bodyPr/>
        <a:lstStyle/>
        <a:p>
          <a:endParaRPr lang="es-PE"/>
        </a:p>
      </dgm:t>
    </dgm:pt>
    <dgm:pt modelId="{98EAEFBA-6B1B-41FF-9ECF-E0BE9858B206}">
      <dgm:prSet phldrT="[Texto]" custT="1"/>
      <dgm:spPr/>
      <dgm:t>
        <a:bodyPr/>
        <a:lstStyle/>
        <a:p>
          <a:r>
            <a:rPr lang="es-ES" sz="1600" b="1" dirty="0" smtClean="0">
              <a:effectLst>
                <a:outerShdw blurRad="38100" dist="38100" dir="2700000" algn="tl">
                  <a:srgbClr val="000000">
                    <a:alpha val="43137"/>
                  </a:srgbClr>
                </a:outerShdw>
              </a:effectLst>
            </a:rPr>
            <a:t>Documentador</a:t>
          </a:r>
        </a:p>
        <a:p>
          <a:r>
            <a:rPr lang="es-ES" sz="1600" b="1" dirty="0" smtClean="0">
              <a:effectLst>
                <a:outerShdw blurRad="38100" dist="38100" dir="2700000" algn="tl">
                  <a:srgbClr val="000000">
                    <a:alpha val="43137"/>
                  </a:srgbClr>
                </a:outerShdw>
              </a:effectLst>
            </a:rPr>
            <a:t>EJR-SOFT</a:t>
          </a:r>
          <a:endParaRPr lang="es-PE" sz="1600" b="1" dirty="0">
            <a:effectLst>
              <a:outerShdw blurRad="38100" dist="38100" dir="2700000" algn="tl">
                <a:srgbClr val="000000">
                  <a:alpha val="43137"/>
                </a:srgbClr>
              </a:outerShdw>
            </a:effectLst>
          </a:endParaRPr>
        </a:p>
      </dgm:t>
    </dgm:pt>
    <dgm:pt modelId="{7F7786B2-3C8E-4549-B3E1-B6320AF93840}" type="parTrans" cxnId="{43E00D63-DCE7-4C1B-9EBD-F507EA687DA3}">
      <dgm:prSet/>
      <dgm:spPr/>
      <dgm:t>
        <a:bodyPr/>
        <a:lstStyle/>
        <a:p>
          <a:endParaRPr lang="es-PE"/>
        </a:p>
      </dgm:t>
    </dgm:pt>
    <dgm:pt modelId="{D8278C2F-629A-4595-B7DF-8DF27587E636}" type="sibTrans" cxnId="{43E00D63-DCE7-4C1B-9EBD-F507EA687DA3}">
      <dgm:prSet/>
      <dgm:spPr/>
      <dgm:t>
        <a:bodyPr/>
        <a:lstStyle/>
        <a:p>
          <a:endParaRPr lang="es-PE"/>
        </a:p>
      </dgm:t>
    </dgm:pt>
    <dgm:pt modelId="{E6903C73-8DCB-4035-A9C3-F0717B48D13E}">
      <dgm:prSet phldrT="[Texto]" custT="1"/>
      <dgm:spPr/>
      <dgm:t>
        <a:bodyPr/>
        <a:lstStyle/>
        <a:p>
          <a:pPr algn="just"/>
          <a:r>
            <a:rPr lang="es-PE" altLang="es-PE" sz="1200" dirty="0" smtClean="0">
              <a:solidFill>
                <a:schemeClr val="tx1"/>
              </a:solidFill>
              <a:latin typeface="+mj-lt"/>
            </a:rPr>
            <a:t>Elaborar y/o actualizar los manuales  y otros documentos relacionados con la aplicación teniendo en cuenta los estándares establecidos por MST E.I.R.L.</a:t>
          </a:r>
          <a:endParaRPr lang="es-PE" sz="1200" dirty="0">
            <a:solidFill>
              <a:schemeClr val="tx1"/>
            </a:solidFill>
            <a:latin typeface="+mj-lt"/>
          </a:endParaRPr>
        </a:p>
      </dgm:t>
    </dgm:pt>
    <dgm:pt modelId="{975554EB-176A-4182-AB67-69ED2B02DA03}" type="parTrans" cxnId="{23765BDA-5BF7-4FA9-A8DE-3DD4C7706429}">
      <dgm:prSet/>
      <dgm:spPr/>
      <dgm:t>
        <a:bodyPr/>
        <a:lstStyle/>
        <a:p>
          <a:endParaRPr lang="es-PE"/>
        </a:p>
      </dgm:t>
    </dgm:pt>
    <dgm:pt modelId="{D64BA345-7D81-4E30-81BC-BBF0C4E8A3D8}" type="sibTrans" cxnId="{23765BDA-5BF7-4FA9-A8DE-3DD4C7706429}">
      <dgm:prSet/>
      <dgm:spPr/>
      <dgm:t>
        <a:bodyPr/>
        <a:lstStyle/>
        <a:p>
          <a:endParaRPr lang="es-PE"/>
        </a:p>
      </dgm:t>
    </dgm:pt>
    <dgm:pt modelId="{ACCA13B9-031D-4126-B460-6A7ED494DC1B}">
      <dgm:prSet custT="1"/>
      <dgm:spPr/>
      <dgm:t>
        <a:bodyPr/>
        <a:lstStyle/>
        <a:p>
          <a:r>
            <a:rPr lang="es-ES" sz="1600" b="1" dirty="0" smtClean="0">
              <a:effectLst>
                <a:outerShdw blurRad="38100" dist="38100" dir="2700000" algn="tl">
                  <a:srgbClr val="000000">
                    <a:alpha val="43137"/>
                  </a:srgbClr>
                </a:outerShdw>
              </a:effectLst>
            </a:rPr>
            <a:t>Gestor de la Configuración</a:t>
          </a:r>
        </a:p>
        <a:p>
          <a:r>
            <a:rPr lang="es-ES" sz="1600" b="1" dirty="0" smtClean="0">
              <a:effectLst>
                <a:outerShdw blurRad="38100" dist="38100" dir="2700000" algn="tl">
                  <a:srgbClr val="000000">
                    <a:alpha val="43137"/>
                  </a:srgbClr>
                </a:outerShdw>
              </a:effectLst>
            </a:rPr>
            <a:t>EJR SOFT</a:t>
          </a:r>
          <a:endParaRPr lang="es-PE" sz="1600" b="1" dirty="0">
            <a:effectLst>
              <a:outerShdw blurRad="38100" dist="38100" dir="2700000" algn="tl">
                <a:srgbClr val="000000">
                  <a:alpha val="43137"/>
                </a:srgbClr>
              </a:outerShdw>
            </a:effectLst>
          </a:endParaRPr>
        </a:p>
      </dgm:t>
    </dgm:pt>
    <dgm:pt modelId="{353FCA3C-F188-4DBA-B2D1-04DD0170E8BD}" type="parTrans" cxnId="{A3DEA26B-DB29-4139-8435-EB1200B60BC6}">
      <dgm:prSet/>
      <dgm:spPr/>
      <dgm:t>
        <a:bodyPr/>
        <a:lstStyle/>
        <a:p>
          <a:endParaRPr lang="es-PE"/>
        </a:p>
      </dgm:t>
    </dgm:pt>
    <dgm:pt modelId="{15D1A88D-399A-44CE-AA6E-8E77065C2E13}" type="sibTrans" cxnId="{A3DEA26B-DB29-4139-8435-EB1200B60BC6}">
      <dgm:prSet/>
      <dgm:spPr/>
      <dgm:t>
        <a:bodyPr/>
        <a:lstStyle/>
        <a:p>
          <a:endParaRPr lang="es-PE"/>
        </a:p>
      </dgm:t>
    </dgm:pt>
    <dgm:pt modelId="{912786C0-1A5C-4994-B17A-49C3EA2CD46C}">
      <dgm:prSet custT="1"/>
      <dgm:spPr/>
      <dgm:t>
        <a:bodyPr/>
        <a:lstStyle/>
        <a:p>
          <a:pPr algn="just"/>
          <a:r>
            <a:rPr lang="es-PE" sz="1200" dirty="0" smtClean="0">
              <a:latin typeface="+mj-lt"/>
            </a:rPr>
            <a:t>Realizar Seguimiento de las Fases de Desarrollo de Software según la metodología de CASCADA.</a:t>
          </a:r>
          <a:endParaRPr lang="es-PE" sz="1200" dirty="0">
            <a:latin typeface="+mj-lt"/>
          </a:endParaRPr>
        </a:p>
      </dgm:t>
    </dgm:pt>
    <dgm:pt modelId="{2CC0A6A4-3743-4D4D-BDCF-B51C37F2880A}" type="parTrans" cxnId="{41E70123-8BE2-4162-81A8-E0CBFED1B886}">
      <dgm:prSet/>
      <dgm:spPr/>
      <dgm:t>
        <a:bodyPr/>
        <a:lstStyle/>
        <a:p>
          <a:endParaRPr lang="es-PE"/>
        </a:p>
      </dgm:t>
    </dgm:pt>
    <dgm:pt modelId="{C5D0A306-E29B-443C-87A3-42E83C27595D}" type="sibTrans" cxnId="{41E70123-8BE2-4162-81A8-E0CBFED1B886}">
      <dgm:prSet/>
      <dgm:spPr/>
      <dgm:t>
        <a:bodyPr/>
        <a:lstStyle/>
        <a:p>
          <a:endParaRPr lang="es-PE"/>
        </a:p>
      </dgm:t>
    </dgm:pt>
    <dgm:pt modelId="{6B00BDC6-DFF6-4F14-86E1-E5B08A1CBFD2}">
      <dgm:prSet custT="1"/>
      <dgm:spPr/>
      <dgm:t>
        <a:bodyPr/>
        <a:lstStyle/>
        <a:p>
          <a:r>
            <a:rPr lang="es-PE" altLang="es-PE" sz="1200" dirty="0" smtClean="0">
              <a:solidFill>
                <a:schemeClr val="tx1"/>
              </a:solidFill>
              <a:latin typeface="+mj-lt"/>
            </a:rPr>
            <a:t>Efectuar la programación cumpliendo con los estándares.</a:t>
          </a:r>
        </a:p>
      </dgm:t>
    </dgm:pt>
    <dgm:pt modelId="{EF8EED6A-430F-451D-B950-BD714A9E9622}" type="parTrans" cxnId="{07C9A9BE-BE78-4689-BB55-3568E4E20D97}">
      <dgm:prSet/>
      <dgm:spPr/>
      <dgm:t>
        <a:bodyPr/>
        <a:lstStyle/>
        <a:p>
          <a:endParaRPr lang="es-PE"/>
        </a:p>
      </dgm:t>
    </dgm:pt>
    <dgm:pt modelId="{10B41CD3-7B90-4AA2-A10C-4CCA55BE5835}" type="sibTrans" cxnId="{07C9A9BE-BE78-4689-BB55-3568E4E20D97}">
      <dgm:prSet/>
      <dgm:spPr/>
      <dgm:t>
        <a:bodyPr/>
        <a:lstStyle/>
        <a:p>
          <a:endParaRPr lang="es-PE"/>
        </a:p>
      </dgm:t>
    </dgm:pt>
    <dgm:pt modelId="{8548025E-DA45-4C8F-A61F-EC14A372FDBF}">
      <dgm:prSet custT="1"/>
      <dgm:spPr/>
      <dgm:t>
        <a:bodyPr/>
        <a:lstStyle/>
        <a:p>
          <a:r>
            <a:rPr lang="es-PE" altLang="es-PE" sz="1200" dirty="0" smtClean="0">
              <a:solidFill>
                <a:schemeClr val="tx1"/>
              </a:solidFill>
              <a:latin typeface="+mj-lt"/>
            </a:rPr>
            <a:t>Elaborar la documentación técnica del sistema.</a:t>
          </a:r>
        </a:p>
      </dgm:t>
    </dgm:pt>
    <dgm:pt modelId="{8D3E899E-F111-4D35-B11D-4265BED4B4CB}" type="parTrans" cxnId="{1593D05C-DEAA-49AD-AB93-4D861ACCD63F}">
      <dgm:prSet/>
      <dgm:spPr/>
      <dgm:t>
        <a:bodyPr/>
        <a:lstStyle/>
        <a:p>
          <a:endParaRPr lang="es-PE"/>
        </a:p>
      </dgm:t>
    </dgm:pt>
    <dgm:pt modelId="{FDD1A15B-ACC3-46AB-8320-448E47E3AE37}" type="sibTrans" cxnId="{1593D05C-DEAA-49AD-AB93-4D861ACCD63F}">
      <dgm:prSet/>
      <dgm:spPr/>
      <dgm:t>
        <a:bodyPr/>
        <a:lstStyle/>
        <a:p>
          <a:endParaRPr lang="es-PE"/>
        </a:p>
      </dgm:t>
    </dgm:pt>
    <dgm:pt modelId="{A28E7703-CCD5-4086-B41A-C1DB1B706891}">
      <dgm:prSet custT="1"/>
      <dgm:spPr/>
      <dgm:t>
        <a:bodyPr/>
        <a:lstStyle/>
        <a:p>
          <a:r>
            <a:rPr lang="es-PE" altLang="es-PE" sz="1200" dirty="0" smtClean="0">
              <a:solidFill>
                <a:schemeClr val="tx1"/>
              </a:solidFill>
              <a:latin typeface="+mj-lt"/>
            </a:rPr>
            <a:t>Participar en la definición del Documento Prototipo del sistema.</a:t>
          </a:r>
        </a:p>
      </dgm:t>
    </dgm:pt>
    <dgm:pt modelId="{D9FC0184-018D-4802-AD72-641ED8DE8C29}" type="parTrans" cxnId="{3320446E-03B2-44CC-81B4-4F10C89BA083}">
      <dgm:prSet/>
      <dgm:spPr/>
      <dgm:t>
        <a:bodyPr/>
        <a:lstStyle/>
        <a:p>
          <a:endParaRPr lang="es-PE"/>
        </a:p>
      </dgm:t>
    </dgm:pt>
    <dgm:pt modelId="{7F210987-25DF-4199-812A-769118570BD4}" type="sibTrans" cxnId="{3320446E-03B2-44CC-81B4-4F10C89BA083}">
      <dgm:prSet/>
      <dgm:spPr/>
      <dgm:t>
        <a:bodyPr/>
        <a:lstStyle/>
        <a:p>
          <a:endParaRPr lang="es-PE"/>
        </a:p>
      </dgm:t>
    </dgm:pt>
    <dgm:pt modelId="{E26B3D5F-BB70-45EF-8B30-15935A14367D}">
      <dgm:prSet custT="1"/>
      <dgm:spPr/>
      <dgm:t>
        <a:bodyPr/>
        <a:lstStyle/>
        <a:p>
          <a:r>
            <a:rPr lang="es-PE" altLang="es-PE" sz="1200" dirty="0" smtClean="0">
              <a:solidFill>
                <a:schemeClr val="tx1"/>
              </a:solidFill>
              <a:latin typeface="+mj-lt"/>
            </a:rPr>
            <a:t>Otras actividades que el jefe de proyecto le asigne.</a:t>
          </a:r>
        </a:p>
      </dgm:t>
    </dgm:pt>
    <dgm:pt modelId="{E2B785A7-4C2B-4746-A30D-A82D38C8ED72}" type="parTrans" cxnId="{6A843F04-307F-489B-949F-065BC00A5F8A}">
      <dgm:prSet/>
      <dgm:spPr/>
      <dgm:t>
        <a:bodyPr/>
        <a:lstStyle/>
        <a:p>
          <a:endParaRPr lang="es-PE"/>
        </a:p>
      </dgm:t>
    </dgm:pt>
    <dgm:pt modelId="{8ABA302B-2FFA-460C-9FC3-5A18B4EC8C7A}" type="sibTrans" cxnId="{6A843F04-307F-489B-949F-065BC00A5F8A}">
      <dgm:prSet/>
      <dgm:spPr/>
      <dgm:t>
        <a:bodyPr/>
        <a:lstStyle/>
        <a:p>
          <a:endParaRPr lang="es-PE"/>
        </a:p>
      </dgm:t>
    </dgm:pt>
    <dgm:pt modelId="{51E6EBE6-9404-4771-BFD3-3B27C002BFE4}">
      <dgm:prSet custT="1"/>
      <dgm:spPr/>
      <dgm:t>
        <a:bodyPr/>
        <a:lstStyle/>
        <a:p>
          <a:pPr marL="87313" indent="-87313"/>
          <a:r>
            <a:rPr lang="es-PE" altLang="es-PE" sz="1200" dirty="0" smtClean="0">
              <a:solidFill>
                <a:schemeClr val="tx1"/>
              </a:solidFill>
              <a:latin typeface="+mj-lt"/>
            </a:rPr>
            <a:t>Informar de cualquier inconveniente en el proceso de construcción que pueda surgir.</a:t>
          </a:r>
        </a:p>
      </dgm:t>
    </dgm:pt>
    <dgm:pt modelId="{E36D3483-80B6-402A-A038-066D9F3692D4}" type="parTrans" cxnId="{973FA3D9-E367-4E2C-A14E-F0A87A2129AD}">
      <dgm:prSet/>
      <dgm:spPr/>
      <dgm:t>
        <a:bodyPr/>
        <a:lstStyle/>
        <a:p>
          <a:endParaRPr lang="es-PE"/>
        </a:p>
      </dgm:t>
    </dgm:pt>
    <dgm:pt modelId="{859EDB45-2623-4950-AC85-E9D08A5E6100}" type="sibTrans" cxnId="{973FA3D9-E367-4E2C-A14E-F0A87A2129AD}">
      <dgm:prSet/>
      <dgm:spPr/>
      <dgm:t>
        <a:bodyPr/>
        <a:lstStyle/>
        <a:p>
          <a:endParaRPr lang="es-PE"/>
        </a:p>
      </dgm:t>
    </dgm:pt>
    <dgm:pt modelId="{1C743015-66A0-4E24-916A-57ECD5319D70}">
      <dgm:prSet custT="1"/>
      <dgm:spPr/>
      <dgm:t>
        <a:bodyPr/>
        <a:lstStyle/>
        <a:p>
          <a:r>
            <a:rPr lang="es-PE" altLang="es-PE" sz="1200" dirty="0" smtClean="0">
              <a:solidFill>
                <a:schemeClr val="tx1"/>
              </a:solidFill>
              <a:latin typeface="+mj-lt"/>
            </a:rPr>
            <a:t>Informar al Jefe de Proyecto sobre el avance de las actividades de actualización de manuales y sobre problemas funcionales encontrados durante la actualización de la documentación del aplicativo.</a:t>
          </a:r>
        </a:p>
      </dgm:t>
    </dgm:pt>
    <dgm:pt modelId="{C009FC0F-7B82-4120-9511-558DFAB4C85B}" type="parTrans" cxnId="{5CA6D56D-4EB4-4D6C-8D44-21391CE9E63C}">
      <dgm:prSet/>
      <dgm:spPr/>
      <dgm:t>
        <a:bodyPr/>
        <a:lstStyle/>
        <a:p>
          <a:endParaRPr lang="es-PE"/>
        </a:p>
      </dgm:t>
    </dgm:pt>
    <dgm:pt modelId="{623D7CA9-BE66-4A01-915C-D46D2B7A3479}" type="sibTrans" cxnId="{5CA6D56D-4EB4-4D6C-8D44-21391CE9E63C}">
      <dgm:prSet/>
      <dgm:spPr/>
      <dgm:t>
        <a:bodyPr/>
        <a:lstStyle/>
        <a:p>
          <a:endParaRPr lang="es-PE"/>
        </a:p>
      </dgm:t>
    </dgm:pt>
    <dgm:pt modelId="{5AB3B5A0-FCB3-499B-BB65-B2CDFC94A87E}">
      <dgm:prSet custT="1"/>
      <dgm:spPr/>
      <dgm:t>
        <a:bodyPr/>
        <a:lstStyle/>
        <a:p>
          <a:r>
            <a:rPr lang="es-PE" altLang="es-PE" sz="1200" dirty="0" smtClean="0">
              <a:solidFill>
                <a:schemeClr val="tx1"/>
              </a:solidFill>
              <a:latin typeface="+mj-lt"/>
            </a:rPr>
            <a:t>Brindar soporte en las tareas de documentación que el Jefe de Proyectos le asigne.</a:t>
          </a:r>
        </a:p>
      </dgm:t>
    </dgm:pt>
    <dgm:pt modelId="{1438674D-B4F4-477A-963B-695014BFFC01}" type="parTrans" cxnId="{BFACFA64-B1B4-4823-B0A3-A4CEAECFE737}">
      <dgm:prSet/>
      <dgm:spPr/>
      <dgm:t>
        <a:bodyPr/>
        <a:lstStyle/>
        <a:p>
          <a:endParaRPr lang="es-PE"/>
        </a:p>
      </dgm:t>
    </dgm:pt>
    <dgm:pt modelId="{9F89D098-A0D5-40FD-9DC0-2D28D95E84D9}" type="sibTrans" cxnId="{BFACFA64-B1B4-4823-B0A3-A4CEAECFE737}">
      <dgm:prSet/>
      <dgm:spPr/>
      <dgm:t>
        <a:bodyPr/>
        <a:lstStyle/>
        <a:p>
          <a:endParaRPr lang="es-PE"/>
        </a:p>
      </dgm:t>
    </dgm:pt>
    <dgm:pt modelId="{27C0545D-21E1-4D87-9C70-9B164632F5FE}">
      <dgm:prSet custT="1"/>
      <dgm:spPr/>
      <dgm:t>
        <a:bodyPr/>
        <a:lstStyle/>
        <a:p>
          <a:r>
            <a:rPr lang="es-PE" sz="1200" dirty="0" smtClean="0">
              <a:latin typeface="+mj-lt"/>
            </a:rPr>
            <a:t>Elección de Entorno de Desarrollo y Verificación de la funcionalidad y rendimiento del Hardware Disponible</a:t>
          </a:r>
        </a:p>
      </dgm:t>
    </dgm:pt>
    <dgm:pt modelId="{29154C3D-AB76-4827-BE79-47019E59217E}" type="parTrans" cxnId="{A022C3AC-7E8B-4843-A13E-477BFB1DF445}">
      <dgm:prSet/>
      <dgm:spPr/>
      <dgm:t>
        <a:bodyPr/>
        <a:lstStyle/>
        <a:p>
          <a:endParaRPr lang="es-PE"/>
        </a:p>
      </dgm:t>
    </dgm:pt>
    <dgm:pt modelId="{A7278615-BBAB-42B8-A877-BCCE5725DA76}" type="sibTrans" cxnId="{A022C3AC-7E8B-4843-A13E-477BFB1DF445}">
      <dgm:prSet/>
      <dgm:spPr/>
      <dgm:t>
        <a:bodyPr/>
        <a:lstStyle/>
        <a:p>
          <a:endParaRPr lang="es-PE"/>
        </a:p>
      </dgm:t>
    </dgm:pt>
    <dgm:pt modelId="{F6C33D35-E9A4-4BC8-B34B-3C838877C58B}" type="pres">
      <dgm:prSet presAssocID="{5C797779-C81B-43F3-8423-A700598B2677}" presName="Name0" presStyleCnt="0">
        <dgm:presLayoutVars>
          <dgm:dir/>
          <dgm:animLvl val="lvl"/>
          <dgm:resizeHandles val="exact"/>
        </dgm:presLayoutVars>
      </dgm:prSet>
      <dgm:spPr/>
      <dgm:t>
        <a:bodyPr/>
        <a:lstStyle/>
        <a:p>
          <a:endParaRPr lang="es-PE"/>
        </a:p>
      </dgm:t>
    </dgm:pt>
    <dgm:pt modelId="{AB898A08-95DB-40D9-A3D0-F2DF70757586}" type="pres">
      <dgm:prSet presAssocID="{6B39907D-F20D-4C28-BC3D-FE4D86D767F5}" presName="linNode" presStyleCnt="0"/>
      <dgm:spPr/>
    </dgm:pt>
    <dgm:pt modelId="{8CC325B9-FE1B-4789-9E50-400E884AD525}" type="pres">
      <dgm:prSet presAssocID="{6B39907D-F20D-4C28-BC3D-FE4D86D767F5}" presName="parentText" presStyleLbl="node1" presStyleIdx="0" presStyleCnt="4" custScaleX="56666" custScaleY="83533">
        <dgm:presLayoutVars>
          <dgm:chMax val="1"/>
          <dgm:bulletEnabled val="1"/>
        </dgm:presLayoutVars>
      </dgm:prSet>
      <dgm:spPr/>
      <dgm:t>
        <a:bodyPr/>
        <a:lstStyle/>
        <a:p>
          <a:endParaRPr lang="es-PE"/>
        </a:p>
      </dgm:t>
    </dgm:pt>
    <dgm:pt modelId="{55A4A5BB-6FD8-475A-835C-B4EB380A1BDF}" type="pres">
      <dgm:prSet presAssocID="{6B39907D-F20D-4C28-BC3D-FE4D86D767F5}" presName="descendantText" presStyleLbl="alignAccFollowNode1" presStyleIdx="0" presStyleCnt="4" custScaleX="130496" custScaleY="88866" custLinFactNeighborX="1064" custLinFactNeighborY="568">
        <dgm:presLayoutVars>
          <dgm:bulletEnabled val="1"/>
        </dgm:presLayoutVars>
      </dgm:prSet>
      <dgm:spPr/>
      <dgm:t>
        <a:bodyPr/>
        <a:lstStyle/>
        <a:p>
          <a:endParaRPr lang="es-PE"/>
        </a:p>
      </dgm:t>
    </dgm:pt>
    <dgm:pt modelId="{82F35A99-2F87-4142-87FB-CEFEE3E3B710}" type="pres">
      <dgm:prSet presAssocID="{2284A0CD-EB66-4B22-8455-0956E716E68E}" presName="sp" presStyleCnt="0"/>
      <dgm:spPr/>
    </dgm:pt>
    <dgm:pt modelId="{034A6B5F-73B0-486F-8565-41A9EEB953FD}" type="pres">
      <dgm:prSet presAssocID="{2DA36621-5AD9-43CE-974E-D6F11CA97388}" presName="linNode" presStyleCnt="0"/>
      <dgm:spPr/>
    </dgm:pt>
    <dgm:pt modelId="{26EEAA25-729A-4075-87DC-0DA13F9B7FA1}" type="pres">
      <dgm:prSet presAssocID="{2DA36621-5AD9-43CE-974E-D6F11CA97388}" presName="parentText" presStyleLbl="node1" presStyleIdx="1" presStyleCnt="4" custScaleX="56839" custScaleY="63156">
        <dgm:presLayoutVars>
          <dgm:chMax val="1"/>
          <dgm:bulletEnabled val="1"/>
        </dgm:presLayoutVars>
      </dgm:prSet>
      <dgm:spPr/>
      <dgm:t>
        <a:bodyPr/>
        <a:lstStyle/>
        <a:p>
          <a:endParaRPr lang="es-PE"/>
        </a:p>
      </dgm:t>
    </dgm:pt>
    <dgm:pt modelId="{90FF61B1-8C9B-462F-B4E1-EA95A07D6F86}" type="pres">
      <dgm:prSet presAssocID="{2DA36621-5AD9-43CE-974E-D6F11CA97388}" presName="descendantText" presStyleLbl="alignAccFollowNode1" presStyleIdx="1" presStyleCnt="4" custScaleX="130932" custScaleY="73157" custLinFactNeighborX="-1078" custLinFactNeighborY="1928">
        <dgm:presLayoutVars>
          <dgm:bulletEnabled val="1"/>
        </dgm:presLayoutVars>
      </dgm:prSet>
      <dgm:spPr/>
      <dgm:t>
        <a:bodyPr/>
        <a:lstStyle/>
        <a:p>
          <a:endParaRPr lang="es-PE"/>
        </a:p>
      </dgm:t>
    </dgm:pt>
    <dgm:pt modelId="{6B870B2D-0418-4BFC-9853-9EB29FE570FB}" type="pres">
      <dgm:prSet presAssocID="{7F85B649-8D87-4C46-8400-47D1CD9CF92C}" presName="sp" presStyleCnt="0"/>
      <dgm:spPr/>
    </dgm:pt>
    <dgm:pt modelId="{1151F235-FE60-4900-ACAB-0DF6D3077193}" type="pres">
      <dgm:prSet presAssocID="{98EAEFBA-6B1B-41FF-9ECF-E0BE9858B206}" presName="linNode" presStyleCnt="0"/>
      <dgm:spPr/>
    </dgm:pt>
    <dgm:pt modelId="{4F1584CA-B33D-4DB0-9C34-1ECED7CFA1C5}" type="pres">
      <dgm:prSet presAssocID="{98EAEFBA-6B1B-41FF-9ECF-E0BE9858B206}" presName="parentText" presStyleLbl="node1" presStyleIdx="2" presStyleCnt="4" custScaleX="56627" custScaleY="65703">
        <dgm:presLayoutVars>
          <dgm:chMax val="1"/>
          <dgm:bulletEnabled val="1"/>
        </dgm:presLayoutVars>
      </dgm:prSet>
      <dgm:spPr/>
      <dgm:t>
        <a:bodyPr/>
        <a:lstStyle/>
        <a:p>
          <a:endParaRPr lang="es-PE"/>
        </a:p>
      </dgm:t>
    </dgm:pt>
    <dgm:pt modelId="{606E3E56-5C5B-4E6D-B3B5-731FAFDC0CDE}" type="pres">
      <dgm:prSet presAssocID="{98EAEFBA-6B1B-41FF-9ECF-E0BE9858B206}" presName="descendantText" presStyleLbl="alignAccFollowNode1" presStyleIdx="2" presStyleCnt="4" custScaleX="130459" custScaleY="81389">
        <dgm:presLayoutVars>
          <dgm:bulletEnabled val="1"/>
        </dgm:presLayoutVars>
      </dgm:prSet>
      <dgm:spPr/>
      <dgm:t>
        <a:bodyPr/>
        <a:lstStyle/>
        <a:p>
          <a:endParaRPr lang="es-PE"/>
        </a:p>
      </dgm:t>
    </dgm:pt>
    <dgm:pt modelId="{46C214F1-BC2E-4149-955C-53B49C571DE1}" type="pres">
      <dgm:prSet presAssocID="{D8278C2F-629A-4595-B7DF-8DF27587E636}" presName="sp" presStyleCnt="0"/>
      <dgm:spPr/>
    </dgm:pt>
    <dgm:pt modelId="{D5B635E4-8A8A-4209-880A-A706A33EB8D5}" type="pres">
      <dgm:prSet presAssocID="{ACCA13B9-031D-4126-B460-6A7ED494DC1B}" presName="linNode" presStyleCnt="0"/>
      <dgm:spPr/>
    </dgm:pt>
    <dgm:pt modelId="{0C172A3D-1747-485F-A12F-621E60BDAD9E}" type="pres">
      <dgm:prSet presAssocID="{ACCA13B9-031D-4126-B460-6A7ED494DC1B}" presName="parentText" presStyleLbl="node1" presStyleIdx="3" presStyleCnt="4" custScaleX="57840" custScaleY="58695">
        <dgm:presLayoutVars>
          <dgm:chMax val="1"/>
          <dgm:bulletEnabled val="1"/>
        </dgm:presLayoutVars>
      </dgm:prSet>
      <dgm:spPr/>
      <dgm:t>
        <a:bodyPr/>
        <a:lstStyle/>
        <a:p>
          <a:endParaRPr lang="es-PE"/>
        </a:p>
      </dgm:t>
    </dgm:pt>
    <dgm:pt modelId="{50E57063-BAFE-4849-B27F-45AB6336F242}" type="pres">
      <dgm:prSet presAssocID="{ACCA13B9-031D-4126-B460-6A7ED494DC1B}" presName="descendantText" presStyleLbl="alignAccFollowNode1" presStyleIdx="3" presStyleCnt="4" custScaleX="133137" custScaleY="66366">
        <dgm:presLayoutVars>
          <dgm:bulletEnabled val="1"/>
        </dgm:presLayoutVars>
      </dgm:prSet>
      <dgm:spPr/>
      <dgm:t>
        <a:bodyPr/>
        <a:lstStyle/>
        <a:p>
          <a:endParaRPr lang="es-PE"/>
        </a:p>
      </dgm:t>
    </dgm:pt>
  </dgm:ptLst>
  <dgm:cxnLst>
    <dgm:cxn modelId="{114A5DC0-418F-4E4A-AB59-015A07EFCB8D}" type="presOf" srcId="{51E6EBE6-9404-4771-BFD3-3B27C002BFE4}" destId="{90FF61B1-8C9B-462F-B4E1-EA95A07D6F86}" srcOrd="0" destOrd="1" presId="urn:microsoft.com/office/officeart/2005/8/layout/vList5"/>
    <dgm:cxn modelId="{8B9D4D11-3E4F-4AA8-9526-988EBF290F58}" type="presOf" srcId="{5C797779-C81B-43F3-8423-A700598B2677}" destId="{F6C33D35-E9A4-4BC8-B34B-3C838877C58B}" srcOrd="0" destOrd="0" presId="urn:microsoft.com/office/officeart/2005/8/layout/vList5"/>
    <dgm:cxn modelId="{BFACFA64-B1B4-4823-B0A3-A4CEAECFE737}" srcId="{98EAEFBA-6B1B-41FF-9ECF-E0BE9858B206}" destId="{5AB3B5A0-FCB3-499B-BB65-B2CDFC94A87E}" srcOrd="2" destOrd="0" parTransId="{1438674D-B4F4-477A-963B-695014BFFC01}" sibTransId="{9F89D098-A0D5-40FD-9DC0-2D28D95E84D9}"/>
    <dgm:cxn modelId="{6823EBEF-3F23-47BC-9AF9-C93985541682}" type="presOf" srcId="{1C743015-66A0-4E24-916A-57ECD5319D70}" destId="{606E3E56-5C5B-4E6D-B3B5-731FAFDC0CDE}" srcOrd="0" destOrd="1" presId="urn:microsoft.com/office/officeart/2005/8/layout/vList5"/>
    <dgm:cxn modelId="{A3DEA26B-DB29-4139-8435-EB1200B60BC6}" srcId="{5C797779-C81B-43F3-8423-A700598B2677}" destId="{ACCA13B9-031D-4126-B460-6A7ED494DC1B}" srcOrd="3" destOrd="0" parTransId="{353FCA3C-F188-4DBA-B2D1-04DD0170E8BD}" sibTransId="{15D1A88D-399A-44CE-AA6E-8E77065C2E13}"/>
    <dgm:cxn modelId="{F82869A6-2508-4DA8-8962-0DCF892FB0E6}" type="presOf" srcId="{E26B3D5F-BB70-45EF-8B30-15935A14367D}" destId="{55A4A5BB-6FD8-475A-835C-B4EB380A1BDF}" srcOrd="0" destOrd="4" presId="urn:microsoft.com/office/officeart/2005/8/layout/vList5"/>
    <dgm:cxn modelId="{247B7FC1-D3C0-4BF8-9CF5-DC12E238193A}" type="presOf" srcId="{E3D32605-2223-480D-B69E-759FB6DB1567}" destId="{55A4A5BB-6FD8-475A-835C-B4EB380A1BDF}" srcOrd="0" destOrd="0" presId="urn:microsoft.com/office/officeart/2005/8/layout/vList5"/>
    <dgm:cxn modelId="{07C9A9BE-BE78-4689-BB55-3568E4E20D97}" srcId="{6B39907D-F20D-4C28-BC3D-FE4D86D767F5}" destId="{6B00BDC6-DFF6-4F14-86E1-E5B08A1CBFD2}" srcOrd="1" destOrd="0" parTransId="{EF8EED6A-430F-451D-B950-BD714A9E9622}" sibTransId="{10B41CD3-7B90-4AA2-A10C-4CCA55BE5835}"/>
    <dgm:cxn modelId="{F18A5050-4442-4210-BC43-C99231EDB16B}" type="presOf" srcId="{27C0545D-21E1-4D87-9C70-9B164632F5FE}" destId="{50E57063-BAFE-4849-B27F-45AB6336F242}" srcOrd="0" destOrd="1" presId="urn:microsoft.com/office/officeart/2005/8/layout/vList5"/>
    <dgm:cxn modelId="{FC61C1B3-86B8-429E-9FFA-90194004AAE3}" type="presOf" srcId="{2DA36621-5AD9-43CE-974E-D6F11CA97388}" destId="{26EEAA25-729A-4075-87DC-0DA13F9B7FA1}" srcOrd="0" destOrd="0" presId="urn:microsoft.com/office/officeart/2005/8/layout/vList5"/>
    <dgm:cxn modelId="{6A843F04-307F-489B-949F-065BC00A5F8A}" srcId="{6B39907D-F20D-4C28-BC3D-FE4D86D767F5}" destId="{E26B3D5F-BB70-45EF-8B30-15935A14367D}" srcOrd="4" destOrd="0" parTransId="{E2B785A7-4C2B-4746-A30D-A82D38C8ED72}" sibTransId="{8ABA302B-2FFA-460C-9FC3-5A18B4EC8C7A}"/>
    <dgm:cxn modelId="{43E00D63-DCE7-4C1B-9EBD-F507EA687DA3}" srcId="{5C797779-C81B-43F3-8423-A700598B2677}" destId="{98EAEFBA-6B1B-41FF-9ECF-E0BE9858B206}" srcOrd="2" destOrd="0" parTransId="{7F7786B2-3C8E-4549-B3E1-B6320AF93840}" sibTransId="{D8278C2F-629A-4595-B7DF-8DF27587E636}"/>
    <dgm:cxn modelId="{5B407760-515A-40BF-8E5F-96EEA7E9966A}" srcId="{6B39907D-F20D-4C28-BC3D-FE4D86D767F5}" destId="{E3D32605-2223-480D-B69E-759FB6DB1567}" srcOrd="0" destOrd="0" parTransId="{97ADC7D8-32DF-4CAB-9261-5C1B54988A31}" sibTransId="{59122947-FA5D-44A6-9920-F97B0E2507F3}"/>
    <dgm:cxn modelId="{EDE3C237-634C-4C19-BBD9-0A4642164A70}" type="presOf" srcId="{8548025E-DA45-4C8F-A61F-EC14A372FDBF}" destId="{55A4A5BB-6FD8-475A-835C-B4EB380A1BDF}" srcOrd="0" destOrd="2" presId="urn:microsoft.com/office/officeart/2005/8/layout/vList5"/>
    <dgm:cxn modelId="{0C10762A-5E1D-4599-81EA-66CD1B39865D}" type="presOf" srcId="{ACCA13B9-031D-4126-B460-6A7ED494DC1B}" destId="{0C172A3D-1747-485F-A12F-621E60BDAD9E}" srcOrd="0" destOrd="0" presId="urn:microsoft.com/office/officeart/2005/8/layout/vList5"/>
    <dgm:cxn modelId="{DECB9C99-8048-42E7-9287-9E2696B41CBE}" srcId="{5C797779-C81B-43F3-8423-A700598B2677}" destId="{6B39907D-F20D-4C28-BC3D-FE4D86D767F5}" srcOrd="0" destOrd="0" parTransId="{748BEFB8-AE60-490B-8488-0A00E0B45F02}" sibTransId="{2284A0CD-EB66-4B22-8455-0956E716E68E}"/>
    <dgm:cxn modelId="{2024E178-5634-4D98-863A-6227396DEC70}" type="presOf" srcId="{912786C0-1A5C-4994-B17A-49C3EA2CD46C}" destId="{50E57063-BAFE-4849-B27F-45AB6336F242}" srcOrd="0" destOrd="0" presId="urn:microsoft.com/office/officeart/2005/8/layout/vList5"/>
    <dgm:cxn modelId="{1593D05C-DEAA-49AD-AB93-4D861ACCD63F}" srcId="{6B39907D-F20D-4C28-BC3D-FE4D86D767F5}" destId="{8548025E-DA45-4C8F-A61F-EC14A372FDBF}" srcOrd="2" destOrd="0" parTransId="{8D3E899E-F111-4D35-B11D-4265BED4B4CB}" sibTransId="{FDD1A15B-ACC3-46AB-8320-448E47E3AE37}"/>
    <dgm:cxn modelId="{AC14E21F-C546-432D-B292-869235A62537}" type="presOf" srcId="{98EAEFBA-6B1B-41FF-9ECF-E0BE9858B206}" destId="{4F1584CA-B33D-4DB0-9C34-1ECED7CFA1C5}" srcOrd="0" destOrd="0" presId="urn:microsoft.com/office/officeart/2005/8/layout/vList5"/>
    <dgm:cxn modelId="{A022C3AC-7E8B-4843-A13E-477BFB1DF445}" srcId="{ACCA13B9-031D-4126-B460-6A7ED494DC1B}" destId="{27C0545D-21E1-4D87-9C70-9B164632F5FE}" srcOrd="1" destOrd="0" parTransId="{29154C3D-AB76-4827-BE79-47019E59217E}" sibTransId="{A7278615-BBAB-42B8-A877-BCCE5725DA76}"/>
    <dgm:cxn modelId="{5CA6D56D-4EB4-4D6C-8D44-21391CE9E63C}" srcId="{98EAEFBA-6B1B-41FF-9ECF-E0BE9858B206}" destId="{1C743015-66A0-4E24-916A-57ECD5319D70}" srcOrd="1" destOrd="0" parTransId="{C009FC0F-7B82-4120-9511-558DFAB4C85B}" sibTransId="{623D7CA9-BE66-4A01-915C-D46D2B7A3479}"/>
    <dgm:cxn modelId="{3320446E-03B2-44CC-81B4-4F10C89BA083}" srcId="{6B39907D-F20D-4C28-BC3D-FE4D86D767F5}" destId="{A28E7703-CCD5-4086-B41A-C1DB1B706891}" srcOrd="3" destOrd="0" parTransId="{D9FC0184-018D-4802-AD72-641ED8DE8C29}" sibTransId="{7F210987-25DF-4199-812A-769118570BD4}"/>
    <dgm:cxn modelId="{23765BDA-5BF7-4FA9-A8DE-3DD4C7706429}" srcId="{98EAEFBA-6B1B-41FF-9ECF-E0BE9858B206}" destId="{E6903C73-8DCB-4035-A9C3-F0717B48D13E}" srcOrd="0" destOrd="0" parTransId="{975554EB-176A-4182-AB67-69ED2B02DA03}" sibTransId="{D64BA345-7D81-4E30-81BC-BBF0C4E8A3D8}"/>
    <dgm:cxn modelId="{765BE305-C590-4F1E-9D08-C92CA1E8D8F7}" type="presOf" srcId="{6B39907D-F20D-4C28-BC3D-FE4D86D767F5}" destId="{8CC325B9-FE1B-4789-9E50-400E884AD525}" srcOrd="0" destOrd="0" presId="urn:microsoft.com/office/officeart/2005/8/layout/vList5"/>
    <dgm:cxn modelId="{583184CD-5D2C-4274-822E-D85D52C9D44E}" type="presOf" srcId="{7074DA97-B849-4BFE-B9C8-2251A2A095F7}" destId="{90FF61B1-8C9B-462F-B4E1-EA95A07D6F86}" srcOrd="0" destOrd="0" presId="urn:microsoft.com/office/officeart/2005/8/layout/vList5"/>
    <dgm:cxn modelId="{973FA3D9-E367-4E2C-A14E-F0A87A2129AD}" srcId="{2DA36621-5AD9-43CE-974E-D6F11CA97388}" destId="{51E6EBE6-9404-4771-BFD3-3B27C002BFE4}" srcOrd="1" destOrd="0" parTransId="{E36D3483-80B6-402A-A038-066D9F3692D4}" sibTransId="{859EDB45-2623-4950-AC85-E9D08A5E6100}"/>
    <dgm:cxn modelId="{C129051E-0F1C-4F72-9A90-D08C6CE38B5D}" type="presOf" srcId="{6B00BDC6-DFF6-4F14-86E1-E5B08A1CBFD2}" destId="{55A4A5BB-6FD8-475A-835C-B4EB380A1BDF}" srcOrd="0" destOrd="1" presId="urn:microsoft.com/office/officeart/2005/8/layout/vList5"/>
    <dgm:cxn modelId="{0970423E-38BF-4CEB-9865-E55B92F8E5FC}" type="presOf" srcId="{E6903C73-8DCB-4035-A9C3-F0717B48D13E}" destId="{606E3E56-5C5B-4E6D-B3B5-731FAFDC0CDE}" srcOrd="0" destOrd="0" presId="urn:microsoft.com/office/officeart/2005/8/layout/vList5"/>
    <dgm:cxn modelId="{9C1051C5-A328-4CFB-9974-CD1008A25B22}" type="presOf" srcId="{A28E7703-CCD5-4086-B41A-C1DB1B706891}" destId="{55A4A5BB-6FD8-475A-835C-B4EB380A1BDF}" srcOrd="0" destOrd="3" presId="urn:microsoft.com/office/officeart/2005/8/layout/vList5"/>
    <dgm:cxn modelId="{DFDDD0F7-24BE-4C28-9ABD-E96658C95677}" srcId="{2DA36621-5AD9-43CE-974E-D6F11CA97388}" destId="{7074DA97-B849-4BFE-B9C8-2251A2A095F7}" srcOrd="0" destOrd="0" parTransId="{1F7BCBF4-E74D-4A33-8BD5-70D7559B5B20}" sibTransId="{AC3E9007-C5F9-4B5E-AD84-0C150F814ECB}"/>
    <dgm:cxn modelId="{41E70123-8BE2-4162-81A8-E0CBFED1B886}" srcId="{ACCA13B9-031D-4126-B460-6A7ED494DC1B}" destId="{912786C0-1A5C-4994-B17A-49C3EA2CD46C}" srcOrd="0" destOrd="0" parTransId="{2CC0A6A4-3743-4D4D-BDCF-B51C37F2880A}" sibTransId="{C5D0A306-E29B-443C-87A3-42E83C27595D}"/>
    <dgm:cxn modelId="{79958704-559F-4A1F-9CB4-B9A5A7D1689A}" type="presOf" srcId="{5AB3B5A0-FCB3-499B-BB65-B2CDFC94A87E}" destId="{606E3E56-5C5B-4E6D-B3B5-731FAFDC0CDE}" srcOrd="0" destOrd="2" presId="urn:microsoft.com/office/officeart/2005/8/layout/vList5"/>
    <dgm:cxn modelId="{039ADF45-69CB-48DA-861A-F9B3C049FF7F}" srcId="{5C797779-C81B-43F3-8423-A700598B2677}" destId="{2DA36621-5AD9-43CE-974E-D6F11CA97388}" srcOrd="1" destOrd="0" parTransId="{A13BD8B3-D15A-4AE1-B5DC-A23D683691CC}" sibTransId="{7F85B649-8D87-4C46-8400-47D1CD9CF92C}"/>
    <dgm:cxn modelId="{8A313236-4C2F-4081-9B27-782D6D603B9A}" type="presParOf" srcId="{F6C33D35-E9A4-4BC8-B34B-3C838877C58B}" destId="{AB898A08-95DB-40D9-A3D0-F2DF70757586}" srcOrd="0" destOrd="0" presId="urn:microsoft.com/office/officeart/2005/8/layout/vList5"/>
    <dgm:cxn modelId="{C3D90666-BDA2-499A-B563-BC69A360E367}" type="presParOf" srcId="{AB898A08-95DB-40D9-A3D0-F2DF70757586}" destId="{8CC325B9-FE1B-4789-9E50-400E884AD525}" srcOrd="0" destOrd="0" presId="urn:microsoft.com/office/officeart/2005/8/layout/vList5"/>
    <dgm:cxn modelId="{4D1C29AB-2844-4F1D-80BD-F96D4B84CB16}" type="presParOf" srcId="{AB898A08-95DB-40D9-A3D0-F2DF70757586}" destId="{55A4A5BB-6FD8-475A-835C-B4EB380A1BDF}" srcOrd="1" destOrd="0" presId="urn:microsoft.com/office/officeart/2005/8/layout/vList5"/>
    <dgm:cxn modelId="{F2968BBF-E6B1-4DC0-BFD3-0E7A3C01602F}" type="presParOf" srcId="{F6C33D35-E9A4-4BC8-B34B-3C838877C58B}" destId="{82F35A99-2F87-4142-87FB-CEFEE3E3B710}" srcOrd="1" destOrd="0" presId="urn:microsoft.com/office/officeart/2005/8/layout/vList5"/>
    <dgm:cxn modelId="{948023A1-9268-4EF1-9D3B-1CC4A99937AB}" type="presParOf" srcId="{F6C33D35-E9A4-4BC8-B34B-3C838877C58B}" destId="{034A6B5F-73B0-486F-8565-41A9EEB953FD}" srcOrd="2" destOrd="0" presId="urn:microsoft.com/office/officeart/2005/8/layout/vList5"/>
    <dgm:cxn modelId="{06C948CF-490F-43A2-8F51-B91961EB790C}" type="presParOf" srcId="{034A6B5F-73B0-486F-8565-41A9EEB953FD}" destId="{26EEAA25-729A-4075-87DC-0DA13F9B7FA1}" srcOrd="0" destOrd="0" presId="urn:microsoft.com/office/officeart/2005/8/layout/vList5"/>
    <dgm:cxn modelId="{AA83F01F-5A6B-431B-9C67-21C47117F1C2}" type="presParOf" srcId="{034A6B5F-73B0-486F-8565-41A9EEB953FD}" destId="{90FF61B1-8C9B-462F-B4E1-EA95A07D6F86}" srcOrd="1" destOrd="0" presId="urn:microsoft.com/office/officeart/2005/8/layout/vList5"/>
    <dgm:cxn modelId="{357A3220-04EB-458B-ACFA-70403B5F1D2C}" type="presParOf" srcId="{F6C33D35-E9A4-4BC8-B34B-3C838877C58B}" destId="{6B870B2D-0418-4BFC-9853-9EB29FE570FB}" srcOrd="3" destOrd="0" presId="urn:microsoft.com/office/officeart/2005/8/layout/vList5"/>
    <dgm:cxn modelId="{08709E74-D8ED-4161-AAB3-C99900B48351}" type="presParOf" srcId="{F6C33D35-E9A4-4BC8-B34B-3C838877C58B}" destId="{1151F235-FE60-4900-ACAB-0DF6D3077193}" srcOrd="4" destOrd="0" presId="urn:microsoft.com/office/officeart/2005/8/layout/vList5"/>
    <dgm:cxn modelId="{E0B938CC-88D5-40AD-9EC2-8827F0C7A1A4}" type="presParOf" srcId="{1151F235-FE60-4900-ACAB-0DF6D3077193}" destId="{4F1584CA-B33D-4DB0-9C34-1ECED7CFA1C5}" srcOrd="0" destOrd="0" presId="urn:microsoft.com/office/officeart/2005/8/layout/vList5"/>
    <dgm:cxn modelId="{D0A385B9-2C97-45DE-A00E-2393E37BB69C}" type="presParOf" srcId="{1151F235-FE60-4900-ACAB-0DF6D3077193}" destId="{606E3E56-5C5B-4E6D-B3B5-731FAFDC0CDE}" srcOrd="1" destOrd="0" presId="urn:microsoft.com/office/officeart/2005/8/layout/vList5"/>
    <dgm:cxn modelId="{82971E3C-D190-4610-BA62-A32249E1727C}" type="presParOf" srcId="{F6C33D35-E9A4-4BC8-B34B-3C838877C58B}" destId="{46C214F1-BC2E-4149-955C-53B49C571DE1}" srcOrd="5" destOrd="0" presId="urn:microsoft.com/office/officeart/2005/8/layout/vList5"/>
    <dgm:cxn modelId="{069C0F39-48BB-4C63-BBEB-74552BF60C27}" type="presParOf" srcId="{F6C33D35-E9A4-4BC8-B34B-3C838877C58B}" destId="{D5B635E4-8A8A-4209-880A-A706A33EB8D5}" srcOrd="6" destOrd="0" presId="urn:microsoft.com/office/officeart/2005/8/layout/vList5"/>
    <dgm:cxn modelId="{5840DCC3-E73B-44A2-9C3C-08D35486C3F7}" type="presParOf" srcId="{D5B635E4-8A8A-4209-880A-A706A33EB8D5}" destId="{0C172A3D-1747-485F-A12F-621E60BDAD9E}" srcOrd="0" destOrd="0" presId="urn:microsoft.com/office/officeart/2005/8/layout/vList5"/>
    <dgm:cxn modelId="{66D79BB0-BB0F-4B9D-9AEA-15ACDB9DDAE4}" type="presParOf" srcId="{D5B635E4-8A8A-4209-880A-A706A33EB8D5}" destId="{50E57063-BAFE-4849-B27F-45AB6336F242}"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PE"/>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F99C03-A70A-4B29-84B2-81DDC41A991A}" type="datetimeFigureOut">
              <a:rPr lang="es-PE" smtClean="0"/>
              <a:t>09/10/2015</a:t>
            </a:fld>
            <a:endParaRPr lang="es-PE"/>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PE"/>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PE"/>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80ACA2-53CC-41A9-8A9C-96BBFE1501B5}" type="slidenum">
              <a:rPr lang="es-PE" smtClean="0"/>
              <a:t>‹Nº›</a:t>
            </a:fld>
            <a:endParaRPr lang="es-PE"/>
          </a:p>
        </p:txBody>
      </p:sp>
    </p:spTree>
    <p:extLst>
      <p:ext uri="{BB962C8B-B14F-4D97-AF65-F5344CB8AC3E}">
        <p14:creationId xmlns:p14="http://schemas.microsoft.com/office/powerpoint/2010/main" val="37394699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7</a:t>
            </a:fld>
            <a:endParaRPr lang="es-PE"/>
          </a:p>
        </p:txBody>
      </p:sp>
    </p:spTree>
    <p:extLst>
      <p:ext uri="{BB962C8B-B14F-4D97-AF65-F5344CB8AC3E}">
        <p14:creationId xmlns:p14="http://schemas.microsoft.com/office/powerpoint/2010/main" val="16753128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22</a:t>
            </a:fld>
            <a:endParaRPr lang="es-PE"/>
          </a:p>
        </p:txBody>
      </p:sp>
    </p:spTree>
    <p:extLst>
      <p:ext uri="{BB962C8B-B14F-4D97-AF65-F5344CB8AC3E}">
        <p14:creationId xmlns:p14="http://schemas.microsoft.com/office/powerpoint/2010/main" val="35420512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24</a:t>
            </a:fld>
            <a:endParaRPr lang="es-PE"/>
          </a:p>
        </p:txBody>
      </p:sp>
    </p:spTree>
    <p:extLst>
      <p:ext uri="{BB962C8B-B14F-4D97-AF65-F5344CB8AC3E}">
        <p14:creationId xmlns:p14="http://schemas.microsoft.com/office/powerpoint/2010/main" val="39125827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25</a:t>
            </a:fld>
            <a:endParaRPr lang="es-PE"/>
          </a:p>
        </p:txBody>
      </p:sp>
    </p:spTree>
    <p:extLst>
      <p:ext uri="{BB962C8B-B14F-4D97-AF65-F5344CB8AC3E}">
        <p14:creationId xmlns:p14="http://schemas.microsoft.com/office/powerpoint/2010/main" val="28521721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26</a:t>
            </a:fld>
            <a:endParaRPr lang="es-PE"/>
          </a:p>
        </p:txBody>
      </p:sp>
    </p:spTree>
    <p:extLst>
      <p:ext uri="{BB962C8B-B14F-4D97-AF65-F5344CB8AC3E}">
        <p14:creationId xmlns:p14="http://schemas.microsoft.com/office/powerpoint/2010/main" val="41209006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27</a:t>
            </a:fld>
            <a:endParaRPr lang="es-PE"/>
          </a:p>
        </p:txBody>
      </p:sp>
    </p:spTree>
    <p:extLst>
      <p:ext uri="{BB962C8B-B14F-4D97-AF65-F5344CB8AC3E}">
        <p14:creationId xmlns:p14="http://schemas.microsoft.com/office/powerpoint/2010/main" val="25192896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29</a:t>
            </a:fld>
            <a:endParaRPr lang="es-PE"/>
          </a:p>
        </p:txBody>
      </p:sp>
    </p:spTree>
    <p:extLst>
      <p:ext uri="{BB962C8B-B14F-4D97-AF65-F5344CB8AC3E}">
        <p14:creationId xmlns:p14="http://schemas.microsoft.com/office/powerpoint/2010/main" val="21828324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30</a:t>
            </a:fld>
            <a:endParaRPr lang="es-PE"/>
          </a:p>
        </p:txBody>
      </p:sp>
    </p:spTree>
    <p:extLst>
      <p:ext uri="{BB962C8B-B14F-4D97-AF65-F5344CB8AC3E}">
        <p14:creationId xmlns:p14="http://schemas.microsoft.com/office/powerpoint/2010/main" val="13181957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32</a:t>
            </a:fld>
            <a:endParaRPr lang="es-PE"/>
          </a:p>
        </p:txBody>
      </p:sp>
    </p:spTree>
    <p:extLst>
      <p:ext uri="{BB962C8B-B14F-4D97-AF65-F5344CB8AC3E}">
        <p14:creationId xmlns:p14="http://schemas.microsoft.com/office/powerpoint/2010/main" val="31919020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34</a:t>
            </a:fld>
            <a:endParaRPr lang="es-PE"/>
          </a:p>
        </p:txBody>
      </p:sp>
    </p:spTree>
    <p:extLst>
      <p:ext uri="{BB962C8B-B14F-4D97-AF65-F5344CB8AC3E}">
        <p14:creationId xmlns:p14="http://schemas.microsoft.com/office/powerpoint/2010/main" val="38173411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36</a:t>
            </a:fld>
            <a:endParaRPr lang="es-PE"/>
          </a:p>
        </p:txBody>
      </p:sp>
    </p:spTree>
    <p:extLst>
      <p:ext uri="{BB962C8B-B14F-4D97-AF65-F5344CB8AC3E}">
        <p14:creationId xmlns:p14="http://schemas.microsoft.com/office/powerpoint/2010/main" val="22588158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9</a:t>
            </a:fld>
            <a:endParaRPr lang="es-PE"/>
          </a:p>
        </p:txBody>
      </p:sp>
    </p:spTree>
    <p:extLst>
      <p:ext uri="{BB962C8B-B14F-4D97-AF65-F5344CB8AC3E}">
        <p14:creationId xmlns:p14="http://schemas.microsoft.com/office/powerpoint/2010/main" val="23005187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10</a:t>
            </a:fld>
            <a:endParaRPr lang="es-PE"/>
          </a:p>
        </p:txBody>
      </p:sp>
    </p:spTree>
    <p:extLst>
      <p:ext uri="{BB962C8B-B14F-4D97-AF65-F5344CB8AC3E}">
        <p14:creationId xmlns:p14="http://schemas.microsoft.com/office/powerpoint/2010/main" val="10175811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12</a:t>
            </a:fld>
            <a:endParaRPr lang="es-PE"/>
          </a:p>
        </p:txBody>
      </p:sp>
    </p:spTree>
    <p:extLst>
      <p:ext uri="{BB962C8B-B14F-4D97-AF65-F5344CB8AC3E}">
        <p14:creationId xmlns:p14="http://schemas.microsoft.com/office/powerpoint/2010/main" val="15964273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15</a:t>
            </a:fld>
            <a:endParaRPr lang="es-PE"/>
          </a:p>
        </p:txBody>
      </p:sp>
    </p:spTree>
    <p:extLst>
      <p:ext uri="{BB962C8B-B14F-4D97-AF65-F5344CB8AC3E}">
        <p14:creationId xmlns:p14="http://schemas.microsoft.com/office/powerpoint/2010/main" val="14317053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16</a:t>
            </a:fld>
            <a:endParaRPr lang="es-PE"/>
          </a:p>
        </p:txBody>
      </p:sp>
    </p:spTree>
    <p:extLst>
      <p:ext uri="{BB962C8B-B14F-4D97-AF65-F5344CB8AC3E}">
        <p14:creationId xmlns:p14="http://schemas.microsoft.com/office/powerpoint/2010/main" val="34753740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18</a:t>
            </a:fld>
            <a:endParaRPr lang="es-PE"/>
          </a:p>
        </p:txBody>
      </p:sp>
    </p:spTree>
    <p:extLst>
      <p:ext uri="{BB962C8B-B14F-4D97-AF65-F5344CB8AC3E}">
        <p14:creationId xmlns:p14="http://schemas.microsoft.com/office/powerpoint/2010/main" val="13898267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19</a:t>
            </a:fld>
            <a:endParaRPr lang="es-PE"/>
          </a:p>
        </p:txBody>
      </p:sp>
    </p:spTree>
    <p:extLst>
      <p:ext uri="{BB962C8B-B14F-4D97-AF65-F5344CB8AC3E}">
        <p14:creationId xmlns:p14="http://schemas.microsoft.com/office/powerpoint/2010/main" val="5289532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21</a:t>
            </a:fld>
            <a:endParaRPr lang="es-PE"/>
          </a:p>
        </p:txBody>
      </p:sp>
    </p:spTree>
    <p:extLst>
      <p:ext uri="{BB962C8B-B14F-4D97-AF65-F5344CB8AC3E}">
        <p14:creationId xmlns:p14="http://schemas.microsoft.com/office/powerpoint/2010/main" val="3205328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7" name="Date Placeholder 6"/>
          <p:cNvSpPr>
            <a:spLocks noGrp="1"/>
          </p:cNvSpPr>
          <p:nvPr>
            <p:ph type="dt" sz="half" idx="10"/>
          </p:nvPr>
        </p:nvSpPr>
        <p:spPr/>
        <p:txBody>
          <a:bodyPr/>
          <a:lstStyle/>
          <a:p>
            <a:fld id="{216C5678-EE20-4FA5-88E2-6E0BD67A2E26}" type="datetime1">
              <a:rPr lang="en-US" smtClean="0"/>
              <a:t>10/9/2015</a:t>
            </a:fld>
            <a:endParaRPr lang="en-US" dirty="0"/>
          </a:p>
        </p:txBody>
      </p:sp>
      <p:sp>
        <p:nvSpPr>
          <p:cNvPr id="8" name="Slide Number Placeholder 7"/>
          <p:cNvSpPr>
            <a:spLocks noGrp="1"/>
          </p:cNvSpPr>
          <p:nvPr>
            <p:ph type="sldNum" sz="quarter" idx="11"/>
          </p:nvPr>
        </p:nvSpPr>
        <p:spPr/>
        <p:txBody>
          <a:bodyPr/>
          <a:lstStyle/>
          <a:p>
            <a:fld id="{BA9B540C-44DA-4F69-89C9-7C84606640D3}" type="slidenum">
              <a:rPr lang="en-US" smtClean="0"/>
              <a:pPr/>
              <a:t>‹Nº›</a:t>
            </a:fld>
            <a:endParaRPr lang="en-US" dirty="0"/>
          </a:p>
        </p:txBody>
      </p:sp>
      <p:sp>
        <p:nvSpPr>
          <p:cNvPr id="9" name="Footer Placeholder 8"/>
          <p:cNvSpPr>
            <a:spLocks noGrp="1"/>
          </p:cNvSpPr>
          <p:nvPr>
            <p:ph type="ftr" sz="quarter" idx="12"/>
          </p:nvPr>
        </p:nvSpPr>
        <p:spPr/>
        <p:txBody>
          <a:bodyPr/>
          <a:lstStyle/>
          <a:p>
            <a:r>
              <a:rPr lang="en-US" smtClean="0"/>
              <a:t>Footer Text</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EA051B39-B140-43FE-96DB-472A2B59CE7C}" type="datetime1">
              <a:rPr lang="en-US" smtClean="0"/>
              <a:t>10/9/2015</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‹Nº›</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DA600BB2-27C5-458B-ABCE-839C88CF47CE}" type="datetime1">
              <a:rPr lang="en-US" smtClean="0"/>
              <a:t>10/9/2015</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‹Nº›</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smtClean="0"/>
          </a:p>
        </p:txBody>
      </p:sp>
      <p:sp>
        <p:nvSpPr>
          <p:cNvPr id="4" name="Date Placeholder 3"/>
          <p:cNvSpPr>
            <a:spLocks noGrp="1"/>
          </p:cNvSpPr>
          <p:nvPr>
            <p:ph type="dt" sz="half" idx="10"/>
          </p:nvPr>
        </p:nvSpPr>
        <p:spPr/>
        <p:txBody>
          <a:bodyPr/>
          <a:lstStyle/>
          <a:p>
            <a:fld id="{B11D738E-8962-435F-8C43-147B8DD7E819}" type="datetime1">
              <a:rPr lang="en-US" smtClean="0"/>
              <a:t>10/9/2015</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‹Nº›</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09CAEA93-55E7-4DA9-90C2-089A26EEFEC4}" type="datetime1">
              <a:rPr lang="en-US" smtClean="0"/>
              <a:t>10/9/2015</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‹Nº›</a:t>
            </a:fld>
            <a:endParaRPr lang="en-US"/>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smtClean="0"/>
          </a:p>
        </p:txBody>
      </p:sp>
      <p:sp>
        <p:nvSpPr>
          <p:cNvPr id="5" name="Date Placeholder 4"/>
          <p:cNvSpPr>
            <a:spLocks noGrp="1"/>
          </p:cNvSpPr>
          <p:nvPr>
            <p:ph type="dt" sz="half" idx="10"/>
          </p:nvPr>
        </p:nvSpPr>
        <p:spPr/>
        <p:txBody>
          <a:bodyPr/>
          <a:lstStyle/>
          <a:p>
            <a:fld id="{E34CF3C7-6809-4F39-BD67-A75817BDDE0A}" type="datetime1">
              <a:rPr lang="en-US" smtClean="0"/>
              <a:t>10/9/2015</a:t>
            </a:fld>
            <a:endParaRPr lang="en-US"/>
          </a:p>
        </p:txBody>
      </p:sp>
      <p:sp>
        <p:nvSpPr>
          <p:cNvPr id="6" name="Footer Placeholder 5"/>
          <p:cNvSpPr>
            <a:spLocks noGrp="1"/>
          </p:cNvSpPr>
          <p:nvPr>
            <p:ph type="ftr" sz="quarter" idx="11"/>
          </p:nvPr>
        </p:nvSpPr>
        <p:spPr/>
        <p:txBody>
          <a:bodyPr/>
          <a:lstStyle/>
          <a:p>
            <a:r>
              <a:rPr lang="en-US" smtClean="0"/>
              <a:t>Footer Text</a:t>
            </a:r>
            <a:endParaRPr lang="en-US"/>
          </a:p>
        </p:txBody>
      </p:sp>
      <p:sp>
        <p:nvSpPr>
          <p:cNvPr id="7" name="Slide Number Placeholder 6"/>
          <p:cNvSpPr>
            <a:spLocks noGrp="1"/>
          </p:cNvSpPr>
          <p:nvPr>
            <p:ph type="sldNum" sz="quarter" idx="12"/>
          </p:nvPr>
        </p:nvSpPr>
        <p:spPr/>
        <p:txBody>
          <a:bodyPr/>
          <a:lstStyle/>
          <a:p>
            <a:fld id="{BA9B540C-44DA-4F69-89C9-7C84606640D3}" type="slidenum">
              <a:rPr lang="en-US" smtClean="0"/>
              <a:pPr/>
              <a:t>‹Nº›</a:t>
            </a:fld>
            <a:endParaRPr lang="en-US"/>
          </a:p>
        </p:txBody>
      </p:sp>
      <p:sp>
        <p:nvSpPr>
          <p:cNvPr id="9" name="Content Placeholder 8"/>
          <p:cNvSpPr>
            <a:spLocks noGrp="1"/>
          </p:cNvSpPr>
          <p:nvPr>
            <p:ph sz="quarter" idx="13"/>
          </p:nvPr>
        </p:nvSpPr>
        <p:spPr>
          <a:xfrm>
            <a:off x="365760" y="1600200"/>
            <a:ext cx="4041648" cy="452628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7" name="Date Placeholder 6"/>
          <p:cNvSpPr>
            <a:spLocks noGrp="1"/>
          </p:cNvSpPr>
          <p:nvPr>
            <p:ph type="dt" sz="half" idx="10"/>
          </p:nvPr>
        </p:nvSpPr>
        <p:spPr/>
        <p:txBody>
          <a:bodyPr/>
          <a:lstStyle/>
          <a:p>
            <a:fld id="{F7EAEB24-CE78-465C-A726-91D0868FA48F}" type="datetime1">
              <a:rPr lang="en-US" smtClean="0"/>
              <a:t>10/9/2015</a:t>
            </a:fld>
            <a:endParaRPr lang="en-US"/>
          </a:p>
        </p:txBody>
      </p:sp>
      <p:sp>
        <p:nvSpPr>
          <p:cNvPr id="8" name="Footer Placeholder 7"/>
          <p:cNvSpPr>
            <a:spLocks noGrp="1"/>
          </p:cNvSpPr>
          <p:nvPr>
            <p:ph type="ftr" sz="quarter" idx="11"/>
          </p:nvPr>
        </p:nvSpPr>
        <p:spPr/>
        <p:txBody>
          <a:bodyPr/>
          <a:lstStyle/>
          <a:p>
            <a:r>
              <a:rPr lang="en-US" smtClean="0"/>
              <a:t>Footer Text</a:t>
            </a:r>
            <a:endParaRPr lang="en-US"/>
          </a:p>
        </p:txBody>
      </p:sp>
      <p:sp>
        <p:nvSpPr>
          <p:cNvPr id="9" name="Slide Number Placeholder 8"/>
          <p:cNvSpPr>
            <a:spLocks noGrp="1"/>
          </p:cNvSpPr>
          <p:nvPr>
            <p:ph type="sldNum" sz="quarter" idx="12"/>
          </p:nvPr>
        </p:nvSpPr>
        <p:spPr/>
        <p:txBody>
          <a:bodyPr/>
          <a:lstStyle/>
          <a:p>
            <a:fld id="{BA9B540C-44DA-4F69-89C9-7C84606640D3}" type="slidenum">
              <a:rPr lang="en-US" smtClean="0"/>
              <a:pPr/>
              <a:t>‹Nº›</a:t>
            </a:fld>
            <a:endParaRPr lang="en-US"/>
          </a:p>
        </p:txBody>
      </p:sp>
      <p:sp>
        <p:nvSpPr>
          <p:cNvPr id="11" name="Content Placeholder 10"/>
          <p:cNvSpPr>
            <a:spLocks noGrp="1"/>
          </p:cNvSpPr>
          <p:nvPr>
            <p:ph sz="quarter" idx="13"/>
          </p:nvPr>
        </p:nvSpPr>
        <p:spPr>
          <a:xfrm>
            <a:off x="457200" y="2212848"/>
            <a:ext cx="4041648" cy="391363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40BAADF0-1749-4E8B-9691-B44A5F8C0895}" type="datetime1">
              <a:rPr lang="en-US" smtClean="0"/>
              <a:t>10/9/2015</a:t>
            </a:fld>
            <a:endParaRPr lang="en-US"/>
          </a:p>
        </p:txBody>
      </p:sp>
      <p:sp>
        <p:nvSpPr>
          <p:cNvPr id="4" name="Footer Placeholder 3"/>
          <p:cNvSpPr>
            <a:spLocks noGrp="1"/>
          </p:cNvSpPr>
          <p:nvPr>
            <p:ph type="ftr" sz="quarter" idx="11"/>
          </p:nvPr>
        </p:nvSpPr>
        <p:spPr/>
        <p:txBody>
          <a:bodyPr/>
          <a:lstStyle/>
          <a:p>
            <a:r>
              <a:rPr lang="en-US" smtClean="0"/>
              <a:t>Footer Text</a:t>
            </a:r>
            <a:endParaRPr lang="en-US"/>
          </a:p>
        </p:txBody>
      </p:sp>
      <p:sp>
        <p:nvSpPr>
          <p:cNvPr id="5" name="Slide Number Placeholder 4"/>
          <p:cNvSpPr>
            <a:spLocks noGrp="1"/>
          </p:cNvSpPr>
          <p:nvPr>
            <p:ph type="sldNum" sz="quarter" idx="12"/>
          </p:nvPr>
        </p:nvSpPr>
        <p:spPr/>
        <p:txBody>
          <a:bodyPr/>
          <a:lstStyle/>
          <a:p>
            <a:fld id="{BA9B540C-44DA-4F69-89C9-7C84606640D3}" type="slidenum">
              <a:rPr lang="en-US" smtClean="0"/>
              <a:pPr/>
              <a:t>‹Nº›</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AF628A-A867-4937-BBE5-207DB6F9C51A}" type="datetime1">
              <a:rPr lang="en-US" smtClean="0"/>
              <a:t>10/9/2015</a:t>
            </a:fld>
            <a:endParaRPr lang="en-US"/>
          </a:p>
        </p:txBody>
      </p:sp>
      <p:sp>
        <p:nvSpPr>
          <p:cNvPr id="3" name="Footer Placeholder 2"/>
          <p:cNvSpPr>
            <a:spLocks noGrp="1"/>
          </p:cNvSpPr>
          <p:nvPr>
            <p:ph type="ftr" sz="quarter" idx="11"/>
          </p:nvPr>
        </p:nvSpPr>
        <p:spPr/>
        <p:txBody>
          <a:bodyPr/>
          <a:lstStyle/>
          <a:p>
            <a:r>
              <a:rPr lang="en-US" smtClean="0"/>
              <a:t>Footer Text</a:t>
            </a:r>
            <a:endParaRPr lang="en-US"/>
          </a:p>
        </p:txBody>
      </p:sp>
      <p:sp>
        <p:nvSpPr>
          <p:cNvPr id="4" name="Slide Number Placeholder 3"/>
          <p:cNvSpPr>
            <a:spLocks noGrp="1"/>
          </p:cNvSpPr>
          <p:nvPr>
            <p:ph type="sldNum" sz="quarter" idx="12"/>
          </p:nvPr>
        </p:nvSpPr>
        <p:spPr/>
        <p:txBody>
          <a:bodyPr/>
          <a:lstStyle/>
          <a:p>
            <a:fld id="{BA9B540C-44DA-4F69-89C9-7C84606640D3}" type="slidenum">
              <a:rPr lang="en-US" smtClean="0"/>
              <a:pPr/>
              <a:t>‹Nº›</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118BBB94-68E6-4675-A946-F1C5994EDBD7}" type="datetime1">
              <a:rPr lang="en-US" smtClean="0"/>
              <a:t>10/9/2015</a:t>
            </a:fld>
            <a:endParaRPr lang="en-US"/>
          </a:p>
        </p:txBody>
      </p:sp>
      <p:sp>
        <p:nvSpPr>
          <p:cNvPr id="6" name="Footer Placeholder 5"/>
          <p:cNvSpPr>
            <a:spLocks noGrp="1"/>
          </p:cNvSpPr>
          <p:nvPr>
            <p:ph type="ftr" sz="quarter" idx="11"/>
          </p:nvPr>
        </p:nvSpPr>
        <p:spPr/>
        <p:txBody>
          <a:bodyPr/>
          <a:lstStyle/>
          <a:p>
            <a:r>
              <a:rPr lang="en-US" smtClean="0"/>
              <a:t>Footer Text</a:t>
            </a:r>
            <a:endParaRPr lang="en-US"/>
          </a:p>
        </p:txBody>
      </p:sp>
      <p:sp>
        <p:nvSpPr>
          <p:cNvPr id="7" name="Slide Number Placeholder 6"/>
          <p:cNvSpPr>
            <a:spLocks noGrp="1"/>
          </p:cNvSpPr>
          <p:nvPr>
            <p:ph type="sldNum" sz="quarter" idx="12"/>
          </p:nvPr>
        </p:nvSpPr>
        <p:spPr/>
        <p:txBody>
          <a:bodyPr/>
          <a:lstStyle/>
          <a:p>
            <a:fld id="{BA9B540C-44DA-4F69-89C9-7C84606640D3}" type="slidenum">
              <a:rPr lang="en-US" smtClean="0"/>
              <a:pPr/>
              <a:t>‹Nº›</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s-ES" smtClean="0"/>
              <a:t>Haga clic para modificar el estilo de título del patrón</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DC3B8377-21E3-4835-B75D-4E2847E2750F}" type="datetime1">
              <a:rPr lang="en-US" smtClean="0"/>
              <a:t>10/9/2015</a:t>
            </a:fld>
            <a:endParaRPr lang="en-US"/>
          </a:p>
        </p:txBody>
      </p:sp>
      <p:sp>
        <p:nvSpPr>
          <p:cNvPr id="6" name="Footer Placeholder 5"/>
          <p:cNvSpPr>
            <a:spLocks noGrp="1"/>
          </p:cNvSpPr>
          <p:nvPr>
            <p:ph type="ftr" sz="quarter" idx="11"/>
          </p:nvPr>
        </p:nvSpPr>
        <p:spPr/>
        <p:txBody>
          <a:bodyPr/>
          <a:lstStyle/>
          <a:p>
            <a:r>
              <a:rPr lang="en-US" smtClean="0"/>
              <a:t>Footer Text</a:t>
            </a:r>
            <a:endParaRPr lang="en-US"/>
          </a:p>
        </p:txBody>
      </p:sp>
      <p:sp>
        <p:nvSpPr>
          <p:cNvPr id="7" name="Slide Number Placeholder 6"/>
          <p:cNvSpPr>
            <a:spLocks noGrp="1"/>
          </p:cNvSpPr>
          <p:nvPr>
            <p:ph type="sldNum" sz="quarter" idx="12"/>
          </p:nvPr>
        </p:nvSpPr>
        <p:spPr/>
        <p:txBody>
          <a:bodyPr/>
          <a:lstStyle/>
          <a:p>
            <a:fld id="{BA9B540C-44DA-4F69-89C9-7C84606640D3}" type="slidenum">
              <a:rPr lang="en-US" smtClean="0"/>
              <a:pPr/>
              <a:t>‹Nº›</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smtClean="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B0C4986D-6BE9-4264-908F-02DB36FD8D6C}" type="datetime1">
              <a:rPr lang="en-US" smtClean="0"/>
              <a:t>10/9/2015</a:t>
            </a:fld>
            <a:endParaRPr lang="en-US" dirty="0"/>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r>
              <a:rPr lang="en-US" smtClean="0"/>
              <a:t>Footer Text</a:t>
            </a:r>
            <a:endParaRPr lang="en-US" dirty="0"/>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BA9B540C-44DA-4F69-89C9-7C84606640D3}" type="slidenum">
              <a:rPr lang="en-US" smtClean="0"/>
              <a:pPr/>
              <a:t>‹Nº›</a:t>
            </a:fld>
            <a:endParaRPr lang="en-US" dirty="0"/>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slide" Target="slide29.xml"/><Relationship Id="rId7"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slide" Target="slide24.xml"/><Relationship Id="rId4" Type="http://schemas.openxmlformats.org/officeDocument/2006/relationships/slide" Target="slide18.xml"/><Relationship Id="rId9"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slide" Target="slide31.xml"/><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8" Type="http://schemas.openxmlformats.org/officeDocument/2006/relationships/slide" Target="slide15.xml"/><Relationship Id="rId3" Type="http://schemas.openxmlformats.org/officeDocument/2006/relationships/slide" Target="slide21.xml"/><Relationship Id="rId7"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3" Type="http://schemas.openxmlformats.org/officeDocument/2006/relationships/slide" Target="slide15.xml"/><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slide" Target="slide18.xml"/><Relationship Id="rId5" Type="http://schemas.openxmlformats.org/officeDocument/2006/relationships/image" Target="../media/image10.png"/><Relationship Id="rId4" Type="http://schemas.openxmlformats.org/officeDocument/2006/relationships/image" Target="../media/image8.png"/></Relationships>
</file>

<file path=ppt/slides/_rels/slide22.xml.rels><?xml version="1.0" encoding="UTF-8" standalone="yes"?>
<Relationships xmlns="http://schemas.openxmlformats.org/package/2006/relationships"><Relationship Id="rId3" Type="http://schemas.openxmlformats.org/officeDocument/2006/relationships/slide" Target="slide18.xml"/><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slide" Target="slide15.xml"/><Relationship Id="rId5" Type="http://schemas.openxmlformats.org/officeDocument/2006/relationships/image" Target="../media/image11.png"/><Relationship Id="rId4" Type="http://schemas.openxmlformats.org/officeDocument/2006/relationships/image" Target="../media/image10.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slide" Target="slide15.xml"/><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slide" Target="slide15.xml"/><Relationship Id="rId5" Type="http://schemas.openxmlformats.org/officeDocument/2006/relationships/image" Target="../media/image6.png"/><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slide" Target="slide15.xml"/><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half" idx="10"/>
          </p:nvPr>
        </p:nvSpPr>
        <p:spPr/>
        <p:txBody>
          <a:bodyPr/>
          <a:lstStyle/>
          <a:p>
            <a:fld id="{216C5678-EE20-4FA5-88E2-6E0BD67A2E26}" type="datetime1">
              <a:rPr lang="en-US" smtClean="0"/>
              <a:t>10/9/2015</a:t>
            </a:fld>
            <a:endParaRPr lang="en-US" dirty="0"/>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1</a:t>
            </a:fld>
            <a:endParaRPr lang="en-US" dirty="0"/>
          </a:p>
        </p:txBody>
      </p:sp>
      <p:sp>
        <p:nvSpPr>
          <p:cNvPr id="9" name="2 Subtítulo"/>
          <p:cNvSpPr txBox="1">
            <a:spLocks/>
          </p:cNvSpPr>
          <p:nvPr/>
        </p:nvSpPr>
        <p:spPr>
          <a:xfrm>
            <a:off x="797" y="2412119"/>
            <a:ext cx="9144000" cy="1592945"/>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2400" kern="1200">
                <a:solidFill>
                  <a:schemeClr val="tx1">
                    <a:tint val="75000"/>
                  </a:schemeClr>
                </a:solidFill>
                <a:latin typeface="+mj-lt"/>
                <a:ea typeface="+mn-ea"/>
                <a:cs typeface="+mn-cs"/>
              </a:defRPr>
            </a:lvl1pPr>
            <a:lvl2pPr marL="4572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2pPr>
            <a:lvl3pPr marL="9144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3pPr>
            <a:lvl4pPr marL="13716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5pPr>
            <a:lvl6pPr marL="22860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6pPr>
            <a:lvl7pPr marL="27432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7pPr>
            <a:lvl8pPr marL="32004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8pPr>
            <a:lvl9pPr marL="36576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9pPr>
          </a:lstStyle>
          <a:p>
            <a:pPr>
              <a:spcBef>
                <a:spcPts val="0"/>
              </a:spcBef>
            </a:pPr>
            <a:r>
              <a:rPr lang="es-PE" sz="7000" smtClean="0">
                <a:solidFill>
                  <a:schemeClr val="tx2"/>
                </a:solidFill>
                <a:effectLst>
                  <a:outerShdw blurRad="63500" dist="38100" dir="5400000" algn="t" rotWithShape="0">
                    <a:prstClr val="black">
                      <a:alpha val="25000"/>
                    </a:prstClr>
                  </a:outerShdw>
                </a:effectLst>
                <a:latin typeface="+mn-lt"/>
                <a:ea typeface="+mj-ea"/>
                <a:cs typeface="+mj-cs"/>
              </a:rPr>
              <a:t>UTP-GPS-ALARM</a:t>
            </a:r>
            <a:endParaRPr lang="es-PE" sz="7000" dirty="0">
              <a:solidFill>
                <a:schemeClr val="tx2"/>
              </a:solidFill>
              <a:effectLst>
                <a:outerShdw blurRad="63500" dist="38100" dir="5400000" algn="t" rotWithShape="0">
                  <a:prstClr val="black">
                    <a:alpha val="25000"/>
                  </a:prstClr>
                </a:outerShdw>
              </a:effectLst>
              <a:latin typeface="+mn-lt"/>
              <a:ea typeface="+mj-ea"/>
              <a:cs typeface="+mj-cs"/>
            </a:endParaRPr>
          </a:p>
          <a:p>
            <a:pPr>
              <a:spcBef>
                <a:spcPts val="0"/>
              </a:spcBef>
            </a:pPr>
            <a:r>
              <a:rPr lang="es-ES" sz="2500" dirty="0">
                <a:solidFill>
                  <a:schemeClr val="tx2"/>
                </a:solidFill>
                <a:effectLst>
                  <a:outerShdw blurRad="63500" dist="38100" dir="5400000" algn="t" rotWithShape="0">
                    <a:prstClr val="black">
                      <a:alpha val="25000"/>
                    </a:prstClr>
                  </a:outerShdw>
                </a:effectLst>
                <a:latin typeface="+mn-lt"/>
                <a:ea typeface="+mj-ea"/>
                <a:cs typeface="+mj-cs"/>
              </a:rPr>
              <a:t>(Alarma por localización)</a:t>
            </a:r>
            <a:endParaRPr lang="es-PE" sz="2500" dirty="0">
              <a:solidFill>
                <a:schemeClr val="tx2"/>
              </a:solidFill>
              <a:effectLst>
                <a:outerShdw blurRad="63500" dist="38100" dir="5400000" algn="t" rotWithShape="0">
                  <a:prstClr val="black">
                    <a:alpha val="25000"/>
                  </a:prstClr>
                </a:outerShdw>
              </a:effectLst>
              <a:latin typeface="+mn-lt"/>
              <a:ea typeface="+mj-ea"/>
              <a:cs typeface="+mj-cs"/>
            </a:endParaRPr>
          </a:p>
        </p:txBody>
      </p:sp>
      <p:sp>
        <p:nvSpPr>
          <p:cNvPr id="11" name="5 Marcador de pie de página"/>
          <p:cNvSpPr>
            <a:spLocks noGrp="1"/>
          </p:cNvSpPr>
          <p:nvPr>
            <p:ph type="ftr" sz="quarter" idx="12"/>
          </p:nvPr>
        </p:nvSpPr>
        <p:spPr>
          <a:xfrm>
            <a:off x="659165" y="6356350"/>
            <a:ext cx="3624803" cy="365125"/>
          </a:xfrm>
        </p:spPr>
        <p:txBody>
          <a:bodyPr/>
          <a:lstStyle/>
          <a:p>
            <a:r>
              <a:rPr lang="en-US" dirty="0"/>
              <a:t>PGPROY_V1.0_2015</a:t>
            </a:r>
          </a:p>
        </p:txBody>
      </p:sp>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8918" y="0"/>
            <a:ext cx="1265081" cy="908720"/>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39774981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10</a:t>
            </a:fld>
            <a:endParaRPr lang="en-US" dirty="0"/>
          </a:p>
        </p:txBody>
      </p:sp>
      <p:graphicFrame>
        <p:nvGraphicFramePr>
          <p:cNvPr id="2" name="Diagrama 1"/>
          <p:cNvGraphicFramePr/>
          <p:nvPr>
            <p:extLst>
              <p:ext uri="{D42A27DB-BD31-4B8C-83A1-F6EECF244321}">
                <p14:modId xmlns:p14="http://schemas.microsoft.com/office/powerpoint/2010/main" val="1525978376"/>
              </p:ext>
            </p:extLst>
          </p:nvPr>
        </p:nvGraphicFramePr>
        <p:xfrm>
          <a:off x="251520" y="332656"/>
          <a:ext cx="8640960" cy="602369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5 Marcador de pie de página"/>
          <p:cNvSpPr>
            <a:spLocks noGrp="1"/>
          </p:cNvSpPr>
          <p:nvPr>
            <p:ph type="ftr" sz="quarter" idx="12"/>
          </p:nvPr>
        </p:nvSpPr>
        <p:spPr>
          <a:xfrm>
            <a:off x="659165" y="6356350"/>
            <a:ext cx="3624803" cy="365125"/>
          </a:xfrm>
        </p:spPr>
        <p:txBody>
          <a:bodyPr/>
          <a:lstStyle/>
          <a:p>
            <a:r>
              <a:rPr lang="en-US" dirty="0"/>
              <a:t>PGPROY_V1.0_2015</a:t>
            </a:r>
          </a:p>
        </p:txBody>
      </p:sp>
      <p:sp>
        <p:nvSpPr>
          <p:cNvPr id="7" name="3 Marcador de fecha"/>
          <p:cNvSpPr>
            <a:spLocks noGrp="1"/>
          </p:cNvSpPr>
          <p:nvPr>
            <p:ph type="dt" sz="half" idx="10"/>
          </p:nvPr>
        </p:nvSpPr>
        <p:spPr>
          <a:xfrm>
            <a:off x="6363347" y="6356350"/>
            <a:ext cx="2085975" cy="365125"/>
          </a:xfrm>
        </p:spPr>
        <p:txBody>
          <a:bodyPr/>
          <a:lstStyle/>
          <a:p>
            <a:fld id="{216C5678-EE20-4FA5-88E2-6E0BD67A2E26}" type="datetime1">
              <a:rPr lang="en-US" smtClean="0"/>
              <a:t>10/9/2015</a:t>
            </a:fld>
            <a:endParaRPr lang="en-US" dirty="0"/>
          </a:p>
        </p:txBody>
      </p:sp>
    </p:spTree>
    <p:extLst>
      <p:ext uri="{BB962C8B-B14F-4D97-AF65-F5344CB8AC3E}">
        <p14:creationId xmlns:p14="http://schemas.microsoft.com/office/powerpoint/2010/main" val="42492301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797" y="1556792"/>
            <a:ext cx="9144000" cy="3456384"/>
          </a:xfrm>
        </p:spPr>
        <p:txBody>
          <a:bodyPr>
            <a:noAutofit/>
          </a:bodyPr>
          <a:lstStyle/>
          <a:p>
            <a:pPr>
              <a:spcBef>
                <a:spcPts val="0"/>
              </a:spcBef>
            </a:pPr>
            <a:r>
              <a:rPr lang="es-PE" sz="9000" dirty="0" smtClean="0">
                <a:solidFill>
                  <a:schemeClr val="tx2"/>
                </a:solidFill>
                <a:effectLst>
                  <a:outerShdw blurRad="63500" dist="38100" dir="5400000" algn="t" rotWithShape="0">
                    <a:prstClr val="black">
                      <a:alpha val="25000"/>
                    </a:prstClr>
                  </a:outerShdw>
                </a:effectLst>
                <a:latin typeface="+mn-lt"/>
                <a:ea typeface="+mj-ea"/>
                <a:cs typeface="+mj-cs"/>
              </a:rPr>
              <a:t>4</a:t>
            </a:r>
            <a:endParaRPr lang="es-PE" sz="9000" dirty="0">
              <a:solidFill>
                <a:schemeClr val="tx2"/>
              </a:solidFill>
              <a:effectLst>
                <a:outerShdw blurRad="63500" dist="38100" dir="5400000" algn="t" rotWithShape="0">
                  <a:prstClr val="black">
                    <a:alpha val="25000"/>
                  </a:prstClr>
                </a:outerShdw>
              </a:effectLst>
              <a:latin typeface="+mn-lt"/>
              <a:ea typeface="+mj-ea"/>
              <a:cs typeface="+mj-cs"/>
            </a:endParaRPr>
          </a:p>
          <a:p>
            <a:pPr>
              <a:spcBef>
                <a:spcPts val="0"/>
              </a:spcBef>
            </a:pPr>
            <a:r>
              <a:rPr lang="es-ES" sz="6000" dirty="0" smtClean="0">
                <a:solidFill>
                  <a:schemeClr val="tx2"/>
                </a:solidFill>
                <a:effectLst>
                  <a:outerShdw blurRad="63500" dist="38100" dir="5400000" algn="t" rotWithShape="0">
                    <a:prstClr val="black">
                      <a:alpha val="25000"/>
                    </a:prstClr>
                  </a:outerShdw>
                </a:effectLst>
                <a:latin typeface="+mn-lt"/>
                <a:ea typeface="+mj-ea"/>
                <a:cs typeface="+mj-cs"/>
              </a:rPr>
              <a:t>ENTRADAS Y SALIDAS DEL PROCESO</a:t>
            </a:r>
            <a:endParaRPr lang="es-PE" sz="6000" dirty="0">
              <a:solidFill>
                <a:schemeClr val="tx2"/>
              </a:solidFill>
              <a:effectLst>
                <a:outerShdw blurRad="63500" dist="38100" dir="5400000" algn="t" rotWithShape="0">
                  <a:prstClr val="black">
                    <a:alpha val="25000"/>
                  </a:prstClr>
                </a:outerShdw>
              </a:effectLst>
              <a:latin typeface="+mn-lt"/>
              <a:ea typeface="+mj-ea"/>
              <a:cs typeface="+mj-cs"/>
            </a:endParaRPr>
          </a:p>
        </p:txBody>
      </p:sp>
      <p:sp>
        <p:nvSpPr>
          <p:cNvPr id="4" name="3 Marcador de fecha"/>
          <p:cNvSpPr>
            <a:spLocks noGrp="1"/>
          </p:cNvSpPr>
          <p:nvPr>
            <p:ph type="dt" sz="half" idx="10"/>
          </p:nvPr>
        </p:nvSpPr>
        <p:spPr/>
        <p:txBody>
          <a:bodyPr/>
          <a:lstStyle/>
          <a:p>
            <a:fld id="{216C5678-EE20-4FA5-88E2-6E0BD67A2E26}" type="datetime1">
              <a:rPr lang="en-US" smtClean="0"/>
              <a:t>10/9/2015</a:t>
            </a:fld>
            <a:endParaRPr lang="en-US" dirty="0"/>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11</a:t>
            </a:fld>
            <a:endParaRPr lang="en-US" dirty="0"/>
          </a:p>
        </p:txBody>
      </p:sp>
      <p:sp>
        <p:nvSpPr>
          <p:cNvPr id="6" name="5 Marcador de pie de página"/>
          <p:cNvSpPr>
            <a:spLocks noGrp="1"/>
          </p:cNvSpPr>
          <p:nvPr>
            <p:ph type="ftr" sz="quarter" idx="12"/>
          </p:nvPr>
        </p:nvSpPr>
        <p:spPr>
          <a:xfrm>
            <a:off x="659165" y="6356350"/>
            <a:ext cx="3624803" cy="365125"/>
          </a:xfrm>
        </p:spPr>
        <p:txBody>
          <a:bodyPr/>
          <a:lstStyle/>
          <a:p>
            <a:r>
              <a:rPr lang="en-US" dirty="0"/>
              <a:t>PGPROY_V1.0_2015</a:t>
            </a:r>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8918" y="0"/>
            <a:ext cx="1265081" cy="908720"/>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21117332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12</a:t>
            </a:fld>
            <a:endParaRPr lang="en-US" dirty="0"/>
          </a:p>
        </p:txBody>
      </p:sp>
      <p:sp>
        <p:nvSpPr>
          <p:cNvPr id="3" name="Flecha a la derecha con bandas 2"/>
          <p:cNvSpPr/>
          <p:nvPr/>
        </p:nvSpPr>
        <p:spPr>
          <a:xfrm>
            <a:off x="107504" y="2564904"/>
            <a:ext cx="3019535" cy="2664296"/>
          </a:xfrm>
          <a:prstGeom prst="stripedRightArrow">
            <a:avLst>
              <a:gd name="adj1" fmla="val 50000"/>
              <a:gd name="adj2" fmla="val 47830"/>
            </a:avLst>
          </a:prstGeom>
          <a:solidFill>
            <a:schemeClr val="tx2"/>
          </a:solidFill>
          <a:effectLst>
            <a:outerShdw blurRad="50800" dist="38100" dir="18900000" algn="bl" rotWithShape="0">
              <a:prstClr val="black">
                <a:alpha val="40000"/>
              </a:prstClr>
            </a:outerShdw>
          </a:effectLst>
          <a:scene3d>
            <a:camera prst="orthographicFront"/>
            <a:lightRig rig="threePt" dir="t"/>
          </a:scene3d>
          <a:sp3d>
            <a:bevelT w="165100" prst="coolSlant"/>
          </a:sp3d>
        </p:spPr>
        <p:style>
          <a:lnRef idx="1">
            <a:schemeClr val="accent1"/>
          </a:lnRef>
          <a:fillRef idx="3">
            <a:schemeClr val="accent1"/>
          </a:fillRef>
          <a:effectRef idx="2">
            <a:schemeClr val="accent1"/>
          </a:effectRef>
          <a:fontRef idx="minor">
            <a:schemeClr val="lt1"/>
          </a:fontRef>
        </p:style>
        <p:txBody>
          <a:bodyPr rtlCol="0" anchor="ctr"/>
          <a:lstStyle/>
          <a:p>
            <a:r>
              <a:rPr lang="es-ES" sz="1600" b="1" u="sng" dirty="0" smtClean="0">
                <a:effectLst>
                  <a:outerShdw blurRad="38100" dist="38100" dir="2700000" algn="tl">
                    <a:srgbClr val="000000">
                      <a:alpha val="43137"/>
                    </a:srgbClr>
                  </a:outerShdw>
                </a:effectLst>
              </a:rPr>
              <a:t>Entradas:</a:t>
            </a:r>
          </a:p>
          <a:p>
            <a:pPr marL="92075" indent="-92075">
              <a:buFont typeface="Arial" panose="020B0604020202020204" pitchFamily="34" charset="0"/>
              <a:buChar char="•"/>
            </a:pPr>
            <a:r>
              <a:rPr lang="es-ES" sz="1600" b="1" dirty="0" smtClean="0">
                <a:effectLst>
                  <a:outerShdw blurRad="38100" dist="38100" dir="2700000" algn="tl">
                    <a:srgbClr val="000000">
                      <a:alpha val="43137"/>
                    </a:srgbClr>
                  </a:outerShdw>
                </a:effectLst>
              </a:rPr>
              <a:t>Ficha de datos</a:t>
            </a:r>
          </a:p>
          <a:p>
            <a:pPr marL="92075" indent="-92075" defTabSz="1793875">
              <a:buFont typeface="Arial" panose="020B0604020202020204" pitchFamily="34" charset="0"/>
              <a:buChar char="•"/>
            </a:pPr>
            <a:r>
              <a:rPr lang="es-ES" sz="1600" b="1" dirty="0" smtClean="0">
                <a:effectLst>
                  <a:outerShdw blurRad="38100" dist="38100" dir="2700000" algn="tl">
                    <a:srgbClr val="000000">
                      <a:alpha val="43137"/>
                    </a:srgbClr>
                  </a:outerShdw>
                </a:effectLst>
              </a:rPr>
              <a:t>Propuesta aprobada</a:t>
            </a:r>
            <a:endParaRPr lang="es-PE" sz="1600" b="1" dirty="0">
              <a:effectLst>
                <a:outerShdw blurRad="38100" dist="38100" dir="2700000" algn="tl">
                  <a:srgbClr val="000000">
                    <a:alpha val="43137"/>
                  </a:srgbClr>
                </a:outerShdw>
              </a:effectLst>
            </a:endParaRPr>
          </a:p>
        </p:txBody>
      </p:sp>
      <p:sp>
        <p:nvSpPr>
          <p:cNvPr id="7" name="Flecha a la derecha con bandas 6"/>
          <p:cNvSpPr/>
          <p:nvPr/>
        </p:nvSpPr>
        <p:spPr>
          <a:xfrm>
            <a:off x="5940152" y="2564904"/>
            <a:ext cx="3019535" cy="2664296"/>
          </a:xfrm>
          <a:prstGeom prst="stripedRightArrow">
            <a:avLst>
              <a:gd name="adj1" fmla="val 50000"/>
              <a:gd name="adj2" fmla="val 47830"/>
            </a:avLst>
          </a:prstGeom>
          <a:solidFill>
            <a:schemeClr val="tx2"/>
          </a:solidFill>
          <a:effectLst>
            <a:outerShdw blurRad="50800" dist="38100" dir="18900000" algn="bl" rotWithShape="0">
              <a:prstClr val="black">
                <a:alpha val="40000"/>
              </a:prstClr>
            </a:outerShdw>
          </a:effectLst>
          <a:scene3d>
            <a:camera prst="orthographicFront"/>
            <a:lightRig rig="threePt" dir="t"/>
          </a:scene3d>
          <a:sp3d>
            <a:bevelT w="165100" prst="coolSlant"/>
          </a:sp3d>
        </p:spPr>
        <p:style>
          <a:lnRef idx="1">
            <a:schemeClr val="accent1"/>
          </a:lnRef>
          <a:fillRef idx="3">
            <a:schemeClr val="accent1"/>
          </a:fillRef>
          <a:effectRef idx="2">
            <a:schemeClr val="accent1"/>
          </a:effectRef>
          <a:fontRef idx="minor">
            <a:schemeClr val="lt1"/>
          </a:fontRef>
        </p:style>
        <p:txBody>
          <a:bodyPr rtlCol="0" anchor="ctr"/>
          <a:lstStyle/>
          <a:p>
            <a:r>
              <a:rPr lang="es-ES" sz="1600" b="1" u="sng" dirty="0" smtClean="0">
                <a:effectLst>
                  <a:outerShdw blurRad="38100" dist="38100" dir="2700000" algn="tl">
                    <a:srgbClr val="000000">
                      <a:alpha val="43137"/>
                    </a:srgbClr>
                  </a:outerShdw>
                </a:effectLst>
              </a:rPr>
              <a:t>Salidas:</a:t>
            </a:r>
          </a:p>
          <a:p>
            <a:pPr marL="92075" indent="-92075">
              <a:buFont typeface="Arial" panose="020B0604020202020204" pitchFamily="34" charset="0"/>
              <a:buChar char="•"/>
            </a:pPr>
            <a:r>
              <a:rPr lang="es-ES" sz="1600" b="1" dirty="0" smtClean="0">
                <a:effectLst>
                  <a:outerShdw blurRad="38100" dist="38100" dir="2700000" algn="tl">
                    <a:srgbClr val="000000">
                      <a:alpha val="43137"/>
                    </a:srgbClr>
                  </a:outerShdw>
                </a:effectLst>
              </a:rPr>
              <a:t>Plan de Proyecto</a:t>
            </a:r>
          </a:p>
          <a:p>
            <a:pPr marL="92075" indent="-92075">
              <a:buFont typeface="Arial" panose="020B0604020202020204" pitchFamily="34" charset="0"/>
              <a:buChar char="•"/>
            </a:pPr>
            <a:r>
              <a:rPr lang="es-ES" sz="1600" b="1" dirty="0" smtClean="0">
                <a:effectLst>
                  <a:outerShdw blurRad="38100" dist="38100" dir="2700000" algn="tl">
                    <a:srgbClr val="000000">
                      <a:alpha val="43137"/>
                    </a:srgbClr>
                  </a:outerShdw>
                </a:effectLst>
              </a:rPr>
              <a:t>Entregables comprometidos</a:t>
            </a:r>
            <a:endParaRPr lang="es-PE" sz="1600" b="1" dirty="0">
              <a:effectLst>
                <a:outerShdw blurRad="38100" dist="38100" dir="2700000" algn="tl">
                  <a:srgbClr val="000000">
                    <a:alpha val="43137"/>
                  </a:srgbClr>
                </a:outerShdw>
              </a:effectLst>
            </a:endParaRPr>
          </a:p>
        </p:txBody>
      </p:sp>
      <p:sp>
        <p:nvSpPr>
          <p:cNvPr id="4" name="Rectángulo redondeado 3"/>
          <p:cNvSpPr/>
          <p:nvPr/>
        </p:nvSpPr>
        <p:spPr>
          <a:xfrm>
            <a:off x="3345463" y="2960948"/>
            <a:ext cx="2376264" cy="1872208"/>
          </a:xfrm>
          <a:prstGeom prst="roundRect">
            <a:avLst/>
          </a:prstGeom>
          <a:scene3d>
            <a:camera prst="orthographicFront"/>
            <a:lightRig rig="threePt" dir="t"/>
          </a:scene3d>
          <a:sp3d>
            <a:bevelT w="165100" prst="coolSlant"/>
          </a:sp3d>
        </p:spPr>
        <p:style>
          <a:lnRef idx="1">
            <a:schemeClr val="dk1"/>
          </a:lnRef>
          <a:fillRef idx="2">
            <a:schemeClr val="dk1"/>
          </a:fillRef>
          <a:effectRef idx="1">
            <a:schemeClr val="dk1"/>
          </a:effectRef>
          <a:fontRef idx="minor">
            <a:schemeClr val="dk1"/>
          </a:fontRef>
        </p:style>
        <p:txBody>
          <a:bodyPr rtlCol="0" anchor="ctr"/>
          <a:lstStyle/>
          <a:p>
            <a:pPr algn="ctr"/>
            <a:r>
              <a:rPr lang="es-ES" sz="2400" b="1" dirty="0" smtClean="0">
                <a:effectLst>
                  <a:outerShdw blurRad="38100" dist="38100" dir="2700000" algn="tl">
                    <a:srgbClr val="000000">
                      <a:alpha val="43137"/>
                    </a:srgbClr>
                  </a:outerShdw>
                </a:effectLst>
              </a:rPr>
              <a:t>Proceso de Gestión de Proyecto</a:t>
            </a:r>
            <a:endParaRPr lang="es-PE" sz="2400" b="1" dirty="0">
              <a:effectLst>
                <a:outerShdw blurRad="38100" dist="38100" dir="2700000" algn="tl">
                  <a:srgbClr val="000000">
                    <a:alpha val="43137"/>
                  </a:srgbClr>
                </a:outerShdw>
              </a:effectLst>
            </a:endParaRPr>
          </a:p>
        </p:txBody>
      </p:sp>
      <p:sp>
        <p:nvSpPr>
          <p:cNvPr id="9" name="1 Título"/>
          <p:cNvSpPr>
            <a:spLocks noGrp="1"/>
          </p:cNvSpPr>
          <p:nvPr>
            <p:ph type="ctrTitle"/>
          </p:nvPr>
        </p:nvSpPr>
        <p:spPr>
          <a:xfrm>
            <a:off x="251520" y="177553"/>
            <a:ext cx="8640960" cy="1595263"/>
          </a:xfrm>
        </p:spPr>
        <p:txBody>
          <a:bodyPr/>
          <a:lstStyle/>
          <a:p>
            <a:r>
              <a:rPr lang="es-PE" sz="4800" u="sng" dirty="0" smtClean="0"/>
              <a:t>ENTRADAS Y SALIDAS</a:t>
            </a:r>
            <a:br>
              <a:rPr lang="es-PE" sz="4800" u="sng" dirty="0" smtClean="0"/>
            </a:br>
            <a:r>
              <a:rPr lang="es-PE" sz="4800" u="sng" dirty="0" smtClean="0"/>
              <a:t> DEL PROCESO</a:t>
            </a:r>
            <a:endParaRPr lang="es-PE" sz="4800" u="sng" dirty="0"/>
          </a:p>
        </p:txBody>
      </p:sp>
      <p:sp>
        <p:nvSpPr>
          <p:cNvPr id="10" name="5 Marcador de pie de página"/>
          <p:cNvSpPr>
            <a:spLocks noGrp="1"/>
          </p:cNvSpPr>
          <p:nvPr>
            <p:ph type="ftr" sz="quarter" idx="12"/>
          </p:nvPr>
        </p:nvSpPr>
        <p:spPr>
          <a:xfrm>
            <a:off x="659165" y="6356350"/>
            <a:ext cx="3624803" cy="365125"/>
          </a:xfrm>
        </p:spPr>
        <p:txBody>
          <a:bodyPr/>
          <a:lstStyle/>
          <a:p>
            <a:r>
              <a:rPr lang="en-US" dirty="0"/>
              <a:t>PGPROY_V1.0_2015</a:t>
            </a:r>
          </a:p>
        </p:txBody>
      </p:sp>
      <p:sp>
        <p:nvSpPr>
          <p:cNvPr id="11" name="3 Marcador de fecha"/>
          <p:cNvSpPr>
            <a:spLocks noGrp="1"/>
          </p:cNvSpPr>
          <p:nvPr>
            <p:ph type="dt" sz="half" idx="10"/>
          </p:nvPr>
        </p:nvSpPr>
        <p:spPr>
          <a:xfrm>
            <a:off x="6363347" y="6356350"/>
            <a:ext cx="2085975" cy="365125"/>
          </a:xfrm>
        </p:spPr>
        <p:txBody>
          <a:bodyPr/>
          <a:lstStyle/>
          <a:p>
            <a:fld id="{216C5678-EE20-4FA5-88E2-6E0BD67A2E26}" type="datetime1">
              <a:rPr lang="en-US" smtClean="0"/>
              <a:t>10/9/2015</a:t>
            </a:fld>
            <a:endParaRPr lang="en-US" dirty="0"/>
          </a:p>
        </p:txBody>
      </p:sp>
    </p:spTree>
    <p:extLst>
      <p:ext uri="{BB962C8B-B14F-4D97-AF65-F5344CB8AC3E}">
        <p14:creationId xmlns:p14="http://schemas.microsoft.com/office/powerpoint/2010/main" val="20918335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797" y="1556792"/>
            <a:ext cx="9144000" cy="3456384"/>
          </a:xfrm>
        </p:spPr>
        <p:txBody>
          <a:bodyPr>
            <a:noAutofit/>
          </a:bodyPr>
          <a:lstStyle/>
          <a:p>
            <a:pPr>
              <a:spcBef>
                <a:spcPts val="0"/>
              </a:spcBef>
            </a:pPr>
            <a:r>
              <a:rPr lang="es-PE" sz="9000" dirty="0" smtClean="0">
                <a:solidFill>
                  <a:schemeClr val="tx2"/>
                </a:solidFill>
                <a:effectLst>
                  <a:outerShdw blurRad="63500" dist="38100" dir="5400000" algn="t" rotWithShape="0">
                    <a:prstClr val="black">
                      <a:alpha val="25000"/>
                    </a:prstClr>
                  </a:outerShdw>
                </a:effectLst>
                <a:latin typeface="+mn-lt"/>
                <a:ea typeface="+mj-ea"/>
                <a:cs typeface="+mj-cs"/>
              </a:rPr>
              <a:t>5</a:t>
            </a:r>
            <a:endParaRPr lang="es-PE" sz="9000" dirty="0">
              <a:solidFill>
                <a:schemeClr val="tx2"/>
              </a:solidFill>
              <a:effectLst>
                <a:outerShdw blurRad="63500" dist="38100" dir="5400000" algn="t" rotWithShape="0">
                  <a:prstClr val="black">
                    <a:alpha val="25000"/>
                  </a:prstClr>
                </a:outerShdw>
              </a:effectLst>
              <a:latin typeface="+mn-lt"/>
              <a:ea typeface="+mj-ea"/>
              <a:cs typeface="+mj-cs"/>
            </a:endParaRPr>
          </a:p>
          <a:p>
            <a:pPr>
              <a:spcBef>
                <a:spcPts val="0"/>
              </a:spcBef>
            </a:pPr>
            <a:r>
              <a:rPr lang="es-ES" sz="6000" dirty="0" smtClean="0">
                <a:solidFill>
                  <a:schemeClr val="tx2"/>
                </a:solidFill>
                <a:effectLst>
                  <a:outerShdw blurRad="63500" dist="38100" dir="5400000" algn="t" rotWithShape="0">
                    <a:prstClr val="black">
                      <a:alpha val="25000"/>
                    </a:prstClr>
                  </a:outerShdw>
                </a:effectLst>
                <a:latin typeface="+mn-lt"/>
                <a:ea typeface="+mj-ea"/>
                <a:cs typeface="+mj-cs"/>
              </a:rPr>
              <a:t>PROCESO DE GESTIÓN DE PROYECTOS</a:t>
            </a:r>
            <a:endParaRPr lang="es-PE" sz="6000" dirty="0">
              <a:solidFill>
                <a:schemeClr val="tx2"/>
              </a:solidFill>
              <a:effectLst>
                <a:outerShdw blurRad="63500" dist="38100" dir="5400000" algn="t" rotWithShape="0">
                  <a:prstClr val="black">
                    <a:alpha val="25000"/>
                  </a:prstClr>
                </a:outerShdw>
              </a:effectLst>
              <a:latin typeface="+mn-lt"/>
              <a:ea typeface="+mj-ea"/>
              <a:cs typeface="+mj-cs"/>
            </a:endParaRPr>
          </a:p>
        </p:txBody>
      </p:sp>
      <p:sp>
        <p:nvSpPr>
          <p:cNvPr id="4" name="3 Marcador de fecha"/>
          <p:cNvSpPr>
            <a:spLocks noGrp="1"/>
          </p:cNvSpPr>
          <p:nvPr>
            <p:ph type="dt" sz="half" idx="10"/>
          </p:nvPr>
        </p:nvSpPr>
        <p:spPr/>
        <p:txBody>
          <a:bodyPr/>
          <a:lstStyle/>
          <a:p>
            <a:fld id="{216C5678-EE20-4FA5-88E2-6E0BD67A2E26}" type="datetime1">
              <a:rPr lang="en-US" smtClean="0"/>
              <a:t>10/9/2015</a:t>
            </a:fld>
            <a:endParaRPr lang="en-US" dirty="0"/>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13</a:t>
            </a:fld>
            <a:endParaRPr lang="en-US" dirty="0"/>
          </a:p>
        </p:txBody>
      </p:sp>
      <p:sp>
        <p:nvSpPr>
          <p:cNvPr id="6" name="5 Marcador de pie de página"/>
          <p:cNvSpPr>
            <a:spLocks noGrp="1"/>
          </p:cNvSpPr>
          <p:nvPr>
            <p:ph type="ftr" sz="quarter" idx="12"/>
          </p:nvPr>
        </p:nvSpPr>
        <p:spPr>
          <a:xfrm>
            <a:off x="659165" y="6356350"/>
            <a:ext cx="3624803" cy="365125"/>
          </a:xfrm>
        </p:spPr>
        <p:txBody>
          <a:bodyPr/>
          <a:lstStyle/>
          <a:p>
            <a:r>
              <a:rPr lang="en-US" dirty="0"/>
              <a:t>PGPROY_V1.0_2015</a:t>
            </a:r>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8918" y="0"/>
            <a:ext cx="1265081" cy="908720"/>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6617545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797" y="1556792"/>
            <a:ext cx="9144000" cy="3456384"/>
          </a:xfrm>
        </p:spPr>
        <p:txBody>
          <a:bodyPr>
            <a:noAutofit/>
          </a:bodyPr>
          <a:lstStyle/>
          <a:p>
            <a:pPr>
              <a:spcBef>
                <a:spcPts val="0"/>
              </a:spcBef>
            </a:pPr>
            <a:r>
              <a:rPr lang="es-PE" sz="9000" dirty="0" smtClean="0">
                <a:solidFill>
                  <a:schemeClr val="tx2"/>
                </a:solidFill>
                <a:effectLst>
                  <a:outerShdw blurRad="63500" dist="38100" dir="5400000" algn="t" rotWithShape="0">
                    <a:prstClr val="black">
                      <a:alpha val="25000"/>
                    </a:prstClr>
                  </a:outerShdw>
                </a:effectLst>
                <a:latin typeface="+mn-lt"/>
                <a:ea typeface="+mj-ea"/>
                <a:cs typeface="+mj-cs"/>
              </a:rPr>
              <a:t>5.1</a:t>
            </a:r>
            <a:endParaRPr lang="es-PE" sz="9000" dirty="0">
              <a:solidFill>
                <a:schemeClr val="tx2"/>
              </a:solidFill>
              <a:effectLst>
                <a:outerShdw blurRad="63500" dist="38100" dir="5400000" algn="t" rotWithShape="0">
                  <a:prstClr val="black">
                    <a:alpha val="25000"/>
                  </a:prstClr>
                </a:outerShdw>
              </a:effectLst>
              <a:latin typeface="+mn-lt"/>
              <a:ea typeface="+mj-ea"/>
              <a:cs typeface="+mj-cs"/>
            </a:endParaRPr>
          </a:p>
          <a:p>
            <a:pPr>
              <a:spcBef>
                <a:spcPts val="0"/>
              </a:spcBef>
            </a:pPr>
            <a:r>
              <a:rPr lang="es-ES" sz="6000" dirty="0" smtClean="0">
                <a:solidFill>
                  <a:schemeClr val="tx2"/>
                </a:solidFill>
                <a:effectLst>
                  <a:outerShdw blurRad="63500" dist="38100" dir="5400000" algn="t" rotWithShape="0">
                    <a:prstClr val="black">
                      <a:alpha val="25000"/>
                    </a:prstClr>
                  </a:outerShdw>
                </a:effectLst>
                <a:latin typeface="+mn-lt"/>
                <a:ea typeface="+mj-ea"/>
                <a:cs typeface="+mj-cs"/>
              </a:rPr>
              <a:t>SUBPROCESOS</a:t>
            </a:r>
            <a:endParaRPr lang="es-PE" sz="6000" dirty="0">
              <a:solidFill>
                <a:schemeClr val="tx2"/>
              </a:solidFill>
              <a:effectLst>
                <a:outerShdw blurRad="63500" dist="38100" dir="5400000" algn="t" rotWithShape="0">
                  <a:prstClr val="black">
                    <a:alpha val="25000"/>
                  </a:prstClr>
                </a:outerShdw>
              </a:effectLst>
              <a:latin typeface="+mn-lt"/>
              <a:ea typeface="+mj-ea"/>
              <a:cs typeface="+mj-cs"/>
            </a:endParaRPr>
          </a:p>
        </p:txBody>
      </p:sp>
      <p:sp>
        <p:nvSpPr>
          <p:cNvPr id="4" name="3 Marcador de fecha"/>
          <p:cNvSpPr>
            <a:spLocks noGrp="1"/>
          </p:cNvSpPr>
          <p:nvPr>
            <p:ph type="dt" sz="half" idx="10"/>
          </p:nvPr>
        </p:nvSpPr>
        <p:spPr/>
        <p:txBody>
          <a:bodyPr/>
          <a:lstStyle/>
          <a:p>
            <a:fld id="{216C5678-EE20-4FA5-88E2-6E0BD67A2E26}" type="datetime1">
              <a:rPr lang="en-US" smtClean="0"/>
              <a:t>10/9/2015</a:t>
            </a:fld>
            <a:endParaRPr lang="en-US" dirty="0"/>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14</a:t>
            </a:fld>
            <a:endParaRPr lang="en-US" dirty="0"/>
          </a:p>
        </p:txBody>
      </p:sp>
      <p:sp>
        <p:nvSpPr>
          <p:cNvPr id="6" name="5 Marcador de pie de página"/>
          <p:cNvSpPr>
            <a:spLocks noGrp="1"/>
          </p:cNvSpPr>
          <p:nvPr>
            <p:ph type="ftr" sz="quarter" idx="12"/>
          </p:nvPr>
        </p:nvSpPr>
        <p:spPr>
          <a:xfrm>
            <a:off x="659165" y="6356350"/>
            <a:ext cx="3624803" cy="365125"/>
          </a:xfrm>
        </p:spPr>
        <p:txBody>
          <a:bodyPr/>
          <a:lstStyle/>
          <a:p>
            <a:r>
              <a:rPr lang="en-US" dirty="0"/>
              <a:t>PGPROY_V1.0_2015</a:t>
            </a:r>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8918" y="0"/>
            <a:ext cx="1265081" cy="908720"/>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31182220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15</a:t>
            </a:fld>
            <a:endParaRPr lang="en-US" dirty="0"/>
          </a:p>
        </p:txBody>
      </p:sp>
      <p:grpSp>
        <p:nvGrpSpPr>
          <p:cNvPr id="10" name="Grupo 9"/>
          <p:cNvGrpSpPr/>
          <p:nvPr/>
        </p:nvGrpSpPr>
        <p:grpSpPr>
          <a:xfrm>
            <a:off x="35496" y="2109364"/>
            <a:ext cx="9252520" cy="4415980"/>
            <a:chOff x="192709" y="1882049"/>
            <a:chExt cx="11532998" cy="4415980"/>
          </a:xfrm>
        </p:grpSpPr>
        <p:grpSp>
          <p:nvGrpSpPr>
            <p:cNvPr id="11" name="Group 89"/>
            <p:cNvGrpSpPr>
              <a:grpSpLocks/>
            </p:cNvGrpSpPr>
            <p:nvPr/>
          </p:nvGrpSpPr>
          <p:grpSpPr bwMode="auto">
            <a:xfrm>
              <a:off x="7295007" y="1910020"/>
              <a:ext cx="1873460" cy="2446715"/>
              <a:chOff x="2216" y="1389"/>
              <a:chExt cx="751" cy="879"/>
            </a:xfrm>
          </p:grpSpPr>
          <p:sp>
            <p:nvSpPr>
              <p:cNvPr id="38" name="Rectangle 70"/>
              <p:cNvSpPr>
                <a:spLocks noChangeArrowheads="1"/>
              </p:cNvSpPr>
              <p:nvPr/>
            </p:nvSpPr>
            <p:spPr bwMode="auto">
              <a:xfrm>
                <a:off x="2216" y="1546"/>
                <a:ext cx="751" cy="413"/>
              </a:xfrm>
              <a:prstGeom prst="rect">
                <a:avLst/>
              </a:prstGeom>
              <a:solidFill>
                <a:schemeClr val="tx1">
                  <a:lumMod val="65000"/>
                  <a:lumOff val="35000"/>
                </a:schemeClr>
              </a:solidFill>
              <a:ln w="9525">
                <a:solidFill>
                  <a:schemeClr val="tx1">
                    <a:lumMod val="95000"/>
                    <a:lumOff val="5000"/>
                  </a:schemeClr>
                </a:solidFill>
                <a:miter lim="800000"/>
                <a:headEnd/>
                <a:tailEnd/>
              </a:ln>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PE" altLang="es-PE" sz="1300" b="1" dirty="0">
                    <a:hlinkClick r:id="rId3" action="ppaction://hlinksldjump"/>
                  </a:rPr>
                  <a:t>CIERRE</a:t>
                </a:r>
                <a:endParaRPr lang="es-ES" altLang="es-PE" sz="1300" b="1" dirty="0"/>
              </a:p>
            </p:txBody>
          </p:sp>
          <p:sp>
            <p:nvSpPr>
              <p:cNvPr id="39" name="Rectangle 71"/>
              <p:cNvSpPr>
                <a:spLocks noChangeArrowheads="1"/>
              </p:cNvSpPr>
              <p:nvPr/>
            </p:nvSpPr>
            <p:spPr bwMode="auto">
              <a:xfrm>
                <a:off x="2216" y="1389"/>
                <a:ext cx="751" cy="159"/>
              </a:xfrm>
              <a:prstGeom prst="rect">
                <a:avLst/>
              </a:prstGeom>
              <a:solidFill>
                <a:schemeClr val="tx2"/>
              </a:solidFill>
              <a:ln w="9525" algn="ctr">
                <a:solidFill>
                  <a:schemeClr val="tx1">
                    <a:lumMod val="95000"/>
                    <a:lumOff val="5000"/>
                  </a:schemeClr>
                </a:solidFill>
                <a:miter lim="800000"/>
                <a:headEnd/>
                <a:tailEnd/>
              </a:ln>
            </p:spPr>
            <p:txBody>
              <a:bodyPr lIns="0" tIns="0" rIns="0" bIns="0" anchor="ctr"/>
              <a:lstStyle/>
              <a:p>
                <a:pPr algn="ctr"/>
                <a:r>
                  <a:rPr lang="es-PE" altLang="es-PE" sz="1200" b="1" dirty="0">
                    <a:solidFill>
                      <a:schemeClr val="bg1"/>
                    </a:solidFill>
                    <a:latin typeface="Arial" panose="020B0604020202020204" pitchFamily="34" charset="0"/>
                  </a:rPr>
                  <a:t>(3) Jefe de Proyecto</a:t>
                </a:r>
                <a:endParaRPr lang="es-ES" altLang="es-PE" sz="1200" b="1" dirty="0">
                  <a:solidFill>
                    <a:schemeClr val="bg1"/>
                  </a:solidFill>
                  <a:latin typeface="Arial" panose="020B0604020202020204" pitchFamily="34" charset="0"/>
                </a:endParaRPr>
              </a:p>
            </p:txBody>
          </p:sp>
          <p:sp>
            <p:nvSpPr>
              <p:cNvPr id="40" name="Rectangle 72"/>
              <p:cNvSpPr>
                <a:spLocks noChangeArrowheads="1"/>
              </p:cNvSpPr>
              <p:nvPr/>
            </p:nvSpPr>
            <p:spPr bwMode="auto">
              <a:xfrm>
                <a:off x="2216" y="1959"/>
                <a:ext cx="751" cy="309"/>
              </a:xfrm>
              <a:prstGeom prst="rect">
                <a:avLst/>
              </a:prstGeom>
              <a:solidFill>
                <a:schemeClr val="tx2"/>
              </a:solidFill>
              <a:ln w="9525" algn="ctr">
                <a:solidFill>
                  <a:schemeClr val="tx1">
                    <a:lumMod val="95000"/>
                    <a:lumOff val="5000"/>
                  </a:schemeClr>
                </a:solidFill>
                <a:miter lim="800000"/>
                <a:headEnd/>
                <a:tailEnd/>
              </a:ln>
            </p:spPr>
            <p:txBody>
              <a:bodyPr lIns="0" tIns="0" rIns="0" bIns="0" anchor="ctr"/>
              <a:lstStyle/>
              <a:p>
                <a:pPr marL="173038" indent="-79375">
                  <a:buFont typeface="Arial" panose="020B0604020202020204" pitchFamily="34" charset="0"/>
                  <a:buChar char="•"/>
                </a:pPr>
                <a:r>
                  <a:rPr lang="es-PE" altLang="es-PE" sz="1200" b="1" dirty="0">
                    <a:solidFill>
                      <a:schemeClr val="bg1"/>
                    </a:solidFill>
                    <a:latin typeface="Arial" panose="020B0604020202020204" pitchFamily="34" charset="0"/>
                  </a:rPr>
                  <a:t>Acta de Cierre de Proyecto</a:t>
                </a:r>
              </a:p>
              <a:p>
                <a:pPr marL="173038" indent="-79375">
                  <a:buFont typeface="Arial" panose="020B0604020202020204" pitchFamily="34" charset="0"/>
                  <a:buChar char="•"/>
                </a:pPr>
                <a:r>
                  <a:rPr lang="es-PE" altLang="es-PE" sz="1200" b="1" dirty="0">
                    <a:solidFill>
                      <a:schemeClr val="bg1"/>
                    </a:solidFill>
                    <a:latin typeface="Arial" panose="020B0604020202020204" pitchFamily="34" charset="0"/>
                  </a:rPr>
                  <a:t>Acta de Relatorio de Proyecto</a:t>
                </a:r>
              </a:p>
            </p:txBody>
          </p:sp>
        </p:grpSp>
        <p:cxnSp>
          <p:nvCxnSpPr>
            <p:cNvPr id="12" name="AutoShape 103"/>
            <p:cNvCxnSpPr>
              <a:cxnSpLocks noChangeShapeType="1"/>
              <a:stCxn id="31" idx="3"/>
              <a:endCxn id="24" idx="1"/>
            </p:cNvCxnSpPr>
            <p:nvPr/>
          </p:nvCxnSpPr>
          <p:spPr bwMode="auto">
            <a:xfrm>
              <a:off x="1372594" y="2911943"/>
              <a:ext cx="314077" cy="7321"/>
            </a:xfrm>
            <a:prstGeom prst="straightConnector1">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cxnSp>
        <p:grpSp>
          <p:nvGrpSpPr>
            <p:cNvPr id="13" name="Group 124"/>
            <p:cNvGrpSpPr>
              <a:grpSpLocks/>
            </p:cNvGrpSpPr>
            <p:nvPr/>
          </p:nvGrpSpPr>
          <p:grpSpPr bwMode="auto">
            <a:xfrm>
              <a:off x="2908269" y="1882049"/>
              <a:ext cx="1861908" cy="3112282"/>
              <a:chOff x="647" y="1389"/>
              <a:chExt cx="745" cy="1094"/>
            </a:xfrm>
          </p:grpSpPr>
          <p:sp>
            <p:nvSpPr>
              <p:cNvPr id="35" name="Rectangle 125"/>
              <p:cNvSpPr>
                <a:spLocks noChangeArrowheads="1"/>
              </p:cNvSpPr>
              <p:nvPr/>
            </p:nvSpPr>
            <p:spPr bwMode="auto">
              <a:xfrm>
                <a:off x="647" y="1546"/>
                <a:ext cx="745" cy="413"/>
              </a:xfrm>
              <a:prstGeom prst="rect">
                <a:avLst/>
              </a:prstGeom>
              <a:solidFill>
                <a:schemeClr val="tx1">
                  <a:lumMod val="65000"/>
                  <a:lumOff val="35000"/>
                </a:schemeClr>
              </a:solidFill>
              <a:ln w="9525">
                <a:solidFill>
                  <a:schemeClr val="tx1">
                    <a:lumMod val="95000"/>
                    <a:lumOff val="5000"/>
                  </a:schemeClr>
                </a:solidFill>
                <a:miter lim="800000"/>
                <a:headEnd/>
                <a:tailEnd/>
              </a:ln>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300" b="1" dirty="0">
                    <a:hlinkClick r:id="rId4" action="ppaction://hlinksldjump"/>
                  </a:rPr>
                  <a:t>PLANIFICACIÓN</a:t>
                </a:r>
                <a:endParaRPr lang="es-ES" altLang="es-PE" sz="1300" b="1" dirty="0"/>
              </a:p>
            </p:txBody>
          </p:sp>
          <p:sp>
            <p:nvSpPr>
              <p:cNvPr id="36" name="Rectangle 126"/>
              <p:cNvSpPr>
                <a:spLocks noChangeArrowheads="1"/>
              </p:cNvSpPr>
              <p:nvPr/>
            </p:nvSpPr>
            <p:spPr bwMode="auto">
              <a:xfrm>
                <a:off x="647" y="1389"/>
                <a:ext cx="745" cy="159"/>
              </a:xfrm>
              <a:prstGeom prst="rect">
                <a:avLst/>
              </a:prstGeom>
              <a:solidFill>
                <a:schemeClr val="tx2"/>
              </a:solidFill>
              <a:ln w="9525" algn="ctr">
                <a:solidFill>
                  <a:schemeClr val="tx1">
                    <a:lumMod val="95000"/>
                    <a:lumOff val="5000"/>
                  </a:schemeClr>
                </a:solidFill>
                <a:miter lim="800000"/>
                <a:headEnd/>
                <a:tailEnd/>
              </a:ln>
            </p:spPr>
            <p:txBody>
              <a:bodyPr lIns="0" tIns="0" rIns="0" bIns="0" anchor="ctr"/>
              <a:lstStyle/>
              <a:p>
                <a:pPr algn="ctr"/>
                <a:r>
                  <a:rPr lang="es-PE" altLang="es-PE" sz="1200" b="1" dirty="0">
                    <a:solidFill>
                      <a:schemeClr val="bg1"/>
                    </a:solidFill>
                    <a:latin typeface="Arial" panose="020B0604020202020204" pitchFamily="34" charset="0"/>
                  </a:rPr>
                  <a:t>(1) Jefe de Proyecto</a:t>
                </a:r>
                <a:endParaRPr lang="es-ES" altLang="es-PE" sz="1200" b="1" dirty="0">
                  <a:solidFill>
                    <a:schemeClr val="bg1"/>
                  </a:solidFill>
                  <a:latin typeface="Arial" panose="020B0604020202020204" pitchFamily="34" charset="0"/>
                </a:endParaRPr>
              </a:p>
            </p:txBody>
          </p:sp>
          <p:sp>
            <p:nvSpPr>
              <p:cNvPr id="37" name="Rectangle 127"/>
              <p:cNvSpPr>
                <a:spLocks noChangeArrowheads="1"/>
              </p:cNvSpPr>
              <p:nvPr/>
            </p:nvSpPr>
            <p:spPr bwMode="auto">
              <a:xfrm>
                <a:off x="647" y="1959"/>
                <a:ext cx="745" cy="524"/>
              </a:xfrm>
              <a:prstGeom prst="rect">
                <a:avLst/>
              </a:prstGeom>
              <a:solidFill>
                <a:schemeClr val="tx2"/>
              </a:solidFill>
              <a:ln w="9525" algn="ctr">
                <a:solidFill>
                  <a:schemeClr val="tx1">
                    <a:lumMod val="95000"/>
                    <a:lumOff val="5000"/>
                  </a:schemeClr>
                </a:solidFill>
                <a:miter lim="800000"/>
                <a:headEnd/>
                <a:tailEnd/>
              </a:ln>
            </p:spPr>
            <p:txBody>
              <a:bodyPr lIns="0" tIns="0" rIns="0" bIns="0" anchor="ctr"/>
              <a:lstStyle/>
              <a:p>
                <a:pPr marL="173038" indent="-79375">
                  <a:buFont typeface="Arial" panose="020B0604020202020204" pitchFamily="34" charset="0"/>
                  <a:buChar char="•"/>
                </a:pPr>
                <a:r>
                  <a:rPr lang="es-PE" altLang="es-PE" sz="1200" b="1" dirty="0">
                    <a:solidFill>
                      <a:schemeClr val="bg1"/>
                    </a:solidFill>
                    <a:latin typeface="Arial" panose="020B0604020202020204" pitchFamily="34" charset="0"/>
                  </a:rPr>
                  <a:t>Plan del Proyecto</a:t>
                </a:r>
              </a:p>
              <a:p>
                <a:pPr marL="173038" indent="-79375">
                  <a:buFont typeface="Arial" panose="020B0604020202020204" pitchFamily="34" charset="0"/>
                  <a:buChar char="•"/>
                </a:pPr>
                <a:r>
                  <a:rPr lang="es-PE" altLang="es-PE" sz="1200" b="1" dirty="0">
                    <a:solidFill>
                      <a:schemeClr val="bg1"/>
                    </a:solidFill>
                    <a:latin typeface="Arial" panose="020B0604020202020204" pitchFamily="34" charset="0"/>
                  </a:rPr>
                  <a:t>Cronograma del Proyecto</a:t>
                </a:r>
              </a:p>
              <a:p>
                <a:pPr marL="173038" indent="-79375">
                  <a:buFont typeface="Arial" panose="020B0604020202020204" pitchFamily="34" charset="0"/>
                  <a:buChar char="•"/>
                </a:pPr>
                <a:r>
                  <a:rPr lang="es-PE" altLang="es-PE" sz="1200" b="1" dirty="0">
                    <a:solidFill>
                      <a:schemeClr val="bg1"/>
                    </a:solidFill>
                    <a:latin typeface="Arial" panose="020B0604020202020204" pitchFamily="34" charset="0"/>
                  </a:rPr>
                  <a:t>Lista de Requerimientos</a:t>
                </a:r>
              </a:p>
              <a:p>
                <a:pPr marL="173038" indent="-79375">
                  <a:buFont typeface="Arial" panose="020B0604020202020204" pitchFamily="34" charset="0"/>
                  <a:buChar char="•"/>
                </a:pPr>
                <a:r>
                  <a:rPr lang="es-PE" altLang="es-PE" sz="1200" b="1" dirty="0">
                    <a:solidFill>
                      <a:schemeClr val="bg1"/>
                    </a:solidFill>
                    <a:latin typeface="Arial" panose="020B0604020202020204" pitchFamily="34" charset="0"/>
                  </a:rPr>
                  <a:t>Riesgos del Proyecto.</a:t>
                </a:r>
              </a:p>
            </p:txBody>
          </p:sp>
        </p:grpSp>
        <p:cxnSp>
          <p:nvCxnSpPr>
            <p:cNvPr id="14" name="AutoShape 131"/>
            <p:cNvCxnSpPr>
              <a:cxnSpLocks noChangeShapeType="1"/>
              <a:stCxn id="35" idx="3"/>
              <a:endCxn id="32" idx="1"/>
            </p:cNvCxnSpPr>
            <p:nvPr/>
          </p:nvCxnSpPr>
          <p:spPr bwMode="auto">
            <a:xfrm>
              <a:off x="4770178" y="2916158"/>
              <a:ext cx="287995" cy="5672"/>
            </a:xfrm>
            <a:prstGeom prst="straightConnector1">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15" name="AutoShape 159"/>
            <p:cNvCxnSpPr>
              <a:cxnSpLocks noChangeShapeType="1"/>
              <a:stCxn id="24" idx="3"/>
              <a:endCxn id="35" idx="1"/>
            </p:cNvCxnSpPr>
            <p:nvPr/>
          </p:nvCxnSpPr>
          <p:spPr bwMode="auto">
            <a:xfrm flipV="1">
              <a:off x="2660361" y="2916158"/>
              <a:ext cx="247908" cy="3106"/>
            </a:xfrm>
            <a:prstGeom prst="straightConnector1">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cxnSp>
        <p:grpSp>
          <p:nvGrpSpPr>
            <p:cNvPr id="16" name="Group 160"/>
            <p:cNvGrpSpPr>
              <a:grpSpLocks/>
            </p:cNvGrpSpPr>
            <p:nvPr/>
          </p:nvGrpSpPr>
          <p:grpSpPr bwMode="auto">
            <a:xfrm>
              <a:off x="5058173" y="1910020"/>
              <a:ext cx="1956122" cy="3084141"/>
              <a:chOff x="2204" y="1389"/>
              <a:chExt cx="723" cy="1108"/>
            </a:xfrm>
          </p:grpSpPr>
          <p:sp>
            <p:nvSpPr>
              <p:cNvPr id="32" name="Rectangle 161"/>
              <p:cNvSpPr>
                <a:spLocks noChangeArrowheads="1"/>
              </p:cNvSpPr>
              <p:nvPr/>
            </p:nvSpPr>
            <p:spPr bwMode="auto">
              <a:xfrm>
                <a:off x="2204" y="1546"/>
                <a:ext cx="723" cy="413"/>
              </a:xfrm>
              <a:prstGeom prst="rect">
                <a:avLst/>
              </a:prstGeom>
              <a:solidFill>
                <a:schemeClr val="tx1">
                  <a:lumMod val="65000"/>
                  <a:lumOff val="35000"/>
                </a:schemeClr>
              </a:solidFill>
              <a:ln w="9525">
                <a:solidFill>
                  <a:schemeClr val="tx1">
                    <a:lumMod val="95000"/>
                    <a:lumOff val="5000"/>
                  </a:schemeClr>
                </a:solidFill>
                <a:miter lim="800000"/>
                <a:headEnd/>
                <a:tailEnd/>
              </a:ln>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PE" altLang="es-PE" sz="1300" b="1" dirty="0" smtClean="0">
                    <a:hlinkClick r:id="rId5" action="ppaction://hlinksldjump"/>
                  </a:rPr>
                  <a:t>EJECUCIÓN, SEGUIMIENTO Y CONTROL</a:t>
                </a:r>
                <a:endParaRPr lang="es-ES" altLang="es-PE" sz="1300" b="1" dirty="0"/>
              </a:p>
            </p:txBody>
          </p:sp>
          <p:sp>
            <p:nvSpPr>
              <p:cNvPr id="33" name="Rectangle 162"/>
              <p:cNvSpPr>
                <a:spLocks noChangeArrowheads="1"/>
              </p:cNvSpPr>
              <p:nvPr/>
            </p:nvSpPr>
            <p:spPr bwMode="auto">
              <a:xfrm>
                <a:off x="2204" y="1389"/>
                <a:ext cx="723" cy="159"/>
              </a:xfrm>
              <a:prstGeom prst="rect">
                <a:avLst/>
              </a:prstGeom>
              <a:solidFill>
                <a:schemeClr val="tx2"/>
              </a:solidFill>
              <a:ln w="9525" algn="ctr">
                <a:solidFill>
                  <a:schemeClr val="tx1">
                    <a:lumMod val="95000"/>
                    <a:lumOff val="5000"/>
                  </a:schemeClr>
                </a:solidFill>
                <a:miter lim="800000"/>
                <a:headEnd/>
                <a:tailEnd/>
              </a:ln>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200" b="1" dirty="0">
                    <a:solidFill>
                      <a:schemeClr val="bg1"/>
                    </a:solidFill>
                  </a:rPr>
                  <a:t>(2) Jefe de Proyecto</a:t>
                </a:r>
                <a:endParaRPr lang="es-ES" altLang="es-PE" sz="1200" b="1" dirty="0">
                  <a:solidFill>
                    <a:schemeClr val="bg1"/>
                  </a:solidFill>
                </a:endParaRPr>
              </a:p>
            </p:txBody>
          </p:sp>
          <p:sp>
            <p:nvSpPr>
              <p:cNvPr id="34" name="Rectangle 163"/>
              <p:cNvSpPr>
                <a:spLocks noChangeArrowheads="1"/>
              </p:cNvSpPr>
              <p:nvPr/>
            </p:nvSpPr>
            <p:spPr bwMode="auto">
              <a:xfrm>
                <a:off x="2204" y="1959"/>
                <a:ext cx="723" cy="538"/>
              </a:xfrm>
              <a:prstGeom prst="rect">
                <a:avLst/>
              </a:prstGeom>
              <a:solidFill>
                <a:schemeClr val="tx2"/>
              </a:solidFill>
              <a:ln w="9525" algn="ctr">
                <a:solidFill>
                  <a:schemeClr val="tx1">
                    <a:lumMod val="95000"/>
                    <a:lumOff val="5000"/>
                  </a:schemeClr>
                </a:solidFill>
                <a:miter lim="800000"/>
                <a:headEnd/>
                <a:tailEnd/>
              </a:ln>
            </p:spPr>
            <p:txBody>
              <a:bodyPr lIns="0" tIns="0" rIns="0" bIns="0" anchor="ctr"/>
              <a:lstStyle/>
              <a:p>
                <a:pPr marL="173038" indent="-79375">
                  <a:buFont typeface="Arial" panose="020B0604020202020204" pitchFamily="34" charset="0"/>
                  <a:buChar char="•"/>
                </a:pPr>
                <a:r>
                  <a:rPr lang="es-PE" altLang="es-PE" sz="1200" b="1" dirty="0">
                    <a:solidFill>
                      <a:schemeClr val="bg1"/>
                    </a:solidFill>
                    <a:latin typeface="Arial" panose="020B0604020202020204" pitchFamily="34" charset="0"/>
                  </a:rPr>
                  <a:t>Reunión Interna</a:t>
                </a:r>
              </a:p>
              <a:p>
                <a:pPr marL="173038" indent="-79375">
                  <a:buFont typeface="Arial" panose="020B0604020202020204" pitchFamily="34" charset="0"/>
                  <a:buChar char="•"/>
                </a:pPr>
                <a:r>
                  <a:rPr lang="es-PE" altLang="es-PE" sz="1200" b="1" dirty="0" err="1" smtClean="0">
                    <a:solidFill>
                      <a:schemeClr val="bg1"/>
                    </a:solidFill>
                    <a:latin typeface="Arial" panose="020B0604020202020204" pitchFamily="34" charset="0"/>
                  </a:rPr>
                  <a:t>Kick</a:t>
                </a:r>
                <a:r>
                  <a:rPr lang="es-PE" altLang="es-PE" sz="1200" b="1" dirty="0" smtClean="0">
                    <a:solidFill>
                      <a:schemeClr val="bg1"/>
                    </a:solidFill>
                    <a:latin typeface="Arial" panose="020B0604020202020204" pitchFamily="34" charset="0"/>
                  </a:rPr>
                  <a:t> </a:t>
                </a:r>
                <a:r>
                  <a:rPr lang="es-PE" altLang="es-PE" sz="1200" b="1" dirty="0">
                    <a:solidFill>
                      <a:schemeClr val="bg1"/>
                    </a:solidFill>
                    <a:latin typeface="Arial" panose="020B0604020202020204" pitchFamily="34" charset="0"/>
                  </a:rPr>
                  <a:t>Off Externo</a:t>
                </a:r>
              </a:p>
              <a:p>
                <a:pPr marL="173038" indent="-79375">
                  <a:buFont typeface="Arial" panose="020B0604020202020204" pitchFamily="34" charset="0"/>
                  <a:buChar char="•"/>
                </a:pPr>
                <a:r>
                  <a:rPr lang="es-PE" altLang="es-PE" sz="1200" b="1" dirty="0">
                    <a:solidFill>
                      <a:schemeClr val="bg1"/>
                    </a:solidFill>
                    <a:latin typeface="Arial" panose="020B0604020202020204" pitchFamily="34" charset="0"/>
                  </a:rPr>
                  <a:t>Documentos de Gestión</a:t>
                </a:r>
              </a:p>
              <a:p>
                <a:pPr marL="173038" indent="-79375">
                  <a:buFont typeface="Arial" panose="020B0604020202020204" pitchFamily="34" charset="0"/>
                  <a:buChar char="•"/>
                </a:pPr>
                <a:r>
                  <a:rPr lang="es-PE" altLang="es-PE" sz="1200" b="1" dirty="0">
                    <a:solidFill>
                      <a:schemeClr val="bg1"/>
                    </a:solidFill>
                    <a:latin typeface="Arial" panose="020B0604020202020204" pitchFamily="34" charset="0"/>
                  </a:rPr>
                  <a:t>Actas de Reunión</a:t>
                </a:r>
              </a:p>
              <a:p>
                <a:pPr marL="173038" indent="-79375">
                  <a:buFont typeface="Arial" panose="020B0604020202020204" pitchFamily="34" charset="0"/>
                  <a:buChar char="•"/>
                </a:pPr>
                <a:r>
                  <a:rPr lang="es-PE" altLang="es-PE" sz="1200" b="1" dirty="0">
                    <a:solidFill>
                      <a:schemeClr val="bg1"/>
                    </a:solidFill>
                    <a:latin typeface="Arial" panose="020B0604020202020204" pitchFamily="34" charset="0"/>
                  </a:rPr>
                  <a:t>Aceptación de Entregables</a:t>
                </a:r>
              </a:p>
            </p:txBody>
          </p:sp>
        </p:grpSp>
        <p:cxnSp>
          <p:nvCxnSpPr>
            <p:cNvPr id="17" name="AutoShape 166"/>
            <p:cNvCxnSpPr>
              <a:cxnSpLocks noChangeShapeType="1"/>
              <a:stCxn id="32" idx="3"/>
              <a:endCxn id="38" idx="1"/>
            </p:cNvCxnSpPr>
            <p:nvPr/>
          </p:nvCxnSpPr>
          <p:spPr bwMode="auto">
            <a:xfrm>
              <a:off x="7014295" y="2921830"/>
              <a:ext cx="280714" cy="0"/>
            </a:xfrm>
            <a:prstGeom prst="straightConnector1">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18" name="AutoShape 197"/>
            <p:cNvCxnSpPr>
              <a:cxnSpLocks noChangeShapeType="1"/>
              <a:stCxn id="40" idx="2"/>
              <a:endCxn id="26" idx="1"/>
            </p:cNvCxnSpPr>
            <p:nvPr/>
          </p:nvCxnSpPr>
          <p:spPr bwMode="auto">
            <a:xfrm rot="16200000" flipH="1">
              <a:off x="7934017" y="4654454"/>
              <a:ext cx="872454" cy="277014"/>
            </a:xfrm>
            <a:prstGeom prst="bentConnector2">
              <a:avLst/>
            </a:prstGeom>
            <a:noFill/>
            <a:ln w="38100">
              <a:solidFill>
                <a:schemeClr val="tx2"/>
              </a:solidFill>
              <a:miter lim="800000"/>
              <a:headEnd/>
              <a:tailEnd type="triangle" w="med" len="med"/>
            </a:ln>
            <a:extLst>
              <a:ext uri="{909E8E84-426E-40DD-AFC4-6F175D3DCCD1}">
                <a14:hiddenFill xmlns:a14="http://schemas.microsoft.com/office/drawing/2010/main">
                  <a:noFill/>
                </a14:hiddenFill>
              </a:ext>
            </a:extLst>
          </p:spPr>
        </p:cxnSp>
        <p:cxnSp>
          <p:nvCxnSpPr>
            <p:cNvPr id="19" name="AutoShape 201"/>
            <p:cNvCxnSpPr>
              <a:cxnSpLocks noChangeShapeType="1"/>
              <a:stCxn id="26" idx="3"/>
              <a:endCxn id="28" idx="1"/>
            </p:cNvCxnSpPr>
            <p:nvPr/>
          </p:nvCxnSpPr>
          <p:spPr bwMode="auto">
            <a:xfrm flipV="1">
              <a:off x="9783430" y="5224790"/>
              <a:ext cx="471646" cy="4399"/>
            </a:xfrm>
            <a:prstGeom prst="straightConnector1">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cxnSp>
        <p:grpSp>
          <p:nvGrpSpPr>
            <p:cNvPr id="20" name="Grupo 19"/>
            <p:cNvGrpSpPr/>
            <p:nvPr/>
          </p:nvGrpSpPr>
          <p:grpSpPr>
            <a:xfrm>
              <a:off x="192709" y="2437961"/>
              <a:ext cx="1179885" cy="1191899"/>
              <a:chOff x="705412" y="2882027"/>
              <a:chExt cx="1179885" cy="1191899"/>
            </a:xfrm>
          </p:grpSpPr>
          <p:sp>
            <p:nvSpPr>
              <p:cNvPr id="30" name="Rectangle 109"/>
              <p:cNvSpPr>
                <a:spLocks noChangeArrowheads="1"/>
              </p:cNvSpPr>
              <p:nvPr/>
            </p:nvSpPr>
            <p:spPr bwMode="auto">
              <a:xfrm>
                <a:off x="705412" y="3855468"/>
                <a:ext cx="1179885" cy="2184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PE" altLang="es-PE" sz="1000" b="1" dirty="0" smtClean="0">
                    <a:latin typeface="Arial Black" panose="020B0A04020102020204" pitchFamily="34" charset="0"/>
                  </a:rPr>
                  <a:t>CLIENTE</a:t>
                </a:r>
                <a:endParaRPr lang="es-ES" altLang="es-PE" sz="1000" b="1" dirty="0">
                  <a:latin typeface="Arial Black" panose="020B0A04020102020204" pitchFamily="34" charset="0"/>
                </a:endParaRPr>
              </a:p>
            </p:txBody>
          </p:sp>
          <p:pic>
            <p:nvPicPr>
              <p:cNvPr id="31" name="Imagen 30"/>
              <p:cNvPicPr>
                <a:picLocks noChangeAspect="1"/>
              </p:cNvPicPr>
              <p:nvPr/>
            </p:nvPicPr>
            <p:blipFill>
              <a:blip r:embed="rId6"/>
              <a:stretch>
                <a:fillRect/>
              </a:stretch>
            </p:blipFill>
            <p:spPr>
              <a:xfrm>
                <a:off x="783690" y="2882027"/>
                <a:ext cx="1101607" cy="947964"/>
              </a:xfrm>
              <a:prstGeom prst="rect">
                <a:avLst/>
              </a:prstGeom>
            </p:spPr>
          </p:pic>
        </p:grpSp>
        <p:grpSp>
          <p:nvGrpSpPr>
            <p:cNvPr id="21" name="Grupo 20"/>
            <p:cNvGrpSpPr/>
            <p:nvPr/>
          </p:nvGrpSpPr>
          <p:grpSpPr>
            <a:xfrm>
              <a:off x="9571565" y="4584754"/>
              <a:ext cx="2154142" cy="1621639"/>
              <a:chOff x="9007619" y="3120737"/>
              <a:chExt cx="2154142" cy="1621639"/>
            </a:xfrm>
          </p:grpSpPr>
          <p:pic>
            <p:nvPicPr>
              <p:cNvPr id="28" name="Imagen 27"/>
              <p:cNvPicPr>
                <a:picLocks noChangeAspect="1"/>
              </p:cNvPicPr>
              <p:nvPr/>
            </p:nvPicPr>
            <p:blipFill>
              <a:blip r:embed="rId7"/>
              <a:stretch>
                <a:fillRect/>
              </a:stretch>
            </p:blipFill>
            <p:spPr>
              <a:xfrm>
                <a:off x="9691130" y="3120737"/>
                <a:ext cx="1111608" cy="1280071"/>
              </a:xfrm>
              <a:prstGeom prst="rect">
                <a:avLst/>
              </a:prstGeom>
              <a:effectLst>
                <a:outerShdw blurRad="50800" dist="38100" dir="2700000" algn="tl" rotWithShape="0">
                  <a:prstClr val="black">
                    <a:alpha val="40000"/>
                  </a:prstClr>
                </a:outerShdw>
              </a:effectLst>
            </p:spPr>
          </p:pic>
          <p:sp>
            <p:nvSpPr>
              <p:cNvPr id="29" name="Rectangle 200"/>
              <p:cNvSpPr>
                <a:spLocks noChangeArrowheads="1"/>
              </p:cNvSpPr>
              <p:nvPr/>
            </p:nvSpPr>
            <p:spPr bwMode="auto">
              <a:xfrm>
                <a:off x="9007619" y="4400808"/>
                <a:ext cx="2154142" cy="341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PE" altLang="es-PE" sz="1000" b="1" dirty="0" smtClean="0">
                    <a:latin typeface="Arial Black" panose="020B0A04020102020204" pitchFamily="34" charset="0"/>
                  </a:rPr>
                  <a:t>GESTOR DE LA CONFIGURACIÓN</a:t>
                </a:r>
                <a:endParaRPr lang="es-ES" altLang="es-PE" sz="1000" b="1" dirty="0">
                  <a:latin typeface="Arial Black" panose="020B0A04020102020204" pitchFamily="34" charset="0"/>
                </a:endParaRPr>
              </a:p>
            </p:txBody>
          </p:sp>
        </p:grpSp>
        <p:grpSp>
          <p:nvGrpSpPr>
            <p:cNvPr id="22" name="Grupo 21"/>
            <p:cNvGrpSpPr/>
            <p:nvPr/>
          </p:nvGrpSpPr>
          <p:grpSpPr>
            <a:xfrm>
              <a:off x="8180983" y="4717874"/>
              <a:ext cx="1943375" cy="1580155"/>
              <a:chOff x="5652897" y="4838868"/>
              <a:chExt cx="1943375" cy="1580155"/>
            </a:xfrm>
          </p:grpSpPr>
          <p:pic>
            <p:nvPicPr>
              <p:cNvPr id="26" name="Picture 6" descr="http://static.freepik.com/free-photo/database-add_318-11186.jpg"/>
              <p:cNvPicPr>
                <a:picLocks noChangeAspect="1" noChangeArrowheads="1"/>
              </p:cNvPicPr>
              <p:nvPr/>
            </p:nvPicPr>
            <p:blipFill rotWithShape="1">
              <a:blip r:embed="rId8" cstate="print">
                <a:extLst>
                  <a:ext uri="{28A0092B-C50C-407E-A947-70E740481C1C}">
                    <a14:useLocalDpi xmlns:a14="http://schemas.microsoft.com/office/drawing/2010/main" val="0"/>
                  </a:ext>
                </a:extLst>
              </a:blip>
              <a:stretch/>
            </p:blipFill>
            <p:spPr bwMode="auto">
              <a:xfrm>
                <a:off x="5980666" y="4838868"/>
                <a:ext cx="1274677" cy="102262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27" name="Rectangle 195"/>
              <p:cNvSpPr>
                <a:spLocks noChangeArrowheads="1"/>
              </p:cNvSpPr>
              <p:nvPr/>
            </p:nvSpPr>
            <p:spPr bwMode="auto">
              <a:xfrm>
                <a:off x="5652897" y="5954344"/>
                <a:ext cx="1943375" cy="4646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ARCHIVOS DE PROYECTO</a:t>
                </a:r>
                <a:br>
                  <a:rPr lang="es-ES" altLang="es-PE" sz="1000" b="1" dirty="0" smtClean="0">
                    <a:latin typeface="Arial Black" panose="020B0A04020102020204" pitchFamily="34" charset="0"/>
                  </a:rPr>
                </a:br>
                <a:r>
                  <a:rPr lang="es-ES" altLang="es-PE" sz="1000" b="1" dirty="0" smtClean="0">
                    <a:latin typeface="Arial Black" panose="020B0A04020102020204" pitchFamily="34" charset="0"/>
                  </a:rPr>
                  <a:t>GitHub</a:t>
                </a:r>
                <a:endParaRPr lang="es-ES" altLang="es-PE" sz="1000" b="1" dirty="0">
                  <a:latin typeface="Arial Black" panose="020B0A04020102020204" pitchFamily="34" charset="0"/>
                </a:endParaRPr>
              </a:p>
            </p:txBody>
          </p:sp>
        </p:grpSp>
        <p:grpSp>
          <p:nvGrpSpPr>
            <p:cNvPr id="23" name="Grupo 22"/>
            <p:cNvGrpSpPr/>
            <p:nvPr/>
          </p:nvGrpSpPr>
          <p:grpSpPr>
            <a:xfrm>
              <a:off x="1254476" y="2452474"/>
              <a:ext cx="1764910" cy="1204832"/>
              <a:chOff x="1018218" y="4675809"/>
              <a:chExt cx="1764910" cy="1204832"/>
            </a:xfrm>
          </p:grpSpPr>
          <p:pic>
            <p:nvPicPr>
              <p:cNvPr id="24" name="Imagen 23"/>
              <p:cNvPicPr>
                <a:picLocks noChangeAspect="1"/>
              </p:cNvPicPr>
              <p:nvPr/>
            </p:nvPicPr>
            <p:blipFill>
              <a:blip r:embed="rId9"/>
              <a:stretch>
                <a:fillRect/>
              </a:stretch>
            </p:blipFill>
            <p:spPr>
              <a:xfrm>
                <a:off x="1450412" y="4675809"/>
                <a:ext cx="973692" cy="933580"/>
              </a:xfrm>
              <a:prstGeom prst="rect">
                <a:avLst/>
              </a:prstGeom>
            </p:spPr>
          </p:pic>
          <p:sp>
            <p:nvSpPr>
              <p:cNvPr id="25" name="Rectangle 204"/>
              <p:cNvSpPr>
                <a:spLocks noChangeArrowheads="1"/>
              </p:cNvSpPr>
              <p:nvPr/>
            </p:nvSpPr>
            <p:spPr bwMode="auto">
              <a:xfrm>
                <a:off x="1018218" y="5539073"/>
                <a:ext cx="1764910" cy="341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PE" altLang="es-PE" sz="1000" b="1" dirty="0" smtClean="0">
                    <a:latin typeface="Arial Black" panose="020B0A04020102020204" pitchFamily="34" charset="0"/>
                  </a:rPr>
                  <a:t>PROPUESTA APROBADA</a:t>
                </a:r>
                <a:endParaRPr lang="es-ES" altLang="es-PE" sz="1000" b="1" dirty="0">
                  <a:latin typeface="Arial Black" panose="020B0A04020102020204" pitchFamily="34" charset="0"/>
                </a:endParaRPr>
              </a:p>
            </p:txBody>
          </p:sp>
        </p:grpSp>
      </p:grpSp>
      <p:sp>
        <p:nvSpPr>
          <p:cNvPr id="57" name="1 Título"/>
          <p:cNvSpPr>
            <a:spLocks noGrp="1"/>
          </p:cNvSpPr>
          <p:nvPr>
            <p:ph type="ctrTitle"/>
          </p:nvPr>
        </p:nvSpPr>
        <p:spPr>
          <a:xfrm>
            <a:off x="0" y="177553"/>
            <a:ext cx="9144000" cy="1486821"/>
          </a:xfrm>
        </p:spPr>
        <p:txBody>
          <a:bodyPr/>
          <a:lstStyle/>
          <a:p>
            <a:r>
              <a:rPr lang="es-PE" sz="4400" u="sng" dirty="0" smtClean="0"/>
              <a:t>SUBPROCESOS DEL PROCESO DE GESTIÓN DE PROYECTOS</a:t>
            </a:r>
            <a:endParaRPr lang="es-PE" sz="4400" u="sng" dirty="0"/>
          </a:p>
        </p:txBody>
      </p:sp>
      <p:sp>
        <p:nvSpPr>
          <p:cNvPr id="62" name="5 Marcador de pie de página"/>
          <p:cNvSpPr>
            <a:spLocks noGrp="1"/>
          </p:cNvSpPr>
          <p:nvPr>
            <p:ph type="ftr" sz="quarter" idx="12"/>
          </p:nvPr>
        </p:nvSpPr>
        <p:spPr>
          <a:xfrm>
            <a:off x="659165" y="6356350"/>
            <a:ext cx="3624803" cy="365125"/>
          </a:xfrm>
        </p:spPr>
        <p:txBody>
          <a:bodyPr/>
          <a:lstStyle/>
          <a:p>
            <a:r>
              <a:rPr lang="en-US" dirty="0"/>
              <a:t>PGPROY_V1.0_2015</a:t>
            </a:r>
          </a:p>
        </p:txBody>
      </p:sp>
    </p:spTree>
    <p:extLst>
      <p:ext uri="{BB962C8B-B14F-4D97-AF65-F5344CB8AC3E}">
        <p14:creationId xmlns:p14="http://schemas.microsoft.com/office/powerpoint/2010/main" val="230638626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16</a:t>
            </a:fld>
            <a:endParaRPr lang="en-US" dirty="0"/>
          </a:p>
        </p:txBody>
      </p:sp>
      <p:graphicFrame>
        <p:nvGraphicFramePr>
          <p:cNvPr id="10" name="Tabla 9"/>
          <p:cNvGraphicFramePr>
            <a:graphicFrameLocks noGrp="1"/>
          </p:cNvGraphicFramePr>
          <p:nvPr>
            <p:extLst>
              <p:ext uri="{D42A27DB-BD31-4B8C-83A1-F6EECF244321}">
                <p14:modId xmlns:p14="http://schemas.microsoft.com/office/powerpoint/2010/main" val="3734145039"/>
              </p:ext>
            </p:extLst>
          </p:nvPr>
        </p:nvGraphicFramePr>
        <p:xfrm>
          <a:off x="179512" y="309746"/>
          <a:ext cx="8784977" cy="6071582"/>
        </p:xfrm>
        <a:graphic>
          <a:graphicData uri="http://schemas.openxmlformats.org/drawingml/2006/table">
            <a:tbl>
              <a:tblPr firstRow="1" bandRow="1">
                <a:tableStyleId>{073A0DAA-6AF3-43AB-8588-CEC1D06C72B9}</a:tableStyleId>
              </a:tblPr>
              <a:tblGrid>
                <a:gridCol w="216024"/>
                <a:gridCol w="1224136"/>
                <a:gridCol w="1224136"/>
                <a:gridCol w="3888432"/>
                <a:gridCol w="2232249"/>
              </a:tblGrid>
              <a:tr h="438147">
                <a:tc>
                  <a:txBody>
                    <a:bodyPr/>
                    <a:lstStyle/>
                    <a:p>
                      <a:pPr algn="ctr"/>
                      <a:r>
                        <a:rPr lang="es-PE" sz="1200" dirty="0" smtClean="0">
                          <a:latin typeface="+mj-lt"/>
                        </a:rPr>
                        <a:t>#</a:t>
                      </a:r>
                      <a:endParaRPr lang="es-PE" sz="1200" dirty="0">
                        <a:latin typeface="+mj-lt"/>
                      </a:endParaRPr>
                    </a:p>
                  </a:txBody>
                  <a:tcPr anchor="ctr">
                    <a:solidFill>
                      <a:schemeClr val="tx2">
                        <a:lumMod val="75000"/>
                      </a:schemeClr>
                    </a:solidFill>
                  </a:tcPr>
                </a:tc>
                <a:tc>
                  <a:txBody>
                    <a:bodyPr/>
                    <a:lstStyle/>
                    <a:p>
                      <a:pPr algn="ctr"/>
                      <a:r>
                        <a:rPr lang="es-PE" sz="1200" dirty="0" smtClean="0">
                          <a:latin typeface="+mj-lt"/>
                        </a:rPr>
                        <a:t>ROL DEL RESPONSABLE</a:t>
                      </a:r>
                      <a:endParaRPr lang="es-PE" sz="1200" dirty="0">
                        <a:latin typeface="+mj-lt"/>
                      </a:endParaRPr>
                    </a:p>
                  </a:txBody>
                  <a:tcPr anchor="ctr">
                    <a:solidFill>
                      <a:schemeClr val="tx2">
                        <a:lumMod val="75000"/>
                      </a:schemeClr>
                    </a:solidFill>
                  </a:tcPr>
                </a:tc>
                <a:tc>
                  <a:txBody>
                    <a:bodyPr/>
                    <a:lstStyle/>
                    <a:p>
                      <a:pPr algn="ctr"/>
                      <a:r>
                        <a:rPr lang="es-PE" sz="1200" dirty="0" smtClean="0">
                          <a:latin typeface="+mj-lt"/>
                        </a:rPr>
                        <a:t>NOMBRE DEL SUBPROCESO</a:t>
                      </a:r>
                      <a:endParaRPr lang="es-PE" sz="1200" dirty="0">
                        <a:latin typeface="+mj-lt"/>
                      </a:endParaRPr>
                    </a:p>
                  </a:txBody>
                  <a:tcPr anchor="ctr">
                    <a:solidFill>
                      <a:schemeClr val="tx2">
                        <a:lumMod val="75000"/>
                      </a:schemeClr>
                    </a:solidFill>
                  </a:tcPr>
                </a:tc>
                <a:tc>
                  <a:txBody>
                    <a:bodyPr/>
                    <a:lstStyle/>
                    <a:p>
                      <a:pPr algn="ctr"/>
                      <a:r>
                        <a:rPr lang="es-ES" sz="1200" dirty="0" smtClean="0">
                          <a:latin typeface="+mj-lt"/>
                        </a:rPr>
                        <a:t>DESCRIPCIÓN DEL SUBPROCESO</a:t>
                      </a:r>
                      <a:endParaRPr lang="es-PE" sz="1200" dirty="0">
                        <a:latin typeface="+mj-lt"/>
                      </a:endParaRPr>
                    </a:p>
                  </a:txBody>
                  <a:tcPr anchor="ctr">
                    <a:solidFill>
                      <a:schemeClr val="tx2">
                        <a:lumMod val="75000"/>
                      </a:schemeClr>
                    </a:solidFill>
                  </a:tcPr>
                </a:tc>
                <a:tc>
                  <a:txBody>
                    <a:bodyPr/>
                    <a:lstStyle/>
                    <a:p>
                      <a:pPr algn="ctr"/>
                      <a:r>
                        <a:rPr lang="es-ES" sz="1200" dirty="0" smtClean="0">
                          <a:latin typeface="+mj-lt"/>
                        </a:rPr>
                        <a:t>HERRAMIENTAS</a:t>
                      </a:r>
                      <a:endParaRPr lang="es-PE" sz="1200" dirty="0">
                        <a:latin typeface="+mj-lt"/>
                      </a:endParaRPr>
                    </a:p>
                  </a:txBody>
                  <a:tcPr anchor="ctr">
                    <a:solidFill>
                      <a:schemeClr val="tx2">
                        <a:lumMod val="75000"/>
                      </a:schemeClr>
                    </a:solidFill>
                  </a:tcPr>
                </a:tc>
              </a:tr>
              <a:tr h="750783">
                <a:tc>
                  <a:txBody>
                    <a:bodyPr/>
                    <a:lstStyle/>
                    <a:p>
                      <a:pPr algn="ctr"/>
                      <a:r>
                        <a:rPr lang="es-PE" sz="1200" b="1" dirty="0" smtClean="0">
                          <a:latin typeface="+mj-lt"/>
                          <a:ea typeface="Verdana" panose="020B0604030504040204" pitchFamily="34" charset="0"/>
                          <a:cs typeface="Verdana" panose="020B0604030504040204" pitchFamily="34" charset="0"/>
                        </a:rPr>
                        <a:t>1</a:t>
                      </a:r>
                      <a:endParaRPr lang="es-PE" sz="1200" b="1" dirty="0">
                        <a:latin typeface="+mj-lt"/>
                        <a:ea typeface="Verdana" panose="020B0604030504040204" pitchFamily="34" charset="0"/>
                        <a:cs typeface="Verdana" panose="020B0604030504040204" pitchFamily="34" charset="0"/>
                      </a:endParaRPr>
                    </a:p>
                  </a:txBody>
                  <a:tcPr anchor="ct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Jefe de Proyecto</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26" marB="4572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Planificación</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26" marB="45726"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En esta etapa se crea el Plan del Proyecto, el cual debe ser aprobado por el cliente a través de un Acta de Reunión, dando así conformidad al plan y objetivos para el inicio del proyecto.</a:t>
                      </a:r>
                    </a:p>
                    <a:p>
                      <a:pPr marL="0" marR="0" lvl="0" indent="0" algn="just"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De existir observaciones al Plan, estas quedaran registradas en un acta de reunión.</a:t>
                      </a:r>
                    </a:p>
                  </a:txBody>
                  <a:tcPr marT="45726" marB="45726"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Plantillas:</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PE" sz="1200" kern="1200" dirty="0" smtClean="0">
                          <a:solidFill>
                            <a:schemeClr val="dk1"/>
                          </a:solidFill>
                          <a:latin typeface="+mj-lt"/>
                          <a:ea typeface="Verdana" panose="020B0604030504040204" pitchFamily="34" charset="0"/>
                          <a:cs typeface="Verdana" panose="020B0604030504040204" pitchFamily="34" charset="0"/>
                        </a:rPr>
                        <a:t>Plan del Proyecto</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PE" sz="1200" kern="1200" dirty="0" smtClean="0">
                          <a:solidFill>
                            <a:schemeClr val="dk1"/>
                          </a:solidFill>
                          <a:latin typeface="+mj-lt"/>
                          <a:ea typeface="Verdana" panose="020B0604030504040204" pitchFamily="34" charset="0"/>
                          <a:cs typeface="Verdana" panose="020B0604030504040204" pitchFamily="34" charset="0"/>
                        </a:rPr>
                        <a:t>WBS</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PE" sz="1200" kern="1200" dirty="0" smtClean="0">
                          <a:solidFill>
                            <a:schemeClr val="dk1"/>
                          </a:solidFill>
                          <a:latin typeface="+mj-lt"/>
                          <a:ea typeface="Verdana" panose="020B0604030504040204" pitchFamily="34" charset="0"/>
                          <a:cs typeface="Verdana" panose="020B0604030504040204" pitchFamily="34" charset="0"/>
                        </a:rPr>
                        <a:t>Cronograma de proyecto</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PE" sz="1200" kern="1200" dirty="0" smtClean="0">
                          <a:solidFill>
                            <a:schemeClr val="dk1"/>
                          </a:solidFill>
                          <a:latin typeface="+mj-lt"/>
                          <a:ea typeface="Verdana" panose="020B0604030504040204" pitchFamily="34" charset="0"/>
                          <a:cs typeface="Verdana" panose="020B0604030504040204" pitchFamily="34" charset="0"/>
                        </a:rPr>
                        <a:t>Registro de Riesgos</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PE" sz="1200" kern="1200" dirty="0" smtClean="0">
                          <a:solidFill>
                            <a:schemeClr val="dk1"/>
                          </a:solidFill>
                          <a:latin typeface="+mj-lt"/>
                          <a:ea typeface="Verdana" panose="020B0604030504040204" pitchFamily="34" charset="0"/>
                          <a:cs typeface="Verdana" panose="020B0604030504040204" pitchFamily="34" charset="0"/>
                        </a:rPr>
                        <a:t>Acta de Reunión</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LMR</a:t>
                      </a:r>
                    </a:p>
                  </a:txBody>
                  <a:tcPr marT="45726" marB="45726" anchor="ctr" horzOverflow="overflow"/>
                </a:tc>
              </a:tr>
              <a:tr h="614848">
                <a:tc>
                  <a:txBody>
                    <a:bodyPr/>
                    <a:lstStyle/>
                    <a:p>
                      <a:pPr algn="ctr"/>
                      <a:r>
                        <a:rPr lang="es-PE" sz="1200" b="1" dirty="0" smtClean="0">
                          <a:latin typeface="+mj-lt"/>
                          <a:ea typeface="Verdana" panose="020B0604030504040204" pitchFamily="34" charset="0"/>
                          <a:cs typeface="Verdana" panose="020B0604030504040204" pitchFamily="34" charset="0"/>
                        </a:rPr>
                        <a:t>2</a:t>
                      </a:r>
                      <a:endParaRPr lang="es-PE" sz="1200" b="1" dirty="0">
                        <a:latin typeface="+mj-lt"/>
                        <a:ea typeface="Verdana" panose="020B0604030504040204" pitchFamily="34" charset="0"/>
                        <a:cs typeface="Verdana" panose="020B0604030504040204" pitchFamily="34" charset="0"/>
                      </a:endParaRPr>
                    </a:p>
                  </a:txBody>
                  <a:tcPr anchor="ct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Jefe de Proyecto</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26" marB="4572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Ejecución, Seguimiento y Control </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26" marB="45726"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En esta etapa, se ejecuta el “Plan del Proyecto”  y se realizan las actividades de seguimiento sobre lo planificado.</a:t>
                      </a:r>
                    </a:p>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El Jefe de Proyecto realiza la asignación de trabajo quincenal al equipo de trabajo.</a:t>
                      </a:r>
                    </a:p>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Los Analistas realizan el trabajo encomendado.</a:t>
                      </a:r>
                    </a:p>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El seguimiento se realiza bajo el esquema de reuniones internas, efectuándose el control de cambios al Plan del Proyecto de ser necesario.</a:t>
                      </a:r>
                    </a:p>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Lidera la Reunión Interna antes de hacer entrega de lo Avances al Cliente.</a:t>
                      </a:r>
                    </a:p>
                  </a:txBody>
                  <a:tcPr marT="45726" marB="45726"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Plantillas:</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LMR</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Informe de actividades</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Registro de riesgos</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Solicitud de cambios a requerimientos</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Matriz de entregables</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Informe Quincenal</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Seguimiento a cronogramas</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Acta de reuniones</a:t>
                      </a:r>
                    </a:p>
                  </a:txBody>
                  <a:tcPr marT="45726" marB="45726" anchor="ctr" horzOverflow="overflow"/>
                </a:tc>
              </a:tr>
              <a:tr h="614848">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3</a:t>
                      </a:r>
                      <a:endParaRPr lang="es-PE" sz="1200" kern="1200" dirty="0">
                        <a:solidFill>
                          <a:schemeClr val="dk1"/>
                        </a:solidFill>
                        <a:latin typeface="+mj-lt"/>
                        <a:ea typeface="Verdana" panose="020B0604030504040204" pitchFamily="34" charset="0"/>
                        <a:cs typeface="Verdana" panose="020B0604030504040204" pitchFamily="34" charset="0"/>
                      </a:endParaRPr>
                    </a:p>
                  </a:txBody>
                  <a:tcPr anchor="ct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Jefe de Proyecto</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691" marB="45691"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Cierre del Proyecto</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691" marB="45691"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En esta etapa se elabora el acta de aceptación y cierre del Proyecto, el cual debe ser aprobada por el cliente(Manuel Sáenz).</a:t>
                      </a:r>
                    </a:p>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Se registra en Acta de Relatorio todo lo que se aprendió del proyecto y cuales son las fortalezas que debemos priorizar para posteriores trabajos .</a:t>
                      </a:r>
                    </a:p>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Se archivan todos los entregables del proyecto y se hace la entrega al Gestor de la Configuración.</a:t>
                      </a:r>
                    </a:p>
                  </a:txBody>
                  <a:tcPr marT="45691" marB="45691"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Plantillas:</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Actas de Reunión</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Acta de Relatorio del Proyecto</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Matriz de entregables</a:t>
                      </a:r>
                    </a:p>
                  </a:txBody>
                  <a:tcPr marT="45691" marB="45691" anchor="ctr" horzOverflow="overflow"/>
                </a:tc>
              </a:tr>
            </a:tbl>
          </a:graphicData>
        </a:graphic>
      </p:graphicFrame>
      <p:sp>
        <p:nvSpPr>
          <p:cNvPr id="6" name="5 Marcador de pie de página"/>
          <p:cNvSpPr>
            <a:spLocks noGrp="1"/>
          </p:cNvSpPr>
          <p:nvPr>
            <p:ph type="ftr" sz="quarter" idx="12"/>
          </p:nvPr>
        </p:nvSpPr>
        <p:spPr>
          <a:xfrm>
            <a:off x="659165" y="6356350"/>
            <a:ext cx="3624803" cy="365125"/>
          </a:xfrm>
        </p:spPr>
        <p:txBody>
          <a:bodyPr/>
          <a:lstStyle/>
          <a:p>
            <a:r>
              <a:rPr lang="en-US" dirty="0"/>
              <a:t>PGPROY_V1.0_2015</a:t>
            </a:r>
          </a:p>
        </p:txBody>
      </p:sp>
      <p:sp>
        <p:nvSpPr>
          <p:cNvPr id="7" name="3 Marcador de fecha"/>
          <p:cNvSpPr>
            <a:spLocks noGrp="1"/>
          </p:cNvSpPr>
          <p:nvPr>
            <p:ph type="dt" sz="half" idx="10"/>
          </p:nvPr>
        </p:nvSpPr>
        <p:spPr>
          <a:xfrm>
            <a:off x="6363347" y="6356350"/>
            <a:ext cx="2085975" cy="365125"/>
          </a:xfrm>
        </p:spPr>
        <p:txBody>
          <a:bodyPr/>
          <a:lstStyle/>
          <a:p>
            <a:fld id="{216C5678-EE20-4FA5-88E2-6E0BD67A2E26}" type="datetime1">
              <a:rPr lang="en-US" smtClean="0"/>
              <a:t>10/9/2015</a:t>
            </a:fld>
            <a:endParaRPr lang="en-US" dirty="0"/>
          </a:p>
        </p:txBody>
      </p:sp>
      <p:sp>
        <p:nvSpPr>
          <p:cNvPr id="8" name="AutoShape 59"/>
          <p:cNvSpPr>
            <a:spLocks noChangeArrowheads="1"/>
          </p:cNvSpPr>
          <p:nvPr/>
        </p:nvSpPr>
        <p:spPr bwMode="auto">
          <a:xfrm>
            <a:off x="6516216" y="6434138"/>
            <a:ext cx="1008063" cy="287337"/>
          </a:xfrm>
          <a:prstGeom prst="flowChartAlternateProcess">
            <a:avLst/>
          </a:prstGeom>
          <a:solidFill>
            <a:schemeClr val="tx2"/>
          </a:solidFill>
          <a:ln w="9525">
            <a:solidFill>
              <a:srgbClr val="99CC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200" dirty="0" smtClean="0">
                <a:solidFill>
                  <a:srgbClr val="FF0000"/>
                </a:solidFill>
                <a:hlinkClick r:id="rId3" action="ppaction://hlinksldjump"/>
              </a:rPr>
              <a:t>CONTINUAR</a:t>
            </a:r>
            <a:endParaRPr lang="es-ES" altLang="es-PE" sz="1200" dirty="0">
              <a:solidFill>
                <a:srgbClr val="FF0000"/>
              </a:solidFill>
            </a:endParaRPr>
          </a:p>
        </p:txBody>
      </p:sp>
    </p:spTree>
    <p:extLst>
      <p:ext uri="{BB962C8B-B14F-4D97-AF65-F5344CB8AC3E}">
        <p14:creationId xmlns:p14="http://schemas.microsoft.com/office/powerpoint/2010/main" val="116380000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797" y="1556792"/>
            <a:ext cx="9144000" cy="3456384"/>
          </a:xfrm>
        </p:spPr>
        <p:txBody>
          <a:bodyPr>
            <a:noAutofit/>
          </a:bodyPr>
          <a:lstStyle/>
          <a:p>
            <a:pPr>
              <a:spcBef>
                <a:spcPts val="0"/>
              </a:spcBef>
            </a:pPr>
            <a:r>
              <a:rPr lang="es-PE" sz="9000" dirty="0" smtClean="0">
                <a:solidFill>
                  <a:schemeClr val="tx2"/>
                </a:solidFill>
                <a:effectLst>
                  <a:outerShdw blurRad="63500" dist="38100" dir="5400000" algn="t" rotWithShape="0">
                    <a:prstClr val="black">
                      <a:alpha val="25000"/>
                    </a:prstClr>
                  </a:outerShdw>
                </a:effectLst>
                <a:latin typeface="+mn-lt"/>
                <a:ea typeface="+mj-ea"/>
                <a:cs typeface="+mj-cs"/>
              </a:rPr>
              <a:t>5.2</a:t>
            </a:r>
            <a:endParaRPr lang="es-PE" sz="9000" dirty="0">
              <a:solidFill>
                <a:schemeClr val="tx2"/>
              </a:solidFill>
              <a:effectLst>
                <a:outerShdw blurRad="63500" dist="38100" dir="5400000" algn="t" rotWithShape="0">
                  <a:prstClr val="black">
                    <a:alpha val="25000"/>
                  </a:prstClr>
                </a:outerShdw>
              </a:effectLst>
              <a:latin typeface="+mn-lt"/>
              <a:ea typeface="+mj-ea"/>
              <a:cs typeface="+mj-cs"/>
            </a:endParaRPr>
          </a:p>
          <a:p>
            <a:pPr>
              <a:spcBef>
                <a:spcPts val="0"/>
              </a:spcBef>
            </a:pPr>
            <a:r>
              <a:rPr lang="es-ES" sz="6000" dirty="0" smtClean="0">
                <a:solidFill>
                  <a:schemeClr val="tx2"/>
                </a:solidFill>
                <a:effectLst>
                  <a:outerShdw blurRad="63500" dist="38100" dir="5400000" algn="t" rotWithShape="0">
                    <a:prstClr val="black">
                      <a:alpha val="25000"/>
                    </a:prstClr>
                  </a:outerShdw>
                </a:effectLst>
                <a:latin typeface="+mn-lt"/>
                <a:ea typeface="+mj-ea"/>
                <a:cs typeface="+mj-cs"/>
              </a:rPr>
              <a:t>ACTIVIDADES</a:t>
            </a:r>
          </a:p>
          <a:p>
            <a:pPr>
              <a:spcBef>
                <a:spcPts val="0"/>
              </a:spcBef>
            </a:pPr>
            <a:r>
              <a:rPr lang="es-ES" sz="3000" dirty="0" smtClean="0">
                <a:solidFill>
                  <a:schemeClr val="tx2"/>
                </a:solidFill>
                <a:effectLst>
                  <a:outerShdw blurRad="63500" dist="38100" dir="5400000" algn="t" rotWithShape="0">
                    <a:prstClr val="black">
                      <a:alpha val="25000"/>
                    </a:prstClr>
                  </a:outerShdw>
                </a:effectLst>
                <a:latin typeface="+mn-lt"/>
                <a:ea typeface="+mj-ea"/>
                <a:cs typeface="+mj-cs"/>
              </a:rPr>
              <a:t>(PLANIFICACIÓN)</a:t>
            </a:r>
            <a:endParaRPr lang="es-PE" sz="3000" dirty="0">
              <a:solidFill>
                <a:schemeClr val="tx2"/>
              </a:solidFill>
              <a:effectLst>
                <a:outerShdw blurRad="63500" dist="38100" dir="5400000" algn="t" rotWithShape="0">
                  <a:prstClr val="black">
                    <a:alpha val="25000"/>
                  </a:prstClr>
                </a:outerShdw>
              </a:effectLst>
              <a:latin typeface="+mn-lt"/>
              <a:ea typeface="+mj-ea"/>
              <a:cs typeface="+mj-cs"/>
            </a:endParaRPr>
          </a:p>
        </p:txBody>
      </p:sp>
      <p:sp>
        <p:nvSpPr>
          <p:cNvPr id="4" name="3 Marcador de fecha"/>
          <p:cNvSpPr>
            <a:spLocks noGrp="1"/>
          </p:cNvSpPr>
          <p:nvPr>
            <p:ph type="dt" sz="half" idx="10"/>
          </p:nvPr>
        </p:nvSpPr>
        <p:spPr/>
        <p:txBody>
          <a:bodyPr/>
          <a:lstStyle/>
          <a:p>
            <a:fld id="{216C5678-EE20-4FA5-88E2-6E0BD67A2E26}" type="datetime1">
              <a:rPr lang="en-US" smtClean="0"/>
              <a:t>10/9/2015</a:t>
            </a:fld>
            <a:endParaRPr lang="en-US" dirty="0"/>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17</a:t>
            </a:fld>
            <a:endParaRPr lang="en-US" dirty="0"/>
          </a:p>
        </p:txBody>
      </p:sp>
      <p:sp>
        <p:nvSpPr>
          <p:cNvPr id="6" name="5 Marcador de pie de página"/>
          <p:cNvSpPr>
            <a:spLocks noGrp="1"/>
          </p:cNvSpPr>
          <p:nvPr>
            <p:ph type="ftr" sz="quarter" idx="12"/>
          </p:nvPr>
        </p:nvSpPr>
        <p:spPr>
          <a:xfrm>
            <a:off x="659165" y="6356350"/>
            <a:ext cx="3624803" cy="365125"/>
          </a:xfrm>
        </p:spPr>
        <p:txBody>
          <a:bodyPr/>
          <a:lstStyle/>
          <a:p>
            <a:r>
              <a:rPr lang="en-US" dirty="0"/>
              <a:t>PGPROY_V1.0_2015</a:t>
            </a:r>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8918" y="0"/>
            <a:ext cx="1265081" cy="908720"/>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232419125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18</a:t>
            </a:fld>
            <a:endParaRPr lang="en-US" dirty="0"/>
          </a:p>
        </p:txBody>
      </p:sp>
      <p:grpSp>
        <p:nvGrpSpPr>
          <p:cNvPr id="11" name="Group 89"/>
          <p:cNvGrpSpPr>
            <a:grpSpLocks/>
          </p:cNvGrpSpPr>
          <p:nvPr/>
        </p:nvGrpSpPr>
        <p:grpSpPr bwMode="auto">
          <a:xfrm>
            <a:off x="4365134" y="4452563"/>
            <a:ext cx="1192071" cy="1564339"/>
            <a:chOff x="2216" y="1389"/>
            <a:chExt cx="751" cy="562"/>
          </a:xfrm>
        </p:grpSpPr>
        <p:sp>
          <p:nvSpPr>
            <p:cNvPr id="38" name="Rectangle 70"/>
            <p:cNvSpPr>
              <a:spLocks noChangeArrowheads="1"/>
            </p:cNvSpPr>
            <p:nvPr/>
          </p:nvSpPr>
          <p:spPr bwMode="auto">
            <a:xfrm>
              <a:off x="2216" y="1540"/>
              <a:ext cx="751" cy="260"/>
            </a:xfrm>
            <a:prstGeom prst="rect">
              <a:avLst/>
            </a:prstGeom>
            <a:noFill/>
            <a:ln w="9525">
              <a:solidFill>
                <a:schemeClr val="tx1">
                  <a:lumMod val="95000"/>
                  <a:lumOff val="5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ES" altLang="es-PE" sz="1100" b="1" dirty="0" smtClean="0"/>
                <a:t>CONFORMIDAD AL PLAN DE PROYECTO</a:t>
              </a:r>
              <a:endParaRPr lang="es-ES" altLang="es-PE" sz="1100" b="1" dirty="0"/>
            </a:p>
          </p:txBody>
        </p:sp>
        <p:sp>
          <p:nvSpPr>
            <p:cNvPr id="39" name="Rectangle 71"/>
            <p:cNvSpPr>
              <a:spLocks noChangeArrowheads="1"/>
            </p:cNvSpPr>
            <p:nvPr/>
          </p:nvSpPr>
          <p:spPr bwMode="auto">
            <a:xfrm>
              <a:off x="2216" y="1389"/>
              <a:ext cx="751" cy="151"/>
            </a:xfrm>
            <a:prstGeom prst="rect">
              <a:avLst/>
            </a:prstGeom>
            <a:solidFill>
              <a:schemeClr val="accent5">
                <a:lumMod val="50000"/>
              </a:schemeClr>
            </a:solidFill>
            <a:ln w="9525" algn="ctr">
              <a:solidFill>
                <a:schemeClr val="tx1">
                  <a:lumMod val="95000"/>
                  <a:lumOff val="5000"/>
                </a:schemeClr>
              </a:solidFill>
              <a:miter lim="800000"/>
              <a:headEnd/>
              <a:tailEnd/>
            </a:ln>
          </p:spPr>
          <p:txBody>
            <a:bodyPr lIns="0" tIns="0" rIns="0" bIns="0" anchor="ctr"/>
            <a:lstStyle/>
            <a:p>
              <a:pPr algn="ctr"/>
              <a:r>
                <a:rPr lang="es-PE" altLang="es-PE" sz="1100" b="1" dirty="0">
                  <a:solidFill>
                    <a:schemeClr val="bg1"/>
                  </a:solidFill>
                  <a:latin typeface="Arial" panose="020B0604020202020204" pitchFamily="34" charset="0"/>
                </a:rPr>
                <a:t>(3) </a:t>
              </a:r>
              <a:r>
                <a:rPr lang="es-PE" altLang="es-PE" sz="1100" b="1" dirty="0" smtClean="0">
                  <a:solidFill>
                    <a:schemeClr val="bg1"/>
                  </a:solidFill>
                  <a:latin typeface="Arial" panose="020B0604020202020204" pitchFamily="34" charset="0"/>
                </a:rPr>
                <a:t>Gestor de la Demanda</a:t>
              </a:r>
              <a:endParaRPr lang="es-ES" altLang="es-PE" sz="1100" b="1" dirty="0">
                <a:solidFill>
                  <a:schemeClr val="bg1"/>
                </a:solidFill>
                <a:latin typeface="Arial" panose="020B0604020202020204" pitchFamily="34" charset="0"/>
              </a:endParaRPr>
            </a:p>
          </p:txBody>
        </p:sp>
        <p:sp>
          <p:nvSpPr>
            <p:cNvPr id="40" name="Rectangle 72"/>
            <p:cNvSpPr>
              <a:spLocks noChangeArrowheads="1"/>
            </p:cNvSpPr>
            <p:nvPr/>
          </p:nvSpPr>
          <p:spPr bwMode="auto">
            <a:xfrm>
              <a:off x="2216" y="1800"/>
              <a:ext cx="751" cy="151"/>
            </a:xfrm>
            <a:prstGeom prst="rect">
              <a:avLst/>
            </a:prstGeom>
            <a:solidFill>
              <a:schemeClr val="accent5">
                <a:lumMod val="50000"/>
              </a:schemeClr>
            </a:solidFill>
            <a:ln w="9525" algn="ctr">
              <a:solidFill>
                <a:schemeClr val="tx1">
                  <a:lumMod val="95000"/>
                  <a:lumOff val="5000"/>
                </a:schemeClr>
              </a:solidFill>
              <a:miter lim="800000"/>
              <a:headEnd/>
              <a:tailEnd/>
            </a:ln>
          </p:spPr>
          <p:txBody>
            <a:bodyPr lIns="0" tIns="0" rIns="0" bIns="0" anchor="ctr"/>
            <a:lstStyle/>
            <a:p>
              <a:pPr marL="93663" algn="ctr"/>
              <a:r>
                <a:rPr lang="es-PE" altLang="es-PE" sz="1200" b="1" dirty="0">
                  <a:solidFill>
                    <a:schemeClr val="bg1"/>
                  </a:solidFill>
                  <a:latin typeface="Arial" panose="020B0604020202020204" pitchFamily="34" charset="0"/>
                </a:rPr>
                <a:t>Aceptación de Entregables</a:t>
              </a:r>
            </a:p>
          </p:txBody>
        </p:sp>
      </p:grpSp>
      <p:cxnSp>
        <p:nvCxnSpPr>
          <p:cNvPr id="12" name="AutoShape 103"/>
          <p:cNvCxnSpPr>
            <a:cxnSpLocks noChangeShapeType="1"/>
            <a:stCxn id="30" idx="2"/>
            <a:endCxn id="24" idx="0"/>
          </p:cNvCxnSpPr>
          <p:nvPr/>
        </p:nvCxnSpPr>
        <p:spPr bwMode="auto">
          <a:xfrm>
            <a:off x="557445" y="2852552"/>
            <a:ext cx="1489" cy="206883"/>
          </a:xfrm>
          <a:prstGeom prst="straightConnector1">
            <a:avLst/>
          </a:prstGeom>
          <a:noFill/>
          <a:ln w="38100">
            <a:solidFill>
              <a:schemeClr val="accent5">
                <a:lumMod val="75000"/>
              </a:schemeClr>
            </a:solidFill>
            <a:round/>
            <a:headEnd/>
            <a:tailEnd type="triangle" w="med" len="med"/>
          </a:ln>
          <a:extLst>
            <a:ext uri="{909E8E84-426E-40DD-AFC4-6F175D3DCCD1}">
              <a14:hiddenFill xmlns:a14="http://schemas.microsoft.com/office/drawing/2010/main">
                <a:noFill/>
              </a14:hiddenFill>
            </a:ext>
          </a:extLst>
        </p:spPr>
      </p:cxnSp>
      <p:grpSp>
        <p:nvGrpSpPr>
          <p:cNvPr id="13" name="Group 124"/>
          <p:cNvGrpSpPr>
            <a:grpSpLocks/>
          </p:cNvGrpSpPr>
          <p:nvPr/>
        </p:nvGrpSpPr>
        <p:grpSpPr bwMode="auto">
          <a:xfrm>
            <a:off x="1115616" y="2852936"/>
            <a:ext cx="1411047" cy="2062715"/>
            <a:chOff x="647" y="1389"/>
            <a:chExt cx="915" cy="535"/>
          </a:xfrm>
        </p:grpSpPr>
        <p:sp>
          <p:nvSpPr>
            <p:cNvPr id="35" name="Rectangle 125"/>
            <p:cNvSpPr>
              <a:spLocks noChangeArrowheads="1"/>
            </p:cNvSpPr>
            <p:nvPr/>
          </p:nvSpPr>
          <p:spPr bwMode="auto">
            <a:xfrm>
              <a:off x="647" y="1482"/>
              <a:ext cx="915" cy="119"/>
            </a:xfrm>
            <a:prstGeom prst="rect">
              <a:avLst/>
            </a:prstGeom>
            <a:solidFill>
              <a:schemeClr val="accent6">
                <a:lumMod val="75000"/>
              </a:schemeClr>
            </a:solidFill>
            <a:ln w="9525">
              <a:solidFill>
                <a:schemeClr val="tx1">
                  <a:lumMod val="95000"/>
                  <a:lumOff val="5000"/>
                </a:schemeClr>
              </a:solidFill>
              <a:miter lim="800000"/>
              <a:headEnd/>
              <a:tailEnd/>
            </a:ln>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100" b="1" dirty="0" smtClean="0">
                  <a:hlinkClick r:id="rId3" action="ppaction://hlinksldjump"/>
                </a:rPr>
                <a:t>PLANEAMIENTO</a:t>
              </a:r>
              <a:endParaRPr lang="es-ES" altLang="es-PE" sz="1100" b="1" dirty="0"/>
            </a:p>
          </p:txBody>
        </p:sp>
        <p:sp>
          <p:nvSpPr>
            <p:cNvPr id="36" name="Rectangle 126"/>
            <p:cNvSpPr>
              <a:spLocks noChangeArrowheads="1"/>
            </p:cNvSpPr>
            <p:nvPr/>
          </p:nvSpPr>
          <p:spPr bwMode="auto">
            <a:xfrm>
              <a:off x="647" y="1389"/>
              <a:ext cx="915" cy="93"/>
            </a:xfrm>
            <a:prstGeom prst="rect">
              <a:avLst/>
            </a:prstGeom>
            <a:solidFill>
              <a:schemeClr val="accent5">
                <a:lumMod val="50000"/>
              </a:schemeClr>
            </a:solidFill>
            <a:ln w="9525" algn="ctr">
              <a:solidFill>
                <a:schemeClr val="tx1">
                  <a:lumMod val="95000"/>
                  <a:lumOff val="5000"/>
                </a:schemeClr>
              </a:solidFill>
              <a:miter lim="800000"/>
              <a:headEnd/>
              <a:tailEnd/>
            </a:ln>
          </p:spPr>
          <p:txBody>
            <a:bodyPr lIns="0" tIns="0" rIns="0" bIns="0" anchor="ctr"/>
            <a:lstStyle/>
            <a:p>
              <a:pPr algn="ctr"/>
              <a:r>
                <a:rPr lang="es-PE" altLang="es-PE" sz="1100" b="1" dirty="0">
                  <a:solidFill>
                    <a:schemeClr val="bg1"/>
                  </a:solidFill>
                  <a:latin typeface="Arial" panose="020B0604020202020204" pitchFamily="34" charset="0"/>
                </a:rPr>
                <a:t>(</a:t>
              </a:r>
              <a:r>
                <a:rPr lang="es-PE" altLang="es-PE" sz="1100" b="1" dirty="0" smtClean="0">
                  <a:solidFill>
                    <a:schemeClr val="bg1"/>
                  </a:solidFill>
                  <a:latin typeface="Arial" panose="020B0604020202020204" pitchFamily="34" charset="0"/>
                </a:rPr>
                <a:t>1) Analista Funcional</a:t>
              </a:r>
              <a:endParaRPr lang="es-ES" altLang="es-PE" sz="1100" b="1" dirty="0">
                <a:solidFill>
                  <a:schemeClr val="bg1"/>
                </a:solidFill>
                <a:latin typeface="Arial" panose="020B0604020202020204" pitchFamily="34" charset="0"/>
              </a:endParaRPr>
            </a:p>
          </p:txBody>
        </p:sp>
        <p:sp>
          <p:nvSpPr>
            <p:cNvPr id="37" name="Rectangle 127"/>
            <p:cNvSpPr>
              <a:spLocks noChangeArrowheads="1"/>
            </p:cNvSpPr>
            <p:nvPr/>
          </p:nvSpPr>
          <p:spPr bwMode="auto">
            <a:xfrm>
              <a:off x="647" y="1601"/>
              <a:ext cx="915" cy="323"/>
            </a:xfrm>
            <a:prstGeom prst="rect">
              <a:avLst/>
            </a:prstGeom>
            <a:solidFill>
              <a:schemeClr val="accent5">
                <a:lumMod val="50000"/>
              </a:schemeClr>
            </a:solidFill>
            <a:ln w="9525" algn="ctr">
              <a:solidFill>
                <a:schemeClr val="tx1">
                  <a:lumMod val="95000"/>
                  <a:lumOff val="5000"/>
                </a:schemeClr>
              </a:solidFill>
              <a:miter lim="800000"/>
              <a:headEnd/>
              <a:tailEnd/>
            </a:ln>
          </p:spPr>
          <p:txBody>
            <a:bodyPr lIns="0" tIns="0" rIns="0" bIns="0" anchor="ctr"/>
            <a:lstStyle/>
            <a:p>
              <a:pPr marL="173038" indent="-79375">
                <a:buFont typeface="Arial" panose="020B0604020202020204" pitchFamily="34" charset="0"/>
                <a:buChar char="•"/>
              </a:pPr>
              <a:r>
                <a:rPr lang="es-PE" altLang="es-PE" sz="1100" b="1" dirty="0">
                  <a:solidFill>
                    <a:schemeClr val="bg1"/>
                  </a:solidFill>
                  <a:latin typeface="Arial" panose="020B0604020202020204" pitchFamily="34" charset="0"/>
                </a:rPr>
                <a:t>Plan del Proyecto</a:t>
              </a:r>
            </a:p>
            <a:p>
              <a:pPr marL="173038" indent="-79375">
                <a:buFont typeface="Arial" panose="020B0604020202020204" pitchFamily="34" charset="0"/>
                <a:buChar char="•"/>
              </a:pPr>
              <a:r>
                <a:rPr lang="es-PE" altLang="es-PE" sz="1100" b="1" dirty="0">
                  <a:solidFill>
                    <a:schemeClr val="bg1"/>
                  </a:solidFill>
                  <a:latin typeface="Arial" panose="020B0604020202020204" pitchFamily="34" charset="0"/>
                </a:rPr>
                <a:t>Cronograma de Proyecto</a:t>
              </a:r>
            </a:p>
            <a:p>
              <a:pPr marL="173038" indent="-79375">
                <a:buFont typeface="Arial" panose="020B0604020202020204" pitchFamily="34" charset="0"/>
                <a:buChar char="•"/>
              </a:pPr>
              <a:r>
                <a:rPr lang="es-PE" altLang="es-PE" sz="1100" b="1" dirty="0">
                  <a:solidFill>
                    <a:schemeClr val="bg1"/>
                  </a:solidFill>
                  <a:latin typeface="Arial" panose="020B0604020202020204" pitchFamily="34" charset="0"/>
                </a:rPr>
                <a:t>Registro de Riesgos</a:t>
              </a:r>
            </a:p>
            <a:p>
              <a:pPr marL="173038" indent="-79375">
                <a:buFont typeface="Arial" panose="020B0604020202020204" pitchFamily="34" charset="0"/>
                <a:buChar char="•"/>
              </a:pPr>
              <a:r>
                <a:rPr lang="es-PE" altLang="es-PE" sz="1100" b="1" dirty="0">
                  <a:solidFill>
                    <a:schemeClr val="bg1"/>
                  </a:solidFill>
                  <a:latin typeface="Arial" panose="020B0604020202020204" pitchFamily="34" charset="0"/>
                </a:rPr>
                <a:t>Lista de Requerimientos</a:t>
              </a:r>
            </a:p>
          </p:txBody>
        </p:sp>
      </p:grpSp>
      <p:cxnSp>
        <p:nvCxnSpPr>
          <p:cNvPr id="14" name="AutoShape 131"/>
          <p:cNvCxnSpPr>
            <a:cxnSpLocks noChangeShapeType="1"/>
            <a:stCxn id="35" idx="3"/>
            <a:endCxn id="32" idx="1"/>
          </p:cNvCxnSpPr>
          <p:nvPr/>
        </p:nvCxnSpPr>
        <p:spPr bwMode="auto">
          <a:xfrm flipV="1">
            <a:off x="2526663" y="3438867"/>
            <a:ext cx="245137" cy="2039"/>
          </a:xfrm>
          <a:prstGeom prst="straightConnector1">
            <a:avLst/>
          </a:prstGeom>
          <a:noFill/>
          <a:ln w="38100">
            <a:solidFill>
              <a:schemeClr val="accent5">
                <a:lumMod val="75000"/>
              </a:schemeClr>
            </a:solidFill>
            <a:round/>
            <a:headEnd/>
            <a:tailEnd type="triangle" w="med" len="med"/>
          </a:ln>
          <a:extLst>
            <a:ext uri="{909E8E84-426E-40DD-AFC4-6F175D3DCCD1}">
              <a14:hiddenFill xmlns:a14="http://schemas.microsoft.com/office/drawing/2010/main">
                <a:noFill/>
              </a14:hiddenFill>
            </a:ext>
          </a:extLst>
        </p:spPr>
      </p:cxnSp>
      <p:cxnSp>
        <p:nvCxnSpPr>
          <p:cNvPr id="15" name="AutoShape 159"/>
          <p:cNvCxnSpPr>
            <a:cxnSpLocks noChangeShapeType="1"/>
            <a:stCxn id="24" idx="3"/>
            <a:endCxn id="35" idx="1"/>
          </p:cNvCxnSpPr>
          <p:nvPr/>
        </p:nvCxnSpPr>
        <p:spPr bwMode="auto">
          <a:xfrm flipV="1">
            <a:off x="879336" y="3440906"/>
            <a:ext cx="236280" cy="1449"/>
          </a:xfrm>
          <a:prstGeom prst="straightConnector1">
            <a:avLst/>
          </a:prstGeom>
          <a:noFill/>
          <a:ln w="38100">
            <a:solidFill>
              <a:schemeClr val="accent5">
                <a:lumMod val="75000"/>
              </a:schemeClr>
            </a:solidFill>
            <a:round/>
            <a:headEnd/>
            <a:tailEnd type="triangle" w="med" len="med"/>
          </a:ln>
          <a:extLst>
            <a:ext uri="{909E8E84-426E-40DD-AFC4-6F175D3DCCD1}">
              <a14:hiddenFill xmlns:a14="http://schemas.microsoft.com/office/drawing/2010/main">
                <a:noFill/>
              </a14:hiddenFill>
            </a:ext>
          </a:extLst>
        </p:spPr>
      </p:cxnSp>
      <p:grpSp>
        <p:nvGrpSpPr>
          <p:cNvPr id="16" name="Group 160"/>
          <p:cNvGrpSpPr>
            <a:grpSpLocks/>
          </p:cNvGrpSpPr>
          <p:nvPr/>
        </p:nvGrpSpPr>
        <p:grpSpPr bwMode="auto">
          <a:xfrm>
            <a:off x="2771800" y="2852937"/>
            <a:ext cx="1569328" cy="1255368"/>
            <a:chOff x="2204" y="1389"/>
            <a:chExt cx="723" cy="451"/>
          </a:xfrm>
        </p:grpSpPr>
        <p:sp>
          <p:nvSpPr>
            <p:cNvPr id="32" name="Rectangle 161"/>
            <p:cNvSpPr>
              <a:spLocks noChangeArrowheads="1"/>
            </p:cNvSpPr>
            <p:nvPr/>
          </p:nvSpPr>
          <p:spPr bwMode="auto">
            <a:xfrm>
              <a:off x="2204" y="1516"/>
              <a:ext cx="723" cy="167"/>
            </a:xfrm>
            <a:prstGeom prst="rect">
              <a:avLst/>
            </a:prstGeom>
            <a:noFill/>
            <a:ln w="9525">
              <a:solidFill>
                <a:schemeClr val="tx1">
                  <a:lumMod val="95000"/>
                  <a:lumOff val="5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ES" altLang="es-PE" sz="1100" b="1" dirty="0" smtClean="0"/>
                <a:t>REVISIÓN, AJUSTES</a:t>
              </a:r>
              <a:endParaRPr lang="es-ES" altLang="es-PE" sz="1100" b="1" dirty="0"/>
            </a:p>
          </p:txBody>
        </p:sp>
        <p:sp>
          <p:nvSpPr>
            <p:cNvPr id="33" name="Rectangle 162"/>
            <p:cNvSpPr>
              <a:spLocks noChangeArrowheads="1"/>
            </p:cNvSpPr>
            <p:nvPr/>
          </p:nvSpPr>
          <p:spPr bwMode="auto">
            <a:xfrm>
              <a:off x="2204" y="1389"/>
              <a:ext cx="723" cy="127"/>
            </a:xfrm>
            <a:prstGeom prst="rect">
              <a:avLst/>
            </a:prstGeom>
            <a:solidFill>
              <a:schemeClr val="accent5">
                <a:lumMod val="50000"/>
              </a:schemeClr>
            </a:solidFill>
            <a:ln w="9525" algn="ctr">
              <a:solidFill>
                <a:schemeClr val="tx1">
                  <a:lumMod val="95000"/>
                  <a:lumOff val="5000"/>
                </a:schemeClr>
              </a:solidFill>
              <a:miter lim="800000"/>
              <a:headEnd/>
              <a:tailEnd/>
            </a:ln>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100" b="1" dirty="0">
                  <a:solidFill>
                    <a:schemeClr val="bg1"/>
                  </a:solidFill>
                </a:rPr>
                <a:t>(2) </a:t>
              </a:r>
              <a:r>
                <a:rPr lang="es-PE" altLang="es-PE" sz="1100" b="1" dirty="0" smtClean="0">
                  <a:solidFill>
                    <a:schemeClr val="bg1"/>
                  </a:solidFill>
                </a:rPr>
                <a:t>Gestor de la Demanda</a:t>
              </a:r>
              <a:endParaRPr lang="es-ES" altLang="es-PE" sz="1100" b="1" dirty="0">
                <a:solidFill>
                  <a:schemeClr val="bg1"/>
                </a:solidFill>
              </a:endParaRPr>
            </a:p>
          </p:txBody>
        </p:sp>
        <p:sp>
          <p:nvSpPr>
            <p:cNvPr id="34" name="Rectangle 163"/>
            <p:cNvSpPr>
              <a:spLocks noChangeArrowheads="1"/>
            </p:cNvSpPr>
            <p:nvPr/>
          </p:nvSpPr>
          <p:spPr bwMode="auto">
            <a:xfrm>
              <a:off x="2204" y="1682"/>
              <a:ext cx="723" cy="158"/>
            </a:xfrm>
            <a:prstGeom prst="rect">
              <a:avLst/>
            </a:prstGeom>
            <a:solidFill>
              <a:schemeClr val="accent5">
                <a:lumMod val="50000"/>
              </a:schemeClr>
            </a:solidFill>
            <a:ln w="9525" algn="ctr">
              <a:solidFill>
                <a:schemeClr val="tx1">
                  <a:lumMod val="95000"/>
                  <a:lumOff val="5000"/>
                </a:schemeClr>
              </a:solidFill>
              <a:miter lim="800000"/>
              <a:headEnd/>
              <a:tailEnd/>
            </a:ln>
          </p:spPr>
          <p:txBody>
            <a:bodyPr lIns="0" tIns="0" rIns="0" bIns="0" anchor="ctr"/>
            <a:lstStyle/>
            <a:p>
              <a:pPr marL="93663" algn="ctr"/>
              <a:r>
                <a:rPr lang="es-PE" altLang="es-PE" sz="1100" b="1" dirty="0" smtClean="0">
                  <a:solidFill>
                    <a:schemeClr val="bg1"/>
                  </a:solidFill>
                  <a:latin typeface="Arial" panose="020B0604020202020204" pitchFamily="34" charset="0"/>
                </a:rPr>
                <a:t>Aceptación </a:t>
              </a:r>
              <a:r>
                <a:rPr lang="es-PE" altLang="es-PE" sz="1100" b="1" dirty="0">
                  <a:solidFill>
                    <a:schemeClr val="bg1"/>
                  </a:solidFill>
                  <a:latin typeface="Arial" panose="020B0604020202020204" pitchFamily="34" charset="0"/>
                </a:rPr>
                <a:t>de Entregables</a:t>
              </a:r>
            </a:p>
          </p:txBody>
        </p:sp>
      </p:grpSp>
      <p:cxnSp>
        <p:nvCxnSpPr>
          <p:cNvPr id="17" name="AutoShape 166"/>
          <p:cNvCxnSpPr>
            <a:cxnSpLocks noChangeShapeType="1"/>
            <a:stCxn id="34" idx="2"/>
            <a:endCxn id="50" idx="0"/>
          </p:cNvCxnSpPr>
          <p:nvPr/>
        </p:nvCxnSpPr>
        <p:spPr bwMode="auto">
          <a:xfrm flipH="1">
            <a:off x="3552654" y="4109568"/>
            <a:ext cx="3810" cy="600336"/>
          </a:xfrm>
          <a:prstGeom prst="straightConnector1">
            <a:avLst/>
          </a:prstGeom>
          <a:noFill/>
          <a:ln w="38100">
            <a:solidFill>
              <a:schemeClr val="accent5">
                <a:lumMod val="75000"/>
              </a:schemeClr>
            </a:solidFill>
            <a:round/>
            <a:headEnd/>
            <a:tailEnd type="triangle" w="med" len="med"/>
          </a:ln>
          <a:extLst>
            <a:ext uri="{909E8E84-426E-40DD-AFC4-6F175D3DCCD1}">
              <a14:hiddenFill xmlns:a14="http://schemas.microsoft.com/office/drawing/2010/main">
                <a:noFill/>
              </a14:hiddenFill>
            </a:ext>
          </a:extLst>
        </p:spPr>
      </p:cxnSp>
      <p:cxnSp>
        <p:nvCxnSpPr>
          <p:cNvPr id="18" name="AutoShape 197"/>
          <p:cNvCxnSpPr>
            <a:cxnSpLocks noChangeShapeType="1"/>
            <a:stCxn id="50" idx="1"/>
            <a:endCxn id="37" idx="2"/>
          </p:cNvCxnSpPr>
          <p:nvPr/>
        </p:nvCxnSpPr>
        <p:spPr bwMode="auto">
          <a:xfrm rot="10800000">
            <a:off x="1821140" y="4915652"/>
            <a:ext cx="1126426" cy="318165"/>
          </a:xfrm>
          <a:prstGeom prst="bentConnector2">
            <a:avLst/>
          </a:prstGeom>
          <a:noFill/>
          <a:ln w="38100">
            <a:solidFill>
              <a:schemeClr val="accent5">
                <a:lumMod val="75000"/>
              </a:schemeClr>
            </a:solidFill>
            <a:miter lim="800000"/>
            <a:headEnd/>
            <a:tailEnd type="triangle" w="med" len="med"/>
          </a:ln>
          <a:extLst>
            <a:ext uri="{909E8E84-426E-40DD-AFC4-6F175D3DCCD1}">
              <a14:hiddenFill xmlns:a14="http://schemas.microsoft.com/office/drawing/2010/main">
                <a:noFill/>
              </a14:hiddenFill>
            </a:ext>
          </a:extLst>
        </p:spPr>
      </p:cxnSp>
      <p:grpSp>
        <p:nvGrpSpPr>
          <p:cNvPr id="20" name="Grupo 19"/>
          <p:cNvGrpSpPr/>
          <p:nvPr/>
        </p:nvGrpSpPr>
        <p:grpSpPr>
          <a:xfrm>
            <a:off x="-36512" y="1700808"/>
            <a:ext cx="1187913" cy="1151744"/>
            <a:chOff x="454504" y="2882027"/>
            <a:chExt cx="1686718" cy="1311994"/>
          </a:xfrm>
        </p:grpSpPr>
        <p:sp>
          <p:nvSpPr>
            <p:cNvPr id="30" name="Rectangle 109"/>
            <p:cNvSpPr>
              <a:spLocks noChangeArrowheads="1"/>
            </p:cNvSpPr>
            <p:nvPr/>
          </p:nvSpPr>
          <p:spPr bwMode="auto">
            <a:xfrm>
              <a:off x="454504" y="3855467"/>
              <a:ext cx="168671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GESTOR DE LA DEMANDA</a:t>
              </a:r>
              <a:endParaRPr lang="es-ES" altLang="es-PE" sz="1000" b="1" dirty="0">
                <a:latin typeface="Arial Black" panose="020B0A04020102020204" pitchFamily="34" charset="0"/>
              </a:endParaRPr>
            </a:p>
          </p:txBody>
        </p:sp>
        <p:pic>
          <p:nvPicPr>
            <p:cNvPr id="31" name="Imagen 30"/>
            <p:cNvPicPr>
              <a:picLocks noChangeAspect="1"/>
            </p:cNvPicPr>
            <p:nvPr/>
          </p:nvPicPr>
          <p:blipFill>
            <a:blip r:embed="rId4"/>
            <a:stretch>
              <a:fillRect/>
            </a:stretch>
          </p:blipFill>
          <p:spPr>
            <a:xfrm>
              <a:off x="783690" y="2882027"/>
              <a:ext cx="1101607" cy="947964"/>
            </a:xfrm>
            <a:prstGeom prst="rect">
              <a:avLst/>
            </a:prstGeom>
          </p:spPr>
        </p:pic>
      </p:grpSp>
      <p:grpSp>
        <p:nvGrpSpPr>
          <p:cNvPr id="23" name="Grupo 22"/>
          <p:cNvGrpSpPr/>
          <p:nvPr/>
        </p:nvGrpSpPr>
        <p:grpSpPr>
          <a:xfrm>
            <a:off x="-45903" y="3059435"/>
            <a:ext cx="1161519" cy="986284"/>
            <a:chOff x="1018218" y="4678333"/>
            <a:chExt cx="1764910" cy="1202308"/>
          </a:xfrm>
        </p:grpSpPr>
        <p:pic>
          <p:nvPicPr>
            <p:cNvPr id="24" name="Imagen 23"/>
            <p:cNvPicPr>
              <a:picLocks noChangeAspect="1"/>
            </p:cNvPicPr>
            <p:nvPr/>
          </p:nvPicPr>
          <p:blipFill>
            <a:blip r:embed="rId5"/>
            <a:stretch>
              <a:fillRect/>
            </a:stretch>
          </p:blipFill>
          <p:spPr>
            <a:xfrm>
              <a:off x="1450412" y="4678333"/>
              <a:ext cx="973692" cy="933580"/>
            </a:xfrm>
            <a:prstGeom prst="rect">
              <a:avLst/>
            </a:prstGeom>
          </p:spPr>
        </p:pic>
        <p:sp>
          <p:nvSpPr>
            <p:cNvPr id="25" name="Rectangle 204"/>
            <p:cNvSpPr>
              <a:spLocks noChangeArrowheads="1"/>
            </p:cNvSpPr>
            <p:nvPr/>
          </p:nvSpPr>
          <p:spPr bwMode="auto">
            <a:xfrm>
              <a:off x="1018218" y="5539073"/>
              <a:ext cx="1764910" cy="341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PE" altLang="es-PE" sz="1000" b="1" dirty="0" smtClean="0">
                  <a:latin typeface="Arial Black" panose="020B0A04020102020204" pitchFamily="34" charset="0"/>
                </a:rPr>
                <a:t>PROPUESTA APROBADA</a:t>
              </a:r>
              <a:endParaRPr lang="es-ES" altLang="es-PE" sz="1000" b="1" dirty="0">
                <a:latin typeface="Arial Black" panose="020B0A04020102020204" pitchFamily="34" charset="0"/>
              </a:endParaRPr>
            </a:p>
          </p:txBody>
        </p:sp>
      </p:grpSp>
      <p:sp>
        <p:nvSpPr>
          <p:cNvPr id="57" name="1 Título"/>
          <p:cNvSpPr>
            <a:spLocks noGrp="1"/>
          </p:cNvSpPr>
          <p:nvPr>
            <p:ph type="ctrTitle"/>
          </p:nvPr>
        </p:nvSpPr>
        <p:spPr>
          <a:xfrm>
            <a:off x="-1" y="177553"/>
            <a:ext cx="9183997" cy="1486821"/>
          </a:xfrm>
        </p:spPr>
        <p:txBody>
          <a:bodyPr/>
          <a:lstStyle/>
          <a:p>
            <a:r>
              <a:rPr lang="es-PE" sz="4400" u="sng" dirty="0" smtClean="0"/>
              <a:t>SUBPROCESO </a:t>
            </a:r>
            <a:r>
              <a:rPr lang="es-PE" sz="4400" u="sng" dirty="0"/>
              <a:t>DE PLANIFICACIÓN</a:t>
            </a:r>
          </a:p>
        </p:txBody>
      </p:sp>
      <p:sp>
        <p:nvSpPr>
          <p:cNvPr id="41" name="5 Marcador de pie de página"/>
          <p:cNvSpPr>
            <a:spLocks noGrp="1"/>
          </p:cNvSpPr>
          <p:nvPr>
            <p:ph type="ftr" sz="quarter" idx="12"/>
          </p:nvPr>
        </p:nvSpPr>
        <p:spPr>
          <a:xfrm>
            <a:off x="659165" y="6356350"/>
            <a:ext cx="3624803" cy="365125"/>
          </a:xfrm>
        </p:spPr>
        <p:txBody>
          <a:bodyPr/>
          <a:lstStyle/>
          <a:p>
            <a:r>
              <a:rPr lang="en-US" dirty="0"/>
              <a:t>PGPROY_V1.0_2015</a:t>
            </a:r>
          </a:p>
        </p:txBody>
      </p:sp>
      <p:sp>
        <p:nvSpPr>
          <p:cNvPr id="50" name="AutoShape 92"/>
          <p:cNvSpPr>
            <a:spLocks noChangeArrowheads="1"/>
          </p:cNvSpPr>
          <p:nvPr/>
        </p:nvSpPr>
        <p:spPr bwMode="auto">
          <a:xfrm>
            <a:off x="2947566" y="4709904"/>
            <a:ext cx="1210175" cy="1047823"/>
          </a:xfrm>
          <a:prstGeom prst="diamond">
            <a:avLst/>
          </a:prstGeom>
          <a:noFill/>
          <a:ln w="25400">
            <a:solidFill>
              <a:schemeClr val="accent5">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000" b="1" dirty="0" smtClean="0">
                <a:solidFill>
                  <a:srgbClr val="000066"/>
                </a:solidFill>
              </a:rPr>
              <a:t>APROBADO</a:t>
            </a:r>
            <a:endParaRPr lang="es-ES" altLang="es-PE" sz="1000" b="1" dirty="0">
              <a:solidFill>
                <a:srgbClr val="000066"/>
              </a:solidFill>
            </a:endParaRPr>
          </a:p>
        </p:txBody>
      </p:sp>
      <p:grpSp>
        <p:nvGrpSpPr>
          <p:cNvPr id="88" name="Group 89"/>
          <p:cNvGrpSpPr>
            <a:grpSpLocks/>
          </p:cNvGrpSpPr>
          <p:nvPr/>
        </p:nvGrpSpPr>
        <p:grpSpPr bwMode="auto">
          <a:xfrm>
            <a:off x="5796136" y="4448386"/>
            <a:ext cx="963303" cy="1568516"/>
            <a:chOff x="2216" y="1389"/>
            <a:chExt cx="751" cy="446"/>
          </a:xfrm>
        </p:grpSpPr>
        <p:sp>
          <p:nvSpPr>
            <p:cNvPr id="89" name="Rectangle 70"/>
            <p:cNvSpPr>
              <a:spLocks noChangeArrowheads="1"/>
            </p:cNvSpPr>
            <p:nvPr/>
          </p:nvSpPr>
          <p:spPr bwMode="auto">
            <a:xfrm>
              <a:off x="2216" y="1512"/>
              <a:ext cx="751" cy="203"/>
            </a:xfrm>
            <a:prstGeom prst="rect">
              <a:avLst/>
            </a:prstGeom>
            <a:noFill/>
            <a:ln w="9525">
              <a:solidFill>
                <a:schemeClr val="tx1">
                  <a:lumMod val="95000"/>
                  <a:lumOff val="5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ES" altLang="es-PE" sz="1100" b="1" dirty="0" smtClean="0"/>
                <a:t>REUNIÓN INTERNA</a:t>
              </a:r>
              <a:endParaRPr lang="es-ES" altLang="es-PE" sz="1100" b="1" dirty="0"/>
            </a:p>
          </p:txBody>
        </p:sp>
        <p:sp>
          <p:nvSpPr>
            <p:cNvPr id="90" name="Rectangle 71"/>
            <p:cNvSpPr>
              <a:spLocks noChangeArrowheads="1"/>
            </p:cNvSpPr>
            <p:nvPr/>
          </p:nvSpPr>
          <p:spPr bwMode="auto">
            <a:xfrm>
              <a:off x="2216" y="1389"/>
              <a:ext cx="751" cy="123"/>
            </a:xfrm>
            <a:prstGeom prst="rect">
              <a:avLst/>
            </a:prstGeom>
            <a:solidFill>
              <a:schemeClr val="accent5">
                <a:lumMod val="50000"/>
              </a:schemeClr>
            </a:solidFill>
            <a:ln w="9525" algn="ctr">
              <a:solidFill>
                <a:schemeClr val="tx1">
                  <a:lumMod val="95000"/>
                  <a:lumOff val="5000"/>
                </a:schemeClr>
              </a:solidFill>
              <a:miter lim="800000"/>
              <a:headEnd/>
              <a:tailEnd/>
            </a:ln>
          </p:spPr>
          <p:txBody>
            <a:bodyPr lIns="0" tIns="0" rIns="0" bIns="0" anchor="ctr"/>
            <a:lstStyle/>
            <a:p>
              <a:pPr algn="ctr"/>
              <a:r>
                <a:rPr lang="es-PE" altLang="es-PE" sz="1100" b="1" dirty="0" smtClean="0">
                  <a:solidFill>
                    <a:schemeClr val="bg1"/>
                  </a:solidFill>
                  <a:latin typeface="Arial" panose="020B0604020202020204" pitchFamily="34" charset="0"/>
                </a:rPr>
                <a:t>(4) Analista Funcional</a:t>
              </a:r>
              <a:endParaRPr lang="es-ES" altLang="es-PE" sz="1100" b="1" dirty="0">
                <a:solidFill>
                  <a:schemeClr val="bg1"/>
                </a:solidFill>
                <a:latin typeface="Arial" panose="020B0604020202020204" pitchFamily="34" charset="0"/>
              </a:endParaRPr>
            </a:p>
          </p:txBody>
        </p:sp>
        <p:sp>
          <p:nvSpPr>
            <p:cNvPr id="91" name="Rectangle 72"/>
            <p:cNvSpPr>
              <a:spLocks noChangeArrowheads="1"/>
            </p:cNvSpPr>
            <p:nvPr/>
          </p:nvSpPr>
          <p:spPr bwMode="auto">
            <a:xfrm>
              <a:off x="2216" y="1715"/>
              <a:ext cx="751" cy="120"/>
            </a:xfrm>
            <a:prstGeom prst="rect">
              <a:avLst/>
            </a:prstGeom>
            <a:solidFill>
              <a:schemeClr val="accent5">
                <a:lumMod val="50000"/>
              </a:schemeClr>
            </a:solidFill>
            <a:ln w="9525" algn="ctr">
              <a:solidFill>
                <a:schemeClr val="tx1">
                  <a:lumMod val="95000"/>
                  <a:lumOff val="5000"/>
                </a:schemeClr>
              </a:solidFill>
              <a:miter lim="800000"/>
              <a:headEnd/>
              <a:tailEnd/>
            </a:ln>
          </p:spPr>
          <p:txBody>
            <a:bodyPr lIns="0" tIns="0" rIns="0" bIns="0" anchor="ctr"/>
            <a:lstStyle/>
            <a:p>
              <a:pPr marL="93663" algn="ctr"/>
              <a:r>
                <a:rPr lang="es-PE" altLang="es-PE" sz="1100" b="1" dirty="0" smtClean="0">
                  <a:solidFill>
                    <a:schemeClr val="bg1"/>
                  </a:solidFill>
                  <a:latin typeface="Arial" panose="020B0604020202020204" pitchFamily="34" charset="0"/>
                </a:rPr>
                <a:t>Acta de Reunión</a:t>
              </a:r>
              <a:endParaRPr lang="es-PE" altLang="es-PE" sz="1100" b="1" dirty="0">
                <a:solidFill>
                  <a:schemeClr val="bg1"/>
                </a:solidFill>
                <a:latin typeface="Arial" panose="020B0604020202020204" pitchFamily="34" charset="0"/>
              </a:endParaRPr>
            </a:p>
          </p:txBody>
        </p:sp>
      </p:grpSp>
      <p:grpSp>
        <p:nvGrpSpPr>
          <p:cNvPr id="92" name="Group 89"/>
          <p:cNvGrpSpPr>
            <a:grpSpLocks/>
          </p:cNvGrpSpPr>
          <p:nvPr/>
        </p:nvGrpSpPr>
        <p:grpSpPr bwMode="auto">
          <a:xfrm>
            <a:off x="6993073" y="4437112"/>
            <a:ext cx="963303" cy="1754358"/>
            <a:chOff x="2216" y="1389"/>
            <a:chExt cx="751" cy="420"/>
          </a:xfrm>
        </p:grpSpPr>
        <p:sp>
          <p:nvSpPr>
            <p:cNvPr id="93" name="Rectangle 70"/>
            <p:cNvSpPr>
              <a:spLocks noChangeArrowheads="1"/>
            </p:cNvSpPr>
            <p:nvPr/>
          </p:nvSpPr>
          <p:spPr bwMode="auto">
            <a:xfrm>
              <a:off x="2216" y="1496"/>
              <a:ext cx="751" cy="171"/>
            </a:xfrm>
            <a:prstGeom prst="rect">
              <a:avLst/>
            </a:prstGeom>
            <a:noFill/>
            <a:ln w="9525">
              <a:solidFill>
                <a:schemeClr val="tx1">
                  <a:lumMod val="95000"/>
                  <a:lumOff val="5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ES" altLang="es-PE" sz="1100" b="1" dirty="0" smtClean="0"/>
                <a:t>KICK OFF MEETING EXTERNO</a:t>
              </a:r>
              <a:endParaRPr lang="es-ES" altLang="es-PE" sz="1100" b="1" dirty="0"/>
            </a:p>
          </p:txBody>
        </p:sp>
        <p:sp>
          <p:nvSpPr>
            <p:cNvPr id="94" name="Rectangle 71"/>
            <p:cNvSpPr>
              <a:spLocks noChangeArrowheads="1"/>
            </p:cNvSpPr>
            <p:nvPr/>
          </p:nvSpPr>
          <p:spPr bwMode="auto">
            <a:xfrm>
              <a:off x="2216" y="1389"/>
              <a:ext cx="751" cy="107"/>
            </a:xfrm>
            <a:prstGeom prst="rect">
              <a:avLst/>
            </a:prstGeom>
            <a:solidFill>
              <a:schemeClr val="accent5">
                <a:lumMod val="50000"/>
              </a:schemeClr>
            </a:solidFill>
            <a:ln w="9525" algn="ctr">
              <a:solidFill>
                <a:schemeClr val="tx1">
                  <a:lumMod val="95000"/>
                  <a:lumOff val="5000"/>
                </a:schemeClr>
              </a:solidFill>
              <a:miter lim="800000"/>
              <a:headEnd/>
              <a:tailEnd/>
            </a:ln>
          </p:spPr>
          <p:txBody>
            <a:bodyPr lIns="0" tIns="0" rIns="0" bIns="0" anchor="ctr"/>
            <a:lstStyle/>
            <a:p>
              <a:pPr algn="ctr"/>
              <a:r>
                <a:rPr lang="es-PE" altLang="es-PE" sz="1100" b="1" dirty="0" smtClean="0">
                  <a:solidFill>
                    <a:schemeClr val="bg1"/>
                  </a:solidFill>
                  <a:latin typeface="Arial" panose="020B0604020202020204" pitchFamily="34" charset="0"/>
                </a:rPr>
                <a:t>(5) Jefe de Proyecto</a:t>
              </a:r>
              <a:endParaRPr lang="es-ES" altLang="es-PE" sz="1100" b="1" dirty="0">
                <a:solidFill>
                  <a:schemeClr val="bg1"/>
                </a:solidFill>
                <a:latin typeface="Arial" panose="020B0604020202020204" pitchFamily="34" charset="0"/>
              </a:endParaRPr>
            </a:p>
          </p:txBody>
        </p:sp>
        <p:sp>
          <p:nvSpPr>
            <p:cNvPr id="95" name="Rectangle 72"/>
            <p:cNvSpPr>
              <a:spLocks noChangeArrowheads="1"/>
            </p:cNvSpPr>
            <p:nvPr/>
          </p:nvSpPr>
          <p:spPr bwMode="auto">
            <a:xfrm>
              <a:off x="2216" y="1666"/>
              <a:ext cx="751" cy="143"/>
            </a:xfrm>
            <a:prstGeom prst="rect">
              <a:avLst/>
            </a:prstGeom>
            <a:solidFill>
              <a:schemeClr val="accent5">
                <a:lumMod val="50000"/>
              </a:schemeClr>
            </a:solidFill>
            <a:ln w="9525" algn="ctr">
              <a:solidFill>
                <a:schemeClr val="tx1">
                  <a:lumMod val="95000"/>
                  <a:lumOff val="5000"/>
                </a:schemeClr>
              </a:solidFill>
              <a:miter lim="800000"/>
              <a:headEnd/>
              <a:tailEnd/>
            </a:ln>
          </p:spPr>
          <p:txBody>
            <a:bodyPr lIns="0" tIns="0" rIns="0" bIns="0" anchor="ctr"/>
            <a:lstStyle/>
            <a:p>
              <a:pPr marL="93663" algn="ctr"/>
              <a:r>
                <a:rPr lang="es-PE" altLang="es-PE" sz="1100" b="1" dirty="0" smtClean="0">
                  <a:solidFill>
                    <a:schemeClr val="bg1"/>
                  </a:solidFill>
                  <a:latin typeface="Arial" panose="020B0604020202020204" pitchFamily="34" charset="0"/>
                </a:rPr>
                <a:t>Acta de Reunión Mensual</a:t>
              </a:r>
              <a:endParaRPr lang="es-PE" altLang="es-PE" sz="1100" b="1" dirty="0">
                <a:solidFill>
                  <a:schemeClr val="bg1"/>
                </a:solidFill>
                <a:latin typeface="Arial" panose="020B0604020202020204" pitchFamily="34" charset="0"/>
              </a:endParaRPr>
            </a:p>
          </p:txBody>
        </p:sp>
      </p:grpSp>
      <p:cxnSp>
        <p:nvCxnSpPr>
          <p:cNvPr id="96" name="AutoShape 131"/>
          <p:cNvCxnSpPr>
            <a:cxnSpLocks noChangeShapeType="1"/>
            <a:stCxn id="50" idx="3"/>
            <a:endCxn id="38" idx="1"/>
          </p:cNvCxnSpPr>
          <p:nvPr/>
        </p:nvCxnSpPr>
        <p:spPr bwMode="auto">
          <a:xfrm>
            <a:off x="4157741" y="5233816"/>
            <a:ext cx="207393" cy="917"/>
          </a:xfrm>
          <a:prstGeom prst="straightConnector1">
            <a:avLst/>
          </a:prstGeom>
          <a:noFill/>
          <a:ln w="38100">
            <a:solidFill>
              <a:schemeClr val="accent5">
                <a:lumMod val="75000"/>
              </a:schemeClr>
            </a:solidFill>
            <a:round/>
            <a:headEnd/>
            <a:tailEnd type="triangle" w="med" len="med"/>
          </a:ln>
          <a:extLst>
            <a:ext uri="{909E8E84-426E-40DD-AFC4-6F175D3DCCD1}">
              <a14:hiddenFill xmlns:a14="http://schemas.microsoft.com/office/drawing/2010/main">
                <a:noFill/>
              </a14:hiddenFill>
            </a:ext>
          </a:extLst>
        </p:spPr>
      </p:cxnSp>
      <p:cxnSp>
        <p:nvCxnSpPr>
          <p:cNvPr id="100" name="AutoShape 131"/>
          <p:cNvCxnSpPr>
            <a:cxnSpLocks noChangeShapeType="1"/>
            <a:stCxn id="38" idx="3"/>
            <a:endCxn id="89" idx="1"/>
          </p:cNvCxnSpPr>
          <p:nvPr/>
        </p:nvCxnSpPr>
        <p:spPr bwMode="auto">
          <a:xfrm>
            <a:off x="5557205" y="5234733"/>
            <a:ext cx="238931" cy="3187"/>
          </a:xfrm>
          <a:prstGeom prst="straightConnector1">
            <a:avLst/>
          </a:prstGeom>
          <a:noFill/>
          <a:ln w="38100">
            <a:solidFill>
              <a:schemeClr val="accent5">
                <a:lumMod val="75000"/>
              </a:schemeClr>
            </a:solidFill>
            <a:round/>
            <a:headEnd/>
            <a:tailEnd type="triangle" w="med" len="med"/>
          </a:ln>
          <a:extLst>
            <a:ext uri="{909E8E84-426E-40DD-AFC4-6F175D3DCCD1}">
              <a14:hiddenFill xmlns:a14="http://schemas.microsoft.com/office/drawing/2010/main">
                <a:noFill/>
              </a14:hiddenFill>
            </a:ext>
          </a:extLst>
        </p:spPr>
      </p:cxnSp>
      <p:cxnSp>
        <p:nvCxnSpPr>
          <p:cNvPr id="103" name="AutoShape 131"/>
          <p:cNvCxnSpPr>
            <a:cxnSpLocks noChangeShapeType="1"/>
            <a:stCxn id="89" idx="3"/>
            <a:endCxn id="93" idx="1"/>
          </p:cNvCxnSpPr>
          <p:nvPr/>
        </p:nvCxnSpPr>
        <p:spPr bwMode="auto">
          <a:xfrm>
            <a:off x="6759439" y="5237920"/>
            <a:ext cx="233634" cy="3273"/>
          </a:xfrm>
          <a:prstGeom prst="straightConnector1">
            <a:avLst/>
          </a:prstGeom>
          <a:noFill/>
          <a:ln w="38100">
            <a:solidFill>
              <a:schemeClr val="accent5">
                <a:lumMod val="75000"/>
              </a:schemeClr>
            </a:solidFill>
            <a:round/>
            <a:headEnd/>
            <a:tailEnd type="triangle" w="med" len="med"/>
          </a:ln>
          <a:extLst>
            <a:ext uri="{909E8E84-426E-40DD-AFC4-6F175D3DCCD1}">
              <a14:hiddenFill xmlns:a14="http://schemas.microsoft.com/office/drawing/2010/main">
                <a:noFill/>
              </a14:hiddenFill>
            </a:ext>
          </a:extLst>
        </p:spPr>
      </p:cxnSp>
      <p:cxnSp>
        <p:nvCxnSpPr>
          <p:cNvPr id="164" name="AutoShape 131"/>
          <p:cNvCxnSpPr>
            <a:cxnSpLocks noChangeShapeType="1"/>
            <a:stCxn id="93" idx="3"/>
            <a:endCxn id="1028" idx="1"/>
          </p:cNvCxnSpPr>
          <p:nvPr/>
        </p:nvCxnSpPr>
        <p:spPr bwMode="auto">
          <a:xfrm>
            <a:off x="7956376" y="5241193"/>
            <a:ext cx="245137" cy="3316"/>
          </a:xfrm>
          <a:prstGeom prst="straightConnector1">
            <a:avLst/>
          </a:prstGeom>
          <a:noFill/>
          <a:ln w="38100">
            <a:solidFill>
              <a:schemeClr val="accent5">
                <a:lumMod val="75000"/>
              </a:schemeClr>
            </a:solidFill>
            <a:round/>
            <a:headEnd/>
            <a:tailEnd type="triangle" w="med" len="med"/>
          </a:ln>
          <a:extLst>
            <a:ext uri="{909E8E84-426E-40DD-AFC4-6F175D3DCCD1}">
              <a14:hiddenFill xmlns:a14="http://schemas.microsoft.com/office/drawing/2010/main">
                <a:noFill/>
              </a14:hiddenFill>
            </a:ext>
          </a:extLst>
        </p:spPr>
      </p:cxnSp>
      <p:grpSp>
        <p:nvGrpSpPr>
          <p:cNvPr id="167" name="Grupo 166"/>
          <p:cNvGrpSpPr/>
          <p:nvPr/>
        </p:nvGrpSpPr>
        <p:grpSpPr>
          <a:xfrm>
            <a:off x="7903418" y="2986041"/>
            <a:ext cx="1280579" cy="1123527"/>
            <a:chOff x="5749267" y="2344290"/>
            <a:chExt cx="1559102" cy="1367892"/>
          </a:xfrm>
        </p:grpSpPr>
        <p:pic>
          <p:nvPicPr>
            <p:cNvPr id="1026" name="Picture 2" descr="http://findicons.com/files/icons/2219/dot_pictograms/128/arrow_left.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flipH="1">
              <a:off x="5988216" y="2344290"/>
              <a:ext cx="1057145" cy="1057146"/>
            </a:xfrm>
            <a:prstGeom prst="rect">
              <a:avLst/>
            </a:prstGeom>
            <a:noFill/>
            <a:extLst>
              <a:ext uri="{909E8E84-426E-40DD-AFC4-6F175D3DCCD1}">
                <a14:hiddenFill xmlns:a14="http://schemas.microsoft.com/office/drawing/2010/main">
                  <a:solidFill>
                    <a:srgbClr val="FFFFFF"/>
                  </a:solidFill>
                </a14:hiddenFill>
              </a:ext>
            </a:extLst>
          </p:spPr>
        </p:pic>
        <p:sp>
          <p:nvSpPr>
            <p:cNvPr id="168" name="Rectangle 195"/>
            <p:cNvSpPr>
              <a:spLocks noChangeArrowheads="1"/>
            </p:cNvSpPr>
            <p:nvPr/>
          </p:nvSpPr>
          <p:spPr bwMode="auto">
            <a:xfrm>
              <a:off x="5749267" y="3250516"/>
              <a:ext cx="1559102" cy="461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EJECUCIÓN, SEGUIMIENTO Y CONTROL</a:t>
              </a:r>
            </a:p>
          </p:txBody>
        </p:sp>
      </p:grpSp>
      <p:cxnSp>
        <p:nvCxnSpPr>
          <p:cNvPr id="170" name="AutoShape 131"/>
          <p:cNvCxnSpPr>
            <a:cxnSpLocks noChangeShapeType="1"/>
            <a:stCxn id="1028" idx="0"/>
            <a:endCxn id="168" idx="2"/>
          </p:cNvCxnSpPr>
          <p:nvPr/>
        </p:nvCxnSpPr>
        <p:spPr bwMode="auto">
          <a:xfrm flipV="1">
            <a:off x="8543278" y="4109568"/>
            <a:ext cx="430" cy="744352"/>
          </a:xfrm>
          <a:prstGeom prst="straightConnector1">
            <a:avLst/>
          </a:prstGeom>
          <a:noFill/>
          <a:ln w="38100">
            <a:solidFill>
              <a:schemeClr val="accent5">
                <a:lumMod val="75000"/>
              </a:schemeClr>
            </a:solidFill>
            <a:round/>
            <a:headEnd/>
            <a:tailEnd type="triangle" w="med" len="med"/>
          </a:ln>
          <a:extLst>
            <a:ext uri="{909E8E84-426E-40DD-AFC4-6F175D3DCCD1}">
              <a14:hiddenFill xmlns:a14="http://schemas.microsoft.com/office/drawing/2010/main">
                <a:noFill/>
              </a14:hiddenFill>
            </a:ext>
          </a:extLst>
        </p:spPr>
      </p:cxnSp>
      <p:grpSp>
        <p:nvGrpSpPr>
          <p:cNvPr id="174" name="Grupo 173"/>
          <p:cNvGrpSpPr/>
          <p:nvPr/>
        </p:nvGrpSpPr>
        <p:grpSpPr>
          <a:xfrm>
            <a:off x="7962518" y="4853920"/>
            <a:ext cx="1161519" cy="1105051"/>
            <a:chOff x="6076136" y="2374471"/>
            <a:chExt cx="1161519" cy="1105051"/>
          </a:xfrm>
        </p:grpSpPr>
        <p:sp>
          <p:nvSpPr>
            <p:cNvPr id="163" name="Rectangle 204"/>
            <p:cNvSpPr>
              <a:spLocks noChangeArrowheads="1"/>
            </p:cNvSpPr>
            <p:nvPr/>
          </p:nvSpPr>
          <p:spPr bwMode="auto">
            <a:xfrm>
              <a:off x="6076136" y="3140968"/>
              <a:ext cx="116151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PE" altLang="es-PE" sz="1000" b="1" dirty="0" smtClean="0">
                  <a:latin typeface="Arial Black" panose="020B0A04020102020204" pitchFamily="34" charset="0"/>
                </a:rPr>
                <a:t>ACTA DE REUNIÓN</a:t>
              </a:r>
              <a:endParaRPr lang="es-ES" altLang="es-PE" sz="1000" b="1" dirty="0">
                <a:latin typeface="Arial Black" panose="020B0A04020102020204" pitchFamily="34" charset="0"/>
              </a:endParaRPr>
            </a:p>
          </p:txBody>
        </p:sp>
        <p:pic>
          <p:nvPicPr>
            <p:cNvPr id="1028" name="Picture 4" descr="https://conceptdraw.com/a2326c3/p10/preview/256/pict--file-office-pictograms---vector-stencils-library.png--draw-diagram-flowchart-example.png"/>
            <p:cNvPicPr>
              <a:picLocks noChangeAspect="1" noChangeArrowheads="1"/>
            </p:cNvPicPr>
            <p:nvPr/>
          </p:nvPicPr>
          <p:blipFill rotWithShape="1">
            <a:blip r:embed="rId7">
              <a:extLst>
                <a:ext uri="{28A0092B-C50C-407E-A947-70E740481C1C}">
                  <a14:useLocalDpi xmlns:a14="http://schemas.microsoft.com/office/drawing/2010/main" val="0"/>
                </a:ext>
              </a:extLst>
            </a:blip>
            <a:srcRect l="18273" t="12358" r="19713" b="12358"/>
            <a:stretch/>
          </p:blipFill>
          <p:spPr bwMode="auto">
            <a:xfrm>
              <a:off x="6315131" y="2374471"/>
              <a:ext cx="683530" cy="781178"/>
            </a:xfrm>
            <a:prstGeom prst="rect">
              <a:avLst/>
            </a:prstGeom>
            <a:noFill/>
            <a:extLst>
              <a:ext uri="{909E8E84-426E-40DD-AFC4-6F175D3DCCD1}">
                <a14:hiddenFill xmlns:a14="http://schemas.microsoft.com/office/drawing/2010/main">
                  <a:solidFill>
                    <a:srgbClr val="FFFFFF"/>
                  </a:solidFill>
                </a14:hiddenFill>
              </a:ext>
            </a:extLst>
          </p:spPr>
        </p:pic>
      </p:grpSp>
      <p:sp>
        <p:nvSpPr>
          <p:cNvPr id="181" name="Text Box 47"/>
          <p:cNvSpPr txBox="1">
            <a:spLocks noChangeArrowheads="1"/>
          </p:cNvSpPr>
          <p:nvPr/>
        </p:nvSpPr>
        <p:spPr bwMode="auto">
          <a:xfrm>
            <a:off x="4016195" y="4956883"/>
            <a:ext cx="443829" cy="276999"/>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200" b="1" dirty="0" smtClean="0">
                <a:solidFill>
                  <a:srgbClr val="000066"/>
                </a:solidFill>
              </a:rPr>
              <a:t>SI</a:t>
            </a:r>
            <a:endParaRPr lang="es-ES" altLang="es-PE" sz="1200" b="1" dirty="0">
              <a:solidFill>
                <a:srgbClr val="000066"/>
              </a:solidFill>
            </a:endParaRPr>
          </a:p>
        </p:txBody>
      </p:sp>
      <p:sp>
        <p:nvSpPr>
          <p:cNvPr id="182" name="Text Box 47"/>
          <p:cNvSpPr txBox="1">
            <a:spLocks noChangeArrowheads="1"/>
          </p:cNvSpPr>
          <p:nvPr/>
        </p:nvSpPr>
        <p:spPr bwMode="auto">
          <a:xfrm>
            <a:off x="2592992" y="4973491"/>
            <a:ext cx="44382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ES" altLang="es-PE" sz="1200" b="1" dirty="0" smtClean="0">
                <a:solidFill>
                  <a:srgbClr val="000066"/>
                </a:solidFill>
              </a:rPr>
              <a:t>NO</a:t>
            </a:r>
            <a:endParaRPr lang="es-ES" altLang="es-PE" sz="1200" b="1" dirty="0">
              <a:solidFill>
                <a:srgbClr val="000066"/>
              </a:solidFill>
            </a:endParaRPr>
          </a:p>
        </p:txBody>
      </p:sp>
      <p:sp>
        <p:nvSpPr>
          <p:cNvPr id="51" name="AutoShape 59"/>
          <p:cNvSpPr>
            <a:spLocks noChangeArrowheads="1"/>
          </p:cNvSpPr>
          <p:nvPr/>
        </p:nvSpPr>
        <p:spPr bwMode="auto">
          <a:xfrm>
            <a:off x="4087965" y="6395294"/>
            <a:ext cx="1008063" cy="287337"/>
          </a:xfrm>
          <a:prstGeom prst="flowChartAlternateProcess">
            <a:avLst/>
          </a:prstGeom>
          <a:solidFill>
            <a:schemeClr val="accent5">
              <a:lumMod val="50000"/>
            </a:schemeClr>
          </a:solidFill>
          <a:ln w="9525">
            <a:solidFill>
              <a:srgbClr val="99CC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200" dirty="0" smtClean="0">
                <a:solidFill>
                  <a:sysClr val="windowText" lastClr="000000"/>
                </a:solidFill>
                <a:hlinkClick r:id="rId8" action="ppaction://hlinksldjump"/>
              </a:rPr>
              <a:t>REGRESAR</a:t>
            </a:r>
            <a:endParaRPr lang="es-ES" altLang="es-PE" sz="1200" dirty="0">
              <a:solidFill>
                <a:sysClr val="windowText" lastClr="000000"/>
              </a:solidFill>
            </a:endParaRPr>
          </a:p>
        </p:txBody>
      </p:sp>
    </p:spTree>
    <p:extLst>
      <p:ext uri="{BB962C8B-B14F-4D97-AF65-F5344CB8AC3E}">
        <p14:creationId xmlns:p14="http://schemas.microsoft.com/office/powerpoint/2010/main" val="51946767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19</a:t>
            </a:fld>
            <a:endParaRPr lang="en-US" dirty="0"/>
          </a:p>
        </p:txBody>
      </p:sp>
      <p:graphicFrame>
        <p:nvGraphicFramePr>
          <p:cNvPr id="10" name="Tabla 9"/>
          <p:cNvGraphicFramePr>
            <a:graphicFrameLocks noGrp="1"/>
          </p:cNvGraphicFramePr>
          <p:nvPr>
            <p:extLst>
              <p:ext uri="{D42A27DB-BD31-4B8C-83A1-F6EECF244321}">
                <p14:modId xmlns:p14="http://schemas.microsoft.com/office/powerpoint/2010/main" val="1599282130"/>
              </p:ext>
            </p:extLst>
          </p:nvPr>
        </p:nvGraphicFramePr>
        <p:xfrm>
          <a:off x="179512" y="644556"/>
          <a:ext cx="8784977" cy="4663488"/>
        </p:xfrm>
        <a:graphic>
          <a:graphicData uri="http://schemas.openxmlformats.org/drawingml/2006/table">
            <a:tbl>
              <a:tblPr firstRow="1" bandRow="1">
                <a:tableStyleId>{073A0DAA-6AF3-43AB-8588-CEC1D06C72B9}</a:tableStyleId>
              </a:tblPr>
              <a:tblGrid>
                <a:gridCol w="216024"/>
                <a:gridCol w="1224136"/>
                <a:gridCol w="1584176"/>
                <a:gridCol w="3888432"/>
                <a:gridCol w="1872209"/>
              </a:tblGrid>
              <a:tr h="438147">
                <a:tc>
                  <a:txBody>
                    <a:bodyPr/>
                    <a:lstStyle/>
                    <a:p>
                      <a:pPr algn="ctr"/>
                      <a:r>
                        <a:rPr lang="es-PE" sz="1200" dirty="0" smtClean="0">
                          <a:latin typeface="+mj-lt"/>
                        </a:rPr>
                        <a:t>#</a:t>
                      </a:r>
                      <a:endParaRPr lang="es-PE" sz="1200" dirty="0">
                        <a:latin typeface="+mj-lt"/>
                      </a:endParaRPr>
                    </a:p>
                  </a:txBody>
                  <a:tcPr anchor="ctr">
                    <a:solidFill>
                      <a:schemeClr val="accent5">
                        <a:lumMod val="50000"/>
                      </a:schemeClr>
                    </a:solidFill>
                  </a:tcPr>
                </a:tc>
                <a:tc>
                  <a:txBody>
                    <a:bodyPr/>
                    <a:lstStyle/>
                    <a:p>
                      <a:pPr algn="ctr"/>
                      <a:r>
                        <a:rPr lang="es-PE" sz="1200" dirty="0" smtClean="0">
                          <a:latin typeface="+mj-lt"/>
                        </a:rPr>
                        <a:t>ROL DEL RESPONSABLE</a:t>
                      </a:r>
                      <a:endParaRPr lang="es-PE" sz="1200" dirty="0">
                        <a:latin typeface="+mj-lt"/>
                      </a:endParaRPr>
                    </a:p>
                  </a:txBody>
                  <a:tcPr anchor="ctr">
                    <a:solidFill>
                      <a:schemeClr val="accent5">
                        <a:lumMod val="50000"/>
                      </a:schemeClr>
                    </a:solidFill>
                  </a:tcPr>
                </a:tc>
                <a:tc>
                  <a:txBody>
                    <a:bodyPr/>
                    <a:lstStyle/>
                    <a:p>
                      <a:pPr algn="ctr"/>
                      <a:r>
                        <a:rPr lang="es-PE" sz="1200" dirty="0" smtClean="0">
                          <a:latin typeface="+mj-lt"/>
                        </a:rPr>
                        <a:t>NOMBRE DEL SUBPROCESO</a:t>
                      </a:r>
                      <a:endParaRPr lang="es-PE" sz="1200" dirty="0">
                        <a:latin typeface="+mj-lt"/>
                      </a:endParaRPr>
                    </a:p>
                  </a:txBody>
                  <a:tcPr anchor="ctr">
                    <a:solidFill>
                      <a:schemeClr val="accent5">
                        <a:lumMod val="50000"/>
                      </a:schemeClr>
                    </a:solidFill>
                  </a:tcPr>
                </a:tc>
                <a:tc>
                  <a:txBody>
                    <a:bodyPr/>
                    <a:lstStyle/>
                    <a:p>
                      <a:pPr algn="ctr"/>
                      <a:r>
                        <a:rPr lang="es-ES" sz="1200" dirty="0" smtClean="0">
                          <a:latin typeface="+mj-lt"/>
                        </a:rPr>
                        <a:t>DESCRIPCIÓN DEL SUBPROCESO</a:t>
                      </a:r>
                      <a:endParaRPr lang="es-PE" sz="1200" dirty="0">
                        <a:latin typeface="+mj-lt"/>
                      </a:endParaRPr>
                    </a:p>
                  </a:txBody>
                  <a:tcPr anchor="ctr">
                    <a:solidFill>
                      <a:schemeClr val="accent5">
                        <a:lumMod val="50000"/>
                      </a:schemeClr>
                    </a:solidFill>
                  </a:tcPr>
                </a:tc>
                <a:tc>
                  <a:txBody>
                    <a:bodyPr/>
                    <a:lstStyle/>
                    <a:p>
                      <a:pPr algn="ctr"/>
                      <a:r>
                        <a:rPr lang="es-ES" sz="1200" dirty="0" smtClean="0">
                          <a:latin typeface="+mj-lt"/>
                        </a:rPr>
                        <a:t>HERRAMIENTAS</a:t>
                      </a:r>
                      <a:endParaRPr lang="es-PE" sz="1200" dirty="0">
                        <a:latin typeface="+mj-lt"/>
                      </a:endParaRPr>
                    </a:p>
                  </a:txBody>
                  <a:tcPr anchor="ctr">
                    <a:solidFill>
                      <a:schemeClr val="accent5">
                        <a:lumMod val="50000"/>
                      </a:schemeClr>
                    </a:solidFill>
                  </a:tcPr>
                </a:tc>
              </a:tr>
              <a:tr h="750783">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1</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26" marB="4572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Analista Funcional</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26" marB="4572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Planeamiento</a:t>
                      </a:r>
                    </a:p>
                  </a:txBody>
                  <a:tcPr marT="45726" marB="45726"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El objetivo del Analista</a:t>
                      </a:r>
                      <a:r>
                        <a:rPr lang="es-ES" sz="1200" kern="1200" baseline="0" dirty="0" smtClean="0">
                          <a:solidFill>
                            <a:schemeClr val="dk1"/>
                          </a:solidFill>
                          <a:latin typeface="+mj-lt"/>
                          <a:ea typeface="Verdana" panose="020B0604030504040204" pitchFamily="34" charset="0"/>
                          <a:cs typeface="Verdana" panose="020B0604030504040204" pitchFamily="34" charset="0"/>
                        </a:rPr>
                        <a:t> Funcional en </a:t>
                      </a:r>
                      <a:r>
                        <a:rPr lang="es-ES" sz="1200" kern="1200" dirty="0" smtClean="0">
                          <a:solidFill>
                            <a:schemeClr val="dk1"/>
                          </a:solidFill>
                          <a:latin typeface="+mj-lt"/>
                          <a:ea typeface="Verdana" panose="020B0604030504040204" pitchFamily="34" charset="0"/>
                          <a:cs typeface="Verdana" panose="020B0604030504040204" pitchFamily="34" charset="0"/>
                        </a:rPr>
                        <a:t>esta etapa en la colaboración en la elaboración del Plan del Proyecto.</a:t>
                      </a:r>
                    </a:p>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Coordina con Jefe de Proyecto algunas Actividades a llevar a cabo dentro de Cronograma.</a:t>
                      </a:r>
                    </a:p>
                  </a:txBody>
                  <a:tcPr marT="45726" marB="45726" anchor="ctr" horzOverflow="overflow"/>
                </a:tc>
                <a:tc>
                  <a:txBody>
                    <a:bodyPr/>
                    <a:lstStyle/>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Plantilla de Plan del Proyecto.</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Cronograma de Actividades.</a:t>
                      </a:r>
                    </a:p>
                  </a:txBody>
                  <a:tcPr marT="45726" marB="45726" anchor="ctr" horzOverflow="overflow"/>
                </a:tc>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smtClean="0">
                          <a:solidFill>
                            <a:schemeClr val="dk1"/>
                          </a:solidFill>
                          <a:latin typeface="+mj-lt"/>
                          <a:ea typeface="Verdana" panose="020B0604030504040204" pitchFamily="34" charset="0"/>
                          <a:cs typeface="Verdana" panose="020B0604030504040204" pitchFamily="34" charset="0"/>
                        </a:rPr>
                        <a:t>2</a:t>
                      </a:r>
                      <a:endParaRPr lang="es-ES" sz="1200" b="1" kern="1200" smtClean="0">
                        <a:solidFill>
                          <a:schemeClr val="dk1"/>
                        </a:solidFill>
                        <a:latin typeface="+mj-lt"/>
                        <a:ea typeface="Verdana" panose="020B0604030504040204" pitchFamily="34" charset="0"/>
                        <a:cs typeface="Verdana" panose="020B0604030504040204" pitchFamily="34" charset="0"/>
                      </a:endParaRPr>
                    </a:p>
                  </a:txBody>
                  <a:tcPr marT="45726" marB="4572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Gestor de la Demanda</a:t>
                      </a:r>
                    </a:p>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”Cliente”</a:t>
                      </a:r>
                    </a:p>
                  </a:txBody>
                  <a:tcPr marT="45726" marB="4572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Revisión, Ajustes</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26" marB="45726"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En esta etapa el cliente conjuntamente con el Jefe de Proyecto y Analista Funcional acuerdan los puntos con respecto a la lista de requerimientos y demás observaciones que tenga el cliente para con el Proyecto.</a:t>
                      </a:r>
                    </a:p>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Las Observaciones se registran en un Acta de Reunión.</a:t>
                      </a:r>
                    </a:p>
                  </a:txBody>
                  <a:tcPr marT="45726" marB="45726" anchor="ctr" horzOverflow="overflow"/>
                </a:tc>
                <a:tc>
                  <a:txBody>
                    <a:bodyPr/>
                    <a:lstStyle/>
                    <a:p>
                      <a:pPr marL="0" marR="0" lvl="0" indent="0" algn="l"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Acta de reunión.</a:t>
                      </a:r>
                    </a:p>
                  </a:txBody>
                  <a:tcPr marT="45726" marB="45726" anchor="ctr" horzOverflow="overflow"/>
                </a:tc>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3</a:t>
                      </a:r>
                    </a:p>
                  </a:txBody>
                  <a:tcPr marT="45726" marB="4572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Gestor de la Demanda</a:t>
                      </a:r>
                    </a:p>
                    <a:p>
                      <a:pPr marL="0" marR="0" lvl="0" indent="0" algn="ctr" defTabSz="457200" rtl="0" eaLnBrk="1" fontAlgn="base" latinLnBrk="0" hangingPunct="1">
                        <a:lnSpc>
                          <a:spcPct val="100000"/>
                        </a:lnSpc>
                        <a:spcBef>
                          <a:spcPct val="20000"/>
                        </a:spcBef>
                        <a:spcAft>
                          <a:spcPct val="0"/>
                        </a:spcAft>
                        <a:buClrTx/>
                        <a:buSzTx/>
                        <a:buFontTx/>
                        <a:buNone/>
                        <a:tabLst/>
                        <a:defRPr/>
                      </a:pPr>
                      <a:r>
                        <a:rPr lang="es-ES" sz="1200" b="1" kern="1200" dirty="0" smtClean="0">
                          <a:solidFill>
                            <a:schemeClr val="dk1"/>
                          </a:solidFill>
                          <a:latin typeface="+mj-lt"/>
                          <a:ea typeface="Verdana" panose="020B0604030504040204" pitchFamily="34" charset="0"/>
                          <a:cs typeface="Verdana" panose="020B0604030504040204" pitchFamily="34" charset="0"/>
                        </a:rPr>
                        <a:t>”Cliente”</a:t>
                      </a:r>
                    </a:p>
                  </a:txBody>
                  <a:tcPr marT="45726" marB="4572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smtClean="0">
                          <a:solidFill>
                            <a:schemeClr val="dk1"/>
                          </a:solidFill>
                          <a:latin typeface="+mj-lt"/>
                          <a:ea typeface="Verdana" panose="020B0604030504040204" pitchFamily="34" charset="0"/>
                          <a:cs typeface="Verdana" panose="020B0604030504040204" pitchFamily="34" charset="0"/>
                        </a:rPr>
                        <a:t>Conformidad al Plan de Gestión del Proyecto</a:t>
                      </a:r>
                      <a:endParaRPr lang="es-ES" sz="1200" b="1" kern="1200" smtClean="0">
                        <a:solidFill>
                          <a:schemeClr val="dk1"/>
                        </a:solidFill>
                        <a:latin typeface="+mj-lt"/>
                        <a:ea typeface="Verdana" panose="020B0604030504040204" pitchFamily="34" charset="0"/>
                        <a:cs typeface="Verdana" panose="020B0604030504040204" pitchFamily="34" charset="0"/>
                      </a:endParaRPr>
                    </a:p>
                  </a:txBody>
                  <a:tcPr marT="45726" marB="45726"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El Cliente acepta o rechaza la elaboración del Proyecto luego queda en un Acta los acuerdos tomados con EJR-SOFT.</a:t>
                      </a:r>
                    </a:p>
                  </a:txBody>
                  <a:tcPr marT="45726" marB="45726" anchor="ctr" horzOverflow="overflow"/>
                </a:tc>
                <a:tc>
                  <a:txBody>
                    <a:bodyPr/>
                    <a:lstStyle/>
                    <a:p>
                      <a:pPr marL="0" marR="0" lvl="0" indent="0" algn="l"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Acta de reunión</a:t>
                      </a:r>
                    </a:p>
                  </a:txBody>
                  <a:tcPr marT="45726" marB="45726" anchor="ctr" horzOverflow="overflow"/>
                </a:tc>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4</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26" marB="4572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Jefe de Proyecto</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26" marB="4572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err="1" smtClean="0">
                          <a:solidFill>
                            <a:schemeClr val="dk1"/>
                          </a:solidFill>
                          <a:latin typeface="+mj-lt"/>
                          <a:ea typeface="Verdana" panose="020B0604030504040204" pitchFamily="34" charset="0"/>
                          <a:cs typeface="Verdana" panose="020B0604030504040204" pitchFamily="34" charset="0"/>
                        </a:rPr>
                        <a:t>Kick</a:t>
                      </a:r>
                      <a:r>
                        <a:rPr lang="es-PE" sz="1200" b="1" kern="1200" dirty="0" smtClean="0">
                          <a:solidFill>
                            <a:schemeClr val="dk1"/>
                          </a:solidFill>
                          <a:latin typeface="+mj-lt"/>
                          <a:ea typeface="Verdana" panose="020B0604030504040204" pitchFamily="34" charset="0"/>
                          <a:cs typeface="Verdana" panose="020B0604030504040204" pitchFamily="34" charset="0"/>
                        </a:rPr>
                        <a:t> off meeting - externo</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26" marB="45726"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En esta reunión se informa al cliente sobre el proyecto y la estrategia para afrontarlo, se obtiene el compromiso y se explica el esquema de trabajo.</a:t>
                      </a:r>
                    </a:p>
                  </a:txBody>
                  <a:tcPr marT="45726" marB="45726" anchor="ctr" horzOverflow="overflow"/>
                </a:tc>
                <a:tc>
                  <a:txBody>
                    <a:bodyPr/>
                    <a:lstStyle/>
                    <a:p>
                      <a:pPr marL="0" marR="0" lvl="0" indent="0" algn="l"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Plantillas:</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Presentación </a:t>
                      </a:r>
                      <a:r>
                        <a:rPr lang="es-ES" sz="1200" kern="1200" dirty="0" err="1" smtClean="0">
                          <a:solidFill>
                            <a:schemeClr val="dk1"/>
                          </a:solidFill>
                          <a:latin typeface="+mj-lt"/>
                          <a:ea typeface="Verdana" panose="020B0604030504040204" pitchFamily="34" charset="0"/>
                          <a:cs typeface="Verdana" panose="020B0604030504040204" pitchFamily="34" charset="0"/>
                        </a:rPr>
                        <a:t>kick</a:t>
                      </a:r>
                      <a:r>
                        <a:rPr lang="es-ES" sz="1200" kern="1200" dirty="0" smtClean="0">
                          <a:solidFill>
                            <a:schemeClr val="dk1"/>
                          </a:solidFill>
                          <a:latin typeface="+mj-lt"/>
                          <a:ea typeface="Verdana" panose="020B0604030504040204" pitchFamily="34" charset="0"/>
                          <a:cs typeface="Verdana" panose="020B0604030504040204" pitchFamily="34" charset="0"/>
                        </a:rPr>
                        <a:t> off meeting – externo</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Acta de reunión</a:t>
                      </a:r>
                    </a:p>
                  </a:txBody>
                  <a:tcPr marT="45726" marB="45726" anchor="ctr" horzOverflow="overflow"/>
                </a:tc>
              </a:tr>
            </a:tbl>
          </a:graphicData>
        </a:graphic>
      </p:graphicFrame>
      <p:sp>
        <p:nvSpPr>
          <p:cNvPr id="6" name="5 Marcador de pie de página"/>
          <p:cNvSpPr>
            <a:spLocks noGrp="1"/>
          </p:cNvSpPr>
          <p:nvPr>
            <p:ph type="ftr" sz="quarter" idx="12"/>
          </p:nvPr>
        </p:nvSpPr>
        <p:spPr>
          <a:xfrm>
            <a:off x="659165" y="6356350"/>
            <a:ext cx="3624803" cy="365125"/>
          </a:xfrm>
        </p:spPr>
        <p:txBody>
          <a:bodyPr/>
          <a:lstStyle/>
          <a:p>
            <a:r>
              <a:rPr lang="en-US" dirty="0"/>
              <a:t>PGPROY_V1.0_2015</a:t>
            </a:r>
          </a:p>
        </p:txBody>
      </p:sp>
      <p:sp>
        <p:nvSpPr>
          <p:cNvPr id="7" name="3 Marcador de fecha"/>
          <p:cNvSpPr>
            <a:spLocks noGrp="1"/>
          </p:cNvSpPr>
          <p:nvPr>
            <p:ph type="dt" sz="half" idx="10"/>
          </p:nvPr>
        </p:nvSpPr>
        <p:spPr>
          <a:xfrm>
            <a:off x="6363347" y="6356350"/>
            <a:ext cx="2085975" cy="365125"/>
          </a:xfrm>
        </p:spPr>
        <p:txBody>
          <a:bodyPr/>
          <a:lstStyle/>
          <a:p>
            <a:fld id="{216C5678-EE20-4FA5-88E2-6E0BD67A2E26}" type="datetime1">
              <a:rPr lang="en-US" smtClean="0"/>
              <a:t>10/9/2015</a:t>
            </a:fld>
            <a:endParaRPr lang="en-US" dirty="0"/>
          </a:p>
        </p:txBody>
      </p:sp>
      <p:sp>
        <p:nvSpPr>
          <p:cNvPr id="8" name="AutoShape 59"/>
          <p:cNvSpPr>
            <a:spLocks noChangeArrowheads="1"/>
          </p:cNvSpPr>
          <p:nvPr/>
        </p:nvSpPr>
        <p:spPr bwMode="auto">
          <a:xfrm>
            <a:off x="4087965" y="6395294"/>
            <a:ext cx="1008063" cy="287337"/>
          </a:xfrm>
          <a:prstGeom prst="flowChartAlternateProcess">
            <a:avLst/>
          </a:prstGeom>
          <a:solidFill>
            <a:schemeClr val="accent5">
              <a:lumMod val="50000"/>
            </a:schemeClr>
          </a:solidFill>
          <a:ln w="9525">
            <a:solidFill>
              <a:srgbClr val="99CC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200" dirty="0" smtClean="0">
                <a:solidFill>
                  <a:srgbClr val="000066"/>
                </a:solidFill>
                <a:hlinkClick r:id="rId3" action="ppaction://hlinksldjump"/>
              </a:rPr>
              <a:t>REGRESAR</a:t>
            </a:r>
            <a:endParaRPr lang="es-ES" altLang="es-PE" sz="1200" dirty="0">
              <a:solidFill>
                <a:srgbClr val="000066"/>
              </a:solidFill>
            </a:endParaRPr>
          </a:p>
        </p:txBody>
      </p:sp>
    </p:spTree>
    <p:extLst>
      <p:ext uri="{BB962C8B-B14F-4D97-AF65-F5344CB8AC3E}">
        <p14:creationId xmlns:p14="http://schemas.microsoft.com/office/powerpoint/2010/main" val="27531888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0" y="241920"/>
            <a:ext cx="9144000" cy="4123184"/>
          </a:xfrm>
        </p:spPr>
        <p:txBody>
          <a:bodyPr/>
          <a:lstStyle/>
          <a:p>
            <a:r>
              <a:rPr lang="es-ES" sz="6300" dirty="0" smtClean="0"/>
              <a:t>PROCESO DE GESTIÓN DEL PROYECTO</a:t>
            </a:r>
            <a:endParaRPr lang="es-PE" sz="6300" dirty="0"/>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2</a:t>
            </a:fld>
            <a:endParaRPr lang="en-US" dirty="0"/>
          </a:p>
        </p:txBody>
      </p:sp>
      <p:sp>
        <p:nvSpPr>
          <p:cNvPr id="8" name="5 Marcador de pie de página"/>
          <p:cNvSpPr>
            <a:spLocks noGrp="1"/>
          </p:cNvSpPr>
          <p:nvPr>
            <p:ph type="ftr" sz="quarter" idx="12"/>
          </p:nvPr>
        </p:nvSpPr>
        <p:spPr>
          <a:xfrm>
            <a:off x="659165" y="6356350"/>
            <a:ext cx="3624803" cy="365125"/>
          </a:xfrm>
        </p:spPr>
        <p:txBody>
          <a:bodyPr/>
          <a:lstStyle/>
          <a:p>
            <a:r>
              <a:rPr lang="en-US" dirty="0"/>
              <a:t>PGPROY_V1.0_2015</a:t>
            </a:r>
          </a:p>
        </p:txBody>
      </p:sp>
      <p:sp>
        <p:nvSpPr>
          <p:cNvPr id="9" name="3 Marcador de fecha"/>
          <p:cNvSpPr>
            <a:spLocks noGrp="1"/>
          </p:cNvSpPr>
          <p:nvPr>
            <p:ph type="dt" sz="half" idx="10"/>
          </p:nvPr>
        </p:nvSpPr>
        <p:spPr>
          <a:xfrm>
            <a:off x="6363347" y="6356350"/>
            <a:ext cx="2085975" cy="365125"/>
          </a:xfrm>
        </p:spPr>
        <p:txBody>
          <a:bodyPr/>
          <a:lstStyle/>
          <a:p>
            <a:fld id="{216C5678-EE20-4FA5-88E2-6E0BD67A2E26}" type="datetime1">
              <a:rPr lang="en-US" smtClean="0"/>
              <a:t>10/9/2015</a:t>
            </a:fld>
            <a:endParaRPr lang="en-US" dirty="0"/>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8918" y="0"/>
            <a:ext cx="1265081" cy="908720"/>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119186552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797" y="1556792"/>
            <a:ext cx="9144000" cy="3456384"/>
          </a:xfrm>
        </p:spPr>
        <p:txBody>
          <a:bodyPr>
            <a:noAutofit/>
          </a:bodyPr>
          <a:lstStyle/>
          <a:p>
            <a:pPr>
              <a:spcBef>
                <a:spcPts val="0"/>
              </a:spcBef>
            </a:pPr>
            <a:r>
              <a:rPr lang="es-PE" sz="9000" dirty="0" smtClean="0">
                <a:solidFill>
                  <a:schemeClr val="tx2"/>
                </a:solidFill>
                <a:effectLst>
                  <a:outerShdw blurRad="63500" dist="38100" dir="5400000" algn="t" rotWithShape="0">
                    <a:prstClr val="black">
                      <a:alpha val="25000"/>
                    </a:prstClr>
                  </a:outerShdw>
                </a:effectLst>
                <a:latin typeface="+mn-lt"/>
                <a:ea typeface="+mj-ea"/>
                <a:cs typeface="+mj-cs"/>
              </a:rPr>
              <a:t>5.3</a:t>
            </a:r>
            <a:endParaRPr lang="es-PE" sz="9000" dirty="0">
              <a:solidFill>
                <a:schemeClr val="tx2"/>
              </a:solidFill>
              <a:effectLst>
                <a:outerShdw blurRad="63500" dist="38100" dir="5400000" algn="t" rotWithShape="0">
                  <a:prstClr val="black">
                    <a:alpha val="25000"/>
                  </a:prstClr>
                </a:outerShdw>
              </a:effectLst>
              <a:latin typeface="+mn-lt"/>
              <a:ea typeface="+mj-ea"/>
              <a:cs typeface="+mj-cs"/>
            </a:endParaRPr>
          </a:p>
          <a:p>
            <a:pPr>
              <a:spcBef>
                <a:spcPts val="0"/>
              </a:spcBef>
            </a:pPr>
            <a:r>
              <a:rPr lang="es-ES" sz="6000" dirty="0" smtClean="0">
                <a:solidFill>
                  <a:schemeClr val="tx2"/>
                </a:solidFill>
                <a:effectLst>
                  <a:outerShdw blurRad="63500" dist="38100" dir="5400000" algn="t" rotWithShape="0">
                    <a:prstClr val="black">
                      <a:alpha val="25000"/>
                    </a:prstClr>
                  </a:outerShdw>
                </a:effectLst>
                <a:latin typeface="+mn-lt"/>
                <a:ea typeface="+mj-ea"/>
                <a:cs typeface="+mj-cs"/>
              </a:rPr>
              <a:t>TAREAS</a:t>
            </a:r>
          </a:p>
          <a:p>
            <a:pPr>
              <a:spcBef>
                <a:spcPts val="0"/>
              </a:spcBef>
            </a:pPr>
            <a:r>
              <a:rPr lang="es-ES" sz="3000" dirty="0" smtClean="0">
                <a:solidFill>
                  <a:schemeClr val="tx2"/>
                </a:solidFill>
                <a:effectLst>
                  <a:outerShdw blurRad="63500" dist="38100" dir="5400000" algn="t" rotWithShape="0">
                    <a:prstClr val="black">
                      <a:alpha val="25000"/>
                    </a:prstClr>
                  </a:outerShdw>
                </a:effectLst>
                <a:latin typeface="+mn-lt"/>
                <a:ea typeface="+mj-ea"/>
                <a:cs typeface="+mj-cs"/>
              </a:rPr>
              <a:t>(PLANIFICACIÓN)</a:t>
            </a:r>
            <a:endParaRPr lang="es-PE" sz="3000" dirty="0">
              <a:solidFill>
                <a:schemeClr val="tx2"/>
              </a:solidFill>
              <a:effectLst>
                <a:outerShdw blurRad="63500" dist="38100" dir="5400000" algn="t" rotWithShape="0">
                  <a:prstClr val="black">
                    <a:alpha val="25000"/>
                  </a:prstClr>
                </a:outerShdw>
              </a:effectLst>
              <a:latin typeface="+mn-lt"/>
              <a:ea typeface="+mj-ea"/>
              <a:cs typeface="+mj-cs"/>
            </a:endParaRPr>
          </a:p>
        </p:txBody>
      </p:sp>
      <p:sp>
        <p:nvSpPr>
          <p:cNvPr id="4" name="3 Marcador de fecha"/>
          <p:cNvSpPr>
            <a:spLocks noGrp="1"/>
          </p:cNvSpPr>
          <p:nvPr>
            <p:ph type="dt" sz="half" idx="10"/>
          </p:nvPr>
        </p:nvSpPr>
        <p:spPr/>
        <p:txBody>
          <a:bodyPr/>
          <a:lstStyle/>
          <a:p>
            <a:fld id="{216C5678-EE20-4FA5-88E2-6E0BD67A2E26}" type="datetime1">
              <a:rPr lang="en-US" smtClean="0"/>
              <a:t>10/9/2015</a:t>
            </a:fld>
            <a:endParaRPr lang="en-US" dirty="0"/>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20</a:t>
            </a:fld>
            <a:endParaRPr lang="en-US" dirty="0"/>
          </a:p>
        </p:txBody>
      </p:sp>
      <p:sp>
        <p:nvSpPr>
          <p:cNvPr id="6" name="5 Marcador de pie de página"/>
          <p:cNvSpPr>
            <a:spLocks noGrp="1"/>
          </p:cNvSpPr>
          <p:nvPr>
            <p:ph type="ftr" sz="quarter" idx="12"/>
          </p:nvPr>
        </p:nvSpPr>
        <p:spPr>
          <a:xfrm>
            <a:off x="659165" y="6356350"/>
            <a:ext cx="3624803" cy="365125"/>
          </a:xfrm>
        </p:spPr>
        <p:txBody>
          <a:bodyPr/>
          <a:lstStyle/>
          <a:p>
            <a:r>
              <a:rPr lang="en-US" dirty="0"/>
              <a:t>PGPROY_V1.0_2015</a:t>
            </a:r>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8918" y="0"/>
            <a:ext cx="1265081" cy="908720"/>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238299975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21</a:t>
            </a:fld>
            <a:endParaRPr lang="en-US" dirty="0"/>
          </a:p>
        </p:txBody>
      </p:sp>
      <p:sp>
        <p:nvSpPr>
          <p:cNvPr id="57" name="1 Título"/>
          <p:cNvSpPr>
            <a:spLocks noGrp="1"/>
          </p:cNvSpPr>
          <p:nvPr>
            <p:ph type="ctrTitle"/>
          </p:nvPr>
        </p:nvSpPr>
        <p:spPr>
          <a:xfrm>
            <a:off x="0" y="177553"/>
            <a:ext cx="9144000" cy="1486821"/>
          </a:xfrm>
        </p:spPr>
        <p:txBody>
          <a:bodyPr/>
          <a:lstStyle/>
          <a:p>
            <a:r>
              <a:rPr lang="es-ES" sz="4400" u="sng" dirty="0" smtClean="0"/>
              <a:t>TAREAS DE LA ACTIVIDAD DE PLANEAMIENTO</a:t>
            </a:r>
            <a:endParaRPr lang="es-PE" sz="4400" u="sng" dirty="0"/>
          </a:p>
        </p:txBody>
      </p:sp>
      <p:sp>
        <p:nvSpPr>
          <p:cNvPr id="41" name="5 Marcador de pie de página"/>
          <p:cNvSpPr>
            <a:spLocks noGrp="1"/>
          </p:cNvSpPr>
          <p:nvPr>
            <p:ph type="ftr" sz="quarter" idx="12"/>
          </p:nvPr>
        </p:nvSpPr>
        <p:spPr>
          <a:xfrm>
            <a:off x="659165" y="6356350"/>
            <a:ext cx="3624803" cy="365125"/>
          </a:xfrm>
        </p:spPr>
        <p:txBody>
          <a:bodyPr/>
          <a:lstStyle/>
          <a:p>
            <a:r>
              <a:rPr lang="en-US" dirty="0"/>
              <a:t>PGPROY_V1.0_2015</a:t>
            </a:r>
          </a:p>
        </p:txBody>
      </p:sp>
      <p:grpSp>
        <p:nvGrpSpPr>
          <p:cNvPr id="43" name="Grupo 42"/>
          <p:cNvGrpSpPr/>
          <p:nvPr/>
        </p:nvGrpSpPr>
        <p:grpSpPr>
          <a:xfrm>
            <a:off x="-45903" y="1891901"/>
            <a:ext cx="9154407" cy="4057379"/>
            <a:chOff x="-45903" y="1700808"/>
            <a:chExt cx="9154407" cy="4057379"/>
          </a:xfrm>
        </p:grpSpPr>
        <p:cxnSp>
          <p:nvCxnSpPr>
            <p:cNvPr id="12" name="AutoShape 103"/>
            <p:cNvCxnSpPr>
              <a:cxnSpLocks noChangeShapeType="1"/>
              <a:stCxn id="30" idx="2"/>
              <a:endCxn id="24" idx="0"/>
            </p:cNvCxnSpPr>
            <p:nvPr/>
          </p:nvCxnSpPr>
          <p:spPr bwMode="auto">
            <a:xfrm>
              <a:off x="557445" y="2852552"/>
              <a:ext cx="1489" cy="224509"/>
            </a:xfrm>
            <a:prstGeom prst="straightConnector1">
              <a:avLst/>
            </a:prstGeom>
            <a:noFill/>
            <a:ln w="38100">
              <a:solidFill>
                <a:schemeClr val="accent6">
                  <a:lumMod val="50000"/>
                </a:schemeClr>
              </a:solidFill>
              <a:round/>
              <a:headEnd/>
              <a:tailEnd type="triangle" w="med" len="med"/>
            </a:ln>
            <a:extLst>
              <a:ext uri="{909E8E84-426E-40DD-AFC4-6F175D3DCCD1}">
                <a14:hiddenFill xmlns:a14="http://schemas.microsoft.com/office/drawing/2010/main">
                  <a:noFill/>
                </a14:hiddenFill>
              </a:ext>
            </a:extLst>
          </p:spPr>
        </p:cxnSp>
        <p:cxnSp>
          <p:nvCxnSpPr>
            <p:cNvPr id="14" name="AutoShape 131"/>
            <p:cNvCxnSpPr>
              <a:cxnSpLocks noChangeShapeType="1"/>
              <a:stCxn id="52" idx="3"/>
              <a:endCxn id="56" idx="1"/>
            </p:cNvCxnSpPr>
            <p:nvPr/>
          </p:nvCxnSpPr>
          <p:spPr bwMode="auto">
            <a:xfrm>
              <a:off x="2379695" y="3463371"/>
              <a:ext cx="248089" cy="0"/>
            </a:xfrm>
            <a:prstGeom prst="straightConnector1">
              <a:avLst/>
            </a:prstGeom>
            <a:noFill/>
            <a:ln w="38100">
              <a:solidFill>
                <a:schemeClr val="accent6">
                  <a:lumMod val="50000"/>
                </a:schemeClr>
              </a:solidFill>
              <a:round/>
              <a:headEnd/>
              <a:tailEnd type="triangle" w="med" len="med"/>
            </a:ln>
            <a:extLst>
              <a:ext uri="{909E8E84-426E-40DD-AFC4-6F175D3DCCD1}">
                <a14:hiddenFill xmlns:a14="http://schemas.microsoft.com/office/drawing/2010/main">
                  <a:noFill/>
                </a14:hiddenFill>
              </a:ext>
            </a:extLst>
          </p:spPr>
        </p:cxnSp>
        <p:cxnSp>
          <p:nvCxnSpPr>
            <p:cNvPr id="15" name="AutoShape 159"/>
            <p:cNvCxnSpPr>
              <a:cxnSpLocks noChangeShapeType="1"/>
              <a:stCxn id="24" idx="3"/>
              <a:endCxn id="52" idx="1"/>
            </p:cNvCxnSpPr>
            <p:nvPr/>
          </p:nvCxnSpPr>
          <p:spPr bwMode="auto">
            <a:xfrm>
              <a:off x="879336" y="3459981"/>
              <a:ext cx="308288" cy="3390"/>
            </a:xfrm>
            <a:prstGeom prst="straightConnector1">
              <a:avLst/>
            </a:prstGeom>
            <a:noFill/>
            <a:ln w="38100">
              <a:solidFill>
                <a:schemeClr val="accent6">
                  <a:lumMod val="50000"/>
                </a:schemeClr>
              </a:solidFill>
              <a:round/>
              <a:headEnd/>
              <a:tailEnd type="triangle" w="med" len="med"/>
            </a:ln>
            <a:extLst>
              <a:ext uri="{909E8E84-426E-40DD-AFC4-6F175D3DCCD1}">
                <a14:hiddenFill xmlns:a14="http://schemas.microsoft.com/office/drawing/2010/main">
                  <a:noFill/>
                </a14:hiddenFill>
              </a:ext>
            </a:extLst>
          </p:spPr>
        </p:cxnSp>
        <p:cxnSp>
          <p:nvCxnSpPr>
            <p:cNvPr id="17" name="AutoShape 166"/>
            <p:cNvCxnSpPr>
              <a:cxnSpLocks noChangeShapeType="1"/>
              <a:stCxn id="56" idx="3"/>
              <a:endCxn id="61" idx="1"/>
            </p:cNvCxnSpPr>
            <p:nvPr/>
          </p:nvCxnSpPr>
          <p:spPr bwMode="auto">
            <a:xfrm>
              <a:off x="3819855" y="3463371"/>
              <a:ext cx="248089" cy="7614"/>
            </a:xfrm>
            <a:prstGeom prst="straightConnector1">
              <a:avLst/>
            </a:prstGeom>
            <a:noFill/>
            <a:ln w="38100">
              <a:solidFill>
                <a:schemeClr val="accent6">
                  <a:lumMod val="50000"/>
                </a:schemeClr>
              </a:solidFill>
              <a:round/>
              <a:headEnd/>
              <a:tailEnd type="triangle" w="med" len="med"/>
            </a:ln>
            <a:extLst>
              <a:ext uri="{909E8E84-426E-40DD-AFC4-6F175D3DCCD1}">
                <a14:hiddenFill xmlns:a14="http://schemas.microsoft.com/office/drawing/2010/main">
                  <a:noFill/>
                </a14:hiddenFill>
              </a:ext>
            </a:extLst>
          </p:spPr>
        </p:cxnSp>
        <p:grpSp>
          <p:nvGrpSpPr>
            <p:cNvPr id="20" name="Grupo 19"/>
            <p:cNvGrpSpPr/>
            <p:nvPr/>
          </p:nvGrpSpPr>
          <p:grpSpPr>
            <a:xfrm>
              <a:off x="-36512" y="1700808"/>
              <a:ext cx="1187913" cy="1151744"/>
              <a:chOff x="454504" y="2882027"/>
              <a:chExt cx="1686718" cy="1311994"/>
            </a:xfrm>
          </p:grpSpPr>
          <p:sp>
            <p:nvSpPr>
              <p:cNvPr id="30" name="Rectangle 109"/>
              <p:cNvSpPr>
                <a:spLocks noChangeArrowheads="1"/>
              </p:cNvSpPr>
              <p:nvPr/>
            </p:nvSpPr>
            <p:spPr bwMode="auto">
              <a:xfrm>
                <a:off x="454504" y="3855467"/>
                <a:ext cx="168671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GESTOR DE LA DEMANDA</a:t>
                </a:r>
                <a:endParaRPr lang="es-ES" altLang="es-PE" sz="1000" b="1" dirty="0">
                  <a:latin typeface="Arial Black" panose="020B0A04020102020204" pitchFamily="34" charset="0"/>
                </a:endParaRPr>
              </a:p>
            </p:txBody>
          </p:sp>
          <p:pic>
            <p:nvPicPr>
              <p:cNvPr id="31" name="Imagen 30"/>
              <p:cNvPicPr>
                <a:picLocks noChangeAspect="1"/>
              </p:cNvPicPr>
              <p:nvPr/>
            </p:nvPicPr>
            <p:blipFill>
              <a:blip r:embed="rId3"/>
              <a:stretch>
                <a:fillRect/>
              </a:stretch>
            </p:blipFill>
            <p:spPr>
              <a:xfrm>
                <a:off x="783690" y="2882027"/>
                <a:ext cx="1101607" cy="947964"/>
              </a:xfrm>
              <a:prstGeom prst="rect">
                <a:avLst/>
              </a:prstGeom>
            </p:spPr>
          </p:pic>
        </p:grpSp>
        <p:grpSp>
          <p:nvGrpSpPr>
            <p:cNvPr id="23" name="Grupo 22"/>
            <p:cNvGrpSpPr/>
            <p:nvPr/>
          </p:nvGrpSpPr>
          <p:grpSpPr>
            <a:xfrm>
              <a:off x="-45903" y="3077061"/>
              <a:ext cx="1161519" cy="986284"/>
              <a:chOff x="1018218" y="4678333"/>
              <a:chExt cx="1764910" cy="1202308"/>
            </a:xfrm>
          </p:grpSpPr>
          <p:pic>
            <p:nvPicPr>
              <p:cNvPr id="24" name="Imagen 23"/>
              <p:cNvPicPr>
                <a:picLocks noChangeAspect="1"/>
              </p:cNvPicPr>
              <p:nvPr/>
            </p:nvPicPr>
            <p:blipFill>
              <a:blip r:embed="rId4"/>
              <a:stretch>
                <a:fillRect/>
              </a:stretch>
            </p:blipFill>
            <p:spPr>
              <a:xfrm>
                <a:off x="1450412" y="4678333"/>
                <a:ext cx="973692" cy="933580"/>
              </a:xfrm>
              <a:prstGeom prst="rect">
                <a:avLst/>
              </a:prstGeom>
            </p:spPr>
          </p:pic>
          <p:sp>
            <p:nvSpPr>
              <p:cNvPr id="25" name="Rectangle 204"/>
              <p:cNvSpPr>
                <a:spLocks noChangeArrowheads="1"/>
              </p:cNvSpPr>
              <p:nvPr/>
            </p:nvSpPr>
            <p:spPr bwMode="auto">
              <a:xfrm>
                <a:off x="1018218" y="5539073"/>
                <a:ext cx="1764910" cy="341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PE" altLang="es-PE" sz="1000" b="1" dirty="0" smtClean="0">
                    <a:latin typeface="Arial Black" panose="020B0A04020102020204" pitchFamily="34" charset="0"/>
                  </a:rPr>
                  <a:t>PROPUESTA APROBADA</a:t>
                </a:r>
                <a:endParaRPr lang="es-ES" altLang="es-PE" sz="1000" b="1" dirty="0">
                  <a:latin typeface="Arial Black" panose="020B0A04020102020204" pitchFamily="34" charset="0"/>
                </a:endParaRPr>
              </a:p>
            </p:txBody>
          </p:sp>
        </p:grpSp>
        <p:cxnSp>
          <p:nvCxnSpPr>
            <p:cNvPr id="96" name="AutoShape 131"/>
            <p:cNvCxnSpPr>
              <a:cxnSpLocks noChangeShapeType="1"/>
              <a:stCxn id="65" idx="3"/>
              <a:endCxn id="69" idx="1"/>
            </p:cNvCxnSpPr>
            <p:nvPr/>
          </p:nvCxnSpPr>
          <p:spPr bwMode="auto">
            <a:xfrm>
              <a:off x="6700175" y="3470985"/>
              <a:ext cx="220178" cy="12266"/>
            </a:xfrm>
            <a:prstGeom prst="straightConnector1">
              <a:avLst/>
            </a:prstGeom>
            <a:noFill/>
            <a:ln w="38100">
              <a:solidFill>
                <a:schemeClr val="accent6">
                  <a:lumMod val="50000"/>
                </a:schemeClr>
              </a:solidFill>
              <a:round/>
              <a:headEnd/>
              <a:tailEnd type="triangle" w="med" len="med"/>
            </a:ln>
            <a:extLst>
              <a:ext uri="{909E8E84-426E-40DD-AFC4-6F175D3DCCD1}">
                <a14:hiddenFill xmlns:a14="http://schemas.microsoft.com/office/drawing/2010/main">
                  <a:noFill/>
                </a14:hiddenFill>
              </a:ext>
            </a:extLst>
          </p:spPr>
        </p:cxnSp>
        <p:cxnSp>
          <p:nvCxnSpPr>
            <p:cNvPr id="100" name="AutoShape 131"/>
            <p:cNvCxnSpPr>
              <a:cxnSpLocks noChangeShapeType="1"/>
              <a:stCxn id="61" idx="3"/>
              <a:endCxn id="65" idx="1"/>
            </p:cNvCxnSpPr>
            <p:nvPr/>
          </p:nvCxnSpPr>
          <p:spPr bwMode="auto">
            <a:xfrm>
              <a:off x="5260015" y="3470985"/>
              <a:ext cx="248089" cy="0"/>
            </a:xfrm>
            <a:prstGeom prst="straightConnector1">
              <a:avLst/>
            </a:prstGeom>
            <a:noFill/>
            <a:ln w="38100">
              <a:solidFill>
                <a:schemeClr val="accent6">
                  <a:lumMod val="50000"/>
                </a:schemeClr>
              </a:solidFill>
              <a:round/>
              <a:headEnd/>
              <a:tailEnd type="triangle" w="med" len="med"/>
            </a:ln>
            <a:extLst>
              <a:ext uri="{909E8E84-426E-40DD-AFC4-6F175D3DCCD1}">
                <a14:hiddenFill xmlns:a14="http://schemas.microsoft.com/office/drawing/2010/main">
                  <a:noFill/>
                </a14:hiddenFill>
              </a:ext>
            </a:extLst>
          </p:spPr>
        </p:cxnSp>
        <p:cxnSp>
          <p:nvCxnSpPr>
            <p:cNvPr id="103" name="AutoShape 131"/>
            <p:cNvCxnSpPr>
              <a:cxnSpLocks noChangeShapeType="1"/>
              <a:stCxn id="71" idx="2"/>
              <a:endCxn id="1028" idx="0"/>
            </p:cNvCxnSpPr>
            <p:nvPr/>
          </p:nvCxnSpPr>
          <p:spPr bwMode="auto">
            <a:xfrm flipH="1">
              <a:off x="7470595" y="4253915"/>
              <a:ext cx="3774" cy="399221"/>
            </a:xfrm>
            <a:prstGeom prst="straightConnector1">
              <a:avLst/>
            </a:prstGeom>
            <a:noFill/>
            <a:ln w="38100">
              <a:solidFill>
                <a:schemeClr val="accent6">
                  <a:lumMod val="50000"/>
                </a:schemeClr>
              </a:solidFill>
              <a:round/>
              <a:headEnd/>
              <a:tailEnd type="triangle" w="med" len="med"/>
            </a:ln>
            <a:extLst>
              <a:ext uri="{909E8E84-426E-40DD-AFC4-6F175D3DCCD1}">
                <a14:hiddenFill xmlns:a14="http://schemas.microsoft.com/office/drawing/2010/main">
                  <a:noFill/>
                </a14:hiddenFill>
              </a:ext>
            </a:extLst>
          </p:spPr>
        </p:cxnSp>
        <p:grpSp>
          <p:nvGrpSpPr>
            <p:cNvPr id="174" name="Grupo 173"/>
            <p:cNvGrpSpPr/>
            <p:nvPr/>
          </p:nvGrpSpPr>
          <p:grpSpPr>
            <a:xfrm>
              <a:off x="6866865" y="4653136"/>
              <a:ext cx="1161519" cy="1105051"/>
              <a:chOff x="5949928" y="2374471"/>
              <a:chExt cx="1161519" cy="1105051"/>
            </a:xfrm>
          </p:grpSpPr>
          <p:sp>
            <p:nvSpPr>
              <p:cNvPr id="163" name="Rectangle 204"/>
              <p:cNvSpPr>
                <a:spLocks noChangeArrowheads="1"/>
              </p:cNvSpPr>
              <p:nvPr/>
            </p:nvSpPr>
            <p:spPr bwMode="auto">
              <a:xfrm>
                <a:off x="5949928" y="3140968"/>
                <a:ext cx="116151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PLAN DE PROYECTO</a:t>
                </a:r>
                <a:endParaRPr lang="es-ES" altLang="es-PE" sz="1000" b="1" dirty="0">
                  <a:latin typeface="Arial Black" panose="020B0A04020102020204" pitchFamily="34" charset="0"/>
                </a:endParaRPr>
              </a:p>
            </p:txBody>
          </p:sp>
          <p:pic>
            <p:nvPicPr>
              <p:cNvPr id="1028" name="Picture 4" descr="https://conceptdraw.com/a2326c3/p10/preview/256/pict--file-office-pictograms---vector-stencils-library.png--draw-diagram-flowchart-example.png"/>
              <p:cNvPicPr>
                <a:picLocks noChangeAspect="1" noChangeArrowheads="1"/>
              </p:cNvPicPr>
              <p:nvPr/>
            </p:nvPicPr>
            <p:blipFill rotWithShape="1">
              <a:blip r:embed="rId5">
                <a:extLst>
                  <a:ext uri="{28A0092B-C50C-407E-A947-70E740481C1C}">
                    <a14:useLocalDpi xmlns:a14="http://schemas.microsoft.com/office/drawing/2010/main" val="0"/>
                  </a:ext>
                </a:extLst>
              </a:blip>
              <a:srcRect l="18273" t="12358" r="19713" b="12358"/>
              <a:stretch/>
            </p:blipFill>
            <p:spPr bwMode="auto">
              <a:xfrm>
                <a:off x="6211893" y="2374471"/>
                <a:ext cx="683530" cy="78117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1" name="Group 89"/>
            <p:cNvGrpSpPr>
              <a:grpSpLocks/>
            </p:cNvGrpSpPr>
            <p:nvPr/>
          </p:nvGrpSpPr>
          <p:grpSpPr bwMode="auto">
            <a:xfrm>
              <a:off x="1187624" y="2681201"/>
              <a:ext cx="1192071" cy="1564339"/>
              <a:chOff x="2216" y="1389"/>
              <a:chExt cx="751" cy="562"/>
            </a:xfrm>
          </p:grpSpPr>
          <p:sp>
            <p:nvSpPr>
              <p:cNvPr id="52" name="Rectangle 70"/>
              <p:cNvSpPr>
                <a:spLocks noChangeArrowheads="1"/>
              </p:cNvSpPr>
              <p:nvPr/>
            </p:nvSpPr>
            <p:spPr bwMode="auto">
              <a:xfrm>
                <a:off x="2216" y="1540"/>
                <a:ext cx="751" cy="260"/>
              </a:xfrm>
              <a:prstGeom prst="rect">
                <a:avLst/>
              </a:prstGeom>
              <a:noFill/>
              <a:ln w="9525">
                <a:solidFill>
                  <a:schemeClr val="tx1">
                    <a:lumMod val="95000"/>
                    <a:lumOff val="5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ES" altLang="es-PE" sz="1100" b="1" dirty="0" smtClean="0"/>
                  <a:t>DEFINIR ALCANCE DEL PROYECTO</a:t>
                </a:r>
                <a:endParaRPr lang="es-ES" altLang="es-PE" sz="1100" b="1" dirty="0"/>
              </a:p>
            </p:txBody>
          </p:sp>
          <p:sp>
            <p:nvSpPr>
              <p:cNvPr id="53" name="Rectangle 71"/>
              <p:cNvSpPr>
                <a:spLocks noChangeArrowheads="1"/>
              </p:cNvSpPr>
              <p:nvPr/>
            </p:nvSpPr>
            <p:spPr bwMode="auto">
              <a:xfrm>
                <a:off x="2216" y="1389"/>
                <a:ext cx="751" cy="151"/>
              </a:xfrm>
              <a:prstGeom prst="rect">
                <a:avLst/>
              </a:prstGeom>
              <a:solidFill>
                <a:schemeClr val="accent6">
                  <a:lumMod val="50000"/>
                </a:schemeClr>
              </a:solidFill>
              <a:ln w="9525" algn="ctr">
                <a:solidFill>
                  <a:schemeClr val="tx1">
                    <a:lumMod val="95000"/>
                    <a:lumOff val="5000"/>
                  </a:schemeClr>
                </a:solidFill>
                <a:miter lim="800000"/>
                <a:headEnd/>
                <a:tailEnd/>
              </a:ln>
            </p:spPr>
            <p:txBody>
              <a:bodyPr lIns="0" tIns="0" rIns="0" bIns="0" anchor="ctr"/>
              <a:lstStyle/>
              <a:p>
                <a:pPr algn="ctr"/>
                <a:r>
                  <a:rPr lang="es-PE" altLang="es-PE" sz="1100" b="1" dirty="0" smtClean="0">
                    <a:solidFill>
                      <a:schemeClr val="bg1"/>
                    </a:solidFill>
                    <a:latin typeface="Arial" panose="020B0604020202020204" pitchFamily="34" charset="0"/>
                  </a:rPr>
                  <a:t>(1) Analista Funcional</a:t>
                </a:r>
                <a:endParaRPr lang="es-ES" altLang="es-PE" sz="1100" b="1" dirty="0">
                  <a:solidFill>
                    <a:schemeClr val="bg1"/>
                  </a:solidFill>
                  <a:latin typeface="Arial" panose="020B0604020202020204" pitchFamily="34" charset="0"/>
                </a:endParaRPr>
              </a:p>
            </p:txBody>
          </p:sp>
          <p:sp>
            <p:nvSpPr>
              <p:cNvPr id="54" name="Rectangle 72"/>
              <p:cNvSpPr>
                <a:spLocks noChangeArrowheads="1"/>
              </p:cNvSpPr>
              <p:nvPr/>
            </p:nvSpPr>
            <p:spPr bwMode="auto">
              <a:xfrm>
                <a:off x="2216" y="1800"/>
                <a:ext cx="751" cy="151"/>
              </a:xfrm>
              <a:prstGeom prst="rect">
                <a:avLst/>
              </a:prstGeom>
              <a:solidFill>
                <a:schemeClr val="accent6">
                  <a:lumMod val="50000"/>
                </a:schemeClr>
              </a:solidFill>
              <a:ln w="9525" algn="ctr">
                <a:solidFill>
                  <a:schemeClr val="tx1">
                    <a:lumMod val="95000"/>
                    <a:lumOff val="5000"/>
                  </a:schemeClr>
                </a:solidFill>
                <a:miter lim="800000"/>
                <a:headEnd/>
                <a:tailEnd/>
              </a:ln>
            </p:spPr>
            <p:txBody>
              <a:bodyPr lIns="0" tIns="0" rIns="0" bIns="0" anchor="ctr"/>
              <a:lstStyle/>
              <a:p>
                <a:pPr marL="93663" algn="ctr"/>
                <a:r>
                  <a:rPr lang="es-PE" altLang="es-PE" sz="1200" b="1" dirty="0" smtClean="0">
                    <a:solidFill>
                      <a:schemeClr val="bg1"/>
                    </a:solidFill>
                    <a:latin typeface="Arial" panose="020B0604020202020204" pitchFamily="34" charset="0"/>
                  </a:rPr>
                  <a:t>Plantilla Plan de Proyecto</a:t>
                </a:r>
                <a:endParaRPr lang="es-PE" altLang="es-PE" sz="1200" b="1" dirty="0">
                  <a:solidFill>
                    <a:schemeClr val="bg1"/>
                  </a:solidFill>
                  <a:latin typeface="Arial" panose="020B0604020202020204" pitchFamily="34" charset="0"/>
                </a:endParaRPr>
              </a:p>
            </p:txBody>
          </p:sp>
        </p:grpSp>
        <p:grpSp>
          <p:nvGrpSpPr>
            <p:cNvPr id="55" name="Group 89"/>
            <p:cNvGrpSpPr>
              <a:grpSpLocks/>
            </p:cNvGrpSpPr>
            <p:nvPr/>
          </p:nvGrpSpPr>
          <p:grpSpPr bwMode="auto">
            <a:xfrm>
              <a:off x="2627784" y="2681201"/>
              <a:ext cx="1192071" cy="1564339"/>
              <a:chOff x="2216" y="1389"/>
              <a:chExt cx="751" cy="562"/>
            </a:xfrm>
          </p:grpSpPr>
          <p:sp>
            <p:nvSpPr>
              <p:cNvPr id="56" name="Rectangle 70"/>
              <p:cNvSpPr>
                <a:spLocks noChangeArrowheads="1"/>
              </p:cNvSpPr>
              <p:nvPr/>
            </p:nvSpPr>
            <p:spPr bwMode="auto">
              <a:xfrm>
                <a:off x="2216" y="1540"/>
                <a:ext cx="751" cy="260"/>
              </a:xfrm>
              <a:prstGeom prst="rect">
                <a:avLst/>
              </a:prstGeom>
              <a:noFill/>
              <a:ln w="9525">
                <a:solidFill>
                  <a:schemeClr val="tx1">
                    <a:lumMod val="95000"/>
                    <a:lumOff val="5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ES" altLang="es-PE" sz="1100" b="1" dirty="0" smtClean="0"/>
                  <a:t>ELABORACIÓN DEL CRONOGRAMA</a:t>
                </a:r>
                <a:endParaRPr lang="es-ES" altLang="es-PE" sz="1100" b="1" dirty="0"/>
              </a:p>
            </p:txBody>
          </p:sp>
          <p:sp>
            <p:nvSpPr>
              <p:cNvPr id="58" name="Rectangle 71"/>
              <p:cNvSpPr>
                <a:spLocks noChangeArrowheads="1"/>
              </p:cNvSpPr>
              <p:nvPr/>
            </p:nvSpPr>
            <p:spPr bwMode="auto">
              <a:xfrm>
                <a:off x="2216" y="1389"/>
                <a:ext cx="751" cy="151"/>
              </a:xfrm>
              <a:prstGeom prst="rect">
                <a:avLst/>
              </a:prstGeom>
              <a:solidFill>
                <a:schemeClr val="accent6">
                  <a:lumMod val="50000"/>
                </a:schemeClr>
              </a:solidFill>
              <a:ln w="9525" algn="ctr">
                <a:solidFill>
                  <a:schemeClr val="tx1">
                    <a:lumMod val="95000"/>
                    <a:lumOff val="5000"/>
                  </a:schemeClr>
                </a:solidFill>
                <a:miter lim="800000"/>
                <a:headEnd/>
                <a:tailEnd/>
              </a:ln>
            </p:spPr>
            <p:txBody>
              <a:bodyPr lIns="0" tIns="0" rIns="0" bIns="0" anchor="ctr"/>
              <a:lstStyle/>
              <a:p>
                <a:pPr algn="ctr"/>
                <a:r>
                  <a:rPr lang="es-PE" altLang="es-PE" sz="1100" b="1" dirty="0" smtClean="0">
                    <a:solidFill>
                      <a:schemeClr val="bg1"/>
                    </a:solidFill>
                    <a:latin typeface="Arial" panose="020B0604020202020204" pitchFamily="34" charset="0"/>
                  </a:rPr>
                  <a:t>(2) Analista Funcional</a:t>
                </a:r>
                <a:endParaRPr lang="es-ES" altLang="es-PE" sz="1100" b="1" dirty="0">
                  <a:solidFill>
                    <a:schemeClr val="bg1"/>
                  </a:solidFill>
                  <a:latin typeface="Arial" panose="020B0604020202020204" pitchFamily="34" charset="0"/>
                </a:endParaRPr>
              </a:p>
            </p:txBody>
          </p:sp>
          <p:sp>
            <p:nvSpPr>
              <p:cNvPr id="59" name="Rectangle 72"/>
              <p:cNvSpPr>
                <a:spLocks noChangeArrowheads="1"/>
              </p:cNvSpPr>
              <p:nvPr/>
            </p:nvSpPr>
            <p:spPr bwMode="auto">
              <a:xfrm>
                <a:off x="2216" y="1800"/>
                <a:ext cx="751" cy="151"/>
              </a:xfrm>
              <a:prstGeom prst="rect">
                <a:avLst/>
              </a:prstGeom>
              <a:solidFill>
                <a:schemeClr val="accent6">
                  <a:lumMod val="50000"/>
                </a:schemeClr>
              </a:solidFill>
              <a:ln w="9525" algn="ctr">
                <a:solidFill>
                  <a:schemeClr val="tx1">
                    <a:lumMod val="95000"/>
                    <a:lumOff val="5000"/>
                  </a:schemeClr>
                </a:solidFill>
                <a:miter lim="800000"/>
                <a:headEnd/>
                <a:tailEnd/>
              </a:ln>
            </p:spPr>
            <p:txBody>
              <a:bodyPr lIns="0" tIns="0" rIns="0" bIns="0" anchor="ctr"/>
              <a:lstStyle/>
              <a:p>
                <a:pPr algn="ctr"/>
                <a:r>
                  <a:rPr lang="es-ES" altLang="es-PE" sz="1200" b="1" dirty="0" smtClean="0">
                    <a:solidFill>
                      <a:schemeClr val="bg1"/>
                    </a:solidFill>
                    <a:latin typeface="Arial" panose="020B0604020202020204" pitchFamily="34" charset="0"/>
                  </a:rPr>
                  <a:t>Plantilla Plan de Proyecto</a:t>
                </a:r>
              </a:p>
            </p:txBody>
          </p:sp>
        </p:grpSp>
        <p:grpSp>
          <p:nvGrpSpPr>
            <p:cNvPr id="60" name="Group 89"/>
            <p:cNvGrpSpPr>
              <a:grpSpLocks/>
            </p:cNvGrpSpPr>
            <p:nvPr/>
          </p:nvGrpSpPr>
          <p:grpSpPr bwMode="auto">
            <a:xfrm>
              <a:off x="4067944" y="2688815"/>
              <a:ext cx="1192071" cy="1564339"/>
              <a:chOff x="2216" y="1389"/>
              <a:chExt cx="751" cy="562"/>
            </a:xfrm>
          </p:grpSpPr>
          <p:sp>
            <p:nvSpPr>
              <p:cNvPr id="61" name="Rectangle 70"/>
              <p:cNvSpPr>
                <a:spLocks noChangeArrowheads="1"/>
              </p:cNvSpPr>
              <p:nvPr/>
            </p:nvSpPr>
            <p:spPr bwMode="auto">
              <a:xfrm>
                <a:off x="2216" y="1540"/>
                <a:ext cx="751" cy="260"/>
              </a:xfrm>
              <a:prstGeom prst="rect">
                <a:avLst/>
              </a:prstGeom>
              <a:noFill/>
              <a:ln w="9525">
                <a:solidFill>
                  <a:schemeClr val="tx1">
                    <a:lumMod val="95000"/>
                    <a:lumOff val="5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ES" altLang="es-PE" sz="1100" b="1" dirty="0" smtClean="0"/>
                  <a:t>DEFINICIÓN DE ORGANIZACIÓN DEL PROYECTO</a:t>
                </a:r>
                <a:endParaRPr lang="es-ES" altLang="es-PE" sz="1100" b="1" dirty="0"/>
              </a:p>
            </p:txBody>
          </p:sp>
          <p:sp>
            <p:nvSpPr>
              <p:cNvPr id="62" name="Rectangle 71"/>
              <p:cNvSpPr>
                <a:spLocks noChangeArrowheads="1"/>
              </p:cNvSpPr>
              <p:nvPr/>
            </p:nvSpPr>
            <p:spPr bwMode="auto">
              <a:xfrm>
                <a:off x="2216" y="1389"/>
                <a:ext cx="751" cy="151"/>
              </a:xfrm>
              <a:prstGeom prst="rect">
                <a:avLst/>
              </a:prstGeom>
              <a:solidFill>
                <a:schemeClr val="accent6">
                  <a:lumMod val="50000"/>
                </a:schemeClr>
              </a:solidFill>
              <a:ln w="9525" algn="ctr">
                <a:solidFill>
                  <a:schemeClr val="tx1">
                    <a:lumMod val="95000"/>
                    <a:lumOff val="5000"/>
                  </a:schemeClr>
                </a:solidFill>
                <a:miter lim="800000"/>
                <a:headEnd/>
                <a:tailEnd/>
              </a:ln>
            </p:spPr>
            <p:txBody>
              <a:bodyPr lIns="0" tIns="0" rIns="0" bIns="0" anchor="ctr"/>
              <a:lstStyle/>
              <a:p>
                <a:pPr algn="ctr"/>
                <a:r>
                  <a:rPr lang="es-PE" altLang="es-PE" sz="1100" b="1" dirty="0" smtClean="0">
                    <a:solidFill>
                      <a:schemeClr val="bg1"/>
                    </a:solidFill>
                    <a:latin typeface="Arial" panose="020B0604020202020204" pitchFamily="34" charset="0"/>
                  </a:rPr>
                  <a:t>(3) Analista Funcional</a:t>
                </a:r>
                <a:endParaRPr lang="es-ES" altLang="es-PE" sz="1100" b="1" dirty="0">
                  <a:solidFill>
                    <a:schemeClr val="bg1"/>
                  </a:solidFill>
                  <a:latin typeface="Arial" panose="020B0604020202020204" pitchFamily="34" charset="0"/>
                </a:endParaRPr>
              </a:p>
            </p:txBody>
          </p:sp>
          <p:sp>
            <p:nvSpPr>
              <p:cNvPr id="63" name="Rectangle 72"/>
              <p:cNvSpPr>
                <a:spLocks noChangeArrowheads="1"/>
              </p:cNvSpPr>
              <p:nvPr/>
            </p:nvSpPr>
            <p:spPr bwMode="auto">
              <a:xfrm>
                <a:off x="2216" y="1800"/>
                <a:ext cx="751" cy="151"/>
              </a:xfrm>
              <a:prstGeom prst="rect">
                <a:avLst/>
              </a:prstGeom>
              <a:solidFill>
                <a:schemeClr val="accent6">
                  <a:lumMod val="50000"/>
                </a:schemeClr>
              </a:solidFill>
              <a:ln w="9525" algn="ctr">
                <a:solidFill>
                  <a:schemeClr val="tx1">
                    <a:lumMod val="95000"/>
                    <a:lumOff val="5000"/>
                  </a:schemeClr>
                </a:solidFill>
                <a:miter lim="800000"/>
                <a:headEnd/>
                <a:tailEnd/>
              </a:ln>
            </p:spPr>
            <p:txBody>
              <a:bodyPr lIns="0" tIns="0" rIns="0" bIns="0" anchor="ctr"/>
              <a:lstStyle/>
              <a:p>
                <a:pPr algn="ctr"/>
                <a:r>
                  <a:rPr lang="es-ES" altLang="es-PE" sz="1200" b="1" dirty="0" smtClean="0">
                    <a:solidFill>
                      <a:schemeClr val="bg1"/>
                    </a:solidFill>
                    <a:latin typeface="Arial" panose="020B0604020202020204" pitchFamily="34" charset="0"/>
                  </a:rPr>
                  <a:t>Plantilla Plan </a:t>
                </a:r>
              </a:p>
              <a:p>
                <a:pPr algn="ctr"/>
                <a:r>
                  <a:rPr lang="es-ES" altLang="es-PE" sz="1200" b="1" dirty="0" smtClean="0">
                    <a:solidFill>
                      <a:schemeClr val="bg1"/>
                    </a:solidFill>
                    <a:latin typeface="Arial" panose="020B0604020202020204" pitchFamily="34" charset="0"/>
                  </a:rPr>
                  <a:t>de Proyecto</a:t>
                </a:r>
                <a:endParaRPr lang="es-PE" altLang="es-PE" sz="1200" b="1" dirty="0">
                  <a:solidFill>
                    <a:schemeClr val="bg1"/>
                  </a:solidFill>
                  <a:latin typeface="Arial" panose="020B0604020202020204" pitchFamily="34" charset="0"/>
                </a:endParaRPr>
              </a:p>
            </p:txBody>
          </p:sp>
        </p:grpSp>
        <p:grpSp>
          <p:nvGrpSpPr>
            <p:cNvPr id="64" name="Group 89"/>
            <p:cNvGrpSpPr>
              <a:grpSpLocks/>
            </p:cNvGrpSpPr>
            <p:nvPr/>
          </p:nvGrpSpPr>
          <p:grpSpPr bwMode="auto">
            <a:xfrm>
              <a:off x="5508104" y="2688815"/>
              <a:ext cx="1192071" cy="1564339"/>
              <a:chOff x="2216" y="1389"/>
              <a:chExt cx="751" cy="562"/>
            </a:xfrm>
          </p:grpSpPr>
          <p:sp>
            <p:nvSpPr>
              <p:cNvPr id="65" name="Rectangle 70"/>
              <p:cNvSpPr>
                <a:spLocks noChangeArrowheads="1"/>
              </p:cNvSpPr>
              <p:nvPr/>
            </p:nvSpPr>
            <p:spPr bwMode="auto">
              <a:xfrm>
                <a:off x="2216" y="1540"/>
                <a:ext cx="751" cy="260"/>
              </a:xfrm>
              <a:prstGeom prst="rect">
                <a:avLst/>
              </a:prstGeom>
              <a:noFill/>
              <a:ln w="9525">
                <a:solidFill>
                  <a:schemeClr val="tx1">
                    <a:lumMod val="95000"/>
                    <a:lumOff val="5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ES" altLang="es-PE" sz="1100" b="1" dirty="0" smtClean="0"/>
                  <a:t>ELABORACIÓN DE  PLANES</a:t>
                </a:r>
              </a:p>
              <a:p>
                <a:pPr algn="ctr" eaLnBrk="1" hangingPunct="1">
                  <a:lnSpc>
                    <a:spcPct val="110000"/>
                  </a:lnSpc>
                </a:pPr>
                <a:r>
                  <a:rPr lang="es-ES" altLang="es-PE" sz="1100" b="1" dirty="0" smtClean="0"/>
                  <a:t>DE SOPORTE</a:t>
                </a:r>
                <a:endParaRPr lang="es-ES" altLang="es-PE" sz="1100" b="1" dirty="0"/>
              </a:p>
            </p:txBody>
          </p:sp>
          <p:sp>
            <p:nvSpPr>
              <p:cNvPr id="66" name="Rectangle 71"/>
              <p:cNvSpPr>
                <a:spLocks noChangeArrowheads="1"/>
              </p:cNvSpPr>
              <p:nvPr/>
            </p:nvSpPr>
            <p:spPr bwMode="auto">
              <a:xfrm>
                <a:off x="2216" y="1389"/>
                <a:ext cx="751" cy="151"/>
              </a:xfrm>
              <a:prstGeom prst="rect">
                <a:avLst/>
              </a:prstGeom>
              <a:solidFill>
                <a:schemeClr val="accent6">
                  <a:lumMod val="50000"/>
                </a:schemeClr>
              </a:solidFill>
              <a:ln w="9525" algn="ctr">
                <a:solidFill>
                  <a:schemeClr val="tx1">
                    <a:lumMod val="95000"/>
                    <a:lumOff val="5000"/>
                  </a:schemeClr>
                </a:solidFill>
                <a:miter lim="800000"/>
                <a:headEnd/>
                <a:tailEnd/>
              </a:ln>
            </p:spPr>
            <p:txBody>
              <a:bodyPr lIns="0" tIns="0" rIns="0" bIns="0" anchor="ctr"/>
              <a:lstStyle/>
              <a:p>
                <a:pPr algn="ctr"/>
                <a:r>
                  <a:rPr lang="es-PE" altLang="es-PE" sz="1100" b="1" dirty="0" smtClean="0">
                    <a:solidFill>
                      <a:schemeClr val="bg1"/>
                    </a:solidFill>
                    <a:latin typeface="Arial" panose="020B0604020202020204" pitchFamily="34" charset="0"/>
                  </a:rPr>
                  <a:t>(4) Analista Funcional</a:t>
                </a:r>
                <a:endParaRPr lang="es-ES" altLang="es-PE" sz="1100" b="1" dirty="0">
                  <a:solidFill>
                    <a:schemeClr val="bg1"/>
                  </a:solidFill>
                  <a:latin typeface="Arial" panose="020B0604020202020204" pitchFamily="34" charset="0"/>
                </a:endParaRPr>
              </a:p>
            </p:txBody>
          </p:sp>
          <p:sp>
            <p:nvSpPr>
              <p:cNvPr id="67" name="Rectangle 72"/>
              <p:cNvSpPr>
                <a:spLocks noChangeArrowheads="1"/>
              </p:cNvSpPr>
              <p:nvPr/>
            </p:nvSpPr>
            <p:spPr bwMode="auto">
              <a:xfrm>
                <a:off x="2216" y="1800"/>
                <a:ext cx="751" cy="151"/>
              </a:xfrm>
              <a:prstGeom prst="rect">
                <a:avLst/>
              </a:prstGeom>
              <a:solidFill>
                <a:schemeClr val="accent6">
                  <a:lumMod val="50000"/>
                </a:schemeClr>
              </a:solidFill>
              <a:ln w="9525" algn="ctr">
                <a:solidFill>
                  <a:schemeClr val="tx1">
                    <a:lumMod val="95000"/>
                    <a:lumOff val="5000"/>
                  </a:schemeClr>
                </a:solidFill>
                <a:miter lim="800000"/>
                <a:headEnd/>
                <a:tailEnd/>
              </a:ln>
            </p:spPr>
            <p:txBody>
              <a:bodyPr lIns="0" tIns="0" rIns="0" bIns="0" anchor="ctr"/>
              <a:lstStyle/>
              <a:p>
                <a:pPr algn="ctr"/>
                <a:r>
                  <a:rPr lang="es-ES" altLang="es-PE" sz="1200" b="1" dirty="0" smtClean="0">
                    <a:solidFill>
                      <a:schemeClr val="bg1"/>
                    </a:solidFill>
                    <a:latin typeface="Arial" panose="020B0604020202020204" pitchFamily="34" charset="0"/>
                  </a:rPr>
                  <a:t>Plantilla Plan</a:t>
                </a:r>
              </a:p>
              <a:p>
                <a:pPr algn="ctr"/>
                <a:r>
                  <a:rPr lang="es-ES" altLang="es-PE" sz="1200" b="1" dirty="0" smtClean="0">
                    <a:solidFill>
                      <a:schemeClr val="bg1"/>
                    </a:solidFill>
                    <a:latin typeface="Arial" panose="020B0604020202020204" pitchFamily="34" charset="0"/>
                  </a:rPr>
                  <a:t>de Proyecto</a:t>
                </a:r>
                <a:endParaRPr lang="es-PE" altLang="es-PE" sz="1200" b="1" dirty="0">
                  <a:solidFill>
                    <a:schemeClr val="bg1"/>
                  </a:solidFill>
                  <a:latin typeface="Arial" panose="020B0604020202020204" pitchFamily="34" charset="0"/>
                </a:endParaRPr>
              </a:p>
            </p:txBody>
          </p:sp>
        </p:grpSp>
        <p:grpSp>
          <p:nvGrpSpPr>
            <p:cNvPr id="68" name="Group 89"/>
            <p:cNvGrpSpPr>
              <a:grpSpLocks/>
            </p:cNvGrpSpPr>
            <p:nvPr/>
          </p:nvGrpSpPr>
          <p:grpSpPr bwMode="auto">
            <a:xfrm>
              <a:off x="6920353" y="2679170"/>
              <a:ext cx="1108031" cy="1574745"/>
              <a:chOff x="2216" y="1389"/>
              <a:chExt cx="751" cy="377"/>
            </a:xfrm>
          </p:grpSpPr>
          <p:sp>
            <p:nvSpPr>
              <p:cNvPr id="69" name="Rectangle 70"/>
              <p:cNvSpPr>
                <a:spLocks noChangeArrowheads="1"/>
              </p:cNvSpPr>
              <p:nvPr/>
            </p:nvSpPr>
            <p:spPr bwMode="auto">
              <a:xfrm>
                <a:off x="2216" y="1496"/>
                <a:ext cx="751" cy="171"/>
              </a:xfrm>
              <a:prstGeom prst="rect">
                <a:avLst/>
              </a:prstGeom>
              <a:noFill/>
              <a:ln w="9525">
                <a:solidFill>
                  <a:schemeClr val="tx1">
                    <a:lumMod val="95000"/>
                    <a:lumOff val="5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ES" altLang="es-PE" sz="1100" b="1" dirty="0" smtClean="0"/>
                  <a:t>REVISIÓN Y AJUSTES</a:t>
                </a:r>
                <a:endParaRPr lang="es-ES" altLang="es-PE" sz="1100" b="1" dirty="0"/>
              </a:p>
            </p:txBody>
          </p:sp>
          <p:sp>
            <p:nvSpPr>
              <p:cNvPr id="70" name="Rectangle 71"/>
              <p:cNvSpPr>
                <a:spLocks noChangeArrowheads="1"/>
              </p:cNvSpPr>
              <p:nvPr/>
            </p:nvSpPr>
            <p:spPr bwMode="auto">
              <a:xfrm>
                <a:off x="2216" y="1389"/>
                <a:ext cx="751" cy="107"/>
              </a:xfrm>
              <a:prstGeom prst="rect">
                <a:avLst/>
              </a:prstGeom>
              <a:solidFill>
                <a:schemeClr val="accent6">
                  <a:lumMod val="50000"/>
                </a:schemeClr>
              </a:solidFill>
              <a:ln w="9525" algn="ctr">
                <a:solidFill>
                  <a:schemeClr val="tx1">
                    <a:lumMod val="95000"/>
                    <a:lumOff val="5000"/>
                  </a:schemeClr>
                </a:solidFill>
                <a:miter lim="800000"/>
                <a:headEnd/>
                <a:tailEnd/>
              </a:ln>
            </p:spPr>
            <p:txBody>
              <a:bodyPr lIns="0" tIns="0" rIns="0" bIns="0" anchor="ctr"/>
              <a:lstStyle/>
              <a:p>
                <a:pPr algn="ctr"/>
                <a:r>
                  <a:rPr lang="es-PE" altLang="es-PE" sz="1100" b="1" dirty="0" smtClean="0">
                    <a:solidFill>
                      <a:schemeClr val="bg1"/>
                    </a:solidFill>
                    <a:latin typeface="Arial" panose="020B0604020202020204" pitchFamily="34" charset="0"/>
                  </a:rPr>
                  <a:t>(5) Jefe de Proyecto</a:t>
                </a:r>
                <a:endParaRPr lang="es-ES" altLang="es-PE" sz="1100" b="1" dirty="0">
                  <a:solidFill>
                    <a:schemeClr val="bg1"/>
                  </a:solidFill>
                  <a:latin typeface="Arial" panose="020B0604020202020204" pitchFamily="34" charset="0"/>
                </a:endParaRPr>
              </a:p>
            </p:txBody>
          </p:sp>
          <p:sp>
            <p:nvSpPr>
              <p:cNvPr id="71" name="Rectangle 72"/>
              <p:cNvSpPr>
                <a:spLocks noChangeArrowheads="1"/>
              </p:cNvSpPr>
              <p:nvPr/>
            </p:nvSpPr>
            <p:spPr bwMode="auto">
              <a:xfrm>
                <a:off x="2216" y="1666"/>
                <a:ext cx="751" cy="100"/>
              </a:xfrm>
              <a:prstGeom prst="rect">
                <a:avLst/>
              </a:prstGeom>
              <a:solidFill>
                <a:schemeClr val="accent6">
                  <a:lumMod val="50000"/>
                </a:schemeClr>
              </a:solidFill>
              <a:ln w="9525" algn="ctr">
                <a:solidFill>
                  <a:schemeClr val="tx1">
                    <a:lumMod val="95000"/>
                    <a:lumOff val="5000"/>
                  </a:schemeClr>
                </a:solidFill>
                <a:miter lim="800000"/>
                <a:headEnd/>
                <a:tailEnd/>
              </a:ln>
            </p:spPr>
            <p:txBody>
              <a:bodyPr lIns="0" tIns="0" rIns="0" bIns="0" anchor="ctr"/>
              <a:lstStyle/>
              <a:p>
                <a:pPr algn="ctr"/>
                <a:r>
                  <a:rPr lang="es-PE" altLang="es-PE" sz="1100" b="1" dirty="0" smtClean="0">
                    <a:solidFill>
                      <a:schemeClr val="bg1"/>
                    </a:solidFill>
                    <a:latin typeface="Arial" panose="020B0604020202020204" pitchFamily="34" charset="0"/>
                  </a:rPr>
                  <a:t>Plantilla Plan </a:t>
                </a:r>
              </a:p>
              <a:p>
                <a:pPr algn="ctr"/>
                <a:r>
                  <a:rPr lang="es-PE" altLang="es-PE" sz="1100" b="1" dirty="0" smtClean="0">
                    <a:solidFill>
                      <a:schemeClr val="bg1"/>
                    </a:solidFill>
                    <a:latin typeface="Arial" panose="020B0604020202020204" pitchFamily="34" charset="0"/>
                  </a:rPr>
                  <a:t>de Proyecto</a:t>
                </a:r>
                <a:endParaRPr lang="es-PE" altLang="es-PE" sz="1100" b="1" dirty="0">
                  <a:solidFill>
                    <a:schemeClr val="bg1"/>
                  </a:solidFill>
                  <a:latin typeface="Arial" panose="020B0604020202020204" pitchFamily="34" charset="0"/>
                </a:endParaRPr>
              </a:p>
            </p:txBody>
          </p:sp>
        </p:grpSp>
        <p:grpSp>
          <p:nvGrpSpPr>
            <p:cNvPr id="83" name="Grupo 82"/>
            <p:cNvGrpSpPr/>
            <p:nvPr/>
          </p:nvGrpSpPr>
          <p:grpSpPr>
            <a:xfrm>
              <a:off x="7920591" y="4627636"/>
              <a:ext cx="1187913" cy="1114790"/>
              <a:chOff x="459120" y="2824451"/>
              <a:chExt cx="1686718" cy="1269898"/>
            </a:xfrm>
          </p:grpSpPr>
          <p:sp>
            <p:nvSpPr>
              <p:cNvPr id="84" name="Rectangle 109"/>
              <p:cNvSpPr>
                <a:spLocks noChangeArrowheads="1"/>
              </p:cNvSpPr>
              <p:nvPr/>
            </p:nvSpPr>
            <p:spPr bwMode="auto">
              <a:xfrm>
                <a:off x="459120" y="3755795"/>
                <a:ext cx="168671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GESTOR DE LA DEMANDA</a:t>
                </a:r>
                <a:endParaRPr lang="es-ES" altLang="es-PE" sz="1000" b="1" dirty="0">
                  <a:latin typeface="Arial Black" panose="020B0A04020102020204" pitchFamily="34" charset="0"/>
                </a:endParaRPr>
              </a:p>
            </p:txBody>
          </p:sp>
          <p:pic>
            <p:nvPicPr>
              <p:cNvPr id="85" name="Imagen 84"/>
              <p:cNvPicPr>
                <a:picLocks noChangeAspect="1"/>
              </p:cNvPicPr>
              <p:nvPr/>
            </p:nvPicPr>
            <p:blipFill>
              <a:blip r:embed="rId3"/>
              <a:stretch>
                <a:fillRect/>
              </a:stretch>
            </p:blipFill>
            <p:spPr>
              <a:xfrm>
                <a:off x="816664" y="2824451"/>
                <a:ext cx="1101607" cy="947963"/>
              </a:xfrm>
              <a:prstGeom prst="rect">
                <a:avLst/>
              </a:prstGeom>
            </p:spPr>
          </p:pic>
        </p:grpSp>
        <p:cxnSp>
          <p:nvCxnSpPr>
            <p:cNvPr id="86" name="AutoShape 131"/>
            <p:cNvCxnSpPr>
              <a:cxnSpLocks noChangeShapeType="1"/>
              <a:stCxn id="1028" idx="3"/>
              <a:endCxn id="85" idx="1"/>
            </p:cNvCxnSpPr>
            <p:nvPr/>
          </p:nvCxnSpPr>
          <p:spPr bwMode="auto">
            <a:xfrm>
              <a:off x="7812360" y="5043725"/>
              <a:ext cx="360040" cy="0"/>
            </a:xfrm>
            <a:prstGeom prst="straightConnector1">
              <a:avLst/>
            </a:prstGeom>
            <a:noFill/>
            <a:ln w="38100">
              <a:solidFill>
                <a:schemeClr val="accent5">
                  <a:lumMod val="75000"/>
                </a:schemeClr>
              </a:solidFill>
              <a:round/>
              <a:headEnd/>
              <a:tailEnd type="triangle" w="med" len="med"/>
            </a:ln>
            <a:extLst>
              <a:ext uri="{909E8E84-426E-40DD-AFC4-6F175D3DCCD1}">
                <a14:hiddenFill xmlns:a14="http://schemas.microsoft.com/office/drawing/2010/main">
                  <a:noFill/>
                </a14:hiddenFill>
              </a:ext>
            </a:extLst>
          </p:spPr>
        </p:cxnSp>
      </p:grpSp>
      <p:sp>
        <p:nvSpPr>
          <p:cNvPr id="46" name="AutoShape 59"/>
          <p:cNvSpPr>
            <a:spLocks noChangeArrowheads="1"/>
          </p:cNvSpPr>
          <p:nvPr/>
        </p:nvSpPr>
        <p:spPr bwMode="auto">
          <a:xfrm>
            <a:off x="4087965" y="6395294"/>
            <a:ext cx="1008063" cy="287337"/>
          </a:xfrm>
          <a:prstGeom prst="flowChartAlternateProcess">
            <a:avLst/>
          </a:prstGeom>
          <a:solidFill>
            <a:schemeClr val="accent5">
              <a:lumMod val="50000"/>
            </a:schemeClr>
          </a:solidFill>
          <a:ln w="9525">
            <a:solidFill>
              <a:srgbClr val="99CC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200" dirty="0" smtClean="0">
                <a:solidFill>
                  <a:srgbClr val="000066"/>
                </a:solidFill>
                <a:hlinkClick r:id="rId6" action="ppaction://hlinksldjump"/>
              </a:rPr>
              <a:t>REGRESAR</a:t>
            </a:r>
            <a:endParaRPr lang="es-ES" altLang="es-PE" sz="1200" dirty="0">
              <a:solidFill>
                <a:srgbClr val="000066"/>
              </a:solidFill>
            </a:endParaRPr>
          </a:p>
        </p:txBody>
      </p:sp>
    </p:spTree>
    <p:extLst>
      <p:ext uri="{BB962C8B-B14F-4D97-AF65-F5344CB8AC3E}">
        <p14:creationId xmlns:p14="http://schemas.microsoft.com/office/powerpoint/2010/main" val="205999797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22</a:t>
            </a:fld>
            <a:endParaRPr lang="en-US" dirty="0"/>
          </a:p>
        </p:txBody>
      </p:sp>
      <p:graphicFrame>
        <p:nvGraphicFramePr>
          <p:cNvPr id="10" name="Tabla 9"/>
          <p:cNvGraphicFramePr>
            <a:graphicFrameLocks noGrp="1"/>
          </p:cNvGraphicFramePr>
          <p:nvPr>
            <p:extLst>
              <p:ext uri="{D42A27DB-BD31-4B8C-83A1-F6EECF244321}">
                <p14:modId xmlns:p14="http://schemas.microsoft.com/office/powerpoint/2010/main" val="318354572"/>
              </p:ext>
            </p:extLst>
          </p:nvPr>
        </p:nvGraphicFramePr>
        <p:xfrm>
          <a:off x="179512" y="332656"/>
          <a:ext cx="8784977" cy="5888676"/>
        </p:xfrm>
        <a:graphic>
          <a:graphicData uri="http://schemas.openxmlformats.org/drawingml/2006/table">
            <a:tbl>
              <a:tblPr firstRow="1" bandRow="1">
                <a:tableStyleId>{073A0DAA-6AF3-43AB-8588-CEC1D06C72B9}</a:tableStyleId>
              </a:tblPr>
              <a:tblGrid>
                <a:gridCol w="216024"/>
                <a:gridCol w="1224136"/>
                <a:gridCol w="1584176"/>
                <a:gridCol w="3888432"/>
                <a:gridCol w="1872209"/>
              </a:tblGrid>
              <a:tr h="438147">
                <a:tc>
                  <a:txBody>
                    <a:bodyPr/>
                    <a:lstStyle/>
                    <a:p>
                      <a:pPr algn="ctr"/>
                      <a:r>
                        <a:rPr lang="es-PE" sz="1200" dirty="0" smtClean="0">
                          <a:latin typeface="+mj-lt"/>
                        </a:rPr>
                        <a:t>#</a:t>
                      </a:r>
                      <a:endParaRPr lang="es-PE" sz="1200" dirty="0">
                        <a:latin typeface="+mj-lt"/>
                      </a:endParaRPr>
                    </a:p>
                  </a:txBody>
                  <a:tcPr anchor="ctr">
                    <a:solidFill>
                      <a:schemeClr val="accent6">
                        <a:lumMod val="50000"/>
                      </a:schemeClr>
                    </a:solidFill>
                  </a:tcPr>
                </a:tc>
                <a:tc>
                  <a:txBody>
                    <a:bodyPr/>
                    <a:lstStyle/>
                    <a:p>
                      <a:pPr algn="ctr"/>
                      <a:r>
                        <a:rPr lang="es-PE" sz="1200" dirty="0" smtClean="0">
                          <a:latin typeface="+mj-lt"/>
                        </a:rPr>
                        <a:t>ROL DEL RESPONSABLE</a:t>
                      </a:r>
                      <a:endParaRPr lang="es-PE" sz="1200" dirty="0">
                        <a:latin typeface="+mj-lt"/>
                      </a:endParaRPr>
                    </a:p>
                  </a:txBody>
                  <a:tcPr anchor="ctr">
                    <a:solidFill>
                      <a:schemeClr val="accent6">
                        <a:lumMod val="50000"/>
                      </a:schemeClr>
                    </a:solidFill>
                  </a:tcPr>
                </a:tc>
                <a:tc>
                  <a:txBody>
                    <a:bodyPr/>
                    <a:lstStyle/>
                    <a:p>
                      <a:pPr algn="ctr"/>
                      <a:r>
                        <a:rPr lang="es-PE" sz="1200" dirty="0" smtClean="0">
                          <a:latin typeface="+mj-lt"/>
                        </a:rPr>
                        <a:t>NOMBRE DEL SUBPROCESO</a:t>
                      </a:r>
                      <a:endParaRPr lang="es-PE" sz="1200" dirty="0">
                        <a:latin typeface="+mj-lt"/>
                      </a:endParaRPr>
                    </a:p>
                  </a:txBody>
                  <a:tcPr anchor="ctr">
                    <a:solidFill>
                      <a:schemeClr val="accent6">
                        <a:lumMod val="50000"/>
                      </a:schemeClr>
                    </a:solidFill>
                  </a:tcPr>
                </a:tc>
                <a:tc>
                  <a:txBody>
                    <a:bodyPr/>
                    <a:lstStyle/>
                    <a:p>
                      <a:pPr algn="ctr"/>
                      <a:r>
                        <a:rPr lang="es-ES" sz="1200" dirty="0" smtClean="0">
                          <a:latin typeface="+mj-lt"/>
                        </a:rPr>
                        <a:t>DESCRIPCIÓN DEL SUBPROCESO</a:t>
                      </a:r>
                      <a:endParaRPr lang="es-PE" sz="1200" dirty="0">
                        <a:latin typeface="+mj-lt"/>
                      </a:endParaRPr>
                    </a:p>
                  </a:txBody>
                  <a:tcPr anchor="ctr">
                    <a:solidFill>
                      <a:schemeClr val="accent6">
                        <a:lumMod val="50000"/>
                      </a:schemeClr>
                    </a:solidFill>
                  </a:tcPr>
                </a:tc>
                <a:tc>
                  <a:txBody>
                    <a:bodyPr/>
                    <a:lstStyle/>
                    <a:p>
                      <a:pPr algn="ctr"/>
                      <a:r>
                        <a:rPr lang="es-ES" sz="1200" dirty="0" smtClean="0">
                          <a:latin typeface="+mj-lt"/>
                        </a:rPr>
                        <a:t>HERRAMIENTAS</a:t>
                      </a:r>
                      <a:endParaRPr lang="es-PE" sz="1200" dirty="0">
                        <a:latin typeface="+mj-lt"/>
                      </a:endParaRPr>
                    </a:p>
                  </a:txBody>
                  <a:tcPr anchor="ctr">
                    <a:solidFill>
                      <a:schemeClr val="accent6">
                        <a:lumMod val="50000"/>
                      </a:schemeClr>
                    </a:solidFill>
                  </a:tcPr>
                </a:tc>
              </a:tr>
              <a:tr h="750783">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1</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4" marB="45714"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defRPr/>
                      </a:pPr>
                      <a:r>
                        <a:rPr lang="es-PE" sz="1200" b="1" kern="1200" dirty="0" smtClean="0">
                          <a:solidFill>
                            <a:schemeClr val="dk1"/>
                          </a:solidFill>
                          <a:latin typeface="+mj-lt"/>
                          <a:ea typeface="Verdana" panose="020B0604030504040204" pitchFamily="34" charset="0"/>
                          <a:cs typeface="Verdana" panose="020B0604030504040204" pitchFamily="34" charset="0"/>
                        </a:rPr>
                        <a:t>Jefe de Proyecto</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4" marB="45714"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smtClean="0">
                          <a:solidFill>
                            <a:schemeClr val="dk1"/>
                          </a:solidFill>
                          <a:latin typeface="+mj-lt"/>
                          <a:ea typeface="Verdana" panose="020B0604030504040204" pitchFamily="34" charset="0"/>
                          <a:cs typeface="Verdana" panose="020B0604030504040204" pitchFamily="34" charset="0"/>
                        </a:rPr>
                        <a:t>Definir alcance del proyecto</a:t>
                      </a:r>
                    </a:p>
                  </a:txBody>
                  <a:tcPr marT="45714" marB="45714"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El alcance del proyecto se define mediante el acuerdo de un conjunto de entregables del proyecto (Documento de análisis, Documento de Plan de pruebas, etc.), según las actividades involucradas en el Proceso de Gestión de Proyecto. En esta actividad se actualiza el artefacto Lista Maestra de Requerimientos de acuerdo a la información que se levantará en reuniones de coordinación.</a:t>
                      </a:r>
                    </a:p>
                  </a:txBody>
                  <a:tcPr marT="45714" marB="45714" anchor="ctr" horzOverflow="overflow"/>
                </a:tc>
                <a:tc>
                  <a:txBody>
                    <a:bodyPr/>
                    <a:lstStyle/>
                    <a:p>
                      <a:pPr marL="0" marR="0" lvl="0" indent="0" algn="l"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Plantillas:</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WBS</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Matriz de entregables</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PE" sz="1200" kern="1200" dirty="0" smtClean="0">
                          <a:solidFill>
                            <a:schemeClr val="dk1"/>
                          </a:solidFill>
                          <a:latin typeface="+mj-lt"/>
                          <a:ea typeface="Verdana" panose="020B0604030504040204" pitchFamily="34" charset="0"/>
                          <a:cs typeface="Verdana" panose="020B0604030504040204" pitchFamily="34" charset="0"/>
                        </a:rPr>
                        <a:t>LMR</a:t>
                      </a: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4" marB="45714" anchor="ctr" horzOverflow="overflow"/>
                </a:tc>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2</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4" marB="45714"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Jefe de Proyecto</a:t>
                      </a:r>
                      <a:r>
                        <a:rPr lang="es-PE" sz="1200" b="1" kern="1200" baseline="0" dirty="0" smtClean="0">
                          <a:solidFill>
                            <a:schemeClr val="dk1"/>
                          </a:solidFill>
                          <a:latin typeface="+mj-lt"/>
                          <a:ea typeface="Verdana" panose="020B0604030504040204" pitchFamily="34" charset="0"/>
                          <a:cs typeface="Verdana" panose="020B0604030504040204" pitchFamily="34" charset="0"/>
                        </a:rPr>
                        <a:t>, </a:t>
                      </a:r>
                      <a:r>
                        <a:rPr lang="es-PE" sz="1200" b="1" kern="1200" dirty="0" smtClean="0">
                          <a:solidFill>
                            <a:schemeClr val="dk1"/>
                          </a:solidFill>
                          <a:latin typeface="+mj-lt"/>
                          <a:ea typeface="Verdana" panose="020B0604030504040204" pitchFamily="34" charset="0"/>
                          <a:cs typeface="Verdana" panose="020B0604030504040204" pitchFamily="34" charset="0"/>
                        </a:rPr>
                        <a:t>Analista Funcional</a:t>
                      </a:r>
                      <a:endParaRPr lang="es-ES" sz="1200" b="1" kern="1200" dirty="0">
                        <a:solidFill>
                          <a:schemeClr val="dk1"/>
                        </a:solidFill>
                        <a:latin typeface="+mj-lt"/>
                        <a:ea typeface="Verdana" panose="020B0604030504040204" pitchFamily="34" charset="0"/>
                        <a:cs typeface="Verdana" panose="020B0604030504040204" pitchFamily="34" charset="0"/>
                      </a:endParaRPr>
                    </a:p>
                  </a:txBody>
                  <a:tcPr marT="45714" marB="45714"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Elaboración de cronograma</a:t>
                      </a:r>
                    </a:p>
                  </a:txBody>
                  <a:tcPr marT="45714" marB="45714"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Primero se genera el cronograma detallado tomando como base la plantilla predefinida. </a:t>
                      </a:r>
                    </a:p>
                  </a:txBody>
                  <a:tcPr marT="45714" marB="45714" anchor="ctr" horzOverflow="overflow"/>
                </a:tc>
                <a:tc>
                  <a:txBody>
                    <a:bodyPr/>
                    <a:lstStyle/>
                    <a:p>
                      <a:pPr marL="0" marR="0" lvl="0" indent="0" algn="l" defTabSz="457200" rtl="0" eaLnBrk="1" fontAlgn="base" latinLnBrk="0" hangingPunct="1">
                        <a:lnSpc>
                          <a:spcPct val="100000"/>
                        </a:lnSpc>
                        <a:spcBef>
                          <a:spcPct val="20000"/>
                        </a:spcBef>
                        <a:spcAft>
                          <a:spcPct val="0"/>
                        </a:spcAft>
                        <a:buClrTx/>
                        <a:buSzTx/>
                        <a:buFont typeface="Arial" panose="020B0604020202020204" pitchFamily="34" charset="0"/>
                        <a:buNone/>
                        <a:tabLst/>
                      </a:pPr>
                      <a:r>
                        <a:rPr lang="es-ES" sz="1200" kern="1200" dirty="0" smtClean="0">
                          <a:solidFill>
                            <a:schemeClr val="dk1"/>
                          </a:solidFill>
                          <a:latin typeface="+mj-lt"/>
                          <a:ea typeface="Verdana" panose="020B0604030504040204" pitchFamily="34" charset="0"/>
                          <a:cs typeface="Verdana" panose="020B0604030504040204" pitchFamily="34" charset="0"/>
                        </a:rPr>
                        <a:t>Plantilla de cronograma de proyecto </a:t>
                      </a:r>
                    </a:p>
                  </a:txBody>
                  <a:tcPr marT="45714" marB="45714" anchor="ctr" horzOverflow="overflow"/>
                </a:tc>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3</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4" marB="45714"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Analista Funcional</a:t>
                      </a:r>
                      <a:endParaRPr lang="es-ES" sz="1200" b="1" kern="1200" dirty="0">
                        <a:solidFill>
                          <a:schemeClr val="dk1"/>
                        </a:solidFill>
                        <a:latin typeface="+mj-lt"/>
                        <a:ea typeface="Verdana" panose="020B0604030504040204" pitchFamily="34" charset="0"/>
                        <a:cs typeface="Verdana" panose="020B0604030504040204" pitchFamily="34" charset="0"/>
                      </a:endParaRPr>
                    </a:p>
                  </a:txBody>
                  <a:tcPr marT="45714" marB="45714"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Definición de la organización del proyecto</a:t>
                      </a:r>
                    </a:p>
                  </a:txBody>
                  <a:tcPr marT="45714" marB="45714"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Definición de los responsables de la ejecución del proyecto. </a:t>
                      </a: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4" marB="45714" anchor="ctr" horzOverflow="overflow"/>
                </a:tc>
                <a:tc>
                  <a:txBody>
                    <a:bodyPr/>
                    <a:lstStyle/>
                    <a:p>
                      <a:pPr marL="0" marR="0" lvl="0" indent="0" algn="l"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Plantilla:</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Sección del Plan de Gestión del Proyecto.</a:t>
                      </a:r>
                    </a:p>
                  </a:txBody>
                  <a:tcPr marT="45714" marB="45714" anchor="ctr" horzOverflow="overflow"/>
                </a:tc>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4</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4" marB="45714"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Analista Funcional</a:t>
                      </a:r>
                      <a:endParaRPr lang="es-ES" sz="1200" b="1" kern="1200" dirty="0">
                        <a:solidFill>
                          <a:schemeClr val="dk1"/>
                        </a:solidFill>
                        <a:latin typeface="+mj-lt"/>
                        <a:ea typeface="Verdana" panose="020B0604030504040204" pitchFamily="34" charset="0"/>
                        <a:cs typeface="Verdana" panose="020B0604030504040204" pitchFamily="34" charset="0"/>
                      </a:endParaRPr>
                    </a:p>
                  </a:txBody>
                  <a:tcPr marT="45714" marB="45714"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Elaboración de los planes de soporte</a:t>
                      </a:r>
                    </a:p>
                  </a:txBody>
                  <a:tcPr marT="45714" marB="45714"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Se definen los planes de soporte: gestión de riesgos, gestión de comunicaciones, gestión integrada de proyectos, gestión de la configuración, gestión de requerimientos de cambios, gestión de calidad, gestión de seguimiento del proyecto, gestión del cronograma y otros.</a:t>
                      </a:r>
                    </a:p>
                  </a:txBody>
                  <a:tcPr marT="45714" marB="45714" anchor="ctr" horzOverflow="overflow"/>
                </a:tc>
                <a:tc>
                  <a:txBody>
                    <a:bodyPr/>
                    <a:lstStyle/>
                    <a:p>
                      <a:pPr marL="0" marR="0" lvl="0" indent="0" algn="l"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Secciones de la plantilla Plan de Gestión del Proyecto.</a:t>
                      </a:r>
                    </a:p>
                  </a:txBody>
                  <a:tcPr marT="45714" marB="45714" anchor="ctr" horzOverflow="overflow"/>
                </a:tc>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5</a:t>
                      </a:r>
                    </a:p>
                  </a:txBody>
                  <a:tcPr marT="45714" marB="45714"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Jefe de Proyecto</a:t>
                      </a:r>
                      <a:endParaRPr lang="en-US" sz="1200" b="1" kern="1200" dirty="0" smtClean="0">
                        <a:solidFill>
                          <a:schemeClr val="dk1"/>
                        </a:solidFill>
                        <a:latin typeface="+mj-lt"/>
                        <a:ea typeface="Verdana" panose="020B0604030504040204" pitchFamily="34" charset="0"/>
                        <a:cs typeface="Verdana" panose="020B0604030504040204" pitchFamily="34" charset="0"/>
                      </a:endParaRPr>
                    </a:p>
                  </a:txBody>
                  <a:tcPr marT="45714" marB="45714"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Revisión y Ajustes</a:t>
                      </a:r>
                    </a:p>
                  </a:txBody>
                  <a:tcPr marT="45714" marB="45714"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En esta etapa el Coordinador Empresa revisa el Plan del Proyecto conjuntamente con el analista líder, quedando evidenciado en acta de reunión incluyendo las observaciones identificadas.</a:t>
                      </a:r>
                    </a:p>
                  </a:txBody>
                  <a:tcPr marT="45714" marB="45714" anchor="ctr" horzOverflow="overflow"/>
                </a:tc>
                <a:tc>
                  <a:txBody>
                    <a:bodyPr/>
                    <a:lstStyle/>
                    <a:p>
                      <a:pPr marL="0" marR="0" lvl="0" indent="0" algn="l"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Plantilla acta de reunión</a:t>
                      </a:r>
                    </a:p>
                  </a:txBody>
                  <a:tcPr marT="45714" marB="45714" anchor="ctr" horzOverflow="overflow"/>
                </a:tc>
              </a:tr>
            </a:tbl>
          </a:graphicData>
        </a:graphic>
      </p:graphicFrame>
      <p:sp>
        <p:nvSpPr>
          <p:cNvPr id="6" name="5 Marcador de pie de página"/>
          <p:cNvSpPr>
            <a:spLocks noGrp="1"/>
          </p:cNvSpPr>
          <p:nvPr>
            <p:ph type="ftr" sz="quarter" idx="12"/>
          </p:nvPr>
        </p:nvSpPr>
        <p:spPr>
          <a:xfrm>
            <a:off x="659165" y="6356350"/>
            <a:ext cx="3624803" cy="365125"/>
          </a:xfrm>
        </p:spPr>
        <p:txBody>
          <a:bodyPr/>
          <a:lstStyle/>
          <a:p>
            <a:r>
              <a:rPr lang="en-US" dirty="0"/>
              <a:t>PGPROY_V1.0_2015</a:t>
            </a:r>
          </a:p>
        </p:txBody>
      </p:sp>
      <p:sp>
        <p:nvSpPr>
          <p:cNvPr id="7" name="3 Marcador de fecha"/>
          <p:cNvSpPr>
            <a:spLocks noGrp="1"/>
          </p:cNvSpPr>
          <p:nvPr>
            <p:ph type="dt" sz="half" idx="10"/>
          </p:nvPr>
        </p:nvSpPr>
        <p:spPr>
          <a:xfrm>
            <a:off x="6363347" y="6356350"/>
            <a:ext cx="2085975" cy="365125"/>
          </a:xfrm>
        </p:spPr>
        <p:txBody>
          <a:bodyPr/>
          <a:lstStyle/>
          <a:p>
            <a:fld id="{216C5678-EE20-4FA5-88E2-6E0BD67A2E26}" type="datetime1">
              <a:rPr lang="en-US" smtClean="0"/>
              <a:t>10/9/2015</a:t>
            </a:fld>
            <a:endParaRPr lang="en-US" dirty="0"/>
          </a:p>
        </p:txBody>
      </p:sp>
      <p:sp>
        <p:nvSpPr>
          <p:cNvPr id="8" name="AutoShape 59"/>
          <p:cNvSpPr>
            <a:spLocks noChangeArrowheads="1"/>
          </p:cNvSpPr>
          <p:nvPr/>
        </p:nvSpPr>
        <p:spPr bwMode="auto">
          <a:xfrm>
            <a:off x="4087965" y="6395294"/>
            <a:ext cx="1008063" cy="287337"/>
          </a:xfrm>
          <a:prstGeom prst="flowChartAlternateProcess">
            <a:avLst/>
          </a:prstGeom>
          <a:solidFill>
            <a:schemeClr val="accent5">
              <a:lumMod val="50000"/>
            </a:schemeClr>
          </a:solidFill>
          <a:ln w="9525">
            <a:solidFill>
              <a:srgbClr val="99CC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200" dirty="0" smtClean="0">
                <a:solidFill>
                  <a:srgbClr val="000066"/>
                </a:solidFill>
                <a:hlinkClick r:id="rId3" action="ppaction://hlinksldjump"/>
              </a:rPr>
              <a:t>REGRESAR</a:t>
            </a:r>
            <a:endParaRPr lang="es-ES" altLang="es-PE" sz="1200" dirty="0">
              <a:solidFill>
                <a:srgbClr val="000066"/>
              </a:solidFill>
            </a:endParaRPr>
          </a:p>
        </p:txBody>
      </p:sp>
    </p:spTree>
    <p:extLst>
      <p:ext uri="{BB962C8B-B14F-4D97-AF65-F5344CB8AC3E}">
        <p14:creationId xmlns:p14="http://schemas.microsoft.com/office/powerpoint/2010/main" val="137318858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797" y="1556792"/>
            <a:ext cx="9144000" cy="3456384"/>
          </a:xfrm>
        </p:spPr>
        <p:txBody>
          <a:bodyPr>
            <a:noAutofit/>
          </a:bodyPr>
          <a:lstStyle/>
          <a:p>
            <a:pPr>
              <a:spcBef>
                <a:spcPts val="0"/>
              </a:spcBef>
            </a:pPr>
            <a:r>
              <a:rPr lang="es-PE" sz="9000" dirty="0" smtClean="0">
                <a:solidFill>
                  <a:schemeClr val="tx2"/>
                </a:solidFill>
                <a:effectLst>
                  <a:outerShdw blurRad="63500" dist="38100" dir="5400000" algn="t" rotWithShape="0">
                    <a:prstClr val="black">
                      <a:alpha val="25000"/>
                    </a:prstClr>
                  </a:outerShdw>
                </a:effectLst>
                <a:latin typeface="+mn-lt"/>
                <a:ea typeface="+mj-ea"/>
                <a:cs typeface="+mj-cs"/>
              </a:rPr>
              <a:t>5.2</a:t>
            </a:r>
            <a:endParaRPr lang="es-PE" sz="9000" dirty="0">
              <a:solidFill>
                <a:schemeClr val="tx2"/>
              </a:solidFill>
              <a:effectLst>
                <a:outerShdw blurRad="63500" dist="38100" dir="5400000" algn="t" rotWithShape="0">
                  <a:prstClr val="black">
                    <a:alpha val="25000"/>
                  </a:prstClr>
                </a:outerShdw>
              </a:effectLst>
              <a:latin typeface="+mn-lt"/>
              <a:ea typeface="+mj-ea"/>
              <a:cs typeface="+mj-cs"/>
            </a:endParaRPr>
          </a:p>
          <a:p>
            <a:pPr>
              <a:spcBef>
                <a:spcPts val="0"/>
              </a:spcBef>
            </a:pPr>
            <a:r>
              <a:rPr lang="es-ES" sz="6000" dirty="0" smtClean="0">
                <a:solidFill>
                  <a:schemeClr val="tx2"/>
                </a:solidFill>
                <a:effectLst>
                  <a:outerShdw blurRad="63500" dist="38100" dir="5400000" algn="t" rotWithShape="0">
                    <a:prstClr val="black">
                      <a:alpha val="25000"/>
                    </a:prstClr>
                  </a:outerShdw>
                </a:effectLst>
                <a:latin typeface="+mn-lt"/>
                <a:ea typeface="+mj-ea"/>
                <a:cs typeface="+mj-cs"/>
              </a:rPr>
              <a:t>ACTIVIDADES</a:t>
            </a:r>
          </a:p>
          <a:p>
            <a:pPr>
              <a:spcBef>
                <a:spcPts val="0"/>
              </a:spcBef>
            </a:pPr>
            <a:r>
              <a:rPr lang="es-ES" sz="3000" dirty="0" smtClean="0">
                <a:solidFill>
                  <a:schemeClr val="tx2"/>
                </a:solidFill>
                <a:effectLst>
                  <a:outerShdw blurRad="63500" dist="38100" dir="5400000" algn="t" rotWithShape="0">
                    <a:prstClr val="black">
                      <a:alpha val="25000"/>
                    </a:prstClr>
                  </a:outerShdw>
                </a:effectLst>
                <a:latin typeface="+mn-lt"/>
                <a:ea typeface="+mj-ea"/>
                <a:cs typeface="+mj-cs"/>
              </a:rPr>
              <a:t>(EJECUCIÓN, SEGUIMIENTO Y CONTRÓL)</a:t>
            </a:r>
            <a:endParaRPr lang="es-PE" sz="3000" dirty="0">
              <a:solidFill>
                <a:schemeClr val="tx2"/>
              </a:solidFill>
              <a:effectLst>
                <a:outerShdw blurRad="63500" dist="38100" dir="5400000" algn="t" rotWithShape="0">
                  <a:prstClr val="black">
                    <a:alpha val="25000"/>
                  </a:prstClr>
                </a:outerShdw>
              </a:effectLst>
              <a:latin typeface="+mn-lt"/>
              <a:ea typeface="+mj-ea"/>
              <a:cs typeface="+mj-cs"/>
            </a:endParaRPr>
          </a:p>
        </p:txBody>
      </p:sp>
      <p:sp>
        <p:nvSpPr>
          <p:cNvPr id="4" name="3 Marcador de fecha"/>
          <p:cNvSpPr>
            <a:spLocks noGrp="1"/>
          </p:cNvSpPr>
          <p:nvPr>
            <p:ph type="dt" sz="half" idx="10"/>
          </p:nvPr>
        </p:nvSpPr>
        <p:spPr/>
        <p:txBody>
          <a:bodyPr/>
          <a:lstStyle/>
          <a:p>
            <a:fld id="{216C5678-EE20-4FA5-88E2-6E0BD67A2E26}" type="datetime1">
              <a:rPr lang="en-US" smtClean="0"/>
              <a:t>10/9/2015</a:t>
            </a:fld>
            <a:endParaRPr lang="en-US" dirty="0"/>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23</a:t>
            </a:fld>
            <a:endParaRPr lang="en-US" dirty="0"/>
          </a:p>
        </p:txBody>
      </p:sp>
      <p:sp>
        <p:nvSpPr>
          <p:cNvPr id="6" name="5 Marcador de pie de página"/>
          <p:cNvSpPr>
            <a:spLocks noGrp="1"/>
          </p:cNvSpPr>
          <p:nvPr>
            <p:ph type="ftr" sz="quarter" idx="12"/>
          </p:nvPr>
        </p:nvSpPr>
        <p:spPr>
          <a:xfrm>
            <a:off x="659165" y="6356350"/>
            <a:ext cx="3624803" cy="365125"/>
          </a:xfrm>
        </p:spPr>
        <p:txBody>
          <a:bodyPr/>
          <a:lstStyle/>
          <a:p>
            <a:r>
              <a:rPr lang="en-US" dirty="0"/>
              <a:t>PGPROY_V1.0_2015</a:t>
            </a:r>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8918" y="0"/>
            <a:ext cx="1265081" cy="908720"/>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388937271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24</a:t>
            </a:fld>
            <a:endParaRPr lang="en-US" dirty="0"/>
          </a:p>
        </p:txBody>
      </p:sp>
      <p:sp>
        <p:nvSpPr>
          <p:cNvPr id="41" name="5 Marcador de pie de página"/>
          <p:cNvSpPr>
            <a:spLocks noGrp="1"/>
          </p:cNvSpPr>
          <p:nvPr>
            <p:ph type="ftr" sz="quarter" idx="12"/>
          </p:nvPr>
        </p:nvSpPr>
        <p:spPr>
          <a:xfrm>
            <a:off x="659165" y="6356350"/>
            <a:ext cx="3624803" cy="365125"/>
          </a:xfrm>
        </p:spPr>
        <p:txBody>
          <a:bodyPr/>
          <a:lstStyle/>
          <a:p>
            <a:r>
              <a:rPr lang="en-US" dirty="0"/>
              <a:t>PGPROY_V1.0_2015</a:t>
            </a:r>
          </a:p>
        </p:txBody>
      </p:sp>
      <p:grpSp>
        <p:nvGrpSpPr>
          <p:cNvPr id="23" name="Grupo 22"/>
          <p:cNvGrpSpPr/>
          <p:nvPr/>
        </p:nvGrpSpPr>
        <p:grpSpPr>
          <a:xfrm>
            <a:off x="-36512" y="1556792"/>
            <a:ext cx="9217024" cy="5229402"/>
            <a:chOff x="-1201681" y="157021"/>
            <a:chExt cx="10886249" cy="6176459"/>
          </a:xfrm>
        </p:grpSpPr>
        <p:grpSp>
          <p:nvGrpSpPr>
            <p:cNvPr id="10" name="Grupo 9"/>
            <p:cNvGrpSpPr/>
            <p:nvPr/>
          </p:nvGrpSpPr>
          <p:grpSpPr>
            <a:xfrm>
              <a:off x="-1201681" y="157021"/>
              <a:ext cx="10886249" cy="6176459"/>
              <a:chOff x="274482" y="1640867"/>
              <a:chExt cx="10886249" cy="6176459"/>
            </a:xfrm>
          </p:grpSpPr>
          <p:grpSp>
            <p:nvGrpSpPr>
              <p:cNvPr id="46" name="Grupo 45"/>
              <p:cNvGrpSpPr/>
              <p:nvPr/>
            </p:nvGrpSpPr>
            <p:grpSpPr>
              <a:xfrm>
                <a:off x="274482" y="3582445"/>
                <a:ext cx="1656185" cy="1206001"/>
                <a:chOff x="5691595" y="2344289"/>
                <a:chExt cx="2016402" cy="1468303"/>
              </a:xfrm>
            </p:grpSpPr>
            <p:pic>
              <p:nvPicPr>
                <p:cNvPr id="47" name="Picture 2" descr="http://findicons.com/files/icons/2219/dot_pictograms/128/arrow_lef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6209329" y="2344289"/>
                  <a:ext cx="1057145" cy="1057146"/>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48" name="Rectangle 195"/>
                <p:cNvSpPr>
                  <a:spLocks noChangeArrowheads="1"/>
                </p:cNvSpPr>
                <p:nvPr/>
              </p:nvSpPr>
              <p:spPr bwMode="auto">
                <a:xfrm>
                  <a:off x="5691595" y="3250517"/>
                  <a:ext cx="2016402" cy="56207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EJECUCIÓN, SEGUIMIENTO Y CONTROL</a:t>
                  </a:r>
                </a:p>
              </p:txBody>
            </p:sp>
          </p:grpSp>
          <p:grpSp>
            <p:nvGrpSpPr>
              <p:cNvPr id="49" name="Grupo 48"/>
              <p:cNvGrpSpPr/>
              <p:nvPr/>
            </p:nvGrpSpPr>
            <p:grpSpPr>
              <a:xfrm>
                <a:off x="1149649" y="2462233"/>
                <a:ext cx="1161519" cy="1105051"/>
                <a:chOff x="6220153" y="2374471"/>
                <a:chExt cx="1161519" cy="1105051"/>
              </a:xfrm>
            </p:grpSpPr>
            <p:sp>
              <p:nvSpPr>
                <p:cNvPr id="50" name="Rectangle 204"/>
                <p:cNvSpPr>
                  <a:spLocks noChangeArrowheads="1"/>
                </p:cNvSpPr>
                <p:nvPr/>
              </p:nvSpPr>
              <p:spPr bwMode="auto">
                <a:xfrm>
                  <a:off x="6220153" y="3140968"/>
                  <a:ext cx="1161519" cy="338554"/>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PE" altLang="es-PE" sz="1000" b="1" dirty="0" smtClean="0">
                      <a:latin typeface="Arial Black" panose="020B0A04020102020204" pitchFamily="34" charset="0"/>
                    </a:rPr>
                    <a:t>ACTA DE REUNIÓN</a:t>
                  </a:r>
                  <a:endParaRPr lang="es-ES" altLang="es-PE" sz="1000" b="1" dirty="0">
                    <a:latin typeface="Arial Black" panose="020B0A04020102020204" pitchFamily="34" charset="0"/>
                  </a:endParaRPr>
                </a:p>
              </p:txBody>
            </p:sp>
            <p:pic>
              <p:nvPicPr>
                <p:cNvPr id="72" name="Picture 4" descr="https://conceptdraw.com/a2326c3/p10/preview/256/pict--file-office-pictograms---vector-stencils-library.png--draw-diagram-flowchart-example.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8273" t="12358" r="19713" b="12358"/>
                <a:stretch/>
              </p:blipFill>
              <p:spPr bwMode="auto">
                <a:xfrm>
                  <a:off x="6459148" y="2374471"/>
                  <a:ext cx="683530" cy="781178"/>
                </a:xfrm>
                <a:prstGeom prst="rect">
                  <a:avLst/>
                </a:prstGeom>
                <a:noFill/>
                <a:ln>
                  <a:noFill/>
                </a:ln>
                <a:extLst>
                  <a:ext uri="{909E8E84-426E-40DD-AFC4-6F175D3DCCD1}">
                    <a14:hiddenFill xmlns:a14="http://schemas.microsoft.com/office/drawing/2010/main">
                      <a:solidFill>
                        <a:srgbClr val="FFFFFF"/>
                      </a:solidFill>
                    </a14:hiddenFill>
                  </a:ext>
                </a:extLst>
              </p:spPr>
            </p:pic>
          </p:grpSp>
          <p:grpSp>
            <p:nvGrpSpPr>
              <p:cNvPr id="73" name="Grupo 72"/>
              <p:cNvGrpSpPr/>
              <p:nvPr/>
            </p:nvGrpSpPr>
            <p:grpSpPr>
              <a:xfrm>
                <a:off x="1149648" y="5060253"/>
                <a:ext cx="1161519" cy="1105051"/>
                <a:chOff x="6220153" y="2374471"/>
                <a:chExt cx="1161519" cy="1105051"/>
              </a:xfrm>
            </p:grpSpPr>
            <p:sp>
              <p:nvSpPr>
                <p:cNvPr id="74" name="Rectangle 204"/>
                <p:cNvSpPr>
                  <a:spLocks noChangeArrowheads="1"/>
                </p:cNvSpPr>
                <p:nvPr/>
              </p:nvSpPr>
              <p:spPr bwMode="auto">
                <a:xfrm>
                  <a:off x="6220153" y="3140968"/>
                  <a:ext cx="1161519" cy="338554"/>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PE" altLang="es-PE" sz="1000" b="1" dirty="0" smtClean="0">
                      <a:latin typeface="Arial Black" panose="020B0A04020102020204" pitchFamily="34" charset="0"/>
                    </a:rPr>
                    <a:t>ACTA DE REUNIÓN</a:t>
                  </a:r>
                  <a:endParaRPr lang="es-ES" altLang="es-PE" sz="1000" b="1" dirty="0">
                    <a:latin typeface="Arial Black" panose="020B0A04020102020204" pitchFamily="34" charset="0"/>
                  </a:endParaRPr>
                </a:p>
              </p:txBody>
            </p:sp>
            <p:pic>
              <p:nvPicPr>
                <p:cNvPr id="75" name="Picture 4" descr="https://conceptdraw.com/a2326c3/p10/preview/256/pict--file-office-pictograms---vector-stencils-library.png--draw-diagram-flowchart-example.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8273" t="12358" r="19713" b="12358"/>
                <a:stretch/>
              </p:blipFill>
              <p:spPr bwMode="auto">
                <a:xfrm>
                  <a:off x="6459148" y="2374471"/>
                  <a:ext cx="683530" cy="781178"/>
                </a:xfrm>
                <a:prstGeom prst="rect">
                  <a:avLst/>
                </a:prstGeom>
                <a:noFill/>
                <a:ln>
                  <a:noFill/>
                </a:ln>
                <a:extLst>
                  <a:ext uri="{909E8E84-426E-40DD-AFC4-6F175D3DCCD1}">
                    <a14:hiddenFill xmlns:a14="http://schemas.microsoft.com/office/drawing/2010/main">
                      <a:solidFill>
                        <a:srgbClr val="FFFFFF"/>
                      </a:solidFill>
                    </a14:hiddenFill>
                  </a:ext>
                </a:extLst>
              </p:spPr>
            </p:pic>
          </p:grpSp>
          <p:cxnSp>
            <p:nvCxnSpPr>
              <p:cNvPr id="77" name="AutoShape 197"/>
              <p:cNvCxnSpPr>
                <a:cxnSpLocks noChangeShapeType="1"/>
                <a:stCxn id="47" idx="0"/>
                <a:endCxn id="72" idx="1"/>
              </p:cNvCxnSpPr>
              <p:nvPr/>
            </p:nvCxnSpPr>
            <p:spPr bwMode="auto">
              <a:xfrm rot="5400000" flipH="1" flipV="1">
                <a:off x="896447" y="3090248"/>
                <a:ext cx="729622" cy="254772"/>
              </a:xfrm>
              <a:prstGeom prst="bentConnector2">
                <a:avLst/>
              </a:prstGeom>
              <a:noFill/>
              <a:ln w="38100">
                <a:solidFill>
                  <a:schemeClr val="accent5">
                    <a:lumMod val="50000"/>
                  </a:schemeClr>
                </a:solidFill>
                <a:miter lim="800000"/>
                <a:headEnd/>
                <a:tailEnd type="triangle" w="med" len="med"/>
              </a:ln>
              <a:extLst>
                <a:ext uri="{909E8E84-426E-40DD-AFC4-6F175D3DCCD1}">
                  <a14:hiddenFill xmlns:a14="http://schemas.microsoft.com/office/drawing/2010/main">
                    <a:noFill/>
                  </a14:hiddenFill>
                </a:ext>
              </a:extLst>
            </p:spPr>
          </p:cxnSp>
          <p:cxnSp>
            <p:nvCxnSpPr>
              <p:cNvPr id="78" name="AutoShape 197"/>
              <p:cNvCxnSpPr>
                <a:cxnSpLocks noChangeShapeType="1"/>
                <a:stCxn id="48" idx="2"/>
                <a:endCxn id="75" idx="1"/>
              </p:cNvCxnSpPr>
              <p:nvPr/>
            </p:nvCxnSpPr>
            <p:spPr bwMode="auto">
              <a:xfrm rot="16200000" flipH="1">
                <a:off x="914412" y="4976609"/>
                <a:ext cx="662396" cy="286068"/>
              </a:xfrm>
              <a:prstGeom prst="bentConnector2">
                <a:avLst/>
              </a:prstGeom>
              <a:noFill/>
              <a:ln w="38100">
                <a:solidFill>
                  <a:schemeClr val="accent5">
                    <a:lumMod val="50000"/>
                  </a:schemeClr>
                </a:solidFill>
                <a:miter lim="800000"/>
                <a:headEnd/>
                <a:tailEnd type="triangle" w="med" len="med"/>
              </a:ln>
              <a:extLst>
                <a:ext uri="{909E8E84-426E-40DD-AFC4-6F175D3DCCD1}">
                  <a14:hiddenFill xmlns:a14="http://schemas.microsoft.com/office/drawing/2010/main">
                    <a:noFill/>
                  </a14:hiddenFill>
                </a:ext>
              </a:extLst>
            </p:spPr>
          </p:cxnSp>
          <p:sp>
            <p:nvSpPr>
              <p:cNvPr id="79" name="AutoShape 92"/>
              <p:cNvSpPr>
                <a:spLocks noChangeArrowheads="1"/>
              </p:cNvSpPr>
              <p:nvPr/>
            </p:nvSpPr>
            <p:spPr bwMode="auto">
              <a:xfrm rot="2791213">
                <a:off x="2198273" y="3930197"/>
                <a:ext cx="360362" cy="360363"/>
              </a:xfrm>
              <a:prstGeom prst="rtTriangle">
                <a:avLst/>
              </a:prstGeom>
              <a:solidFill>
                <a:schemeClr val="accent5">
                  <a:lumMod val="50000"/>
                </a:schemeClr>
              </a:solidFill>
              <a:ln w="9525">
                <a:solidFill>
                  <a:schemeClr val="accent5">
                    <a:lumMod val="50000"/>
                  </a:schemeClr>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s-ES" altLang="es-PE"/>
              </a:p>
            </p:txBody>
          </p:sp>
          <p:cxnSp>
            <p:nvCxnSpPr>
              <p:cNvPr id="80" name="AutoShape 197"/>
              <p:cNvCxnSpPr>
                <a:cxnSpLocks noChangeShapeType="1"/>
                <a:stCxn id="72" idx="3"/>
                <a:endCxn id="79" idx="1"/>
              </p:cNvCxnSpPr>
              <p:nvPr/>
            </p:nvCxnSpPr>
            <p:spPr bwMode="auto">
              <a:xfrm>
                <a:off x="2072174" y="2852822"/>
                <a:ext cx="182297" cy="1126814"/>
              </a:xfrm>
              <a:prstGeom prst="bentConnector2">
                <a:avLst/>
              </a:prstGeom>
              <a:noFill/>
              <a:ln w="38100">
                <a:solidFill>
                  <a:schemeClr val="accent5">
                    <a:lumMod val="50000"/>
                  </a:schemeClr>
                </a:solidFill>
                <a:miter lim="800000"/>
                <a:headEnd/>
                <a:tailEnd type="triangle" w="med" len="med"/>
              </a:ln>
              <a:extLst>
                <a:ext uri="{909E8E84-426E-40DD-AFC4-6F175D3DCCD1}">
                  <a14:hiddenFill xmlns:a14="http://schemas.microsoft.com/office/drawing/2010/main">
                    <a:noFill/>
                  </a14:hiddenFill>
                </a:ext>
              </a:extLst>
            </p:spPr>
          </p:cxnSp>
          <p:cxnSp>
            <p:nvCxnSpPr>
              <p:cNvPr id="81" name="AutoShape 197"/>
              <p:cNvCxnSpPr>
                <a:cxnSpLocks noChangeShapeType="1"/>
                <a:stCxn id="75" idx="3"/>
                <a:endCxn id="79" idx="3"/>
              </p:cNvCxnSpPr>
              <p:nvPr/>
            </p:nvCxnSpPr>
            <p:spPr bwMode="auto">
              <a:xfrm flipV="1">
                <a:off x="2072173" y="4234361"/>
                <a:ext cx="175538" cy="1216481"/>
              </a:xfrm>
              <a:prstGeom prst="bentConnector3">
                <a:avLst>
                  <a:gd name="adj1" fmla="val 99610"/>
                </a:avLst>
              </a:prstGeom>
              <a:noFill/>
              <a:ln w="38100">
                <a:solidFill>
                  <a:schemeClr val="accent5">
                    <a:lumMod val="50000"/>
                  </a:schemeClr>
                </a:solidFill>
                <a:miter lim="800000"/>
                <a:headEnd/>
                <a:tailEnd type="triangle" w="med" len="med"/>
              </a:ln>
              <a:extLst>
                <a:ext uri="{909E8E84-426E-40DD-AFC4-6F175D3DCCD1}">
                  <a14:hiddenFill xmlns:a14="http://schemas.microsoft.com/office/drawing/2010/main">
                    <a:noFill/>
                  </a14:hiddenFill>
                </a:ext>
              </a:extLst>
            </p:spPr>
          </p:cxnSp>
          <p:cxnSp>
            <p:nvCxnSpPr>
              <p:cNvPr id="82" name="AutoShape 159"/>
              <p:cNvCxnSpPr>
                <a:cxnSpLocks noChangeShapeType="1"/>
                <a:stCxn id="79" idx="5"/>
                <a:endCxn id="88" idx="1"/>
              </p:cNvCxnSpPr>
              <p:nvPr/>
            </p:nvCxnSpPr>
            <p:spPr bwMode="auto">
              <a:xfrm flipV="1">
                <a:off x="2378454" y="4109150"/>
                <a:ext cx="212908" cy="1229"/>
              </a:xfrm>
              <a:prstGeom prst="straightConnector1">
                <a:avLst/>
              </a:prstGeom>
              <a:noFill/>
              <a:ln w="38100">
                <a:solidFill>
                  <a:schemeClr val="accent5">
                    <a:lumMod val="50000"/>
                  </a:schemeClr>
                </a:solidFill>
                <a:round/>
                <a:headEnd/>
                <a:tailEnd type="triangle" w="med" len="med"/>
              </a:ln>
              <a:extLst>
                <a:ext uri="{909E8E84-426E-40DD-AFC4-6F175D3DCCD1}">
                  <a14:hiddenFill xmlns:a14="http://schemas.microsoft.com/office/drawing/2010/main">
                    <a:noFill/>
                  </a14:hiddenFill>
                </a:ext>
              </a:extLst>
            </p:spPr>
          </p:cxnSp>
          <p:grpSp>
            <p:nvGrpSpPr>
              <p:cNvPr id="87" name="Group 89"/>
              <p:cNvGrpSpPr>
                <a:grpSpLocks/>
              </p:cNvGrpSpPr>
              <p:nvPr/>
            </p:nvGrpSpPr>
            <p:grpSpPr bwMode="auto">
              <a:xfrm>
                <a:off x="2591363" y="3319144"/>
                <a:ext cx="1165402" cy="2457092"/>
                <a:chOff x="2172" y="1389"/>
                <a:chExt cx="751" cy="776"/>
              </a:xfrm>
            </p:grpSpPr>
            <p:sp>
              <p:nvSpPr>
                <p:cNvPr id="88" name="Rectangle 70"/>
                <p:cNvSpPr>
                  <a:spLocks noChangeArrowheads="1"/>
                </p:cNvSpPr>
                <p:nvPr/>
              </p:nvSpPr>
              <p:spPr bwMode="auto">
                <a:xfrm>
                  <a:off x="2172" y="1540"/>
                  <a:ext cx="751" cy="197"/>
                </a:xfrm>
                <a:prstGeom prst="rect">
                  <a:avLst/>
                </a:prstGeom>
                <a:noFill/>
                <a:ln w="9525">
                  <a:solidFill>
                    <a:schemeClr val="accent5">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ES" altLang="es-PE" sz="1100" b="1" dirty="0" smtClean="0"/>
                    <a:t>GENERACIÓN DE INFORME DE ESTADO</a:t>
                  </a:r>
                  <a:endParaRPr lang="es-ES" altLang="es-PE" sz="1100" b="1" dirty="0"/>
                </a:p>
              </p:txBody>
            </p:sp>
            <p:sp>
              <p:nvSpPr>
                <p:cNvPr id="89" name="Rectangle 71"/>
                <p:cNvSpPr>
                  <a:spLocks noChangeArrowheads="1"/>
                </p:cNvSpPr>
                <p:nvPr/>
              </p:nvSpPr>
              <p:spPr bwMode="auto">
                <a:xfrm>
                  <a:off x="2172" y="1389"/>
                  <a:ext cx="751" cy="151"/>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p>
                  <a:pPr algn="ctr"/>
                  <a:r>
                    <a:rPr lang="es-PE" altLang="es-PE" sz="1000" b="1" dirty="0" smtClean="0">
                      <a:solidFill>
                        <a:schemeClr val="bg1"/>
                      </a:solidFill>
                      <a:latin typeface="Arial" panose="020B0604020202020204" pitchFamily="34" charset="0"/>
                    </a:rPr>
                    <a:t>(3) Analista Funcional</a:t>
                  </a:r>
                  <a:endParaRPr lang="es-ES" altLang="es-PE" sz="1000" b="1" dirty="0">
                    <a:solidFill>
                      <a:schemeClr val="bg1"/>
                    </a:solidFill>
                    <a:latin typeface="Arial" panose="020B0604020202020204" pitchFamily="34" charset="0"/>
                  </a:endParaRPr>
                </a:p>
              </p:txBody>
            </p:sp>
            <p:sp>
              <p:nvSpPr>
                <p:cNvPr id="90" name="Rectangle 72"/>
                <p:cNvSpPr>
                  <a:spLocks noChangeArrowheads="1"/>
                </p:cNvSpPr>
                <p:nvPr/>
              </p:nvSpPr>
              <p:spPr bwMode="auto">
                <a:xfrm>
                  <a:off x="2172" y="1737"/>
                  <a:ext cx="751" cy="428"/>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p>
                  <a:pPr marL="182563" indent="-88900">
                    <a:buFont typeface="Arial" panose="020B0604020202020204" pitchFamily="34" charset="0"/>
                    <a:buChar char="•"/>
                  </a:pPr>
                  <a:r>
                    <a:rPr lang="es-PE" altLang="es-PE" sz="1000" b="1" dirty="0" smtClean="0">
                      <a:solidFill>
                        <a:schemeClr val="bg1"/>
                      </a:solidFill>
                      <a:latin typeface="Arial" panose="020B0604020202020204" pitchFamily="34" charset="0"/>
                    </a:rPr>
                    <a:t>Informe Quincenal</a:t>
                  </a:r>
                </a:p>
                <a:p>
                  <a:pPr marL="182563" indent="-88900">
                    <a:buFont typeface="Arial" panose="020B0604020202020204" pitchFamily="34" charset="0"/>
                    <a:buChar char="•"/>
                  </a:pPr>
                  <a:r>
                    <a:rPr lang="es-ES" altLang="es-PE" sz="1000" b="1" dirty="0" smtClean="0">
                      <a:solidFill>
                        <a:schemeClr val="bg1"/>
                      </a:solidFill>
                      <a:latin typeface="Arial" panose="020B0604020202020204" pitchFamily="34" charset="0"/>
                    </a:rPr>
                    <a:t>Cronograma de Actividades</a:t>
                  </a:r>
                </a:p>
                <a:p>
                  <a:pPr marL="182563" indent="-88900">
                    <a:buFont typeface="Arial" panose="020B0604020202020204" pitchFamily="34" charset="0"/>
                    <a:buChar char="•"/>
                  </a:pPr>
                  <a:r>
                    <a:rPr lang="es-ES" altLang="es-PE" sz="1000" b="1" dirty="0" smtClean="0">
                      <a:solidFill>
                        <a:schemeClr val="bg1"/>
                      </a:solidFill>
                      <a:latin typeface="Arial" panose="020B0604020202020204" pitchFamily="34" charset="0"/>
                    </a:rPr>
                    <a:t>Plan de Proyecto</a:t>
                  </a:r>
                  <a:endParaRPr lang="es-PE" altLang="es-PE" sz="1000" b="1" dirty="0">
                    <a:solidFill>
                      <a:schemeClr val="bg1"/>
                    </a:solidFill>
                    <a:latin typeface="Arial" panose="020B0604020202020204" pitchFamily="34" charset="0"/>
                  </a:endParaRPr>
                </a:p>
              </p:txBody>
            </p:sp>
          </p:grpSp>
          <p:grpSp>
            <p:nvGrpSpPr>
              <p:cNvPr id="91" name="Group 89"/>
              <p:cNvGrpSpPr>
                <a:grpSpLocks/>
              </p:cNvGrpSpPr>
              <p:nvPr/>
            </p:nvGrpSpPr>
            <p:grpSpPr bwMode="auto">
              <a:xfrm>
                <a:off x="3960289" y="3321126"/>
                <a:ext cx="1165402" cy="1580012"/>
                <a:chOff x="2155" y="1389"/>
                <a:chExt cx="751" cy="499"/>
              </a:xfrm>
            </p:grpSpPr>
            <p:sp>
              <p:nvSpPr>
                <p:cNvPr id="92" name="Rectangle 70"/>
                <p:cNvSpPr>
                  <a:spLocks noChangeArrowheads="1"/>
                </p:cNvSpPr>
                <p:nvPr/>
              </p:nvSpPr>
              <p:spPr bwMode="auto">
                <a:xfrm>
                  <a:off x="2155" y="1540"/>
                  <a:ext cx="751" cy="197"/>
                </a:xfrm>
                <a:prstGeom prst="rect">
                  <a:avLst/>
                </a:prstGeom>
                <a:noFill/>
                <a:ln w="9525">
                  <a:solidFill>
                    <a:schemeClr val="accent5">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ES" altLang="es-PE" sz="1000" b="1" dirty="0" smtClean="0"/>
                    <a:t>REVISIÓN DE INFORMES DE ESTADO</a:t>
                  </a:r>
                  <a:endParaRPr lang="es-ES" altLang="es-PE" sz="1000" b="1" dirty="0"/>
                </a:p>
              </p:txBody>
            </p:sp>
            <p:sp>
              <p:nvSpPr>
                <p:cNvPr id="93" name="Rectangle 71"/>
                <p:cNvSpPr>
                  <a:spLocks noChangeArrowheads="1"/>
                </p:cNvSpPr>
                <p:nvPr/>
              </p:nvSpPr>
              <p:spPr bwMode="auto">
                <a:xfrm>
                  <a:off x="2155" y="1389"/>
                  <a:ext cx="751" cy="151"/>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p>
                  <a:pPr algn="ctr"/>
                  <a:r>
                    <a:rPr lang="es-PE" altLang="es-PE" sz="1000" b="1" dirty="0" smtClean="0">
                      <a:solidFill>
                        <a:schemeClr val="bg1"/>
                      </a:solidFill>
                      <a:latin typeface="Arial" panose="020B0604020202020204" pitchFamily="34" charset="0"/>
                    </a:rPr>
                    <a:t>(4) Jefe de Proyecto</a:t>
                  </a:r>
                  <a:endParaRPr lang="es-ES" altLang="es-PE" sz="1000" b="1" dirty="0">
                    <a:solidFill>
                      <a:schemeClr val="bg1"/>
                    </a:solidFill>
                    <a:latin typeface="Arial" panose="020B0604020202020204" pitchFamily="34" charset="0"/>
                  </a:endParaRPr>
                </a:p>
              </p:txBody>
            </p:sp>
            <p:sp>
              <p:nvSpPr>
                <p:cNvPr id="94" name="Rectangle 72"/>
                <p:cNvSpPr>
                  <a:spLocks noChangeArrowheads="1"/>
                </p:cNvSpPr>
                <p:nvPr/>
              </p:nvSpPr>
              <p:spPr bwMode="auto">
                <a:xfrm>
                  <a:off x="2155" y="1737"/>
                  <a:ext cx="751" cy="151"/>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p>
                  <a:pPr algn="ctr"/>
                  <a:r>
                    <a:rPr lang="es-ES" altLang="es-PE" sz="1000" b="1" dirty="0" smtClean="0">
                      <a:solidFill>
                        <a:schemeClr val="bg1"/>
                      </a:solidFill>
                      <a:latin typeface="Arial" panose="020B0604020202020204" pitchFamily="34" charset="0"/>
                    </a:rPr>
                    <a:t>Artefactos de gestión</a:t>
                  </a:r>
                  <a:endParaRPr lang="es-PE" altLang="es-PE" sz="1000" b="1" dirty="0">
                    <a:solidFill>
                      <a:schemeClr val="bg1"/>
                    </a:solidFill>
                    <a:latin typeface="Arial" panose="020B0604020202020204" pitchFamily="34" charset="0"/>
                  </a:endParaRPr>
                </a:p>
              </p:txBody>
            </p:sp>
          </p:grpSp>
          <p:cxnSp>
            <p:nvCxnSpPr>
              <p:cNvPr id="95" name="AutoShape 103"/>
              <p:cNvCxnSpPr>
                <a:cxnSpLocks noChangeShapeType="1"/>
                <a:stCxn id="88" idx="3"/>
                <a:endCxn id="92" idx="1"/>
              </p:cNvCxnSpPr>
              <p:nvPr/>
            </p:nvCxnSpPr>
            <p:spPr bwMode="auto">
              <a:xfrm>
                <a:off x="3756765" y="4109150"/>
                <a:ext cx="203525" cy="1982"/>
              </a:xfrm>
              <a:prstGeom prst="straightConnector1">
                <a:avLst/>
              </a:prstGeom>
              <a:noFill/>
              <a:ln w="38100">
                <a:solidFill>
                  <a:schemeClr val="accent5">
                    <a:lumMod val="50000"/>
                  </a:schemeClr>
                </a:solidFill>
                <a:round/>
                <a:headEnd/>
                <a:tailEnd type="triangle" w="med" len="med"/>
              </a:ln>
              <a:extLst>
                <a:ext uri="{909E8E84-426E-40DD-AFC4-6F175D3DCCD1}">
                  <a14:hiddenFill xmlns:a14="http://schemas.microsoft.com/office/drawing/2010/main">
                    <a:noFill/>
                  </a14:hiddenFill>
                </a:ext>
              </a:extLst>
            </p:spPr>
          </p:cxnSp>
          <p:grpSp>
            <p:nvGrpSpPr>
              <p:cNvPr id="98" name="Group 89"/>
              <p:cNvGrpSpPr>
                <a:grpSpLocks/>
              </p:cNvGrpSpPr>
              <p:nvPr/>
            </p:nvGrpSpPr>
            <p:grpSpPr bwMode="auto">
              <a:xfrm>
                <a:off x="5818877" y="3332136"/>
                <a:ext cx="1165402" cy="1580012"/>
                <a:chOff x="2100" y="1389"/>
                <a:chExt cx="751" cy="499"/>
              </a:xfrm>
            </p:grpSpPr>
            <p:sp>
              <p:nvSpPr>
                <p:cNvPr id="99" name="Rectangle 70"/>
                <p:cNvSpPr>
                  <a:spLocks noChangeArrowheads="1"/>
                </p:cNvSpPr>
                <p:nvPr/>
              </p:nvSpPr>
              <p:spPr bwMode="auto">
                <a:xfrm>
                  <a:off x="2100" y="1540"/>
                  <a:ext cx="751" cy="197"/>
                </a:xfrm>
                <a:prstGeom prst="rect">
                  <a:avLst/>
                </a:prstGeom>
                <a:noFill/>
                <a:ln w="9525">
                  <a:solidFill>
                    <a:schemeClr val="accent5">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ES" altLang="es-PE" sz="1000" b="1" dirty="0" smtClean="0"/>
                    <a:t>COMITÉ OPERATIVO</a:t>
                  </a:r>
                  <a:endParaRPr lang="es-ES" altLang="es-PE" sz="1000" b="1" dirty="0"/>
                </a:p>
              </p:txBody>
            </p:sp>
            <p:sp>
              <p:nvSpPr>
                <p:cNvPr id="101" name="Rectangle 71"/>
                <p:cNvSpPr>
                  <a:spLocks noChangeArrowheads="1"/>
                </p:cNvSpPr>
                <p:nvPr/>
              </p:nvSpPr>
              <p:spPr bwMode="auto">
                <a:xfrm>
                  <a:off x="2100" y="1389"/>
                  <a:ext cx="751" cy="151"/>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p>
                  <a:pPr algn="ctr"/>
                  <a:r>
                    <a:rPr lang="es-PE" altLang="es-PE" sz="1000" b="1" dirty="0" smtClean="0">
                      <a:solidFill>
                        <a:schemeClr val="bg1"/>
                      </a:solidFill>
                      <a:latin typeface="Arial" panose="020B0604020202020204" pitchFamily="34" charset="0"/>
                    </a:rPr>
                    <a:t>(5) Jefe de Proyecto</a:t>
                  </a:r>
                  <a:endParaRPr lang="es-ES" altLang="es-PE" sz="1000" b="1" dirty="0">
                    <a:solidFill>
                      <a:schemeClr val="bg1"/>
                    </a:solidFill>
                    <a:latin typeface="Arial" panose="020B0604020202020204" pitchFamily="34" charset="0"/>
                  </a:endParaRPr>
                </a:p>
              </p:txBody>
            </p:sp>
            <p:sp>
              <p:nvSpPr>
                <p:cNvPr id="102" name="Rectangle 72"/>
                <p:cNvSpPr>
                  <a:spLocks noChangeArrowheads="1"/>
                </p:cNvSpPr>
                <p:nvPr/>
              </p:nvSpPr>
              <p:spPr bwMode="auto">
                <a:xfrm>
                  <a:off x="2100" y="1737"/>
                  <a:ext cx="751" cy="151"/>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p>
                  <a:pPr algn="ctr"/>
                  <a:r>
                    <a:rPr lang="es-ES" altLang="es-PE" sz="1000" b="1" dirty="0" smtClean="0">
                      <a:solidFill>
                        <a:schemeClr val="bg1"/>
                      </a:solidFill>
                      <a:latin typeface="Arial" panose="020B0604020202020204" pitchFamily="34" charset="0"/>
                    </a:rPr>
                    <a:t>Artefactos de gestión</a:t>
                  </a:r>
                  <a:endParaRPr lang="es-PE" altLang="es-PE" sz="1000" b="1" dirty="0">
                    <a:solidFill>
                      <a:schemeClr val="bg1"/>
                    </a:solidFill>
                    <a:latin typeface="Arial" panose="020B0604020202020204" pitchFamily="34" charset="0"/>
                  </a:endParaRPr>
                </a:p>
              </p:txBody>
            </p:sp>
          </p:grpSp>
          <p:grpSp>
            <p:nvGrpSpPr>
              <p:cNvPr id="104" name="Group 89"/>
              <p:cNvGrpSpPr>
                <a:grpSpLocks/>
              </p:cNvGrpSpPr>
              <p:nvPr/>
            </p:nvGrpSpPr>
            <p:grpSpPr bwMode="auto">
              <a:xfrm>
                <a:off x="5832134" y="5183380"/>
                <a:ext cx="1165402" cy="1580012"/>
                <a:chOff x="2093" y="1389"/>
                <a:chExt cx="751" cy="499"/>
              </a:xfrm>
            </p:grpSpPr>
            <p:sp>
              <p:nvSpPr>
                <p:cNvPr id="105" name="Rectangle 70"/>
                <p:cNvSpPr>
                  <a:spLocks noChangeArrowheads="1"/>
                </p:cNvSpPr>
                <p:nvPr/>
              </p:nvSpPr>
              <p:spPr bwMode="auto">
                <a:xfrm>
                  <a:off x="2093" y="1540"/>
                  <a:ext cx="751" cy="197"/>
                </a:xfrm>
                <a:prstGeom prst="rect">
                  <a:avLst/>
                </a:prstGeom>
                <a:noFill/>
                <a:ln w="9525">
                  <a:solidFill>
                    <a:schemeClr val="accent5">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ES" altLang="es-PE" sz="1100" b="1" dirty="0" smtClean="0"/>
                    <a:t>COMITÉ OPERATIVO</a:t>
                  </a:r>
                  <a:endParaRPr lang="es-ES" altLang="es-PE" sz="1100" b="1" dirty="0"/>
                </a:p>
              </p:txBody>
            </p:sp>
            <p:sp>
              <p:nvSpPr>
                <p:cNvPr id="106" name="Rectangle 71"/>
                <p:cNvSpPr>
                  <a:spLocks noChangeArrowheads="1"/>
                </p:cNvSpPr>
                <p:nvPr/>
              </p:nvSpPr>
              <p:spPr bwMode="auto">
                <a:xfrm>
                  <a:off x="2093" y="1389"/>
                  <a:ext cx="751" cy="151"/>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p>
                  <a:pPr algn="ctr"/>
                  <a:r>
                    <a:rPr lang="es-PE" altLang="es-PE" sz="1000" b="1" dirty="0" smtClean="0">
                      <a:solidFill>
                        <a:schemeClr val="bg1"/>
                      </a:solidFill>
                      <a:latin typeface="Arial" panose="020B0604020202020204" pitchFamily="34" charset="0"/>
                    </a:rPr>
                    <a:t>(6) Analista Funcional</a:t>
                  </a:r>
                  <a:endParaRPr lang="es-ES" altLang="es-PE" sz="1000" b="1" dirty="0">
                    <a:solidFill>
                      <a:schemeClr val="bg1"/>
                    </a:solidFill>
                    <a:latin typeface="Arial" panose="020B0604020202020204" pitchFamily="34" charset="0"/>
                  </a:endParaRPr>
                </a:p>
              </p:txBody>
            </p:sp>
            <p:sp>
              <p:nvSpPr>
                <p:cNvPr id="107" name="Rectangle 72"/>
                <p:cNvSpPr>
                  <a:spLocks noChangeArrowheads="1"/>
                </p:cNvSpPr>
                <p:nvPr/>
              </p:nvSpPr>
              <p:spPr bwMode="auto">
                <a:xfrm>
                  <a:off x="2093" y="1737"/>
                  <a:ext cx="751" cy="151"/>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p>
                  <a:pPr algn="ctr"/>
                  <a:r>
                    <a:rPr lang="es-ES" altLang="es-PE" sz="1200" b="1" dirty="0" smtClean="0">
                      <a:solidFill>
                        <a:schemeClr val="bg1"/>
                      </a:solidFill>
                      <a:latin typeface="Arial" panose="020B0604020202020204" pitchFamily="34" charset="0"/>
                    </a:rPr>
                    <a:t>Acta de Reunión</a:t>
                  </a:r>
                  <a:endParaRPr lang="es-PE" altLang="es-PE" sz="1200" b="1" dirty="0">
                    <a:solidFill>
                      <a:schemeClr val="bg1"/>
                    </a:solidFill>
                    <a:latin typeface="Arial" panose="020B0604020202020204" pitchFamily="34" charset="0"/>
                  </a:endParaRPr>
                </a:p>
              </p:txBody>
            </p:sp>
          </p:grpSp>
          <p:cxnSp>
            <p:nvCxnSpPr>
              <p:cNvPr id="108" name="AutoShape 197"/>
              <p:cNvCxnSpPr>
                <a:cxnSpLocks noChangeShapeType="1"/>
                <a:stCxn id="215" idx="4"/>
                <a:endCxn id="105" idx="1"/>
              </p:cNvCxnSpPr>
              <p:nvPr/>
            </p:nvCxnSpPr>
            <p:spPr bwMode="auto">
              <a:xfrm rot="10800000" flipH="1" flipV="1">
                <a:off x="5576048" y="4372724"/>
                <a:ext cx="256086" cy="1600662"/>
              </a:xfrm>
              <a:prstGeom prst="bentConnector3">
                <a:avLst>
                  <a:gd name="adj1" fmla="val -3957"/>
                </a:avLst>
              </a:prstGeom>
              <a:noFill/>
              <a:ln w="38100">
                <a:solidFill>
                  <a:schemeClr val="accent5">
                    <a:lumMod val="50000"/>
                  </a:schemeClr>
                </a:solidFill>
                <a:miter lim="800000"/>
                <a:headEnd/>
                <a:tailEnd type="triangle" w="med" len="med"/>
              </a:ln>
              <a:extLst>
                <a:ext uri="{909E8E84-426E-40DD-AFC4-6F175D3DCCD1}">
                  <a14:hiddenFill xmlns:a14="http://schemas.microsoft.com/office/drawing/2010/main">
                    <a:noFill/>
                  </a14:hiddenFill>
                </a:ext>
              </a:extLst>
            </p:spPr>
          </p:cxnSp>
          <p:grpSp>
            <p:nvGrpSpPr>
              <p:cNvPr id="111" name="Group 89"/>
              <p:cNvGrpSpPr>
                <a:grpSpLocks/>
              </p:cNvGrpSpPr>
              <p:nvPr/>
            </p:nvGrpSpPr>
            <p:grpSpPr bwMode="auto">
              <a:xfrm>
                <a:off x="3946597" y="1646925"/>
                <a:ext cx="1165402" cy="1580012"/>
                <a:chOff x="2138" y="1389"/>
                <a:chExt cx="751" cy="499"/>
              </a:xfrm>
            </p:grpSpPr>
            <p:sp>
              <p:nvSpPr>
                <p:cNvPr id="112" name="Rectangle 70"/>
                <p:cNvSpPr>
                  <a:spLocks noChangeArrowheads="1"/>
                </p:cNvSpPr>
                <p:nvPr/>
              </p:nvSpPr>
              <p:spPr bwMode="auto">
                <a:xfrm>
                  <a:off x="2138" y="1540"/>
                  <a:ext cx="751" cy="197"/>
                </a:xfrm>
                <a:prstGeom prst="rect">
                  <a:avLst/>
                </a:prstGeom>
                <a:noFill/>
                <a:ln w="9525">
                  <a:solidFill>
                    <a:schemeClr val="accent5">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ES" altLang="es-PE" sz="1000" b="1" dirty="0" smtClean="0"/>
                    <a:t>ASIGNAR TRABAJO</a:t>
                  </a:r>
                  <a:endParaRPr lang="es-ES" altLang="es-PE" sz="1000" b="1" dirty="0"/>
                </a:p>
              </p:txBody>
            </p:sp>
            <p:sp>
              <p:nvSpPr>
                <p:cNvPr id="113" name="Rectangle 71"/>
                <p:cNvSpPr>
                  <a:spLocks noChangeArrowheads="1"/>
                </p:cNvSpPr>
                <p:nvPr/>
              </p:nvSpPr>
              <p:spPr bwMode="auto">
                <a:xfrm>
                  <a:off x="2138" y="1389"/>
                  <a:ext cx="751" cy="151"/>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p>
                  <a:pPr algn="ctr"/>
                  <a:r>
                    <a:rPr lang="es-PE" altLang="es-PE" sz="1000" b="1" dirty="0" smtClean="0">
                      <a:solidFill>
                        <a:schemeClr val="bg1"/>
                      </a:solidFill>
                      <a:latin typeface="Arial" panose="020B0604020202020204" pitchFamily="34" charset="0"/>
                    </a:rPr>
                    <a:t>(1) Jefe de Proyecto</a:t>
                  </a:r>
                  <a:endParaRPr lang="es-ES" altLang="es-PE" sz="1000" b="1" dirty="0">
                    <a:solidFill>
                      <a:schemeClr val="bg1"/>
                    </a:solidFill>
                    <a:latin typeface="Arial" panose="020B0604020202020204" pitchFamily="34" charset="0"/>
                  </a:endParaRPr>
                </a:p>
              </p:txBody>
            </p:sp>
            <p:sp>
              <p:nvSpPr>
                <p:cNvPr id="114" name="Rectangle 72"/>
                <p:cNvSpPr>
                  <a:spLocks noChangeArrowheads="1"/>
                </p:cNvSpPr>
                <p:nvPr/>
              </p:nvSpPr>
              <p:spPr bwMode="auto">
                <a:xfrm>
                  <a:off x="2138" y="1737"/>
                  <a:ext cx="751" cy="151"/>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p>
                  <a:pPr algn="ctr"/>
                  <a:r>
                    <a:rPr lang="es-ES" altLang="es-PE" sz="1000" b="1" dirty="0" smtClean="0">
                      <a:solidFill>
                        <a:schemeClr val="bg1"/>
                      </a:solidFill>
                      <a:latin typeface="Arial" panose="020B0604020202020204" pitchFamily="34" charset="0"/>
                    </a:rPr>
                    <a:t>Informe Quincenal</a:t>
                  </a:r>
                  <a:endParaRPr lang="es-PE" altLang="es-PE" sz="1000" b="1" dirty="0">
                    <a:solidFill>
                      <a:schemeClr val="bg1"/>
                    </a:solidFill>
                    <a:latin typeface="Arial" panose="020B0604020202020204" pitchFamily="34" charset="0"/>
                  </a:endParaRPr>
                </a:p>
              </p:txBody>
            </p:sp>
          </p:grpSp>
          <p:grpSp>
            <p:nvGrpSpPr>
              <p:cNvPr id="115" name="Group 89"/>
              <p:cNvGrpSpPr>
                <a:grpSpLocks/>
              </p:cNvGrpSpPr>
              <p:nvPr/>
            </p:nvGrpSpPr>
            <p:grpSpPr bwMode="auto">
              <a:xfrm>
                <a:off x="5819430" y="1640867"/>
                <a:ext cx="1165402" cy="1580012"/>
                <a:chOff x="2084" y="1389"/>
                <a:chExt cx="751" cy="499"/>
              </a:xfrm>
            </p:grpSpPr>
            <p:sp>
              <p:nvSpPr>
                <p:cNvPr id="116" name="Rectangle 70"/>
                <p:cNvSpPr>
                  <a:spLocks noChangeArrowheads="1"/>
                </p:cNvSpPr>
                <p:nvPr/>
              </p:nvSpPr>
              <p:spPr bwMode="auto">
                <a:xfrm>
                  <a:off x="2084" y="1540"/>
                  <a:ext cx="751" cy="197"/>
                </a:xfrm>
                <a:prstGeom prst="rect">
                  <a:avLst/>
                </a:prstGeom>
                <a:noFill/>
                <a:ln w="9525">
                  <a:solidFill>
                    <a:schemeClr val="accent5">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ES" altLang="es-PE" sz="1000" b="1" dirty="0" smtClean="0"/>
                    <a:t>EJECUTAR TRABAJO ASIGNADO</a:t>
                  </a:r>
                  <a:endParaRPr lang="es-ES" altLang="es-PE" sz="1000" b="1" dirty="0"/>
                </a:p>
              </p:txBody>
            </p:sp>
            <p:sp>
              <p:nvSpPr>
                <p:cNvPr id="117" name="Rectangle 71"/>
                <p:cNvSpPr>
                  <a:spLocks noChangeArrowheads="1"/>
                </p:cNvSpPr>
                <p:nvPr/>
              </p:nvSpPr>
              <p:spPr bwMode="auto">
                <a:xfrm>
                  <a:off x="2084" y="1389"/>
                  <a:ext cx="751" cy="151"/>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p>
                  <a:pPr algn="ctr"/>
                  <a:r>
                    <a:rPr lang="es-PE" altLang="es-PE" sz="1000" b="1" dirty="0" smtClean="0">
                      <a:solidFill>
                        <a:schemeClr val="bg1"/>
                      </a:solidFill>
                      <a:latin typeface="Arial" panose="020B0604020202020204" pitchFamily="34" charset="0"/>
                    </a:rPr>
                    <a:t>(2) Equipo de Trabajo</a:t>
                  </a:r>
                  <a:endParaRPr lang="es-ES" altLang="es-PE" sz="1000" b="1" dirty="0">
                    <a:solidFill>
                      <a:schemeClr val="bg1"/>
                    </a:solidFill>
                    <a:latin typeface="Arial" panose="020B0604020202020204" pitchFamily="34" charset="0"/>
                  </a:endParaRPr>
                </a:p>
              </p:txBody>
            </p:sp>
            <p:sp>
              <p:nvSpPr>
                <p:cNvPr id="118" name="Rectangle 72"/>
                <p:cNvSpPr>
                  <a:spLocks noChangeArrowheads="1"/>
                </p:cNvSpPr>
                <p:nvPr/>
              </p:nvSpPr>
              <p:spPr bwMode="auto">
                <a:xfrm>
                  <a:off x="2084" y="1737"/>
                  <a:ext cx="751" cy="151"/>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p>
                  <a:pPr algn="ctr"/>
                  <a:r>
                    <a:rPr lang="es-ES" altLang="es-PE" sz="1000" b="1" dirty="0" smtClean="0">
                      <a:solidFill>
                        <a:schemeClr val="bg1"/>
                      </a:solidFill>
                      <a:latin typeface="Arial" panose="020B0604020202020204" pitchFamily="34" charset="0"/>
                    </a:rPr>
                    <a:t>Informe Quincenal</a:t>
                  </a:r>
                  <a:endParaRPr lang="es-PE" altLang="es-PE" sz="1000" b="1" dirty="0">
                    <a:solidFill>
                      <a:schemeClr val="bg1"/>
                    </a:solidFill>
                    <a:latin typeface="Arial" panose="020B0604020202020204" pitchFamily="34" charset="0"/>
                  </a:endParaRPr>
                </a:p>
              </p:txBody>
            </p:sp>
          </p:grpSp>
          <p:cxnSp>
            <p:nvCxnSpPr>
              <p:cNvPr id="119" name="AutoShape 197"/>
              <p:cNvCxnSpPr>
                <a:cxnSpLocks noChangeShapeType="1"/>
                <a:stCxn id="79" idx="0"/>
                <a:endCxn id="112" idx="1"/>
              </p:cNvCxnSpPr>
              <p:nvPr/>
            </p:nvCxnSpPr>
            <p:spPr bwMode="auto">
              <a:xfrm flipV="1">
                <a:off x="2385215" y="2436931"/>
                <a:ext cx="1561383" cy="1418722"/>
              </a:xfrm>
              <a:prstGeom prst="bentConnector3">
                <a:avLst>
                  <a:gd name="adj1" fmla="val -1127"/>
                </a:avLst>
              </a:prstGeom>
              <a:noFill/>
              <a:ln w="38100">
                <a:solidFill>
                  <a:schemeClr val="accent5">
                    <a:lumMod val="50000"/>
                  </a:schemeClr>
                </a:solidFill>
                <a:miter lim="800000"/>
                <a:headEnd/>
                <a:tailEnd type="triangle" w="med" len="med"/>
              </a:ln>
              <a:extLst>
                <a:ext uri="{909E8E84-426E-40DD-AFC4-6F175D3DCCD1}">
                  <a14:hiddenFill xmlns:a14="http://schemas.microsoft.com/office/drawing/2010/main">
                    <a:noFill/>
                  </a14:hiddenFill>
                </a:ext>
              </a:extLst>
            </p:spPr>
          </p:cxnSp>
          <p:cxnSp>
            <p:nvCxnSpPr>
              <p:cNvPr id="123" name="AutoShape 197"/>
              <p:cNvCxnSpPr>
                <a:cxnSpLocks noChangeShapeType="1"/>
                <a:stCxn id="79" idx="4"/>
              </p:cNvCxnSpPr>
              <p:nvPr/>
            </p:nvCxnSpPr>
            <p:spPr bwMode="auto">
              <a:xfrm rot="10800000" flipH="1" flipV="1">
                <a:off x="2371693" y="4365104"/>
                <a:ext cx="1695946" cy="2662214"/>
              </a:xfrm>
              <a:prstGeom prst="bentConnector3">
                <a:avLst>
                  <a:gd name="adj1" fmla="val -116"/>
                </a:avLst>
              </a:prstGeom>
              <a:noFill/>
              <a:ln w="38100">
                <a:solidFill>
                  <a:schemeClr val="accent5">
                    <a:lumMod val="50000"/>
                  </a:schemeClr>
                </a:solidFill>
                <a:miter lim="800000"/>
                <a:headEnd/>
                <a:tailEnd type="triangle" w="med" len="med"/>
              </a:ln>
              <a:extLst>
                <a:ext uri="{909E8E84-426E-40DD-AFC4-6F175D3DCCD1}">
                  <a14:hiddenFill xmlns:a14="http://schemas.microsoft.com/office/drawing/2010/main">
                    <a:noFill/>
                  </a14:hiddenFill>
                </a:ext>
              </a:extLst>
            </p:spPr>
          </p:cxnSp>
          <p:grpSp>
            <p:nvGrpSpPr>
              <p:cNvPr id="124" name="Group 89"/>
              <p:cNvGrpSpPr>
                <a:grpSpLocks/>
              </p:cNvGrpSpPr>
              <p:nvPr/>
            </p:nvGrpSpPr>
            <p:grpSpPr bwMode="auto">
              <a:xfrm>
                <a:off x="4067639" y="6237314"/>
                <a:ext cx="1413392" cy="1580012"/>
                <a:chOff x="2216" y="1389"/>
                <a:chExt cx="751" cy="499"/>
              </a:xfrm>
            </p:grpSpPr>
            <p:sp>
              <p:nvSpPr>
                <p:cNvPr id="125" name="Rectangle 70"/>
                <p:cNvSpPr>
                  <a:spLocks noChangeArrowheads="1"/>
                </p:cNvSpPr>
                <p:nvPr/>
              </p:nvSpPr>
              <p:spPr bwMode="auto">
                <a:xfrm>
                  <a:off x="2216" y="1540"/>
                  <a:ext cx="751" cy="197"/>
                </a:xfrm>
                <a:prstGeom prst="rect">
                  <a:avLst/>
                </a:prstGeom>
                <a:noFill/>
                <a:ln w="9525">
                  <a:solidFill>
                    <a:schemeClr val="accent5">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ES" altLang="es-PE" sz="1000" b="1" dirty="0" smtClean="0"/>
                    <a:t>PROCESAR CAMBIOS AL PROYECTO</a:t>
                  </a:r>
                  <a:endParaRPr lang="es-ES" altLang="es-PE" sz="1000" b="1" dirty="0"/>
                </a:p>
              </p:txBody>
            </p:sp>
            <p:sp>
              <p:nvSpPr>
                <p:cNvPr id="126" name="Rectangle 71"/>
                <p:cNvSpPr>
                  <a:spLocks noChangeArrowheads="1"/>
                </p:cNvSpPr>
                <p:nvPr/>
              </p:nvSpPr>
              <p:spPr bwMode="auto">
                <a:xfrm>
                  <a:off x="2216" y="1389"/>
                  <a:ext cx="751" cy="151"/>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p>
                  <a:pPr algn="ctr"/>
                  <a:r>
                    <a:rPr lang="es-PE" altLang="es-PE" sz="1000" b="1" dirty="0" smtClean="0">
                      <a:solidFill>
                        <a:schemeClr val="bg1"/>
                      </a:solidFill>
                      <a:latin typeface="Arial" panose="020B0604020202020204" pitchFamily="34" charset="0"/>
                    </a:rPr>
                    <a:t>(9) Jefe de Proyecto</a:t>
                  </a:r>
                  <a:endParaRPr lang="es-ES" altLang="es-PE" sz="1000" b="1" dirty="0">
                    <a:solidFill>
                      <a:schemeClr val="bg1"/>
                    </a:solidFill>
                    <a:latin typeface="Arial" panose="020B0604020202020204" pitchFamily="34" charset="0"/>
                  </a:endParaRPr>
                </a:p>
              </p:txBody>
            </p:sp>
            <p:sp>
              <p:nvSpPr>
                <p:cNvPr id="127" name="Rectangle 72"/>
                <p:cNvSpPr>
                  <a:spLocks noChangeArrowheads="1"/>
                </p:cNvSpPr>
                <p:nvPr/>
              </p:nvSpPr>
              <p:spPr bwMode="auto">
                <a:xfrm>
                  <a:off x="2216" y="1737"/>
                  <a:ext cx="751" cy="151"/>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p>
                  <a:pPr algn="ctr"/>
                  <a:r>
                    <a:rPr lang="es-ES" altLang="es-PE" sz="1000" b="1" dirty="0" smtClean="0">
                      <a:solidFill>
                        <a:schemeClr val="bg1"/>
                      </a:solidFill>
                      <a:latin typeface="Arial" panose="020B0604020202020204" pitchFamily="34" charset="0"/>
                    </a:rPr>
                    <a:t>Plan de Gestión del Proyecto</a:t>
                  </a:r>
                  <a:endParaRPr lang="es-PE" altLang="es-PE" sz="1000" b="1" dirty="0">
                    <a:solidFill>
                      <a:schemeClr val="bg1"/>
                    </a:solidFill>
                    <a:latin typeface="Arial" panose="020B0604020202020204" pitchFamily="34" charset="0"/>
                  </a:endParaRPr>
                </a:p>
              </p:txBody>
            </p:sp>
          </p:grpSp>
          <p:grpSp>
            <p:nvGrpSpPr>
              <p:cNvPr id="134" name="Group 89"/>
              <p:cNvGrpSpPr>
                <a:grpSpLocks/>
              </p:cNvGrpSpPr>
              <p:nvPr/>
            </p:nvGrpSpPr>
            <p:grpSpPr bwMode="auto">
              <a:xfrm>
                <a:off x="7402451" y="3332136"/>
                <a:ext cx="1165402" cy="1580012"/>
                <a:chOff x="2125" y="1389"/>
                <a:chExt cx="751" cy="499"/>
              </a:xfrm>
            </p:grpSpPr>
            <p:sp>
              <p:nvSpPr>
                <p:cNvPr id="135" name="Rectangle 70"/>
                <p:cNvSpPr>
                  <a:spLocks noChangeArrowheads="1"/>
                </p:cNvSpPr>
                <p:nvPr/>
              </p:nvSpPr>
              <p:spPr bwMode="auto">
                <a:xfrm>
                  <a:off x="2125" y="1540"/>
                  <a:ext cx="751" cy="197"/>
                </a:xfrm>
                <a:prstGeom prst="rect">
                  <a:avLst/>
                </a:prstGeom>
                <a:noFill/>
                <a:ln w="9525">
                  <a:solidFill>
                    <a:schemeClr val="accent5">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ES" altLang="es-PE" sz="1000" b="1" dirty="0" smtClean="0"/>
                    <a:t>SEGUIMIENTO DEL SERVICIO</a:t>
                  </a:r>
                  <a:endParaRPr lang="es-ES" altLang="es-PE" sz="1000" b="1" dirty="0"/>
                </a:p>
              </p:txBody>
            </p:sp>
            <p:sp>
              <p:nvSpPr>
                <p:cNvPr id="136" name="Rectangle 71"/>
                <p:cNvSpPr>
                  <a:spLocks noChangeArrowheads="1"/>
                </p:cNvSpPr>
                <p:nvPr/>
              </p:nvSpPr>
              <p:spPr bwMode="auto">
                <a:xfrm>
                  <a:off x="2125" y="1389"/>
                  <a:ext cx="751" cy="151"/>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p>
                  <a:pPr algn="ctr"/>
                  <a:r>
                    <a:rPr lang="es-PE" altLang="es-PE" sz="1000" b="1" dirty="0" smtClean="0">
                      <a:solidFill>
                        <a:schemeClr val="bg1"/>
                      </a:solidFill>
                      <a:latin typeface="Arial" panose="020B0604020202020204" pitchFamily="34" charset="0"/>
                    </a:rPr>
                    <a:t>(7) Analista de Calidad</a:t>
                  </a:r>
                  <a:endParaRPr lang="es-ES" altLang="es-PE" sz="1000" b="1" dirty="0">
                    <a:solidFill>
                      <a:schemeClr val="bg1"/>
                    </a:solidFill>
                    <a:latin typeface="Arial" panose="020B0604020202020204" pitchFamily="34" charset="0"/>
                  </a:endParaRPr>
                </a:p>
              </p:txBody>
            </p:sp>
            <p:sp>
              <p:nvSpPr>
                <p:cNvPr id="137" name="Rectangle 72"/>
                <p:cNvSpPr>
                  <a:spLocks noChangeArrowheads="1"/>
                </p:cNvSpPr>
                <p:nvPr/>
              </p:nvSpPr>
              <p:spPr bwMode="auto">
                <a:xfrm>
                  <a:off x="2125" y="1737"/>
                  <a:ext cx="751" cy="151"/>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p>
                  <a:pPr algn="ctr"/>
                  <a:r>
                    <a:rPr lang="es-ES" altLang="es-PE" sz="1000" b="1" dirty="0" smtClean="0">
                      <a:solidFill>
                        <a:schemeClr val="bg1"/>
                      </a:solidFill>
                      <a:latin typeface="Arial" panose="020B0604020202020204" pitchFamily="34" charset="0"/>
                    </a:rPr>
                    <a:t>Acta de Reunión</a:t>
                  </a:r>
                  <a:endParaRPr lang="es-PE" altLang="es-PE" sz="1000" b="1" dirty="0">
                    <a:solidFill>
                      <a:schemeClr val="bg1"/>
                    </a:solidFill>
                    <a:latin typeface="Arial" panose="020B0604020202020204" pitchFamily="34" charset="0"/>
                  </a:endParaRPr>
                </a:p>
              </p:txBody>
            </p:sp>
          </p:grpSp>
          <p:grpSp>
            <p:nvGrpSpPr>
              <p:cNvPr id="138" name="Group 89"/>
              <p:cNvGrpSpPr>
                <a:grpSpLocks/>
              </p:cNvGrpSpPr>
              <p:nvPr/>
            </p:nvGrpSpPr>
            <p:grpSpPr bwMode="auto">
              <a:xfrm>
                <a:off x="7416595" y="5177527"/>
                <a:ext cx="1165402" cy="1580012"/>
                <a:chOff x="2123" y="1380"/>
                <a:chExt cx="751" cy="499"/>
              </a:xfrm>
            </p:grpSpPr>
            <p:sp>
              <p:nvSpPr>
                <p:cNvPr id="139" name="Rectangle 70"/>
                <p:cNvSpPr>
                  <a:spLocks noChangeArrowheads="1"/>
                </p:cNvSpPr>
                <p:nvPr/>
              </p:nvSpPr>
              <p:spPr bwMode="auto">
                <a:xfrm>
                  <a:off x="2123" y="1531"/>
                  <a:ext cx="751" cy="197"/>
                </a:xfrm>
                <a:prstGeom prst="rect">
                  <a:avLst/>
                </a:prstGeom>
                <a:noFill/>
                <a:ln w="9525">
                  <a:solidFill>
                    <a:schemeClr val="accent5">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ES" altLang="es-PE" sz="1000" b="1" dirty="0" smtClean="0"/>
                    <a:t>REUNIÓN INTERNA</a:t>
                  </a:r>
                  <a:endParaRPr lang="es-ES" altLang="es-PE" sz="1000" b="1" dirty="0"/>
                </a:p>
              </p:txBody>
            </p:sp>
            <p:sp>
              <p:nvSpPr>
                <p:cNvPr id="140" name="Rectangle 71"/>
                <p:cNvSpPr>
                  <a:spLocks noChangeArrowheads="1"/>
                </p:cNvSpPr>
                <p:nvPr/>
              </p:nvSpPr>
              <p:spPr bwMode="auto">
                <a:xfrm>
                  <a:off x="2123" y="1380"/>
                  <a:ext cx="751" cy="151"/>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p>
                  <a:pPr algn="ctr"/>
                  <a:r>
                    <a:rPr lang="es-PE" altLang="es-PE" sz="1000" b="1" dirty="0" smtClean="0">
                      <a:solidFill>
                        <a:schemeClr val="bg1"/>
                      </a:solidFill>
                      <a:latin typeface="Arial" panose="020B0604020202020204" pitchFamily="34" charset="0"/>
                    </a:rPr>
                    <a:t>(8) Jefe de Proyecto</a:t>
                  </a:r>
                  <a:endParaRPr lang="es-ES" altLang="es-PE" sz="1000" b="1" dirty="0">
                    <a:solidFill>
                      <a:schemeClr val="bg1"/>
                    </a:solidFill>
                    <a:latin typeface="Arial" panose="020B0604020202020204" pitchFamily="34" charset="0"/>
                  </a:endParaRPr>
                </a:p>
              </p:txBody>
            </p:sp>
            <p:sp>
              <p:nvSpPr>
                <p:cNvPr id="141" name="Rectangle 72"/>
                <p:cNvSpPr>
                  <a:spLocks noChangeArrowheads="1"/>
                </p:cNvSpPr>
                <p:nvPr/>
              </p:nvSpPr>
              <p:spPr bwMode="auto">
                <a:xfrm>
                  <a:off x="2123" y="1728"/>
                  <a:ext cx="751" cy="151"/>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p>
                  <a:pPr algn="ctr"/>
                  <a:r>
                    <a:rPr lang="es-ES" altLang="es-PE" sz="1000" b="1" dirty="0" smtClean="0">
                      <a:solidFill>
                        <a:schemeClr val="bg1"/>
                      </a:solidFill>
                      <a:latin typeface="Arial" panose="020B0604020202020204" pitchFamily="34" charset="0"/>
                    </a:rPr>
                    <a:t>Artefactos de Gestión</a:t>
                  </a:r>
                  <a:endParaRPr lang="es-PE" altLang="es-PE" sz="1000" b="1" dirty="0">
                    <a:solidFill>
                      <a:schemeClr val="bg1"/>
                    </a:solidFill>
                    <a:latin typeface="Arial" panose="020B0604020202020204" pitchFamily="34" charset="0"/>
                  </a:endParaRPr>
                </a:p>
              </p:txBody>
            </p:sp>
          </p:grpSp>
          <p:cxnSp>
            <p:nvCxnSpPr>
              <p:cNvPr id="144" name="AutoShape 131"/>
              <p:cNvCxnSpPr>
                <a:cxnSpLocks noChangeShapeType="1"/>
                <a:stCxn id="105" idx="3"/>
                <a:endCxn id="135" idx="1"/>
              </p:cNvCxnSpPr>
              <p:nvPr/>
            </p:nvCxnSpPr>
            <p:spPr bwMode="auto">
              <a:xfrm flipV="1">
                <a:off x="6997536" y="4122142"/>
                <a:ext cx="404916" cy="1851244"/>
              </a:xfrm>
              <a:prstGeom prst="straightConnector1">
                <a:avLst/>
              </a:prstGeom>
              <a:noFill/>
              <a:ln w="38100">
                <a:solidFill>
                  <a:schemeClr val="accent5">
                    <a:lumMod val="50000"/>
                  </a:schemeClr>
                </a:solidFill>
                <a:round/>
                <a:headEnd/>
                <a:tailEnd type="triangle" w="med" len="med"/>
              </a:ln>
              <a:extLst>
                <a:ext uri="{909E8E84-426E-40DD-AFC4-6F175D3DCCD1}">
                  <a14:hiddenFill xmlns:a14="http://schemas.microsoft.com/office/drawing/2010/main">
                    <a:noFill/>
                  </a14:hiddenFill>
                </a:ext>
              </a:extLst>
            </p:spPr>
          </p:cxnSp>
          <p:sp>
            <p:nvSpPr>
              <p:cNvPr id="147" name="AutoShape 87"/>
              <p:cNvSpPr>
                <a:spLocks noChangeArrowheads="1"/>
              </p:cNvSpPr>
              <p:nvPr/>
            </p:nvSpPr>
            <p:spPr bwMode="auto">
              <a:xfrm rot="13591213">
                <a:off x="8637592" y="3941960"/>
                <a:ext cx="360362" cy="360363"/>
              </a:xfrm>
              <a:prstGeom prst="rtTriangle">
                <a:avLst/>
              </a:prstGeom>
              <a:solidFill>
                <a:schemeClr val="accent5">
                  <a:lumMod val="50000"/>
                </a:schemeClr>
              </a:solidFill>
              <a:ln w="9525">
                <a:solidFill>
                  <a:schemeClr val="accent5">
                    <a:lumMod val="50000"/>
                  </a:schemeClr>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s-ES" altLang="es-PE"/>
              </a:p>
            </p:txBody>
          </p:sp>
          <p:cxnSp>
            <p:nvCxnSpPr>
              <p:cNvPr id="151" name="AutoShape 131"/>
              <p:cNvCxnSpPr>
                <a:cxnSpLocks noChangeShapeType="1"/>
                <a:stCxn id="112" idx="3"/>
                <a:endCxn id="116" idx="1"/>
              </p:cNvCxnSpPr>
              <p:nvPr/>
            </p:nvCxnSpPr>
            <p:spPr bwMode="auto">
              <a:xfrm flipV="1">
                <a:off x="5111999" y="2430873"/>
                <a:ext cx="707430" cy="6058"/>
              </a:xfrm>
              <a:prstGeom prst="straightConnector1">
                <a:avLst/>
              </a:prstGeom>
              <a:noFill/>
              <a:ln w="38100">
                <a:solidFill>
                  <a:schemeClr val="accent5">
                    <a:lumMod val="50000"/>
                  </a:schemeClr>
                </a:solidFill>
                <a:round/>
                <a:headEnd/>
                <a:tailEnd type="triangle" w="med" len="med"/>
              </a:ln>
              <a:extLst>
                <a:ext uri="{909E8E84-426E-40DD-AFC4-6F175D3DCCD1}">
                  <a14:hiddenFill xmlns:a14="http://schemas.microsoft.com/office/drawing/2010/main">
                    <a:noFill/>
                  </a14:hiddenFill>
                </a:ext>
              </a:extLst>
            </p:spPr>
          </p:cxnSp>
          <p:cxnSp>
            <p:nvCxnSpPr>
              <p:cNvPr id="154" name="AutoShape 197"/>
              <p:cNvCxnSpPr>
                <a:cxnSpLocks noChangeShapeType="1"/>
                <a:stCxn id="99" idx="3"/>
                <a:endCxn id="147" idx="4"/>
              </p:cNvCxnSpPr>
              <p:nvPr/>
            </p:nvCxnSpPr>
            <p:spPr bwMode="auto">
              <a:xfrm flipV="1">
                <a:off x="6984279" y="3867416"/>
                <a:ext cx="1840255" cy="254726"/>
              </a:xfrm>
              <a:prstGeom prst="bentConnector5">
                <a:avLst>
                  <a:gd name="adj1" fmla="val 10218"/>
                  <a:gd name="adj2" fmla="val 405493"/>
                  <a:gd name="adj3" fmla="val 100591"/>
                </a:avLst>
              </a:prstGeom>
              <a:noFill/>
              <a:ln w="38100">
                <a:solidFill>
                  <a:schemeClr val="accent5">
                    <a:lumMod val="50000"/>
                  </a:schemeClr>
                </a:solidFill>
                <a:miter lim="800000"/>
                <a:headEnd/>
                <a:tailEnd type="triangle" w="med" len="med"/>
              </a:ln>
              <a:extLst>
                <a:ext uri="{909E8E84-426E-40DD-AFC4-6F175D3DCCD1}">
                  <a14:hiddenFill xmlns:a14="http://schemas.microsoft.com/office/drawing/2010/main">
                    <a:noFill/>
                  </a14:hiddenFill>
                </a:ext>
              </a:extLst>
            </p:spPr>
          </p:cxnSp>
          <p:cxnSp>
            <p:nvCxnSpPr>
              <p:cNvPr id="159" name="AutoShape 197"/>
              <p:cNvCxnSpPr>
                <a:cxnSpLocks noChangeShapeType="1"/>
                <a:stCxn id="139" idx="3"/>
                <a:endCxn id="147" idx="0"/>
              </p:cNvCxnSpPr>
              <p:nvPr/>
            </p:nvCxnSpPr>
            <p:spPr bwMode="auto">
              <a:xfrm flipV="1">
                <a:off x="8581997" y="4376867"/>
                <a:ext cx="229015" cy="1590666"/>
              </a:xfrm>
              <a:prstGeom prst="bentConnector3">
                <a:avLst>
                  <a:gd name="adj1" fmla="val 100702"/>
                </a:avLst>
              </a:prstGeom>
              <a:noFill/>
              <a:ln w="38100">
                <a:solidFill>
                  <a:schemeClr val="accent5">
                    <a:lumMod val="50000"/>
                  </a:schemeClr>
                </a:solidFill>
                <a:miter lim="800000"/>
                <a:headEnd/>
                <a:tailEnd type="triangle" w="med" len="med"/>
              </a:ln>
              <a:extLst>
                <a:ext uri="{909E8E84-426E-40DD-AFC4-6F175D3DCCD1}">
                  <a14:hiddenFill xmlns:a14="http://schemas.microsoft.com/office/drawing/2010/main">
                    <a:noFill/>
                  </a14:hiddenFill>
                </a:ext>
              </a:extLst>
            </p:spPr>
          </p:cxnSp>
          <p:sp>
            <p:nvSpPr>
              <p:cNvPr id="173" name="AutoShape 87"/>
              <p:cNvSpPr>
                <a:spLocks noChangeArrowheads="1"/>
              </p:cNvSpPr>
              <p:nvPr/>
            </p:nvSpPr>
            <p:spPr bwMode="auto">
              <a:xfrm rot="13591213">
                <a:off x="9141648" y="3939574"/>
                <a:ext cx="360362" cy="360363"/>
              </a:xfrm>
              <a:prstGeom prst="rtTriangle">
                <a:avLst/>
              </a:prstGeom>
              <a:solidFill>
                <a:schemeClr val="accent5">
                  <a:lumMod val="50000"/>
                </a:schemeClr>
              </a:solidFill>
              <a:ln w="9525">
                <a:solidFill>
                  <a:schemeClr val="accent5">
                    <a:lumMod val="50000"/>
                  </a:schemeClr>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s-ES" altLang="es-PE"/>
              </a:p>
            </p:txBody>
          </p:sp>
          <p:cxnSp>
            <p:nvCxnSpPr>
              <p:cNvPr id="175" name="AutoShape 131"/>
              <p:cNvCxnSpPr>
                <a:cxnSpLocks noChangeShapeType="1"/>
                <a:stCxn id="147" idx="2"/>
                <a:endCxn id="173" idx="5"/>
              </p:cNvCxnSpPr>
              <p:nvPr/>
            </p:nvCxnSpPr>
            <p:spPr bwMode="auto">
              <a:xfrm flipV="1">
                <a:off x="9072498" y="4119755"/>
                <a:ext cx="249331" cy="9146"/>
              </a:xfrm>
              <a:prstGeom prst="straightConnector1">
                <a:avLst/>
              </a:prstGeom>
              <a:noFill/>
              <a:ln w="38100">
                <a:solidFill>
                  <a:schemeClr val="accent5">
                    <a:lumMod val="50000"/>
                  </a:schemeClr>
                </a:solidFill>
                <a:round/>
                <a:headEnd/>
                <a:tailEnd type="triangle" w="med" len="med"/>
              </a:ln>
              <a:extLst>
                <a:ext uri="{909E8E84-426E-40DD-AFC4-6F175D3DCCD1}">
                  <a14:hiddenFill xmlns:a14="http://schemas.microsoft.com/office/drawing/2010/main">
                    <a:noFill/>
                  </a14:hiddenFill>
                </a:ext>
              </a:extLst>
            </p:spPr>
          </p:cxnSp>
          <p:cxnSp>
            <p:nvCxnSpPr>
              <p:cNvPr id="184" name="AutoShape 197"/>
              <p:cNvCxnSpPr>
                <a:cxnSpLocks noChangeShapeType="1"/>
                <a:stCxn id="125" idx="3"/>
                <a:endCxn id="173" idx="0"/>
              </p:cNvCxnSpPr>
              <p:nvPr/>
            </p:nvCxnSpPr>
            <p:spPr bwMode="auto">
              <a:xfrm flipV="1">
                <a:off x="5481031" y="4374481"/>
                <a:ext cx="3834037" cy="2652839"/>
              </a:xfrm>
              <a:prstGeom prst="bentConnector3">
                <a:avLst>
                  <a:gd name="adj1" fmla="val 99970"/>
                </a:avLst>
              </a:prstGeom>
              <a:noFill/>
              <a:ln w="38100">
                <a:solidFill>
                  <a:schemeClr val="accent5">
                    <a:lumMod val="50000"/>
                  </a:schemeClr>
                </a:solidFill>
                <a:miter lim="800000"/>
                <a:headEnd/>
                <a:tailEnd type="triangle" w="med" len="med"/>
              </a:ln>
              <a:extLst>
                <a:ext uri="{909E8E84-426E-40DD-AFC4-6F175D3DCCD1}">
                  <a14:hiddenFill xmlns:a14="http://schemas.microsoft.com/office/drawing/2010/main">
                    <a:noFill/>
                  </a14:hiddenFill>
                </a:ext>
              </a:extLst>
            </p:spPr>
          </p:cxnSp>
          <p:cxnSp>
            <p:nvCxnSpPr>
              <p:cNvPr id="189" name="AutoShape 197"/>
              <p:cNvCxnSpPr>
                <a:cxnSpLocks noChangeShapeType="1"/>
                <a:stCxn id="116" idx="3"/>
                <a:endCxn id="173" idx="4"/>
              </p:cNvCxnSpPr>
              <p:nvPr/>
            </p:nvCxnSpPr>
            <p:spPr bwMode="auto">
              <a:xfrm>
                <a:off x="6984832" y="2430873"/>
                <a:ext cx="2343758" cy="1434157"/>
              </a:xfrm>
              <a:prstGeom prst="bentConnector3">
                <a:avLst>
                  <a:gd name="adj1" fmla="val 100433"/>
                </a:avLst>
              </a:prstGeom>
              <a:noFill/>
              <a:ln w="38100">
                <a:solidFill>
                  <a:schemeClr val="accent5">
                    <a:lumMod val="50000"/>
                  </a:schemeClr>
                </a:solidFill>
                <a:miter lim="800000"/>
                <a:headEnd/>
                <a:tailEnd type="triangle" w="med" len="med"/>
              </a:ln>
              <a:extLst>
                <a:ext uri="{909E8E84-426E-40DD-AFC4-6F175D3DCCD1}">
                  <a14:hiddenFill xmlns:a14="http://schemas.microsoft.com/office/drawing/2010/main">
                    <a:noFill/>
                  </a14:hiddenFill>
                </a:ext>
              </a:extLst>
            </p:spPr>
          </p:cxnSp>
          <p:cxnSp>
            <p:nvCxnSpPr>
              <p:cNvPr id="193" name="AutoShape 131"/>
              <p:cNvCxnSpPr>
                <a:cxnSpLocks noChangeShapeType="1"/>
                <a:stCxn id="173" idx="2"/>
                <a:endCxn id="196" idx="1"/>
              </p:cNvCxnSpPr>
              <p:nvPr/>
            </p:nvCxnSpPr>
            <p:spPr bwMode="auto">
              <a:xfrm flipV="1">
                <a:off x="9576554" y="4121497"/>
                <a:ext cx="273516" cy="5018"/>
              </a:xfrm>
              <a:prstGeom prst="straightConnector1">
                <a:avLst/>
              </a:prstGeom>
              <a:noFill/>
              <a:ln w="38100">
                <a:solidFill>
                  <a:schemeClr val="accent5">
                    <a:lumMod val="50000"/>
                  </a:schemeClr>
                </a:solidFill>
                <a:round/>
                <a:headEnd/>
                <a:tailEnd type="triangle" w="med" len="med"/>
              </a:ln>
              <a:extLst>
                <a:ext uri="{909E8E84-426E-40DD-AFC4-6F175D3DCCD1}">
                  <a14:hiddenFill xmlns:a14="http://schemas.microsoft.com/office/drawing/2010/main">
                    <a:noFill/>
                  </a14:hiddenFill>
                </a:ext>
              </a:extLst>
            </p:spPr>
          </p:cxnSp>
          <p:grpSp>
            <p:nvGrpSpPr>
              <p:cNvPr id="156" name="Grupo 155"/>
              <p:cNvGrpSpPr/>
              <p:nvPr/>
            </p:nvGrpSpPr>
            <p:grpSpPr>
              <a:xfrm>
                <a:off x="9601629" y="3610182"/>
                <a:ext cx="1559102" cy="1530974"/>
                <a:chOff x="9758783" y="3653894"/>
                <a:chExt cx="1559102" cy="1530974"/>
              </a:xfrm>
            </p:grpSpPr>
            <p:pic>
              <p:nvPicPr>
                <p:cNvPr id="196" name="Picture 6" descr="http://static.freepik.com/free-photo/database-add_318-11186.jpg"/>
                <p:cNvPicPr>
                  <a:picLocks noChangeAspect="1" noChangeArrowheads="1"/>
                </p:cNvPicPr>
                <p:nvPr/>
              </p:nvPicPr>
              <p:blipFill rotWithShape="1">
                <a:blip r:embed="rId5" cstate="print">
                  <a:extLst>
                    <a:ext uri="{28A0092B-C50C-407E-A947-70E740481C1C}">
                      <a14:useLocalDpi xmlns:a14="http://schemas.microsoft.com/office/drawing/2010/main" val="0"/>
                    </a:ext>
                  </a:extLst>
                </a:blip>
                <a:stretch/>
              </p:blipFill>
              <p:spPr bwMode="auto">
                <a:xfrm>
                  <a:off x="10007224" y="3653894"/>
                  <a:ext cx="1022629" cy="1022629"/>
                </a:xfrm>
                <a:prstGeom prst="rect">
                  <a:avLst/>
                </a:prstGeom>
                <a:ln w="38100" cap="sq">
                  <a:solidFill>
                    <a:schemeClr val="accent5">
                      <a:lumMod val="50000"/>
                    </a:schemeClr>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197" name="Rectangle 195"/>
                <p:cNvSpPr>
                  <a:spLocks noChangeArrowheads="1"/>
                </p:cNvSpPr>
                <p:nvPr/>
              </p:nvSpPr>
              <p:spPr bwMode="auto">
                <a:xfrm>
                  <a:off x="9758783" y="4769370"/>
                  <a:ext cx="1559102" cy="41549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REPOSITORIO</a:t>
                  </a:r>
                </a:p>
                <a:p>
                  <a:pPr algn="ctr" eaLnBrk="1" hangingPunct="1">
                    <a:lnSpc>
                      <a:spcPct val="80000"/>
                    </a:lnSpc>
                    <a:spcBef>
                      <a:spcPct val="50000"/>
                    </a:spcBef>
                  </a:pPr>
                  <a:r>
                    <a:rPr lang="es-ES" altLang="es-PE" sz="1000" b="1" dirty="0" smtClean="0">
                      <a:latin typeface="Arial Black" panose="020B0A04020102020204" pitchFamily="34" charset="0"/>
                    </a:rPr>
                    <a:t>DEL PROYECTO</a:t>
                  </a:r>
                  <a:endParaRPr lang="es-ES" altLang="es-PE" sz="1000" b="1" dirty="0">
                    <a:latin typeface="Arial Black" panose="020B0A04020102020204" pitchFamily="34" charset="0"/>
                  </a:endParaRPr>
                </a:p>
              </p:txBody>
            </p:sp>
          </p:grpSp>
          <p:grpSp>
            <p:nvGrpSpPr>
              <p:cNvPr id="200" name="Grupo 199"/>
              <p:cNvGrpSpPr/>
              <p:nvPr/>
            </p:nvGrpSpPr>
            <p:grpSpPr>
              <a:xfrm>
                <a:off x="9764602" y="5418537"/>
                <a:ext cx="1280579" cy="962796"/>
                <a:chOff x="5465105" y="2344287"/>
                <a:chExt cx="1559102" cy="1172201"/>
              </a:xfrm>
            </p:grpSpPr>
            <p:pic>
              <p:nvPicPr>
                <p:cNvPr id="201" name="Picture 2" descr="http://findicons.com/files/icons/2219/dot_pictograms/128/arrow_lef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5698352" y="2344287"/>
                  <a:ext cx="1057145" cy="1057144"/>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202" name="Rectangle 195"/>
                <p:cNvSpPr>
                  <a:spLocks noChangeArrowheads="1"/>
                </p:cNvSpPr>
                <p:nvPr/>
              </p:nvSpPr>
              <p:spPr bwMode="auto">
                <a:xfrm>
                  <a:off x="5465105" y="3250516"/>
                  <a:ext cx="1559102" cy="26597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CIERRE</a:t>
                  </a:r>
                </a:p>
              </p:txBody>
            </p:sp>
          </p:grpSp>
          <p:cxnSp>
            <p:nvCxnSpPr>
              <p:cNvPr id="203" name="AutoShape 131"/>
              <p:cNvCxnSpPr>
                <a:cxnSpLocks noChangeShapeType="1"/>
                <a:stCxn id="197" idx="2"/>
                <a:endCxn id="201" idx="0"/>
              </p:cNvCxnSpPr>
              <p:nvPr/>
            </p:nvCxnSpPr>
            <p:spPr bwMode="auto">
              <a:xfrm>
                <a:off x="10381180" y="5141156"/>
                <a:ext cx="9147" cy="277381"/>
              </a:xfrm>
              <a:prstGeom prst="straightConnector1">
                <a:avLst/>
              </a:prstGeom>
              <a:noFill/>
              <a:ln w="38100">
                <a:solidFill>
                  <a:schemeClr val="accent5">
                    <a:lumMod val="50000"/>
                  </a:schemeClr>
                </a:solidFill>
                <a:round/>
                <a:headEnd/>
                <a:tailEnd type="triangle" w="med" len="med"/>
              </a:ln>
              <a:extLst>
                <a:ext uri="{909E8E84-426E-40DD-AFC4-6F175D3DCCD1}">
                  <a14:hiddenFill xmlns:a14="http://schemas.microsoft.com/office/drawing/2010/main">
                    <a:noFill/>
                  </a14:hiddenFill>
                </a:ext>
              </a:extLst>
            </p:spPr>
          </p:cxnSp>
          <p:sp>
            <p:nvSpPr>
              <p:cNvPr id="215" name="AutoShape 92"/>
              <p:cNvSpPr>
                <a:spLocks noChangeArrowheads="1"/>
              </p:cNvSpPr>
              <p:nvPr/>
            </p:nvSpPr>
            <p:spPr bwMode="auto">
              <a:xfrm rot="2791213">
                <a:off x="5402628" y="3937817"/>
                <a:ext cx="360362" cy="360363"/>
              </a:xfrm>
              <a:prstGeom prst="rtTriangle">
                <a:avLst/>
              </a:prstGeom>
              <a:solidFill>
                <a:schemeClr val="accent5">
                  <a:lumMod val="50000"/>
                </a:schemeClr>
              </a:solidFill>
              <a:ln w="9525">
                <a:solidFill>
                  <a:schemeClr val="accent5">
                    <a:lumMod val="50000"/>
                  </a:schemeClr>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s-ES" altLang="es-PE"/>
              </a:p>
            </p:txBody>
          </p:sp>
          <p:cxnSp>
            <p:nvCxnSpPr>
              <p:cNvPr id="218" name="AutoShape 103"/>
              <p:cNvCxnSpPr>
                <a:cxnSpLocks noChangeShapeType="1"/>
                <a:stCxn id="92" idx="3"/>
                <a:endCxn id="215" idx="2"/>
              </p:cNvCxnSpPr>
              <p:nvPr/>
            </p:nvCxnSpPr>
            <p:spPr bwMode="auto">
              <a:xfrm>
                <a:off x="5125691" y="4111132"/>
                <a:ext cx="202393" cy="107"/>
              </a:xfrm>
              <a:prstGeom prst="straightConnector1">
                <a:avLst/>
              </a:prstGeom>
              <a:noFill/>
              <a:ln w="38100">
                <a:solidFill>
                  <a:schemeClr val="accent5">
                    <a:lumMod val="50000"/>
                  </a:schemeClr>
                </a:solidFill>
                <a:round/>
                <a:headEnd/>
                <a:tailEnd type="triangle" w="med" len="med"/>
              </a:ln>
              <a:extLst>
                <a:ext uri="{909E8E84-426E-40DD-AFC4-6F175D3DCCD1}">
                  <a14:hiddenFill xmlns:a14="http://schemas.microsoft.com/office/drawing/2010/main">
                    <a:noFill/>
                  </a14:hiddenFill>
                </a:ext>
              </a:extLst>
            </p:spPr>
          </p:cxnSp>
          <p:cxnSp>
            <p:nvCxnSpPr>
              <p:cNvPr id="222" name="AutoShape 103"/>
              <p:cNvCxnSpPr>
                <a:cxnSpLocks noChangeShapeType="1"/>
                <a:stCxn id="215" idx="5"/>
                <a:endCxn id="99" idx="1"/>
              </p:cNvCxnSpPr>
              <p:nvPr/>
            </p:nvCxnSpPr>
            <p:spPr bwMode="auto">
              <a:xfrm>
                <a:off x="5582809" y="4117999"/>
                <a:ext cx="236067" cy="4143"/>
              </a:xfrm>
              <a:prstGeom prst="straightConnector1">
                <a:avLst/>
              </a:prstGeom>
              <a:noFill/>
              <a:ln w="38100">
                <a:solidFill>
                  <a:schemeClr val="accent5">
                    <a:lumMod val="50000"/>
                  </a:schemeClr>
                </a:solidFill>
                <a:round/>
                <a:headEnd/>
                <a:tailEnd type="triangle" w="med" len="med"/>
              </a:ln>
              <a:extLst>
                <a:ext uri="{909E8E84-426E-40DD-AFC4-6F175D3DCCD1}">
                  <a14:hiddenFill xmlns:a14="http://schemas.microsoft.com/office/drawing/2010/main">
                    <a:noFill/>
                  </a14:hiddenFill>
                </a:ext>
              </a:extLst>
            </p:spPr>
          </p:cxnSp>
        </p:grpSp>
        <p:cxnSp>
          <p:nvCxnSpPr>
            <p:cNvPr id="97" name="AutoShape 131"/>
            <p:cNvCxnSpPr>
              <a:cxnSpLocks noChangeShapeType="1"/>
              <a:stCxn id="135" idx="3"/>
              <a:endCxn id="147" idx="5"/>
            </p:cNvCxnSpPr>
            <p:nvPr/>
          </p:nvCxnSpPr>
          <p:spPr bwMode="auto">
            <a:xfrm flipV="1">
              <a:off x="7091690" y="2638295"/>
              <a:ext cx="249920" cy="1"/>
            </a:xfrm>
            <a:prstGeom prst="straightConnector1">
              <a:avLst/>
            </a:prstGeom>
            <a:noFill/>
            <a:ln w="38100">
              <a:solidFill>
                <a:schemeClr val="accent5">
                  <a:lumMod val="50000"/>
                </a:schemeClr>
              </a:solidFill>
              <a:round/>
              <a:headEnd/>
              <a:tailEnd type="triangle" w="med" len="med"/>
            </a:ln>
            <a:extLst>
              <a:ext uri="{909E8E84-426E-40DD-AFC4-6F175D3DCCD1}">
                <a14:hiddenFill xmlns:a14="http://schemas.microsoft.com/office/drawing/2010/main">
                  <a:noFill/>
                </a14:hiddenFill>
              </a:ext>
            </a:extLst>
          </p:spPr>
        </p:cxnSp>
      </p:grpSp>
      <p:cxnSp>
        <p:nvCxnSpPr>
          <p:cNvPr id="103" name="AutoShape 131"/>
          <p:cNvCxnSpPr>
            <a:cxnSpLocks noChangeShapeType="1"/>
            <a:stCxn id="105" idx="3"/>
            <a:endCxn id="139" idx="1"/>
          </p:cNvCxnSpPr>
          <p:nvPr/>
        </p:nvCxnSpPr>
        <p:spPr bwMode="auto">
          <a:xfrm flipV="1">
            <a:off x="5655674" y="5220036"/>
            <a:ext cx="354803" cy="4956"/>
          </a:xfrm>
          <a:prstGeom prst="straightConnector1">
            <a:avLst/>
          </a:prstGeom>
          <a:noFill/>
          <a:ln w="38100">
            <a:solidFill>
              <a:schemeClr val="accent5">
                <a:lumMod val="50000"/>
              </a:schemeClr>
            </a:solidFill>
            <a:round/>
            <a:headEnd/>
            <a:tailEnd type="triangle" w="med" len="med"/>
          </a:ln>
          <a:extLst>
            <a:ext uri="{909E8E84-426E-40DD-AFC4-6F175D3DCCD1}">
              <a14:hiddenFill xmlns:a14="http://schemas.microsoft.com/office/drawing/2010/main">
                <a:noFill/>
              </a14:hiddenFill>
            </a:ext>
          </a:extLst>
        </p:spPr>
      </p:cxnSp>
      <p:sp>
        <p:nvSpPr>
          <p:cNvPr id="121" name="1 Título"/>
          <p:cNvSpPr>
            <a:spLocks noGrp="1"/>
          </p:cNvSpPr>
          <p:nvPr>
            <p:ph type="ctrTitle"/>
          </p:nvPr>
        </p:nvSpPr>
        <p:spPr>
          <a:xfrm>
            <a:off x="0" y="-2037"/>
            <a:ext cx="9144000" cy="1486821"/>
          </a:xfrm>
        </p:spPr>
        <p:txBody>
          <a:bodyPr/>
          <a:lstStyle/>
          <a:p>
            <a:r>
              <a:rPr lang="es-PE" sz="4400" u="sng" dirty="0" smtClean="0"/>
              <a:t>SUBPROCESO EJECUCIÓN, SEGUIMIENTO Y CONTROL</a:t>
            </a:r>
            <a:endParaRPr lang="es-PE" sz="4400" u="sng" dirty="0"/>
          </a:p>
        </p:txBody>
      </p:sp>
      <p:sp>
        <p:nvSpPr>
          <p:cNvPr id="122" name="AutoShape 59"/>
          <p:cNvSpPr>
            <a:spLocks noChangeArrowheads="1"/>
          </p:cNvSpPr>
          <p:nvPr/>
        </p:nvSpPr>
        <p:spPr bwMode="auto">
          <a:xfrm>
            <a:off x="7062756" y="6395243"/>
            <a:ext cx="1008063" cy="287337"/>
          </a:xfrm>
          <a:prstGeom prst="flowChartAlternateProcess">
            <a:avLst/>
          </a:prstGeom>
          <a:solidFill>
            <a:schemeClr val="accent5">
              <a:lumMod val="50000"/>
            </a:schemeClr>
          </a:solidFill>
          <a:ln w="9525">
            <a:solidFill>
              <a:srgbClr val="99CC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200" dirty="0" smtClean="0">
                <a:solidFill>
                  <a:srgbClr val="000066"/>
                </a:solidFill>
                <a:hlinkClick r:id="rId6" action="ppaction://hlinksldjump"/>
              </a:rPr>
              <a:t>REGRESAR</a:t>
            </a:r>
            <a:endParaRPr lang="es-ES" altLang="es-PE" sz="1200" dirty="0">
              <a:solidFill>
                <a:srgbClr val="000066"/>
              </a:solidFill>
            </a:endParaRPr>
          </a:p>
        </p:txBody>
      </p:sp>
    </p:spTree>
    <p:extLst>
      <p:ext uri="{BB962C8B-B14F-4D97-AF65-F5344CB8AC3E}">
        <p14:creationId xmlns:p14="http://schemas.microsoft.com/office/powerpoint/2010/main" val="380046674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25</a:t>
            </a:fld>
            <a:endParaRPr lang="en-US" dirty="0"/>
          </a:p>
        </p:txBody>
      </p:sp>
      <p:graphicFrame>
        <p:nvGraphicFramePr>
          <p:cNvPr id="10" name="Tabla 9"/>
          <p:cNvGraphicFramePr>
            <a:graphicFrameLocks noGrp="1"/>
          </p:cNvGraphicFramePr>
          <p:nvPr>
            <p:extLst>
              <p:ext uri="{D42A27DB-BD31-4B8C-83A1-F6EECF244321}">
                <p14:modId xmlns:p14="http://schemas.microsoft.com/office/powerpoint/2010/main" val="2657738513"/>
              </p:ext>
            </p:extLst>
          </p:nvPr>
        </p:nvGraphicFramePr>
        <p:xfrm>
          <a:off x="179512" y="548680"/>
          <a:ext cx="8784977" cy="5559528"/>
        </p:xfrm>
        <a:graphic>
          <a:graphicData uri="http://schemas.openxmlformats.org/drawingml/2006/table">
            <a:tbl>
              <a:tblPr firstRow="1" bandRow="1">
                <a:tableStyleId>{073A0DAA-6AF3-43AB-8588-CEC1D06C72B9}</a:tableStyleId>
              </a:tblPr>
              <a:tblGrid>
                <a:gridCol w="216024"/>
                <a:gridCol w="1224136"/>
                <a:gridCol w="1584176"/>
                <a:gridCol w="3888432"/>
                <a:gridCol w="1872209"/>
              </a:tblGrid>
              <a:tr h="438147">
                <a:tc>
                  <a:txBody>
                    <a:bodyPr/>
                    <a:lstStyle/>
                    <a:p>
                      <a:pPr algn="ctr"/>
                      <a:r>
                        <a:rPr lang="es-PE" sz="1200" dirty="0" smtClean="0">
                          <a:latin typeface="+mj-lt"/>
                        </a:rPr>
                        <a:t>#</a:t>
                      </a:r>
                      <a:endParaRPr lang="es-PE" sz="1200" dirty="0">
                        <a:latin typeface="+mj-lt"/>
                      </a:endParaRPr>
                    </a:p>
                  </a:txBody>
                  <a:tcPr anchor="ctr">
                    <a:solidFill>
                      <a:schemeClr val="accent5">
                        <a:lumMod val="50000"/>
                      </a:schemeClr>
                    </a:solidFill>
                  </a:tcPr>
                </a:tc>
                <a:tc>
                  <a:txBody>
                    <a:bodyPr/>
                    <a:lstStyle/>
                    <a:p>
                      <a:pPr algn="ctr"/>
                      <a:r>
                        <a:rPr lang="es-PE" sz="1200" dirty="0" smtClean="0">
                          <a:latin typeface="+mj-lt"/>
                        </a:rPr>
                        <a:t>ROL DEL RESPONSABLE</a:t>
                      </a:r>
                      <a:endParaRPr lang="es-PE" sz="1200" dirty="0">
                        <a:latin typeface="+mj-lt"/>
                      </a:endParaRPr>
                    </a:p>
                  </a:txBody>
                  <a:tcPr anchor="ctr">
                    <a:solidFill>
                      <a:schemeClr val="accent5">
                        <a:lumMod val="50000"/>
                      </a:schemeClr>
                    </a:solidFill>
                  </a:tcPr>
                </a:tc>
                <a:tc>
                  <a:txBody>
                    <a:bodyPr/>
                    <a:lstStyle/>
                    <a:p>
                      <a:pPr algn="ctr"/>
                      <a:r>
                        <a:rPr lang="es-PE" sz="1200" dirty="0" smtClean="0">
                          <a:latin typeface="+mj-lt"/>
                        </a:rPr>
                        <a:t>NOMBRE DEL SUBPROCESO</a:t>
                      </a:r>
                      <a:endParaRPr lang="es-PE" sz="1200" dirty="0">
                        <a:latin typeface="+mj-lt"/>
                      </a:endParaRPr>
                    </a:p>
                  </a:txBody>
                  <a:tcPr anchor="ctr">
                    <a:solidFill>
                      <a:schemeClr val="accent5">
                        <a:lumMod val="50000"/>
                      </a:schemeClr>
                    </a:solidFill>
                  </a:tcPr>
                </a:tc>
                <a:tc>
                  <a:txBody>
                    <a:bodyPr/>
                    <a:lstStyle/>
                    <a:p>
                      <a:pPr algn="ctr"/>
                      <a:r>
                        <a:rPr lang="es-ES" sz="1200" dirty="0" smtClean="0">
                          <a:latin typeface="+mj-lt"/>
                        </a:rPr>
                        <a:t>DESCRIPCIÓN DEL SUBPROCESO</a:t>
                      </a:r>
                      <a:endParaRPr lang="es-PE" sz="1200" dirty="0">
                        <a:latin typeface="+mj-lt"/>
                      </a:endParaRPr>
                    </a:p>
                  </a:txBody>
                  <a:tcPr anchor="ctr">
                    <a:solidFill>
                      <a:schemeClr val="accent5">
                        <a:lumMod val="50000"/>
                      </a:schemeClr>
                    </a:solidFill>
                  </a:tcPr>
                </a:tc>
                <a:tc>
                  <a:txBody>
                    <a:bodyPr/>
                    <a:lstStyle/>
                    <a:p>
                      <a:pPr algn="ctr"/>
                      <a:r>
                        <a:rPr lang="es-ES" sz="1200" dirty="0" smtClean="0">
                          <a:latin typeface="+mj-lt"/>
                        </a:rPr>
                        <a:t>HERRAMIENTAS</a:t>
                      </a:r>
                      <a:endParaRPr lang="es-PE" sz="1200" dirty="0">
                        <a:latin typeface="+mj-lt"/>
                      </a:endParaRPr>
                    </a:p>
                  </a:txBody>
                  <a:tcPr anchor="ctr">
                    <a:solidFill>
                      <a:schemeClr val="accent5">
                        <a:lumMod val="50000"/>
                      </a:schemeClr>
                    </a:solidFill>
                  </a:tcPr>
                </a:tc>
              </a:tr>
              <a:tr h="750783">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1</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6" marB="4571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Jefe de Proyecto</a:t>
                      </a:r>
                    </a:p>
                  </a:txBody>
                  <a:tcPr marT="45716" marB="4571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smtClean="0">
                          <a:solidFill>
                            <a:schemeClr val="dk1"/>
                          </a:solidFill>
                          <a:latin typeface="+mj-lt"/>
                          <a:ea typeface="Verdana" panose="020B0604030504040204" pitchFamily="34" charset="0"/>
                          <a:cs typeface="Verdana" panose="020B0604030504040204" pitchFamily="34" charset="0"/>
                        </a:rPr>
                        <a:t>Asignar Trabajo</a:t>
                      </a:r>
                    </a:p>
                  </a:txBody>
                  <a:tcPr marT="45716" marB="45716"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El Jefe de Proyecto prepara las tareas a asignar a los diferentes tipos de miembros de equipo de trabajo guiándose de las reuniones internas.</a:t>
                      </a:r>
                    </a:p>
                  </a:txBody>
                  <a:tcPr marT="45716" marB="45716" anchor="ctr" horzOverflow="overflow"/>
                </a:tc>
                <a:tc>
                  <a:txBody>
                    <a:bodyPr/>
                    <a:lstStyle/>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Plantilla de Reunión Interna</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Plantilla de Reunión Interna</a:t>
                      </a:r>
                    </a:p>
                  </a:txBody>
                  <a:tcPr marT="45716" marB="45716" anchor="ctr" horzOverflow="overflow"/>
                </a:tc>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smtClean="0">
                          <a:solidFill>
                            <a:schemeClr val="dk1"/>
                          </a:solidFill>
                          <a:latin typeface="+mj-lt"/>
                          <a:ea typeface="Verdana" panose="020B0604030504040204" pitchFamily="34" charset="0"/>
                          <a:cs typeface="Verdana" panose="020B0604030504040204" pitchFamily="34" charset="0"/>
                        </a:rPr>
                        <a:t>2</a:t>
                      </a:r>
                      <a:endParaRPr lang="es-ES" sz="1200" b="1" kern="1200" smtClean="0">
                        <a:solidFill>
                          <a:schemeClr val="dk1"/>
                        </a:solidFill>
                        <a:latin typeface="+mj-lt"/>
                        <a:ea typeface="Verdana" panose="020B0604030504040204" pitchFamily="34" charset="0"/>
                        <a:cs typeface="Verdana" panose="020B0604030504040204" pitchFamily="34" charset="0"/>
                      </a:endParaRPr>
                    </a:p>
                  </a:txBody>
                  <a:tcPr marT="45716" marB="4571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Equipo de Trabajo</a:t>
                      </a:r>
                    </a:p>
                  </a:txBody>
                  <a:tcPr marT="45716" marB="4571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Ejecutar trabajo asignado</a:t>
                      </a:r>
                    </a:p>
                  </a:txBody>
                  <a:tcPr marT="45716" marB="45716"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El equipo realiza el trabajo que se le asigno produciendo así los entregables a presentar respetando las fechas comprometidas.</a:t>
                      </a:r>
                    </a:p>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La aceptación de todo tipo de entregables se realizara mediante Actas firmadas por cada uno de los asistentes las reuniones establecidas por el Jefe de Proyecto.</a:t>
                      </a:r>
                    </a:p>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Cada miembro de  equipo deberá terminar en el tiempo establecido sus tareas correspondientes y de no hacerlo es su deber informar a su inmediato superior de los posibles problemas a resolver.</a:t>
                      </a:r>
                    </a:p>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Cada mes se llevaran a cabo </a:t>
                      </a:r>
                      <a:r>
                        <a:rPr lang="es-ES" sz="1200" kern="1200" dirty="0" err="1" smtClean="0">
                          <a:solidFill>
                            <a:schemeClr val="dk1"/>
                          </a:solidFill>
                          <a:latin typeface="+mj-lt"/>
                          <a:ea typeface="Verdana" panose="020B0604030504040204" pitchFamily="34" charset="0"/>
                          <a:cs typeface="Verdana" panose="020B0604030504040204" pitchFamily="34" charset="0"/>
                        </a:rPr>
                        <a:t>Kick</a:t>
                      </a:r>
                      <a:r>
                        <a:rPr lang="es-ES" sz="1200" kern="1200" dirty="0" smtClean="0">
                          <a:solidFill>
                            <a:schemeClr val="dk1"/>
                          </a:solidFill>
                          <a:latin typeface="+mj-lt"/>
                          <a:ea typeface="Verdana" panose="020B0604030504040204" pitchFamily="34" charset="0"/>
                          <a:cs typeface="Verdana" panose="020B0604030504040204" pitchFamily="34" charset="0"/>
                        </a:rPr>
                        <a:t> Off Meeting Externos con el cliente para presentar los entregables establecidos.</a:t>
                      </a:r>
                    </a:p>
                  </a:txBody>
                  <a:tcPr marT="45716" marB="45716"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Plantillas:</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Actas de reunión.</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defRPr/>
                      </a:pPr>
                      <a:r>
                        <a:rPr lang="es-ES" sz="1200" kern="1200" dirty="0" smtClean="0">
                          <a:solidFill>
                            <a:schemeClr val="dk1"/>
                          </a:solidFill>
                          <a:latin typeface="+mj-lt"/>
                          <a:ea typeface="Verdana" panose="020B0604030504040204" pitchFamily="34" charset="0"/>
                          <a:cs typeface="Verdana" panose="020B0604030504040204" pitchFamily="34" charset="0"/>
                        </a:rPr>
                        <a:t>Plantilla de Reunión Interna</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defRPr/>
                      </a:pPr>
                      <a:r>
                        <a:rPr lang="es-ES" sz="1200" kern="1200" dirty="0" smtClean="0">
                          <a:solidFill>
                            <a:schemeClr val="dk1"/>
                          </a:solidFill>
                          <a:latin typeface="+mj-lt"/>
                          <a:ea typeface="Verdana" panose="020B0604030504040204" pitchFamily="34" charset="0"/>
                          <a:cs typeface="Verdana" panose="020B0604030504040204" pitchFamily="34" charset="0"/>
                        </a:rPr>
                        <a:t>Plantilla de Riesgos.</a:t>
                      </a:r>
                    </a:p>
                  </a:txBody>
                  <a:tcPr marT="45716" marB="45716" anchor="ctr" horzOverflow="overflow"/>
                </a:tc>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smtClean="0">
                          <a:solidFill>
                            <a:schemeClr val="dk1"/>
                          </a:solidFill>
                          <a:latin typeface="+mj-lt"/>
                          <a:ea typeface="Verdana" panose="020B0604030504040204" pitchFamily="34" charset="0"/>
                          <a:cs typeface="Verdana" panose="020B0604030504040204" pitchFamily="34" charset="0"/>
                        </a:rPr>
                        <a:t>3</a:t>
                      </a:r>
                      <a:endParaRPr lang="es-ES" sz="1200" b="1" kern="1200" smtClean="0">
                        <a:solidFill>
                          <a:schemeClr val="dk1"/>
                        </a:solidFill>
                        <a:latin typeface="+mj-lt"/>
                        <a:ea typeface="Verdana" panose="020B0604030504040204" pitchFamily="34" charset="0"/>
                        <a:cs typeface="Verdana" panose="020B0604030504040204" pitchFamily="34" charset="0"/>
                      </a:endParaRPr>
                    </a:p>
                  </a:txBody>
                  <a:tcPr marT="45716" marB="4571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Analista de Calidad</a:t>
                      </a:r>
                    </a:p>
                  </a:txBody>
                  <a:tcPr marT="45716" marB="4571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Generación de Informe de Estado</a:t>
                      </a:r>
                    </a:p>
                  </a:txBody>
                  <a:tcPr marT="45716" marB="45716"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El Analista de Calidad verifica que los procesos y documentos cumplan con los estándares establecidos.</a:t>
                      </a:r>
                    </a:p>
                  </a:txBody>
                  <a:tcPr marT="45716" marB="45716"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Plantillas:</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Registro de riesgos</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PE" sz="1200" kern="1200" dirty="0" smtClean="0">
                          <a:solidFill>
                            <a:schemeClr val="dk1"/>
                          </a:solidFill>
                          <a:latin typeface="+mj-lt"/>
                          <a:ea typeface="Verdana" panose="020B0604030504040204" pitchFamily="34" charset="0"/>
                          <a:cs typeface="Verdana" panose="020B0604030504040204" pitchFamily="34" charset="0"/>
                        </a:rPr>
                        <a:t>Tablero de Métricas (del proyecto).</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Acta de Reunión Quincenal</a:t>
                      </a:r>
                    </a:p>
                  </a:txBody>
                  <a:tcPr marT="45716" marB="45716" anchor="ctr" horzOverflow="overflow"/>
                </a:tc>
              </a:tr>
            </a:tbl>
          </a:graphicData>
        </a:graphic>
      </p:graphicFrame>
      <p:sp>
        <p:nvSpPr>
          <p:cNvPr id="6" name="5 Marcador de pie de página"/>
          <p:cNvSpPr>
            <a:spLocks noGrp="1"/>
          </p:cNvSpPr>
          <p:nvPr>
            <p:ph type="ftr" sz="quarter" idx="12"/>
          </p:nvPr>
        </p:nvSpPr>
        <p:spPr>
          <a:xfrm>
            <a:off x="659165" y="6356350"/>
            <a:ext cx="3624803" cy="365125"/>
          </a:xfrm>
        </p:spPr>
        <p:txBody>
          <a:bodyPr/>
          <a:lstStyle/>
          <a:p>
            <a:r>
              <a:rPr lang="en-US" dirty="0"/>
              <a:t>PGPROY_V1.0_2015</a:t>
            </a:r>
          </a:p>
        </p:txBody>
      </p:sp>
    </p:spTree>
    <p:extLst>
      <p:ext uri="{BB962C8B-B14F-4D97-AF65-F5344CB8AC3E}">
        <p14:creationId xmlns:p14="http://schemas.microsoft.com/office/powerpoint/2010/main" val="196010067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26</a:t>
            </a:fld>
            <a:endParaRPr lang="en-US" dirty="0"/>
          </a:p>
        </p:txBody>
      </p:sp>
      <p:graphicFrame>
        <p:nvGraphicFramePr>
          <p:cNvPr id="10" name="Tabla 9"/>
          <p:cNvGraphicFramePr>
            <a:graphicFrameLocks noGrp="1"/>
          </p:cNvGraphicFramePr>
          <p:nvPr>
            <p:extLst>
              <p:ext uri="{D42A27DB-BD31-4B8C-83A1-F6EECF244321}">
                <p14:modId xmlns:p14="http://schemas.microsoft.com/office/powerpoint/2010/main" val="3010828792"/>
              </p:ext>
            </p:extLst>
          </p:nvPr>
        </p:nvGraphicFramePr>
        <p:xfrm>
          <a:off x="179512" y="548680"/>
          <a:ext cx="8784977" cy="5541288"/>
        </p:xfrm>
        <a:graphic>
          <a:graphicData uri="http://schemas.openxmlformats.org/drawingml/2006/table">
            <a:tbl>
              <a:tblPr firstRow="1" bandRow="1">
                <a:tableStyleId>{073A0DAA-6AF3-43AB-8588-CEC1D06C72B9}</a:tableStyleId>
              </a:tblPr>
              <a:tblGrid>
                <a:gridCol w="216024"/>
                <a:gridCol w="1224136"/>
                <a:gridCol w="1224136"/>
                <a:gridCol w="4536504"/>
                <a:gridCol w="1584177"/>
              </a:tblGrid>
              <a:tr h="438147">
                <a:tc>
                  <a:txBody>
                    <a:bodyPr/>
                    <a:lstStyle/>
                    <a:p>
                      <a:pPr algn="ctr"/>
                      <a:r>
                        <a:rPr lang="es-PE" sz="1200" dirty="0" smtClean="0">
                          <a:latin typeface="+mj-lt"/>
                        </a:rPr>
                        <a:t>#</a:t>
                      </a:r>
                      <a:endParaRPr lang="es-PE" sz="1200" dirty="0">
                        <a:latin typeface="+mj-lt"/>
                      </a:endParaRPr>
                    </a:p>
                  </a:txBody>
                  <a:tcPr anchor="ctr">
                    <a:solidFill>
                      <a:schemeClr val="accent5">
                        <a:lumMod val="50000"/>
                      </a:schemeClr>
                    </a:solidFill>
                  </a:tcPr>
                </a:tc>
                <a:tc>
                  <a:txBody>
                    <a:bodyPr/>
                    <a:lstStyle/>
                    <a:p>
                      <a:pPr algn="ctr"/>
                      <a:r>
                        <a:rPr lang="es-PE" sz="1200" dirty="0" smtClean="0">
                          <a:latin typeface="+mj-lt"/>
                        </a:rPr>
                        <a:t>ROL DEL RESPONSABLE</a:t>
                      </a:r>
                      <a:endParaRPr lang="es-PE" sz="1200" dirty="0">
                        <a:latin typeface="+mj-lt"/>
                      </a:endParaRPr>
                    </a:p>
                  </a:txBody>
                  <a:tcPr anchor="ctr">
                    <a:solidFill>
                      <a:schemeClr val="accent5">
                        <a:lumMod val="50000"/>
                      </a:schemeClr>
                    </a:solidFill>
                  </a:tcPr>
                </a:tc>
                <a:tc>
                  <a:txBody>
                    <a:bodyPr/>
                    <a:lstStyle/>
                    <a:p>
                      <a:pPr algn="ctr"/>
                      <a:r>
                        <a:rPr lang="es-PE" sz="1200" dirty="0" smtClean="0">
                          <a:latin typeface="+mj-lt"/>
                        </a:rPr>
                        <a:t>NOMBRE DEL SUBPROCESO</a:t>
                      </a:r>
                      <a:endParaRPr lang="es-PE" sz="1200" dirty="0">
                        <a:latin typeface="+mj-lt"/>
                      </a:endParaRPr>
                    </a:p>
                  </a:txBody>
                  <a:tcPr anchor="ctr">
                    <a:solidFill>
                      <a:schemeClr val="accent5">
                        <a:lumMod val="50000"/>
                      </a:schemeClr>
                    </a:solidFill>
                  </a:tcPr>
                </a:tc>
                <a:tc>
                  <a:txBody>
                    <a:bodyPr/>
                    <a:lstStyle/>
                    <a:p>
                      <a:pPr algn="ctr"/>
                      <a:r>
                        <a:rPr lang="es-ES" sz="1200" dirty="0" smtClean="0">
                          <a:latin typeface="+mj-lt"/>
                        </a:rPr>
                        <a:t>DESCRIPCIÓN DEL SUBPROCESO</a:t>
                      </a:r>
                      <a:endParaRPr lang="es-PE" sz="1200" dirty="0">
                        <a:latin typeface="+mj-lt"/>
                      </a:endParaRPr>
                    </a:p>
                  </a:txBody>
                  <a:tcPr anchor="ctr">
                    <a:solidFill>
                      <a:schemeClr val="accent5">
                        <a:lumMod val="50000"/>
                      </a:schemeClr>
                    </a:solidFill>
                  </a:tcPr>
                </a:tc>
                <a:tc>
                  <a:txBody>
                    <a:bodyPr/>
                    <a:lstStyle/>
                    <a:p>
                      <a:pPr algn="ctr"/>
                      <a:r>
                        <a:rPr lang="es-ES" sz="1200" dirty="0" smtClean="0">
                          <a:latin typeface="+mj-lt"/>
                        </a:rPr>
                        <a:t>HERRAMIENTAS</a:t>
                      </a:r>
                      <a:endParaRPr lang="es-PE" sz="1200" dirty="0">
                        <a:latin typeface="+mj-lt"/>
                      </a:endParaRPr>
                    </a:p>
                  </a:txBody>
                  <a:tcPr anchor="ctr">
                    <a:solidFill>
                      <a:schemeClr val="accent5">
                        <a:lumMod val="50000"/>
                      </a:schemeClr>
                    </a:solidFill>
                  </a:tcPr>
                </a:tc>
              </a:tr>
              <a:tr h="750783">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4</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26" marB="4572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Jefe de Proyecto </a:t>
                      </a:r>
                    </a:p>
                  </a:txBody>
                  <a:tcPr marT="45726" marB="4572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Revisión de Informes de Estado</a:t>
                      </a:r>
                    </a:p>
                  </a:txBody>
                  <a:tcPr marT="45726" marB="45726"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El jefe de proyecto prepara la agenda de reuniones internas para revisar el estado de los procesos del Proyecto.</a:t>
                      </a:r>
                    </a:p>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Verifica que los documentos e informes se hayan llevado a cabo respetando las fechas establecidas en el Cronograma de Proyecto.</a:t>
                      </a:r>
                    </a:p>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El analista de Calidad y Gestor de Configuración están en obligación de presentar la información y situación de las diversas fases de proceso cuando la situación lo requiera y de manera obligatoria cada quince días.</a:t>
                      </a:r>
                    </a:p>
                    <a:p>
                      <a:pPr marL="0" marR="0" lvl="0" indent="0" algn="just" defTabSz="457200" rtl="0" eaLnBrk="1" fontAlgn="base" latinLnBrk="0" hangingPunct="1">
                        <a:lnSpc>
                          <a:spcPct val="100000"/>
                        </a:lnSpc>
                        <a:spcBef>
                          <a:spcPct val="20000"/>
                        </a:spcBef>
                        <a:spcAft>
                          <a:spcPct val="0"/>
                        </a:spcAft>
                        <a:buClrTx/>
                        <a:buSzTx/>
                        <a:buFontTx/>
                        <a:buNone/>
                        <a:tabLst/>
                        <a:defRPr/>
                      </a:pPr>
                      <a:r>
                        <a:rPr lang="es-ES" sz="1200" kern="1200" dirty="0" smtClean="0">
                          <a:solidFill>
                            <a:schemeClr val="dk1"/>
                          </a:solidFill>
                          <a:latin typeface="+mj-lt"/>
                          <a:ea typeface="Verdana" panose="020B0604030504040204" pitchFamily="34" charset="0"/>
                          <a:cs typeface="Verdana" panose="020B0604030504040204" pitchFamily="34" charset="0"/>
                        </a:rPr>
                        <a:t>Luego, el Jefe de</a:t>
                      </a:r>
                      <a:r>
                        <a:rPr lang="es-ES" sz="1200" kern="1200" baseline="0" dirty="0" smtClean="0">
                          <a:solidFill>
                            <a:schemeClr val="dk1"/>
                          </a:solidFill>
                          <a:latin typeface="+mj-lt"/>
                          <a:ea typeface="Verdana" panose="020B0604030504040204" pitchFamily="34" charset="0"/>
                          <a:cs typeface="Verdana" panose="020B0604030504040204" pitchFamily="34" charset="0"/>
                        </a:rPr>
                        <a:t> Proyecto</a:t>
                      </a:r>
                      <a:r>
                        <a:rPr lang="es-ES" sz="1200" kern="1200" dirty="0" smtClean="0">
                          <a:solidFill>
                            <a:schemeClr val="dk1"/>
                          </a:solidFill>
                          <a:latin typeface="+mj-lt"/>
                          <a:ea typeface="Verdana" panose="020B0604030504040204" pitchFamily="34" charset="0"/>
                          <a:cs typeface="Verdana" panose="020B0604030504040204" pitchFamily="34" charset="0"/>
                        </a:rPr>
                        <a:t> consolida la información expuesta por los Analistas , en un solo informe a nivel de coordinación y se actualizan de requerirse, los artefactos de gestión por proyecto (riesgos, pendientes, métricas). </a:t>
                      </a:r>
                    </a:p>
                  </a:txBody>
                  <a:tcPr marT="45726" marB="45726"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Plantillas:</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PE" sz="1200" kern="1200" dirty="0" smtClean="0">
                          <a:solidFill>
                            <a:schemeClr val="dk1"/>
                          </a:solidFill>
                          <a:latin typeface="+mj-lt"/>
                          <a:ea typeface="Verdana" panose="020B0604030504040204" pitchFamily="34" charset="0"/>
                          <a:cs typeface="Verdana" panose="020B0604030504040204" pitchFamily="34" charset="0"/>
                        </a:rPr>
                        <a:t>Acta de Reunión.</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PE" sz="1200" kern="1200" dirty="0" err="1" smtClean="0">
                          <a:solidFill>
                            <a:schemeClr val="dk1"/>
                          </a:solidFill>
                          <a:latin typeface="+mj-lt"/>
                          <a:ea typeface="Verdana" panose="020B0604030504040204" pitchFamily="34" charset="0"/>
                          <a:cs typeface="Verdana" panose="020B0604030504040204" pitchFamily="34" charset="0"/>
                        </a:rPr>
                        <a:t>Metricas</a:t>
                      </a: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26" marB="45726" horzOverflow="overflow"/>
                </a:tc>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5</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26" marB="4572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100" b="1" kern="1200" dirty="0" smtClean="0">
                          <a:solidFill>
                            <a:schemeClr val="dk1"/>
                          </a:solidFill>
                          <a:latin typeface="+mj-lt"/>
                          <a:ea typeface="Verdana" panose="020B0604030504040204" pitchFamily="34" charset="0"/>
                          <a:cs typeface="Verdana" panose="020B0604030504040204" pitchFamily="34" charset="0"/>
                        </a:rPr>
                        <a:t>Documentador</a:t>
                      </a:r>
                    </a:p>
                  </a:txBody>
                  <a:tcPr marT="45726" marB="4572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Comité Operativo</a:t>
                      </a:r>
                    </a:p>
                  </a:txBody>
                  <a:tcPr marT="45726" marB="45726"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El Documentador</a:t>
                      </a:r>
                      <a:r>
                        <a:rPr lang="es-ES" sz="1200" kern="1200" baseline="0" dirty="0" smtClean="0">
                          <a:solidFill>
                            <a:schemeClr val="dk1"/>
                          </a:solidFill>
                          <a:latin typeface="+mj-lt"/>
                          <a:ea typeface="Verdana" panose="020B0604030504040204" pitchFamily="34" charset="0"/>
                          <a:cs typeface="Verdana" panose="020B0604030504040204" pitchFamily="34" charset="0"/>
                        </a:rPr>
                        <a:t> </a:t>
                      </a:r>
                      <a:r>
                        <a:rPr lang="es-ES" sz="1200" kern="1200" dirty="0" smtClean="0">
                          <a:solidFill>
                            <a:schemeClr val="dk1"/>
                          </a:solidFill>
                          <a:latin typeface="+mj-lt"/>
                          <a:ea typeface="Verdana" panose="020B0604030504040204" pitchFamily="34" charset="0"/>
                          <a:cs typeface="Verdana" panose="020B0604030504040204" pitchFamily="34" charset="0"/>
                        </a:rPr>
                        <a:t>en comunicación con el Jefe de Proyecto prepara la agenda de acuerdo al Cronograma de Actividades y registra y/o actualiza la reunión en el cuadro de seguimiento de reuniones y prepara el acta de reunión preliminar a ser revisada por el comité operativo (incluye al cliente). De requerirse la presentación de status del proyecto, este será el Informe de Estado modificado considerando las secciones de interés para el cliente.</a:t>
                      </a:r>
                    </a:p>
                    <a:p>
                      <a:pPr marL="0" marR="0" lvl="0" indent="0" algn="just" defTabSz="457200" rtl="0" eaLnBrk="1" fontAlgn="base" latinLnBrk="0" hangingPunct="1">
                        <a:lnSpc>
                          <a:spcPct val="100000"/>
                        </a:lnSpc>
                        <a:spcBef>
                          <a:spcPct val="20000"/>
                        </a:spcBef>
                        <a:spcAft>
                          <a:spcPct val="0"/>
                        </a:spcAft>
                        <a:buClrTx/>
                        <a:buSzTx/>
                        <a:buFontTx/>
                        <a:buNone/>
                        <a:tabLst/>
                        <a:defRPr/>
                      </a:pPr>
                      <a:r>
                        <a:rPr lang="es-ES" sz="1200" kern="1200" dirty="0" smtClean="0">
                          <a:solidFill>
                            <a:schemeClr val="dk1"/>
                          </a:solidFill>
                          <a:latin typeface="+mj-lt"/>
                          <a:ea typeface="Verdana" panose="020B0604030504040204" pitchFamily="34" charset="0"/>
                          <a:cs typeface="Verdana" panose="020B0604030504040204" pitchFamily="34" charset="0"/>
                        </a:rPr>
                        <a:t>En la reunión se presenta y revisa con el cliente, el acta de reunión preliminar. Es de frecuencia mensual. Se actualizaran las plantillas que correspondan según sea el resultado de la reunión.</a:t>
                      </a:r>
                    </a:p>
                  </a:txBody>
                  <a:tcPr marT="45726" marB="45726"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Plantillas:</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Cuadro de seguimiento a reuniones</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Acta de Reunión.</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Registro de riesgos actualizado.</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Cronograma de Actividades </a:t>
                      </a:r>
                    </a:p>
                  </a:txBody>
                  <a:tcPr marT="45726" marB="45726" horzOverflow="overflow"/>
                </a:tc>
              </a:tr>
            </a:tbl>
          </a:graphicData>
        </a:graphic>
      </p:graphicFrame>
      <p:sp>
        <p:nvSpPr>
          <p:cNvPr id="6" name="5 Marcador de pie de página"/>
          <p:cNvSpPr>
            <a:spLocks noGrp="1"/>
          </p:cNvSpPr>
          <p:nvPr>
            <p:ph type="ftr" sz="quarter" idx="12"/>
          </p:nvPr>
        </p:nvSpPr>
        <p:spPr>
          <a:xfrm>
            <a:off x="659165" y="6356350"/>
            <a:ext cx="3624803" cy="365125"/>
          </a:xfrm>
        </p:spPr>
        <p:txBody>
          <a:bodyPr/>
          <a:lstStyle/>
          <a:p>
            <a:r>
              <a:rPr lang="en-US" dirty="0"/>
              <a:t>PGPROY_V1.0_2015</a:t>
            </a:r>
          </a:p>
        </p:txBody>
      </p:sp>
    </p:spTree>
    <p:extLst>
      <p:ext uri="{BB962C8B-B14F-4D97-AF65-F5344CB8AC3E}">
        <p14:creationId xmlns:p14="http://schemas.microsoft.com/office/powerpoint/2010/main" val="192595889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27</a:t>
            </a:fld>
            <a:endParaRPr lang="en-US" dirty="0"/>
          </a:p>
        </p:txBody>
      </p:sp>
      <p:graphicFrame>
        <p:nvGraphicFramePr>
          <p:cNvPr id="10" name="Tabla 9"/>
          <p:cNvGraphicFramePr>
            <a:graphicFrameLocks noGrp="1"/>
          </p:cNvGraphicFramePr>
          <p:nvPr>
            <p:extLst>
              <p:ext uri="{D42A27DB-BD31-4B8C-83A1-F6EECF244321}">
                <p14:modId xmlns:p14="http://schemas.microsoft.com/office/powerpoint/2010/main" val="2974322068"/>
              </p:ext>
            </p:extLst>
          </p:nvPr>
        </p:nvGraphicFramePr>
        <p:xfrm>
          <a:off x="179512" y="548680"/>
          <a:ext cx="8784977" cy="4686108"/>
        </p:xfrm>
        <a:graphic>
          <a:graphicData uri="http://schemas.openxmlformats.org/drawingml/2006/table">
            <a:tbl>
              <a:tblPr firstRow="1" bandRow="1">
                <a:tableStyleId>{073A0DAA-6AF3-43AB-8588-CEC1D06C72B9}</a:tableStyleId>
              </a:tblPr>
              <a:tblGrid>
                <a:gridCol w="216024"/>
                <a:gridCol w="1224136"/>
                <a:gridCol w="1584176"/>
                <a:gridCol w="3888432"/>
                <a:gridCol w="1872209"/>
              </a:tblGrid>
              <a:tr h="438147">
                <a:tc>
                  <a:txBody>
                    <a:bodyPr/>
                    <a:lstStyle/>
                    <a:p>
                      <a:pPr algn="ctr"/>
                      <a:r>
                        <a:rPr lang="es-PE" sz="1200" dirty="0" smtClean="0">
                          <a:latin typeface="+mj-lt"/>
                        </a:rPr>
                        <a:t>#</a:t>
                      </a:r>
                      <a:endParaRPr lang="es-PE" sz="1200" dirty="0">
                        <a:latin typeface="+mj-lt"/>
                      </a:endParaRPr>
                    </a:p>
                  </a:txBody>
                  <a:tcPr anchor="ctr">
                    <a:solidFill>
                      <a:schemeClr val="accent5">
                        <a:lumMod val="50000"/>
                      </a:schemeClr>
                    </a:solidFill>
                  </a:tcPr>
                </a:tc>
                <a:tc>
                  <a:txBody>
                    <a:bodyPr/>
                    <a:lstStyle/>
                    <a:p>
                      <a:pPr algn="ctr"/>
                      <a:r>
                        <a:rPr lang="es-PE" sz="1200" dirty="0" smtClean="0">
                          <a:latin typeface="+mj-lt"/>
                        </a:rPr>
                        <a:t>ROL DEL RESPONSABLE</a:t>
                      </a:r>
                      <a:endParaRPr lang="es-PE" sz="1200" dirty="0">
                        <a:latin typeface="+mj-lt"/>
                      </a:endParaRPr>
                    </a:p>
                  </a:txBody>
                  <a:tcPr anchor="ctr">
                    <a:solidFill>
                      <a:schemeClr val="accent5">
                        <a:lumMod val="50000"/>
                      </a:schemeClr>
                    </a:solidFill>
                  </a:tcPr>
                </a:tc>
                <a:tc>
                  <a:txBody>
                    <a:bodyPr/>
                    <a:lstStyle/>
                    <a:p>
                      <a:pPr algn="ctr"/>
                      <a:r>
                        <a:rPr lang="es-PE" sz="1200" dirty="0" smtClean="0">
                          <a:latin typeface="+mj-lt"/>
                        </a:rPr>
                        <a:t>NOMBRE DEL SUBPROCESO</a:t>
                      </a:r>
                      <a:endParaRPr lang="es-PE" sz="1200" dirty="0">
                        <a:latin typeface="+mj-lt"/>
                      </a:endParaRPr>
                    </a:p>
                  </a:txBody>
                  <a:tcPr anchor="ctr">
                    <a:solidFill>
                      <a:schemeClr val="accent5">
                        <a:lumMod val="50000"/>
                      </a:schemeClr>
                    </a:solidFill>
                  </a:tcPr>
                </a:tc>
                <a:tc>
                  <a:txBody>
                    <a:bodyPr/>
                    <a:lstStyle/>
                    <a:p>
                      <a:pPr algn="ctr"/>
                      <a:r>
                        <a:rPr lang="es-ES" sz="1200" dirty="0" smtClean="0">
                          <a:latin typeface="+mj-lt"/>
                        </a:rPr>
                        <a:t>DESCRIPCIÓN DEL SUBPROCESO</a:t>
                      </a:r>
                      <a:endParaRPr lang="es-PE" sz="1200" dirty="0">
                        <a:latin typeface="+mj-lt"/>
                      </a:endParaRPr>
                    </a:p>
                  </a:txBody>
                  <a:tcPr anchor="ctr">
                    <a:solidFill>
                      <a:schemeClr val="accent5">
                        <a:lumMod val="50000"/>
                      </a:schemeClr>
                    </a:solidFill>
                  </a:tcPr>
                </a:tc>
                <a:tc>
                  <a:txBody>
                    <a:bodyPr/>
                    <a:lstStyle/>
                    <a:p>
                      <a:pPr algn="ctr"/>
                      <a:r>
                        <a:rPr lang="es-ES" sz="1200" dirty="0" smtClean="0">
                          <a:latin typeface="+mj-lt"/>
                        </a:rPr>
                        <a:t>HERRAMIENTAS</a:t>
                      </a:r>
                      <a:endParaRPr lang="es-PE" sz="1200" dirty="0">
                        <a:latin typeface="+mj-lt"/>
                      </a:endParaRPr>
                    </a:p>
                  </a:txBody>
                  <a:tcPr anchor="ctr">
                    <a:solidFill>
                      <a:schemeClr val="accent5">
                        <a:lumMod val="50000"/>
                      </a:schemeClr>
                    </a:solidFill>
                  </a:tcPr>
                </a:tc>
              </a:tr>
              <a:tr h="750783">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6</a:t>
                      </a:r>
                    </a:p>
                  </a:txBody>
                  <a:tcPr marT="45718" marB="45718"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Comité</a:t>
                      </a:r>
                      <a:r>
                        <a:rPr lang="es-ES" sz="1200" b="1" kern="1200" baseline="0" dirty="0" smtClean="0">
                          <a:solidFill>
                            <a:schemeClr val="dk1"/>
                          </a:solidFill>
                          <a:latin typeface="+mj-lt"/>
                          <a:ea typeface="Verdana" panose="020B0604030504040204" pitchFamily="34" charset="0"/>
                          <a:cs typeface="Verdana" panose="020B0604030504040204" pitchFamily="34" charset="0"/>
                        </a:rPr>
                        <a:t> Operativo</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8" marB="45718"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Reunión de Equipo de Trabajo</a:t>
                      </a:r>
                    </a:p>
                  </a:txBody>
                  <a:tcPr marT="45718" marB="45718" anchor="ctr" horzOverflow="overflow"/>
                </a:tc>
                <a:tc>
                  <a:txBody>
                    <a:bodyPr/>
                    <a:lstStyle/>
                    <a:p>
                      <a:pPr marL="92075" marR="0" lvl="0" indent="-92075" algn="just"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El Jefe de Proyecto se reúne con los coordinadores con el objetivo de analizar el servicio desde la perspectiva de cada proyecto.</a:t>
                      </a:r>
                    </a:p>
                    <a:p>
                      <a:pPr marL="92075" marR="0" lvl="0" indent="-92075" algn="just"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PE" sz="1200" kern="1200" dirty="0" smtClean="0">
                          <a:solidFill>
                            <a:schemeClr val="dk1"/>
                          </a:solidFill>
                          <a:latin typeface="+mj-lt"/>
                          <a:ea typeface="Verdana" panose="020B0604030504040204" pitchFamily="34" charset="0"/>
                          <a:cs typeface="Verdana" panose="020B0604030504040204" pitchFamily="34" charset="0"/>
                        </a:rPr>
                        <a:t>Los analistas</a:t>
                      </a:r>
                      <a:r>
                        <a:rPr lang="es-PE" sz="1200" kern="1200" baseline="0" dirty="0" smtClean="0">
                          <a:solidFill>
                            <a:schemeClr val="dk1"/>
                          </a:solidFill>
                          <a:latin typeface="+mj-lt"/>
                          <a:ea typeface="Verdana" panose="020B0604030504040204" pitchFamily="34" charset="0"/>
                          <a:cs typeface="Verdana" panose="020B0604030504040204" pitchFamily="34" charset="0"/>
                        </a:rPr>
                        <a:t> informan </a:t>
                      </a:r>
                      <a:r>
                        <a:rPr lang="es-PE" sz="1200" kern="1200" dirty="0" smtClean="0">
                          <a:solidFill>
                            <a:schemeClr val="dk1"/>
                          </a:solidFill>
                          <a:latin typeface="+mj-lt"/>
                          <a:ea typeface="Verdana" panose="020B0604030504040204" pitchFamily="34" charset="0"/>
                          <a:cs typeface="Verdana" panose="020B0604030504040204" pitchFamily="34" charset="0"/>
                        </a:rPr>
                        <a:t>sobre </a:t>
                      </a:r>
                      <a:r>
                        <a:rPr lang="es-ES" sz="1200" kern="1200" dirty="0" smtClean="0">
                          <a:solidFill>
                            <a:schemeClr val="dk1"/>
                          </a:solidFill>
                          <a:latin typeface="+mj-lt"/>
                          <a:ea typeface="Verdana" panose="020B0604030504040204" pitchFamily="34" charset="0"/>
                          <a:cs typeface="Verdana" panose="020B0604030504040204" pitchFamily="34" charset="0"/>
                        </a:rPr>
                        <a:t>la situación del proyecto y riesgos presentados, de forma semanal y/o cuando la situación lo requiera.</a:t>
                      </a:r>
                    </a:p>
                  </a:txBody>
                  <a:tcPr marT="45718" marB="45718" horzOverflow="overflow"/>
                </a:tc>
                <a:tc>
                  <a:txBody>
                    <a:bodyPr/>
                    <a:lstStyle/>
                    <a:p>
                      <a:pPr marL="0" marR="0" lvl="0" indent="0" algn="l"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Plantillas:</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Acta de Reunión Quincenal</a:t>
                      </a:r>
                    </a:p>
                  </a:txBody>
                  <a:tcPr marT="45718" marB="45718" anchor="ctr" horzOverflow="overflow"/>
                </a:tc>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7</a:t>
                      </a:r>
                    </a:p>
                  </a:txBody>
                  <a:tcPr marT="45718" marB="45718"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Jefe de Proyecto</a:t>
                      </a:r>
                    </a:p>
                  </a:txBody>
                  <a:tcPr marT="45718" marB="45718"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Seguimiento del servicio</a:t>
                      </a:r>
                    </a:p>
                  </a:txBody>
                  <a:tcPr marT="45718" marB="45718"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 typeface="Arial" panose="020B0604020202020204" pitchFamily="34" charset="0"/>
                        <a:buNone/>
                        <a:tabLst/>
                      </a:pPr>
                      <a:r>
                        <a:rPr lang="es-ES" sz="1200" b="0" kern="1200" dirty="0" smtClean="0">
                          <a:solidFill>
                            <a:schemeClr val="dk1"/>
                          </a:solidFill>
                          <a:latin typeface="+mj-lt"/>
                          <a:ea typeface="Verdana" panose="020B0604030504040204" pitchFamily="34" charset="0"/>
                          <a:cs typeface="Verdana" panose="020B0604030504040204" pitchFamily="34" charset="0"/>
                        </a:rPr>
                        <a:t>Esta reunión es de frecuencia quincenalmente o a requerimiento de</a:t>
                      </a:r>
                      <a:r>
                        <a:rPr lang="es-ES" sz="1200" b="0" kern="1200" baseline="0" dirty="0" smtClean="0">
                          <a:solidFill>
                            <a:schemeClr val="dk1"/>
                          </a:solidFill>
                          <a:latin typeface="+mj-lt"/>
                          <a:ea typeface="Verdana" panose="020B0604030504040204" pitchFamily="34" charset="0"/>
                          <a:cs typeface="Verdana" panose="020B0604030504040204" pitchFamily="34" charset="0"/>
                        </a:rPr>
                        <a:t> Jefe de Proyecto</a:t>
                      </a:r>
                      <a:r>
                        <a:rPr lang="es-ES" sz="1200" b="0" kern="1200" dirty="0" smtClean="0">
                          <a:solidFill>
                            <a:schemeClr val="dk1"/>
                          </a:solidFill>
                          <a:latin typeface="+mj-lt"/>
                          <a:ea typeface="Verdana" panose="020B0604030504040204" pitchFamily="34" charset="0"/>
                          <a:cs typeface="Verdana" panose="020B0604030504040204" pitchFamily="34" charset="0"/>
                        </a:rPr>
                        <a:t>.</a:t>
                      </a:r>
                    </a:p>
                  </a:txBody>
                  <a:tcPr marT="45718" marB="45718" anchor="ctr" horzOverflow="overflow"/>
                </a:tc>
                <a:tc>
                  <a:txBody>
                    <a:bodyPr/>
                    <a:lstStyle/>
                    <a:p>
                      <a:pPr marL="0" marR="0" lvl="0" indent="0" algn="l"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Plantillas:</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b="0" kern="1200" dirty="0" smtClean="0">
                          <a:solidFill>
                            <a:schemeClr val="dk1"/>
                          </a:solidFill>
                          <a:latin typeface="+mj-lt"/>
                          <a:ea typeface="Verdana" panose="020B0604030504040204" pitchFamily="34" charset="0"/>
                          <a:cs typeface="Verdana" panose="020B0604030504040204" pitchFamily="34" charset="0"/>
                        </a:rPr>
                        <a:t>Acta de Reunión.</a:t>
                      </a:r>
                    </a:p>
                  </a:txBody>
                  <a:tcPr marT="45718" marB="45718" anchor="ctr" horzOverflow="overflow"/>
                </a:tc>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8</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2" marB="4571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Analista de Calidad</a:t>
                      </a:r>
                    </a:p>
                  </a:txBody>
                  <a:tcPr marT="45712" marB="4571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Reunión del Comité</a:t>
                      </a:r>
                    </a:p>
                  </a:txBody>
                  <a:tcPr marT="45712" marB="45712"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b="0" kern="1200" dirty="0" smtClean="0">
                          <a:solidFill>
                            <a:schemeClr val="dk1"/>
                          </a:solidFill>
                          <a:latin typeface="+mj-lt"/>
                          <a:ea typeface="Verdana" panose="020B0604030504040204" pitchFamily="34" charset="0"/>
                          <a:cs typeface="Verdana" panose="020B0604030504040204" pitchFamily="34" charset="0"/>
                        </a:rPr>
                        <a:t>El Analista de calidad se reúne quincenalmente con Analista Programador, Gestor de Configuración y Jefe de Proyecto en conjunto  para revisar la información que corresponde a métricas, riesgos, pendientes por resolver y problemas a solucionar.</a:t>
                      </a:r>
                    </a:p>
                    <a:p>
                      <a:pPr marL="0" marR="0" lvl="0" indent="0" algn="just" defTabSz="457200" rtl="0" eaLnBrk="1" fontAlgn="base" latinLnBrk="0" hangingPunct="1">
                        <a:lnSpc>
                          <a:spcPct val="100000"/>
                        </a:lnSpc>
                        <a:spcBef>
                          <a:spcPct val="20000"/>
                        </a:spcBef>
                        <a:spcAft>
                          <a:spcPct val="0"/>
                        </a:spcAft>
                        <a:buClrTx/>
                        <a:buSzTx/>
                        <a:buFontTx/>
                        <a:buNone/>
                        <a:tabLst/>
                      </a:pPr>
                      <a:r>
                        <a:rPr lang="es-ES" sz="1200" b="0" kern="1200" dirty="0" smtClean="0">
                          <a:solidFill>
                            <a:schemeClr val="dk1"/>
                          </a:solidFill>
                          <a:latin typeface="+mj-lt"/>
                          <a:ea typeface="Verdana" panose="020B0604030504040204" pitchFamily="34" charset="0"/>
                          <a:cs typeface="Verdana" panose="020B0604030504040204" pitchFamily="34" charset="0"/>
                        </a:rPr>
                        <a:t>La información obtenida es valida para todo el Equipo de Trabajo</a:t>
                      </a:r>
                    </a:p>
                  </a:txBody>
                  <a:tcPr marT="45712" marB="45712" anchor="ctr" horzOverflow="overflow"/>
                </a:tc>
                <a:tc>
                  <a:txBody>
                    <a:bodyPr/>
                    <a:lstStyle/>
                    <a:p>
                      <a:pPr marL="0" marR="0" lvl="0" indent="0" algn="l"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Plantillas:</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b="0" kern="1200" dirty="0" smtClean="0">
                          <a:solidFill>
                            <a:schemeClr val="dk1"/>
                          </a:solidFill>
                          <a:latin typeface="+mj-lt"/>
                          <a:ea typeface="Verdana" panose="020B0604030504040204" pitchFamily="34" charset="0"/>
                          <a:cs typeface="Verdana" panose="020B0604030504040204" pitchFamily="34" charset="0"/>
                        </a:rPr>
                        <a:t>Tablero de métricas del servicio</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b="0" kern="1200" dirty="0" smtClean="0">
                          <a:solidFill>
                            <a:schemeClr val="dk1"/>
                          </a:solidFill>
                          <a:latin typeface="+mj-lt"/>
                          <a:ea typeface="Verdana" panose="020B0604030504040204" pitchFamily="34" charset="0"/>
                          <a:cs typeface="Verdana" panose="020B0604030504040204" pitchFamily="34" charset="0"/>
                        </a:rPr>
                        <a:t>Registro de riesgos del servicio.</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b="0" kern="1200" dirty="0" smtClean="0">
                          <a:solidFill>
                            <a:schemeClr val="dk1"/>
                          </a:solidFill>
                          <a:latin typeface="+mj-lt"/>
                          <a:ea typeface="Verdana" panose="020B0604030504040204" pitchFamily="34" charset="0"/>
                          <a:cs typeface="Verdana" panose="020B0604030504040204" pitchFamily="34" charset="0"/>
                        </a:rPr>
                        <a:t>Acta de Reunión.</a:t>
                      </a:r>
                    </a:p>
                  </a:txBody>
                  <a:tcPr marT="45712" marB="45712" anchor="ctr" horzOverflow="overflow"/>
                </a:tc>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9</a:t>
                      </a:r>
                    </a:p>
                  </a:txBody>
                  <a:tcPr marT="45712" marB="4571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100" b="1" kern="1200" dirty="0" smtClean="0">
                          <a:solidFill>
                            <a:schemeClr val="dk1"/>
                          </a:solidFill>
                          <a:latin typeface="+mj-lt"/>
                          <a:ea typeface="Verdana" panose="020B0604030504040204" pitchFamily="34" charset="0"/>
                          <a:cs typeface="Verdana" panose="020B0604030504040204" pitchFamily="34" charset="0"/>
                        </a:rPr>
                        <a:t>Gestor de la Configuración</a:t>
                      </a:r>
                    </a:p>
                  </a:txBody>
                  <a:tcPr marT="45712" marB="4571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Procesar cambios al proyecto</a:t>
                      </a:r>
                    </a:p>
                  </a:txBody>
                  <a:tcPr marT="45712" marB="45712"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b="0" kern="1200" dirty="0" smtClean="0">
                          <a:solidFill>
                            <a:schemeClr val="dk1"/>
                          </a:solidFill>
                          <a:latin typeface="+mj-lt"/>
                          <a:ea typeface="Verdana" panose="020B0604030504040204" pitchFamily="34" charset="0"/>
                          <a:cs typeface="Verdana" panose="020B0604030504040204" pitchFamily="34" charset="0"/>
                        </a:rPr>
                        <a:t>El cambio se procesa según el Proceso de cambios de configuración y de requerimientos.</a:t>
                      </a:r>
                    </a:p>
                  </a:txBody>
                  <a:tcPr marT="45712" marB="45712" anchor="ctr" horzOverflow="overflow"/>
                </a:tc>
                <a:tc>
                  <a:txBody>
                    <a:bodyPr/>
                    <a:lstStyle/>
                    <a:p>
                      <a:pPr marL="0" marR="0" lvl="0" indent="0" algn="l" defTabSz="457200" rtl="0" eaLnBrk="1" fontAlgn="base" latinLnBrk="0" hangingPunct="1">
                        <a:lnSpc>
                          <a:spcPct val="100000"/>
                        </a:lnSpc>
                        <a:spcBef>
                          <a:spcPct val="20000"/>
                        </a:spcBef>
                        <a:spcAft>
                          <a:spcPct val="0"/>
                        </a:spcAft>
                        <a:buClrTx/>
                        <a:buSzTx/>
                        <a:buFontTx/>
                        <a:buNone/>
                        <a:tabLst/>
                      </a:pPr>
                      <a:r>
                        <a:rPr lang="es-ES" sz="1200" b="0" kern="1200" dirty="0" smtClean="0">
                          <a:solidFill>
                            <a:schemeClr val="dk1"/>
                          </a:solidFill>
                          <a:latin typeface="+mj-lt"/>
                          <a:ea typeface="Verdana" panose="020B0604030504040204" pitchFamily="34" charset="0"/>
                          <a:cs typeface="Verdana" panose="020B0604030504040204" pitchFamily="34" charset="0"/>
                        </a:rPr>
                        <a:t>Solicitud de cambios a requerimientos </a:t>
                      </a:r>
                    </a:p>
                  </a:txBody>
                  <a:tcPr marT="45712" marB="45712" anchor="ctr" horzOverflow="overflow"/>
                </a:tc>
              </a:tr>
            </a:tbl>
          </a:graphicData>
        </a:graphic>
      </p:graphicFrame>
      <p:sp>
        <p:nvSpPr>
          <p:cNvPr id="6" name="5 Marcador de pie de página"/>
          <p:cNvSpPr>
            <a:spLocks noGrp="1"/>
          </p:cNvSpPr>
          <p:nvPr>
            <p:ph type="ftr" sz="quarter" idx="12"/>
          </p:nvPr>
        </p:nvSpPr>
        <p:spPr>
          <a:xfrm>
            <a:off x="659165" y="6356350"/>
            <a:ext cx="3624803" cy="365125"/>
          </a:xfrm>
        </p:spPr>
        <p:txBody>
          <a:bodyPr/>
          <a:lstStyle/>
          <a:p>
            <a:r>
              <a:rPr lang="en-US" dirty="0"/>
              <a:t>PGPROY_V1.0_2015</a:t>
            </a:r>
          </a:p>
        </p:txBody>
      </p:sp>
      <p:sp>
        <p:nvSpPr>
          <p:cNvPr id="7" name="AutoShape 59"/>
          <p:cNvSpPr>
            <a:spLocks noChangeArrowheads="1"/>
          </p:cNvSpPr>
          <p:nvPr/>
        </p:nvSpPr>
        <p:spPr bwMode="auto">
          <a:xfrm>
            <a:off x="4087965" y="6395294"/>
            <a:ext cx="1008063" cy="287337"/>
          </a:xfrm>
          <a:prstGeom prst="flowChartAlternateProcess">
            <a:avLst/>
          </a:prstGeom>
          <a:solidFill>
            <a:schemeClr val="accent5">
              <a:lumMod val="50000"/>
            </a:schemeClr>
          </a:solidFill>
          <a:ln w="9525">
            <a:solidFill>
              <a:srgbClr val="99CC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200" dirty="0" smtClean="0">
                <a:solidFill>
                  <a:srgbClr val="000066"/>
                </a:solidFill>
                <a:hlinkClick r:id="rId3" action="ppaction://hlinksldjump"/>
              </a:rPr>
              <a:t>REGRESAR</a:t>
            </a:r>
            <a:endParaRPr lang="es-ES" altLang="es-PE" sz="1200" dirty="0">
              <a:solidFill>
                <a:srgbClr val="000066"/>
              </a:solidFill>
            </a:endParaRPr>
          </a:p>
        </p:txBody>
      </p:sp>
    </p:spTree>
    <p:extLst>
      <p:ext uri="{BB962C8B-B14F-4D97-AF65-F5344CB8AC3E}">
        <p14:creationId xmlns:p14="http://schemas.microsoft.com/office/powerpoint/2010/main" val="91074889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797" y="1556792"/>
            <a:ext cx="9144000" cy="3456384"/>
          </a:xfrm>
        </p:spPr>
        <p:txBody>
          <a:bodyPr>
            <a:noAutofit/>
          </a:bodyPr>
          <a:lstStyle/>
          <a:p>
            <a:pPr>
              <a:spcBef>
                <a:spcPts val="0"/>
              </a:spcBef>
            </a:pPr>
            <a:r>
              <a:rPr lang="es-PE" sz="9000" dirty="0" smtClean="0">
                <a:solidFill>
                  <a:schemeClr val="tx2"/>
                </a:solidFill>
                <a:effectLst>
                  <a:outerShdw blurRad="63500" dist="38100" dir="5400000" algn="t" rotWithShape="0">
                    <a:prstClr val="black">
                      <a:alpha val="25000"/>
                    </a:prstClr>
                  </a:outerShdw>
                </a:effectLst>
                <a:latin typeface="+mn-lt"/>
                <a:ea typeface="+mj-ea"/>
                <a:cs typeface="+mj-cs"/>
              </a:rPr>
              <a:t>5.2</a:t>
            </a:r>
            <a:endParaRPr lang="es-PE" sz="9000" dirty="0">
              <a:solidFill>
                <a:schemeClr val="tx2"/>
              </a:solidFill>
              <a:effectLst>
                <a:outerShdw blurRad="63500" dist="38100" dir="5400000" algn="t" rotWithShape="0">
                  <a:prstClr val="black">
                    <a:alpha val="25000"/>
                  </a:prstClr>
                </a:outerShdw>
              </a:effectLst>
              <a:latin typeface="+mn-lt"/>
              <a:ea typeface="+mj-ea"/>
              <a:cs typeface="+mj-cs"/>
            </a:endParaRPr>
          </a:p>
          <a:p>
            <a:pPr>
              <a:spcBef>
                <a:spcPts val="0"/>
              </a:spcBef>
            </a:pPr>
            <a:r>
              <a:rPr lang="es-ES" sz="6000" dirty="0" smtClean="0">
                <a:solidFill>
                  <a:schemeClr val="tx2"/>
                </a:solidFill>
                <a:effectLst>
                  <a:outerShdw blurRad="63500" dist="38100" dir="5400000" algn="t" rotWithShape="0">
                    <a:prstClr val="black">
                      <a:alpha val="25000"/>
                    </a:prstClr>
                  </a:outerShdw>
                </a:effectLst>
                <a:latin typeface="+mn-lt"/>
                <a:ea typeface="+mj-ea"/>
                <a:cs typeface="+mj-cs"/>
              </a:rPr>
              <a:t>ACTIVIDADES</a:t>
            </a:r>
          </a:p>
          <a:p>
            <a:pPr>
              <a:spcBef>
                <a:spcPts val="0"/>
              </a:spcBef>
            </a:pPr>
            <a:r>
              <a:rPr lang="es-ES" sz="3000" dirty="0" smtClean="0">
                <a:solidFill>
                  <a:schemeClr val="tx2"/>
                </a:solidFill>
                <a:effectLst>
                  <a:outerShdw blurRad="63500" dist="38100" dir="5400000" algn="t" rotWithShape="0">
                    <a:prstClr val="black">
                      <a:alpha val="25000"/>
                    </a:prstClr>
                  </a:outerShdw>
                </a:effectLst>
                <a:latin typeface="+mn-lt"/>
                <a:ea typeface="+mj-ea"/>
                <a:cs typeface="+mj-cs"/>
              </a:rPr>
              <a:t>(CIERRE)</a:t>
            </a:r>
            <a:endParaRPr lang="es-PE" sz="3000" dirty="0">
              <a:solidFill>
                <a:schemeClr val="tx2"/>
              </a:solidFill>
              <a:effectLst>
                <a:outerShdw blurRad="63500" dist="38100" dir="5400000" algn="t" rotWithShape="0">
                  <a:prstClr val="black">
                    <a:alpha val="25000"/>
                  </a:prstClr>
                </a:outerShdw>
              </a:effectLst>
              <a:latin typeface="+mn-lt"/>
              <a:ea typeface="+mj-ea"/>
              <a:cs typeface="+mj-cs"/>
            </a:endParaRPr>
          </a:p>
        </p:txBody>
      </p:sp>
      <p:sp>
        <p:nvSpPr>
          <p:cNvPr id="4" name="3 Marcador de fecha"/>
          <p:cNvSpPr>
            <a:spLocks noGrp="1"/>
          </p:cNvSpPr>
          <p:nvPr>
            <p:ph type="dt" sz="half" idx="10"/>
          </p:nvPr>
        </p:nvSpPr>
        <p:spPr/>
        <p:txBody>
          <a:bodyPr/>
          <a:lstStyle/>
          <a:p>
            <a:fld id="{216C5678-EE20-4FA5-88E2-6E0BD67A2E26}" type="datetime1">
              <a:rPr lang="en-US" smtClean="0"/>
              <a:t>10/9/2015</a:t>
            </a:fld>
            <a:endParaRPr lang="en-US" dirty="0"/>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28</a:t>
            </a:fld>
            <a:endParaRPr lang="en-US" dirty="0"/>
          </a:p>
        </p:txBody>
      </p:sp>
      <p:sp>
        <p:nvSpPr>
          <p:cNvPr id="6" name="5 Marcador de pie de página"/>
          <p:cNvSpPr>
            <a:spLocks noGrp="1"/>
          </p:cNvSpPr>
          <p:nvPr>
            <p:ph type="ftr" sz="quarter" idx="12"/>
          </p:nvPr>
        </p:nvSpPr>
        <p:spPr>
          <a:xfrm>
            <a:off x="659165" y="6356350"/>
            <a:ext cx="3624803" cy="365125"/>
          </a:xfrm>
        </p:spPr>
        <p:txBody>
          <a:bodyPr/>
          <a:lstStyle/>
          <a:p>
            <a:r>
              <a:rPr lang="en-US" dirty="0"/>
              <a:t>PGPROY_V1.0_2015</a:t>
            </a:r>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8918" y="0"/>
            <a:ext cx="1265081" cy="908720"/>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251405496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29</a:t>
            </a:fld>
            <a:endParaRPr lang="en-US" dirty="0"/>
          </a:p>
        </p:txBody>
      </p:sp>
      <p:sp>
        <p:nvSpPr>
          <p:cNvPr id="57" name="1 Título"/>
          <p:cNvSpPr>
            <a:spLocks noGrp="1"/>
          </p:cNvSpPr>
          <p:nvPr>
            <p:ph type="ctrTitle"/>
          </p:nvPr>
        </p:nvSpPr>
        <p:spPr>
          <a:xfrm>
            <a:off x="0" y="177553"/>
            <a:ext cx="9144000" cy="900161"/>
          </a:xfrm>
        </p:spPr>
        <p:txBody>
          <a:bodyPr/>
          <a:lstStyle/>
          <a:p>
            <a:r>
              <a:rPr lang="es-PE" sz="4400" u="sng" dirty="0"/>
              <a:t>SUBPROCESO DE CIERRE</a:t>
            </a:r>
          </a:p>
        </p:txBody>
      </p:sp>
      <p:sp>
        <p:nvSpPr>
          <p:cNvPr id="41" name="5 Marcador de pie de página"/>
          <p:cNvSpPr>
            <a:spLocks noGrp="1"/>
          </p:cNvSpPr>
          <p:nvPr>
            <p:ph type="ftr" sz="quarter" idx="12"/>
          </p:nvPr>
        </p:nvSpPr>
        <p:spPr>
          <a:xfrm>
            <a:off x="659165" y="6356350"/>
            <a:ext cx="3624803" cy="365125"/>
          </a:xfrm>
        </p:spPr>
        <p:txBody>
          <a:bodyPr/>
          <a:lstStyle/>
          <a:p>
            <a:r>
              <a:rPr lang="en-US" dirty="0"/>
              <a:t>PGPROY_V1.0_2015</a:t>
            </a:r>
          </a:p>
        </p:txBody>
      </p:sp>
      <p:grpSp>
        <p:nvGrpSpPr>
          <p:cNvPr id="61" name="Grupo 60"/>
          <p:cNvGrpSpPr/>
          <p:nvPr/>
        </p:nvGrpSpPr>
        <p:grpSpPr>
          <a:xfrm>
            <a:off x="35496" y="1880386"/>
            <a:ext cx="9001000" cy="4246985"/>
            <a:chOff x="-36512" y="2109365"/>
            <a:chExt cx="9001000" cy="4246985"/>
          </a:xfrm>
        </p:grpSpPr>
        <p:grpSp>
          <p:nvGrpSpPr>
            <p:cNvPr id="49" name="Grupo 48"/>
            <p:cNvGrpSpPr/>
            <p:nvPr/>
          </p:nvGrpSpPr>
          <p:grpSpPr>
            <a:xfrm>
              <a:off x="6060272" y="5060125"/>
              <a:ext cx="1320040" cy="1296225"/>
              <a:chOff x="5982365" y="5088275"/>
              <a:chExt cx="1320040" cy="1296225"/>
            </a:xfrm>
          </p:grpSpPr>
          <p:pic>
            <p:nvPicPr>
              <p:cNvPr id="46" name="Picture 6" descr="http://static.freepik.com/free-photo/database-add_318-11186.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tretch/>
            </p:blipFill>
            <p:spPr bwMode="auto">
              <a:xfrm>
                <a:off x="6192712" y="5088275"/>
                <a:ext cx="865826" cy="86582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47" name="Rectangle 195"/>
              <p:cNvSpPr>
                <a:spLocks noChangeArrowheads="1"/>
              </p:cNvSpPr>
              <p:nvPr/>
            </p:nvSpPr>
            <p:spPr bwMode="auto">
              <a:xfrm>
                <a:off x="5982365" y="6032712"/>
                <a:ext cx="1320040" cy="35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REPOSITORIO DEL PROYECTO</a:t>
                </a:r>
                <a:endParaRPr lang="es-ES" altLang="es-PE" sz="1000" b="1" dirty="0">
                  <a:latin typeface="Arial Black" panose="020B0A04020102020204" pitchFamily="34" charset="0"/>
                </a:endParaRPr>
              </a:p>
            </p:txBody>
          </p:sp>
        </p:grpSp>
        <p:grpSp>
          <p:nvGrpSpPr>
            <p:cNvPr id="55" name="Grupo 54"/>
            <p:cNvGrpSpPr/>
            <p:nvPr/>
          </p:nvGrpSpPr>
          <p:grpSpPr>
            <a:xfrm>
              <a:off x="-36512" y="2109365"/>
              <a:ext cx="9001000" cy="4236830"/>
              <a:chOff x="-108519" y="2109365"/>
              <a:chExt cx="9001000" cy="4236830"/>
            </a:xfrm>
          </p:grpSpPr>
          <p:grpSp>
            <p:nvGrpSpPr>
              <p:cNvPr id="2" name="Grupo 1"/>
              <p:cNvGrpSpPr/>
              <p:nvPr/>
            </p:nvGrpSpPr>
            <p:grpSpPr>
              <a:xfrm>
                <a:off x="-108519" y="2780928"/>
                <a:ext cx="1293716" cy="1109737"/>
                <a:chOff x="35497" y="3213630"/>
                <a:chExt cx="1293716" cy="1109737"/>
              </a:xfrm>
            </p:grpSpPr>
            <p:pic>
              <p:nvPicPr>
                <p:cNvPr id="42" name="Picture 2" descr="http://findicons.com/files/icons/2219/dot_pictograms/128/arrow_left.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323528" y="3213630"/>
                  <a:ext cx="735155" cy="735156"/>
                </a:xfrm>
                <a:prstGeom prst="rect">
                  <a:avLst/>
                </a:prstGeom>
                <a:noFill/>
                <a:extLst>
                  <a:ext uri="{909E8E84-426E-40DD-AFC4-6F175D3DCCD1}">
                    <a14:hiddenFill xmlns:a14="http://schemas.microsoft.com/office/drawing/2010/main">
                      <a:solidFill>
                        <a:srgbClr val="FFFFFF"/>
                      </a:solidFill>
                    </a14:hiddenFill>
                  </a:ext>
                </a:extLst>
              </p:spPr>
            </p:pic>
            <p:sp>
              <p:nvSpPr>
                <p:cNvPr id="43" name="Rectangle 195"/>
                <p:cNvSpPr>
                  <a:spLocks noChangeArrowheads="1"/>
                </p:cNvSpPr>
                <p:nvPr/>
              </p:nvSpPr>
              <p:spPr bwMode="auto">
                <a:xfrm>
                  <a:off x="35497" y="3861702"/>
                  <a:ext cx="129371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EJECUCIÓN, SEGUIMIENTO Y CONTROL</a:t>
                  </a:r>
                </a:p>
              </p:txBody>
            </p:sp>
          </p:grpSp>
          <p:grpSp>
            <p:nvGrpSpPr>
              <p:cNvPr id="4" name="Grupo 3"/>
              <p:cNvGrpSpPr/>
              <p:nvPr/>
            </p:nvGrpSpPr>
            <p:grpSpPr>
              <a:xfrm>
                <a:off x="1019712" y="2708839"/>
                <a:ext cx="1320040" cy="1296225"/>
                <a:chOff x="7860472" y="3224145"/>
                <a:chExt cx="1320040" cy="1296225"/>
              </a:xfrm>
            </p:grpSpPr>
            <p:pic>
              <p:nvPicPr>
                <p:cNvPr id="44" name="Picture 6" descr="http://static.freepik.com/free-photo/database-add_318-11186.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tretch/>
              </p:blipFill>
              <p:spPr bwMode="auto">
                <a:xfrm>
                  <a:off x="8070819" y="3224145"/>
                  <a:ext cx="865826" cy="86582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45" name="Rectangle 195"/>
                <p:cNvSpPr>
                  <a:spLocks noChangeArrowheads="1"/>
                </p:cNvSpPr>
                <p:nvPr/>
              </p:nvSpPr>
              <p:spPr bwMode="auto">
                <a:xfrm>
                  <a:off x="7860472" y="4168582"/>
                  <a:ext cx="1320040" cy="35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REPOSITORIO DEL PROYECTO</a:t>
                  </a:r>
                  <a:endParaRPr lang="es-ES" altLang="es-PE" sz="1000" b="1" dirty="0">
                    <a:latin typeface="Arial Black" panose="020B0A04020102020204" pitchFamily="34" charset="0"/>
                  </a:endParaRPr>
                </a:p>
              </p:txBody>
            </p:sp>
          </p:grpSp>
          <p:grpSp>
            <p:nvGrpSpPr>
              <p:cNvPr id="50" name="Grupo 49"/>
              <p:cNvGrpSpPr/>
              <p:nvPr/>
            </p:nvGrpSpPr>
            <p:grpSpPr>
              <a:xfrm>
                <a:off x="914667" y="2109365"/>
                <a:ext cx="7977814" cy="4236830"/>
                <a:chOff x="914667" y="2109365"/>
                <a:chExt cx="7977814" cy="4236830"/>
              </a:xfrm>
            </p:grpSpPr>
            <p:grpSp>
              <p:nvGrpSpPr>
                <p:cNvPr id="10" name="Grupo 9"/>
                <p:cNvGrpSpPr/>
                <p:nvPr/>
              </p:nvGrpSpPr>
              <p:grpSpPr>
                <a:xfrm>
                  <a:off x="914667" y="2109365"/>
                  <a:ext cx="7977814" cy="4236830"/>
                  <a:chOff x="1288571" y="1882050"/>
                  <a:chExt cx="9944113" cy="4236830"/>
                </a:xfrm>
              </p:grpSpPr>
              <p:grpSp>
                <p:nvGrpSpPr>
                  <p:cNvPr id="11" name="Group 89"/>
                  <p:cNvGrpSpPr>
                    <a:grpSpLocks/>
                  </p:cNvGrpSpPr>
                  <p:nvPr/>
                </p:nvGrpSpPr>
                <p:grpSpPr bwMode="auto">
                  <a:xfrm>
                    <a:off x="7474619" y="1904454"/>
                    <a:ext cx="1873460" cy="2123827"/>
                    <a:chOff x="2288" y="1387"/>
                    <a:chExt cx="751" cy="763"/>
                  </a:xfrm>
                </p:grpSpPr>
                <p:sp>
                  <p:nvSpPr>
                    <p:cNvPr id="38" name="Rectangle 70"/>
                    <p:cNvSpPr>
                      <a:spLocks noChangeArrowheads="1"/>
                    </p:cNvSpPr>
                    <p:nvPr/>
                  </p:nvSpPr>
                  <p:spPr bwMode="auto">
                    <a:xfrm>
                      <a:off x="2288" y="1544"/>
                      <a:ext cx="751" cy="413"/>
                    </a:xfrm>
                    <a:prstGeom prst="rect">
                      <a:avLst/>
                    </a:prstGeom>
                    <a:noFill/>
                    <a:ln w="9525">
                      <a:solidFill>
                        <a:schemeClr val="tx1">
                          <a:lumMod val="95000"/>
                          <a:lumOff val="5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PE" altLang="es-PE" sz="1300" b="1" dirty="0" smtClean="0"/>
                        <a:t>GENERAR BASELINES</a:t>
                      </a:r>
                      <a:endParaRPr lang="es-ES" altLang="es-PE" sz="1300" b="1" dirty="0"/>
                    </a:p>
                  </p:txBody>
                </p:sp>
                <p:sp>
                  <p:nvSpPr>
                    <p:cNvPr id="39" name="Rectangle 71"/>
                    <p:cNvSpPr>
                      <a:spLocks noChangeArrowheads="1"/>
                    </p:cNvSpPr>
                    <p:nvPr/>
                  </p:nvSpPr>
                  <p:spPr bwMode="auto">
                    <a:xfrm>
                      <a:off x="2288" y="1387"/>
                      <a:ext cx="751" cy="159"/>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p>
                      <a:pPr algn="ctr"/>
                      <a:r>
                        <a:rPr lang="es-PE" altLang="es-PE" sz="1200" b="1" dirty="0">
                          <a:solidFill>
                            <a:schemeClr val="bg1"/>
                          </a:solidFill>
                          <a:latin typeface="Arial" panose="020B0604020202020204" pitchFamily="34" charset="0"/>
                        </a:rPr>
                        <a:t>(3) </a:t>
                      </a:r>
                      <a:r>
                        <a:rPr lang="es-PE" altLang="es-PE" sz="1200" b="1" dirty="0" smtClean="0">
                          <a:solidFill>
                            <a:schemeClr val="bg1"/>
                          </a:solidFill>
                          <a:latin typeface="Arial" panose="020B0604020202020204" pitchFamily="34" charset="0"/>
                        </a:rPr>
                        <a:t>Gestor de la Configuración</a:t>
                      </a:r>
                      <a:endParaRPr lang="es-ES" altLang="es-PE" sz="1200" b="1" dirty="0">
                        <a:solidFill>
                          <a:schemeClr val="bg1"/>
                        </a:solidFill>
                        <a:latin typeface="Arial" panose="020B0604020202020204" pitchFamily="34" charset="0"/>
                      </a:endParaRPr>
                    </a:p>
                  </p:txBody>
                </p:sp>
                <p:sp>
                  <p:nvSpPr>
                    <p:cNvPr id="40" name="Rectangle 72"/>
                    <p:cNvSpPr>
                      <a:spLocks noChangeArrowheads="1"/>
                    </p:cNvSpPr>
                    <p:nvPr/>
                  </p:nvSpPr>
                  <p:spPr bwMode="auto">
                    <a:xfrm>
                      <a:off x="2288" y="1957"/>
                      <a:ext cx="751" cy="193"/>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p>
                      <a:pPr marL="93663" algn="ctr"/>
                      <a:r>
                        <a:rPr lang="es-ES" altLang="es-PE" sz="1200" b="1" dirty="0" smtClean="0">
                          <a:solidFill>
                            <a:schemeClr val="bg1"/>
                          </a:solidFill>
                          <a:latin typeface="Arial" panose="020B0604020202020204" pitchFamily="34" charset="0"/>
                        </a:rPr>
                        <a:t>Matriz de Entregables</a:t>
                      </a:r>
                      <a:endParaRPr lang="es-PE" altLang="es-PE" sz="1200" b="1" dirty="0">
                        <a:solidFill>
                          <a:schemeClr val="bg1"/>
                        </a:solidFill>
                        <a:latin typeface="Arial" panose="020B0604020202020204" pitchFamily="34" charset="0"/>
                      </a:endParaRPr>
                    </a:p>
                  </p:txBody>
                </p:sp>
              </p:grpSp>
              <p:cxnSp>
                <p:nvCxnSpPr>
                  <p:cNvPr id="12" name="AutoShape 103"/>
                  <p:cNvCxnSpPr>
                    <a:cxnSpLocks noChangeShapeType="1"/>
                    <a:stCxn id="42" idx="1"/>
                    <a:endCxn id="44" idx="1"/>
                  </p:cNvCxnSpPr>
                  <p:nvPr/>
                </p:nvCxnSpPr>
                <p:spPr bwMode="auto">
                  <a:xfrm flipV="1">
                    <a:off x="1288571" y="2914437"/>
                    <a:ext cx="393127" cy="6754"/>
                  </a:xfrm>
                  <a:prstGeom prst="straightConnector1">
                    <a:avLst/>
                  </a:prstGeom>
                  <a:noFill/>
                  <a:ln w="38100">
                    <a:solidFill>
                      <a:schemeClr val="accent5">
                        <a:lumMod val="50000"/>
                      </a:schemeClr>
                    </a:solidFill>
                    <a:round/>
                    <a:headEnd/>
                    <a:tailEnd type="triangle" w="med" len="med"/>
                  </a:ln>
                  <a:extLst>
                    <a:ext uri="{909E8E84-426E-40DD-AFC4-6F175D3DCCD1}">
                      <a14:hiddenFill xmlns:a14="http://schemas.microsoft.com/office/drawing/2010/main">
                        <a:noFill/>
                      </a14:hiddenFill>
                    </a:ext>
                  </a:extLst>
                </p:spPr>
              </p:cxnSp>
              <p:grpSp>
                <p:nvGrpSpPr>
                  <p:cNvPr id="13" name="Group 124"/>
                  <p:cNvGrpSpPr>
                    <a:grpSpLocks/>
                  </p:cNvGrpSpPr>
                  <p:nvPr/>
                </p:nvGrpSpPr>
                <p:grpSpPr bwMode="auto">
                  <a:xfrm>
                    <a:off x="3088214" y="1882050"/>
                    <a:ext cx="1861908" cy="2150718"/>
                    <a:chOff x="719" y="1389"/>
                    <a:chExt cx="745" cy="756"/>
                  </a:xfrm>
                </p:grpSpPr>
                <p:sp>
                  <p:nvSpPr>
                    <p:cNvPr id="35" name="Rectangle 125"/>
                    <p:cNvSpPr>
                      <a:spLocks noChangeArrowheads="1"/>
                    </p:cNvSpPr>
                    <p:nvPr/>
                  </p:nvSpPr>
                  <p:spPr bwMode="auto">
                    <a:xfrm>
                      <a:off x="719" y="1546"/>
                      <a:ext cx="745" cy="413"/>
                    </a:xfrm>
                    <a:prstGeom prst="rect">
                      <a:avLst/>
                    </a:prstGeom>
                    <a:noFill/>
                    <a:ln w="9525">
                      <a:solidFill>
                        <a:schemeClr val="tx1">
                          <a:lumMod val="95000"/>
                          <a:lumOff val="5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300" b="1" dirty="0" smtClean="0"/>
                        <a:t>ELABORAR</a:t>
                      </a:r>
                    </a:p>
                    <a:p>
                      <a:pPr algn="ctr" eaLnBrk="1" hangingPunct="1"/>
                      <a:r>
                        <a:rPr lang="es-PE" altLang="es-PE" sz="1300" b="1" dirty="0" smtClean="0"/>
                        <a:t>ACTA DE ACEPTACIÓN Y CIERRE DE PROYECTO</a:t>
                      </a:r>
                      <a:endParaRPr lang="es-ES" altLang="es-PE" sz="1300" b="1" dirty="0"/>
                    </a:p>
                  </p:txBody>
                </p:sp>
                <p:sp>
                  <p:nvSpPr>
                    <p:cNvPr id="36" name="Rectangle 126"/>
                    <p:cNvSpPr>
                      <a:spLocks noChangeArrowheads="1"/>
                    </p:cNvSpPr>
                    <p:nvPr/>
                  </p:nvSpPr>
                  <p:spPr bwMode="auto">
                    <a:xfrm>
                      <a:off x="719" y="1389"/>
                      <a:ext cx="745" cy="159"/>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p>
                      <a:pPr algn="ctr"/>
                      <a:r>
                        <a:rPr lang="es-PE" altLang="es-PE" sz="1200" b="1" dirty="0">
                          <a:solidFill>
                            <a:schemeClr val="bg1"/>
                          </a:solidFill>
                          <a:latin typeface="Arial" panose="020B0604020202020204" pitchFamily="34" charset="0"/>
                        </a:rPr>
                        <a:t>(</a:t>
                      </a:r>
                      <a:r>
                        <a:rPr lang="es-PE" altLang="es-PE" sz="1200" b="1" dirty="0" smtClean="0">
                          <a:solidFill>
                            <a:schemeClr val="bg1"/>
                          </a:solidFill>
                          <a:latin typeface="Arial" panose="020B0604020202020204" pitchFamily="34" charset="0"/>
                        </a:rPr>
                        <a:t>1) Analista Funcional</a:t>
                      </a:r>
                      <a:endParaRPr lang="es-ES" altLang="es-PE" sz="1200" b="1" dirty="0">
                        <a:solidFill>
                          <a:schemeClr val="bg1"/>
                        </a:solidFill>
                        <a:latin typeface="Arial" panose="020B0604020202020204" pitchFamily="34" charset="0"/>
                      </a:endParaRPr>
                    </a:p>
                  </p:txBody>
                </p:sp>
                <p:sp>
                  <p:nvSpPr>
                    <p:cNvPr id="37" name="Rectangle 127"/>
                    <p:cNvSpPr>
                      <a:spLocks noChangeArrowheads="1"/>
                    </p:cNvSpPr>
                    <p:nvPr/>
                  </p:nvSpPr>
                  <p:spPr bwMode="auto">
                    <a:xfrm>
                      <a:off x="719" y="1959"/>
                      <a:ext cx="745" cy="186"/>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p>
                      <a:pPr marL="93663" algn="ctr"/>
                      <a:r>
                        <a:rPr lang="es-PE" altLang="es-PE" sz="1200" b="1" dirty="0" smtClean="0">
                          <a:solidFill>
                            <a:schemeClr val="bg1"/>
                          </a:solidFill>
                          <a:latin typeface="Arial" panose="020B0604020202020204" pitchFamily="34" charset="0"/>
                        </a:rPr>
                        <a:t>Acta de cierre de proyecto</a:t>
                      </a:r>
                      <a:endParaRPr lang="es-PE" altLang="es-PE" sz="1200" b="1" dirty="0">
                        <a:solidFill>
                          <a:schemeClr val="bg1"/>
                        </a:solidFill>
                        <a:latin typeface="Arial" panose="020B0604020202020204" pitchFamily="34" charset="0"/>
                      </a:endParaRPr>
                    </a:p>
                  </p:txBody>
                </p:sp>
              </p:grpSp>
              <p:cxnSp>
                <p:nvCxnSpPr>
                  <p:cNvPr id="14" name="AutoShape 131"/>
                  <p:cNvCxnSpPr>
                    <a:cxnSpLocks noChangeShapeType="1"/>
                    <a:stCxn id="35" idx="3"/>
                    <a:endCxn id="32" idx="1"/>
                  </p:cNvCxnSpPr>
                  <p:nvPr/>
                </p:nvCxnSpPr>
                <p:spPr bwMode="auto">
                  <a:xfrm>
                    <a:off x="4950123" y="2916159"/>
                    <a:ext cx="267675" cy="102"/>
                  </a:xfrm>
                  <a:prstGeom prst="straightConnector1">
                    <a:avLst/>
                  </a:prstGeom>
                  <a:noFill/>
                  <a:ln w="38100">
                    <a:solidFill>
                      <a:schemeClr val="accent5">
                        <a:lumMod val="50000"/>
                      </a:schemeClr>
                    </a:solidFill>
                    <a:round/>
                    <a:headEnd/>
                    <a:tailEnd type="triangle" w="med" len="med"/>
                  </a:ln>
                  <a:extLst>
                    <a:ext uri="{909E8E84-426E-40DD-AFC4-6F175D3DCCD1}">
                      <a14:hiddenFill xmlns:a14="http://schemas.microsoft.com/office/drawing/2010/main">
                        <a:noFill/>
                      </a14:hiddenFill>
                    </a:ext>
                  </a:extLst>
                </p:spPr>
              </p:cxnSp>
              <p:cxnSp>
                <p:nvCxnSpPr>
                  <p:cNvPr id="15" name="AutoShape 159"/>
                  <p:cNvCxnSpPr>
                    <a:cxnSpLocks noChangeShapeType="1"/>
                    <a:stCxn id="44" idx="3"/>
                    <a:endCxn id="35" idx="1"/>
                  </p:cNvCxnSpPr>
                  <p:nvPr/>
                </p:nvCxnSpPr>
                <p:spPr bwMode="auto">
                  <a:xfrm>
                    <a:off x="2760925" y="2914437"/>
                    <a:ext cx="327290" cy="1722"/>
                  </a:xfrm>
                  <a:prstGeom prst="straightConnector1">
                    <a:avLst/>
                  </a:prstGeom>
                  <a:noFill/>
                  <a:ln w="38100">
                    <a:solidFill>
                      <a:schemeClr val="accent5">
                        <a:lumMod val="50000"/>
                      </a:schemeClr>
                    </a:solidFill>
                    <a:round/>
                    <a:headEnd/>
                    <a:tailEnd type="triangle" w="med" len="med"/>
                  </a:ln>
                  <a:extLst>
                    <a:ext uri="{909E8E84-426E-40DD-AFC4-6F175D3DCCD1}">
                      <a14:hiddenFill xmlns:a14="http://schemas.microsoft.com/office/drawing/2010/main">
                        <a:noFill/>
                      </a14:hiddenFill>
                    </a:ext>
                  </a:extLst>
                </p:spPr>
              </p:cxnSp>
              <p:grpSp>
                <p:nvGrpSpPr>
                  <p:cNvPr id="16" name="Group 160"/>
                  <p:cNvGrpSpPr>
                    <a:grpSpLocks/>
                  </p:cNvGrpSpPr>
                  <p:nvPr/>
                </p:nvGrpSpPr>
                <p:grpSpPr bwMode="auto">
                  <a:xfrm>
                    <a:off x="5217798" y="1904452"/>
                    <a:ext cx="1956122" cy="2123826"/>
                    <a:chOff x="2263" y="1387"/>
                    <a:chExt cx="723" cy="763"/>
                  </a:xfrm>
                </p:grpSpPr>
                <p:sp>
                  <p:nvSpPr>
                    <p:cNvPr id="32" name="Rectangle 161"/>
                    <p:cNvSpPr>
                      <a:spLocks noChangeArrowheads="1"/>
                    </p:cNvSpPr>
                    <p:nvPr/>
                  </p:nvSpPr>
                  <p:spPr bwMode="auto">
                    <a:xfrm>
                      <a:off x="2263" y="1544"/>
                      <a:ext cx="723" cy="413"/>
                    </a:xfrm>
                    <a:prstGeom prst="rect">
                      <a:avLst/>
                    </a:prstGeom>
                    <a:noFill/>
                    <a:ln w="9525">
                      <a:solidFill>
                        <a:schemeClr val="tx1">
                          <a:lumMod val="95000"/>
                          <a:lumOff val="5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PE" altLang="es-PE" sz="1300" b="1" dirty="0" smtClean="0"/>
                        <a:t>ELABORAR Y REVISAR RELATORIO DEL PROYECTO</a:t>
                      </a:r>
                      <a:endParaRPr lang="es-ES" altLang="es-PE" sz="1300" b="1" dirty="0"/>
                    </a:p>
                  </p:txBody>
                </p:sp>
                <p:sp>
                  <p:nvSpPr>
                    <p:cNvPr id="33" name="Rectangle 162"/>
                    <p:cNvSpPr>
                      <a:spLocks noChangeArrowheads="1"/>
                    </p:cNvSpPr>
                    <p:nvPr/>
                  </p:nvSpPr>
                  <p:spPr bwMode="auto">
                    <a:xfrm>
                      <a:off x="2263" y="1387"/>
                      <a:ext cx="723" cy="159"/>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200" b="1" dirty="0">
                          <a:solidFill>
                            <a:schemeClr val="bg1"/>
                          </a:solidFill>
                        </a:rPr>
                        <a:t>(2) </a:t>
                      </a:r>
                      <a:r>
                        <a:rPr lang="es-PE" altLang="es-PE" sz="1200" b="1" dirty="0" smtClean="0">
                          <a:solidFill>
                            <a:schemeClr val="bg1"/>
                          </a:solidFill>
                        </a:rPr>
                        <a:t>Analista Funcional</a:t>
                      </a:r>
                      <a:endParaRPr lang="es-ES" altLang="es-PE" sz="1200" b="1" dirty="0">
                        <a:solidFill>
                          <a:schemeClr val="bg1"/>
                        </a:solidFill>
                      </a:endParaRPr>
                    </a:p>
                  </p:txBody>
                </p:sp>
                <p:sp>
                  <p:nvSpPr>
                    <p:cNvPr id="34" name="Rectangle 163"/>
                    <p:cNvSpPr>
                      <a:spLocks noChangeArrowheads="1"/>
                    </p:cNvSpPr>
                    <p:nvPr/>
                  </p:nvSpPr>
                  <p:spPr bwMode="auto">
                    <a:xfrm>
                      <a:off x="2263" y="1957"/>
                      <a:ext cx="723" cy="193"/>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p>
                      <a:pPr marL="93663" algn="ctr"/>
                      <a:r>
                        <a:rPr lang="es-ES" altLang="es-PE" sz="1200" b="1" dirty="0" smtClean="0">
                          <a:solidFill>
                            <a:schemeClr val="bg1"/>
                          </a:solidFill>
                          <a:latin typeface="Arial" panose="020B0604020202020204" pitchFamily="34" charset="0"/>
                        </a:rPr>
                        <a:t>Relatorio de Proyecto</a:t>
                      </a:r>
                      <a:endParaRPr lang="es-PE" altLang="es-PE" sz="1200" b="1" dirty="0">
                        <a:solidFill>
                          <a:schemeClr val="bg1"/>
                        </a:solidFill>
                        <a:latin typeface="Arial" panose="020B0604020202020204" pitchFamily="34" charset="0"/>
                      </a:endParaRPr>
                    </a:p>
                  </p:txBody>
                </p:sp>
              </p:grpSp>
              <p:cxnSp>
                <p:nvCxnSpPr>
                  <p:cNvPr id="17" name="AutoShape 166"/>
                  <p:cNvCxnSpPr>
                    <a:cxnSpLocks noChangeShapeType="1"/>
                    <a:stCxn id="32" idx="3"/>
                    <a:endCxn id="38" idx="1"/>
                  </p:cNvCxnSpPr>
                  <p:nvPr/>
                </p:nvCxnSpPr>
                <p:spPr bwMode="auto">
                  <a:xfrm>
                    <a:off x="7173919" y="2916262"/>
                    <a:ext cx="300700" cy="3"/>
                  </a:xfrm>
                  <a:prstGeom prst="straightConnector1">
                    <a:avLst/>
                  </a:prstGeom>
                  <a:noFill/>
                  <a:ln w="38100">
                    <a:solidFill>
                      <a:schemeClr val="accent5">
                        <a:lumMod val="50000"/>
                      </a:schemeClr>
                    </a:solidFill>
                    <a:round/>
                    <a:headEnd/>
                    <a:tailEnd type="triangle" w="med" len="med"/>
                  </a:ln>
                  <a:extLst>
                    <a:ext uri="{909E8E84-426E-40DD-AFC4-6F175D3DCCD1}">
                      <a14:hiddenFill xmlns:a14="http://schemas.microsoft.com/office/drawing/2010/main">
                        <a:noFill/>
                      </a14:hiddenFill>
                    </a:ext>
                  </a:extLst>
                </p:spPr>
              </p:cxnSp>
              <p:cxnSp>
                <p:nvCxnSpPr>
                  <p:cNvPr id="18" name="AutoShape 197"/>
                  <p:cNvCxnSpPr>
                    <a:cxnSpLocks noChangeShapeType="1"/>
                    <a:stCxn id="40" idx="2"/>
                    <a:endCxn id="46" idx="0"/>
                  </p:cNvCxnSpPr>
                  <p:nvPr/>
                </p:nvCxnSpPr>
                <p:spPr bwMode="auto">
                  <a:xfrm rot="16200000" flipH="1">
                    <a:off x="8010645" y="4428986"/>
                    <a:ext cx="804529" cy="3119"/>
                  </a:xfrm>
                  <a:prstGeom prst="bentConnector3">
                    <a:avLst>
                      <a:gd name="adj1" fmla="val 50000"/>
                    </a:avLst>
                  </a:prstGeom>
                  <a:noFill/>
                  <a:ln w="38100">
                    <a:solidFill>
                      <a:schemeClr val="accent5">
                        <a:lumMod val="50000"/>
                      </a:schemeClr>
                    </a:solidFill>
                    <a:miter lim="800000"/>
                    <a:headEnd/>
                    <a:tailEnd type="triangle" w="med" len="med"/>
                  </a:ln>
                  <a:extLst>
                    <a:ext uri="{909E8E84-426E-40DD-AFC4-6F175D3DCCD1}">
                      <a14:hiddenFill xmlns:a14="http://schemas.microsoft.com/office/drawing/2010/main">
                        <a:noFill/>
                      </a14:hiddenFill>
                    </a:ext>
                  </a:extLst>
                </p:spPr>
              </p:cxnSp>
              <p:cxnSp>
                <p:nvCxnSpPr>
                  <p:cNvPr id="19" name="AutoShape 201"/>
                  <p:cNvCxnSpPr>
                    <a:cxnSpLocks noChangeShapeType="1"/>
                    <a:stCxn id="46" idx="3"/>
                    <a:endCxn id="28" idx="1"/>
                  </p:cNvCxnSpPr>
                  <p:nvPr/>
                </p:nvCxnSpPr>
                <p:spPr bwMode="auto">
                  <a:xfrm flipV="1">
                    <a:off x="8954082" y="5260387"/>
                    <a:ext cx="807969" cy="5336"/>
                  </a:xfrm>
                  <a:prstGeom prst="straightConnector1">
                    <a:avLst/>
                  </a:prstGeom>
                  <a:noFill/>
                  <a:ln w="38100">
                    <a:solidFill>
                      <a:schemeClr val="accent5">
                        <a:lumMod val="50000"/>
                      </a:schemeClr>
                    </a:solidFill>
                    <a:round/>
                    <a:headEnd/>
                    <a:tailEnd type="triangle" w="med" len="med"/>
                  </a:ln>
                  <a:extLst>
                    <a:ext uri="{909E8E84-426E-40DD-AFC4-6F175D3DCCD1}">
                      <a14:hiddenFill xmlns:a14="http://schemas.microsoft.com/office/drawing/2010/main">
                        <a:noFill/>
                      </a14:hiddenFill>
                    </a:ext>
                  </a:extLst>
                </p:spPr>
              </p:cxnSp>
              <p:grpSp>
                <p:nvGrpSpPr>
                  <p:cNvPr id="21" name="Grupo 20"/>
                  <p:cNvGrpSpPr/>
                  <p:nvPr/>
                </p:nvGrpSpPr>
                <p:grpSpPr>
                  <a:xfrm>
                    <a:off x="9078542" y="4620351"/>
                    <a:ext cx="2154142" cy="1498529"/>
                    <a:chOff x="8514596" y="3156334"/>
                    <a:chExt cx="2154142" cy="1498529"/>
                  </a:xfrm>
                </p:grpSpPr>
                <p:pic>
                  <p:nvPicPr>
                    <p:cNvPr id="28" name="Imagen 27"/>
                    <p:cNvPicPr>
                      <a:picLocks noChangeAspect="1"/>
                    </p:cNvPicPr>
                    <p:nvPr/>
                  </p:nvPicPr>
                  <p:blipFill>
                    <a:blip r:embed="rId5"/>
                    <a:stretch>
                      <a:fillRect/>
                    </a:stretch>
                  </p:blipFill>
                  <p:spPr>
                    <a:xfrm>
                      <a:off x="9198104" y="3156334"/>
                      <a:ext cx="1111608" cy="1280071"/>
                    </a:xfrm>
                    <a:prstGeom prst="rect">
                      <a:avLst/>
                    </a:prstGeom>
                    <a:effectLst>
                      <a:outerShdw blurRad="50800" dist="38100" dir="2700000" algn="tl" rotWithShape="0">
                        <a:prstClr val="black">
                          <a:alpha val="40000"/>
                        </a:prstClr>
                      </a:outerShdw>
                    </a:effectLst>
                  </p:spPr>
                </p:pic>
                <p:sp>
                  <p:nvSpPr>
                    <p:cNvPr id="29" name="Rectangle 200"/>
                    <p:cNvSpPr>
                      <a:spLocks noChangeArrowheads="1"/>
                    </p:cNvSpPr>
                    <p:nvPr/>
                  </p:nvSpPr>
                  <p:spPr bwMode="auto">
                    <a:xfrm>
                      <a:off x="8514596" y="4436405"/>
                      <a:ext cx="2154142" cy="2184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JEFE DE PROYECTO</a:t>
                      </a:r>
                      <a:endParaRPr lang="es-ES" altLang="es-PE" sz="1000" b="1" dirty="0">
                        <a:latin typeface="Arial Black" panose="020B0A04020102020204" pitchFamily="34" charset="0"/>
                      </a:endParaRPr>
                    </a:p>
                  </p:txBody>
                </p:sp>
              </p:grpSp>
            </p:grpSp>
            <p:sp>
              <p:nvSpPr>
                <p:cNvPr id="51" name="Rectangle 200"/>
                <p:cNvSpPr>
                  <a:spLocks noChangeArrowheads="1"/>
                </p:cNvSpPr>
                <p:nvPr/>
              </p:nvSpPr>
              <p:spPr bwMode="auto">
                <a:xfrm>
                  <a:off x="7164288" y="4653136"/>
                  <a:ext cx="1728193" cy="2184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Organización Interna</a:t>
                  </a:r>
                </a:p>
              </p:txBody>
            </p:sp>
          </p:grpSp>
        </p:grpSp>
      </p:grpSp>
      <p:sp>
        <p:nvSpPr>
          <p:cNvPr id="63" name="AutoShape 59"/>
          <p:cNvSpPr>
            <a:spLocks noChangeArrowheads="1"/>
          </p:cNvSpPr>
          <p:nvPr/>
        </p:nvSpPr>
        <p:spPr bwMode="auto">
          <a:xfrm>
            <a:off x="4087965" y="6395294"/>
            <a:ext cx="1008063" cy="287337"/>
          </a:xfrm>
          <a:prstGeom prst="flowChartAlternateProcess">
            <a:avLst/>
          </a:prstGeom>
          <a:solidFill>
            <a:schemeClr val="accent5">
              <a:lumMod val="50000"/>
            </a:schemeClr>
          </a:solidFill>
          <a:ln w="9525">
            <a:solidFill>
              <a:srgbClr val="99CC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200" dirty="0" smtClean="0">
                <a:solidFill>
                  <a:srgbClr val="000066"/>
                </a:solidFill>
                <a:hlinkClick r:id="rId6" action="ppaction://hlinksldjump"/>
              </a:rPr>
              <a:t>REGRESAR</a:t>
            </a:r>
            <a:endParaRPr lang="es-ES" altLang="es-PE" sz="1200" dirty="0">
              <a:solidFill>
                <a:srgbClr val="000066"/>
              </a:solidFill>
            </a:endParaRPr>
          </a:p>
        </p:txBody>
      </p:sp>
    </p:spTree>
    <p:extLst>
      <p:ext uri="{BB962C8B-B14F-4D97-AF65-F5344CB8AC3E}">
        <p14:creationId xmlns:p14="http://schemas.microsoft.com/office/powerpoint/2010/main" val="42140743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3563888" y="1412776"/>
            <a:ext cx="5580112" cy="5184576"/>
          </a:xfrm>
        </p:spPr>
        <p:txBody>
          <a:bodyPr>
            <a:noAutofit/>
          </a:bodyPr>
          <a:lstStyle/>
          <a:p>
            <a:pPr marL="457200" indent="-457200" algn="l">
              <a:buFont typeface="+mj-lt"/>
              <a:buAutoNum type="arabicPeriod"/>
            </a:pPr>
            <a:r>
              <a:rPr lang="es-PE" sz="2500" dirty="0">
                <a:solidFill>
                  <a:schemeClr val="tx1"/>
                </a:solidFill>
              </a:rPr>
              <a:t>Objetivo y alcance del proceso</a:t>
            </a:r>
          </a:p>
          <a:p>
            <a:pPr marL="457200" indent="-457200" algn="l">
              <a:buFont typeface="+mj-lt"/>
              <a:buAutoNum type="arabicPeriod"/>
            </a:pPr>
            <a:r>
              <a:rPr lang="es-PE" sz="2500" dirty="0">
                <a:solidFill>
                  <a:schemeClr val="tx1"/>
                </a:solidFill>
              </a:rPr>
              <a:t>Términos y definiciones</a:t>
            </a:r>
          </a:p>
          <a:p>
            <a:pPr marL="457200" indent="-457200" algn="l">
              <a:buFont typeface="+mj-lt"/>
              <a:buAutoNum type="arabicPeriod"/>
            </a:pPr>
            <a:r>
              <a:rPr lang="es-PE" sz="2500" dirty="0">
                <a:solidFill>
                  <a:schemeClr val="tx1"/>
                </a:solidFill>
              </a:rPr>
              <a:t>Roles y responsabilidades</a:t>
            </a:r>
          </a:p>
          <a:p>
            <a:pPr marL="457200" indent="-457200" algn="l">
              <a:buFont typeface="+mj-lt"/>
              <a:buAutoNum type="arabicPeriod"/>
            </a:pPr>
            <a:r>
              <a:rPr lang="es-PE" sz="2500" dirty="0">
                <a:solidFill>
                  <a:schemeClr val="tx1"/>
                </a:solidFill>
              </a:rPr>
              <a:t>Entradas y salidas del proceso</a:t>
            </a:r>
          </a:p>
          <a:p>
            <a:pPr marL="457200" indent="-457200" algn="l">
              <a:buFont typeface="+mj-lt"/>
              <a:buAutoNum type="arabicPeriod"/>
            </a:pPr>
            <a:r>
              <a:rPr lang="es-PE" sz="2500" dirty="0">
                <a:solidFill>
                  <a:schemeClr val="tx1"/>
                </a:solidFill>
              </a:rPr>
              <a:t>Descripción del proceso</a:t>
            </a:r>
          </a:p>
          <a:p>
            <a:pPr lvl="1" algn="l"/>
            <a:r>
              <a:rPr lang="es-PE" sz="2000" dirty="0" smtClean="0">
                <a:solidFill>
                  <a:schemeClr val="tx1"/>
                </a:solidFill>
              </a:rPr>
              <a:t>5.1 Subprocesos</a:t>
            </a:r>
          </a:p>
          <a:p>
            <a:pPr lvl="1" algn="l"/>
            <a:r>
              <a:rPr lang="es-ES" sz="2000" dirty="0" smtClean="0">
                <a:solidFill>
                  <a:schemeClr val="tx1"/>
                </a:solidFill>
              </a:rPr>
              <a:t>5.2 </a:t>
            </a:r>
            <a:r>
              <a:rPr lang="es-PE" sz="2000" dirty="0" smtClean="0">
                <a:solidFill>
                  <a:schemeClr val="tx1"/>
                </a:solidFill>
              </a:rPr>
              <a:t>Actividades</a:t>
            </a:r>
          </a:p>
          <a:p>
            <a:pPr lvl="1" algn="l"/>
            <a:r>
              <a:rPr lang="es-ES" sz="2000" dirty="0" smtClean="0">
                <a:solidFill>
                  <a:schemeClr val="tx1"/>
                </a:solidFill>
              </a:rPr>
              <a:t>5.3 </a:t>
            </a:r>
            <a:r>
              <a:rPr lang="es-PE" sz="2000" dirty="0" smtClean="0">
                <a:solidFill>
                  <a:schemeClr val="tx1"/>
                </a:solidFill>
              </a:rPr>
              <a:t>Tareas</a:t>
            </a:r>
            <a:endParaRPr lang="es-PE" sz="2000" dirty="0">
              <a:solidFill>
                <a:schemeClr val="tx1"/>
              </a:solidFill>
            </a:endParaRPr>
          </a:p>
          <a:p>
            <a:pPr marL="457200" indent="-457200" algn="l">
              <a:buFont typeface="+mj-lt"/>
              <a:buAutoNum type="arabicPeriod"/>
            </a:pPr>
            <a:r>
              <a:rPr lang="es-PE" sz="2500" dirty="0" smtClean="0">
                <a:solidFill>
                  <a:schemeClr val="tx1"/>
                </a:solidFill>
              </a:rPr>
              <a:t>Métricas </a:t>
            </a:r>
            <a:r>
              <a:rPr lang="es-PE" sz="2500" dirty="0">
                <a:solidFill>
                  <a:schemeClr val="tx1"/>
                </a:solidFill>
              </a:rPr>
              <a:t>del proceso</a:t>
            </a:r>
          </a:p>
          <a:p>
            <a:pPr marL="457200" indent="-457200" algn="l">
              <a:buFont typeface="+mj-lt"/>
              <a:buAutoNum type="arabicPeriod"/>
            </a:pPr>
            <a:r>
              <a:rPr lang="es-PE" sz="2500" dirty="0" smtClean="0">
                <a:solidFill>
                  <a:schemeClr val="tx1"/>
                </a:solidFill>
              </a:rPr>
              <a:t>Artefactos </a:t>
            </a:r>
            <a:r>
              <a:rPr lang="es-PE" sz="2500" dirty="0">
                <a:solidFill>
                  <a:schemeClr val="tx1"/>
                </a:solidFill>
              </a:rPr>
              <a:t>del proceso</a:t>
            </a:r>
          </a:p>
          <a:p>
            <a:pPr marL="457200" indent="-457200" algn="l">
              <a:buFont typeface="+mj-lt"/>
              <a:buAutoNum type="arabicPeriod"/>
            </a:pPr>
            <a:r>
              <a:rPr lang="es-PE" sz="2500" dirty="0" smtClean="0">
                <a:solidFill>
                  <a:schemeClr val="tx1"/>
                </a:solidFill>
              </a:rPr>
              <a:t>Historial </a:t>
            </a:r>
            <a:r>
              <a:rPr lang="es-PE" sz="2500" dirty="0">
                <a:solidFill>
                  <a:schemeClr val="tx1"/>
                </a:solidFill>
              </a:rPr>
              <a:t>de revisiones</a:t>
            </a:r>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3</a:t>
            </a:fld>
            <a:endParaRPr lang="en-US" dirty="0"/>
          </a:p>
        </p:txBody>
      </p:sp>
      <p:sp>
        <p:nvSpPr>
          <p:cNvPr id="9" name="1 Título"/>
          <p:cNvSpPr>
            <a:spLocks noGrp="1"/>
          </p:cNvSpPr>
          <p:nvPr>
            <p:ph type="ctrTitle"/>
          </p:nvPr>
        </p:nvSpPr>
        <p:spPr>
          <a:xfrm>
            <a:off x="0" y="0"/>
            <a:ext cx="9144000" cy="1052736"/>
          </a:xfrm>
        </p:spPr>
        <p:txBody>
          <a:bodyPr/>
          <a:lstStyle/>
          <a:p>
            <a:r>
              <a:rPr lang="es-PE" sz="5000" u="sng" dirty="0" smtClean="0"/>
              <a:t>CONTENIDO</a:t>
            </a:r>
            <a:endParaRPr lang="es-PE" sz="5000" u="sng" dirty="0"/>
          </a:p>
        </p:txBody>
      </p:sp>
      <p:pic>
        <p:nvPicPr>
          <p:cNvPr id="2056" name="Picture 8" descr="https://lh4.ggpht.com/eszW_Kht6k8cH0-c9vhbYpPmNd9-Jh-xC3uB7muXdjNeWIoDLeD7F9eDrpGioDhHM94J=w300"/>
          <p:cNvPicPr>
            <a:picLocks noChangeAspect="1" noChangeArrowheads="1"/>
          </p:cNvPicPr>
          <p:nvPr/>
        </p:nvPicPr>
        <p:blipFill rotWithShape="1">
          <a:blip r:embed="rId2">
            <a:biLevel thresh="75000"/>
            <a:extLst>
              <a:ext uri="{28A0092B-C50C-407E-A947-70E740481C1C}">
                <a14:useLocalDpi xmlns:a14="http://schemas.microsoft.com/office/drawing/2010/main" val="0"/>
              </a:ext>
            </a:extLst>
          </a:blip>
          <a:srcRect l="10441" r="6034"/>
          <a:stretch/>
        </p:blipFill>
        <p:spPr bwMode="auto">
          <a:xfrm>
            <a:off x="0" y="1571554"/>
            <a:ext cx="3563888" cy="4266821"/>
          </a:xfrm>
          <a:prstGeom prst="rect">
            <a:avLst/>
          </a:prstGeom>
          <a:noFill/>
          <a:effectLst/>
          <a:extLst>
            <a:ext uri="{909E8E84-426E-40DD-AFC4-6F175D3DCCD1}">
              <a14:hiddenFill xmlns:a14="http://schemas.microsoft.com/office/drawing/2010/main">
                <a:solidFill>
                  <a:srgbClr val="FFFFFF"/>
                </a:solidFill>
              </a14:hiddenFill>
            </a:ext>
          </a:extLst>
        </p:spPr>
      </p:pic>
      <p:sp>
        <p:nvSpPr>
          <p:cNvPr id="15" name="3 Marcador de fecha"/>
          <p:cNvSpPr txBox="1">
            <a:spLocks/>
          </p:cNvSpPr>
          <p:nvPr/>
        </p:nvSpPr>
        <p:spPr>
          <a:xfrm>
            <a:off x="6363347" y="6356350"/>
            <a:ext cx="2085975" cy="365125"/>
          </a:xfrm>
          <a:prstGeom prst="rect">
            <a:avLst/>
          </a:prstGeom>
        </p:spPr>
        <p:txBody>
          <a:bodyPr vert="horz" lIns="91440" tIns="45720" rIns="45720" bIns="45720" rtlCol="0" anchor="ctr"/>
          <a:lstStyle>
            <a:defPPr>
              <a:defRPr lang="en-US"/>
            </a:defPPr>
            <a:lvl1pPr marL="0" algn="r" defTabSz="914400" rtl="0" eaLnBrk="1" latinLnBrk="0" hangingPunct="1">
              <a:defRPr sz="1200" kern="1200">
                <a:solidFill>
                  <a:schemeClr val="tx1">
                    <a:lumMod val="65000"/>
                    <a:lumOff val="35000"/>
                  </a:schemeClr>
                </a:solidFill>
                <a:latin typeface="Century Gothic"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16C5678-EE20-4FA5-88E2-6E0BD67A2E26}" type="datetime1">
              <a:rPr lang="en-US" smtClean="0"/>
              <a:pPr/>
              <a:t>10/9/2015</a:t>
            </a:fld>
            <a:endParaRPr lang="en-US" dirty="0"/>
          </a:p>
        </p:txBody>
      </p:sp>
      <p:sp>
        <p:nvSpPr>
          <p:cNvPr id="8" name="5 Marcador de pie de página"/>
          <p:cNvSpPr>
            <a:spLocks noGrp="1"/>
          </p:cNvSpPr>
          <p:nvPr>
            <p:ph type="ftr" sz="quarter" idx="12"/>
          </p:nvPr>
        </p:nvSpPr>
        <p:spPr>
          <a:xfrm>
            <a:off x="659165" y="6356350"/>
            <a:ext cx="3624803" cy="365125"/>
          </a:xfrm>
        </p:spPr>
        <p:txBody>
          <a:bodyPr/>
          <a:lstStyle/>
          <a:p>
            <a:r>
              <a:rPr lang="en-US" dirty="0"/>
              <a:t>PGPROY_V1.0_2015</a:t>
            </a:r>
          </a:p>
        </p:txBody>
      </p:sp>
    </p:spTree>
    <p:extLst>
      <p:ext uri="{BB962C8B-B14F-4D97-AF65-F5344CB8AC3E}">
        <p14:creationId xmlns:p14="http://schemas.microsoft.com/office/powerpoint/2010/main" val="315362161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30</a:t>
            </a:fld>
            <a:endParaRPr lang="en-US" dirty="0"/>
          </a:p>
        </p:txBody>
      </p:sp>
      <p:graphicFrame>
        <p:nvGraphicFramePr>
          <p:cNvPr id="10" name="Tabla 9"/>
          <p:cNvGraphicFramePr>
            <a:graphicFrameLocks noGrp="1"/>
          </p:cNvGraphicFramePr>
          <p:nvPr>
            <p:extLst>
              <p:ext uri="{D42A27DB-BD31-4B8C-83A1-F6EECF244321}">
                <p14:modId xmlns:p14="http://schemas.microsoft.com/office/powerpoint/2010/main" val="1417446519"/>
              </p:ext>
            </p:extLst>
          </p:nvPr>
        </p:nvGraphicFramePr>
        <p:xfrm>
          <a:off x="179512" y="548680"/>
          <a:ext cx="8784977" cy="5522868"/>
        </p:xfrm>
        <a:graphic>
          <a:graphicData uri="http://schemas.openxmlformats.org/drawingml/2006/table">
            <a:tbl>
              <a:tblPr firstRow="1" bandRow="1">
                <a:tableStyleId>{073A0DAA-6AF3-43AB-8588-CEC1D06C72B9}</a:tableStyleId>
              </a:tblPr>
              <a:tblGrid>
                <a:gridCol w="216024"/>
                <a:gridCol w="1296144"/>
                <a:gridCol w="1512168"/>
                <a:gridCol w="4032448"/>
                <a:gridCol w="1728193"/>
              </a:tblGrid>
              <a:tr h="438147">
                <a:tc>
                  <a:txBody>
                    <a:bodyPr/>
                    <a:lstStyle/>
                    <a:p>
                      <a:pPr algn="ctr"/>
                      <a:r>
                        <a:rPr lang="es-PE" sz="1200" dirty="0" smtClean="0">
                          <a:latin typeface="+mj-lt"/>
                        </a:rPr>
                        <a:t>#</a:t>
                      </a:r>
                      <a:endParaRPr lang="es-PE" sz="1200" dirty="0">
                        <a:latin typeface="+mj-lt"/>
                      </a:endParaRPr>
                    </a:p>
                  </a:txBody>
                  <a:tcPr anchor="ctr">
                    <a:solidFill>
                      <a:schemeClr val="accent5">
                        <a:lumMod val="50000"/>
                      </a:schemeClr>
                    </a:solidFill>
                  </a:tcPr>
                </a:tc>
                <a:tc>
                  <a:txBody>
                    <a:bodyPr/>
                    <a:lstStyle/>
                    <a:p>
                      <a:pPr algn="ctr"/>
                      <a:r>
                        <a:rPr lang="es-PE" sz="1200" dirty="0" smtClean="0">
                          <a:latin typeface="+mj-lt"/>
                        </a:rPr>
                        <a:t>ROL DEL RESPONSABLE</a:t>
                      </a:r>
                      <a:endParaRPr lang="es-PE" sz="1200" dirty="0">
                        <a:latin typeface="+mj-lt"/>
                      </a:endParaRPr>
                    </a:p>
                  </a:txBody>
                  <a:tcPr anchor="ctr">
                    <a:solidFill>
                      <a:schemeClr val="accent5">
                        <a:lumMod val="50000"/>
                      </a:schemeClr>
                    </a:solidFill>
                  </a:tcPr>
                </a:tc>
                <a:tc>
                  <a:txBody>
                    <a:bodyPr/>
                    <a:lstStyle/>
                    <a:p>
                      <a:pPr algn="ctr"/>
                      <a:r>
                        <a:rPr lang="es-PE" sz="1200" dirty="0" smtClean="0">
                          <a:latin typeface="+mj-lt"/>
                        </a:rPr>
                        <a:t>NOMBRE DEL SUBPROCESO</a:t>
                      </a:r>
                      <a:endParaRPr lang="es-PE" sz="1200" dirty="0">
                        <a:latin typeface="+mj-lt"/>
                      </a:endParaRPr>
                    </a:p>
                  </a:txBody>
                  <a:tcPr anchor="ctr">
                    <a:solidFill>
                      <a:schemeClr val="accent5">
                        <a:lumMod val="50000"/>
                      </a:schemeClr>
                    </a:solidFill>
                  </a:tcPr>
                </a:tc>
                <a:tc>
                  <a:txBody>
                    <a:bodyPr/>
                    <a:lstStyle/>
                    <a:p>
                      <a:pPr algn="ctr"/>
                      <a:r>
                        <a:rPr lang="es-ES" sz="1200" dirty="0" smtClean="0">
                          <a:latin typeface="+mj-lt"/>
                        </a:rPr>
                        <a:t>DESCRIPCIÓN DEL SUBPROCESO</a:t>
                      </a:r>
                      <a:endParaRPr lang="es-PE" sz="1200" dirty="0">
                        <a:latin typeface="+mj-lt"/>
                      </a:endParaRPr>
                    </a:p>
                  </a:txBody>
                  <a:tcPr anchor="ctr">
                    <a:solidFill>
                      <a:schemeClr val="accent5">
                        <a:lumMod val="50000"/>
                      </a:schemeClr>
                    </a:solidFill>
                  </a:tcPr>
                </a:tc>
                <a:tc>
                  <a:txBody>
                    <a:bodyPr/>
                    <a:lstStyle/>
                    <a:p>
                      <a:pPr algn="ctr"/>
                      <a:r>
                        <a:rPr lang="es-ES" sz="1200" dirty="0" smtClean="0">
                          <a:latin typeface="+mj-lt"/>
                        </a:rPr>
                        <a:t>HERRAMIENTAS</a:t>
                      </a:r>
                      <a:endParaRPr lang="es-PE" sz="1200" dirty="0">
                        <a:latin typeface="+mj-lt"/>
                      </a:endParaRPr>
                    </a:p>
                  </a:txBody>
                  <a:tcPr anchor="ctr">
                    <a:solidFill>
                      <a:schemeClr val="accent5">
                        <a:lumMod val="50000"/>
                      </a:schemeClr>
                    </a:solidFill>
                  </a:tcPr>
                </a:tc>
              </a:tr>
              <a:tr h="750783">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1</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Analista de</a:t>
                      </a:r>
                      <a:r>
                        <a:rPr lang="es-ES" sz="1200" b="1" kern="1200" baseline="0" dirty="0" smtClean="0">
                          <a:solidFill>
                            <a:schemeClr val="dk1"/>
                          </a:solidFill>
                          <a:latin typeface="+mj-lt"/>
                          <a:ea typeface="Verdana" panose="020B0604030504040204" pitchFamily="34" charset="0"/>
                          <a:cs typeface="Verdana" panose="020B0604030504040204" pitchFamily="34" charset="0"/>
                        </a:rPr>
                        <a:t> Calidad</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Elaborar acta de aceptación y cierre del proyecto</a:t>
                      </a:r>
                    </a:p>
                  </a:txBody>
                  <a:tcPr marT="45702" marB="45702"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El Analista de Calidad elabora el acta de aceptación y cierre del proyecto.</a:t>
                      </a:r>
                    </a:p>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El Jefe de Proyecto revisa y acuerda</a:t>
                      </a:r>
                      <a:r>
                        <a:rPr lang="es-ES" sz="1200" kern="1200" baseline="0" dirty="0" smtClean="0">
                          <a:solidFill>
                            <a:schemeClr val="dk1"/>
                          </a:solidFill>
                          <a:latin typeface="+mj-lt"/>
                          <a:ea typeface="Verdana" panose="020B0604030504040204" pitchFamily="34" charset="0"/>
                          <a:cs typeface="Verdana" panose="020B0604030504040204" pitchFamily="34" charset="0"/>
                        </a:rPr>
                        <a:t> con el Analista de Calidad</a:t>
                      </a:r>
                      <a:r>
                        <a:rPr lang="es-ES" sz="1200" kern="1200" dirty="0" smtClean="0">
                          <a:solidFill>
                            <a:schemeClr val="dk1"/>
                          </a:solidFill>
                          <a:latin typeface="+mj-lt"/>
                          <a:ea typeface="Verdana" panose="020B0604030504040204" pitchFamily="34" charset="0"/>
                          <a:cs typeface="Verdana" panose="020B0604030504040204" pitchFamily="34" charset="0"/>
                        </a:rPr>
                        <a:t> la versión final del acta de aceptación y cierre que luego es entregada al cliente.</a:t>
                      </a:r>
                    </a:p>
                  </a:txBody>
                  <a:tcPr marT="45702" marB="45702"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Plantilla Acta de cierre del proyecto</a:t>
                      </a:r>
                    </a:p>
                  </a:txBody>
                  <a:tcPr marT="45702" marB="45702" horzOverflow="overflow"/>
                </a:tc>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smtClean="0">
                          <a:solidFill>
                            <a:schemeClr val="dk1"/>
                          </a:solidFill>
                          <a:latin typeface="+mj-lt"/>
                          <a:ea typeface="Verdana" panose="020B0604030504040204" pitchFamily="34" charset="0"/>
                          <a:cs typeface="Verdana" panose="020B0604030504040204" pitchFamily="34" charset="0"/>
                        </a:rPr>
                        <a:t>2</a:t>
                      </a:r>
                      <a:endParaRPr lang="es-ES" sz="1200" b="1" kern="120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Analista de Calidad</a:t>
                      </a: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Elaborar y revisar el relatorio del proyecto</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El Analista de Calidad elabora el relatorio del proyecto en base a la plantilla respectiva.</a:t>
                      </a:r>
                      <a:endParaRPr lang="es-ES" sz="1200" kern="1200" dirty="0" smtClean="0">
                        <a:solidFill>
                          <a:schemeClr val="dk1"/>
                        </a:solidFill>
                        <a:latin typeface="+mj-lt"/>
                        <a:ea typeface="Verdana" panose="020B0604030504040204" pitchFamily="34" charset="0"/>
                        <a:cs typeface="Verdana" panose="020B0604030504040204" pitchFamily="34" charset="0"/>
                      </a:endParaRPr>
                    </a:p>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El relatorio del proyecto es presentado en la reunión de informe general del servicio.</a:t>
                      </a:r>
                    </a:p>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Durante el relatorio se analiza el resultado del proyecto.</a:t>
                      </a:r>
                    </a:p>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Se consignan las brechas entre los planes y los resultados reales.</a:t>
                      </a:r>
                    </a:p>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Se registra un resumen de las Lecciones Aprendidas, Buenos Ejemplos y Oportunidades de Mejora, que se han procesado en el proyecto.</a:t>
                      </a:r>
                    </a:p>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Se registra un resumen de la evaluación del personal y una encuesta de satisfacción del cliente.</a:t>
                      </a:r>
                    </a:p>
                  </a:txBody>
                  <a:tcPr marT="45702" marB="45702" horzOverflow="overflow"/>
                </a:tc>
                <a:tc>
                  <a:txBody>
                    <a:bodyPr/>
                    <a:lstStyle/>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Plantilla Relatorio del proyecto</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Acta de Reunión Interna</a:t>
                      </a:r>
                    </a:p>
                  </a:txBody>
                  <a:tcPr marT="45702" marB="45702" horzOverflow="overflow"/>
                </a:tc>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smtClean="0">
                          <a:solidFill>
                            <a:schemeClr val="dk1"/>
                          </a:solidFill>
                          <a:latin typeface="+mj-lt"/>
                          <a:ea typeface="Verdana" panose="020B0604030504040204" pitchFamily="34" charset="0"/>
                          <a:cs typeface="Verdana" panose="020B0604030504040204" pitchFamily="34" charset="0"/>
                        </a:rPr>
                        <a:t>3</a:t>
                      </a:r>
                      <a:endParaRPr lang="es-ES" sz="1200" b="1" kern="120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Gestor de la Configuración</a:t>
                      </a: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Proceso de Gestión de Configuración - Realizar Control de Cambios a </a:t>
                      </a:r>
                      <a:r>
                        <a:rPr lang="es-ES" sz="1200" b="1" kern="1200" dirty="0" err="1" smtClean="0">
                          <a:solidFill>
                            <a:schemeClr val="dk1"/>
                          </a:solidFill>
                          <a:latin typeface="+mj-lt"/>
                          <a:ea typeface="Verdana" panose="020B0604030504040204" pitchFamily="34" charset="0"/>
                          <a:cs typeface="Verdana" panose="020B0604030504040204" pitchFamily="34" charset="0"/>
                        </a:rPr>
                        <a:t>Baselines</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Genera baselines de los entregables del proyecto de acuerdo al Proceso de Gestión de Configuración – Subproceso Realizar Control de Cambios a Baselines.</a:t>
                      </a: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02" marB="45702" horzOverflow="overflow"/>
                </a:tc>
                <a:tc>
                  <a:txBody>
                    <a:bodyPr/>
                    <a:lstStyle/>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Plantilla Matriz de entregables  </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Proceso de Gestión de configuración </a:t>
                      </a:r>
                    </a:p>
                  </a:txBody>
                  <a:tcPr marT="45702" marB="45702" horzOverflow="overflow"/>
                </a:tc>
              </a:tr>
            </a:tbl>
          </a:graphicData>
        </a:graphic>
      </p:graphicFrame>
      <p:sp>
        <p:nvSpPr>
          <p:cNvPr id="6" name="5 Marcador de pie de página"/>
          <p:cNvSpPr>
            <a:spLocks noGrp="1"/>
          </p:cNvSpPr>
          <p:nvPr>
            <p:ph type="ftr" sz="quarter" idx="12"/>
          </p:nvPr>
        </p:nvSpPr>
        <p:spPr>
          <a:xfrm>
            <a:off x="659165" y="6356350"/>
            <a:ext cx="3624803" cy="365125"/>
          </a:xfrm>
        </p:spPr>
        <p:txBody>
          <a:bodyPr/>
          <a:lstStyle/>
          <a:p>
            <a:r>
              <a:rPr lang="en-US" dirty="0"/>
              <a:t>PGPROY_V1.0_2015</a:t>
            </a:r>
          </a:p>
        </p:txBody>
      </p:sp>
      <p:sp>
        <p:nvSpPr>
          <p:cNvPr id="7" name="AutoShape 59"/>
          <p:cNvSpPr>
            <a:spLocks noChangeArrowheads="1"/>
          </p:cNvSpPr>
          <p:nvPr/>
        </p:nvSpPr>
        <p:spPr bwMode="auto">
          <a:xfrm>
            <a:off x="4087965" y="6395294"/>
            <a:ext cx="1008063" cy="287337"/>
          </a:xfrm>
          <a:prstGeom prst="flowChartAlternateProcess">
            <a:avLst/>
          </a:prstGeom>
          <a:solidFill>
            <a:schemeClr val="accent5">
              <a:lumMod val="50000"/>
            </a:schemeClr>
          </a:solidFill>
          <a:ln w="9525">
            <a:solidFill>
              <a:srgbClr val="99CC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200" dirty="0" smtClean="0">
                <a:solidFill>
                  <a:srgbClr val="000066"/>
                </a:solidFill>
                <a:hlinkClick r:id="rId3" action="ppaction://hlinksldjump"/>
              </a:rPr>
              <a:t>REGRESAR</a:t>
            </a:r>
            <a:endParaRPr lang="es-ES" altLang="es-PE" sz="1200" dirty="0">
              <a:solidFill>
                <a:srgbClr val="000066"/>
              </a:solidFill>
            </a:endParaRPr>
          </a:p>
        </p:txBody>
      </p:sp>
    </p:spTree>
    <p:extLst>
      <p:ext uri="{BB962C8B-B14F-4D97-AF65-F5344CB8AC3E}">
        <p14:creationId xmlns:p14="http://schemas.microsoft.com/office/powerpoint/2010/main" val="422762471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797" y="1556792"/>
            <a:ext cx="9144000" cy="3456384"/>
          </a:xfrm>
        </p:spPr>
        <p:txBody>
          <a:bodyPr>
            <a:noAutofit/>
          </a:bodyPr>
          <a:lstStyle/>
          <a:p>
            <a:pPr>
              <a:spcBef>
                <a:spcPts val="0"/>
              </a:spcBef>
            </a:pPr>
            <a:r>
              <a:rPr lang="es-PE" sz="9000" dirty="0" smtClean="0">
                <a:solidFill>
                  <a:schemeClr val="tx2"/>
                </a:solidFill>
                <a:effectLst>
                  <a:outerShdw blurRad="63500" dist="38100" dir="5400000" algn="t" rotWithShape="0">
                    <a:prstClr val="black">
                      <a:alpha val="25000"/>
                    </a:prstClr>
                  </a:outerShdw>
                </a:effectLst>
                <a:latin typeface="+mn-lt"/>
                <a:ea typeface="+mj-ea"/>
                <a:cs typeface="+mj-cs"/>
              </a:rPr>
              <a:t>6</a:t>
            </a:r>
            <a:endParaRPr lang="es-PE" sz="9000" dirty="0">
              <a:solidFill>
                <a:schemeClr val="tx2"/>
              </a:solidFill>
              <a:effectLst>
                <a:outerShdw blurRad="63500" dist="38100" dir="5400000" algn="t" rotWithShape="0">
                  <a:prstClr val="black">
                    <a:alpha val="25000"/>
                  </a:prstClr>
                </a:outerShdw>
              </a:effectLst>
              <a:latin typeface="+mn-lt"/>
              <a:ea typeface="+mj-ea"/>
              <a:cs typeface="+mj-cs"/>
            </a:endParaRPr>
          </a:p>
          <a:p>
            <a:pPr>
              <a:spcBef>
                <a:spcPts val="0"/>
              </a:spcBef>
            </a:pPr>
            <a:r>
              <a:rPr lang="es-ES" sz="6000" dirty="0" smtClean="0">
                <a:solidFill>
                  <a:schemeClr val="tx2"/>
                </a:solidFill>
                <a:effectLst>
                  <a:outerShdw blurRad="63500" dist="38100" dir="5400000" algn="t" rotWithShape="0">
                    <a:prstClr val="black">
                      <a:alpha val="25000"/>
                    </a:prstClr>
                  </a:outerShdw>
                </a:effectLst>
                <a:latin typeface="+mn-lt"/>
                <a:ea typeface="+mj-ea"/>
                <a:cs typeface="+mj-cs"/>
              </a:rPr>
              <a:t>MÉTRICAS DEL PROCESO</a:t>
            </a:r>
            <a:endParaRPr lang="es-PE" sz="6000" dirty="0">
              <a:solidFill>
                <a:schemeClr val="tx2"/>
              </a:solidFill>
              <a:effectLst>
                <a:outerShdw blurRad="63500" dist="38100" dir="5400000" algn="t" rotWithShape="0">
                  <a:prstClr val="black">
                    <a:alpha val="25000"/>
                  </a:prstClr>
                </a:outerShdw>
              </a:effectLst>
              <a:latin typeface="+mn-lt"/>
              <a:ea typeface="+mj-ea"/>
              <a:cs typeface="+mj-cs"/>
            </a:endParaRPr>
          </a:p>
        </p:txBody>
      </p:sp>
      <p:sp>
        <p:nvSpPr>
          <p:cNvPr id="4" name="3 Marcador de fecha"/>
          <p:cNvSpPr>
            <a:spLocks noGrp="1"/>
          </p:cNvSpPr>
          <p:nvPr>
            <p:ph type="dt" sz="half" idx="10"/>
          </p:nvPr>
        </p:nvSpPr>
        <p:spPr/>
        <p:txBody>
          <a:bodyPr/>
          <a:lstStyle/>
          <a:p>
            <a:fld id="{216C5678-EE20-4FA5-88E2-6E0BD67A2E26}" type="datetime1">
              <a:rPr lang="en-US" smtClean="0"/>
              <a:t>10/9/2015</a:t>
            </a:fld>
            <a:endParaRPr lang="en-US" dirty="0"/>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31</a:t>
            </a:fld>
            <a:endParaRPr lang="en-US" dirty="0"/>
          </a:p>
        </p:txBody>
      </p:sp>
      <p:sp>
        <p:nvSpPr>
          <p:cNvPr id="6" name="5 Marcador de pie de página"/>
          <p:cNvSpPr>
            <a:spLocks noGrp="1"/>
          </p:cNvSpPr>
          <p:nvPr>
            <p:ph type="ftr" sz="quarter" idx="12"/>
          </p:nvPr>
        </p:nvSpPr>
        <p:spPr>
          <a:xfrm>
            <a:off x="659165" y="6356350"/>
            <a:ext cx="3624803" cy="365125"/>
          </a:xfrm>
        </p:spPr>
        <p:txBody>
          <a:bodyPr/>
          <a:lstStyle/>
          <a:p>
            <a:r>
              <a:rPr lang="en-US" dirty="0"/>
              <a:t>PGPROY_V1.0_2015</a:t>
            </a:r>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8918" y="0"/>
            <a:ext cx="1265081" cy="908720"/>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43660102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32</a:t>
            </a:fld>
            <a:endParaRPr lang="en-US" dirty="0"/>
          </a:p>
        </p:txBody>
      </p:sp>
      <p:sp>
        <p:nvSpPr>
          <p:cNvPr id="4" name="Rectángulo redondeado 3"/>
          <p:cNvSpPr/>
          <p:nvPr/>
        </p:nvSpPr>
        <p:spPr>
          <a:xfrm>
            <a:off x="2446563" y="2840447"/>
            <a:ext cx="4250873" cy="1872208"/>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s-PE" sz="2400" b="1" dirty="0">
              <a:effectLst>
                <a:outerShdw blurRad="38100" dist="38100" dir="2700000" algn="tl">
                  <a:srgbClr val="000000">
                    <a:alpha val="43137"/>
                  </a:srgbClr>
                </a:outerShdw>
              </a:effectLst>
            </a:endParaRPr>
          </a:p>
        </p:txBody>
      </p:sp>
      <p:sp>
        <p:nvSpPr>
          <p:cNvPr id="9" name="1 Título"/>
          <p:cNvSpPr>
            <a:spLocks noGrp="1"/>
          </p:cNvSpPr>
          <p:nvPr>
            <p:ph type="ctrTitle"/>
          </p:nvPr>
        </p:nvSpPr>
        <p:spPr>
          <a:xfrm>
            <a:off x="251520" y="177553"/>
            <a:ext cx="8640960" cy="1019199"/>
          </a:xfrm>
        </p:spPr>
        <p:txBody>
          <a:bodyPr/>
          <a:lstStyle/>
          <a:p>
            <a:r>
              <a:rPr lang="es-PE" sz="4800" u="sng" dirty="0" smtClean="0"/>
              <a:t>MÉTRICAS DEL PROCESO</a:t>
            </a:r>
            <a:endParaRPr lang="es-PE" sz="4800" u="sng" dirty="0"/>
          </a:p>
        </p:txBody>
      </p:sp>
      <p:sp>
        <p:nvSpPr>
          <p:cNvPr id="10" name="5 Marcador de pie de página"/>
          <p:cNvSpPr>
            <a:spLocks noGrp="1"/>
          </p:cNvSpPr>
          <p:nvPr>
            <p:ph type="ftr" sz="quarter" idx="12"/>
          </p:nvPr>
        </p:nvSpPr>
        <p:spPr>
          <a:xfrm>
            <a:off x="659165" y="6356350"/>
            <a:ext cx="3624803" cy="365125"/>
          </a:xfrm>
        </p:spPr>
        <p:txBody>
          <a:bodyPr/>
          <a:lstStyle/>
          <a:p>
            <a:r>
              <a:rPr lang="en-US" dirty="0"/>
              <a:t>PGPROY_V1.0_2015</a:t>
            </a:r>
          </a:p>
        </p:txBody>
      </p:sp>
      <p:sp>
        <p:nvSpPr>
          <p:cNvPr id="11" name="3 Marcador de fecha"/>
          <p:cNvSpPr>
            <a:spLocks noGrp="1"/>
          </p:cNvSpPr>
          <p:nvPr>
            <p:ph type="dt" sz="half" idx="10"/>
          </p:nvPr>
        </p:nvSpPr>
        <p:spPr>
          <a:xfrm>
            <a:off x="6363347" y="6356350"/>
            <a:ext cx="2085975" cy="365125"/>
          </a:xfrm>
        </p:spPr>
        <p:txBody>
          <a:bodyPr/>
          <a:lstStyle/>
          <a:p>
            <a:fld id="{216C5678-EE20-4FA5-88E2-6E0BD67A2E26}" type="datetime1">
              <a:rPr lang="en-US" smtClean="0"/>
              <a:t>10/9/2015</a:t>
            </a:fld>
            <a:endParaRPr lang="en-US" dirty="0"/>
          </a:p>
        </p:txBody>
      </p:sp>
      <p:sp>
        <p:nvSpPr>
          <p:cNvPr id="2" name="Recortar y redondear rectángulo de esquina sencilla 1"/>
          <p:cNvSpPr/>
          <p:nvPr/>
        </p:nvSpPr>
        <p:spPr>
          <a:xfrm>
            <a:off x="3095835" y="3236491"/>
            <a:ext cx="2952328" cy="1080120"/>
          </a:xfrm>
          <a:prstGeom prst="snip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s-ES" b="1" dirty="0" smtClean="0">
                <a:effectLst>
                  <a:outerShdw blurRad="38100" dist="38100" dir="2700000" algn="tl">
                    <a:srgbClr val="000000">
                      <a:alpha val="43137"/>
                    </a:srgbClr>
                  </a:outerShdw>
                </a:effectLst>
              </a:rPr>
              <a:t>- Exposición al Riesgo</a:t>
            </a:r>
            <a:endParaRPr lang="es-PE"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22468121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797" y="1556792"/>
            <a:ext cx="9144000" cy="3456384"/>
          </a:xfrm>
        </p:spPr>
        <p:txBody>
          <a:bodyPr>
            <a:noAutofit/>
          </a:bodyPr>
          <a:lstStyle/>
          <a:p>
            <a:pPr>
              <a:spcBef>
                <a:spcPts val="0"/>
              </a:spcBef>
            </a:pPr>
            <a:r>
              <a:rPr lang="es-ES" sz="9000" dirty="0">
                <a:solidFill>
                  <a:schemeClr val="tx2"/>
                </a:solidFill>
                <a:effectLst>
                  <a:outerShdw blurRad="63500" dist="38100" dir="5400000" algn="t" rotWithShape="0">
                    <a:prstClr val="black">
                      <a:alpha val="25000"/>
                    </a:prstClr>
                  </a:outerShdw>
                </a:effectLst>
                <a:latin typeface="+mn-lt"/>
                <a:ea typeface="+mj-ea"/>
                <a:cs typeface="+mj-cs"/>
              </a:rPr>
              <a:t>7</a:t>
            </a:r>
            <a:endParaRPr lang="es-PE" sz="9000" dirty="0">
              <a:solidFill>
                <a:schemeClr val="tx2"/>
              </a:solidFill>
              <a:effectLst>
                <a:outerShdw blurRad="63500" dist="38100" dir="5400000" algn="t" rotWithShape="0">
                  <a:prstClr val="black">
                    <a:alpha val="25000"/>
                  </a:prstClr>
                </a:outerShdw>
              </a:effectLst>
              <a:latin typeface="+mn-lt"/>
              <a:ea typeface="+mj-ea"/>
              <a:cs typeface="+mj-cs"/>
            </a:endParaRPr>
          </a:p>
          <a:p>
            <a:pPr>
              <a:spcBef>
                <a:spcPts val="0"/>
              </a:spcBef>
            </a:pPr>
            <a:r>
              <a:rPr lang="es-ES" sz="6000" dirty="0" smtClean="0">
                <a:solidFill>
                  <a:schemeClr val="tx2"/>
                </a:solidFill>
                <a:effectLst>
                  <a:outerShdw blurRad="63500" dist="38100" dir="5400000" algn="t" rotWithShape="0">
                    <a:prstClr val="black">
                      <a:alpha val="25000"/>
                    </a:prstClr>
                  </a:outerShdw>
                </a:effectLst>
                <a:latin typeface="+mn-lt"/>
                <a:ea typeface="+mj-ea"/>
                <a:cs typeface="+mj-cs"/>
              </a:rPr>
              <a:t>ARTEFACTOS DEL PROCESO</a:t>
            </a:r>
            <a:endParaRPr lang="es-PE" sz="6000" dirty="0">
              <a:solidFill>
                <a:schemeClr val="tx2"/>
              </a:solidFill>
              <a:effectLst>
                <a:outerShdw blurRad="63500" dist="38100" dir="5400000" algn="t" rotWithShape="0">
                  <a:prstClr val="black">
                    <a:alpha val="25000"/>
                  </a:prstClr>
                </a:outerShdw>
              </a:effectLst>
              <a:latin typeface="+mn-lt"/>
              <a:ea typeface="+mj-ea"/>
              <a:cs typeface="+mj-cs"/>
            </a:endParaRPr>
          </a:p>
        </p:txBody>
      </p:sp>
      <p:sp>
        <p:nvSpPr>
          <p:cNvPr id="4" name="3 Marcador de fecha"/>
          <p:cNvSpPr>
            <a:spLocks noGrp="1"/>
          </p:cNvSpPr>
          <p:nvPr>
            <p:ph type="dt" sz="half" idx="10"/>
          </p:nvPr>
        </p:nvSpPr>
        <p:spPr/>
        <p:txBody>
          <a:bodyPr/>
          <a:lstStyle/>
          <a:p>
            <a:fld id="{216C5678-EE20-4FA5-88E2-6E0BD67A2E26}" type="datetime1">
              <a:rPr lang="en-US" smtClean="0"/>
              <a:t>10/9/2015</a:t>
            </a:fld>
            <a:endParaRPr lang="en-US" dirty="0"/>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33</a:t>
            </a:fld>
            <a:endParaRPr lang="en-US" dirty="0"/>
          </a:p>
        </p:txBody>
      </p:sp>
      <p:sp>
        <p:nvSpPr>
          <p:cNvPr id="6" name="5 Marcador de pie de página"/>
          <p:cNvSpPr>
            <a:spLocks noGrp="1"/>
          </p:cNvSpPr>
          <p:nvPr>
            <p:ph type="ftr" sz="quarter" idx="12"/>
          </p:nvPr>
        </p:nvSpPr>
        <p:spPr>
          <a:xfrm>
            <a:off x="659165" y="6356350"/>
            <a:ext cx="3624803" cy="365125"/>
          </a:xfrm>
        </p:spPr>
        <p:txBody>
          <a:bodyPr/>
          <a:lstStyle/>
          <a:p>
            <a:r>
              <a:rPr lang="en-US" dirty="0"/>
              <a:t>PGPROY_V1.0_2015</a:t>
            </a:r>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8918" y="0"/>
            <a:ext cx="1265081" cy="908720"/>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273726384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34</a:t>
            </a:fld>
            <a:endParaRPr lang="en-US" dirty="0"/>
          </a:p>
        </p:txBody>
      </p:sp>
      <p:sp>
        <p:nvSpPr>
          <p:cNvPr id="6" name="5 Marcador de pie de página"/>
          <p:cNvSpPr>
            <a:spLocks noGrp="1"/>
          </p:cNvSpPr>
          <p:nvPr>
            <p:ph type="ftr" sz="quarter" idx="12"/>
          </p:nvPr>
        </p:nvSpPr>
        <p:spPr>
          <a:xfrm>
            <a:off x="659165" y="6356350"/>
            <a:ext cx="3624803" cy="365125"/>
          </a:xfrm>
        </p:spPr>
        <p:txBody>
          <a:bodyPr/>
          <a:lstStyle/>
          <a:p>
            <a:r>
              <a:rPr lang="en-US" dirty="0"/>
              <a:t>PGPROY_V1.0_2015</a:t>
            </a:r>
          </a:p>
        </p:txBody>
      </p:sp>
      <p:graphicFrame>
        <p:nvGraphicFramePr>
          <p:cNvPr id="7" name="Group 310"/>
          <p:cNvGraphicFramePr>
            <a:graphicFrameLocks/>
          </p:cNvGraphicFramePr>
          <p:nvPr>
            <p:extLst>
              <p:ext uri="{D42A27DB-BD31-4B8C-83A1-F6EECF244321}">
                <p14:modId xmlns:p14="http://schemas.microsoft.com/office/powerpoint/2010/main" val="401055729"/>
              </p:ext>
            </p:extLst>
          </p:nvPr>
        </p:nvGraphicFramePr>
        <p:xfrm>
          <a:off x="335079" y="548680"/>
          <a:ext cx="8459692" cy="4997247"/>
        </p:xfrm>
        <a:graphic>
          <a:graphicData uri="http://schemas.openxmlformats.org/drawingml/2006/table">
            <a:tbl>
              <a:tblPr/>
              <a:tblGrid>
                <a:gridCol w="502937"/>
                <a:gridCol w="4428363"/>
                <a:gridCol w="1368152"/>
                <a:gridCol w="1296144"/>
                <a:gridCol w="864096"/>
              </a:tblGrid>
              <a:tr h="21602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lang="es-PE" sz="1200" b="1" kern="1200" dirty="0" smtClean="0">
                          <a:solidFill>
                            <a:schemeClr val="lt1"/>
                          </a:solidFill>
                          <a:latin typeface="+mj-lt"/>
                          <a:ea typeface="+mn-ea"/>
                          <a:cs typeface="+mn-cs"/>
                        </a:rPr>
                        <a:t>#</a:t>
                      </a:r>
                      <a:endParaRPr lang="es-ES" sz="1200" b="1" kern="1200" dirty="0" smtClean="0">
                        <a:solidFill>
                          <a:schemeClr val="lt1"/>
                        </a:solidFill>
                        <a:latin typeface="+mj-lt"/>
                        <a:ea typeface="+mn-ea"/>
                        <a:cs typeface="+mn-cs"/>
                      </a:endParaRPr>
                    </a:p>
                  </a:txBody>
                  <a:tcPr marT="45719" marB="4571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75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lang="es-PE" sz="1200" b="1" kern="1200" dirty="0" smtClean="0">
                          <a:solidFill>
                            <a:schemeClr val="lt1"/>
                          </a:solidFill>
                          <a:latin typeface="+mj-lt"/>
                          <a:ea typeface="+mn-ea"/>
                          <a:cs typeface="+mn-cs"/>
                        </a:rPr>
                        <a:t>ARTEFACTO</a:t>
                      </a:r>
                      <a:endParaRPr lang="es-ES" sz="1200" b="1" kern="1200" dirty="0" smtClean="0">
                        <a:solidFill>
                          <a:schemeClr val="lt1"/>
                        </a:solidFill>
                        <a:latin typeface="+mj-lt"/>
                        <a:ea typeface="+mn-ea"/>
                        <a:cs typeface="+mn-cs"/>
                      </a:endParaRPr>
                    </a:p>
                  </a:txBody>
                  <a:tcPr marT="45719" marB="4571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75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lang="es-PE" sz="1200" b="1" kern="1200" dirty="0" smtClean="0">
                          <a:solidFill>
                            <a:schemeClr val="lt1"/>
                          </a:solidFill>
                          <a:latin typeface="+mj-lt"/>
                          <a:ea typeface="+mn-ea"/>
                          <a:cs typeface="+mn-cs"/>
                        </a:rPr>
                        <a:t>SUPROCESO</a:t>
                      </a:r>
                      <a:endParaRPr lang="es-ES" sz="1200" b="1" kern="1200" dirty="0" smtClean="0">
                        <a:solidFill>
                          <a:schemeClr val="lt1"/>
                        </a:solidFill>
                        <a:latin typeface="+mj-lt"/>
                        <a:ea typeface="+mn-ea"/>
                        <a:cs typeface="+mn-cs"/>
                      </a:endParaRPr>
                    </a:p>
                  </a:txBody>
                  <a:tcPr marT="45719" marB="4571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75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lang="es-PE" sz="1200" b="1" kern="1200" dirty="0" smtClean="0">
                          <a:solidFill>
                            <a:schemeClr val="lt1"/>
                          </a:solidFill>
                          <a:latin typeface="+mj-lt"/>
                          <a:ea typeface="+mn-ea"/>
                          <a:cs typeface="+mn-cs"/>
                        </a:rPr>
                        <a:t>ACTIVIDAD</a:t>
                      </a:r>
                      <a:endParaRPr lang="es-ES" sz="1200" b="1" kern="1200" dirty="0" smtClean="0">
                        <a:solidFill>
                          <a:schemeClr val="lt1"/>
                        </a:solidFill>
                        <a:latin typeface="+mj-lt"/>
                        <a:ea typeface="+mn-ea"/>
                        <a:cs typeface="+mn-cs"/>
                      </a:endParaRPr>
                    </a:p>
                  </a:txBody>
                  <a:tcPr marT="45719" marB="4571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75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lang="es-PE" sz="1200" b="1" kern="1200" dirty="0" smtClean="0">
                          <a:solidFill>
                            <a:schemeClr val="lt1"/>
                          </a:solidFill>
                          <a:latin typeface="+mj-lt"/>
                          <a:ea typeface="+mn-ea"/>
                          <a:cs typeface="+mn-cs"/>
                        </a:rPr>
                        <a:t>TAREA</a:t>
                      </a:r>
                      <a:endParaRPr lang="es-ES" sz="1200" b="1" kern="1200" dirty="0" smtClean="0">
                        <a:solidFill>
                          <a:schemeClr val="lt1"/>
                        </a:solidFill>
                        <a:latin typeface="+mj-lt"/>
                        <a:ea typeface="+mn-ea"/>
                        <a:cs typeface="+mn-cs"/>
                      </a:endParaRPr>
                    </a:p>
                  </a:txBody>
                  <a:tcPr marT="45719" marB="4571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75000"/>
                      </a:schemeClr>
                    </a:solidFill>
                  </a:tcPr>
                </a:tc>
              </a:tr>
              <a:tr h="0">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1</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Plan de Gestión del Proyecto</a:t>
                      </a: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rowSpan="4">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Inicio</a:t>
                      </a: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rowSpan="3">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Planeamiento</a:t>
                      </a: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r>
              <a:tr h="0">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2</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Plantilla WBS</a:t>
                      </a: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vMerge="1">
                  <a:txBody>
                    <a:bodyPr/>
                    <a:lstStyle/>
                    <a:p>
                      <a:endParaRPr lang="es-PE"/>
                    </a:p>
                  </a:txBody>
                  <a:tcPr/>
                </a:tc>
                <a:tc vMerge="1">
                  <a:txBody>
                    <a:bodyPr/>
                    <a:lstStyle/>
                    <a:p>
                      <a:endParaRPr lang="es-PE"/>
                    </a:p>
                  </a:txBody>
                  <a:tcPr/>
                </a:tc>
                <a:tc>
                  <a:txBody>
                    <a:bodyPr/>
                    <a:lstStyle/>
                    <a:p>
                      <a:endParaRPr lang="es-PE" dirty="0"/>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r>
              <a:tr h="0">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3</a:t>
                      </a: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Cronograma de proyecto</a:t>
                      </a: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vMerge="1">
                  <a:txBody>
                    <a:bodyPr/>
                    <a:lstStyle/>
                    <a:p>
                      <a:endParaRPr lang="es-PE"/>
                    </a:p>
                  </a:txBody>
                  <a:tcPr/>
                </a:tc>
                <a:tc vMerge="1">
                  <a:txBody>
                    <a:bodyPr/>
                    <a:lstStyle/>
                    <a:p>
                      <a:endParaRPr lang="es-PE"/>
                    </a:p>
                  </a:txBody>
                  <a:tcPr/>
                </a:tc>
                <a:tc>
                  <a:txBody>
                    <a:bodyPr/>
                    <a:lstStyle/>
                    <a:p>
                      <a:endParaRPr lang="es-PE" dirty="0"/>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r>
              <a:tr h="22629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4</a:t>
                      </a: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Presentación </a:t>
                      </a:r>
                      <a:r>
                        <a:rPr lang="es-ES" sz="1200" b="1" kern="1200" dirty="0" err="1" smtClean="0">
                          <a:solidFill>
                            <a:schemeClr val="dk1"/>
                          </a:solidFill>
                          <a:latin typeface="+mj-lt"/>
                          <a:ea typeface="Verdana" panose="020B0604030504040204" pitchFamily="34" charset="0"/>
                          <a:cs typeface="Verdana" panose="020B0604030504040204" pitchFamily="34" charset="0"/>
                        </a:rPr>
                        <a:t>kick</a:t>
                      </a:r>
                      <a:r>
                        <a:rPr lang="es-ES" sz="1200" b="1" kern="1200" dirty="0" smtClean="0">
                          <a:solidFill>
                            <a:schemeClr val="dk1"/>
                          </a:solidFill>
                          <a:latin typeface="+mj-lt"/>
                          <a:ea typeface="Verdana" panose="020B0604030504040204" pitchFamily="34" charset="0"/>
                          <a:cs typeface="Verdana" panose="020B0604030504040204" pitchFamily="34" charset="0"/>
                        </a:rPr>
                        <a:t> off meeting – externo</a:t>
                      </a: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vMerge="1">
                  <a:txBody>
                    <a:bodyPr/>
                    <a:lstStyle/>
                    <a:p>
                      <a:endParaRPr lang="es-PE"/>
                    </a:p>
                  </a:txBody>
                  <a:tcPr/>
                </a:tc>
                <a:tc>
                  <a:txBody>
                    <a:bodyPr/>
                    <a:lstStyle/>
                    <a:p>
                      <a:endParaRPr lang="es-PE" dirty="0"/>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endParaRPr lang="es-PE"/>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r>
              <a:tr h="304667">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5</a:t>
                      </a: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Matriz de entregables de proyectos internos</a:t>
                      </a: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rowSpan="4">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Ejecución, seguimiento y control</a:t>
                      </a: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r>
              <a:tr h="304667">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6</a:t>
                      </a: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Registro de riesgos</a:t>
                      </a: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vMerge="1">
                  <a:txBody>
                    <a:bodyPr/>
                    <a:lstStyle/>
                    <a:p>
                      <a:endParaRPr lang="es-ES"/>
                    </a:p>
                  </a:txBody>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r>
              <a:tr h="304667">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7</a:t>
                      </a: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Seguimiento de cronograma</a:t>
                      </a: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vMerge="1">
                  <a:txBody>
                    <a:bodyPr/>
                    <a:lstStyle/>
                    <a:p>
                      <a:endParaRPr lang="es-ES"/>
                    </a:p>
                  </a:txBody>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r>
              <a:tr h="304667">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8</a:t>
                      </a: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Informe Quincenal</a:t>
                      </a: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vMerge="1">
                  <a:txBody>
                    <a:bodyPr/>
                    <a:lstStyle/>
                    <a:p>
                      <a:endParaRPr lang="es-ES"/>
                    </a:p>
                  </a:txBody>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r>
              <a:tr h="304667">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9</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Informe de estado – Proyecto interno</a:t>
                      </a: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rowSpan="5">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Ejecución, seguimiento y control</a:t>
                      </a: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r>
              <a:tr h="304667">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10</a:t>
                      </a: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Informe de estado Quincenal – Hoja de Trabajo</a:t>
                      </a: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vMerge="1">
                  <a:txBody>
                    <a:bodyPr/>
                    <a:lstStyle/>
                    <a:p>
                      <a:endParaRPr lang="es-E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r>
              <a:tr h="304667">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11</a:t>
                      </a: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Informe de actividades</a:t>
                      </a: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vMerge="1">
                  <a:txBody>
                    <a:bodyPr/>
                    <a:lstStyle/>
                    <a:p>
                      <a:endParaRPr lang="es-E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r>
              <a:tr h="304667">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12</a:t>
                      </a: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Cronograma de Actividades</a:t>
                      </a: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vMerge="1">
                  <a:txBody>
                    <a:bodyPr/>
                    <a:lstStyle/>
                    <a:p>
                      <a:endParaRPr lang="es-E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r>
              <a:tr h="304667">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13</a:t>
                      </a: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Acta de reunión</a:t>
                      </a: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vMerge="1">
                  <a:txBody>
                    <a:bodyPr/>
                    <a:lstStyle/>
                    <a:p>
                      <a:endParaRPr lang="es-E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r>
              <a:tr h="304667">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14</a:t>
                      </a: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Acta de Relatorio de proyecto</a:t>
                      </a: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rowSpan="2">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Cierre</a:t>
                      </a: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r>
              <a:tr h="304667">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15</a:t>
                      </a: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Acta de cierre de proyecto</a:t>
                      </a: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vMerge="1">
                  <a:txBody>
                    <a:bodyPr/>
                    <a:lstStyle/>
                    <a:p>
                      <a:endParaRPr lang="es-E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DDAF3"/>
                    </a:solidFill>
                  </a:tcPr>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endParaRPr lang="es-ES" sz="1200" kern="1200" smtClean="0">
                        <a:solidFill>
                          <a:schemeClr val="dk1"/>
                        </a:solidFill>
                        <a:latin typeface="+mj-lt"/>
                        <a:ea typeface="Verdana" panose="020B0604030504040204" pitchFamily="34" charset="0"/>
                        <a:cs typeface="Verdana" panose="020B0604030504040204" pitchFamily="34" charset="0"/>
                      </a:endParaRP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r>
            </a:tbl>
          </a:graphicData>
        </a:graphic>
      </p:graphicFrame>
    </p:spTree>
    <p:extLst>
      <p:ext uri="{BB962C8B-B14F-4D97-AF65-F5344CB8AC3E}">
        <p14:creationId xmlns:p14="http://schemas.microsoft.com/office/powerpoint/2010/main" val="254736026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797" y="1556792"/>
            <a:ext cx="9144000" cy="3456384"/>
          </a:xfrm>
        </p:spPr>
        <p:txBody>
          <a:bodyPr>
            <a:noAutofit/>
          </a:bodyPr>
          <a:lstStyle/>
          <a:p>
            <a:pPr>
              <a:spcBef>
                <a:spcPts val="0"/>
              </a:spcBef>
            </a:pPr>
            <a:r>
              <a:rPr lang="es-ES" sz="9000" dirty="0" smtClean="0">
                <a:solidFill>
                  <a:schemeClr val="tx2"/>
                </a:solidFill>
                <a:effectLst>
                  <a:outerShdw blurRad="63500" dist="38100" dir="5400000" algn="t" rotWithShape="0">
                    <a:prstClr val="black">
                      <a:alpha val="25000"/>
                    </a:prstClr>
                  </a:outerShdw>
                </a:effectLst>
                <a:latin typeface="+mn-lt"/>
                <a:ea typeface="+mj-ea"/>
                <a:cs typeface="+mj-cs"/>
              </a:rPr>
              <a:t>8</a:t>
            </a:r>
            <a:endParaRPr lang="es-PE" sz="9000" dirty="0">
              <a:solidFill>
                <a:schemeClr val="tx2"/>
              </a:solidFill>
              <a:effectLst>
                <a:outerShdw blurRad="63500" dist="38100" dir="5400000" algn="t" rotWithShape="0">
                  <a:prstClr val="black">
                    <a:alpha val="25000"/>
                  </a:prstClr>
                </a:outerShdw>
              </a:effectLst>
              <a:latin typeface="+mn-lt"/>
              <a:ea typeface="+mj-ea"/>
              <a:cs typeface="+mj-cs"/>
            </a:endParaRPr>
          </a:p>
          <a:p>
            <a:pPr>
              <a:spcBef>
                <a:spcPts val="0"/>
              </a:spcBef>
            </a:pPr>
            <a:r>
              <a:rPr lang="es-ES" sz="6000" dirty="0" smtClean="0">
                <a:solidFill>
                  <a:schemeClr val="tx2"/>
                </a:solidFill>
                <a:effectLst>
                  <a:outerShdw blurRad="63500" dist="38100" dir="5400000" algn="t" rotWithShape="0">
                    <a:prstClr val="black">
                      <a:alpha val="25000"/>
                    </a:prstClr>
                  </a:outerShdw>
                </a:effectLst>
                <a:latin typeface="+mn-lt"/>
                <a:ea typeface="+mj-ea"/>
                <a:cs typeface="+mj-cs"/>
              </a:rPr>
              <a:t>HISTORIAL DE REVISIONES</a:t>
            </a:r>
            <a:endParaRPr lang="es-PE" sz="6000" dirty="0">
              <a:solidFill>
                <a:schemeClr val="tx2"/>
              </a:solidFill>
              <a:effectLst>
                <a:outerShdw blurRad="63500" dist="38100" dir="5400000" algn="t" rotWithShape="0">
                  <a:prstClr val="black">
                    <a:alpha val="25000"/>
                  </a:prstClr>
                </a:outerShdw>
              </a:effectLst>
              <a:latin typeface="+mn-lt"/>
              <a:ea typeface="+mj-ea"/>
              <a:cs typeface="+mj-cs"/>
            </a:endParaRPr>
          </a:p>
        </p:txBody>
      </p:sp>
      <p:sp>
        <p:nvSpPr>
          <p:cNvPr id="4" name="3 Marcador de fecha"/>
          <p:cNvSpPr>
            <a:spLocks noGrp="1"/>
          </p:cNvSpPr>
          <p:nvPr>
            <p:ph type="dt" sz="half" idx="10"/>
          </p:nvPr>
        </p:nvSpPr>
        <p:spPr/>
        <p:txBody>
          <a:bodyPr/>
          <a:lstStyle/>
          <a:p>
            <a:fld id="{216C5678-EE20-4FA5-88E2-6E0BD67A2E26}" type="datetime1">
              <a:rPr lang="en-US" smtClean="0"/>
              <a:t>10/9/2015</a:t>
            </a:fld>
            <a:endParaRPr lang="en-US" dirty="0"/>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35</a:t>
            </a:fld>
            <a:endParaRPr lang="en-US" dirty="0"/>
          </a:p>
        </p:txBody>
      </p:sp>
      <p:sp>
        <p:nvSpPr>
          <p:cNvPr id="6" name="5 Marcador de pie de página"/>
          <p:cNvSpPr>
            <a:spLocks noGrp="1"/>
          </p:cNvSpPr>
          <p:nvPr>
            <p:ph type="ftr" sz="quarter" idx="12"/>
          </p:nvPr>
        </p:nvSpPr>
        <p:spPr>
          <a:xfrm>
            <a:off x="659165" y="6356350"/>
            <a:ext cx="3624803" cy="365125"/>
          </a:xfrm>
        </p:spPr>
        <p:txBody>
          <a:bodyPr/>
          <a:lstStyle/>
          <a:p>
            <a:r>
              <a:rPr lang="en-US" dirty="0"/>
              <a:t>PGPROY_V1.0_2015</a:t>
            </a:r>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8918" y="0"/>
            <a:ext cx="1265081" cy="908720"/>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354344631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36</a:t>
            </a:fld>
            <a:endParaRPr lang="en-US" dirty="0"/>
          </a:p>
        </p:txBody>
      </p:sp>
      <p:graphicFrame>
        <p:nvGraphicFramePr>
          <p:cNvPr id="10" name="Tabla 9"/>
          <p:cNvGraphicFramePr>
            <a:graphicFrameLocks noGrp="1"/>
          </p:cNvGraphicFramePr>
          <p:nvPr>
            <p:extLst>
              <p:ext uri="{D42A27DB-BD31-4B8C-83A1-F6EECF244321}">
                <p14:modId xmlns:p14="http://schemas.microsoft.com/office/powerpoint/2010/main" val="455954251"/>
              </p:ext>
            </p:extLst>
          </p:nvPr>
        </p:nvGraphicFramePr>
        <p:xfrm>
          <a:off x="228113" y="1700808"/>
          <a:ext cx="8668624" cy="4282223"/>
        </p:xfrm>
        <a:graphic>
          <a:graphicData uri="http://schemas.openxmlformats.org/drawingml/2006/table">
            <a:tbl>
              <a:tblPr firstRow="1" bandRow="1">
                <a:tableStyleId>{073A0DAA-6AF3-43AB-8588-CEC1D06C72B9}</a:tableStyleId>
              </a:tblPr>
              <a:tblGrid>
                <a:gridCol w="208280"/>
                <a:gridCol w="870206"/>
                <a:gridCol w="1015241"/>
                <a:gridCol w="1860540"/>
                <a:gridCol w="1692861"/>
                <a:gridCol w="3021496"/>
              </a:tblGrid>
              <a:tr h="438147">
                <a:tc>
                  <a:txBody>
                    <a:bodyPr/>
                    <a:lstStyle/>
                    <a:p>
                      <a:pPr algn="ctr"/>
                      <a:r>
                        <a:rPr lang="es-PE" sz="1200" dirty="0" smtClean="0">
                          <a:latin typeface="+mj-lt"/>
                        </a:rPr>
                        <a:t>#</a:t>
                      </a:r>
                      <a:endParaRPr lang="es-PE" sz="1200" dirty="0">
                        <a:latin typeface="+mj-lt"/>
                      </a:endParaRPr>
                    </a:p>
                  </a:txBody>
                  <a:tcPr anchor="ctr">
                    <a:solidFill>
                      <a:schemeClr val="tx2">
                        <a:lumMod val="75000"/>
                      </a:schemeClr>
                    </a:solidFill>
                  </a:tcPr>
                </a:tc>
                <a:tc>
                  <a:txBody>
                    <a:bodyPr/>
                    <a:lstStyle/>
                    <a:p>
                      <a:pPr algn="ctr"/>
                      <a:r>
                        <a:rPr lang="es-PE" sz="1200" dirty="0" smtClean="0">
                          <a:latin typeface="+mj-lt"/>
                        </a:rPr>
                        <a:t>VERSIÓN</a:t>
                      </a:r>
                      <a:endParaRPr lang="es-PE" sz="1200" dirty="0">
                        <a:latin typeface="+mj-lt"/>
                      </a:endParaRPr>
                    </a:p>
                  </a:txBody>
                  <a:tcPr anchor="ctr">
                    <a:solidFill>
                      <a:schemeClr val="tx2">
                        <a:lumMod val="75000"/>
                      </a:schemeClr>
                    </a:solidFill>
                  </a:tcPr>
                </a:tc>
                <a:tc>
                  <a:txBody>
                    <a:bodyPr/>
                    <a:lstStyle/>
                    <a:p>
                      <a:pPr algn="ctr"/>
                      <a:r>
                        <a:rPr lang="es-PE" sz="1200" dirty="0" smtClean="0">
                          <a:latin typeface="+mj-lt"/>
                        </a:rPr>
                        <a:t>FECHA</a:t>
                      </a:r>
                      <a:endParaRPr lang="es-PE" sz="1200" dirty="0">
                        <a:latin typeface="+mj-lt"/>
                      </a:endParaRPr>
                    </a:p>
                  </a:txBody>
                  <a:tcPr anchor="ctr">
                    <a:solidFill>
                      <a:schemeClr val="tx2">
                        <a:lumMod val="75000"/>
                      </a:schemeClr>
                    </a:solidFill>
                  </a:tcPr>
                </a:tc>
                <a:tc>
                  <a:txBody>
                    <a:bodyPr/>
                    <a:lstStyle/>
                    <a:p>
                      <a:pPr algn="ctr"/>
                      <a:r>
                        <a:rPr lang="es-ES" sz="1200" dirty="0" smtClean="0">
                          <a:latin typeface="+mj-lt"/>
                        </a:rPr>
                        <a:t>AUTOR/ROL</a:t>
                      </a:r>
                      <a:endParaRPr lang="es-PE" sz="1200" dirty="0">
                        <a:latin typeface="+mj-lt"/>
                      </a:endParaRPr>
                    </a:p>
                  </a:txBody>
                  <a:tcPr anchor="ctr">
                    <a:solidFill>
                      <a:schemeClr val="tx2">
                        <a:lumMod val="75000"/>
                      </a:schemeClr>
                    </a:solidFill>
                  </a:tcPr>
                </a:tc>
                <a:tc>
                  <a:txBody>
                    <a:bodyPr/>
                    <a:lstStyle/>
                    <a:p>
                      <a:pPr algn="ctr"/>
                      <a:r>
                        <a:rPr lang="es-ES" sz="1200" dirty="0" smtClean="0">
                          <a:latin typeface="+mj-lt"/>
                        </a:rPr>
                        <a:t>ESTADO</a:t>
                      </a:r>
                      <a:endParaRPr lang="es-PE" sz="1200" dirty="0">
                        <a:latin typeface="+mj-lt"/>
                      </a:endParaRPr>
                    </a:p>
                  </a:txBody>
                  <a:tcPr anchor="ctr">
                    <a:solidFill>
                      <a:schemeClr val="tx2">
                        <a:lumMod val="75000"/>
                      </a:schemeClr>
                    </a:solidFill>
                  </a:tcPr>
                </a:tc>
                <a:tc>
                  <a:txBody>
                    <a:bodyPr/>
                    <a:lstStyle/>
                    <a:p>
                      <a:pPr algn="ctr"/>
                      <a:r>
                        <a:rPr lang="es-ES" sz="1200" dirty="0" smtClean="0">
                          <a:latin typeface="+mj-lt"/>
                        </a:rPr>
                        <a:t>RESPONSABLE</a:t>
                      </a:r>
                      <a:r>
                        <a:rPr lang="es-ES" sz="1200" baseline="0" dirty="0" smtClean="0">
                          <a:latin typeface="+mj-lt"/>
                        </a:rPr>
                        <a:t> DE REVISIÓN Y/O APROBACIÓN/ROL</a:t>
                      </a:r>
                      <a:endParaRPr lang="es-PE" sz="1200" dirty="0">
                        <a:latin typeface="+mj-lt"/>
                      </a:endParaRPr>
                    </a:p>
                  </a:txBody>
                  <a:tcPr anchor="ctr">
                    <a:solidFill>
                      <a:schemeClr val="tx2">
                        <a:lumMod val="75000"/>
                      </a:schemeClr>
                    </a:solidFill>
                  </a:tcPr>
                </a:tc>
              </a:tr>
              <a:tr h="750783">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1</a:t>
                      </a: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1.0</a:t>
                      </a: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24/09/2015</a:t>
                      </a: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Julio Leonardo</a:t>
                      </a: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REVISIÓN</a:t>
                      </a: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2</a:t>
                      </a: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3</a:t>
                      </a: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endParaRPr lang="es-ES" sz="1200" kern="1200" smtClean="0">
                        <a:solidFill>
                          <a:schemeClr val="dk1"/>
                        </a:solidFill>
                        <a:latin typeface="+mj-lt"/>
                        <a:ea typeface="Verdana" panose="020B0604030504040204" pitchFamily="34" charset="0"/>
                        <a:cs typeface="Verdana" panose="020B0604030504040204" pitchFamily="34" charset="0"/>
                      </a:endParaRPr>
                    </a:p>
                  </a:txBody>
                  <a:tcPr marT="45702" marB="45702"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02" marB="45702" horzOverflow="overflow"/>
                </a:tc>
                <a:tc>
                  <a:txBody>
                    <a:bodyPr/>
                    <a:lstStyle/>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02" marB="45702" horzOverflow="overflow"/>
                </a:tc>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4</a:t>
                      </a: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endParaRPr lang="es-ES" sz="1200" kern="1200" smtClean="0">
                        <a:solidFill>
                          <a:schemeClr val="dk1"/>
                        </a:solidFill>
                        <a:latin typeface="+mj-lt"/>
                        <a:ea typeface="Verdana" panose="020B0604030504040204" pitchFamily="34" charset="0"/>
                        <a:cs typeface="Verdana" panose="020B0604030504040204" pitchFamily="34" charset="0"/>
                      </a:endParaRPr>
                    </a:p>
                  </a:txBody>
                  <a:tcPr marT="45702" marB="45702"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02" marB="45702" horzOverflow="overflow"/>
                </a:tc>
                <a:tc>
                  <a:txBody>
                    <a:bodyPr/>
                    <a:lstStyle/>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02" marB="45702" horzOverflow="overflow"/>
                </a:tc>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5</a:t>
                      </a: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endParaRPr lang="es-ES" sz="1200" kern="1200" smtClean="0">
                        <a:solidFill>
                          <a:schemeClr val="dk1"/>
                        </a:solidFill>
                        <a:latin typeface="+mj-lt"/>
                        <a:ea typeface="Verdana" panose="020B0604030504040204" pitchFamily="34" charset="0"/>
                        <a:cs typeface="Verdana" panose="020B0604030504040204" pitchFamily="34" charset="0"/>
                      </a:endParaRPr>
                    </a:p>
                  </a:txBody>
                  <a:tcPr marT="45702" marB="45702"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02" marB="45702" horzOverflow="overflow"/>
                </a:tc>
                <a:tc>
                  <a:txBody>
                    <a:bodyPr/>
                    <a:lstStyle/>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02" marB="45702" horzOverflow="overflow"/>
                </a:tc>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6</a:t>
                      </a: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02" marB="45702"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02" marB="45702" horzOverflow="overflow"/>
                </a:tc>
                <a:tc>
                  <a:txBody>
                    <a:bodyPr/>
                    <a:lstStyle/>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02" marB="45702" horzOverflow="overflow"/>
                </a:tc>
              </a:tr>
            </a:tbl>
          </a:graphicData>
        </a:graphic>
      </p:graphicFrame>
      <p:sp>
        <p:nvSpPr>
          <p:cNvPr id="6" name="5 Marcador de pie de página"/>
          <p:cNvSpPr>
            <a:spLocks noGrp="1"/>
          </p:cNvSpPr>
          <p:nvPr>
            <p:ph type="ftr" sz="quarter" idx="12"/>
          </p:nvPr>
        </p:nvSpPr>
        <p:spPr>
          <a:xfrm>
            <a:off x="659165" y="6356350"/>
            <a:ext cx="3624803" cy="365125"/>
          </a:xfrm>
        </p:spPr>
        <p:txBody>
          <a:bodyPr/>
          <a:lstStyle/>
          <a:p>
            <a:r>
              <a:rPr lang="en-US" dirty="0"/>
              <a:t>PGPROY_V1.0_2015</a:t>
            </a:r>
          </a:p>
        </p:txBody>
      </p:sp>
      <p:sp>
        <p:nvSpPr>
          <p:cNvPr id="7" name="1 Título"/>
          <p:cNvSpPr>
            <a:spLocks noGrp="1"/>
          </p:cNvSpPr>
          <p:nvPr>
            <p:ph type="ctrTitle"/>
          </p:nvPr>
        </p:nvSpPr>
        <p:spPr>
          <a:xfrm>
            <a:off x="251520" y="177553"/>
            <a:ext cx="8640960" cy="1019199"/>
          </a:xfrm>
        </p:spPr>
        <p:txBody>
          <a:bodyPr/>
          <a:lstStyle/>
          <a:p>
            <a:r>
              <a:rPr lang="es-PE" sz="4800" u="sng" dirty="0" smtClean="0"/>
              <a:t>HISTORIAL DE VERSIONES</a:t>
            </a:r>
            <a:endParaRPr lang="es-PE" sz="4800" u="sng" dirty="0"/>
          </a:p>
        </p:txBody>
      </p:sp>
    </p:spTree>
    <p:extLst>
      <p:ext uri="{BB962C8B-B14F-4D97-AF65-F5344CB8AC3E}">
        <p14:creationId xmlns:p14="http://schemas.microsoft.com/office/powerpoint/2010/main" val="18663416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797" y="1556792"/>
            <a:ext cx="9144000" cy="3456384"/>
          </a:xfrm>
        </p:spPr>
        <p:txBody>
          <a:bodyPr>
            <a:noAutofit/>
          </a:bodyPr>
          <a:lstStyle/>
          <a:p>
            <a:pPr>
              <a:spcBef>
                <a:spcPts val="0"/>
              </a:spcBef>
            </a:pPr>
            <a:r>
              <a:rPr lang="es-PE" sz="9000" dirty="0">
                <a:solidFill>
                  <a:schemeClr val="tx2"/>
                </a:solidFill>
                <a:effectLst>
                  <a:outerShdw blurRad="63500" dist="38100" dir="5400000" algn="t" rotWithShape="0">
                    <a:prstClr val="black">
                      <a:alpha val="25000"/>
                    </a:prstClr>
                  </a:outerShdw>
                </a:effectLst>
                <a:latin typeface="+mn-lt"/>
                <a:ea typeface="+mj-ea"/>
                <a:cs typeface="+mj-cs"/>
              </a:rPr>
              <a:t>1</a:t>
            </a:r>
          </a:p>
          <a:p>
            <a:pPr>
              <a:spcBef>
                <a:spcPts val="0"/>
              </a:spcBef>
            </a:pPr>
            <a:r>
              <a:rPr lang="es-PE" sz="6000" dirty="0">
                <a:solidFill>
                  <a:schemeClr val="tx2"/>
                </a:solidFill>
                <a:effectLst>
                  <a:outerShdw blurRad="63500" dist="38100" dir="5400000" algn="t" rotWithShape="0">
                    <a:prstClr val="black">
                      <a:alpha val="25000"/>
                    </a:prstClr>
                  </a:outerShdw>
                </a:effectLst>
                <a:latin typeface="+mn-lt"/>
                <a:ea typeface="+mj-ea"/>
                <a:cs typeface="+mj-cs"/>
              </a:rPr>
              <a:t>OBJETIVO Y ALCANCE DEL PROCESO</a:t>
            </a:r>
          </a:p>
        </p:txBody>
      </p:sp>
      <p:sp>
        <p:nvSpPr>
          <p:cNvPr id="4" name="3 Marcador de fecha"/>
          <p:cNvSpPr>
            <a:spLocks noGrp="1"/>
          </p:cNvSpPr>
          <p:nvPr>
            <p:ph type="dt" sz="half" idx="10"/>
          </p:nvPr>
        </p:nvSpPr>
        <p:spPr/>
        <p:txBody>
          <a:bodyPr/>
          <a:lstStyle/>
          <a:p>
            <a:fld id="{216C5678-EE20-4FA5-88E2-6E0BD67A2E26}" type="datetime1">
              <a:rPr lang="en-US" smtClean="0"/>
              <a:t>10/9/2015</a:t>
            </a:fld>
            <a:endParaRPr lang="en-US" dirty="0"/>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4</a:t>
            </a:fld>
            <a:endParaRPr lang="en-US" dirty="0"/>
          </a:p>
        </p:txBody>
      </p:sp>
      <p:sp>
        <p:nvSpPr>
          <p:cNvPr id="6" name="5 Marcador de pie de página"/>
          <p:cNvSpPr>
            <a:spLocks noGrp="1"/>
          </p:cNvSpPr>
          <p:nvPr>
            <p:ph type="ftr" sz="quarter" idx="12"/>
          </p:nvPr>
        </p:nvSpPr>
        <p:spPr>
          <a:xfrm>
            <a:off x="659165" y="6356350"/>
            <a:ext cx="3624803" cy="365125"/>
          </a:xfrm>
        </p:spPr>
        <p:txBody>
          <a:bodyPr/>
          <a:lstStyle/>
          <a:p>
            <a:r>
              <a:rPr lang="en-US" dirty="0"/>
              <a:t>PGPROY_V1.0_2015</a:t>
            </a:r>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8918" y="0"/>
            <a:ext cx="1265081" cy="908720"/>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31230923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4503243" y="1782007"/>
            <a:ext cx="4320480" cy="4323308"/>
          </a:xfrm>
        </p:spPr>
        <p:txBody>
          <a:bodyPr>
            <a:noAutofit/>
          </a:bodyPr>
          <a:lstStyle/>
          <a:p>
            <a:pPr algn="just"/>
            <a:r>
              <a:rPr lang="es-PE" sz="2500" b="1" dirty="0">
                <a:solidFill>
                  <a:schemeClr val="tx1"/>
                </a:solidFill>
              </a:rPr>
              <a:t>Objetivo:</a:t>
            </a:r>
          </a:p>
          <a:p>
            <a:pPr algn="just"/>
            <a:r>
              <a:rPr lang="es-PE" sz="2500" dirty="0">
                <a:solidFill>
                  <a:schemeClr val="tx1"/>
                </a:solidFill>
              </a:rPr>
              <a:t>Definir los mecanismos de gestión para el proyecto </a:t>
            </a:r>
            <a:r>
              <a:rPr lang="es-PE" sz="2500" dirty="0" smtClean="0">
                <a:solidFill>
                  <a:schemeClr val="tx1"/>
                </a:solidFill>
              </a:rPr>
              <a:t>UTP-GPS-ALARM.</a:t>
            </a:r>
            <a:endParaRPr lang="es-PE" sz="2500" dirty="0">
              <a:solidFill>
                <a:schemeClr val="tx1"/>
              </a:solidFill>
            </a:endParaRPr>
          </a:p>
          <a:p>
            <a:pPr algn="just"/>
            <a:endParaRPr lang="es-PE" sz="2500" dirty="0">
              <a:solidFill>
                <a:schemeClr val="tx1"/>
              </a:solidFill>
            </a:endParaRPr>
          </a:p>
          <a:p>
            <a:pPr algn="just"/>
            <a:r>
              <a:rPr lang="es-PE" sz="2500" b="1" dirty="0" smtClean="0">
                <a:solidFill>
                  <a:schemeClr val="tx1"/>
                </a:solidFill>
              </a:rPr>
              <a:t>Alcance</a:t>
            </a:r>
            <a:r>
              <a:rPr lang="es-PE" sz="2500" b="1" dirty="0">
                <a:solidFill>
                  <a:schemeClr val="tx1"/>
                </a:solidFill>
              </a:rPr>
              <a:t>:</a:t>
            </a:r>
          </a:p>
          <a:p>
            <a:pPr algn="just"/>
            <a:r>
              <a:rPr lang="es-PE" sz="2500" dirty="0">
                <a:solidFill>
                  <a:schemeClr val="tx1"/>
                </a:solidFill>
              </a:rPr>
              <a:t>Esta gestión se aplica para los tipos de procesos definidos dentro del servicio </a:t>
            </a:r>
            <a:r>
              <a:rPr lang="es-PE" sz="2500" dirty="0" smtClean="0">
                <a:solidFill>
                  <a:schemeClr val="tx1"/>
                </a:solidFill>
              </a:rPr>
              <a:t>UTP-GPS-ALARM.</a:t>
            </a:r>
            <a:endParaRPr lang="es-PE" sz="2500" dirty="0">
              <a:solidFill>
                <a:schemeClr val="tx1"/>
              </a:solidFill>
            </a:endParaRPr>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5</a:t>
            </a:fld>
            <a:endParaRPr lang="en-US" dirty="0"/>
          </a:p>
        </p:txBody>
      </p:sp>
      <p:sp>
        <p:nvSpPr>
          <p:cNvPr id="9" name="1 Título"/>
          <p:cNvSpPr>
            <a:spLocks noGrp="1"/>
          </p:cNvSpPr>
          <p:nvPr>
            <p:ph type="ctrTitle"/>
          </p:nvPr>
        </p:nvSpPr>
        <p:spPr>
          <a:xfrm>
            <a:off x="251520" y="177553"/>
            <a:ext cx="8640960" cy="1019199"/>
          </a:xfrm>
        </p:spPr>
        <p:txBody>
          <a:bodyPr/>
          <a:lstStyle/>
          <a:p>
            <a:r>
              <a:rPr lang="es-PE" sz="4800" u="sng" dirty="0" smtClean="0"/>
              <a:t>OBJETIVO Y ALCANCE</a:t>
            </a:r>
            <a:endParaRPr lang="es-PE" sz="4800" u="sng" dirty="0"/>
          </a:p>
        </p:txBody>
      </p:sp>
      <p:pic>
        <p:nvPicPr>
          <p:cNvPr id="7" name="Imagen 6"/>
          <p:cNvPicPr>
            <a:picLocks noChangeAspect="1"/>
          </p:cNvPicPr>
          <p:nvPr/>
        </p:nvPicPr>
        <p:blipFill>
          <a:blip r:embed="rId2"/>
          <a:stretch>
            <a:fillRect/>
          </a:stretch>
        </p:blipFill>
        <p:spPr>
          <a:xfrm>
            <a:off x="251520" y="1698823"/>
            <a:ext cx="4251723" cy="4657527"/>
          </a:xfrm>
          <a:prstGeom prst="rect">
            <a:avLst/>
          </a:prstGeom>
          <a:effectLst>
            <a:outerShdw blurRad="50800" dist="38100" dir="2700000" algn="tl" rotWithShape="0">
              <a:prstClr val="black">
                <a:alpha val="40000"/>
              </a:prstClr>
            </a:outerShdw>
          </a:effectLst>
        </p:spPr>
      </p:pic>
      <p:sp>
        <p:nvSpPr>
          <p:cNvPr id="10" name="3 Marcador de fecha"/>
          <p:cNvSpPr>
            <a:spLocks noGrp="1"/>
          </p:cNvSpPr>
          <p:nvPr>
            <p:ph type="dt" sz="half" idx="10"/>
          </p:nvPr>
        </p:nvSpPr>
        <p:spPr>
          <a:xfrm>
            <a:off x="6363347" y="6356350"/>
            <a:ext cx="2085975" cy="365125"/>
          </a:xfrm>
        </p:spPr>
        <p:txBody>
          <a:bodyPr/>
          <a:lstStyle/>
          <a:p>
            <a:fld id="{216C5678-EE20-4FA5-88E2-6E0BD67A2E26}" type="datetime1">
              <a:rPr lang="en-US" smtClean="0"/>
              <a:t>10/9/2015</a:t>
            </a:fld>
            <a:endParaRPr lang="en-US" dirty="0"/>
          </a:p>
        </p:txBody>
      </p:sp>
      <p:sp>
        <p:nvSpPr>
          <p:cNvPr id="11" name="5 Marcador de pie de página"/>
          <p:cNvSpPr>
            <a:spLocks noGrp="1"/>
          </p:cNvSpPr>
          <p:nvPr>
            <p:ph type="ftr" sz="quarter" idx="12"/>
          </p:nvPr>
        </p:nvSpPr>
        <p:spPr>
          <a:xfrm>
            <a:off x="659165" y="6356350"/>
            <a:ext cx="3624803" cy="365125"/>
          </a:xfrm>
        </p:spPr>
        <p:txBody>
          <a:bodyPr/>
          <a:lstStyle/>
          <a:p>
            <a:r>
              <a:rPr lang="en-US" dirty="0"/>
              <a:t>PGPROY_V1.0_2015</a:t>
            </a:r>
          </a:p>
        </p:txBody>
      </p:sp>
    </p:spTree>
    <p:extLst>
      <p:ext uri="{BB962C8B-B14F-4D97-AF65-F5344CB8AC3E}">
        <p14:creationId xmlns:p14="http://schemas.microsoft.com/office/powerpoint/2010/main" val="27289347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797" y="1556792"/>
            <a:ext cx="9144000" cy="3456384"/>
          </a:xfrm>
        </p:spPr>
        <p:txBody>
          <a:bodyPr>
            <a:noAutofit/>
          </a:bodyPr>
          <a:lstStyle/>
          <a:p>
            <a:pPr>
              <a:spcBef>
                <a:spcPts val="0"/>
              </a:spcBef>
            </a:pPr>
            <a:r>
              <a:rPr lang="es-PE" sz="9000" dirty="0" smtClean="0">
                <a:solidFill>
                  <a:schemeClr val="tx2"/>
                </a:solidFill>
                <a:effectLst>
                  <a:outerShdw blurRad="63500" dist="38100" dir="5400000" algn="t" rotWithShape="0">
                    <a:prstClr val="black">
                      <a:alpha val="25000"/>
                    </a:prstClr>
                  </a:outerShdw>
                </a:effectLst>
                <a:latin typeface="+mn-lt"/>
                <a:ea typeface="+mj-ea"/>
                <a:cs typeface="+mj-cs"/>
              </a:rPr>
              <a:t>2</a:t>
            </a:r>
            <a:endParaRPr lang="es-PE" sz="9000" dirty="0">
              <a:solidFill>
                <a:schemeClr val="tx2"/>
              </a:solidFill>
              <a:effectLst>
                <a:outerShdw blurRad="63500" dist="38100" dir="5400000" algn="t" rotWithShape="0">
                  <a:prstClr val="black">
                    <a:alpha val="25000"/>
                  </a:prstClr>
                </a:outerShdw>
              </a:effectLst>
              <a:latin typeface="+mn-lt"/>
              <a:ea typeface="+mj-ea"/>
              <a:cs typeface="+mj-cs"/>
            </a:endParaRPr>
          </a:p>
          <a:p>
            <a:pPr>
              <a:spcBef>
                <a:spcPts val="0"/>
              </a:spcBef>
            </a:pPr>
            <a:r>
              <a:rPr lang="es-ES" sz="6000" dirty="0" smtClean="0">
                <a:solidFill>
                  <a:schemeClr val="tx2"/>
                </a:solidFill>
                <a:effectLst>
                  <a:outerShdw blurRad="63500" dist="38100" dir="5400000" algn="t" rotWithShape="0">
                    <a:prstClr val="black">
                      <a:alpha val="25000"/>
                    </a:prstClr>
                  </a:outerShdw>
                </a:effectLst>
                <a:latin typeface="+mn-lt"/>
                <a:ea typeface="+mj-ea"/>
                <a:cs typeface="+mj-cs"/>
              </a:rPr>
              <a:t>TÉRMINOS Y DEFINICIONES</a:t>
            </a:r>
            <a:endParaRPr lang="es-PE" sz="6000" dirty="0">
              <a:solidFill>
                <a:schemeClr val="tx2"/>
              </a:solidFill>
              <a:effectLst>
                <a:outerShdw blurRad="63500" dist="38100" dir="5400000" algn="t" rotWithShape="0">
                  <a:prstClr val="black">
                    <a:alpha val="25000"/>
                  </a:prstClr>
                </a:outerShdw>
              </a:effectLst>
              <a:latin typeface="+mn-lt"/>
              <a:ea typeface="+mj-ea"/>
              <a:cs typeface="+mj-cs"/>
            </a:endParaRPr>
          </a:p>
        </p:txBody>
      </p:sp>
      <p:sp>
        <p:nvSpPr>
          <p:cNvPr id="4" name="3 Marcador de fecha"/>
          <p:cNvSpPr>
            <a:spLocks noGrp="1"/>
          </p:cNvSpPr>
          <p:nvPr>
            <p:ph type="dt" sz="half" idx="10"/>
          </p:nvPr>
        </p:nvSpPr>
        <p:spPr/>
        <p:txBody>
          <a:bodyPr/>
          <a:lstStyle/>
          <a:p>
            <a:fld id="{216C5678-EE20-4FA5-88E2-6E0BD67A2E26}" type="datetime1">
              <a:rPr lang="en-US" smtClean="0"/>
              <a:t>10/9/2015</a:t>
            </a:fld>
            <a:endParaRPr lang="en-US" dirty="0"/>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6</a:t>
            </a:fld>
            <a:endParaRPr lang="en-US" dirty="0"/>
          </a:p>
        </p:txBody>
      </p:sp>
      <p:sp>
        <p:nvSpPr>
          <p:cNvPr id="6" name="5 Marcador de pie de página"/>
          <p:cNvSpPr>
            <a:spLocks noGrp="1"/>
          </p:cNvSpPr>
          <p:nvPr>
            <p:ph type="ftr" sz="quarter" idx="12"/>
          </p:nvPr>
        </p:nvSpPr>
        <p:spPr>
          <a:xfrm>
            <a:off x="659165" y="6356350"/>
            <a:ext cx="3624803" cy="365125"/>
          </a:xfrm>
        </p:spPr>
        <p:txBody>
          <a:bodyPr/>
          <a:lstStyle/>
          <a:p>
            <a:r>
              <a:rPr lang="en-US" dirty="0"/>
              <a:t>PGPROY_V1.0_2015</a:t>
            </a:r>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8918" y="0"/>
            <a:ext cx="1265081" cy="908720"/>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42830589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7</a:t>
            </a:fld>
            <a:endParaRPr lang="en-US" dirty="0"/>
          </a:p>
        </p:txBody>
      </p:sp>
      <p:graphicFrame>
        <p:nvGraphicFramePr>
          <p:cNvPr id="10" name="Tabla 9"/>
          <p:cNvGraphicFramePr>
            <a:graphicFrameLocks noGrp="1"/>
          </p:cNvGraphicFramePr>
          <p:nvPr>
            <p:extLst>
              <p:ext uri="{D42A27DB-BD31-4B8C-83A1-F6EECF244321}">
                <p14:modId xmlns:p14="http://schemas.microsoft.com/office/powerpoint/2010/main" val="900172777"/>
              </p:ext>
            </p:extLst>
          </p:nvPr>
        </p:nvGraphicFramePr>
        <p:xfrm>
          <a:off x="395536" y="332656"/>
          <a:ext cx="8424936" cy="5366441"/>
        </p:xfrm>
        <a:graphic>
          <a:graphicData uri="http://schemas.openxmlformats.org/drawingml/2006/table">
            <a:tbl>
              <a:tblPr firstRow="1" bandRow="1">
                <a:tableStyleId>{073A0DAA-6AF3-43AB-8588-CEC1D06C72B9}</a:tableStyleId>
              </a:tblPr>
              <a:tblGrid>
                <a:gridCol w="359678"/>
                <a:gridCol w="1741244"/>
                <a:gridCol w="6324014"/>
              </a:tblGrid>
              <a:tr h="438147">
                <a:tc>
                  <a:txBody>
                    <a:bodyPr/>
                    <a:lstStyle/>
                    <a:p>
                      <a:pPr algn="ctr"/>
                      <a:r>
                        <a:rPr lang="es-PE" sz="1700" dirty="0" smtClean="0">
                          <a:latin typeface="+mj-lt"/>
                        </a:rPr>
                        <a:t>#</a:t>
                      </a:r>
                      <a:endParaRPr lang="es-PE" sz="1700" dirty="0">
                        <a:latin typeface="+mj-lt"/>
                      </a:endParaRPr>
                    </a:p>
                  </a:txBody>
                  <a:tcPr anchor="ctr">
                    <a:solidFill>
                      <a:schemeClr val="tx2">
                        <a:lumMod val="75000"/>
                      </a:schemeClr>
                    </a:solidFill>
                  </a:tcPr>
                </a:tc>
                <a:tc>
                  <a:txBody>
                    <a:bodyPr/>
                    <a:lstStyle/>
                    <a:p>
                      <a:pPr algn="ctr"/>
                      <a:r>
                        <a:rPr lang="es-PE" sz="1700" dirty="0" smtClean="0">
                          <a:latin typeface="+mj-lt"/>
                        </a:rPr>
                        <a:t>TÉRMINOS</a:t>
                      </a:r>
                      <a:endParaRPr lang="es-PE" sz="1700" dirty="0">
                        <a:latin typeface="+mj-lt"/>
                      </a:endParaRPr>
                    </a:p>
                  </a:txBody>
                  <a:tcPr anchor="ctr">
                    <a:solidFill>
                      <a:schemeClr val="tx2">
                        <a:lumMod val="75000"/>
                      </a:schemeClr>
                    </a:solidFill>
                  </a:tcPr>
                </a:tc>
                <a:tc>
                  <a:txBody>
                    <a:bodyPr/>
                    <a:lstStyle/>
                    <a:p>
                      <a:pPr algn="ctr"/>
                      <a:r>
                        <a:rPr lang="es-PE" sz="1700" dirty="0" smtClean="0">
                          <a:latin typeface="+mj-lt"/>
                        </a:rPr>
                        <a:t>DEFINICIONES</a:t>
                      </a:r>
                      <a:endParaRPr lang="es-PE" sz="1700" dirty="0">
                        <a:latin typeface="+mj-lt"/>
                      </a:endParaRPr>
                    </a:p>
                  </a:txBody>
                  <a:tcPr anchor="ctr">
                    <a:solidFill>
                      <a:schemeClr val="tx2">
                        <a:lumMod val="75000"/>
                      </a:schemeClr>
                    </a:solidFill>
                  </a:tcPr>
                </a:tc>
              </a:tr>
              <a:tr h="750783">
                <a:tc>
                  <a:txBody>
                    <a:bodyPr/>
                    <a:lstStyle/>
                    <a:p>
                      <a:pPr algn="ctr"/>
                      <a:r>
                        <a:rPr lang="es-PE" sz="1300" b="1" dirty="0" smtClean="0">
                          <a:latin typeface="+mj-lt"/>
                          <a:ea typeface="Verdana" panose="020B0604030504040204" pitchFamily="34" charset="0"/>
                          <a:cs typeface="Verdana" panose="020B0604030504040204" pitchFamily="34" charset="0"/>
                        </a:rPr>
                        <a:t>1</a:t>
                      </a:r>
                      <a:endParaRPr lang="es-PE" sz="1300" b="1" dirty="0">
                        <a:latin typeface="+mj-lt"/>
                        <a:ea typeface="Verdana" panose="020B0604030504040204" pitchFamily="34" charset="0"/>
                        <a:cs typeface="Verdana" panose="020B0604030504040204" pitchFamily="34" charset="0"/>
                      </a:endParaRPr>
                    </a:p>
                  </a:txBody>
                  <a:tcPr anchor="ct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300" b="1" kern="1200" dirty="0" smtClean="0">
                          <a:solidFill>
                            <a:schemeClr val="dk1"/>
                          </a:solidFill>
                          <a:latin typeface="+mj-lt"/>
                          <a:ea typeface="Verdana" panose="020B0604030504040204" pitchFamily="34" charset="0"/>
                          <a:cs typeface="Verdana" panose="020B0604030504040204" pitchFamily="34" charset="0"/>
                        </a:rPr>
                        <a:t>Comité Operativo</a:t>
                      </a:r>
                      <a:endParaRPr lang="es-ES" sz="1300" b="1" kern="1200" dirty="0" smtClean="0">
                        <a:solidFill>
                          <a:schemeClr val="dk1"/>
                        </a:solidFill>
                        <a:latin typeface="+mj-lt"/>
                        <a:ea typeface="Verdana" panose="020B0604030504040204" pitchFamily="34" charset="0"/>
                        <a:cs typeface="Verdana" panose="020B0604030504040204" pitchFamily="34" charset="0"/>
                      </a:endParaRPr>
                    </a:p>
                  </a:txBody>
                  <a:tcPr marT="45713" marB="45713"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PE" sz="1300" kern="1200" dirty="0" smtClean="0">
                          <a:solidFill>
                            <a:schemeClr val="dk1"/>
                          </a:solidFill>
                          <a:latin typeface="+mj-lt"/>
                          <a:ea typeface="Verdana" panose="020B0604030504040204" pitchFamily="34" charset="0"/>
                          <a:cs typeface="Verdana" panose="020B0604030504040204" pitchFamily="34" charset="0"/>
                        </a:rPr>
                        <a:t>Equipo de Trabajo de EJR-SOFT para la ejecución, verificación y avances del proyecto UTP-GPS-ALARM integrados por Jefe de Proyecto, Analista de Funcional, Analista Programador.</a:t>
                      </a:r>
                      <a:endParaRPr lang="es-ES" sz="1300" kern="1200" dirty="0" smtClean="0">
                        <a:solidFill>
                          <a:schemeClr val="dk1"/>
                        </a:solidFill>
                        <a:latin typeface="+mj-lt"/>
                        <a:ea typeface="Verdana" panose="020B0604030504040204" pitchFamily="34" charset="0"/>
                        <a:cs typeface="Verdana" panose="020B0604030504040204" pitchFamily="34" charset="0"/>
                      </a:endParaRPr>
                    </a:p>
                  </a:txBody>
                  <a:tcPr marT="45713" marB="45713" anchor="ctr" horzOverflow="overflow"/>
                </a:tc>
              </a:tr>
              <a:tr h="614848">
                <a:tc>
                  <a:txBody>
                    <a:bodyPr/>
                    <a:lstStyle/>
                    <a:p>
                      <a:pPr algn="ctr"/>
                      <a:r>
                        <a:rPr lang="es-PE" sz="1300" b="1" dirty="0" smtClean="0">
                          <a:latin typeface="+mj-lt"/>
                          <a:ea typeface="Verdana" panose="020B0604030504040204" pitchFamily="34" charset="0"/>
                          <a:cs typeface="Verdana" panose="020B0604030504040204" pitchFamily="34" charset="0"/>
                        </a:rPr>
                        <a:t>2</a:t>
                      </a:r>
                      <a:endParaRPr lang="es-PE" sz="1300" b="1" dirty="0">
                        <a:latin typeface="+mj-lt"/>
                        <a:ea typeface="Verdana" panose="020B0604030504040204" pitchFamily="34" charset="0"/>
                        <a:cs typeface="Verdana" panose="020B0604030504040204" pitchFamily="34" charset="0"/>
                      </a:endParaRPr>
                    </a:p>
                  </a:txBody>
                  <a:tcPr anchor="ct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300" b="1" kern="1200" dirty="0" smtClean="0">
                          <a:solidFill>
                            <a:schemeClr val="dk1"/>
                          </a:solidFill>
                          <a:latin typeface="+mj-lt"/>
                          <a:ea typeface="Verdana" panose="020B0604030504040204" pitchFamily="34" charset="0"/>
                          <a:cs typeface="Verdana" panose="020B0604030504040204" pitchFamily="34" charset="0"/>
                        </a:rPr>
                        <a:t>Reunión de Equipo de Trabajo</a:t>
                      </a:r>
                    </a:p>
                  </a:txBody>
                  <a:tcPr marT="45713" marB="45713"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300" kern="1200" dirty="0" smtClean="0">
                          <a:solidFill>
                            <a:schemeClr val="dk1"/>
                          </a:solidFill>
                          <a:latin typeface="+mj-lt"/>
                          <a:ea typeface="Verdana" panose="020B0604030504040204" pitchFamily="34" charset="0"/>
                          <a:cs typeface="Verdana" panose="020B0604030504040204" pitchFamily="34" charset="0"/>
                        </a:rPr>
                        <a:t>Reunión de Jefe de Proyecto con todos los integrantes participes del Proyecto .</a:t>
                      </a:r>
                    </a:p>
                  </a:txBody>
                  <a:tcPr marT="45713" marB="45713" anchor="ctr" horzOverflow="overflow"/>
                </a:tc>
              </a:tr>
              <a:tr h="695466">
                <a:tc>
                  <a:txBody>
                    <a:bodyPr/>
                    <a:lstStyle/>
                    <a:p>
                      <a:pPr algn="ctr"/>
                      <a:r>
                        <a:rPr lang="es-PE" sz="1300" b="1" dirty="0" smtClean="0">
                          <a:latin typeface="+mj-lt"/>
                          <a:ea typeface="Verdana" panose="020B0604030504040204" pitchFamily="34" charset="0"/>
                          <a:cs typeface="Verdana" panose="020B0604030504040204" pitchFamily="34" charset="0"/>
                        </a:rPr>
                        <a:t>3</a:t>
                      </a:r>
                      <a:endParaRPr lang="es-PE" sz="1300" b="1" dirty="0">
                        <a:latin typeface="+mj-lt"/>
                        <a:ea typeface="Verdana" panose="020B0604030504040204" pitchFamily="34" charset="0"/>
                        <a:cs typeface="Verdana" panose="020B0604030504040204" pitchFamily="34" charset="0"/>
                      </a:endParaRPr>
                    </a:p>
                  </a:txBody>
                  <a:tcPr anchor="ct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300" b="1" kern="1200" dirty="0" err="1" smtClean="0">
                          <a:solidFill>
                            <a:schemeClr val="dk1"/>
                          </a:solidFill>
                          <a:latin typeface="+mj-lt"/>
                          <a:ea typeface="Verdana" panose="020B0604030504040204" pitchFamily="34" charset="0"/>
                          <a:cs typeface="Verdana" panose="020B0604030504040204" pitchFamily="34" charset="0"/>
                        </a:rPr>
                        <a:t>Kick</a:t>
                      </a:r>
                      <a:r>
                        <a:rPr lang="es-ES" sz="1300" b="1" kern="1200" dirty="0" smtClean="0">
                          <a:solidFill>
                            <a:schemeClr val="dk1"/>
                          </a:solidFill>
                          <a:latin typeface="+mj-lt"/>
                          <a:ea typeface="Verdana" panose="020B0604030504040204" pitchFamily="34" charset="0"/>
                          <a:cs typeface="Verdana" panose="020B0604030504040204" pitchFamily="34" charset="0"/>
                        </a:rPr>
                        <a:t> off Meeting – Externo</a:t>
                      </a:r>
                    </a:p>
                  </a:txBody>
                  <a:tcPr marT="45713" marB="45713"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PE" sz="1300" kern="1200" dirty="0" smtClean="0">
                          <a:solidFill>
                            <a:schemeClr val="dk1"/>
                          </a:solidFill>
                          <a:latin typeface="+mj-lt"/>
                          <a:ea typeface="Verdana" panose="020B0604030504040204" pitchFamily="34" charset="0"/>
                          <a:cs typeface="Verdana" panose="020B0604030504040204" pitchFamily="34" charset="0"/>
                        </a:rPr>
                        <a:t>Presentación de Proyecto en conjunto con el cliente (Manuel Sáenz) , donde se aprueba o rechaza los avances dados hasta la fecha de presentación.</a:t>
                      </a:r>
                      <a:endParaRPr lang="es-ES" sz="1300" kern="1200" dirty="0" smtClean="0">
                        <a:solidFill>
                          <a:schemeClr val="dk1"/>
                        </a:solidFill>
                        <a:latin typeface="+mj-lt"/>
                        <a:ea typeface="Verdana" panose="020B0604030504040204" pitchFamily="34" charset="0"/>
                        <a:cs typeface="Verdana" panose="020B0604030504040204" pitchFamily="34" charset="0"/>
                      </a:endParaRPr>
                    </a:p>
                  </a:txBody>
                  <a:tcPr marT="45713" marB="45713" anchor="ctr" horzOverflow="overflow"/>
                </a:tc>
              </a:tr>
              <a:tr h="614848">
                <a:tc>
                  <a:txBody>
                    <a:bodyPr/>
                    <a:lstStyle/>
                    <a:p>
                      <a:pPr algn="ctr"/>
                      <a:r>
                        <a:rPr lang="es-PE" sz="1300" b="1" dirty="0" smtClean="0">
                          <a:latin typeface="+mj-lt"/>
                          <a:ea typeface="Verdana" panose="020B0604030504040204" pitchFamily="34" charset="0"/>
                          <a:cs typeface="Verdana" panose="020B0604030504040204" pitchFamily="34" charset="0"/>
                        </a:rPr>
                        <a:t>4</a:t>
                      </a:r>
                      <a:endParaRPr lang="es-PE" sz="1300" b="1" dirty="0">
                        <a:latin typeface="+mj-lt"/>
                        <a:ea typeface="Verdana" panose="020B0604030504040204" pitchFamily="34" charset="0"/>
                        <a:cs typeface="Verdana" panose="020B0604030504040204" pitchFamily="34" charset="0"/>
                      </a:endParaRPr>
                    </a:p>
                  </a:txBody>
                  <a:tcPr anchor="ct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300" b="1" kern="1200" dirty="0" smtClean="0">
                          <a:solidFill>
                            <a:schemeClr val="dk1"/>
                          </a:solidFill>
                          <a:latin typeface="+mj-lt"/>
                          <a:ea typeface="Verdana" panose="020B0604030504040204" pitchFamily="34" charset="0"/>
                          <a:cs typeface="Verdana" panose="020B0604030504040204" pitchFamily="34" charset="0"/>
                        </a:rPr>
                        <a:t>Plan de Proyecto</a:t>
                      </a:r>
                    </a:p>
                  </a:txBody>
                  <a:tcPr marT="45713" marB="45713"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300" kern="1200" dirty="0" smtClean="0">
                          <a:solidFill>
                            <a:schemeClr val="dk1"/>
                          </a:solidFill>
                          <a:latin typeface="+mj-lt"/>
                          <a:ea typeface="Verdana" panose="020B0604030504040204" pitchFamily="34" charset="0"/>
                          <a:cs typeface="Verdana" panose="020B0604030504040204" pitchFamily="34" charset="0"/>
                        </a:rPr>
                        <a:t>Documento en el cual se establece al detalle todo el conjunto de procesos y pasos para el desarrollo del Proyecto.</a:t>
                      </a:r>
                    </a:p>
                  </a:txBody>
                  <a:tcPr marT="45713" marB="45713" anchor="ctr" horzOverflow="overflow"/>
                </a:tc>
              </a:tr>
              <a:tr h="750783">
                <a:tc>
                  <a:txBody>
                    <a:bodyPr/>
                    <a:lstStyle/>
                    <a:p>
                      <a:pPr algn="ctr"/>
                      <a:r>
                        <a:rPr lang="es-PE" sz="1300" b="1" dirty="0" smtClean="0">
                          <a:latin typeface="+mj-lt"/>
                          <a:ea typeface="Verdana" panose="020B0604030504040204" pitchFamily="34" charset="0"/>
                          <a:cs typeface="Verdana" panose="020B0604030504040204" pitchFamily="34" charset="0"/>
                        </a:rPr>
                        <a:t>5</a:t>
                      </a:r>
                      <a:endParaRPr lang="es-PE" sz="1300" b="1" dirty="0">
                        <a:latin typeface="+mj-lt"/>
                        <a:ea typeface="Verdana" panose="020B0604030504040204" pitchFamily="34" charset="0"/>
                        <a:cs typeface="Verdana" panose="020B0604030504040204" pitchFamily="34" charset="0"/>
                      </a:endParaRPr>
                    </a:p>
                  </a:txBody>
                  <a:tcPr anchor="ct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300" b="1" kern="1200" dirty="0" smtClean="0">
                          <a:solidFill>
                            <a:schemeClr val="dk1"/>
                          </a:solidFill>
                          <a:latin typeface="+mj-lt"/>
                          <a:ea typeface="Verdana" panose="020B0604030504040204" pitchFamily="34" charset="0"/>
                          <a:cs typeface="Verdana" panose="020B0604030504040204" pitchFamily="34" charset="0"/>
                        </a:rPr>
                        <a:t>Cronograma de Proyecto</a:t>
                      </a:r>
                    </a:p>
                  </a:txBody>
                  <a:tcPr marT="45713" marB="45713"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300" kern="1200" dirty="0" smtClean="0">
                          <a:solidFill>
                            <a:schemeClr val="dk1"/>
                          </a:solidFill>
                          <a:latin typeface="+mj-lt"/>
                          <a:ea typeface="Verdana" panose="020B0604030504040204" pitchFamily="34" charset="0"/>
                          <a:cs typeface="Verdana" panose="020B0604030504040204" pitchFamily="34" charset="0"/>
                        </a:rPr>
                        <a:t>Documento hecho en MS-Project en el cual se indican paso a paso cada una de las tareas con fecha , hora y persona a cargo de dicha Actividad durante el Proyecto.</a:t>
                      </a:r>
                    </a:p>
                  </a:txBody>
                  <a:tcPr marT="45713" marB="45713" anchor="ctr" horzOverflow="overflow"/>
                </a:tc>
              </a:tr>
              <a:tr h="750783">
                <a:tc>
                  <a:txBody>
                    <a:bodyPr/>
                    <a:lstStyle/>
                    <a:p>
                      <a:pPr algn="ctr"/>
                      <a:r>
                        <a:rPr lang="es-PE" sz="1300" b="1" dirty="0" smtClean="0">
                          <a:latin typeface="+mj-lt"/>
                          <a:ea typeface="Verdana" panose="020B0604030504040204" pitchFamily="34" charset="0"/>
                          <a:cs typeface="Verdana" panose="020B0604030504040204" pitchFamily="34" charset="0"/>
                        </a:rPr>
                        <a:t>6</a:t>
                      </a:r>
                      <a:endParaRPr lang="es-PE" sz="1300" b="1" dirty="0">
                        <a:latin typeface="+mj-lt"/>
                        <a:ea typeface="Verdana" panose="020B0604030504040204" pitchFamily="34" charset="0"/>
                        <a:cs typeface="Verdana" panose="020B0604030504040204" pitchFamily="34" charset="0"/>
                      </a:endParaRPr>
                    </a:p>
                  </a:txBody>
                  <a:tcPr anchor="ct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300" b="1" kern="1200" dirty="0" smtClean="0">
                          <a:solidFill>
                            <a:schemeClr val="dk1"/>
                          </a:solidFill>
                          <a:latin typeface="+mj-lt"/>
                          <a:ea typeface="Verdana" panose="020B0604030504040204" pitchFamily="34" charset="0"/>
                          <a:cs typeface="Verdana" panose="020B0604030504040204" pitchFamily="34" charset="0"/>
                        </a:rPr>
                        <a:t>Informe de Avance Quincenal</a:t>
                      </a:r>
                    </a:p>
                  </a:txBody>
                  <a:tcPr marT="45713" marB="45713"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PE" sz="1300" kern="1200" dirty="0" smtClean="0">
                          <a:solidFill>
                            <a:schemeClr val="dk1"/>
                          </a:solidFill>
                          <a:latin typeface="+mj-lt"/>
                          <a:ea typeface="Verdana" panose="020B0604030504040204" pitchFamily="34" charset="0"/>
                          <a:cs typeface="Verdana" panose="020B0604030504040204" pitchFamily="34" charset="0"/>
                        </a:rPr>
                        <a:t>Informe mediante el cual se definen las metas alcanzadas y por hacer del Proyecto , se realiza cada quince días en las cuales participan todas las personas que desarrollan en Proyecto.</a:t>
                      </a:r>
                      <a:r>
                        <a:rPr lang="en-US" sz="1300" kern="1200" dirty="0" smtClean="0">
                          <a:solidFill>
                            <a:schemeClr val="dk1"/>
                          </a:solidFill>
                          <a:latin typeface="+mj-lt"/>
                          <a:ea typeface="Verdana" panose="020B0604030504040204" pitchFamily="34" charset="0"/>
                          <a:cs typeface="Verdana" panose="020B0604030504040204" pitchFamily="34" charset="0"/>
                        </a:rPr>
                        <a:t> </a:t>
                      </a:r>
                      <a:endParaRPr lang="es-ES" sz="1300" kern="1200" dirty="0" smtClean="0">
                        <a:solidFill>
                          <a:schemeClr val="dk1"/>
                        </a:solidFill>
                        <a:latin typeface="+mj-lt"/>
                        <a:ea typeface="Verdana" panose="020B0604030504040204" pitchFamily="34" charset="0"/>
                        <a:cs typeface="Verdana" panose="020B0604030504040204" pitchFamily="34" charset="0"/>
                      </a:endParaRPr>
                    </a:p>
                  </a:txBody>
                  <a:tcPr marT="45713" marB="45713" anchor="ctr" horzOverflow="overflow"/>
                </a:tc>
              </a:tr>
              <a:tr h="750783">
                <a:tc>
                  <a:txBody>
                    <a:bodyPr/>
                    <a:lstStyle/>
                    <a:p>
                      <a:pPr algn="ctr"/>
                      <a:r>
                        <a:rPr lang="es-PE" sz="1300" b="1" dirty="0" smtClean="0">
                          <a:latin typeface="+mj-lt"/>
                          <a:ea typeface="Verdana" panose="020B0604030504040204" pitchFamily="34" charset="0"/>
                          <a:cs typeface="Verdana" panose="020B0604030504040204" pitchFamily="34" charset="0"/>
                        </a:rPr>
                        <a:t>7</a:t>
                      </a:r>
                      <a:endParaRPr lang="es-PE" sz="1300" b="1" dirty="0">
                        <a:latin typeface="+mj-lt"/>
                        <a:ea typeface="Verdana" panose="020B0604030504040204" pitchFamily="34" charset="0"/>
                        <a:cs typeface="Verdana" panose="020B0604030504040204" pitchFamily="34" charset="0"/>
                      </a:endParaRPr>
                    </a:p>
                  </a:txBody>
                  <a:tcPr anchor="ct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300" b="1" kern="1200" dirty="0" smtClean="0">
                          <a:solidFill>
                            <a:schemeClr val="dk1"/>
                          </a:solidFill>
                          <a:latin typeface="+mj-lt"/>
                          <a:ea typeface="Verdana" panose="020B0604030504040204" pitchFamily="34" charset="0"/>
                          <a:cs typeface="Verdana" panose="020B0604030504040204" pitchFamily="34" charset="0"/>
                        </a:rPr>
                        <a:t>Relatorio del proyecto</a:t>
                      </a:r>
                    </a:p>
                  </a:txBody>
                  <a:tcPr marT="45713" marB="45713"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PE" sz="1300" kern="1200" dirty="0" smtClean="0">
                          <a:solidFill>
                            <a:schemeClr val="dk1"/>
                          </a:solidFill>
                          <a:latin typeface="+mj-lt"/>
                          <a:ea typeface="Verdana" panose="020B0604030504040204" pitchFamily="34" charset="0"/>
                          <a:cs typeface="Verdana" panose="020B0604030504040204" pitchFamily="34" charset="0"/>
                        </a:rPr>
                        <a:t>Reunión que se realiza al final del Proyecto en la cual se documenta en un Acta todo lo aprendido durante la etapa de Proyecto y así mismo lo que se puede mejorar para futuros Proyectos</a:t>
                      </a:r>
                      <a:endParaRPr lang="es-ES" sz="1300" kern="1200" dirty="0" smtClean="0">
                        <a:solidFill>
                          <a:schemeClr val="dk1"/>
                        </a:solidFill>
                        <a:latin typeface="+mj-lt"/>
                        <a:ea typeface="Verdana" panose="020B0604030504040204" pitchFamily="34" charset="0"/>
                        <a:cs typeface="Verdana" panose="020B0604030504040204" pitchFamily="34" charset="0"/>
                      </a:endParaRPr>
                    </a:p>
                  </a:txBody>
                  <a:tcPr marT="45713" marB="45713" anchor="ctr" horzOverflow="overflow"/>
                </a:tc>
              </a:tr>
            </a:tbl>
          </a:graphicData>
        </a:graphic>
      </p:graphicFrame>
      <p:sp>
        <p:nvSpPr>
          <p:cNvPr id="11" name="5 Marcador de pie de página"/>
          <p:cNvSpPr>
            <a:spLocks noGrp="1"/>
          </p:cNvSpPr>
          <p:nvPr>
            <p:ph type="ftr" sz="quarter" idx="12"/>
          </p:nvPr>
        </p:nvSpPr>
        <p:spPr>
          <a:xfrm>
            <a:off x="659165" y="6356350"/>
            <a:ext cx="3624803" cy="365125"/>
          </a:xfrm>
        </p:spPr>
        <p:txBody>
          <a:bodyPr/>
          <a:lstStyle/>
          <a:p>
            <a:r>
              <a:rPr lang="en-US" dirty="0"/>
              <a:t>PGPROY_V1.0_2015</a:t>
            </a:r>
          </a:p>
        </p:txBody>
      </p:sp>
      <p:sp>
        <p:nvSpPr>
          <p:cNvPr id="12" name="3 Marcador de fecha"/>
          <p:cNvSpPr>
            <a:spLocks noGrp="1"/>
          </p:cNvSpPr>
          <p:nvPr>
            <p:ph type="dt" sz="half" idx="10"/>
          </p:nvPr>
        </p:nvSpPr>
        <p:spPr>
          <a:xfrm>
            <a:off x="6363347" y="6356350"/>
            <a:ext cx="2085975" cy="365125"/>
          </a:xfrm>
        </p:spPr>
        <p:txBody>
          <a:bodyPr/>
          <a:lstStyle/>
          <a:p>
            <a:fld id="{216C5678-EE20-4FA5-88E2-6E0BD67A2E26}" type="datetime1">
              <a:rPr lang="en-US" smtClean="0"/>
              <a:t>10/9/2015</a:t>
            </a:fld>
            <a:endParaRPr lang="en-US" dirty="0"/>
          </a:p>
        </p:txBody>
      </p:sp>
    </p:spTree>
    <p:extLst>
      <p:ext uri="{BB962C8B-B14F-4D97-AF65-F5344CB8AC3E}">
        <p14:creationId xmlns:p14="http://schemas.microsoft.com/office/powerpoint/2010/main" val="10453166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797" y="1556792"/>
            <a:ext cx="9144000" cy="3456384"/>
          </a:xfrm>
        </p:spPr>
        <p:txBody>
          <a:bodyPr>
            <a:noAutofit/>
          </a:bodyPr>
          <a:lstStyle/>
          <a:p>
            <a:pPr>
              <a:spcBef>
                <a:spcPts val="0"/>
              </a:spcBef>
            </a:pPr>
            <a:r>
              <a:rPr lang="es-PE" sz="9000" dirty="0" smtClean="0">
                <a:solidFill>
                  <a:schemeClr val="tx2"/>
                </a:solidFill>
                <a:effectLst>
                  <a:outerShdw blurRad="63500" dist="38100" dir="5400000" algn="t" rotWithShape="0">
                    <a:prstClr val="black">
                      <a:alpha val="25000"/>
                    </a:prstClr>
                  </a:outerShdw>
                </a:effectLst>
                <a:latin typeface="+mn-lt"/>
                <a:ea typeface="+mj-ea"/>
                <a:cs typeface="+mj-cs"/>
              </a:rPr>
              <a:t>3</a:t>
            </a:r>
            <a:endParaRPr lang="es-PE" sz="9000" dirty="0">
              <a:solidFill>
                <a:schemeClr val="tx2"/>
              </a:solidFill>
              <a:effectLst>
                <a:outerShdw blurRad="63500" dist="38100" dir="5400000" algn="t" rotWithShape="0">
                  <a:prstClr val="black">
                    <a:alpha val="25000"/>
                  </a:prstClr>
                </a:outerShdw>
              </a:effectLst>
              <a:latin typeface="+mn-lt"/>
              <a:ea typeface="+mj-ea"/>
              <a:cs typeface="+mj-cs"/>
            </a:endParaRPr>
          </a:p>
          <a:p>
            <a:pPr>
              <a:spcBef>
                <a:spcPts val="0"/>
              </a:spcBef>
            </a:pPr>
            <a:r>
              <a:rPr lang="es-ES" sz="6000" dirty="0" smtClean="0">
                <a:solidFill>
                  <a:schemeClr val="tx2"/>
                </a:solidFill>
                <a:effectLst>
                  <a:outerShdw blurRad="63500" dist="38100" dir="5400000" algn="t" rotWithShape="0">
                    <a:prstClr val="black">
                      <a:alpha val="25000"/>
                    </a:prstClr>
                  </a:outerShdw>
                </a:effectLst>
                <a:latin typeface="+mn-lt"/>
                <a:ea typeface="+mj-ea"/>
                <a:cs typeface="+mj-cs"/>
              </a:rPr>
              <a:t>ROLES Y RESPONSABILIDADES</a:t>
            </a:r>
            <a:endParaRPr lang="es-PE" sz="6000" dirty="0">
              <a:solidFill>
                <a:schemeClr val="tx2"/>
              </a:solidFill>
              <a:effectLst>
                <a:outerShdw blurRad="63500" dist="38100" dir="5400000" algn="t" rotWithShape="0">
                  <a:prstClr val="black">
                    <a:alpha val="25000"/>
                  </a:prstClr>
                </a:outerShdw>
              </a:effectLst>
              <a:latin typeface="+mn-lt"/>
              <a:ea typeface="+mj-ea"/>
              <a:cs typeface="+mj-cs"/>
            </a:endParaRPr>
          </a:p>
        </p:txBody>
      </p:sp>
      <p:sp>
        <p:nvSpPr>
          <p:cNvPr id="4" name="3 Marcador de fecha"/>
          <p:cNvSpPr>
            <a:spLocks noGrp="1"/>
          </p:cNvSpPr>
          <p:nvPr>
            <p:ph type="dt" sz="half" idx="10"/>
          </p:nvPr>
        </p:nvSpPr>
        <p:spPr/>
        <p:txBody>
          <a:bodyPr/>
          <a:lstStyle/>
          <a:p>
            <a:fld id="{216C5678-EE20-4FA5-88E2-6E0BD67A2E26}" type="datetime1">
              <a:rPr lang="en-US" smtClean="0"/>
              <a:t>10/9/2015</a:t>
            </a:fld>
            <a:endParaRPr lang="en-US" dirty="0"/>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8</a:t>
            </a:fld>
            <a:endParaRPr lang="en-US" dirty="0"/>
          </a:p>
        </p:txBody>
      </p:sp>
      <p:sp>
        <p:nvSpPr>
          <p:cNvPr id="6" name="5 Marcador de pie de página"/>
          <p:cNvSpPr>
            <a:spLocks noGrp="1"/>
          </p:cNvSpPr>
          <p:nvPr>
            <p:ph type="ftr" sz="quarter" idx="12"/>
          </p:nvPr>
        </p:nvSpPr>
        <p:spPr>
          <a:xfrm>
            <a:off x="659165" y="6356350"/>
            <a:ext cx="3624803" cy="365125"/>
          </a:xfrm>
        </p:spPr>
        <p:txBody>
          <a:bodyPr/>
          <a:lstStyle/>
          <a:p>
            <a:r>
              <a:rPr lang="en-US" dirty="0"/>
              <a:t>PGPROY_V1.0_2015</a:t>
            </a:r>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8918" y="0"/>
            <a:ext cx="1265081" cy="908720"/>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42671041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9</a:t>
            </a:fld>
            <a:endParaRPr lang="en-US" dirty="0"/>
          </a:p>
        </p:txBody>
      </p:sp>
      <p:graphicFrame>
        <p:nvGraphicFramePr>
          <p:cNvPr id="2" name="Diagrama 1"/>
          <p:cNvGraphicFramePr/>
          <p:nvPr>
            <p:extLst>
              <p:ext uri="{D42A27DB-BD31-4B8C-83A1-F6EECF244321}">
                <p14:modId xmlns:p14="http://schemas.microsoft.com/office/powerpoint/2010/main" val="3751621205"/>
              </p:ext>
            </p:extLst>
          </p:nvPr>
        </p:nvGraphicFramePr>
        <p:xfrm>
          <a:off x="251520" y="332656"/>
          <a:ext cx="8640960" cy="602369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5 Marcador de pie de página"/>
          <p:cNvSpPr>
            <a:spLocks noGrp="1"/>
          </p:cNvSpPr>
          <p:nvPr>
            <p:ph type="ftr" sz="quarter" idx="12"/>
          </p:nvPr>
        </p:nvSpPr>
        <p:spPr>
          <a:xfrm>
            <a:off x="659165" y="6356350"/>
            <a:ext cx="3624803" cy="365125"/>
          </a:xfrm>
        </p:spPr>
        <p:txBody>
          <a:bodyPr/>
          <a:lstStyle/>
          <a:p>
            <a:r>
              <a:rPr lang="en-US" dirty="0"/>
              <a:t>PGPROY_V1.0_2015</a:t>
            </a:r>
          </a:p>
        </p:txBody>
      </p:sp>
      <p:sp>
        <p:nvSpPr>
          <p:cNvPr id="7" name="3 Marcador de fecha"/>
          <p:cNvSpPr>
            <a:spLocks noGrp="1"/>
          </p:cNvSpPr>
          <p:nvPr>
            <p:ph type="dt" sz="half" idx="10"/>
          </p:nvPr>
        </p:nvSpPr>
        <p:spPr>
          <a:xfrm>
            <a:off x="6363347" y="6356350"/>
            <a:ext cx="2085975" cy="365125"/>
          </a:xfrm>
        </p:spPr>
        <p:txBody>
          <a:bodyPr/>
          <a:lstStyle/>
          <a:p>
            <a:fld id="{216C5678-EE20-4FA5-88E2-6E0BD67A2E26}" type="datetime1">
              <a:rPr lang="en-US" smtClean="0"/>
              <a:t>10/9/2015</a:t>
            </a:fld>
            <a:endParaRPr lang="en-US" dirty="0"/>
          </a:p>
        </p:txBody>
      </p:sp>
    </p:spTree>
    <p:extLst>
      <p:ext uri="{BB962C8B-B14F-4D97-AF65-F5344CB8AC3E}">
        <p14:creationId xmlns:p14="http://schemas.microsoft.com/office/powerpoint/2010/main" val="119158624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jecutivo">
  <a:themeElements>
    <a:clrScheme name="Personalizado 2">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FFFFFF"/>
      </a:hlink>
      <a:folHlink>
        <a:srgbClr val="FFFFFF"/>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Executive</Template>
  <TotalTime>1822</TotalTime>
  <Words>3181</Words>
  <Application>Microsoft Office PowerPoint</Application>
  <PresentationFormat>Presentación en pantalla (4:3)</PresentationFormat>
  <Paragraphs>659</Paragraphs>
  <Slides>36</Slides>
  <Notes>19</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36</vt:i4>
      </vt:variant>
    </vt:vector>
  </HeadingPairs>
  <TitlesOfParts>
    <vt:vector size="44" baseType="lpstr">
      <vt:lpstr>Arial</vt:lpstr>
      <vt:lpstr>Arial Black</vt:lpstr>
      <vt:lpstr>Calibri</vt:lpstr>
      <vt:lpstr>Century Gothic</vt:lpstr>
      <vt:lpstr>Courier New</vt:lpstr>
      <vt:lpstr>Palatino Linotype</vt:lpstr>
      <vt:lpstr>Verdana</vt:lpstr>
      <vt:lpstr>Ejecutivo</vt:lpstr>
      <vt:lpstr>Presentación de PowerPoint</vt:lpstr>
      <vt:lpstr>PROCESO DE GESTIÓN DEL PROYECTO</vt:lpstr>
      <vt:lpstr>CONTENIDO</vt:lpstr>
      <vt:lpstr>Presentación de PowerPoint</vt:lpstr>
      <vt:lpstr>OBJETIVO Y ALCANCE</vt:lpstr>
      <vt:lpstr>Presentación de PowerPoint</vt:lpstr>
      <vt:lpstr>Presentación de PowerPoint</vt:lpstr>
      <vt:lpstr>Presentación de PowerPoint</vt:lpstr>
      <vt:lpstr>Presentación de PowerPoint</vt:lpstr>
      <vt:lpstr>Presentación de PowerPoint</vt:lpstr>
      <vt:lpstr>Presentación de PowerPoint</vt:lpstr>
      <vt:lpstr>ENTRADAS Y SALIDAS  DEL PROCESO</vt:lpstr>
      <vt:lpstr>Presentación de PowerPoint</vt:lpstr>
      <vt:lpstr>Presentación de PowerPoint</vt:lpstr>
      <vt:lpstr>SUBPROCESOS DEL PROCESO DE GESTIÓN DE PROYECTOS</vt:lpstr>
      <vt:lpstr>Presentación de PowerPoint</vt:lpstr>
      <vt:lpstr>Presentación de PowerPoint</vt:lpstr>
      <vt:lpstr>SUBPROCESO DE PLANIFICACIÓN</vt:lpstr>
      <vt:lpstr>Presentación de PowerPoint</vt:lpstr>
      <vt:lpstr>Presentación de PowerPoint</vt:lpstr>
      <vt:lpstr>TAREAS DE LA ACTIVIDAD DE PLANEAMIENTO</vt:lpstr>
      <vt:lpstr>Presentación de PowerPoint</vt:lpstr>
      <vt:lpstr>Presentación de PowerPoint</vt:lpstr>
      <vt:lpstr>SUBPROCESO EJECUCIÓN, SEGUIMIENTO Y CONTROL</vt:lpstr>
      <vt:lpstr>Presentación de PowerPoint</vt:lpstr>
      <vt:lpstr>Presentación de PowerPoint</vt:lpstr>
      <vt:lpstr>Presentación de PowerPoint</vt:lpstr>
      <vt:lpstr>Presentación de PowerPoint</vt:lpstr>
      <vt:lpstr>SUBPROCESO DE CIERRE</vt:lpstr>
      <vt:lpstr>Presentación de PowerPoint</vt:lpstr>
      <vt:lpstr>Presentación de PowerPoint</vt:lpstr>
      <vt:lpstr>MÉTRICAS DEL PROCESO</vt:lpstr>
      <vt:lpstr>Presentación de PowerPoint</vt:lpstr>
      <vt:lpstr>Presentación de PowerPoint</vt:lpstr>
      <vt:lpstr>Presentación de PowerPoint</vt:lpstr>
      <vt:lpstr>HISTORIAL DE VERSIONES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DISEÑO ESTRUCTURADO</dc:title>
  <dc:creator>Shadow</dc:creator>
  <cp:lastModifiedBy>Perochena</cp:lastModifiedBy>
  <cp:revision>120</cp:revision>
  <dcterms:created xsi:type="dcterms:W3CDTF">2012-12-16T23:58:08Z</dcterms:created>
  <dcterms:modified xsi:type="dcterms:W3CDTF">2015-10-09T23:39:22Z</dcterms:modified>
</cp:coreProperties>
</file>