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96" r:id="rId3"/>
    <p:sldId id="286" r:id="rId4"/>
    <p:sldId id="294" r:id="rId5"/>
    <p:sldId id="257" r:id="rId6"/>
    <p:sldId id="297" r:id="rId7"/>
    <p:sldId id="298" r:id="rId8"/>
    <p:sldId id="299" r:id="rId9"/>
    <p:sldId id="300" r:id="rId10"/>
    <p:sldId id="302" r:id="rId11"/>
    <p:sldId id="303" r:id="rId12"/>
    <p:sldId id="304" r:id="rId13"/>
    <p:sldId id="305" r:id="rId14"/>
    <p:sldId id="306" r:id="rId15"/>
    <p:sldId id="307" r:id="rId16"/>
    <p:sldId id="308" r:id="rId17"/>
    <p:sldId id="330" r:id="rId18"/>
    <p:sldId id="310" r:id="rId19"/>
    <p:sldId id="311" r:id="rId20"/>
    <p:sldId id="309" r:id="rId21"/>
    <p:sldId id="313" r:id="rId22"/>
    <p:sldId id="332" r:id="rId23"/>
    <p:sldId id="314" r:id="rId24"/>
    <p:sldId id="331" r:id="rId25"/>
    <p:sldId id="316" r:id="rId26"/>
    <p:sldId id="322" r:id="rId27"/>
    <p:sldId id="324" r:id="rId28"/>
    <p:sldId id="323" r:id="rId29"/>
    <p:sldId id="325" r:id="rId30"/>
    <p:sldId id="326" r:id="rId31"/>
    <p:sldId id="327"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Estilo medio 3 - Énfasis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26" autoAdjust="0"/>
    <p:restoredTop sz="94660"/>
  </p:normalViewPr>
  <p:slideViewPr>
    <p:cSldViewPr>
      <p:cViewPr varScale="1">
        <p:scale>
          <a:sx n="73" d="100"/>
          <a:sy n="73" d="100"/>
        </p:scale>
        <p:origin x="152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97779-C81B-43F3-8423-A700598B2677}"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s-PE"/>
        </a:p>
      </dgm:t>
    </dgm:pt>
    <dgm:pt modelId="{6B39907D-F20D-4C28-BC3D-FE4D86D767F5}">
      <dgm:prSet phldrT="[Texto]" custT="1"/>
      <dgm:spPr/>
      <dgm:t>
        <a:bodyPr/>
        <a:lstStyle/>
        <a:p>
          <a:r>
            <a:rPr lang="es-ES" sz="1600" b="1" dirty="0" smtClean="0">
              <a:effectLst>
                <a:outerShdw blurRad="38100" dist="38100" dir="2700000" algn="tl">
                  <a:srgbClr val="000000">
                    <a:alpha val="43137"/>
                  </a:srgbClr>
                </a:outerShdw>
              </a:effectLst>
            </a:rPr>
            <a:t>Analista de Calidad</a:t>
          </a:r>
          <a:endParaRPr lang="es-PE" sz="1600" b="1" dirty="0">
            <a:effectLst>
              <a:outerShdw blurRad="38100" dist="38100" dir="2700000" algn="tl">
                <a:srgbClr val="000000">
                  <a:alpha val="43137"/>
                </a:srgbClr>
              </a:outerShdw>
            </a:effectLst>
          </a:endParaRPr>
        </a:p>
      </dgm:t>
    </dgm:pt>
    <dgm:pt modelId="{748BEFB8-AE60-490B-8488-0A00E0B45F02}" type="parTrans" cxnId="{DECB9C99-8048-42E7-9287-9E2696B41CBE}">
      <dgm:prSet/>
      <dgm:spPr/>
      <dgm:t>
        <a:bodyPr/>
        <a:lstStyle/>
        <a:p>
          <a:endParaRPr lang="es-PE"/>
        </a:p>
      </dgm:t>
    </dgm:pt>
    <dgm:pt modelId="{2284A0CD-EB66-4B22-8455-0956E716E68E}" type="sibTrans" cxnId="{DECB9C99-8048-42E7-9287-9E2696B41CBE}">
      <dgm:prSet/>
      <dgm:spPr/>
      <dgm:t>
        <a:bodyPr/>
        <a:lstStyle/>
        <a:p>
          <a:endParaRPr lang="es-PE"/>
        </a:p>
      </dgm:t>
    </dgm:pt>
    <dgm:pt modelId="{E3D32605-2223-480D-B69E-759FB6DB1567}">
      <dgm:prSet phldrT="[Texto]" custT="1"/>
      <dgm:spPr/>
      <dgm:t>
        <a:bodyPr/>
        <a:lstStyle/>
        <a:p>
          <a:pPr algn="just"/>
          <a:r>
            <a:rPr lang="es-PE" altLang="es-PE" sz="1300" dirty="0" smtClean="0">
              <a:solidFill>
                <a:schemeClr val="tx1"/>
              </a:solidFill>
              <a:latin typeface="+mj-lt"/>
            </a:rPr>
            <a:t>Planificar y realizar las Revisiones de QA.</a:t>
          </a:r>
          <a:endParaRPr lang="es-PE" sz="1300" dirty="0">
            <a:solidFill>
              <a:schemeClr val="tx1"/>
            </a:solidFill>
            <a:latin typeface="+mj-lt"/>
          </a:endParaRPr>
        </a:p>
      </dgm:t>
    </dgm:pt>
    <dgm:pt modelId="{97ADC7D8-32DF-4CAB-9261-5C1B54988A31}" type="parTrans" cxnId="{5B407760-515A-40BF-8E5F-96EEA7E9966A}">
      <dgm:prSet/>
      <dgm:spPr/>
      <dgm:t>
        <a:bodyPr/>
        <a:lstStyle/>
        <a:p>
          <a:endParaRPr lang="es-PE"/>
        </a:p>
      </dgm:t>
    </dgm:pt>
    <dgm:pt modelId="{59122947-FA5D-44A6-9920-F97B0E2507F3}" type="sibTrans" cxnId="{5B407760-515A-40BF-8E5F-96EEA7E9966A}">
      <dgm:prSet/>
      <dgm:spPr/>
      <dgm:t>
        <a:bodyPr/>
        <a:lstStyle/>
        <a:p>
          <a:endParaRPr lang="es-PE"/>
        </a:p>
      </dgm:t>
    </dgm:pt>
    <dgm:pt modelId="{2DA36621-5AD9-43CE-974E-D6F11CA97388}">
      <dgm:prSet phldrT="[Texto]" custT="1"/>
      <dgm:spPr/>
      <dgm:t>
        <a:bodyPr/>
        <a:lstStyle/>
        <a:p>
          <a:r>
            <a:rPr lang="es-ES" sz="1600" b="1" dirty="0" smtClean="0">
              <a:effectLst>
                <a:outerShdw blurRad="38100" dist="38100" dir="2700000" algn="tl">
                  <a:srgbClr val="000000">
                    <a:alpha val="43137"/>
                  </a:srgbClr>
                </a:outerShdw>
              </a:effectLst>
            </a:rPr>
            <a:t>Jefe de Proyecto</a:t>
          </a:r>
        </a:p>
      </dgm:t>
    </dgm:pt>
    <dgm:pt modelId="{A13BD8B3-D15A-4AE1-B5DC-A23D683691CC}" type="parTrans" cxnId="{039ADF45-69CB-48DA-861A-F9B3C049FF7F}">
      <dgm:prSet/>
      <dgm:spPr/>
      <dgm:t>
        <a:bodyPr/>
        <a:lstStyle/>
        <a:p>
          <a:endParaRPr lang="es-PE"/>
        </a:p>
      </dgm:t>
    </dgm:pt>
    <dgm:pt modelId="{7F85B649-8D87-4C46-8400-47D1CD9CF92C}" type="sibTrans" cxnId="{039ADF45-69CB-48DA-861A-F9B3C049FF7F}">
      <dgm:prSet/>
      <dgm:spPr/>
      <dgm:t>
        <a:bodyPr/>
        <a:lstStyle/>
        <a:p>
          <a:endParaRPr lang="es-PE"/>
        </a:p>
      </dgm:t>
    </dgm:pt>
    <dgm:pt modelId="{7074DA97-B849-4BFE-B9C8-2251A2A095F7}">
      <dgm:prSet phldrT="[Texto]" custT="1"/>
      <dgm:spPr/>
      <dgm:t>
        <a:bodyPr/>
        <a:lstStyle/>
        <a:p>
          <a:pPr marL="0" indent="0" algn="just"/>
          <a:r>
            <a:rPr lang="es-PE" sz="1200" dirty="0" smtClean="0">
              <a:solidFill>
                <a:schemeClr val="tx1"/>
              </a:solidFill>
              <a:latin typeface="+mj-lt"/>
            </a:rPr>
            <a:t>Aprueba las acciones correctivas y realiza las revisiones de QA a los entregables elaborados por el Analista de Calidad.</a:t>
          </a:r>
          <a:endParaRPr lang="es-PE" sz="1200" dirty="0">
            <a:solidFill>
              <a:schemeClr val="tx1"/>
            </a:solidFill>
            <a:latin typeface="+mj-lt"/>
          </a:endParaRPr>
        </a:p>
      </dgm:t>
    </dgm:pt>
    <dgm:pt modelId="{1F7BCBF4-E74D-4A33-8BD5-70D7559B5B20}" type="parTrans" cxnId="{DFDDD0F7-24BE-4C28-9ABD-E96658C95677}">
      <dgm:prSet/>
      <dgm:spPr/>
      <dgm:t>
        <a:bodyPr/>
        <a:lstStyle/>
        <a:p>
          <a:endParaRPr lang="es-PE"/>
        </a:p>
      </dgm:t>
    </dgm:pt>
    <dgm:pt modelId="{AC3E9007-C5F9-4B5E-AD84-0C150F814ECB}" type="sibTrans" cxnId="{DFDDD0F7-24BE-4C28-9ABD-E96658C95677}">
      <dgm:prSet/>
      <dgm:spPr/>
      <dgm:t>
        <a:bodyPr/>
        <a:lstStyle/>
        <a:p>
          <a:endParaRPr lang="es-PE"/>
        </a:p>
      </dgm:t>
    </dgm:pt>
    <dgm:pt modelId="{98EAEFBA-6B1B-41FF-9ECF-E0BE9858B206}">
      <dgm:prSet phldrT="[Texto]" custT="1"/>
      <dgm:spPr/>
      <dgm:t>
        <a:bodyPr/>
        <a:lstStyle/>
        <a:p>
          <a:r>
            <a:rPr lang="es-ES" sz="1600" b="1" dirty="0" smtClean="0">
              <a:effectLst>
                <a:outerShdw blurRad="38100" dist="38100" dir="2700000" algn="tl">
                  <a:srgbClr val="000000">
                    <a:alpha val="43137"/>
                  </a:srgbClr>
                </a:outerShdw>
              </a:effectLst>
            </a:rPr>
            <a:t>EJR-SOFT</a:t>
          </a:r>
          <a:endParaRPr lang="es-PE" sz="1600" b="1" dirty="0">
            <a:effectLst>
              <a:outerShdw blurRad="38100" dist="38100" dir="2700000" algn="tl">
                <a:srgbClr val="000000">
                  <a:alpha val="43137"/>
                </a:srgbClr>
              </a:outerShdw>
            </a:effectLst>
          </a:endParaRPr>
        </a:p>
      </dgm:t>
    </dgm:pt>
    <dgm:pt modelId="{7F7786B2-3C8E-4549-B3E1-B6320AF93840}" type="parTrans" cxnId="{43E00D63-DCE7-4C1B-9EBD-F507EA687DA3}">
      <dgm:prSet/>
      <dgm:spPr/>
      <dgm:t>
        <a:bodyPr/>
        <a:lstStyle/>
        <a:p>
          <a:endParaRPr lang="es-PE"/>
        </a:p>
      </dgm:t>
    </dgm:pt>
    <dgm:pt modelId="{D8278C2F-629A-4595-B7DF-8DF27587E636}" type="sibTrans" cxnId="{43E00D63-DCE7-4C1B-9EBD-F507EA687DA3}">
      <dgm:prSet/>
      <dgm:spPr/>
      <dgm:t>
        <a:bodyPr/>
        <a:lstStyle/>
        <a:p>
          <a:endParaRPr lang="es-PE"/>
        </a:p>
      </dgm:t>
    </dgm:pt>
    <dgm:pt modelId="{E6903C73-8DCB-4035-A9C3-F0717B48D13E}">
      <dgm:prSet phldrT="[Texto]" custT="1"/>
      <dgm:spPr/>
      <dgm:t>
        <a:bodyPr/>
        <a:lstStyle/>
        <a:p>
          <a:r>
            <a:rPr lang="es-PE" sz="1300" dirty="0" smtClean="0">
              <a:solidFill>
                <a:schemeClr val="tx1"/>
              </a:solidFill>
              <a:latin typeface="+mj-lt"/>
            </a:rPr>
            <a:t>Responsable de la elaboración del producto o de su corrección en caso se encuentren no conformidades.</a:t>
          </a:r>
          <a:endParaRPr lang="es-PE" sz="1300" dirty="0">
            <a:solidFill>
              <a:schemeClr val="tx1"/>
            </a:solidFill>
            <a:latin typeface="+mj-lt"/>
          </a:endParaRPr>
        </a:p>
      </dgm:t>
    </dgm:pt>
    <dgm:pt modelId="{975554EB-176A-4182-AB67-69ED2B02DA03}" type="parTrans" cxnId="{23765BDA-5BF7-4FA9-A8DE-3DD4C7706429}">
      <dgm:prSet/>
      <dgm:spPr/>
      <dgm:t>
        <a:bodyPr/>
        <a:lstStyle/>
        <a:p>
          <a:endParaRPr lang="es-PE"/>
        </a:p>
      </dgm:t>
    </dgm:pt>
    <dgm:pt modelId="{D64BA345-7D81-4E30-81BC-BBF0C4E8A3D8}" type="sibTrans" cxnId="{23765BDA-5BF7-4FA9-A8DE-3DD4C7706429}">
      <dgm:prSet/>
      <dgm:spPr/>
      <dgm:t>
        <a:bodyPr/>
        <a:lstStyle/>
        <a:p>
          <a:endParaRPr lang="es-PE"/>
        </a:p>
      </dgm:t>
    </dgm:pt>
    <dgm:pt modelId="{ACCA13B9-031D-4126-B460-6A7ED494DC1B}">
      <dgm:prSet custT="1"/>
      <dgm:spPr/>
      <dgm:t>
        <a:bodyPr/>
        <a:lstStyle/>
        <a:p>
          <a:r>
            <a:rPr lang="es-ES" sz="1600" b="1" dirty="0" smtClean="0">
              <a:effectLst>
                <a:outerShdw blurRad="38100" dist="38100" dir="2700000" algn="tl">
                  <a:srgbClr val="000000">
                    <a:alpha val="43137"/>
                  </a:srgbClr>
                </a:outerShdw>
              </a:effectLst>
            </a:rPr>
            <a:t>MST E.I.R.L.</a:t>
          </a:r>
          <a:endParaRPr lang="es-PE" sz="1600" b="1" dirty="0">
            <a:effectLst>
              <a:outerShdw blurRad="38100" dist="38100" dir="2700000" algn="tl">
                <a:srgbClr val="000000">
                  <a:alpha val="43137"/>
                </a:srgbClr>
              </a:outerShdw>
            </a:effectLst>
          </a:endParaRPr>
        </a:p>
      </dgm:t>
    </dgm:pt>
    <dgm:pt modelId="{353FCA3C-F188-4DBA-B2D1-04DD0170E8BD}" type="parTrans" cxnId="{A3DEA26B-DB29-4139-8435-EB1200B60BC6}">
      <dgm:prSet/>
      <dgm:spPr/>
      <dgm:t>
        <a:bodyPr/>
        <a:lstStyle/>
        <a:p>
          <a:endParaRPr lang="es-PE"/>
        </a:p>
      </dgm:t>
    </dgm:pt>
    <dgm:pt modelId="{15D1A88D-399A-44CE-AA6E-8E77065C2E13}" type="sibTrans" cxnId="{A3DEA26B-DB29-4139-8435-EB1200B60BC6}">
      <dgm:prSet/>
      <dgm:spPr/>
      <dgm:t>
        <a:bodyPr/>
        <a:lstStyle/>
        <a:p>
          <a:endParaRPr lang="es-PE"/>
        </a:p>
      </dgm:t>
    </dgm:pt>
    <dgm:pt modelId="{912786C0-1A5C-4994-B17A-49C3EA2CD46C}">
      <dgm:prSet custT="1"/>
      <dgm:spPr/>
      <dgm:t>
        <a:bodyPr/>
        <a:lstStyle/>
        <a:p>
          <a:r>
            <a:rPr lang="es-PE" sz="1300" dirty="0" smtClean="0">
              <a:latin typeface="+mj-lt"/>
            </a:rPr>
            <a:t>Rol / Roles autorizado(s) por el cliente para revisar/aprobar el entregable.</a:t>
          </a:r>
          <a:endParaRPr lang="es-PE" sz="1300" dirty="0">
            <a:latin typeface="+mj-lt"/>
          </a:endParaRPr>
        </a:p>
      </dgm:t>
    </dgm:pt>
    <dgm:pt modelId="{2CC0A6A4-3743-4D4D-BDCF-B51C37F2880A}" type="parTrans" cxnId="{41E70123-8BE2-4162-81A8-E0CBFED1B886}">
      <dgm:prSet/>
      <dgm:spPr/>
      <dgm:t>
        <a:bodyPr/>
        <a:lstStyle/>
        <a:p>
          <a:endParaRPr lang="es-PE"/>
        </a:p>
      </dgm:t>
    </dgm:pt>
    <dgm:pt modelId="{C5D0A306-E29B-443C-87A3-42E83C27595D}" type="sibTrans" cxnId="{41E70123-8BE2-4162-81A8-E0CBFED1B886}">
      <dgm:prSet/>
      <dgm:spPr/>
      <dgm:t>
        <a:bodyPr/>
        <a:lstStyle/>
        <a:p>
          <a:endParaRPr lang="es-PE"/>
        </a:p>
      </dgm:t>
    </dgm:pt>
    <dgm:pt modelId="{0770D76F-7CE3-4133-82A4-FC0262F47783}">
      <dgm:prSet phldrT="[Texto]" custT="1"/>
      <dgm:spPr/>
      <dgm:t>
        <a:bodyPr/>
        <a:lstStyle/>
        <a:p>
          <a:pPr algn="just"/>
          <a:r>
            <a:rPr lang="es-PE" sz="1300" dirty="0" smtClean="0">
              <a:solidFill>
                <a:schemeClr val="tx1"/>
              </a:solidFill>
              <a:latin typeface="+mj-lt"/>
            </a:rPr>
            <a:t>Elaborar y proporcionar los entregables para el Aseguramiento de Calidad. Responsable de supervisar la corrección de las no conformidades que se encuentren en el proceso.</a:t>
          </a:r>
          <a:endParaRPr lang="es-PE" sz="1300" dirty="0">
            <a:solidFill>
              <a:schemeClr val="tx1"/>
            </a:solidFill>
            <a:latin typeface="+mj-lt"/>
          </a:endParaRPr>
        </a:p>
      </dgm:t>
    </dgm:pt>
    <dgm:pt modelId="{918FE333-784F-4B92-8944-7DEA1EEF4BEC}" type="parTrans" cxnId="{9C57C210-C4C3-4F12-85E6-80FFB4139D5C}">
      <dgm:prSet/>
      <dgm:spPr/>
      <dgm:t>
        <a:bodyPr/>
        <a:lstStyle/>
        <a:p>
          <a:endParaRPr lang="es-PE"/>
        </a:p>
      </dgm:t>
    </dgm:pt>
    <dgm:pt modelId="{2FE3DE82-C869-4E64-96A2-69672450A197}" type="sibTrans" cxnId="{9C57C210-C4C3-4F12-85E6-80FFB4139D5C}">
      <dgm:prSet/>
      <dgm:spPr/>
      <dgm:t>
        <a:bodyPr/>
        <a:lstStyle/>
        <a:p>
          <a:endParaRPr lang="es-PE"/>
        </a:p>
      </dgm:t>
    </dgm:pt>
    <dgm:pt modelId="{99574C2B-906B-4A2E-BD8E-7A5620035A46}">
      <dgm:prSet custT="1"/>
      <dgm:spPr/>
      <dgm:t>
        <a:bodyPr/>
        <a:lstStyle/>
        <a:p>
          <a:r>
            <a:rPr lang="es-PE" sz="1300" dirty="0" smtClean="0">
              <a:solidFill>
                <a:schemeClr val="tx1"/>
              </a:solidFill>
              <a:latin typeface="+mj-lt"/>
            </a:rPr>
            <a:t>De acuerdo al producto el responsable del producto (entregable) puede ser el Jefe de Proyecto, el Analista de Calidad ,el Analista Funcional o el Analista Programador .</a:t>
          </a:r>
        </a:p>
      </dgm:t>
    </dgm:pt>
    <dgm:pt modelId="{37477590-1CA8-4C42-A783-161C38649801}" type="parTrans" cxnId="{C38CD79D-F10C-42F2-B19E-73F93B7BA5C7}">
      <dgm:prSet/>
      <dgm:spPr/>
      <dgm:t>
        <a:bodyPr/>
        <a:lstStyle/>
        <a:p>
          <a:endParaRPr lang="es-PE"/>
        </a:p>
      </dgm:t>
    </dgm:pt>
    <dgm:pt modelId="{69721864-FA82-47E9-A0C1-3F1AA1EA1051}" type="sibTrans" cxnId="{C38CD79D-F10C-42F2-B19E-73F93B7BA5C7}">
      <dgm:prSet/>
      <dgm:spPr/>
      <dgm:t>
        <a:bodyPr/>
        <a:lstStyle/>
        <a:p>
          <a:endParaRPr lang="es-PE"/>
        </a:p>
      </dgm:t>
    </dgm:pt>
    <dgm:pt modelId="{F6C33D35-E9A4-4BC8-B34B-3C838877C58B}" type="pres">
      <dgm:prSet presAssocID="{5C797779-C81B-43F3-8423-A700598B2677}" presName="Name0" presStyleCnt="0">
        <dgm:presLayoutVars>
          <dgm:dir/>
          <dgm:animLvl val="lvl"/>
          <dgm:resizeHandles val="exact"/>
        </dgm:presLayoutVars>
      </dgm:prSet>
      <dgm:spPr/>
      <dgm:t>
        <a:bodyPr/>
        <a:lstStyle/>
        <a:p>
          <a:endParaRPr lang="es-PE"/>
        </a:p>
      </dgm:t>
    </dgm:pt>
    <dgm:pt modelId="{AB898A08-95DB-40D9-A3D0-F2DF70757586}" type="pres">
      <dgm:prSet presAssocID="{6B39907D-F20D-4C28-BC3D-FE4D86D767F5}" presName="linNode" presStyleCnt="0"/>
      <dgm:spPr/>
    </dgm:pt>
    <dgm:pt modelId="{8CC325B9-FE1B-4789-9E50-400E884AD525}" type="pres">
      <dgm:prSet presAssocID="{6B39907D-F20D-4C28-BC3D-FE4D86D767F5}" presName="parentText" presStyleLbl="node1" presStyleIdx="0" presStyleCnt="4" custScaleX="56666" custScaleY="79247">
        <dgm:presLayoutVars>
          <dgm:chMax val="1"/>
          <dgm:bulletEnabled val="1"/>
        </dgm:presLayoutVars>
      </dgm:prSet>
      <dgm:spPr/>
      <dgm:t>
        <a:bodyPr/>
        <a:lstStyle/>
        <a:p>
          <a:endParaRPr lang="es-PE"/>
        </a:p>
      </dgm:t>
    </dgm:pt>
    <dgm:pt modelId="{55A4A5BB-6FD8-475A-835C-B4EB380A1BDF}" type="pres">
      <dgm:prSet presAssocID="{6B39907D-F20D-4C28-BC3D-FE4D86D767F5}" presName="descendantText" presStyleLbl="alignAccFollowNode1" presStyleIdx="0" presStyleCnt="4" custScaleX="130496" custScaleY="84154" custLinFactNeighborX="0">
        <dgm:presLayoutVars>
          <dgm:bulletEnabled val="1"/>
        </dgm:presLayoutVars>
      </dgm:prSet>
      <dgm:spPr/>
      <dgm:t>
        <a:bodyPr/>
        <a:lstStyle/>
        <a:p>
          <a:endParaRPr lang="es-PE"/>
        </a:p>
      </dgm:t>
    </dgm:pt>
    <dgm:pt modelId="{82F35A99-2F87-4142-87FB-CEFEE3E3B710}" type="pres">
      <dgm:prSet presAssocID="{2284A0CD-EB66-4B22-8455-0956E716E68E}" presName="sp" presStyleCnt="0"/>
      <dgm:spPr/>
    </dgm:pt>
    <dgm:pt modelId="{034A6B5F-73B0-486F-8565-41A9EEB953FD}" type="pres">
      <dgm:prSet presAssocID="{2DA36621-5AD9-43CE-974E-D6F11CA97388}" presName="linNode" presStyleCnt="0"/>
      <dgm:spPr/>
    </dgm:pt>
    <dgm:pt modelId="{26EEAA25-729A-4075-87DC-0DA13F9B7FA1}" type="pres">
      <dgm:prSet presAssocID="{2DA36621-5AD9-43CE-974E-D6F11CA97388}" presName="parentText" presStyleLbl="node1" presStyleIdx="1" presStyleCnt="4" custScaleX="56839" custScaleY="65626">
        <dgm:presLayoutVars>
          <dgm:chMax val="1"/>
          <dgm:bulletEnabled val="1"/>
        </dgm:presLayoutVars>
      </dgm:prSet>
      <dgm:spPr/>
      <dgm:t>
        <a:bodyPr/>
        <a:lstStyle/>
        <a:p>
          <a:endParaRPr lang="es-PE"/>
        </a:p>
      </dgm:t>
    </dgm:pt>
    <dgm:pt modelId="{90FF61B1-8C9B-462F-B4E1-EA95A07D6F86}" type="pres">
      <dgm:prSet presAssocID="{2DA36621-5AD9-43CE-974E-D6F11CA97388}" presName="descendantText" presStyleLbl="alignAccFollowNode1" presStyleIdx="1" presStyleCnt="4" custScaleX="130932" custScaleY="65414">
        <dgm:presLayoutVars>
          <dgm:bulletEnabled val="1"/>
        </dgm:presLayoutVars>
      </dgm:prSet>
      <dgm:spPr/>
      <dgm:t>
        <a:bodyPr/>
        <a:lstStyle/>
        <a:p>
          <a:endParaRPr lang="es-PE"/>
        </a:p>
      </dgm:t>
    </dgm:pt>
    <dgm:pt modelId="{6B870B2D-0418-4BFC-9853-9EB29FE570FB}" type="pres">
      <dgm:prSet presAssocID="{7F85B649-8D87-4C46-8400-47D1CD9CF92C}" presName="sp" presStyleCnt="0"/>
      <dgm:spPr/>
    </dgm:pt>
    <dgm:pt modelId="{1151F235-FE60-4900-ACAB-0DF6D3077193}" type="pres">
      <dgm:prSet presAssocID="{98EAEFBA-6B1B-41FF-9ECF-E0BE9858B206}" presName="linNode" presStyleCnt="0"/>
      <dgm:spPr/>
    </dgm:pt>
    <dgm:pt modelId="{4F1584CA-B33D-4DB0-9C34-1ECED7CFA1C5}" type="pres">
      <dgm:prSet presAssocID="{98EAEFBA-6B1B-41FF-9ECF-E0BE9858B206}" presName="parentText" presStyleLbl="node1" presStyleIdx="2" presStyleCnt="4" custScaleX="56666" custScaleY="81355">
        <dgm:presLayoutVars>
          <dgm:chMax val="1"/>
          <dgm:bulletEnabled val="1"/>
        </dgm:presLayoutVars>
      </dgm:prSet>
      <dgm:spPr/>
      <dgm:t>
        <a:bodyPr/>
        <a:lstStyle/>
        <a:p>
          <a:endParaRPr lang="es-PE"/>
        </a:p>
      </dgm:t>
    </dgm:pt>
    <dgm:pt modelId="{606E3E56-5C5B-4E6D-B3B5-731FAFDC0CDE}" type="pres">
      <dgm:prSet presAssocID="{98EAEFBA-6B1B-41FF-9ECF-E0BE9858B206}" presName="descendantText" presStyleLbl="alignAccFollowNode1" presStyleIdx="2" presStyleCnt="4" custScaleX="130459" custScaleY="83654">
        <dgm:presLayoutVars>
          <dgm:bulletEnabled val="1"/>
        </dgm:presLayoutVars>
      </dgm:prSet>
      <dgm:spPr/>
      <dgm:t>
        <a:bodyPr/>
        <a:lstStyle/>
        <a:p>
          <a:endParaRPr lang="es-PE"/>
        </a:p>
      </dgm:t>
    </dgm:pt>
    <dgm:pt modelId="{46C214F1-BC2E-4149-955C-53B49C571DE1}" type="pres">
      <dgm:prSet presAssocID="{D8278C2F-629A-4595-B7DF-8DF27587E636}" presName="sp" presStyleCnt="0"/>
      <dgm:spPr/>
    </dgm:pt>
    <dgm:pt modelId="{D5B635E4-8A8A-4209-880A-A706A33EB8D5}" type="pres">
      <dgm:prSet presAssocID="{ACCA13B9-031D-4126-B460-6A7ED494DC1B}" presName="linNode" presStyleCnt="0"/>
      <dgm:spPr/>
    </dgm:pt>
    <dgm:pt modelId="{0C172A3D-1747-485F-A12F-621E60BDAD9E}" type="pres">
      <dgm:prSet presAssocID="{ACCA13B9-031D-4126-B460-6A7ED494DC1B}" presName="parentText" presStyleLbl="node1" presStyleIdx="3" presStyleCnt="4" custScaleX="57840" custScaleY="48668">
        <dgm:presLayoutVars>
          <dgm:chMax val="1"/>
          <dgm:bulletEnabled val="1"/>
        </dgm:presLayoutVars>
      </dgm:prSet>
      <dgm:spPr/>
      <dgm:t>
        <a:bodyPr/>
        <a:lstStyle/>
        <a:p>
          <a:endParaRPr lang="es-PE"/>
        </a:p>
      </dgm:t>
    </dgm:pt>
    <dgm:pt modelId="{50E57063-BAFE-4849-B27F-45AB6336F242}" type="pres">
      <dgm:prSet presAssocID="{ACCA13B9-031D-4126-B460-6A7ED494DC1B}" presName="descendantText" presStyleLbl="alignAccFollowNode1" presStyleIdx="3" presStyleCnt="4" custScaleX="133137" custScaleY="42960">
        <dgm:presLayoutVars>
          <dgm:bulletEnabled val="1"/>
        </dgm:presLayoutVars>
      </dgm:prSet>
      <dgm:spPr/>
      <dgm:t>
        <a:bodyPr/>
        <a:lstStyle/>
        <a:p>
          <a:endParaRPr lang="es-PE"/>
        </a:p>
      </dgm:t>
    </dgm:pt>
  </dgm:ptLst>
  <dgm:cxnLst>
    <dgm:cxn modelId="{039ADF45-69CB-48DA-861A-F9B3C049FF7F}" srcId="{5C797779-C81B-43F3-8423-A700598B2677}" destId="{2DA36621-5AD9-43CE-974E-D6F11CA97388}" srcOrd="1" destOrd="0" parTransId="{A13BD8B3-D15A-4AE1-B5DC-A23D683691CC}" sibTransId="{7F85B649-8D87-4C46-8400-47D1CD9CF92C}"/>
    <dgm:cxn modelId="{0588F6A2-6307-4871-8336-680357DDB6FB}" type="presOf" srcId="{E6903C73-8DCB-4035-A9C3-F0717B48D13E}" destId="{606E3E56-5C5B-4E6D-B3B5-731FAFDC0CDE}" srcOrd="0" destOrd="0" presId="urn:microsoft.com/office/officeart/2005/8/layout/vList5"/>
    <dgm:cxn modelId="{43E00D63-DCE7-4C1B-9EBD-F507EA687DA3}" srcId="{5C797779-C81B-43F3-8423-A700598B2677}" destId="{98EAEFBA-6B1B-41FF-9ECF-E0BE9858B206}" srcOrd="2" destOrd="0" parTransId="{7F7786B2-3C8E-4549-B3E1-B6320AF93840}" sibTransId="{D8278C2F-629A-4595-B7DF-8DF27587E636}"/>
    <dgm:cxn modelId="{681B192F-5E9A-4A89-9356-209DC0F12C6D}" type="presOf" srcId="{0770D76F-7CE3-4133-82A4-FC0262F47783}" destId="{55A4A5BB-6FD8-475A-835C-B4EB380A1BDF}" srcOrd="0" destOrd="1" presId="urn:microsoft.com/office/officeart/2005/8/layout/vList5"/>
    <dgm:cxn modelId="{B694168B-3703-4F35-B68D-215150500136}" type="presOf" srcId="{99574C2B-906B-4A2E-BD8E-7A5620035A46}" destId="{606E3E56-5C5B-4E6D-B3B5-731FAFDC0CDE}" srcOrd="0" destOrd="1" presId="urn:microsoft.com/office/officeart/2005/8/layout/vList5"/>
    <dgm:cxn modelId="{DFDDD0F7-24BE-4C28-9ABD-E96658C95677}" srcId="{2DA36621-5AD9-43CE-974E-D6F11CA97388}" destId="{7074DA97-B849-4BFE-B9C8-2251A2A095F7}" srcOrd="0" destOrd="0" parTransId="{1F7BCBF4-E74D-4A33-8BD5-70D7559B5B20}" sibTransId="{AC3E9007-C5F9-4B5E-AD84-0C150F814ECB}"/>
    <dgm:cxn modelId="{41E70123-8BE2-4162-81A8-E0CBFED1B886}" srcId="{ACCA13B9-031D-4126-B460-6A7ED494DC1B}" destId="{912786C0-1A5C-4994-B17A-49C3EA2CD46C}" srcOrd="0" destOrd="0" parTransId="{2CC0A6A4-3743-4D4D-BDCF-B51C37F2880A}" sibTransId="{C5D0A306-E29B-443C-87A3-42E83C27595D}"/>
    <dgm:cxn modelId="{40318578-2F46-4AFE-AD7A-C1C4112DB9AA}" type="presOf" srcId="{E3D32605-2223-480D-B69E-759FB6DB1567}" destId="{55A4A5BB-6FD8-475A-835C-B4EB380A1BDF}" srcOrd="0" destOrd="0" presId="urn:microsoft.com/office/officeart/2005/8/layout/vList5"/>
    <dgm:cxn modelId="{A3DEA26B-DB29-4139-8435-EB1200B60BC6}" srcId="{5C797779-C81B-43F3-8423-A700598B2677}" destId="{ACCA13B9-031D-4126-B460-6A7ED494DC1B}" srcOrd="3" destOrd="0" parTransId="{353FCA3C-F188-4DBA-B2D1-04DD0170E8BD}" sibTransId="{15D1A88D-399A-44CE-AA6E-8E77065C2E13}"/>
    <dgm:cxn modelId="{23765BDA-5BF7-4FA9-A8DE-3DD4C7706429}" srcId="{98EAEFBA-6B1B-41FF-9ECF-E0BE9858B206}" destId="{E6903C73-8DCB-4035-A9C3-F0717B48D13E}" srcOrd="0" destOrd="0" parTransId="{975554EB-176A-4182-AB67-69ED2B02DA03}" sibTransId="{D64BA345-7D81-4E30-81BC-BBF0C4E8A3D8}"/>
    <dgm:cxn modelId="{5C1EC92E-C941-42BC-A6B8-740C1F8FEDB5}" type="presOf" srcId="{912786C0-1A5C-4994-B17A-49C3EA2CD46C}" destId="{50E57063-BAFE-4849-B27F-45AB6336F242}" srcOrd="0" destOrd="0" presId="urn:microsoft.com/office/officeart/2005/8/layout/vList5"/>
    <dgm:cxn modelId="{C38CD79D-F10C-42F2-B19E-73F93B7BA5C7}" srcId="{98EAEFBA-6B1B-41FF-9ECF-E0BE9858B206}" destId="{99574C2B-906B-4A2E-BD8E-7A5620035A46}" srcOrd="1" destOrd="0" parTransId="{37477590-1CA8-4C42-A783-161C38649801}" sibTransId="{69721864-FA82-47E9-A0C1-3F1AA1EA1051}"/>
    <dgm:cxn modelId="{7CE0CC06-7927-4653-9CC5-F545F1BD8E99}" type="presOf" srcId="{7074DA97-B849-4BFE-B9C8-2251A2A095F7}" destId="{90FF61B1-8C9B-462F-B4E1-EA95A07D6F86}" srcOrd="0" destOrd="0" presId="urn:microsoft.com/office/officeart/2005/8/layout/vList5"/>
    <dgm:cxn modelId="{9C57C210-C4C3-4F12-85E6-80FFB4139D5C}" srcId="{6B39907D-F20D-4C28-BC3D-FE4D86D767F5}" destId="{0770D76F-7CE3-4133-82A4-FC0262F47783}" srcOrd="1" destOrd="0" parTransId="{918FE333-784F-4B92-8944-7DEA1EEF4BEC}" sibTransId="{2FE3DE82-C869-4E64-96A2-69672450A197}"/>
    <dgm:cxn modelId="{90F6D8BD-9433-4FFA-B085-8A535E17A233}" type="presOf" srcId="{98EAEFBA-6B1B-41FF-9ECF-E0BE9858B206}" destId="{4F1584CA-B33D-4DB0-9C34-1ECED7CFA1C5}" srcOrd="0" destOrd="0" presId="urn:microsoft.com/office/officeart/2005/8/layout/vList5"/>
    <dgm:cxn modelId="{7265392C-1662-4DC8-81B5-A44CAC1D1166}" type="presOf" srcId="{ACCA13B9-031D-4126-B460-6A7ED494DC1B}" destId="{0C172A3D-1747-485F-A12F-621E60BDAD9E}" srcOrd="0" destOrd="0" presId="urn:microsoft.com/office/officeart/2005/8/layout/vList5"/>
    <dgm:cxn modelId="{EAB1AE78-18A7-4A8C-AE01-0DCDD0546D3B}" type="presOf" srcId="{2DA36621-5AD9-43CE-974E-D6F11CA97388}" destId="{26EEAA25-729A-4075-87DC-0DA13F9B7FA1}" srcOrd="0" destOrd="0" presId="urn:microsoft.com/office/officeart/2005/8/layout/vList5"/>
    <dgm:cxn modelId="{145261E4-26FA-4460-A2B4-3DE5F2B77B83}" type="presOf" srcId="{6B39907D-F20D-4C28-BC3D-FE4D86D767F5}" destId="{8CC325B9-FE1B-4789-9E50-400E884AD525}" srcOrd="0" destOrd="0" presId="urn:microsoft.com/office/officeart/2005/8/layout/vList5"/>
    <dgm:cxn modelId="{5B407760-515A-40BF-8E5F-96EEA7E9966A}" srcId="{6B39907D-F20D-4C28-BC3D-FE4D86D767F5}" destId="{E3D32605-2223-480D-B69E-759FB6DB1567}" srcOrd="0" destOrd="0" parTransId="{97ADC7D8-32DF-4CAB-9261-5C1B54988A31}" sibTransId="{59122947-FA5D-44A6-9920-F97B0E2507F3}"/>
    <dgm:cxn modelId="{343B0383-D71F-47F0-9E93-3324E26F59DD}" type="presOf" srcId="{5C797779-C81B-43F3-8423-A700598B2677}" destId="{F6C33D35-E9A4-4BC8-B34B-3C838877C58B}" srcOrd="0" destOrd="0" presId="urn:microsoft.com/office/officeart/2005/8/layout/vList5"/>
    <dgm:cxn modelId="{DECB9C99-8048-42E7-9287-9E2696B41CBE}" srcId="{5C797779-C81B-43F3-8423-A700598B2677}" destId="{6B39907D-F20D-4C28-BC3D-FE4D86D767F5}" srcOrd="0" destOrd="0" parTransId="{748BEFB8-AE60-490B-8488-0A00E0B45F02}" sibTransId="{2284A0CD-EB66-4B22-8455-0956E716E68E}"/>
    <dgm:cxn modelId="{5C36649C-00BE-403A-876A-49473CA99285}" type="presParOf" srcId="{F6C33D35-E9A4-4BC8-B34B-3C838877C58B}" destId="{AB898A08-95DB-40D9-A3D0-F2DF70757586}" srcOrd="0" destOrd="0" presId="urn:microsoft.com/office/officeart/2005/8/layout/vList5"/>
    <dgm:cxn modelId="{70633151-EE40-491B-9479-BE1E8A809B27}" type="presParOf" srcId="{AB898A08-95DB-40D9-A3D0-F2DF70757586}" destId="{8CC325B9-FE1B-4789-9E50-400E884AD525}" srcOrd="0" destOrd="0" presId="urn:microsoft.com/office/officeart/2005/8/layout/vList5"/>
    <dgm:cxn modelId="{8BCD06CE-AAB2-4963-86BC-18DF22F588C4}" type="presParOf" srcId="{AB898A08-95DB-40D9-A3D0-F2DF70757586}" destId="{55A4A5BB-6FD8-475A-835C-B4EB380A1BDF}" srcOrd="1" destOrd="0" presId="urn:microsoft.com/office/officeart/2005/8/layout/vList5"/>
    <dgm:cxn modelId="{3DB53399-5A75-43E7-B3C9-2B97DA1C113E}" type="presParOf" srcId="{F6C33D35-E9A4-4BC8-B34B-3C838877C58B}" destId="{82F35A99-2F87-4142-87FB-CEFEE3E3B710}" srcOrd="1" destOrd="0" presId="urn:microsoft.com/office/officeart/2005/8/layout/vList5"/>
    <dgm:cxn modelId="{1AA5422C-DC2C-4131-9405-EFEE9DB9B75E}" type="presParOf" srcId="{F6C33D35-E9A4-4BC8-B34B-3C838877C58B}" destId="{034A6B5F-73B0-486F-8565-41A9EEB953FD}" srcOrd="2" destOrd="0" presId="urn:microsoft.com/office/officeart/2005/8/layout/vList5"/>
    <dgm:cxn modelId="{E525954A-A675-4754-8824-B6208B6EA662}" type="presParOf" srcId="{034A6B5F-73B0-486F-8565-41A9EEB953FD}" destId="{26EEAA25-729A-4075-87DC-0DA13F9B7FA1}" srcOrd="0" destOrd="0" presId="urn:microsoft.com/office/officeart/2005/8/layout/vList5"/>
    <dgm:cxn modelId="{C71DA260-73C8-4451-B612-80CCBF50651C}" type="presParOf" srcId="{034A6B5F-73B0-486F-8565-41A9EEB953FD}" destId="{90FF61B1-8C9B-462F-B4E1-EA95A07D6F86}" srcOrd="1" destOrd="0" presId="urn:microsoft.com/office/officeart/2005/8/layout/vList5"/>
    <dgm:cxn modelId="{25860BC7-D7E7-4607-8C4D-EC77740C8344}" type="presParOf" srcId="{F6C33D35-E9A4-4BC8-B34B-3C838877C58B}" destId="{6B870B2D-0418-4BFC-9853-9EB29FE570FB}" srcOrd="3" destOrd="0" presId="urn:microsoft.com/office/officeart/2005/8/layout/vList5"/>
    <dgm:cxn modelId="{DCCBBC78-345A-42C6-A680-621063F0B1B2}" type="presParOf" srcId="{F6C33D35-E9A4-4BC8-B34B-3C838877C58B}" destId="{1151F235-FE60-4900-ACAB-0DF6D3077193}" srcOrd="4" destOrd="0" presId="urn:microsoft.com/office/officeart/2005/8/layout/vList5"/>
    <dgm:cxn modelId="{BCC93E1E-5AB7-48CF-BA66-459C6CC0DD53}" type="presParOf" srcId="{1151F235-FE60-4900-ACAB-0DF6D3077193}" destId="{4F1584CA-B33D-4DB0-9C34-1ECED7CFA1C5}" srcOrd="0" destOrd="0" presId="urn:microsoft.com/office/officeart/2005/8/layout/vList5"/>
    <dgm:cxn modelId="{85E77F81-3A8C-44B5-966A-F9D71DB15A32}" type="presParOf" srcId="{1151F235-FE60-4900-ACAB-0DF6D3077193}" destId="{606E3E56-5C5B-4E6D-B3B5-731FAFDC0CDE}" srcOrd="1" destOrd="0" presId="urn:microsoft.com/office/officeart/2005/8/layout/vList5"/>
    <dgm:cxn modelId="{BA5EC088-1DA6-432B-95EE-80CDFE1306A8}" type="presParOf" srcId="{F6C33D35-E9A4-4BC8-B34B-3C838877C58B}" destId="{46C214F1-BC2E-4149-955C-53B49C571DE1}" srcOrd="5" destOrd="0" presId="urn:microsoft.com/office/officeart/2005/8/layout/vList5"/>
    <dgm:cxn modelId="{2C91D0ED-5744-4DCC-8DA5-7E479D45F1C8}" type="presParOf" srcId="{F6C33D35-E9A4-4BC8-B34B-3C838877C58B}" destId="{D5B635E4-8A8A-4209-880A-A706A33EB8D5}" srcOrd="6" destOrd="0" presId="urn:microsoft.com/office/officeart/2005/8/layout/vList5"/>
    <dgm:cxn modelId="{932F3654-5DE5-49BC-BEA9-1AB3DC499CBD}" type="presParOf" srcId="{D5B635E4-8A8A-4209-880A-A706A33EB8D5}" destId="{0C172A3D-1747-485F-A12F-621E60BDAD9E}" srcOrd="0" destOrd="0" presId="urn:microsoft.com/office/officeart/2005/8/layout/vList5"/>
    <dgm:cxn modelId="{BF23BC36-38A6-4E39-9FDB-3ADBA19D6442}" type="presParOf" srcId="{D5B635E4-8A8A-4209-880A-A706A33EB8D5}" destId="{50E57063-BAFE-4849-B27F-45AB6336F24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A4A5BB-6FD8-475A-835C-B4EB380A1BDF}">
      <dsp:nvSpPr>
        <dsp:cNvPr id="0" name=""/>
        <dsp:cNvSpPr/>
      </dsp:nvSpPr>
      <dsp:spPr>
        <a:xfrm rot="5400000">
          <a:off x="4468299" y="-2646171"/>
          <a:ext cx="1397984" cy="6941853"/>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77850">
            <a:lnSpc>
              <a:spcPct val="90000"/>
            </a:lnSpc>
            <a:spcBef>
              <a:spcPct val="0"/>
            </a:spcBef>
            <a:spcAft>
              <a:spcPct val="15000"/>
            </a:spcAft>
            <a:buChar char="••"/>
          </a:pPr>
          <a:r>
            <a:rPr lang="es-PE" altLang="es-PE" sz="1300" kern="1200" dirty="0" smtClean="0">
              <a:solidFill>
                <a:schemeClr val="tx1"/>
              </a:solidFill>
              <a:latin typeface="+mj-lt"/>
            </a:rPr>
            <a:t>Planificar y realizar las Revisiones de QA.</a:t>
          </a:r>
          <a:endParaRPr lang="es-PE" sz="1300" kern="1200" dirty="0">
            <a:solidFill>
              <a:schemeClr val="tx1"/>
            </a:solidFill>
            <a:latin typeface="+mj-lt"/>
          </a:endParaRPr>
        </a:p>
        <a:p>
          <a:pPr marL="114300" lvl="1" indent="-114300" algn="just" defTabSz="577850">
            <a:lnSpc>
              <a:spcPct val="90000"/>
            </a:lnSpc>
            <a:spcBef>
              <a:spcPct val="0"/>
            </a:spcBef>
            <a:spcAft>
              <a:spcPct val="15000"/>
            </a:spcAft>
            <a:buChar char="••"/>
          </a:pPr>
          <a:r>
            <a:rPr lang="es-PE" sz="1300" kern="1200" dirty="0" smtClean="0">
              <a:solidFill>
                <a:schemeClr val="tx1"/>
              </a:solidFill>
              <a:latin typeface="+mj-lt"/>
            </a:rPr>
            <a:t>Elaborar y proporcionar los entregables para el Aseguramiento de Calidad. Responsable de supervisar la corrección de las no conformidades que se encuentren en el proceso.</a:t>
          </a:r>
          <a:endParaRPr lang="es-PE" sz="1300" kern="1200" dirty="0">
            <a:solidFill>
              <a:schemeClr val="tx1"/>
            </a:solidFill>
            <a:latin typeface="+mj-lt"/>
          </a:endParaRPr>
        </a:p>
      </dsp:txBody>
      <dsp:txXfrm rot="-5400000">
        <a:off x="1696365" y="194007"/>
        <a:ext cx="6873609" cy="1261496"/>
      </dsp:txXfrm>
    </dsp:sp>
    <dsp:sp modelId="{8CC325B9-FE1B-4789-9E50-400E884AD525}">
      <dsp:nvSpPr>
        <dsp:cNvPr id="0" name=""/>
        <dsp:cNvSpPr/>
      </dsp:nvSpPr>
      <dsp:spPr>
        <a:xfrm>
          <a:off x="765" y="1962"/>
          <a:ext cx="1695599" cy="1645585"/>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Analista de Calidad</a:t>
          </a:r>
          <a:endParaRPr lang="es-PE" sz="1600" b="1" kern="1200" dirty="0">
            <a:effectLst>
              <a:outerShdw blurRad="38100" dist="38100" dir="2700000" algn="tl">
                <a:srgbClr val="000000">
                  <a:alpha val="43137"/>
                </a:srgbClr>
              </a:outerShdw>
            </a:effectLst>
          </a:endParaRPr>
        </a:p>
      </dsp:txBody>
      <dsp:txXfrm>
        <a:off x="81096" y="82293"/>
        <a:ext cx="1534937" cy="1484923"/>
      </dsp:txXfrm>
    </dsp:sp>
    <dsp:sp modelId="{90FF61B1-8C9B-462F-B4E1-EA95A07D6F86}">
      <dsp:nvSpPr>
        <dsp:cNvPr id="0" name=""/>
        <dsp:cNvSpPr/>
      </dsp:nvSpPr>
      <dsp:spPr>
        <a:xfrm rot="5400000">
          <a:off x="4624942" y="-1039171"/>
          <a:ext cx="1086671" cy="6943833"/>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just" defTabSz="533400">
            <a:lnSpc>
              <a:spcPct val="90000"/>
            </a:lnSpc>
            <a:spcBef>
              <a:spcPct val="0"/>
            </a:spcBef>
            <a:spcAft>
              <a:spcPct val="15000"/>
            </a:spcAft>
            <a:buChar char="••"/>
          </a:pPr>
          <a:r>
            <a:rPr lang="es-PE" sz="1200" kern="1200" dirty="0" smtClean="0">
              <a:solidFill>
                <a:schemeClr val="tx1"/>
              </a:solidFill>
              <a:latin typeface="+mj-lt"/>
            </a:rPr>
            <a:t>Aprueba las acciones correctivas y realiza las revisiones de QA a los entregables elaborados por el Analista de Calidad.</a:t>
          </a:r>
          <a:endParaRPr lang="es-PE" sz="1200" kern="1200" dirty="0">
            <a:solidFill>
              <a:schemeClr val="tx1"/>
            </a:solidFill>
            <a:latin typeface="+mj-lt"/>
          </a:endParaRPr>
        </a:p>
      </dsp:txBody>
      <dsp:txXfrm rot="-5400000">
        <a:off x="1696362" y="1942456"/>
        <a:ext cx="6890786" cy="980577"/>
      </dsp:txXfrm>
    </dsp:sp>
    <dsp:sp modelId="{26EEAA25-729A-4075-87DC-0DA13F9B7FA1}">
      <dsp:nvSpPr>
        <dsp:cNvPr id="0" name=""/>
        <dsp:cNvSpPr/>
      </dsp:nvSpPr>
      <dsp:spPr>
        <a:xfrm>
          <a:off x="765" y="1751374"/>
          <a:ext cx="1695596" cy="1362741"/>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Jefe de Proyecto</a:t>
          </a:r>
        </a:p>
      </dsp:txBody>
      <dsp:txXfrm>
        <a:off x="67289" y="1817898"/>
        <a:ext cx="1562548" cy="1229693"/>
      </dsp:txXfrm>
    </dsp:sp>
    <dsp:sp modelId="{606E3E56-5C5B-4E6D-B3B5-731FAFDC0CDE}">
      <dsp:nvSpPr>
        <dsp:cNvPr id="0" name=""/>
        <dsp:cNvSpPr/>
      </dsp:nvSpPr>
      <dsp:spPr>
        <a:xfrm rot="5400000">
          <a:off x="4471468" y="592679"/>
          <a:ext cx="1389678" cy="6939885"/>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PE" sz="1300" kern="1200" dirty="0" smtClean="0">
              <a:solidFill>
                <a:schemeClr val="tx1"/>
              </a:solidFill>
              <a:latin typeface="+mj-lt"/>
            </a:rPr>
            <a:t>Responsable de la elaboración del producto o de su corrección en caso se encuentren no conformidades.</a:t>
          </a:r>
          <a:endParaRPr lang="es-PE" sz="1300" kern="1200" dirty="0">
            <a:solidFill>
              <a:schemeClr val="tx1"/>
            </a:solidFill>
            <a:latin typeface="+mj-lt"/>
          </a:endParaRPr>
        </a:p>
        <a:p>
          <a:pPr marL="114300" lvl="1" indent="-114300" algn="l" defTabSz="577850">
            <a:lnSpc>
              <a:spcPct val="90000"/>
            </a:lnSpc>
            <a:spcBef>
              <a:spcPct val="0"/>
            </a:spcBef>
            <a:spcAft>
              <a:spcPct val="15000"/>
            </a:spcAft>
            <a:buChar char="••"/>
          </a:pPr>
          <a:r>
            <a:rPr lang="es-PE" sz="1300" kern="1200" dirty="0" smtClean="0">
              <a:solidFill>
                <a:schemeClr val="tx1"/>
              </a:solidFill>
              <a:latin typeface="+mj-lt"/>
            </a:rPr>
            <a:t>De acuerdo al producto el responsable del producto (entregable) puede ser el Jefe de Proyecto, el Analista de Calidad ,el Analista Funcional o el Analista Programador .</a:t>
          </a:r>
        </a:p>
      </dsp:txBody>
      <dsp:txXfrm rot="-5400000">
        <a:off x="1696365" y="3435620"/>
        <a:ext cx="6872047" cy="1254002"/>
      </dsp:txXfrm>
    </dsp:sp>
    <dsp:sp modelId="{4F1584CA-B33D-4DB0-9C34-1ECED7CFA1C5}">
      <dsp:nvSpPr>
        <dsp:cNvPr id="0" name=""/>
        <dsp:cNvSpPr/>
      </dsp:nvSpPr>
      <dsp:spPr>
        <a:xfrm>
          <a:off x="765" y="3217942"/>
          <a:ext cx="1695599" cy="1689358"/>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EJR-SOFT</a:t>
          </a:r>
          <a:endParaRPr lang="es-PE" sz="1600" b="1" kern="1200" dirty="0">
            <a:effectLst>
              <a:outerShdw blurRad="38100" dist="38100" dir="2700000" algn="tl">
                <a:srgbClr val="000000">
                  <a:alpha val="43137"/>
                </a:srgbClr>
              </a:outerShdw>
            </a:effectLst>
          </a:endParaRPr>
        </a:p>
      </dsp:txBody>
      <dsp:txXfrm>
        <a:off x="83233" y="3300410"/>
        <a:ext cx="1530663" cy="1524422"/>
      </dsp:txXfrm>
    </dsp:sp>
    <dsp:sp modelId="{50E57063-BAFE-4849-B27F-45AB6336F242}">
      <dsp:nvSpPr>
        <dsp:cNvPr id="0" name=""/>
        <dsp:cNvSpPr/>
      </dsp:nvSpPr>
      <dsp:spPr>
        <a:xfrm rot="5400000">
          <a:off x="4808791" y="2047159"/>
          <a:ext cx="713660" cy="6938539"/>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PE" sz="1300" kern="1200" dirty="0" smtClean="0">
              <a:latin typeface="+mj-lt"/>
            </a:rPr>
            <a:t>Rol / Roles autorizado(s) por el cliente para revisar/aprobar el entregable.</a:t>
          </a:r>
          <a:endParaRPr lang="es-PE" sz="1300" kern="1200" dirty="0">
            <a:latin typeface="+mj-lt"/>
          </a:endParaRPr>
        </a:p>
      </dsp:txBody>
      <dsp:txXfrm rot="-5400000">
        <a:off x="1696352" y="5194436"/>
        <a:ext cx="6903701" cy="643984"/>
      </dsp:txXfrm>
    </dsp:sp>
    <dsp:sp modelId="{0C172A3D-1747-485F-A12F-621E60BDAD9E}">
      <dsp:nvSpPr>
        <dsp:cNvPr id="0" name=""/>
        <dsp:cNvSpPr/>
      </dsp:nvSpPr>
      <dsp:spPr>
        <a:xfrm>
          <a:off x="765" y="5011127"/>
          <a:ext cx="1695587" cy="1010604"/>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MST E.I.R.L.</a:t>
          </a:r>
          <a:endParaRPr lang="es-PE" sz="1600" b="1" kern="1200" dirty="0">
            <a:effectLst>
              <a:outerShdw blurRad="38100" dist="38100" dir="2700000" algn="tl">
                <a:srgbClr val="000000">
                  <a:alpha val="43137"/>
                </a:srgbClr>
              </a:outerShdw>
            </a:effectLst>
          </a:endParaRPr>
        </a:p>
      </dsp:txBody>
      <dsp:txXfrm>
        <a:off x="50099" y="5060461"/>
        <a:ext cx="1596919" cy="911936"/>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F99C03-A70A-4B29-84B2-81DDC41A991A}" type="datetimeFigureOut">
              <a:rPr lang="es-PE" smtClean="0"/>
              <a:t>16/11/2015</a:t>
            </a:fld>
            <a:endParaRPr lang="es-PE" dirty="0"/>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PE"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80ACA2-53CC-41A9-8A9C-96BBFE1501B5}" type="slidenum">
              <a:rPr lang="es-PE" smtClean="0"/>
              <a:t>‹Nº›</a:t>
            </a:fld>
            <a:endParaRPr lang="es-PE" dirty="0"/>
          </a:p>
        </p:txBody>
      </p:sp>
    </p:spTree>
    <p:extLst>
      <p:ext uri="{BB962C8B-B14F-4D97-AF65-F5344CB8AC3E}">
        <p14:creationId xmlns:p14="http://schemas.microsoft.com/office/powerpoint/2010/main" val="3739469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7</a:t>
            </a:fld>
            <a:endParaRPr lang="es-PE" dirty="0"/>
          </a:p>
        </p:txBody>
      </p:sp>
    </p:spTree>
    <p:extLst>
      <p:ext uri="{BB962C8B-B14F-4D97-AF65-F5344CB8AC3E}">
        <p14:creationId xmlns:p14="http://schemas.microsoft.com/office/powerpoint/2010/main" val="1675312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22</a:t>
            </a:fld>
            <a:endParaRPr lang="es-PE" dirty="0"/>
          </a:p>
        </p:txBody>
      </p:sp>
    </p:spTree>
    <p:extLst>
      <p:ext uri="{BB962C8B-B14F-4D97-AF65-F5344CB8AC3E}">
        <p14:creationId xmlns:p14="http://schemas.microsoft.com/office/powerpoint/2010/main" val="2300497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24</a:t>
            </a:fld>
            <a:endParaRPr lang="es-PE" dirty="0"/>
          </a:p>
        </p:txBody>
      </p:sp>
    </p:spTree>
    <p:extLst>
      <p:ext uri="{BB962C8B-B14F-4D97-AF65-F5344CB8AC3E}">
        <p14:creationId xmlns:p14="http://schemas.microsoft.com/office/powerpoint/2010/main" val="4189070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25</a:t>
            </a:fld>
            <a:endParaRPr lang="es-PE" dirty="0"/>
          </a:p>
        </p:txBody>
      </p:sp>
    </p:spTree>
    <p:extLst>
      <p:ext uri="{BB962C8B-B14F-4D97-AF65-F5344CB8AC3E}">
        <p14:creationId xmlns:p14="http://schemas.microsoft.com/office/powerpoint/2010/main" val="2852172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27</a:t>
            </a:fld>
            <a:endParaRPr lang="es-PE" dirty="0"/>
          </a:p>
        </p:txBody>
      </p:sp>
    </p:spTree>
    <p:extLst>
      <p:ext uri="{BB962C8B-B14F-4D97-AF65-F5344CB8AC3E}">
        <p14:creationId xmlns:p14="http://schemas.microsoft.com/office/powerpoint/2010/main" val="31919020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29</a:t>
            </a:fld>
            <a:endParaRPr lang="es-PE" dirty="0"/>
          </a:p>
        </p:txBody>
      </p:sp>
    </p:spTree>
    <p:extLst>
      <p:ext uri="{BB962C8B-B14F-4D97-AF65-F5344CB8AC3E}">
        <p14:creationId xmlns:p14="http://schemas.microsoft.com/office/powerpoint/2010/main" val="3817341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31</a:t>
            </a:fld>
            <a:endParaRPr lang="es-PE" dirty="0"/>
          </a:p>
        </p:txBody>
      </p:sp>
    </p:spTree>
    <p:extLst>
      <p:ext uri="{BB962C8B-B14F-4D97-AF65-F5344CB8AC3E}">
        <p14:creationId xmlns:p14="http://schemas.microsoft.com/office/powerpoint/2010/main" val="2258815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9</a:t>
            </a:fld>
            <a:endParaRPr lang="es-PE" dirty="0"/>
          </a:p>
        </p:txBody>
      </p:sp>
    </p:spTree>
    <p:extLst>
      <p:ext uri="{BB962C8B-B14F-4D97-AF65-F5344CB8AC3E}">
        <p14:creationId xmlns:p14="http://schemas.microsoft.com/office/powerpoint/2010/main" val="2300518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11</a:t>
            </a:fld>
            <a:endParaRPr lang="es-PE" dirty="0"/>
          </a:p>
        </p:txBody>
      </p:sp>
    </p:spTree>
    <p:extLst>
      <p:ext uri="{BB962C8B-B14F-4D97-AF65-F5344CB8AC3E}">
        <p14:creationId xmlns:p14="http://schemas.microsoft.com/office/powerpoint/2010/main" val="1596427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14</a:t>
            </a:fld>
            <a:endParaRPr lang="es-PE" dirty="0"/>
          </a:p>
        </p:txBody>
      </p:sp>
    </p:spTree>
    <p:extLst>
      <p:ext uri="{BB962C8B-B14F-4D97-AF65-F5344CB8AC3E}">
        <p14:creationId xmlns:p14="http://schemas.microsoft.com/office/powerpoint/2010/main" val="1431705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15</a:t>
            </a:fld>
            <a:endParaRPr lang="es-PE" dirty="0"/>
          </a:p>
        </p:txBody>
      </p:sp>
    </p:spTree>
    <p:extLst>
      <p:ext uri="{BB962C8B-B14F-4D97-AF65-F5344CB8AC3E}">
        <p14:creationId xmlns:p14="http://schemas.microsoft.com/office/powerpoint/2010/main" val="3475374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17</a:t>
            </a:fld>
            <a:endParaRPr lang="es-PE" dirty="0"/>
          </a:p>
        </p:txBody>
      </p:sp>
    </p:spTree>
    <p:extLst>
      <p:ext uri="{BB962C8B-B14F-4D97-AF65-F5344CB8AC3E}">
        <p14:creationId xmlns:p14="http://schemas.microsoft.com/office/powerpoint/2010/main" val="2938375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18</a:t>
            </a:fld>
            <a:endParaRPr lang="es-PE" dirty="0"/>
          </a:p>
        </p:txBody>
      </p:sp>
    </p:spTree>
    <p:extLst>
      <p:ext uri="{BB962C8B-B14F-4D97-AF65-F5344CB8AC3E}">
        <p14:creationId xmlns:p14="http://schemas.microsoft.com/office/powerpoint/2010/main" val="528953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20</a:t>
            </a:fld>
            <a:endParaRPr lang="es-PE" dirty="0"/>
          </a:p>
        </p:txBody>
      </p:sp>
    </p:spTree>
    <p:extLst>
      <p:ext uri="{BB962C8B-B14F-4D97-AF65-F5344CB8AC3E}">
        <p14:creationId xmlns:p14="http://schemas.microsoft.com/office/powerpoint/2010/main" val="1389826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21</a:t>
            </a:fld>
            <a:endParaRPr lang="es-PE" dirty="0"/>
          </a:p>
        </p:txBody>
      </p:sp>
    </p:spTree>
    <p:extLst>
      <p:ext uri="{BB962C8B-B14F-4D97-AF65-F5344CB8AC3E}">
        <p14:creationId xmlns:p14="http://schemas.microsoft.com/office/powerpoint/2010/main" val="3542051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Date Placeholder 6"/>
          <p:cNvSpPr>
            <a:spLocks noGrp="1"/>
          </p:cNvSpPr>
          <p:nvPr>
            <p:ph type="dt" sz="half" idx="10"/>
          </p:nvPr>
        </p:nvSpPr>
        <p:spPr/>
        <p:txBody>
          <a:bodyPr/>
          <a:lstStyle/>
          <a:p>
            <a:fld id="{216C5678-EE20-4FA5-88E2-6E0BD67A2E26}" type="datetime1">
              <a:rPr lang="en-US" smtClean="0"/>
              <a:t>11/16/2015</a:t>
            </a:fld>
            <a:endParaRPr lang="en-US" dirty="0"/>
          </a:p>
        </p:txBody>
      </p:sp>
      <p:sp>
        <p:nvSpPr>
          <p:cNvPr id="8" name="Slide Number Placeholder 7"/>
          <p:cNvSpPr>
            <a:spLocks noGrp="1"/>
          </p:cNvSpPr>
          <p:nvPr>
            <p:ph type="sldNum" sz="quarter" idx="11"/>
          </p:nvPr>
        </p:nvSpPr>
        <p:spPr/>
        <p:txBody>
          <a:bodyPr/>
          <a:lstStyle/>
          <a:p>
            <a:fld id="{BA9B540C-44DA-4F69-89C9-7C84606640D3}" type="slidenum">
              <a:rPr lang="en-US" smtClean="0"/>
              <a:pPr/>
              <a:t>‹Nº›</a:t>
            </a:fld>
            <a:endParaRPr lang="en-US" dirty="0"/>
          </a:p>
        </p:txBody>
      </p:sp>
      <p:sp>
        <p:nvSpPr>
          <p:cNvPr id="9" name="Footer Placeholder 8"/>
          <p:cNvSpPr>
            <a:spLocks noGrp="1"/>
          </p:cNvSpPr>
          <p:nvPr>
            <p:ph type="ftr" sz="quarter" idx="12"/>
          </p:nvPr>
        </p:nvSpPr>
        <p:spPr/>
        <p:txBody>
          <a:bodyPr/>
          <a:lstStyle/>
          <a:p>
            <a:r>
              <a:rPr lang="en-US" dirty="0" smtClean="0"/>
              <a:t>Footer Text</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EA051B39-B140-43FE-96DB-472A2B59CE7C}" type="datetime1">
              <a:rPr lang="en-US" smtClean="0"/>
              <a:t>11/16/2015</a:t>
            </a:fld>
            <a:endParaRPr lang="en-US" dirty="0"/>
          </a:p>
        </p:txBody>
      </p:sp>
      <p:sp>
        <p:nvSpPr>
          <p:cNvPr id="5" name="Footer Placeholder 4"/>
          <p:cNvSpPr>
            <a:spLocks noGrp="1"/>
          </p:cNvSpPr>
          <p:nvPr>
            <p:ph type="ftr" sz="quarter" idx="11"/>
          </p:nvPr>
        </p:nvSpPr>
        <p:spPr/>
        <p:txBody>
          <a:bodyPr/>
          <a:lstStyle/>
          <a:p>
            <a:r>
              <a:rPr lang="en-US" dirty="0"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DA600BB2-27C5-458B-ABCE-839C88CF47CE}" type="datetime1">
              <a:rPr lang="en-US" smtClean="0"/>
              <a:t>11/16/2015</a:t>
            </a:fld>
            <a:endParaRPr lang="en-US" dirty="0"/>
          </a:p>
        </p:txBody>
      </p:sp>
      <p:sp>
        <p:nvSpPr>
          <p:cNvPr id="5" name="Footer Placeholder 4"/>
          <p:cNvSpPr>
            <a:spLocks noGrp="1"/>
          </p:cNvSpPr>
          <p:nvPr>
            <p:ph type="ftr" sz="quarter" idx="11"/>
          </p:nvPr>
        </p:nvSpPr>
        <p:spPr/>
        <p:txBody>
          <a:bodyPr/>
          <a:lstStyle/>
          <a:p>
            <a:r>
              <a:rPr lang="en-US" dirty="0"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10"/>
          </p:nvPr>
        </p:nvSpPr>
        <p:spPr/>
        <p:txBody>
          <a:bodyPr/>
          <a:lstStyle/>
          <a:p>
            <a:fld id="{B11D738E-8962-435F-8C43-147B8DD7E819}" type="datetime1">
              <a:rPr lang="en-US" smtClean="0"/>
              <a:t>11/16/2015</a:t>
            </a:fld>
            <a:endParaRPr lang="en-US" dirty="0"/>
          </a:p>
        </p:txBody>
      </p:sp>
      <p:sp>
        <p:nvSpPr>
          <p:cNvPr id="5" name="Footer Placeholder 4"/>
          <p:cNvSpPr>
            <a:spLocks noGrp="1"/>
          </p:cNvSpPr>
          <p:nvPr>
            <p:ph type="ftr" sz="quarter" idx="11"/>
          </p:nvPr>
        </p:nvSpPr>
        <p:spPr/>
        <p:txBody>
          <a:bodyPr/>
          <a:lstStyle/>
          <a:p>
            <a:r>
              <a:rPr lang="en-US" dirty="0"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9CAEA93-55E7-4DA9-90C2-089A26EEFEC4}" type="datetime1">
              <a:rPr lang="en-US" smtClean="0"/>
              <a:t>11/16/2015</a:t>
            </a:fld>
            <a:endParaRPr lang="en-US" dirty="0"/>
          </a:p>
        </p:txBody>
      </p:sp>
      <p:sp>
        <p:nvSpPr>
          <p:cNvPr id="5" name="Footer Placeholder 4"/>
          <p:cNvSpPr>
            <a:spLocks noGrp="1"/>
          </p:cNvSpPr>
          <p:nvPr>
            <p:ph type="ftr" sz="quarter" idx="11"/>
          </p:nvPr>
        </p:nvSpPr>
        <p:spPr/>
        <p:txBody>
          <a:bodyPr/>
          <a:lstStyle/>
          <a:p>
            <a:r>
              <a:rPr lang="en-US" dirty="0"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5" name="Date Placeholder 4"/>
          <p:cNvSpPr>
            <a:spLocks noGrp="1"/>
          </p:cNvSpPr>
          <p:nvPr>
            <p:ph type="dt" sz="half" idx="10"/>
          </p:nvPr>
        </p:nvSpPr>
        <p:spPr/>
        <p:txBody>
          <a:bodyPr/>
          <a:lstStyle/>
          <a:p>
            <a:fld id="{E34CF3C7-6809-4F39-BD67-A75817BDDE0A}" type="datetime1">
              <a:rPr lang="en-US" smtClean="0"/>
              <a:t>11/16/2015</a:t>
            </a:fld>
            <a:endParaRPr lang="en-US" dirty="0"/>
          </a:p>
        </p:txBody>
      </p:sp>
      <p:sp>
        <p:nvSpPr>
          <p:cNvPr id="6" name="Footer Placeholder 5"/>
          <p:cNvSpPr>
            <a:spLocks noGrp="1"/>
          </p:cNvSpPr>
          <p:nvPr>
            <p:ph type="ftr" sz="quarter" idx="11"/>
          </p:nvPr>
        </p:nvSpPr>
        <p:spPr/>
        <p:txBody>
          <a:bodyPr/>
          <a:lstStyle/>
          <a:p>
            <a:r>
              <a:rPr lang="en-US" dirty="0" smtClean="0"/>
              <a:t>Footer Text</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dirty="0"/>
          </a:p>
        </p:txBody>
      </p:sp>
      <p:sp>
        <p:nvSpPr>
          <p:cNvPr id="9" name="Content Placeholder 8"/>
          <p:cNvSpPr>
            <a:spLocks noGrp="1"/>
          </p:cNvSpPr>
          <p:nvPr>
            <p:ph sz="quarter" idx="13"/>
          </p:nvPr>
        </p:nvSpPr>
        <p:spPr>
          <a:xfrm>
            <a:off x="365760" y="1600200"/>
            <a:ext cx="4041648" cy="452628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F7EAEB24-CE78-465C-A726-91D0868FA48F}" type="datetime1">
              <a:rPr lang="en-US" smtClean="0"/>
              <a:t>11/16/2015</a:t>
            </a:fld>
            <a:endParaRPr lang="en-US" dirty="0"/>
          </a:p>
        </p:txBody>
      </p:sp>
      <p:sp>
        <p:nvSpPr>
          <p:cNvPr id="8" name="Footer Placeholder 7"/>
          <p:cNvSpPr>
            <a:spLocks noGrp="1"/>
          </p:cNvSpPr>
          <p:nvPr>
            <p:ph type="ftr" sz="quarter" idx="11"/>
          </p:nvPr>
        </p:nvSpPr>
        <p:spPr/>
        <p:txBody>
          <a:bodyPr/>
          <a:lstStyle/>
          <a:p>
            <a:r>
              <a:rPr lang="en-US" dirty="0" smtClean="0"/>
              <a:t>Footer Text</a:t>
            </a:r>
            <a:endParaRPr lang="en-US" dirty="0"/>
          </a:p>
        </p:txBody>
      </p:sp>
      <p:sp>
        <p:nvSpPr>
          <p:cNvPr id="9" name="Slide Number Placeholder 8"/>
          <p:cNvSpPr>
            <a:spLocks noGrp="1"/>
          </p:cNvSpPr>
          <p:nvPr>
            <p:ph type="sldNum" sz="quarter" idx="12"/>
          </p:nvPr>
        </p:nvSpPr>
        <p:spPr/>
        <p:txBody>
          <a:bodyPr/>
          <a:lstStyle/>
          <a:p>
            <a:fld id="{BA9B540C-44DA-4F69-89C9-7C84606640D3}" type="slidenum">
              <a:rPr lang="en-US" smtClean="0"/>
              <a:pPr/>
              <a:t>‹Nº›</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0BAADF0-1749-4E8B-9691-B44A5F8C0895}" type="datetime1">
              <a:rPr lang="en-US" smtClean="0"/>
              <a:t>11/16/2015</a:t>
            </a:fld>
            <a:endParaRPr lang="en-US" dirty="0"/>
          </a:p>
        </p:txBody>
      </p:sp>
      <p:sp>
        <p:nvSpPr>
          <p:cNvPr id="4" name="Footer Placeholder 3"/>
          <p:cNvSpPr>
            <a:spLocks noGrp="1"/>
          </p:cNvSpPr>
          <p:nvPr>
            <p:ph type="ftr" sz="quarter" idx="11"/>
          </p:nvPr>
        </p:nvSpPr>
        <p:spPr/>
        <p:txBody>
          <a:bodyPr/>
          <a:lstStyle/>
          <a:p>
            <a:r>
              <a:rPr lang="en-US" dirty="0" smtClean="0"/>
              <a:t>Footer Text</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F628A-A867-4937-BBE5-207DB6F9C51A}" type="datetime1">
              <a:rPr lang="en-US" smtClean="0"/>
              <a:t>11/16/2015</a:t>
            </a:fld>
            <a:endParaRPr lang="en-US" dirty="0"/>
          </a:p>
        </p:txBody>
      </p:sp>
      <p:sp>
        <p:nvSpPr>
          <p:cNvPr id="3" name="Footer Placeholder 2"/>
          <p:cNvSpPr>
            <a:spLocks noGrp="1"/>
          </p:cNvSpPr>
          <p:nvPr>
            <p:ph type="ftr" sz="quarter" idx="11"/>
          </p:nvPr>
        </p:nvSpPr>
        <p:spPr/>
        <p:txBody>
          <a:bodyPr/>
          <a:lstStyle/>
          <a:p>
            <a:r>
              <a:rPr lang="en-US" dirty="0" smtClean="0"/>
              <a:t>Footer Text</a:t>
            </a:r>
            <a:endParaRPr lang="en-US"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18BBB94-68E6-4675-A946-F1C5994EDBD7}" type="datetime1">
              <a:rPr lang="en-US" smtClean="0"/>
              <a:t>11/16/2015</a:t>
            </a:fld>
            <a:endParaRPr lang="en-US" dirty="0"/>
          </a:p>
        </p:txBody>
      </p:sp>
      <p:sp>
        <p:nvSpPr>
          <p:cNvPr id="6" name="Footer Placeholder 5"/>
          <p:cNvSpPr>
            <a:spLocks noGrp="1"/>
          </p:cNvSpPr>
          <p:nvPr>
            <p:ph type="ftr" sz="quarter" idx="11"/>
          </p:nvPr>
        </p:nvSpPr>
        <p:spPr/>
        <p:txBody>
          <a:bodyPr/>
          <a:lstStyle/>
          <a:p>
            <a:r>
              <a:rPr lang="en-US" dirty="0" smtClean="0"/>
              <a:t>Footer Text</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C3B8377-21E3-4835-B75D-4E2847E2750F}" type="datetime1">
              <a:rPr lang="en-US" smtClean="0"/>
              <a:t>11/16/2015</a:t>
            </a:fld>
            <a:endParaRPr lang="en-US" dirty="0"/>
          </a:p>
        </p:txBody>
      </p:sp>
      <p:sp>
        <p:nvSpPr>
          <p:cNvPr id="6" name="Footer Placeholder 5"/>
          <p:cNvSpPr>
            <a:spLocks noGrp="1"/>
          </p:cNvSpPr>
          <p:nvPr>
            <p:ph type="ftr" sz="quarter" idx="11"/>
          </p:nvPr>
        </p:nvSpPr>
        <p:spPr/>
        <p:txBody>
          <a:bodyPr/>
          <a:lstStyle/>
          <a:p>
            <a:r>
              <a:rPr lang="en-US" dirty="0" smtClean="0"/>
              <a:t>Footer Text</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0C4986D-6BE9-4264-908F-02DB36FD8D6C}" type="datetime1">
              <a:rPr lang="en-US" smtClean="0"/>
              <a:t>11/16/2015</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dirty="0" smtClean="0"/>
              <a:t>Footer Text</a:t>
            </a:r>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‹Nº›</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slide" Target="slide24.xml"/><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 Target="slide17.xml"/></Relationships>
</file>

<file path=ppt/slides/_rels/slide15.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slide" Target="slide20.xml"/><Relationship Id="rId7" Type="http://schemas.openxmlformats.org/officeDocument/2006/relationships/slide" Target="slide14.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slide" Target="slide17.xml"/></Relationships>
</file>

<file path=ppt/slides/_rels/slide21.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slide" Target="slide14.xml"/><Relationship Id="rId5" Type="http://schemas.openxmlformats.org/officeDocument/2006/relationships/image" Target="../media/image6.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216C5678-EE20-4FA5-88E2-6E0BD67A2E26}" type="datetime1">
              <a:rPr lang="en-US" smtClean="0"/>
              <a:t>11/16/2015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a:t>
            </a:fld>
            <a:endParaRPr lang="en-US" dirty="0"/>
          </a:p>
        </p:txBody>
      </p:sp>
      <p:sp>
        <p:nvSpPr>
          <p:cNvPr id="9" name="2 Subtítulo"/>
          <p:cNvSpPr txBox="1">
            <a:spLocks/>
          </p:cNvSpPr>
          <p:nvPr/>
        </p:nvSpPr>
        <p:spPr>
          <a:xfrm>
            <a:off x="797" y="2412119"/>
            <a:ext cx="9144000" cy="159294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a:spcBef>
                <a:spcPts val="0"/>
              </a:spcBef>
            </a:pPr>
            <a:r>
              <a:rPr lang="es-PE" sz="7000" dirty="0" smtClean="0">
                <a:solidFill>
                  <a:schemeClr val="tx2"/>
                </a:solidFill>
                <a:effectLst>
                  <a:outerShdw blurRad="63500" dist="38100" dir="5400000" algn="t" rotWithShape="0">
                    <a:prstClr val="black">
                      <a:alpha val="25000"/>
                    </a:prstClr>
                  </a:outerShdw>
                </a:effectLst>
                <a:latin typeface="+mn-lt"/>
                <a:ea typeface="+mj-ea"/>
                <a:cs typeface="+mj-cs"/>
              </a:rPr>
              <a:t>UTP-GPS-ALARM</a:t>
            </a:r>
            <a:endParaRPr lang="es-PE" sz="7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2500" dirty="0">
                <a:solidFill>
                  <a:schemeClr val="tx2"/>
                </a:solidFill>
                <a:effectLst>
                  <a:outerShdw blurRad="63500" dist="38100" dir="5400000" algn="t" rotWithShape="0">
                    <a:prstClr val="black">
                      <a:alpha val="25000"/>
                    </a:prstClr>
                  </a:outerShdw>
                </a:effectLst>
                <a:latin typeface="+mn-lt"/>
                <a:ea typeface="+mj-ea"/>
                <a:cs typeface="+mj-cs"/>
              </a:rPr>
              <a:t>(Alarma por localización)</a:t>
            </a:r>
            <a:endParaRPr lang="es-PE" sz="25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11"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9774981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4</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ENTRADAS Y SALIDAS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11/16/2015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10</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1117332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11</a:t>
            </a:fld>
            <a:endParaRPr lang="en-US" dirty="0"/>
          </a:p>
        </p:txBody>
      </p:sp>
      <p:sp>
        <p:nvSpPr>
          <p:cNvPr id="3" name="Flecha a la derecha con bandas 2"/>
          <p:cNvSpPr/>
          <p:nvPr/>
        </p:nvSpPr>
        <p:spPr>
          <a:xfrm>
            <a:off x="107504" y="2564904"/>
            <a:ext cx="3019535" cy="2664296"/>
          </a:xfrm>
          <a:prstGeom prst="stripedRightArrow">
            <a:avLst>
              <a:gd name="adj1" fmla="val 62672"/>
              <a:gd name="adj2" fmla="val 49942"/>
            </a:avLst>
          </a:prstGeom>
          <a:solidFill>
            <a:schemeClr val="tx2"/>
          </a:solidFill>
          <a:effectLst>
            <a:outerShdw blurRad="50800" dist="38100" dir="18900000" algn="bl" rotWithShape="0">
              <a:prstClr val="black">
                <a:alpha val="40000"/>
              </a:prstClr>
            </a:outerShdw>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r>
              <a:rPr lang="es-ES" sz="1600" b="1" u="sng" dirty="0" smtClean="0">
                <a:effectLst>
                  <a:outerShdw blurRad="38100" dist="38100" dir="2700000" algn="tl">
                    <a:srgbClr val="000000">
                      <a:alpha val="43137"/>
                    </a:srgbClr>
                  </a:outerShdw>
                </a:effectLst>
              </a:rPr>
              <a:t>Entradas:</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Lista de Actividades de QA de Producto</a:t>
            </a:r>
            <a:endParaRPr lang="es-PE" sz="1600" b="1" dirty="0">
              <a:effectLst>
                <a:outerShdw blurRad="38100" dist="38100" dir="2700000" algn="tl">
                  <a:srgbClr val="000000">
                    <a:alpha val="43137"/>
                  </a:srgbClr>
                </a:outerShdw>
              </a:effectLst>
            </a:endParaRPr>
          </a:p>
        </p:txBody>
      </p:sp>
      <p:sp>
        <p:nvSpPr>
          <p:cNvPr id="7" name="Flecha a la derecha con bandas 6"/>
          <p:cNvSpPr/>
          <p:nvPr/>
        </p:nvSpPr>
        <p:spPr>
          <a:xfrm>
            <a:off x="5713194" y="2564904"/>
            <a:ext cx="3302766" cy="2664296"/>
          </a:xfrm>
          <a:prstGeom prst="stripedRightArrow">
            <a:avLst>
              <a:gd name="adj1" fmla="val 59504"/>
              <a:gd name="adj2" fmla="val 52054"/>
            </a:avLst>
          </a:prstGeom>
          <a:solidFill>
            <a:schemeClr val="tx2"/>
          </a:solidFill>
          <a:effectLst>
            <a:outerShdw blurRad="50800" dist="38100" dir="18900000" algn="bl" rotWithShape="0">
              <a:prstClr val="black">
                <a:alpha val="40000"/>
              </a:prstClr>
            </a:outerShdw>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r>
              <a:rPr lang="es-ES" sz="1600" b="1" u="sng" dirty="0" smtClean="0">
                <a:effectLst>
                  <a:outerShdw blurRad="38100" dist="38100" dir="2700000" algn="tl">
                    <a:srgbClr val="000000">
                      <a:alpha val="43137"/>
                    </a:srgbClr>
                  </a:outerShdw>
                </a:effectLst>
              </a:rPr>
              <a:t>Salidas:</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Registro de las revisiones realizadas.</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Consolidado de No Conformidades</a:t>
            </a:r>
            <a:endParaRPr lang="es-PE" sz="1600" b="1" dirty="0">
              <a:effectLst>
                <a:outerShdw blurRad="38100" dist="38100" dir="2700000" algn="tl">
                  <a:srgbClr val="000000">
                    <a:alpha val="43137"/>
                  </a:srgbClr>
                </a:outerShdw>
              </a:effectLst>
            </a:endParaRPr>
          </a:p>
        </p:txBody>
      </p:sp>
      <p:sp>
        <p:nvSpPr>
          <p:cNvPr id="4" name="Rectángulo redondeado 3"/>
          <p:cNvSpPr/>
          <p:nvPr/>
        </p:nvSpPr>
        <p:spPr>
          <a:xfrm>
            <a:off x="3203848" y="2960948"/>
            <a:ext cx="2376264" cy="1872208"/>
          </a:xfrm>
          <a:prstGeom prst="roundRect">
            <a:avLst/>
          </a:prstGeom>
          <a:scene3d>
            <a:camera prst="orthographicFront"/>
            <a:lightRig rig="threePt" dir="t"/>
          </a:scene3d>
          <a:sp3d>
            <a:bevelT w="165100" prst="coolSlant"/>
          </a:sp3d>
        </p:spPr>
        <p:style>
          <a:lnRef idx="1">
            <a:schemeClr val="dk1"/>
          </a:lnRef>
          <a:fillRef idx="2">
            <a:schemeClr val="dk1"/>
          </a:fillRef>
          <a:effectRef idx="1">
            <a:schemeClr val="dk1"/>
          </a:effectRef>
          <a:fontRef idx="minor">
            <a:schemeClr val="dk1"/>
          </a:fontRef>
        </p:style>
        <p:txBody>
          <a:bodyPr rtlCol="0" anchor="ctr"/>
          <a:lstStyle/>
          <a:p>
            <a:pPr algn="ctr"/>
            <a:r>
              <a:rPr lang="es-ES" sz="2200" b="1" dirty="0" smtClean="0">
                <a:effectLst>
                  <a:outerShdw blurRad="38100" dist="38100" dir="2700000" algn="tl">
                    <a:srgbClr val="000000">
                      <a:alpha val="43137"/>
                    </a:srgbClr>
                  </a:outerShdw>
                </a:effectLst>
              </a:rPr>
              <a:t>Proceso de Aseguramiento de la calidad</a:t>
            </a:r>
            <a:endParaRPr lang="es-PE" sz="2200" b="1" dirty="0">
              <a:effectLst>
                <a:outerShdw blurRad="38100" dist="38100" dir="2700000" algn="tl">
                  <a:srgbClr val="000000">
                    <a:alpha val="43137"/>
                  </a:srgbClr>
                </a:outerShdw>
              </a:effectLst>
            </a:endParaRPr>
          </a:p>
        </p:txBody>
      </p:sp>
      <p:sp>
        <p:nvSpPr>
          <p:cNvPr id="9" name="1 Título"/>
          <p:cNvSpPr>
            <a:spLocks noGrp="1"/>
          </p:cNvSpPr>
          <p:nvPr>
            <p:ph type="ctrTitle"/>
          </p:nvPr>
        </p:nvSpPr>
        <p:spPr>
          <a:xfrm>
            <a:off x="251520" y="177553"/>
            <a:ext cx="8640960" cy="1595263"/>
          </a:xfrm>
        </p:spPr>
        <p:txBody>
          <a:bodyPr/>
          <a:lstStyle/>
          <a:p>
            <a:r>
              <a:rPr lang="es-PE" sz="4800" u="sng" dirty="0" smtClean="0"/>
              <a:t>ENTRADAS Y SALIDAS</a:t>
            </a:r>
            <a:br>
              <a:rPr lang="es-PE" sz="4800" u="sng" dirty="0" smtClean="0"/>
            </a:br>
            <a:r>
              <a:rPr lang="es-PE" sz="4800" u="sng" dirty="0" smtClean="0"/>
              <a:t> DEL PROCESO</a:t>
            </a:r>
            <a:endParaRPr lang="es-PE" sz="4800" u="sng" dirty="0"/>
          </a:p>
        </p:txBody>
      </p:sp>
      <p:sp>
        <p:nvSpPr>
          <p:cNvPr id="10"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sp>
        <p:nvSpPr>
          <p:cNvPr id="11"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11/16/2015</a:t>
            </a:fld>
            <a:endParaRPr lang="en-US" dirty="0"/>
          </a:p>
        </p:txBody>
      </p:sp>
    </p:spTree>
    <p:extLst>
      <p:ext uri="{BB962C8B-B14F-4D97-AF65-F5344CB8AC3E}">
        <p14:creationId xmlns:p14="http://schemas.microsoft.com/office/powerpoint/2010/main" val="209183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PROCESO DE GESTIÓN DE PROYECTOS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11/16/2015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12</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6617545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5.1</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SUBPROCESOS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11/16/2015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13</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118222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14</a:t>
            </a:fld>
            <a:endParaRPr lang="en-US" dirty="0"/>
          </a:p>
        </p:txBody>
      </p:sp>
      <p:grpSp>
        <p:nvGrpSpPr>
          <p:cNvPr id="10" name="Grupo 9"/>
          <p:cNvGrpSpPr/>
          <p:nvPr/>
        </p:nvGrpSpPr>
        <p:grpSpPr>
          <a:xfrm>
            <a:off x="22834" y="2134970"/>
            <a:ext cx="9044877" cy="4387360"/>
            <a:chOff x="176926" y="1907655"/>
            <a:chExt cx="11274178" cy="4387360"/>
          </a:xfrm>
        </p:grpSpPr>
        <p:grpSp>
          <p:nvGrpSpPr>
            <p:cNvPr id="11" name="Group 89"/>
            <p:cNvGrpSpPr>
              <a:grpSpLocks/>
            </p:cNvGrpSpPr>
            <p:nvPr/>
          </p:nvGrpSpPr>
          <p:grpSpPr bwMode="auto">
            <a:xfrm>
              <a:off x="7295007" y="1937856"/>
              <a:ext cx="1873460" cy="2335374"/>
              <a:chOff x="2216" y="1399"/>
              <a:chExt cx="751" cy="839"/>
            </a:xfrm>
          </p:grpSpPr>
          <p:sp>
            <p:nvSpPr>
              <p:cNvPr id="38" name="Rectangle 70"/>
              <p:cNvSpPr>
                <a:spLocks noChangeArrowheads="1"/>
              </p:cNvSpPr>
              <p:nvPr/>
            </p:nvSpPr>
            <p:spPr bwMode="auto">
              <a:xfrm>
                <a:off x="2216" y="1556"/>
                <a:ext cx="751" cy="413"/>
              </a:xfrm>
              <a:prstGeom prst="rect">
                <a:avLst/>
              </a:prstGeom>
              <a:solidFill>
                <a:schemeClr val="tx1">
                  <a:lumMod val="65000"/>
                  <a:lumOff val="3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hlinkClick r:id="rId3" action="ppaction://hlinksldjump"/>
                  </a:rPr>
                  <a:t>ELABORACIÓN DE INFORME DE RESULTADOS QA</a:t>
                </a:r>
                <a:endParaRPr lang="es-ES" altLang="es-PE" sz="1300" b="1" dirty="0"/>
              </a:p>
            </p:txBody>
          </p:sp>
          <p:sp>
            <p:nvSpPr>
              <p:cNvPr id="39" name="Rectangle 71"/>
              <p:cNvSpPr>
                <a:spLocks noChangeArrowheads="1"/>
              </p:cNvSpPr>
              <p:nvPr/>
            </p:nvSpPr>
            <p:spPr bwMode="auto">
              <a:xfrm>
                <a:off x="2216" y="1399"/>
                <a:ext cx="751"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(3) </a:t>
                </a:r>
                <a:r>
                  <a:rPr lang="es-PE" altLang="es-PE" sz="1200" b="1" dirty="0" smtClean="0">
                    <a:solidFill>
                      <a:schemeClr val="bg1"/>
                    </a:solidFill>
                    <a:latin typeface="Arial" panose="020B0604020202020204" pitchFamily="34" charset="0"/>
                  </a:rPr>
                  <a:t>Analista de Calidad</a:t>
                </a:r>
                <a:endParaRPr lang="es-ES" altLang="es-PE" sz="1200" b="1" dirty="0">
                  <a:solidFill>
                    <a:schemeClr val="bg1"/>
                  </a:solidFill>
                  <a:latin typeface="Arial" panose="020B0604020202020204" pitchFamily="34" charset="0"/>
                </a:endParaRPr>
              </a:p>
            </p:txBody>
          </p:sp>
          <p:sp>
            <p:nvSpPr>
              <p:cNvPr id="40" name="Rectangle 72"/>
              <p:cNvSpPr>
                <a:spLocks noChangeArrowheads="1"/>
              </p:cNvSpPr>
              <p:nvPr/>
            </p:nvSpPr>
            <p:spPr bwMode="auto">
              <a:xfrm>
                <a:off x="2216" y="1969"/>
                <a:ext cx="751" cy="26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93663" algn="ctr"/>
                <a:r>
                  <a:rPr lang="es-ES" altLang="es-PE" sz="1200" b="1" dirty="0" smtClean="0">
                    <a:solidFill>
                      <a:schemeClr val="bg1"/>
                    </a:solidFill>
                    <a:latin typeface="Arial" panose="020B0604020202020204" pitchFamily="34" charset="0"/>
                  </a:rPr>
                  <a:t>Herramienta Gestión QA-Producto</a:t>
                </a:r>
                <a:endParaRPr lang="es-PE" altLang="es-PE" sz="1200" b="1" dirty="0">
                  <a:solidFill>
                    <a:schemeClr val="bg1"/>
                  </a:solidFill>
                  <a:latin typeface="Arial" panose="020B0604020202020204" pitchFamily="34" charset="0"/>
                </a:endParaRPr>
              </a:p>
            </p:txBody>
          </p:sp>
        </p:grpSp>
        <p:cxnSp>
          <p:nvCxnSpPr>
            <p:cNvPr id="12" name="AutoShape 103"/>
            <p:cNvCxnSpPr>
              <a:cxnSpLocks noChangeShapeType="1"/>
              <a:stCxn id="31" idx="3"/>
              <a:endCxn id="42" idx="1"/>
            </p:cNvCxnSpPr>
            <p:nvPr/>
          </p:nvCxnSpPr>
          <p:spPr bwMode="auto">
            <a:xfrm flipV="1">
              <a:off x="1311144" y="2945815"/>
              <a:ext cx="407415" cy="454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2908269" y="1907655"/>
              <a:ext cx="1861908" cy="2364083"/>
              <a:chOff x="647" y="1398"/>
              <a:chExt cx="745" cy="831"/>
            </a:xfrm>
          </p:grpSpPr>
          <p:sp>
            <p:nvSpPr>
              <p:cNvPr id="35" name="Rectangle 125"/>
              <p:cNvSpPr>
                <a:spLocks noChangeArrowheads="1"/>
              </p:cNvSpPr>
              <p:nvPr/>
            </p:nvSpPr>
            <p:spPr bwMode="auto">
              <a:xfrm>
                <a:off x="647" y="1561"/>
                <a:ext cx="745" cy="407"/>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300" b="1" dirty="0" smtClean="0"/>
                  <a:t>Planificación de Actividades de QA</a:t>
                </a:r>
                <a:endParaRPr lang="es-ES" altLang="es-PE" sz="1300" b="1" dirty="0"/>
              </a:p>
            </p:txBody>
          </p:sp>
          <p:sp>
            <p:nvSpPr>
              <p:cNvPr id="36" name="Rectangle 126"/>
              <p:cNvSpPr>
                <a:spLocks noChangeArrowheads="1"/>
              </p:cNvSpPr>
              <p:nvPr/>
            </p:nvSpPr>
            <p:spPr bwMode="auto">
              <a:xfrm>
                <a:off x="647" y="1398"/>
                <a:ext cx="745"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(1) </a:t>
                </a:r>
                <a:r>
                  <a:rPr lang="es-PE" altLang="es-PE" sz="1200" b="1" dirty="0" smtClean="0">
                    <a:solidFill>
                      <a:schemeClr val="bg1"/>
                    </a:solidFill>
                    <a:latin typeface="Arial" panose="020B0604020202020204" pitchFamily="34" charset="0"/>
                  </a:rPr>
                  <a:t>Analista de Calidad</a:t>
                </a:r>
                <a:endParaRPr lang="es-ES" altLang="es-PE" sz="12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647" y="1968"/>
                <a:ext cx="745" cy="261"/>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93663" algn="ctr"/>
                <a:r>
                  <a:rPr lang="es-ES" altLang="es-PE" sz="1200" b="1" dirty="0" smtClean="0">
                    <a:solidFill>
                      <a:schemeClr val="bg1"/>
                    </a:solidFill>
                    <a:latin typeface="Arial" panose="020B0604020202020204" pitchFamily="34" charset="0"/>
                  </a:rPr>
                  <a:t>Herramienta Gestión de Producto</a:t>
                </a:r>
                <a:endParaRPr lang="es-PE" altLang="es-PE" sz="1200" b="1" dirty="0">
                  <a:solidFill>
                    <a:schemeClr val="bg1"/>
                  </a:solidFill>
                  <a:latin typeface="Arial" panose="020B0604020202020204" pitchFamily="34" charset="0"/>
                </a:endParaRPr>
              </a:p>
            </p:txBody>
          </p:sp>
        </p:grpSp>
        <p:cxnSp>
          <p:nvCxnSpPr>
            <p:cNvPr id="14" name="AutoShape 131"/>
            <p:cNvCxnSpPr>
              <a:cxnSpLocks noChangeShapeType="1"/>
              <a:stCxn id="35" idx="3"/>
              <a:endCxn id="32" idx="1"/>
            </p:cNvCxnSpPr>
            <p:nvPr/>
          </p:nvCxnSpPr>
          <p:spPr bwMode="auto">
            <a:xfrm flipV="1">
              <a:off x="4770177" y="2949666"/>
              <a:ext cx="287996" cy="632"/>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42" idx="3"/>
              <a:endCxn id="35" idx="1"/>
            </p:cNvCxnSpPr>
            <p:nvPr/>
          </p:nvCxnSpPr>
          <p:spPr bwMode="auto">
            <a:xfrm>
              <a:off x="2573772" y="2945815"/>
              <a:ext cx="334498" cy="4482"/>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5058173" y="1937856"/>
              <a:ext cx="1956122" cy="2335374"/>
              <a:chOff x="2204" y="1399"/>
              <a:chExt cx="723" cy="839"/>
            </a:xfrm>
          </p:grpSpPr>
          <p:sp>
            <p:nvSpPr>
              <p:cNvPr id="32" name="Rectangle 161"/>
              <p:cNvSpPr>
                <a:spLocks noChangeArrowheads="1"/>
              </p:cNvSpPr>
              <p:nvPr/>
            </p:nvSpPr>
            <p:spPr bwMode="auto">
              <a:xfrm>
                <a:off x="2204" y="1556"/>
                <a:ext cx="723" cy="413"/>
              </a:xfrm>
              <a:prstGeom prst="rect">
                <a:avLst/>
              </a:prstGeom>
              <a:solidFill>
                <a:schemeClr val="tx1">
                  <a:lumMod val="65000"/>
                  <a:lumOff val="3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hlinkClick r:id="rId4" action="ppaction://hlinksldjump"/>
                  </a:rPr>
                  <a:t>EJECUCIÓN</a:t>
                </a:r>
                <a:r>
                  <a:rPr lang="es-PE" altLang="es-PE" sz="1300" b="1" dirty="0">
                    <a:hlinkClick r:id="rId4" action="ppaction://hlinksldjump"/>
                  </a:rPr>
                  <a:t> </a:t>
                </a:r>
                <a:r>
                  <a:rPr lang="es-PE" altLang="es-PE" sz="1300" b="1" dirty="0" smtClean="0">
                    <a:hlinkClick r:id="rId4" action="ppaction://hlinksldjump"/>
                  </a:rPr>
                  <a:t>DE PLAN DE QA</a:t>
                </a:r>
                <a:endParaRPr lang="es-ES" altLang="es-PE" sz="1300" b="1" dirty="0"/>
              </a:p>
            </p:txBody>
          </p:sp>
          <p:sp>
            <p:nvSpPr>
              <p:cNvPr id="33" name="Rectangle 162"/>
              <p:cNvSpPr>
                <a:spLocks noChangeArrowheads="1"/>
              </p:cNvSpPr>
              <p:nvPr/>
            </p:nvSpPr>
            <p:spPr bwMode="auto">
              <a:xfrm>
                <a:off x="2204" y="1399"/>
                <a:ext cx="723"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a:solidFill>
                      <a:schemeClr val="bg1"/>
                    </a:solidFill>
                  </a:rPr>
                  <a:t>(2) </a:t>
                </a:r>
                <a:r>
                  <a:rPr lang="es-PE" altLang="es-PE" sz="1200" b="1" dirty="0" smtClean="0">
                    <a:solidFill>
                      <a:schemeClr val="bg1"/>
                    </a:solidFill>
                  </a:rPr>
                  <a:t> Analista de Calidad</a:t>
                </a:r>
                <a:endParaRPr lang="es-ES" altLang="es-PE" sz="1200" b="1" dirty="0">
                  <a:solidFill>
                    <a:schemeClr val="bg1"/>
                  </a:solidFill>
                </a:endParaRPr>
              </a:p>
            </p:txBody>
          </p:sp>
          <p:sp>
            <p:nvSpPr>
              <p:cNvPr id="34" name="Rectangle 163"/>
              <p:cNvSpPr>
                <a:spLocks noChangeArrowheads="1"/>
              </p:cNvSpPr>
              <p:nvPr/>
            </p:nvSpPr>
            <p:spPr bwMode="auto">
              <a:xfrm>
                <a:off x="2204" y="1969"/>
                <a:ext cx="723" cy="26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93663" algn="ctr"/>
                <a:r>
                  <a:rPr lang="es-ES" altLang="es-PE" sz="1200" b="1" dirty="0">
                    <a:solidFill>
                      <a:schemeClr val="bg1"/>
                    </a:solidFill>
                    <a:latin typeface="Arial" panose="020B0604020202020204" pitchFamily="34" charset="0"/>
                  </a:rPr>
                  <a:t>Herramienta Gestión QA-Producto</a:t>
                </a:r>
                <a:endParaRPr lang="es-PE" altLang="es-PE" sz="1200" b="1" dirty="0">
                  <a:solidFill>
                    <a:schemeClr val="bg1"/>
                  </a:solidFill>
                  <a:latin typeface="Arial" panose="020B0604020202020204" pitchFamily="34" charset="0"/>
                </a:endParaRPr>
              </a:p>
            </p:txBody>
          </p:sp>
        </p:grpSp>
        <p:cxnSp>
          <p:nvCxnSpPr>
            <p:cNvPr id="17" name="AutoShape 166"/>
            <p:cNvCxnSpPr>
              <a:cxnSpLocks noChangeShapeType="1"/>
              <a:stCxn id="32" idx="3"/>
              <a:endCxn id="38" idx="1"/>
            </p:cNvCxnSpPr>
            <p:nvPr/>
          </p:nvCxnSpPr>
          <p:spPr bwMode="auto">
            <a:xfrm>
              <a:off x="7014295" y="2949666"/>
              <a:ext cx="280712" cy="0"/>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8" name="AutoShape 197"/>
            <p:cNvCxnSpPr>
              <a:cxnSpLocks noChangeShapeType="1"/>
              <a:stCxn id="40" idx="2"/>
              <a:endCxn id="26" idx="1"/>
            </p:cNvCxnSpPr>
            <p:nvPr/>
          </p:nvCxnSpPr>
          <p:spPr bwMode="auto">
            <a:xfrm rot="16200000" flipH="1">
              <a:off x="7892266" y="4612702"/>
              <a:ext cx="955958" cy="277016"/>
            </a:xfrm>
            <a:prstGeom prst="bentConnector2">
              <a:avLst/>
            </a:prstGeom>
            <a:noFill/>
            <a:ln w="38100">
              <a:solidFill>
                <a:schemeClr val="tx2"/>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201"/>
            <p:cNvCxnSpPr>
              <a:cxnSpLocks noChangeShapeType="1"/>
              <a:stCxn id="26" idx="3"/>
              <a:endCxn id="41" idx="1"/>
            </p:cNvCxnSpPr>
            <p:nvPr/>
          </p:nvCxnSpPr>
          <p:spPr bwMode="auto">
            <a:xfrm flipV="1">
              <a:off x="9783430" y="5225935"/>
              <a:ext cx="361955" cy="3254"/>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176926" y="2553613"/>
              <a:ext cx="1346339" cy="1132043"/>
              <a:chOff x="689629" y="2997679"/>
              <a:chExt cx="1346339" cy="1132043"/>
            </a:xfrm>
          </p:grpSpPr>
          <p:sp>
            <p:nvSpPr>
              <p:cNvPr id="30" name="Rectangle 109"/>
              <p:cNvSpPr>
                <a:spLocks noChangeArrowheads="1"/>
              </p:cNvSpPr>
              <p:nvPr/>
            </p:nvSpPr>
            <p:spPr bwMode="auto">
              <a:xfrm>
                <a:off x="689629" y="3791168"/>
                <a:ext cx="134633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ANALISTA DE CALIDAD</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5"/>
              <a:stretch>
                <a:fillRect/>
              </a:stretch>
            </p:blipFill>
            <p:spPr>
              <a:xfrm>
                <a:off x="901752" y="2997679"/>
                <a:ext cx="922095" cy="793489"/>
              </a:xfrm>
              <a:prstGeom prst="rect">
                <a:avLst/>
              </a:prstGeom>
            </p:spPr>
          </p:pic>
        </p:grpSp>
        <p:sp>
          <p:nvSpPr>
            <p:cNvPr id="29" name="Rectangle 200"/>
            <p:cNvSpPr>
              <a:spLocks noChangeArrowheads="1"/>
            </p:cNvSpPr>
            <p:nvPr/>
          </p:nvSpPr>
          <p:spPr bwMode="auto">
            <a:xfrm>
              <a:off x="9927293" y="5699917"/>
              <a:ext cx="15238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JEFE DE PROYECTO</a:t>
              </a:r>
              <a:endParaRPr lang="es-ES" altLang="es-PE" sz="1000" b="1" dirty="0">
                <a:latin typeface="Arial Black" panose="020B0A04020102020204" pitchFamily="34" charset="0"/>
              </a:endParaRPr>
            </a:p>
          </p:txBody>
        </p:sp>
        <p:grpSp>
          <p:nvGrpSpPr>
            <p:cNvPr id="22" name="Grupo 21"/>
            <p:cNvGrpSpPr/>
            <p:nvPr/>
          </p:nvGrpSpPr>
          <p:grpSpPr>
            <a:xfrm>
              <a:off x="8180983" y="4717874"/>
              <a:ext cx="1943375" cy="1577141"/>
              <a:chOff x="5652897" y="4838868"/>
              <a:chExt cx="1943375" cy="1577141"/>
            </a:xfrm>
          </p:grpSpPr>
          <p:pic>
            <p:nvPicPr>
              <p:cNvPr id="26" name="Picture 6" descr="http://static.freepik.com/free-photo/database-add_318-11186.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tretch/>
            </p:blipFill>
            <p:spPr bwMode="auto">
              <a:xfrm>
                <a:off x="5980666" y="4838868"/>
                <a:ext cx="1274677" cy="10226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7" name="Rectangle 195"/>
              <p:cNvSpPr>
                <a:spLocks noChangeArrowheads="1"/>
              </p:cNvSpPr>
              <p:nvPr/>
            </p:nvSpPr>
            <p:spPr bwMode="auto">
              <a:xfrm>
                <a:off x="5652897" y="5954344"/>
                <a:ext cx="19433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REGISTRO DE REVISIONES REALIZADAS</a:t>
                </a:r>
                <a:endParaRPr lang="es-ES" altLang="es-PE" sz="1000" b="1" dirty="0">
                  <a:latin typeface="Arial Black" panose="020B0A04020102020204" pitchFamily="34" charset="0"/>
                </a:endParaRPr>
              </a:p>
            </p:txBody>
          </p:sp>
        </p:grpSp>
        <p:sp>
          <p:nvSpPr>
            <p:cNvPr id="25" name="Rectangle 204"/>
            <p:cNvSpPr>
              <a:spLocks noChangeArrowheads="1"/>
            </p:cNvSpPr>
            <p:nvPr/>
          </p:nvSpPr>
          <p:spPr bwMode="auto">
            <a:xfrm>
              <a:off x="1402498" y="3344698"/>
              <a:ext cx="1458975"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ACTIVIDADES</a:t>
              </a:r>
              <a:r>
                <a:rPr lang="es-ES" altLang="es-PE" sz="1000" b="1" dirty="0" smtClean="0">
                  <a:latin typeface="Arial Black" panose="020B0A04020102020204" pitchFamily="34" charset="0"/>
                </a:rPr>
                <a:t>DE QA</a:t>
              </a:r>
              <a:endParaRPr lang="es-ES" altLang="es-PE" sz="1000" b="1" dirty="0">
                <a:latin typeface="Arial Black" panose="020B0A04020102020204" pitchFamily="34" charset="0"/>
              </a:endParaRPr>
            </a:p>
          </p:txBody>
        </p:sp>
      </p:grpSp>
      <p:sp>
        <p:nvSpPr>
          <p:cNvPr id="57" name="1 Título"/>
          <p:cNvSpPr>
            <a:spLocks noGrp="1"/>
          </p:cNvSpPr>
          <p:nvPr>
            <p:ph type="ctrTitle"/>
          </p:nvPr>
        </p:nvSpPr>
        <p:spPr>
          <a:xfrm>
            <a:off x="0" y="177553"/>
            <a:ext cx="9144000" cy="1852087"/>
          </a:xfrm>
        </p:spPr>
        <p:txBody>
          <a:bodyPr/>
          <a:lstStyle/>
          <a:p>
            <a:r>
              <a:rPr lang="es-PE" sz="4400" u="sng" dirty="0" smtClean="0"/>
              <a:t>SUBPROCESOS DEL PROCESO DE ASEGURAMIENTO DE LA CALIDAD</a:t>
            </a:r>
            <a:endParaRPr lang="es-PE" sz="4400" u="sng" dirty="0"/>
          </a:p>
        </p:txBody>
      </p:sp>
      <p:sp>
        <p:nvSpPr>
          <p:cNvPr id="62"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pic>
        <p:nvPicPr>
          <p:cNvPr id="41" name="Imagen 40"/>
          <p:cNvPicPr>
            <a:picLocks noChangeAspect="1"/>
          </p:cNvPicPr>
          <p:nvPr/>
        </p:nvPicPr>
        <p:blipFill>
          <a:blip r:embed="rId5"/>
          <a:stretch>
            <a:fillRect/>
          </a:stretch>
        </p:blipFill>
        <p:spPr>
          <a:xfrm>
            <a:off x="8020179" y="4979268"/>
            <a:ext cx="883781" cy="947964"/>
          </a:xfrm>
          <a:prstGeom prst="rect">
            <a:avLst/>
          </a:prstGeom>
        </p:spPr>
      </p:pic>
      <p:pic>
        <p:nvPicPr>
          <p:cNvPr id="42" name="Picture 6" descr="http://static.freepik.com/free-photo/database-add_318-11186.jpg"/>
          <p:cNvPicPr>
            <a:picLocks noChangeAspect="1" noChangeArrowheads="1"/>
          </p:cNvPicPr>
          <p:nvPr/>
        </p:nvPicPr>
        <p:blipFill rotWithShape="1">
          <a:blip r:embed="rId7" cstate="print">
            <a:extLst>
              <a:ext uri="{28A0092B-C50C-407E-A947-70E740481C1C}">
                <a14:useLocalDpi xmlns:a14="http://schemas.microsoft.com/office/drawing/2010/main" val="0"/>
              </a:ext>
            </a:extLst>
          </a:blip>
          <a:stretch/>
        </p:blipFill>
        <p:spPr bwMode="auto">
          <a:xfrm>
            <a:off x="1259632" y="2830076"/>
            <a:ext cx="686107" cy="6861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63862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15</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4101222787"/>
              </p:ext>
            </p:extLst>
          </p:nvPr>
        </p:nvGraphicFramePr>
        <p:xfrm>
          <a:off x="179512" y="473168"/>
          <a:ext cx="8821002" cy="4828040"/>
        </p:xfrm>
        <a:graphic>
          <a:graphicData uri="http://schemas.openxmlformats.org/drawingml/2006/table">
            <a:tbl>
              <a:tblPr firstRow="1" bandRow="1">
                <a:tableStyleId>{073A0DAA-6AF3-43AB-8588-CEC1D06C72B9}</a:tableStyleId>
              </a:tblPr>
              <a:tblGrid>
                <a:gridCol w="208280">
                  <a:extLst>
                    <a:ext uri="{9D8B030D-6E8A-4147-A177-3AD203B41FA5}">
                      <a16:colId xmlns:a16="http://schemas.microsoft.com/office/drawing/2014/main" val="20000"/>
                    </a:ext>
                  </a:extLst>
                </a:gridCol>
                <a:gridCol w="976108">
                  <a:extLst>
                    <a:ext uri="{9D8B030D-6E8A-4147-A177-3AD203B41FA5}">
                      <a16:colId xmlns:a16="http://schemas.microsoft.com/office/drawing/2014/main" val="20001"/>
                    </a:ext>
                  </a:extLst>
                </a:gridCol>
                <a:gridCol w="1119868">
                  <a:extLst>
                    <a:ext uri="{9D8B030D-6E8A-4147-A177-3AD203B41FA5}">
                      <a16:colId xmlns:a16="http://schemas.microsoft.com/office/drawing/2014/main" val="20002"/>
                    </a:ext>
                  </a:extLst>
                </a:gridCol>
                <a:gridCol w="3888432">
                  <a:extLst>
                    <a:ext uri="{9D8B030D-6E8A-4147-A177-3AD203B41FA5}">
                      <a16:colId xmlns:a16="http://schemas.microsoft.com/office/drawing/2014/main" val="20003"/>
                    </a:ext>
                  </a:extLst>
                </a:gridCol>
                <a:gridCol w="1368152">
                  <a:extLst>
                    <a:ext uri="{9D8B030D-6E8A-4147-A177-3AD203B41FA5}">
                      <a16:colId xmlns:a16="http://schemas.microsoft.com/office/drawing/2014/main" val="20004"/>
                    </a:ext>
                  </a:extLst>
                </a:gridCol>
                <a:gridCol w="1260162">
                  <a:extLst>
                    <a:ext uri="{9D8B030D-6E8A-4147-A177-3AD203B41FA5}">
                      <a16:colId xmlns:a16="http://schemas.microsoft.com/office/drawing/2014/main" val="20005"/>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SALIDAS</a:t>
                      </a:r>
                      <a:endParaRPr lang="es-PE" sz="1200" dirty="0">
                        <a:latin typeface="+mj-lt"/>
                      </a:endParaRPr>
                    </a:p>
                  </a:txBody>
                  <a:tcPr anchor="ctr">
                    <a:solidFill>
                      <a:schemeClr val="tx2">
                        <a:lumMod val="75000"/>
                      </a:schemeClr>
                    </a:solidFill>
                  </a:tcPr>
                </a:tc>
                <a:extLst>
                  <a:ext uri="{0D108BD9-81ED-4DB2-BD59-A6C34878D82A}">
                    <a16:rowId xmlns:a16="http://schemas.microsoft.com/office/drawing/2014/main" val="10000"/>
                  </a:ext>
                </a:extLst>
              </a:tr>
              <a:tr h="750783">
                <a:tc>
                  <a:txBody>
                    <a:bodyPr/>
                    <a:lstStyle/>
                    <a:p>
                      <a:pPr algn="ctr"/>
                      <a:r>
                        <a:rPr lang="es-PE" sz="1200" b="1" dirty="0" smtClean="0">
                          <a:latin typeface="+mj-lt"/>
                          <a:ea typeface="Verdana" panose="020B0604030504040204" pitchFamily="34" charset="0"/>
                          <a:cs typeface="Verdana" panose="020B0604030504040204" pitchFamily="34" charset="0"/>
                        </a:rPr>
                        <a:t>1</a:t>
                      </a:r>
                      <a:endParaRPr lang="es-PE" sz="12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Planificación de  Actividades de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Cada vez que se inicia una fase de seguimiento y control se debe elaborar la hoja “Planificación” de la herramienta </a:t>
                      </a:r>
                      <a:r>
                        <a:rPr lang="es-PE" sz="1200" kern="1200" noProof="1" smtClean="0">
                          <a:solidFill>
                            <a:schemeClr val="dk1"/>
                          </a:solidFill>
                          <a:latin typeface="+mj-lt"/>
                          <a:ea typeface="Verdana" panose="020B0604030504040204" pitchFamily="34" charset="0"/>
                          <a:cs typeface="Verdana" panose="020B0604030504040204" pitchFamily="34" charset="0"/>
                        </a:rPr>
                        <a:t> “</a:t>
                      </a:r>
                      <a:r>
                        <a:rPr lang="es-PE" sz="1200" kern="1200" dirty="0" smtClean="0">
                          <a:solidFill>
                            <a:schemeClr val="dk1"/>
                          </a:solidFill>
                          <a:latin typeface="+mj-lt"/>
                          <a:ea typeface="Verdana" panose="020B0604030504040204" pitchFamily="34" charset="0"/>
                          <a:cs typeface="Verdana" panose="020B0604030504040204" pitchFamily="34" charset="0"/>
                        </a:rPr>
                        <a:t>Herramienta de Gestión QA-Producto”.</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7" marB="45717"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Herramienta de Gestión QA-Producto</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_tradnl" sz="1200" kern="1200" dirty="0" smtClean="0">
                          <a:solidFill>
                            <a:schemeClr val="dk1"/>
                          </a:solidFill>
                          <a:latin typeface="+mj-lt"/>
                          <a:ea typeface="Verdana" panose="020B0604030504040204" pitchFamily="34" charset="0"/>
                          <a:cs typeface="Verdana" panose="020B0604030504040204" pitchFamily="34" charset="0"/>
                        </a:rPr>
                        <a:t>Hoja de Planificación elaborada</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extLst>
                  <a:ext uri="{0D108BD9-81ED-4DB2-BD59-A6C34878D82A}">
                    <a16:rowId xmlns:a16="http://schemas.microsoft.com/office/drawing/2014/main" val="10001"/>
                  </a:ext>
                </a:extLst>
              </a:tr>
              <a:tr h="614848">
                <a:tc>
                  <a:txBody>
                    <a:bodyPr/>
                    <a:lstStyle/>
                    <a:p>
                      <a:pPr algn="ctr"/>
                      <a:r>
                        <a:rPr lang="es-PE" sz="1200" b="1" dirty="0" smtClean="0">
                          <a:latin typeface="+mj-lt"/>
                          <a:ea typeface="Verdana" panose="020B0604030504040204" pitchFamily="34" charset="0"/>
                          <a:cs typeface="Verdana" panose="020B0604030504040204" pitchFamily="34" charset="0"/>
                        </a:rPr>
                        <a:t>2</a:t>
                      </a:r>
                      <a:endParaRPr lang="es-PE" sz="12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Ejecución de Plan de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El Analista de Calidad es el responsable de la ejecución de las Revisiones de QA planificadas. Adicionalmente, el Analista de Calidad realizará la auditoría de Gestión de Configuración al entregable utilizando la herramienta Checklist de Aseguramiento de Calidad.</a:t>
                      </a:r>
                    </a:p>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Realizada la revisión de QA de producto,</a:t>
                      </a:r>
                      <a:r>
                        <a:rPr lang="es-PE" sz="1200" kern="1200" baseline="0" dirty="0" smtClean="0">
                          <a:solidFill>
                            <a:schemeClr val="dk1"/>
                          </a:solidFill>
                          <a:latin typeface="+mj-lt"/>
                          <a:ea typeface="Verdana" panose="020B0604030504040204" pitchFamily="34" charset="0"/>
                          <a:cs typeface="Verdana" panose="020B0604030504040204" pitchFamily="34" charset="0"/>
                        </a:rPr>
                        <a:t> comunicará</a:t>
                      </a:r>
                      <a:r>
                        <a:rPr lang="es-PE" sz="1200" kern="1200" dirty="0" smtClean="0">
                          <a:solidFill>
                            <a:schemeClr val="dk1"/>
                          </a:solidFill>
                          <a:latin typeface="+mj-lt"/>
                          <a:ea typeface="Verdana" panose="020B0604030504040204" pitchFamily="34" charset="0"/>
                          <a:cs typeface="Verdana" panose="020B0604030504040204" pitchFamily="34" charset="0"/>
                        </a:rPr>
                        <a:t> vía e-mail la ruta donde se encuentran los resultados de la revisión, con copia al Gestor de Configuración.</a:t>
                      </a:r>
                    </a:p>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Es el responsable de verificar el cumplimiento del Plan de QA (Revisiones de QA)</a:t>
                      </a:r>
                    </a:p>
                  </a:txBody>
                  <a:tcPr marT="45717" marB="45717"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Herramienta de Gestión QA-Producto</a:t>
                      </a:r>
                    </a:p>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endParaRPr lang="es-PE" sz="1200" kern="1200" dirty="0" smtClean="0">
                        <a:solidFill>
                          <a:schemeClr val="dk1"/>
                        </a:solidFill>
                        <a:latin typeface="+mj-lt"/>
                        <a:ea typeface="Verdana" panose="020B0604030504040204" pitchFamily="34" charset="0"/>
                        <a:cs typeface="Verdana" panose="020B0604030504040204" pitchFamily="34" charset="0"/>
                      </a:endParaRPr>
                    </a:p>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Checklist de Aseguramiento de Calidad</a:t>
                      </a:r>
                    </a:p>
                  </a:txBody>
                  <a:tcPr marT="45717" marB="45717" anchor="ctr" horzOverflow="overflow"/>
                </a:tc>
                <a:tc>
                  <a:txBody>
                    <a:bodyPr/>
                    <a:lstStyle/>
                    <a:p>
                      <a:pPr marL="0" marR="0" lvl="1"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_tradnl" sz="1200" kern="1200" dirty="0" smtClean="0">
                          <a:solidFill>
                            <a:schemeClr val="dk1"/>
                          </a:solidFill>
                          <a:latin typeface="+mj-lt"/>
                          <a:ea typeface="Verdana" panose="020B0604030504040204" pitchFamily="34" charset="0"/>
                          <a:cs typeface="Verdana" panose="020B0604030504040204" pitchFamily="34" charset="0"/>
                        </a:rPr>
                        <a:t>Resultado de las Revisiones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extLst>
                  <a:ext uri="{0D108BD9-81ED-4DB2-BD59-A6C34878D82A}">
                    <a16:rowId xmlns:a16="http://schemas.microsoft.com/office/drawing/2014/main" val="10002"/>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3</a:t>
                      </a:r>
                      <a:endParaRPr lang="es-PE" sz="1200" b="1" kern="1200" dirty="0">
                        <a:solidFill>
                          <a:schemeClr val="dk1"/>
                        </a:solidFill>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30" marB="45730"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Elaboración de Informe de Resultados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30" marB="45730" anchor="ctr" horzOverflow="overflow"/>
                </a:tc>
                <a:tc>
                  <a:txBody>
                    <a:bodyPr/>
                    <a:lstStyle/>
                    <a:p>
                      <a:pPr marL="0" marR="0" lvl="1"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El Analista de Calidad elabora los Informes de  las Revisiones de QA y comunica al Jefe de Proyecto y a los Analistas.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30" marB="45730" anchor="ctr" horzOverflow="overflow"/>
                </a:tc>
                <a:tc>
                  <a:txBody>
                    <a:bodyPr/>
                    <a:lstStyle/>
                    <a:p>
                      <a:pPr marL="0" marR="0" lvl="1"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Herramienta de Gestión QA-Producto</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30" marB="45730" anchor="ctr" horzOverflow="overflow"/>
                </a:tc>
                <a:tc>
                  <a:txBody>
                    <a:bodyPr/>
                    <a:lstStyle/>
                    <a:p>
                      <a:pPr marL="0" marR="0" lvl="1"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_tradnl" sz="1200" kern="1200" dirty="0" smtClean="0">
                          <a:solidFill>
                            <a:schemeClr val="dk1"/>
                          </a:solidFill>
                          <a:latin typeface="+mj-lt"/>
                          <a:ea typeface="Verdana" panose="020B0604030504040204" pitchFamily="34" charset="0"/>
                          <a:cs typeface="Verdana" panose="020B0604030504040204" pitchFamily="34" charset="0"/>
                        </a:rPr>
                        <a:t>Informe de las Revisiones de QA</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30" marB="45730" anchor="ctr" horzOverflow="overflow"/>
                </a:tc>
                <a:extLst>
                  <a:ext uri="{0D108BD9-81ED-4DB2-BD59-A6C34878D82A}">
                    <a16:rowId xmlns:a16="http://schemas.microsoft.com/office/drawing/2014/main" val="10003"/>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11/16/2015</a:t>
            </a:fld>
            <a:endParaRPr lang="en-US" dirty="0"/>
          </a:p>
        </p:txBody>
      </p:sp>
      <p:sp>
        <p:nvSpPr>
          <p:cNvPr id="8" name="AutoShape 59"/>
          <p:cNvSpPr>
            <a:spLocks noChangeArrowheads="1"/>
          </p:cNvSpPr>
          <p:nvPr/>
        </p:nvSpPr>
        <p:spPr bwMode="auto">
          <a:xfrm>
            <a:off x="6516216" y="6434138"/>
            <a:ext cx="1008063" cy="287337"/>
          </a:xfrm>
          <a:prstGeom prst="flowChartAlternateProcess">
            <a:avLst/>
          </a:prstGeom>
          <a:solidFill>
            <a:schemeClr val="tx2"/>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FF0000"/>
                </a:solidFill>
                <a:hlinkClick r:id="rId3" action="ppaction://hlinksldjump"/>
              </a:rPr>
              <a:t>CONTINUAR</a:t>
            </a:r>
            <a:endParaRPr lang="es-ES" altLang="es-PE" sz="1200" dirty="0">
              <a:solidFill>
                <a:srgbClr val="FF0000"/>
              </a:solidFill>
            </a:endParaRPr>
          </a:p>
        </p:txBody>
      </p:sp>
    </p:spTree>
    <p:extLst>
      <p:ext uri="{BB962C8B-B14F-4D97-AF65-F5344CB8AC3E}">
        <p14:creationId xmlns:p14="http://schemas.microsoft.com/office/powerpoint/2010/main" val="11638000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ACTIVIDADES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(EJECUCIÓN)</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11/16/2015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16</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3241912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17</a:t>
            </a:fld>
            <a:endParaRPr lang="en-US" dirty="0"/>
          </a:p>
        </p:txBody>
      </p:sp>
      <p:grpSp>
        <p:nvGrpSpPr>
          <p:cNvPr id="10" name="Grupo 9"/>
          <p:cNvGrpSpPr/>
          <p:nvPr/>
        </p:nvGrpSpPr>
        <p:grpSpPr>
          <a:xfrm>
            <a:off x="167213" y="2463010"/>
            <a:ext cx="8900498" cy="3936209"/>
            <a:chOff x="356890" y="2235695"/>
            <a:chExt cx="11094214" cy="3936209"/>
          </a:xfrm>
        </p:grpSpPr>
        <p:cxnSp>
          <p:nvCxnSpPr>
            <p:cNvPr id="12" name="AutoShape 103"/>
            <p:cNvCxnSpPr>
              <a:cxnSpLocks noChangeShapeType="1"/>
              <a:stCxn id="31" idx="3"/>
              <a:endCxn id="42" idx="1"/>
            </p:cNvCxnSpPr>
            <p:nvPr/>
          </p:nvCxnSpPr>
          <p:spPr bwMode="auto">
            <a:xfrm flipV="1">
              <a:off x="1491109" y="3242193"/>
              <a:ext cx="406962" cy="326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3335637" y="2246196"/>
              <a:ext cx="1861908" cy="2472188"/>
              <a:chOff x="818" y="1517"/>
              <a:chExt cx="745" cy="869"/>
            </a:xfrm>
          </p:grpSpPr>
          <p:sp>
            <p:nvSpPr>
              <p:cNvPr id="35" name="Rectangle 125"/>
              <p:cNvSpPr>
                <a:spLocks noChangeArrowheads="1"/>
              </p:cNvSpPr>
              <p:nvPr/>
            </p:nvSpPr>
            <p:spPr bwMode="auto">
              <a:xfrm>
                <a:off x="818" y="1664"/>
                <a:ext cx="745" cy="407"/>
              </a:xfrm>
              <a:prstGeom prst="rect">
                <a:avLst/>
              </a:prstGeom>
              <a:solidFill>
                <a:schemeClr val="tx1">
                  <a:lumMod val="75000"/>
                  <a:lumOff val="2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300" b="1" dirty="0" smtClean="0">
                    <a:hlinkClick r:id="rId3" action="ppaction://hlinksldjump"/>
                  </a:rPr>
                  <a:t>REALIZAR REVISIONES DE QA</a:t>
                </a:r>
                <a:endParaRPr lang="es-ES" altLang="es-PE" sz="1300" b="1" dirty="0"/>
              </a:p>
            </p:txBody>
          </p:sp>
          <p:sp>
            <p:nvSpPr>
              <p:cNvPr id="36" name="Rectangle 126"/>
              <p:cNvSpPr>
                <a:spLocks noChangeArrowheads="1"/>
              </p:cNvSpPr>
              <p:nvPr/>
            </p:nvSpPr>
            <p:spPr bwMode="auto">
              <a:xfrm>
                <a:off x="818" y="1517"/>
                <a:ext cx="745" cy="159"/>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(1) </a:t>
                </a:r>
                <a:r>
                  <a:rPr lang="es-PE" altLang="es-PE" sz="1200" b="1" dirty="0" smtClean="0">
                    <a:solidFill>
                      <a:schemeClr val="bg1"/>
                    </a:solidFill>
                    <a:latin typeface="Arial" panose="020B0604020202020204" pitchFamily="34" charset="0"/>
                  </a:rPr>
                  <a:t>Analista de Calidad</a:t>
                </a:r>
                <a:endParaRPr lang="es-ES" altLang="es-PE" sz="12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818" y="2071"/>
                <a:ext cx="745" cy="315"/>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200" b="1" dirty="0">
                    <a:solidFill>
                      <a:schemeClr val="bg1"/>
                    </a:solidFill>
                    <a:latin typeface="Arial" panose="020B0604020202020204" pitchFamily="34" charset="0"/>
                  </a:rPr>
                  <a:t>HGQA Herramienta de Gestión Aseguramiento de Calidad</a:t>
                </a:r>
              </a:p>
            </p:txBody>
          </p:sp>
        </p:grpSp>
        <p:cxnSp>
          <p:nvCxnSpPr>
            <p:cNvPr id="14" name="AutoShape 131"/>
            <p:cNvCxnSpPr>
              <a:cxnSpLocks noChangeShapeType="1"/>
              <a:stCxn id="35" idx="3"/>
              <a:endCxn id="32" idx="1"/>
            </p:cNvCxnSpPr>
            <p:nvPr/>
          </p:nvCxnSpPr>
          <p:spPr bwMode="auto">
            <a:xfrm>
              <a:off x="5197545" y="3243321"/>
              <a:ext cx="577601" cy="418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42" idx="3"/>
              <a:endCxn id="35" idx="1"/>
            </p:cNvCxnSpPr>
            <p:nvPr/>
          </p:nvCxnSpPr>
          <p:spPr bwMode="auto">
            <a:xfrm>
              <a:off x="2753283" y="3242193"/>
              <a:ext cx="582354" cy="1128"/>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5775146" y="2235695"/>
              <a:ext cx="1956122" cy="2482901"/>
              <a:chOff x="2469" y="1506"/>
              <a:chExt cx="723" cy="892"/>
            </a:xfrm>
          </p:grpSpPr>
          <p:sp>
            <p:nvSpPr>
              <p:cNvPr id="32" name="Rectangle 161"/>
              <p:cNvSpPr>
                <a:spLocks noChangeArrowheads="1"/>
              </p:cNvSpPr>
              <p:nvPr/>
            </p:nvSpPr>
            <p:spPr bwMode="auto">
              <a:xfrm>
                <a:off x="2469" y="1663"/>
                <a:ext cx="723" cy="413"/>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t>Elaborar y comunicar los informes de las Revisiones de QA</a:t>
                </a:r>
                <a:endParaRPr lang="es-ES" altLang="es-PE" sz="1300" b="1" dirty="0"/>
              </a:p>
            </p:txBody>
          </p:sp>
          <p:sp>
            <p:nvSpPr>
              <p:cNvPr id="33" name="Rectangle 162"/>
              <p:cNvSpPr>
                <a:spLocks noChangeArrowheads="1"/>
              </p:cNvSpPr>
              <p:nvPr/>
            </p:nvSpPr>
            <p:spPr bwMode="auto">
              <a:xfrm>
                <a:off x="2469" y="1506"/>
                <a:ext cx="723" cy="159"/>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a:solidFill>
                      <a:schemeClr val="bg1"/>
                    </a:solidFill>
                  </a:rPr>
                  <a:t>(2) </a:t>
                </a:r>
                <a:r>
                  <a:rPr lang="es-PE" altLang="es-PE" sz="1200" b="1" dirty="0" smtClean="0">
                    <a:solidFill>
                      <a:schemeClr val="bg1"/>
                    </a:solidFill>
                  </a:rPr>
                  <a:t> Analista de Calidad</a:t>
                </a:r>
                <a:endParaRPr lang="es-ES" altLang="es-PE" sz="1200" b="1" dirty="0">
                  <a:solidFill>
                    <a:schemeClr val="bg1"/>
                  </a:solidFill>
                </a:endParaRPr>
              </a:p>
            </p:txBody>
          </p:sp>
          <p:sp>
            <p:nvSpPr>
              <p:cNvPr id="34" name="Rectangle 163"/>
              <p:cNvSpPr>
                <a:spLocks noChangeArrowheads="1"/>
              </p:cNvSpPr>
              <p:nvPr/>
            </p:nvSpPr>
            <p:spPr bwMode="auto">
              <a:xfrm>
                <a:off x="2469" y="2076"/>
                <a:ext cx="723" cy="322"/>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200" b="1" dirty="0">
                    <a:solidFill>
                      <a:schemeClr val="bg1"/>
                    </a:solidFill>
                    <a:latin typeface="Arial" panose="020B0604020202020204" pitchFamily="34" charset="0"/>
                  </a:rPr>
                  <a:t>HGQA Herramienta de Gestión Aseguramiento de Calidad</a:t>
                </a:r>
              </a:p>
            </p:txBody>
          </p:sp>
        </p:grpSp>
        <p:cxnSp>
          <p:nvCxnSpPr>
            <p:cNvPr id="18" name="AutoShape 197"/>
            <p:cNvCxnSpPr>
              <a:cxnSpLocks noChangeShapeType="1"/>
              <a:stCxn id="32" idx="3"/>
              <a:endCxn id="26" idx="1"/>
            </p:cNvCxnSpPr>
            <p:nvPr/>
          </p:nvCxnSpPr>
          <p:spPr bwMode="auto">
            <a:xfrm>
              <a:off x="7731270" y="3247504"/>
              <a:ext cx="777481" cy="1981685"/>
            </a:xfrm>
            <a:prstGeom prst="bentConnector3">
              <a:avLst>
                <a:gd name="adj1" fmla="val 50000"/>
              </a:avLst>
            </a:prstGeom>
            <a:noFill/>
            <a:ln w="38100">
              <a:solidFill>
                <a:schemeClr val="tx2"/>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201"/>
            <p:cNvCxnSpPr>
              <a:cxnSpLocks noChangeShapeType="1"/>
              <a:stCxn id="26" idx="3"/>
              <a:endCxn id="41" idx="1"/>
            </p:cNvCxnSpPr>
            <p:nvPr/>
          </p:nvCxnSpPr>
          <p:spPr bwMode="auto">
            <a:xfrm flipV="1">
              <a:off x="9783430" y="5225935"/>
              <a:ext cx="361955" cy="3254"/>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356890" y="2848711"/>
              <a:ext cx="1346339" cy="1132043"/>
              <a:chOff x="869593" y="3292777"/>
              <a:chExt cx="1346339" cy="1132043"/>
            </a:xfrm>
          </p:grpSpPr>
          <p:sp>
            <p:nvSpPr>
              <p:cNvPr id="30" name="Rectangle 109"/>
              <p:cNvSpPr>
                <a:spLocks noChangeArrowheads="1"/>
              </p:cNvSpPr>
              <p:nvPr/>
            </p:nvSpPr>
            <p:spPr bwMode="auto">
              <a:xfrm>
                <a:off x="869593" y="4086266"/>
                <a:ext cx="134633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ANALISTA DE CALIDAD</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4"/>
              <a:stretch>
                <a:fillRect/>
              </a:stretch>
            </p:blipFill>
            <p:spPr>
              <a:xfrm>
                <a:off x="1081717" y="3292777"/>
                <a:ext cx="922095" cy="793489"/>
              </a:xfrm>
              <a:prstGeom prst="rect">
                <a:avLst/>
              </a:prstGeom>
            </p:spPr>
          </p:pic>
        </p:grpSp>
        <p:sp>
          <p:nvSpPr>
            <p:cNvPr id="29" name="Rectangle 200"/>
            <p:cNvSpPr>
              <a:spLocks noChangeArrowheads="1"/>
            </p:cNvSpPr>
            <p:nvPr/>
          </p:nvSpPr>
          <p:spPr bwMode="auto">
            <a:xfrm>
              <a:off x="9927293" y="5699917"/>
              <a:ext cx="15238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ANALISTA DE CALIDAD</a:t>
              </a:r>
              <a:endParaRPr lang="es-ES" altLang="es-PE" sz="1000" b="1" dirty="0">
                <a:latin typeface="Arial Black" panose="020B0A04020102020204" pitchFamily="34" charset="0"/>
              </a:endParaRPr>
            </a:p>
          </p:txBody>
        </p:sp>
        <p:grpSp>
          <p:nvGrpSpPr>
            <p:cNvPr id="22" name="Grupo 21"/>
            <p:cNvGrpSpPr/>
            <p:nvPr/>
          </p:nvGrpSpPr>
          <p:grpSpPr>
            <a:xfrm>
              <a:off x="8180983" y="4717874"/>
              <a:ext cx="1943375" cy="1454030"/>
              <a:chOff x="5652897" y="4838868"/>
              <a:chExt cx="1943375" cy="1454030"/>
            </a:xfrm>
          </p:grpSpPr>
          <p:pic>
            <p:nvPicPr>
              <p:cNvPr id="26" name="Picture 6" descr="http://static.freepik.com/free-photo/database-add_318-11186.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tretch/>
            </p:blipFill>
            <p:spPr bwMode="auto">
              <a:xfrm>
                <a:off x="5980666" y="4838868"/>
                <a:ext cx="1274677" cy="10226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7" name="Rectangle 195"/>
              <p:cNvSpPr>
                <a:spLocks noChangeArrowheads="1"/>
              </p:cNvSpPr>
              <p:nvPr/>
            </p:nvSpPr>
            <p:spPr bwMode="auto">
              <a:xfrm>
                <a:off x="5652897" y="5954344"/>
                <a:ext cx="19433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REVISIÓN EJECUTADA</a:t>
                </a:r>
                <a:endParaRPr lang="es-ES" altLang="es-PE" sz="1000" b="1" dirty="0">
                  <a:latin typeface="Arial Black" panose="020B0A04020102020204" pitchFamily="34" charset="0"/>
                </a:endParaRPr>
              </a:p>
            </p:txBody>
          </p:sp>
        </p:grpSp>
        <p:sp>
          <p:nvSpPr>
            <p:cNvPr id="25" name="Rectangle 204"/>
            <p:cNvSpPr>
              <a:spLocks noChangeArrowheads="1"/>
            </p:cNvSpPr>
            <p:nvPr/>
          </p:nvSpPr>
          <p:spPr bwMode="auto">
            <a:xfrm>
              <a:off x="1596641" y="3703307"/>
              <a:ext cx="1458975" cy="21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PLAN DE QA</a:t>
              </a:r>
              <a:endParaRPr lang="es-ES" altLang="es-PE" sz="1000" b="1" dirty="0">
                <a:latin typeface="Arial Black" panose="020B0A04020102020204" pitchFamily="34" charset="0"/>
              </a:endParaRPr>
            </a:p>
          </p:txBody>
        </p:sp>
      </p:grpSp>
      <p:sp>
        <p:nvSpPr>
          <p:cNvPr id="57" name="1 Título"/>
          <p:cNvSpPr>
            <a:spLocks noGrp="1"/>
          </p:cNvSpPr>
          <p:nvPr>
            <p:ph type="ctrTitle"/>
          </p:nvPr>
        </p:nvSpPr>
        <p:spPr>
          <a:xfrm>
            <a:off x="0" y="-7263"/>
            <a:ext cx="9144000" cy="1852087"/>
          </a:xfrm>
        </p:spPr>
        <p:txBody>
          <a:bodyPr/>
          <a:lstStyle/>
          <a:p>
            <a:r>
              <a:rPr lang="es-PE" sz="4400" u="sng" dirty="0" smtClean="0"/>
              <a:t>ACTIVIDADES DEL SUBPROCESO DE EJECUCIÓN DE PLAN DE QA</a:t>
            </a:r>
            <a:endParaRPr lang="es-PE" sz="4400" u="sng" dirty="0"/>
          </a:p>
        </p:txBody>
      </p:sp>
      <p:sp>
        <p:nvSpPr>
          <p:cNvPr id="62"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pic>
        <p:nvPicPr>
          <p:cNvPr id="41" name="Imagen 40"/>
          <p:cNvPicPr>
            <a:picLocks noChangeAspect="1"/>
          </p:cNvPicPr>
          <p:nvPr/>
        </p:nvPicPr>
        <p:blipFill>
          <a:blip r:embed="rId4"/>
          <a:stretch>
            <a:fillRect/>
          </a:stretch>
        </p:blipFill>
        <p:spPr>
          <a:xfrm>
            <a:off x="8020179" y="4979268"/>
            <a:ext cx="883781" cy="947964"/>
          </a:xfrm>
          <a:prstGeom prst="rect">
            <a:avLst/>
          </a:prstGeom>
        </p:spPr>
      </p:pic>
      <p:pic>
        <p:nvPicPr>
          <p:cNvPr id="42" name="Picture 6" descr="http://static.freepik.com/free-photo/database-add_318-11186.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tretch/>
        </p:blipFill>
        <p:spPr bwMode="auto">
          <a:xfrm>
            <a:off x="1403648" y="3126454"/>
            <a:ext cx="686107" cy="6861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7"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31310136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18</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3347867377"/>
              </p:ext>
            </p:extLst>
          </p:nvPr>
        </p:nvGraphicFramePr>
        <p:xfrm>
          <a:off x="179512" y="476672"/>
          <a:ext cx="8784977" cy="5583480"/>
        </p:xfrm>
        <a:graphic>
          <a:graphicData uri="http://schemas.openxmlformats.org/drawingml/2006/table">
            <a:tbl>
              <a:tblPr firstRow="1" bandRow="1">
                <a:tableStyleId>{073A0DAA-6AF3-43AB-8588-CEC1D06C72B9}</a:tableStyleId>
              </a:tblPr>
              <a:tblGrid>
                <a:gridCol w="216024">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224136">
                  <a:extLst>
                    <a:ext uri="{9D8B030D-6E8A-4147-A177-3AD203B41FA5}">
                      <a16:colId xmlns:a16="http://schemas.microsoft.com/office/drawing/2014/main" val="20002"/>
                    </a:ext>
                  </a:extLst>
                </a:gridCol>
                <a:gridCol w="4896544">
                  <a:extLst>
                    <a:ext uri="{9D8B030D-6E8A-4147-A177-3AD203B41FA5}">
                      <a16:colId xmlns:a16="http://schemas.microsoft.com/office/drawing/2014/main" val="20003"/>
                    </a:ext>
                  </a:extLst>
                </a:gridCol>
                <a:gridCol w="1224137">
                  <a:extLst>
                    <a:ext uri="{9D8B030D-6E8A-4147-A177-3AD203B41FA5}">
                      <a16:colId xmlns:a16="http://schemas.microsoft.com/office/drawing/2014/main" val="20004"/>
                    </a:ext>
                  </a:extLst>
                </a:gridCol>
              </a:tblGrid>
              <a:tr h="469621">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extLst>
                  <a:ext uri="{0D108BD9-81ED-4DB2-BD59-A6C34878D82A}">
                    <a16:rowId xmlns:a16="http://schemas.microsoft.com/office/drawing/2014/main" val="10000"/>
                  </a:ext>
                </a:extLst>
              </a:tr>
              <a:tr h="385309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1" marB="45711"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Realizar Revisiones de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1" marB="45711"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De acuerdo al plan de actividades de QA, el Analista de Calidad se reúne con el</a:t>
                      </a:r>
                      <a:r>
                        <a:rPr lang="es-PE" sz="1200" kern="1200" baseline="0" dirty="0" smtClean="0">
                          <a:solidFill>
                            <a:schemeClr val="dk1"/>
                          </a:solidFill>
                          <a:latin typeface="+mj-lt"/>
                          <a:ea typeface="Verdana" panose="020B0604030504040204" pitchFamily="34" charset="0"/>
                          <a:cs typeface="Verdana" panose="020B0604030504040204" pitchFamily="34" charset="0"/>
                        </a:rPr>
                        <a:t> responsable del entregable y/o área a revisar</a:t>
                      </a:r>
                      <a:r>
                        <a:rPr lang="es-PE" sz="1200" kern="1200" dirty="0" smtClean="0">
                          <a:solidFill>
                            <a:schemeClr val="dk1"/>
                          </a:solidFill>
                          <a:latin typeface="+mj-lt"/>
                          <a:ea typeface="Verdana" panose="020B0604030504040204" pitchFamily="34" charset="0"/>
                          <a:cs typeface="Verdana" panose="020B0604030504040204" pitchFamily="34" charset="0"/>
                        </a:rPr>
                        <a:t>  para verificar si los entregables proporcionados están completos, cumplen con los estándares, si se usan los procesos definidos y si están conformes para pasar a la siguiente actividad.</a:t>
                      </a:r>
                    </a:p>
                    <a:p>
                      <a:pPr marL="0" marR="0" lvl="0" indent="0" algn="l" defTabSz="457200" rtl="0" eaLnBrk="1" fontAlgn="base" latinLnBrk="0" hangingPunct="1">
                        <a:lnSpc>
                          <a:spcPct val="100000"/>
                        </a:lnSpc>
                        <a:spcBef>
                          <a:spcPct val="20000"/>
                        </a:spcBef>
                        <a:spcAft>
                          <a:spcPct val="0"/>
                        </a:spcAft>
                        <a:buClrTx/>
                        <a:buSzTx/>
                        <a:buFontTx/>
                        <a:buNone/>
                        <a:tabLst/>
                      </a:pPr>
                      <a:endParaRPr lang="es-PE" sz="1200" kern="1200" dirty="0" smtClean="0">
                        <a:solidFill>
                          <a:schemeClr val="dk1"/>
                        </a:solidFill>
                        <a:latin typeface="+mj-lt"/>
                        <a:ea typeface="Verdana" panose="020B0604030504040204" pitchFamily="34" charset="0"/>
                        <a:cs typeface="Verdana" panose="020B0604030504040204" pitchFamily="34" charset="0"/>
                      </a:endParaRPr>
                    </a:p>
                    <a:p>
                      <a:pPr marL="0" marR="0" lvl="0" indent="0" algn="l"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Para Revisión del QA de Productos: </a:t>
                      </a:r>
                    </a:p>
                    <a:p>
                      <a:pPr marL="171450" marR="0" lvl="0" indent="-1714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El Analista de Calidad revisará</a:t>
                      </a:r>
                      <a:r>
                        <a:rPr lang="es-PE" sz="1200" kern="1200" baseline="0" dirty="0" smtClean="0">
                          <a:solidFill>
                            <a:schemeClr val="dk1"/>
                          </a:solidFill>
                          <a:latin typeface="+mj-lt"/>
                          <a:ea typeface="Verdana" panose="020B0604030504040204" pitchFamily="34" charset="0"/>
                          <a:cs typeface="Verdana" panose="020B0604030504040204" pitchFamily="34" charset="0"/>
                        </a:rPr>
                        <a:t> </a:t>
                      </a:r>
                      <a:r>
                        <a:rPr lang="es-PE" sz="1200" kern="1200" dirty="0" smtClean="0">
                          <a:solidFill>
                            <a:schemeClr val="dk1"/>
                          </a:solidFill>
                          <a:latin typeface="+mj-lt"/>
                          <a:ea typeface="Verdana" panose="020B0604030504040204" pitchFamily="34" charset="0"/>
                          <a:cs typeface="Verdana" panose="020B0604030504040204" pitchFamily="34" charset="0"/>
                        </a:rPr>
                        <a:t>los entregables indicados en la hoja “Planificación” del libro “Herramienta de Gestión QA-Producto” y de encontrar NC deberá actualizar la Hoja “Seguimiento de NC” del libro “Gestión QA-Producto.</a:t>
                      </a:r>
                    </a:p>
                    <a:p>
                      <a:pPr marL="171450" marR="0" lvl="0" indent="-1714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El Analista de Calidad en conjunto con</a:t>
                      </a:r>
                      <a:r>
                        <a:rPr lang="es-PE" sz="1200" kern="1200" baseline="0" dirty="0" smtClean="0">
                          <a:solidFill>
                            <a:schemeClr val="dk1"/>
                          </a:solidFill>
                          <a:latin typeface="+mj-lt"/>
                          <a:ea typeface="Verdana" panose="020B0604030504040204" pitchFamily="34" charset="0"/>
                          <a:cs typeface="Verdana" panose="020B0604030504040204" pitchFamily="34" charset="0"/>
                        </a:rPr>
                        <a:t> el responsable del entregable y/o área, </a:t>
                      </a:r>
                      <a:r>
                        <a:rPr lang="es-PE" sz="1200" kern="1200" dirty="0" smtClean="0">
                          <a:solidFill>
                            <a:schemeClr val="dk1"/>
                          </a:solidFill>
                          <a:latin typeface="+mj-lt"/>
                          <a:ea typeface="Verdana" panose="020B0604030504040204" pitchFamily="34" charset="0"/>
                          <a:cs typeface="Verdana" panose="020B0604030504040204" pitchFamily="34" charset="0"/>
                        </a:rPr>
                        <a:t>decidirán las NC encontradas que deberán resolver, su tratamiento y registro en la hoja de “Seguimiento de NC”</a:t>
                      </a:r>
                    </a:p>
                    <a:p>
                      <a:pPr marL="171450" marR="0" lvl="0" indent="-1714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Las NC que no serán resueltas deberán ser justificadas y aprobadas por el Jefe de Proyecto; y asimismo se  informará al Analista de Calidad.</a:t>
                      </a:r>
                    </a:p>
                  </a:txBody>
                  <a:tcPr marL="90000" marR="90000" marT="46791" marB="46791"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HGQA</a:t>
                      </a:r>
                      <a:r>
                        <a:rPr lang="es-PE" sz="1200" kern="1200" baseline="0" dirty="0" smtClean="0">
                          <a:solidFill>
                            <a:schemeClr val="dk1"/>
                          </a:solidFill>
                          <a:latin typeface="+mj-lt"/>
                          <a:ea typeface="Verdana" panose="020B0604030504040204" pitchFamily="34" charset="0"/>
                          <a:cs typeface="Verdana" panose="020B0604030504040204" pitchFamily="34" charset="0"/>
                        </a:rPr>
                        <a:t> </a:t>
                      </a:r>
                      <a:r>
                        <a:rPr lang="es-PE" sz="1200" kern="1200" dirty="0" smtClean="0">
                          <a:solidFill>
                            <a:schemeClr val="dk1"/>
                          </a:solidFill>
                          <a:latin typeface="+mj-lt"/>
                          <a:ea typeface="Verdana" panose="020B0604030504040204" pitchFamily="34" charset="0"/>
                          <a:cs typeface="Verdana" panose="020B0604030504040204" pitchFamily="34" charset="0"/>
                        </a:rPr>
                        <a:t>Herramienta de Gestión Aseguramiento</a:t>
                      </a:r>
                      <a:r>
                        <a:rPr lang="es-PE" sz="1200" kern="1200" baseline="0" dirty="0" smtClean="0">
                          <a:solidFill>
                            <a:schemeClr val="dk1"/>
                          </a:solidFill>
                          <a:latin typeface="+mj-lt"/>
                          <a:ea typeface="Verdana" panose="020B0604030504040204" pitchFamily="34" charset="0"/>
                          <a:cs typeface="Verdana" panose="020B0604030504040204" pitchFamily="34" charset="0"/>
                        </a:rPr>
                        <a:t> de Calidad</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1" marB="45711" anchor="ctr" horzOverflow="overflow"/>
                </a:tc>
                <a:extLst>
                  <a:ext uri="{0D108BD9-81ED-4DB2-BD59-A6C34878D82A}">
                    <a16:rowId xmlns:a16="http://schemas.microsoft.com/office/drawing/2014/main" val="10001"/>
                  </a:ext>
                </a:extLst>
              </a:tr>
              <a:tr h="1260766">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3" marB="45703"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Elaborar y Comunicar los Informes de las Revisiones de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3" marB="45703"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Después de cada Revisión de QA, el Analista de Calidad actualizará las duraciones reales de las revisiones en las hojas de Planificación de la herramienta: Herramienta de Gestión QA-Producto.</a:t>
                      </a:r>
                    </a:p>
                    <a:p>
                      <a:pPr marL="0" marR="0" lvl="0" indent="0" algn="l"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Comunicará a la persona</a:t>
                      </a:r>
                      <a:r>
                        <a:rPr lang="es-PE" sz="1200" kern="1200" baseline="0" dirty="0" smtClean="0">
                          <a:solidFill>
                            <a:schemeClr val="dk1"/>
                          </a:solidFill>
                          <a:latin typeface="+mj-lt"/>
                          <a:ea typeface="Verdana" panose="020B0604030504040204" pitchFamily="34" charset="0"/>
                          <a:cs typeface="Verdana" panose="020B0604030504040204" pitchFamily="34" charset="0"/>
                        </a:rPr>
                        <a:t> responsable del documento y/o área a revisar,</a:t>
                      </a:r>
                      <a:r>
                        <a:rPr lang="es-PE" sz="1200" kern="1200" dirty="0" smtClean="0">
                          <a:solidFill>
                            <a:schemeClr val="dk1"/>
                          </a:solidFill>
                          <a:latin typeface="+mj-lt"/>
                          <a:ea typeface="Verdana" panose="020B0604030504040204" pitchFamily="34" charset="0"/>
                          <a:cs typeface="Verdana" panose="020B0604030504040204" pitchFamily="34" charset="0"/>
                        </a:rPr>
                        <a:t> el Informe del producto vía correo electrónico.</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0000" marR="90000" marT="46782" marB="4678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HGQA Herramienta de Gestión Aseguramiento de Calidad</a:t>
                      </a:r>
                    </a:p>
                  </a:txBody>
                  <a:tcPr marT="45703" marB="45703" anchor="ctr" horzOverflow="overflow"/>
                </a:tc>
                <a:extLst>
                  <a:ext uri="{0D108BD9-81ED-4DB2-BD59-A6C34878D82A}">
                    <a16:rowId xmlns:a16="http://schemas.microsoft.com/office/drawing/2014/main" val="10002"/>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11/16/2015</a:t>
            </a:fld>
            <a:endParaRPr lang="en-US" dirty="0"/>
          </a:p>
        </p:txBody>
      </p:sp>
      <p:sp>
        <p:nvSpPr>
          <p:cNvPr id="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27531888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5.3</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TAREAS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(REALIZAR REVISIONES)</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11/16/2015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19</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3829997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241920"/>
            <a:ext cx="9144000" cy="4771256"/>
          </a:xfrm>
        </p:spPr>
        <p:txBody>
          <a:bodyPr/>
          <a:lstStyle/>
          <a:p>
            <a:r>
              <a:rPr lang="es-ES" sz="6300" dirty="0" smtClean="0"/>
              <a:t>PQA </a:t>
            </a:r>
            <a:br>
              <a:rPr lang="es-ES" sz="6300" dirty="0" smtClean="0"/>
            </a:br>
            <a:r>
              <a:rPr lang="es-ES" sz="6300" dirty="0" smtClean="0"/>
              <a:t>PROCESO DE ASEGURAMIENTO DE LA CALIDAD</a:t>
            </a:r>
            <a:endParaRPr lang="es-PE" sz="6300"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a:t>
            </a:fld>
            <a:endParaRPr lang="en-US" dirty="0"/>
          </a:p>
        </p:txBody>
      </p:sp>
      <p:sp>
        <p:nvSpPr>
          <p:cNvPr id="8"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sp>
        <p:nvSpPr>
          <p:cNvPr id="9"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11/16/2015</a:t>
            </a:fld>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1918655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20</a:t>
            </a:fld>
            <a:endParaRPr lang="en-US" dirty="0"/>
          </a:p>
        </p:txBody>
      </p:sp>
      <p:cxnSp>
        <p:nvCxnSpPr>
          <p:cNvPr id="12" name="AutoShape 103"/>
          <p:cNvCxnSpPr>
            <a:cxnSpLocks noChangeShapeType="1"/>
            <a:stCxn id="30" idx="2"/>
          </p:cNvCxnSpPr>
          <p:nvPr/>
        </p:nvCxnSpPr>
        <p:spPr bwMode="auto">
          <a:xfrm>
            <a:off x="557445" y="2821895"/>
            <a:ext cx="1489" cy="237540"/>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1115616" y="2740672"/>
            <a:ext cx="1151970" cy="1627039"/>
            <a:chOff x="647" y="1360"/>
            <a:chExt cx="747" cy="422"/>
          </a:xfrm>
        </p:grpSpPr>
        <p:sp>
          <p:nvSpPr>
            <p:cNvPr id="35" name="Rectangle 125"/>
            <p:cNvSpPr>
              <a:spLocks noChangeArrowheads="1"/>
            </p:cNvSpPr>
            <p:nvPr/>
          </p:nvSpPr>
          <p:spPr bwMode="auto">
            <a:xfrm>
              <a:off x="647" y="1453"/>
              <a:ext cx="747" cy="179"/>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100" b="1" dirty="0" smtClean="0"/>
                <a:t>Recepción de Solicitud de Control de QA</a:t>
              </a:r>
              <a:endParaRPr lang="es-ES" altLang="es-PE" sz="1100" b="1" dirty="0"/>
            </a:p>
          </p:txBody>
        </p:sp>
        <p:sp>
          <p:nvSpPr>
            <p:cNvPr id="36" name="Rectangle 126"/>
            <p:cNvSpPr>
              <a:spLocks noChangeArrowheads="1"/>
            </p:cNvSpPr>
            <p:nvPr/>
          </p:nvSpPr>
          <p:spPr bwMode="auto">
            <a:xfrm>
              <a:off x="647" y="1360"/>
              <a:ext cx="747" cy="93"/>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a:solidFill>
                    <a:schemeClr val="bg1"/>
                  </a:solidFill>
                  <a:latin typeface="Arial" panose="020B0604020202020204" pitchFamily="34" charset="0"/>
                </a:rPr>
                <a:t>(</a:t>
              </a:r>
              <a:r>
                <a:rPr lang="es-PE" altLang="es-PE" sz="1100" b="1" dirty="0" smtClean="0">
                  <a:solidFill>
                    <a:schemeClr val="bg1"/>
                  </a:solidFill>
                  <a:latin typeface="Arial" panose="020B0604020202020204" pitchFamily="34" charset="0"/>
                </a:rPr>
                <a:t>1) Analista de Calidad</a:t>
              </a:r>
              <a:endParaRPr lang="es-ES" altLang="es-PE" sz="11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647" y="1632"/>
              <a:ext cx="747" cy="150"/>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indent="6350" algn="ctr"/>
              <a:r>
                <a:rPr lang="es-ES" altLang="es-PE" sz="1100" b="1" dirty="0" smtClean="0">
                  <a:solidFill>
                    <a:schemeClr val="bg1"/>
                  </a:solidFill>
                  <a:latin typeface="Arial" panose="020B0604020202020204" pitchFamily="34" charset="0"/>
                </a:rPr>
                <a:t>GitHub</a:t>
              </a:r>
              <a:endParaRPr lang="es-PE" altLang="es-PE" sz="1100" b="1" dirty="0">
                <a:solidFill>
                  <a:schemeClr val="bg1"/>
                </a:solidFill>
                <a:latin typeface="Arial" panose="020B0604020202020204" pitchFamily="34" charset="0"/>
              </a:endParaRPr>
            </a:p>
          </p:txBody>
        </p:sp>
      </p:grpSp>
      <p:cxnSp>
        <p:nvCxnSpPr>
          <p:cNvPr id="14" name="AutoShape 131"/>
          <p:cNvCxnSpPr>
            <a:cxnSpLocks noChangeShapeType="1"/>
            <a:stCxn id="35" idx="3"/>
            <a:endCxn id="61" idx="1"/>
          </p:cNvCxnSpPr>
          <p:nvPr/>
        </p:nvCxnSpPr>
        <p:spPr bwMode="auto">
          <a:xfrm flipV="1">
            <a:off x="2267586" y="3441701"/>
            <a:ext cx="216182" cy="2607"/>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endCxn id="35" idx="1"/>
          </p:cNvCxnSpPr>
          <p:nvPr/>
        </p:nvCxnSpPr>
        <p:spPr bwMode="auto">
          <a:xfrm>
            <a:off x="879336" y="3442355"/>
            <a:ext cx="236281" cy="1953"/>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7" name="AutoShape 166"/>
          <p:cNvCxnSpPr>
            <a:cxnSpLocks noChangeShapeType="1"/>
            <a:stCxn id="61" idx="3"/>
            <a:endCxn id="50" idx="1"/>
          </p:cNvCxnSpPr>
          <p:nvPr/>
        </p:nvCxnSpPr>
        <p:spPr bwMode="auto">
          <a:xfrm flipV="1">
            <a:off x="3635738" y="3437349"/>
            <a:ext cx="216182" cy="4352"/>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8" name="AutoShape 197"/>
          <p:cNvCxnSpPr>
            <a:cxnSpLocks noChangeShapeType="1"/>
            <a:stCxn id="50" idx="2"/>
            <a:endCxn id="71" idx="3"/>
          </p:cNvCxnSpPr>
          <p:nvPr/>
        </p:nvCxnSpPr>
        <p:spPr bwMode="auto">
          <a:xfrm rot="5400000">
            <a:off x="3402066" y="4295170"/>
            <a:ext cx="1320445" cy="652624"/>
          </a:xfrm>
          <a:prstGeom prst="bentConnector2">
            <a:avLst/>
          </a:prstGeom>
          <a:noFill/>
          <a:ln w="38100">
            <a:solidFill>
              <a:schemeClr val="accent5">
                <a:lumMod val="75000"/>
              </a:schemeClr>
            </a:solidFill>
            <a:miter lim="800000"/>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36512" y="1628800"/>
            <a:ext cx="1187913" cy="1193095"/>
            <a:chOff x="454504" y="2882027"/>
            <a:chExt cx="1686718" cy="1359099"/>
          </a:xfrm>
        </p:grpSpPr>
        <p:sp>
          <p:nvSpPr>
            <p:cNvPr id="30" name="Rectangle 109"/>
            <p:cNvSpPr>
              <a:spLocks noChangeArrowheads="1"/>
            </p:cNvSpPr>
            <p:nvPr/>
          </p:nvSpPr>
          <p:spPr bwMode="auto">
            <a:xfrm>
              <a:off x="454504" y="3855467"/>
              <a:ext cx="1686718" cy="385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ANALISTA DE CALIDAD</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3"/>
            <a:stretch>
              <a:fillRect/>
            </a:stretch>
          </p:blipFill>
          <p:spPr>
            <a:xfrm>
              <a:off x="783690" y="2882027"/>
              <a:ext cx="1101607" cy="947964"/>
            </a:xfrm>
            <a:prstGeom prst="rect">
              <a:avLst/>
            </a:prstGeom>
          </p:spPr>
        </p:pic>
      </p:grpSp>
      <p:sp>
        <p:nvSpPr>
          <p:cNvPr id="25" name="Rectangle 204"/>
          <p:cNvSpPr>
            <a:spLocks noChangeArrowheads="1"/>
          </p:cNvSpPr>
          <p:nvPr/>
        </p:nvSpPr>
        <p:spPr bwMode="auto">
          <a:xfrm>
            <a:off x="-45903" y="3873242"/>
            <a:ext cx="116151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SOLICITUD DE CONTROL DE CALIDAD DEL PRODUCTO</a:t>
            </a:r>
            <a:endParaRPr lang="es-ES" altLang="es-PE" sz="1000" b="1" dirty="0">
              <a:latin typeface="Arial Black" panose="020B0A04020102020204" pitchFamily="34" charset="0"/>
            </a:endParaRPr>
          </a:p>
        </p:txBody>
      </p:sp>
      <p:sp>
        <p:nvSpPr>
          <p:cNvPr id="41"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sp>
        <p:nvSpPr>
          <p:cNvPr id="50" name="AutoShape 92"/>
          <p:cNvSpPr>
            <a:spLocks noChangeArrowheads="1"/>
          </p:cNvSpPr>
          <p:nvPr/>
        </p:nvSpPr>
        <p:spPr bwMode="auto">
          <a:xfrm>
            <a:off x="3851920" y="2913437"/>
            <a:ext cx="1073359" cy="1047823"/>
          </a:xfrm>
          <a:prstGeom prst="diamond">
            <a:avLst/>
          </a:prstGeom>
          <a:noFill/>
          <a:ln w="25400">
            <a:solidFill>
              <a:schemeClr val="accent5">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000" b="1" dirty="0" smtClean="0">
                <a:solidFill>
                  <a:srgbClr val="000066"/>
                </a:solidFill>
              </a:rPr>
              <a:t>ES CONFORME?</a:t>
            </a:r>
            <a:endParaRPr lang="es-ES" altLang="es-PE" sz="1000" b="1" dirty="0">
              <a:solidFill>
                <a:srgbClr val="000066"/>
              </a:solidFill>
            </a:endParaRPr>
          </a:p>
        </p:txBody>
      </p:sp>
      <p:sp>
        <p:nvSpPr>
          <p:cNvPr id="181" name="Text Box 47"/>
          <p:cNvSpPr txBox="1">
            <a:spLocks noChangeArrowheads="1"/>
          </p:cNvSpPr>
          <p:nvPr/>
        </p:nvSpPr>
        <p:spPr bwMode="auto">
          <a:xfrm>
            <a:off x="4848251" y="3172554"/>
            <a:ext cx="443829"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smtClean="0">
                <a:solidFill>
                  <a:srgbClr val="000066"/>
                </a:solidFill>
              </a:rPr>
              <a:t>SI</a:t>
            </a:r>
            <a:endParaRPr lang="es-ES" altLang="es-PE" sz="1200" b="1" dirty="0">
              <a:solidFill>
                <a:srgbClr val="000066"/>
              </a:solidFill>
            </a:endParaRPr>
          </a:p>
        </p:txBody>
      </p:sp>
      <p:sp>
        <p:nvSpPr>
          <p:cNvPr id="182" name="Text Box 47"/>
          <p:cNvSpPr txBox="1">
            <a:spLocks noChangeArrowheads="1"/>
          </p:cNvSpPr>
          <p:nvPr/>
        </p:nvSpPr>
        <p:spPr bwMode="auto">
          <a:xfrm>
            <a:off x="3995936" y="3953637"/>
            <a:ext cx="4438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200" b="1" dirty="0" smtClean="0">
                <a:solidFill>
                  <a:srgbClr val="000066"/>
                </a:solidFill>
              </a:rPr>
              <a:t>NO</a:t>
            </a:r>
            <a:endParaRPr lang="es-ES" altLang="es-PE" sz="1200" b="1" dirty="0">
              <a:solidFill>
                <a:srgbClr val="000066"/>
              </a:solidFill>
            </a:endParaRPr>
          </a:p>
        </p:txBody>
      </p:sp>
      <p:sp>
        <p:nvSpPr>
          <p:cNvPr id="51"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ysClr val="windowText" lastClr="000000"/>
                </a:solidFill>
                <a:hlinkClick r:id="rId4" action="ppaction://hlinksldjump"/>
              </a:rPr>
              <a:t>REGRESAR</a:t>
            </a:r>
            <a:endParaRPr lang="es-ES" altLang="es-PE" sz="1200" dirty="0">
              <a:solidFill>
                <a:sysClr val="windowText" lastClr="000000"/>
              </a:solidFill>
            </a:endParaRPr>
          </a:p>
        </p:txBody>
      </p:sp>
      <p:sp>
        <p:nvSpPr>
          <p:cNvPr id="52" name="1 Título"/>
          <p:cNvSpPr txBox="1">
            <a:spLocks/>
          </p:cNvSpPr>
          <p:nvPr/>
        </p:nvSpPr>
        <p:spPr>
          <a:xfrm>
            <a:off x="0" y="177553"/>
            <a:ext cx="9144000" cy="1486821"/>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s-ES" sz="4400" u="sng" dirty="0" smtClean="0"/>
              <a:t>TAREAS DE LA ACTIVIDAD REALIZAR REVISIONES DE QA</a:t>
            </a:r>
            <a:endParaRPr lang="es-PE" sz="4400" u="sng" dirty="0"/>
          </a:p>
        </p:txBody>
      </p:sp>
      <p:grpSp>
        <p:nvGrpSpPr>
          <p:cNvPr id="60" name="Group 124"/>
          <p:cNvGrpSpPr>
            <a:grpSpLocks/>
          </p:cNvGrpSpPr>
          <p:nvPr/>
        </p:nvGrpSpPr>
        <p:grpSpPr bwMode="auto">
          <a:xfrm>
            <a:off x="2483768" y="2738065"/>
            <a:ext cx="1151970" cy="1627039"/>
            <a:chOff x="647" y="1360"/>
            <a:chExt cx="747" cy="422"/>
          </a:xfrm>
        </p:grpSpPr>
        <p:sp>
          <p:nvSpPr>
            <p:cNvPr id="61" name="Rectangle 125"/>
            <p:cNvSpPr>
              <a:spLocks noChangeArrowheads="1"/>
            </p:cNvSpPr>
            <p:nvPr/>
          </p:nvSpPr>
          <p:spPr bwMode="auto">
            <a:xfrm>
              <a:off x="647" y="1453"/>
              <a:ext cx="747" cy="179"/>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100" b="1" dirty="0" smtClean="0"/>
                <a:t>Revisión</a:t>
              </a:r>
            </a:p>
            <a:p>
              <a:pPr algn="ctr" eaLnBrk="1" hangingPunct="1"/>
              <a:r>
                <a:rPr lang="es-ES" altLang="es-PE" sz="1100" b="1" dirty="0" smtClean="0"/>
                <a:t>General</a:t>
              </a:r>
              <a:endParaRPr lang="es-ES" altLang="es-PE" sz="1100" b="1" dirty="0"/>
            </a:p>
          </p:txBody>
        </p:sp>
        <p:sp>
          <p:nvSpPr>
            <p:cNvPr id="62" name="Rectangle 126"/>
            <p:cNvSpPr>
              <a:spLocks noChangeArrowheads="1"/>
            </p:cNvSpPr>
            <p:nvPr/>
          </p:nvSpPr>
          <p:spPr bwMode="auto">
            <a:xfrm>
              <a:off x="647" y="1360"/>
              <a:ext cx="747" cy="93"/>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(2) Analista de Calidad</a:t>
              </a:r>
              <a:endParaRPr lang="es-ES" altLang="es-PE" sz="1100" b="1" dirty="0">
                <a:solidFill>
                  <a:schemeClr val="bg1"/>
                </a:solidFill>
                <a:latin typeface="Arial" panose="020B0604020202020204" pitchFamily="34" charset="0"/>
              </a:endParaRPr>
            </a:p>
          </p:txBody>
        </p:sp>
        <p:sp>
          <p:nvSpPr>
            <p:cNvPr id="63" name="Rectangle 127"/>
            <p:cNvSpPr>
              <a:spLocks noChangeArrowheads="1"/>
            </p:cNvSpPr>
            <p:nvPr/>
          </p:nvSpPr>
          <p:spPr bwMode="auto">
            <a:xfrm>
              <a:off x="647" y="1632"/>
              <a:ext cx="747" cy="150"/>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ES" altLang="es-PE" sz="1100" b="1" dirty="0" smtClean="0">
                  <a:solidFill>
                    <a:schemeClr val="bg1"/>
                  </a:solidFill>
                  <a:latin typeface="Arial" panose="020B0604020202020204" pitchFamily="34" charset="0"/>
                </a:rPr>
                <a:t>Solicitud de QA (Documentos especificados)</a:t>
              </a:r>
              <a:endParaRPr lang="es-PE" altLang="es-PE" sz="1100" b="1" dirty="0">
                <a:solidFill>
                  <a:schemeClr val="bg1"/>
                </a:solidFill>
                <a:latin typeface="Arial" panose="020B0604020202020204" pitchFamily="34" charset="0"/>
              </a:endParaRPr>
            </a:p>
          </p:txBody>
        </p:sp>
      </p:grpSp>
      <p:grpSp>
        <p:nvGrpSpPr>
          <p:cNvPr id="66" name="Group 124"/>
          <p:cNvGrpSpPr>
            <a:grpSpLocks/>
          </p:cNvGrpSpPr>
          <p:nvPr/>
        </p:nvGrpSpPr>
        <p:grpSpPr bwMode="auto">
          <a:xfrm>
            <a:off x="1109502" y="4682167"/>
            <a:ext cx="1151970" cy="1411129"/>
            <a:chOff x="647" y="1360"/>
            <a:chExt cx="747" cy="366"/>
          </a:xfrm>
        </p:grpSpPr>
        <p:sp>
          <p:nvSpPr>
            <p:cNvPr id="67" name="Rectangle 125"/>
            <p:cNvSpPr>
              <a:spLocks noChangeArrowheads="1"/>
            </p:cNvSpPr>
            <p:nvPr/>
          </p:nvSpPr>
          <p:spPr bwMode="auto">
            <a:xfrm>
              <a:off x="647" y="1453"/>
              <a:ext cx="747" cy="125"/>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100" b="1" dirty="0" smtClean="0"/>
                <a:t>Seguimiento</a:t>
              </a:r>
              <a:endParaRPr lang="es-ES" altLang="es-PE" sz="1100" b="1" dirty="0"/>
            </a:p>
          </p:txBody>
        </p:sp>
        <p:sp>
          <p:nvSpPr>
            <p:cNvPr id="68" name="Rectangle 126"/>
            <p:cNvSpPr>
              <a:spLocks noChangeArrowheads="1"/>
            </p:cNvSpPr>
            <p:nvPr/>
          </p:nvSpPr>
          <p:spPr bwMode="auto">
            <a:xfrm>
              <a:off x="647" y="1360"/>
              <a:ext cx="747" cy="93"/>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(4) Analista de Calidad</a:t>
              </a:r>
              <a:endParaRPr lang="es-ES" altLang="es-PE" sz="1100" b="1" dirty="0">
                <a:solidFill>
                  <a:schemeClr val="bg1"/>
                </a:solidFill>
                <a:latin typeface="Arial" panose="020B0604020202020204" pitchFamily="34" charset="0"/>
              </a:endParaRPr>
            </a:p>
          </p:txBody>
        </p:sp>
        <p:sp>
          <p:nvSpPr>
            <p:cNvPr id="69" name="Rectangle 127"/>
            <p:cNvSpPr>
              <a:spLocks noChangeArrowheads="1"/>
            </p:cNvSpPr>
            <p:nvPr/>
          </p:nvSpPr>
          <p:spPr bwMode="auto">
            <a:xfrm>
              <a:off x="647" y="1578"/>
              <a:ext cx="747" cy="148"/>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indent="6350" algn="ctr"/>
              <a:r>
                <a:rPr lang="es-ES" altLang="es-PE" sz="1100" b="1" dirty="0" smtClean="0">
                  <a:solidFill>
                    <a:schemeClr val="bg1"/>
                  </a:solidFill>
                  <a:latin typeface="Arial" panose="020B0604020202020204" pitchFamily="34" charset="0"/>
                </a:rPr>
                <a:t>Herramienta Gestión QA-Producto</a:t>
              </a:r>
              <a:endParaRPr lang="es-PE" altLang="es-PE" sz="1100" b="1" dirty="0">
                <a:solidFill>
                  <a:schemeClr val="bg1"/>
                </a:solidFill>
                <a:latin typeface="Arial" panose="020B0604020202020204" pitchFamily="34" charset="0"/>
              </a:endParaRPr>
            </a:p>
          </p:txBody>
        </p:sp>
      </p:grpSp>
      <p:grpSp>
        <p:nvGrpSpPr>
          <p:cNvPr id="70" name="Group 124"/>
          <p:cNvGrpSpPr>
            <a:grpSpLocks/>
          </p:cNvGrpSpPr>
          <p:nvPr/>
        </p:nvGrpSpPr>
        <p:grpSpPr bwMode="auto">
          <a:xfrm>
            <a:off x="2483768" y="4682167"/>
            <a:ext cx="1252208" cy="1411129"/>
            <a:chOff x="647" y="1360"/>
            <a:chExt cx="812" cy="366"/>
          </a:xfrm>
        </p:grpSpPr>
        <p:sp>
          <p:nvSpPr>
            <p:cNvPr id="71" name="Rectangle 125"/>
            <p:cNvSpPr>
              <a:spLocks noChangeArrowheads="1"/>
            </p:cNvSpPr>
            <p:nvPr/>
          </p:nvSpPr>
          <p:spPr bwMode="auto">
            <a:xfrm>
              <a:off x="647" y="1453"/>
              <a:ext cx="812" cy="125"/>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100" b="1" dirty="0" smtClean="0"/>
                <a:t>Levantamiento de NC</a:t>
              </a:r>
              <a:endParaRPr lang="es-ES" altLang="es-PE" sz="1100" b="1" dirty="0"/>
            </a:p>
          </p:txBody>
        </p:sp>
        <p:sp>
          <p:nvSpPr>
            <p:cNvPr id="72" name="Rectangle 126"/>
            <p:cNvSpPr>
              <a:spLocks noChangeArrowheads="1"/>
            </p:cNvSpPr>
            <p:nvPr/>
          </p:nvSpPr>
          <p:spPr bwMode="auto">
            <a:xfrm>
              <a:off x="647" y="1360"/>
              <a:ext cx="812" cy="93"/>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(3) Responsable de entregable/área</a:t>
              </a:r>
              <a:endParaRPr lang="es-ES" altLang="es-PE" sz="1100" b="1" dirty="0">
                <a:solidFill>
                  <a:schemeClr val="bg1"/>
                </a:solidFill>
                <a:latin typeface="Arial" panose="020B0604020202020204" pitchFamily="34" charset="0"/>
              </a:endParaRPr>
            </a:p>
          </p:txBody>
        </p:sp>
        <p:sp>
          <p:nvSpPr>
            <p:cNvPr id="73" name="Rectangle 127"/>
            <p:cNvSpPr>
              <a:spLocks noChangeArrowheads="1"/>
            </p:cNvSpPr>
            <p:nvPr/>
          </p:nvSpPr>
          <p:spPr bwMode="auto">
            <a:xfrm>
              <a:off x="647" y="1578"/>
              <a:ext cx="812" cy="148"/>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indent="6350" algn="ctr"/>
              <a:r>
                <a:rPr lang="es-ES" altLang="es-PE" sz="1100" b="1" dirty="0" smtClean="0">
                  <a:solidFill>
                    <a:schemeClr val="bg1"/>
                  </a:solidFill>
                  <a:latin typeface="Arial" panose="020B0604020202020204" pitchFamily="34" charset="0"/>
                </a:rPr>
                <a:t>Herramienta Gestión QA-Producto</a:t>
              </a:r>
              <a:endParaRPr lang="es-PE" altLang="es-PE" sz="1100" b="1" dirty="0">
                <a:solidFill>
                  <a:schemeClr val="bg1"/>
                </a:solidFill>
                <a:latin typeface="Arial" panose="020B0604020202020204" pitchFamily="34" charset="0"/>
              </a:endParaRPr>
            </a:p>
          </p:txBody>
        </p:sp>
      </p:grpSp>
      <p:cxnSp>
        <p:nvCxnSpPr>
          <p:cNvPr id="87" name="AutoShape 131"/>
          <p:cNvCxnSpPr>
            <a:cxnSpLocks noChangeShapeType="1"/>
            <a:stCxn id="71" idx="1"/>
            <a:endCxn id="67" idx="3"/>
          </p:cNvCxnSpPr>
          <p:nvPr/>
        </p:nvCxnSpPr>
        <p:spPr bwMode="auto">
          <a:xfrm flipH="1">
            <a:off x="2261472" y="5281705"/>
            <a:ext cx="222296" cy="0"/>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97" name="AutoShape 131"/>
          <p:cNvCxnSpPr>
            <a:cxnSpLocks noChangeShapeType="1"/>
            <a:stCxn id="68" idx="0"/>
            <a:endCxn id="37" idx="2"/>
          </p:cNvCxnSpPr>
          <p:nvPr/>
        </p:nvCxnSpPr>
        <p:spPr bwMode="auto">
          <a:xfrm flipV="1">
            <a:off x="1685487" y="4367711"/>
            <a:ext cx="6114" cy="314456"/>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98" name="AutoShape 166"/>
          <p:cNvCxnSpPr>
            <a:cxnSpLocks noChangeShapeType="1"/>
            <a:stCxn id="50" idx="3"/>
            <a:endCxn id="101" idx="1"/>
          </p:cNvCxnSpPr>
          <p:nvPr/>
        </p:nvCxnSpPr>
        <p:spPr bwMode="auto">
          <a:xfrm>
            <a:off x="4925279" y="3437349"/>
            <a:ext cx="294793" cy="4352"/>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99" name="Group 124"/>
          <p:cNvGrpSpPr>
            <a:grpSpLocks/>
          </p:cNvGrpSpPr>
          <p:nvPr/>
        </p:nvGrpSpPr>
        <p:grpSpPr bwMode="auto">
          <a:xfrm>
            <a:off x="5220072" y="2738065"/>
            <a:ext cx="1151970" cy="1627039"/>
            <a:chOff x="647" y="1360"/>
            <a:chExt cx="747" cy="422"/>
          </a:xfrm>
        </p:grpSpPr>
        <p:sp>
          <p:nvSpPr>
            <p:cNvPr id="101" name="Rectangle 125"/>
            <p:cNvSpPr>
              <a:spLocks noChangeArrowheads="1"/>
            </p:cNvSpPr>
            <p:nvPr/>
          </p:nvSpPr>
          <p:spPr bwMode="auto">
            <a:xfrm>
              <a:off x="647" y="1453"/>
              <a:ext cx="747" cy="179"/>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100" b="1" dirty="0" smtClean="0"/>
                <a:t>Revisar Documentos vs Checklist</a:t>
              </a:r>
              <a:endParaRPr lang="es-ES" altLang="es-PE" sz="1100" b="1" dirty="0"/>
            </a:p>
          </p:txBody>
        </p:sp>
        <p:sp>
          <p:nvSpPr>
            <p:cNvPr id="102" name="Rectangle 126"/>
            <p:cNvSpPr>
              <a:spLocks noChangeArrowheads="1"/>
            </p:cNvSpPr>
            <p:nvPr/>
          </p:nvSpPr>
          <p:spPr bwMode="auto">
            <a:xfrm>
              <a:off x="647" y="1360"/>
              <a:ext cx="747" cy="93"/>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(5) Analista de Calidad</a:t>
              </a:r>
              <a:endParaRPr lang="es-ES" altLang="es-PE" sz="1100" b="1" dirty="0">
                <a:solidFill>
                  <a:schemeClr val="bg1"/>
                </a:solidFill>
                <a:latin typeface="Arial" panose="020B0604020202020204" pitchFamily="34" charset="0"/>
              </a:endParaRPr>
            </a:p>
          </p:txBody>
        </p:sp>
        <p:sp>
          <p:nvSpPr>
            <p:cNvPr id="104" name="Rectangle 127"/>
            <p:cNvSpPr>
              <a:spLocks noChangeArrowheads="1"/>
            </p:cNvSpPr>
            <p:nvPr/>
          </p:nvSpPr>
          <p:spPr bwMode="auto">
            <a:xfrm>
              <a:off x="647" y="1632"/>
              <a:ext cx="747" cy="150"/>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indent="6350" algn="ctr"/>
              <a:r>
                <a:rPr lang="es-ES" altLang="es-PE" sz="1100" b="1" dirty="0" smtClean="0">
                  <a:solidFill>
                    <a:schemeClr val="bg1"/>
                  </a:solidFill>
                  <a:latin typeface="Arial" panose="020B0604020202020204" pitchFamily="34" charset="0"/>
                </a:rPr>
                <a:t>Checklist de Aseguramiento de Calidad</a:t>
              </a:r>
              <a:endParaRPr lang="es-PE" altLang="es-PE" sz="1100" b="1" dirty="0">
                <a:solidFill>
                  <a:schemeClr val="bg1"/>
                </a:solidFill>
                <a:latin typeface="Arial" panose="020B0604020202020204" pitchFamily="34" charset="0"/>
              </a:endParaRPr>
            </a:p>
          </p:txBody>
        </p:sp>
      </p:grpSp>
      <p:sp>
        <p:nvSpPr>
          <p:cNvPr id="105" name="AutoShape 92"/>
          <p:cNvSpPr>
            <a:spLocks noChangeArrowheads="1"/>
          </p:cNvSpPr>
          <p:nvPr/>
        </p:nvSpPr>
        <p:spPr bwMode="auto">
          <a:xfrm>
            <a:off x="6660232" y="2920396"/>
            <a:ext cx="1073359" cy="1047823"/>
          </a:xfrm>
          <a:prstGeom prst="diamond">
            <a:avLst/>
          </a:prstGeom>
          <a:noFill/>
          <a:ln w="25400">
            <a:solidFill>
              <a:schemeClr val="accent5">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000" b="1" dirty="0" smtClean="0">
                <a:solidFill>
                  <a:srgbClr val="000066"/>
                </a:solidFill>
              </a:rPr>
              <a:t>ES CONFORME?</a:t>
            </a:r>
            <a:endParaRPr lang="es-ES" altLang="es-PE" sz="1000" b="1" dirty="0">
              <a:solidFill>
                <a:srgbClr val="000066"/>
              </a:solidFill>
            </a:endParaRPr>
          </a:p>
        </p:txBody>
      </p:sp>
      <p:cxnSp>
        <p:nvCxnSpPr>
          <p:cNvPr id="106" name="AutoShape 166"/>
          <p:cNvCxnSpPr>
            <a:cxnSpLocks noChangeShapeType="1"/>
            <a:stCxn id="101" idx="3"/>
            <a:endCxn id="105" idx="1"/>
          </p:cNvCxnSpPr>
          <p:nvPr/>
        </p:nvCxnSpPr>
        <p:spPr bwMode="auto">
          <a:xfrm>
            <a:off x="6372042" y="3441701"/>
            <a:ext cx="288190" cy="2607"/>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16" name="Group 124"/>
          <p:cNvGrpSpPr>
            <a:grpSpLocks/>
          </p:cNvGrpSpPr>
          <p:nvPr/>
        </p:nvGrpSpPr>
        <p:grpSpPr bwMode="auto">
          <a:xfrm>
            <a:off x="5282831" y="4707315"/>
            <a:ext cx="1151970" cy="1542217"/>
            <a:chOff x="647" y="1360"/>
            <a:chExt cx="747" cy="400"/>
          </a:xfrm>
        </p:grpSpPr>
        <p:sp>
          <p:nvSpPr>
            <p:cNvPr id="117" name="Rectangle 125"/>
            <p:cNvSpPr>
              <a:spLocks noChangeArrowheads="1"/>
            </p:cNvSpPr>
            <p:nvPr/>
          </p:nvSpPr>
          <p:spPr bwMode="auto">
            <a:xfrm>
              <a:off x="647" y="1453"/>
              <a:ext cx="747" cy="140"/>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100" b="1" dirty="0" smtClean="0"/>
                <a:t>Poner a disposición para entrega a cliente</a:t>
              </a:r>
              <a:endParaRPr lang="es-ES" altLang="es-PE" sz="1100" b="1" dirty="0"/>
            </a:p>
          </p:txBody>
        </p:sp>
        <p:sp>
          <p:nvSpPr>
            <p:cNvPr id="118" name="Rectangle 126"/>
            <p:cNvSpPr>
              <a:spLocks noChangeArrowheads="1"/>
            </p:cNvSpPr>
            <p:nvPr/>
          </p:nvSpPr>
          <p:spPr bwMode="auto">
            <a:xfrm>
              <a:off x="647" y="1360"/>
              <a:ext cx="747" cy="93"/>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(6) Analista de Calidad</a:t>
              </a:r>
              <a:endParaRPr lang="es-ES" altLang="es-PE" sz="1100" b="1" dirty="0">
                <a:solidFill>
                  <a:schemeClr val="bg1"/>
                </a:solidFill>
                <a:latin typeface="Arial" panose="020B0604020202020204" pitchFamily="34" charset="0"/>
              </a:endParaRPr>
            </a:p>
          </p:txBody>
        </p:sp>
        <p:sp>
          <p:nvSpPr>
            <p:cNvPr id="119" name="Rectangle 127"/>
            <p:cNvSpPr>
              <a:spLocks noChangeArrowheads="1"/>
            </p:cNvSpPr>
            <p:nvPr/>
          </p:nvSpPr>
          <p:spPr bwMode="auto">
            <a:xfrm>
              <a:off x="647" y="1593"/>
              <a:ext cx="747" cy="167"/>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indent="6350" algn="ctr"/>
              <a:r>
                <a:rPr lang="es-ES" altLang="es-PE" sz="1100" b="1" dirty="0" smtClean="0">
                  <a:solidFill>
                    <a:schemeClr val="bg1"/>
                  </a:solidFill>
                  <a:latin typeface="Arial" panose="020B0604020202020204" pitchFamily="34" charset="0"/>
                </a:rPr>
                <a:t>GitHub</a:t>
              </a:r>
              <a:endParaRPr lang="es-PE" altLang="es-PE" sz="1100" b="1" dirty="0">
                <a:solidFill>
                  <a:schemeClr val="bg1"/>
                </a:solidFill>
                <a:latin typeface="Arial" panose="020B0604020202020204" pitchFamily="34" charset="0"/>
              </a:endParaRPr>
            </a:p>
          </p:txBody>
        </p:sp>
      </p:grpSp>
      <p:cxnSp>
        <p:nvCxnSpPr>
          <p:cNvPr id="120" name="AutoShape 166"/>
          <p:cNvCxnSpPr>
            <a:cxnSpLocks noChangeShapeType="1"/>
            <a:endCxn id="117" idx="1"/>
          </p:cNvCxnSpPr>
          <p:nvPr/>
        </p:nvCxnSpPr>
        <p:spPr bwMode="auto">
          <a:xfrm flipV="1">
            <a:off x="4925279" y="5335771"/>
            <a:ext cx="357552" cy="270588"/>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23" name="Grupo 122"/>
          <p:cNvGrpSpPr/>
          <p:nvPr/>
        </p:nvGrpSpPr>
        <p:grpSpPr>
          <a:xfrm>
            <a:off x="7196911" y="5528380"/>
            <a:ext cx="1187913" cy="1193095"/>
            <a:chOff x="454504" y="2882027"/>
            <a:chExt cx="1686718" cy="1359099"/>
          </a:xfrm>
        </p:grpSpPr>
        <p:sp>
          <p:nvSpPr>
            <p:cNvPr id="124" name="Rectangle 109"/>
            <p:cNvSpPr>
              <a:spLocks noChangeArrowheads="1"/>
            </p:cNvSpPr>
            <p:nvPr/>
          </p:nvSpPr>
          <p:spPr bwMode="auto">
            <a:xfrm>
              <a:off x="454504" y="3855467"/>
              <a:ext cx="1686718" cy="385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ANALISTA DE CALIDAD</a:t>
              </a:r>
              <a:endParaRPr lang="es-ES" altLang="es-PE" sz="1000" b="1" dirty="0">
                <a:latin typeface="Arial Black" panose="020B0A04020102020204" pitchFamily="34" charset="0"/>
              </a:endParaRPr>
            </a:p>
          </p:txBody>
        </p:sp>
        <p:pic>
          <p:nvPicPr>
            <p:cNvPr id="125" name="Imagen 124"/>
            <p:cNvPicPr>
              <a:picLocks noChangeAspect="1"/>
            </p:cNvPicPr>
            <p:nvPr/>
          </p:nvPicPr>
          <p:blipFill>
            <a:blip r:embed="rId3"/>
            <a:stretch>
              <a:fillRect/>
            </a:stretch>
          </p:blipFill>
          <p:spPr>
            <a:xfrm>
              <a:off x="783690" y="2882027"/>
              <a:ext cx="1101607" cy="947964"/>
            </a:xfrm>
            <a:prstGeom prst="rect">
              <a:avLst/>
            </a:prstGeom>
          </p:spPr>
        </p:pic>
      </p:grpSp>
      <p:cxnSp>
        <p:nvCxnSpPr>
          <p:cNvPr id="126" name="AutoShape 166"/>
          <p:cNvCxnSpPr>
            <a:cxnSpLocks noChangeShapeType="1"/>
            <a:stCxn id="105" idx="3"/>
          </p:cNvCxnSpPr>
          <p:nvPr/>
        </p:nvCxnSpPr>
        <p:spPr bwMode="auto">
          <a:xfrm flipV="1">
            <a:off x="7733591" y="3437348"/>
            <a:ext cx="497511" cy="6960"/>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pic>
        <p:nvPicPr>
          <p:cNvPr id="133" name="Picture 6" descr="http://static.freepik.com/free-photo/database-add_318-11186.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tretch/>
        </p:blipFill>
        <p:spPr bwMode="auto">
          <a:xfrm>
            <a:off x="220386" y="3114442"/>
            <a:ext cx="628941" cy="6289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grpSp>
        <p:nvGrpSpPr>
          <p:cNvPr id="84" name="Grupo 83"/>
          <p:cNvGrpSpPr/>
          <p:nvPr/>
        </p:nvGrpSpPr>
        <p:grpSpPr>
          <a:xfrm>
            <a:off x="7159970" y="4222651"/>
            <a:ext cx="1265410" cy="1294547"/>
            <a:chOff x="7785536" y="3771336"/>
            <a:chExt cx="1265410" cy="1294547"/>
          </a:xfrm>
        </p:grpSpPr>
        <p:sp>
          <p:nvSpPr>
            <p:cNvPr id="134" name="Rectangle 204"/>
            <p:cNvSpPr>
              <a:spLocks noChangeArrowheads="1"/>
            </p:cNvSpPr>
            <p:nvPr/>
          </p:nvSpPr>
          <p:spPr bwMode="auto">
            <a:xfrm>
              <a:off x="7785536" y="4481108"/>
              <a:ext cx="12654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CONFORMIDAD DE CALIDAD DEL PRODUCTO</a:t>
              </a:r>
              <a:endParaRPr lang="es-ES" altLang="es-PE" sz="1000" b="1" dirty="0">
                <a:latin typeface="Arial Black" panose="020B0A04020102020204" pitchFamily="34" charset="0"/>
              </a:endParaRPr>
            </a:p>
          </p:txBody>
        </p:sp>
        <p:pic>
          <p:nvPicPr>
            <p:cNvPr id="135" name="Picture 6" descr="http://static.freepik.com/free-photo/database-add_318-11186.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tretch/>
          </p:blipFill>
          <p:spPr bwMode="auto">
            <a:xfrm>
              <a:off x="8103771" y="3771336"/>
              <a:ext cx="628941" cy="6289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grpSp>
      <p:cxnSp>
        <p:nvCxnSpPr>
          <p:cNvPr id="138" name="AutoShape 131"/>
          <p:cNvCxnSpPr>
            <a:cxnSpLocks noChangeShapeType="1"/>
            <a:stCxn id="125" idx="0"/>
            <a:endCxn id="125" idx="0"/>
          </p:cNvCxnSpPr>
          <p:nvPr/>
        </p:nvCxnSpPr>
        <p:spPr bwMode="auto">
          <a:xfrm>
            <a:off x="7816665" y="5528380"/>
            <a:ext cx="0" cy="0"/>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sp>
        <p:nvSpPr>
          <p:cNvPr id="143" name="Oval 92"/>
          <p:cNvSpPr>
            <a:spLocks noChangeArrowheads="1"/>
          </p:cNvSpPr>
          <p:nvPr/>
        </p:nvSpPr>
        <p:spPr bwMode="auto">
          <a:xfrm>
            <a:off x="8215704" y="3249021"/>
            <a:ext cx="327574" cy="359781"/>
          </a:xfrm>
          <a:prstGeom prst="ellipse">
            <a:avLst/>
          </a:prstGeom>
          <a:solidFill>
            <a:srgbClr val="FFFF00"/>
          </a:solidFill>
          <a:ln w="9525" algn="ctr">
            <a:solidFill>
              <a:schemeClr val="tx1"/>
            </a:solidFill>
            <a:round/>
            <a:headEnd/>
            <a:tailEnd/>
          </a:ln>
        </p:spPr>
        <p:txBody>
          <a:bodyPr anchor="ctr"/>
          <a:lstStyle>
            <a:lvl1pPr>
              <a:defRPr sz="1600">
                <a:solidFill>
                  <a:srgbClr val="0066CC"/>
                </a:solidFill>
                <a:latin typeface="Arial" panose="020B0604020202020204" pitchFamily="34" charset="0"/>
              </a:defRPr>
            </a:lvl1pPr>
            <a:lvl2pPr marL="742950" indent="-285750">
              <a:defRPr sz="1600">
                <a:solidFill>
                  <a:srgbClr val="0066CC"/>
                </a:solidFill>
                <a:latin typeface="Arial" panose="020B0604020202020204" pitchFamily="34" charset="0"/>
              </a:defRPr>
            </a:lvl2pPr>
            <a:lvl3pPr marL="1143000" indent="-228600">
              <a:defRPr sz="1600">
                <a:solidFill>
                  <a:srgbClr val="0066CC"/>
                </a:solidFill>
                <a:latin typeface="Arial" panose="020B0604020202020204" pitchFamily="34" charset="0"/>
              </a:defRPr>
            </a:lvl3pPr>
            <a:lvl4pPr marL="1600200" indent="-228600">
              <a:defRPr sz="1600">
                <a:solidFill>
                  <a:srgbClr val="0066CC"/>
                </a:solidFill>
                <a:latin typeface="Arial" panose="020B0604020202020204" pitchFamily="34" charset="0"/>
              </a:defRPr>
            </a:lvl4pPr>
            <a:lvl5pPr marL="2057400" indent="-228600">
              <a:defRPr sz="1600">
                <a:solidFill>
                  <a:srgbClr val="0066CC"/>
                </a:solidFill>
                <a:latin typeface="Arial" panose="020B0604020202020204" pitchFamily="34" charset="0"/>
              </a:defRPr>
            </a:lvl5pPr>
            <a:lvl6pPr marL="2514600" indent="-228600" eaLnBrk="0" fontAlgn="base" hangingPunct="0">
              <a:spcBef>
                <a:spcPct val="0"/>
              </a:spcBef>
              <a:spcAft>
                <a:spcPct val="0"/>
              </a:spcAft>
              <a:defRPr sz="1600">
                <a:solidFill>
                  <a:srgbClr val="0066CC"/>
                </a:solidFill>
                <a:latin typeface="Arial" panose="020B0604020202020204" pitchFamily="34" charset="0"/>
              </a:defRPr>
            </a:lvl6pPr>
            <a:lvl7pPr marL="2971800" indent="-228600" eaLnBrk="0" fontAlgn="base" hangingPunct="0">
              <a:spcBef>
                <a:spcPct val="0"/>
              </a:spcBef>
              <a:spcAft>
                <a:spcPct val="0"/>
              </a:spcAft>
              <a:defRPr sz="1600">
                <a:solidFill>
                  <a:srgbClr val="0066CC"/>
                </a:solidFill>
                <a:latin typeface="Arial" panose="020B0604020202020204" pitchFamily="34" charset="0"/>
              </a:defRPr>
            </a:lvl7pPr>
            <a:lvl8pPr marL="3429000" indent="-228600" eaLnBrk="0" fontAlgn="base" hangingPunct="0">
              <a:spcBef>
                <a:spcPct val="0"/>
              </a:spcBef>
              <a:spcAft>
                <a:spcPct val="0"/>
              </a:spcAft>
              <a:defRPr sz="1600">
                <a:solidFill>
                  <a:srgbClr val="0066CC"/>
                </a:solidFill>
                <a:latin typeface="Arial" panose="020B0604020202020204" pitchFamily="34" charset="0"/>
              </a:defRPr>
            </a:lvl8pPr>
            <a:lvl9pPr marL="3886200" indent="-228600" eaLnBrk="0" fontAlgn="base" hangingPunct="0">
              <a:spcBef>
                <a:spcPct val="0"/>
              </a:spcBef>
              <a:spcAft>
                <a:spcPct val="0"/>
              </a:spcAft>
              <a:defRPr sz="1600">
                <a:solidFill>
                  <a:srgbClr val="0066CC"/>
                </a:solidFill>
                <a:latin typeface="Arial" panose="020B0604020202020204" pitchFamily="34" charset="0"/>
              </a:defRPr>
            </a:lvl9pPr>
          </a:lstStyle>
          <a:p>
            <a:pPr algn="ctr" eaLnBrk="1" hangingPunct="1"/>
            <a:r>
              <a:rPr lang="es-PE" altLang="es-PE" sz="1200" dirty="0">
                <a:solidFill>
                  <a:srgbClr val="000066"/>
                </a:solidFill>
              </a:rPr>
              <a:t>A</a:t>
            </a:r>
            <a:endParaRPr lang="es-ES" altLang="es-PE" sz="1200" dirty="0">
              <a:solidFill>
                <a:srgbClr val="000066"/>
              </a:solidFill>
            </a:endParaRPr>
          </a:p>
        </p:txBody>
      </p:sp>
      <p:sp>
        <p:nvSpPr>
          <p:cNvPr id="144" name="Oval 92"/>
          <p:cNvSpPr>
            <a:spLocks noChangeArrowheads="1"/>
          </p:cNvSpPr>
          <p:nvPr/>
        </p:nvSpPr>
        <p:spPr bwMode="auto">
          <a:xfrm>
            <a:off x="4597705" y="5500676"/>
            <a:ext cx="327574" cy="359781"/>
          </a:xfrm>
          <a:prstGeom prst="ellipse">
            <a:avLst/>
          </a:prstGeom>
          <a:solidFill>
            <a:srgbClr val="FFFF00"/>
          </a:solidFill>
          <a:ln w="9525" algn="ctr">
            <a:solidFill>
              <a:schemeClr val="tx1"/>
            </a:solidFill>
            <a:round/>
            <a:headEnd/>
            <a:tailEnd/>
          </a:ln>
        </p:spPr>
        <p:txBody>
          <a:bodyPr anchor="ctr"/>
          <a:lstStyle>
            <a:lvl1pPr>
              <a:defRPr sz="1600">
                <a:solidFill>
                  <a:srgbClr val="0066CC"/>
                </a:solidFill>
                <a:latin typeface="Arial" panose="020B0604020202020204" pitchFamily="34" charset="0"/>
              </a:defRPr>
            </a:lvl1pPr>
            <a:lvl2pPr marL="742950" indent="-285750">
              <a:defRPr sz="1600">
                <a:solidFill>
                  <a:srgbClr val="0066CC"/>
                </a:solidFill>
                <a:latin typeface="Arial" panose="020B0604020202020204" pitchFamily="34" charset="0"/>
              </a:defRPr>
            </a:lvl2pPr>
            <a:lvl3pPr marL="1143000" indent="-228600">
              <a:defRPr sz="1600">
                <a:solidFill>
                  <a:srgbClr val="0066CC"/>
                </a:solidFill>
                <a:latin typeface="Arial" panose="020B0604020202020204" pitchFamily="34" charset="0"/>
              </a:defRPr>
            </a:lvl3pPr>
            <a:lvl4pPr marL="1600200" indent="-228600">
              <a:defRPr sz="1600">
                <a:solidFill>
                  <a:srgbClr val="0066CC"/>
                </a:solidFill>
                <a:latin typeface="Arial" panose="020B0604020202020204" pitchFamily="34" charset="0"/>
              </a:defRPr>
            </a:lvl4pPr>
            <a:lvl5pPr marL="2057400" indent="-228600">
              <a:defRPr sz="1600">
                <a:solidFill>
                  <a:srgbClr val="0066CC"/>
                </a:solidFill>
                <a:latin typeface="Arial" panose="020B0604020202020204" pitchFamily="34" charset="0"/>
              </a:defRPr>
            </a:lvl5pPr>
            <a:lvl6pPr marL="2514600" indent="-228600" eaLnBrk="0" fontAlgn="base" hangingPunct="0">
              <a:spcBef>
                <a:spcPct val="0"/>
              </a:spcBef>
              <a:spcAft>
                <a:spcPct val="0"/>
              </a:spcAft>
              <a:defRPr sz="1600">
                <a:solidFill>
                  <a:srgbClr val="0066CC"/>
                </a:solidFill>
                <a:latin typeface="Arial" panose="020B0604020202020204" pitchFamily="34" charset="0"/>
              </a:defRPr>
            </a:lvl6pPr>
            <a:lvl7pPr marL="2971800" indent="-228600" eaLnBrk="0" fontAlgn="base" hangingPunct="0">
              <a:spcBef>
                <a:spcPct val="0"/>
              </a:spcBef>
              <a:spcAft>
                <a:spcPct val="0"/>
              </a:spcAft>
              <a:defRPr sz="1600">
                <a:solidFill>
                  <a:srgbClr val="0066CC"/>
                </a:solidFill>
                <a:latin typeface="Arial" panose="020B0604020202020204" pitchFamily="34" charset="0"/>
              </a:defRPr>
            </a:lvl7pPr>
            <a:lvl8pPr marL="3429000" indent="-228600" eaLnBrk="0" fontAlgn="base" hangingPunct="0">
              <a:spcBef>
                <a:spcPct val="0"/>
              </a:spcBef>
              <a:spcAft>
                <a:spcPct val="0"/>
              </a:spcAft>
              <a:defRPr sz="1600">
                <a:solidFill>
                  <a:srgbClr val="0066CC"/>
                </a:solidFill>
                <a:latin typeface="Arial" panose="020B0604020202020204" pitchFamily="34" charset="0"/>
              </a:defRPr>
            </a:lvl8pPr>
            <a:lvl9pPr marL="3886200" indent="-228600" eaLnBrk="0" fontAlgn="base" hangingPunct="0">
              <a:spcBef>
                <a:spcPct val="0"/>
              </a:spcBef>
              <a:spcAft>
                <a:spcPct val="0"/>
              </a:spcAft>
              <a:defRPr sz="1600">
                <a:solidFill>
                  <a:srgbClr val="0066CC"/>
                </a:solidFill>
                <a:latin typeface="Arial" panose="020B0604020202020204" pitchFamily="34" charset="0"/>
              </a:defRPr>
            </a:lvl9pPr>
          </a:lstStyle>
          <a:p>
            <a:pPr algn="ctr" eaLnBrk="1" hangingPunct="1"/>
            <a:r>
              <a:rPr lang="es-PE" altLang="es-PE" sz="1200" dirty="0">
                <a:solidFill>
                  <a:srgbClr val="000066"/>
                </a:solidFill>
              </a:rPr>
              <a:t>A</a:t>
            </a:r>
            <a:endParaRPr lang="es-ES" altLang="es-PE" sz="1200" dirty="0">
              <a:solidFill>
                <a:srgbClr val="000066"/>
              </a:solidFill>
            </a:endParaRPr>
          </a:p>
        </p:txBody>
      </p:sp>
      <p:cxnSp>
        <p:nvCxnSpPr>
          <p:cNvPr id="145" name="AutoShape 197"/>
          <p:cNvCxnSpPr>
            <a:cxnSpLocks noChangeShapeType="1"/>
            <a:stCxn id="117" idx="3"/>
            <a:endCxn id="135" idx="1"/>
          </p:cNvCxnSpPr>
          <p:nvPr/>
        </p:nvCxnSpPr>
        <p:spPr bwMode="auto">
          <a:xfrm flipV="1">
            <a:off x="6434801" y="4537122"/>
            <a:ext cx="1043404" cy="798649"/>
          </a:xfrm>
          <a:prstGeom prst="bentConnector3">
            <a:avLst>
              <a:gd name="adj1" fmla="val 50000"/>
            </a:avLst>
          </a:prstGeom>
          <a:noFill/>
          <a:ln w="38100">
            <a:solidFill>
              <a:schemeClr val="accent5">
                <a:lumMod val="75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64" name="AutoShape 197"/>
          <p:cNvCxnSpPr>
            <a:cxnSpLocks noChangeShapeType="1"/>
            <a:stCxn id="105" idx="0"/>
            <a:endCxn id="36" idx="0"/>
          </p:cNvCxnSpPr>
          <p:nvPr/>
        </p:nvCxnSpPr>
        <p:spPr bwMode="auto">
          <a:xfrm rot="16200000" flipV="1">
            <a:off x="4354395" y="77878"/>
            <a:ext cx="179724" cy="5505311"/>
          </a:xfrm>
          <a:prstGeom prst="bentConnector3">
            <a:avLst>
              <a:gd name="adj1" fmla="val 227195"/>
            </a:avLst>
          </a:prstGeom>
          <a:noFill/>
          <a:ln w="38100">
            <a:solidFill>
              <a:schemeClr val="accent5">
                <a:lumMod val="75000"/>
              </a:schemeClr>
            </a:solidFill>
            <a:miter lim="800000"/>
            <a:headEnd/>
            <a:tailEnd type="triangle" w="med" len="med"/>
          </a:ln>
          <a:extLst>
            <a:ext uri="{909E8E84-426E-40DD-AFC4-6F175D3DCCD1}">
              <a14:hiddenFill xmlns:a14="http://schemas.microsoft.com/office/drawing/2010/main">
                <a:noFill/>
              </a14:hiddenFill>
            </a:ext>
          </a:extLst>
        </p:spPr>
      </p:cxnSp>
      <p:sp>
        <p:nvSpPr>
          <p:cNvPr id="65" name="Text Box 47"/>
          <p:cNvSpPr txBox="1">
            <a:spLocks noChangeArrowheads="1"/>
          </p:cNvSpPr>
          <p:nvPr/>
        </p:nvSpPr>
        <p:spPr bwMode="auto">
          <a:xfrm>
            <a:off x="7159970" y="2686980"/>
            <a:ext cx="4438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200" b="1" dirty="0" smtClean="0">
                <a:solidFill>
                  <a:srgbClr val="000066"/>
                </a:solidFill>
              </a:rPr>
              <a:t>NO</a:t>
            </a:r>
            <a:endParaRPr lang="es-ES" altLang="es-PE" sz="1200" b="1" dirty="0">
              <a:solidFill>
                <a:srgbClr val="000066"/>
              </a:solidFill>
            </a:endParaRPr>
          </a:p>
        </p:txBody>
      </p:sp>
    </p:spTree>
    <p:extLst>
      <p:ext uri="{BB962C8B-B14F-4D97-AF65-F5344CB8AC3E}">
        <p14:creationId xmlns:p14="http://schemas.microsoft.com/office/powerpoint/2010/main" val="5194676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21</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2211260513"/>
              </p:ext>
            </p:extLst>
          </p:nvPr>
        </p:nvGraphicFramePr>
        <p:xfrm>
          <a:off x="179512" y="332656"/>
          <a:ext cx="8886771" cy="5906904"/>
        </p:xfrm>
        <a:graphic>
          <a:graphicData uri="http://schemas.openxmlformats.org/drawingml/2006/table">
            <a:tbl>
              <a:tblPr firstRow="1" bandRow="1">
                <a:tableStyleId>{073A0DAA-6AF3-43AB-8588-CEC1D06C72B9}</a:tableStyleId>
              </a:tblPr>
              <a:tblGrid>
                <a:gridCol w="262513">
                  <a:extLst>
                    <a:ext uri="{9D8B030D-6E8A-4147-A177-3AD203B41FA5}">
                      <a16:colId xmlns:a16="http://schemas.microsoft.com/office/drawing/2014/main" val="20000"/>
                    </a:ext>
                  </a:extLst>
                </a:gridCol>
                <a:gridCol w="1249655">
                  <a:extLst>
                    <a:ext uri="{9D8B030D-6E8A-4147-A177-3AD203B41FA5}">
                      <a16:colId xmlns:a16="http://schemas.microsoft.com/office/drawing/2014/main" val="20001"/>
                    </a:ext>
                  </a:extLst>
                </a:gridCol>
                <a:gridCol w="1224136">
                  <a:extLst>
                    <a:ext uri="{9D8B030D-6E8A-4147-A177-3AD203B41FA5}">
                      <a16:colId xmlns:a16="http://schemas.microsoft.com/office/drawing/2014/main" val="20002"/>
                    </a:ext>
                  </a:extLst>
                </a:gridCol>
                <a:gridCol w="3312368">
                  <a:extLst>
                    <a:ext uri="{9D8B030D-6E8A-4147-A177-3AD203B41FA5}">
                      <a16:colId xmlns:a16="http://schemas.microsoft.com/office/drawing/2014/main" val="20003"/>
                    </a:ext>
                  </a:extLst>
                </a:gridCol>
                <a:gridCol w="1440160">
                  <a:extLst>
                    <a:ext uri="{9D8B030D-6E8A-4147-A177-3AD203B41FA5}">
                      <a16:colId xmlns:a16="http://schemas.microsoft.com/office/drawing/2014/main" val="20004"/>
                    </a:ext>
                  </a:extLst>
                </a:gridCol>
                <a:gridCol w="1397939">
                  <a:extLst>
                    <a:ext uri="{9D8B030D-6E8A-4147-A177-3AD203B41FA5}">
                      <a16:colId xmlns:a16="http://schemas.microsoft.com/office/drawing/2014/main" val="20005"/>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accent6">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6">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SALIDAS</a:t>
                      </a:r>
                      <a:endParaRPr lang="es-PE" sz="1200" dirty="0">
                        <a:latin typeface="+mj-lt"/>
                      </a:endParaRPr>
                    </a:p>
                  </a:txBody>
                  <a:tcPr anchor="ctr">
                    <a:solidFill>
                      <a:schemeClr val="accent6">
                        <a:lumMod val="50000"/>
                      </a:schemeClr>
                    </a:solidFill>
                  </a:tcPr>
                </a:tc>
                <a:extLst>
                  <a:ext uri="{0D108BD9-81ED-4DB2-BD59-A6C34878D82A}">
                    <a16:rowId xmlns:a16="http://schemas.microsoft.com/office/drawing/2014/main" val="10000"/>
                  </a:ext>
                </a:extLst>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 </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Recepción de Solicitud de Control de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Cada</a:t>
                      </a:r>
                      <a:r>
                        <a:rPr lang="es-PE" sz="1200" kern="1200" baseline="0" dirty="0" smtClean="0">
                          <a:solidFill>
                            <a:schemeClr val="dk1"/>
                          </a:solidFill>
                          <a:latin typeface="+mj-lt"/>
                          <a:ea typeface="Verdana" panose="020B0604030504040204" pitchFamily="34" charset="0"/>
                          <a:cs typeface="Verdana" panose="020B0604030504040204" pitchFamily="34" charset="0"/>
                        </a:rPr>
                        <a:t> </a:t>
                      </a:r>
                      <a:r>
                        <a:rPr lang="es-PE" sz="1200" kern="1200" dirty="0" smtClean="0">
                          <a:solidFill>
                            <a:schemeClr val="dk1"/>
                          </a:solidFill>
                          <a:latin typeface="+mj-lt"/>
                          <a:ea typeface="Verdana" panose="020B0604030504040204" pitchFamily="34" charset="0"/>
                          <a:cs typeface="Verdana" panose="020B0604030504040204" pitchFamily="34" charset="0"/>
                        </a:rPr>
                        <a:t>vez que recibe por e-mail una solicitud de control de calidad de producto (entregable), toma control de la versión del producto.</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 GitHub</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extLst>
                  <a:ext uri="{0D108BD9-81ED-4DB2-BD59-A6C34878D82A}">
                    <a16:rowId xmlns:a16="http://schemas.microsoft.com/office/drawing/2014/main"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Revisión General</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Realizará una Revisión General para verificar si se han entregado todos los componentes del producto (entregable).</a:t>
                      </a:r>
                    </a:p>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De haber No Conformidades, se comunica al responsable del producto mediante e-mail para que levante las no conformidades.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SOLQA</a:t>
                      </a:r>
                      <a:r>
                        <a:rPr lang="es-PE" sz="1200" kern="1200" baseline="0" dirty="0" smtClean="0">
                          <a:solidFill>
                            <a:schemeClr val="dk1"/>
                          </a:solidFill>
                          <a:latin typeface="+mj-lt"/>
                          <a:ea typeface="Verdana" panose="020B0604030504040204" pitchFamily="34" charset="0"/>
                          <a:cs typeface="Verdana" panose="020B0604030504040204" pitchFamily="34" charset="0"/>
                        </a:rPr>
                        <a:t> </a:t>
                      </a:r>
                      <a:r>
                        <a:rPr lang="es-PE" sz="1200" kern="1200" dirty="0" smtClean="0">
                          <a:solidFill>
                            <a:schemeClr val="dk1"/>
                          </a:solidFill>
                          <a:latin typeface="+mj-lt"/>
                          <a:ea typeface="Verdana" panose="020B0604030504040204" pitchFamily="34" charset="0"/>
                          <a:cs typeface="Verdana" panose="020B0604030504040204" pitchFamily="34" charset="0"/>
                        </a:rPr>
                        <a:t>Solicitud de</a:t>
                      </a:r>
                      <a:r>
                        <a:rPr lang="es-PE" sz="1200" kern="1200" baseline="0" dirty="0" smtClean="0">
                          <a:solidFill>
                            <a:schemeClr val="dk1"/>
                          </a:solidFill>
                          <a:latin typeface="+mj-lt"/>
                          <a:ea typeface="Verdana" panose="020B0604030504040204" pitchFamily="34" charset="0"/>
                          <a:cs typeface="Verdana" panose="020B0604030504040204" pitchFamily="34" charset="0"/>
                        </a:rPr>
                        <a:t> Aseguramiento de Calidad</a:t>
                      </a:r>
                      <a:r>
                        <a:rPr lang="es-PE" sz="1200" kern="1200" dirty="0" smtClean="0">
                          <a:solidFill>
                            <a:schemeClr val="dk1"/>
                          </a:solidFill>
                          <a:latin typeface="+mj-lt"/>
                          <a:ea typeface="Verdana" panose="020B0604030504040204" pitchFamily="34" charset="0"/>
                          <a:cs typeface="Verdana" panose="020B0604030504040204" pitchFamily="34" charset="0"/>
                        </a:rPr>
                        <a:t> (Documentos especificados)</a:t>
                      </a: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_tradnl" sz="1200" kern="1200" dirty="0" smtClean="0">
                          <a:solidFill>
                            <a:schemeClr val="dk1"/>
                          </a:solidFill>
                          <a:latin typeface="+mj-lt"/>
                          <a:ea typeface="Verdana" panose="020B0604030504040204" pitchFamily="34" charset="0"/>
                          <a:cs typeface="Verdana" panose="020B0604030504040204" pitchFamily="34" charset="0"/>
                        </a:rPr>
                        <a:t>Resultado de la Revisión General</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extLst>
                  <a:ext uri="{0D108BD9-81ED-4DB2-BD59-A6C34878D82A}">
                    <a16:rowId xmlns:a16="http://schemas.microsoft.com/office/drawing/2014/main" val="10002"/>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3</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Responsable del entregable y/o área </a:t>
                      </a: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Levantamiento de NC</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El responsable del entregable y/o área a revisar  de QA levanta las No Conformidades y comunica al Analista de Calidad vía e-mail.</a:t>
                      </a: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HGQA Herramienta de Gestión Aseguramiento de Calidad</a:t>
                      </a: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_tradnl" sz="1200" kern="1200" dirty="0" smtClean="0">
                          <a:solidFill>
                            <a:schemeClr val="dk1"/>
                          </a:solidFill>
                          <a:latin typeface="+mj-lt"/>
                          <a:ea typeface="Verdana" panose="020B0604030504040204" pitchFamily="34" charset="0"/>
                          <a:cs typeface="Verdana" panose="020B0604030504040204" pitchFamily="34" charset="0"/>
                        </a:rPr>
                        <a:t>No Conformidades subsanadas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extLst>
                  <a:ext uri="{0D108BD9-81ED-4DB2-BD59-A6C34878D82A}">
                    <a16:rowId xmlns:a16="http://schemas.microsoft.com/office/drawing/2014/main" val="10003"/>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4</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Seguimiento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Puede</a:t>
                      </a:r>
                      <a:r>
                        <a:rPr lang="es-PE" sz="1200" kern="1200" baseline="0" dirty="0" smtClean="0">
                          <a:solidFill>
                            <a:schemeClr val="dk1"/>
                          </a:solidFill>
                          <a:latin typeface="+mj-lt"/>
                          <a:ea typeface="Verdana" panose="020B0604030504040204" pitchFamily="34" charset="0"/>
                          <a:cs typeface="Verdana" panose="020B0604030504040204" pitchFamily="34" charset="0"/>
                        </a:rPr>
                        <a:t> </a:t>
                      </a:r>
                      <a:r>
                        <a:rPr lang="es-PE" sz="1200" kern="1200" dirty="0" smtClean="0">
                          <a:solidFill>
                            <a:schemeClr val="dk1"/>
                          </a:solidFill>
                          <a:latin typeface="+mj-lt"/>
                          <a:ea typeface="Verdana" panose="020B0604030504040204" pitchFamily="34" charset="0"/>
                          <a:cs typeface="Verdana" panose="020B0604030504040204" pitchFamily="34" charset="0"/>
                        </a:rPr>
                        <a:t>optar por convocar reuniones para validar que las No Conformidades que debe resolver el Responsable del Proyecto, hayan sido solucionadas.</a:t>
                      </a:r>
                    </a:p>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Actualizará la hoja de “Seguimiento de NC” con el resultado.</a:t>
                      </a:r>
                    </a:p>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Realizará</a:t>
                      </a:r>
                      <a:r>
                        <a:rPr lang="es-PE" sz="1200" kern="1200" baseline="0" dirty="0" smtClean="0">
                          <a:solidFill>
                            <a:schemeClr val="dk1"/>
                          </a:solidFill>
                          <a:latin typeface="+mj-lt"/>
                          <a:ea typeface="Verdana" panose="020B0604030504040204" pitchFamily="34" charset="0"/>
                          <a:cs typeface="Verdana" panose="020B0604030504040204" pitchFamily="34" charset="0"/>
                        </a:rPr>
                        <a:t> </a:t>
                      </a:r>
                      <a:r>
                        <a:rPr lang="es-PE" sz="1200" kern="1200" dirty="0" smtClean="0">
                          <a:solidFill>
                            <a:schemeClr val="dk1"/>
                          </a:solidFill>
                          <a:latin typeface="+mj-lt"/>
                          <a:ea typeface="Verdana" panose="020B0604030504040204" pitchFamily="34" charset="0"/>
                          <a:cs typeface="Verdana" panose="020B0604030504040204" pitchFamily="34" charset="0"/>
                        </a:rPr>
                        <a:t>el seguimiento al levantamiento de las No Conformidades.</a:t>
                      </a:r>
                    </a:p>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Tendrá conocimiento de cuales fueron las No Conformidades que se acordaron no realizar.</a:t>
                      </a:r>
                    </a:p>
                  </a:txBody>
                  <a:tcPr marL="91437" marR="91437" marT="45714" marB="45714"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HGQA Herramienta de Gestión Aseguramiento de Calidad</a:t>
                      </a:r>
                    </a:p>
                  </a:txBody>
                  <a:tcPr marL="91437" marR="91437"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defRPr/>
                      </a:pPr>
                      <a:r>
                        <a:rPr lang="es-ES_tradnl" sz="1200" kern="1200" dirty="0" smtClean="0">
                          <a:solidFill>
                            <a:schemeClr val="dk1"/>
                          </a:solidFill>
                          <a:latin typeface="+mj-lt"/>
                          <a:ea typeface="Verdana" panose="020B0604030504040204" pitchFamily="34" charset="0"/>
                          <a:cs typeface="Verdana" panose="020B0604030504040204" pitchFamily="34" charset="0"/>
                        </a:rPr>
                        <a:t>Seguimiento de No Conformidades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14" marB="45714" anchor="ctr" horzOverflow="overflow"/>
                </a:tc>
                <a:extLst>
                  <a:ext uri="{0D108BD9-81ED-4DB2-BD59-A6C34878D82A}">
                    <a16:rowId xmlns:a16="http://schemas.microsoft.com/office/drawing/2014/main" val="10004"/>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11/16/2015</a:t>
            </a:fld>
            <a:endParaRPr lang="en-US" dirty="0"/>
          </a:p>
        </p:txBody>
      </p:sp>
      <p:sp>
        <p:nvSpPr>
          <p:cNvPr id="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13731885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22</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4288241624"/>
              </p:ext>
            </p:extLst>
          </p:nvPr>
        </p:nvGraphicFramePr>
        <p:xfrm>
          <a:off x="179512" y="332656"/>
          <a:ext cx="8886770" cy="2286016"/>
        </p:xfrm>
        <a:graphic>
          <a:graphicData uri="http://schemas.openxmlformats.org/drawingml/2006/table">
            <a:tbl>
              <a:tblPr firstRow="1" bandRow="1">
                <a:tableStyleId>{073A0DAA-6AF3-43AB-8588-CEC1D06C72B9}</a:tableStyleId>
              </a:tblPr>
              <a:tblGrid>
                <a:gridCol w="317817">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584176">
                  <a:extLst>
                    <a:ext uri="{9D8B030D-6E8A-4147-A177-3AD203B41FA5}">
                      <a16:colId xmlns:a16="http://schemas.microsoft.com/office/drawing/2014/main" val="20002"/>
                    </a:ext>
                  </a:extLst>
                </a:gridCol>
                <a:gridCol w="3888432">
                  <a:extLst>
                    <a:ext uri="{9D8B030D-6E8A-4147-A177-3AD203B41FA5}">
                      <a16:colId xmlns:a16="http://schemas.microsoft.com/office/drawing/2014/main" val="20003"/>
                    </a:ext>
                  </a:extLst>
                </a:gridCol>
                <a:gridCol w="1872209">
                  <a:extLst>
                    <a:ext uri="{9D8B030D-6E8A-4147-A177-3AD203B41FA5}">
                      <a16:colId xmlns:a16="http://schemas.microsoft.com/office/drawing/2014/main" val="20004"/>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accent6">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6">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6">
                        <a:lumMod val="50000"/>
                      </a:schemeClr>
                    </a:solidFill>
                  </a:tcPr>
                </a:tc>
                <a:extLst>
                  <a:ext uri="{0D108BD9-81ED-4DB2-BD59-A6C34878D82A}">
                    <a16:rowId xmlns:a16="http://schemas.microsoft.com/office/drawing/2014/main" val="10000"/>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5</a:t>
                      </a: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24" marB="4572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Revisar Documentos vs. Checklist</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24" marB="4572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El Analista de Calidad revisará los documentos utilizando el Checklist de Aseguramiento de Calidad</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24" marB="45724"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CHKQA CheckList de Aseguramiento de Calidad</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24" marB="45724" anchor="ctr" horzOverflow="overflow"/>
                </a:tc>
                <a:extLst>
                  <a:ext uri="{0D108BD9-81ED-4DB2-BD59-A6C34878D82A}">
                    <a16:rowId xmlns:a16="http://schemas.microsoft.com/office/drawing/2014/main"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6</a:t>
                      </a: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24" marB="4572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Poner a disposición para entrega al cliente</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24" marB="4572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Poner a disposición para entrega al cliente.  Se coloca el producto (entregable) en la ubicación del repositorio que corresponda para su entrega al cliente, y se comunica al Responsable y al Gestor de la Configuración la conformidad de calidad del producto (entregable).</a:t>
                      </a:r>
                      <a:r>
                        <a:rPr lang="es-ES" sz="1200" kern="1200" dirty="0" smtClean="0">
                          <a:solidFill>
                            <a:schemeClr val="dk1"/>
                          </a:solidFill>
                          <a:latin typeface="+mj-lt"/>
                          <a:ea typeface="Verdana" panose="020B0604030504040204" pitchFamily="34" charset="0"/>
                          <a:cs typeface="Verdana" panose="020B0604030504040204" pitchFamily="34" charset="0"/>
                        </a:rPr>
                        <a:t> </a:t>
                      </a:r>
                    </a:p>
                  </a:txBody>
                  <a:tcPr marL="91437" marR="91437" marT="45724" marB="4572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GitHub</a:t>
                      </a:r>
                    </a:p>
                  </a:txBody>
                  <a:tcPr marL="91437" marR="91437" marT="45724" marB="45724" anchor="ctr" horzOverflow="overflow"/>
                </a:tc>
                <a:extLst>
                  <a:ext uri="{0D108BD9-81ED-4DB2-BD59-A6C34878D82A}">
                    <a16:rowId xmlns:a16="http://schemas.microsoft.com/office/drawing/2014/main" val="10002"/>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11/16/2015</a:t>
            </a:fld>
            <a:endParaRPr lang="en-US" dirty="0"/>
          </a:p>
        </p:txBody>
      </p:sp>
      <p:sp>
        <p:nvSpPr>
          <p:cNvPr id="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22003866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ACTIVIDADES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(ELABORACIÓN DE INFORME QA)</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11/16/2015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23</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8893727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24</a:t>
            </a:fld>
            <a:endParaRPr lang="en-US" dirty="0"/>
          </a:p>
        </p:txBody>
      </p:sp>
      <p:grpSp>
        <p:nvGrpSpPr>
          <p:cNvPr id="10" name="Grupo 9"/>
          <p:cNvGrpSpPr/>
          <p:nvPr/>
        </p:nvGrpSpPr>
        <p:grpSpPr>
          <a:xfrm>
            <a:off x="167213" y="2463010"/>
            <a:ext cx="8900498" cy="3816113"/>
            <a:chOff x="356890" y="2235695"/>
            <a:chExt cx="11094214" cy="3816113"/>
          </a:xfrm>
        </p:grpSpPr>
        <p:cxnSp>
          <p:nvCxnSpPr>
            <p:cNvPr id="12" name="AutoShape 103"/>
            <p:cNvCxnSpPr>
              <a:cxnSpLocks noChangeShapeType="1"/>
              <a:stCxn id="31" idx="3"/>
              <a:endCxn id="42" idx="1"/>
            </p:cNvCxnSpPr>
            <p:nvPr/>
          </p:nvCxnSpPr>
          <p:spPr bwMode="auto">
            <a:xfrm flipV="1">
              <a:off x="1491109" y="3242193"/>
              <a:ext cx="406962" cy="326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3335637" y="2246196"/>
              <a:ext cx="1861908" cy="2472188"/>
              <a:chOff x="818" y="1517"/>
              <a:chExt cx="745" cy="869"/>
            </a:xfrm>
          </p:grpSpPr>
          <p:sp>
            <p:nvSpPr>
              <p:cNvPr id="35" name="Rectangle 125"/>
              <p:cNvSpPr>
                <a:spLocks noChangeArrowheads="1"/>
              </p:cNvSpPr>
              <p:nvPr/>
            </p:nvSpPr>
            <p:spPr bwMode="auto">
              <a:xfrm>
                <a:off x="818" y="1664"/>
                <a:ext cx="745" cy="407"/>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300" b="1" dirty="0" smtClean="0"/>
                  <a:t>Elaborar el Informe de Revisión General de Aseguramiento de Calidad</a:t>
                </a:r>
                <a:endParaRPr lang="es-ES" altLang="es-PE" sz="1300" b="1" dirty="0"/>
              </a:p>
            </p:txBody>
          </p:sp>
          <p:sp>
            <p:nvSpPr>
              <p:cNvPr id="36" name="Rectangle 126"/>
              <p:cNvSpPr>
                <a:spLocks noChangeArrowheads="1"/>
              </p:cNvSpPr>
              <p:nvPr/>
            </p:nvSpPr>
            <p:spPr bwMode="auto">
              <a:xfrm>
                <a:off x="818" y="1517"/>
                <a:ext cx="745" cy="159"/>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(1) </a:t>
                </a:r>
                <a:r>
                  <a:rPr lang="es-PE" altLang="es-PE" sz="1200" b="1" dirty="0" smtClean="0">
                    <a:solidFill>
                      <a:schemeClr val="bg1"/>
                    </a:solidFill>
                    <a:latin typeface="Arial" panose="020B0604020202020204" pitchFamily="34" charset="0"/>
                  </a:rPr>
                  <a:t>Analista de Calidad</a:t>
                </a:r>
                <a:endParaRPr lang="es-ES" altLang="es-PE" sz="12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818" y="2071"/>
                <a:ext cx="745" cy="315"/>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200" b="1" dirty="0">
                    <a:solidFill>
                      <a:schemeClr val="bg1"/>
                    </a:solidFill>
                    <a:latin typeface="Arial" panose="020B0604020202020204" pitchFamily="34" charset="0"/>
                  </a:rPr>
                  <a:t>HGQA Herramienta de Gestión Aseguramiento de Calidad</a:t>
                </a:r>
              </a:p>
            </p:txBody>
          </p:sp>
        </p:grpSp>
        <p:cxnSp>
          <p:nvCxnSpPr>
            <p:cNvPr id="14" name="AutoShape 131"/>
            <p:cNvCxnSpPr>
              <a:cxnSpLocks noChangeShapeType="1"/>
              <a:stCxn id="35" idx="3"/>
              <a:endCxn id="32" idx="1"/>
            </p:cNvCxnSpPr>
            <p:nvPr/>
          </p:nvCxnSpPr>
          <p:spPr bwMode="auto">
            <a:xfrm>
              <a:off x="5197545" y="3243321"/>
              <a:ext cx="577601" cy="418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42" idx="3"/>
              <a:endCxn id="35" idx="1"/>
            </p:cNvCxnSpPr>
            <p:nvPr/>
          </p:nvCxnSpPr>
          <p:spPr bwMode="auto">
            <a:xfrm>
              <a:off x="2753283" y="3242193"/>
              <a:ext cx="582354" cy="1128"/>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5775146" y="2235695"/>
              <a:ext cx="1956122" cy="2482901"/>
              <a:chOff x="2469" y="1506"/>
              <a:chExt cx="723" cy="892"/>
            </a:xfrm>
          </p:grpSpPr>
          <p:sp>
            <p:nvSpPr>
              <p:cNvPr id="32" name="Rectangle 161"/>
              <p:cNvSpPr>
                <a:spLocks noChangeArrowheads="1"/>
              </p:cNvSpPr>
              <p:nvPr/>
            </p:nvSpPr>
            <p:spPr bwMode="auto">
              <a:xfrm>
                <a:off x="2469" y="1663"/>
                <a:ext cx="723" cy="413"/>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300" b="1" dirty="0" smtClean="0"/>
                  <a:t>Informar las actividades y resultados de QA al Jefe de Proyecto</a:t>
                </a:r>
                <a:endParaRPr lang="es-ES" altLang="es-PE" sz="1300" b="1" dirty="0"/>
              </a:p>
            </p:txBody>
          </p:sp>
          <p:sp>
            <p:nvSpPr>
              <p:cNvPr id="33" name="Rectangle 162"/>
              <p:cNvSpPr>
                <a:spLocks noChangeArrowheads="1"/>
              </p:cNvSpPr>
              <p:nvPr/>
            </p:nvSpPr>
            <p:spPr bwMode="auto">
              <a:xfrm>
                <a:off x="2469" y="1506"/>
                <a:ext cx="723" cy="159"/>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a:solidFill>
                      <a:schemeClr val="bg1"/>
                    </a:solidFill>
                  </a:rPr>
                  <a:t>(2) </a:t>
                </a:r>
                <a:r>
                  <a:rPr lang="es-PE" altLang="es-PE" sz="1200" b="1" dirty="0" smtClean="0">
                    <a:solidFill>
                      <a:schemeClr val="bg1"/>
                    </a:solidFill>
                  </a:rPr>
                  <a:t> Analista de Calidad</a:t>
                </a:r>
                <a:endParaRPr lang="es-ES" altLang="es-PE" sz="1200" b="1" dirty="0">
                  <a:solidFill>
                    <a:schemeClr val="bg1"/>
                  </a:solidFill>
                </a:endParaRPr>
              </a:p>
            </p:txBody>
          </p:sp>
          <p:sp>
            <p:nvSpPr>
              <p:cNvPr id="34" name="Rectangle 163"/>
              <p:cNvSpPr>
                <a:spLocks noChangeArrowheads="1"/>
              </p:cNvSpPr>
              <p:nvPr/>
            </p:nvSpPr>
            <p:spPr bwMode="auto">
              <a:xfrm>
                <a:off x="2469" y="2076"/>
                <a:ext cx="723" cy="322"/>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200" b="1" dirty="0">
                    <a:solidFill>
                      <a:schemeClr val="bg1"/>
                    </a:solidFill>
                    <a:latin typeface="Arial" panose="020B0604020202020204" pitchFamily="34" charset="0"/>
                  </a:rPr>
                  <a:t>HGQA Herramienta de Gestión Aseguramiento de Calidad</a:t>
                </a:r>
              </a:p>
            </p:txBody>
          </p:sp>
        </p:grpSp>
        <p:cxnSp>
          <p:nvCxnSpPr>
            <p:cNvPr id="18" name="AutoShape 197"/>
            <p:cNvCxnSpPr>
              <a:cxnSpLocks noChangeShapeType="1"/>
              <a:stCxn id="32" idx="3"/>
              <a:endCxn id="26" idx="1"/>
            </p:cNvCxnSpPr>
            <p:nvPr/>
          </p:nvCxnSpPr>
          <p:spPr bwMode="auto">
            <a:xfrm>
              <a:off x="7731270" y="3247504"/>
              <a:ext cx="777481" cy="1981685"/>
            </a:xfrm>
            <a:prstGeom prst="bentConnector3">
              <a:avLst>
                <a:gd name="adj1" fmla="val 50000"/>
              </a:avLst>
            </a:prstGeom>
            <a:noFill/>
            <a:ln w="38100">
              <a:solidFill>
                <a:schemeClr val="tx2"/>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201"/>
            <p:cNvCxnSpPr>
              <a:cxnSpLocks noChangeShapeType="1"/>
              <a:stCxn id="26" idx="3"/>
              <a:endCxn id="41" idx="1"/>
            </p:cNvCxnSpPr>
            <p:nvPr/>
          </p:nvCxnSpPr>
          <p:spPr bwMode="auto">
            <a:xfrm flipV="1">
              <a:off x="9783430" y="5225935"/>
              <a:ext cx="361955" cy="3254"/>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356890" y="2848711"/>
              <a:ext cx="1346339" cy="1132043"/>
              <a:chOff x="869593" y="3292777"/>
              <a:chExt cx="1346339" cy="1132043"/>
            </a:xfrm>
          </p:grpSpPr>
          <p:sp>
            <p:nvSpPr>
              <p:cNvPr id="30" name="Rectangle 109"/>
              <p:cNvSpPr>
                <a:spLocks noChangeArrowheads="1"/>
              </p:cNvSpPr>
              <p:nvPr/>
            </p:nvSpPr>
            <p:spPr bwMode="auto">
              <a:xfrm>
                <a:off x="869593" y="4086266"/>
                <a:ext cx="134633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ANALISTA DE CALIDAD</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3"/>
              <a:stretch>
                <a:fillRect/>
              </a:stretch>
            </p:blipFill>
            <p:spPr>
              <a:xfrm>
                <a:off x="1081717" y="3292777"/>
                <a:ext cx="922095" cy="793489"/>
              </a:xfrm>
              <a:prstGeom prst="rect">
                <a:avLst/>
              </a:prstGeom>
            </p:spPr>
          </p:pic>
        </p:grpSp>
        <p:sp>
          <p:nvSpPr>
            <p:cNvPr id="29" name="Rectangle 200"/>
            <p:cNvSpPr>
              <a:spLocks noChangeArrowheads="1"/>
            </p:cNvSpPr>
            <p:nvPr/>
          </p:nvSpPr>
          <p:spPr bwMode="auto">
            <a:xfrm>
              <a:off x="9927293" y="5699917"/>
              <a:ext cx="15238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JEFE DE PROYECTO</a:t>
              </a:r>
              <a:endParaRPr lang="es-ES" altLang="es-PE" sz="1000" b="1" dirty="0">
                <a:latin typeface="Arial Black" panose="020B0A04020102020204" pitchFamily="34" charset="0"/>
              </a:endParaRPr>
            </a:p>
          </p:txBody>
        </p:sp>
        <p:grpSp>
          <p:nvGrpSpPr>
            <p:cNvPr id="22" name="Grupo 21"/>
            <p:cNvGrpSpPr/>
            <p:nvPr/>
          </p:nvGrpSpPr>
          <p:grpSpPr>
            <a:xfrm>
              <a:off x="8180983" y="4717874"/>
              <a:ext cx="1943375" cy="1333934"/>
              <a:chOff x="5652897" y="4838868"/>
              <a:chExt cx="1943375" cy="1333934"/>
            </a:xfrm>
          </p:grpSpPr>
          <p:pic>
            <p:nvPicPr>
              <p:cNvPr id="26" name="Picture 6" descr="http://static.freepik.com/free-photo/database-add_318-11186.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tretch/>
            </p:blipFill>
            <p:spPr bwMode="auto">
              <a:xfrm>
                <a:off x="5980666" y="4838868"/>
                <a:ext cx="1274677" cy="10226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7" name="Rectangle 195"/>
              <p:cNvSpPr>
                <a:spLocks noChangeArrowheads="1"/>
              </p:cNvSpPr>
              <p:nvPr/>
            </p:nvSpPr>
            <p:spPr bwMode="auto">
              <a:xfrm>
                <a:off x="5652897" y="5954344"/>
                <a:ext cx="1943375" cy="21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RESULTADO DE QA</a:t>
                </a:r>
                <a:endParaRPr lang="es-ES" altLang="es-PE" sz="1000" b="1" dirty="0">
                  <a:latin typeface="Arial Black" panose="020B0A04020102020204" pitchFamily="34" charset="0"/>
                </a:endParaRPr>
              </a:p>
            </p:txBody>
          </p:sp>
        </p:grpSp>
        <p:sp>
          <p:nvSpPr>
            <p:cNvPr id="25" name="Rectangle 204"/>
            <p:cNvSpPr>
              <a:spLocks noChangeArrowheads="1"/>
            </p:cNvSpPr>
            <p:nvPr/>
          </p:nvSpPr>
          <p:spPr bwMode="auto">
            <a:xfrm>
              <a:off x="1596641" y="3703307"/>
              <a:ext cx="14589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RESULTADO DE REVISIONES DE QA</a:t>
              </a:r>
              <a:endParaRPr lang="es-ES" altLang="es-PE" sz="1000" b="1" dirty="0">
                <a:latin typeface="Arial Black" panose="020B0A04020102020204" pitchFamily="34" charset="0"/>
              </a:endParaRPr>
            </a:p>
          </p:txBody>
        </p:sp>
      </p:grpSp>
      <p:sp>
        <p:nvSpPr>
          <p:cNvPr id="57" name="1 Título"/>
          <p:cNvSpPr>
            <a:spLocks noGrp="1"/>
          </p:cNvSpPr>
          <p:nvPr>
            <p:ph type="ctrTitle"/>
          </p:nvPr>
        </p:nvSpPr>
        <p:spPr>
          <a:xfrm>
            <a:off x="0" y="280769"/>
            <a:ext cx="9144000" cy="1852087"/>
          </a:xfrm>
        </p:spPr>
        <p:txBody>
          <a:bodyPr/>
          <a:lstStyle/>
          <a:p>
            <a:r>
              <a:rPr lang="es-PE" sz="4400" u="sng" dirty="0" smtClean="0"/>
              <a:t>ACTIVIDADES DEL SUBPROCESO ELABORACIÓN DE INFORME DE RESULTADOS QA</a:t>
            </a:r>
            <a:endParaRPr lang="es-PE" sz="4400" u="sng" dirty="0"/>
          </a:p>
        </p:txBody>
      </p:sp>
      <p:sp>
        <p:nvSpPr>
          <p:cNvPr id="62"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pic>
        <p:nvPicPr>
          <p:cNvPr id="41" name="Imagen 40"/>
          <p:cNvPicPr>
            <a:picLocks noChangeAspect="1"/>
          </p:cNvPicPr>
          <p:nvPr/>
        </p:nvPicPr>
        <p:blipFill>
          <a:blip r:embed="rId3"/>
          <a:stretch>
            <a:fillRect/>
          </a:stretch>
        </p:blipFill>
        <p:spPr>
          <a:xfrm>
            <a:off x="8020179" y="4979268"/>
            <a:ext cx="883781" cy="947964"/>
          </a:xfrm>
          <a:prstGeom prst="rect">
            <a:avLst/>
          </a:prstGeom>
        </p:spPr>
      </p:pic>
      <p:pic>
        <p:nvPicPr>
          <p:cNvPr id="42" name="Picture 6" descr="http://static.freepik.com/free-photo/database-add_318-11186.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tretch/>
        </p:blipFill>
        <p:spPr bwMode="auto">
          <a:xfrm>
            <a:off x="1403648" y="3126454"/>
            <a:ext cx="686107" cy="6861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6"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24460511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25</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2769401743"/>
              </p:ext>
            </p:extLst>
          </p:nvPr>
        </p:nvGraphicFramePr>
        <p:xfrm>
          <a:off x="179512" y="548680"/>
          <a:ext cx="8815183" cy="4704320"/>
        </p:xfrm>
        <a:graphic>
          <a:graphicData uri="http://schemas.openxmlformats.org/drawingml/2006/table">
            <a:tbl>
              <a:tblPr firstRow="1" bandRow="1">
                <a:tableStyleId>{073A0DAA-6AF3-43AB-8588-CEC1D06C72B9}</a:tableStyleId>
              </a:tblPr>
              <a:tblGrid>
                <a:gridCol w="208280">
                  <a:extLst>
                    <a:ext uri="{9D8B030D-6E8A-4147-A177-3AD203B41FA5}">
                      <a16:colId xmlns:a16="http://schemas.microsoft.com/office/drawing/2014/main" val="20000"/>
                    </a:ext>
                  </a:extLst>
                </a:gridCol>
                <a:gridCol w="1231880">
                  <a:extLst>
                    <a:ext uri="{9D8B030D-6E8A-4147-A177-3AD203B41FA5}">
                      <a16:colId xmlns:a16="http://schemas.microsoft.com/office/drawing/2014/main" val="20001"/>
                    </a:ext>
                  </a:extLst>
                </a:gridCol>
                <a:gridCol w="1224136">
                  <a:extLst>
                    <a:ext uri="{9D8B030D-6E8A-4147-A177-3AD203B41FA5}">
                      <a16:colId xmlns:a16="http://schemas.microsoft.com/office/drawing/2014/main" val="20002"/>
                    </a:ext>
                  </a:extLst>
                </a:gridCol>
                <a:gridCol w="3528392">
                  <a:extLst>
                    <a:ext uri="{9D8B030D-6E8A-4147-A177-3AD203B41FA5}">
                      <a16:colId xmlns:a16="http://schemas.microsoft.com/office/drawing/2014/main" val="20003"/>
                    </a:ext>
                  </a:extLst>
                </a:gridCol>
                <a:gridCol w="1368152">
                  <a:extLst>
                    <a:ext uri="{9D8B030D-6E8A-4147-A177-3AD203B41FA5}">
                      <a16:colId xmlns:a16="http://schemas.microsoft.com/office/drawing/2014/main" val="20004"/>
                    </a:ext>
                  </a:extLst>
                </a:gridCol>
                <a:gridCol w="1254343">
                  <a:extLst>
                    <a:ext uri="{9D8B030D-6E8A-4147-A177-3AD203B41FA5}">
                      <a16:colId xmlns:a16="http://schemas.microsoft.com/office/drawing/2014/main" val="20005"/>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SALIDAS</a:t>
                      </a:r>
                      <a:endParaRPr lang="es-PE" sz="1200" dirty="0">
                        <a:latin typeface="+mj-lt"/>
                      </a:endParaRPr>
                    </a:p>
                  </a:txBody>
                  <a:tcPr anchor="ctr">
                    <a:solidFill>
                      <a:schemeClr val="accent5">
                        <a:lumMod val="50000"/>
                      </a:schemeClr>
                    </a:solidFill>
                  </a:tcPr>
                </a:tc>
                <a:extLst>
                  <a:ext uri="{0D108BD9-81ED-4DB2-BD59-A6C34878D82A}">
                    <a16:rowId xmlns:a16="http://schemas.microsoft.com/office/drawing/2014/main" val="10000"/>
                  </a:ext>
                </a:extLst>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Elaborar el Informe Gerencial de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Informará el resultado de las Revisiones de QA de EJR-SOFT al finalizar las reuniones definidas en los planes elaborados en el subproceso de Planificación de QA.</a:t>
                      </a:r>
                    </a:p>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Para las revisiones de QA del Producto se elaborará un consolidado de todos los informes de revisión presentados por requerimiento para el periodo definido en el cronograma (utilizar el artefacto Herramienta de Gestión QA-Producto hoja Informe de Revisión”).</a:t>
                      </a:r>
                    </a:p>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La hoja Informe de Revisión deben contener: </a:t>
                      </a:r>
                    </a:p>
                    <a:p>
                      <a:pPr marL="92075" marR="0" lvl="0" indent="-92075"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Totales de no conformidades encontradas</a:t>
                      </a:r>
                    </a:p>
                    <a:p>
                      <a:pPr marL="92075" marR="0" lvl="0" indent="-92075"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Desviación de lo planeado versus lo ejecutado.</a:t>
                      </a:r>
                    </a:p>
                    <a:p>
                      <a:pPr marL="92075" marR="0" lvl="0" indent="-92075"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Esfuerzo invertido en revisiones de QA.</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0000" marR="90000" marT="46792" marB="46792"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HGQA Herramienta de Gestión Aseguramiento de Calidad</a:t>
                      </a:r>
                    </a:p>
                  </a:txBody>
                  <a:tcPr marT="45713" marB="45713"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Informe de Revisión General de Aseguramiento de Calidad</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extLst>
                  <a:ext uri="{0D108BD9-81ED-4DB2-BD59-A6C34878D82A}">
                    <a16:rowId xmlns:a16="http://schemas.microsoft.com/office/drawing/2014/main"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Informar las actividades y resultados de QA a la Gerencia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Informará el estado de las revisiones, en reuniones quincenales, al Jefe de Proyecto.</a:t>
                      </a:r>
                    </a:p>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Las recomendaciones aprobadas o sugeridas por el Jefe de Proyecto se transformarán en Oportunidades de Mejora</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0000" marR="90000" marT="46800" marB="46800"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HGQA Herramienta de Gestión Aseguramiento de Calidad</a:t>
                      </a: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_tradnl" sz="1200" kern="1200" dirty="0" smtClean="0">
                          <a:solidFill>
                            <a:schemeClr val="dk1"/>
                          </a:solidFill>
                          <a:latin typeface="+mj-lt"/>
                          <a:ea typeface="Verdana" panose="020B0604030504040204" pitchFamily="34" charset="0"/>
                          <a:cs typeface="Verdana" panose="020B0604030504040204" pitchFamily="34" charset="0"/>
                        </a:rPr>
                        <a:t>Resultados de Aseguramiento</a:t>
                      </a:r>
                      <a:r>
                        <a:rPr lang="es-ES_tradnl" sz="1200" kern="1200" baseline="0" dirty="0" smtClean="0">
                          <a:solidFill>
                            <a:schemeClr val="dk1"/>
                          </a:solidFill>
                          <a:latin typeface="+mj-lt"/>
                          <a:ea typeface="Verdana" panose="020B0604030504040204" pitchFamily="34" charset="0"/>
                          <a:cs typeface="Verdana" panose="020B0604030504040204" pitchFamily="34" charset="0"/>
                        </a:rPr>
                        <a:t> de Calidad</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extLst>
                  <a:ext uri="{0D108BD9-81ED-4DB2-BD59-A6C34878D82A}">
                    <a16:rowId xmlns:a16="http://schemas.microsoft.com/office/drawing/2014/main" val="10002"/>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spTree>
    <p:extLst>
      <p:ext uri="{BB962C8B-B14F-4D97-AF65-F5344CB8AC3E}">
        <p14:creationId xmlns:p14="http://schemas.microsoft.com/office/powerpoint/2010/main" val="19601006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6</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MÉTRICAS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11/16/2015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26</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366010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27</a:t>
            </a:fld>
            <a:endParaRPr lang="en-US" dirty="0"/>
          </a:p>
        </p:txBody>
      </p:sp>
      <p:sp>
        <p:nvSpPr>
          <p:cNvPr id="4" name="Rectángulo redondeado 3"/>
          <p:cNvSpPr/>
          <p:nvPr/>
        </p:nvSpPr>
        <p:spPr>
          <a:xfrm>
            <a:off x="2446563" y="2840447"/>
            <a:ext cx="4250873" cy="187220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PE" sz="2400" b="1" dirty="0">
              <a:effectLst>
                <a:outerShdw blurRad="38100" dist="38100" dir="2700000" algn="tl">
                  <a:srgbClr val="000000">
                    <a:alpha val="43137"/>
                  </a:srgbClr>
                </a:outerShdw>
              </a:effectLst>
            </a:endParaRPr>
          </a:p>
        </p:txBody>
      </p:sp>
      <p:sp>
        <p:nvSpPr>
          <p:cNvPr id="9" name="1 Título"/>
          <p:cNvSpPr>
            <a:spLocks noGrp="1"/>
          </p:cNvSpPr>
          <p:nvPr>
            <p:ph type="ctrTitle"/>
          </p:nvPr>
        </p:nvSpPr>
        <p:spPr>
          <a:xfrm>
            <a:off x="251520" y="177553"/>
            <a:ext cx="8640960" cy="1019199"/>
          </a:xfrm>
        </p:spPr>
        <p:txBody>
          <a:bodyPr/>
          <a:lstStyle/>
          <a:p>
            <a:r>
              <a:rPr lang="es-PE" sz="4800" u="sng" dirty="0" smtClean="0"/>
              <a:t>MÉTRICAS DEL PROCESO</a:t>
            </a:r>
            <a:endParaRPr lang="es-PE" sz="4800" u="sng" dirty="0"/>
          </a:p>
        </p:txBody>
      </p:sp>
      <p:sp>
        <p:nvSpPr>
          <p:cNvPr id="10"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sp>
        <p:nvSpPr>
          <p:cNvPr id="11"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11/16/2015</a:t>
            </a:fld>
            <a:endParaRPr lang="en-US" dirty="0"/>
          </a:p>
        </p:txBody>
      </p:sp>
      <p:sp>
        <p:nvSpPr>
          <p:cNvPr id="2" name="Recortar y redondear rectángulo de esquina sencilla 1"/>
          <p:cNvSpPr/>
          <p:nvPr/>
        </p:nvSpPr>
        <p:spPr>
          <a:xfrm>
            <a:off x="3095835" y="3236491"/>
            <a:ext cx="2952328" cy="1080120"/>
          </a:xfrm>
          <a:prstGeom prst="snip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ES" b="1" dirty="0" smtClean="0">
                <a:effectLst>
                  <a:outerShdw blurRad="38100" dist="38100" dir="2700000" algn="tl">
                    <a:srgbClr val="000000">
                      <a:alpha val="43137"/>
                    </a:srgbClr>
                  </a:outerShdw>
                </a:effectLst>
              </a:rPr>
              <a:t>- Ficha de Número de N Conformidades QA del producto</a:t>
            </a:r>
            <a:endParaRPr lang="es-PE"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246812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ES" sz="9000" dirty="0">
                <a:solidFill>
                  <a:schemeClr val="tx2"/>
                </a:solidFill>
                <a:effectLst>
                  <a:outerShdw blurRad="63500" dist="38100" dir="5400000" algn="t" rotWithShape="0">
                    <a:prstClr val="black">
                      <a:alpha val="25000"/>
                    </a:prstClr>
                  </a:outerShdw>
                </a:effectLst>
                <a:latin typeface="+mn-lt"/>
                <a:ea typeface="+mj-ea"/>
                <a:cs typeface="+mj-cs"/>
              </a:rPr>
              <a:t>7</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ARTEFACTOS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11/16/2015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28</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7372638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29</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graphicFrame>
        <p:nvGraphicFramePr>
          <p:cNvPr id="7" name="Group 310"/>
          <p:cNvGraphicFramePr>
            <a:graphicFrameLocks/>
          </p:cNvGraphicFramePr>
          <p:nvPr>
            <p:extLst>
              <p:ext uri="{D42A27DB-BD31-4B8C-83A1-F6EECF244321}">
                <p14:modId xmlns:p14="http://schemas.microsoft.com/office/powerpoint/2010/main" val="3112404781"/>
              </p:ext>
            </p:extLst>
          </p:nvPr>
        </p:nvGraphicFramePr>
        <p:xfrm>
          <a:off x="335079" y="548680"/>
          <a:ext cx="8459692" cy="3242668"/>
        </p:xfrm>
        <a:graphic>
          <a:graphicData uri="http://schemas.openxmlformats.org/drawingml/2006/table">
            <a:tbl>
              <a:tblPr/>
              <a:tblGrid>
                <a:gridCol w="502937">
                  <a:extLst>
                    <a:ext uri="{9D8B030D-6E8A-4147-A177-3AD203B41FA5}">
                      <a16:colId xmlns:a16="http://schemas.microsoft.com/office/drawing/2014/main" val="20000"/>
                    </a:ext>
                  </a:extLst>
                </a:gridCol>
                <a:gridCol w="2797880">
                  <a:extLst>
                    <a:ext uri="{9D8B030D-6E8A-4147-A177-3AD203B41FA5}">
                      <a16:colId xmlns:a16="http://schemas.microsoft.com/office/drawing/2014/main" val="20001"/>
                    </a:ext>
                  </a:extLst>
                </a:gridCol>
                <a:gridCol w="2232248">
                  <a:extLst>
                    <a:ext uri="{9D8B030D-6E8A-4147-A177-3AD203B41FA5}">
                      <a16:colId xmlns:a16="http://schemas.microsoft.com/office/drawing/2014/main" val="20002"/>
                    </a:ext>
                  </a:extLst>
                </a:gridCol>
                <a:gridCol w="1656184">
                  <a:extLst>
                    <a:ext uri="{9D8B030D-6E8A-4147-A177-3AD203B41FA5}">
                      <a16:colId xmlns:a16="http://schemas.microsoft.com/office/drawing/2014/main" val="20003"/>
                    </a:ext>
                  </a:extLst>
                </a:gridCol>
                <a:gridCol w="1270443">
                  <a:extLst>
                    <a:ext uri="{9D8B030D-6E8A-4147-A177-3AD203B41FA5}">
                      <a16:colId xmlns:a16="http://schemas.microsoft.com/office/drawing/2014/main" val="20004"/>
                    </a:ext>
                  </a:extLst>
                </a:gridCol>
              </a:tblGrid>
              <a:tr h="21602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ARTEFACTO</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SUPROCESO</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ACTIVIDAD</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TAREA</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extLst>
                  <a:ext uri="{0D108BD9-81ED-4DB2-BD59-A6C34878D82A}">
                    <a16:rowId xmlns:a16="http://schemas.microsoft.com/office/drawing/2014/main" val="10000"/>
                  </a:ext>
                </a:extLst>
              </a:tr>
              <a:tr h="805802">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HGQA Herramienta Gestión de Aseguramiento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Planificación de Actividades de QA</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1"/>
                  </a:ext>
                </a:extLst>
              </a:tr>
              <a:tr h="205740">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HGQA Herramienta Gestión de Aseguramiento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2">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PE" sz="1200" kern="1200" dirty="0" smtClean="0">
                        <a:solidFill>
                          <a:schemeClr val="dk1"/>
                        </a:solidFill>
                        <a:latin typeface="+mj-lt"/>
                        <a:ea typeface="Verdana" panose="020B0604030504040204" pitchFamily="34" charset="0"/>
                        <a:cs typeface="Verdana" panose="020B0604030504040204" pitchFamily="34" charset="0"/>
                      </a:endParaRPr>
                    </a:p>
                    <a:p>
                      <a:pPr marL="0" marR="0" lvl="0" indent="0" algn="ctr" defTabSz="457200" rtl="0" eaLnBrk="1" fontAlgn="base" latinLnBrk="0" hangingPunct="1">
                        <a:lnSpc>
                          <a:spcPct val="100000"/>
                        </a:lnSpc>
                        <a:spcBef>
                          <a:spcPct val="20000"/>
                        </a:spcBef>
                        <a:spcAft>
                          <a:spcPct val="0"/>
                        </a:spcAft>
                        <a:buClrTx/>
                        <a:buSzTx/>
                        <a:buFontTx/>
                        <a:buNone/>
                        <a:tabLst/>
                      </a:pPr>
                      <a:endParaRPr lang="es-PE" sz="1200" kern="1200" dirty="0" smtClean="0">
                        <a:solidFill>
                          <a:schemeClr val="dk1"/>
                        </a:solidFill>
                        <a:latin typeface="+mj-lt"/>
                        <a:ea typeface="Verdana" panose="020B0604030504040204" pitchFamily="34" charset="0"/>
                        <a:cs typeface="Verdana" panose="020B0604030504040204" pitchFamily="34" charset="0"/>
                      </a:endParaRPr>
                    </a:p>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Ejecución de Plan de QA</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Todas las Actividades del Subproceso</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Levantamiento de NC</a:t>
                      </a:r>
                    </a:p>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Seguimiento</a:t>
                      </a:r>
                      <a:endParaRPr lang="es-ES_tradnl"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2"/>
                  </a:ext>
                </a:extLst>
              </a:tr>
              <a:tr h="1485896">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3</a:t>
                      </a: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HGQA CheckList</a:t>
                      </a:r>
                      <a:r>
                        <a:rPr lang="es-PE" sz="1200" b="1" kern="1200" baseline="0" dirty="0" smtClean="0">
                          <a:solidFill>
                            <a:schemeClr val="dk1"/>
                          </a:solidFill>
                          <a:latin typeface="+mj-lt"/>
                          <a:ea typeface="Verdana" panose="020B0604030504040204" pitchFamily="34" charset="0"/>
                          <a:cs typeface="Verdana" panose="020B0604030504040204" pitchFamily="34" charset="0"/>
                        </a:rPr>
                        <a:t> de</a:t>
                      </a:r>
                      <a:r>
                        <a:rPr lang="es-PE" sz="1200" b="1" kern="1200" dirty="0" smtClean="0">
                          <a:solidFill>
                            <a:schemeClr val="dk1"/>
                          </a:solidFill>
                          <a:latin typeface="+mj-lt"/>
                          <a:ea typeface="Verdana" panose="020B0604030504040204" pitchFamily="34" charset="0"/>
                          <a:cs typeface="Verdana" panose="020B0604030504040204" pitchFamily="34" charset="0"/>
                        </a:rPr>
                        <a:t> Aseguramiento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PE" dirty="0"/>
                    </a:p>
                  </a:txBody>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PE" sz="1200" kern="1200" dirty="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Revisar Documentos vs. Checklist</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473602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3563888" y="1412776"/>
            <a:ext cx="5580112" cy="5184576"/>
          </a:xfrm>
        </p:spPr>
        <p:txBody>
          <a:bodyPr>
            <a:noAutofit/>
          </a:bodyPr>
          <a:lstStyle/>
          <a:p>
            <a:pPr marL="457200" indent="-457200" algn="l">
              <a:buFont typeface="+mj-lt"/>
              <a:buAutoNum type="arabicPeriod"/>
            </a:pPr>
            <a:r>
              <a:rPr lang="es-PE" sz="2500" dirty="0">
                <a:solidFill>
                  <a:schemeClr val="tx1"/>
                </a:solidFill>
              </a:rPr>
              <a:t>Objetivo y alcance del proceso</a:t>
            </a:r>
          </a:p>
          <a:p>
            <a:pPr marL="457200" indent="-457200" algn="l">
              <a:buFont typeface="+mj-lt"/>
              <a:buAutoNum type="arabicPeriod"/>
            </a:pPr>
            <a:r>
              <a:rPr lang="es-PE" sz="2500" dirty="0">
                <a:solidFill>
                  <a:schemeClr val="tx1"/>
                </a:solidFill>
              </a:rPr>
              <a:t>Términos y definiciones</a:t>
            </a:r>
          </a:p>
          <a:p>
            <a:pPr marL="457200" indent="-457200" algn="l">
              <a:buFont typeface="+mj-lt"/>
              <a:buAutoNum type="arabicPeriod"/>
            </a:pPr>
            <a:r>
              <a:rPr lang="es-PE" sz="2500" dirty="0">
                <a:solidFill>
                  <a:schemeClr val="tx1"/>
                </a:solidFill>
              </a:rPr>
              <a:t>Roles y responsabilidades</a:t>
            </a:r>
          </a:p>
          <a:p>
            <a:pPr marL="457200" indent="-457200" algn="l">
              <a:buFont typeface="+mj-lt"/>
              <a:buAutoNum type="arabicPeriod"/>
            </a:pPr>
            <a:r>
              <a:rPr lang="es-PE" sz="2500" dirty="0">
                <a:solidFill>
                  <a:schemeClr val="tx1"/>
                </a:solidFill>
              </a:rPr>
              <a:t>Entradas y salidas del proceso</a:t>
            </a:r>
          </a:p>
          <a:p>
            <a:pPr marL="457200" indent="-457200" algn="l">
              <a:buFont typeface="+mj-lt"/>
              <a:buAutoNum type="arabicPeriod"/>
            </a:pPr>
            <a:r>
              <a:rPr lang="es-PE" sz="2500" dirty="0">
                <a:solidFill>
                  <a:schemeClr val="tx1"/>
                </a:solidFill>
              </a:rPr>
              <a:t>Descripción del proceso</a:t>
            </a:r>
          </a:p>
          <a:p>
            <a:pPr lvl="1" algn="l"/>
            <a:r>
              <a:rPr lang="es-PE" sz="2000" dirty="0" smtClean="0">
                <a:solidFill>
                  <a:schemeClr val="tx1"/>
                </a:solidFill>
              </a:rPr>
              <a:t>5.1 Subprocesos</a:t>
            </a:r>
          </a:p>
          <a:p>
            <a:pPr lvl="1" algn="l"/>
            <a:r>
              <a:rPr lang="es-ES" sz="2000" dirty="0" smtClean="0">
                <a:solidFill>
                  <a:schemeClr val="tx1"/>
                </a:solidFill>
              </a:rPr>
              <a:t>5.2 </a:t>
            </a:r>
            <a:r>
              <a:rPr lang="es-PE" sz="2000" dirty="0" smtClean="0">
                <a:solidFill>
                  <a:schemeClr val="tx1"/>
                </a:solidFill>
              </a:rPr>
              <a:t>Actividades</a:t>
            </a:r>
          </a:p>
          <a:p>
            <a:pPr lvl="1" algn="l"/>
            <a:r>
              <a:rPr lang="es-ES" sz="2000" dirty="0" smtClean="0">
                <a:solidFill>
                  <a:schemeClr val="tx1"/>
                </a:solidFill>
              </a:rPr>
              <a:t>5.3 </a:t>
            </a:r>
            <a:r>
              <a:rPr lang="es-PE" sz="2000" dirty="0" smtClean="0">
                <a:solidFill>
                  <a:schemeClr val="tx1"/>
                </a:solidFill>
              </a:rPr>
              <a:t>Tareas</a:t>
            </a:r>
            <a:endParaRPr lang="es-PE" sz="2000" dirty="0">
              <a:solidFill>
                <a:schemeClr val="tx1"/>
              </a:solidFill>
            </a:endParaRPr>
          </a:p>
          <a:p>
            <a:pPr marL="457200" indent="-457200" algn="l">
              <a:buFont typeface="+mj-lt"/>
              <a:buAutoNum type="arabicPeriod"/>
            </a:pPr>
            <a:r>
              <a:rPr lang="es-PE" sz="2500" dirty="0" smtClean="0">
                <a:solidFill>
                  <a:schemeClr val="tx1"/>
                </a:solidFill>
              </a:rPr>
              <a:t>Métricas </a:t>
            </a:r>
            <a:r>
              <a:rPr lang="es-PE" sz="2500" dirty="0">
                <a:solidFill>
                  <a:schemeClr val="tx1"/>
                </a:solidFill>
              </a:rPr>
              <a:t>del proceso</a:t>
            </a:r>
          </a:p>
          <a:p>
            <a:pPr marL="457200" indent="-457200" algn="l">
              <a:buFont typeface="+mj-lt"/>
              <a:buAutoNum type="arabicPeriod"/>
            </a:pPr>
            <a:r>
              <a:rPr lang="es-PE" sz="2500" dirty="0" smtClean="0">
                <a:solidFill>
                  <a:schemeClr val="tx1"/>
                </a:solidFill>
              </a:rPr>
              <a:t>Artefactos </a:t>
            </a:r>
            <a:r>
              <a:rPr lang="es-PE" sz="2500" dirty="0">
                <a:solidFill>
                  <a:schemeClr val="tx1"/>
                </a:solidFill>
              </a:rPr>
              <a:t>del proceso</a:t>
            </a:r>
          </a:p>
          <a:p>
            <a:pPr marL="457200" indent="-457200" algn="l">
              <a:buFont typeface="+mj-lt"/>
              <a:buAutoNum type="arabicPeriod"/>
            </a:pPr>
            <a:r>
              <a:rPr lang="es-PE" sz="2500" dirty="0" smtClean="0">
                <a:solidFill>
                  <a:schemeClr val="tx1"/>
                </a:solidFill>
              </a:rPr>
              <a:t>Historial </a:t>
            </a:r>
            <a:r>
              <a:rPr lang="es-PE" sz="2500" dirty="0">
                <a:solidFill>
                  <a:schemeClr val="tx1"/>
                </a:solidFill>
              </a:rPr>
              <a:t>de revisiones</a:t>
            </a:r>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a:t>
            </a:fld>
            <a:endParaRPr lang="en-US" dirty="0"/>
          </a:p>
        </p:txBody>
      </p:sp>
      <p:sp>
        <p:nvSpPr>
          <p:cNvPr id="9" name="1 Título"/>
          <p:cNvSpPr>
            <a:spLocks noGrp="1"/>
          </p:cNvSpPr>
          <p:nvPr>
            <p:ph type="ctrTitle"/>
          </p:nvPr>
        </p:nvSpPr>
        <p:spPr>
          <a:xfrm>
            <a:off x="0" y="0"/>
            <a:ext cx="9144000" cy="1052736"/>
          </a:xfrm>
        </p:spPr>
        <p:txBody>
          <a:bodyPr/>
          <a:lstStyle/>
          <a:p>
            <a:r>
              <a:rPr lang="es-PE" sz="5000" u="sng" dirty="0" smtClean="0"/>
              <a:t>CONTENIDO</a:t>
            </a:r>
            <a:endParaRPr lang="es-PE" sz="5000" u="sng" dirty="0"/>
          </a:p>
        </p:txBody>
      </p:sp>
      <p:pic>
        <p:nvPicPr>
          <p:cNvPr id="2056" name="Picture 8" descr="https://lh4.ggpht.com/eszW_Kht6k8cH0-c9vhbYpPmNd9-Jh-xC3uB7muXdjNeWIoDLeD7F9eDrpGioDhHM94J=w300"/>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0441" r="6034"/>
          <a:stretch/>
        </p:blipFill>
        <p:spPr bwMode="auto">
          <a:xfrm>
            <a:off x="0" y="1571554"/>
            <a:ext cx="3563888" cy="4266821"/>
          </a:xfrm>
          <a:prstGeom prst="rect">
            <a:avLst/>
          </a:prstGeom>
          <a:noFill/>
          <a:effectLst/>
          <a:extLst>
            <a:ext uri="{909E8E84-426E-40DD-AFC4-6F175D3DCCD1}">
              <a14:hiddenFill xmlns:a14="http://schemas.microsoft.com/office/drawing/2010/main">
                <a:solidFill>
                  <a:srgbClr val="FFFFFF"/>
                </a:solidFill>
              </a14:hiddenFill>
            </a:ext>
          </a:extLst>
        </p:spPr>
      </p:pic>
      <p:sp>
        <p:nvSpPr>
          <p:cNvPr id="15" name="3 Marcador de fecha"/>
          <p:cNvSpPr txBox="1">
            <a:spLocks/>
          </p:cNvSpPr>
          <p:nvPr/>
        </p:nvSpPr>
        <p:spPr>
          <a:xfrm>
            <a:off x="6363347" y="6356350"/>
            <a:ext cx="2085975" cy="365125"/>
          </a:xfrm>
          <a:prstGeom prst="rect">
            <a:avLst/>
          </a:prstGeom>
        </p:spPr>
        <p:txBody>
          <a:bodyPr vert="horz" lIns="91440" tIns="45720" rIns="45720" bIns="45720" rtlCol="0" anchor="ctr"/>
          <a:lstStyle>
            <a:defPPr>
              <a:defRPr lang="en-US"/>
            </a:defPPr>
            <a:lvl1pPr marL="0" algn="r" defTabSz="914400" rtl="0" eaLnBrk="1" latinLnBrk="0" hangingPunct="1">
              <a:defRPr sz="1200" kern="1200">
                <a:solidFill>
                  <a:schemeClr val="tx1">
                    <a:lumMod val="65000"/>
                    <a:lumOff val="35000"/>
                  </a:schemeClr>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6C5678-EE20-4FA5-88E2-6E0BD67A2E26}" type="datetime1">
              <a:rPr lang="en-US" smtClean="0"/>
              <a:pPr/>
              <a:t>11/16/2015</a:t>
            </a:fld>
            <a:endParaRPr lang="en-US" dirty="0"/>
          </a:p>
        </p:txBody>
      </p:sp>
      <p:sp>
        <p:nvSpPr>
          <p:cNvPr id="8"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spTree>
    <p:extLst>
      <p:ext uri="{BB962C8B-B14F-4D97-AF65-F5344CB8AC3E}">
        <p14:creationId xmlns:p14="http://schemas.microsoft.com/office/powerpoint/2010/main" val="31536216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ES" sz="9000" dirty="0" smtClean="0">
                <a:solidFill>
                  <a:schemeClr val="tx2"/>
                </a:solidFill>
                <a:effectLst>
                  <a:outerShdw blurRad="63500" dist="38100" dir="5400000" algn="t" rotWithShape="0">
                    <a:prstClr val="black">
                      <a:alpha val="25000"/>
                    </a:prstClr>
                  </a:outerShdw>
                </a:effectLst>
                <a:latin typeface="+mn-lt"/>
                <a:ea typeface="+mj-ea"/>
                <a:cs typeface="+mj-cs"/>
              </a:rPr>
              <a:t>8</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HISTORIAL DE REVISIONES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11/16/2015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30</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5434463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31</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144994421"/>
              </p:ext>
            </p:extLst>
          </p:nvPr>
        </p:nvGraphicFramePr>
        <p:xfrm>
          <a:off x="228113" y="1700808"/>
          <a:ext cx="8668624" cy="3531440"/>
        </p:xfrm>
        <a:graphic>
          <a:graphicData uri="http://schemas.openxmlformats.org/drawingml/2006/table">
            <a:tbl>
              <a:tblPr firstRow="1" bandRow="1">
                <a:tableStyleId>{073A0DAA-6AF3-43AB-8588-CEC1D06C72B9}</a:tableStyleId>
              </a:tblPr>
              <a:tblGrid>
                <a:gridCol w="208280">
                  <a:extLst>
                    <a:ext uri="{9D8B030D-6E8A-4147-A177-3AD203B41FA5}">
                      <a16:colId xmlns:a16="http://schemas.microsoft.com/office/drawing/2014/main" val="20000"/>
                    </a:ext>
                  </a:extLst>
                </a:gridCol>
                <a:gridCol w="870206">
                  <a:extLst>
                    <a:ext uri="{9D8B030D-6E8A-4147-A177-3AD203B41FA5}">
                      <a16:colId xmlns:a16="http://schemas.microsoft.com/office/drawing/2014/main" val="20001"/>
                    </a:ext>
                  </a:extLst>
                </a:gridCol>
                <a:gridCol w="1015241">
                  <a:extLst>
                    <a:ext uri="{9D8B030D-6E8A-4147-A177-3AD203B41FA5}">
                      <a16:colId xmlns:a16="http://schemas.microsoft.com/office/drawing/2014/main" val="20002"/>
                    </a:ext>
                  </a:extLst>
                </a:gridCol>
                <a:gridCol w="1860540">
                  <a:extLst>
                    <a:ext uri="{9D8B030D-6E8A-4147-A177-3AD203B41FA5}">
                      <a16:colId xmlns:a16="http://schemas.microsoft.com/office/drawing/2014/main" val="20003"/>
                    </a:ext>
                  </a:extLst>
                </a:gridCol>
                <a:gridCol w="1692861">
                  <a:extLst>
                    <a:ext uri="{9D8B030D-6E8A-4147-A177-3AD203B41FA5}">
                      <a16:colId xmlns:a16="http://schemas.microsoft.com/office/drawing/2014/main" val="20004"/>
                    </a:ext>
                  </a:extLst>
                </a:gridCol>
                <a:gridCol w="3021496">
                  <a:extLst>
                    <a:ext uri="{9D8B030D-6E8A-4147-A177-3AD203B41FA5}">
                      <a16:colId xmlns:a16="http://schemas.microsoft.com/office/drawing/2014/main" val="20005"/>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VERSIÓN</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FECHA</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AUTOR/ROL</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ESTADO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RESPONSABLE</a:t>
                      </a:r>
                      <a:r>
                        <a:rPr lang="es-ES" sz="1200" baseline="0" dirty="0" smtClean="0">
                          <a:latin typeface="+mj-lt"/>
                        </a:rPr>
                        <a:t> DE REVISIÓN Y/O APROBACIÓN/ROL</a:t>
                      </a:r>
                      <a:endParaRPr lang="es-PE" sz="1200" dirty="0">
                        <a:latin typeface="+mj-lt"/>
                      </a:endParaRPr>
                    </a:p>
                  </a:txBody>
                  <a:tcPr anchor="ctr">
                    <a:solidFill>
                      <a:schemeClr val="tx2">
                        <a:lumMod val="75000"/>
                      </a:schemeClr>
                    </a:solidFill>
                  </a:tcPr>
                </a:tc>
                <a:extLst>
                  <a:ext uri="{0D108BD9-81ED-4DB2-BD59-A6C34878D82A}">
                    <a16:rowId xmlns:a16="http://schemas.microsoft.com/office/drawing/2014/main" val="10000"/>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_tradnl"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1.0</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19/10/2015</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_tradnl" sz="1200" b="1" kern="1200" dirty="0" smtClean="0">
                          <a:solidFill>
                            <a:schemeClr val="dk1"/>
                          </a:solidFill>
                          <a:latin typeface="+mj-lt"/>
                          <a:ea typeface="Verdana" panose="020B0604030504040204" pitchFamily="34" charset="0"/>
                          <a:cs typeface="Verdana" panose="020B0604030504040204" pitchFamily="34" charset="0"/>
                        </a:rPr>
                        <a:t>Julio Leonardo Paredes</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En revisión</a:t>
                      </a: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Roger Apaéstegui</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extLst>
                  <a:ext uri="{0D108BD9-81ED-4DB2-BD59-A6C34878D82A}">
                    <a16:rowId xmlns:a16="http://schemas.microsoft.com/office/drawing/2014/main"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_tradnl"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19/11/2015</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_tradnl" sz="1200" b="1" kern="1200" dirty="0" smtClean="0">
                          <a:solidFill>
                            <a:schemeClr val="dk1"/>
                          </a:solidFill>
                          <a:latin typeface="+mj-lt"/>
                          <a:ea typeface="Verdana" panose="020B0604030504040204" pitchFamily="34" charset="0"/>
                          <a:cs typeface="Verdana" panose="020B0604030504040204" pitchFamily="34" charset="0"/>
                        </a:rPr>
                        <a:t>Julio Leonardo Paredes</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En revisión</a:t>
                      </a: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Roger Apaéstegui</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extLst>
                  <a:ext uri="{0D108BD9-81ED-4DB2-BD59-A6C34878D82A}">
                    <a16:rowId xmlns:a16="http://schemas.microsoft.com/office/drawing/2014/main" val="10002"/>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3</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extLst>
                  <a:ext uri="{0D108BD9-81ED-4DB2-BD59-A6C34878D82A}">
                    <a16:rowId xmlns:a16="http://schemas.microsoft.com/office/drawing/2014/main" val="10003"/>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4</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extLst>
                  <a:ext uri="{0D108BD9-81ED-4DB2-BD59-A6C34878D82A}">
                    <a16:rowId xmlns:a16="http://schemas.microsoft.com/office/drawing/2014/main" val="10004"/>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5</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extLst>
                  <a:ext uri="{0D108BD9-81ED-4DB2-BD59-A6C34878D82A}">
                    <a16:rowId xmlns:a16="http://schemas.microsoft.com/office/drawing/2014/main" val="10005"/>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PQA_V1.0_2015</a:t>
            </a:r>
            <a:endParaRPr lang="en-US" dirty="0"/>
          </a:p>
        </p:txBody>
      </p:sp>
      <p:sp>
        <p:nvSpPr>
          <p:cNvPr id="7" name="1 Título"/>
          <p:cNvSpPr>
            <a:spLocks noGrp="1"/>
          </p:cNvSpPr>
          <p:nvPr>
            <p:ph type="ctrTitle"/>
          </p:nvPr>
        </p:nvSpPr>
        <p:spPr>
          <a:xfrm>
            <a:off x="251520" y="177553"/>
            <a:ext cx="8640960" cy="1019199"/>
          </a:xfrm>
        </p:spPr>
        <p:txBody>
          <a:bodyPr/>
          <a:lstStyle/>
          <a:p>
            <a:r>
              <a:rPr lang="es-PE" sz="4800" u="sng" dirty="0" smtClean="0"/>
              <a:t>HISTORIAL DE VERSIONES</a:t>
            </a:r>
            <a:endParaRPr lang="es-PE" sz="4800" u="sng" dirty="0"/>
          </a:p>
        </p:txBody>
      </p:sp>
    </p:spTree>
    <p:extLst>
      <p:ext uri="{BB962C8B-B14F-4D97-AF65-F5344CB8AC3E}">
        <p14:creationId xmlns:p14="http://schemas.microsoft.com/office/powerpoint/2010/main" val="1866341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a:solidFill>
                  <a:schemeClr val="tx2"/>
                </a:solidFill>
                <a:effectLst>
                  <a:outerShdw blurRad="63500" dist="38100" dir="5400000" algn="t" rotWithShape="0">
                    <a:prstClr val="black">
                      <a:alpha val="25000"/>
                    </a:prstClr>
                  </a:outerShdw>
                </a:effectLst>
                <a:latin typeface="+mn-lt"/>
                <a:ea typeface="+mj-ea"/>
                <a:cs typeface="+mj-cs"/>
              </a:rPr>
              <a:t>1</a:t>
            </a:r>
          </a:p>
          <a:p>
            <a:pPr>
              <a:spcBef>
                <a:spcPts val="0"/>
              </a:spcBef>
            </a:pPr>
            <a:r>
              <a:rPr lang="es-PE" sz="6000" dirty="0">
                <a:solidFill>
                  <a:schemeClr val="tx2"/>
                </a:solidFill>
                <a:effectLst>
                  <a:outerShdw blurRad="63500" dist="38100" dir="5400000" algn="t" rotWithShape="0">
                    <a:prstClr val="black">
                      <a:alpha val="25000"/>
                    </a:prstClr>
                  </a:outerShdw>
                </a:effectLst>
                <a:latin typeface="+mn-lt"/>
                <a:ea typeface="+mj-ea"/>
                <a:cs typeface="+mj-cs"/>
              </a:rPr>
              <a:t>OBJETIVO Y ALCANCE DEL PROCESO</a:t>
            </a:r>
          </a:p>
        </p:txBody>
      </p:sp>
      <p:sp>
        <p:nvSpPr>
          <p:cNvPr id="4" name="3 Marcador de fecha"/>
          <p:cNvSpPr>
            <a:spLocks noGrp="1"/>
          </p:cNvSpPr>
          <p:nvPr>
            <p:ph type="dt" sz="half" idx="10"/>
          </p:nvPr>
        </p:nvSpPr>
        <p:spPr/>
        <p:txBody>
          <a:bodyPr/>
          <a:lstStyle/>
          <a:p>
            <a:fld id="{216C5678-EE20-4FA5-88E2-6E0BD67A2E26}" type="datetime1">
              <a:rPr lang="en-US" smtClean="0"/>
              <a:t>11/16/2015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4</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123092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251520" y="1293738"/>
            <a:ext cx="8572203" cy="4943574"/>
          </a:xfrm>
        </p:spPr>
        <p:txBody>
          <a:bodyPr>
            <a:noAutofit/>
          </a:bodyPr>
          <a:lstStyle/>
          <a:p>
            <a:pPr algn="just"/>
            <a:r>
              <a:rPr lang="es-PE" sz="2500" b="1" dirty="0">
                <a:solidFill>
                  <a:schemeClr val="tx1"/>
                </a:solidFill>
              </a:rPr>
              <a:t>Objetivo:</a:t>
            </a:r>
          </a:p>
          <a:p>
            <a:pPr algn="just"/>
            <a:r>
              <a:rPr lang="es-PE" sz="2500" dirty="0">
                <a:solidFill>
                  <a:schemeClr val="tx1"/>
                </a:solidFill>
              </a:rPr>
              <a:t>Definir </a:t>
            </a:r>
            <a:r>
              <a:rPr lang="es-PE" sz="2500" dirty="0" smtClean="0">
                <a:solidFill>
                  <a:schemeClr val="tx1"/>
                </a:solidFill>
              </a:rPr>
              <a:t>y establecer las actividades de aseguramiento de calidad a realizar, que asegure que el producto UTP-GPS-ALARM de EJR-SOFT cumpla con los estándares de calidad establecidos con la metodología CMMI Nivel 2</a:t>
            </a:r>
            <a:endParaRPr lang="es-PE" sz="2500" dirty="0">
              <a:solidFill>
                <a:schemeClr val="tx1"/>
              </a:solidFill>
            </a:endParaRPr>
          </a:p>
          <a:p>
            <a:pPr algn="just"/>
            <a:endParaRPr lang="es-PE" sz="2500" dirty="0">
              <a:solidFill>
                <a:schemeClr val="tx1"/>
              </a:solidFill>
            </a:endParaRPr>
          </a:p>
          <a:p>
            <a:pPr algn="just"/>
            <a:r>
              <a:rPr lang="es-PE" sz="2500" b="1" dirty="0" smtClean="0">
                <a:solidFill>
                  <a:schemeClr val="tx1"/>
                </a:solidFill>
              </a:rPr>
              <a:t>Alcance</a:t>
            </a:r>
            <a:r>
              <a:rPr lang="es-PE" sz="2500" b="1" dirty="0">
                <a:solidFill>
                  <a:schemeClr val="tx1"/>
                </a:solidFill>
              </a:rPr>
              <a:t>:</a:t>
            </a:r>
          </a:p>
          <a:p>
            <a:pPr algn="just"/>
            <a:r>
              <a:rPr lang="es-PE" sz="2500" dirty="0" smtClean="0">
                <a:solidFill>
                  <a:schemeClr val="tx1"/>
                </a:solidFill>
              </a:rPr>
              <a:t>Esta gestión se aplica para los entregables pertenecientes al proyecto UTP-GPS-ALARM desarrollado por EJR-SOFT.</a:t>
            </a:r>
            <a:endParaRPr lang="es-PE" sz="2500" dirty="0">
              <a:solidFill>
                <a:schemeClr val="tx1"/>
              </a:solidFill>
            </a:endParaRPr>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5</a:t>
            </a:fld>
            <a:endParaRPr lang="en-US" dirty="0"/>
          </a:p>
        </p:txBody>
      </p:sp>
      <p:sp>
        <p:nvSpPr>
          <p:cNvPr id="9" name="1 Título"/>
          <p:cNvSpPr>
            <a:spLocks noGrp="1"/>
          </p:cNvSpPr>
          <p:nvPr>
            <p:ph type="ctrTitle"/>
          </p:nvPr>
        </p:nvSpPr>
        <p:spPr>
          <a:xfrm>
            <a:off x="251520" y="177553"/>
            <a:ext cx="8640960" cy="1019199"/>
          </a:xfrm>
        </p:spPr>
        <p:txBody>
          <a:bodyPr/>
          <a:lstStyle/>
          <a:p>
            <a:r>
              <a:rPr lang="es-PE" sz="4800" u="sng" dirty="0" smtClean="0"/>
              <a:t>OBJETIVO Y ALCANCE</a:t>
            </a:r>
            <a:endParaRPr lang="es-PE" sz="4800" u="sng" dirty="0"/>
          </a:p>
        </p:txBody>
      </p:sp>
      <p:sp>
        <p:nvSpPr>
          <p:cNvPr id="10"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11/16/2015</a:t>
            </a:fld>
            <a:endParaRPr lang="en-US" dirty="0"/>
          </a:p>
        </p:txBody>
      </p:sp>
      <p:sp>
        <p:nvSpPr>
          <p:cNvPr id="11"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spTree>
    <p:extLst>
      <p:ext uri="{BB962C8B-B14F-4D97-AF65-F5344CB8AC3E}">
        <p14:creationId xmlns:p14="http://schemas.microsoft.com/office/powerpoint/2010/main" val="27289347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TÉRMINOS Y DEFINICIONES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11/16/2015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6</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2830589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7</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336651729"/>
              </p:ext>
            </p:extLst>
          </p:nvPr>
        </p:nvGraphicFramePr>
        <p:xfrm>
          <a:off x="395536" y="332656"/>
          <a:ext cx="8424936" cy="4608512"/>
        </p:xfrm>
        <a:graphic>
          <a:graphicData uri="http://schemas.openxmlformats.org/drawingml/2006/table">
            <a:tbl>
              <a:tblPr firstRow="1" bandRow="1">
                <a:tableStyleId>{073A0DAA-6AF3-43AB-8588-CEC1D06C72B9}</a:tableStyleId>
              </a:tblPr>
              <a:tblGrid>
                <a:gridCol w="359678">
                  <a:extLst>
                    <a:ext uri="{9D8B030D-6E8A-4147-A177-3AD203B41FA5}">
                      <a16:colId xmlns:a16="http://schemas.microsoft.com/office/drawing/2014/main" val="20000"/>
                    </a:ext>
                  </a:extLst>
                </a:gridCol>
                <a:gridCol w="1741244">
                  <a:extLst>
                    <a:ext uri="{9D8B030D-6E8A-4147-A177-3AD203B41FA5}">
                      <a16:colId xmlns:a16="http://schemas.microsoft.com/office/drawing/2014/main" val="20001"/>
                    </a:ext>
                  </a:extLst>
                </a:gridCol>
                <a:gridCol w="6324014">
                  <a:extLst>
                    <a:ext uri="{9D8B030D-6E8A-4147-A177-3AD203B41FA5}">
                      <a16:colId xmlns:a16="http://schemas.microsoft.com/office/drawing/2014/main" val="20002"/>
                    </a:ext>
                  </a:extLst>
                </a:gridCol>
              </a:tblGrid>
              <a:tr h="513034">
                <a:tc>
                  <a:txBody>
                    <a:bodyPr/>
                    <a:lstStyle/>
                    <a:p>
                      <a:pPr algn="ctr"/>
                      <a:r>
                        <a:rPr lang="es-PE" sz="1700" dirty="0" smtClean="0">
                          <a:latin typeface="+mj-lt"/>
                        </a:rPr>
                        <a:t>#</a:t>
                      </a:r>
                      <a:endParaRPr lang="es-PE" sz="1700" dirty="0">
                        <a:latin typeface="+mj-lt"/>
                      </a:endParaRPr>
                    </a:p>
                  </a:txBody>
                  <a:tcPr anchor="ctr">
                    <a:solidFill>
                      <a:schemeClr val="tx2">
                        <a:lumMod val="75000"/>
                      </a:schemeClr>
                    </a:solidFill>
                  </a:tcPr>
                </a:tc>
                <a:tc>
                  <a:txBody>
                    <a:bodyPr/>
                    <a:lstStyle/>
                    <a:p>
                      <a:pPr algn="ctr"/>
                      <a:r>
                        <a:rPr lang="es-PE" sz="1700" dirty="0" smtClean="0">
                          <a:latin typeface="+mj-lt"/>
                        </a:rPr>
                        <a:t>TÉRMINOS</a:t>
                      </a:r>
                      <a:endParaRPr lang="es-PE" sz="1700" dirty="0">
                        <a:latin typeface="+mj-lt"/>
                      </a:endParaRPr>
                    </a:p>
                  </a:txBody>
                  <a:tcPr anchor="ctr">
                    <a:solidFill>
                      <a:schemeClr val="tx2">
                        <a:lumMod val="75000"/>
                      </a:schemeClr>
                    </a:solidFill>
                  </a:tcPr>
                </a:tc>
                <a:tc>
                  <a:txBody>
                    <a:bodyPr/>
                    <a:lstStyle/>
                    <a:p>
                      <a:pPr algn="ctr"/>
                      <a:r>
                        <a:rPr lang="es-PE" sz="1700" dirty="0" smtClean="0">
                          <a:latin typeface="+mj-lt"/>
                        </a:rPr>
                        <a:t>DEFINICIONES</a:t>
                      </a:r>
                      <a:endParaRPr lang="es-PE" sz="1700" dirty="0">
                        <a:latin typeface="+mj-lt"/>
                      </a:endParaRPr>
                    </a:p>
                  </a:txBody>
                  <a:tcPr anchor="ctr">
                    <a:solidFill>
                      <a:schemeClr val="tx2">
                        <a:lumMod val="75000"/>
                      </a:schemeClr>
                    </a:solidFill>
                  </a:tcPr>
                </a:tc>
                <a:extLst>
                  <a:ext uri="{0D108BD9-81ED-4DB2-BD59-A6C34878D82A}">
                    <a16:rowId xmlns:a16="http://schemas.microsoft.com/office/drawing/2014/main" val="10000"/>
                  </a:ext>
                </a:extLst>
              </a:tr>
              <a:tr h="879105">
                <a:tc>
                  <a:txBody>
                    <a:bodyPr/>
                    <a:lstStyle/>
                    <a:p>
                      <a:pPr algn="ctr"/>
                      <a:r>
                        <a:rPr lang="es-PE" sz="1300" b="1" dirty="0" smtClean="0">
                          <a:latin typeface="+mj-lt"/>
                          <a:ea typeface="Verdana" panose="020B0604030504040204" pitchFamily="34" charset="0"/>
                          <a:cs typeface="Verdana" panose="020B0604030504040204" pitchFamily="34" charset="0"/>
                        </a:rPr>
                        <a:t>1</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EJR-SOFT</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Empresa desarrolladora</a:t>
                      </a:r>
                      <a:r>
                        <a:rPr lang="es-PE" sz="1300" kern="1200" baseline="0" dirty="0" smtClean="0">
                          <a:solidFill>
                            <a:schemeClr val="dk1"/>
                          </a:solidFill>
                          <a:latin typeface="+mj-lt"/>
                          <a:ea typeface="Verdana" panose="020B0604030504040204" pitchFamily="34" charset="0"/>
                          <a:cs typeface="Verdana" panose="020B0604030504040204" pitchFamily="34" charset="0"/>
                        </a:rPr>
                        <a:t> </a:t>
                      </a:r>
                      <a:r>
                        <a:rPr lang="es-PE" sz="1300" kern="1200" dirty="0" smtClean="0">
                          <a:solidFill>
                            <a:schemeClr val="dk1"/>
                          </a:solidFill>
                          <a:latin typeface="+mj-lt"/>
                          <a:ea typeface="Verdana" panose="020B0604030504040204" pitchFamily="34" charset="0"/>
                          <a:cs typeface="Verdana" panose="020B0604030504040204" pitchFamily="34" charset="0"/>
                        </a:rPr>
                        <a:t>de Software encargada del</a:t>
                      </a:r>
                      <a:r>
                        <a:rPr lang="es-PE" sz="1300" kern="1200" baseline="0" dirty="0" smtClean="0">
                          <a:solidFill>
                            <a:schemeClr val="dk1"/>
                          </a:solidFill>
                          <a:latin typeface="+mj-lt"/>
                          <a:ea typeface="Verdana" panose="020B0604030504040204" pitchFamily="34" charset="0"/>
                          <a:cs typeface="Verdana" panose="020B0604030504040204" pitchFamily="34" charset="0"/>
                        </a:rPr>
                        <a:t> desarrollo del </a:t>
                      </a:r>
                      <a:r>
                        <a:rPr lang="es-PE" sz="1300" kern="1200" dirty="0" smtClean="0">
                          <a:solidFill>
                            <a:schemeClr val="dk1"/>
                          </a:solidFill>
                          <a:latin typeface="+mj-lt"/>
                          <a:ea typeface="Verdana" panose="020B0604030504040204" pitchFamily="34" charset="0"/>
                          <a:cs typeface="Verdana" panose="020B0604030504040204" pitchFamily="34" charset="0"/>
                        </a:rPr>
                        <a:t>proyecto</a:t>
                      </a:r>
                      <a:r>
                        <a:rPr lang="es-PE" sz="1300" kern="1200" baseline="0" dirty="0" smtClean="0">
                          <a:solidFill>
                            <a:schemeClr val="dk1"/>
                          </a:solidFill>
                          <a:latin typeface="+mj-lt"/>
                          <a:ea typeface="Verdana" panose="020B0604030504040204" pitchFamily="34" charset="0"/>
                          <a:cs typeface="Verdana" panose="020B0604030504040204" pitchFamily="34" charset="0"/>
                        </a:rPr>
                        <a:t> UTP-GPS-ALARM</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extLst>
                  <a:ext uri="{0D108BD9-81ED-4DB2-BD59-A6C34878D82A}">
                    <a16:rowId xmlns:a16="http://schemas.microsoft.com/office/drawing/2014/main" val="10001"/>
                  </a:ext>
                </a:extLst>
              </a:tr>
              <a:tr h="802999">
                <a:tc>
                  <a:txBody>
                    <a:bodyPr/>
                    <a:lstStyle/>
                    <a:p>
                      <a:pPr algn="ctr"/>
                      <a:r>
                        <a:rPr lang="es-PE" sz="1300" b="1" dirty="0" smtClean="0">
                          <a:latin typeface="+mj-lt"/>
                          <a:ea typeface="Verdana" panose="020B0604030504040204" pitchFamily="34" charset="0"/>
                          <a:cs typeface="Verdana" panose="020B0604030504040204" pitchFamily="34" charset="0"/>
                        </a:rPr>
                        <a:t>2</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Proceso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Conjunto de actividades, métodos,</a:t>
                      </a:r>
                      <a:r>
                        <a:rPr lang="es-ES" sz="1300" kern="1200" baseline="0" dirty="0" smtClean="0">
                          <a:solidFill>
                            <a:schemeClr val="dk1"/>
                          </a:solidFill>
                          <a:latin typeface="+mj-lt"/>
                          <a:ea typeface="Verdana" panose="020B0604030504040204" pitchFamily="34" charset="0"/>
                          <a:cs typeface="Verdana" panose="020B0604030504040204" pitchFamily="34" charset="0"/>
                        </a:rPr>
                        <a:t> prácticas y transformaciones que las personas usan con un propósito específico, y que a partir de ciertas entradas generan productos o servicios de salida.</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extLst>
                  <a:ext uri="{0D108BD9-81ED-4DB2-BD59-A6C34878D82A}">
                    <a16:rowId xmlns:a16="http://schemas.microsoft.com/office/drawing/2014/main" val="10002"/>
                  </a:ext>
                </a:extLst>
              </a:tr>
              <a:tr h="814333">
                <a:tc>
                  <a:txBody>
                    <a:bodyPr/>
                    <a:lstStyle/>
                    <a:p>
                      <a:pPr algn="ctr"/>
                      <a:r>
                        <a:rPr lang="es-PE" sz="1300" b="1" dirty="0" smtClean="0">
                          <a:latin typeface="+mj-lt"/>
                          <a:ea typeface="Verdana" panose="020B0604030504040204" pitchFamily="34" charset="0"/>
                          <a:cs typeface="Verdana" panose="020B0604030504040204" pitchFamily="34" charset="0"/>
                        </a:rPr>
                        <a:t>3</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Proyecto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Unidad de trabajo sujeto a Revisiones de QA, las cuales son ejecutadas por EJR-SOFT.</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extLst>
                  <a:ext uri="{0D108BD9-81ED-4DB2-BD59-A6C34878D82A}">
                    <a16:rowId xmlns:a16="http://schemas.microsoft.com/office/drawing/2014/main" val="10003"/>
                  </a:ext>
                </a:extLst>
              </a:tr>
              <a:tr h="719936">
                <a:tc>
                  <a:txBody>
                    <a:bodyPr/>
                    <a:lstStyle/>
                    <a:p>
                      <a:pPr algn="ctr"/>
                      <a:r>
                        <a:rPr lang="es-PE" sz="1300" b="1" dirty="0" smtClean="0">
                          <a:latin typeface="+mj-lt"/>
                          <a:ea typeface="Verdana" panose="020B0604030504040204" pitchFamily="34" charset="0"/>
                          <a:cs typeface="Verdana" panose="020B0604030504040204" pitchFamily="34" charset="0"/>
                        </a:rPr>
                        <a:t>4</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QA</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Aseguramiento de Calidad</a:t>
                      </a:r>
                    </a:p>
                  </a:txBody>
                  <a:tcPr marT="45713" marB="45713" anchor="ctr" horzOverflow="overflow"/>
                </a:tc>
                <a:extLst>
                  <a:ext uri="{0D108BD9-81ED-4DB2-BD59-A6C34878D82A}">
                    <a16:rowId xmlns:a16="http://schemas.microsoft.com/office/drawing/2014/main" val="10004"/>
                  </a:ext>
                </a:extLst>
              </a:tr>
              <a:tr h="879105">
                <a:tc>
                  <a:txBody>
                    <a:bodyPr/>
                    <a:lstStyle/>
                    <a:p>
                      <a:pPr algn="ctr"/>
                      <a:r>
                        <a:rPr lang="es-PE" sz="1300" b="1" dirty="0" smtClean="0">
                          <a:latin typeface="+mj-lt"/>
                          <a:ea typeface="Verdana" panose="020B0604030504040204" pitchFamily="34" charset="0"/>
                          <a:cs typeface="Verdana" panose="020B0604030504040204" pitchFamily="34" charset="0"/>
                        </a:rPr>
                        <a:t>5</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NC</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No Conformidades encontradas en la Revisión de Calidad de los artefactos</a:t>
                      </a:r>
                      <a:r>
                        <a:rPr lang="es-ES" sz="1300" kern="1200" baseline="0" dirty="0" smtClean="0">
                          <a:solidFill>
                            <a:schemeClr val="dk1"/>
                          </a:solidFill>
                          <a:latin typeface="+mj-lt"/>
                          <a:ea typeface="Verdana" panose="020B0604030504040204" pitchFamily="34" charset="0"/>
                          <a:cs typeface="Verdana" panose="020B0604030504040204" pitchFamily="34" charset="0"/>
                        </a:rPr>
                        <a:t> y producto de EJR SOFT</a:t>
                      </a:r>
                      <a:r>
                        <a:rPr lang="es-ES" sz="1300" kern="1200" dirty="0" smtClean="0">
                          <a:solidFill>
                            <a:schemeClr val="dk1"/>
                          </a:solidFill>
                          <a:latin typeface="+mj-lt"/>
                          <a:ea typeface="Verdana" panose="020B0604030504040204" pitchFamily="34" charset="0"/>
                          <a:cs typeface="Verdana" panose="020B0604030504040204" pitchFamily="34" charset="0"/>
                        </a:rPr>
                        <a:t>.</a:t>
                      </a:r>
                    </a:p>
                  </a:txBody>
                  <a:tcPr marT="45713" marB="45713" anchor="ctr" horzOverflow="overflow"/>
                </a:tc>
                <a:extLst>
                  <a:ext uri="{0D108BD9-81ED-4DB2-BD59-A6C34878D82A}">
                    <a16:rowId xmlns:a16="http://schemas.microsoft.com/office/drawing/2014/main" val="10005"/>
                  </a:ext>
                </a:extLst>
              </a:tr>
            </a:tbl>
          </a:graphicData>
        </a:graphic>
      </p:graphicFrame>
      <p:sp>
        <p:nvSpPr>
          <p:cNvPr id="11"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sp>
        <p:nvSpPr>
          <p:cNvPr id="12"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11/16/2015</a:t>
            </a:fld>
            <a:endParaRPr lang="en-US" dirty="0"/>
          </a:p>
        </p:txBody>
      </p:sp>
    </p:spTree>
    <p:extLst>
      <p:ext uri="{BB962C8B-B14F-4D97-AF65-F5344CB8AC3E}">
        <p14:creationId xmlns:p14="http://schemas.microsoft.com/office/powerpoint/2010/main" val="1045316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3</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ROLES Y RESPONSABILIDADES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11/16/2015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8</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2671041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9</a:t>
            </a:fld>
            <a:endParaRPr lang="en-US" dirty="0"/>
          </a:p>
        </p:txBody>
      </p:sp>
      <p:graphicFrame>
        <p:nvGraphicFramePr>
          <p:cNvPr id="2" name="Diagrama 1"/>
          <p:cNvGraphicFramePr/>
          <p:nvPr>
            <p:extLst>
              <p:ext uri="{D42A27DB-BD31-4B8C-83A1-F6EECF244321}">
                <p14:modId xmlns:p14="http://schemas.microsoft.com/office/powerpoint/2010/main" val="2168110515"/>
              </p:ext>
            </p:extLst>
          </p:nvPr>
        </p:nvGraphicFramePr>
        <p:xfrm>
          <a:off x="251520" y="213618"/>
          <a:ext cx="8640960" cy="60236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11/16/2015</a:t>
            </a:fld>
            <a:endParaRPr lang="en-US" dirty="0"/>
          </a:p>
        </p:txBody>
      </p:sp>
    </p:spTree>
    <p:extLst>
      <p:ext uri="{BB962C8B-B14F-4D97-AF65-F5344CB8AC3E}">
        <p14:creationId xmlns:p14="http://schemas.microsoft.com/office/powerpoint/2010/main" val="11915862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jecutivo">
  <a:themeElements>
    <a:clrScheme name="Personalizado 2">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FFFFFF"/>
      </a:hlink>
      <a:folHlink>
        <a:srgbClr val="FFFFFF"/>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2122</TotalTime>
  <Words>1912</Words>
  <Application>Microsoft Office PowerPoint</Application>
  <PresentationFormat>Presentación en pantalla (4:3)</PresentationFormat>
  <Paragraphs>422</Paragraphs>
  <Slides>31</Slides>
  <Notes>15</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31</vt:i4>
      </vt:variant>
    </vt:vector>
  </HeadingPairs>
  <TitlesOfParts>
    <vt:vector size="39" baseType="lpstr">
      <vt:lpstr>Arial</vt:lpstr>
      <vt:lpstr>Arial Black</vt:lpstr>
      <vt:lpstr>Calibri</vt:lpstr>
      <vt:lpstr>Century Gothic</vt:lpstr>
      <vt:lpstr>Courier New</vt:lpstr>
      <vt:lpstr>Palatino Linotype</vt:lpstr>
      <vt:lpstr>Verdana</vt:lpstr>
      <vt:lpstr>Ejecutivo</vt:lpstr>
      <vt:lpstr>Presentación de PowerPoint</vt:lpstr>
      <vt:lpstr>PQA  PROCESO DE ASEGURAMIENTO DE LA CALIDAD</vt:lpstr>
      <vt:lpstr>CONTENIDO</vt:lpstr>
      <vt:lpstr>Presentación de PowerPoint</vt:lpstr>
      <vt:lpstr>OBJETIVO Y ALCANCE</vt:lpstr>
      <vt:lpstr>Presentación de PowerPoint</vt:lpstr>
      <vt:lpstr>Presentación de PowerPoint</vt:lpstr>
      <vt:lpstr>Presentación de PowerPoint</vt:lpstr>
      <vt:lpstr>Presentación de PowerPoint</vt:lpstr>
      <vt:lpstr>Presentación de PowerPoint</vt:lpstr>
      <vt:lpstr>ENTRADAS Y SALIDAS  DEL PROCESO</vt:lpstr>
      <vt:lpstr>Presentación de PowerPoint</vt:lpstr>
      <vt:lpstr>Presentación de PowerPoint</vt:lpstr>
      <vt:lpstr>SUBPROCESOS DEL PROCESO DE ASEGURAMIENTO DE LA CALIDAD</vt:lpstr>
      <vt:lpstr>Presentación de PowerPoint</vt:lpstr>
      <vt:lpstr>Presentación de PowerPoint</vt:lpstr>
      <vt:lpstr>ACTIVIDADES DEL SUBPROCESO DE EJECUCIÓN DE PLAN DE QA</vt:lpstr>
      <vt:lpstr>Presentación de PowerPoint</vt:lpstr>
      <vt:lpstr>Presentación de PowerPoint</vt:lpstr>
      <vt:lpstr>Presentación de PowerPoint</vt:lpstr>
      <vt:lpstr>Presentación de PowerPoint</vt:lpstr>
      <vt:lpstr>Presentación de PowerPoint</vt:lpstr>
      <vt:lpstr>Presentación de PowerPoint</vt:lpstr>
      <vt:lpstr>ACTIVIDADES DEL SUBPROCESO ELABORACIÓN DE INFORME DE RESULTADOS QA</vt:lpstr>
      <vt:lpstr>Presentación de PowerPoint</vt:lpstr>
      <vt:lpstr>Presentación de PowerPoint</vt:lpstr>
      <vt:lpstr>MÉTRICAS DEL PROCESO</vt:lpstr>
      <vt:lpstr>Presentación de PowerPoint</vt:lpstr>
      <vt:lpstr>Presentación de PowerPoint</vt:lpstr>
      <vt:lpstr>Presentación de PowerPoint</vt:lpstr>
      <vt:lpstr>HISTORIAL DE VERSIONES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ESTRUCTURADO</dc:title>
  <dc:creator>Shadow</dc:creator>
  <cp:lastModifiedBy>Julio César Leonardo Paredes</cp:lastModifiedBy>
  <cp:revision>143</cp:revision>
  <dcterms:created xsi:type="dcterms:W3CDTF">2012-12-16T23:58:08Z</dcterms:created>
  <dcterms:modified xsi:type="dcterms:W3CDTF">2015-11-16T19:49:39Z</dcterms:modified>
</cp:coreProperties>
</file>