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88" d="100"/>
          <a:sy n="88" d="100"/>
        </p:scale>
        <p:origin x="166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MST 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68299" y="-2646171"/>
          <a:ext cx="1397984"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Planificar y realizar las Revisiones de QA.</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PE" sz="1300" kern="12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kern="1200" dirty="0">
            <a:solidFill>
              <a:schemeClr val="tx1"/>
            </a:solidFill>
            <a:latin typeface="+mj-lt"/>
          </a:endParaRPr>
        </a:p>
      </dsp:txBody>
      <dsp:txXfrm rot="-5400000">
        <a:off x="1696365" y="194007"/>
        <a:ext cx="6873609" cy="1261496"/>
      </dsp:txXfrm>
    </dsp:sp>
    <dsp:sp modelId="{8CC325B9-FE1B-4789-9E50-400E884AD525}">
      <dsp:nvSpPr>
        <dsp:cNvPr id="0" name=""/>
        <dsp:cNvSpPr/>
      </dsp:nvSpPr>
      <dsp:spPr>
        <a:xfrm>
          <a:off x="765" y="1962"/>
          <a:ext cx="1695599" cy="164558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81096" y="82293"/>
        <a:ext cx="1534937" cy="1484923"/>
      </dsp:txXfrm>
    </dsp:sp>
    <dsp:sp modelId="{90FF61B1-8C9B-462F-B4E1-EA95A07D6F86}">
      <dsp:nvSpPr>
        <dsp:cNvPr id="0" name=""/>
        <dsp:cNvSpPr/>
      </dsp:nvSpPr>
      <dsp:spPr>
        <a:xfrm rot="5400000">
          <a:off x="4624942" y="-1039171"/>
          <a:ext cx="1086671"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Aprueba las acciones correctivas y realiza las revisiones de QA a los entregables elaborados por el Analista de Calidad.</a:t>
          </a:r>
          <a:endParaRPr lang="es-PE" sz="1200" kern="1200" dirty="0">
            <a:solidFill>
              <a:schemeClr val="tx1"/>
            </a:solidFill>
            <a:latin typeface="+mj-lt"/>
          </a:endParaRPr>
        </a:p>
      </dsp:txBody>
      <dsp:txXfrm rot="-5400000">
        <a:off x="1696362" y="1942456"/>
        <a:ext cx="6890786" cy="980577"/>
      </dsp:txXfrm>
    </dsp:sp>
    <dsp:sp modelId="{26EEAA25-729A-4075-87DC-0DA13F9B7FA1}">
      <dsp:nvSpPr>
        <dsp:cNvPr id="0" name=""/>
        <dsp:cNvSpPr/>
      </dsp:nvSpPr>
      <dsp:spPr>
        <a:xfrm>
          <a:off x="765" y="1751374"/>
          <a:ext cx="1695596" cy="136274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67289" y="1817898"/>
        <a:ext cx="1562548" cy="1229693"/>
      </dsp:txXfrm>
    </dsp:sp>
    <dsp:sp modelId="{606E3E56-5C5B-4E6D-B3B5-731FAFDC0CDE}">
      <dsp:nvSpPr>
        <dsp:cNvPr id="0" name=""/>
        <dsp:cNvSpPr/>
      </dsp:nvSpPr>
      <dsp:spPr>
        <a:xfrm rot="5400000">
          <a:off x="4471468" y="592679"/>
          <a:ext cx="1389678"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Responsable de la elaboración del producto o de su corrección en caso se encuentren no conformidades.</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De acuerdo al producto el responsable del producto (entregable) puede ser el Jefe de Proyecto, el Analista de Calidad ,el Analista Funcional o el Analista Programador .</a:t>
          </a:r>
        </a:p>
      </dsp:txBody>
      <dsp:txXfrm rot="-5400000">
        <a:off x="1696365" y="3435620"/>
        <a:ext cx="6872047" cy="1254002"/>
      </dsp:txXfrm>
    </dsp:sp>
    <dsp:sp modelId="{4F1584CA-B33D-4DB0-9C34-1ECED7CFA1C5}">
      <dsp:nvSpPr>
        <dsp:cNvPr id="0" name=""/>
        <dsp:cNvSpPr/>
      </dsp:nvSpPr>
      <dsp:spPr>
        <a:xfrm>
          <a:off x="765" y="3217942"/>
          <a:ext cx="1695599" cy="168935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233" y="3300410"/>
        <a:ext cx="1530663" cy="1524422"/>
      </dsp:txXfrm>
    </dsp:sp>
    <dsp:sp modelId="{50E57063-BAFE-4849-B27F-45AB6336F242}">
      <dsp:nvSpPr>
        <dsp:cNvPr id="0" name=""/>
        <dsp:cNvSpPr/>
      </dsp:nvSpPr>
      <dsp:spPr>
        <a:xfrm rot="5400000">
          <a:off x="4808791" y="2047159"/>
          <a:ext cx="71366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rot="-5400000">
        <a:off x="1696352" y="5194436"/>
        <a:ext cx="6903701" cy="643984"/>
      </dsp:txXfrm>
    </dsp:sp>
    <dsp:sp modelId="{0C172A3D-1747-485F-A12F-621E60BDAD9E}">
      <dsp:nvSpPr>
        <dsp:cNvPr id="0" name=""/>
        <dsp:cNvSpPr/>
      </dsp:nvSpPr>
      <dsp:spPr>
        <a:xfrm>
          <a:off x="765" y="5011127"/>
          <a:ext cx="1695587" cy="101060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MST E.I.R.L.</a:t>
          </a:r>
          <a:endParaRPr lang="es-PE" sz="1600" b="1" kern="1200" dirty="0">
            <a:effectLst>
              <a:outerShdw blurRad="38100" dist="38100" dir="2700000" algn="tl">
                <a:srgbClr val="000000">
                  <a:alpha val="43137"/>
                </a:srgbClr>
              </a:outerShdw>
            </a:effectLst>
          </a:endParaRPr>
        </a:p>
      </dsp:txBody>
      <dsp:txXfrm>
        <a:off x="50099" y="5060461"/>
        <a:ext cx="1596919" cy="91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15/11/2015</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dirty="0"/>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dirty="0"/>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dirty="0"/>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dirty="0"/>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dirty="0"/>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dirty="0"/>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dirty="0"/>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dirty="0"/>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dirty="0"/>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dirty="0"/>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dirty="0"/>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11/15/2015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11/15/2015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11/15/2015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11/15/2015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11/15/2015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11/15/2015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11/15/2015</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11/15/2015</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11/15/2015</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11/15/2015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11/15/2015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11/15/2015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de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t>SUBPROCESOS DEL PROCESO DE ASEGURAMIENTO DE LA CALIDAD</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01222787"/>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gridCol w="976108"/>
                <a:gridCol w="1119868"/>
                <a:gridCol w="3888432"/>
                <a:gridCol w="1368152"/>
                <a:gridCol w="1260162"/>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10"/>
            <a:ext cx="8900498" cy="3936209"/>
            <a:chOff x="356890" y="2235695"/>
            <a:chExt cx="11094214" cy="3936209"/>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t>ACTIVIDADES DEL SUBPROCESO DE EJECUCIÓN DE PLAN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7"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47867377"/>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gridCol w="1224136"/>
                <a:gridCol w="1224136"/>
                <a:gridCol w="4896544"/>
                <a:gridCol w="1224137"/>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771256"/>
          </a:xfrm>
        </p:spPr>
        <p:txBody>
          <a:bodyPr/>
          <a:lstStyle/>
          <a:p>
            <a:r>
              <a:rPr lang="es-ES" sz="6300" dirty="0" smtClean="0"/>
              <a:t>PQA </a:t>
            </a:r>
            <a:br>
              <a:rPr lang="es-ES" sz="6300" dirty="0" smtClean="0"/>
            </a:br>
            <a:r>
              <a:rPr lang="es-ES" sz="6300" dirty="0" smtClean="0"/>
              <a:t>PROCESO </a:t>
            </a:r>
            <a:r>
              <a:rPr lang="es-ES" sz="6300" dirty="0" smtClean="0"/>
              <a:t>DE ASEGURAMIENTO DE LA CALIDAD</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dirty="0"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211260513"/>
              </p:ext>
            </p:extLst>
          </p:nvPr>
        </p:nvGraphicFramePr>
        <p:xfrm>
          <a:off x="179512" y="332656"/>
          <a:ext cx="8886771" cy="5906904"/>
        </p:xfrm>
        <a:graphic>
          <a:graphicData uri="http://schemas.openxmlformats.org/drawingml/2006/table">
            <a:tbl>
              <a:tblPr firstRow="1" bandRow="1">
                <a:tableStyleId>{073A0DAA-6AF3-43AB-8588-CEC1D06C72B9}</a:tableStyleId>
              </a:tblPr>
              <a:tblGrid>
                <a:gridCol w="262513"/>
                <a:gridCol w="1249655"/>
                <a:gridCol w="1224136"/>
                <a:gridCol w="3312368"/>
                <a:gridCol w="1440160"/>
                <a:gridCol w="139793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PQA_V1.0_2015</a:t>
            </a:r>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9401743"/>
              </p:ext>
            </p:extLst>
          </p:nvPr>
        </p:nvGraphicFramePr>
        <p:xfrm>
          <a:off x="179512" y="548680"/>
          <a:ext cx="8815183" cy="4704320"/>
        </p:xfrm>
        <a:graphic>
          <a:graphicData uri="http://schemas.openxmlformats.org/drawingml/2006/table">
            <a:tbl>
              <a:tblPr firstRow="1" bandRow="1">
                <a:tableStyleId>{073A0DAA-6AF3-43AB-8588-CEC1D06C72B9}</a:tableStyleId>
              </a:tblPr>
              <a:tblGrid>
                <a:gridCol w="208280"/>
                <a:gridCol w="1231880"/>
                <a:gridCol w="1224136"/>
                <a:gridCol w="3528392"/>
                <a:gridCol w="1368152"/>
                <a:gridCol w="125434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EJR-SOFT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3112404781"/>
              </p:ext>
            </p:extLst>
          </p:nvPr>
        </p:nvGraphicFramePr>
        <p:xfrm>
          <a:off x="335079" y="548680"/>
          <a:ext cx="8459692" cy="3242668"/>
        </p:xfrm>
        <a:graphic>
          <a:graphicData uri="http://schemas.openxmlformats.org/drawingml/2006/table">
            <a:tbl>
              <a:tblPr/>
              <a:tblGrid>
                <a:gridCol w="502937"/>
                <a:gridCol w="2797880"/>
                <a:gridCol w="2232248"/>
                <a:gridCol w="1656184"/>
                <a:gridCol w="1270443"/>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CheckList</a:t>
                      </a:r>
                      <a:r>
                        <a:rPr lang="es-PE" sz="1200" b="1" kern="1200" baseline="0" dirty="0" smtClean="0">
                          <a:solidFill>
                            <a:schemeClr val="dk1"/>
                          </a:solidFill>
                          <a:latin typeface="+mj-lt"/>
                          <a:ea typeface="Verdana" panose="020B0604030504040204" pitchFamily="34" charset="0"/>
                          <a:cs typeface="Verdana" panose="020B0604030504040204" pitchFamily="34" charset="0"/>
                        </a:rPr>
                        <a:t> de</a:t>
                      </a:r>
                      <a:r>
                        <a:rPr lang="es-PE" sz="1200" b="1" kern="1200" dirty="0" smtClean="0">
                          <a:solidFill>
                            <a:schemeClr val="dk1"/>
                          </a:solidFill>
                          <a:latin typeface="+mj-lt"/>
                          <a:ea typeface="Verdana" panose="020B0604030504040204" pitchFamily="34" charset="0"/>
                          <a:cs typeface="Verdana" panose="020B0604030504040204" pitchFamily="34" charset="0"/>
                        </a:rPr>
                        <a:t>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11/15/2015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PQA_V1.0_2015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214578445"/>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13/10/2015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Julio Leonardo Paredes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Proyecto.</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En revisión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sz="2500" b="1" dirty="0">
                <a:solidFill>
                  <a:schemeClr val="tx1"/>
                </a:solidFill>
              </a:rPr>
              <a:t>Objetivo:</a:t>
            </a:r>
          </a:p>
          <a:p>
            <a:pPr algn="just"/>
            <a:r>
              <a:rPr lang="es-PE" sz="2500" dirty="0">
                <a:solidFill>
                  <a:schemeClr val="tx1"/>
                </a:solidFill>
              </a:rPr>
              <a:t>Definir </a:t>
            </a:r>
            <a:r>
              <a:rPr lang="es-PE" sz="2500" dirty="0" smtClean="0">
                <a:solidFill>
                  <a:schemeClr val="tx1"/>
                </a:solidFill>
              </a:rPr>
              <a:t>y establecer las actividades de aseguramiento de calidad a realizar, que asegure que el producto UTP-GPS-ALARM de EJR-SOFT cumpla con los estándares de calidad establecidos con la metodología CMMI Nivel 2</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smtClean="0">
                <a:solidFill>
                  <a:schemeClr val="tx1"/>
                </a:solidFill>
              </a:rPr>
              <a:t>Esta gestión se aplica para los entregables pertenecientes al proyecto UTP-GPS-ALARM desarrollado por EJR-SOFT.</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PQA_V1.0_2015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6651729"/>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gridCol w="1741244"/>
                <a:gridCol w="6324014"/>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EJR-SOFT</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UTP-GPS-ALARM</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EJR-SOFT.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EJR SOFT</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168110515"/>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PQA_V1.0_2015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11/15/2015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2119</TotalTime>
  <Words>1905</Words>
  <Application>Microsoft Office PowerPoint</Application>
  <PresentationFormat>Presentación en pantalla (4:3)</PresentationFormat>
  <Paragraphs>417</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PQA  PROCESO DE ASEGURAMIENTO DE LA CALIDAD</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LA CALIDAD</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Edwar A. Gaspar Sánchez</cp:lastModifiedBy>
  <cp:revision>142</cp:revision>
  <dcterms:created xsi:type="dcterms:W3CDTF">2012-12-16T23:58:08Z</dcterms:created>
  <dcterms:modified xsi:type="dcterms:W3CDTF">2015-11-15T17:37:04Z</dcterms:modified>
</cp:coreProperties>
</file>