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22" autoAdjust="0"/>
    <p:restoredTop sz="94660"/>
  </p:normalViewPr>
  <p:slideViewPr>
    <p:cSldViewPr>
      <p:cViewPr varScale="1">
        <p:scale>
          <a:sx n="73" d="100"/>
          <a:sy n="73" d="100"/>
        </p:scale>
        <p:origin x="153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kick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6823EBEF-3F23-47BC-9AF9-C93985541682}" type="presOf" srcId="{1C743015-66A0-4E24-916A-57ECD5319D70}" destId="{606E3E56-5C5B-4E6D-B3B5-731FAFDC0CDE}" srcOrd="0" destOrd="1"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A022C3AC-7E8B-4843-A13E-477BFB1DF445}" srcId="{ACCA13B9-031D-4126-B460-6A7ED494DC1B}" destId="{27C0545D-21E1-4D87-9C70-9B164632F5FE}" srcOrd="1" destOrd="0" parTransId="{29154C3D-AB76-4827-BE79-47019E59217E}" sibTransId="{A7278615-BBAB-42B8-A877-BCCE5725DA76}"/>
    <dgm:cxn modelId="{43E00D63-DCE7-4C1B-9EBD-F507EA687DA3}" srcId="{5C797779-C81B-43F3-8423-A700598B2677}" destId="{98EAEFBA-6B1B-41FF-9ECF-E0BE9858B206}" srcOrd="2" destOrd="0" parTransId="{7F7786B2-3C8E-4549-B3E1-B6320AF93840}" sibTransId="{D8278C2F-629A-4595-B7DF-8DF27587E636}"/>
    <dgm:cxn modelId="{F18A5050-4442-4210-BC43-C99231EDB16B}" type="presOf" srcId="{27C0545D-21E1-4D87-9C70-9B164632F5FE}" destId="{50E57063-BAFE-4849-B27F-45AB6336F242}" srcOrd="0" destOrd="1"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F82869A6-2508-4DA8-8962-0DCF892FB0E6}" type="presOf" srcId="{E26B3D5F-BB70-45EF-8B30-15935A14367D}" destId="{55A4A5BB-6FD8-475A-835C-B4EB380A1BDF}" srcOrd="0" destOrd="4"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FC61C1B3-86B8-429E-9FFA-90194004AAE3}" type="presOf" srcId="{2DA36621-5AD9-43CE-974E-D6F11CA97388}" destId="{26EEAA25-729A-4075-87DC-0DA13F9B7FA1}"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9C1051C5-A328-4CFB-9974-CD1008A25B22}" type="presOf" srcId="{A28E7703-CCD5-4086-B41A-C1DB1B706891}" destId="{55A4A5BB-6FD8-475A-835C-B4EB380A1BDF}" srcOrd="0" destOrd="3" presId="urn:microsoft.com/office/officeart/2005/8/layout/vList5"/>
    <dgm:cxn modelId="{2024E178-5634-4D98-863A-6227396DEC70}" type="presOf" srcId="{912786C0-1A5C-4994-B17A-49C3EA2CD46C}" destId="{50E57063-BAFE-4849-B27F-45AB6336F242}"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DFDDD0F7-24BE-4C28-9ABD-E96658C95677}" srcId="{2DA36621-5AD9-43CE-974E-D6F11CA97388}" destId="{7074DA97-B849-4BFE-B9C8-2251A2A095F7}" srcOrd="0" destOrd="0" parTransId="{1F7BCBF4-E74D-4A33-8BD5-70D7559B5B20}" sibTransId="{AC3E9007-C5F9-4B5E-AD84-0C150F814ECB}"/>
    <dgm:cxn modelId="{8B9D4D11-3E4F-4AA8-9526-988EBF290F58}" type="presOf" srcId="{5C797779-C81B-43F3-8423-A700598B2677}" destId="{F6C33D35-E9A4-4BC8-B34B-3C838877C58B}" srcOrd="0" destOrd="0" presId="urn:microsoft.com/office/officeart/2005/8/layout/vList5"/>
    <dgm:cxn modelId="{765BE305-C590-4F1E-9D08-C92CA1E8D8F7}" type="presOf" srcId="{6B39907D-F20D-4C28-BC3D-FE4D86D767F5}" destId="{8CC325B9-FE1B-4789-9E50-400E884AD525}"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EDE3C237-634C-4C19-BBD9-0A4642164A70}" type="presOf" srcId="{8548025E-DA45-4C8F-A61F-EC14A372FDBF}" destId="{55A4A5BB-6FD8-475A-835C-B4EB380A1BDF}" srcOrd="0" destOrd="2" presId="urn:microsoft.com/office/officeart/2005/8/layout/vList5"/>
    <dgm:cxn modelId="{AC14E21F-C546-432D-B292-869235A62537}" type="presOf" srcId="{98EAEFBA-6B1B-41FF-9ECF-E0BE9858B206}" destId="{4F1584CA-B33D-4DB0-9C34-1ECED7CFA1C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247B7FC1-D3C0-4BF8-9CF5-DC12E238193A}" type="presOf" srcId="{E3D32605-2223-480D-B69E-759FB6DB1567}" destId="{55A4A5BB-6FD8-475A-835C-B4EB380A1BDF}" srcOrd="0" destOrd="0"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C129051E-0F1C-4F72-9A90-D08C6CE38B5D}" type="presOf" srcId="{6B00BDC6-DFF6-4F14-86E1-E5B08A1CBFD2}" destId="{55A4A5BB-6FD8-475A-835C-B4EB380A1BDF}" srcOrd="0" destOrd="1"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5CA6D56D-4EB4-4D6C-8D44-21391CE9E63C}" srcId="{98EAEFBA-6B1B-41FF-9ECF-E0BE9858B206}" destId="{1C743015-66A0-4E24-916A-57ECD5319D70}" srcOrd="1" destOrd="0" parTransId="{C009FC0F-7B82-4120-9511-558DFAB4C85B}" sibTransId="{623D7CA9-BE66-4A01-915C-D46D2B7A3479}"/>
    <dgm:cxn modelId="{0970423E-38BF-4CEB-9865-E55B92F8E5FC}" type="presOf" srcId="{E6903C73-8DCB-4035-A9C3-F0717B48D13E}" destId="{606E3E56-5C5B-4E6D-B3B5-731FAFDC0CDE}"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0C10762A-5E1D-4599-81EA-66CD1B39865D}" type="presOf" srcId="{ACCA13B9-031D-4126-B460-6A7ED494DC1B}" destId="{0C172A3D-1747-485F-A12F-621E60BDAD9E}" srcOrd="0" destOrd="0" presId="urn:microsoft.com/office/officeart/2005/8/layout/vList5"/>
    <dgm:cxn modelId="{114A5DC0-418F-4E4A-AB59-015A07EFCB8D}" type="presOf" srcId="{51E6EBE6-9404-4771-BFD3-3B27C002BFE4}" destId="{90FF61B1-8C9B-462F-B4E1-EA95A07D6F86}" srcOrd="0" destOrd="1" presId="urn:microsoft.com/office/officeart/2005/8/layout/vList5"/>
    <dgm:cxn modelId="{3320446E-03B2-44CC-81B4-4F10C89BA083}" srcId="{6B39907D-F20D-4C28-BC3D-FE4D86D767F5}" destId="{A28E7703-CCD5-4086-B41A-C1DB1B706891}" srcOrd="3" destOrd="0" parTransId="{D9FC0184-018D-4802-AD72-641ED8DE8C29}" sibTransId="{7F210987-25DF-4199-812A-769118570BD4}"/>
    <dgm:cxn modelId="{79958704-559F-4A1F-9CB4-B9A5A7D1689A}" type="presOf" srcId="{5AB3B5A0-FCB3-499B-BB65-B2CDFC94A87E}" destId="{606E3E56-5C5B-4E6D-B3B5-731FAFDC0CDE}" srcOrd="0" destOrd="2" presId="urn:microsoft.com/office/officeart/2005/8/layout/vList5"/>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kick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y/o actualizar los manuales  y otros documentos relacionados con la aplicación teniendo en cuenta los estándares establecidos por MST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12/11/2015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11/12/2015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11/12/2015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11/12/2015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11/12/2015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11/12/2015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11/12/2015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11/12/2015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11/12/2015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11/12/2015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11/12/2015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11/12/2015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11/12/2015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11/12/2015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11/12/2015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Reunión Externa</a:t>
                </a:r>
                <a:endParaRPr lang="es-PE" altLang="es-PE" sz="1200" b="1" dirty="0">
                  <a:solidFill>
                    <a:schemeClr val="bg1"/>
                  </a:solidFill>
                  <a:latin typeface="Arial" panose="020B0604020202020204" pitchFamily="34" charset="0"/>
                </a:endParaRP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Aceptación </a:t>
                </a:r>
                <a:r>
                  <a:rPr lang="es-PE" altLang="es-PE" sz="1200" b="1" dirty="0">
                    <a:solidFill>
                      <a:schemeClr val="bg1"/>
                    </a:solidFill>
                    <a:latin typeface="Arial" panose="020B0604020202020204" pitchFamily="34" charset="0"/>
                  </a:rPr>
                  <a:t>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223224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extLst>
                  <a:ext uri="{0D108BD9-81ED-4DB2-BD59-A6C34878D82A}">
                    <a16:rowId xmlns:a16="http://schemas.microsoft.com/office/drawing/2014/main"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extLst>
                  <a:ext uri="{0D108BD9-81ED-4DB2-BD59-A6C34878D82A}">
                    <a16:rowId xmlns:a16="http://schemas.microsoft.com/office/drawing/2014/main" val="10002"/>
                  </a:ext>
                </a:extLst>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11/12/2015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453088493"/>
              </p:ext>
            </p:extLst>
          </p:nvPr>
        </p:nvGraphicFramePr>
        <p:xfrm>
          <a:off x="179512" y="644556"/>
          <a:ext cx="8784977" cy="462691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PPROY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p>
                  </a:txBody>
                  <a:tcPr marT="45726" marB="45726"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Reunión </a:t>
                      </a:r>
                      <a:r>
                        <a:rPr lang="es-PE" sz="1200" b="1" kern="1200" dirty="0" err="1" smtClean="0">
                          <a:solidFill>
                            <a:schemeClr val="dk1"/>
                          </a:solidFill>
                          <a:latin typeface="+mj-lt"/>
                          <a:ea typeface="Verdana" panose="020B0604030504040204" pitchFamily="34" charset="0"/>
                          <a:cs typeface="Verdana" panose="020B0604030504040204" pitchFamily="34" charset="0"/>
                        </a:rPr>
                        <a:t>enterna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11/12/2015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11/12/2015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Plan </a:t>
                </a:r>
              </a:p>
              <a:p>
                <a:pPr algn="ctr"/>
                <a:r>
                  <a:rPr lang="es-PE" altLang="es-PE" sz="1200" b="1" dirty="0">
                    <a:solidFill>
                      <a:schemeClr val="bg1"/>
                    </a:solidFill>
                    <a:latin typeface="Arial" panose="020B0604020202020204" pitchFamily="34" charset="0"/>
                  </a:rPr>
                  <a:t>de Proyecto</a:t>
                </a: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58725632"/>
              </p:ext>
            </p:extLst>
          </p:nvPr>
        </p:nvGraphicFramePr>
        <p:xfrm>
          <a:off x="179512" y="332656"/>
          <a:ext cx="8784977" cy="585210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LMREQM</a:t>
                      </a:r>
                      <a:r>
                        <a:rPr lang="es-ES" sz="1200" kern="1200" baseline="0" dirty="0" smtClean="0">
                          <a:solidFill>
                            <a:schemeClr val="dk1"/>
                          </a:solidFill>
                          <a:latin typeface="+mj-lt"/>
                          <a:ea typeface="Verdana" panose="020B0604030504040204" pitchFamily="34" charset="0"/>
                          <a:cs typeface="Verdana" panose="020B0604030504040204" pitchFamily="34" charset="0"/>
                        </a:rPr>
                        <a:t> Lista Maestra de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CPROY Cronograma de Proyecto</a:t>
                      </a:r>
                    </a:p>
                  </a:txBody>
                  <a:tcPr marT="45714" marB="45714"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PGPROY Plan de Gestión del Proyecto.</a:t>
                      </a:r>
                    </a:p>
                  </a:txBody>
                  <a:tcPr marT="45714" marB="45714"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del PGPROY Plan de Gestión del Proyecto.</a:t>
                      </a:r>
                    </a:p>
                  </a:txBody>
                  <a:tcPr marT="45714" marB="45714" anchor="ctr"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4" marB="45714" anchor="ctr" horzOverflow="overflow"/>
                </a:tc>
                <a:extLst>
                  <a:ext uri="{0D108BD9-81ED-4DB2-BD59-A6C34878D82A}">
                    <a16:rowId xmlns:a16="http://schemas.microsoft.com/office/drawing/2014/main"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11/12/2015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895353737"/>
              </p:ext>
            </p:extLst>
          </p:nvPr>
        </p:nvGraphicFramePr>
        <p:xfrm>
          <a:off x="179512" y="548680"/>
          <a:ext cx="8784977" cy="552295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a:t>
                      </a:r>
                      <a:r>
                        <a:rPr lang="es-ES" sz="1200" kern="1200" baseline="0" dirty="0" smtClean="0">
                          <a:solidFill>
                            <a:schemeClr val="dk1"/>
                          </a:solidFill>
                          <a:latin typeface="+mj-lt"/>
                          <a:ea typeface="Verdana" panose="020B0604030504040204" pitchFamily="34" charset="0"/>
                          <a:cs typeface="Verdana" panose="020B0604030504040204" pitchFamily="34" charset="0"/>
                        </a:rPr>
                        <a:t> Acta</a:t>
                      </a:r>
                      <a:r>
                        <a:rPr lang="es-ES" sz="1200" kern="1200" dirty="0" smtClean="0">
                          <a:solidFill>
                            <a:schemeClr val="dk1"/>
                          </a:solidFill>
                          <a:latin typeface="+mj-lt"/>
                          <a:ea typeface="Verdana" panose="020B0604030504040204" pitchFamily="34" charset="0"/>
                          <a:cs typeface="Verdana" panose="020B0604030504040204" pitchFamily="34" charset="0"/>
                        </a:rPr>
                        <a:t> de Reunión externa</a:t>
                      </a:r>
                    </a:p>
                  </a:txBody>
                  <a:tcPr marT="45716" marB="45716"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Kick Off Meeting Externos con el cliente para presentar los entregables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Reunión Externa</a:t>
                      </a:r>
                      <a:r>
                        <a:rPr lang="es-ES"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REGRI</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Registro</a:t>
                      </a:r>
                      <a:r>
                        <a:rPr lang="es-ES" sz="1200" kern="1200" baseline="0" dirty="0" smtClean="0">
                          <a:solidFill>
                            <a:schemeClr val="dk1"/>
                          </a:solidFill>
                          <a:latin typeface="+mj-lt"/>
                          <a:ea typeface="Verdana" panose="020B0604030504040204" pitchFamily="34" charset="0"/>
                          <a:cs typeface="Verdana" panose="020B0604030504040204" pitchFamily="34" charset="0"/>
                        </a:rPr>
                        <a:t> de Riesgos</a:t>
                      </a:r>
                      <a:r>
                        <a:rPr lang="es-ES" sz="1200" kern="1200" dirty="0" smtClean="0">
                          <a:solidFill>
                            <a:schemeClr val="dk1"/>
                          </a:solidFill>
                          <a:latin typeface="+mj-lt"/>
                          <a:ea typeface="Verdana" panose="020B0604030504040204" pitchFamily="34" charset="0"/>
                          <a:cs typeface="Verdana" panose="020B0604030504040204" pitchFamily="34" charset="0"/>
                        </a:rPr>
                        <a:t>.</a:t>
                      </a:r>
                    </a:p>
                  </a:txBody>
                  <a:tcPr marT="45716" marB="45716"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6" marB="45716"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06238637"/>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4536504">
                  <a:extLst>
                    <a:ext uri="{9D8B030D-6E8A-4147-A177-3AD203B41FA5}">
                      <a16:colId xmlns:a16="http://schemas.microsoft.com/office/drawing/2014/main" val="20003"/>
                    </a:ext>
                  </a:extLst>
                </a:gridCol>
                <a:gridCol w="1584177">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a:t>
                      </a:r>
                      <a:r>
                        <a:rPr lang="es-PE" sz="1200" kern="1200" baseline="0" dirty="0" smtClean="0">
                          <a:solidFill>
                            <a:schemeClr val="dk1"/>
                          </a:solidFill>
                          <a:latin typeface="+mj-lt"/>
                          <a:ea typeface="Verdana" panose="020B0604030504040204" pitchFamily="34" charset="0"/>
                          <a:cs typeface="Verdana" panose="020B0604030504040204" pitchFamily="34" charset="0"/>
                        </a:rPr>
                        <a:t> Interna</a:t>
                      </a:r>
                      <a:r>
                        <a:rPr lang="es-PE"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Métricas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CPROY</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4936735"/>
              </p:ext>
            </p:extLst>
          </p:nvPr>
        </p:nvGraphicFramePr>
        <p:xfrm>
          <a:off x="179512" y="548680"/>
          <a:ext cx="8784977" cy="4711324"/>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2" marB="45712"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SOLCREQM Solicitud de cambios a requerimientos </a:t>
                      </a:r>
                    </a:p>
                  </a:txBody>
                  <a:tcPr marT="45712" marB="45712" anchor="ctr" horzOverflow="overflow"/>
                </a:tc>
                <a:extLst>
                  <a:ext uri="{0D108BD9-81ED-4DB2-BD59-A6C34878D82A}">
                    <a16:rowId xmlns:a16="http://schemas.microsoft.com/office/drawing/2014/main"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11/12/2015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63403808"/>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4032448">
                  <a:extLst>
                    <a:ext uri="{9D8B030D-6E8A-4147-A177-3AD203B41FA5}">
                      <a16:colId xmlns:a16="http://schemas.microsoft.com/office/drawing/2014/main" val="20003"/>
                    </a:ext>
                  </a:extLst>
                </a:gridCol>
                <a:gridCol w="1728193">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ACCPRO Acta de cierre del proyecto</a:t>
                      </a:r>
                    </a:p>
                  </a:txBody>
                  <a:tcPr marT="45702" marB="45702"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ACREPRO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02" marB="45702"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Baselines</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PGC</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11/12/2015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extLst>
                    <a:ext uri="{9D8B030D-6E8A-4147-A177-3AD203B41FA5}">
                      <a16:colId xmlns:a16="http://schemas.microsoft.com/office/drawing/2014/main" val="20000"/>
                    </a:ext>
                  </a:extLst>
                </a:gridCol>
                <a:gridCol w="4428363">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0"/>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kick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6"/>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7"/>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0"/>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1"/>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2"/>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3"/>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82590920"/>
              </p:ext>
            </p:extLst>
          </p:nvPr>
        </p:nvGraphicFramePr>
        <p:xfrm>
          <a:off x="228113" y="1700808"/>
          <a:ext cx="8668624" cy="4405767"/>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870206">
                  <a:extLst>
                    <a:ext uri="{9D8B030D-6E8A-4147-A177-3AD203B41FA5}">
                      <a16:colId xmlns:a16="http://schemas.microsoft.com/office/drawing/2014/main" val="20001"/>
                    </a:ext>
                  </a:extLst>
                </a:gridCol>
                <a:gridCol w="1015241">
                  <a:extLst>
                    <a:ext uri="{9D8B030D-6E8A-4147-A177-3AD203B41FA5}">
                      <a16:colId xmlns:a16="http://schemas.microsoft.com/office/drawing/2014/main" val="20002"/>
                    </a:ext>
                  </a:extLst>
                </a:gridCol>
                <a:gridCol w="1860540">
                  <a:extLst>
                    <a:ext uri="{9D8B030D-6E8A-4147-A177-3AD203B41FA5}">
                      <a16:colId xmlns:a16="http://schemas.microsoft.com/office/drawing/2014/main" val="20003"/>
                    </a:ext>
                  </a:extLst>
                </a:gridCol>
                <a:gridCol w="1692861">
                  <a:extLst>
                    <a:ext uri="{9D8B030D-6E8A-4147-A177-3AD203B41FA5}">
                      <a16:colId xmlns:a16="http://schemas.microsoft.com/office/drawing/2014/main" val="20004"/>
                    </a:ext>
                  </a:extLst>
                </a:gridCol>
                <a:gridCol w="3021496">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APROBADO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20/10/2015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APROBADO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12/11/2015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EN REVISIÓN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5"/>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6"/>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11/12/2015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val="20000"/>
                    </a:ext>
                  </a:extLst>
                </a:gridCol>
                <a:gridCol w="1741244">
                  <a:extLst>
                    <a:ext uri="{9D8B030D-6E8A-4147-A177-3AD203B41FA5}">
                      <a16:colId xmlns:a16="http://schemas.microsoft.com/office/drawing/2014/main" val="20001"/>
                    </a:ext>
                  </a:extLst>
                </a:gridCol>
                <a:gridCol w="6324014">
                  <a:extLst>
                    <a:ext uri="{9D8B030D-6E8A-4147-A177-3AD203B41FA5}">
                      <a16:colId xmlns:a16="http://schemas.microsoft.com/office/drawing/2014/main" val="20002"/>
                    </a:ext>
                  </a:extLst>
                </a:gridCol>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extLst>
                  <a:ext uri="{0D108BD9-81ED-4DB2-BD59-A6C34878D82A}">
                    <a16:rowId xmlns:a16="http://schemas.microsoft.com/office/drawing/2014/main" val="10002"/>
                  </a:ext>
                </a:extLst>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Kick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3"/>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extLst>
                  <a:ext uri="{0D108BD9-81ED-4DB2-BD59-A6C34878D82A}">
                    <a16:rowId xmlns:a16="http://schemas.microsoft.com/office/drawing/2014/main" val="10004"/>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extLst>
                  <a:ext uri="{0D108BD9-81ED-4DB2-BD59-A6C34878D82A}">
                    <a16:rowId xmlns:a16="http://schemas.microsoft.com/office/drawing/2014/main" val="10005"/>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6"/>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7"/>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11/12/2015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11/12/2015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3751621205"/>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11/12/2015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1844</TotalTime>
  <Words>3217</Words>
  <Application>Microsoft Office PowerPoint</Application>
  <PresentationFormat>Presentación en pantalla (4:3)</PresentationFormat>
  <Paragraphs>661</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Julio César Leonardo Paredes</cp:lastModifiedBy>
  <cp:revision>128</cp:revision>
  <dcterms:created xsi:type="dcterms:W3CDTF">2012-12-16T23:58:08Z</dcterms:created>
  <dcterms:modified xsi:type="dcterms:W3CDTF">2015-11-12T16:31:25Z</dcterms:modified>
</cp:coreProperties>
</file>