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8" r:id="rId21"/>
    <p:sldId id="313" r:id="rId22"/>
    <p:sldId id="330" r:id="rId23"/>
    <p:sldId id="322" r:id="rId24"/>
    <p:sldId id="324" r:id="rId25"/>
    <p:sldId id="323" r:id="rId26"/>
    <p:sldId id="325" r:id="rId27"/>
    <p:sldId id="326" r:id="rId28"/>
    <p:sldId id="327" r:id="rId29"/>
    <p:sldId id="33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MX" sz="13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4ACA448-D52A-46EE-8D4A-CAE65DC18124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E5E1955-F998-4ACD-9B7E-E3D8825CE19B}" type="parTrans" cxnId="{050B469C-04E8-4640-8B43-45A2F92981E6}">
      <dgm:prSet/>
      <dgm:spPr/>
      <dgm:t>
        <a:bodyPr/>
        <a:lstStyle/>
        <a:p>
          <a:endParaRPr lang="es-PE"/>
        </a:p>
      </dgm:t>
    </dgm:pt>
    <dgm:pt modelId="{99CF3047-6D32-4DAA-9D44-2F841CF2BBA8}" type="sibTrans" cxnId="{050B469C-04E8-4640-8B43-45A2F92981E6}">
      <dgm:prSet/>
      <dgm:spPr/>
      <dgm:t>
        <a:bodyPr/>
        <a:lstStyle/>
        <a:p>
          <a:endParaRPr lang="es-PE"/>
        </a:p>
      </dgm:t>
    </dgm:pt>
    <dgm:pt modelId="{CC5CC9BF-D580-4CD8-A264-916D118155E7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9B8DD03-6F6B-4F6B-B934-A083A0256072}" type="parTrans" cxnId="{00FAD1C5-CBCE-4C43-BA15-52D78FF30D43}">
      <dgm:prSet/>
      <dgm:spPr/>
      <dgm:t>
        <a:bodyPr/>
        <a:lstStyle/>
        <a:p>
          <a:endParaRPr lang="es-PE"/>
        </a:p>
      </dgm:t>
    </dgm:pt>
    <dgm:pt modelId="{28954CD3-9BA9-4A27-8BBC-EF3EB468E462}" type="sibTrans" cxnId="{00FAD1C5-CBCE-4C43-BA15-52D78FF30D43}">
      <dgm:prSet/>
      <dgm:spPr/>
      <dgm:t>
        <a:bodyPr/>
        <a:lstStyle/>
        <a:p>
          <a:endParaRPr lang="es-PE"/>
        </a:p>
      </dgm:t>
    </dgm:pt>
    <dgm:pt modelId="{DC207684-5AE4-49B1-9C8C-6A586082B889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BA019773-CC97-47EA-AD54-D39E8C48BE5D}" type="parTrans" cxnId="{4C8E9BA0-6BC7-4008-9F78-821B4656601A}">
      <dgm:prSet/>
      <dgm:spPr/>
      <dgm:t>
        <a:bodyPr/>
        <a:lstStyle/>
        <a:p>
          <a:endParaRPr lang="es-PE"/>
        </a:p>
      </dgm:t>
    </dgm:pt>
    <dgm:pt modelId="{722E6DD2-28E3-4875-BD2E-84FC8F0A6312}" type="sibTrans" cxnId="{4C8E9BA0-6BC7-4008-9F78-821B4656601A}">
      <dgm:prSet/>
      <dgm:spPr/>
      <dgm:t>
        <a:bodyPr/>
        <a:lstStyle/>
        <a:p>
          <a:endParaRPr lang="es-PE"/>
        </a:p>
      </dgm:t>
    </dgm:pt>
    <dgm:pt modelId="{4D164FBB-AC4C-4103-84B3-E020B3B6821C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599F7DA9-D83C-4838-9E49-9FE220CF6576}" type="parTrans" cxnId="{37B44EE2-6DE1-440E-9C8E-B3770E98DB1A}">
      <dgm:prSet/>
      <dgm:spPr/>
      <dgm:t>
        <a:bodyPr/>
        <a:lstStyle/>
        <a:p>
          <a:endParaRPr lang="es-PE"/>
        </a:p>
      </dgm:t>
    </dgm:pt>
    <dgm:pt modelId="{9DFCEB68-F7C4-4AB1-ADDA-3C13A0DCCD45}" type="sibTrans" cxnId="{37B44EE2-6DE1-440E-9C8E-B3770E98DB1A}">
      <dgm:prSet/>
      <dgm:spPr/>
      <dgm:t>
        <a:bodyPr/>
        <a:lstStyle/>
        <a:p>
          <a:endParaRPr lang="es-PE"/>
        </a:p>
      </dgm:t>
    </dgm:pt>
    <dgm:pt modelId="{1D7DFE88-35C4-45F3-96FC-BD0F2A370175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7CFB509A-462A-44F4-ACAB-D6FACBA7594A}" type="parTrans" cxnId="{CF185980-F64A-4F0F-B185-04B43A2E0014}">
      <dgm:prSet/>
      <dgm:spPr/>
      <dgm:t>
        <a:bodyPr/>
        <a:lstStyle/>
        <a:p>
          <a:endParaRPr lang="es-PE"/>
        </a:p>
      </dgm:t>
    </dgm:pt>
    <dgm:pt modelId="{9A99495B-F328-4999-BF4E-A1FBCBB4CC05}" type="sibTrans" cxnId="{CF185980-F64A-4F0F-B185-04B43A2E0014}">
      <dgm:prSet/>
      <dgm:spPr/>
      <dgm:t>
        <a:bodyPr/>
        <a:lstStyle/>
        <a:p>
          <a:endParaRPr lang="es-PE"/>
        </a:p>
      </dgm:t>
    </dgm:pt>
    <dgm:pt modelId="{E6E8C2A7-AAC0-405A-88EA-6537E784616A}">
      <dgm:prSet phldrT="[Texto]" custT="1"/>
      <dgm:spPr/>
      <dgm:t>
        <a:bodyPr/>
        <a:lstStyle/>
        <a:p>
          <a:pPr marL="0" indent="0"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3CA1FD7-C929-438A-9343-20E4CD3EF4A3}" type="parTrans" cxnId="{8F454466-1403-4584-B57C-54D21124E96C}">
      <dgm:prSet/>
      <dgm:spPr/>
      <dgm:t>
        <a:bodyPr/>
        <a:lstStyle/>
        <a:p>
          <a:endParaRPr lang="es-PE"/>
        </a:p>
      </dgm:t>
    </dgm:pt>
    <dgm:pt modelId="{C53F63C7-D322-44C6-BEC7-7EDA8F1694A1}" type="sibTrans" cxnId="{8F454466-1403-4584-B57C-54D21124E96C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56666" custScaleY="7401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79826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56839" custScaleY="6163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649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56666" custScaleY="38814" custLinFactNeighborX="-4090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36332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57840" custScaleY="4129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29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974840-B708-4D6B-B975-409C5325DD15}" type="presOf" srcId="{74ACA448-D52A-46EE-8D4A-CAE65DC18124}" destId="{55A4A5BB-6FD8-475A-835C-B4EB380A1BDF}" srcOrd="0" destOrd="1" presId="urn:microsoft.com/office/officeart/2005/8/layout/vList5"/>
    <dgm:cxn modelId="{6EA65ABE-17A2-4EB1-8ED4-2FF27E743634}" type="presOf" srcId="{CC5CC9BF-D580-4CD8-A264-916D118155E7}" destId="{55A4A5BB-6FD8-475A-835C-B4EB380A1BDF}" srcOrd="0" destOrd="2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B469C-04E8-4640-8B43-45A2F92981E6}" srcId="{6B39907D-F20D-4C28-BC3D-FE4D86D767F5}" destId="{74ACA448-D52A-46EE-8D4A-CAE65DC18124}" srcOrd="1" destOrd="0" parTransId="{DE5E1955-F998-4ACD-9B7E-E3D8825CE19B}" sibTransId="{99CF3047-6D32-4DAA-9D44-2F841CF2BBA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59303CDE-66A7-4DA2-8252-920EA31E03AC}" type="presOf" srcId="{1D7DFE88-35C4-45F3-96FC-BD0F2A370175}" destId="{55A4A5BB-6FD8-475A-835C-B4EB380A1BDF}" srcOrd="0" destOrd="4" presId="urn:microsoft.com/office/officeart/2005/8/layout/vList5"/>
    <dgm:cxn modelId="{B4869D1E-9ECC-49F0-9BD7-CB436FAF82E6}" type="presOf" srcId="{E6E8C2A7-AAC0-405A-88EA-6537E784616A}" destId="{90FF61B1-8C9B-462F-B4E1-EA95A07D6F86}" srcOrd="0" destOrd="2" presId="urn:microsoft.com/office/officeart/2005/8/layout/vList5"/>
    <dgm:cxn modelId="{4C8E9BA0-6BC7-4008-9F78-821B4656601A}" srcId="{6B39907D-F20D-4C28-BC3D-FE4D86D767F5}" destId="{DC207684-5AE4-49B1-9C8C-6A586082B889}" srcOrd="3" destOrd="0" parTransId="{BA019773-CC97-47EA-AD54-D39E8C48BE5D}" sibTransId="{722E6DD2-28E3-4875-BD2E-84FC8F0A6312}"/>
    <dgm:cxn modelId="{8F454466-1403-4584-B57C-54D21124E96C}" srcId="{2DA36621-5AD9-43CE-974E-D6F11CA97388}" destId="{E6E8C2A7-AAC0-405A-88EA-6537E784616A}" srcOrd="2" destOrd="0" parTransId="{D3CA1FD7-C929-438A-9343-20E4CD3EF4A3}" sibTransId="{C53F63C7-D322-44C6-BEC7-7EDA8F1694A1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71C09E77-6C9C-42F0-80DC-9127480EBD89}" type="presOf" srcId="{4D164FBB-AC4C-4103-84B3-E020B3B6821C}" destId="{90FF61B1-8C9B-462F-B4E1-EA95A07D6F86}" srcOrd="0" destOrd="1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CF185980-F64A-4F0F-B185-04B43A2E0014}" srcId="{6B39907D-F20D-4C28-BC3D-FE4D86D767F5}" destId="{1D7DFE88-35C4-45F3-96FC-BD0F2A370175}" srcOrd="4" destOrd="0" parTransId="{7CFB509A-462A-44F4-ACAB-D6FACBA7594A}" sibTransId="{9A99495B-F328-4999-BF4E-A1FBCBB4CC05}"/>
    <dgm:cxn modelId="{9C32DAE8-9A3B-4BC5-B445-9A11EE08B877}" type="presOf" srcId="{DC207684-5AE4-49B1-9C8C-6A586082B889}" destId="{55A4A5BB-6FD8-475A-835C-B4EB380A1BDF}" srcOrd="0" destOrd="3" presId="urn:microsoft.com/office/officeart/2005/8/layout/vList5"/>
    <dgm:cxn modelId="{00FAD1C5-CBCE-4C43-BA15-52D78FF30D43}" srcId="{6B39907D-F20D-4C28-BC3D-FE4D86D767F5}" destId="{CC5CC9BF-D580-4CD8-A264-916D118155E7}" srcOrd="2" destOrd="0" parTransId="{D9B8DD03-6F6B-4F6B-B934-A083A0256072}" sibTransId="{28954CD3-9BA9-4A27-8BBC-EF3EB468E462}"/>
    <dgm:cxn modelId="{37B44EE2-6DE1-440E-9C8E-B3770E98DB1A}" srcId="{2DA36621-5AD9-43CE-974E-D6F11CA97388}" destId="{4D164FBB-AC4C-4103-84B3-E020B3B6821C}" srcOrd="1" destOrd="0" parTransId="{599F7DA9-D83C-4838-9E49-9FE220CF6576}" sibTransId="{9DFCEB68-F7C4-4AB1-ADDA-3C13A0DCCD4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334260" y="-2503761"/>
          <a:ext cx="1666061" cy="694185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kern="12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215465"/>
        <a:ext cx="6860523" cy="1503401"/>
      </dsp:txXfrm>
    </dsp:sp>
    <dsp:sp modelId="{8CC325B9-FE1B-4789-9E50-400E884AD525}">
      <dsp:nvSpPr>
        <dsp:cNvPr id="0" name=""/>
        <dsp:cNvSpPr/>
      </dsp:nvSpPr>
      <dsp:spPr>
        <a:xfrm>
          <a:off x="765" y="1638"/>
          <a:ext cx="1695599" cy="19310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537" y="84410"/>
        <a:ext cx="1530055" cy="1765507"/>
      </dsp:txXfrm>
    </dsp:sp>
    <dsp:sp modelId="{90FF61B1-8C9B-462F-B4E1-EA95A07D6F86}">
      <dsp:nvSpPr>
        <dsp:cNvPr id="0" name=""/>
        <dsp:cNvSpPr/>
      </dsp:nvSpPr>
      <dsp:spPr>
        <a:xfrm rot="5400000">
          <a:off x="4490622" y="-604732"/>
          <a:ext cx="1355310" cy="69438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1" y="2255690"/>
        <a:ext cx="6877672" cy="1222988"/>
      </dsp:txXfrm>
    </dsp:sp>
    <dsp:sp modelId="{26EEAA25-729A-4075-87DC-0DA13F9B7FA1}">
      <dsp:nvSpPr>
        <dsp:cNvPr id="0" name=""/>
        <dsp:cNvSpPr/>
      </dsp:nvSpPr>
      <dsp:spPr>
        <a:xfrm>
          <a:off x="765" y="2063135"/>
          <a:ext cx="1695596" cy="16080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266" y="2141636"/>
        <a:ext cx="1538594" cy="1451094"/>
      </dsp:txXfrm>
    </dsp:sp>
    <dsp:sp modelId="{606E3E56-5C5B-4E6D-B3B5-731FAFDC0CDE}">
      <dsp:nvSpPr>
        <dsp:cNvPr id="0" name=""/>
        <dsp:cNvSpPr/>
      </dsp:nvSpPr>
      <dsp:spPr>
        <a:xfrm rot="5400000">
          <a:off x="4787161" y="838042"/>
          <a:ext cx="758290" cy="6939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3965857"/>
        <a:ext cx="6902868" cy="684256"/>
      </dsp:txXfrm>
    </dsp:sp>
    <dsp:sp modelId="{4F1584CA-B33D-4DB0-9C34-1ECED7CFA1C5}">
      <dsp:nvSpPr>
        <dsp:cNvPr id="0" name=""/>
        <dsp:cNvSpPr/>
      </dsp:nvSpPr>
      <dsp:spPr>
        <a:xfrm>
          <a:off x="0" y="3794267"/>
          <a:ext cx="1695599" cy="1012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432" y="3843699"/>
        <a:ext cx="1596735" cy="913752"/>
      </dsp:txXfrm>
    </dsp:sp>
    <dsp:sp modelId="{50E57063-BAFE-4849-B27F-45AB6336F242}">
      <dsp:nvSpPr>
        <dsp:cNvPr id="0" name=""/>
        <dsp:cNvSpPr/>
      </dsp:nvSpPr>
      <dsp:spPr>
        <a:xfrm rot="5400000">
          <a:off x="4717727" y="2014126"/>
          <a:ext cx="895790" cy="693853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kern="1200" dirty="0">
            <a:latin typeface="+mj-lt"/>
          </a:endParaRPr>
        </a:p>
      </dsp:txBody>
      <dsp:txXfrm rot="-5400000">
        <a:off x="1696353" y="5079230"/>
        <a:ext cx="6894810" cy="808332"/>
      </dsp:txXfrm>
    </dsp:sp>
    <dsp:sp modelId="{0C172A3D-1747-485F-A12F-621E60BDAD9E}">
      <dsp:nvSpPr>
        <dsp:cNvPr id="0" name=""/>
        <dsp:cNvSpPr/>
      </dsp:nvSpPr>
      <dsp:spPr>
        <a:xfrm>
          <a:off x="765" y="4944738"/>
          <a:ext cx="1695587" cy="10773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55" y="4997328"/>
        <a:ext cx="1590407" cy="97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5/11/2015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49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82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5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79512" y="2132856"/>
            <a:ext cx="2949927" cy="3096344"/>
          </a:xfrm>
          <a:prstGeom prst="stripedRightArrow">
            <a:avLst>
              <a:gd name="adj1" fmla="val 50000"/>
              <a:gd name="adj2" fmla="val 35948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marL="92075" indent="-92075" defTabSz="17938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accesos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508104" y="2135128"/>
            <a:ext cx="3528392" cy="3096344"/>
          </a:xfrm>
          <a:prstGeom prst="stripedRightArrow">
            <a:avLst>
              <a:gd name="adj1" fmla="val 50000"/>
              <a:gd name="adj2" fmla="val 32764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con información actualizada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Ítems de configuración actualizada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275856" y="2744924"/>
            <a:ext cx="2088232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Configuración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PROYECTOS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5" y="2109364"/>
            <a:ext cx="7967816" cy="4289855"/>
            <a:chOff x="192708" y="1882049"/>
            <a:chExt cx="9931650" cy="4289855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997804" y="3655286"/>
              <a:ext cx="1873460" cy="1639494"/>
              <a:chOff x="1696" y="2016"/>
              <a:chExt cx="751" cy="58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1696" y="2176"/>
                <a:ext cx="751" cy="2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200" b="1" dirty="0" smtClean="0"/>
                  <a:t>AUDITAR ITEMS DE CONFIGURACIÓN</a:t>
                </a:r>
                <a:endParaRPr lang="es-ES" altLang="es-PE" sz="12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1696" y="2016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Analista de Calidad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1696" y="2426"/>
                <a:ext cx="751" cy="17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Informe quincenal del proyecto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</p:cNvCxnSpPr>
            <p:nvPr/>
          </p:nvCxnSpPr>
          <p:spPr bwMode="auto">
            <a:xfrm>
              <a:off x="1410576" y="2912072"/>
              <a:ext cx="276093" cy="7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2329944"/>
              <a:chOff x="647" y="1389"/>
              <a:chExt cx="745" cy="8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ADMINISTRAR</a:t>
                </a:r>
              </a:p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SISTEMA DE GESTIÓN DE CONFIGURACIÓN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la configuración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24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indent="6350"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 Gestionado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5" name="AutoShape 159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5400000" flipH="1" flipV="1">
              <a:off x="7688847" y="4474876"/>
              <a:ext cx="65591" cy="1574218"/>
            </a:xfrm>
            <a:prstGeom prst="bentConnector4">
              <a:avLst>
                <a:gd name="adj1" fmla="val -348523"/>
                <a:gd name="adj2" fmla="val 79752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8" y="2438090"/>
              <a:ext cx="1346339" cy="1312293"/>
              <a:chOff x="705411" y="2882156"/>
              <a:chExt cx="1346339" cy="131229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1" y="3855895"/>
                <a:ext cx="1346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72" y="2882156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454030"/>
              <a:chOff x="5652897" y="4838868"/>
              <a:chExt cx="1943375" cy="1454030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INFORME DE AUDITORIA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254476" y="3315738"/>
              <a:ext cx="17649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MX" altLang="es-PE" sz="1000" b="1" dirty="0" smtClean="0">
                  <a:latin typeface="Arial Black" panose="020B0A04020102020204" pitchFamily="34" charset="0"/>
                </a:rPr>
                <a:t>PLAN DE PROYECTO</a:t>
              </a:r>
              <a:endParaRPr lang="es-ES" altLang="es-PE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DEL PROCESO DE GESTIÓN DE PROYECTOS</a:t>
            </a:r>
            <a:endParaRPr lang="es-PE" sz="4400" u="sng" dirty="0"/>
          </a:p>
        </p:txBody>
      </p:sp>
      <p:pic>
        <p:nvPicPr>
          <p:cNvPr id="41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1255878" y="2748798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97"/>
          <p:cNvCxnSpPr>
            <a:cxnSpLocks noChangeShapeType="1"/>
            <a:stCxn id="35" idx="3"/>
            <a:endCxn id="65" idx="1"/>
          </p:cNvCxnSpPr>
          <p:nvPr/>
        </p:nvCxnSpPr>
        <p:spPr bwMode="auto">
          <a:xfrm flipV="1">
            <a:off x="3707838" y="2647994"/>
            <a:ext cx="1364225" cy="49547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9"/>
          <p:cNvCxnSpPr>
            <a:cxnSpLocks noChangeShapeType="1"/>
            <a:stCxn id="63" idx="2"/>
            <a:endCxn id="39" idx="0"/>
          </p:cNvCxnSpPr>
          <p:nvPr/>
        </p:nvCxnSpPr>
        <p:spPr bwMode="auto">
          <a:xfrm>
            <a:off x="5444224" y="3343760"/>
            <a:ext cx="2" cy="53884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95"/>
          <p:cNvSpPr>
            <a:spLocks noChangeArrowheads="1"/>
          </p:cNvSpPr>
          <p:nvPr/>
        </p:nvSpPr>
        <p:spPr bwMode="auto">
          <a:xfrm>
            <a:off x="4664673" y="3005206"/>
            <a:ext cx="1559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REQUERIMIENTO ATENDIDO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063" y="2203215"/>
            <a:ext cx="744322" cy="889557"/>
          </a:xfrm>
          <a:prstGeom prst="rect">
            <a:avLst/>
          </a:prstGeom>
        </p:spPr>
      </p:pic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7566225" y="3987344"/>
            <a:ext cx="1080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PE" altLang="es-PE" sz="1000" b="1" dirty="0" smtClean="0">
                <a:latin typeface="Arial Black" panose="020B0A04020102020204" pitchFamily="34" charset="0"/>
              </a:rPr>
              <a:t>JEFE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97" y="3013605"/>
            <a:ext cx="883781" cy="947964"/>
          </a:xfrm>
          <a:prstGeom prst="rect">
            <a:avLst/>
          </a:prstGeom>
        </p:spPr>
      </p:pic>
      <p:cxnSp>
        <p:nvCxnSpPr>
          <p:cNvPr id="84" name="AutoShape 197"/>
          <p:cNvCxnSpPr>
            <a:cxnSpLocks noChangeShapeType="1"/>
            <a:stCxn id="26" idx="0"/>
            <a:endCxn id="79" idx="1"/>
          </p:cNvCxnSpPr>
          <p:nvPr/>
        </p:nvCxnSpPr>
        <p:spPr bwMode="auto">
          <a:xfrm rot="5400000" flipH="1" flipV="1">
            <a:off x="6710188" y="3995881"/>
            <a:ext cx="1457602" cy="441015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7"/>
          <p:cNvCxnSpPr>
            <a:cxnSpLocks noChangeShapeType="1"/>
            <a:stCxn id="65" idx="3"/>
            <a:endCxn id="79" idx="1"/>
          </p:cNvCxnSpPr>
          <p:nvPr/>
        </p:nvCxnSpPr>
        <p:spPr bwMode="auto">
          <a:xfrm>
            <a:off x="5816385" y="2647994"/>
            <a:ext cx="1843112" cy="8395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51682"/>
              </p:ext>
            </p:extLst>
          </p:nvPr>
        </p:nvGraphicFramePr>
        <p:xfrm>
          <a:off x="179512" y="309747"/>
          <a:ext cx="8821003" cy="549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863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329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Aplicará la administración y control del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sistema de gestión de configuración, así también, la optimización del mismo. Se apoyará usando GitHub como herramienta de control de estructura y versionamiento.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Plan del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Cronograma de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REGRI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Registro de Riesgos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gestionado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325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Auditar ítems de configuración 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Confrontará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 grado de cumplimiento de la configuración definida en los documentos elaborados por el gestor de la configuración de acuerdo a los estándares establecidos en el proyecto</a:t>
                      </a: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Tomará como entrada las revisiones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QA del producto para determinar el grado de cumplimiento de la gestión de configuración.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Consolidará los resultados para el informe quincenal del proyecto.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IAUDICM Solicitud</a:t>
                      </a:r>
                      <a:r>
                        <a:rPr lang="es-ES" sz="12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Auditoria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IAVQUI Inform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de Avance Quincenal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ACTIVIDADES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-1" y="44624"/>
            <a:ext cx="9183997" cy="2060848"/>
          </a:xfrm>
        </p:spPr>
        <p:txBody>
          <a:bodyPr/>
          <a:lstStyle/>
          <a:p>
            <a:r>
              <a:rPr lang="es-PE" sz="4400" u="sng" dirty="0" smtClean="0"/>
              <a:t>SUBPROCESO </a:t>
            </a:r>
            <a:r>
              <a:rPr lang="es-PE" sz="4400" u="sng" dirty="0"/>
              <a:t>DE </a:t>
            </a:r>
            <a:r>
              <a:rPr lang="es-PE" sz="4400" u="sng" dirty="0" smtClean="0"/>
              <a:t>ADMINISTRACIÓN DE GESTIÓN DE LA CONFIGURACIÓN</a:t>
            </a:r>
            <a:endParaRPr lang="es-PE" sz="4400" u="sng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7381261" y="6383471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ysClr val="windowText" lastClr="000000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671756" y="2175555"/>
            <a:ext cx="7871522" cy="4363357"/>
            <a:chOff x="21009" y="1848577"/>
            <a:chExt cx="7871522" cy="4363357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398573" y="4516769"/>
              <a:ext cx="1273024" cy="1695165"/>
              <a:chOff x="2165" y="1389"/>
              <a:chExt cx="802" cy="60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165" y="1540"/>
                <a:ext cx="802" cy="2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GESTIONAR SOLICITUDES DE ACCESOS</a:t>
                </a:r>
                <a:endParaRPr lang="es-ES" altLang="es-PE" sz="11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165" y="1389"/>
                <a:ext cx="802" cy="15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165" y="1800"/>
                <a:ext cx="802" cy="1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Solicitud </a:t>
                </a:r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de </a:t>
                </a: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Accesos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0" idx="2"/>
              <a:endCxn id="53" idx="0"/>
            </p:cNvCxnSpPr>
            <p:nvPr/>
          </p:nvCxnSpPr>
          <p:spPr bwMode="auto">
            <a:xfrm>
              <a:off x="614966" y="2971710"/>
              <a:ext cx="7054" cy="258415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1475656" y="2852937"/>
              <a:ext cx="1411047" cy="1615472"/>
              <a:chOff x="647" y="1389"/>
              <a:chExt cx="915" cy="4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482"/>
                <a:ext cx="915" cy="2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100" b="1" dirty="0" smtClean="0">
                    <a:solidFill>
                      <a:schemeClr val="bg1"/>
                    </a:solidFill>
                    <a:hlinkClick r:id="rId4" action="ppaction://hlinksldjump"/>
                  </a:rPr>
                  <a:t>GESTIONAR CONFIGURACIÓN DEL PROYECTO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915" cy="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915" cy="12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</a:t>
                </a:r>
              </a:p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GitHub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56" idx="1"/>
            </p:cNvCxnSpPr>
            <p:nvPr/>
          </p:nvCxnSpPr>
          <p:spPr bwMode="auto">
            <a:xfrm flipV="1">
              <a:off x="2886703" y="3573611"/>
              <a:ext cx="2462913" cy="2922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53" idx="3"/>
              <a:endCxn id="35" idx="1"/>
            </p:cNvCxnSpPr>
            <p:nvPr/>
          </p:nvCxnSpPr>
          <p:spPr bwMode="auto">
            <a:xfrm flipV="1">
              <a:off x="963785" y="3602840"/>
              <a:ext cx="511871" cy="17874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38" idx="1"/>
              <a:endCxn id="37" idx="2"/>
            </p:cNvCxnSpPr>
            <p:nvPr/>
          </p:nvCxnSpPr>
          <p:spPr bwMode="auto">
            <a:xfrm rot="10800000">
              <a:off x="2181181" y="4468410"/>
              <a:ext cx="1217393" cy="830529"/>
            </a:xfrm>
            <a:prstGeom prst="bentConnector2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o 2"/>
            <p:cNvGrpSpPr/>
            <p:nvPr/>
          </p:nvGrpSpPr>
          <p:grpSpPr>
            <a:xfrm>
              <a:off x="21009" y="1848577"/>
              <a:ext cx="1187913" cy="1123133"/>
              <a:chOff x="-339031" y="1848577"/>
              <a:chExt cx="1187913" cy="112313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339031" y="2510045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2" name="Picture 2" descr="http://findicons.com/files/icons/2219/dot_pictograms/128/arrow_left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05598" y="1848577"/>
                <a:ext cx="735155" cy="73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o 3"/>
            <p:cNvGrpSpPr/>
            <p:nvPr/>
          </p:nvGrpSpPr>
          <p:grpSpPr>
            <a:xfrm>
              <a:off x="26885" y="3230125"/>
              <a:ext cx="1161519" cy="1093627"/>
              <a:chOff x="-333155" y="3230125"/>
              <a:chExt cx="1161519" cy="1093627"/>
            </a:xfrm>
          </p:grpSpPr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333155" y="3985198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3" name="Picture 4" descr="https://conceptdraw.com/a2326c3/p10/preview/256/pict--file-office-pictograms---vector-stencils-library.png--draw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3" t="12358" r="19713" b="12358"/>
              <a:stretch/>
            </p:blipFill>
            <p:spPr bwMode="auto">
              <a:xfrm>
                <a:off x="-79785" y="3230125"/>
                <a:ext cx="683530" cy="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5077508" y="3128832"/>
              <a:ext cx="1280579" cy="1289278"/>
              <a:chOff x="5351390" y="2931759"/>
              <a:chExt cx="1280579" cy="1289278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498" y="2931759"/>
                <a:ext cx="744322" cy="889557"/>
              </a:xfrm>
              <a:prstGeom prst="rect">
                <a:avLst/>
              </a:prstGeom>
            </p:spPr>
          </p:pic>
          <p:sp>
            <p:nvSpPr>
              <p:cNvPr id="58" name="Rectangle 195"/>
              <p:cNvSpPr>
                <a:spLocks noChangeArrowheads="1"/>
              </p:cNvSpPr>
              <p:nvPr/>
            </p:nvSpPr>
            <p:spPr bwMode="auto">
              <a:xfrm>
                <a:off x="5351390" y="3759372"/>
                <a:ext cx="12805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 EJECUTADO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5077508" y="4854160"/>
              <a:ext cx="1280579" cy="1166167"/>
              <a:chOff x="5306993" y="2935761"/>
              <a:chExt cx="1280579" cy="1166167"/>
            </a:xfrm>
          </p:grpSpPr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9101" y="2935761"/>
                <a:ext cx="744322" cy="889557"/>
              </a:xfrm>
              <a:prstGeom prst="rect">
                <a:avLst/>
              </a:prstGeom>
            </p:spPr>
          </p:pic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306993" y="3763374"/>
                <a:ext cx="1280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ACCESOS GESTIONADOS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6812410" y="3832621"/>
              <a:ext cx="1080121" cy="1312293"/>
              <a:chOff x="6555438" y="3065261"/>
              <a:chExt cx="1080121" cy="1312293"/>
            </a:xfrm>
          </p:grpSpPr>
          <p:sp>
            <p:nvSpPr>
              <p:cNvPr id="71" name="Rectangle 109"/>
              <p:cNvSpPr>
                <a:spLocks noChangeArrowheads="1"/>
              </p:cNvSpPr>
              <p:nvPr/>
            </p:nvSpPr>
            <p:spPr bwMode="auto">
              <a:xfrm>
                <a:off x="6555438" y="4039000"/>
                <a:ext cx="10801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8710" y="3065261"/>
                <a:ext cx="883781" cy="947964"/>
              </a:xfrm>
              <a:prstGeom prst="rect">
                <a:avLst/>
              </a:prstGeom>
            </p:spPr>
          </p:pic>
        </p:grpSp>
        <p:cxnSp>
          <p:nvCxnSpPr>
            <p:cNvPr id="74" name="AutoShape 131"/>
            <p:cNvCxnSpPr>
              <a:cxnSpLocks noChangeShapeType="1"/>
              <a:stCxn id="38" idx="3"/>
              <a:endCxn id="69" idx="1"/>
            </p:cNvCxnSpPr>
            <p:nvPr/>
          </p:nvCxnSpPr>
          <p:spPr bwMode="auto">
            <a:xfrm>
              <a:off x="4671597" y="5298939"/>
              <a:ext cx="678019" cy="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97"/>
            <p:cNvCxnSpPr>
              <a:cxnSpLocks noChangeShapeType="1"/>
              <a:stCxn id="72" idx="1"/>
              <a:endCxn id="56" idx="3"/>
            </p:cNvCxnSpPr>
            <p:nvPr/>
          </p:nvCxnSpPr>
          <p:spPr bwMode="auto">
            <a:xfrm rot="10800000">
              <a:off x="6093938" y="3573611"/>
              <a:ext cx="811744" cy="73299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97"/>
            <p:cNvCxnSpPr>
              <a:cxnSpLocks noChangeShapeType="1"/>
              <a:stCxn id="72" idx="1"/>
              <a:endCxn id="69" idx="3"/>
            </p:cNvCxnSpPr>
            <p:nvPr/>
          </p:nvCxnSpPr>
          <p:spPr bwMode="auto">
            <a:xfrm rot="10800000" flipV="1">
              <a:off x="6093938" y="4306603"/>
              <a:ext cx="811744" cy="992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4833"/>
              </p:ext>
            </p:extLst>
          </p:nvPr>
        </p:nvGraphicFramePr>
        <p:xfrm>
          <a:off x="179512" y="644556"/>
          <a:ext cx="8815183" cy="3799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3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1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configuración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objetivo del Analista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 en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etapa en la colaboración en la elaboración del Plan del Proyecto.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 con Jefe de Proyecto algunas Actividades a llevar a cabo dentro de Cronograma.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(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Documentación alojada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6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atenderá la solicitud de acceso al repositorio, enviado por el Jefe de Proyecto usando el formato de solicitud de accesos.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Atendida</a:t>
                      </a: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88224" y="6395243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TAREAS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1920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CONFIGURACIÓN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996268"/>
          </a:xfrm>
        </p:spPr>
        <p:txBody>
          <a:bodyPr/>
          <a:lstStyle/>
          <a:p>
            <a:r>
              <a:rPr lang="es-ES" sz="4400" u="sng" dirty="0" smtClean="0"/>
              <a:t>TAREAS DE LA ACTIVIDAD DE GESTIONAR CONFIGURACIÓN DEL PROYECTO</a:t>
            </a:r>
            <a:endParaRPr lang="es-PE" sz="4400" u="sng" dirty="0"/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48041" y="1987086"/>
            <a:ext cx="8200423" cy="4323524"/>
            <a:chOff x="-811522" y="1772816"/>
            <a:chExt cx="8200423" cy="4323524"/>
          </a:xfrm>
        </p:grpSpPr>
        <p:grpSp>
          <p:nvGrpSpPr>
            <p:cNvPr id="43" name="Grupo 42"/>
            <p:cNvGrpSpPr/>
            <p:nvPr/>
          </p:nvGrpSpPr>
          <p:grpSpPr>
            <a:xfrm>
              <a:off x="-811522" y="2420888"/>
              <a:ext cx="8116885" cy="3675452"/>
              <a:chOff x="-811522" y="2373811"/>
              <a:chExt cx="8116885" cy="3675452"/>
            </a:xfrm>
          </p:grpSpPr>
          <p:cxnSp>
            <p:nvCxnSpPr>
              <p:cNvPr id="12" name="AutoShape 103"/>
              <p:cNvCxnSpPr>
                <a:cxnSpLocks noChangeShapeType="1"/>
                <a:stCxn id="30" idx="2"/>
                <a:endCxn id="49" idx="0"/>
              </p:cNvCxnSpPr>
              <p:nvPr/>
            </p:nvCxnSpPr>
            <p:spPr bwMode="auto">
              <a:xfrm>
                <a:off x="-208174" y="2835476"/>
                <a:ext cx="4253" cy="197317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31"/>
              <p:cNvCxnSpPr>
                <a:cxnSpLocks noChangeShapeType="1"/>
                <a:stCxn id="54" idx="2"/>
                <a:endCxn id="58" idx="0"/>
              </p:cNvCxnSpPr>
              <p:nvPr/>
            </p:nvCxnSpPr>
            <p:spPr bwMode="auto">
              <a:xfrm>
                <a:off x="1399531" y="4245542"/>
                <a:ext cx="468" cy="23381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9"/>
              <p:cNvCxnSpPr>
                <a:cxnSpLocks noChangeShapeType="1"/>
                <a:stCxn id="49" idx="3"/>
                <a:endCxn id="52" idx="1"/>
              </p:cNvCxnSpPr>
              <p:nvPr/>
            </p:nvCxnSpPr>
            <p:spPr bwMode="auto">
              <a:xfrm>
                <a:off x="137844" y="3423382"/>
                <a:ext cx="665651" cy="241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6"/>
              <p:cNvCxnSpPr>
                <a:cxnSpLocks noChangeShapeType="1"/>
                <a:stCxn id="56" idx="3"/>
                <a:endCxn id="61" idx="1"/>
              </p:cNvCxnSpPr>
              <p:nvPr/>
            </p:nvCxnSpPr>
            <p:spPr bwMode="auto">
              <a:xfrm flipV="1">
                <a:off x="1996034" y="5164756"/>
                <a:ext cx="651266" cy="352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802131" y="2373811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811522" y="3813971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6" name="AutoShape 131"/>
              <p:cNvCxnSpPr>
                <a:cxnSpLocks noChangeShapeType="1"/>
                <a:stCxn id="66" idx="0"/>
                <a:endCxn id="71" idx="2"/>
              </p:cNvCxnSpPr>
              <p:nvPr/>
            </p:nvCxnSpPr>
            <p:spPr bwMode="auto">
              <a:xfrm flipV="1">
                <a:off x="5040642" y="4224677"/>
                <a:ext cx="2992" cy="2372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131"/>
              <p:cNvCxnSpPr>
                <a:cxnSpLocks noChangeShapeType="1"/>
                <a:stCxn id="61" idx="3"/>
                <a:endCxn id="65" idx="1"/>
              </p:cNvCxnSpPr>
              <p:nvPr/>
            </p:nvCxnSpPr>
            <p:spPr bwMode="auto">
              <a:xfrm flipV="1">
                <a:off x="3839371" y="5155015"/>
                <a:ext cx="605235" cy="97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131"/>
              <p:cNvCxnSpPr>
                <a:cxnSpLocks noChangeShapeType="1"/>
                <a:stCxn id="69" idx="3"/>
                <a:endCxn id="94" idx="1"/>
              </p:cNvCxnSpPr>
              <p:nvPr/>
            </p:nvCxnSpPr>
            <p:spPr bwMode="auto">
              <a:xfrm>
                <a:off x="5639698" y="3454013"/>
                <a:ext cx="740732" cy="427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803495" y="2608831"/>
                <a:ext cx="1192071" cy="1636711"/>
                <a:chOff x="1974" y="1363"/>
                <a:chExt cx="751" cy="588"/>
              </a:xfrm>
            </p:grpSpPr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974" y="1514"/>
                  <a:ext cx="751" cy="285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Preparar herramienta de soporte para la configuración</a:t>
                  </a:r>
                  <a:endParaRPr lang="es-ES" altLang="es-PE" sz="1100" b="1" dirty="0"/>
                </a:p>
              </p:txBody>
            </p:sp>
            <p:sp>
              <p:nvSpPr>
                <p:cNvPr id="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4" y="136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(1)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4" y="1800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93663" algn="ctr"/>
                  <a:r>
                    <a:rPr lang="es-PE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GitHub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89"/>
              <p:cNvGrpSpPr>
                <a:grpSpLocks/>
              </p:cNvGrpSpPr>
              <p:nvPr/>
            </p:nvGrpSpPr>
            <p:grpSpPr bwMode="auto">
              <a:xfrm>
                <a:off x="803963" y="4479357"/>
                <a:ext cx="1192071" cy="1569906"/>
                <a:chOff x="1067" y="2035"/>
                <a:chExt cx="751" cy="564"/>
              </a:xfrm>
            </p:grpSpPr>
            <p:sp>
              <p:nvSpPr>
                <p:cNvPr id="56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7" y="2187"/>
                  <a:ext cx="751" cy="19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Elaborar / Editar entregables</a:t>
                  </a:r>
                  <a:endParaRPr lang="es-ES" altLang="es-PE" sz="1100" b="1" dirty="0"/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067" y="2035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(2) Analista Funcional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7" y="2376"/>
                  <a:ext cx="751" cy="22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</a:p>
              </p:txBody>
            </p:sp>
          </p:grpSp>
          <p:grpSp>
            <p:nvGrpSpPr>
              <p:cNvPr id="60" name="Group 89"/>
              <p:cNvGrpSpPr>
                <a:grpSpLocks/>
              </p:cNvGrpSpPr>
              <p:nvPr/>
            </p:nvGrpSpPr>
            <p:grpSpPr bwMode="auto">
              <a:xfrm>
                <a:off x="2647300" y="4481401"/>
                <a:ext cx="1192071" cy="1564339"/>
                <a:chOff x="1321" y="2033"/>
                <a:chExt cx="751" cy="562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184"/>
                  <a:ext cx="751" cy="18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Verificar entregables</a:t>
                  </a:r>
                  <a:endParaRPr lang="es-ES" altLang="es-PE" sz="1100" b="1" dirty="0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1321" y="203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(3) Jefe de Proyecto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1" y="2373"/>
                  <a:ext cx="751" cy="22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4444606" y="4461918"/>
                <a:ext cx="1192071" cy="1564339"/>
                <a:chOff x="1546" y="2026"/>
                <a:chExt cx="751" cy="562"/>
              </a:xfrm>
            </p:grpSpPr>
            <p:sp>
              <p:nvSpPr>
                <p:cNvPr id="65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6" y="2177"/>
                  <a:ext cx="751" cy="196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Aprobar entregables</a:t>
                  </a:r>
                </a:p>
              </p:txBody>
            </p:sp>
            <p:sp>
              <p:nvSpPr>
                <p:cNvPr id="66" name="Rectangle 71"/>
                <p:cNvSpPr>
                  <a:spLocks noChangeArrowheads="1"/>
                </p:cNvSpPr>
                <p:nvPr/>
              </p:nvSpPr>
              <p:spPr bwMode="auto">
                <a:xfrm>
                  <a:off x="1546" y="2026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(4) Analista de Calidad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72"/>
                <p:cNvSpPr>
                  <a:spLocks noChangeArrowheads="1"/>
                </p:cNvSpPr>
                <p:nvPr/>
              </p:nvSpPr>
              <p:spPr bwMode="auto">
                <a:xfrm>
                  <a:off x="1546" y="2373"/>
                  <a:ext cx="751" cy="215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89"/>
              <p:cNvGrpSpPr>
                <a:grpSpLocks/>
              </p:cNvGrpSpPr>
              <p:nvPr/>
            </p:nvGrpSpPr>
            <p:grpSpPr bwMode="auto">
              <a:xfrm>
                <a:off x="4447569" y="2649932"/>
                <a:ext cx="1192129" cy="1574745"/>
                <a:chOff x="540" y="1382"/>
                <a:chExt cx="808" cy="377"/>
              </a:xfrm>
            </p:grpSpPr>
            <p:sp>
              <p:nvSpPr>
                <p:cNvPr id="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" y="1489"/>
                  <a:ext cx="808" cy="17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Publicar y dar seguimiento</a:t>
                  </a:r>
                  <a:endParaRPr lang="es-ES" altLang="es-PE" sz="1100" b="1" dirty="0"/>
                </a:p>
              </p:txBody>
            </p:sp>
            <p:sp>
              <p:nvSpPr>
                <p:cNvPr id="70" name="Rectangle 71"/>
                <p:cNvSpPr>
                  <a:spLocks noChangeArrowheads="1"/>
                </p:cNvSpPr>
                <p:nvPr/>
              </p:nvSpPr>
              <p:spPr bwMode="auto">
                <a:xfrm>
                  <a:off x="540" y="1382"/>
                  <a:ext cx="808" cy="10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(5)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72"/>
                <p:cNvSpPr>
                  <a:spLocks noChangeArrowheads="1"/>
                </p:cNvSpPr>
                <p:nvPr/>
              </p:nvSpPr>
              <p:spPr bwMode="auto">
                <a:xfrm>
                  <a:off x="540" y="1659"/>
                  <a:ext cx="808" cy="1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</a:t>
                  </a:r>
                  <a:r>
                    <a:rPr lang="es-ES" altLang="es-PE" sz="11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GitHub</a:t>
                  </a:r>
                  <a:endPara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6117450" y="4633645"/>
                <a:ext cx="1187913" cy="1156141"/>
                <a:chOff x="-2101162" y="2831298"/>
                <a:chExt cx="1686718" cy="1317003"/>
              </a:xfrm>
            </p:grpSpPr>
            <p:sp>
              <p:nvSpPr>
                <p:cNvPr id="84" name="Rectangle 109"/>
                <p:cNvSpPr>
                  <a:spLocks noChangeArrowheads="1"/>
                </p:cNvSpPr>
                <p:nvPr/>
              </p:nvSpPr>
              <p:spPr bwMode="auto">
                <a:xfrm>
                  <a:off x="-2101162" y="3762642"/>
                  <a:ext cx="1686718" cy="385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PE" sz="1000" b="1" dirty="0" smtClean="0">
                      <a:latin typeface="Arial Black" panose="020B0A04020102020204" pitchFamily="34" charset="0"/>
                    </a:rPr>
                    <a:t>JEFE DE PROYECTO</a:t>
                  </a:r>
                  <a:endParaRPr lang="es-ES" altLang="es-PE" sz="1000" b="1" dirty="0"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85" name="Imagen 8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743618" y="2831298"/>
                  <a:ext cx="1101607" cy="947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7" name="Picture 2" descr="http://findicons.com/files/icons/2219/dot_pictograms/128/arrow_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75753" y="1772816"/>
              <a:ext cx="735155" cy="7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onceptdraw.com/a2326c3/p10/preview/256/pict--file-office-pictograms---vector-stencils-library.png--draw-diagram-flowchart-exampl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3" t="12358" r="19713" b="12358"/>
            <a:stretch/>
          </p:blipFill>
          <p:spPr bwMode="auto">
            <a:xfrm>
              <a:off x="-545686" y="3079870"/>
              <a:ext cx="683530" cy="78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0430" y="3060586"/>
              <a:ext cx="744322" cy="889557"/>
            </a:xfrm>
            <a:prstGeom prst="rect">
              <a:avLst/>
            </a:prstGeom>
          </p:spPr>
        </p:pic>
        <p:sp>
          <p:nvSpPr>
            <p:cNvPr id="95" name="Rectangle 195"/>
            <p:cNvSpPr>
              <a:spLocks noChangeArrowheads="1"/>
            </p:cNvSpPr>
            <p:nvPr/>
          </p:nvSpPr>
          <p:spPr bwMode="auto">
            <a:xfrm>
              <a:off x="6108322" y="3888199"/>
              <a:ext cx="1280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ES" altLang="es-PE" sz="1000" b="1" dirty="0" smtClean="0">
                  <a:latin typeface="Arial Black" panose="020B0A04020102020204" pitchFamily="34" charset="0"/>
                </a:rPr>
                <a:t>PLAN DE PROYECTO EJECUTADO</a:t>
              </a:r>
            </a:p>
          </p:txBody>
        </p:sp>
      </p:grpSp>
      <p:cxnSp>
        <p:nvCxnSpPr>
          <p:cNvPr id="98" name="AutoShape 131"/>
          <p:cNvCxnSpPr>
            <a:cxnSpLocks noChangeShapeType="1"/>
            <a:stCxn id="95" idx="2"/>
            <a:endCxn id="85" idx="0"/>
          </p:cNvCxnSpPr>
          <p:nvPr/>
        </p:nvCxnSpPr>
        <p:spPr bwMode="auto">
          <a:xfrm>
            <a:off x="8108175" y="4564134"/>
            <a:ext cx="8564" cy="330858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1707"/>
              </p:ext>
            </p:extLst>
          </p:nvPr>
        </p:nvGraphicFramePr>
        <p:xfrm>
          <a:off x="179512" y="620688"/>
          <a:ext cx="8815183" cy="427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175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6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Creación de carpetas para el acondicionamiento del esquema de repositorios a seguir.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Carpetas en el repositorio creadas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Editar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Enfocado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 y/o modificar los documentos de trabajo en el repositorio de información,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onsiderando nomenclaturas definidas en la 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de Trabajo en las zonas de trabajo del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Orientado a comprobar el grado de cumplimiento de los documentos (nomenclatura, versionamiento y contenido), según lo especificado en la lista de ítems de configuración.</a:t>
                      </a:r>
                    </a:p>
                  </a:txBody>
                  <a:tcPr marL="137160" marR="137160" marT="13716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verificados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43700"/>
              </p:ext>
            </p:extLst>
          </p:nvPr>
        </p:nvGraphicFramePr>
        <p:xfrm>
          <a:off x="179512" y="692696"/>
          <a:ext cx="881518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brinda conformidad a los documentos verificados, utilizando como criterio la lista de ítems de configuración.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conformes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Cargar y configurar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 las copias respectivas de los documentos, se colocan en el repositorio correspondiente y se brinda accesos a los mismos.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copiados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difundidos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46563" y="2840447"/>
            <a:ext cx="4250873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3095835" y="3236491"/>
            <a:ext cx="2952328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Índice de cambios en ítems de configuración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961461"/>
              </p:ext>
            </p:extLst>
          </p:nvPr>
        </p:nvGraphicFramePr>
        <p:xfrm>
          <a:off x="467544" y="620688"/>
          <a:ext cx="8208199" cy="2613623"/>
        </p:xfrm>
        <a:graphic>
          <a:graphicData uri="http://schemas.openxmlformats.org/drawingml/2006/table">
            <a:tbl>
              <a:tblPr/>
              <a:tblGrid>
                <a:gridCol w="37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8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 Actualizar plan de gestión de la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 Solicitud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87340"/>
              </p:ext>
            </p:extLst>
          </p:nvPr>
        </p:nvGraphicFramePr>
        <p:xfrm>
          <a:off x="228113" y="1700808"/>
          <a:ext cx="8702654" cy="43074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7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Edwar Gaspar Sánchez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05/11/2015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Edwar Gaspar Sánchez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9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ANEXO</a:t>
            </a: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PALETA DE ÍCONOS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412776"/>
            <a:ext cx="5580112" cy="518457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5.2 </a:t>
            </a:r>
            <a:r>
              <a:rPr lang="es-PE" sz="2000" dirty="0" smtClean="0">
                <a:solidFill>
                  <a:schemeClr val="tx1"/>
                </a:solidFill>
              </a:rPr>
              <a:t>Actividades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5.3 </a:t>
            </a:r>
            <a:r>
              <a:rPr lang="es-PE" sz="2000" dirty="0" smtClean="0">
                <a:solidFill>
                  <a:schemeClr val="tx1"/>
                </a:solidFill>
              </a:rPr>
              <a:t>Tareas</a:t>
            </a:r>
            <a:endParaRPr lang="es-PE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65" y="3710615"/>
            <a:ext cx="775834" cy="832176"/>
          </a:xfrm>
          <a:prstGeom prst="rect">
            <a:avLst/>
          </a:prstGeom>
        </p:spPr>
      </p:pic>
      <p:pic>
        <p:nvPicPr>
          <p:cNvPr id="10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4529422" y="2106306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640" y="3328862"/>
            <a:ext cx="744322" cy="889557"/>
          </a:xfrm>
          <a:prstGeom prst="rect">
            <a:avLst/>
          </a:prstGeom>
        </p:spPr>
      </p:pic>
      <p:pic>
        <p:nvPicPr>
          <p:cNvPr id="12" name="Picture 6" descr="http://static.freepik.com/free-photo/database-add_318-1118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55640" y="4856850"/>
            <a:ext cx="744322" cy="74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680" y="1988840"/>
            <a:ext cx="891804" cy="128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utoShape 92"/>
          <p:cNvSpPr>
            <a:spLocks noChangeArrowheads="1"/>
          </p:cNvSpPr>
          <p:nvPr/>
        </p:nvSpPr>
        <p:spPr bwMode="auto">
          <a:xfrm rot="2791213">
            <a:off x="7587800" y="3708138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 rot="13591213">
            <a:off x="7803466" y="3714995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5845" y="2111045"/>
            <a:ext cx="1079500" cy="863600"/>
          </a:xfrm>
          <a:prstGeom prst="diamond">
            <a:avLst/>
          </a:prstGeom>
          <a:noFill/>
          <a:ln w="38100" algn="ctr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 sz="800" dirty="0">
              <a:solidFill>
                <a:srgbClr val="000066"/>
              </a:solidFill>
            </a:endParaRPr>
          </a:p>
        </p:txBody>
      </p:sp>
      <p:sp>
        <p:nvSpPr>
          <p:cNvPr id="17" name="Rectangle 204"/>
          <p:cNvSpPr>
            <a:spLocks noChangeArrowheads="1"/>
          </p:cNvSpPr>
          <p:nvPr/>
        </p:nvSpPr>
        <p:spPr bwMode="auto">
          <a:xfrm>
            <a:off x="1022503" y="3324482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204"/>
          <p:cNvSpPr>
            <a:spLocks noChangeArrowheads="1"/>
          </p:cNvSpPr>
          <p:nvPr/>
        </p:nvSpPr>
        <p:spPr bwMode="auto">
          <a:xfrm>
            <a:off x="1030046" y="4560883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5687" y="5015891"/>
            <a:ext cx="735155" cy="7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04"/>
          <p:cNvSpPr>
            <a:spLocks noChangeArrowheads="1"/>
          </p:cNvSpPr>
          <p:nvPr/>
        </p:nvSpPr>
        <p:spPr bwMode="auto">
          <a:xfrm>
            <a:off x="1022504" y="5680625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4"/>
          <p:cNvSpPr>
            <a:spLocks noChangeArrowheads="1"/>
          </p:cNvSpPr>
          <p:nvPr/>
        </p:nvSpPr>
        <p:spPr bwMode="auto">
          <a:xfrm>
            <a:off x="4290427" y="2887484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04"/>
          <p:cNvSpPr>
            <a:spLocks noChangeArrowheads="1"/>
          </p:cNvSpPr>
          <p:nvPr/>
        </p:nvSpPr>
        <p:spPr bwMode="auto">
          <a:xfrm>
            <a:off x="4347041" y="4144057"/>
            <a:ext cx="116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APROBACIÓN 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3" name="Rectangle 204"/>
          <p:cNvSpPr>
            <a:spLocks noChangeArrowheads="1"/>
          </p:cNvSpPr>
          <p:nvPr/>
        </p:nvSpPr>
        <p:spPr bwMode="auto">
          <a:xfrm>
            <a:off x="4275260" y="5682734"/>
            <a:ext cx="1305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INFORMACIÓN / DATOS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4" name="Rectangle 204"/>
          <p:cNvSpPr>
            <a:spLocks noChangeArrowheads="1"/>
          </p:cNvSpPr>
          <p:nvPr/>
        </p:nvSpPr>
        <p:spPr bwMode="auto">
          <a:xfrm>
            <a:off x="7254835" y="3069540"/>
            <a:ext cx="119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BIFURCACIÓN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04"/>
          <p:cNvSpPr>
            <a:spLocks noChangeArrowheads="1"/>
          </p:cNvSpPr>
          <p:nvPr/>
        </p:nvSpPr>
        <p:spPr bwMode="auto">
          <a:xfrm>
            <a:off x="7201038" y="4124128"/>
            <a:ext cx="13104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PARALELISMO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6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130151"/>
          </a:xfrm>
        </p:spPr>
        <p:txBody>
          <a:bodyPr/>
          <a:lstStyle/>
          <a:p>
            <a:r>
              <a:rPr lang="es-ES" sz="4400" u="sng" dirty="0" smtClean="0"/>
              <a:t>PALETA DE ÍCONOS</a:t>
            </a:r>
            <a:endParaRPr lang="es-PE" sz="4400" u="sng" dirty="0"/>
          </a:p>
        </p:txBody>
      </p:sp>
      <p:sp>
        <p:nvSpPr>
          <p:cNvPr id="27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5211" y="1412776"/>
            <a:ext cx="4821285" cy="4968552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algn="just"/>
            <a:r>
              <a:rPr lang="es-PE" sz="2500" dirty="0" smtClean="0">
                <a:solidFill>
                  <a:schemeClr val="tx1"/>
                </a:solidFill>
              </a:rPr>
              <a:t>Definir, diseñar e implementar actividades que brinden soporte a la Gestión de Configuración, del proyecto UTP-GPS-ALARM.</a:t>
            </a:r>
            <a:endParaRPr lang="es-PE" sz="2500" dirty="0">
              <a:solidFill>
                <a:schemeClr val="tx1"/>
              </a:solidFill>
            </a:endParaRP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Esta </a:t>
            </a:r>
            <a:r>
              <a:rPr lang="es-PE" sz="2500" dirty="0" smtClean="0">
                <a:solidFill>
                  <a:schemeClr val="tx1"/>
                </a:solidFill>
              </a:rPr>
              <a:t>gestión aplica para todos los documentos que están definidos en el proyecto UTP-GPS-ALARM.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1723" cy="465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47307"/>
              </p:ext>
            </p:extLst>
          </p:nvPr>
        </p:nvGraphicFramePr>
        <p:xfrm>
          <a:off x="251520" y="332656"/>
          <a:ext cx="8712968" cy="5876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PE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línea base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Identificación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una lista de ítems que se han revisado formalmente. Se obtiene al final de cada una de las fases, luego de haber sido aprobados y aceptados. Los Baselines posteriormente sirven como base para el desarrollo posterior del proyecto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la evaluación, seguimiento, coordinación, aprobación o desaprobación de la implementación de cambios en los ítems de configuración y/o líneas base.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Ítem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productos de trabajos que forman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una línea base. Su agrupamiento provee facilidad de identificación y acceso controlado.</a:t>
                      </a:r>
                      <a:endParaRPr lang="es-ES" sz="13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Ubicación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donde se almacenará de manera virtual, los ítems de configuración bajo el control de una herramienta de cambios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Software de 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que nos provee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siguientes funcionabilidades: Control de versiones, identificación de la configuración, estructura del sistema, etc.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podrá mantener la integridad de los productos que se obtendrán a lo largo del proyecto, y se tendrá un rápido y fácil acceso a los mismos.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 de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persona encargada de la Gestión de Configuración</a:t>
                      </a: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Nos permite controlar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evolución del proyecto, cubriendo aspectos operacionales como: Identificación del producto y sus componentes, Control de la publicación del producto, Seguimiento de estado del producto, Auditoria y revisión del mismo.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5989631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3321</TotalTime>
  <Words>1527</Words>
  <Application>Microsoft Office PowerPoint</Application>
  <PresentationFormat>Presentación en pantalla (4:3)</PresentationFormat>
  <Paragraphs>392</Paragraphs>
  <Slides>30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CONFIGURACIÓN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DEL PROCESO DE GESTIÓN DE PROYECTOS</vt:lpstr>
      <vt:lpstr>Presentación de PowerPoint</vt:lpstr>
      <vt:lpstr>Presentación de PowerPoint</vt:lpstr>
      <vt:lpstr>SUBPROCESO DE ADMINISTRACIÓN DE GESTIÓN DE LA CONFIGURACIÓN</vt:lpstr>
      <vt:lpstr>Presentación de PowerPoint</vt:lpstr>
      <vt:lpstr>Presentación de PowerPoint</vt:lpstr>
      <vt:lpstr>TAREAS DE LA ACTIVIDAD DE GESTIONAR CONFIGURACIÓN DEL PROYECTO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  <vt:lpstr>Presentación de PowerPoint</vt:lpstr>
      <vt:lpstr>PALETA DE ÍCONOS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Julio César Leonardo Paredes</cp:lastModifiedBy>
  <cp:revision>159</cp:revision>
  <dcterms:created xsi:type="dcterms:W3CDTF">2012-12-16T23:58:08Z</dcterms:created>
  <dcterms:modified xsi:type="dcterms:W3CDTF">2015-11-05T16:06:11Z</dcterms:modified>
</cp:coreProperties>
</file>