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190A7C-E683-4521-B841-C2BC4A456679}">
  <a:tblStyle styleId="{79190A7C-E683-4521-B841-C2BC4A4566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5356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127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873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3961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2007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036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6AD6EE87-EBD5-4F12-A48A-63ACA297AC8F}" type="datetimeFigureOut">
              <a:rPr lang="en-US" smtClean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96065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57384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0152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5947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51100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7598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93394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8191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50185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959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56483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69287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744704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3/1/2018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52482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3/1/2018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2531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3/1/2018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557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5642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974256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298CD5-6C1E-4009-B41F-6DF62E31D3BE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040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De-Duplication </a:t>
            </a:r>
            <a:r>
              <a:rPr lang="en-US"/>
              <a:t>of Data </a:t>
            </a:r>
            <a:r>
              <a:rPr lang="en-US" dirty="0"/>
              <a:t>in Databases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Deept Shukla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15122008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B-Tech Engineering Physics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IIT Roorkee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name having more than one word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733646" y="1152475"/>
            <a:ext cx="781493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 is possible that many people write some part of their middle/last name alongwith the first name.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Only k</a:t>
            </a:r>
            <a:r>
              <a:rPr lang="en-US" dirty="0" err="1"/>
              <a:t>ept</a:t>
            </a:r>
            <a:r>
              <a:rPr lang="en" dirty="0"/>
              <a:t> the first word of the fn (first name) column </a:t>
            </a:r>
            <a:r>
              <a:rPr lang="en-US" dirty="0"/>
              <a:t>as first name</a:t>
            </a:r>
            <a:r>
              <a:rPr lang="en" dirty="0"/>
              <a:t> and concatenate</a:t>
            </a:r>
            <a:r>
              <a:rPr lang="en-US" dirty="0"/>
              <a:t>d</a:t>
            </a:r>
            <a:r>
              <a:rPr lang="en" dirty="0"/>
              <a:t> the remaining part with ln (last name) column.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aphicFrame>
        <p:nvGraphicFramePr>
          <p:cNvPr id="62" name="Shape 62"/>
          <p:cNvGraphicFramePr/>
          <p:nvPr>
            <p:extLst>
              <p:ext uri="{D42A27DB-BD31-4B8C-83A1-F6EECF244321}">
                <p14:modId xmlns:p14="http://schemas.microsoft.com/office/powerpoint/2010/main" val="3004342913"/>
              </p:ext>
            </p:extLst>
          </p:nvPr>
        </p:nvGraphicFramePr>
        <p:xfrm>
          <a:off x="584790" y="3099283"/>
          <a:ext cx="3469159" cy="876735"/>
        </p:xfrm>
        <a:graphic>
          <a:graphicData uri="http://schemas.openxmlformats.org/drawingml/2006/table">
            <a:tbl>
              <a:tblPr>
                <a:noFill/>
                <a:tableStyleId>{79190A7C-E683-4521-B841-C2BC4A456679}</a:tableStyleId>
              </a:tblPr>
              <a:tblGrid>
                <a:gridCol w="10103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44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14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29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847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ln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dob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gn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fn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47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HANNA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24/11/34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ADDISON J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64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HANNA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24/11/34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ADDISON JOHN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HANNA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24/11/34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ADDISON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3" name="Shape 63"/>
          <p:cNvGraphicFramePr/>
          <p:nvPr>
            <p:extLst>
              <p:ext uri="{D42A27DB-BD31-4B8C-83A1-F6EECF244321}">
                <p14:modId xmlns:p14="http://schemas.microsoft.com/office/powerpoint/2010/main" val="3876996509"/>
              </p:ext>
            </p:extLst>
          </p:nvPr>
        </p:nvGraphicFramePr>
        <p:xfrm>
          <a:off x="5090050" y="3089683"/>
          <a:ext cx="3458527" cy="876735"/>
        </p:xfrm>
        <a:graphic>
          <a:graphicData uri="http://schemas.openxmlformats.org/drawingml/2006/table">
            <a:tbl>
              <a:tblPr>
                <a:noFill/>
                <a:tableStyleId>{79190A7C-E683-4521-B841-C2BC4A456679}</a:tableStyleId>
              </a:tblPr>
              <a:tblGrid>
                <a:gridCol w="10072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24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90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979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847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ln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dob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gn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fn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47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J </a:t>
                      </a:r>
                      <a:r>
                        <a:rPr lang="en" sz="1000"/>
                        <a:t>HANNA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24/11/34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ADDISON 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64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JOHN </a:t>
                      </a:r>
                      <a:r>
                        <a:rPr lang="en" sz="1000"/>
                        <a:t>HANNA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24/11/34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ADDISON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HANNA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24/11/34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M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ADDISON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4" name="Shape 64"/>
          <p:cNvSpPr/>
          <p:nvPr/>
        </p:nvSpPr>
        <p:spPr>
          <a:xfrm>
            <a:off x="4221850" y="3089683"/>
            <a:ext cx="868200" cy="873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sensitivity of data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It is possible that same name is given in different cases (upper, lower, title, etc.)</a:t>
            </a:r>
            <a:endParaRPr sz="14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/>
              <a:t>As Levenshtein distance was used for comparing names, it was crucial to convert all into similar case. Hence every name was converted to “Title Case”. </a:t>
            </a:r>
            <a:r>
              <a:rPr lang="en-US" sz="1400" dirty="0"/>
              <a:t>This was done for every word in the name. </a:t>
            </a:r>
            <a:endParaRPr sz="14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/>
              <a:t> </a:t>
            </a:r>
            <a:endParaRPr sz="4250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aphicFrame>
        <p:nvGraphicFramePr>
          <p:cNvPr id="71" name="Shape 71"/>
          <p:cNvGraphicFramePr/>
          <p:nvPr>
            <p:extLst>
              <p:ext uri="{D42A27DB-BD31-4B8C-83A1-F6EECF244321}">
                <p14:modId xmlns:p14="http://schemas.microsoft.com/office/powerpoint/2010/main" val="3995030268"/>
              </p:ext>
            </p:extLst>
          </p:nvPr>
        </p:nvGraphicFramePr>
        <p:xfrm>
          <a:off x="704407" y="2588625"/>
          <a:ext cx="952500" cy="853440"/>
        </p:xfrm>
        <a:graphic>
          <a:graphicData uri="http://schemas.openxmlformats.org/drawingml/2006/table">
            <a:tbl>
              <a:tblPr>
                <a:noFill/>
                <a:tableStyleId>{79190A7C-E683-4521-B841-C2BC4A456679}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fn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ADDISON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addison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Addison</a:t>
                      </a:r>
                      <a:endParaRPr sz="1000" dirty="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2" name="Shape 72"/>
          <p:cNvGraphicFramePr/>
          <p:nvPr>
            <p:extLst>
              <p:ext uri="{D42A27DB-BD31-4B8C-83A1-F6EECF244321}">
                <p14:modId xmlns:p14="http://schemas.microsoft.com/office/powerpoint/2010/main" val="1056824496"/>
              </p:ext>
            </p:extLst>
          </p:nvPr>
        </p:nvGraphicFramePr>
        <p:xfrm>
          <a:off x="2982501" y="2588625"/>
          <a:ext cx="952500" cy="853440"/>
        </p:xfrm>
        <a:graphic>
          <a:graphicData uri="http://schemas.openxmlformats.org/drawingml/2006/table">
            <a:tbl>
              <a:tblPr>
                <a:noFill/>
                <a:tableStyleId>{79190A7C-E683-4521-B841-C2BC4A456679}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fn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Addison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Addison</a:t>
                      </a:r>
                      <a:endParaRPr sz="10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Addison</a:t>
                      </a:r>
                      <a:endParaRPr sz="1000" dirty="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3" name="Shape 73"/>
          <p:cNvSpPr/>
          <p:nvPr/>
        </p:nvSpPr>
        <p:spPr>
          <a:xfrm>
            <a:off x="1824404" y="2588625"/>
            <a:ext cx="990600" cy="85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79803" y="24318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Different format of DOB (Date Of Birth)</a:t>
            </a:r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595423" y="1497945"/>
            <a:ext cx="3944680" cy="3276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All the above dates are same but with different formats.</a:t>
            </a:r>
            <a:endParaRPr sz="1400" dirty="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/>
              <a:t>Every DOB string was split into date, month and year but was written in different formats. </a:t>
            </a:r>
            <a:endParaRPr sz="1400" dirty="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/>
              <a:t>Every column (viz. date ,month and year) was converted to integer type. This removed the problem of treating “01” and “1” different.</a:t>
            </a:r>
            <a:endParaRPr sz="1400" dirty="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dirty="0"/>
              <a:t>Date, month and year were concatenated again with “-” as a separator for getting DOB column in a single format viz. dd-mm-yy.</a:t>
            </a:r>
            <a:endParaRPr sz="1400" dirty="0"/>
          </a:p>
        </p:txBody>
      </p:sp>
      <p:sp>
        <p:nvSpPr>
          <p:cNvPr id="81" name="Shape 81"/>
          <p:cNvSpPr txBox="1">
            <a:spLocks noGrp="1"/>
          </p:cNvSpPr>
          <p:nvPr>
            <p:ph type="body" idx="4294967295"/>
          </p:nvPr>
        </p:nvSpPr>
        <p:spPr>
          <a:xfrm>
            <a:off x="754912" y="795338"/>
            <a:ext cx="7806476" cy="882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Consider the date of births</a:t>
            </a:r>
            <a:endParaRPr dirty="0"/>
          </a:p>
        </p:txBody>
      </p:sp>
      <p:graphicFrame>
        <p:nvGraphicFramePr>
          <p:cNvPr id="80" name="Shape 80"/>
          <p:cNvGraphicFramePr/>
          <p:nvPr>
            <p:extLst>
              <p:ext uri="{D42A27DB-BD31-4B8C-83A1-F6EECF244321}">
                <p14:modId xmlns:p14="http://schemas.microsoft.com/office/powerpoint/2010/main" val="2744804975"/>
              </p:ext>
            </p:extLst>
          </p:nvPr>
        </p:nvGraphicFramePr>
        <p:xfrm>
          <a:off x="4969328" y="1385065"/>
          <a:ext cx="952500" cy="1352870"/>
        </p:xfrm>
        <a:graphic>
          <a:graphicData uri="http://schemas.openxmlformats.org/drawingml/2006/table">
            <a:tbl>
              <a:tblPr>
                <a:noFill/>
                <a:tableStyleId>{79190A7C-E683-4521-B841-C2BC4A456679}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dob</a:t>
                      </a:r>
                      <a:endParaRPr sz="1000" dirty="0"/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</a:rPr>
                        <a:t>01/05/1945</a:t>
                      </a:r>
                      <a:endParaRPr sz="1200">
                        <a:solidFill>
                          <a:srgbClr val="595959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595959"/>
                          </a:solidFill>
                        </a:rPr>
                        <a:t>1/5/45</a:t>
                      </a:r>
                      <a:endParaRPr sz="1200" dirty="0">
                        <a:solidFill>
                          <a:srgbClr val="595959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595959"/>
                          </a:solidFill>
                        </a:rPr>
                        <a:t>01/05/45</a:t>
                      </a:r>
                      <a:endParaRPr sz="1200" dirty="0">
                        <a:solidFill>
                          <a:srgbClr val="595959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595959"/>
                          </a:solidFill>
                        </a:rPr>
                        <a:t>1/5/45</a:t>
                      </a:r>
                      <a:endParaRPr sz="1200" dirty="0">
                        <a:solidFill>
                          <a:srgbClr val="595959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595959"/>
                          </a:solidFill>
                        </a:rPr>
                        <a:t>01 05 1945</a:t>
                      </a:r>
                      <a:endParaRPr sz="1200" dirty="0">
                        <a:solidFill>
                          <a:srgbClr val="595959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2" name="Shape 82"/>
          <p:cNvGraphicFramePr/>
          <p:nvPr>
            <p:extLst>
              <p:ext uri="{D42A27DB-BD31-4B8C-83A1-F6EECF244321}">
                <p14:modId xmlns:p14="http://schemas.microsoft.com/office/powerpoint/2010/main" val="2885318421"/>
              </p:ext>
            </p:extLst>
          </p:nvPr>
        </p:nvGraphicFramePr>
        <p:xfrm>
          <a:off x="7189673" y="3258170"/>
          <a:ext cx="952500" cy="1351283"/>
        </p:xfrm>
        <a:graphic>
          <a:graphicData uri="http://schemas.openxmlformats.org/drawingml/2006/table">
            <a:tbl>
              <a:tblPr>
                <a:noFill/>
                <a:tableStyleId>{79190A7C-E683-4521-B841-C2BC4A456679}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90976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dob</a:t>
                      </a:r>
                      <a:endParaRPr sz="1000" dirty="0"/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</a:rPr>
                        <a:t>1-5-45</a:t>
                      </a:r>
                      <a:endParaRPr sz="1200">
                        <a:solidFill>
                          <a:srgbClr val="595959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1-5-45</a:t>
                      </a:r>
                      <a:endParaRPr sz="1200">
                        <a:solidFill>
                          <a:srgbClr val="595959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1-5-45</a:t>
                      </a:r>
                      <a:endParaRPr sz="1200">
                        <a:solidFill>
                          <a:srgbClr val="595959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1-5-45</a:t>
                      </a:r>
                      <a:endParaRPr sz="1200">
                        <a:solidFill>
                          <a:srgbClr val="595959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</a:rPr>
                        <a:t>1-5-45</a:t>
                      </a:r>
                      <a:endParaRPr sz="1200" dirty="0">
                        <a:solidFill>
                          <a:srgbClr val="595959"/>
                        </a:solidFill>
                      </a:endParaRPr>
                    </a:p>
                  </a:txBody>
                  <a:tcPr marL="28575" marR="28575" marT="19050" marB="19050" anchor="b">
                    <a:lnL w="9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3" name="Shape 83"/>
          <p:cNvSpPr/>
          <p:nvPr/>
        </p:nvSpPr>
        <p:spPr>
          <a:xfrm rot="5400000">
            <a:off x="6866828" y="1479585"/>
            <a:ext cx="626700" cy="25167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52E8DC-736B-43D5-B0EE-0A287421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Conversion of initial letters in every word of the name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C4847A6-BE83-4989-B8DA-2C9692223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07657"/>
            <a:ext cx="8520600" cy="3416400"/>
          </a:xfrm>
        </p:spPr>
        <p:txBody>
          <a:bodyPr/>
          <a:lstStyle/>
          <a:p>
            <a:r>
              <a:rPr lang="en-US" dirty="0"/>
              <a:t>Partial ratio was used to match words in names when they were written in acronyms. </a:t>
            </a:r>
          </a:p>
          <a:p>
            <a:r>
              <a:rPr lang="en-US" dirty="0"/>
              <a:t>For </a:t>
            </a:r>
            <a:r>
              <a:rPr lang="en-US" dirty="0" err="1"/>
              <a:t>eg</a:t>
            </a:r>
            <a:r>
              <a:rPr lang="en-US" dirty="0"/>
              <a:t> in the name Samar Amar Khan if we are comparing it with S A Khan if we have everything in the lowercase then the acronym for Amar </a:t>
            </a:r>
            <a:r>
              <a:rPr lang="en-US" dirty="0" err="1"/>
              <a:t>ie</a:t>
            </a:r>
            <a:r>
              <a:rPr lang="en-US" dirty="0"/>
              <a:t> ‘a’ will match with ‘a’ of Samar giving the wrong match. Thus we have to convert the first letters of every word in the capitals to solve this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08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Assumptions taken</a:t>
            </a:r>
            <a:endParaRPr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27321" y="1152475"/>
            <a:ext cx="786809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The master last name is the longest possible or the most accurately available one available to us</a:t>
            </a: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The names such as </a:t>
            </a:r>
            <a:r>
              <a:rPr lang="en-US" i="1" dirty="0"/>
              <a:t>Barbara Henry Clinton </a:t>
            </a:r>
            <a:r>
              <a:rPr lang="en-US" dirty="0"/>
              <a:t>and </a:t>
            </a:r>
            <a:r>
              <a:rPr lang="en-US" i="1" dirty="0"/>
              <a:t>Barbara Clinton Henry </a:t>
            </a:r>
            <a:r>
              <a:rPr lang="en-US" dirty="0"/>
              <a:t>must be considered as different names.</a:t>
            </a: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</TotalTime>
  <Words>419</Words>
  <Application>Microsoft Office PowerPoint</Application>
  <PresentationFormat>On-screen Show (16:9)</PresentationFormat>
  <Paragraphs>76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Garamond</vt:lpstr>
      <vt:lpstr>Georgia</vt:lpstr>
      <vt:lpstr>Organic</vt:lpstr>
      <vt:lpstr>De-Duplication of Data in Databases</vt:lpstr>
      <vt:lpstr>First name having more than one word</vt:lpstr>
      <vt:lpstr>Case sensitivity of data</vt:lpstr>
      <vt:lpstr>Different format of DOB (Date Of Birth)</vt:lpstr>
      <vt:lpstr>Conversion of initial letters in every word of the name </vt:lpstr>
      <vt:lpstr>Assumptions taken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Possible problems and the ways they were tackled</dc:title>
  <dc:creator>Dhruv Bhanushali</dc:creator>
  <cp:lastModifiedBy>Bhupesh Hada</cp:lastModifiedBy>
  <cp:revision>7</cp:revision>
  <dcterms:modified xsi:type="dcterms:W3CDTF">2018-02-28T18:51:26Z</dcterms:modified>
</cp:coreProperties>
</file>