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7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7" r:id="rId12"/>
    <p:sldId id="276" r:id="rId13"/>
    <p:sldId id="275" r:id="rId14"/>
    <p:sldId id="274" r:id="rId15"/>
    <p:sldId id="278" r:id="rId16"/>
    <p:sldId id="281" r:id="rId17"/>
    <p:sldId id="280" r:id="rId18"/>
    <p:sldId id="266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876A34-8B8F-459F-BC01-59E8D8427275}" v="37" dt="2018-04-24T13:03:44.546"/>
    <p1510:client id="{46C1613F-62B0-438B-8AFF-46EE0B51194B}" v="188" dt="2018-04-24T14:33:12.726"/>
    <p1510:client id="{5E3DC231-A798-49F0-9D3E-47FB7A88E66F}" v="25" dt="2018-04-24T15:53:44.533"/>
    <p1510:client id="{A16559D8-A86C-40D6-9833-E0A7A6FC9C9C}" v="232" dt="2018-04-24T13:28:48.400"/>
    <p1510:client id="{4624AFA7-505F-4722-89E0-A23ED97C9052}" v="8" dt="2018-04-24T12:55:24.899"/>
    <p1510:client id="{86C6FB81-CE5D-4B85-A9DE-6CAA4933F9C1}" v="262" dt="2018-04-24T13:07:13.045"/>
    <p1510:client id="{B8C302F7-F8B2-4C5F-B4BF-1CD58C26776E}" v="56" dt="2018-04-24T16:22:05.163"/>
    <p1510:client id="{C98A789E-F97C-4F8E-B5E8-3B0DB010EDEB}" v="86" dt="2018-04-25T02:12:16.424"/>
    <p1510:client id="{C2014016-5E77-4E92-A591-80D38AA38B71}" v="282" dt="2018-04-24T13:09:58.623"/>
    <p1510:client id="{C739EEF4-0701-4C33-A011-B88F95F06E4E}" v="5" dt="2018-04-25T02:16:07.269"/>
    <p1510:client id="{141CFFB1-0241-4886-86E3-874B925C4180}" v="82" dt="2018-04-24T14:10:49.962"/>
    <p1510:client id="{89BED944-2C5E-49B5-A9C2-F7C098EA8068}" v="160" dt="2018-04-24T17:08:22.321"/>
    <p1510:client id="{012F3AC9-4E3F-4D77-B260-E1CD6F0D1DEA}" v="3" dt="2018-04-24T16:39:19.398"/>
    <p1510:client id="{7B862B8C-E52B-4628-878D-34BBB821E7A0}" v="30" dt="2018-04-24T17:18:03.365"/>
    <p1510:client id="{C22AC033-2DF5-4321-8060-8B9FFD52A102}" v="41" dt="2018-04-25T02:11:28.203"/>
    <p1510:client id="{D5BB4DFD-E1D7-4BB2-909D-C57373AC5628}" v="196" dt="2018-04-25T03:59:12.825"/>
    <p1510:client id="{9423A00C-BFA1-40E5-AC55-B0BCADBB2B50}" v="3" dt="2018-04-25T03:57:24.1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2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0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71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9638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48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85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84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1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1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4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3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7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8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2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47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d.gov.hk/en/road_safety/road_traffic_accident_statistics/index.html" TargetMode="External"/><Relationship Id="rId2" Type="http://schemas.openxmlformats.org/officeDocument/2006/relationships/hyperlink" Target="https://deepblue.lib.umich.edu/bitstream/handle/2027.42/1115/88736.0001.001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5189" y="-399112"/>
            <a:ext cx="10260990" cy="3955015"/>
          </a:xfrm>
        </p:spPr>
        <p:txBody>
          <a:bodyPr>
            <a:normAutofit/>
          </a:bodyPr>
          <a:lstStyle/>
          <a:p>
            <a:pPr algn="ctr"/>
            <a:r>
              <a:rPr lang="en-US" sz="8000">
                <a:cs typeface="Calibri Light"/>
              </a:rPr>
              <a:t>Pebble Car Insurance</a:t>
            </a:r>
            <a:endParaRPr lang="en-US" sz="8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9600" y="4814106"/>
            <a:ext cx="10055292" cy="1953401"/>
          </a:xfrm>
        </p:spPr>
        <p:txBody>
          <a:bodyPr>
            <a:normAutofit fontScale="62500" lnSpcReduction="20000"/>
          </a:bodyPr>
          <a:lstStyle/>
          <a:p>
            <a:r>
              <a:rPr lang="en-US" sz="2400">
                <a:solidFill>
                  <a:schemeClr val="bg2"/>
                </a:solidFill>
              </a:rPr>
              <a:t>                                        Group Members: </a:t>
            </a:r>
            <a:r>
              <a:rPr lang="en-US" sz="2400" i="1">
                <a:solidFill>
                  <a:schemeClr val="bg2"/>
                </a:solidFill>
              </a:rPr>
              <a:t>HO Ka </a:t>
            </a:r>
            <a:r>
              <a:rPr lang="en-US" sz="2400" i="1" err="1">
                <a:solidFill>
                  <a:schemeClr val="bg2"/>
                </a:solidFill>
              </a:rPr>
              <a:t>chun</a:t>
            </a:r>
            <a:r>
              <a:rPr lang="en-US" sz="2400" i="1">
                <a:solidFill>
                  <a:schemeClr val="bg2"/>
                </a:solidFill>
              </a:rPr>
              <a:t> (5524 1394)</a:t>
            </a:r>
            <a:endParaRPr lang="en-US" i="1"/>
          </a:p>
          <a:p>
            <a:pPr algn="ctr"/>
            <a:r>
              <a:rPr lang="en-US" sz="2400" i="1">
                <a:solidFill>
                  <a:schemeClr val="bg2"/>
                </a:solidFill>
              </a:rPr>
              <a:t>                                 </a:t>
            </a:r>
            <a:r>
              <a:rPr lang="en-US" sz="2400" i="1" err="1">
                <a:solidFill>
                  <a:schemeClr val="bg2"/>
                </a:solidFill>
              </a:rPr>
              <a:t>Kowshik</a:t>
            </a:r>
            <a:r>
              <a:rPr lang="en-US" sz="2400" i="1">
                <a:solidFill>
                  <a:schemeClr val="bg2"/>
                </a:solidFill>
              </a:rPr>
              <a:t> Balaji THIAGARAJAN</a:t>
            </a:r>
            <a:r>
              <a:rPr lang="en-US" sz="2400" i="1">
                <a:solidFill>
                  <a:srgbClr val="1E5155"/>
                </a:solidFill>
              </a:rPr>
              <a:t>(5487 8844)</a:t>
            </a:r>
            <a:endParaRPr lang="en-US" i="1">
              <a:solidFill>
                <a:schemeClr val="tx1"/>
              </a:solidFill>
            </a:endParaRPr>
          </a:p>
          <a:p>
            <a:pPr algn="ctr"/>
            <a:r>
              <a:rPr lang="en-US" sz="2400" i="1">
                <a:solidFill>
                  <a:schemeClr val="bg2"/>
                </a:solidFill>
              </a:rPr>
              <a:t>   Low </a:t>
            </a:r>
            <a:r>
              <a:rPr lang="en-US" sz="2400" i="1" err="1">
                <a:solidFill>
                  <a:schemeClr val="bg2"/>
                </a:solidFill>
              </a:rPr>
              <a:t>Zhi</a:t>
            </a:r>
            <a:r>
              <a:rPr lang="en-US" sz="2400" i="1">
                <a:solidFill>
                  <a:schemeClr val="bg2"/>
                </a:solidFill>
              </a:rPr>
              <a:t> Hao (5492 4670</a:t>
            </a:r>
            <a:r>
              <a:rPr lang="en-US" sz="2400" i="1">
                <a:solidFill>
                  <a:srgbClr val="1E5155"/>
                </a:solidFill>
              </a:rPr>
              <a:t>)</a:t>
            </a:r>
            <a:endParaRPr lang="en-US" i="1">
              <a:solidFill>
                <a:schemeClr val="tx1"/>
              </a:solidFill>
            </a:endParaRPr>
          </a:p>
          <a:p>
            <a:pPr algn="ctr"/>
            <a:r>
              <a:rPr lang="en-US" sz="2400" i="1">
                <a:solidFill>
                  <a:schemeClr val="bg2"/>
                </a:solidFill>
              </a:rPr>
              <a:t>      Tsang Hoi Lam</a:t>
            </a:r>
            <a:r>
              <a:rPr lang="en-US" sz="2400" i="1">
                <a:solidFill>
                  <a:srgbClr val="1E5155"/>
                </a:solidFill>
              </a:rPr>
              <a:t>(5480 4818)</a:t>
            </a:r>
            <a:endParaRPr lang="en-US" i="1">
              <a:solidFill>
                <a:srgbClr val="FFFFFF"/>
              </a:solidFill>
            </a:endParaRPr>
          </a:p>
          <a:p>
            <a:pPr algn="ctr"/>
            <a:r>
              <a:rPr lang="en-US" sz="2400" i="1">
                <a:solidFill>
                  <a:schemeClr val="bg2"/>
                </a:solidFill>
              </a:rPr>
              <a:t>Yip Man Yee</a:t>
            </a:r>
            <a:r>
              <a:rPr lang="en-US" sz="2400" i="1">
                <a:solidFill>
                  <a:srgbClr val="1E5155"/>
                </a:solidFill>
              </a:rPr>
              <a:t>(5523 3517)</a:t>
            </a:r>
            <a:endParaRPr lang="en-US" i="1">
              <a:solidFill>
                <a:schemeClr val="tx1"/>
              </a:solidFill>
            </a:endParaRPr>
          </a:p>
          <a:p>
            <a:pPr algn="ctr"/>
            <a:r>
              <a:rPr lang="en-US" sz="2400" i="1">
                <a:solidFill>
                  <a:schemeClr val="bg2"/>
                </a:solidFill>
              </a:rPr>
              <a:t>  MANISH DHAL(5492 6650)</a:t>
            </a:r>
          </a:p>
          <a:p>
            <a:pPr algn="ctr"/>
            <a:endParaRPr lang="en-US" sz="2400">
              <a:solidFill>
                <a:schemeClr val="bg2"/>
              </a:solidFill>
            </a:endParaRPr>
          </a:p>
          <a:p>
            <a:pPr algn="ctr"/>
            <a:endParaRPr lang="en-US" sz="2400">
              <a:solidFill>
                <a:schemeClr val="bg2"/>
              </a:solidFill>
            </a:endParaRPr>
          </a:p>
          <a:p>
            <a:pPr algn="ctr"/>
            <a:endParaRPr lang="en-US" sz="24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FFF3-91E7-4E43-9C04-908BDC51B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327" y="648367"/>
            <a:ext cx="9404723" cy="1400530"/>
          </a:xfrm>
        </p:spPr>
        <p:txBody>
          <a:bodyPr/>
          <a:lstStyle/>
          <a:p>
            <a:pPr algn="ctr"/>
            <a:r>
              <a:rPr lang="en-US" b="1">
                <a:latin typeface="Georgia"/>
              </a:rPr>
              <a:t>Age 20 -</a:t>
            </a:r>
            <a:r>
              <a:rPr lang="en-US" b="1">
                <a:solidFill>
                  <a:srgbClr val="EBEBEB"/>
                </a:solidFill>
                <a:latin typeface="Georgia"/>
              </a:rPr>
              <a:t> 30 </a:t>
            </a:r>
            <a:endParaRPr lang="en-US" b="1">
              <a:solidFill>
                <a:schemeClr val="tx1"/>
              </a:solidFill>
              <a:latin typeface="Georgia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C76D49A-271D-427F-AD9E-0542608D649F}"/>
              </a:ext>
            </a:extLst>
          </p:cNvPr>
          <p:cNvSpPr/>
          <p:nvPr/>
        </p:nvSpPr>
        <p:spPr>
          <a:xfrm>
            <a:off x="1319816" y="5655716"/>
            <a:ext cx="8997533" cy="92568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id="{661080B1-2A4B-4B65-B87E-AB53FCFADC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8521718"/>
              </p:ext>
            </p:extLst>
          </p:nvPr>
        </p:nvGraphicFramePr>
        <p:xfrm>
          <a:off x="639689" y="1773140"/>
          <a:ext cx="10739782" cy="33019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31569">
                  <a:extLst>
                    <a:ext uri="{9D8B030D-6E8A-4147-A177-3AD203B41FA5}">
                      <a16:colId xmlns:a16="http://schemas.microsoft.com/office/drawing/2014/main" val="3249269260"/>
                    </a:ext>
                  </a:extLst>
                </a:gridCol>
                <a:gridCol w="3057071">
                  <a:extLst>
                    <a:ext uri="{9D8B030D-6E8A-4147-A177-3AD203B41FA5}">
                      <a16:colId xmlns:a16="http://schemas.microsoft.com/office/drawing/2014/main" val="858133951"/>
                    </a:ext>
                  </a:extLst>
                </a:gridCol>
                <a:gridCol w="1224642">
                  <a:extLst>
                    <a:ext uri="{9D8B030D-6E8A-4147-A177-3AD203B41FA5}">
                      <a16:colId xmlns:a16="http://schemas.microsoft.com/office/drawing/2014/main" val="3322489040"/>
                    </a:ext>
                  </a:extLst>
                </a:gridCol>
                <a:gridCol w="2880876">
                  <a:extLst>
                    <a:ext uri="{9D8B030D-6E8A-4147-A177-3AD203B41FA5}">
                      <a16:colId xmlns:a16="http://schemas.microsoft.com/office/drawing/2014/main" val="4055827650"/>
                    </a:ext>
                  </a:extLst>
                </a:gridCol>
                <a:gridCol w="1345624">
                  <a:extLst>
                    <a:ext uri="{9D8B030D-6E8A-4147-A177-3AD203B41FA5}">
                      <a16:colId xmlns:a16="http://schemas.microsoft.com/office/drawing/2014/main" val="2236334595"/>
                    </a:ext>
                  </a:extLst>
                </a:gridCol>
              </a:tblGrid>
              <a:tr h="380999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Accident 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No Accident 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760868"/>
                  </a:ext>
                </a:extLst>
              </a:tr>
              <a:tr h="380999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Probability 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0.6% 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B: 0.48% 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99.4%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B: 79.52% 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427079"/>
                  </a:ext>
                </a:extLst>
              </a:tr>
              <a:tr h="3719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P: 0.12% 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P: 19.88% 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383272"/>
                  </a:ext>
                </a:extLst>
              </a:tr>
              <a:tr h="380999"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Gain 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B: (-0.48 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entury Gothic"/>
                        </a:rPr>
                        <a:t>× </a:t>
                      </a:r>
                      <a:r>
                        <a:rPr lang="en-US"/>
                        <a:t>100,000HKD) + 0.48 </a:t>
                      </a:r>
                      <a:r>
                        <a:rPr lang="en-US" b="1" i="1">
                          <a:latin typeface="Times New Roman"/>
                        </a:rPr>
                        <a:t>x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u="sng"/>
                        <a:t>79.52 </a:t>
                      </a:r>
                      <a:r>
                        <a:rPr lang="en-US" sz="1800" b="1" i="1" u="sng" strike="noStrike" noProof="0">
                          <a:solidFill>
                            <a:srgbClr val="000000"/>
                          </a:solidFill>
                          <a:latin typeface="Times"/>
                        </a:rPr>
                        <a:t>x </a:t>
                      </a:r>
                      <a:r>
                        <a:rPr lang="en-US" sz="1800" b="0" i="0" u="sng" strike="noStrike" noProof="0">
                          <a:solidFill>
                            <a:srgbClr val="000000"/>
                          </a:solidFill>
                          <a:latin typeface="Century Gothic"/>
                        </a:rPr>
                        <a:t>+19.88 x 3</a:t>
                      </a:r>
                      <a:r>
                        <a:rPr lang="en-US" sz="1800" b="1" i="1" u="sng" strike="noStrike" noProof="0">
                          <a:solidFill>
                            <a:srgbClr val="000000"/>
                          </a:solidFill>
                          <a:latin typeface="Times"/>
                        </a:rPr>
                        <a:t>x</a:t>
                      </a:r>
                      <a:endParaRPr lang="en-US" sz="1800" b="0" i="0" u="sng" strike="noStrike" noProof="0">
                        <a:solidFill>
                          <a:srgbClr val="000000"/>
                        </a:solidFill>
                        <a:latin typeface="Times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1" i="1" u="none" strike="noStrike" noProof="0">
                          <a:solidFill>
                            <a:srgbClr val="000000"/>
                          </a:solidFill>
                          <a:latin typeface="Times"/>
                        </a:rPr>
                        <a:t>               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entury Gothic"/>
                        </a:rPr>
                        <a:t>99.4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= 1.4 </a:t>
                      </a:r>
                      <a:r>
                        <a:rPr lang="en-US" sz="1800" b="1" i="1" u="none" strike="noStrike" noProof="0">
                          <a:solidFill>
                            <a:srgbClr val="000000"/>
                          </a:solidFill>
                          <a:latin typeface="Times"/>
                        </a:rPr>
                        <a:t>x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583705"/>
                  </a:ext>
                </a:extLst>
              </a:tr>
              <a:tr h="3719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P: (-0.12 x 200,000HKD) + 0.12 x 3</a:t>
                      </a:r>
                      <a:r>
                        <a:rPr lang="en-US" sz="1800" b="1" i="1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x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903337"/>
                  </a:ext>
                </a:extLst>
              </a:tr>
              <a:tr h="3809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TOTAL : -72000HKD + 0.84 </a:t>
                      </a:r>
                      <a:r>
                        <a:rPr lang="en-US" sz="1800" b="1" i="1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x</a:t>
                      </a:r>
                      <a:endParaRPr lang="en-US" sz="1800" b="0" i="1" u="none" strike="noStrike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164327"/>
                  </a:ext>
                </a:extLst>
              </a:tr>
              <a:tr h="66221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Probability x Gain 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0.006 (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entury Gothic"/>
                        </a:rPr>
                        <a:t>-72000HKD + 0.84 </a:t>
                      </a:r>
                      <a:r>
                        <a:rPr lang="en-US" sz="1800" b="1" i="1" u="none" strike="noStrike" noProof="0">
                          <a:solidFill>
                            <a:srgbClr val="000000"/>
                          </a:solidFill>
                          <a:latin typeface="Times"/>
                        </a:rPr>
                        <a:t>x</a:t>
                      </a:r>
                      <a:r>
                        <a:rPr lang="en-US"/>
                        <a:t>) 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Times"/>
                      </a:endParaRPr>
                    </a:p>
                    <a:p>
                      <a:pPr lvl="0">
                        <a:buNone/>
                      </a:pPr>
                      <a:r>
                        <a:rPr lang="en-US"/>
                        <a:t>= - 432HKD + 0.00504 </a:t>
                      </a:r>
                      <a:r>
                        <a:rPr lang="en-US" b="1" i="1">
                          <a:latin typeface="Times"/>
                        </a:rPr>
                        <a:t>x </a:t>
                      </a:r>
                      <a:r>
                        <a:rPr lang="en-US"/>
                        <a:t> 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0.994 x 1.4 </a:t>
                      </a:r>
                      <a:r>
                        <a:rPr lang="en-US" b="1" i="1">
                          <a:latin typeface="Times"/>
                        </a:rPr>
                        <a:t>x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/>
                        <a:t>= 1.3916 </a:t>
                      </a:r>
                      <a:r>
                        <a:rPr lang="en-US" b="1" i="1">
                          <a:latin typeface="Times"/>
                        </a:rPr>
                        <a:t>x</a:t>
                      </a:r>
                      <a:endParaRPr lang="en-US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22050"/>
                  </a:ext>
                </a:extLst>
              </a:tr>
              <a:tr h="37192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Expected Gain 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-432 HKD + 1.39664 </a:t>
                      </a:r>
                      <a:r>
                        <a:rPr lang="en-US" b="1" i="1">
                          <a:latin typeface="Times"/>
                        </a:rPr>
                        <a:t>x</a:t>
                      </a:r>
                      <a:r>
                        <a:rPr lang="en-US"/>
                        <a:t> = 2.5 HKD 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176966"/>
                  </a:ext>
                </a:extLst>
              </a:tr>
            </a:tbl>
          </a:graphicData>
        </a:graphic>
      </p:graphicFrame>
      <p:sp>
        <p:nvSpPr>
          <p:cNvPr id="43" name="Rectangle 42">
            <a:extLst>
              <a:ext uri="{FF2B5EF4-FFF2-40B4-BE49-F238E27FC236}">
                <a16:creationId xmlns:a16="http://schemas.microsoft.com/office/drawing/2014/main" id="{E4E94850-29AD-4D3E-93DB-12B3A282A5B1}"/>
              </a:ext>
            </a:extLst>
          </p:cNvPr>
          <p:cNvSpPr/>
          <p:nvPr/>
        </p:nvSpPr>
        <p:spPr>
          <a:xfrm>
            <a:off x="1398761" y="5723631"/>
            <a:ext cx="6901541" cy="8050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0000"/>
                </a:solidFill>
              </a:rPr>
              <a:t>80%</a:t>
            </a:r>
            <a:r>
              <a:rPr lang="en-US">
                <a:solidFill>
                  <a:srgbClr val="000000"/>
                </a:solidFill>
              </a:rPr>
              <a:t> of </a:t>
            </a:r>
          </a:p>
          <a:p>
            <a:pPr algn="ctr"/>
            <a:r>
              <a:rPr lang="en-US">
                <a:solidFill>
                  <a:srgbClr val="000000"/>
                </a:solidFill>
              </a:rPr>
              <a:t>Basic Plan 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A2D2EB-40E8-4FCD-9919-C8150EC1A2AD}"/>
              </a:ext>
            </a:extLst>
          </p:cNvPr>
          <p:cNvSpPr/>
          <p:nvPr/>
        </p:nvSpPr>
        <p:spPr>
          <a:xfrm>
            <a:off x="8419804" y="5723631"/>
            <a:ext cx="1800457" cy="8050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20%</a:t>
            </a:r>
            <a:r>
              <a:rPr lang="en-US"/>
              <a:t> of </a:t>
            </a:r>
          </a:p>
          <a:p>
            <a:pPr algn="ctr"/>
            <a:r>
              <a:rPr lang="en-US"/>
              <a:t>Prestige Plan 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D26DBC-90F8-40A7-960D-1B66403828D8}"/>
              </a:ext>
            </a:extLst>
          </p:cNvPr>
          <p:cNvSpPr txBox="1"/>
          <p:nvPr/>
        </p:nvSpPr>
        <p:spPr>
          <a:xfrm>
            <a:off x="2791611" y="5080942"/>
            <a:ext cx="6689269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i="1" dirty="0">
                <a:latin typeface="Times"/>
                <a:cs typeface="Times"/>
              </a:rPr>
              <a:t>Solving x, we got x = </a:t>
            </a:r>
            <a:r>
              <a:rPr lang="en-US" sz="3200" b="1" i="1" dirty="0">
                <a:latin typeface="Times"/>
                <a:cs typeface="Times"/>
              </a:rPr>
              <a:t>311.10HKD</a:t>
            </a:r>
            <a:r>
              <a:rPr lang="en-US" sz="1600" b="1" i="1" dirty="0">
                <a:latin typeface="Times"/>
                <a:cs typeface="Times"/>
              </a:rPr>
              <a:t> which is the premium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6D82BE-DDC7-4E5A-9C05-35BC445A230A}"/>
              </a:ext>
            </a:extLst>
          </p:cNvPr>
          <p:cNvSpPr txBox="1"/>
          <p:nvPr/>
        </p:nvSpPr>
        <p:spPr>
          <a:xfrm>
            <a:off x="-156030" y="1386114"/>
            <a:ext cx="4947556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i="1">
                <a:latin typeface="Times"/>
                <a:cs typeface="Times"/>
              </a:rPr>
              <a:t>x</a:t>
            </a:r>
            <a:r>
              <a:rPr lang="en-US" sz="1600" i="1">
                <a:latin typeface="Times"/>
                <a:cs typeface="Times"/>
              </a:rPr>
              <a:t> = premium to charge customers</a:t>
            </a:r>
            <a:r>
              <a:rPr lang="en-US" sz="160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2746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D36683F-E5C7-4231-B807-25A913DEF2FC}"/>
              </a:ext>
            </a:extLst>
          </p:cNvPr>
          <p:cNvSpPr txBox="1">
            <a:spLocks/>
          </p:cNvSpPr>
          <p:nvPr/>
        </p:nvSpPr>
        <p:spPr>
          <a:xfrm>
            <a:off x="965327" y="648367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>
                <a:latin typeface="Georgia"/>
              </a:rPr>
              <a:t>Age 20 -</a:t>
            </a:r>
            <a:r>
              <a:rPr lang="en-US" b="1">
                <a:solidFill>
                  <a:srgbClr val="EBEBEB"/>
                </a:solidFill>
                <a:latin typeface="Georgia"/>
              </a:rPr>
              <a:t> 30 </a:t>
            </a:r>
            <a:endParaRPr lang="en-US" b="1">
              <a:solidFill>
                <a:schemeClr val="tx1"/>
              </a:solidFill>
              <a:latin typeface="Georgia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D5DEABD-EBB9-4F03-A570-3513C36D1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548035"/>
              </p:ext>
            </p:extLst>
          </p:nvPr>
        </p:nvGraphicFramePr>
        <p:xfrm>
          <a:off x="1923142" y="1551214"/>
          <a:ext cx="8168639" cy="11125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57928">
                  <a:extLst>
                    <a:ext uri="{9D8B030D-6E8A-4147-A177-3AD203B41FA5}">
                      <a16:colId xmlns:a16="http://schemas.microsoft.com/office/drawing/2014/main" val="1304844416"/>
                    </a:ext>
                  </a:extLst>
                </a:gridCol>
                <a:gridCol w="5510711">
                  <a:extLst>
                    <a:ext uri="{9D8B030D-6E8A-4147-A177-3AD203B41FA5}">
                      <a16:colId xmlns:a16="http://schemas.microsoft.com/office/drawing/2014/main" val="3122643516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/>
                        <a:t>Models 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/>
                        <a:t>Cost 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53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B 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311.10 HKD + </a:t>
                      </a:r>
                      <a:r>
                        <a:rPr lang="en-US" sz="1800" u="none" strike="noStrike" noProof="0"/>
                        <a:t>miscellaneous</a:t>
                      </a:r>
                      <a:endParaRPr lang="en-US" err="1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04017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/>
                        <a:t>P 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 * 311.10 HKD + </a:t>
                      </a:r>
                      <a:r>
                        <a:rPr lang="en-US" sz="1800" u="none" strike="noStrike" noProof="0"/>
                        <a:t>miscellaneous</a:t>
                      </a:r>
                      <a:r>
                        <a:rPr lang="en-US"/>
                        <a:t> 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71184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737C528B-4444-47D0-AC5F-EDF035F32867}"/>
              </a:ext>
            </a:extLst>
          </p:cNvPr>
          <p:cNvSpPr/>
          <p:nvPr/>
        </p:nvSpPr>
        <p:spPr>
          <a:xfrm>
            <a:off x="2109030" y="5719215"/>
            <a:ext cx="7491676" cy="92568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997EA5-AFCF-49CE-8823-B2B8A1B01396}"/>
              </a:ext>
            </a:extLst>
          </p:cNvPr>
          <p:cNvSpPr/>
          <p:nvPr/>
        </p:nvSpPr>
        <p:spPr>
          <a:xfrm>
            <a:off x="2197044" y="5787133"/>
            <a:ext cx="1803398" cy="8050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1</a:t>
            </a:r>
          </a:p>
          <a:p>
            <a:pPr algn="ctr"/>
            <a:r>
              <a:rPr lang="en-US">
                <a:solidFill>
                  <a:srgbClr val="000000"/>
                </a:solidFill>
              </a:rPr>
              <a:t>Basic Plan 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9D6782-0CD9-4681-91D9-8992EC362212}"/>
              </a:ext>
            </a:extLst>
          </p:cNvPr>
          <p:cNvSpPr/>
          <p:nvPr/>
        </p:nvSpPr>
        <p:spPr>
          <a:xfrm>
            <a:off x="4092733" y="5787133"/>
            <a:ext cx="5410885" cy="8050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3 x BASIC PLAN </a:t>
            </a:r>
          </a:p>
          <a:p>
            <a:pPr algn="ctr"/>
            <a:r>
              <a:rPr lang="en-US"/>
              <a:t>Prestige Plan 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0879745-DC4C-467E-B112-E7EA210ABB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476376"/>
              </p:ext>
            </p:extLst>
          </p:nvPr>
        </p:nvGraphicFramePr>
        <p:xfrm>
          <a:off x="599584" y="3106640"/>
          <a:ext cx="10739780" cy="22912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31569">
                  <a:extLst>
                    <a:ext uri="{9D8B030D-6E8A-4147-A177-3AD203B41FA5}">
                      <a16:colId xmlns:a16="http://schemas.microsoft.com/office/drawing/2014/main" val="3249269260"/>
                    </a:ext>
                  </a:extLst>
                </a:gridCol>
                <a:gridCol w="4531894">
                  <a:extLst>
                    <a:ext uri="{9D8B030D-6E8A-4147-A177-3AD203B41FA5}">
                      <a16:colId xmlns:a16="http://schemas.microsoft.com/office/drawing/2014/main" val="858133951"/>
                    </a:ext>
                  </a:extLst>
                </a:gridCol>
                <a:gridCol w="3976317">
                  <a:extLst>
                    <a:ext uri="{9D8B030D-6E8A-4147-A177-3AD203B41FA5}">
                      <a16:colId xmlns:a16="http://schemas.microsoft.com/office/drawing/2014/main" val="4055827650"/>
                    </a:ext>
                  </a:extLst>
                </a:gridCol>
              </a:tblGrid>
              <a:tr h="380999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Accident 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No Accident 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760868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/>
                        <a:t>Probability 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0.6%  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99.4%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427079"/>
                  </a:ext>
                </a:extLst>
              </a:tr>
              <a:tr h="37097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/>
                        <a:t>Gain 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-72000HKD + 0.84 (311.103 HKD)</a:t>
                      </a:r>
                      <a:endParaRPr lang="en-US" sz="1800" b="1" i="1" u="none" strike="noStrike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1.4 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entury Gothic"/>
                        </a:rPr>
                        <a:t>(311.103 HKD)</a:t>
                      </a:r>
                      <a:endParaRPr lang="en-US" sz="1800" b="1" i="1" u="none" strike="noStrike" noProof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583705"/>
                  </a:ext>
                </a:extLst>
              </a:tr>
              <a:tr h="63165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/>
                        <a:t>Probability x Gain 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0.006 (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entury Gothic"/>
                        </a:rPr>
                        <a:t>- 71738.674 HKD</a:t>
                      </a:r>
                      <a:r>
                        <a:rPr lang="en-US"/>
                        <a:t>) 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Times"/>
                      </a:endParaRPr>
                    </a:p>
                    <a:p>
                      <a:pPr lvl="0">
                        <a:buNone/>
                      </a:pPr>
                      <a:r>
                        <a:rPr lang="en-US"/>
                        <a:t>=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FF0000"/>
                          </a:solidFill>
                          <a:latin typeface="Century Gothic"/>
                        </a:rPr>
                        <a:t>- 430.432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entury Gothic"/>
                        </a:rPr>
                        <a:t> HKD</a:t>
                      </a:r>
                      <a:r>
                        <a:rPr lang="en-US"/>
                        <a:t> 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0.994 x 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entury Gothic"/>
                        </a:rPr>
                        <a:t>435.544 HKD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/>
                        <a:t>= </a:t>
                      </a:r>
                      <a:r>
                        <a:rPr lang="en-US" sz="1800" b="0" i="0" u="none" strike="noStrike" noProof="0">
                          <a:solidFill>
                            <a:srgbClr val="0070C0"/>
                          </a:solidFill>
                          <a:latin typeface="Century Gothic"/>
                        </a:rPr>
                        <a:t>432.931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entury Gothic"/>
                        </a:rPr>
                        <a:t>HKD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22050"/>
                  </a:ext>
                </a:extLst>
              </a:tr>
              <a:tr h="37192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/>
                        <a:t>Expected Gain 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- 430.432 </a:t>
                      </a:r>
                      <a:r>
                        <a:rPr lang="en-US"/>
                        <a:t>HKD + </a:t>
                      </a:r>
                      <a:r>
                        <a:rPr lang="en-US">
                          <a:solidFill>
                            <a:srgbClr val="0070C0"/>
                          </a:solidFill>
                        </a:rPr>
                        <a:t>432.932</a:t>
                      </a:r>
                      <a:r>
                        <a:rPr lang="en-US"/>
                        <a:t> HKD = </a:t>
                      </a:r>
                      <a:r>
                        <a:rPr lang="en-US" sz="2800" b="1" u="sng">
                          <a:solidFill>
                            <a:srgbClr val="0070C0"/>
                          </a:solidFill>
                        </a:rPr>
                        <a:t>2.499</a:t>
                      </a:r>
                      <a:r>
                        <a:rPr lang="en-US"/>
                        <a:t> HKD 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176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650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74C551E-1897-4993-B48E-F9D5156673F0}"/>
              </a:ext>
            </a:extLst>
          </p:cNvPr>
          <p:cNvSpPr txBox="1">
            <a:spLocks/>
          </p:cNvSpPr>
          <p:nvPr/>
        </p:nvSpPr>
        <p:spPr>
          <a:xfrm>
            <a:off x="965327" y="648367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>
                <a:latin typeface="Georgia"/>
              </a:rPr>
              <a:t>Age</a:t>
            </a:r>
            <a:r>
              <a:rPr lang="en-US" b="1">
                <a:latin typeface="Georgia"/>
              </a:rPr>
              <a:t> 31 -</a:t>
            </a:r>
            <a:r>
              <a:rPr lang="en-US" b="1">
                <a:solidFill>
                  <a:srgbClr val="EBEBEB"/>
                </a:solidFill>
                <a:latin typeface="Georgia"/>
              </a:rPr>
              <a:t> 50 </a:t>
            </a:r>
            <a:endParaRPr lang="en-US" b="1">
              <a:solidFill>
                <a:schemeClr val="tx1"/>
              </a:solidFill>
              <a:latin typeface="Georgi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6582F2-D387-4E5C-9B74-F7A58FA5F26B}"/>
              </a:ext>
            </a:extLst>
          </p:cNvPr>
          <p:cNvSpPr txBox="1"/>
          <p:nvPr/>
        </p:nvSpPr>
        <p:spPr>
          <a:xfrm>
            <a:off x="-156030" y="1386114"/>
            <a:ext cx="4947556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i="1">
                <a:latin typeface="Times"/>
                <a:cs typeface="Times"/>
              </a:rPr>
              <a:t>x</a:t>
            </a:r>
            <a:r>
              <a:rPr lang="en-US" sz="1600" i="1">
                <a:latin typeface="Times"/>
                <a:cs typeface="Times"/>
              </a:rPr>
              <a:t> = premium to charge customers</a:t>
            </a:r>
            <a:r>
              <a:rPr lang="en-US" sz="1600"/>
              <a:t> 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CDA20B-9BDE-4EF8-83EE-D709D582CB8E}"/>
              </a:ext>
            </a:extLst>
          </p:cNvPr>
          <p:cNvSpPr/>
          <p:nvPr/>
        </p:nvSpPr>
        <p:spPr>
          <a:xfrm>
            <a:off x="1300525" y="6099412"/>
            <a:ext cx="8997533" cy="626668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69448944-91C3-4B04-BFB6-C7927D811C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080240"/>
              </p:ext>
            </p:extLst>
          </p:nvPr>
        </p:nvGraphicFramePr>
        <p:xfrm>
          <a:off x="639689" y="1773140"/>
          <a:ext cx="10739782" cy="33019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31569">
                  <a:extLst>
                    <a:ext uri="{9D8B030D-6E8A-4147-A177-3AD203B41FA5}">
                      <a16:colId xmlns:a16="http://schemas.microsoft.com/office/drawing/2014/main" val="3249269260"/>
                    </a:ext>
                  </a:extLst>
                </a:gridCol>
                <a:gridCol w="3057071">
                  <a:extLst>
                    <a:ext uri="{9D8B030D-6E8A-4147-A177-3AD203B41FA5}">
                      <a16:colId xmlns:a16="http://schemas.microsoft.com/office/drawing/2014/main" val="858133951"/>
                    </a:ext>
                  </a:extLst>
                </a:gridCol>
                <a:gridCol w="1224642">
                  <a:extLst>
                    <a:ext uri="{9D8B030D-6E8A-4147-A177-3AD203B41FA5}">
                      <a16:colId xmlns:a16="http://schemas.microsoft.com/office/drawing/2014/main" val="3322489040"/>
                    </a:ext>
                  </a:extLst>
                </a:gridCol>
                <a:gridCol w="2880876">
                  <a:extLst>
                    <a:ext uri="{9D8B030D-6E8A-4147-A177-3AD203B41FA5}">
                      <a16:colId xmlns:a16="http://schemas.microsoft.com/office/drawing/2014/main" val="4055827650"/>
                    </a:ext>
                  </a:extLst>
                </a:gridCol>
                <a:gridCol w="1345624">
                  <a:extLst>
                    <a:ext uri="{9D8B030D-6E8A-4147-A177-3AD203B41FA5}">
                      <a16:colId xmlns:a16="http://schemas.microsoft.com/office/drawing/2014/main" val="2236334595"/>
                    </a:ext>
                  </a:extLst>
                </a:gridCol>
              </a:tblGrid>
              <a:tr h="380999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Accident 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No Accident 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760868"/>
                  </a:ext>
                </a:extLst>
              </a:tr>
              <a:tr h="380999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Probability 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0.4% 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B: 0.32% 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99.6%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B: 79.68% 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427079"/>
                  </a:ext>
                </a:extLst>
              </a:tr>
              <a:tr h="3719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P: 0.08% 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P: 19.92% 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383272"/>
                  </a:ext>
                </a:extLst>
              </a:tr>
              <a:tr h="380999"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Gain 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B: (-0.32 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entury Gothic"/>
                        </a:rPr>
                        <a:t>× </a:t>
                      </a:r>
                      <a:r>
                        <a:rPr lang="en-US"/>
                        <a:t>100,000HKD) + 0.32 </a:t>
                      </a:r>
                      <a:r>
                        <a:rPr lang="en-US" b="1" i="1">
                          <a:latin typeface="Times New Roman"/>
                        </a:rPr>
                        <a:t>x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u="sng"/>
                        <a:t>79.68 </a:t>
                      </a:r>
                      <a:r>
                        <a:rPr lang="en-US" sz="1800" b="1" i="1" u="sng" strike="noStrike" noProof="0">
                          <a:solidFill>
                            <a:srgbClr val="000000"/>
                          </a:solidFill>
                          <a:latin typeface="Times"/>
                        </a:rPr>
                        <a:t>x </a:t>
                      </a:r>
                      <a:r>
                        <a:rPr lang="en-US" sz="1800" b="0" i="0" u="sng" strike="noStrike" noProof="0">
                          <a:solidFill>
                            <a:srgbClr val="000000"/>
                          </a:solidFill>
                          <a:latin typeface="Century Gothic"/>
                        </a:rPr>
                        <a:t>+19.92 x 3</a:t>
                      </a:r>
                      <a:r>
                        <a:rPr lang="en-US" sz="1800" b="1" i="1" u="sng" strike="noStrike" noProof="0">
                          <a:solidFill>
                            <a:srgbClr val="000000"/>
                          </a:solidFill>
                          <a:latin typeface="Times"/>
                        </a:rPr>
                        <a:t>x</a:t>
                      </a:r>
                      <a:endParaRPr lang="en-US" sz="1800" b="0" i="0" u="sng" strike="noStrike" noProof="0">
                        <a:solidFill>
                          <a:srgbClr val="000000"/>
                        </a:solidFill>
                        <a:latin typeface="Times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1" i="1" u="none" strike="noStrike" noProof="0">
                          <a:solidFill>
                            <a:srgbClr val="000000"/>
                          </a:solidFill>
                          <a:latin typeface="Times"/>
                        </a:rPr>
                        <a:t>               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entury Gothic"/>
                        </a:rPr>
                        <a:t>99.6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= 1.4 </a:t>
                      </a:r>
                      <a:r>
                        <a:rPr lang="en-US" sz="1800" b="1" i="1" u="none" strike="noStrike" noProof="0">
                          <a:solidFill>
                            <a:srgbClr val="000000"/>
                          </a:solidFill>
                          <a:latin typeface="Times"/>
                        </a:rPr>
                        <a:t>x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583705"/>
                  </a:ext>
                </a:extLst>
              </a:tr>
              <a:tr h="3719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P: (-0.08 x 200,000HKD) + 0.08x 3</a:t>
                      </a:r>
                      <a:r>
                        <a:rPr lang="en-US" sz="1800" b="1" i="1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x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903337"/>
                  </a:ext>
                </a:extLst>
              </a:tr>
              <a:tr h="3809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TOTAL : -48000HKD + 0.56 </a:t>
                      </a:r>
                      <a:r>
                        <a:rPr lang="en-US" sz="1800" b="1" i="1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x</a:t>
                      </a:r>
                      <a:endParaRPr lang="en-US" sz="1800" b="0" i="1" u="none" strike="noStrike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164327"/>
                  </a:ext>
                </a:extLst>
              </a:tr>
              <a:tr h="66221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Probability x Gain 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0.004 (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entury Gothic"/>
                        </a:rPr>
                        <a:t>-48000HKD + 0.56 </a:t>
                      </a:r>
                      <a:r>
                        <a:rPr lang="en-US" sz="1800" b="1" i="1" u="none" strike="noStrike" noProof="0">
                          <a:solidFill>
                            <a:srgbClr val="000000"/>
                          </a:solidFill>
                          <a:latin typeface="Times"/>
                        </a:rPr>
                        <a:t>x</a:t>
                      </a:r>
                      <a:r>
                        <a:rPr lang="en-US"/>
                        <a:t>) 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Times"/>
                      </a:endParaRPr>
                    </a:p>
                    <a:p>
                      <a:pPr lvl="0">
                        <a:buNone/>
                      </a:pPr>
                      <a:r>
                        <a:rPr lang="en-US"/>
                        <a:t>= - 192HKD + 0.0024 </a:t>
                      </a:r>
                      <a:r>
                        <a:rPr lang="en-US" b="1" i="1">
                          <a:latin typeface="Times"/>
                        </a:rPr>
                        <a:t>x </a:t>
                      </a:r>
                      <a:r>
                        <a:rPr lang="en-US"/>
                        <a:t> 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0.996 x 1.4 </a:t>
                      </a:r>
                      <a:r>
                        <a:rPr lang="en-US" b="1" i="1">
                          <a:latin typeface="Times"/>
                        </a:rPr>
                        <a:t>x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/>
                        <a:t>= 1.3944 </a:t>
                      </a:r>
                      <a:r>
                        <a:rPr lang="en-US" b="1" i="1">
                          <a:latin typeface="Times"/>
                        </a:rPr>
                        <a:t>x</a:t>
                      </a:r>
                      <a:endParaRPr lang="en-US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22050"/>
                  </a:ext>
                </a:extLst>
              </a:tr>
              <a:tr h="37192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Expected Gain 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-192 HKD + 1.39664 </a:t>
                      </a:r>
                      <a:r>
                        <a:rPr lang="en-US" b="1" i="1">
                          <a:latin typeface="Times"/>
                        </a:rPr>
                        <a:t>x</a:t>
                      </a:r>
                      <a:r>
                        <a:rPr lang="en-US"/>
                        <a:t> = 2.5 HKD 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176966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36552097-08DE-48DD-B770-9832B602EFA5}"/>
              </a:ext>
            </a:extLst>
          </p:cNvPr>
          <p:cNvSpPr/>
          <p:nvPr/>
        </p:nvSpPr>
        <p:spPr>
          <a:xfrm>
            <a:off x="1379470" y="6128746"/>
            <a:ext cx="6901541" cy="5446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0000"/>
                </a:solidFill>
              </a:rPr>
              <a:t>80%</a:t>
            </a:r>
            <a:r>
              <a:rPr lang="en-US">
                <a:solidFill>
                  <a:srgbClr val="000000"/>
                </a:solidFill>
              </a:rPr>
              <a:t> of </a:t>
            </a:r>
          </a:p>
          <a:p>
            <a:pPr algn="ctr"/>
            <a:r>
              <a:rPr lang="en-US">
                <a:solidFill>
                  <a:srgbClr val="000000"/>
                </a:solidFill>
              </a:rPr>
              <a:t>Basic Plan 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71B3F2-548B-432B-8BC1-14E88F2C3D5F}"/>
              </a:ext>
            </a:extLst>
          </p:cNvPr>
          <p:cNvSpPr/>
          <p:nvPr/>
        </p:nvSpPr>
        <p:spPr>
          <a:xfrm>
            <a:off x="8400513" y="6128746"/>
            <a:ext cx="1800457" cy="5446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20%</a:t>
            </a:r>
            <a:r>
              <a:rPr lang="en-US"/>
              <a:t> of </a:t>
            </a:r>
          </a:p>
          <a:p>
            <a:pPr algn="ctr"/>
            <a:r>
              <a:rPr lang="en-US"/>
              <a:t>Prestige Plan 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328D5F-ADDC-4F13-9559-8E5927ED16F4}"/>
              </a:ext>
            </a:extLst>
          </p:cNvPr>
          <p:cNvSpPr txBox="1"/>
          <p:nvPr/>
        </p:nvSpPr>
        <p:spPr>
          <a:xfrm>
            <a:off x="2781965" y="5293144"/>
            <a:ext cx="6689269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i="1" dirty="0">
                <a:latin typeface="Times"/>
                <a:cs typeface="Times"/>
              </a:rPr>
              <a:t>Solving x, we got x = </a:t>
            </a:r>
            <a:r>
              <a:rPr lang="en-US" sz="3200" b="1" i="1" dirty="0">
                <a:latin typeface="Times"/>
                <a:cs typeface="Times"/>
              </a:rPr>
              <a:t>139.262HKD</a:t>
            </a:r>
            <a:r>
              <a:rPr lang="en-US" sz="1600" b="1" i="1" dirty="0">
                <a:latin typeface="Times"/>
                <a:cs typeface="Times"/>
              </a:rPr>
              <a:t> which is the premium</a:t>
            </a:r>
          </a:p>
        </p:txBody>
      </p:sp>
    </p:spTree>
    <p:extLst>
      <p:ext uri="{BB962C8B-B14F-4D97-AF65-F5344CB8AC3E}">
        <p14:creationId xmlns:p14="http://schemas.microsoft.com/office/powerpoint/2010/main" val="1807930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D406C0-E9AE-4D09-A6DB-3C8C392978B4}"/>
              </a:ext>
            </a:extLst>
          </p:cNvPr>
          <p:cNvSpPr txBox="1">
            <a:spLocks/>
          </p:cNvSpPr>
          <p:nvPr/>
        </p:nvSpPr>
        <p:spPr>
          <a:xfrm>
            <a:off x="965327" y="648367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>
                <a:latin typeface="Georgia"/>
              </a:rPr>
              <a:t>Age</a:t>
            </a:r>
            <a:r>
              <a:rPr lang="en-US" b="1">
                <a:latin typeface="Georgia"/>
              </a:rPr>
              <a:t> 31 -</a:t>
            </a:r>
            <a:r>
              <a:rPr lang="en-US" b="1">
                <a:solidFill>
                  <a:srgbClr val="EBEBEB"/>
                </a:solidFill>
                <a:latin typeface="Georgia"/>
              </a:rPr>
              <a:t> 50 </a:t>
            </a:r>
            <a:endParaRPr lang="en-US" b="1">
              <a:solidFill>
                <a:schemeClr val="tx1"/>
              </a:solidFill>
              <a:latin typeface="Georgia"/>
            </a:endParaRPr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993ABF78-4BC2-4C5C-8600-157F8214F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112113"/>
              </p:ext>
            </p:extLst>
          </p:nvPr>
        </p:nvGraphicFramePr>
        <p:xfrm>
          <a:off x="1923142" y="1551214"/>
          <a:ext cx="8168639" cy="11125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57928">
                  <a:extLst>
                    <a:ext uri="{9D8B030D-6E8A-4147-A177-3AD203B41FA5}">
                      <a16:colId xmlns:a16="http://schemas.microsoft.com/office/drawing/2014/main" val="1304844416"/>
                    </a:ext>
                  </a:extLst>
                </a:gridCol>
                <a:gridCol w="5510711">
                  <a:extLst>
                    <a:ext uri="{9D8B030D-6E8A-4147-A177-3AD203B41FA5}">
                      <a16:colId xmlns:a16="http://schemas.microsoft.com/office/drawing/2014/main" val="3122643516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/>
                        <a:t>Models 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/>
                        <a:t>Cost 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53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B 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139.262 HKD + </a:t>
                      </a:r>
                      <a:r>
                        <a:rPr lang="en-US" sz="1800" u="none" strike="noStrike" noProof="0"/>
                        <a:t>miscellaneous</a:t>
                      </a:r>
                      <a:endParaRPr lang="en-US" err="1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04017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/>
                        <a:t>P 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 * 139.262 HKD + </a:t>
                      </a:r>
                      <a:r>
                        <a:rPr lang="en-US" sz="1800" u="none" strike="noStrike" noProof="0"/>
                        <a:t>miscellaneous</a:t>
                      </a:r>
                      <a:r>
                        <a:rPr lang="en-US"/>
                        <a:t> 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71184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4E6FC5E-9ED0-4E2A-B817-947CBE619BB9}"/>
              </a:ext>
            </a:extLst>
          </p:cNvPr>
          <p:cNvSpPr/>
          <p:nvPr/>
        </p:nvSpPr>
        <p:spPr>
          <a:xfrm>
            <a:off x="2109030" y="5719215"/>
            <a:ext cx="7491676" cy="92568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6E90F6-12CE-4EF8-B833-F8B833B1B5E0}"/>
              </a:ext>
            </a:extLst>
          </p:cNvPr>
          <p:cNvSpPr/>
          <p:nvPr/>
        </p:nvSpPr>
        <p:spPr>
          <a:xfrm>
            <a:off x="2197044" y="5787133"/>
            <a:ext cx="1803398" cy="8050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1</a:t>
            </a:r>
          </a:p>
          <a:p>
            <a:pPr algn="ctr"/>
            <a:r>
              <a:rPr lang="en-US">
                <a:solidFill>
                  <a:srgbClr val="000000"/>
                </a:solidFill>
              </a:rPr>
              <a:t>Basic Plan 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902B13-FE6F-445F-8EF2-44D517A8A8C8}"/>
              </a:ext>
            </a:extLst>
          </p:cNvPr>
          <p:cNvSpPr/>
          <p:nvPr/>
        </p:nvSpPr>
        <p:spPr>
          <a:xfrm>
            <a:off x="4092733" y="5787133"/>
            <a:ext cx="5410885" cy="8050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3 x BASIC PLAN </a:t>
            </a:r>
          </a:p>
          <a:p>
            <a:pPr algn="ctr"/>
            <a:r>
              <a:rPr lang="en-US"/>
              <a:t>Prestige Plan 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C5C5820B-34B3-41F7-B718-6EB8B9CE21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5559302"/>
              </p:ext>
            </p:extLst>
          </p:nvPr>
        </p:nvGraphicFramePr>
        <p:xfrm>
          <a:off x="599584" y="3106640"/>
          <a:ext cx="10739780" cy="22912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31569">
                  <a:extLst>
                    <a:ext uri="{9D8B030D-6E8A-4147-A177-3AD203B41FA5}">
                      <a16:colId xmlns:a16="http://schemas.microsoft.com/office/drawing/2014/main" val="3249269260"/>
                    </a:ext>
                  </a:extLst>
                </a:gridCol>
                <a:gridCol w="4531894">
                  <a:extLst>
                    <a:ext uri="{9D8B030D-6E8A-4147-A177-3AD203B41FA5}">
                      <a16:colId xmlns:a16="http://schemas.microsoft.com/office/drawing/2014/main" val="858133951"/>
                    </a:ext>
                  </a:extLst>
                </a:gridCol>
                <a:gridCol w="3976317">
                  <a:extLst>
                    <a:ext uri="{9D8B030D-6E8A-4147-A177-3AD203B41FA5}">
                      <a16:colId xmlns:a16="http://schemas.microsoft.com/office/drawing/2014/main" val="4055827650"/>
                    </a:ext>
                  </a:extLst>
                </a:gridCol>
              </a:tblGrid>
              <a:tr h="380999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Accident 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No Accident 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760868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/>
                        <a:t>Probability 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0.4%  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99.6%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427079"/>
                  </a:ext>
                </a:extLst>
              </a:tr>
              <a:tr h="37097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/>
                        <a:t>Gain 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-48000HKD + 0.56 (139.262HKD)</a:t>
                      </a:r>
                      <a:endParaRPr lang="en-US" sz="1800" b="1" i="1" u="none" strike="noStrike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1.4 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entury Gothic"/>
                        </a:rPr>
                        <a:t>(139.262KD)</a:t>
                      </a:r>
                      <a:endParaRPr lang="en-US" sz="1800" b="1" i="1" u="none" strike="noStrike" noProof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583705"/>
                  </a:ext>
                </a:extLst>
              </a:tr>
              <a:tr h="63165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/>
                        <a:t>Probability x Gain 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0.004 (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entury Gothic"/>
                        </a:rPr>
                        <a:t>- 47922.01 HKD</a:t>
                      </a:r>
                      <a:r>
                        <a:rPr lang="en-US"/>
                        <a:t>) 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Times"/>
                      </a:endParaRPr>
                    </a:p>
                    <a:p>
                      <a:pPr lvl="0">
                        <a:buNone/>
                      </a:pPr>
                      <a:r>
                        <a:rPr lang="en-US"/>
                        <a:t>=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FF0000"/>
                          </a:solidFill>
                          <a:latin typeface="Century Gothic"/>
                        </a:rPr>
                        <a:t>- 191.688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entury Gothic"/>
                        </a:rPr>
                        <a:t> HKD</a:t>
                      </a:r>
                      <a:r>
                        <a:rPr lang="en-US"/>
                        <a:t> 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0.996 x 194.966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entury Gothic"/>
                        </a:rPr>
                        <a:t>HKD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/>
                        <a:t>= 194.186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entury Gothic"/>
                        </a:rPr>
                        <a:t>HKD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22050"/>
                  </a:ext>
                </a:extLst>
              </a:tr>
              <a:tr h="37192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/>
                        <a:t>Expected Gain 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- 191.688 </a:t>
                      </a:r>
                      <a:r>
                        <a:rPr lang="en-US"/>
                        <a:t>HKD + </a:t>
                      </a:r>
                      <a:r>
                        <a:rPr lang="en-US">
                          <a:solidFill>
                            <a:srgbClr val="0070C0"/>
                          </a:solidFill>
                        </a:rPr>
                        <a:t>194.186</a:t>
                      </a:r>
                      <a:r>
                        <a:rPr lang="en-US"/>
                        <a:t> HKD = </a:t>
                      </a:r>
                      <a:r>
                        <a:rPr lang="en-US" sz="2800" b="1" u="sng">
                          <a:solidFill>
                            <a:srgbClr val="0070C0"/>
                          </a:solidFill>
                        </a:rPr>
                        <a:t>2.4979</a:t>
                      </a:r>
                      <a:r>
                        <a:rPr lang="en-US"/>
                        <a:t> HKD 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176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066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32B780B-DB11-4A33-8926-785FC93A39FD}"/>
              </a:ext>
            </a:extLst>
          </p:cNvPr>
          <p:cNvSpPr txBox="1">
            <a:spLocks/>
          </p:cNvSpPr>
          <p:nvPr/>
        </p:nvSpPr>
        <p:spPr>
          <a:xfrm>
            <a:off x="965327" y="648367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>
                <a:latin typeface="Georgia"/>
              </a:rPr>
              <a:t>Age </a:t>
            </a:r>
            <a:r>
              <a:rPr lang="en-US" sz="4800" b="1">
                <a:latin typeface="Georgia"/>
              </a:rPr>
              <a:t>50</a:t>
            </a:r>
            <a:r>
              <a:rPr lang="en-US" b="1">
                <a:latin typeface="Georgia"/>
              </a:rPr>
              <a:t> and above</a:t>
            </a:r>
            <a:r>
              <a:rPr lang="en-US" b="1">
                <a:solidFill>
                  <a:srgbClr val="EBEBEB"/>
                </a:solidFill>
                <a:latin typeface="Georgia"/>
              </a:rPr>
              <a:t> </a:t>
            </a:r>
            <a:endParaRPr lang="en-US" b="1">
              <a:solidFill>
                <a:schemeClr val="tx1"/>
              </a:solidFill>
              <a:latin typeface="Georgia"/>
            </a:endParaRPr>
          </a:p>
        </p:txBody>
      </p: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CC2068CA-792A-4E4D-A9C9-5B90DCFFA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4155092"/>
              </p:ext>
            </p:extLst>
          </p:nvPr>
        </p:nvGraphicFramePr>
        <p:xfrm>
          <a:off x="639689" y="1773140"/>
          <a:ext cx="10739782" cy="33019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31569">
                  <a:extLst>
                    <a:ext uri="{9D8B030D-6E8A-4147-A177-3AD203B41FA5}">
                      <a16:colId xmlns:a16="http://schemas.microsoft.com/office/drawing/2014/main" val="3249269260"/>
                    </a:ext>
                  </a:extLst>
                </a:gridCol>
                <a:gridCol w="3057071">
                  <a:extLst>
                    <a:ext uri="{9D8B030D-6E8A-4147-A177-3AD203B41FA5}">
                      <a16:colId xmlns:a16="http://schemas.microsoft.com/office/drawing/2014/main" val="858133951"/>
                    </a:ext>
                  </a:extLst>
                </a:gridCol>
                <a:gridCol w="1224642">
                  <a:extLst>
                    <a:ext uri="{9D8B030D-6E8A-4147-A177-3AD203B41FA5}">
                      <a16:colId xmlns:a16="http://schemas.microsoft.com/office/drawing/2014/main" val="3322489040"/>
                    </a:ext>
                  </a:extLst>
                </a:gridCol>
                <a:gridCol w="2880876">
                  <a:extLst>
                    <a:ext uri="{9D8B030D-6E8A-4147-A177-3AD203B41FA5}">
                      <a16:colId xmlns:a16="http://schemas.microsoft.com/office/drawing/2014/main" val="4055827650"/>
                    </a:ext>
                  </a:extLst>
                </a:gridCol>
                <a:gridCol w="1345624">
                  <a:extLst>
                    <a:ext uri="{9D8B030D-6E8A-4147-A177-3AD203B41FA5}">
                      <a16:colId xmlns:a16="http://schemas.microsoft.com/office/drawing/2014/main" val="2236334595"/>
                    </a:ext>
                  </a:extLst>
                </a:gridCol>
              </a:tblGrid>
              <a:tr h="380999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Accident 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No Accident 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760868"/>
                  </a:ext>
                </a:extLst>
              </a:tr>
              <a:tr h="380999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Probability 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0.3% 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B: 0.24% 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99.7%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B: 79.76% 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427079"/>
                  </a:ext>
                </a:extLst>
              </a:tr>
              <a:tr h="3719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P: 0.06% 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P: 19.94% 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383272"/>
                  </a:ext>
                </a:extLst>
              </a:tr>
              <a:tr h="380999"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Gain 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B: (-0.24 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entury Gothic"/>
                        </a:rPr>
                        <a:t>× </a:t>
                      </a:r>
                      <a:r>
                        <a:rPr lang="en-US"/>
                        <a:t>100,000HKD) + 0.24 </a:t>
                      </a:r>
                      <a:r>
                        <a:rPr lang="en-US" b="1" i="1">
                          <a:latin typeface="Times New Roman"/>
                        </a:rPr>
                        <a:t>x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u="sng"/>
                        <a:t>79.76 </a:t>
                      </a:r>
                      <a:r>
                        <a:rPr lang="en-US" sz="1800" b="1" i="1" u="sng" strike="noStrike" noProof="0">
                          <a:solidFill>
                            <a:srgbClr val="000000"/>
                          </a:solidFill>
                          <a:latin typeface="Times"/>
                        </a:rPr>
                        <a:t>x </a:t>
                      </a:r>
                      <a:r>
                        <a:rPr lang="en-US" sz="1800" b="0" i="0" u="sng" strike="noStrike" noProof="0">
                          <a:solidFill>
                            <a:srgbClr val="000000"/>
                          </a:solidFill>
                          <a:latin typeface="Century Gothic"/>
                        </a:rPr>
                        <a:t>+19.94 x 3</a:t>
                      </a:r>
                      <a:r>
                        <a:rPr lang="en-US" sz="1800" b="1" i="1" u="sng" strike="noStrike" noProof="0">
                          <a:solidFill>
                            <a:srgbClr val="000000"/>
                          </a:solidFill>
                          <a:latin typeface="Times"/>
                        </a:rPr>
                        <a:t>x</a:t>
                      </a:r>
                      <a:endParaRPr lang="en-US" sz="1800" b="0" i="0" u="sng" strike="noStrike" noProof="0">
                        <a:solidFill>
                          <a:srgbClr val="000000"/>
                        </a:solidFill>
                        <a:latin typeface="Times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1" i="1" u="none" strike="noStrike" noProof="0">
                          <a:solidFill>
                            <a:srgbClr val="000000"/>
                          </a:solidFill>
                          <a:latin typeface="Times"/>
                        </a:rPr>
                        <a:t>               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entury Gothic"/>
                        </a:rPr>
                        <a:t>99.7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= 1.4 </a:t>
                      </a:r>
                      <a:r>
                        <a:rPr lang="en-US" sz="1800" b="1" i="1" u="none" strike="noStrike" noProof="0">
                          <a:solidFill>
                            <a:srgbClr val="000000"/>
                          </a:solidFill>
                          <a:latin typeface="Times"/>
                        </a:rPr>
                        <a:t>x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583705"/>
                  </a:ext>
                </a:extLst>
              </a:tr>
              <a:tr h="3719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P: (-0.06 x 200,000HKD) + 0.06 x 3</a:t>
                      </a:r>
                      <a:r>
                        <a:rPr lang="en-US" sz="1800" b="1" i="1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x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903337"/>
                  </a:ext>
                </a:extLst>
              </a:tr>
              <a:tr h="3809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TOTAL : -36000HKD + 0.42 </a:t>
                      </a:r>
                      <a:r>
                        <a:rPr lang="en-US" sz="1800" b="1" i="1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x</a:t>
                      </a:r>
                      <a:endParaRPr lang="en-US" sz="1800" b="0" i="1" u="none" strike="noStrike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164327"/>
                  </a:ext>
                </a:extLst>
              </a:tr>
              <a:tr h="66221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Probability x Gain 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0.003 (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entury Gothic"/>
                        </a:rPr>
                        <a:t>-36000HKD + 0.84 </a:t>
                      </a:r>
                      <a:r>
                        <a:rPr lang="en-US" sz="1800" b="1" i="1" u="none" strike="noStrike" noProof="0">
                          <a:solidFill>
                            <a:srgbClr val="000000"/>
                          </a:solidFill>
                          <a:latin typeface="Times"/>
                        </a:rPr>
                        <a:t>x</a:t>
                      </a:r>
                      <a:r>
                        <a:rPr lang="en-US"/>
                        <a:t>) 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Times"/>
                      </a:endParaRPr>
                    </a:p>
                    <a:p>
                      <a:pPr lvl="0">
                        <a:buNone/>
                      </a:pPr>
                      <a:r>
                        <a:rPr lang="en-US"/>
                        <a:t>= - 108 HKD + 0.00126 </a:t>
                      </a:r>
                      <a:r>
                        <a:rPr lang="en-US" b="1" i="1">
                          <a:latin typeface="Times"/>
                        </a:rPr>
                        <a:t>x </a:t>
                      </a:r>
                      <a:r>
                        <a:rPr lang="en-US"/>
                        <a:t> 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0.997 x 1.4 </a:t>
                      </a:r>
                      <a:r>
                        <a:rPr lang="en-US" b="1" i="1">
                          <a:latin typeface="Times"/>
                        </a:rPr>
                        <a:t>x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/>
                        <a:t>= 1.3958 </a:t>
                      </a:r>
                      <a:r>
                        <a:rPr lang="en-US" b="1" i="1">
                          <a:latin typeface="Times"/>
                        </a:rPr>
                        <a:t>x</a:t>
                      </a:r>
                      <a:endParaRPr lang="en-US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22050"/>
                  </a:ext>
                </a:extLst>
              </a:tr>
              <a:tr h="37192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Expected Gain 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- 108HKD + 1.39706 </a:t>
                      </a:r>
                      <a:r>
                        <a:rPr lang="en-US" b="1" i="1">
                          <a:latin typeface="Times"/>
                        </a:rPr>
                        <a:t>x</a:t>
                      </a:r>
                      <a:r>
                        <a:rPr lang="en-US"/>
                        <a:t> = 2.5 HKD 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176966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74D7C74-6924-4D96-9265-09806A1D3F85}"/>
              </a:ext>
            </a:extLst>
          </p:cNvPr>
          <p:cNvSpPr txBox="1"/>
          <p:nvPr/>
        </p:nvSpPr>
        <p:spPr>
          <a:xfrm>
            <a:off x="-156030" y="1386114"/>
            <a:ext cx="4947556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i="1">
                <a:latin typeface="Times"/>
                <a:cs typeface="Times"/>
              </a:rPr>
              <a:t>x</a:t>
            </a:r>
            <a:r>
              <a:rPr lang="en-US" sz="1600" i="1">
                <a:latin typeface="Times"/>
                <a:cs typeface="Times"/>
              </a:rPr>
              <a:t> = premium to charge customers</a:t>
            </a:r>
            <a:r>
              <a:rPr lang="en-US" sz="1600"/>
              <a:t> 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1EE48A-2284-43DA-91C5-C80A1F1E7669}"/>
              </a:ext>
            </a:extLst>
          </p:cNvPr>
          <p:cNvSpPr txBox="1"/>
          <p:nvPr/>
        </p:nvSpPr>
        <p:spPr>
          <a:xfrm>
            <a:off x="2801256" y="5235270"/>
            <a:ext cx="6689269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i="1" dirty="0">
                <a:latin typeface="Times"/>
                <a:cs typeface="Times"/>
              </a:rPr>
              <a:t>Solving x, we got x = </a:t>
            </a:r>
            <a:r>
              <a:rPr lang="en-US" sz="3200" b="1" i="1" dirty="0">
                <a:latin typeface="Times"/>
                <a:cs typeface="Times"/>
              </a:rPr>
              <a:t>79.09HKD</a:t>
            </a:r>
            <a:r>
              <a:rPr lang="en-US" sz="1600" b="1" i="1" dirty="0">
                <a:latin typeface="Times"/>
                <a:cs typeface="Times"/>
              </a:rPr>
              <a:t> which is the premium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B264A2-EB8E-4FE4-A52A-E0BD0DDCE5E6}"/>
              </a:ext>
            </a:extLst>
          </p:cNvPr>
          <p:cNvSpPr/>
          <p:nvPr/>
        </p:nvSpPr>
        <p:spPr>
          <a:xfrm>
            <a:off x="1300525" y="6099412"/>
            <a:ext cx="8997533" cy="626668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FEC37C-4840-41CB-BFC8-1AE1AEC9BAF9}"/>
              </a:ext>
            </a:extLst>
          </p:cNvPr>
          <p:cNvSpPr/>
          <p:nvPr/>
        </p:nvSpPr>
        <p:spPr>
          <a:xfrm>
            <a:off x="1379470" y="6128746"/>
            <a:ext cx="6901541" cy="5446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0000"/>
                </a:solidFill>
              </a:rPr>
              <a:t>80%</a:t>
            </a:r>
            <a:r>
              <a:rPr lang="en-US">
                <a:solidFill>
                  <a:srgbClr val="000000"/>
                </a:solidFill>
              </a:rPr>
              <a:t> of </a:t>
            </a:r>
          </a:p>
          <a:p>
            <a:pPr algn="ctr"/>
            <a:r>
              <a:rPr lang="en-US">
                <a:solidFill>
                  <a:srgbClr val="000000"/>
                </a:solidFill>
              </a:rPr>
              <a:t>Basic Plan 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71B7E6-0B83-4915-B7C0-44855383CF75}"/>
              </a:ext>
            </a:extLst>
          </p:cNvPr>
          <p:cNvSpPr/>
          <p:nvPr/>
        </p:nvSpPr>
        <p:spPr>
          <a:xfrm>
            <a:off x="8400513" y="6128746"/>
            <a:ext cx="1800457" cy="5446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20%</a:t>
            </a:r>
            <a:r>
              <a:rPr lang="en-US"/>
              <a:t> of </a:t>
            </a:r>
          </a:p>
          <a:p>
            <a:pPr algn="ctr"/>
            <a:r>
              <a:rPr lang="en-US"/>
              <a:t>Prestige Plan </a:t>
            </a:r>
          </a:p>
        </p:txBody>
      </p:sp>
    </p:spTree>
    <p:extLst>
      <p:ext uri="{BB962C8B-B14F-4D97-AF65-F5344CB8AC3E}">
        <p14:creationId xmlns:p14="http://schemas.microsoft.com/office/powerpoint/2010/main" val="1440222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38484DB-CDEC-48E0-BC02-81EDD7217929}"/>
              </a:ext>
            </a:extLst>
          </p:cNvPr>
          <p:cNvSpPr txBox="1">
            <a:spLocks/>
          </p:cNvSpPr>
          <p:nvPr/>
        </p:nvSpPr>
        <p:spPr>
          <a:xfrm>
            <a:off x="965327" y="648367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>
                <a:latin typeface="Georgia"/>
              </a:rPr>
              <a:t>Age</a:t>
            </a:r>
            <a:r>
              <a:rPr lang="en-US" b="1">
                <a:latin typeface="Georgia"/>
              </a:rPr>
              <a:t> 50</a:t>
            </a:r>
            <a:r>
              <a:rPr lang="en-US" b="1">
                <a:solidFill>
                  <a:srgbClr val="EBEBEB"/>
                </a:solidFill>
                <a:latin typeface="Georgia"/>
              </a:rPr>
              <a:t> and above </a:t>
            </a:r>
            <a:endParaRPr lang="en-US" b="1">
              <a:solidFill>
                <a:schemeClr val="tx1"/>
              </a:solidFill>
              <a:latin typeface="Georgia"/>
            </a:endParaRPr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ECA48A6C-7C8C-49E9-B262-5302A919D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679709"/>
              </p:ext>
            </p:extLst>
          </p:nvPr>
        </p:nvGraphicFramePr>
        <p:xfrm>
          <a:off x="1923142" y="1551214"/>
          <a:ext cx="8168639" cy="11125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57928">
                  <a:extLst>
                    <a:ext uri="{9D8B030D-6E8A-4147-A177-3AD203B41FA5}">
                      <a16:colId xmlns:a16="http://schemas.microsoft.com/office/drawing/2014/main" val="1304844416"/>
                    </a:ext>
                  </a:extLst>
                </a:gridCol>
                <a:gridCol w="5510711">
                  <a:extLst>
                    <a:ext uri="{9D8B030D-6E8A-4147-A177-3AD203B41FA5}">
                      <a16:colId xmlns:a16="http://schemas.microsoft.com/office/drawing/2014/main" val="3122643516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/>
                        <a:t>Models 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/>
                        <a:t>Cost 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53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B 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79.09 HKD + </a:t>
                      </a:r>
                      <a:r>
                        <a:rPr lang="en-US" sz="1800" u="none" strike="noStrike" noProof="0"/>
                        <a:t>miscellaneous</a:t>
                      </a:r>
                      <a:endParaRPr lang="en-US" err="1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04017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/>
                        <a:t>P 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 * 79.09 HKD + </a:t>
                      </a:r>
                      <a:r>
                        <a:rPr lang="en-US" sz="1800" u="none" strike="noStrike" noProof="0"/>
                        <a:t>miscellaneous</a:t>
                      </a:r>
                      <a:r>
                        <a:rPr lang="en-US"/>
                        <a:t> 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71184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6C867DA-1E97-4FDD-BC9B-E9CC956BFB75}"/>
              </a:ext>
            </a:extLst>
          </p:cNvPr>
          <p:cNvSpPr/>
          <p:nvPr/>
        </p:nvSpPr>
        <p:spPr>
          <a:xfrm>
            <a:off x="2109030" y="5719215"/>
            <a:ext cx="7491676" cy="92568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6E1B38-A829-477B-A1D0-BE55DF001AC3}"/>
              </a:ext>
            </a:extLst>
          </p:cNvPr>
          <p:cNvSpPr/>
          <p:nvPr/>
        </p:nvSpPr>
        <p:spPr>
          <a:xfrm>
            <a:off x="2197044" y="5787133"/>
            <a:ext cx="1803398" cy="8050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1</a:t>
            </a:r>
          </a:p>
          <a:p>
            <a:pPr algn="ctr"/>
            <a:r>
              <a:rPr lang="en-US">
                <a:solidFill>
                  <a:srgbClr val="000000"/>
                </a:solidFill>
              </a:rPr>
              <a:t>Basic Plan 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1448F5-B1ED-457C-91DC-A61A0837C725}"/>
              </a:ext>
            </a:extLst>
          </p:cNvPr>
          <p:cNvSpPr/>
          <p:nvPr/>
        </p:nvSpPr>
        <p:spPr>
          <a:xfrm>
            <a:off x="4092733" y="5787133"/>
            <a:ext cx="5410885" cy="8050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3 x BASIC PLAN </a:t>
            </a:r>
          </a:p>
          <a:p>
            <a:pPr algn="ctr"/>
            <a:r>
              <a:rPr lang="en-US"/>
              <a:t>Prestige Plan 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CA6FA803-AC7E-45BB-82EC-73BB702547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5976793"/>
              </p:ext>
            </p:extLst>
          </p:nvPr>
        </p:nvGraphicFramePr>
        <p:xfrm>
          <a:off x="599584" y="3106640"/>
          <a:ext cx="10739780" cy="22912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31569">
                  <a:extLst>
                    <a:ext uri="{9D8B030D-6E8A-4147-A177-3AD203B41FA5}">
                      <a16:colId xmlns:a16="http://schemas.microsoft.com/office/drawing/2014/main" val="3249269260"/>
                    </a:ext>
                  </a:extLst>
                </a:gridCol>
                <a:gridCol w="4531894">
                  <a:extLst>
                    <a:ext uri="{9D8B030D-6E8A-4147-A177-3AD203B41FA5}">
                      <a16:colId xmlns:a16="http://schemas.microsoft.com/office/drawing/2014/main" val="858133951"/>
                    </a:ext>
                  </a:extLst>
                </a:gridCol>
                <a:gridCol w="3976317">
                  <a:extLst>
                    <a:ext uri="{9D8B030D-6E8A-4147-A177-3AD203B41FA5}">
                      <a16:colId xmlns:a16="http://schemas.microsoft.com/office/drawing/2014/main" val="4055827650"/>
                    </a:ext>
                  </a:extLst>
                </a:gridCol>
              </a:tblGrid>
              <a:tr h="380999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Accident 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No Accident 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760868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/>
                        <a:t>Probability 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0.3%  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99.7%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427079"/>
                  </a:ext>
                </a:extLst>
              </a:tr>
              <a:tr h="37097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/>
                        <a:t>Gain 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-36000HKD + 0.42 (79.095 HKD)</a:t>
                      </a:r>
                      <a:endParaRPr lang="en-US" sz="1800" b="1" i="1" u="none" strike="noStrike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1.4 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entury Gothic"/>
                        </a:rPr>
                        <a:t>(79.095HKD)</a:t>
                      </a:r>
                      <a:endParaRPr lang="en-US" sz="1800" b="1" i="1" u="none" strike="noStrike" noProof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583705"/>
                  </a:ext>
                </a:extLst>
              </a:tr>
              <a:tr h="63165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/>
                        <a:t>Probability x Gain 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0.003 (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entury Gothic"/>
                        </a:rPr>
                        <a:t>- 35966.780 HKD</a:t>
                      </a:r>
                      <a:r>
                        <a:rPr lang="en-US"/>
                        <a:t>) 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Times"/>
                      </a:endParaRPr>
                    </a:p>
                    <a:p>
                      <a:pPr lvl="0">
                        <a:buNone/>
                      </a:pPr>
                      <a:r>
                        <a:rPr lang="en-US"/>
                        <a:t>=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FF0000"/>
                          </a:solidFill>
                          <a:latin typeface="Century Gothic"/>
                        </a:rPr>
                        <a:t>- 107.900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entury Gothic"/>
                        </a:rPr>
                        <a:t> HKD</a:t>
                      </a:r>
                      <a:r>
                        <a:rPr lang="en-US"/>
                        <a:t> 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0.997 x 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entury Gothic"/>
                        </a:rPr>
                        <a:t>110.733 HKD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/>
                        <a:t>= </a:t>
                      </a:r>
                      <a:r>
                        <a:rPr lang="en-US" sz="1800" b="0" i="0" u="none" strike="noStrike" noProof="0">
                          <a:solidFill>
                            <a:srgbClr val="0070C0"/>
                          </a:solidFill>
                          <a:latin typeface="Century Gothic"/>
                        </a:rPr>
                        <a:t>110.401 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entury Gothic"/>
                        </a:rPr>
                        <a:t>HKD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22050"/>
                  </a:ext>
                </a:extLst>
              </a:tr>
              <a:tr h="37192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/>
                        <a:t>Expected Gain 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- 107.900 </a:t>
                      </a:r>
                      <a:r>
                        <a:rPr lang="en-US"/>
                        <a:t>HKD + </a:t>
                      </a:r>
                      <a:r>
                        <a:rPr lang="en-US">
                          <a:solidFill>
                            <a:srgbClr val="0070C0"/>
                          </a:solidFill>
                        </a:rPr>
                        <a:t>110.401</a:t>
                      </a:r>
                      <a:r>
                        <a:rPr lang="en-US"/>
                        <a:t> HKD = </a:t>
                      </a:r>
                      <a:r>
                        <a:rPr lang="en-US" sz="2800" b="1" u="sng">
                          <a:solidFill>
                            <a:srgbClr val="0070C0"/>
                          </a:solidFill>
                        </a:rPr>
                        <a:t>2.501</a:t>
                      </a:r>
                      <a:r>
                        <a:rPr lang="en-US"/>
                        <a:t> HKD 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176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090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picture containing table, indoor, sitting, top&#10;&#10;Description generated with very high confidence">
            <a:extLst>
              <a:ext uri="{FF2B5EF4-FFF2-40B4-BE49-F238E27FC236}">
                <a16:creationId xmlns:a16="http://schemas.microsoft.com/office/drawing/2014/main" id="{A7ECB955-059C-46CD-8E94-D8D7C848E4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717" r="7933" b="-1"/>
          <a:stretch/>
        </p:blipFill>
        <p:spPr>
          <a:xfrm>
            <a:off x="7360314" y="10"/>
            <a:ext cx="483168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E6CFB5-F85F-4C2A-86EA-05B21150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107" y="-472530"/>
            <a:ext cx="6711197" cy="3308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700" dirty="0">
                <a:latin typeface="Georgia"/>
              </a:rPr>
              <a:t>Uncovering the mystery</a:t>
            </a: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B6B43542-6337-427B-99DA-FCF638AD9E79}"/>
              </a:ext>
            </a:extLst>
          </p:cNvPr>
          <p:cNvSpPr/>
          <p:nvPr/>
        </p:nvSpPr>
        <p:spPr>
          <a:xfrm>
            <a:off x="598585" y="3292519"/>
            <a:ext cx="5165073" cy="2770117"/>
          </a:xfrm>
          <a:prstGeom prst="cloud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13006-C2A8-449E-A98B-80103E402C7E}"/>
              </a:ext>
            </a:extLst>
          </p:cNvPr>
          <p:cNvSpPr txBox="1"/>
          <p:nvPr/>
        </p:nvSpPr>
        <p:spPr>
          <a:xfrm>
            <a:off x="932760" y="3985351"/>
            <a:ext cx="4735417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How insurance company make a lot of money with low expected gain?</a:t>
            </a:r>
          </a:p>
        </p:txBody>
      </p:sp>
    </p:spTree>
    <p:extLst>
      <p:ext uri="{BB962C8B-B14F-4D97-AF65-F5344CB8AC3E}">
        <p14:creationId xmlns:p14="http://schemas.microsoft.com/office/powerpoint/2010/main" val="2566277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FFF3-91E7-4E43-9C04-908BDC51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Georgia"/>
              </a:rPr>
              <a:t>The Profits </a:t>
            </a:r>
            <a:r>
              <a:rPr lang="en-US" sz="4800" b="1">
                <a:latin typeface="Georgia"/>
              </a:rPr>
              <a:t>of</a:t>
            </a:r>
            <a:r>
              <a:rPr lang="en-US" b="1">
                <a:latin typeface="Georgia"/>
              </a:rPr>
              <a:t> the firm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278769-40A7-4766-83FD-F04B3DADA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962" y="1860123"/>
            <a:ext cx="10920396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800" dirty="0"/>
              <a:t>Main source of income is through two streams</a:t>
            </a:r>
            <a:endParaRPr lang="en-US" dirty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800" dirty="0"/>
              <a:t>Underwriting</a:t>
            </a:r>
            <a:r>
              <a:rPr lang="en-US" sz="2800"/>
              <a:t> 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2800" dirty="0"/>
              <a:t>Return of investments </a:t>
            </a:r>
          </a:p>
          <a:p>
            <a:pPr marL="0" indent="0">
              <a:buNone/>
            </a:pPr>
            <a:r>
              <a:rPr lang="en-US" sz="2800" dirty="0"/>
              <a:t>     </a:t>
            </a:r>
            <a:endParaRPr lang="en-US" dirty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800" dirty="0"/>
              <a:t>    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51D161-FBB2-4495-91D6-5251DE460F12}"/>
              </a:ext>
            </a:extLst>
          </p:cNvPr>
          <p:cNvSpPr txBox="1"/>
          <p:nvPr/>
        </p:nvSpPr>
        <p:spPr>
          <a:xfrm>
            <a:off x="583893" y="3204987"/>
            <a:ext cx="8765753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The profit </a:t>
            </a:r>
            <a:r>
              <a:rPr lang="en-US" sz="2800" dirty="0">
                <a:solidFill>
                  <a:srgbClr val="E6B729"/>
                </a:solidFill>
              </a:rPr>
              <a:t>generated from the premium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A80FEF-6258-4D2B-A557-5A76A3BCB295}"/>
              </a:ext>
            </a:extLst>
          </p:cNvPr>
          <p:cNvSpPr txBox="1"/>
          <p:nvPr/>
        </p:nvSpPr>
        <p:spPr>
          <a:xfrm>
            <a:off x="1557051" y="4325037"/>
            <a:ext cx="9904163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The profit </a:t>
            </a:r>
            <a:r>
              <a:rPr lang="en-US" sz="2800" dirty="0">
                <a:solidFill>
                  <a:srgbClr val="E6B729"/>
                </a:solidFill>
              </a:rPr>
              <a:t>generated from investment</a:t>
            </a:r>
            <a:endParaRPr lang="en-US">
              <a:solidFill>
                <a:srgbClr val="E6B729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D549CE-18CF-4445-96BF-4F4F4A08367D}"/>
              </a:ext>
            </a:extLst>
          </p:cNvPr>
          <p:cNvSpPr txBox="1"/>
          <p:nvPr/>
        </p:nvSpPr>
        <p:spPr>
          <a:xfrm>
            <a:off x="1557050" y="4848338"/>
            <a:ext cx="9904163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>
                <a:solidFill>
                  <a:srgbClr val="E6B729"/>
                </a:solidFill>
              </a:rPr>
              <a:t>expected return </a:t>
            </a:r>
            <a:r>
              <a:rPr lang="en-US" sz="2800" dirty="0">
                <a:solidFill>
                  <a:srgbClr val="FFFFFF"/>
                </a:solidFill>
              </a:rPr>
              <a:t>on investment(</a:t>
            </a:r>
            <a:r>
              <a:rPr lang="en-US" sz="2800" dirty="0">
                <a:solidFill>
                  <a:srgbClr val="E6B729"/>
                </a:solidFill>
              </a:rPr>
              <a:t>ROI</a:t>
            </a:r>
            <a:r>
              <a:rPr lang="en-US" sz="2800" dirty="0">
                <a:solidFill>
                  <a:srgbClr val="FFFFFF"/>
                </a:solidFill>
              </a:rPr>
              <a:t>)</a:t>
            </a:r>
            <a:r>
              <a:rPr lang="en-US" sz="2800" dirty="0">
                <a:solidFill>
                  <a:srgbClr val="E6B729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is</a:t>
            </a:r>
            <a:r>
              <a:rPr lang="en-US" sz="2800" dirty="0">
                <a:solidFill>
                  <a:srgbClr val="E6B729"/>
                </a:solidFill>
              </a:rPr>
              <a:t> 8%</a:t>
            </a:r>
          </a:p>
        </p:txBody>
      </p:sp>
    </p:spTree>
    <p:extLst>
      <p:ext uri="{BB962C8B-B14F-4D97-AF65-F5344CB8AC3E}">
        <p14:creationId xmlns:p14="http://schemas.microsoft.com/office/powerpoint/2010/main" val="3574501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FFF3-91E7-4E43-9C04-908BDC51B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5407" y="425176"/>
            <a:ext cx="9404723" cy="1400530"/>
          </a:xfrm>
        </p:spPr>
        <p:txBody>
          <a:bodyPr/>
          <a:lstStyle/>
          <a:p>
            <a:pPr algn="ctr"/>
            <a:r>
              <a:rPr lang="en-US" sz="4800" b="1">
                <a:latin typeface="Georgia"/>
              </a:rPr>
              <a:t>Profits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E3E41-D0C3-4984-B41E-8FEBA7D14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847" y="1445805"/>
            <a:ext cx="8511444" cy="434911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Solely based on the cost of the insurance dependent on age, we are able to cover the loss or pay. For every quote, we are </a:t>
            </a:r>
            <a:r>
              <a:rPr lang="en-US" dirty="0">
                <a:solidFill>
                  <a:srgbClr val="E6B729"/>
                </a:solidFill>
              </a:rPr>
              <a:t>expected to earn </a:t>
            </a:r>
            <a:r>
              <a:rPr lang="en-US" sz="2800" b="1" dirty="0">
                <a:solidFill>
                  <a:srgbClr val="E6B729"/>
                </a:solidFill>
              </a:rPr>
              <a:t>2.5 HKD(Expected Gain)</a:t>
            </a:r>
            <a:r>
              <a:rPr lang="en-US" dirty="0"/>
              <a:t>.</a:t>
            </a:r>
          </a:p>
          <a:p>
            <a:r>
              <a:rPr lang="en-US" dirty="0"/>
              <a:t>The multiplier applied based on driving experience, price of car, and plan selected, will be the </a:t>
            </a:r>
            <a:r>
              <a:rPr lang="en-US" sz="2800" b="1" dirty="0">
                <a:solidFill>
                  <a:srgbClr val="E6B729"/>
                </a:solidFill>
              </a:rPr>
              <a:t>extra income</a:t>
            </a:r>
            <a:r>
              <a:rPr lang="en-US" dirty="0"/>
              <a:t> for our company.</a:t>
            </a:r>
          </a:p>
          <a:p>
            <a:r>
              <a:rPr lang="en-US" dirty="0"/>
              <a:t>Next, the money that we obtain will undergo investment and expected to undergo growth by 8%.</a:t>
            </a:r>
          </a:p>
          <a:p>
            <a:r>
              <a:rPr lang="en-US" dirty="0"/>
              <a:t>We shall also deduct our operation cost around 20% from the total profit. </a:t>
            </a:r>
          </a:p>
          <a:p>
            <a:r>
              <a:rPr lang="en-US" dirty="0"/>
              <a:t>Consider that 100K car have quoted, by earning 2.5 HKD per car and an average multiplier ~2x we will have 500K HKD. The investment will gain us 40K HKD more. After deducting 20% of the operation cost, we left 432K HKD as our profit.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8A172E-0B59-4B2E-B343-15F84C4A5DD5}"/>
              </a:ext>
            </a:extLst>
          </p:cNvPr>
          <p:cNvSpPr/>
          <p:nvPr/>
        </p:nvSpPr>
        <p:spPr>
          <a:xfrm>
            <a:off x="8553039" y="2069"/>
            <a:ext cx="3642121" cy="6856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Bef>
                <a:spcPts val="1000"/>
              </a:spcBef>
              <a:buChar char="•"/>
            </a:pPr>
            <a:r>
              <a:rPr lang="en-US" dirty="0"/>
              <a:t>100K x 2.5 HKD x 2 = 500K HKD (REVENUE) </a:t>
            </a:r>
          </a:p>
          <a:p>
            <a:pPr marL="342900" indent="-342900">
              <a:spcBef>
                <a:spcPts val="1000"/>
              </a:spcBef>
              <a:buChar char="•"/>
            </a:pPr>
            <a:r>
              <a:rPr lang="en-US" dirty="0"/>
              <a:t>500K HKD + 40K HKD(investment)  </a:t>
            </a:r>
          </a:p>
          <a:p>
            <a:pPr marL="342900" indent="-342900">
              <a:spcBef>
                <a:spcPts val="1000"/>
              </a:spcBef>
              <a:buChar char="•"/>
            </a:pPr>
            <a:r>
              <a:rPr lang="en-US" dirty="0"/>
              <a:t>GROSS PROFIT = 540K HKD – 20% = 432K HKD </a:t>
            </a:r>
          </a:p>
        </p:txBody>
      </p:sp>
    </p:spTree>
    <p:extLst>
      <p:ext uri="{BB962C8B-B14F-4D97-AF65-F5344CB8AC3E}">
        <p14:creationId xmlns:p14="http://schemas.microsoft.com/office/powerpoint/2010/main" val="421120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8810A7-E114-447A-A7D6-69B27CFB565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08F427C-1EC9-4280-9367-F2B3AA063E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C73498D-BF34-4D03-9E9E-BFA63BD17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998115" y="634091"/>
            <a:ext cx="5562139" cy="5562139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D6FFF3-91E7-4E43-9C04-908BDC51B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4206" y="1543594"/>
            <a:ext cx="420962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>
                <a:solidFill>
                  <a:srgbClr val="EBEBEB"/>
                </a:solidFill>
                <a:latin typeface="Georgia"/>
              </a:rPr>
              <a:t>Experience Our Website</a:t>
            </a:r>
            <a:endParaRPr lang="en-US" sz="5400" b="1" i="0" kern="1200">
              <a:solidFill>
                <a:srgbClr val="EBEBEB"/>
              </a:solidFill>
              <a:latin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159022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F3B95-0DBC-4A96-BAFA-960C105CF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64" y="562886"/>
            <a:ext cx="9404723" cy="1400530"/>
          </a:xfrm>
        </p:spPr>
        <p:txBody>
          <a:bodyPr/>
          <a:lstStyle/>
          <a:p>
            <a:pPr algn="ctr"/>
            <a:r>
              <a:rPr lang="en-US">
                <a:latin typeface="Georgia"/>
              </a:rPr>
              <a:t>       </a:t>
            </a:r>
            <a:r>
              <a:rPr lang="en-US" b="1">
                <a:latin typeface="Georgia"/>
              </a:rPr>
              <a:t>     </a:t>
            </a:r>
            <a:r>
              <a:rPr lang="en-US" sz="4800" b="1">
                <a:latin typeface="Georgia"/>
              </a:rPr>
              <a:t>About</a:t>
            </a:r>
            <a:r>
              <a:rPr lang="en-US" b="1">
                <a:latin typeface="Georgia"/>
              </a:rPr>
              <a:t> Pebble Insurance 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E60C41-0897-4C6C-98A6-33891699B650}"/>
              </a:ext>
            </a:extLst>
          </p:cNvPr>
          <p:cNvSpPr txBox="1"/>
          <p:nvPr/>
        </p:nvSpPr>
        <p:spPr>
          <a:xfrm>
            <a:off x="357360" y="2082331"/>
            <a:ext cx="8616542" cy="267765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C000"/>
                </a:solidFill>
              </a:rPr>
              <a:t>Pebble</a:t>
            </a:r>
            <a:r>
              <a:rPr lang="en-US" sz="2800"/>
              <a:t> </a:t>
            </a:r>
            <a:endParaRPr lang="en-US"/>
          </a:p>
          <a:p>
            <a:r>
              <a:rPr lang="en-US" sz="2800"/>
              <a:t>(A fiction insurance company created for GE2326 group project only) is a leading </a:t>
            </a:r>
            <a:r>
              <a:rPr lang="en-US" sz="2800">
                <a:solidFill>
                  <a:srgbClr val="E6B729"/>
                </a:solidFill>
              </a:rPr>
              <a:t>insurance company</a:t>
            </a:r>
            <a:r>
              <a:rPr lang="en-US" sz="2800"/>
              <a:t> in Hong Kong that provides insurances in different areas like health, automobiles and housing.</a:t>
            </a:r>
            <a:r>
              <a:rPr lang="en-US" sz="2400"/>
              <a:t> 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6BF273C-3459-4D09-AA23-FC16C44AA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436" y="2153969"/>
            <a:ext cx="27432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61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FFF3-91E7-4E43-9C04-908BDC51B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285" y="2812164"/>
            <a:ext cx="9404723" cy="1400530"/>
          </a:xfrm>
        </p:spPr>
        <p:txBody>
          <a:bodyPr/>
          <a:lstStyle/>
          <a:p>
            <a:pPr algn="ctr"/>
            <a:r>
              <a:rPr lang="en-US" sz="8000" b="1">
                <a:latin typeface="Georgia"/>
              </a:rPr>
              <a:t>Thank You</a:t>
            </a:r>
            <a:endParaRPr lang="en-US" b="1">
              <a:latin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41208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FFF3-91E7-4E43-9C04-908BDC51B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219" y="415995"/>
            <a:ext cx="9404723" cy="1400530"/>
          </a:xfrm>
        </p:spPr>
        <p:txBody>
          <a:bodyPr/>
          <a:lstStyle/>
          <a:p>
            <a:pPr algn="ctr"/>
            <a:r>
              <a:rPr lang="en-US" sz="4800" b="1">
                <a:latin typeface="Georgia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E3E41-D0C3-4984-B41E-8FEBA7D14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878" y="1731593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Accident Trend Since 1953, Transport Department of Hong Kong.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     Retrieved from</a:t>
            </a:r>
          </a:p>
          <a:p>
            <a:pPr marL="0" indent="0" algn="just">
              <a:buNone/>
            </a:pPr>
            <a:endParaRPr lang="en-US" dirty="0">
              <a:solidFill>
                <a:srgbClr val="B01513"/>
              </a:solidFill>
            </a:endParaRPr>
          </a:p>
          <a:p>
            <a:pPr marL="0" indent="0" algn="just">
              <a:buNone/>
            </a:pPr>
            <a:endParaRPr lang="en-US" dirty="0">
              <a:solidFill>
                <a:srgbClr val="B01513"/>
              </a:solidFill>
            </a:endParaRPr>
          </a:p>
          <a:p>
            <a:r>
              <a:rPr lang="en-US" dirty="0"/>
              <a:t>D. (May, 1995.). An Analysis of Crash Likelihood: Age versus Driving Experience. Retrieved from </a:t>
            </a:r>
            <a:r>
              <a:rPr lang="en-US" dirty="0">
                <a:hlinkClick r:id="rId2"/>
              </a:rPr>
              <a:t>https://deepblue.lib.umich.edu/bitstream/handle/2027.42/1115/88736.0001.001.pdf</a:t>
            </a:r>
            <a:endParaRPr lang="en-US" dirty="0"/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C62C23-5202-4551-90BF-DB59473C8304}"/>
              </a:ext>
            </a:extLst>
          </p:cNvPr>
          <p:cNvSpPr txBox="1"/>
          <p:nvPr/>
        </p:nvSpPr>
        <p:spPr>
          <a:xfrm>
            <a:off x="2032818" y="2635044"/>
            <a:ext cx="8372168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u="sng" dirty="0">
                <a:hlinkClick r:id="rId3"/>
              </a:rPr>
              <a:t>http://www.td.gov.hk/en/road_safety/road_traffic_accident_statistics/index.html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72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A picture containing person, table, indoor, wall&#10;&#10;Description generated with very high confidence">
            <a:extLst>
              <a:ext uri="{FF2B5EF4-FFF2-40B4-BE49-F238E27FC236}">
                <a16:creationId xmlns:a16="http://schemas.microsoft.com/office/drawing/2014/main" id="{F5A07474-18EA-498F-A084-9B059DBA9D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73" r="28932"/>
          <a:stretch/>
        </p:blipFill>
        <p:spPr>
          <a:xfrm>
            <a:off x="6961359" y="10"/>
            <a:ext cx="5233451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CE8AE1-CC5E-4F4B-9F8E-F5F1131641A2}"/>
              </a:ext>
            </a:extLst>
          </p:cNvPr>
          <p:cNvSpPr txBox="1"/>
          <p:nvPr/>
        </p:nvSpPr>
        <p:spPr>
          <a:xfrm>
            <a:off x="762000" y="1532626"/>
            <a:ext cx="979098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C98FA-3A3F-4BBA-A402-06569E3A9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369" y="896460"/>
            <a:ext cx="5514550" cy="1641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>
                <a:latin typeface="Georgia"/>
              </a:rPr>
              <a:t>Introduction</a:t>
            </a:r>
            <a:r>
              <a:rPr lang="en-US" b="1">
                <a:latin typeface="Georgia"/>
              </a:rPr>
              <a:t> </a:t>
            </a:r>
            <a:endParaRPr lang="en-US" b="1">
              <a:solidFill>
                <a:schemeClr val="tx1"/>
              </a:solidFill>
              <a:latin typeface="Georgia"/>
              <a:ea typeface="+mj-lt"/>
              <a:cs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BB0AEE-BD87-4CC4-B8F7-98F5E52B64A2}"/>
              </a:ext>
            </a:extLst>
          </p:cNvPr>
          <p:cNvSpPr txBox="1"/>
          <p:nvPr/>
        </p:nvSpPr>
        <p:spPr>
          <a:xfrm>
            <a:off x="680357" y="2230582"/>
            <a:ext cx="6147901" cy="5047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>
                <a:latin typeface="+mj-lt"/>
                <a:ea typeface="+mj-ea"/>
                <a:cs typeface="+mj-cs"/>
              </a:rPr>
              <a:t>Why car insurance?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447FCD-A288-4B78-8F37-1A90CF0B8525}"/>
              </a:ext>
            </a:extLst>
          </p:cNvPr>
          <p:cNvSpPr txBox="1"/>
          <p:nvPr/>
        </p:nvSpPr>
        <p:spPr>
          <a:xfrm>
            <a:off x="953983" y="2829295"/>
            <a:ext cx="5494316" cy="132343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Third party liability </a:t>
            </a:r>
            <a:r>
              <a:rPr lang="en-US" sz="2000">
                <a:solidFill>
                  <a:srgbClr val="E6B729"/>
                </a:solidFill>
              </a:rPr>
              <a:t>insurance for car is necessary in Hong Kong</a:t>
            </a:r>
            <a:r>
              <a:rPr lang="en-US" sz="2000"/>
              <a:t> as per the Hong Kong </a:t>
            </a:r>
            <a:r>
              <a:rPr lang="en-US" sz="2000">
                <a:solidFill>
                  <a:srgbClr val="E6B729"/>
                </a:solidFill>
              </a:rPr>
              <a:t>government law</a:t>
            </a:r>
            <a:r>
              <a:rPr lang="en-US" sz="2000"/>
              <a:t> and it is a serious offence to drive the car if not insured</a:t>
            </a:r>
          </a:p>
        </p:txBody>
      </p:sp>
    </p:spTree>
    <p:extLst>
      <p:ext uri="{BB962C8B-B14F-4D97-AF65-F5344CB8AC3E}">
        <p14:creationId xmlns:p14="http://schemas.microsoft.com/office/powerpoint/2010/main" val="2170586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FFF3-91E7-4E43-9C04-908BDC51B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509" y="498622"/>
            <a:ext cx="9404723" cy="1400530"/>
          </a:xfrm>
        </p:spPr>
        <p:txBody>
          <a:bodyPr/>
          <a:lstStyle/>
          <a:p>
            <a:r>
              <a:rPr lang="en-US" b="1">
                <a:latin typeface="Georgia"/>
              </a:rPr>
              <a:t>             </a:t>
            </a:r>
            <a:r>
              <a:rPr lang="en-US" sz="4800" b="1">
                <a:latin typeface="Georgia"/>
              </a:rPr>
              <a:t>What</a:t>
            </a:r>
            <a:r>
              <a:rPr lang="en-US" b="1">
                <a:latin typeface="Georgia"/>
              </a:rPr>
              <a:t> do we offer?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E0010D-3DD6-4381-AF80-BD070414E6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114634"/>
              </p:ext>
            </p:extLst>
          </p:nvPr>
        </p:nvGraphicFramePr>
        <p:xfrm>
          <a:off x="1375558" y="1870363"/>
          <a:ext cx="10039124" cy="418600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5019562">
                  <a:extLst>
                    <a:ext uri="{9D8B030D-6E8A-4147-A177-3AD203B41FA5}">
                      <a16:colId xmlns:a16="http://schemas.microsoft.com/office/drawing/2014/main" val="2926750783"/>
                    </a:ext>
                  </a:extLst>
                </a:gridCol>
                <a:gridCol w="5019562">
                  <a:extLst>
                    <a:ext uri="{9D8B030D-6E8A-4147-A177-3AD203B41FA5}">
                      <a16:colId xmlns:a16="http://schemas.microsoft.com/office/drawing/2014/main" val="3693827464"/>
                    </a:ext>
                  </a:extLst>
                </a:gridCol>
              </a:tblGrid>
              <a:tr h="141277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/>
                        <a:t>BASIC PLAN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/>
                        <a:t>PRESTIGE PLAN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825700"/>
                  </a:ext>
                </a:extLst>
              </a:tr>
              <a:tr h="277322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/>
                        <a:t>- The Basic plan covers may cover damage costs to the third party.</a:t>
                      </a:r>
                      <a:endParaRPr lang="en-US"/>
                    </a:p>
                    <a:p>
                      <a:pPr lvl="0" algn="l">
                        <a:buNone/>
                      </a:pPr>
                      <a:endParaRPr lang="en-US" sz="1800" u="none" strike="noStrike" noProof="0"/>
                    </a:p>
                    <a:p>
                      <a:pPr lvl="0" algn="l">
                        <a:buNone/>
                      </a:pPr>
                      <a:r>
                        <a:rPr lang="en-US" sz="1800" u="none" strike="noStrike" noProof="0"/>
                        <a:t>- In rare cases, the plan may cover</a:t>
                      </a:r>
                      <a:endParaRPr lang="en-US"/>
                    </a:p>
                    <a:p>
                      <a:pPr lvl="0" algn="l">
                        <a:buNone/>
                      </a:pPr>
                      <a:r>
                        <a:rPr lang="en-US" sz="1800" u="none" strike="noStrike" noProof="0"/>
                        <a:t>your car damages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/>
                        <a:t>- Prestige plan covers </a:t>
                      </a:r>
                      <a:r>
                        <a:rPr lang="en-US" sz="1800" b="1" u="none" strike="noStrike" noProof="0"/>
                        <a:t>accidental damages</a:t>
                      </a:r>
                      <a:r>
                        <a:rPr lang="en-US" sz="1800" u="none" strike="noStrike" noProof="0"/>
                        <a:t> and </a:t>
                      </a:r>
                      <a:r>
                        <a:rPr lang="en-US" sz="1800" b="1" u="none" strike="noStrike" noProof="0"/>
                        <a:t>theft </a:t>
                      </a:r>
                      <a:r>
                        <a:rPr lang="en-US" sz="1800" u="none" strike="noStrike" noProof="0"/>
                        <a:t>in addition to basic plan. </a:t>
                      </a:r>
                      <a:endParaRPr lang="en-US"/>
                    </a:p>
                    <a:p>
                      <a:pPr lvl="0" algn="l">
                        <a:buNone/>
                      </a:pPr>
                      <a:endParaRPr lang="en-US" sz="1800" u="none" strike="noStrike" noProof="0"/>
                    </a:p>
                    <a:p>
                      <a:pPr lvl="0" algn="l">
                        <a:buNone/>
                      </a:pPr>
                      <a:r>
                        <a:rPr lang="en-US" sz="1800" u="none" strike="noStrike" noProof="0"/>
                        <a:t>- It may also help pay for damages caused to your car as well as many </a:t>
                      </a:r>
                      <a:r>
                        <a:rPr lang="en-US" sz="1800" b="1" u="none" strike="noStrike" noProof="0"/>
                        <a:t>value added services</a:t>
                      </a:r>
                      <a:r>
                        <a:rPr lang="en-US" sz="1800" u="none" strike="noStrike" noProof="0"/>
                        <a:t> :</a:t>
                      </a:r>
                      <a:endParaRPr lang="en-US"/>
                    </a:p>
                    <a:p>
                      <a:pPr lvl="0" algn="l">
                        <a:buNone/>
                      </a:pPr>
                      <a:r>
                        <a:rPr lang="en-US" sz="1800" u="none" strike="noStrike" noProof="0"/>
                        <a:t>  - towing service</a:t>
                      </a:r>
                      <a:endParaRPr lang="en-US"/>
                    </a:p>
                    <a:p>
                      <a:pPr lvl="0" algn="l">
                        <a:buNone/>
                      </a:pPr>
                      <a:r>
                        <a:rPr lang="en-US" sz="1800" u="none" strike="noStrike" noProof="0"/>
                        <a:t>  - loss of keys</a:t>
                      </a:r>
                      <a:endParaRPr lang="en-US"/>
                    </a:p>
                    <a:p>
                      <a:pPr lvl="0" algn="l">
                        <a:buNone/>
                      </a:pPr>
                      <a:r>
                        <a:rPr lang="en-US" sz="1800" u="none" strike="noStrike" noProof="0"/>
                        <a:t>  - roadside assistance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723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439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FFF3-91E7-4E43-9C04-908BDC51B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111" y="480260"/>
            <a:ext cx="9404723" cy="1400530"/>
          </a:xfrm>
        </p:spPr>
        <p:txBody>
          <a:bodyPr/>
          <a:lstStyle/>
          <a:p>
            <a:pPr algn="ctr"/>
            <a:r>
              <a:rPr lang="en-US" sz="4800" b="1">
                <a:latin typeface="Georgia"/>
              </a:rPr>
              <a:t>Areas</a:t>
            </a:r>
            <a:r>
              <a:rPr lang="en-US" b="1">
                <a:latin typeface="Georgia"/>
              </a:rPr>
              <a:t> of Research</a:t>
            </a:r>
          </a:p>
          <a:p>
            <a:endParaRPr lang="en-US" b="1">
              <a:latin typeface="Georgi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E3E41-D0C3-4984-B41E-8FEBA7D14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0087" y="1881468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To calculate the insurance premium for a car, we will consider four important factors 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676823-B108-445A-8F42-484C4D39C001}"/>
              </a:ext>
            </a:extLst>
          </p:cNvPr>
          <p:cNvSpPr txBox="1"/>
          <p:nvPr/>
        </p:nvSpPr>
        <p:spPr>
          <a:xfrm>
            <a:off x="4344776" y="3232990"/>
            <a:ext cx="5460693" cy="198515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spcBef>
                <a:spcPts val="1000"/>
              </a:spcBef>
              <a:buAutoNum type="romanUcPeriod"/>
            </a:pPr>
            <a:r>
              <a:rPr lang="en-US" sz="2000"/>
              <a:t>Price of the Car, </a:t>
            </a:r>
          </a:p>
          <a:p>
            <a:pPr marL="457200" indent="-457200">
              <a:spcBef>
                <a:spcPts val="1000"/>
              </a:spcBef>
              <a:buAutoNum type="romanUcPeriod"/>
            </a:pPr>
            <a:r>
              <a:rPr lang="en-US" sz="2000"/>
              <a:t>Age </a:t>
            </a:r>
          </a:p>
          <a:p>
            <a:pPr marL="457200" indent="-457200">
              <a:spcBef>
                <a:spcPts val="1000"/>
              </a:spcBef>
              <a:buAutoNum type="romanUcPeriod"/>
            </a:pPr>
            <a:r>
              <a:rPr lang="en-US" sz="2000"/>
              <a:t>Driving Experience </a:t>
            </a:r>
          </a:p>
          <a:p>
            <a:pPr marL="457200" indent="-457200">
              <a:spcBef>
                <a:spcPts val="1000"/>
              </a:spcBef>
              <a:buAutoNum type="romanUcPeriod"/>
            </a:pPr>
            <a:r>
              <a:rPr lang="en-US" sz="2000"/>
              <a:t>Plan Requirements</a:t>
            </a:r>
            <a:br>
              <a:rPr lang="en-US" sz="2000">
                <a:ea typeface="+mn-lt"/>
                <a:cs typeface="+mn-lt"/>
              </a:rPr>
            </a:br>
            <a:r>
              <a:rPr 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51498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FFF3-91E7-4E43-9C04-908BDC51B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65" y="581672"/>
            <a:ext cx="9404723" cy="1400530"/>
          </a:xfrm>
        </p:spPr>
        <p:txBody>
          <a:bodyPr/>
          <a:lstStyle/>
          <a:p>
            <a:pPr algn="ctr"/>
            <a:r>
              <a:rPr lang="en-US" sz="4800" b="1">
                <a:latin typeface="Georgia"/>
              </a:rPr>
              <a:t>Factor</a:t>
            </a:r>
            <a:r>
              <a:rPr lang="en-US" b="1">
                <a:latin typeface="Georgia"/>
              </a:rPr>
              <a:t> 1: Price of Car</a:t>
            </a:r>
          </a:p>
          <a:p>
            <a:pPr algn="ctr"/>
            <a:endParaRPr lang="en-US" b="1">
              <a:latin typeface="Georgi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E3E41-D0C3-4984-B41E-8FEBA7D14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0054" y="2028338"/>
            <a:ext cx="7938735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The price ranges of cars are categorized into three sections for this insurance</a:t>
            </a:r>
          </a:p>
          <a:p>
            <a:r>
              <a:rPr lang="en-US" sz="2200" dirty="0"/>
              <a:t>Scheme project and the plan costs are different for each section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2B161-C9CF-4EDA-BF25-A0F03E052289}"/>
              </a:ext>
            </a:extLst>
          </p:cNvPr>
          <p:cNvSpPr txBox="1"/>
          <p:nvPr/>
        </p:nvSpPr>
        <p:spPr>
          <a:xfrm>
            <a:off x="3781423" y="3762375"/>
            <a:ext cx="4552950" cy="127214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914400" lvl="1" indent="-457200">
              <a:spcBef>
                <a:spcPts val="1000"/>
              </a:spcBef>
              <a:buAutoNum type="romanUcPeriod"/>
            </a:pPr>
            <a:r>
              <a:rPr lang="en-US" sz="2000"/>
              <a:t>Less than HKD100K.</a:t>
            </a:r>
            <a:endParaRPr lang="en-US"/>
          </a:p>
          <a:p>
            <a:pPr marL="914400" lvl="1" indent="-457200">
              <a:spcBef>
                <a:spcPts val="1000"/>
              </a:spcBef>
              <a:buAutoNum type="romanUcPeriod"/>
            </a:pPr>
            <a:r>
              <a:rPr lang="en-US" sz="2000"/>
              <a:t>HKD100K to 1M. </a:t>
            </a:r>
          </a:p>
          <a:p>
            <a:pPr marL="914400" lvl="1" indent="-457200">
              <a:spcBef>
                <a:spcPts val="1000"/>
              </a:spcBef>
              <a:buAutoNum type="romanUcPeriod"/>
            </a:pPr>
            <a:r>
              <a:rPr lang="en-US" sz="2000"/>
              <a:t>More than HKD 1M.</a:t>
            </a:r>
          </a:p>
        </p:txBody>
      </p:sp>
    </p:spTree>
    <p:extLst>
      <p:ext uri="{BB962C8B-B14F-4D97-AF65-F5344CB8AC3E}">
        <p14:creationId xmlns:p14="http://schemas.microsoft.com/office/powerpoint/2010/main" val="4038991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FFF3-91E7-4E43-9C04-908BDC51B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72" y="605118"/>
            <a:ext cx="9404723" cy="1400530"/>
          </a:xfrm>
        </p:spPr>
        <p:txBody>
          <a:bodyPr/>
          <a:lstStyle/>
          <a:p>
            <a:pPr algn="ctr"/>
            <a:r>
              <a:rPr lang="en-US" sz="4800" b="1">
                <a:latin typeface="Georgia"/>
              </a:rPr>
              <a:t>Factor</a:t>
            </a:r>
            <a:r>
              <a:rPr lang="en-US" b="1">
                <a:latin typeface="Georgia"/>
              </a:rPr>
              <a:t> 2: 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9082E1-6EFC-41A1-8A23-5819D07AC7FF}"/>
              </a:ext>
            </a:extLst>
          </p:cNvPr>
          <p:cNvSpPr txBox="1"/>
          <p:nvPr/>
        </p:nvSpPr>
        <p:spPr>
          <a:xfrm>
            <a:off x="4703197" y="4115415"/>
            <a:ext cx="3629025" cy="101566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00100" lvl="1" indent="-342900">
              <a:buAutoNum type="romanUcPeriod"/>
            </a:pPr>
            <a:r>
              <a:rPr lang="en-US" sz="2000"/>
              <a:t>20-30. </a:t>
            </a:r>
          </a:p>
          <a:p>
            <a:pPr marL="800100" lvl="1" indent="-342900">
              <a:buAutoNum type="romanUcPeriod"/>
            </a:pPr>
            <a:r>
              <a:rPr lang="en-US" sz="2000"/>
              <a:t>30-50.  </a:t>
            </a:r>
          </a:p>
          <a:p>
            <a:pPr marL="800100" lvl="1" indent="-342900">
              <a:buAutoNum type="romanUcPeriod"/>
            </a:pPr>
            <a:r>
              <a:rPr lang="en-US" sz="2000"/>
              <a:t>50-80.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BDE671-44C9-4897-A523-E97517C9A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6086" y="2065209"/>
            <a:ext cx="7938735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ts val="0"/>
              </a:spcBef>
            </a:pPr>
            <a:r>
              <a:rPr lang="en-US" sz="2200" dirty="0"/>
              <a:t>While considering the insurance plan for cars, age plays an important role</a:t>
            </a:r>
          </a:p>
          <a:p>
            <a:pPr marL="285750" indent="-285750">
              <a:spcBef>
                <a:spcPts val="0"/>
              </a:spcBef>
            </a:pPr>
            <a:r>
              <a:rPr lang="en-US" sz="2200" dirty="0"/>
              <a:t>Scheme project and the plan costs are different for  each section</a:t>
            </a:r>
          </a:p>
        </p:txBody>
      </p:sp>
    </p:spTree>
    <p:extLst>
      <p:ext uri="{BB962C8B-B14F-4D97-AF65-F5344CB8AC3E}">
        <p14:creationId xmlns:p14="http://schemas.microsoft.com/office/powerpoint/2010/main" val="4070927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FFF3-91E7-4E43-9C04-908BDC51B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049" y="663733"/>
            <a:ext cx="9404723" cy="1400530"/>
          </a:xfrm>
        </p:spPr>
        <p:txBody>
          <a:bodyPr/>
          <a:lstStyle/>
          <a:p>
            <a:pPr algn="ctr"/>
            <a:r>
              <a:rPr lang="en-US" b="1">
                <a:latin typeface="Georgia"/>
              </a:rPr>
              <a:t>Factor 3: Driving Experience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C03C3A-DDF0-4E3B-9F71-696CCAB7D6C9}"/>
              </a:ext>
            </a:extLst>
          </p:cNvPr>
          <p:cNvSpPr txBox="1">
            <a:spLocks/>
          </p:cNvSpPr>
          <p:nvPr/>
        </p:nvSpPr>
        <p:spPr>
          <a:xfrm>
            <a:off x="2344635" y="1757951"/>
            <a:ext cx="7938735" cy="4195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200" dirty="0"/>
              <a:t>The driving experience of drivers are categorized into three sections for this insurance</a:t>
            </a:r>
          </a:p>
          <a:p>
            <a:r>
              <a:rPr lang="en-US" sz="2200" dirty="0"/>
              <a:t>Scheme project and the plan costs are different for each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E3E41-D0C3-4984-B41E-8FEBA7D14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388" y="3560736"/>
            <a:ext cx="3721399" cy="1909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romanUcPeriod"/>
            </a:pPr>
            <a:r>
              <a:rPr lang="en-US"/>
              <a:t>Less than 1 year</a:t>
            </a:r>
          </a:p>
          <a:p>
            <a:pPr marL="457200" indent="-457200">
              <a:buAutoNum type="romanUcPeriod"/>
            </a:pPr>
            <a:r>
              <a:rPr lang="en-US"/>
              <a:t>1 to 4 years</a:t>
            </a:r>
          </a:p>
          <a:p>
            <a:pPr marL="457200" indent="-457200">
              <a:buAutoNum type="romanUcPeriod"/>
            </a:pPr>
            <a:r>
              <a:rPr lang="en-US"/>
              <a:t>5 to 9 years</a:t>
            </a:r>
          </a:p>
          <a:p>
            <a:pPr marL="457200" indent="-457200">
              <a:buAutoNum type="romanUcPeriod"/>
            </a:pPr>
            <a:r>
              <a:rPr lang="en-US"/>
              <a:t>More than 10 years</a:t>
            </a:r>
          </a:p>
        </p:txBody>
      </p:sp>
    </p:spTree>
    <p:extLst>
      <p:ext uri="{BB962C8B-B14F-4D97-AF65-F5344CB8AC3E}">
        <p14:creationId xmlns:p14="http://schemas.microsoft.com/office/powerpoint/2010/main" val="2866584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FFF3-91E7-4E43-9C04-908BDC51B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709" y="672559"/>
            <a:ext cx="9404723" cy="1400530"/>
          </a:xfrm>
        </p:spPr>
        <p:txBody>
          <a:bodyPr/>
          <a:lstStyle/>
          <a:p>
            <a:pPr algn="ctr"/>
            <a:r>
              <a:rPr lang="en-US" b="1">
                <a:latin typeface="Georgia"/>
              </a:rPr>
              <a:t>Factor 4: Plan Coverage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317DC73-C23B-4EF4-8921-2F19309A6B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0246077"/>
              </p:ext>
            </p:extLst>
          </p:nvPr>
        </p:nvGraphicFramePr>
        <p:xfrm>
          <a:off x="982578" y="1373605"/>
          <a:ext cx="10472388" cy="3470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471">
                  <a:extLst>
                    <a:ext uri="{9D8B030D-6E8A-4147-A177-3AD203B41FA5}">
                      <a16:colId xmlns:a16="http://schemas.microsoft.com/office/drawing/2014/main" val="1756904822"/>
                    </a:ext>
                  </a:extLst>
                </a:gridCol>
                <a:gridCol w="1874921">
                  <a:extLst>
                    <a:ext uri="{9D8B030D-6E8A-4147-A177-3AD203B41FA5}">
                      <a16:colId xmlns:a16="http://schemas.microsoft.com/office/drawing/2014/main" val="3235818294"/>
                    </a:ext>
                  </a:extLst>
                </a:gridCol>
                <a:gridCol w="1378247">
                  <a:extLst>
                    <a:ext uri="{9D8B030D-6E8A-4147-A177-3AD203B41FA5}">
                      <a16:colId xmlns:a16="http://schemas.microsoft.com/office/drawing/2014/main" val="1303982685"/>
                    </a:ext>
                  </a:extLst>
                </a:gridCol>
                <a:gridCol w="4752749">
                  <a:extLst>
                    <a:ext uri="{9D8B030D-6E8A-4147-A177-3AD203B41FA5}">
                      <a16:colId xmlns:a16="http://schemas.microsoft.com/office/drawing/2014/main" val="748736554"/>
                    </a:ext>
                  </a:extLst>
                </a:gridCol>
              </a:tblGrid>
              <a:tr h="802104"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300">
                          <a:solidFill>
                            <a:srgbClr val="3F6373"/>
                          </a:solidFill>
                        </a:rPr>
                        <a:t>B A S I C  P L A N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300">
                          <a:solidFill>
                            <a:srgbClr val="795E0E"/>
                          </a:solidFill>
                        </a:rPr>
                        <a:t>P R E S T I G E  P L A N 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758587"/>
                  </a:ext>
                </a:extLst>
              </a:tr>
              <a:tr h="1022684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2400" b="0" i="0" u="none" strike="noStrike" noProof="0">
                          <a:solidFill>
                            <a:srgbClr val="315948"/>
                          </a:solidFill>
                          <a:latin typeface="Century Gothic"/>
                        </a:rPr>
                        <a:t>Age 20-30 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>
                          <a:solidFill>
                            <a:srgbClr val="315948"/>
                          </a:solidFill>
                          <a:latin typeface="Century Gothic"/>
                        </a:rPr>
                        <a:t>311.10 HKD 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315948"/>
                          </a:solidFill>
                          <a:latin typeface="Century Gothic"/>
                        </a:rPr>
                        <a:t>X 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315948"/>
                          </a:solidFill>
                          <a:latin typeface="Century Gothic"/>
                        </a:rPr>
                        <a:t>Multiplier</a:t>
                      </a:r>
                      <a:r>
                        <a:rPr lang="en-US" sz="1800" b="0" i="0" u="none" strike="noStrike" noProof="0">
                          <a:solidFill>
                            <a:srgbClr val="315948"/>
                          </a:solidFill>
                          <a:latin typeface="Century Gothic"/>
                        </a:rPr>
                        <a:t>  </a:t>
                      </a:r>
                      <a:endParaRPr lang="en-US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3600" b="1" i="0">
                          <a:solidFill>
                            <a:srgbClr val="795E0E"/>
                          </a:solidFill>
                        </a:rPr>
                        <a:t>X 3</a:t>
                      </a:r>
                      <a:endParaRPr lang="en-US" sz="3600" b="1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12408"/>
                  </a:ext>
                </a:extLst>
              </a:tr>
              <a:tr h="37097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>
                          <a:solidFill>
                            <a:srgbClr val="315948"/>
                          </a:solidFill>
                          <a:latin typeface="Century Gothic"/>
                        </a:rPr>
                        <a:t>Age 31-50 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>
                          <a:solidFill>
                            <a:srgbClr val="315948"/>
                          </a:solidFill>
                          <a:latin typeface="Century Gothic"/>
                        </a:rPr>
                        <a:t>139.262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 sz="2400" b="0" i="0" u="none" strike="noStrike" noProof="0">
                          <a:solidFill>
                            <a:srgbClr val="315948"/>
                          </a:solidFill>
                          <a:latin typeface="Century Gothic"/>
                        </a:rPr>
                        <a:t>HKD </a:t>
                      </a:r>
                      <a:endParaRPr lang="en-US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458349"/>
                  </a:ext>
                </a:extLst>
              </a:tr>
              <a:tr h="37097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>
                          <a:solidFill>
                            <a:srgbClr val="315948"/>
                          </a:solidFill>
                          <a:latin typeface="Century Gothic"/>
                        </a:rPr>
                        <a:t>Age 50 and beyond 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>
                          <a:solidFill>
                            <a:srgbClr val="315948"/>
                          </a:solidFill>
                          <a:latin typeface="Century Gothic"/>
                        </a:rPr>
                        <a:t>79.09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 sz="2400" b="0" i="0" u="none" strike="noStrike" noProof="0">
                          <a:solidFill>
                            <a:srgbClr val="315948"/>
                          </a:solidFill>
                          <a:latin typeface="Century Gothic"/>
                        </a:rPr>
                        <a:t>HKD 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180484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EA2574B-4132-4D8B-9778-3C5D8D7D8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828354"/>
              </p:ext>
            </p:extLst>
          </p:nvPr>
        </p:nvGraphicFramePr>
        <p:xfrm>
          <a:off x="1233236" y="4993104"/>
          <a:ext cx="4710486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22967">
                  <a:extLst>
                    <a:ext uri="{9D8B030D-6E8A-4147-A177-3AD203B41FA5}">
                      <a16:colId xmlns:a16="http://schemas.microsoft.com/office/drawing/2014/main" val="3534018303"/>
                    </a:ext>
                  </a:extLst>
                </a:gridCol>
                <a:gridCol w="1687519">
                  <a:extLst>
                    <a:ext uri="{9D8B030D-6E8A-4147-A177-3AD203B41FA5}">
                      <a16:colId xmlns:a16="http://schemas.microsoft.com/office/drawing/2014/main" val="1061142154"/>
                    </a:ext>
                  </a:extLst>
                </a:gridCol>
              </a:tblGrid>
              <a:tr h="3454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/>
                        <a:t>Driving Experience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Multiplier 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657948"/>
                  </a:ext>
                </a:extLst>
              </a:tr>
              <a:tr h="3454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Less than 1 year 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/>
                        <a:t>x1.7</a:t>
                      </a:r>
                      <a:endParaRPr lang="en-US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458023"/>
                  </a:ext>
                </a:extLst>
              </a:tr>
              <a:tr h="3363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 to 3 years 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x 1.5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859360"/>
                  </a:ext>
                </a:extLst>
              </a:tr>
              <a:tr h="3363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 and above 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x 1.2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1942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472AB6D-3268-4D76-94C9-1CE12A27D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369"/>
              </p:ext>
            </p:extLst>
          </p:nvPr>
        </p:nvGraphicFramePr>
        <p:xfrm>
          <a:off x="6426867" y="4983078"/>
          <a:ext cx="4637645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90903">
                  <a:extLst>
                    <a:ext uri="{9D8B030D-6E8A-4147-A177-3AD203B41FA5}">
                      <a16:colId xmlns:a16="http://schemas.microsoft.com/office/drawing/2014/main" val="1222102576"/>
                    </a:ext>
                  </a:extLst>
                </a:gridCol>
                <a:gridCol w="1446742">
                  <a:extLst>
                    <a:ext uri="{9D8B030D-6E8A-4147-A177-3AD203B41FA5}">
                      <a16:colId xmlns:a16="http://schemas.microsoft.com/office/drawing/2014/main" val="1724651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Price of the Car 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Multiplier 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171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Less than 100K HKD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1.1 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55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100K HKD to 1M HKD 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1.3 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261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More than 1M HKD 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1.8 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264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259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Ion</vt:lpstr>
      <vt:lpstr>Pebble Car Insurance</vt:lpstr>
      <vt:lpstr>            About Pebble Insurance </vt:lpstr>
      <vt:lpstr>Introduction </vt:lpstr>
      <vt:lpstr>             What do we offer?</vt:lpstr>
      <vt:lpstr>Areas of Research </vt:lpstr>
      <vt:lpstr>Factor 1: Price of Car </vt:lpstr>
      <vt:lpstr>Factor 2: Age</vt:lpstr>
      <vt:lpstr>Factor 3: Driving Experience</vt:lpstr>
      <vt:lpstr>Factor 4: Plan Coverage</vt:lpstr>
      <vt:lpstr>Age 20 - 30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Uncovering the mystery</vt:lpstr>
      <vt:lpstr>The Profits of the firm</vt:lpstr>
      <vt:lpstr>Profits</vt:lpstr>
      <vt:lpstr>Experience Our Website</vt:lpstr>
      <vt:lpstr>Thank You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Pebble Car Insurance</dc:title>
  <cp:revision>68</cp:revision>
  <dcterms:modified xsi:type="dcterms:W3CDTF">2018-04-25T04:00:22Z</dcterms:modified>
</cp:coreProperties>
</file>