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24387175" cy="13716000"/>
  <p:notesSz cx="13716000" cy="24387175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>
        <p:scale>
          <a:sx n="33" d="100"/>
          <a:sy n="33" d="100"/>
        </p:scale>
        <p:origin x="1330" y="43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7803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6370" y="5615685"/>
            <a:ext cx="12114308" cy="249733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10235363" y="10045700"/>
            <a:ext cx="3916323" cy="12996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5773"/>
              </a:lnSpc>
            </a:pPr>
            <a:r>
              <a:rPr lang="en-US" sz="3700" dirty="0">
                <a:solidFill>
                  <a:srgbClr val="000000">
                    <a:alpha val="100000"/>
                  </a:srgbClr>
                </a:solidFill>
                <a:latin typeface="Inter SemiBold" panose="02000503000000020004" pitchFamily="2" charset="0"/>
                <a:ea typeface="Inter SemiBold" panose="02000503000000020004" pitchFamily="2" charset="0"/>
                <a:cs typeface="Inter Semi Bold" pitchFamily="34" charset="-120"/>
              </a:rPr>
              <a:t>Hammadh Arquil</a:t>
            </a:r>
            <a:endParaRPr lang="en-US" sz="3700" dirty="0">
              <a:latin typeface="Inter SemiBold" panose="02000503000000020004" pitchFamily="2" charset="0"/>
              <a:ea typeface="Inter SemiBold" panose="02000503000000020004" pitchFamily="2" charset="0"/>
            </a:endParaRPr>
          </a:p>
          <a:p>
            <a:pPr algn="ctr">
              <a:lnSpc>
                <a:spcPts val="3901"/>
              </a:lnSpc>
            </a:pPr>
            <a:r>
              <a:rPr lang="en-US" sz="2500" dirty="0">
                <a:solidFill>
                  <a:srgbClr val="000000">
                    <a:alpha val="100000"/>
                  </a:srgbClr>
                </a:solidFill>
                <a:latin typeface="Inter Medium" panose="02000503000000020004" pitchFamily="2" charset="0"/>
                <a:ea typeface="Inter Medium" panose="02000503000000020004" pitchFamily="2" charset="0"/>
                <a:cs typeface="Inter Medium" pitchFamily="34" charset="-120"/>
              </a:rPr>
              <a:t>2018128 - W1761780</a:t>
            </a:r>
            <a:endParaRPr lang="en-US" sz="3700" dirty="0">
              <a:latin typeface="Inter Medium" panose="02000503000000020004" pitchFamily="2" charset="0"/>
              <a:ea typeface="Inter Medium" panose="02000503000000020004" pitchFamily="2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02988" y="1092200"/>
            <a:ext cx="5118740" cy="10541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1054232" y="1130300"/>
            <a:ext cx="8565104" cy="12488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/>
            <a:r>
              <a:rPr lang="en-US" sz="6400" dirty="0">
                <a:solidFill>
                  <a:srgbClr val="31B5FF">
                    <a:alpha val="100000"/>
                  </a:srgbClr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Problem Background</a:t>
            </a:r>
            <a:endParaRPr lang="en-US" sz="6400" dirty="0"/>
          </a:p>
        </p:txBody>
      </p:sp>
      <p:sp>
        <p:nvSpPr>
          <p:cNvPr id="4" name="Text 1"/>
          <p:cNvSpPr/>
          <p:nvPr/>
        </p:nvSpPr>
        <p:spPr>
          <a:xfrm>
            <a:off x="1219352" y="3771900"/>
            <a:ext cx="12341709" cy="115146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/>
            <a:r>
              <a:rPr lang="en-US" sz="5900" dirty="0">
                <a:solidFill>
                  <a:srgbClr val="000000">
                    <a:alpha val="100000"/>
                  </a:srgbClr>
                </a:solidFill>
                <a:latin typeface="Inter SemiBold" panose="02000503000000020004" pitchFamily="2" charset="0"/>
                <a:ea typeface="Inter SemiBold" panose="02000503000000020004" pitchFamily="2" charset="0"/>
                <a:cs typeface="Inter Semi Bold" pitchFamily="34" charset="-120"/>
              </a:rPr>
              <a:t>Remote Patient Monitoring (RPM)</a:t>
            </a:r>
            <a:endParaRPr lang="en-US" sz="5900" dirty="0">
              <a:latin typeface="Inter SemiBold" panose="02000503000000020004" pitchFamily="2" charset="0"/>
              <a:ea typeface="Inter SemiBold" panose="02000503000000020004" pitchFamily="2" charset="0"/>
            </a:endParaRPr>
          </a:p>
        </p:txBody>
      </p:sp>
      <p:sp>
        <p:nvSpPr>
          <p:cNvPr id="5" name="Text 2"/>
          <p:cNvSpPr/>
          <p:nvPr/>
        </p:nvSpPr>
        <p:spPr>
          <a:xfrm>
            <a:off x="1219352" y="5384800"/>
            <a:ext cx="21681610" cy="1701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6226"/>
              </a:lnSpc>
            </a:pPr>
            <a:r>
              <a:rPr lang="en-US" sz="3000" dirty="0">
                <a:solidFill>
                  <a:srgbClr val="000000">
                    <a:alpha val="100000"/>
                  </a:srgbClr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Allows healthcare providers and caretakers to view and monitor patient health information remotely from a distance and allow them to take the necessary steps to prevent the patient from deteriorating.</a:t>
            </a:r>
            <a:endParaRPr lang="en-US" sz="3000" dirty="0"/>
          </a:p>
        </p:txBody>
      </p:sp>
      <p:sp>
        <p:nvSpPr>
          <p:cNvPr id="6" name="Text 3"/>
          <p:cNvSpPr/>
          <p:nvPr/>
        </p:nvSpPr>
        <p:spPr>
          <a:xfrm>
            <a:off x="1054232" y="7597796"/>
            <a:ext cx="21021127" cy="3276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685800" lvl="1" indent="-342900" algn="l">
              <a:lnSpc>
                <a:spcPts val="6226"/>
              </a:lnSpc>
              <a:buSzPct val="100000"/>
              <a:buChar char="•"/>
            </a:pPr>
            <a:r>
              <a:rPr lang="en-US" sz="3000" dirty="0">
                <a:solidFill>
                  <a:srgbClr val="000000">
                    <a:alpha val="100000"/>
                  </a:srgbClr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Increased access to care, Improved patient outcomes, Reduced healthcare costs</a:t>
            </a:r>
            <a:endParaRPr lang="en-US" sz="3000" dirty="0"/>
          </a:p>
          <a:p>
            <a:pPr marL="685800" lvl="1" indent="-342900" algn="l">
              <a:lnSpc>
                <a:spcPts val="6226"/>
              </a:lnSpc>
              <a:buSzPct val="100000"/>
              <a:buChar char="•"/>
            </a:pPr>
            <a:r>
              <a:rPr lang="en-US" sz="3000" dirty="0">
                <a:solidFill>
                  <a:srgbClr val="000000">
                    <a:alpha val="100000"/>
                  </a:srgbClr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Global RPM systems market is projected to be worth over $1.7 billion by 2027</a:t>
            </a:r>
            <a:endParaRPr lang="en-US" sz="3000" dirty="0"/>
          </a:p>
          <a:p>
            <a:pPr marL="685800" lvl="1" indent="-342900" algn="l">
              <a:lnSpc>
                <a:spcPts val="6226"/>
              </a:lnSpc>
              <a:buSzPct val="100000"/>
              <a:buChar char="•"/>
            </a:pPr>
            <a:r>
              <a:rPr lang="en-US" sz="3000" dirty="0">
                <a:solidFill>
                  <a:srgbClr val="000000">
                    <a:alpha val="100000"/>
                  </a:srgbClr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RPM systems hold huge potential for generating savings by preventing more severe and costly health outcomes from taking root.</a:t>
            </a:r>
            <a:endParaRPr lang="en-US" sz="3000" dirty="0"/>
          </a:p>
        </p:txBody>
      </p:sp>
      <p:sp>
        <p:nvSpPr>
          <p:cNvPr id="7" name="Shape 4"/>
          <p:cNvSpPr/>
          <p:nvPr/>
        </p:nvSpPr>
        <p:spPr>
          <a:xfrm>
            <a:off x="1054232" y="12801600"/>
            <a:ext cx="22367496" cy="50800"/>
          </a:xfrm>
          <a:prstGeom prst="roundRect">
            <a:avLst>
              <a:gd name="adj" fmla="val 180000"/>
            </a:avLst>
          </a:prstGeom>
          <a:solidFill>
            <a:srgbClr val="EFEFEF">
              <a:alpha val="100000"/>
            </a:srgbClr>
          </a:solidFill>
          <a:ln/>
        </p:spPr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02988" y="1092200"/>
            <a:ext cx="5118740" cy="10541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1054232" y="1130300"/>
            <a:ext cx="5796158" cy="12488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/>
            <a:r>
              <a:rPr lang="en-US" sz="6400" dirty="0">
                <a:solidFill>
                  <a:srgbClr val="31B5FF">
                    <a:alpha val="100000"/>
                  </a:srgbClr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Research Gap</a:t>
            </a:r>
            <a:endParaRPr lang="en-US" sz="6400" dirty="0"/>
          </a:p>
        </p:txBody>
      </p:sp>
      <p:sp>
        <p:nvSpPr>
          <p:cNvPr id="4" name="Text 1"/>
          <p:cNvSpPr/>
          <p:nvPr/>
        </p:nvSpPr>
        <p:spPr>
          <a:xfrm>
            <a:off x="1054232" y="3479800"/>
            <a:ext cx="4995958" cy="8424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/>
            <a:r>
              <a:rPr lang="en-US" sz="4300" dirty="0">
                <a:solidFill>
                  <a:srgbClr val="000000">
                    <a:alpha val="100000"/>
                  </a:srgbClr>
                </a:solidFill>
                <a:latin typeface="Inter SemiBold" panose="02000503000000020004" pitchFamily="2" charset="0"/>
                <a:ea typeface="Inter SemiBold" panose="02000503000000020004" pitchFamily="2" charset="0"/>
                <a:cs typeface="Inter Semi Bold" pitchFamily="34" charset="-120"/>
              </a:rPr>
              <a:t>Available Systems</a:t>
            </a:r>
            <a:endParaRPr lang="en-US" sz="4300" dirty="0">
              <a:latin typeface="Inter SemiBold" panose="02000503000000020004" pitchFamily="2" charset="0"/>
              <a:ea typeface="Inter SemiBold" panose="02000503000000020004" pitchFamily="2" charset="0"/>
            </a:endParaRPr>
          </a:p>
        </p:txBody>
      </p:sp>
      <p:sp>
        <p:nvSpPr>
          <p:cNvPr id="5" name="Text 2"/>
          <p:cNvSpPr/>
          <p:nvPr/>
        </p:nvSpPr>
        <p:spPr>
          <a:xfrm>
            <a:off x="1054232" y="4660900"/>
            <a:ext cx="18468108" cy="40132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685800" lvl="1" indent="-342900" algn="l">
              <a:lnSpc>
                <a:spcPts val="6451"/>
              </a:lnSpc>
              <a:buSzPct val="100000"/>
              <a:buChar char="•"/>
            </a:pPr>
            <a:r>
              <a:rPr lang="en-US" sz="3000" dirty="0">
                <a:solidFill>
                  <a:srgbClr val="000000">
                    <a:alpha val="100000"/>
                  </a:srgbClr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Require physician-set thresholds to return any alerts</a:t>
            </a:r>
            <a:endParaRPr lang="en-US" sz="3000" dirty="0"/>
          </a:p>
          <a:p>
            <a:pPr marL="685800" lvl="1" indent="-342900" algn="l">
              <a:lnSpc>
                <a:spcPts val="6451"/>
              </a:lnSpc>
              <a:buSzPct val="100000"/>
              <a:buChar char="•"/>
            </a:pPr>
            <a:r>
              <a:rPr lang="en-US" sz="3000" dirty="0">
                <a:solidFill>
                  <a:srgbClr val="000000">
                    <a:alpha val="100000"/>
                  </a:srgbClr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Due to the characteristics of the datasets available, some of the available studies have shown that their machine learning models did not give the desired performance.</a:t>
            </a:r>
            <a:endParaRPr lang="en-US" sz="3000" dirty="0"/>
          </a:p>
          <a:p>
            <a:pPr marL="685800" lvl="1" indent="-342900" algn="l">
              <a:lnSpc>
                <a:spcPts val="6451"/>
              </a:lnSpc>
              <a:buSzPct val="100000"/>
              <a:buChar char="•"/>
            </a:pPr>
            <a:r>
              <a:rPr lang="en-US" sz="3000" dirty="0">
                <a:solidFill>
                  <a:srgbClr val="000000">
                    <a:alpha val="100000"/>
                  </a:srgbClr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Hybrid Models have not been employed in Remote Patient Monitoring applications.</a:t>
            </a:r>
            <a:endParaRPr lang="en-US" sz="3000" dirty="0"/>
          </a:p>
        </p:txBody>
      </p:sp>
      <p:sp>
        <p:nvSpPr>
          <p:cNvPr id="6" name="Shape 3"/>
          <p:cNvSpPr/>
          <p:nvPr/>
        </p:nvSpPr>
        <p:spPr>
          <a:xfrm>
            <a:off x="1054232" y="12801600"/>
            <a:ext cx="22367496" cy="50800"/>
          </a:xfrm>
          <a:prstGeom prst="roundRect">
            <a:avLst>
              <a:gd name="adj" fmla="val 180000"/>
            </a:avLst>
          </a:prstGeom>
          <a:solidFill>
            <a:srgbClr val="EFEFEF">
              <a:alpha val="100000"/>
            </a:srgbClr>
          </a:solidFill>
          <a:ln/>
        </p:spPr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02988" y="1092200"/>
            <a:ext cx="5118740" cy="10541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1054232" y="1130300"/>
            <a:ext cx="7574380" cy="12488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/>
            <a:r>
              <a:rPr lang="en-US" sz="6400" dirty="0">
                <a:solidFill>
                  <a:srgbClr val="31B5FF">
                    <a:alpha val="100000"/>
                  </a:srgbClr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Proposed Solution</a:t>
            </a:r>
            <a:endParaRPr lang="en-US" sz="6400" dirty="0"/>
          </a:p>
        </p:txBody>
      </p:sp>
      <p:sp>
        <p:nvSpPr>
          <p:cNvPr id="4" name="Text 1"/>
          <p:cNvSpPr/>
          <p:nvPr/>
        </p:nvSpPr>
        <p:spPr>
          <a:xfrm>
            <a:off x="1054232" y="3238500"/>
            <a:ext cx="19132825" cy="63669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1858"/>
              </a:lnSpc>
            </a:pPr>
            <a:r>
              <a:rPr lang="en-US" sz="7600" dirty="0">
                <a:solidFill>
                  <a:srgbClr val="000000">
                    <a:alpha val="100000"/>
                  </a:srgbClr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Automated Health Status Assessment in Remote Patient Monitoring Systems using Hybrid Machine Learning techniques.</a:t>
            </a:r>
            <a:endParaRPr lang="en-US" sz="7600" dirty="0"/>
          </a:p>
        </p:txBody>
      </p:sp>
      <p:sp>
        <p:nvSpPr>
          <p:cNvPr id="5" name="Shape 2"/>
          <p:cNvSpPr/>
          <p:nvPr/>
        </p:nvSpPr>
        <p:spPr>
          <a:xfrm>
            <a:off x="1054232" y="12801600"/>
            <a:ext cx="22367496" cy="50800"/>
          </a:xfrm>
          <a:prstGeom prst="roundRect">
            <a:avLst>
              <a:gd name="adj" fmla="val 180000"/>
            </a:avLst>
          </a:prstGeom>
          <a:solidFill>
            <a:srgbClr val="EFEFEF">
              <a:alpha val="100000"/>
            </a:srgbClr>
          </a:solidFill>
          <a:ln/>
        </p:spPr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914900"/>
            <a:ext cx="24387048" cy="88011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02988" y="1092200"/>
            <a:ext cx="5118740" cy="10541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1054232" y="1130300"/>
            <a:ext cx="9136675" cy="12488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/>
            <a:r>
              <a:rPr lang="en-US" sz="6400" dirty="0">
                <a:solidFill>
                  <a:srgbClr val="31B5FF">
                    <a:alpha val="100000"/>
                  </a:srgbClr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System User Interface</a:t>
            </a:r>
            <a:endParaRPr lang="en-US" sz="6400" dirty="0"/>
          </a:p>
        </p:txBody>
      </p:sp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209800"/>
            <a:ext cx="24387048" cy="11506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02988" y="1092200"/>
            <a:ext cx="5118740" cy="10541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1054232" y="1130300"/>
            <a:ext cx="9250990" cy="12488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/>
            <a:r>
              <a:rPr lang="en-US" sz="6400" dirty="0">
                <a:solidFill>
                  <a:srgbClr val="31B5FF">
                    <a:alpha val="100000"/>
                  </a:srgbClr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Progress &amp; Future Plan</a:t>
            </a:r>
            <a:endParaRPr lang="en-US" sz="6400" dirty="0"/>
          </a:p>
        </p:txBody>
      </p:sp>
      <p:sp>
        <p:nvSpPr>
          <p:cNvPr id="4" name="Text 1"/>
          <p:cNvSpPr/>
          <p:nvPr/>
        </p:nvSpPr>
        <p:spPr>
          <a:xfrm>
            <a:off x="1054232" y="3479800"/>
            <a:ext cx="4703821" cy="8424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/>
            <a:r>
              <a:rPr lang="en-US" sz="4300" dirty="0">
                <a:solidFill>
                  <a:srgbClr val="000000">
                    <a:alpha val="100000"/>
                  </a:srgbClr>
                </a:solidFill>
                <a:latin typeface="Inter SemiBold" panose="02000503000000020004" pitchFamily="2" charset="0"/>
                <a:ea typeface="Inter SemiBold" panose="02000503000000020004" pitchFamily="2" charset="0"/>
                <a:cs typeface="Inter Semi Bold" pitchFamily="34" charset="-120"/>
              </a:rPr>
              <a:t>Current Progress</a:t>
            </a:r>
            <a:endParaRPr lang="en-US" sz="4300" dirty="0">
              <a:latin typeface="Inter SemiBold" panose="02000503000000020004" pitchFamily="2" charset="0"/>
              <a:ea typeface="Inter SemiBold" panose="02000503000000020004" pitchFamily="2" charset="0"/>
            </a:endParaRPr>
          </a:p>
        </p:txBody>
      </p:sp>
      <p:sp>
        <p:nvSpPr>
          <p:cNvPr id="5" name="Text 2"/>
          <p:cNvSpPr/>
          <p:nvPr/>
        </p:nvSpPr>
        <p:spPr>
          <a:xfrm>
            <a:off x="1054232" y="7041155"/>
            <a:ext cx="3166929" cy="8424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/>
            <a:r>
              <a:rPr lang="en-US" sz="4300" dirty="0">
                <a:solidFill>
                  <a:srgbClr val="000000">
                    <a:alpha val="100000"/>
                  </a:srgbClr>
                </a:solidFill>
                <a:latin typeface="Inter SemiBold" panose="02000503000000020004" pitchFamily="2" charset="0"/>
                <a:ea typeface="Inter SemiBold" panose="02000503000000020004" pitchFamily="2" charset="0"/>
                <a:cs typeface="Inter Semi Bold" pitchFamily="34" charset="-120"/>
              </a:rPr>
              <a:t>Future Plan</a:t>
            </a:r>
            <a:endParaRPr lang="en-US" sz="4300" dirty="0">
              <a:latin typeface="Inter SemiBold" panose="02000503000000020004" pitchFamily="2" charset="0"/>
              <a:ea typeface="Inter SemiBold" panose="02000503000000020004" pitchFamily="2" charset="0"/>
            </a:endParaRPr>
          </a:p>
        </p:txBody>
      </p:sp>
      <p:sp>
        <p:nvSpPr>
          <p:cNvPr id="6" name="Text 3"/>
          <p:cNvSpPr/>
          <p:nvPr/>
        </p:nvSpPr>
        <p:spPr>
          <a:xfrm>
            <a:off x="914514" y="4305300"/>
            <a:ext cx="11151994" cy="1625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685800" lvl="1" indent="-342900" algn="l">
              <a:lnSpc>
                <a:spcPts val="5911"/>
              </a:lnSpc>
              <a:buSzPct val="100000"/>
              <a:buChar char="•"/>
            </a:pPr>
            <a:r>
              <a:rPr lang="en-US" sz="3000" dirty="0">
                <a:solidFill>
                  <a:srgbClr val="000000">
                    <a:alpha val="100000"/>
                  </a:srgbClr>
                </a:solidFill>
                <a:latin typeface="Inter Regular" pitchFamily="34" charset="0"/>
                <a:ea typeface="Inter Regular" pitchFamily="34" charset="-122"/>
                <a:cs typeface="Inter Regular" pitchFamily="34" charset="-120"/>
              </a:rPr>
              <a:t>Basic Prototype of Health Status Classification is available</a:t>
            </a:r>
            <a:endParaRPr lang="en-US" sz="3000" dirty="0"/>
          </a:p>
          <a:p>
            <a:pPr marL="685800" lvl="1" indent="-342900" algn="l">
              <a:lnSpc>
                <a:spcPts val="5911"/>
              </a:lnSpc>
              <a:buSzPct val="100000"/>
              <a:buChar char="•"/>
            </a:pPr>
            <a:r>
              <a:rPr lang="en-US" sz="3000" dirty="0">
                <a:solidFill>
                  <a:srgbClr val="000000">
                    <a:alpha val="100000"/>
                  </a:srgbClr>
                </a:solidFill>
                <a:latin typeface="Inter Regular" pitchFamily="34" charset="0"/>
                <a:ea typeface="Inter Regular" pitchFamily="34" charset="-122"/>
                <a:cs typeface="Inter Regular" pitchFamily="34" charset="-120"/>
              </a:rPr>
              <a:t>Began working on initial frontend of the system.</a:t>
            </a:r>
            <a:endParaRPr lang="en-US" sz="3000" dirty="0"/>
          </a:p>
        </p:txBody>
      </p:sp>
      <p:sp>
        <p:nvSpPr>
          <p:cNvPr id="7" name="Text 4"/>
          <p:cNvSpPr/>
          <p:nvPr/>
        </p:nvSpPr>
        <p:spPr>
          <a:xfrm>
            <a:off x="914514" y="7853179"/>
            <a:ext cx="19674759" cy="38735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685800" lvl="1" indent="-342900" algn="l">
              <a:lnSpc>
                <a:spcPts val="5911"/>
              </a:lnSpc>
              <a:buSzPct val="100000"/>
              <a:buChar char="•"/>
            </a:pPr>
            <a:r>
              <a:rPr lang="en-US" sz="3000" dirty="0">
                <a:solidFill>
                  <a:srgbClr val="000000">
                    <a:alpha val="100000"/>
                  </a:srgbClr>
                </a:solidFill>
                <a:latin typeface="Inter Regular" pitchFamily="34" charset="0"/>
                <a:ea typeface="Inter Regular" pitchFamily="34" charset="-122"/>
                <a:cs typeface="Inter Regular" pitchFamily="34" charset="-120"/>
              </a:rPr>
              <a:t>Improve performance of the hybrid classification model</a:t>
            </a:r>
            <a:endParaRPr lang="en-US" sz="3000" dirty="0"/>
          </a:p>
          <a:p>
            <a:pPr marL="685800" lvl="1" indent="-342900" algn="l">
              <a:lnSpc>
                <a:spcPts val="5911"/>
              </a:lnSpc>
              <a:buSzPct val="100000"/>
              <a:buChar char="•"/>
            </a:pPr>
            <a:r>
              <a:rPr lang="en-US" sz="3000" dirty="0">
                <a:solidFill>
                  <a:srgbClr val="000000">
                    <a:alpha val="100000"/>
                  </a:srgbClr>
                </a:solidFill>
                <a:latin typeface="Inter Regular" pitchFamily="34" charset="0"/>
                <a:ea typeface="Inter Regular" pitchFamily="34" charset="-122"/>
                <a:cs typeface="Inter Regular" pitchFamily="34" charset="-120"/>
              </a:rPr>
              <a:t>Build a predictions model to assess patients health status at a future date and integrate it into the system</a:t>
            </a:r>
            <a:endParaRPr lang="en-US" sz="3000" dirty="0"/>
          </a:p>
          <a:p>
            <a:pPr marL="685800" lvl="1" indent="-342900" algn="l">
              <a:lnSpc>
                <a:spcPts val="5911"/>
              </a:lnSpc>
              <a:buSzPct val="100000"/>
              <a:buChar char="•"/>
            </a:pPr>
            <a:r>
              <a:rPr lang="en-US" sz="3000" dirty="0">
                <a:solidFill>
                  <a:srgbClr val="000000">
                    <a:alpha val="100000"/>
                  </a:srgbClr>
                </a:solidFill>
                <a:latin typeface="Inter Regular" pitchFamily="34" charset="0"/>
                <a:ea typeface="Inter Regular" pitchFamily="34" charset="-122"/>
                <a:cs typeface="Inter Regular" pitchFamily="34" charset="-120"/>
              </a:rPr>
              <a:t>Work and complete the system Frontend to ensure good user experience with the system.</a:t>
            </a:r>
            <a:endParaRPr lang="en-US" sz="3000" dirty="0"/>
          </a:p>
          <a:p>
            <a:pPr marL="685800" lvl="1" indent="-342900" algn="l">
              <a:lnSpc>
                <a:spcPts val="5911"/>
              </a:lnSpc>
              <a:buSzPct val="100000"/>
              <a:buChar char="•"/>
            </a:pPr>
            <a:r>
              <a:rPr lang="en-US" sz="3000" dirty="0">
                <a:solidFill>
                  <a:srgbClr val="000000">
                    <a:alpha val="100000"/>
                  </a:srgbClr>
                </a:solidFill>
                <a:latin typeface="Inter Regular" pitchFamily="34" charset="0"/>
                <a:ea typeface="Inter Regular" pitchFamily="34" charset="-122"/>
                <a:cs typeface="Inter Regular" pitchFamily="34" charset="-120"/>
              </a:rPr>
              <a:t>Host the models and work implement the APIs required for the system, Database integration aswell.</a:t>
            </a:r>
            <a:endParaRPr lang="en-US" sz="3000" dirty="0"/>
          </a:p>
          <a:p>
            <a:pPr marL="685800" lvl="1" indent="-342900" algn="l">
              <a:lnSpc>
                <a:spcPts val="5911"/>
              </a:lnSpc>
              <a:buSzPct val="100000"/>
              <a:buChar char="•"/>
            </a:pPr>
            <a:r>
              <a:rPr lang="en-US" sz="3000" dirty="0">
                <a:solidFill>
                  <a:srgbClr val="000000">
                    <a:alpha val="100000"/>
                  </a:srgbClr>
                </a:solidFill>
                <a:latin typeface="Inter Regular" pitchFamily="34" charset="0"/>
                <a:ea typeface="Inter Regular" pitchFamily="34" charset="-122"/>
                <a:cs typeface="Inter Regular" pitchFamily="34" charset="-120"/>
              </a:rPr>
              <a:t>Work on testing &amp; evaluation of the overall system</a:t>
            </a:r>
            <a:endParaRPr lang="en-US" sz="3000" dirty="0"/>
          </a:p>
        </p:txBody>
      </p:sp>
      <p:sp>
        <p:nvSpPr>
          <p:cNvPr id="8" name="Text 5"/>
          <p:cNvSpPr/>
          <p:nvPr/>
        </p:nvSpPr>
        <p:spPr>
          <a:xfrm>
            <a:off x="1054232" y="2273300"/>
            <a:ext cx="12091911" cy="7620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5161"/>
              </a:lnSpc>
            </a:pPr>
            <a:r>
              <a:rPr lang="en-US" sz="2400" dirty="0">
                <a:solidFill>
                  <a:srgbClr val="A59595">
                    <a:alpha val="100000"/>
                  </a:srgbClr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Progress and Future Plan to have everything completed towards the end of April</a:t>
            </a:r>
            <a:endParaRPr lang="en-US" sz="2400" dirty="0"/>
          </a:p>
        </p:txBody>
      </p:sp>
      <p:sp>
        <p:nvSpPr>
          <p:cNvPr id="9" name="Shape 6"/>
          <p:cNvSpPr/>
          <p:nvPr/>
        </p:nvSpPr>
        <p:spPr>
          <a:xfrm>
            <a:off x="1054232" y="12801600"/>
            <a:ext cx="22367496" cy="50800"/>
          </a:xfrm>
          <a:prstGeom prst="roundRect">
            <a:avLst>
              <a:gd name="adj" fmla="val 180000"/>
            </a:avLst>
          </a:prstGeom>
          <a:solidFill>
            <a:srgbClr val="EFEFEF">
              <a:alpha val="100000"/>
            </a:srgbClr>
          </a:solidFill>
          <a:ln/>
        </p:spPr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313D42FD-459D-3F4F-D611-BEC91D1E357A}"/>
              </a:ext>
            </a:extLst>
          </p:cNvPr>
          <p:cNvSpPr/>
          <p:nvPr/>
        </p:nvSpPr>
        <p:spPr>
          <a:xfrm>
            <a:off x="5195627" y="5197334"/>
            <a:ext cx="13995918" cy="332133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/>
            <a:r>
              <a:rPr lang="en-US" sz="19900" dirty="0">
                <a:solidFill>
                  <a:srgbClr val="31B5FF">
                    <a:alpha val="100000"/>
                  </a:srgbClr>
                </a:solidFill>
                <a:latin typeface="Inter Bold" pitchFamily="34" charset="0"/>
                <a:ea typeface="Inter Bold" pitchFamily="34" charset="-122"/>
              </a:rPr>
              <a:t>Thank you</a:t>
            </a:r>
            <a:endParaRPr lang="en-US" sz="11500" dirty="0">
              <a:latin typeface="Rastanty Cortez" panose="020B0604020202020204" pitchFamily="2" charset="0"/>
            </a:endParaRPr>
          </a:p>
        </p:txBody>
      </p:sp>
      <p:pic>
        <p:nvPicPr>
          <p:cNvPr id="4" name="Image 0" descr="preencoded.png">
            <a:extLst>
              <a:ext uri="{FF2B5EF4-FFF2-40B4-BE49-F238E27FC236}">
                <a16:creationId xmlns:a16="http://schemas.microsoft.com/office/drawing/2014/main" id="{EC2195BB-F818-7E36-CFB4-0DA8F5F311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02988" y="1092200"/>
            <a:ext cx="5118740" cy="105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9443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525</TotalTime>
  <Words>275</Words>
  <Application>Microsoft Office PowerPoint</Application>
  <PresentationFormat>Custom</PresentationFormat>
  <Paragraphs>34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Calibri</vt:lpstr>
      <vt:lpstr>Inter Bold</vt:lpstr>
      <vt:lpstr>Inter Medium</vt:lpstr>
      <vt:lpstr>Inter Regular</vt:lpstr>
      <vt:lpstr>Inter SemiBold</vt:lpstr>
      <vt:lpstr>Rastanty Cortez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Hammadh Arquil</cp:lastModifiedBy>
  <cp:revision>3</cp:revision>
  <dcterms:created xsi:type="dcterms:W3CDTF">2023-02-08T15:59:18Z</dcterms:created>
  <dcterms:modified xsi:type="dcterms:W3CDTF">2023-02-09T00:45:06Z</dcterms:modified>
</cp:coreProperties>
</file>