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834AD08-4B4D-49EF-A76B-E49B629F1DF0}"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ADB238-C99A-49D6-B1FC-0EB9D84C45A3}" type="slidenum">
              <a:rPr lang="en-US" smtClean="0"/>
              <a:t>‹#›</a:t>
            </a:fld>
            <a:endParaRPr lang="en-US"/>
          </a:p>
        </p:txBody>
      </p:sp>
    </p:spTree>
    <p:extLst>
      <p:ext uri="{BB962C8B-B14F-4D97-AF65-F5344CB8AC3E}">
        <p14:creationId xmlns:p14="http://schemas.microsoft.com/office/powerpoint/2010/main" val="1008169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34AD08-4B4D-49EF-A76B-E49B629F1DF0}"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ADB238-C99A-49D6-B1FC-0EB9D84C45A3}" type="slidenum">
              <a:rPr lang="en-US" smtClean="0"/>
              <a:t>‹#›</a:t>
            </a:fld>
            <a:endParaRPr lang="en-US"/>
          </a:p>
        </p:txBody>
      </p:sp>
    </p:spTree>
    <p:extLst>
      <p:ext uri="{BB962C8B-B14F-4D97-AF65-F5344CB8AC3E}">
        <p14:creationId xmlns:p14="http://schemas.microsoft.com/office/powerpoint/2010/main" val="1096561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34AD08-4B4D-49EF-A76B-E49B629F1DF0}"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ADB238-C99A-49D6-B1FC-0EB9D84C45A3}" type="slidenum">
              <a:rPr lang="en-US" smtClean="0"/>
              <a:t>‹#›</a:t>
            </a:fld>
            <a:endParaRPr lang="en-US"/>
          </a:p>
        </p:txBody>
      </p:sp>
    </p:spTree>
    <p:extLst>
      <p:ext uri="{BB962C8B-B14F-4D97-AF65-F5344CB8AC3E}">
        <p14:creationId xmlns:p14="http://schemas.microsoft.com/office/powerpoint/2010/main" val="1760142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34AD08-4B4D-49EF-A76B-E49B629F1DF0}"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ADB238-C99A-49D6-B1FC-0EB9D84C45A3}" type="slidenum">
              <a:rPr lang="en-US" smtClean="0"/>
              <a:t>‹#›</a:t>
            </a:fld>
            <a:endParaRPr lang="en-US"/>
          </a:p>
        </p:txBody>
      </p:sp>
    </p:spTree>
    <p:extLst>
      <p:ext uri="{BB962C8B-B14F-4D97-AF65-F5344CB8AC3E}">
        <p14:creationId xmlns:p14="http://schemas.microsoft.com/office/powerpoint/2010/main" val="3004799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834AD08-4B4D-49EF-A76B-E49B629F1DF0}"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ADB238-C99A-49D6-B1FC-0EB9D84C45A3}" type="slidenum">
              <a:rPr lang="en-US" smtClean="0"/>
              <a:t>‹#›</a:t>
            </a:fld>
            <a:endParaRPr lang="en-US"/>
          </a:p>
        </p:txBody>
      </p:sp>
    </p:spTree>
    <p:extLst>
      <p:ext uri="{BB962C8B-B14F-4D97-AF65-F5344CB8AC3E}">
        <p14:creationId xmlns:p14="http://schemas.microsoft.com/office/powerpoint/2010/main" val="3794417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834AD08-4B4D-49EF-A76B-E49B629F1DF0}"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ADB238-C99A-49D6-B1FC-0EB9D84C45A3}" type="slidenum">
              <a:rPr lang="en-US" smtClean="0"/>
              <a:t>‹#›</a:t>
            </a:fld>
            <a:endParaRPr lang="en-US"/>
          </a:p>
        </p:txBody>
      </p:sp>
    </p:spTree>
    <p:extLst>
      <p:ext uri="{BB962C8B-B14F-4D97-AF65-F5344CB8AC3E}">
        <p14:creationId xmlns:p14="http://schemas.microsoft.com/office/powerpoint/2010/main" val="4247959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834AD08-4B4D-49EF-A76B-E49B629F1DF0}" type="datetimeFigureOut">
              <a:rPr lang="en-US" smtClean="0"/>
              <a:t>9/11/2024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ADB238-C99A-49D6-B1FC-0EB9D84C45A3}" type="slidenum">
              <a:rPr lang="en-US" smtClean="0"/>
              <a:t>‹#›</a:t>
            </a:fld>
            <a:endParaRPr lang="en-US"/>
          </a:p>
        </p:txBody>
      </p:sp>
    </p:spTree>
    <p:extLst>
      <p:ext uri="{BB962C8B-B14F-4D97-AF65-F5344CB8AC3E}">
        <p14:creationId xmlns:p14="http://schemas.microsoft.com/office/powerpoint/2010/main" val="3965414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834AD08-4B4D-49EF-A76B-E49B629F1DF0}" type="datetimeFigureOut">
              <a:rPr lang="en-US" smtClean="0"/>
              <a:t>9/11/2024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ADB238-C99A-49D6-B1FC-0EB9D84C45A3}" type="slidenum">
              <a:rPr lang="en-US" smtClean="0"/>
              <a:t>‹#›</a:t>
            </a:fld>
            <a:endParaRPr lang="en-US"/>
          </a:p>
        </p:txBody>
      </p:sp>
    </p:spTree>
    <p:extLst>
      <p:ext uri="{BB962C8B-B14F-4D97-AF65-F5344CB8AC3E}">
        <p14:creationId xmlns:p14="http://schemas.microsoft.com/office/powerpoint/2010/main" val="1235636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34AD08-4B4D-49EF-A76B-E49B629F1DF0}" type="datetimeFigureOut">
              <a:rPr lang="en-US" smtClean="0"/>
              <a:t>9/11/2024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ADB238-C99A-49D6-B1FC-0EB9D84C45A3}" type="slidenum">
              <a:rPr lang="en-US" smtClean="0"/>
              <a:t>‹#›</a:t>
            </a:fld>
            <a:endParaRPr lang="en-US"/>
          </a:p>
        </p:txBody>
      </p:sp>
    </p:spTree>
    <p:extLst>
      <p:ext uri="{BB962C8B-B14F-4D97-AF65-F5344CB8AC3E}">
        <p14:creationId xmlns:p14="http://schemas.microsoft.com/office/powerpoint/2010/main" val="2841561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834AD08-4B4D-49EF-A76B-E49B629F1DF0}"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ADB238-C99A-49D6-B1FC-0EB9D84C45A3}" type="slidenum">
              <a:rPr lang="en-US" smtClean="0"/>
              <a:t>‹#›</a:t>
            </a:fld>
            <a:endParaRPr lang="en-US"/>
          </a:p>
        </p:txBody>
      </p:sp>
    </p:spTree>
    <p:extLst>
      <p:ext uri="{BB962C8B-B14F-4D97-AF65-F5344CB8AC3E}">
        <p14:creationId xmlns:p14="http://schemas.microsoft.com/office/powerpoint/2010/main" val="1957674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834AD08-4B4D-49EF-A76B-E49B629F1DF0}"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ADB238-C99A-49D6-B1FC-0EB9D84C45A3}" type="slidenum">
              <a:rPr lang="en-US" smtClean="0"/>
              <a:t>‹#›</a:t>
            </a:fld>
            <a:endParaRPr lang="en-US"/>
          </a:p>
        </p:txBody>
      </p:sp>
    </p:spTree>
    <p:extLst>
      <p:ext uri="{BB962C8B-B14F-4D97-AF65-F5344CB8AC3E}">
        <p14:creationId xmlns:p14="http://schemas.microsoft.com/office/powerpoint/2010/main" val="3563528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34AD08-4B4D-49EF-A76B-E49B629F1DF0}" type="datetimeFigureOut">
              <a:rPr lang="en-US" smtClean="0"/>
              <a:t>9/11/2024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ADB238-C99A-49D6-B1FC-0EB9D84C45A3}" type="slidenum">
              <a:rPr lang="en-US" smtClean="0"/>
              <a:t>‹#›</a:t>
            </a:fld>
            <a:endParaRPr lang="en-US"/>
          </a:p>
        </p:txBody>
      </p:sp>
    </p:spTree>
    <p:extLst>
      <p:ext uri="{BB962C8B-B14F-4D97-AF65-F5344CB8AC3E}">
        <p14:creationId xmlns:p14="http://schemas.microsoft.com/office/powerpoint/2010/main" val="2398769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
            </a:r>
            <a:br>
              <a:rPr lang="en-US" dirty="0"/>
            </a:br>
            <a:r>
              <a:rPr lang="en-US" dirty="0"/>
              <a:t/>
            </a:r>
            <a:br>
              <a:rPr lang="en-US" dirty="0"/>
            </a:br>
            <a:r>
              <a:rPr lang="en-US" dirty="0"/>
              <a:t> </a:t>
            </a:r>
            <a:br>
              <a:rPr lang="en-US" dirty="0"/>
            </a:br>
            <a:r>
              <a:rPr lang="en-US" dirty="0" smtClean="0"/>
              <a:t>Network Security Assessment Report</a:t>
            </a:r>
            <a:endParaRPr lang="en-US" dirty="0"/>
          </a:p>
        </p:txBody>
      </p:sp>
      <p:sp>
        <p:nvSpPr>
          <p:cNvPr id="3" name="Subtitle 2"/>
          <p:cNvSpPr>
            <a:spLocks noGrp="1"/>
          </p:cNvSpPr>
          <p:nvPr>
            <p:ph type="subTitle" idx="1"/>
          </p:nvPr>
        </p:nvSpPr>
        <p:spPr/>
        <p:txBody>
          <a:bodyPr/>
          <a:lstStyle/>
          <a:p>
            <a:r>
              <a:rPr lang="en-US" dirty="0" smtClean="0"/>
              <a:t>Assessment Outcomes and Recommendations</a:t>
            </a:r>
            <a:br>
              <a:rPr lang="en-US" dirty="0" smtClean="0"/>
            </a:br>
            <a:r>
              <a:rPr lang="en-US" dirty="0" smtClean="0"/>
              <a:t>Presenter: </a:t>
            </a:r>
            <a:r>
              <a:rPr lang="en-US" dirty="0" err="1" smtClean="0"/>
              <a:t>Loyd</a:t>
            </a:r>
            <a:r>
              <a:rPr lang="en-US" dirty="0" smtClean="0"/>
              <a:t> </a:t>
            </a:r>
            <a:r>
              <a:rPr lang="en-US" dirty="0" err="1" smtClean="0"/>
              <a:t>Kinoti</a:t>
            </a:r>
            <a:r>
              <a:rPr lang="en-US" dirty="0" smtClean="0"/>
              <a:t/>
            </a:r>
            <a:br>
              <a:rPr lang="en-US" dirty="0" smtClean="0"/>
            </a:br>
            <a:r>
              <a:rPr lang="en-US" dirty="0" smtClean="0"/>
              <a:t>Date: 11/09/2024</a:t>
            </a:r>
            <a:endParaRPr lang="en-US" dirty="0"/>
          </a:p>
        </p:txBody>
      </p:sp>
    </p:spTree>
    <p:extLst>
      <p:ext uri="{BB962C8B-B14F-4D97-AF65-F5344CB8AC3E}">
        <p14:creationId xmlns:p14="http://schemas.microsoft.com/office/powerpoint/2010/main" val="4198667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997839"/>
            <a:ext cx="6096000" cy="2862322"/>
          </a:xfrm>
          <a:prstGeom prst="rect">
            <a:avLst/>
          </a:prstGeom>
        </p:spPr>
        <p:txBody>
          <a:bodyPr>
            <a:spAutoFit/>
          </a:bodyPr>
          <a:lstStyle/>
          <a:p>
            <a:pPr algn="ctr"/>
            <a:r>
              <a:rPr lang="en-US" b="1" dirty="0" smtClean="0"/>
              <a:t>Additional Network Security Recommendations</a:t>
            </a:r>
          </a:p>
          <a:p>
            <a:r>
              <a:rPr lang="en-US" b="1" dirty="0" smtClean="0"/>
              <a:t>Firewall Hardening:</a:t>
            </a:r>
          </a:p>
          <a:p>
            <a:r>
              <a:rPr lang="en-US" dirty="0" smtClean="0"/>
              <a:t>  - Review firewall rules and block unused ports.</a:t>
            </a:r>
          </a:p>
          <a:p>
            <a:r>
              <a:rPr lang="en-US" dirty="0" smtClean="0"/>
              <a:t>  - Implement ACLs to restrict network access to authorized users only</a:t>
            </a:r>
          </a:p>
          <a:p>
            <a:endParaRPr lang="en-US" dirty="0" smtClean="0"/>
          </a:p>
          <a:p>
            <a:r>
              <a:rPr lang="en-US" b="1" dirty="0" smtClean="0"/>
              <a:t>Vulnerability Scanning and Patching:</a:t>
            </a:r>
          </a:p>
          <a:p>
            <a:r>
              <a:rPr lang="en-US" dirty="0" smtClean="0"/>
              <a:t>  - Regularly conduct vulnerability scans and apply security patches to close known vulnerabilities.</a:t>
            </a:r>
          </a:p>
          <a:p>
            <a:endParaRPr lang="en-US" dirty="0"/>
          </a:p>
        </p:txBody>
      </p:sp>
    </p:spTree>
    <p:extLst>
      <p:ext uri="{BB962C8B-B14F-4D97-AF65-F5344CB8AC3E}">
        <p14:creationId xmlns:p14="http://schemas.microsoft.com/office/powerpoint/2010/main" val="3590715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997839"/>
            <a:ext cx="6096000" cy="2862322"/>
          </a:xfrm>
          <a:prstGeom prst="rect">
            <a:avLst/>
          </a:prstGeom>
        </p:spPr>
        <p:txBody>
          <a:bodyPr>
            <a:spAutoFit/>
          </a:bodyPr>
          <a:lstStyle/>
          <a:p>
            <a:pPr algn="ctr"/>
            <a:r>
              <a:rPr lang="en-US" b="1" dirty="0" smtClean="0"/>
              <a:t>Expected Outcomes of Implementation</a:t>
            </a:r>
          </a:p>
          <a:p>
            <a:r>
              <a:rPr lang="en-US" b="1" dirty="0" smtClean="0"/>
              <a:t>- Improved Network Stability: </a:t>
            </a:r>
            <a:r>
              <a:rPr lang="en-US" dirty="0" smtClean="0"/>
              <a:t>Less packet loss, optimized bandwidth usage.</a:t>
            </a:r>
          </a:p>
          <a:p>
            <a:r>
              <a:rPr lang="en-US" dirty="0" smtClean="0"/>
              <a:t>- </a:t>
            </a:r>
            <a:r>
              <a:rPr lang="en-US" b="1" dirty="0" smtClean="0"/>
              <a:t>Secured Remote Access</a:t>
            </a:r>
            <a:r>
              <a:rPr lang="en-US" dirty="0" smtClean="0"/>
              <a:t>: Encrypted communications via SSH and HTTPS, replacing Telnet and HTTP.</a:t>
            </a:r>
          </a:p>
          <a:p>
            <a:r>
              <a:rPr lang="en-US" b="1" dirty="0" smtClean="0"/>
              <a:t>- Reduced Attack Surface: </a:t>
            </a:r>
            <a:r>
              <a:rPr lang="en-US" dirty="0" smtClean="0"/>
              <a:t>Restricting unnecessary access and closing vulnerable services like Telnet.</a:t>
            </a:r>
          </a:p>
          <a:p>
            <a:r>
              <a:rPr lang="en-US" b="1" dirty="0" smtClean="0"/>
              <a:t>- Enhanced Overall Security: </a:t>
            </a:r>
            <a:r>
              <a:rPr lang="en-US" dirty="0" smtClean="0"/>
              <a:t>Regular vulnerability scanning and prompt patching to mitigate risks.</a:t>
            </a:r>
          </a:p>
          <a:p>
            <a:endParaRPr lang="en-US" dirty="0"/>
          </a:p>
        </p:txBody>
      </p:sp>
    </p:spTree>
    <p:extLst>
      <p:ext uri="{BB962C8B-B14F-4D97-AF65-F5344CB8AC3E}">
        <p14:creationId xmlns:p14="http://schemas.microsoft.com/office/powerpoint/2010/main" val="1749691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136339"/>
            <a:ext cx="6096000" cy="2585323"/>
          </a:xfrm>
          <a:prstGeom prst="rect">
            <a:avLst/>
          </a:prstGeom>
        </p:spPr>
        <p:txBody>
          <a:bodyPr>
            <a:spAutoFit/>
          </a:bodyPr>
          <a:lstStyle/>
          <a:p>
            <a:pPr algn="ctr"/>
            <a:r>
              <a:rPr lang="en-US" b="1" dirty="0" smtClean="0"/>
              <a:t>Conclusion</a:t>
            </a:r>
          </a:p>
          <a:p>
            <a:r>
              <a:rPr lang="en-US" b="1" dirty="0" smtClean="0"/>
              <a:t>Summary:</a:t>
            </a:r>
          </a:p>
          <a:p>
            <a:r>
              <a:rPr lang="en-US" dirty="0" smtClean="0"/>
              <a:t>  - Addressing the identified vulnerabilities will significantly enhance network security and performance.</a:t>
            </a:r>
          </a:p>
          <a:p>
            <a:r>
              <a:rPr lang="en-US" dirty="0" smtClean="0"/>
              <a:t>  - Immediate action on Telnet, HTTP, and SSH hardening is critical.</a:t>
            </a:r>
          </a:p>
          <a:p>
            <a:r>
              <a:rPr lang="en-US" dirty="0" smtClean="0"/>
              <a:t>  - Regular network monitoring and vulnerability assessments will help maintain security over time.</a:t>
            </a:r>
          </a:p>
          <a:p>
            <a:endParaRPr lang="en-US" dirty="0"/>
          </a:p>
        </p:txBody>
      </p:sp>
    </p:spTree>
    <p:extLst>
      <p:ext uri="{BB962C8B-B14F-4D97-AF65-F5344CB8AC3E}">
        <p14:creationId xmlns:p14="http://schemas.microsoft.com/office/powerpoint/2010/main" val="2933273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967335"/>
            <a:ext cx="6096000" cy="923330"/>
          </a:xfrm>
          <a:prstGeom prst="rect">
            <a:avLst/>
          </a:prstGeom>
        </p:spPr>
        <p:txBody>
          <a:bodyPr>
            <a:spAutoFit/>
          </a:bodyPr>
          <a:lstStyle/>
          <a:p>
            <a:pPr algn="ctr"/>
            <a:r>
              <a:rPr lang="en-US" b="1" dirty="0" smtClean="0"/>
              <a:t>Q&amp;A</a:t>
            </a:r>
          </a:p>
          <a:p>
            <a:pPr algn="ctr"/>
            <a:r>
              <a:rPr lang="en-US" dirty="0" smtClean="0"/>
              <a:t>-</a:t>
            </a:r>
            <a:r>
              <a:rPr lang="en-US" b="1" dirty="0" smtClean="0"/>
              <a:t>Questions</a:t>
            </a:r>
            <a:r>
              <a:rPr lang="en-US" dirty="0" smtClean="0"/>
              <a:t>?</a:t>
            </a:r>
          </a:p>
          <a:p>
            <a:r>
              <a:rPr lang="en-US" dirty="0" smtClean="0"/>
              <a:t>  - Open floor for questions and further discussion.</a:t>
            </a:r>
            <a:endParaRPr lang="en-US" dirty="0"/>
          </a:p>
        </p:txBody>
      </p:sp>
    </p:spTree>
    <p:extLst>
      <p:ext uri="{BB962C8B-B14F-4D97-AF65-F5344CB8AC3E}">
        <p14:creationId xmlns:p14="http://schemas.microsoft.com/office/powerpoint/2010/main" val="3029169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199" y="1849582"/>
            <a:ext cx="9247909" cy="2585323"/>
          </a:xfrm>
          <a:prstGeom prst="rect">
            <a:avLst/>
          </a:prstGeom>
        </p:spPr>
        <p:txBody>
          <a:bodyPr wrap="square">
            <a:spAutoFit/>
          </a:bodyPr>
          <a:lstStyle/>
          <a:p>
            <a:pPr algn="ctr"/>
            <a:r>
              <a:rPr lang="en-US" b="1" dirty="0" smtClean="0"/>
              <a:t>Overview</a:t>
            </a:r>
            <a:r>
              <a:rPr lang="en-US" dirty="0" smtClean="0"/>
              <a:t>: </a:t>
            </a:r>
            <a:endParaRPr lang="en-US" dirty="0"/>
          </a:p>
          <a:p>
            <a:r>
              <a:rPr lang="en-US" b="1" dirty="0" smtClean="0"/>
              <a:t> - Brief summary of the network assessment conducted.</a:t>
            </a:r>
          </a:p>
          <a:p>
            <a:pPr algn="just"/>
            <a:r>
              <a:rPr lang="en-US" dirty="0" smtClean="0"/>
              <a:t>The network assessment was conducted to identify potential threats, vulnerabilities, and areas for improvement within the organization's IT infrastructure. The evaluation focused on key components, including routers, switches, firewalls, and endpoints, to ensure optimal security and performance.</a:t>
            </a:r>
            <a:r>
              <a:rPr lang="en-US" dirty="0" smtClean="0"/>
              <a:t/>
            </a:r>
            <a:br>
              <a:rPr lang="en-US" dirty="0" smtClean="0"/>
            </a:br>
            <a:r>
              <a:rPr lang="en-US" b="1" dirty="0" smtClean="0"/>
              <a:t>  - Objective of the assessment: </a:t>
            </a:r>
            <a:r>
              <a:rPr lang="en-US" dirty="0" smtClean="0"/>
              <a:t>To identify vulnerabilities and recommend remediation strategies.</a:t>
            </a:r>
            <a:br>
              <a:rPr lang="en-US" dirty="0" smtClean="0"/>
            </a:br>
            <a:endParaRPr lang="en-US" dirty="0"/>
          </a:p>
        </p:txBody>
      </p:sp>
    </p:spTree>
    <p:extLst>
      <p:ext uri="{BB962C8B-B14F-4D97-AF65-F5344CB8AC3E}">
        <p14:creationId xmlns:p14="http://schemas.microsoft.com/office/powerpoint/2010/main" val="2288533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0" y="1720840"/>
            <a:ext cx="6096000" cy="3416320"/>
          </a:xfrm>
          <a:prstGeom prst="rect">
            <a:avLst/>
          </a:prstGeom>
        </p:spPr>
        <p:txBody>
          <a:bodyPr>
            <a:spAutoFit/>
          </a:bodyPr>
          <a:lstStyle/>
          <a:p>
            <a:pPr algn="ctr"/>
            <a:r>
              <a:rPr lang="en-US" b="1" dirty="0" smtClean="0"/>
              <a:t>Key Findings from Assessment</a:t>
            </a:r>
          </a:p>
          <a:p>
            <a:r>
              <a:rPr lang="en-US" dirty="0" smtClean="0"/>
              <a:t>- </a:t>
            </a:r>
            <a:r>
              <a:rPr lang="en-US" b="1" dirty="0" smtClean="0"/>
              <a:t>Packet Loss</a:t>
            </a:r>
            <a:r>
              <a:rPr lang="en-US" dirty="0" smtClean="0"/>
              <a:t>: Identified packet loss issues in network communication.</a:t>
            </a:r>
          </a:p>
          <a:p>
            <a:r>
              <a:rPr lang="en-US" dirty="0" smtClean="0"/>
              <a:t>- </a:t>
            </a:r>
            <a:r>
              <a:rPr lang="en-US" b="1" dirty="0" smtClean="0"/>
              <a:t>Telnet (Port 23) Insecurity: </a:t>
            </a:r>
            <a:r>
              <a:rPr lang="en-US" dirty="0" smtClean="0"/>
              <a:t>Telnet used for remote access, presenting a security risk.</a:t>
            </a:r>
          </a:p>
          <a:p>
            <a:r>
              <a:rPr lang="en-US" dirty="0" smtClean="0"/>
              <a:t>- </a:t>
            </a:r>
            <a:r>
              <a:rPr lang="en-US" b="1" dirty="0" smtClean="0"/>
              <a:t>Unencrypted HTTP Communication: </a:t>
            </a:r>
            <a:r>
              <a:rPr lang="en-US" dirty="0" smtClean="0"/>
              <a:t>Web services running on unencrypted HTTP (Port 80).</a:t>
            </a:r>
          </a:p>
          <a:p>
            <a:r>
              <a:rPr lang="en-US" b="1" dirty="0" smtClean="0"/>
              <a:t>- Unsecured SSH Access: </a:t>
            </a:r>
            <a:r>
              <a:rPr lang="en-US" dirty="0" smtClean="0"/>
              <a:t>SSH access requires hardening to prevent unauthorized access.</a:t>
            </a:r>
          </a:p>
          <a:p>
            <a:r>
              <a:rPr lang="en-US" b="1" dirty="0" smtClean="0"/>
              <a:t>- Network Performance and Stability: </a:t>
            </a:r>
            <a:r>
              <a:rPr lang="en-US" dirty="0" smtClean="0"/>
              <a:t>Potential network performance issues were noted.</a:t>
            </a:r>
          </a:p>
          <a:p>
            <a:endParaRPr lang="en-US" dirty="0"/>
          </a:p>
        </p:txBody>
      </p:sp>
    </p:spTree>
    <p:extLst>
      <p:ext uri="{BB962C8B-B14F-4D97-AF65-F5344CB8AC3E}">
        <p14:creationId xmlns:p14="http://schemas.microsoft.com/office/powerpoint/2010/main" val="338673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0" y="1028343"/>
            <a:ext cx="6096000" cy="4801314"/>
          </a:xfrm>
          <a:prstGeom prst="rect">
            <a:avLst/>
          </a:prstGeom>
        </p:spPr>
        <p:txBody>
          <a:bodyPr>
            <a:spAutoFit/>
          </a:bodyPr>
          <a:lstStyle/>
          <a:p>
            <a:pPr algn="ctr"/>
            <a:r>
              <a:rPr lang="en-US" b="1" dirty="0" smtClean="0"/>
              <a:t>Detailed Assessment Results</a:t>
            </a:r>
          </a:p>
          <a:p>
            <a:r>
              <a:rPr lang="en-US" b="1" dirty="0" smtClean="0"/>
              <a:t>Packet Loss: </a:t>
            </a:r>
          </a:p>
          <a:p>
            <a:r>
              <a:rPr lang="en-US" dirty="0" smtClean="0"/>
              <a:t>  - 25% packet loss between some nodes (as seen in ping tests).</a:t>
            </a:r>
          </a:p>
          <a:p>
            <a:r>
              <a:rPr lang="en-US" dirty="0" smtClean="0"/>
              <a:t>  - Possible causes: Network congestion, hardware issues, or misconfiguration.</a:t>
            </a:r>
          </a:p>
          <a:p>
            <a:r>
              <a:rPr lang="en-US" dirty="0" smtClean="0"/>
              <a:t>  </a:t>
            </a:r>
          </a:p>
          <a:p>
            <a:r>
              <a:rPr lang="en-US" b="1" dirty="0" smtClean="0"/>
              <a:t>Telnet (Port 23):</a:t>
            </a:r>
          </a:p>
          <a:p>
            <a:r>
              <a:rPr lang="en-US" dirty="0" smtClean="0"/>
              <a:t>  - Telnet is used for remote access, making it vulnerable to eavesdropping and credential theft.</a:t>
            </a:r>
          </a:p>
          <a:p>
            <a:endParaRPr lang="en-US" dirty="0" smtClean="0"/>
          </a:p>
          <a:p>
            <a:r>
              <a:rPr lang="en-US" b="1" dirty="0" smtClean="0"/>
              <a:t>HTTP (Port 80):</a:t>
            </a:r>
          </a:p>
          <a:p>
            <a:r>
              <a:rPr lang="en-US" dirty="0" smtClean="0"/>
              <a:t>  - Unencrypted web traffic susceptible to interception, man-in-the-middle attacks.</a:t>
            </a:r>
          </a:p>
          <a:p>
            <a:endParaRPr lang="en-US" dirty="0" smtClean="0"/>
          </a:p>
          <a:p>
            <a:r>
              <a:rPr lang="en-US" b="1" dirty="0" smtClean="0"/>
              <a:t>SSH (Port 22):</a:t>
            </a:r>
          </a:p>
          <a:p>
            <a:r>
              <a:rPr lang="en-US" dirty="0" smtClean="0"/>
              <a:t>  - SSH access is available but needs more security measures such as key-based authentication and firewall restrictions.</a:t>
            </a:r>
            <a:endParaRPr lang="en-US" dirty="0"/>
          </a:p>
        </p:txBody>
      </p:sp>
    </p:spTree>
    <p:extLst>
      <p:ext uri="{BB962C8B-B14F-4D97-AF65-F5344CB8AC3E}">
        <p14:creationId xmlns:p14="http://schemas.microsoft.com/office/powerpoint/2010/main" val="555620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166843"/>
            <a:ext cx="6096000" cy="4524315"/>
          </a:xfrm>
          <a:prstGeom prst="rect">
            <a:avLst/>
          </a:prstGeom>
        </p:spPr>
        <p:txBody>
          <a:bodyPr>
            <a:spAutoFit/>
          </a:bodyPr>
          <a:lstStyle/>
          <a:p>
            <a:pPr algn="ctr"/>
            <a:r>
              <a:rPr lang="en-US" b="1" dirty="0" smtClean="0"/>
              <a:t>Risks Associated with Vulnerabilities</a:t>
            </a:r>
          </a:p>
          <a:p>
            <a:r>
              <a:rPr lang="en-US" b="1" dirty="0" smtClean="0"/>
              <a:t>- Packet Loss:</a:t>
            </a:r>
          </a:p>
          <a:p>
            <a:r>
              <a:rPr lang="en-US" dirty="0" smtClean="0"/>
              <a:t>  - Impact: Reduced network performance, possible service interruptions, and lower efficiency.</a:t>
            </a:r>
          </a:p>
          <a:p>
            <a:endParaRPr lang="en-US" dirty="0" smtClean="0"/>
          </a:p>
          <a:p>
            <a:r>
              <a:rPr lang="en-US" b="1" dirty="0" smtClean="0"/>
              <a:t>- Telnet:</a:t>
            </a:r>
          </a:p>
          <a:p>
            <a:r>
              <a:rPr lang="en-US" dirty="0" smtClean="0"/>
              <a:t>  - Impact: Unencrypted communications could lead to data breaches, credential theft.</a:t>
            </a:r>
          </a:p>
          <a:p>
            <a:endParaRPr lang="en-US" dirty="0" smtClean="0"/>
          </a:p>
          <a:p>
            <a:r>
              <a:rPr lang="en-US" dirty="0" smtClean="0"/>
              <a:t>- </a:t>
            </a:r>
            <a:r>
              <a:rPr lang="en-US" b="1" dirty="0" smtClean="0"/>
              <a:t>HTTP</a:t>
            </a:r>
            <a:r>
              <a:rPr lang="en-US" dirty="0" smtClean="0"/>
              <a:t>:</a:t>
            </a:r>
          </a:p>
          <a:p>
            <a:r>
              <a:rPr lang="en-US" dirty="0" smtClean="0"/>
              <a:t>  - Impact: Sensitive information such as login credentials can be intercepted.</a:t>
            </a:r>
          </a:p>
          <a:p>
            <a:endParaRPr lang="en-US" dirty="0" smtClean="0"/>
          </a:p>
          <a:p>
            <a:r>
              <a:rPr lang="en-US" b="1" dirty="0" smtClean="0"/>
              <a:t>- Unsecured SSH:</a:t>
            </a:r>
          </a:p>
          <a:p>
            <a:r>
              <a:rPr lang="en-US" dirty="0" smtClean="0"/>
              <a:t>  - Impact: Increased risk of unauthorized access to network devices and services.</a:t>
            </a:r>
            <a:endParaRPr lang="en-US" dirty="0"/>
          </a:p>
        </p:txBody>
      </p:sp>
    </p:spTree>
    <p:extLst>
      <p:ext uri="{BB962C8B-B14F-4D97-AF65-F5344CB8AC3E}">
        <p14:creationId xmlns:p14="http://schemas.microsoft.com/office/powerpoint/2010/main" val="2116882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997839"/>
            <a:ext cx="6096000" cy="2862322"/>
          </a:xfrm>
          <a:prstGeom prst="rect">
            <a:avLst/>
          </a:prstGeom>
        </p:spPr>
        <p:txBody>
          <a:bodyPr>
            <a:spAutoFit/>
          </a:bodyPr>
          <a:lstStyle/>
          <a:p>
            <a:pPr algn="ctr"/>
            <a:r>
              <a:rPr lang="en-US" b="1" dirty="0" smtClean="0"/>
              <a:t>Recommendations (Packet Loss)</a:t>
            </a:r>
          </a:p>
          <a:p>
            <a:r>
              <a:rPr lang="en-US" b="1" dirty="0" smtClean="0"/>
              <a:t>Actions</a:t>
            </a:r>
            <a:r>
              <a:rPr lang="en-US" dirty="0" smtClean="0"/>
              <a:t>:</a:t>
            </a:r>
          </a:p>
          <a:p>
            <a:r>
              <a:rPr lang="en-US" dirty="0" smtClean="0"/>
              <a:t>  - Analyze network devices for faults.</a:t>
            </a:r>
          </a:p>
          <a:p>
            <a:r>
              <a:rPr lang="en-US" dirty="0" smtClean="0"/>
              <a:t>  - Optimize configurations, bandwidth allocation, and investigate potential network congestion.</a:t>
            </a:r>
          </a:p>
          <a:p>
            <a:r>
              <a:rPr lang="en-US" dirty="0" smtClean="0"/>
              <a:t>  - Implement Quality of Service (</a:t>
            </a:r>
            <a:r>
              <a:rPr lang="en-US" dirty="0" err="1" smtClean="0"/>
              <a:t>QoS</a:t>
            </a:r>
            <a:r>
              <a:rPr lang="en-US" dirty="0" smtClean="0"/>
              <a:t>) to prioritize critical traffic.</a:t>
            </a:r>
          </a:p>
          <a:p>
            <a:r>
              <a:rPr lang="en-US" dirty="0" smtClean="0"/>
              <a:t>  </a:t>
            </a:r>
          </a:p>
          <a:p>
            <a:r>
              <a:rPr lang="en-US" b="1" dirty="0" smtClean="0"/>
              <a:t>Expected Outcome</a:t>
            </a:r>
            <a:r>
              <a:rPr lang="en-US" dirty="0" smtClean="0"/>
              <a:t>: Improved network performance and reduced packet loss.</a:t>
            </a:r>
            <a:endParaRPr lang="en-US" dirty="0"/>
          </a:p>
        </p:txBody>
      </p:sp>
    </p:spTree>
    <p:extLst>
      <p:ext uri="{BB962C8B-B14F-4D97-AF65-F5344CB8AC3E}">
        <p14:creationId xmlns:p14="http://schemas.microsoft.com/office/powerpoint/2010/main" val="2533007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136339"/>
            <a:ext cx="6096000" cy="2585323"/>
          </a:xfrm>
          <a:prstGeom prst="rect">
            <a:avLst/>
          </a:prstGeom>
        </p:spPr>
        <p:txBody>
          <a:bodyPr>
            <a:spAutoFit/>
          </a:bodyPr>
          <a:lstStyle/>
          <a:p>
            <a:r>
              <a:rPr lang="en-US" b="1" dirty="0" smtClean="0"/>
              <a:t>Recommendations (Telnet Insecurity)</a:t>
            </a:r>
          </a:p>
          <a:p>
            <a:r>
              <a:rPr lang="en-US" b="1" dirty="0" smtClean="0"/>
              <a:t>Actions:</a:t>
            </a:r>
          </a:p>
          <a:p>
            <a:r>
              <a:rPr lang="en-US" dirty="0" smtClean="0"/>
              <a:t>  - Disable Telnet and replace with SSH.</a:t>
            </a:r>
          </a:p>
          <a:p>
            <a:r>
              <a:rPr lang="en-US" dirty="0" smtClean="0"/>
              <a:t>  - Ensure SSH is secured with key-based authentication and restricted by IP access.</a:t>
            </a:r>
          </a:p>
          <a:p>
            <a:endParaRPr lang="en-US" dirty="0" smtClean="0"/>
          </a:p>
          <a:p>
            <a:r>
              <a:rPr lang="en-US" b="1" dirty="0" smtClean="0"/>
              <a:t>Expected Outcome: </a:t>
            </a:r>
            <a:r>
              <a:rPr lang="en-US" dirty="0" smtClean="0"/>
              <a:t>Eliminates risk of data theft and ensures encrypted communication for remote access.</a:t>
            </a:r>
          </a:p>
          <a:p>
            <a:endParaRPr lang="en-US" dirty="0"/>
          </a:p>
        </p:txBody>
      </p:sp>
    </p:spTree>
    <p:extLst>
      <p:ext uri="{BB962C8B-B14F-4D97-AF65-F5344CB8AC3E}">
        <p14:creationId xmlns:p14="http://schemas.microsoft.com/office/powerpoint/2010/main" val="283029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274838"/>
            <a:ext cx="6096000" cy="2308324"/>
          </a:xfrm>
          <a:prstGeom prst="rect">
            <a:avLst/>
          </a:prstGeom>
        </p:spPr>
        <p:txBody>
          <a:bodyPr>
            <a:spAutoFit/>
          </a:bodyPr>
          <a:lstStyle/>
          <a:p>
            <a:pPr algn="ctr"/>
            <a:r>
              <a:rPr lang="en-US" b="1" dirty="0" smtClean="0"/>
              <a:t>Recommendations (HTTP Security)</a:t>
            </a:r>
          </a:p>
          <a:p>
            <a:r>
              <a:rPr lang="en-US" b="1" dirty="0" smtClean="0"/>
              <a:t>Actions</a:t>
            </a:r>
            <a:r>
              <a:rPr lang="en-US" dirty="0" smtClean="0"/>
              <a:t>:</a:t>
            </a:r>
          </a:p>
          <a:p>
            <a:r>
              <a:rPr lang="en-US" dirty="0" smtClean="0"/>
              <a:t>  - Upgrade to HTTPS for encrypted communication.</a:t>
            </a:r>
          </a:p>
          <a:p>
            <a:r>
              <a:rPr lang="en-US" dirty="0" smtClean="0"/>
              <a:t>  - Implement SSL/TLS certificates and configure HTTP-to-HTTPS redirection.</a:t>
            </a:r>
          </a:p>
          <a:p>
            <a:endParaRPr lang="en-US" dirty="0" smtClean="0"/>
          </a:p>
          <a:p>
            <a:r>
              <a:rPr lang="en-US" b="1" dirty="0" smtClean="0"/>
              <a:t>Expected Outcome: </a:t>
            </a:r>
            <a:r>
              <a:rPr lang="en-US" dirty="0" smtClean="0"/>
              <a:t>Prevents interception of sensitive data and secures web traffic.</a:t>
            </a:r>
            <a:endParaRPr lang="en-US" dirty="0"/>
          </a:p>
        </p:txBody>
      </p:sp>
    </p:spTree>
    <p:extLst>
      <p:ext uri="{BB962C8B-B14F-4D97-AF65-F5344CB8AC3E}">
        <p14:creationId xmlns:p14="http://schemas.microsoft.com/office/powerpoint/2010/main" val="2617085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136339"/>
            <a:ext cx="6096000" cy="2585323"/>
          </a:xfrm>
          <a:prstGeom prst="rect">
            <a:avLst/>
          </a:prstGeom>
        </p:spPr>
        <p:txBody>
          <a:bodyPr>
            <a:spAutoFit/>
          </a:bodyPr>
          <a:lstStyle/>
          <a:p>
            <a:pPr algn="ctr"/>
            <a:r>
              <a:rPr lang="en-US" b="1" dirty="0" smtClean="0"/>
              <a:t>Recommendations (SSH Hardening)</a:t>
            </a:r>
          </a:p>
          <a:p>
            <a:r>
              <a:rPr lang="en-US" b="1" dirty="0" smtClean="0"/>
              <a:t>Actions:</a:t>
            </a:r>
          </a:p>
          <a:p>
            <a:r>
              <a:rPr lang="en-US" dirty="0" smtClean="0"/>
              <a:t>  - Secure SSH with key-based authentication.</a:t>
            </a:r>
          </a:p>
          <a:p>
            <a:r>
              <a:rPr lang="en-US" dirty="0" smtClean="0"/>
              <a:t>  - Restrict SSH access via firewall rules to specific IPs.</a:t>
            </a:r>
          </a:p>
          <a:p>
            <a:r>
              <a:rPr lang="en-US" dirty="0" smtClean="0"/>
              <a:t>  - Implement 2FA for additional security.</a:t>
            </a:r>
          </a:p>
          <a:p>
            <a:endParaRPr lang="en-US" dirty="0" smtClean="0"/>
          </a:p>
          <a:p>
            <a:r>
              <a:rPr lang="en-US" b="1" dirty="0" smtClean="0"/>
              <a:t>Expected Outcome</a:t>
            </a:r>
            <a:r>
              <a:rPr lang="en-US" dirty="0" smtClean="0"/>
              <a:t>: Strengthened security for remote access and reduced attack vectors.</a:t>
            </a:r>
          </a:p>
          <a:p>
            <a:endParaRPr lang="en-US" dirty="0"/>
          </a:p>
        </p:txBody>
      </p:sp>
    </p:spTree>
    <p:extLst>
      <p:ext uri="{BB962C8B-B14F-4D97-AF65-F5344CB8AC3E}">
        <p14:creationId xmlns:p14="http://schemas.microsoft.com/office/powerpoint/2010/main" val="16993001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681</Words>
  <Application>Microsoft Office PowerPoint</Application>
  <PresentationFormat>Widescreen</PresentationFormat>
  <Paragraphs>82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    Network Security Assessment Report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Security Assessment Report</dc:title>
  <dc:creator>Admin</dc:creator>
  <cp:lastModifiedBy>Admin</cp:lastModifiedBy>
  <cp:revision>6</cp:revision>
  <dcterms:created xsi:type="dcterms:W3CDTF">2024-09-11T06:14:00Z</dcterms:created>
  <dcterms:modified xsi:type="dcterms:W3CDTF">2024-09-11T06:48:19Z</dcterms:modified>
</cp:coreProperties>
</file>