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5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3" r:id="rId16"/>
    <p:sldId id="272" r:id="rId17"/>
    <p:sldId id="271" r:id="rId18"/>
    <p:sldId id="274" r:id="rId19"/>
    <p:sldId id="275" r:id="rId20"/>
    <p:sldId id="276" r:id="rId21"/>
    <p:sldId id="278" r:id="rId22"/>
    <p:sldId id="277" r:id="rId23"/>
    <p:sldId id="279" r:id="rId24"/>
    <p:sldId id="280" r:id="rId25"/>
    <p:sldId id="313" r:id="rId26"/>
    <p:sldId id="314" r:id="rId27"/>
    <p:sldId id="303" r:id="rId28"/>
    <p:sldId id="301" r:id="rId29"/>
    <p:sldId id="298" r:id="rId30"/>
    <p:sldId id="306" r:id="rId31"/>
    <p:sldId id="286" r:id="rId32"/>
    <p:sldId id="300" r:id="rId33"/>
    <p:sldId id="308" r:id="rId34"/>
    <p:sldId id="307" r:id="rId35"/>
    <p:sldId id="288" r:id="rId36"/>
    <p:sldId id="292" r:id="rId37"/>
    <p:sldId id="310" r:id="rId38"/>
    <p:sldId id="312" r:id="rId39"/>
    <p:sldId id="309" r:id="rId40"/>
    <p:sldId id="315" r:id="rId41"/>
    <p:sldId id="299" r:id="rId42"/>
    <p:sldId id="297" r:id="rId43"/>
    <p:sldId id="311" r:id="rId44"/>
    <p:sldId id="302" r:id="rId45"/>
    <p:sldId id="281" r:id="rId46"/>
    <p:sldId id="282" r:id="rId47"/>
    <p:sldId id="283" r:id="rId48"/>
    <p:sldId id="284" r:id="rId49"/>
    <p:sldId id="285" r:id="rId50"/>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856D"/>
    <a:srgbClr val="00FFFF"/>
    <a:srgbClr val="66FF66"/>
    <a:srgbClr val="9EFF29"/>
    <a:srgbClr val="C33A1F"/>
    <a:srgbClr val="003635"/>
    <a:srgbClr val="D6370C"/>
    <a:srgbClr val="0000CC"/>
    <a:srgbClr val="1D3A00"/>
    <a:srgbClr val="FF254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0544" autoAdjust="0"/>
  </p:normalViewPr>
  <p:slideViewPr>
    <p:cSldViewPr snapToGrid="0">
      <p:cViewPr varScale="1">
        <p:scale>
          <a:sx n="106" d="100"/>
          <a:sy n="106" d="100"/>
        </p:scale>
        <p:origin x="778" y="62"/>
      </p:cViewPr>
      <p:guideLst>
        <p:guide orient="horz" pos="162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t>12/20/2022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t>‹#›</a:t>
            </a:fld>
            <a:endParaRPr lang="en-US"/>
          </a:p>
        </p:txBody>
      </p:sp>
    </p:spTree>
    <p:extLst>
      <p:ext uri="{BB962C8B-B14F-4D97-AF65-F5344CB8AC3E}">
        <p14:creationId xmlns:p14="http://schemas.microsoft.com/office/powerpoint/2010/main" val="284430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F533E96-F078-4B3D-A8F4-F1AF21EBC357}" type="slidenum">
              <a:rPr lang="en-US" smtClean="0"/>
              <a:t>4</a:t>
            </a:fld>
            <a:endParaRPr lang="en-US"/>
          </a:p>
        </p:txBody>
      </p:sp>
    </p:spTree>
    <p:extLst>
      <p:ext uri="{BB962C8B-B14F-4D97-AF65-F5344CB8AC3E}">
        <p14:creationId xmlns:p14="http://schemas.microsoft.com/office/powerpoint/2010/main" val="122561440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97309" y="2352369"/>
            <a:ext cx="8067369" cy="1393724"/>
          </a:xfrm>
          <a:noFill/>
          <a:effectLst>
            <a:outerShdw blurRad="50800" dist="38100" dir="2700000" algn="tl" rotWithShape="0">
              <a:prstClr val="black">
                <a:alpha val="40000"/>
              </a:prstClr>
            </a:outerShdw>
          </a:effectLst>
        </p:spPr>
        <p:txBody>
          <a:bodyPr>
            <a:normAutofit/>
          </a:bodyPr>
          <a:lstStyle>
            <a:lvl1pPr algn="r">
              <a:defRPr sz="3600">
                <a:solidFill>
                  <a:schemeClr val="bg1"/>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604684" y="1297859"/>
            <a:ext cx="8082115" cy="678426"/>
          </a:xfrm>
        </p:spPr>
        <p:txBody>
          <a:bodyPr>
            <a:normAutofit/>
          </a:bodyPr>
          <a:lstStyle>
            <a:lvl1pPr marL="0" indent="0" algn="r">
              <a:buNone/>
              <a:defRPr sz="2800" b="0" i="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12/20/2022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12/20/2022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12/20/2022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12/20/2022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id="{08B89D22-1D6E-450B-881F-4D2A4C527F7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9826" y="180091"/>
            <a:ext cx="8259098" cy="763526"/>
          </a:xfrm>
        </p:spPr>
        <p:txBody>
          <a:bodyPr>
            <a:normAutofit/>
          </a:bodyPr>
          <a:lstStyle>
            <a:lvl1pPr algn="r">
              <a:defRPr sz="3600" baseline="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48966" y="1305232"/>
            <a:ext cx="8246070" cy="3557090"/>
          </a:xfrm>
        </p:spPr>
        <p:txBody>
          <a:bodyPr/>
          <a:lstStyle>
            <a:lvl1pPr algn="l">
              <a:defRPr sz="2800">
                <a:solidFill>
                  <a:schemeClr val="tx1"/>
                </a:solidFill>
              </a:defRPr>
            </a:lvl1pPr>
            <a:lvl2pPr algn="l">
              <a:defRPr>
                <a:solidFill>
                  <a:schemeClr val="tx1"/>
                </a:solidFill>
              </a:defRPr>
            </a:lvl2pPr>
            <a:lvl3pPr algn="l">
              <a:defRPr>
                <a:solidFill>
                  <a:schemeClr val="tx1"/>
                </a:solidFill>
              </a:defRPr>
            </a:lvl3pPr>
            <a:lvl4pPr algn="l">
              <a:defRPr>
                <a:solidFill>
                  <a:schemeClr val="tx1"/>
                </a:solidFill>
              </a:defRPr>
            </a:lvl4pPr>
            <a:lvl5pPr algn="l">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12/20/2022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072243" y="443407"/>
            <a:ext cx="6599812" cy="725349"/>
          </a:xfrm>
        </p:spPr>
        <p:txBody>
          <a:bodyPr>
            <a:normAutofit/>
          </a:bodyPr>
          <a:lstStyle>
            <a:lvl1pPr algn="l">
              <a:defRPr sz="3600">
                <a:solidFill>
                  <a:schemeClr val="accent6">
                    <a:lumMod val="75000"/>
                  </a:schemeClr>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2064774" y="1177436"/>
            <a:ext cx="6622028" cy="3511061"/>
          </a:xfrm>
        </p:spPr>
        <p:txBody>
          <a:bodyPr/>
          <a:lstStyle>
            <a:lvl1pPr>
              <a:defRPr sz="2800">
                <a:solidFill>
                  <a:schemeClr val="accent1">
                    <a:lumMod val="50000"/>
                  </a:schemeClr>
                </a:solidFill>
              </a:defRPr>
            </a:lvl1pPr>
            <a:lvl2pPr>
              <a:defRPr>
                <a:solidFill>
                  <a:schemeClr val="accent1">
                    <a:lumMod val="50000"/>
                  </a:schemeClr>
                </a:solidFill>
              </a:defRPr>
            </a:lvl2pPr>
            <a:lvl3pPr>
              <a:defRPr>
                <a:solidFill>
                  <a:schemeClr val="accent1">
                    <a:lumMod val="50000"/>
                  </a:schemeClr>
                </a:solidFill>
              </a:defRPr>
            </a:lvl3pPr>
            <a:lvl4pPr>
              <a:defRPr>
                <a:solidFill>
                  <a:schemeClr val="accent1">
                    <a:lumMod val="50000"/>
                  </a:schemeClr>
                </a:solidFill>
              </a:defRPr>
            </a:lvl4pPr>
            <a:lvl5pPr>
              <a:defRPr>
                <a:solidFill>
                  <a:schemeClr val="accent1">
                    <a:lumMod val="5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12/20/2022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12/20/2022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12/20/2022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7943" y="175783"/>
            <a:ext cx="8093365" cy="763525"/>
          </a:xfrm>
        </p:spPr>
        <p:txBody>
          <a:bodyPr>
            <a:normAutofit/>
          </a:bodyPr>
          <a:lstStyle>
            <a:lvl1pPr algn="r">
              <a:defRPr sz="3600" baseline="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36879" y="1508033"/>
            <a:ext cx="4040188" cy="479822"/>
          </a:xfrm>
        </p:spPr>
        <p:txBody>
          <a:bodyPr anchor="b"/>
          <a:lstStyle>
            <a:lvl1pPr marL="0" indent="0" algn="ctr">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36879" y="1980430"/>
            <a:ext cx="4040188" cy="2276294"/>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72000" y="1508033"/>
            <a:ext cx="4041775" cy="479822"/>
          </a:xfrm>
        </p:spPr>
        <p:txBody>
          <a:bodyPr anchor="b"/>
          <a:lstStyle>
            <a:lvl1pPr marL="0" indent="0" algn="ctr">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72000" y="1980430"/>
            <a:ext cx="4041775" cy="2276294"/>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12/20/2022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12/20/2022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12/20/2022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12/20/2022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12/20/2022</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id="{11E867DF-3DCA-4725-94F0-F2B6BD747A82}"/>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hyperlink" Target="https://www.projecttimes.com/articles/principles-of-ecommerce-project-management/" TargetMode="External"/><Relationship Id="rId2" Type="http://schemas.openxmlformats.org/officeDocument/2006/relationships/hyperlink" Target="https://www.mageplaza.com/blog/ecommerce-project-management.html" TargetMode="Externa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9490E96-7635-303B-AE66-9B01136AA4A4}"/>
              </a:ext>
            </a:extLst>
          </p:cNvPr>
          <p:cNvSpPr txBox="1"/>
          <p:nvPr/>
        </p:nvSpPr>
        <p:spPr>
          <a:xfrm>
            <a:off x="5210838" y="355835"/>
            <a:ext cx="3740103" cy="830997"/>
          </a:xfrm>
          <a:prstGeom prst="rect">
            <a:avLst/>
          </a:prstGeom>
          <a:noFill/>
        </p:spPr>
        <p:txBody>
          <a:bodyPr wrap="square" rtlCol="0">
            <a:spAutoFit/>
            <a:scene3d>
              <a:camera prst="orthographicFront"/>
              <a:lightRig rig="threePt" dir="t"/>
            </a:scene3d>
            <a:sp3d extrusionH="57150">
              <a:bevelT w="38100" h="38100"/>
            </a:sp3d>
          </a:bodyPr>
          <a:lstStyle/>
          <a:p>
            <a:r>
              <a:rPr lang="en-IN" sz="4800" b="1" i="1" dirty="0">
                <a:ln>
                  <a:solidFill>
                    <a:schemeClr val="tx2">
                      <a:lumMod val="50000"/>
                    </a:schemeClr>
                  </a:solidFill>
                </a:ln>
                <a:solidFill>
                  <a:schemeClr val="accent1">
                    <a:lumMod val="20000"/>
                    <a:lumOff val="80000"/>
                  </a:schemeClr>
                </a:solidFill>
                <a:effectLst>
                  <a:glow rad="101600">
                    <a:schemeClr val="accent1">
                      <a:satMod val="175000"/>
                      <a:alpha val="40000"/>
                    </a:schemeClr>
                  </a:glow>
                </a:effectLst>
                <a:latin typeface="Algerian" panose="04020705040A02060702" pitchFamily="82" charset="0"/>
              </a:rPr>
              <a:t>E-SHOPPING</a:t>
            </a:r>
          </a:p>
        </p:txBody>
      </p:sp>
      <p:sp>
        <p:nvSpPr>
          <p:cNvPr id="9" name="TextBox 8">
            <a:extLst>
              <a:ext uri="{FF2B5EF4-FFF2-40B4-BE49-F238E27FC236}">
                <a16:creationId xmlns:a16="http://schemas.microsoft.com/office/drawing/2014/main" id="{3AE111A2-831A-1577-F48F-0C5883B65DDC}"/>
              </a:ext>
            </a:extLst>
          </p:cNvPr>
          <p:cNvSpPr txBox="1"/>
          <p:nvPr/>
        </p:nvSpPr>
        <p:spPr>
          <a:xfrm>
            <a:off x="4572000" y="1945678"/>
            <a:ext cx="4378941" cy="2062103"/>
          </a:xfrm>
          <a:prstGeom prst="rect">
            <a:avLst/>
          </a:prstGeom>
          <a:noFill/>
        </p:spPr>
        <p:txBody>
          <a:bodyPr wrap="square" rtlCol="0">
            <a:spAutoFit/>
            <a:scene3d>
              <a:camera prst="orthographicFront"/>
              <a:lightRig rig="soft" dir="t">
                <a:rot lat="0" lon="0" rev="15600000"/>
              </a:lightRig>
            </a:scene3d>
            <a:sp3d extrusionH="57150" prstMaterial="softEdge">
              <a:bevelT w="25400" h="38100"/>
            </a:sp3d>
          </a:bodyPr>
          <a:lstStyle/>
          <a:p>
            <a:r>
              <a:rPr lang="en-IN" sz="2000" b="1" dirty="0">
                <a:ln/>
                <a:solidFill>
                  <a:schemeClr val="accent4"/>
                </a:solidFill>
                <a:latin typeface="Algerian" panose="04020705040A02060702" pitchFamily="82" charset="0"/>
              </a:rPr>
              <a:t>      </a:t>
            </a:r>
            <a:r>
              <a:rPr lang="en-IN" sz="2000" b="1" dirty="0">
                <a:ln w="22225">
                  <a:solidFill>
                    <a:schemeClr val="accent2"/>
                  </a:solidFill>
                  <a:prstDash val="solid"/>
                </a:ln>
                <a:solidFill>
                  <a:schemeClr val="accent2">
                    <a:lumMod val="40000"/>
                    <a:lumOff val="60000"/>
                  </a:schemeClr>
                </a:solidFill>
                <a:latin typeface="Algerian" panose="04020705040A02060702" pitchFamily="82" charset="0"/>
              </a:rPr>
              <a:t>PRESENTED BY</a:t>
            </a:r>
          </a:p>
          <a:p>
            <a:r>
              <a:rPr lang="en-IN" b="1" dirty="0">
                <a:ln w="22225">
                  <a:solidFill>
                    <a:schemeClr val="accent2"/>
                  </a:solidFill>
                  <a:prstDash val="solid"/>
                </a:ln>
                <a:solidFill>
                  <a:schemeClr val="accent2">
                    <a:lumMod val="40000"/>
                    <a:lumOff val="60000"/>
                  </a:schemeClr>
                </a:solidFill>
                <a:latin typeface="Algerian" panose="04020705040A02060702" pitchFamily="82" charset="0"/>
              </a:rPr>
              <a:t>                      LOYO JESWIN </a:t>
            </a:r>
          </a:p>
          <a:p>
            <a:r>
              <a:rPr lang="en-IN" b="1" dirty="0">
                <a:ln w="22225">
                  <a:solidFill>
                    <a:schemeClr val="accent2"/>
                  </a:solidFill>
                  <a:prstDash val="solid"/>
                </a:ln>
                <a:solidFill>
                  <a:schemeClr val="accent2">
                    <a:lumMod val="40000"/>
                    <a:lumOff val="60000"/>
                  </a:schemeClr>
                </a:solidFill>
                <a:latin typeface="Algerian" panose="04020705040A02060702" pitchFamily="82" charset="0"/>
              </a:rPr>
              <a:t>                      SARANRAJ M</a:t>
            </a:r>
          </a:p>
          <a:p>
            <a:r>
              <a:rPr lang="en-IN" b="1" dirty="0">
                <a:ln w="22225">
                  <a:solidFill>
                    <a:schemeClr val="accent2"/>
                  </a:solidFill>
                  <a:prstDash val="solid"/>
                </a:ln>
                <a:solidFill>
                  <a:schemeClr val="accent2">
                    <a:lumMod val="40000"/>
                    <a:lumOff val="60000"/>
                  </a:schemeClr>
                </a:solidFill>
                <a:latin typeface="Algerian" panose="04020705040A02060702" pitchFamily="82" charset="0"/>
              </a:rPr>
              <a:t>                      SIDDHARTH</a:t>
            </a:r>
          </a:p>
          <a:p>
            <a:r>
              <a:rPr lang="en-IN" b="1" dirty="0">
                <a:ln w="22225">
                  <a:solidFill>
                    <a:schemeClr val="accent2"/>
                  </a:solidFill>
                  <a:prstDash val="solid"/>
                </a:ln>
                <a:solidFill>
                  <a:schemeClr val="accent2">
                    <a:lumMod val="40000"/>
                    <a:lumOff val="60000"/>
                  </a:schemeClr>
                </a:solidFill>
                <a:latin typeface="Algerian" panose="04020705040A02060702" pitchFamily="82" charset="0"/>
              </a:rPr>
              <a:t>                      ARACHNA</a:t>
            </a:r>
          </a:p>
          <a:p>
            <a:r>
              <a:rPr lang="en-IN" b="1" dirty="0">
                <a:ln w="22225">
                  <a:solidFill>
                    <a:schemeClr val="accent2"/>
                  </a:solidFill>
                  <a:prstDash val="solid"/>
                </a:ln>
                <a:solidFill>
                  <a:schemeClr val="accent2">
                    <a:lumMod val="40000"/>
                    <a:lumOff val="60000"/>
                  </a:schemeClr>
                </a:solidFill>
                <a:latin typeface="Algerian" panose="04020705040A02060702" pitchFamily="82" charset="0"/>
              </a:rPr>
              <a:t>                      GOWTHAMI</a:t>
            </a:r>
          </a:p>
          <a:p>
            <a:r>
              <a:rPr lang="en-IN" b="1" dirty="0">
                <a:ln w="22225">
                  <a:solidFill>
                    <a:schemeClr val="accent2"/>
                  </a:solidFill>
                  <a:prstDash val="solid"/>
                </a:ln>
                <a:solidFill>
                  <a:schemeClr val="accent2">
                    <a:lumMod val="40000"/>
                    <a:lumOff val="60000"/>
                  </a:schemeClr>
                </a:solidFill>
                <a:latin typeface="Algerian" panose="04020705040A02060702" pitchFamily="82" charset="0"/>
              </a:rPr>
              <a:t>                      </a:t>
            </a:r>
            <a:r>
              <a:rPr lang="en-IN" b="1" dirty="0" err="1">
                <a:ln w="22225">
                  <a:solidFill>
                    <a:schemeClr val="accent2"/>
                  </a:solidFill>
                  <a:prstDash val="solid"/>
                </a:ln>
                <a:solidFill>
                  <a:schemeClr val="accent2">
                    <a:lumMod val="40000"/>
                    <a:lumOff val="60000"/>
                  </a:schemeClr>
                </a:solidFill>
                <a:latin typeface="Algerian" panose="04020705040A02060702" pitchFamily="82" charset="0"/>
              </a:rPr>
              <a:t>PAVIThRA</a:t>
            </a:r>
            <a:r>
              <a:rPr lang="en-IN" b="1" dirty="0">
                <a:ln w="22225">
                  <a:solidFill>
                    <a:schemeClr val="accent2"/>
                  </a:solidFill>
                  <a:prstDash val="solid"/>
                </a:ln>
                <a:solidFill>
                  <a:schemeClr val="accent2">
                    <a:lumMod val="40000"/>
                    <a:lumOff val="60000"/>
                  </a:schemeClr>
                </a:solidFill>
                <a:latin typeface="Algerian" panose="04020705040A02060702" pitchFamily="82" charset="0"/>
              </a:rPr>
              <a:t> </a:t>
            </a:r>
          </a:p>
        </p:txBody>
      </p:sp>
      <p:sp>
        <p:nvSpPr>
          <p:cNvPr id="2" name="TextBox 1">
            <a:extLst>
              <a:ext uri="{FF2B5EF4-FFF2-40B4-BE49-F238E27FC236}">
                <a16:creationId xmlns:a16="http://schemas.microsoft.com/office/drawing/2014/main" id="{E4D12F67-3D92-CAE8-2ECE-B91F4EAA41ED}"/>
              </a:ext>
            </a:extLst>
          </p:cNvPr>
          <p:cNvSpPr txBox="1"/>
          <p:nvPr/>
        </p:nvSpPr>
        <p:spPr>
          <a:xfrm>
            <a:off x="4449600" y="4255200"/>
            <a:ext cx="4586400" cy="707886"/>
          </a:xfrm>
          <a:prstGeom prst="rect">
            <a:avLst/>
          </a:prstGeom>
          <a:noFill/>
          <a:effectLst>
            <a:glow rad="139700">
              <a:schemeClr val="accent3">
                <a:satMod val="175000"/>
                <a:alpha val="40000"/>
              </a:schemeClr>
            </a:glow>
            <a:outerShdw blurRad="50800" dist="38100" dir="5400000" algn="t" rotWithShape="0">
              <a:prstClr val="black">
                <a:alpha val="40000"/>
              </a:prstClr>
            </a:outerShdw>
            <a:softEdge rad="12700"/>
          </a:effectLst>
        </p:spPr>
        <p:txBody>
          <a:bodyPr wrap="square" rtlCol="0">
            <a:spAutoFit/>
          </a:bodyPr>
          <a:lstStyle/>
          <a:p>
            <a:r>
              <a:rPr lang="en-IN" dirty="0">
                <a:solidFill>
                  <a:schemeClr val="accent6">
                    <a:lumMod val="40000"/>
                    <a:lumOff val="60000"/>
                  </a:schemeClr>
                </a:solidFill>
                <a:latin typeface="Algerian" panose="04020705040A02060702" pitchFamily="82" charset="0"/>
              </a:rPr>
              <a:t>Under the guidance of</a:t>
            </a:r>
          </a:p>
          <a:p>
            <a:r>
              <a:rPr lang="en-IN" sz="2200" dirty="0">
                <a:solidFill>
                  <a:schemeClr val="accent6">
                    <a:lumMod val="40000"/>
                    <a:lumOff val="60000"/>
                  </a:schemeClr>
                </a:solidFill>
                <a:latin typeface="Algerian" panose="04020705040A02060702" pitchFamily="82" charset="0"/>
              </a:rPr>
              <a:t>                                     Mrs. Pooja</a:t>
            </a:r>
          </a:p>
        </p:txBody>
      </p:sp>
    </p:spTree>
    <p:extLst>
      <p:ext uri="{BB962C8B-B14F-4D97-AF65-F5344CB8AC3E}">
        <p14:creationId xmlns:p14="http://schemas.microsoft.com/office/powerpoint/2010/main" val="363920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Algerian" panose="04020705040A02060702" pitchFamily="82" charset="0"/>
              </a:rPr>
              <a:t>Technical feasibility</a:t>
            </a:r>
          </a:p>
        </p:txBody>
      </p:sp>
      <p:sp>
        <p:nvSpPr>
          <p:cNvPr id="3" name="Content Placeholder 2"/>
          <p:cNvSpPr>
            <a:spLocks noGrp="1"/>
          </p:cNvSpPr>
          <p:nvPr>
            <p:ph idx="1"/>
          </p:nvPr>
        </p:nvSpPr>
        <p:spPr>
          <a:xfrm>
            <a:off x="306778" y="1304544"/>
            <a:ext cx="8654342" cy="3883152"/>
          </a:xfrm>
        </p:spPr>
        <p:txBody>
          <a:bodyPr>
            <a:normAutofit/>
          </a:bodyPr>
          <a:lstStyle/>
          <a:p>
            <a:pPr>
              <a:buFont typeface="Wingdings" panose="05000000000000000000" pitchFamily="2" charset="2"/>
              <a:buChar char="Ø"/>
            </a:pPr>
            <a:r>
              <a:rPr lang="en-US" sz="2400" i="0" dirty="0">
                <a:solidFill>
                  <a:schemeClr val="accent2">
                    <a:lumMod val="20000"/>
                    <a:lumOff val="80000"/>
                  </a:schemeClr>
                </a:solidFill>
                <a:latin typeface="Times New Roman" panose="02020603050405020304" pitchFamily="18" charset="0"/>
                <a:cs typeface="Times New Roman" panose="02020603050405020304" pitchFamily="18" charset="0"/>
              </a:rPr>
              <a:t>The technical feasibility education contains a study of function, presentation, and restraints that may move the ability to achieve a suitable system. </a:t>
            </a:r>
            <a:endParaRPr lang="en-US" sz="2400" dirty="0">
              <a:solidFill>
                <a:schemeClr val="accent2">
                  <a:lumMod val="20000"/>
                  <a:lumOff val="80000"/>
                </a:schemeClr>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400" i="0" dirty="0">
                <a:solidFill>
                  <a:schemeClr val="accent2">
                    <a:lumMod val="20000"/>
                    <a:lumOff val="80000"/>
                  </a:schemeClr>
                </a:solidFill>
                <a:latin typeface="Times New Roman" panose="02020603050405020304" pitchFamily="18" charset="0"/>
                <a:cs typeface="Times New Roman" panose="02020603050405020304" pitchFamily="18" charset="0"/>
              </a:rPr>
              <a:t>For this possibility study, we deliberate the whole functionality to be in the organization, as labeled in the System Obligation Specification (SOS), and checked if the whole thing was possible using the different types of frontend and backend operations.</a:t>
            </a:r>
          </a:p>
        </p:txBody>
      </p:sp>
    </p:spTree>
    <p:extLst>
      <p:ext uri="{BB962C8B-B14F-4D97-AF65-F5344CB8AC3E}">
        <p14:creationId xmlns:p14="http://schemas.microsoft.com/office/powerpoint/2010/main" val="28145878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Algerian" panose="04020705040A02060702" pitchFamily="82" charset="0"/>
              </a:rPr>
              <a:t>modules</a:t>
            </a:r>
          </a:p>
        </p:txBody>
      </p:sp>
      <p:sp>
        <p:nvSpPr>
          <p:cNvPr id="3" name="Content Placeholder 2"/>
          <p:cNvSpPr>
            <a:spLocks noGrp="1"/>
          </p:cNvSpPr>
          <p:nvPr>
            <p:ph idx="1"/>
          </p:nvPr>
        </p:nvSpPr>
        <p:spPr>
          <a:xfrm>
            <a:off x="306778" y="1304544"/>
            <a:ext cx="8654342" cy="3883152"/>
          </a:xfrm>
        </p:spPr>
        <p:txBody>
          <a:bodyPr>
            <a:normAutofit/>
          </a:bodyPr>
          <a:lstStyle/>
          <a:p>
            <a:pPr marL="0" indent="0">
              <a:buNone/>
            </a:pPr>
            <a:r>
              <a:rPr lang="en-US" sz="1800" b="1" i="0" dirty="0">
                <a:solidFill>
                  <a:schemeClr val="tx2"/>
                </a:solidFill>
                <a:latin typeface="Times New Roman" panose="02020603050405020304" pitchFamily="18" charset="0"/>
                <a:cs typeface="Times New Roman" panose="02020603050405020304" pitchFamily="18" charset="0"/>
              </a:rPr>
              <a:t>Admin </a:t>
            </a:r>
            <a:r>
              <a:rPr lang="en-US" sz="1800" i="0" dirty="0">
                <a:solidFill>
                  <a:schemeClr val="tx2"/>
                </a:solidFill>
                <a:latin typeface="Times New Roman" panose="02020603050405020304" pitchFamily="18" charset="0"/>
                <a:cs typeface="Times New Roman" panose="02020603050405020304" pitchFamily="18" charset="0"/>
              </a:rPr>
              <a:t>:</a:t>
            </a:r>
          </a:p>
          <a:p>
            <a:pPr>
              <a:buFont typeface="Wingdings" panose="05000000000000000000" pitchFamily="2" charset="2"/>
              <a:buChar char="§"/>
            </a:pPr>
            <a:r>
              <a:rPr lang="en-US" sz="1600" i="0" dirty="0">
                <a:solidFill>
                  <a:schemeClr val="accent2">
                    <a:lumMod val="20000"/>
                    <a:lumOff val="80000"/>
                  </a:schemeClr>
                </a:solidFill>
                <a:latin typeface="Times New Roman" panose="02020603050405020304" pitchFamily="18" charset="0"/>
                <a:cs typeface="Times New Roman" panose="02020603050405020304" pitchFamily="18" charset="0"/>
              </a:rPr>
              <a:t>       Admin has the official powers to control the flow of data from one part of the system to the other.                                   </a:t>
            </a:r>
          </a:p>
          <a:p>
            <a:pPr>
              <a:buFont typeface="Wingdings" panose="05000000000000000000" pitchFamily="2" charset="2"/>
              <a:buChar char="§"/>
            </a:pPr>
            <a:r>
              <a:rPr lang="en-US" sz="1600" i="0" dirty="0">
                <a:solidFill>
                  <a:schemeClr val="accent2">
                    <a:lumMod val="20000"/>
                    <a:lumOff val="80000"/>
                  </a:schemeClr>
                </a:solidFill>
                <a:latin typeface="Times New Roman" panose="02020603050405020304" pitchFamily="18" charset="0"/>
                <a:cs typeface="Times New Roman" panose="02020603050405020304" pitchFamily="18" charset="0"/>
              </a:rPr>
              <a:t>       He can manipulate the access of the users to the data. </a:t>
            </a:r>
          </a:p>
          <a:p>
            <a:pPr>
              <a:buFont typeface="Wingdings" panose="05000000000000000000" pitchFamily="2" charset="2"/>
              <a:buChar char="§"/>
            </a:pPr>
            <a:r>
              <a:rPr lang="en-US" sz="1600" i="0" dirty="0">
                <a:solidFill>
                  <a:schemeClr val="accent2">
                    <a:lumMod val="20000"/>
                    <a:lumOff val="80000"/>
                  </a:schemeClr>
                </a:solidFill>
                <a:latin typeface="Times New Roman" panose="02020603050405020304" pitchFamily="18" charset="0"/>
                <a:cs typeface="Times New Roman" panose="02020603050405020304" pitchFamily="18" charset="0"/>
              </a:rPr>
              <a:t>       Hence all the data will be reflected in clean and well data in the interfaces.</a:t>
            </a:r>
          </a:p>
          <a:p>
            <a:pPr marL="0" indent="0">
              <a:buNone/>
            </a:pPr>
            <a:r>
              <a:rPr lang="en-US" sz="1800" b="1" i="0" dirty="0">
                <a:solidFill>
                  <a:schemeClr val="tx2"/>
                </a:solidFill>
                <a:latin typeface="Times New Roman" panose="02020603050405020304" pitchFamily="18" charset="0"/>
                <a:cs typeface="Times New Roman" panose="02020603050405020304" pitchFamily="18" charset="0"/>
              </a:rPr>
              <a:t>Customer </a:t>
            </a:r>
            <a:r>
              <a:rPr lang="en-US" sz="1800" i="0" dirty="0">
                <a:solidFill>
                  <a:schemeClr val="tx2"/>
                </a:solidFill>
                <a:latin typeface="Times New Roman" panose="02020603050405020304" pitchFamily="18" charset="0"/>
                <a:cs typeface="Times New Roman" panose="02020603050405020304" pitchFamily="18" charset="0"/>
              </a:rPr>
              <a:t>: </a:t>
            </a:r>
          </a:p>
          <a:p>
            <a:pPr>
              <a:buFont typeface="Wingdings" panose="05000000000000000000" pitchFamily="2" charset="2"/>
              <a:buChar char="§"/>
            </a:pPr>
            <a:r>
              <a:rPr lang="en-US" sz="1600" dirty="0">
                <a:solidFill>
                  <a:schemeClr val="accent2">
                    <a:lumMod val="20000"/>
                    <a:lumOff val="80000"/>
                  </a:schemeClr>
                </a:solidFill>
                <a:latin typeface="Times New Roman" panose="02020603050405020304" pitchFamily="18" charset="0"/>
                <a:cs typeface="Times New Roman" panose="02020603050405020304" pitchFamily="18" charset="0"/>
              </a:rPr>
              <a:t>       </a:t>
            </a:r>
            <a:r>
              <a:rPr lang="en-US" sz="1600" i="0" dirty="0">
                <a:solidFill>
                  <a:schemeClr val="accent2">
                    <a:lumMod val="20000"/>
                    <a:lumOff val="80000"/>
                  </a:schemeClr>
                </a:solidFill>
                <a:latin typeface="Times New Roman" panose="02020603050405020304" pitchFamily="18" charset="0"/>
                <a:cs typeface="Times New Roman" panose="02020603050405020304" pitchFamily="18" charset="0"/>
              </a:rPr>
              <a:t>Check all products and give orders for the products. Check order status and see recently add cart products. 	</a:t>
            </a:r>
          </a:p>
          <a:p>
            <a:pPr marL="0" indent="0">
              <a:buNone/>
            </a:pPr>
            <a:r>
              <a:rPr lang="en-US" sz="1800" b="1" i="0" dirty="0">
                <a:solidFill>
                  <a:schemeClr val="tx2"/>
                </a:solidFill>
                <a:latin typeface="Times New Roman" panose="02020603050405020304" pitchFamily="18" charset="0"/>
                <a:cs typeface="Times New Roman" panose="02020603050405020304" pitchFamily="18" charset="0"/>
              </a:rPr>
              <a:t>Order: </a:t>
            </a:r>
          </a:p>
          <a:p>
            <a:pPr>
              <a:buFont typeface="Wingdings" panose="05000000000000000000" pitchFamily="2" charset="2"/>
              <a:buChar char="§"/>
            </a:pPr>
            <a:r>
              <a:rPr lang="en-US" sz="1800" b="1" dirty="0">
                <a:solidFill>
                  <a:schemeClr val="accent2">
                    <a:lumMod val="20000"/>
                    <a:lumOff val="80000"/>
                  </a:schemeClr>
                </a:solidFill>
                <a:latin typeface="Times New Roman" panose="02020603050405020304" pitchFamily="18" charset="0"/>
                <a:cs typeface="Times New Roman" panose="02020603050405020304" pitchFamily="18" charset="0"/>
              </a:rPr>
              <a:t>       </a:t>
            </a:r>
            <a:r>
              <a:rPr lang="en-US" sz="1600" i="0" dirty="0">
                <a:solidFill>
                  <a:schemeClr val="accent2">
                    <a:lumMod val="20000"/>
                    <a:lumOff val="80000"/>
                  </a:schemeClr>
                </a:solidFill>
                <a:latin typeface="Times New Roman" panose="02020603050405020304" pitchFamily="18" charset="0"/>
                <a:cs typeface="Times New Roman" panose="02020603050405020304" pitchFamily="18" charset="0"/>
              </a:rPr>
              <a:t>The order from the dealer is a tough phone and the products; quality is entered by an employee.  After that it reses tools be saved in the database and a crystal account will have produced for billing purposes. </a:t>
            </a:r>
          </a:p>
        </p:txBody>
      </p:sp>
    </p:spTree>
    <p:extLst>
      <p:ext uri="{BB962C8B-B14F-4D97-AF65-F5344CB8AC3E}">
        <p14:creationId xmlns:p14="http://schemas.microsoft.com/office/powerpoint/2010/main" val="28603906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Algerian" panose="04020705040A02060702" pitchFamily="82" charset="0"/>
              </a:rPr>
              <a:t>modules</a:t>
            </a:r>
          </a:p>
        </p:txBody>
      </p:sp>
      <p:sp>
        <p:nvSpPr>
          <p:cNvPr id="3" name="Content Placeholder 2"/>
          <p:cNvSpPr>
            <a:spLocks noGrp="1"/>
          </p:cNvSpPr>
          <p:nvPr>
            <p:ph idx="1"/>
          </p:nvPr>
        </p:nvSpPr>
        <p:spPr>
          <a:xfrm>
            <a:off x="306778" y="1304544"/>
            <a:ext cx="8654342" cy="3883152"/>
          </a:xfrm>
        </p:spPr>
        <p:txBody>
          <a:bodyPr>
            <a:normAutofit lnSpcReduction="10000"/>
          </a:bodyPr>
          <a:lstStyle/>
          <a:p>
            <a:pPr marL="0" indent="0">
              <a:buNone/>
            </a:pPr>
            <a:r>
              <a:rPr lang="en-US" sz="2000" b="1" i="0" dirty="0">
                <a:solidFill>
                  <a:schemeClr val="tx2"/>
                </a:solidFill>
                <a:latin typeface="Times New Roman" panose="02020603050405020304" pitchFamily="18" charset="0"/>
                <a:cs typeface="Times New Roman" panose="02020603050405020304" pitchFamily="18" charset="0"/>
              </a:rPr>
              <a:t>Cart </a:t>
            </a:r>
            <a:r>
              <a:rPr lang="en-US" sz="2000" i="0" dirty="0">
                <a:solidFill>
                  <a:schemeClr val="tx2"/>
                </a:solidFill>
                <a:latin typeface="Times New Roman" panose="02020603050405020304" pitchFamily="18" charset="0"/>
                <a:cs typeface="Times New Roman" panose="02020603050405020304" pitchFamily="18" charset="0"/>
              </a:rPr>
              <a:t>: </a:t>
            </a:r>
          </a:p>
          <a:p>
            <a:pPr marL="0" indent="0">
              <a:buNone/>
            </a:pPr>
            <a:r>
              <a:rPr lang="en-US" sz="2000" i="0" dirty="0">
                <a:solidFill>
                  <a:schemeClr val="accent2">
                    <a:lumMod val="20000"/>
                    <a:lumOff val="80000"/>
                  </a:schemeClr>
                </a:solidFill>
                <a:latin typeface="Times New Roman" panose="02020603050405020304" pitchFamily="18" charset="0"/>
                <a:cs typeface="Times New Roman" panose="02020603050405020304" pitchFamily="18" charset="0"/>
              </a:rPr>
              <a:t>	After the trade, the products will be directed to the cart. In the cart unit, we can get the total quantity of products available.</a:t>
            </a:r>
          </a:p>
          <a:p>
            <a:pPr marL="0" indent="0">
              <a:buNone/>
            </a:pPr>
            <a:endParaRPr lang="en-US" sz="2000" dirty="0">
              <a:solidFill>
                <a:schemeClr val="accent2">
                  <a:lumMod val="20000"/>
                  <a:lumOff val="80000"/>
                </a:schemeClr>
              </a:solidFill>
              <a:latin typeface="Times New Roman" panose="02020603050405020304" pitchFamily="18" charset="0"/>
              <a:cs typeface="Times New Roman" panose="02020603050405020304" pitchFamily="18" charset="0"/>
            </a:endParaRPr>
          </a:p>
          <a:p>
            <a:pPr marL="0" indent="0">
              <a:buNone/>
            </a:pPr>
            <a:r>
              <a:rPr lang="en-US" sz="2000" i="0" dirty="0">
                <a:solidFill>
                  <a:schemeClr val="accent2">
                    <a:lumMod val="20000"/>
                    <a:lumOff val="80000"/>
                  </a:schemeClr>
                </a:solidFill>
                <a:latin typeface="Times New Roman" panose="02020603050405020304" pitchFamily="18" charset="0"/>
                <a:cs typeface="Times New Roman" panose="02020603050405020304" pitchFamily="18" charset="0"/>
              </a:rPr>
              <a:t> </a:t>
            </a:r>
            <a:r>
              <a:rPr lang="en-US" sz="2000" b="1" i="0" dirty="0">
                <a:solidFill>
                  <a:schemeClr val="tx2"/>
                </a:solidFill>
                <a:latin typeface="Times New Roman" panose="02020603050405020304" pitchFamily="18" charset="0"/>
                <a:cs typeface="Times New Roman" panose="02020603050405020304" pitchFamily="18" charset="0"/>
              </a:rPr>
              <a:t>Payment </a:t>
            </a:r>
            <a:r>
              <a:rPr lang="en-US" sz="2000" i="0" dirty="0">
                <a:solidFill>
                  <a:schemeClr val="tx2"/>
                </a:solidFill>
                <a:latin typeface="Times New Roman" panose="02020603050405020304" pitchFamily="18" charset="0"/>
                <a:cs typeface="Times New Roman" panose="02020603050405020304" pitchFamily="18" charset="0"/>
              </a:rPr>
              <a:t>: </a:t>
            </a:r>
          </a:p>
          <a:p>
            <a:r>
              <a:rPr lang="en-US" sz="2000" i="0" dirty="0">
                <a:solidFill>
                  <a:schemeClr val="accent2">
                    <a:lumMod val="20000"/>
                    <a:lumOff val="80000"/>
                  </a:schemeClr>
                </a:solidFill>
                <a:latin typeface="Times New Roman" panose="02020603050405020304" pitchFamily="18" charset="0"/>
                <a:cs typeface="Times New Roman" panose="02020603050405020304" pitchFamily="18" charset="0"/>
              </a:rPr>
              <a:t> 	Configurable to permit and charge, or authorize only on the conception of invoices.</a:t>
            </a:r>
          </a:p>
          <a:p>
            <a:r>
              <a:rPr lang="en-US" sz="2000" i="0" dirty="0">
                <a:solidFill>
                  <a:schemeClr val="accent2">
                    <a:lumMod val="20000"/>
                    <a:lumOff val="80000"/>
                  </a:schemeClr>
                </a:solidFill>
                <a:latin typeface="Times New Roman" panose="02020603050405020304" pitchFamily="18" charset="0"/>
                <a:cs typeface="Times New Roman" panose="02020603050405020304" pitchFamily="18" charset="0"/>
              </a:rPr>
              <a:t> 	Cash on delivery is available. </a:t>
            </a:r>
          </a:p>
          <a:p>
            <a:pPr marL="0" indent="0">
              <a:buNone/>
            </a:pPr>
            <a:endParaRPr lang="en-US" sz="2000" i="0" dirty="0">
              <a:solidFill>
                <a:schemeClr val="accent2">
                  <a:lumMod val="20000"/>
                  <a:lumOff val="80000"/>
                </a:schemeClr>
              </a:solidFill>
              <a:latin typeface="Times New Roman" panose="02020603050405020304" pitchFamily="18" charset="0"/>
              <a:cs typeface="Times New Roman" panose="02020603050405020304" pitchFamily="18" charset="0"/>
            </a:endParaRPr>
          </a:p>
          <a:p>
            <a:pPr marL="0" indent="0">
              <a:buNone/>
            </a:pPr>
            <a:r>
              <a:rPr lang="en-US" sz="2000" i="0" dirty="0">
                <a:solidFill>
                  <a:schemeClr val="accent2">
                    <a:lumMod val="20000"/>
                    <a:lumOff val="80000"/>
                  </a:schemeClr>
                </a:solidFill>
                <a:latin typeface="Times New Roman" panose="02020603050405020304" pitchFamily="18" charset="0"/>
                <a:cs typeface="Times New Roman" panose="02020603050405020304" pitchFamily="18" charset="0"/>
              </a:rPr>
              <a:t> </a:t>
            </a:r>
            <a:r>
              <a:rPr lang="en-US" sz="2000" b="1" i="0" dirty="0">
                <a:solidFill>
                  <a:schemeClr val="tx2"/>
                </a:solidFill>
                <a:latin typeface="Times New Roman" panose="02020603050405020304" pitchFamily="18" charset="0"/>
                <a:cs typeface="Times New Roman" panose="02020603050405020304" pitchFamily="18" charset="0"/>
              </a:rPr>
              <a:t>Product </a:t>
            </a:r>
            <a:r>
              <a:rPr lang="en-US" sz="2000" i="0" dirty="0">
                <a:solidFill>
                  <a:schemeClr val="tx2"/>
                </a:solidFill>
                <a:latin typeface="Times New Roman" panose="02020603050405020304" pitchFamily="18" charset="0"/>
                <a:cs typeface="Times New Roman" panose="02020603050405020304" pitchFamily="18" charset="0"/>
              </a:rPr>
              <a:t>: </a:t>
            </a:r>
          </a:p>
          <a:p>
            <a:pPr marL="0" indent="0">
              <a:buNone/>
            </a:pPr>
            <a:r>
              <a:rPr lang="en-US" sz="2000" i="0" dirty="0">
                <a:solidFill>
                  <a:schemeClr val="accent2">
                    <a:lumMod val="20000"/>
                    <a:lumOff val="80000"/>
                  </a:schemeClr>
                </a:solidFill>
                <a:latin typeface="Times New Roman" panose="02020603050405020304" pitchFamily="18" charset="0"/>
                <a:cs typeface="Times New Roman" panose="02020603050405020304" pitchFamily="18" charset="0"/>
              </a:rPr>
              <a:t>	Detail information about the product is provided by the admin.</a:t>
            </a:r>
            <a:endParaRPr lang="ko-KR" altLang="en-US" sz="2000" dirty="0">
              <a:solidFill>
                <a:schemeClr val="accent2">
                  <a:lumMod val="20000"/>
                  <a:lumOff val="8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002511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97F9AD9-D39D-E6C6-59FA-97BFA74C1063}"/>
              </a:ext>
            </a:extLst>
          </p:cNvPr>
          <p:cNvSpPr txBox="1"/>
          <p:nvPr/>
        </p:nvSpPr>
        <p:spPr>
          <a:xfrm>
            <a:off x="1146048" y="2474976"/>
            <a:ext cx="6851904" cy="584775"/>
          </a:xfrm>
          <a:prstGeom prst="rect">
            <a:avLst/>
          </a:prstGeom>
          <a:noFill/>
        </p:spPr>
        <p:txBody>
          <a:bodyPr wrap="square" rtlCol="0">
            <a:spAutoFit/>
          </a:bodyPr>
          <a:lstStyle/>
          <a:p>
            <a:r>
              <a:rPr kumimoji="1" lang="en-US" altLang="ko-KR" sz="3200" dirty="0">
                <a:ln w="0"/>
                <a:solidFill>
                  <a:srgbClr val="FF856D"/>
                </a:solidFill>
                <a:effectLst>
                  <a:outerShdw blurRad="38100" dist="19050" dir="2700000" algn="tl" rotWithShape="0">
                    <a:schemeClr val="dk1">
                      <a:alpha val="40000"/>
                    </a:schemeClr>
                  </a:outerShdw>
                </a:effectLst>
                <a:latin typeface="Algerian" panose="04020705040A02060702" pitchFamily="82" charset="0"/>
                <a:ea typeface="맑은 고딕" pitchFamily="50" charset="-127"/>
                <a:cs typeface="굴림" pitchFamily="50" charset="-127"/>
              </a:rPr>
              <a:t>OVERVIEW OF TECHNOLOGIES USED</a:t>
            </a:r>
            <a:endParaRPr lang="en-IN" sz="3200" dirty="0">
              <a:solidFill>
                <a:srgbClr val="FF856D"/>
              </a:solidFill>
              <a:latin typeface="Algerian" panose="04020705040A02060702" pitchFamily="82" charset="0"/>
            </a:endParaRPr>
          </a:p>
        </p:txBody>
      </p:sp>
    </p:spTree>
    <p:extLst>
      <p:ext uri="{BB962C8B-B14F-4D97-AF65-F5344CB8AC3E}">
        <p14:creationId xmlns:p14="http://schemas.microsoft.com/office/powerpoint/2010/main" val="404871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Algerian" panose="04020705040A02060702" pitchFamily="82" charset="0"/>
              </a:rPr>
              <a:t>JAVA</a:t>
            </a:r>
          </a:p>
        </p:txBody>
      </p:sp>
      <p:sp>
        <p:nvSpPr>
          <p:cNvPr id="4" name="TextBox 3">
            <a:extLst>
              <a:ext uri="{FF2B5EF4-FFF2-40B4-BE49-F238E27FC236}">
                <a16:creationId xmlns:a16="http://schemas.microsoft.com/office/drawing/2014/main" id="{FBB87884-8219-8C5B-9057-1D18CC030042}"/>
              </a:ext>
            </a:extLst>
          </p:cNvPr>
          <p:cNvSpPr txBox="1"/>
          <p:nvPr/>
        </p:nvSpPr>
        <p:spPr>
          <a:xfrm>
            <a:off x="0" y="1389888"/>
            <a:ext cx="9144000" cy="3816429"/>
          </a:xfrm>
          <a:prstGeom prst="rect">
            <a:avLst/>
          </a:prstGeom>
          <a:noFill/>
        </p:spPr>
        <p:txBody>
          <a:bodyPr wrap="square" rtlCol="0">
            <a:spAutoFit/>
          </a:bodyPr>
          <a:lstStyle/>
          <a:p>
            <a:pPr marL="285750" indent="-285750">
              <a:buFont typeface="Wingdings" panose="05000000000000000000" pitchFamily="2" charset="2"/>
              <a:buChar char="Ø"/>
            </a:pPr>
            <a:r>
              <a:rPr lang="en-IN" sz="1600" i="0" dirty="0">
                <a:solidFill>
                  <a:schemeClr val="accent2">
                    <a:lumMod val="20000"/>
                    <a:lumOff val="80000"/>
                  </a:schemeClr>
                </a:solidFill>
                <a:latin typeface="Times New Roman" panose="02020603050405020304" pitchFamily="18" charset="0"/>
                <a:cs typeface="Times New Roman" panose="02020603050405020304" pitchFamily="18" charset="0"/>
              </a:rPr>
              <a:t>JAVA was developed by James Gosling at Sun Microsystems Inc in the year 1995, later acquired by Oracle Corporation. </a:t>
            </a:r>
          </a:p>
          <a:p>
            <a:pPr marL="285750" indent="-285750">
              <a:buFont typeface="Wingdings" panose="05000000000000000000" pitchFamily="2" charset="2"/>
              <a:buChar char="Ø"/>
            </a:pPr>
            <a:endParaRPr lang="en-IN" sz="1600" i="0" dirty="0">
              <a:solidFill>
                <a:schemeClr val="accent2">
                  <a:lumMod val="20000"/>
                  <a:lumOff val="80000"/>
                </a:schemeClr>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IN" sz="1600" i="0" dirty="0">
                <a:solidFill>
                  <a:schemeClr val="accent2">
                    <a:lumMod val="20000"/>
                    <a:lumOff val="80000"/>
                  </a:schemeClr>
                </a:solidFill>
                <a:latin typeface="Times New Roman" panose="02020603050405020304" pitchFamily="18" charset="0"/>
                <a:cs typeface="Times New Roman" panose="02020603050405020304" pitchFamily="18" charset="0"/>
              </a:rPr>
              <a:t>It is a simple programming language. Java makes writing, compiling, and debugging programming easy. It helps to create reusable code and modular programs. </a:t>
            </a:r>
          </a:p>
          <a:p>
            <a:pPr marL="285750" indent="-285750">
              <a:buFont typeface="Wingdings" panose="05000000000000000000" pitchFamily="2" charset="2"/>
              <a:buChar char="Ø"/>
            </a:pPr>
            <a:endParaRPr lang="en-IN" sz="1600" i="0" dirty="0">
              <a:solidFill>
                <a:schemeClr val="accent2">
                  <a:lumMod val="20000"/>
                  <a:lumOff val="80000"/>
                </a:schemeClr>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IN" sz="1600" i="0" dirty="0">
                <a:solidFill>
                  <a:schemeClr val="accent2">
                    <a:lumMod val="20000"/>
                    <a:lumOff val="80000"/>
                  </a:schemeClr>
                </a:solidFill>
                <a:latin typeface="Times New Roman" panose="02020603050405020304" pitchFamily="18" charset="0"/>
                <a:cs typeface="Times New Roman" panose="02020603050405020304" pitchFamily="18" charset="0"/>
              </a:rPr>
              <a:t>Java is a class-based, object-oriented programming language and is designed to have as few       implementation dependencies as possible. </a:t>
            </a:r>
          </a:p>
          <a:p>
            <a:pPr marL="285750" indent="-285750">
              <a:buFont typeface="Wingdings" panose="05000000000000000000" pitchFamily="2" charset="2"/>
              <a:buChar char="Ø"/>
            </a:pPr>
            <a:endParaRPr lang="en-IN" sz="1600" i="0" dirty="0">
              <a:solidFill>
                <a:schemeClr val="accent2">
                  <a:lumMod val="20000"/>
                  <a:lumOff val="80000"/>
                </a:schemeClr>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IN" sz="1600" i="0" dirty="0">
                <a:solidFill>
                  <a:schemeClr val="accent2">
                    <a:lumMod val="20000"/>
                    <a:lumOff val="80000"/>
                  </a:schemeClr>
                </a:solidFill>
                <a:latin typeface="Times New Roman" panose="02020603050405020304" pitchFamily="18" charset="0"/>
                <a:cs typeface="Times New Roman" panose="02020603050405020304" pitchFamily="18" charset="0"/>
              </a:rPr>
              <a:t>A general-purpose programming language made for developers to write once run anywhere that is compiled Java code can run on all platforms that support Java. </a:t>
            </a:r>
          </a:p>
          <a:p>
            <a:pPr marL="285750" indent="-285750">
              <a:buFont typeface="Wingdings" panose="05000000000000000000" pitchFamily="2" charset="2"/>
              <a:buChar char="Ø"/>
            </a:pPr>
            <a:endParaRPr lang="en-IN" sz="1600" i="0" dirty="0">
              <a:solidFill>
                <a:schemeClr val="accent2">
                  <a:lumMod val="20000"/>
                  <a:lumOff val="80000"/>
                </a:schemeClr>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IN" sz="1600" i="0" dirty="0">
                <a:solidFill>
                  <a:schemeClr val="accent2">
                    <a:lumMod val="20000"/>
                    <a:lumOff val="80000"/>
                  </a:schemeClr>
                </a:solidFill>
                <a:latin typeface="Times New Roman" panose="02020603050405020304" pitchFamily="18" charset="0"/>
                <a:cs typeface="Times New Roman" panose="02020603050405020304" pitchFamily="18" charset="0"/>
              </a:rPr>
              <a:t>Java applications are compiled to byte code that can run on any Java Virtual Machine. The syntax of Java is similar to c/</a:t>
            </a:r>
            <a:r>
              <a:rPr lang="en-IN" sz="1600" i="0" dirty="0" err="1">
                <a:solidFill>
                  <a:schemeClr val="accent2">
                    <a:lumMod val="20000"/>
                    <a:lumOff val="80000"/>
                  </a:schemeClr>
                </a:solidFill>
                <a:latin typeface="Times New Roman" panose="02020603050405020304" pitchFamily="18" charset="0"/>
                <a:cs typeface="Times New Roman" panose="02020603050405020304" pitchFamily="18" charset="0"/>
              </a:rPr>
              <a:t>c++</a:t>
            </a:r>
            <a:r>
              <a:rPr lang="en-IN" sz="1600" i="0" dirty="0">
                <a:solidFill>
                  <a:schemeClr val="accent2">
                    <a:lumMod val="20000"/>
                    <a:lumOff val="80000"/>
                  </a:schemeClr>
                </a:solidFill>
                <a:latin typeface="Times New Roman" panose="02020603050405020304" pitchFamily="18" charset="0"/>
                <a:cs typeface="Times New Roman" panose="02020603050405020304" pitchFamily="18" charset="0"/>
              </a:rPr>
              <a:t>.</a:t>
            </a:r>
          </a:p>
          <a:p>
            <a:endParaRPr lang="en-IN" dirty="0"/>
          </a:p>
        </p:txBody>
      </p:sp>
    </p:spTree>
    <p:extLst>
      <p:ext uri="{BB962C8B-B14F-4D97-AF65-F5344CB8AC3E}">
        <p14:creationId xmlns:p14="http://schemas.microsoft.com/office/powerpoint/2010/main" val="11556804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latin typeface="Algerian" panose="04020705040A02060702" pitchFamily="82" charset="0"/>
              </a:rPr>
              <a:t>Springboot</a:t>
            </a:r>
            <a:endParaRPr lang="en-US" dirty="0">
              <a:latin typeface="Algerian" panose="04020705040A02060702" pitchFamily="82" charset="0"/>
            </a:endParaRPr>
          </a:p>
        </p:txBody>
      </p:sp>
      <p:sp>
        <p:nvSpPr>
          <p:cNvPr id="4" name="TextBox 3">
            <a:extLst>
              <a:ext uri="{FF2B5EF4-FFF2-40B4-BE49-F238E27FC236}">
                <a16:creationId xmlns:a16="http://schemas.microsoft.com/office/drawing/2014/main" id="{FBB87884-8219-8C5B-9057-1D18CC030042}"/>
              </a:ext>
            </a:extLst>
          </p:cNvPr>
          <p:cNvSpPr txBox="1"/>
          <p:nvPr/>
        </p:nvSpPr>
        <p:spPr>
          <a:xfrm>
            <a:off x="-140208" y="1328928"/>
            <a:ext cx="9144000" cy="4031873"/>
          </a:xfrm>
          <a:prstGeom prst="rect">
            <a:avLst/>
          </a:prstGeom>
          <a:noFill/>
        </p:spPr>
        <p:txBody>
          <a:bodyPr wrap="square" rtlCol="0">
            <a:spAutoFit/>
          </a:bodyPr>
          <a:lstStyle/>
          <a:p>
            <a:pPr marL="742950" lvl="1" indent="-285750">
              <a:buFont typeface="Wingdings" panose="05000000000000000000" pitchFamily="2" charset="2"/>
              <a:buChar char="Ø"/>
            </a:pPr>
            <a:r>
              <a:rPr lang="en-US" sz="1700" i="0" dirty="0">
                <a:solidFill>
                  <a:schemeClr val="accent2">
                    <a:lumMod val="20000"/>
                    <a:lumOff val="80000"/>
                  </a:schemeClr>
                </a:solidFill>
                <a:latin typeface="Times New Roman" panose="02020603050405020304" pitchFamily="18" charset="0"/>
                <a:cs typeface="Times New Roman" panose="02020603050405020304" pitchFamily="18" charset="0"/>
              </a:rPr>
              <a:t>Spring Boot is an open-source micro framework maintained by a company called Pivotal. </a:t>
            </a:r>
          </a:p>
          <a:p>
            <a:pPr marL="742950" lvl="1" indent="-285750">
              <a:buFont typeface="Wingdings" panose="05000000000000000000" pitchFamily="2" charset="2"/>
              <a:buChar char="Ø"/>
            </a:pPr>
            <a:r>
              <a:rPr lang="en-US" sz="1700" i="0" dirty="0">
                <a:solidFill>
                  <a:schemeClr val="accent2">
                    <a:lumMod val="20000"/>
                    <a:lumOff val="80000"/>
                  </a:schemeClr>
                </a:solidFill>
                <a:latin typeface="Times New Roman" panose="02020603050405020304" pitchFamily="18" charset="0"/>
                <a:cs typeface="Times New Roman" panose="02020603050405020304" pitchFamily="18" charset="0"/>
              </a:rPr>
              <a:t>It provides Java developers with a platform to get started with an auto configurable                          production-grade Spring application. </a:t>
            </a:r>
          </a:p>
          <a:p>
            <a:pPr marL="742950" lvl="1" indent="-285750">
              <a:buFont typeface="Wingdings" panose="05000000000000000000" pitchFamily="2" charset="2"/>
              <a:buChar char="Ø"/>
            </a:pPr>
            <a:r>
              <a:rPr lang="en-US" sz="1700" i="0" dirty="0">
                <a:solidFill>
                  <a:schemeClr val="accent2">
                    <a:lumMod val="20000"/>
                    <a:lumOff val="80000"/>
                  </a:schemeClr>
                </a:solidFill>
                <a:latin typeface="Times New Roman" panose="02020603050405020304" pitchFamily="18" charset="0"/>
                <a:cs typeface="Times New Roman" panose="02020603050405020304" pitchFamily="18" charset="0"/>
              </a:rPr>
              <a:t>With it, developers can get started quickly without losing time on preparing and configuring their     Spring application.</a:t>
            </a:r>
          </a:p>
          <a:p>
            <a:pPr marL="742950" lvl="1" indent="-285750">
              <a:buFont typeface="Wingdings" panose="05000000000000000000" pitchFamily="2" charset="2"/>
              <a:buChar char="Ø"/>
            </a:pPr>
            <a:r>
              <a:rPr lang="en-US" sz="1700" i="0" dirty="0">
                <a:solidFill>
                  <a:schemeClr val="accent2">
                    <a:lumMod val="20000"/>
                    <a:lumOff val="80000"/>
                  </a:schemeClr>
                </a:solidFill>
                <a:latin typeface="Times New Roman" panose="02020603050405020304" pitchFamily="18" charset="0"/>
                <a:cs typeface="Times New Roman" panose="02020603050405020304" pitchFamily="18" charset="0"/>
              </a:rPr>
              <a:t>Spring Boot is built on top of the Spring framework, and it comes with many dependencies that  can be plugged into the Spring application. </a:t>
            </a:r>
          </a:p>
          <a:p>
            <a:pPr marL="742950" lvl="1" indent="-285750">
              <a:buFont typeface="Wingdings" panose="05000000000000000000" pitchFamily="2" charset="2"/>
              <a:buChar char="Ø"/>
            </a:pPr>
            <a:r>
              <a:rPr lang="en-US" sz="1700" i="0" dirty="0">
                <a:solidFill>
                  <a:schemeClr val="accent2">
                    <a:lumMod val="20000"/>
                    <a:lumOff val="80000"/>
                  </a:schemeClr>
                </a:solidFill>
                <a:latin typeface="Times New Roman" panose="02020603050405020304" pitchFamily="18" charset="0"/>
                <a:cs typeface="Times New Roman" panose="02020603050405020304" pitchFamily="18" charset="0"/>
              </a:rPr>
              <a:t>Some examples are Spring Kafka, Spring LDAP, Spring Web Services, and Spring Security. </a:t>
            </a:r>
          </a:p>
          <a:p>
            <a:pPr marL="742950" lvl="1" indent="-285750">
              <a:buFont typeface="Wingdings" panose="05000000000000000000" pitchFamily="2" charset="2"/>
              <a:buChar char="Ø"/>
            </a:pPr>
            <a:r>
              <a:rPr lang="en-US" sz="1700" i="0" dirty="0">
                <a:solidFill>
                  <a:schemeClr val="accent2">
                    <a:lumMod val="20000"/>
                    <a:lumOff val="80000"/>
                  </a:schemeClr>
                </a:solidFill>
                <a:latin typeface="Times New Roman" panose="02020603050405020304" pitchFamily="18" charset="0"/>
                <a:cs typeface="Times New Roman" panose="02020603050405020304" pitchFamily="18" charset="0"/>
              </a:rPr>
              <a:t>However, developers have to configure each building brick themselves using a lot of XML                configuration files or annotations</a:t>
            </a:r>
          </a:p>
          <a:p>
            <a:pPr marL="742950" lvl="1" indent="-285750">
              <a:buFont typeface="Wingdings" panose="05000000000000000000" pitchFamily="2" charset="2"/>
              <a:buChar char="Ø"/>
            </a:pPr>
            <a:r>
              <a:rPr lang="en-US" sz="1700" i="0" dirty="0">
                <a:solidFill>
                  <a:schemeClr val="accent2">
                    <a:lumMod val="20000"/>
                    <a:lumOff val="80000"/>
                  </a:schemeClr>
                </a:solidFill>
                <a:latin typeface="Times New Roman" panose="02020603050405020304" pitchFamily="18" charset="0"/>
                <a:cs typeface="Times New Roman" panose="02020603050405020304" pitchFamily="18" charset="0"/>
              </a:rPr>
              <a:t>The main goal of the Spring Boot framework is to reduce overall development time and increase      efficiency by having a default setup for unit and integration tests. </a:t>
            </a:r>
          </a:p>
          <a:p>
            <a:pPr marL="742950" lvl="1" indent="-285750">
              <a:buFont typeface="Wingdings" panose="05000000000000000000" pitchFamily="2" charset="2"/>
              <a:buChar char="Ø"/>
            </a:pPr>
            <a:r>
              <a:rPr lang="en-US" sz="1700" i="0" dirty="0">
                <a:solidFill>
                  <a:schemeClr val="accent2">
                    <a:lumMod val="20000"/>
                    <a:lumOff val="80000"/>
                  </a:schemeClr>
                </a:solidFill>
                <a:latin typeface="Times New Roman" panose="02020603050405020304" pitchFamily="18" charset="0"/>
                <a:cs typeface="Times New Roman" panose="02020603050405020304" pitchFamily="18" charset="0"/>
              </a:rPr>
              <a:t>If you want to get started quickly with your Java application, you can easily accept all defaults    and  avoid the XML configuration completely.	</a:t>
            </a:r>
            <a:endParaRPr lang="en-IN" sz="1700" i="0" dirty="0">
              <a:solidFill>
                <a:schemeClr val="accent2">
                  <a:lumMod val="20000"/>
                  <a:lumOff val="80000"/>
                </a:schemeClr>
              </a:solidFill>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9215379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13760" y="180091"/>
            <a:ext cx="5295164" cy="763526"/>
          </a:xfrm>
        </p:spPr>
        <p:txBody>
          <a:bodyPr>
            <a:normAutofit fontScale="90000"/>
          </a:bodyPr>
          <a:lstStyle/>
          <a:p>
            <a:r>
              <a:rPr lang="en-US" sz="2400" dirty="0">
                <a:latin typeface="Algerian" panose="04020705040A02060702" pitchFamily="82" charset="0"/>
              </a:rPr>
              <a:t>Difference between spring and </a:t>
            </a:r>
            <a:r>
              <a:rPr lang="en-US" sz="2400" dirty="0" err="1">
                <a:latin typeface="Algerian" panose="04020705040A02060702" pitchFamily="82" charset="0"/>
              </a:rPr>
              <a:t>springboot</a:t>
            </a:r>
            <a:endParaRPr lang="en-US" sz="2400" dirty="0">
              <a:latin typeface="Algerian" panose="04020705040A02060702" pitchFamily="82" charset="0"/>
            </a:endParaRPr>
          </a:p>
        </p:txBody>
      </p:sp>
      <p:sp>
        <p:nvSpPr>
          <p:cNvPr id="4" name="TextBox 3">
            <a:extLst>
              <a:ext uri="{FF2B5EF4-FFF2-40B4-BE49-F238E27FC236}">
                <a16:creationId xmlns:a16="http://schemas.microsoft.com/office/drawing/2014/main" id="{FBB87884-8219-8C5B-9057-1D18CC030042}"/>
              </a:ext>
            </a:extLst>
          </p:cNvPr>
          <p:cNvSpPr txBox="1"/>
          <p:nvPr/>
        </p:nvSpPr>
        <p:spPr>
          <a:xfrm>
            <a:off x="0" y="1389888"/>
            <a:ext cx="9144000" cy="3170099"/>
          </a:xfrm>
          <a:prstGeom prst="rect">
            <a:avLst/>
          </a:prstGeom>
          <a:noFill/>
        </p:spPr>
        <p:txBody>
          <a:bodyPr wrap="square" rtlCol="0">
            <a:spAutoFit/>
          </a:bodyPr>
          <a:lstStyle/>
          <a:p>
            <a:pPr marL="342900" indent="-342900">
              <a:buFont typeface="Wingdings" panose="05000000000000000000" pitchFamily="2" charset="2"/>
              <a:buChar char="Ø"/>
            </a:pPr>
            <a:r>
              <a:rPr lang="en-US" sz="2000" i="0" dirty="0">
                <a:solidFill>
                  <a:schemeClr val="accent2">
                    <a:lumMod val="20000"/>
                    <a:lumOff val="80000"/>
                  </a:schemeClr>
                </a:solidFill>
                <a:latin typeface="Times New Roman" panose="02020603050405020304" pitchFamily="18" charset="0"/>
                <a:cs typeface="Times New Roman" panose="02020603050405020304" pitchFamily="18" charset="0"/>
              </a:rPr>
              <a:t>Well, the Spring framework focuses on providing flexibility through its dependency injection           feature. </a:t>
            </a:r>
          </a:p>
          <a:p>
            <a:pPr marL="342900" indent="-342900">
              <a:buFont typeface="Wingdings" panose="05000000000000000000" pitchFamily="2" charset="2"/>
              <a:buChar char="Ø"/>
            </a:pPr>
            <a:r>
              <a:rPr lang="en-US" sz="2000" i="0" dirty="0">
                <a:solidFill>
                  <a:schemeClr val="accent2">
                    <a:lumMod val="20000"/>
                    <a:lumOff val="80000"/>
                  </a:schemeClr>
                </a:solidFill>
                <a:latin typeface="Times New Roman" panose="02020603050405020304" pitchFamily="18" charset="0"/>
                <a:cs typeface="Times New Roman" panose="02020603050405020304" pitchFamily="18" charset="0"/>
              </a:rPr>
              <a:t>It helps to inject the required dependencies quickly but also to develop your application in a           loosely coupled fashion. </a:t>
            </a:r>
          </a:p>
          <a:p>
            <a:pPr marL="342900" indent="-342900">
              <a:buFont typeface="Wingdings" panose="05000000000000000000" pitchFamily="2" charset="2"/>
              <a:buChar char="Ø"/>
            </a:pPr>
            <a:r>
              <a:rPr lang="en-US" sz="2000" i="0" dirty="0">
                <a:solidFill>
                  <a:schemeClr val="accent2">
                    <a:lumMod val="20000"/>
                    <a:lumOff val="80000"/>
                  </a:schemeClr>
                </a:solidFill>
                <a:latin typeface="Times New Roman" panose="02020603050405020304" pitchFamily="18" charset="0"/>
                <a:cs typeface="Times New Roman" panose="02020603050405020304" pitchFamily="18" charset="0"/>
              </a:rPr>
              <a:t>Some other benefits include: A lightweight framework. Helps with loose coupling dependencies and testability. The modular architecture allows you to pick the parts you need and isolate         them.</a:t>
            </a:r>
          </a:p>
          <a:p>
            <a:pPr marL="342900" indent="-342900">
              <a:buFont typeface="Wingdings" panose="05000000000000000000" pitchFamily="2" charset="2"/>
              <a:buChar char="Ø"/>
            </a:pPr>
            <a:r>
              <a:rPr lang="en-US" sz="2000" i="0" dirty="0">
                <a:solidFill>
                  <a:schemeClr val="accent2">
                    <a:lumMod val="20000"/>
                    <a:lumOff val="80000"/>
                  </a:schemeClr>
                </a:solidFill>
                <a:latin typeface="Times New Roman" panose="02020603050405020304" pitchFamily="18" charset="0"/>
                <a:cs typeface="Times New Roman" panose="02020603050405020304" pitchFamily="18" charset="0"/>
              </a:rPr>
              <a:t>Has support for both XML and annotation configuration.</a:t>
            </a:r>
            <a:endParaRPr lang="en-IN" sz="2000" i="0" dirty="0">
              <a:solidFill>
                <a:schemeClr val="accent2">
                  <a:lumMod val="20000"/>
                  <a:lumOff val="80000"/>
                </a:schemeClr>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000" i="0" dirty="0">
                <a:solidFill>
                  <a:schemeClr val="accent2">
                    <a:lumMod val="20000"/>
                    <a:lumOff val="80000"/>
                  </a:schemeClr>
                </a:solidFill>
                <a:latin typeface="Times New Roman" panose="02020603050405020304" pitchFamily="18" charset="0"/>
                <a:cs typeface="Times New Roman" panose="02020603050405020304" pitchFamily="18" charset="0"/>
              </a:rPr>
              <a:t>Spring Boot, on the other hand, is focused on shortening the code length and providing you      with an easy way to run your Spring application</a:t>
            </a:r>
            <a:endParaRPr lang="en-IN" sz="2400" dirty="0">
              <a:solidFill>
                <a:schemeClr val="accent2">
                  <a:lumMod val="20000"/>
                  <a:lumOff val="8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56315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latin typeface="Algerian" panose="04020705040A02060702" pitchFamily="82" charset="0"/>
              </a:rPr>
              <a:t>Features of </a:t>
            </a:r>
            <a:r>
              <a:rPr lang="en-US" sz="3200" dirty="0" err="1">
                <a:latin typeface="Algerian" panose="04020705040A02060702" pitchFamily="82" charset="0"/>
              </a:rPr>
              <a:t>springboot</a:t>
            </a:r>
            <a:endParaRPr lang="en-US" sz="3200" dirty="0">
              <a:latin typeface="Algerian" panose="04020705040A02060702" pitchFamily="82" charset="0"/>
            </a:endParaRPr>
          </a:p>
        </p:txBody>
      </p:sp>
      <p:sp>
        <p:nvSpPr>
          <p:cNvPr id="4" name="TextBox 3">
            <a:extLst>
              <a:ext uri="{FF2B5EF4-FFF2-40B4-BE49-F238E27FC236}">
                <a16:creationId xmlns:a16="http://schemas.microsoft.com/office/drawing/2014/main" id="{FBB87884-8219-8C5B-9057-1D18CC030042}"/>
              </a:ext>
            </a:extLst>
          </p:cNvPr>
          <p:cNvSpPr txBox="1"/>
          <p:nvPr/>
        </p:nvSpPr>
        <p:spPr>
          <a:xfrm>
            <a:off x="0" y="1389888"/>
            <a:ext cx="9144000" cy="3447098"/>
          </a:xfrm>
          <a:prstGeom prst="rect">
            <a:avLst/>
          </a:prstGeom>
          <a:noFill/>
        </p:spPr>
        <p:txBody>
          <a:bodyPr wrap="square" rtlCol="0">
            <a:spAutoFit/>
          </a:bodyPr>
          <a:lstStyle/>
          <a:p>
            <a:pPr marL="342900" indent="-342900">
              <a:buFont typeface="Wingdings" panose="05000000000000000000" pitchFamily="2" charset="2"/>
              <a:buChar char="Ø"/>
            </a:pPr>
            <a:r>
              <a:rPr lang="en-US" sz="2000" i="0" dirty="0">
                <a:solidFill>
                  <a:schemeClr val="accent2">
                    <a:lumMod val="20000"/>
                    <a:lumOff val="80000"/>
                  </a:schemeClr>
                </a:solidFill>
                <a:latin typeface="Times New Roman" panose="02020603050405020304" pitchFamily="18" charset="0"/>
                <a:cs typeface="Times New Roman" panose="02020603050405020304" pitchFamily="18" charset="0"/>
              </a:rPr>
              <a:t>Auto configuration: Developers can automatically configure their Spring application. </a:t>
            </a:r>
          </a:p>
          <a:p>
            <a:pPr marL="342900" indent="-342900">
              <a:buFont typeface="Wingdings" panose="05000000000000000000" pitchFamily="2" charset="2"/>
              <a:buChar char="Ø"/>
            </a:pPr>
            <a:r>
              <a:rPr lang="en-US" sz="2000" i="0" dirty="0">
                <a:solidFill>
                  <a:schemeClr val="accent2">
                    <a:lumMod val="20000"/>
                    <a:lumOff val="80000"/>
                  </a:schemeClr>
                </a:solidFill>
                <a:latin typeface="Times New Roman" panose="02020603050405020304" pitchFamily="18" charset="0"/>
                <a:cs typeface="Times New Roman" panose="02020603050405020304" pitchFamily="18" charset="0"/>
              </a:rPr>
              <a:t>However, Spring Boot is also capable of changing the configuration based on the                      dependencies   you list. </a:t>
            </a:r>
          </a:p>
          <a:p>
            <a:pPr marL="342900" indent="-342900">
              <a:buFont typeface="Wingdings" panose="05000000000000000000" pitchFamily="2" charset="2"/>
              <a:buChar char="Ø"/>
            </a:pPr>
            <a:r>
              <a:rPr lang="en-US" sz="2000" i="0" dirty="0">
                <a:solidFill>
                  <a:schemeClr val="accent2">
                    <a:lumMod val="20000"/>
                    <a:lumOff val="80000"/>
                  </a:schemeClr>
                </a:solidFill>
                <a:latin typeface="Times New Roman" panose="02020603050405020304" pitchFamily="18" charset="0"/>
                <a:cs typeface="Times New Roman" panose="02020603050405020304" pitchFamily="18" charset="0"/>
              </a:rPr>
              <a:t>For example, when you list “MySQL” as a dependency, it will configure your Spring application with the “MySQL connector” included. </a:t>
            </a:r>
          </a:p>
          <a:p>
            <a:pPr marL="342900" indent="-342900">
              <a:buFont typeface="Wingdings" panose="05000000000000000000" pitchFamily="2" charset="2"/>
              <a:buChar char="Ø"/>
            </a:pPr>
            <a:r>
              <a:rPr lang="en-US" sz="2000" i="0" dirty="0">
                <a:solidFill>
                  <a:schemeClr val="accent2">
                    <a:lumMod val="20000"/>
                    <a:lumOff val="80000"/>
                  </a:schemeClr>
                </a:solidFill>
                <a:latin typeface="Times New Roman" panose="02020603050405020304" pitchFamily="18" charset="0"/>
                <a:cs typeface="Times New Roman" panose="02020603050405020304" pitchFamily="18" charset="0"/>
              </a:rPr>
              <a:t>And if you want to add a custom configuration, you can create a class that overrides the default configuration for your “MySQL connector”. </a:t>
            </a:r>
          </a:p>
          <a:p>
            <a:pPr marL="342900" indent="-342900">
              <a:buFont typeface="Wingdings" panose="05000000000000000000" pitchFamily="2" charset="2"/>
              <a:buChar char="Ø"/>
            </a:pPr>
            <a:r>
              <a:rPr lang="en-US" sz="2000" i="0" dirty="0">
                <a:solidFill>
                  <a:schemeClr val="accent2">
                    <a:lumMod val="20000"/>
                    <a:lumOff val="80000"/>
                  </a:schemeClr>
                </a:solidFill>
                <a:latin typeface="Times New Roman" panose="02020603050405020304" pitchFamily="18" charset="0"/>
                <a:cs typeface="Times New Roman" panose="02020603050405020304" pitchFamily="18" charset="0"/>
              </a:rPr>
              <a:t>Standalone: There’s no need to deploy your application to a web server. You simply enter the   run command to start the application.</a:t>
            </a:r>
            <a:endParaRPr lang="en-IN" sz="2000" i="0" dirty="0">
              <a:solidFill>
                <a:schemeClr val="accent2">
                  <a:lumMod val="20000"/>
                  <a:lumOff val="80000"/>
                </a:schemeClr>
              </a:solidFill>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1292730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latin typeface="Algerian" panose="04020705040A02060702" pitchFamily="82" charset="0"/>
              </a:rPr>
              <a:t>Rest </a:t>
            </a:r>
            <a:r>
              <a:rPr lang="en-US" sz="3200" dirty="0" err="1">
                <a:latin typeface="Algerian" panose="04020705040A02060702" pitchFamily="82" charset="0"/>
              </a:rPr>
              <a:t>api</a:t>
            </a:r>
            <a:endParaRPr lang="en-US" sz="3200" dirty="0">
              <a:latin typeface="Algerian" panose="04020705040A02060702" pitchFamily="82" charset="0"/>
            </a:endParaRPr>
          </a:p>
        </p:txBody>
      </p:sp>
      <p:sp>
        <p:nvSpPr>
          <p:cNvPr id="4" name="TextBox 3">
            <a:extLst>
              <a:ext uri="{FF2B5EF4-FFF2-40B4-BE49-F238E27FC236}">
                <a16:creationId xmlns:a16="http://schemas.microsoft.com/office/drawing/2014/main" id="{FBB87884-8219-8C5B-9057-1D18CC030042}"/>
              </a:ext>
            </a:extLst>
          </p:cNvPr>
          <p:cNvSpPr txBox="1"/>
          <p:nvPr/>
        </p:nvSpPr>
        <p:spPr>
          <a:xfrm>
            <a:off x="7375" y="1207008"/>
            <a:ext cx="9144000" cy="4062651"/>
          </a:xfrm>
          <a:prstGeom prst="rect">
            <a:avLst/>
          </a:prstGeom>
          <a:noFill/>
        </p:spPr>
        <p:txBody>
          <a:bodyPr wrap="square" rtlCol="0">
            <a:spAutoFit/>
          </a:bodyPr>
          <a:lstStyle/>
          <a:p>
            <a:pPr marL="285750" indent="-285750">
              <a:buFont typeface="Wingdings" panose="05000000000000000000" pitchFamily="2" charset="2"/>
              <a:buChar char="Ø"/>
            </a:pPr>
            <a:r>
              <a:rPr lang="en-US" sz="1600" i="0" dirty="0">
                <a:solidFill>
                  <a:schemeClr val="accent2">
                    <a:lumMod val="20000"/>
                    <a:lumOff val="80000"/>
                  </a:schemeClr>
                </a:solidFill>
                <a:latin typeface="Times New Roman" panose="02020603050405020304" pitchFamily="18" charset="0"/>
                <a:cs typeface="Times New Roman" panose="02020603050405020304" pitchFamily="18" charset="0"/>
              </a:rPr>
              <a:t>Representational State Transfer (REST) is an architectural style that defines a set of constraints to be used for creating web services. REST API is a way of accessing web services simply and flexibly without any processing.</a:t>
            </a:r>
            <a:endParaRPr lang="en-IN" sz="1600" i="0" dirty="0">
              <a:solidFill>
                <a:schemeClr val="accent2">
                  <a:lumMod val="20000"/>
                  <a:lumOff val="80000"/>
                </a:schemeClr>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endParaRPr lang="en-US" sz="1600" i="0" dirty="0">
              <a:solidFill>
                <a:schemeClr val="accent2">
                  <a:lumMod val="20000"/>
                  <a:lumOff val="80000"/>
                </a:schemeClr>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1600" i="0" dirty="0">
                <a:solidFill>
                  <a:schemeClr val="accent2">
                    <a:lumMod val="20000"/>
                    <a:lumOff val="80000"/>
                  </a:schemeClr>
                </a:solidFill>
                <a:latin typeface="Times New Roman" panose="02020603050405020304" pitchFamily="18" charset="0"/>
                <a:cs typeface="Times New Roman" panose="02020603050405020304" pitchFamily="18" charset="0"/>
              </a:rPr>
              <a:t>It’s used to fetch or give some information from a web service. All communication done via REST API uses only HTT requests.</a:t>
            </a:r>
          </a:p>
          <a:p>
            <a:pPr marL="285750" indent="-285750">
              <a:buFont typeface="Wingdings" panose="05000000000000000000" pitchFamily="2" charset="2"/>
              <a:buChar char="Ø"/>
            </a:pPr>
            <a:endParaRPr lang="en-US" sz="1600" i="0" dirty="0">
              <a:solidFill>
                <a:schemeClr val="accent2">
                  <a:lumMod val="20000"/>
                  <a:lumOff val="80000"/>
                </a:schemeClr>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1600" i="0" dirty="0">
                <a:solidFill>
                  <a:schemeClr val="accent2">
                    <a:lumMod val="20000"/>
                    <a:lumOff val="80000"/>
                  </a:schemeClr>
                </a:solidFill>
                <a:latin typeface="Times New Roman" panose="02020603050405020304" pitchFamily="18" charset="0"/>
                <a:cs typeface="Times New Roman" panose="02020603050405020304" pitchFamily="18" charset="0"/>
              </a:rPr>
              <a:t>An API for a website is code that allows two software programs to communicate with each other. The API spells out the proper way for a developer to write a program requesting services from an operating system or o     application.</a:t>
            </a:r>
          </a:p>
          <a:p>
            <a:pPr marL="285750" indent="-285750">
              <a:buFont typeface="Wingdings" panose="05000000000000000000" pitchFamily="2" charset="2"/>
              <a:buChar char="Ø"/>
            </a:pPr>
            <a:endParaRPr lang="en-US" sz="1600" i="0" dirty="0">
              <a:solidFill>
                <a:schemeClr val="accent2">
                  <a:lumMod val="20000"/>
                  <a:lumOff val="80000"/>
                </a:schemeClr>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1600" b="1" i="0" dirty="0">
                <a:solidFill>
                  <a:schemeClr val="accent2">
                    <a:lumMod val="20000"/>
                    <a:lumOff val="80000"/>
                  </a:schemeClr>
                </a:solidFill>
                <a:latin typeface="Times New Roman" panose="02020603050405020304" pitchFamily="18" charset="0"/>
                <a:cs typeface="Times New Roman" panose="02020603050405020304" pitchFamily="18" charset="0"/>
              </a:rPr>
              <a:t>Working:</a:t>
            </a:r>
            <a:r>
              <a:rPr lang="en-US" sz="1600" i="0" dirty="0">
                <a:solidFill>
                  <a:schemeClr val="accent2">
                    <a:lumMod val="20000"/>
                    <a:lumOff val="80000"/>
                  </a:schemeClr>
                </a:solidFill>
                <a:latin typeface="Times New Roman" panose="02020603050405020304" pitchFamily="18" charset="0"/>
                <a:cs typeface="Times New Roman" panose="02020603050405020304" pitchFamily="18" charset="0"/>
              </a:rPr>
              <a:t> A request is sent from client to server in the form of a web URL as HTTP GET or POST or PUT or DELETE request. After that, a response comes back from the server in the form of a resource which can be anything like HTML, XML, Image, or JSON. But now JSON is the most popular format being used in Web Services.</a:t>
            </a:r>
          </a:p>
          <a:p>
            <a:endParaRPr lang="en-IN" dirty="0"/>
          </a:p>
        </p:txBody>
      </p:sp>
    </p:spTree>
    <p:extLst>
      <p:ext uri="{BB962C8B-B14F-4D97-AF65-F5344CB8AC3E}">
        <p14:creationId xmlns:p14="http://schemas.microsoft.com/office/powerpoint/2010/main" val="7771139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latin typeface="Algerian" panose="04020705040A02060702" pitchFamily="82" charset="0"/>
              </a:rPr>
              <a:t>Rest </a:t>
            </a:r>
            <a:r>
              <a:rPr lang="en-US" sz="3200" dirty="0" err="1">
                <a:latin typeface="Algerian" panose="04020705040A02060702" pitchFamily="82" charset="0"/>
              </a:rPr>
              <a:t>api</a:t>
            </a:r>
            <a:endParaRPr lang="en-US" sz="3200" dirty="0">
              <a:latin typeface="Algerian" panose="04020705040A02060702" pitchFamily="82" charset="0"/>
            </a:endParaRPr>
          </a:p>
        </p:txBody>
      </p:sp>
      <p:sp>
        <p:nvSpPr>
          <p:cNvPr id="4" name="TextBox 3">
            <a:extLst>
              <a:ext uri="{FF2B5EF4-FFF2-40B4-BE49-F238E27FC236}">
                <a16:creationId xmlns:a16="http://schemas.microsoft.com/office/drawing/2014/main" id="{FBB87884-8219-8C5B-9057-1D18CC030042}"/>
              </a:ext>
            </a:extLst>
          </p:cNvPr>
          <p:cNvSpPr txBox="1"/>
          <p:nvPr/>
        </p:nvSpPr>
        <p:spPr>
          <a:xfrm>
            <a:off x="0" y="1389888"/>
            <a:ext cx="9144000" cy="3477875"/>
          </a:xfrm>
          <a:prstGeom prst="rect">
            <a:avLst/>
          </a:prstGeom>
          <a:noFill/>
        </p:spPr>
        <p:txBody>
          <a:bodyPr wrap="square" rtlCol="0">
            <a:spAutoFit/>
          </a:bodyPr>
          <a:lstStyle/>
          <a:p>
            <a:pPr marL="171450" indent="-171450">
              <a:buFont typeface="Wingdings" panose="05000000000000000000" pitchFamily="2" charset="2"/>
              <a:buChar char="Ø"/>
            </a:pPr>
            <a:r>
              <a:rPr lang="en-US" sz="1200" i="0" dirty="0">
                <a:solidFill>
                  <a:schemeClr val="accent2">
                    <a:lumMod val="20000"/>
                    <a:lumOff val="80000"/>
                  </a:schemeClr>
                </a:solidFill>
              </a:rPr>
              <a:t>	</a:t>
            </a:r>
            <a:r>
              <a:rPr lang="en-US" sz="1300" i="0" dirty="0">
                <a:solidFill>
                  <a:schemeClr val="accent2">
                    <a:lumMod val="20000"/>
                    <a:lumOff val="80000"/>
                  </a:schemeClr>
                </a:solidFill>
                <a:latin typeface="Times New Roman" panose="02020603050405020304" pitchFamily="18" charset="0"/>
                <a:cs typeface="Times New Roman" panose="02020603050405020304" pitchFamily="18" charset="0"/>
              </a:rPr>
              <a:t>In HTTP 4 methods are commonly used in a REST-based Architecture i.e., POST, GET, PUT, and          DELETE. </a:t>
            </a:r>
          </a:p>
          <a:p>
            <a:pPr marL="285750" indent="-285750">
              <a:buFont typeface="Wingdings" panose="05000000000000000000" pitchFamily="2" charset="2"/>
              <a:buChar char="Ø"/>
            </a:pPr>
            <a:endParaRPr lang="en-US" sz="1300" i="0" dirty="0">
              <a:solidFill>
                <a:schemeClr val="accent2">
                  <a:lumMod val="20000"/>
                  <a:lumOff val="80000"/>
                </a:schemeClr>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1300" i="0" dirty="0">
                <a:solidFill>
                  <a:schemeClr val="accent2">
                    <a:lumMod val="20000"/>
                    <a:lumOff val="80000"/>
                  </a:schemeClr>
                </a:solidFill>
                <a:latin typeface="Times New Roman" panose="02020603050405020304" pitchFamily="18" charset="0"/>
                <a:cs typeface="Times New Roman" panose="02020603050405020304" pitchFamily="18" charset="0"/>
              </a:rPr>
              <a:t>	</a:t>
            </a:r>
            <a:r>
              <a:rPr lang="en-US" sz="1300" b="1" i="0" dirty="0">
                <a:solidFill>
                  <a:schemeClr val="accent2">
                    <a:lumMod val="20000"/>
                    <a:lumOff val="80000"/>
                  </a:schemeClr>
                </a:solidFill>
                <a:latin typeface="Times New Roman" panose="02020603050405020304" pitchFamily="18" charset="0"/>
                <a:cs typeface="Times New Roman" panose="02020603050405020304" pitchFamily="18" charset="0"/>
              </a:rPr>
              <a:t>GET: </a:t>
            </a:r>
            <a:r>
              <a:rPr lang="en-US" sz="1300" i="0" dirty="0">
                <a:solidFill>
                  <a:schemeClr val="accent2">
                    <a:lumMod val="20000"/>
                    <a:lumOff val="80000"/>
                  </a:schemeClr>
                </a:solidFill>
                <a:latin typeface="Times New Roman" panose="02020603050405020304" pitchFamily="18" charset="0"/>
                <a:cs typeface="Times New Roman" panose="02020603050405020304" pitchFamily="18" charset="0"/>
              </a:rPr>
              <a:t>The HTTP GET method is used to read (or retrieve) a representation of a resource. In the safe path, GET        returns a representation in XML or JSON and an HTTP response code of 200 (OK). In an error case, it most often returns a 4 (NOT FOUND) or 400 (BAD REQUEST).  	</a:t>
            </a:r>
          </a:p>
          <a:p>
            <a:pPr marL="285750" indent="-285750">
              <a:buFont typeface="Wingdings" panose="05000000000000000000" pitchFamily="2" charset="2"/>
              <a:buChar char="Ø"/>
            </a:pPr>
            <a:endParaRPr lang="en-US" sz="1300" i="0" dirty="0">
              <a:solidFill>
                <a:schemeClr val="accent2">
                  <a:lumMod val="20000"/>
                  <a:lumOff val="80000"/>
                </a:schemeClr>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1300" i="0" dirty="0">
                <a:solidFill>
                  <a:schemeClr val="accent2">
                    <a:lumMod val="20000"/>
                    <a:lumOff val="80000"/>
                  </a:schemeClr>
                </a:solidFill>
                <a:latin typeface="Times New Roman" panose="02020603050405020304" pitchFamily="18" charset="0"/>
                <a:cs typeface="Times New Roman" panose="02020603050405020304" pitchFamily="18" charset="0"/>
              </a:rPr>
              <a:t>	</a:t>
            </a:r>
            <a:r>
              <a:rPr lang="en-US" sz="1300" b="1" i="0" dirty="0">
                <a:solidFill>
                  <a:schemeClr val="accent2">
                    <a:lumMod val="20000"/>
                    <a:lumOff val="80000"/>
                  </a:schemeClr>
                </a:solidFill>
                <a:latin typeface="Times New Roman" panose="02020603050405020304" pitchFamily="18" charset="0"/>
                <a:cs typeface="Times New Roman" panose="02020603050405020304" pitchFamily="18" charset="0"/>
              </a:rPr>
              <a:t>POST: </a:t>
            </a:r>
            <a:r>
              <a:rPr lang="en-US" sz="1300" i="0" dirty="0">
                <a:solidFill>
                  <a:schemeClr val="accent2">
                    <a:lumMod val="20000"/>
                    <a:lumOff val="80000"/>
                  </a:schemeClr>
                </a:solidFill>
                <a:latin typeface="Times New Roman" panose="02020603050405020304" pitchFamily="18" charset="0"/>
                <a:cs typeface="Times New Roman" panose="02020603050405020304" pitchFamily="18" charset="0"/>
              </a:rPr>
              <a:t>The POST verb is most often utilized to create new resources. In particular, it’s used to create subordinate resources That are, subordinate to some other (e.g. parent) resource. On successful creation, return HTTP status  201, returning a Location header with a link to the newly-created resource with the 201 HTTP status.</a:t>
            </a:r>
          </a:p>
          <a:p>
            <a:pPr marL="285750" indent="-285750">
              <a:buFont typeface="Wingdings" panose="05000000000000000000" pitchFamily="2" charset="2"/>
              <a:buChar char="Ø"/>
            </a:pPr>
            <a:endParaRPr lang="en-US" sz="1300" i="0" dirty="0">
              <a:solidFill>
                <a:schemeClr val="accent2">
                  <a:lumMod val="20000"/>
                  <a:lumOff val="80000"/>
                </a:schemeClr>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1300" i="0" dirty="0">
                <a:solidFill>
                  <a:schemeClr val="accent2">
                    <a:lumMod val="20000"/>
                    <a:lumOff val="80000"/>
                  </a:schemeClr>
                </a:solidFill>
                <a:latin typeface="Times New Roman" panose="02020603050405020304" pitchFamily="18" charset="0"/>
                <a:cs typeface="Times New Roman" panose="02020603050405020304" pitchFamily="18" charset="0"/>
              </a:rPr>
              <a:t>	</a:t>
            </a:r>
            <a:r>
              <a:rPr lang="en-US" sz="1300" b="1" i="0" dirty="0">
                <a:solidFill>
                  <a:schemeClr val="accent2">
                    <a:lumMod val="20000"/>
                    <a:lumOff val="80000"/>
                  </a:schemeClr>
                </a:solidFill>
                <a:latin typeface="Times New Roman" panose="02020603050405020304" pitchFamily="18" charset="0"/>
                <a:cs typeface="Times New Roman" panose="02020603050405020304" pitchFamily="18" charset="0"/>
              </a:rPr>
              <a:t>PUT: </a:t>
            </a:r>
            <a:r>
              <a:rPr lang="en-US" sz="1300" i="0" dirty="0">
                <a:solidFill>
                  <a:schemeClr val="accent2">
                    <a:lumMod val="20000"/>
                    <a:lumOff val="80000"/>
                  </a:schemeClr>
                </a:solidFill>
                <a:latin typeface="Times New Roman" panose="02020603050405020304" pitchFamily="18" charset="0"/>
                <a:cs typeface="Times New Roman" panose="02020603050405020304" pitchFamily="18" charset="0"/>
              </a:rPr>
              <a:t>It is used for updating the capabilities. However, PUT can also be used to create a resource in the case that e resource ID is chosen by the client instead of by the server. In other words, if the PUT is to a URI that con the value of a non-existent resource ID. On successful update, return 200 (or 204 if not returning any con in the body) from a PUT.</a:t>
            </a:r>
            <a:endParaRPr lang="en-IN" sz="1300" i="0" dirty="0">
              <a:solidFill>
                <a:schemeClr val="accent2">
                  <a:lumMod val="20000"/>
                  <a:lumOff val="80000"/>
                </a:schemeClr>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endParaRPr lang="en-US" sz="1300" i="0" dirty="0">
              <a:solidFill>
                <a:schemeClr val="accent2">
                  <a:lumMod val="20000"/>
                  <a:lumOff val="80000"/>
                </a:schemeClr>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1300" i="0" dirty="0">
                <a:solidFill>
                  <a:schemeClr val="accent2">
                    <a:lumMod val="20000"/>
                    <a:lumOff val="80000"/>
                  </a:schemeClr>
                </a:solidFill>
                <a:latin typeface="Times New Roman" panose="02020603050405020304" pitchFamily="18" charset="0"/>
                <a:cs typeface="Times New Roman" panose="02020603050405020304" pitchFamily="18" charset="0"/>
              </a:rPr>
              <a:t>	</a:t>
            </a:r>
            <a:r>
              <a:rPr lang="en-US" sz="1300" b="1" i="0" dirty="0">
                <a:solidFill>
                  <a:schemeClr val="accent2">
                    <a:lumMod val="20000"/>
                    <a:lumOff val="80000"/>
                  </a:schemeClr>
                </a:solidFill>
                <a:latin typeface="Times New Roman" panose="02020603050405020304" pitchFamily="18" charset="0"/>
                <a:cs typeface="Times New Roman" panose="02020603050405020304" pitchFamily="18" charset="0"/>
              </a:rPr>
              <a:t>DELETE: </a:t>
            </a:r>
            <a:r>
              <a:rPr lang="en-US" sz="1300" i="0" dirty="0">
                <a:solidFill>
                  <a:schemeClr val="accent2">
                    <a:lumMod val="20000"/>
                    <a:lumOff val="80000"/>
                  </a:schemeClr>
                </a:solidFill>
                <a:latin typeface="Times New Roman" panose="02020603050405020304" pitchFamily="18" charset="0"/>
                <a:cs typeface="Times New Roman" panose="02020603050405020304" pitchFamily="18" charset="0"/>
              </a:rPr>
              <a:t>It is used to delete a resource identified by a URI. On successful deletion, return HTTP status 200 (OK)     along with a response body.</a:t>
            </a:r>
            <a:endParaRPr lang="en-IN" sz="1300" i="0" dirty="0">
              <a:solidFill>
                <a:schemeClr val="accent2">
                  <a:lumMod val="20000"/>
                  <a:lumOff val="80000"/>
                </a:schemeClr>
              </a:solidFill>
              <a:latin typeface="Times New Roman" panose="02020603050405020304" pitchFamily="18" charset="0"/>
              <a:cs typeface="Times New Roman" panose="02020603050405020304" pitchFamily="18" charset="0"/>
            </a:endParaRPr>
          </a:p>
          <a:p>
            <a:endParaRPr lang="en-IN" sz="1200" dirty="0"/>
          </a:p>
        </p:txBody>
      </p:sp>
    </p:spTree>
    <p:extLst>
      <p:ext uri="{BB962C8B-B14F-4D97-AF65-F5344CB8AC3E}">
        <p14:creationId xmlns:p14="http://schemas.microsoft.com/office/powerpoint/2010/main" val="22562317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Algerian" panose="04020705040A02060702" pitchFamily="82" charset="0"/>
              </a:rPr>
              <a:t>INTRODUCTION</a:t>
            </a:r>
          </a:p>
        </p:txBody>
      </p:sp>
      <p:sp>
        <p:nvSpPr>
          <p:cNvPr id="3" name="Content Placeholder 2"/>
          <p:cNvSpPr>
            <a:spLocks noGrp="1"/>
          </p:cNvSpPr>
          <p:nvPr>
            <p:ph idx="1"/>
          </p:nvPr>
        </p:nvSpPr>
        <p:spPr/>
        <p:txBody>
          <a:bodyPr>
            <a:normAutofit fontScale="92500" lnSpcReduction="20000"/>
          </a:bodyPr>
          <a:lstStyle/>
          <a:p>
            <a:pPr algn="l"/>
            <a:r>
              <a:rPr lang="en-US" b="0" i="0" dirty="0">
                <a:solidFill>
                  <a:schemeClr val="accent2">
                    <a:lumMod val="20000"/>
                    <a:lumOff val="80000"/>
                  </a:schemeClr>
                </a:solidFill>
                <a:effectLst/>
                <a:latin typeface="Times New Roman" panose="02020603050405020304" pitchFamily="18" charset="0"/>
                <a:cs typeface="Times New Roman" panose="02020603050405020304" pitchFamily="18" charset="0"/>
              </a:rPr>
              <a:t>E-Shopping also known as electronic Shopping or internet Shopping, refers to the buying and selling of goods or services using the internet, and the transfer of money and data to execute these transactions. E-Shopping is often used to refer to the sale of physical products online, but it can also describe any kind of commercial transaction that is facilitated through the internet.</a:t>
            </a:r>
          </a:p>
          <a:p>
            <a:pPr algn="l"/>
            <a:r>
              <a:rPr lang="en-US" b="0" i="0" dirty="0">
                <a:solidFill>
                  <a:schemeClr val="accent2">
                    <a:lumMod val="20000"/>
                    <a:lumOff val="80000"/>
                  </a:schemeClr>
                </a:solidFill>
                <a:effectLst/>
                <a:latin typeface="Times New Roman" panose="02020603050405020304" pitchFamily="18" charset="0"/>
                <a:cs typeface="Times New Roman" panose="02020603050405020304" pitchFamily="18" charset="0"/>
              </a:rPr>
              <a:t>Whereas e-business refers to all aspects of operating an online business, E-Shopping refers specifically to the transaction of goods and services.</a:t>
            </a:r>
          </a:p>
        </p:txBody>
      </p:sp>
    </p:spTree>
    <p:extLst>
      <p:ext uri="{BB962C8B-B14F-4D97-AF65-F5344CB8AC3E}">
        <p14:creationId xmlns:p14="http://schemas.microsoft.com/office/powerpoint/2010/main" val="41033094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err="1">
                <a:latin typeface="Algerian" panose="04020705040A02060702" pitchFamily="82" charset="0"/>
              </a:rPr>
              <a:t>Jpa</a:t>
            </a:r>
            <a:r>
              <a:rPr lang="en-US" sz="3200" dirty="0">
                <a:latin typeface="Algerian" panose="04020705040A02060702" pitchFamily="82" charset="0"/>
              </a:rPr>
              <a:t>(java persistence </a:t>
            </a:r>
            <a:r>
              <a:rPr lang="en-US" sz="3200" dirty="0" err="1">
                <a:latin typeface="Algerian" panose="04020705040A02060702" pitchFamily="82" charset="0"/>
              </a:rPr>
              <a:t>api</a:t>
            </a:r>
            <a:r>
              <a:rPr lang="en-US" sz="3200" dirty="0">
                <a:latin typeface="Algerian" panose="04020705040A02060702" pitchFamily="82" charset="0"/>
              </a:rPr>
              <a:t>)</a:t>
            </a:r>
          </a:p>
        </p:txBody>
      </p:sp>
      <p:sp>
        <p:nvSpPr>
          <p:cNvPr id="4" name="TextBox 3">
            <a:extLst>
              <a:ext uri="{FF2B5EF4-FFF2-40B4-BE49-F238E27FC236}">
                <a16:creationId xmlns:a16="http://schemas.microsoft.com/office/drawing/2014/main" id="{FBB87884-8219-8C5B-9057-1D18CC030042}"/>
              </a:ext>
            </a:extLst>
          </p:cNvPr>
          <p:cNvSpPr txBox="1"/>
          <p:nvPr/>
        </p:nvSpPr>
        <p:spPr>
          <a:xfrm>
            <a:off x="-633984" y="1389888"/>
            <a:ext cx="9777984" cy="3477875"/>
          </a:xfrm>
          <a:prstGeom prst="rect">
            <a:avLst/>
          </a:prstGeom>
          <a:noFill/>
        </p:spPr>
        <p:txBody>
          <a:bodyPr wrap="square" rtlCol="0">
            <a:spAutoFit/>
          </a:bodyPr>
          <a:lstStyle/>
          <a:p>
            <a:pPr marL="1257300" lvl="2" indent="-342900">
              <a:buFont typeface="Wingdings" panose="05000000000000000000" pitchFamily="2" charset="2"/>
              <a:buChar char="Ø"/>
            </a:pPr>
            <a:r>
              <a:rPr lang="en-US" sz="1600" i="0" dirty="0">
                <a:solidFill>
                  <a:schemeClr val="accent2">
                    <a:lumMod val="20000"/>
                    <a:lumOff val="80000"/>
                  </a:schemeClr>
                </a:solidFill>
                <a:latin typeface="Times New Roman" panose="02020603050405020304" pitchFamily="18" charset="0"/>
                <a:cs typeface="Times New Roman" panose="02020603050405020304" pitchFamily="18" charset="0"/>
              </a:rPr>
              <a:t>JPA stands for Java Persistence API (Application Programming Interface). It was initially released on                11 May 2006. </a:t>
            </a:r>
          </a:p>
          <a:p>
            <a:pPr marL="1257300" lvl="2" indent="-342900">
              <a:buFont typeface="Wingdings" panose="05000000000000000000" pitchFamily="2" charset="2"/>
              <a:buChar char="Ø"/>
            </a:pPr>
            <a:r>
              <a:rPr lang="en-US" sz="1600" i="0" dirty="0">
                <a:solidFill>
                  <a:schemeClr val="accent2">
                    <a:lumMod val="20000"/>
                    <a:lumOff val="80000"/>
                  </a:schemeClr>
                </a:solidFill>
                <a:latin typeface="Times New Roman" panose="02020603050405020304" pitchFamily="18" charset="0"/>
                <a:cs typeface="Times New Roman" panose="02020603050405020304" pitchFamily="18" charset="0"/>
              </a:rPr>
              <a:t>It is a Java specification that gives some functionality and standard to ORM tools. It is used to examine,        control, and persist data between Java objects and relational databases.</a:t>
            </a:r>
          </a:p>
          <a:p>
            <a:pPr marL="1257300" lvl="2" indent="-342900">
              <a:buFont typeface="Wingdings" panose="05000000000000000000" pitchFamily="2" charset="2"/>
              <a:buChar char="Ø"/>
            </a:pPr>
            <a:r>
              <a:rPr lang="en-US" sz="1600" i="0" dirty="0">
                <a:solidFill>
                  <a:schemeClr val="accent2">
                    <a:lumMod val="20000"/>
                    <a:lumOff val="80000"/>
                  </a:schemeClr>
                </a:solidFill>
                <a:latin typeface="Times New Roman" panose="02020603050405020304" pitchFamily="18" charset="0"/>
                <a:cs typeface="Times New Roman" panose="02020603050405020304" pitchFamily="18" charset="0"/>
              </a:rPr>
              <a:t>The JPA specification defines the object-relational mapping internally, rather than relying on vendor-specific mapping implementations. </a:t>
            </a:r>
          </a:p>
          <a:p>
            <a:pPr marL="1257300" lvl="2" indent="-342900">
              <a:buFont typeface="Wingdings" panose="05000000000000000000" pitchFamily="2" charset="2"/>
              <a:buChar char="Ø"/>
            </a:pPr>
            <a:r>
              <a:rPr lang="en-US" sz="1600" i="0" dirty="0">
                <a:solidFill>
                  <a:schemeClr val="accent2">
                    <a:lumMod val="20000"/>
                    <a:lumOff val="80000"/>
                  </a:schemeClr>
                </a:solidFill>
                <a:latin typeface="Times New Roman" panose="02020603050405020304" pitchFamily="18" charset="0"/>
                <a:cs typeface="Times New Roman" panose="02020603050405020304" pitchFamily="18" charset="0"/>
              </a:rPr>
              <a:t>JPA is based on the Java programming model that applies to Java Enterprise Edition (Java EE)                    environments, but JPA can function within a Java SE environment for testing application functions.</a:t>
            </a:r>
          </a:p>
          <a:p>
            <a:pPr marL="1257300" lvl="2" indent="-342900">
              <a:buFont typeface="Wingdings" panose="05000000000000000000" pitchFamily="2" charset="2"/>
              <a:buChar char="Ø"/>
            </a:pPr>
            <a:r>
              <a:rPr lang="en-US" sz="1600" i="0" dirty="0">
                <a:solidFill>
                  <a:schemeClr val="accent2">
                    <a:lumMod val="20000"/>
                    <a:lumOff val="80000"/>
                  </a:schemeClr>
                </a:solidFill>
                <a:latin typeface="Times New Roman" panose="02020603050405020304" pitchFamily="18" charset="0"/>
                <a:cs typeface="Times New Roman" panose="02020603050405020304" pitchFamily="18" charset="0"/>
              </a:rPr>
              <a:t>JPA represents a simplification of the persistence programming model. </a:t>
            </a:r>
          </a:p>
          <a:p>
            <a:pPr marL="1257300" lvl="2" indent="-342900">
              <a:buFont typeface="Wingdings" panose="05000000000000000000" pitchFamily="2" charset="2"/>
              <a:buChar char="Ø"/>
            </a:pPr>
            <a:r>
              <a:rPr lang="en-US" sz="1600" i="0" dirty="0">
                <a:solidFill>
                  <a:schemeClr val="accent2">
                    <a:lumMod val="20000"/>
                    <a:lumOff val="80000"/>
                  </a:schemeClr>
                </a:solidFill>
                <a:latin typeface="Times New Roman" panose="02020603050405020304" pitchFamily="18" charset="0"/>
                <a:cs typeface="Times New Roman" panose="02020603050405020304" pitchFamily="18" charset="0"/>
              </a:rPr>
              <a:t>The JPA specification explicitly defines the object-relational mapping, rather than relying on vendor-specific mapping implementations.</a:t>
            </a:r>
          </a:p>
          <a:p>
            <a:pPr marL="1257300" lvl="2" indent="-342900">
              <a:buFont typeface="Wingdings" panose="05000000000000000000" pitchFamily="2" charset="2"/>
              <a:buChar char="Ø"/>
            </a:pPr>
            <a:r>
              <a:rPr lang="en-US" sz="1600" i="0" dirty="0">
                <a:solidFill>
                  <a:schemeClr val="accent2">
                    <a:lumMod val="20000"/>
                    <a:lumOff val="80000"/>
                  </a:schemeClr>
                </a:solidFill>
                <a:latin typeface="Times New Roman" panose="02020603050405020304" pitchFamily="18" charset="0"/>
                <a:cs typeface="Times New Roman" panose="02020603050405020304" pitchFamily="18" charset="0"/>
              </a:rPr>
              <a:t>JPA standardizes the important task of object-relational mapping by using annotations or XML to map objects into one or more tables of a database.</a:t>
            </a:r>
          </a:p>
          <a:p>
            <a:endParaRPr lang="en-IN" sz="1200" dirty="0"/>
          </a:p>
        </p:txBody>
      </p:sp>
    </p:spTree>
    <p:extLst>
      <p:ext uri="{BB962C8B-B14F-4D97-AF65-F5344CB8AC3E}">
        <p14:creationId xmlns:p14="http://schemas.microsoft.com/office/powerpoint/2010/main" val="26637540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latin typeface="Algerian" panose="04020705040A02060702" pitchFamily="82" charset="0"/>
              </a:rPr>
              <a:t>hibernate</a:t>
            </a:r>
          </a:p>
        </p:txBody>
      </p:sp>
      <p:sp>
        <p:nvSpPr>
          <p:cNvPr id="4" name="TextBox 3">
            <a:extLst>
              <a:ext uri="{FF2B5EF4-FFF2-40B4-BE49-F238E27FC236}">
                <a16:creationId xmlns:a16="http://schemas.microsoft.com/office/drawing/2014/main" id="{FBB87884-8219-8C5B-9057-1D18CC030042}"/>
              </a:ext>
            </a:extLst>
          </p:cNvPr>
          <p:cNvSpPr txBox="1"/>
          <p:nvPr/>
        </p:nvSpPr>
        <p:spPr>
          <a:xfrm>
            <a:off x="0" y="1389888"/>
            <a:ext cx="9144000" cy="3739485"/>
          </a:xfrm>
          <a:prstGeom prst="rect">
            <a:avLst/>
          </a:prstGeom>
          <a:noFill/>
        </p:spPr>
        <p:txBody>
          <a:bodyPr wrap="square" rtlCol="0">
            <a:spAutoFit/>
          </a:bodyPr>
          <a:lstStyle/>
          <a:p>
            <a:pPr marL="742950" lvl="1" indent="-285750">
              <a:buFont typeface="Wingdings" panose="05000000000000000000" pitchFamily="2" charset="2"/>
              <a:buChar char="Ø"/>
            </a:pPr>
            <a:r>
              <a:rPr lang="en-US" sz="1500" i="0" dirty="0">
                <a:solidFill>
                  <a:schemeClr val="accent2">
                    <a:lumMod val="20000"/>
                    <a:lumOff val="80000"/>
                  </a:schemeClr>
                </a:solidFill>
                <a:latin typeface="Times New Roman" panose="02020603050405020304" pitchFamily="18" charset="0"/>
                <a:cs typeface="Times New Roman" panose="02020603050405020304" pitchFamily="18" charset="0"/>
              </a:rPr>
              <a:t> Hibernate is a framework in Java that comes with an abstraction layer and handles the implementations internally.    </a:t>
            </a:r>
          </a:p>
          <a:p>
            <a:pPr marL="742950" lvl="1" indent="-285750">
              <a:buFont typeface="Wingdings" panose="05000000000000000000" pitchFamily="2" charset="2"/>
              <a:buChar char="Ø"/>
            </a:pPr>
            <a:r>
              <a:rPr lang="en-US" sz="1500" i="0" dirty="0">
                <a:solidFill>
                  <a:schemeClr val="accent2">
                    <a:lumMod val="20000"/>
                    <a:lumOff val="80000"/>
                  </a:schemeClr>
                </a:solidFill>
                <a:latin typeface="Times New Roman" panose="02020603050405020304" pitchFamily="18" charset="0"/>
                <a:cs typeface="Times New Roman" panose="02020603050405020304" pitchFamily="18" charset="0"/>
              </a:rPr>
              <a:t> The implementations include tasks like writing a query for CRUD operations or establishing a connection with the databases, </a:t>
            </a:r>
            <a:r>
              <a:rPr lang="en-US" sz="1500" i="0" dirty="0" err="1">
                <a:solidFill>
                  <a:schemeClr val="accent2">
                    <a:lumMod val="20000"/>
                    <a:lumOff val="80000"/>
                  </a:schemeClr>
                </a:solidFill>
                <a:latin typeface="Times New Roman" panose="02020603050405020304" pitchFamily="18" charset="0"/>
                <a:cs typeface="Times New Roman" panose="02020603050405020304" pitchFamily="18" charset="0"/>
              </a:rPr>
              <a:t>etc</a:t>
            </a:r>
            <a:endParaRPr lang="en-US" sz="1500" i="0" dirty="0">
              <a:solidFill>
                <a:schemeClr val="accent2">
                  <a:lumMod val="20000"/>
                  <a:lumOff val="80000"/>
                </a:schemeClr>
              </a:solidFill>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Ø"/>
            </a:pPr>
            <a:r>
              <a:rPr lang="en-US" sz="1500" i="0" dirty="0">
                <a:solidFill>
                  <a:schemeClr val="accent2">
                    <a:lumMod val="20000"/>
                    <a:lumOff val="80000"/>
                  </a:schemeClr>
                </a:solidFill>
                <a:latin typeface="Times New Roman" panose="02020603050405020304" pitchFamily="18" charset="0"/>
                <a:cs typeface="Times New Roman" panose="02020603050405020304" pitchFamily="18" charset="0"/>
              </a:rPr>
              <a:t>Hibernate is an </a:t>
            </a:r>
            <a:r>
              <a:rPr lang="en-US" sz="1500" i="0" dirty="0" err="1">
                <a:solidFill>
                  <a:schemeClr val="accent2">
                    <a:lumMod val="20000"/>
                    <a:lumOff val="80000"/>
                  </a:schemeClr>
                </a:solidFill>
                <a:latin typeface="Times New Roman" panose="02020603050405020304" pitchFamily="18" charset="0"/>
                <a:cs typeface="Times New Roman" panose="02020603050405020304" pitchFamily="18" charset="0"/>
              </a:rPr>
              <a:t>aanORM</a:t>
            </a:r>
            <a:r>
              <a:rPr lang="en-US" sz="1500" i="0" dirty="0">
                <a:solidFill>
                  <a:schemeClr val="accent2">
                    <a:lumMod val="20000"/>
                    <a:lumOff val="80000"/>
                  </a:schemeClr>
                </a:solidFill>
                <a:latin typeface="Times New Roman" panose="02020603050405020304" pitchFamily="18" charset="0"/>
                <a:cs typeface="Times New Roman" panose="02020603050405020304" pitchFamily="18" charset="0"/>
              </a:rPr>
              <a:t> tool means which supports Object-relational mapping. Whereas JDBC is not object-oriented moreover e are dealing with values that are primitive data. In hibernate each record is represented as an object but in JDBC each record is nothing but data which is nothing but primitive values.</a:t>
            </a:r>
          </a:p>
          <a:p>
            <a:pPr marL="742950" lvl="1" indent="-285750">
              <a:buFont typeface="Wingdings" panose="05000000000000000000" pitchFamily="2" charset="2"/>
              <a:buChar char="Ø"/>
            </a:pPr>
            <a:r>
              <a:rPr lang="en-US" sz="1500" b="1" i="0" dirty="0">
                <a:solidFill>
                  <a:schemeClr val="accent2">
                    <a:lumMod val="20000"/>
                    <a:lumOff val="80000"/>
                  </a:schemeClr>
                </a:solidFill>
                <a:latin typeface="Times New Roman" panose="02020603050405020304" pitchFamily="18" charset="0"/>
                <a:cs typeface="Times New Roman" panose="02020603050405020304" pitchFamily="18" charset="0"/>
              </a:rPr>
              <a:t>Benefits of Hibernate : </a:t>
            </a:r>
          </a:p>
          <a:p>
            <a:pPr marL="742950" lvl="1" indent="-285750">
              <a:buFont typeface="Wingdings" panose="05000000000000000000" pitchFamily="2" charset="2"/>
              <a:buChar char="Ø"/>
            </a:pPr>
            <a:r>
              <a:rPr lang="en-US" sz="1500" i="0" dirty="0">
                <a:solidFill>
                  <a:schemeClr val="accent2">
                    <a:lumMod val="20000"/>
                    <a:lumOff val="80000"/>
                  </a:schemeClr>
                </a:solidFill>
                <a:latin typeface="Times New Roman" panose="02020603050405020304" pitchFamily="18" charset="0"/>
                <a:cs typeface="Times New Roman" panose="02020603050405020304" pitchFamily="18" charset="0"/>
              </a:rPr>
              <a:t>Any changes made are encapsulated in the data source itself, so that when those sources or their application programming interfaces (APIs) change, the applications that use ORM don't have to make changes or even be aware of that information. </a:t>
            </a:r>
          </a:p>
          <a:p>
            <a:pPr marL="742950" lvl="1" indent="-285750">
              <a:buFont typeface="Wingdings" panose="05000000000000000000" pitchFamily="2" charset="2"/>
              <a:buChar char="Ø"/>
            </a:pPr>
            <a:r>
              <a:rPr lang="en-US" sz="1500" i="0" dirty="0">
                <a:solidFill>
                  <a:schemeClr val="accent2">
                    <a:lumMod val="20000"/>
                    <a:lumOff val="80000"/>
                  </a:schemeClr>
                </a:solidFill>
                <a:latin typeface="Times New Roman" panose="02020603050405020304" pitchFamily="18" charset="0"/>
                <a:cs typeface="Times New Roman" panose="02020603050405020304" pitchFamily="18" charset="0"/>
              </a:rPr>
              <a:t>Similarly, programmers can have a consistent view of objects over time, although the sources that deliver them, the sinks that receive them, and the applications that access them may change.</a:t>
            </a:r>
          </a:p>
          <a:p>
            <a:pPr marL="742950" lvl="1" indent="-285750">
              <a:buFont typeface="Wingdings" panose="05000000000000000000" pitchFamily="2" charset="2"/>
              <a:buChar char="Ø"/>
            </a:pPr>
            <a:r>
              <a:rPr lang="en-US" sz="1500" i="0" dirty="0">
                <a:solidFill>
                  <a:schemeClr val="accent2">
                    <a:lumMod val="20000"/>
                    <a:lumOff val="80000"/>
                  </a:schemeClr>
                </a:solidFill>
                <a:latin typeface="Times New Roman" panose="02020603050405020304" pitchFamily="18" charset="0"/>
                <a:cs typeface="Times New Roman" panose="02020603050405020304" pitchFamily="18" charset="0"/>
              </a:rPr>
              <a:t>Hibernate is freely available to download and is licensed under the open-source GNU Lesser General Public License             (LGPL). </a:t>
            </a:r>
          </a:p>
          <a:p>
            <a:endParaRPr lang="en-IN" sz="1200" dirty="0"/>
          </a:p>
        </p:txBody>
      </p:sp>
    </p:spTree>
    <p:extLst>
      <p:ext uri="{BB962C8B-B14F-4D97-AF65-F5344CB8AC3E}">
        <p14:creationId xmlns:p14="http://schemas.microsoft.com/office/powerpoint/2010/main" val="3516915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latin typeface="Algerian" panose="04020705040A02060702" pitchFamily="82" charset="0"/>
              </a:rPr>
              <a:t>postman</a:t>
            </a:r>
          </a:p>
        </p:txBody>
      </p:sp>
      <p:sp>
        <p:nvSpPr>
          <p:cNvPr id="4" name="TextBox 3">
            <a:extLst>
              <a:ext uri="{FF2B5EF4-FFF2-40B4-BE49-F238E27FC236}">
                <a16:creationId xmlns:a16="http://schemas.microsoft.com/office/drawing/2014/main" id="{FBB87884-8219-8C5B-9057-1D18CC030042}"/>
              </a:ext>
            </a:extLst>
          </p:cNvPr>
          <p:cNvSpPr txBox="1"/>
          <p:nvPr/>
        </p:nvSpPr>
        <p:spPr>
          <a:xfrm>
            <a:off x="109728" y="1072896"/>
            <a:ext cx="9144000" cy="4501232"/>
          </a:xfrm>
          <a:prstGeom prst="rect">
            <a:avLst/>
          </a:prstGeom>
          <a:noFill/>
        </p:spPr>
        <p:txBody>
          <a:bodyPr wrap="square" rtlCol="0">
            <a:spAutoFit/>
          </a:bodyPr>
          <a:lstStyle/>
          <a:p>
            <a:pPr marL="457200" indent="-457200">
              <a:buFont typeface="Wingdings" panose="05000000000000000000" pitchFamily="2" charset="2"/>
              <a:buChar char="Ø"/>
            </a:pPr>
            <a:r>
              <a:rPr lang="en-US" altLang="ko-KR" sz="1200" i="0" dirty="0">
                <a:solidFill>
                  <a:schemeClr val="accent2">
                    <a:lumMod val="20000"/>
                    <a:lumOff val="80000"/>
                  </a:schemeClr>
                </a:solidFill>
                <a:latin typeface="Times New Roman" panose="02020603050405020304" pitchFamily="18" charset="0"/>
                <a:cs typeface="Times New Roman" panose="02020603050405020304" pitchFamily="18" charset="0"/>
              </a:rPr>
              <a:t>Postman is an Application Programming Interface (API) testing tool. API acts like an interface between a couple of applications and establishes a connection between them.</a:t>
            </a:r>
          </a:p>
          <a:p>
            <a:pPr marL="457200" indent="-457200">
              <a:buFont typeface="Wingdings" panose="05000000000000000000" pitchFamily="2" charset="2"/>
              <a:buChar char="Ø"/>
            </a:pPr>
            <a:r>
              <a:rPr lang="en-US" altLang="ko-KR" sz="1200" i="0" dirty="0">
                <a:solidFill>
                  <a:schemeClr val="accent2">
                    <a:lumMod val="20000"/>
                    <a:lumOff val="80000"/>
                  </a:schemeClr>
                </a:solidFill>
                <a:latin typeface="Times New Roman" panose="02020603050405020304" pitchFamily="18" charset="0"/>
                <a:cs typeface="Times New Roman" panose="02020603050405020304" pitchFamily="18" charset="0"/>
              </a:rPr>
              <a:t>Thus, an API is a collection of agreements, functions, and tools that an application can provide to its users for successful communication with another application.</a:t>
            </a:r>
          </a:p>
          <a:p>
            <a:pPr marL="457200" indent="-457200">
              <a:buFont typeface="Wingdings" panose="05000000000000000000" pitchFamily="2" charset="2"/>
              <a:buChar char="Ø"/>
            </a:pPr>
            <a:r>
              <a:rPr lang="en-US" altLang="ko-KR" sz="1200" i="0" dirty="0">
                <a:solidFill>
                  <a:schemeClr val="accent2">
                    <a:lumMod val="20000"/>
                    <a:lumOff val="80000"/>
                  </a:schemeClr>
                </a:solidFill>
                <a:latin typeface="Times New Roman" panose="02020603050405020304" pitchFamily="18" charset="0"/>
                <a:cs typeface="Times New Roman" panose="02020603050405020304" pitchFamily="18" charset="0"/>
              </a:rPr>
              <a:t> We require an API whenever we access an application like checking news over the phone, Facebook, and so on.</a:t>
            </a:r>
          </a:p>
          <a:p>
            <a:pPr marL="457200" indent="-457200">
              <a:buFont typeface="Wingdings" panose="05000000000000000000" pitchFamily="2" charset="2"/>
              <a:buChar char="Ø"/>
            </a:pPr>
            <a:r>
              <a:rPr lang="en-US" altLang="ko-KR" sz="1200" i="0" dirty="0">
                <a:solidFill>
                  <a:schemeClr val="accent2">
                    <a:lumMod val="20000"/>
                    <a:lumOff val="80000"/>
                  </a:schemeClr>
                </a:solidFill>
                <a:latin typeface="Times New Roman" panose="02020603050405020304" pitchFamily="18" charset="0"/>
                <a:cs typeface="Times New Roman" panose="02020603050405020304" pitchFamily="18" charset="0"/>
              </a:rPr>
              <a:t>Postman was designed in the year 2012 by software developer and entrepreneur Abhinav Asthana to make API development and testing straightforward. </a:t>
            </a:r>
          </a:p>
          <a:p>
            <a:pPr marL="457200" indent="-457200">
              <a:buFont typeface="Wingdings" panose="05000000000000000000" pitchFamily="2" charset="2"/>
              <a:buChar char="Ø"/>
            </a:pPr>
            <a:r>
              <a:rPr lang="en-US" altLang="ko-KR" sz="1200" i="0" dirty="0">
                <a:solidFill>
                  <a:schemeClr val="accent2">
                    <a:lumMod val="20000"/>
                    <a:lumOff val="80000"/>
                  </a:schemeClr>
                </a:solidFill>
                <a:latin typeface="Times New Roman" panose="02020603050405020304" pitchFamily="18" charset="0"/>
                <a:cs typeface="Times New Roman" panose="02020603050405020304" pitchFamily="18" charset="0"/>
              </a:rPr>
              <a:t>It is a tool for testing the software of an API. It can be used to design, document, verify, create, and change APIs.</a:t>
            </a:r>
          </a:p>
          <a:p>
            <a:pPr marL="457200" indent="-457200">
              <a:buFont typeface="Wingdings" panose="05000000000000000000" pitchFamily="2" charset="2"/>
              <a:buChar char="Ø"/>
            </a:pPr>
            <a:r>
              <a:rPr lang="en-US" altLang="ko-KR" sz="1200" i="0" dirty="0">
                <a:solidFill>
                  <a:schemeClr val="accent2">
                    <a:lumMod val="20000"/>
                    <a:lumOff val="80000"/>
                  </a:schemeClr>
                </a:solidFill>
                <a:latin typeface="Times New Roman" panose="02020603050405020304" pitchFamily="18" charset="0"/>
                <a:cs typeface="Times New Roman" panose="02020603050405020304" pitchFamily="18" charset="0"/>
              </a:rPr>
              <a:t>Postman has the feature of sending and observing the Hypertext Transfer Protocol (HTTP) requests and responses. </a:t>
            </a:r>
          </a:p>
          <a:p>
            <a:pPr marL="457200" indent="-457200">
              <a:buFont typeface="Wingdings" panose="05000000000000000000" pitchFamily="2" charset="2"/>
              <a:buChar char="Ø"/>
            </a:pPr>
            <a:r>
              <a:rPr lang="en-US" altLang="ko-KR" sz="1200" i="0" dirty="0">
                <a:solidFill>
                  <a:schemeClr val="accent2">
                    <a:lumMod val="20000"/>
                    <a:lumOff val="80000"/>
                  </a:schemeClr>
                </a:solidFill>
                <a:latin typeface="Times New Roman" panose="02020603050405020304" pitchFamily="18" charset="0"/>
                <a:cs typeface="Times New Roman" panose="02020603050405020304" pitchFamily="18" charset="0"/>
              </a:rPr>
              <a:t>It has a graphical user interface (GUI) and can be used in platforms like Linux, Windows and Mac. </a:t>
            </a:r>
          </a:p>
          <a:p>
            <a:pPr marL="457200" indent="-457200">
              <a:buFont typeface="Wingdings" panose="05000000000000000000" pitchFamily="2" charset="2"/>
              <a:buChar char="Ø"/>
            </a:pPr>
            <a:r>
              <a:rPr lang="en-US" altLang="ko-KR" sz="1200" i="0" dirty="0">
                <a:solidFill>
                  <a:schemeClr val="accent2">
                    <a:lumMod val="20000"/>
                    <a:lumOff val="80000"/>
                  </a:schemeClr>
                </a:solidFill>
                <a:latin typeface="Times New Roman" panose="02020603050405020304" pitchFamily="18" charset="0"/>
                <a:cs typeface="Times New Roman" panose="02020603050405020304" pitchFamily="18" charset="0"/>
              </a:rPr>
              <a:t>It can build multiple HTTP requests − POST, PUT, GET, PATCH and translate them to code.</a:t>
            </a:r>
            <a:endParaRPr lang="ko-KR" altLang="en-US" sz="1200" i="0" dirty="0">
              <a:solidFill>
                <a:schemeClr val="accent2">
                  <a:lumMod val="20000"/>
                  <a:lumOff val="80000"/>
                </a:schemeClr>
              </a:solidFill>
              <a:latin typeface="Times New Roman" panose="02020603050405020304" pitchFamily="18" charset="0"/>
              <a:cs typeface="Times New Roman" panose="02020603050405020304" pitchFamily="18" charset="0"/>
            </a:endParaRPr>
          </a:p>
          <a:p>
            <a:pPr marL="171450" indent="-171450">
              <a:spcBef>
                <a:spcPts val="15"/>
              </a:spcBef>
              <a:spcAft>
                <a:spcPts val="0"/>
              </a:spcAft>
              <a:buFont typeface="Wingdings" panose="05000000000000000000" pitchFamily="2" charset="2"/>
              <a:buChar char="Ø"/>
            </a:pPr>
            <a:r>
              <a:rPr lang="en-US" sz="1200" i="0" dirty="0">
                <a:solidFill>
                  <a:schemeClr val="accent2">
                    <a:lumMod val="20000"/>
                    <a:lumOff val="80000"/>
                  </a:schemeClr>
                </a:solidFill>
                <a:latin typeface="Times New Roman" panose="02020603050405020304" pitchFamily="18" charset="0"/>
                <a:ea typeface="Times New Roman" panose="02020603050405020304" pitchFamily="18" charset="0"/>
                <a:cs typeface="Times New Roman" panose="02020603050405020304" pitchFamily="18" charset="0"/>
              </a:rPr>
              <a:t>      There are a large number of database management systems currently available, some commercial and        some free. Some of them: are Oracle, Microsoft Access, </a:t>
            </a:r>
            <a:r>
              <a:rPr lang="en-US" sz="1200" i="0" dirty="0" err="1">
                <a:solidFill>
                  <a:schemeClr val="accent2">
                    <a:lumMod val="20000"/>
                    <a:lumOff val="80000"/>
                  </a:schemeClr>
                </a:solidFill>
                <a:latin typeface="Times New Roman" panose="02020603050405020304" pitchFamily="18" charset="0"/>
                <a:ea typeface="Times New Roman" panose="02020603050405020304" pitchFamily="18" charset="0"/>
                <a:cs typeface="Times New Roman" panose="02020603050405020304" pitchFamily="18" charset="0"/>
              </a:rPr>
              <a:t>Mysql</a:t>
            </a:r>
            <a:r>
              <a:rPr lang="en-US" sz="1200" i="0" dirty="0">
                <a:solidFill>
                  <a:schemeClr val="accent2">
                    <a:lumMod val="20000"/>
                    <a:lumOff val="80000"/>
                  </a:schemeClr>
                </a:solidFill>
                <a:latin typeface="Times New Roman" panose="02020603050405020304" pitchFamily="18" charset="0"/>
                <a:ea typeface="Times New Roman" panose="02020603050405020304" pitchFamily="18" charset="0"/>
                <a:cs typeface="Times New Roman" panose="02020603050405020304" pitchFamily="18" charset="0"/>
              </a:rPr>
              <a:t>.</a:t>
            </a:r>
          </a:p>
          <a:p>
            <a:pPr marL="171450" indent="-171450">
              <a:spcBef>
                <a:spcPts val="15"/>
              </a:spcBef>
              <a:spcAft>
                <a:spcPts val="0"/>
              </a:spcAft>
              <a:buFont typeface="Wingdings" panose="05000000000000000000" pitchFamily="2" charset="2"/>
              <a:buChar char="Ø"/>
            </a:pPr>
            <a:endParaRPr lang="en-US" sz="1200" i="0" dirty="0">
              <a:solidFill>
                <a:schemeClr val="accent2">
                  <a:lumMod val="20000"/>
                  <a:lumOff val="80000"/>
                </a:schemeClr>
              </a:solidFill>
              <a:latin typeface="Times New Roman" panose="02020603050405020304" pitchFamily="18" charset="0"/>
              <a:ea typeface="Times New Roman" panose="02020603050405020304" pitchFamily="18" charset="0"/>
              <a:cs typeface="Times New Roman" panose="02020603050405020304" pitchFamily="18" charset="0"/>
            </a:endParaRPr>
          </a:p>
          <a:p>
            <a:pPr marL="171450" indent="-171450">
              <a:spcBef>
                <a:spcPts val="15"/>
              </a:spcBef>
              <a:spcAft>
                <a:spcPts val="0"/>
              </a:spcAft>
              <a:buFont typeface="Wingdings" panose="05000000000000000000" pitchFamily="2" charset="2"/>
              <a:buChar char="Ø"/>
            </a:pPr>
            <a:r>
              <a:rPr lang="en-US" sz="1200" i="0" dirty="0">
                <a:solidFill>
                  <a:schemeClr val="accent2">
                    <a:lumMod val="20000"/>
                    <a:lumOff val="80000"/>
                  </a:schemeClr>
                </a:solidFill>
                <a:latin typeface="Times New Roman" panose="02020603050405020304" pitchFamily="18" charset="0"/>
                <a:ea typeface="Times New Roman" panose="02020603050405020304" pitchFamily="18" charset="0"/>
                <a:cs typeface="Times New Roman" panose="02020603050405020304" pitchFamily="18" charset="0"/>
              </a:rPr>
              <a:t>These database systems are powerful, feature-rich software, capable of organizing and searching millions of records at very high speeds.</a:t>
            </a:r>
          </a:p>
          <a:p>
            <a:pPr marL="171450" indent="-171450">
              <a:spcBef>
                <a:spcPts val="15"/>
              </a:spcBef>
              <a:spcAft>
                <a:spcPts val="0"/>
              </a:spcAft>
              <a:buFont typeface="Wingdings" panose="05000000000000000000" pitchFamily="2" charset="2"/>
              <a:buChar char="Ø"/>
            </a:pPr>
            <a:endParaRPr lang="en-US" sz="1200" dirty="0">
              <a:solidFill>
                <a:schemeClr val="accent2">
                  <a:lumMod val="20000"/>
                  <a:lumOff val="80000"/>
                </a:schemeClr>
              </a:solidFill>
              <a:latin typeface="Times New Roman" panose="02020603050405020304" pitchFamily="18" charset="0"/>
              <a:ea typeface="Times New Roman" panose="02020603050405020304" pitchFamily="18" charset="0"/>
              <a:cs typeface="Times New Roman" panose="02020603050405020304" pitchFamily="18" charset="0"/>
            </a:endParaRPr>
          </a:p>
          <a:p>
            <a:pPr marL="463550" indent="-171450">
              <a:spcAft>
                <a:spcPts val="0"/>
              </a:spcAft>
              <a:buFont typeface="Wingdings" panose="05000000000000000000" pitchFamily="2" charset="2"/>
              <a:buChar char="Ø"/>
            </a:pPr>
            <a:r>
              <a:rPr lang="en-US" sz="1200" b="1" i="0" dirty="0">
                <a:solidFill>
                  <a:schemeClr val="accent2">
                    <a:lumMod val="20000"/>
                    <a:lumOff val="80000"/>
                  </a:schemeClr>
                </a:solidFill>
                <a:latin typeface="Times New Roman" panose="02020603050405020304" pitchFamily="18" charset="0"/>
                <a:ea typeface="Times New Roman" panose="02020603050405020304" pitchFamily="18" charset="0"/>
                <a:cs typeface="Times New Roman" panose="02020603050405020304" pitchFamily="18" charset="0"/>
              </a:rPr>
              <a:t>Understanding Databases, Records, and Primary</a:t>
            </a:r>
            <a:r>
              <a:rPr lang="en-US" sz="1200" b="1" i="0" spc="-40" dirty="0">
                <a:solidFill>
                  <a:schemeClr val="accent2">
                    <a:lumMod val="20000"/>
                    <a:lumOff val="80000"/>
                  </a:schemeClr>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1200" b="1" i="0" dirty="0">
                <a:solidFill>
                  <a:schemeClr val="accent2">
                    <a:lumMod val="20000"/>
                    <a:lumOff val="80000"/>
                  </a:schemeClr>
                </a:solidFill>
                <a:latin typeface="Times New Roman" panose="02020603050405020304" pitchFamily="18" charset="0"/>
                <a:ea typeface="Times New Roman" panose="02020603050405020304" pitchFamily="18" charset="0"/>
                <a:cs typeface="Times New Roman" panose="02020603050405020304" pitchFamily="18" charset="0"/>
              </a:rPr>
              <a:t>Keys :</a:t>
            </a:r>
            <a:endParaRPr lang="en-IN" sz="1200" b="1" i="0" dirty="0">
              <a:solidFill>
                <a:schemeClr val="accent2">
                  <a:lumMod val="20000"/>
                  <a:lumOff val="80000"/>
                </a:schemeClr>
              </a:solidFill>
              <a:latin typeface="Times New Roman" panose="02020603050405020304" pitchFamily="18" charset="0"/>
              <a:ea typeface="Times New Roman" panose="02020603050405020304" pitchFamily="18" charset="0"/>
              <a:cs typeface="Times New Roman" panose="02020603050405020304" pitchFamily="18" charset="0"/>
            </a:endParaRPr>
          </a:p>
          <a:p>
            <a:pPr>
              <a:spcBef>
                <a:spcPts val="30"/>
              </a:spcBef>
              <a:spcAft>
                <a:spcPts val="0"/>
              </a:spcAft>
            </a:pPr>
            <a:r>
              <a:rPr lang="en-US" sz="1200" dirty="0">
                <a:solidFill>
                  <a:schemeClr val="accent2">
                    <a:lumMod val="20000"/>
                    <a:lumOff val="80000"/>
                  </a:schemeClr>
                </a:solidFill>
                <a:latin typeface="Times New Roman" panose="02020603050405020304" pitchFamily="18" charset="0"/>
                <a:ea typeface="Times New Roman" panose="02020603050405020304" pitchFamily="18" charset="0"/>
                <a:cs typeface="Times New Roman" panose="02020603050405020304" pitchFamily="18" charset="0"/>
              </a:rPr>
              <a:t> </a:t>
            </a:r>
            <a:endParaRPr lang="en-IN" sz="1200" dirty="0">
              <a:solidFill>
                <a:schemeClr val="accent2">
                  <a:lumMod val="20000"/>
                  <a:lumOff val="80000"/>
                </a:schemeClr>
              </a:solidFill>
              <a:latin typeface="Times New Roman" panose="02020603050405020304" pitchFamily="18" charset="0"/>
              <a:ea typeface="Times New Roman" panose="02020603050405020304" pitchFamily="18" charset="0"/>
              <a:cs typeface="Times New Roman" panose="02020603050405020304" pitchFamily="18" charset="0"/>
            </a:endParaRPr>
          </a:p>
          <a:p>
            <a:pPr marL="463550" indent="-171450">
              <a:spcAft>
                <a:spcPts val="0"/>
              </a:spcAft>
              <a:buFont typeface="Wingdings" panose="05000000000000000000" pitchFamily="2" charset="2"/>
              <a:buChar char="Ø"/>
            </a:pPr>
            <a:r>
              <a:rPr lang="en-US" sz="1200" i="0" dirty="0">
                <a:solidFill>
                  <a:schemeClr val="accent2">
                    <a:lumMod val="20000"/>
                    <a:lumOff val="80000"/>
                  </a:schemeClr>
                </a:solidFill>
                <a:latin typeface="Times New Roman" panose="02020603050405020304" pitchFamily="18" charset="0"/>
                <a:ea typeface="Times New Roman" panose="02020603050405020304" pitchFamily="18" charset="0"/>
                <a:cs typeface="Times New Roman" panose="02020603050405020304" pitchFamily="18" charset="0"/>
              </a:rPr>
              <a:t>Every Database is composed of one or more</a:t>
            </a:r>
            <a:r>
              <a:rPr lang="en-US" sz="1200" i="0" spc="-40" dirty="0">
                <a:solidFill>
                  <a:schemeClr val="accent2">
                    <a:lumMod val="20000"/>
                    <a:lumOff val="80000"/>
                  </a:schemeClr>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1200" i="0" dirty="0" err="1">
                <a:solidFill>
                  <a:schemeClr val="accent2">
                    <a:lumMod val="20000"/>
                    <a:lumOff val="80000"/>
                  </a:schemeClr>
                </a:solidFill>
                <a:latin typeface="Times New Roman" panose="02020603050405020304" pitchFamily="18" charset="0"/>
                <a:ea typeface="Times New Roman" panose="02020603050405020304" pitchFamily="18" charset="0"/>
                <a:cs typeface="Times New Roman" panose="02020603050405020304" pitchFamily="18" charset="0"/>
              </a:rPr>
              <a:t>tables.These</a:t>
            </a:r>
            <a:r>
              <a:rPr lang="en-US" sz="1200" i="0" dirty="0">
                <a:solidFill>
                  <a:schemeClr val="accent2">
                    <a:lumMod val="20000"/>
                    <a:lumOff val="80000"/>
                  </a:schemeClr>
                </a:solidFill>
                <a:latin typeface="Times New Roman" panose="02020603050405020304" pitchFamily="18" charset="0"/>
                <a:ea typeface="Times New Roman" panose="02020603050405020304" pitchFamily="18" charset="0"/>
                <a:cs typeface="Times New Roman" panose="02020603050405020304" pitchFamily="18" charset="0"/>
              </a:rPr>
              <a:t> Tables, which structure data into rows and            columns, Impose organization on the data.</a:t>
            </a:r>
            <a:endParaRPr lang="en-IN" sz="1200" i="0" dirty="0">
              <a:solidFill>
                <a:schemeClr val="accent2">
                  <a:lumMod val="20000"/>
                  <a:lumOff val="80000"/>
                </a:schemeClr>
              </a:solidFill>
              <a:latin typeface="Times New Roman" panose="02020603050405020304" pitchFamily="18" charset="0"/>
              <a:ea typeface="Times New Roman" panose="02020603050405020304" pitchFamily="18" charset="0"/>
              <a:cs typeface="Times New Roman" panose="02020603050405020304" pitchFamily="18" charset="0"/>
            </a:endParaRPr>
          </a:p>
          <a:p>
            <a:pPr>
              <a:spcBef>
                <a:spcPts val="25"/>
              </a:spcBef>
              <a:spcAft>
                <a:spcPts val="0"/>
              </a:spcAft>
            </a:pPr>
            <a:r>
              <a:rPr lang="en-US" sz="1200" i="0" dirty="0">
                <a:solidFill>
                  <a:schemeClr val="accent2">
                    <a:lumMod val="20000"/>
                    <a:lumOff val="80000"/>
                  </a:schemeClr>
                </a:solidFill>
                <a:latin typeface="Times New Roman" panose="02020603050405020304" pitchFamily="18" charset="0"/>
                <a:ea typeface="Times New Roman" panose="02020603050405020304" pitchFamily="18" charset="0"/>
                <a:cs typeface="Times New Roman" panose="02020603050405020304" pitchFamily="18" charset="0"/>
              </a:rPr>
              <a:t> </a:t>
            </a:r>
            <a:endParaRPr lang="en-IN" sz="1200" i="0" dirty="0">
              <a:solidFill>
                <a:schemeClr val="accent2">
                  <a:lumMod val="20000"/>
                  <a:lumOff val="80000"/>
                </a:schemeClr>
              </a:solidFill>
              <a:latin typeface="Times New Roman" panose="02020603050405020304" pitchFamily="18" charset="0"/>
              <a:ea typeface="Times New Roman" panose="02020603050405020304" pitchFamily="18" charset="0"/>
              <a:cs typeface="Times New Roman" panose="02020603050405020304" pitchFamily="18" charset="0"/>
            </a:endParaRPr>
          </a:p>
          <a:p>
            <a:pPr marL="463550" indent="-171450">
              <a:spcAft>
                <a:spcPts val="0"/>
              </a:spcAft>
              <a:buFont typeface="Wingdings" panose="05000000000000000000" pitchFamily="2" charset="2"/>
              <a:buChar char="Ø"/>
            </a:pPr>
            <a:r>
              <a:rPr lang="en-US" sz="1200" i="0" dirty="0">
                <a:solidFill>
                  <a:schemeClr val="accent2">
                    <a:lumMod val="20000"/>
                    <a:lumOff val="80000"/>
                  </a:schemeClr>
                </a:solidFill>
                <a:latin typeface="Times New Roman" panose="02020603050405020304" pitchFamily="18" charset="0"/>
                <a:ea typeface="Times New Roman" panose="02020603050405020304" pitchFamily="18" charset="0"/>
                <a:cs typeface="Times New Roman" panose="02020603050405020304" pitchFamily="18" charset="0"/>
              </a:rPr>
              <a:t>The records in a table(below) are not arranged in any particular </a:t>
            </a:r>
            <a:r>
              <a:rPr lang="en-US" sz="1200" i="0" dirty="0" err="1">
                <a:solidFill>
                  <a:schemeClr val="accent2">
                    <a:lumMod val="20000"/>
                    <a:lumOff val="80000"/>
                  </a:schemeClr>
                </a:solidFill>
                <a:latin typeface="Times New Roman" panose="02020603050405020304" pitchFamily="18" charset="0"/>
                <a:ea typeface="Times New Roman" panose="02020603050405020304" pitchFamily="18" charset="0"/>
                <a:cs typeface="Times New Roman" panose="02020603050405020304" pitchFamily="18" charset="0"/>
              </a:rPr>
              <a:t>order.To</a:t>
            </a:r>
            <a:r>
              <a:rPr lang="en-US" sz="1200" i="0" dirty="0">
                <a:solidFill>
                  <a:schemeClr val="accent2">
                    <a:lumMod val="20000"/>
                    <a:lumOff val="80000"/>
                  </a:schemeClr>
                </a:solidFill>
                <a:latin typeface="Times New Roman" panose="02020603050405020304" pitchFamily="18" charset="0"/>
                <a:ea typeface="Times New Roman" panose="02020603050405020304" pitchFamily="18" charset="0"/>
                <a:cs typeface="Times New Roman" panose="02020603050405020304" pitchFamily="18" charset="0"/>
              </a:rPr>
              <a:t> make it easy to identify a specific      record, therefore, it becomes necessary.</a:t>
            </a:r>
            <a:endParaRPr lang="en-IN" sz="1200" i="0" dirty="0">
              <a:solidFill>
                <a:schemeClr val="accent2">
                  <a:lumMod val="20000"/>
                  <a:lumOff val="80000"/>
                </a:schemeClr>
              </a:solidFill>
              <a:latin typeface="Times New Roman" panose="02020603050405020304" pitchFamily="18" charset="0"/>
              <a:ea typeface="Times New Roman" panose="02020603050405020304" pitchFamily="18" charset="0"/>
              <a:cs typeface="Times New Roman" panose="02020603050405020304" pitchFamily="18" charset="0"/>
            </a:endParaRPr>
          </a:p>
          <a:p>
            <a:endParaRPr lang="en-IN"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152244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err="1">
                <a:latin typeface="Algerian" panose="04020705040A02060702" pitchFamily="82" charset="0"/>
              </a:rPr>
              <a:t>Mysql</a:t>
            </a:r>
            <a:endParaRPr lang="en-US" sz="3200" dirty="0">
              <a:latin typeface="Algerian" panose="04020705040A02060702" pitchFamily="82" charset="0"/>
            </a:endParaRPr>
          </a:p>
        </p:txBody>
      </p:sp>
      <p:sp>
        <p:nvSpPr>
          <p:cNvPr id="4" name="TextBox 3">
            <a:extLst>
              <a:ext uri="{FF2B5EF4-FFF2-40B4-BE49-F238E27FC236}">
                <a16:creationId xmlns:a16="http://schemas.microsoft.com/office/drawing/2014/main" id="{FBB87884-8219-8C5B-9057-1D18CC030042}"/>
              </a:ext>
            </a:extLst>
          </p:cNvPr>
          <p:cNvSpPr txBox="1"/>
          <p:nvPr/>
        </p:nvSpPr>
        <p:spPr>
          <a:xfrm>
            <a:off x="0" y="1389888"/>
            <a:ext cx="9144000" cy="3447098"/>
          </a:xfrm>
          <a:prstGeom prst="rect">
            <a:avLst/>
          </a:prstGeom>
          <a:noFill/>
        </p:spPr>
        <p:txBody>
          <a:bodyPr wrap="square" rtlCol="0">
            <a:spAutoFit/>
          </a:bodyPr>
          <a:lstStyle/>
          <a:p>
            <a:pPr marL="171450" indent="-171450">
              <a:spcBef>
                <a:spcPts val="15"/>
              </a:spcBef>
              <a:spcAft>
                <a:spcPts val="0"/>
              </a:spcAft>
              <a:buFont typeface="Wingdings" panose="05000000000000000000" pitchFamily="2" charset="2"/>
              <a:buChar char="Ø"/>
            </a:pPr>
            <a:r>
              <a:rPr lang="en-US" sz="1200" i="0" dirty="0">
                <a:solidFill>
                  <a:schemeClr val="accent2">
                    <a:lumMod val="20000"/>
                    <a:lumOff val="80000"/>
                  </a:schemeClr>
                </a:solidFill>
              </a:rPr>
              <a:t> </a:t>
            </a:r>
            <a:r>
              <a:rPr lang="en-US" sz="1600" i="0" dirty="0">
                <a:solidFill>
                  <a:schemeClr val="accent2">
                    <a:lumMod val="20000"/>
                    <a:lumOff val="80000"/>
                  </a:schemeClr>
                </a:solidFill>
                <a:latin typeface="Times New Roman" panose="02020603050405020304" pitchFamily="18" charset="0"/>
                <a:ea typeface="Times New Roman" panose="02020603050405020304" pitchFamily="18" charset="0"/>
                <a:cs typeface="Times New Roman" panose="02020603050405020304" pitchFamily="18" charset="0"/>
              </a:rPr>
              <a:t>There are a large number of database management systems currently available, some commercial and some free. Some of them</a:t>
            </a:r>
            <a:r>
              <a:rPr lang="en-US" sz="1600" dirty="0">
                <a:solidFill>
                  <a:schemeClr val="accent2">
                    <a:lumMod val="20000"/>
                    <a:lumOff val="80000"/>
                  </a:schemeClr>
                </a:solidFill>
                <a:latin typeface="Times New Roman" panose="02020603050405020304" pitchFamily="18" charset="0"/>
                <a:ea typeface="Times New Roman" panose="02020603050405020304" pitchFamily="18" charset="0"/>
                <a:cs typeface="Times New Roman" panose="02020603050405020304" pitchFamily="18" charset="0"/>
              </a:rPr>
              <a:t> are</a:t>
            </a:r>
            <a:r>
              <a:rPr lang="en-US" sz="1600" i="0" dirty="0">
                <a:solidFill>
                  <a:schemeClr val="accent2">
                    <a:lumMod val="20000"/>
                    <a:lumOff val="80000"/>
                  </a:schemeClr>
                </a:solidFill>
                <a:latin typeface="Times New Roman" panose="02020603050405020304" pitchFamily="18" charset="0"/>
                <a:ea typeface="Times New Roman" panose="02020603050405020304" pitchFamily="18" charset="0"/>
                <a:cs typeface="Times New Roman" panose="02020603050405020304" pitchFamily="18" charset="0"/>
              </a:rPr>
              <a:t> Oracle, Microsoft Access, and  </a:t>
            </a:r>
            <a:r>
              <a:rPr lang="en-US" sz="1600" i="0" dirty="0" err="1">
                <a:solidFill>
                  <a:schemeClr val="accent2">
                    <a:lumMod val="20000"/>
                    <a:lumOff val="80000"/>
                  </a:schemeClr>
                </a:solidFill>
                <a:latin typeface="Times New Roman" panose="02020603050405020304" pitchFamily="18" charset="0"/>
                <a:ea typeface="Times New Roman" panose="02020603050405020304" pitchFamily="18" charset="0"/>
                <a:cs typeface="Times New Roman" panose="02020603050405020304" pitchFamily="18" charset="0"/>
              </a:rPr>
              <a:t>Mysql</a:t>
            </a:r>
            <a:r>
              <a:rPr lang="en-US" sz="1600" i="0" dirty="0">
                <a:solidFill>
                  <a:schemeClr val="accent2">
                    <a:lumMod val="20000"/>
                    <a:lumOff val="80000"/>
                  </a:schemeClr>
                </a:solidFill>
                <a:latin typeface="Times New Roman" panose="02020603050405020304" pitchFamily="18" charset="0"/>
                <a:ea typeface="Times New Roman" panose="02020603050405020304" pitchFamily="18" charset="0"/>
                <a:cs typeface="Times New Roman" panose="02020603050405020304" pitchFamily="18" charset="0"/>
              </a:rPr>
              <a:t>.</a:t>
            </a:r>
          </a:p>
          <a:p>
            <a:pPr marL="285750" indent="-285750">
              <a:spcBef>
                <a:spcPts val="15"/>
              </a:spcBef>
              <a:spcAft>
                <a:spcPts val="0"/>
              </a:spcAft>
              <a:buFont typeface="Wingdings" panose="05000000000000000000" pitchFamily="2" charset="2"/>
              <a:buChar char="Ø"/>
            </a:pPr>
            <a:endParaRPr lang="en-US" sz="1600" i="0" dirty="0">
              <a:solidFill>
                <a:schemeClr val="accent2">
                  <a:lumMod val="20000"/>
                  <a:lumOff val="80000"/>
                </a:schemeClr>
              </a:solidFill>
              <a:latin typeface="Times New Roman" panose="02020603050405020304" pitchFamily="18" charset="0"/>
              <a:ea typeface="Times New Roman" panose="02020603050405020304" pitchFamily="18" charset="0"/>
              <a:cs typeface="Times New Roman" panose="02020603050405020304" pitchFamily="18" charset="0"/>
            </a:endParaRPr>
          </a:p>
          <a:p>
            <a:pPr marL="285750" indent="-285750">
              <a:spcBef>
                <a:spcPts val="15"/>
              </a:spcBef>
              <a:spcAft>
                <a:spcPts val="0"/>
              </a:spcAft>
              <a:buFont typeface="Wingdings" panose="05000000000000000000" pitchFamily="2" charset="2"/>
              <a:buChar char="Ø"/>
            </a:pPr>
            <a:r>
              <a:rPr lang="en-US" sz="1600" i="0" dirty="0">
                <a:solidFill>
                  <a:schemeClr val="accent2">
                    <a:lumMod val="20000"/>
                    <a:lumOff val="80000"/>
                  </a:schemeClr>
                </a:solidFill>
                <a:latin typeface="Times New Roman" panose="02020603050405020304" pitchFamily="18" charset="0"/>
                <a:ea typeface="Times New Roman" panose="02020603050405020304" pitchFamily="18" charset="0"/>
                <a:cs typeface="Times New Roman" panose="02020603050405020304" pitchFamily="18" charset="0"/>
              </a:rPr>
              <a:t>These database systems are powerful, feature-rich software, capable of organizing and searching millions of records at very high speeds.</a:t>
            </a:r>
          </a:p>
          <a:p>
            <a:pPr marL="285750" indent="-285750">
              <a:spcBef>
                <a:spcPts val="15"/>
              </a:spcBef>
              <a:spcAft>
                <a:spcPts val="0"/>
              </a:spcAft>
              <a:buFont typeface="Wingdings" panose="05000000000000000000" pitchFamily="2" charset="2"/>
              <a:buChar char="Ø"/>
            </a:pPr>
            <a:endParaRPr lang="en-US" sz="1400" u="sng" dirty="0">
              <a:solidFill>
                <a:schemeClr val="accent2">
                  <a:lumMod val="20000"/>
                  <a:lumOff val="80000"/>
                </a:schemeClr>
              </a:solidFill>
              <a:latin typeface="Times New Roman" panose="02020603050405020304" pitchFamily="18" charset="0"/>
              <a:ea typeface="Times New Roman" panose="02020603050405020304" pitchFamily="18" charset="0"/>
              <a:cs typeface="Times New Roman" panose="02020603050405020304" pitchFamily="18" charset="0"/>
            </a:endParaRPr>
          </a:p>
          <a:p>
            <a:pPr marL="292100">
              <a:spcAft>
                <a:spcPts val="0"/>
              </a:spcAft>
            </a:pPr>
            <a:r>
              <a:rPr lang="en-US" b="1" i="0" u="sng" dirty="0">
                <a:solidFill>
                  <a:schemeClr val="accent2">
                    <a:lumMod val="20000"/>
                    <a:lumOff val="80000"/>
                  </a:schemeClr>
                </a:solidFill>
                <a:latin typeface="Times New Roman" panose="02020603050405020304" pitchFamily="18" charset="0"/>
                <a:ea typeface="Times New Roman" panose="02020603050405020304" pitchFamily="18" charset="0"/>
                <a:cs typeface="Times New Roman" panose="02020603050405020304" pitchFamily="18" charset="0"/>
              </a:rPr>
              <a:t>Understanding Databases, Records, and Primary</a:t>
            </a:r>
            <a:r>
              <a:rPr lang="en-US" b="1" i="0" u="sng" spc="-40" dirty="0">
                <a:solidFill>
                  <a:schemeClr val="accent2">
                    <a:lumMod val="20000"/>
                    <a:lumOff val="80000"/>
                  </a:schemeClr>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b="1" i="0" u="sng" dirty="0">
                <a:solidFill>
                  <a:schemeClr val="accent2">
                    <a:lumMod val="20000"/>
                    <a:lumOff val="80000"/>
                  </a:schemeClr>
                </a:solidFill>
                <a:latin typeface="Times New Roman" panose="02020603050405020304" pitchFamily="18" charset="0"/>
                <a:ea typeface="Times New Roman" panose="02020603050405020304" pitchFamily="18" charset="0"/>
                <a:cs typeface="Times New Roman" panose="02020603050405020304" pitchFamily="18" charset="0"/>
              </a:rPr>
              <a:t>Keys :</a:t>
            </a:r>
            <a:endParaRPr lang="en-IN" b="1" i="0" u="sng" dirty="0">
              <a:solidFill>
                <a:schemeClr val="accent2">
                  <a:lumMod val="20000"/>
                  <a:lumOff val="80000"/>
                </a:schemeClr>
              </a:solidFill>
              <a:latin typeface="Times New Roman" panose="02020603050405020304" pitchFamily="18" charset="0"/>
              <a:ea typeface="Times New Roman" panose="02020603050405020304" pitchFamily="18" charset="0"/>
              <a:cs typeface="Times New Roman" panose="02020603050405020304" pitchFamily="18" charset="0"/>
            </a:endParaRPr>
          </a:p>
          <a:p>
            <a:pPr>
              <a:spcBef>
                <a:spcPts val="30"/>
              </a:spcBef>
              <a:spcAft>
                <a:spcPts val="0"/>
              </a:spcAft>
            </a:pPr>
            <a:r>
              <a:rPr lang="en-US" sz="1400" u="sng" dirty="0">
                <a:solidFill>
                  <a:schemeClr val="accent2">
                    <a:lumMod val="20000"/>
                    <a:lumOff val="80000"/>
                  </a:schemeClr>
                </a:solidFill>
                <a:latin typeface="Times New Roman" panose="02020603050405020304" pitchFamily="18" charset="0"/>
                <a:ea typeface="Times New Roman" panose="02020603050405020304" pitchFamily="18" charset="0"/>
                <a:cs typeface="Times New Roman" panose="02020603050405020304" pitchFamily="18" charset="0"/>
              </a:rPr>
              <a:t> </a:t>
            </a:r>
            <a:endParaRPr lang="en-IN" sz="1400" u="sng" dirty="0">
              <a:solidFill>
                <a:schemeClr val="accent2">
                  <a:lumMod val="20000"/>
                  <a:lumOff val="80000"/>
                </a:schemeClr>
              </a:solidFill>
              <a:latin typeface="Times New Roman" panose="02020603050405020304" pitchFamily="18" charset="0"/>
              <a:ea typeface="Times New Roman" panose="02020603050405020304" pitchFamily="18" charset="0"/>
              <a:cs typeface="Times New Roman" panose="02020603050405020304" pitchFamily="18" charset="0"/>
            </a:endParaRPr>
          </a:p>
          <a:p>
            <a:pPr marL="577850" indent="-285750">
              <a:spcAft>
                <a:spcPts val="0"/>
              </a:spcAft>
              <a:buFont typeface="Wingdings" panose="05000000000000000000" pitchFamily="2" charset="2"/>
              <a:buChar char="Ø"/>
            </a:pPr>
            <a:r>
              <a:rPr lang="en-US" sz="1600" i="0" dirty="0">
                <a:solidFill>
                  <a:schemeClr val="accent2">
                    <a:lumMod val="20000"/>
                    <a:lumOff val="80000"/>
                  </a:schemeClr>
                </a:solidFill>
                <a:latin typeface="Times New Roman" panose="02020603050405020304" pitchFamily="18" charset="0"/>
                <a:ea typeface="Times New Roman" panose="02020603050405020304" pitchFamily="18" charset="0"/>
                <a:cs typeface="Times New Roman" panose="02020603050405020304" pitchFamily="18" charset="0"/>
              </a:rPr>
              <a:t>Every Database is composed of one or more</a:t>
            </a:r>
            <a:r>
              <a:rPr lang="en-US" sz="1600" i="0" spc="-40" dirty="0">
                <a:solidFill>
                  <a:schemeClr val="accent2">
                    <a:lumMod val="20000"/>
                    <a:lumOff val="80000"/>
                  </a:schemeClr>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1600" i="0" dirty="0">
                <a:solidFill>
                  <a:schemeClr val="accent2">
                    <a:lumMod val="20000"/>
                    <a:lumOff val="80000"/>
                  </a:schemeClr>
                </a:solidFill>
                <a:latin typeface="Times New Roman" panose="02020603050405020304" pitchFamily="18" charset="0"/>
                <a:ea typeface="Times New Roman" panose="02020603050405020304" pitchFamily="18" charset="0"/>
                <a:cs typeface="Times New Roman" panose="02020603050405020304" pitchFamily="18" charset="0"/>
              </a:rPr>
              <a:t>tables. These Tables, which structure data into row columns, Impose organization on the data.</a:t>
            </a:r>
            <a:endParaRPr lang="en-IN" sz="1600" i="0" dirty="0">
              <a:solidFill>
                <a:schemeClr val="accent2">
                  <a:lumMod val="20000"/>
                  <a:lumOff val="80000"/>
                </a:schemeClr>
              </a:solidFill>
              <a:latin typeface="Times New Roman" panose="02020603050405020304" pitchFamily="18" charset="0"/>
              <a:ea typeface="Times New Roman" panose="02020603050405020304" pitchFamily="18" charset="0"/>
              <a:cs typeface="Times New Roman" panose="02020603050405020304" pitchFamily="18" charset="0"/>
            </a:endParaRPr>
          </a:p>
          <a:p>
            <a:pPr>
              <a:spcBef>
                <a:spcPts val="25"/>
              </a:spcBef>
              <a:spcAft>
                <a:spcPts val="0"/>
              </a:spcAft>
            </a:pPr>
            <a:r>
              <a:rPr lang="en-US" sz="1600" i="0" dirty="0">
                <a:solidFill>
                  <a:schemeClr val="accent2">
                    <a:lumMod val="20000"/>
                    <a:lumOff val="80000"/>
                  </a:schemeClr>
                </a:solidFill>
                <a:latin typeface="Times New Roman" panose="02020603050405020304" pitchFamily="18" charset="0"/>
                <a:ea typeface="Times New Roman" panose="02020603050405020304" pitchFamily="18" charset="0"/>
                <a:cs typeface="Times New Roman" panose="02020603050405020304" pitchFamily="18" charset="0"/>
              </a:rPr>
              <a:t> </a:t>
            </a:r>
            <a:endParaRPr lang="en-IN" sz="1600" i="0" dirty="0">
              <a:solidFill>
                <a:schemeClr val="accent2">
                  <a:lumMod val="20000"/>
                  <a:lumOff val="80000"/>
                </a:schemeClr>
              </a:solidFill>
              <a:latin typeface="Times New Roman" panose="02020603050405020304" pitchFamily="18" charset="0"/>
              <a:ea typeface="Times New Roman" panose="02020603050405020304" pitchFamily="18" charset="0"/>
              <a:cs typeface="Times New Roman" panose="02020603050405020304" pitchFamily="18" charset="0"/>
            </a:endParaRPr>
          </a:p>
          <a:p>
            <a:pPr marL="577850" indent="-285750">
              <a:spcAft>
                <a:spcPts val="0"/>
              </a:spcAft>
              <a:buFont typeface="Wingdings" panose="05000000000000000000" pitchFamily="2" charset="2"/>
              <a:buChar char="Ø"/>
            </a:pPr>
            <a:r>
              <a:rPr lang="en-US" sz="1600" i="0" dirty="0">
                <a:solidFill>
                  <a:schemeClr val="accent2">
                    <a:lumMod val="20000"/>
                    <a:lumOff val="80000"/>
                  </a:schemeClr>
                </a:solidFill>
                <a:latin typeface="Times New Roman" panose="02020603050405020304" pitchFamily="18" charset="0"/>
                <a:ea typeface="Times New Roman" panose="02020603050405020304" pitchFamily="18" charset="0"/>
                <a:cs typeface="Times New Roman" panose="02020603050405020304" pitchFamily="18" charset="0"/>
              </a:rPr>
              <a:t>The records in the table(below) are not arranged in any particular order. To make it easy to identify a specific record, therefore, it becomes necessary.</a:t>
            </a:r>
            <a:endParaRPr lang="en-IN" sz="1600" i="0" dirty="0">
              <a:solidFill>
                <a:schemeClr val="accent2">
                  <a:lumMod val="20000"/>
                  <a:lumOff val="80000"/>
                </a:schemeClr>
              </a:solidFill>
              <a:latin typeface="Times New Roman" panose="02020603050405020304" pitchFamily="18" charset="0"/>
              <a:ea typeface="Times New Roman" panose="02020603050405020304" pitchFamily="18" charset="0"/>
              <a:cs typeface="Times New Roman" panose="02020603050405020304" pitchFamily="18" charset="0"/>
            </a:endParaRPr>
          </a:p>
          <a:p>
            <a:endParaRPr lang="en-IN" sz="1200" dirty="0"/>
          </a:p>
        </p:txBody>
      </p:sp>
    </p:spTree>
    <p:extLst>
      <p:ext uri="{BB962C8B-B14F-4D97-AF65-F5344CB8AC3E}">
        <p14:creationId xmlns:p14="http://schemas.microsoft.com/office/powerpoint/2010/main" val="17449611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97F9AD9-D39D-E6C6-59FA-97BFA74C1063}"/>
              </a:ext>
            </a:extLst>
          </p:cNvPr>
          <p:cNvSpPr txBox="1"/>
          <p:nvPr/>
        </p:nvSpPr>
        <p:spPr>
          <a:xfrm>
            <a:off x="2609088" y="2571750"/>
            <a:ext cx="4047744" cy="584775"/>
          </a:xfrm>
          <a:prstGeom prst="rect">
            <a:avLst/>
          </a:prstGeom>
          <a:noFill/>
        </p:spPr>
        <p:txBody>
          <a:bodyPr wrap="square" rtlCol="0">
            <a:spAutoFit/>
          </a:bodyPr>
          <a:lstStyle/>
          <a:p>
            <a:r>
              <a:rPr kumimoji="1" lang="en-US" sz="3200" dirty="0">
                <a:ln w="0"/>
                <a:solidFill>
                  <a:srgbClr val="FF856D"/>
                </a:solidFill>
                <a:effectLst>
                  <a:outerShdw blurRad="38100" dist="19050" dir="2700000" algn="tl" rotWithShape="0">
                    <a:schemeClr val="dk1">
                      <a:alpha val="40000"/>
                    </a:schemeClr>
                  </a:outerShdw>
                </a:effectLst>
                <a:latin typeface="Algerian" panose="04020705040A02060702" pitchFamily="82" charset="0"/>
                <a:ea typeface="맑은 고딕" pitchFamily="50" charset="-127"/>
              </a:rPr>
              <a:t>Output screens</a:t>
            </a:r>
            <a:endParaRPr lang="en-IN" sz="3200" dirty="0">
              <a:solidFill>
                <a:srgbClr val="FF856D"/>
              </a:solidFill>
              <a:latin typeface="Algerian" panose="04020705040A02060702" pitchFamily="82" charset="0"/>
            </a:endParaRPr>
          </a:p>
        </p:txBody>
      </p:sp>
    </p:spTree>
    <p:extLst>
      <p:ext uri="{BB962C8B-B14F-4D97-AF65-F5344CB8AC3E}">
        <p14:creationId xmlns:p14="http://schemas.microsoft.com/office/powerpoint/2010/main" val="10256050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250141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87154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369291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568497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203732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Algerian" panose="04020705040A02060702" pitchFamily="82" charset="0"/>
              </a:rPr>
              <a:t>Analysis</a:t>
            </a:r>
          </a:p>
        </p:txBody>
      </p:sp>
      <p:sp>
        <p:nvSpPr>
          <p:cNvPr id="3" name="Content Placeholder 2"/>
          <p:cNvSpPr>
            <a:spLocks noGrp="1"/>
          </p:cNvSpPr>
          <p:nvPr>
            <p:ph idx="1"/>
          </p:nvPr>
        </p:nvSpPr>
        <p:spPr>
          <a:xfrm>
            <a:off x="0" y="1305232"/>
            <a:ext cx="9144000" cy="3838268"/>
          </a:xfrm>
        </p:spPr>
        <p:txBody>
          <a:bodyPr>
            <a:normAutofit/>
          </a:bodyPr>
          <a:lstStyle/>
          <a:p>
            <a:pPr marL="0" indent="0" algn="ctr">
              <a:buNone/>
            </a:pPr>
            <a:r>
              <a:rPr lang="en-US" b="1" i="1" dirty="0">
                <a:solidFill>
                  <a:schemeClr val="accent2">
                    <a:lumMod val="20000"/>
                    <a:lumOff val="80000"/>
                  </a:schemeClr>
                </a:solidFill>
                <a:latin typeface="Times New Roman" panose="02020603050405020304" pitchFamily="18" charset="0"/>
                <a:cs typeface="Times New Roman" panose="02020603050405020304" pitchFamily="18" charset="0"/>
              </a:rPr>
              <a:t>SOFTWARE SPECFICATIONS</a:t>
            </a:r>
          </a:p>
          <a:p>
            <a:pPr>
              <a:buClr>
                <a:schemeClr val="bg1"/>
              </a:buClr>
              <a:buFont typeface="Wingdings" panose="05000000000000000000" pitchFamily="2" charset="2"/>
              <a:buChar char="Ø"/>
            </a:pPr>
            <a:r>
              <a:rPr lang="en-US" sz="2000" dirty="0">
                <a:solidFill>
                  <a:schemeClr val="accent2">
                    <a:lumMod val="20000"/>
                    <a:lumOff val="80000"/>
                  </a:schemeClr>
                </a:solidFill>
                <a:effectLst/>
                <a:latin typeface="Times New Roman" panose="02020603050405020304" pitchFamily="18" charset="0"/>
                <a:cs typeface="Times New Roman" panose="02020603050405020304" pitchFamily="18" charset="0"/>
              </a:rPr>
              <a:t>TECHNOLOGY              : JAVA</a:t>
            </a:r>
          </a:p>
          <a:p>
            <a:pPr marL="0" indent="0">
              <a:buClr>
                <a:schemeClr val="bg1"/>
              </a:buClr>
              <a:buNone/>
            </a:pPr>
            <a:endParaRPr lang="en-US" sz="2000" dirty="0">
              <a:solidFill>
                <a:schemeClr val="accent2">
                  <a:lumMod val="20000"/>
                  <a:lumOff val="80000"/>
                </a:schemeClr>
              </a:solidFill>
              <a:effectLst/>
              <a:latin typeface="Times New Roman" panose="02020603050405020304" pitchFamily="18" charset="0"/>
              <a:cs typeface="Times New Roman" panose="02020603050405020304" pitchFamily="18" charset="0"/>
            </a:endParaRPr>
          </a:p>
          <a:p>
            <a:pPr>
              <a:buClr>
                <a:schemeClr val="bg1"/>
              </a:buClr>
              <a:buFont typeface="Wingdings" panose="05000000000000000000" pitchFamily="2" charset="2"/>
              <a:buChar char="Ø"/>
            </a:pPr>
            <a:r>
              <a:rPr lang="en-US" sz="2000" dirty="0">
                <a:solidFill>
                  <a:schemeClr val="accent2">
                    <a:lumMod val="20000"/>
                    <a:lumOff val="80000"/>
                  </a:schemeClr>
                </a:solidFill>
                <a:latin typeface="Times New Roman" panose="02020603050405020304" pitchFamily="18" charset="0"/>
                <a:cs typeface="Times New Roman" panose="02020603050405020304" pitchFamily="18" charset="0"/>
              </a:rPr>
              <a:t>BUSINESS LAYER        :</a:t>
            </a:r>
            <a:r>
              <a:rPr lang="en-US" sz="2000" dirty="0" err="1">
                <a:solidFill>
                  <a:schemeClr val="accent2">
                    <a:lumMod val="20000"/>
                    <a:lumOff val="80000"/>
                  </a:schemeClr>
                </a:solidFill>
                <a:latin typeface="Times New Roman" panose="02020603050405020304" pitchFamily="18" charset="0"/>
                <a:cs typeface="Times New Roman" panose="02020603050405020304" pitchFamily="18" charset="0"/>
              </a:rPr>
              <a:t>SpringBoot,Spring</a:t>
            </a:r>
            <a:r>
              <a:rPr lang="en-US" sz="2000" dirty="0">
                <a:solidFill>
                  <a:schemeClr val="accent2">
                    <a:lumMod val="20000"/>
                    <a:lumOff val="80000"/>
                  </a:schemeClr>
                </a:solidFill>
                <a:latin typeface="Times New Roman" panose="02020603050405020304" pitchFamily="18" charset="0"/>
                <a:cs typeface="Times New Roman" panose="02020603050405020304" pitchFamily="18" charset="0"/>
              </a:rPr>
              <a:t> </a:t>
            </a:r>
            <a:r>
              <a:rPr lang="en-US" sz="2000" dirty="0" err="1">
                <a:solidFill>
                  <a:schemeClr val="accent2">
                    <a:lumMod val="20000"/>
                    <a:lumOff val="80000"/>
                  </a:schemeClr>
                </a:solidFill>
                <a:latin typeface="Times New Roman" panose="02020603050405020304" pitchFamily="18" charset="0"/>
                <a:cs typeface="Times New Roman" panose="02020603050405020304" pitchFamily="18" charset="0"/>
              </a:rPr>
              <a:t>Framework,RestAPI.JPA,Hibernate</a:t>
            </a:r>
            <a:endParaRPr lang="en-US" sz="2000" dirty="0">
              <a:solidFill>
                <a:schemeClr val="accent2">
                  <a:lumMod val="20000"/>
                  <a:lumOff val="80000"/>
                </a:schemeClr>
              </a:solidFill>
              <a:latin typeface="Times New Roman" panose="02020603050405020304" pitchFamily="18" charset="0"/>
              <a:cs typeface="Times New Roman" panose="02020603050405020304" pitchFamily="18" charset="0"/>
            </a:endParaRPr>
          </a:p>
          <a:p>
            <a:pPr>
              <a:buClr>
                <a:schemeClr val="bg1"/>
              </a:buClr>
              <a:buFont typeface="Wingdings" panose="05000000000000000000" pitchFamily="2" charset="2"/>
              <a:buChar char="Ø"/>
            </a:pPr>
            <a:endParaRPr lang="en-US" sz="2000" dirty="0">
              <a:solidFill>
                <a:schemeClr val="accent2">
                  <a:lumMod val="20000"/>
                  <a:lumOff val="80000"/>
                </a:schemeClr>
              </a:solidFill>
              <a:latin typeface="Times New Roman" panose="02020603050405020304" pitchFamily="18" charset="0"/>
              <a:cs typeface="Times New Roman" panose="02020603050405020304" pitchFamily="18" charset="0"/>
            </a:endParaRPr>
          </a:p>
          <a:p>
            <a:pPr>
              <a:buClr>
                <a:schemeClr val="bg1"/>
              </a:buClr>
              <a:buFont typeface="Wingdings" panose="05000000000000000000" pitchFamily="2" charset="2"/>
              <a:buChar char="Ø"/>
            </a:pPr>
            <a:r>
              <a:rPr lang="en-US" sz="2000" dirty="0">
                <a:solidFill>
                  <a:schemeClr val="accent2">
                    <a:lumMod val="20000"/>
                    <a:lumOff val="80000"/>
                  </a:schemeClr>
                </a:solidFill>
                <a:latin typeface="Times New Roman" panose="02020603050405020304" pitchFamily="18" charset="0"/>
                <a:cs typeface="Times New Roman" panose="02020603050405020304" pitchFamily="18" charset="0"/>
              </a:rPr>
              <a:t>DATABASE                   :MY SQL</a:t>
            </a:r>
          </a:p>
          <a:p>
            <a:pPr>
              <a:buClr>
                <a:schemeClr val="bg1"/>
              </a:buClr>
              <a:buFont typeface="Wingdings" panose="05000000000000000000" pitchFamily="2" charset="2"/>
              <a:buChar char="Ø"/>
            </a:pPr>
            <a:endParaRPr lang="en-US" sz="2000" dirty="0">
              <a:solidFill>
                <a:schemeClr val="accent2">
                  <a:lumMod val="20000"/>
                  <a:lumOff val="80000"/>
                </a:schemeClr>
              </a:solidFill>
              <a:latin typeface="Times New Roman" panose="02020603050405020304" pitchFamily="18" charset="0"/>
              <a:cs typeface="Times New Roman" panose="02020603050405020304" pitchFamily="18" charset="0"/>
            </a:endParaRPr>
          </a:p>
          <a:p>
            <a:pPr>
              <a:buClr>
                <a:schemeClr val="bg1"/>
              </a:buClr>
              <a:buFont typeface="Wingdings" panose="05000000000000000000" pitchFamily="2" charset="2"/>
              <a:buChar char="Ø"/>
            </a:pPr>
            <a:r>
              <a:rPr lang="en-US" sz="2000" dirty="0">
                <a:solidFill>
                  <a:schemeClr val="accent2">
                    <a:lumMod val="20000"/>
                    <a:lumOff val="80000"/>
                  </a:schemeClr>
                </a:solidFill>
                <a:latin typeface="Times New Roman" panose="02020603050405020304" pitchFamily="18" charset="0"/>
                <a:cs typeface="Times New Roman" panose="02020603050405020304" pitchFamily="18" charset="0"/>
              </a:rPr>
              <a:t>TESTING TOOL           :POSTMAN</a:t>
            </a:r>
          </a:p>
          <a:p>
            <a:pPr>
              <a:buClr>
                <a:schemeClr val="bg1"/>
              </a:buClr>
              <a:buFont typeface="Wingdings" panose="05000000000000000000" pitchFamily="2" charset="2"/>
              <a:buChar char="Ø"/>
            </a:pPr>
            <a:endParaRPr lang="en-US" sz="2000" dirty="0">
              <a:solidFill>
                <a:schemeClr val="accent2">
                  <a:lumMod val="20000"/>
                  <a:lumOff val="80000"/>
                </a:schemeClr>
              </a:solidFill>
              <a:latin typeface="Times New Roman" panose="02020603050405020304" pitchFamily="18" charset="0"/>
              <a:cs typeface="Times New Roman" panose="02020603050405020304" pitchFamily="18" charset="0"/>
            </a:endParaRPr>
          </a:p>
          <a:p>
            <a:pPr>
              <a:buClr>
                <a:schemeClr val="bg1"/>
              </a:buClr>
              <a:buFont typeface="Wingdings" panose="05000000000000000000" pitchFamily="2" charset="2"/>
              <a:buChar char="Ø"/>
            </a:pPr>
            <a:r>
              <a:rPr lang="en-US" sz="2000" dirty="0">
                <a:solidFill>
                  <a:schemeClr val="accent2">
                    <a:lumMod val="20000"/>
                    <a:lumOff val="80000"/>
                  </a:schemeClr>
                </a:solidFill>
                <a:latin typeface="Times New Roman" panose="02020603050405020304" pitchFamily="18" charset="0"/>
                <a:cs typeface="Times New Roman" panose="02020603050405020304" pitchFamily="18" charset="0"/>
              </a:rPr>
              <a:t>WEB SERVER              :TOMCAT SERVER</a:t>
            </a:r>
            <a:endParaRPr lang="en-US" sz="2000" b="1" i="1" dirty="0">
              <a:solidFill>
                <a:schemeClr val="accent2">
                  <a:lumMod val="20000"/>
                  <a:lumOff val="80000"/>
                </a:schemeClr>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5923575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5355484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9699227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5972050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4814784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1813508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7490700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3196003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7831313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5001853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329946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3458" y="113035"/>
            <a:ext cx="8259098" cy="392933"/>
          </a:xfrm>
        </p:spPr>
        <p:txBody>
          <a:bodyPr>
            <a:normAutofit fontScale="90000"/>
          </a:bodyPr>
          <a:lstStyle/>
          <a:p>
            <a:r>
              <a:rPr lang="en-US" dirty="0">
                <a:latin typeface="Algerian" panose="04020705040A02060702" pitchFamily="82" charset="0"/>
              </a:rPr>
              <a:t>Er diagram</a:t>
            </a:r>
          </a:p>
        </p:txBody>
      </p:sp>
      <p:sp>
        <p:nvSpPr>
          <p:cNvPr id="9" name="TextBox 8">
            <a:extLst>
              <a:ext uri="{FF2B5EF4-FFF2-40B4-BE49-F238E27FC236}">
                <a16:creationId xmlns:a16="http://schemas.microsoft.com/office/drawing/2014/main" id="{D2A4FF70-7001-9726-A15D-0B2811F0CC8C}"/>
              </a:ext>
            </a:extLst>
          </p:cNvPr>
          <p:cNvSpPr txBox="1"/>
          <p:nvPr/>
        </p:nvSpPr>
        <p:spPr>
          <a:xfrm>
            <a:off x="0" y="825023"/>
            <a:ext cx="9144000" cy="4318477"/>
          </a:xfrm>
          <a:prstGeom prst="rect">
            <a:avLst/>
          </a:prstGeom>
          <a:blipFill>
            <a:blip r:embed="rId3"/>
            <a:stretch>
              <a:fillRect/>
            </a:stretch>
          </a:blipFill>
        </p:spPr>
        <p:txBody>
          <a:bodyPr wrap="square" rtlCol="0">
            <a:spAutoFit/>
          </a:bodyPr>
          <a:lstStyle/>
          <a:p>
            <a:endParaRPr lang="en-IN" dirty="0"/>
          </a:p>
        </p:txBody>
      </p:sp>
    </p:spTree>
    <p:extLst>
      <p:ext uri="{BB962C8B-B14F-4D97-AF65-F5344CB8AC3E}">
        <p14:creationId xmlns:p14="http://schemas.microsoft.com/office/powerpoint/2010/main" val="225018883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r="-6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6202977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2884322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3004998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171113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869020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latin typeface="Algerian" panose="04020705040A02060702" pitchFamily="82" charset="0"/>
              </a:rPr>
              <a:t>conclusion</a:t>
            </a:r>
          </a:p>
        </p:txBody>
      </p:sp>
      <p:sp>
        <p:nvSpPr>
          <p:cNvPr id="4" name="TextBox 3">
            <a:extLst>
              <a:ext uri="{FF2B5EF4-FFF2-40B4-BE49-F238E27FC236}">
                <a16:creationId xmlns:a16="http://schemas.microsoft.com/office/drawing/2014/main" id="{FBB87884-8219-8C5B-9057-1D18CC030042}"/>
              </a:ext>
            </a:extLst>
          </p:cNvPr>
          <p:cNvSpPr txBox="1"/>
          <p:nvPr/>
        </p:nvSpPr>
        <p:spPr>
          <a:xfrm>
            <a:off x="0" y="1389888"/>
            <a:ext cx="9144000" cy="2677656"/>
          </a:xfrm>
          <a:prstGeom prst="rect">
            <a:avLst/>
          </a:prstGeom>
          <a:noFill/>
        </p:spPr>
        <p:txBody>
          <a:bodyPr wrap="square" rtlCol="0">
            <a:spAutoFit/>
          </a:bodyPr>
          <a:lstStyle/>
          <a:p>
            <a:pPr>
              <a:spcBef>
                <a:spcPts val="15"/>
              </a:spcBef>
              <a:spcAft>
                <a:spcPts val="0"/>
              </a:spcAft>
            </a:pPr>
            <a:r>
              <a:rPr lang="en-US" sz="2800" i="0" dirty="0">
                <a:solidFill>
                  <a:schemeClr val="accent2">
                    <a:lumMod val="20000"/>
                    <a:lumOff val="80000"/>
                  </a:schemeClr>
                </a:solidFill>
                <a:effectLst/>
                <a:latin typeface="Times New Roman" panose="02020603050405020304" pitchFamily="18" charset="0"/>
                <a:cs typeface="Times New Roman" panose="02020603050405020304" pitchFamily="18" charset="0"/>
              </a:rPr>
              <a:t>E-shopping is not an IT issue but a whole business undertaking</a:t>
            </a:r>
            <a:r>
              <a:rPr lang="en-US" sz="2800" dirty="0">
                <a:solidFill>
                  <a:schemeClr val="accent2">
                    <a:lumMod val="20000"/>
                    <a:lumOff val="80000"/>
                  </a:schemeClr>
                </a:solidFill>
                <a:latin typeface="Times New Roman" panose="02020603050405020304" pitchFamily="18" charset="0"/>
                <a:cs typeface="Times New Roman" panose="02020603050405020304" pitchFamily="18" charset="0"/>
              </a:rPr>
              <a:t> </a:t>
            </a:r>
            <a:r>
              <a:rPr lang="en-US" sz="2800" b="0" i="0" dirty="0">
                <a:solidFill>
                  <a:schemeClr val="accent2">
                    <a:lumMod val="20000"/>
                    <a:lumOff val="80000"/>
                  </a:schemeClr>
                </a:solidFill>
                <a:effectLst/>
                <a:latin typeface="Times New Roman" panose="02020603050405020304" pitchFamily="18" charset="0"/>
                <a:cs typeface="Times New Roman" panose="02020603050405020304" pitchFamily="18" charset="0"/>
              </a:rPr>
              <a:t>Companies that use it as a reason for completely re-designing their business processes are likely to reap the greatest benefits. Moreover, E-Shopping is a helpful technology that gives the consumer access to businesses and companies all over the world.</a:t>
            </a:r>
            <a:endParaRPr lang="en-IN" sz="2800" dirty="0">
              <a:solidFill>
                <a:schemeClr val="accent2">
                  <a:lumMod val="20000"/>
                  <a:lumOff val="8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6163633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latin typeface="Algerian" panose="04020705040A02060702" pitchFamily="82" charset="0"/>
              </a:rPr>
              <a:t>Future scope</a:t>
            </a:r>
          </a:p>
        </p:txBody>
      </p:sp>
      <p:sp>
        <p:nvSpPr>
          <p:cNvPr id="4" name="TextBox 3">
            <a:extLst>
              <a:ext uri="{FF2B5EF4-FFF2-40B4-BE49-F238E27FC236}">
                <a16:creationId xmlns:a16="http://schemas.microsoft.com/office/drawing/2014/main" id="{FBB87884-8219-8C5B-9057-1D18CC030042}"/>
              </a:ext>
            </a:extLst>
          </p:cNvPr>
          <p:cNvSpPr txBox="1"/>
          <p:nvPr/>
        </p:nvSpPr>
        <p:spPr>
          <a:xfrm>
            <a:off x="0" y="1389888"/>
            <a:ext cx="9144000" cy="3662541"/>
          </a:xfrm>
          <a:prstGeom prst="rect">
            <a:avLst/>
          </a:prstGeom>
          <a:noFill/>
        </p:spPr>
        <p:txBody>
          <a:bodyPr wrap="square" rtlCol="0">
            <a:spAutoFit/>
          </a:bodyPr>
          <a:lstStyle/>
          <a:p>
            <a:pPr marL="285750" indent="-285750">
              <a:buFont typeface="Wingdings" panose="05000000000000000000" pitchFamily="2" charset="2"/>
              <a:buChar char="Ø"/>
            </a:pPr>
            <a:r>
              <a:rPr lang="en-US" altLang="en-US" sz="2000" i="0" dirty="0">
                <a:solidFill>
                  <a:schemeClr val="accent2">
                    <a:lumMod val="20000"/>
                    <a:lumOff val="80000"/>
                  </a:schemeClr>
                </a:solidFill>
                <a:latin typeface="Times New Roman" panose="02020603050405020304" pitchFamily="18" charset="0"/>
                <a:cs typeface="Times New Roman" panose="02020603050405020304" pitchFamily="18" charset="0"/>
              </a:rPr>
              <a:t>The Management Information System makes the whole process of managing the details of the E-shopping. e.g. details of Items sold, profit, details of the transactions made i.e. sales of items to the customer and purchase of items from the supplier.</a:t>
            </a:r>
            <a:endParaRPr lang="en-IN" altLang="en-US" sz="2000" i="0" dirty="0">
              <a:solidFill>
                <a:schemeClr val="accent2">
                  <a:lumMod val="20000"/>
                  <a:lumOff val="80000"/>
                </a:schemeClr>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2000" b="0" i="0" dirty="0">
                <a:solidFill>
                  <a:schemeClr val="accent2">
                    <a:lumMod val="20000"/>
                    <a:lumOff val="80000"/>
                  </a:schemeClr>
                </a:solidFill>
                <a:effectLst/>
                <a:latin typeface="Times New Roman" panose="02020603050405020304" pitchFamily="18" charset="0"/>
                <a:cs typeface="Times New Roman" panose="02020603050405020304" pitchFamily="18" charset="0"/>
              </a:rPr>
              <a:t>the scope of e-commerce businesses is </a:t>
            </a:r>
            <a:r>
              <a:rPr lang="en-US" sz="2000" b="1" i="0" dirty="0">
                <a:solidFill>
                  <a:schemeClr val="accent2">
                    <a:lumMod val="20000"/>
                    <a:lumOff val="80000"/>
                  </a:schemeClr>
                </a:solidFill>
                <a:effectLst/>
                <a:latin typeface="Times New Roman" panose="02020603050405020304" pitchFamily="18" charset="0"/>
                <a:cs typeface="Times New Roman" panose="02020603050405020304" pitchFamily="18" charset="0"/>
              </a:rPr>
              <a:t>largely a mobile-first approach</a:t>
            </a:r>
            <a:r>
              <a:rPr lang="en-US" sz="2000" b="0" i="0" dirty="0">
                <a:solidFill>
                  <a:schemeClr val="accent2">
                    <a:lumMod val="20000"/>
                    <a:lumOff val="80000"/>
                  </a:schemeClr>
                </a:solidFill>
                <a:effectLst/>
                <a:latin typeface="Times New Roman" panose="02020603050405020304" pitchFamily="18" charset="0"/>
                <a:cs typeface="Times New Roman" panose="02020603050405020304" pitchFamily="18" charset="0"/>
              </a:rPr>
              <a:t>. Those that haven't made their e-stores mobile-friendly would be losing a lot of business opportunities. A big part of making your e-store website mobile-friendly is ensuring its responsiveness.</a:t>
            </a:r>
            <a:r>
              <a:rPr lang="en-US" altLang="en-US" sz="2000" i="0" dirty="0">
                <a:solidFill>
                  <a:schemeClr val="accent2">
                    <a:lumMod val="20000"/>
                    <a:lumOff val="80000"/>
                  </a:schemeClr>
                </a:solidFill>
                <a:latin typeface="Times New Roman" panose="02020603050405020304" pitchFamily="18" charset="0"/>
                <a:cs typeface="Times New Roman" panose="02020603050405020304" pitchFamily="18" charset="0"/>
              </a:rPr>
              <a:t> </a:t>
            </a:r>
            <a:endParaRPr lang="en-IN" altLang="en-US" sz="2000" i="0" dirty="0">
              <a:solidFill>
                <a:schemeClr val="accent2">
                  <a:lumMod val="20000"/>
                  <a:lumOff val="80000"/>
                </a:schemeClr>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altLang="en-US" sz="2000" i="0" dirty="0">
                <a:solidFill>
                  <a:schemeClr val="accent2">
                    <a:lumMod val="20000"/>
                    <a:lumOff val="80000"/>
                  </a:schemeClr>
                </a:solidFill>
                <a:latin typeface="Times New Roman" panose="02020603050405020304" pitchFamily="18" charset="0"/>
                <a:cs typeface="Times New Roman" panose="02020603050405020304" pitchFamily="18" charset="0"/>
              </a:rPr>
              <a:t>The software has been tested for various test cases and has shown satisfactory results. Further it was noticed that  it performed fairly well even, the size of the database is large. As the size of database increases the response time of the application may increase.</a:t>
            </a:r>
            <a:endParaRPr lang="en-IN" altLang="en-US" sz="2000" i="0" dirty="0">
              <a:solidFill>
                <a:schemeClr val="accent2">
                  <a:lumMod val="20000"/>
                  <a:lumOff val="80000"/>
                </a:schemeClr>
              </a:solidFill>
              <a:latin typeface="Times New Roman" panose="02020603050405020304" pitchFamily="18" charset="0"/>
              <a:cs typeface="Times New Roman" panose="02020603050405020304" pitchFamily="18" charset="0"/>
            </a:endParaRPr>
          </a:p>
          <a:p>
            <a:pPr>
              <a:spcBef>
                <a:spcPts val="15"/>
              </a:spcBef>
              <a:spcAft>
                <a:spcPts val="0"/>
              </a:spcAft>
            </a:pPr>
            <a:endParaRPr lang="en-IN" sz="1200" dirty="0"/>
          </a:p>
        </p:txBody>
      </p:sp>
    </p:spTree>
    <p:extLst>
      <p:ext uri="{BB962C8B-B14F-4D97-AF65-F5344CB8AC3E}">
        <p14:creationId xmlns:p14="http://schemas.microsoft.com/office/powerpoint/2010/main" val="370253865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latin typeface="Algerian" panose="04020705040A02060702" pitchFamily="82" charset="0"/>
              </a:rPr>
              <a:t>enhancement</a:t>
            </a:r>
          </a:p>
        </p:txBody>
      </p:sp>
      <p:sp>
        <p:nvSpPr>
          <p:cNvPr id="4" name="TextBox 3">
            <a:extLst>
              <a:ext uri="{FF2B5EF4-FFF2-40B4-BE49-F238E27FC236}">
                <a16:creationId xmlns:a16="http://schemas.microsoft.com/office/drawing/2014/main" id="{FBB87884-8219-8C5B-9057-1D18CC030042}"/>
              </a:ext>
            </a:extLst>
          </p:cNvPr>
          <p:cNvSpPr txBox="1"/>
          <p:nvPr/>
        </p:nvSpPr>
        <p:spPr>
          <a:xfrm>
            <a:off x="0" y="1389888"/>
            <a:ext cx="9144000" cy="2677656"/>
          </a:xfrm>
          <a:prstGeom prst="rect">
            <a:avLst/>
          </a:prstGeom>
          <a:noFill/>
        </p:spPr>
        <p:txBody>
          <a:bodyPr wrap="square" rtlCol="0">
            <a:spAutoFit/>
          </a:bodyPr>
          <a:lstStyle/>
          <a:p>
            <a:pPr marL="457200" indent="-457200">
              <a:buFont typeface="Wingdings" panose="05000000000000000000" pitchFamily="2" charset="2"/>
              <a:buChar char="Ø"/>
            </a:pPr>
            <a:endParaRPr lang="en-IN" altLang="en-US" sz="2400" i="0" dirty="0">
              <a:solidFill>
                <a:schemeClr val="accent2">
                  <a:lumMod val="20000"/>
                  <a:lumOff val="80000"/>
                </a:schemeClr>
              </a:solidFill>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Ø"/>
            </a:pPr>
            <a:r>
              <a:rPr lang="en-US" altLang="en-US" sz="2400" i="0" dirty="0">
                <a:solidFill>
                  <a:schemeClr val="accent2">
                    <a:lumMod val="20000"/>
                    <a:lumOff val="80000"/>
                  </a:schemeClr>
                </a:solidFill>
                <a:latin typeface="Times New Roman" panose="02020603050405020304" pitchFamily="18" charset="0"/>
                <a:cs typeface="Times New Roman" panose="02020603050405020304" pitchFamily="18" charset="0"/>
              </a:rPr>
              <a:t>We are confident that in the next release of the Management Information System we shall incorporate   the enhanced features as mentioned below.</a:t>
            </a:r>
          </a:p>
          <a:p>
            <a:pPr marL="457200" indent="-457200">
              <a:buFont typeface="Wingdings" panose="05000000000000000000" pitchFamily="2" charset="2"/>
              <a:buChar char="Ø"/>
            </a:pPr>
            <a:r>
              <a:rPr lang="en-US" altLang="en-US" sz="2400" i="0" dirty="0">
                <a:solidFill>
                  <a:schemeClr val="accent2">
                    <a:lumMod val="20000"/>
                    <a:lumOff val="80000"/>
                  </a:schemeClr>
                </a:solidFill>
                <a:latin typeface="Times New Roman" panose="02020603050405020304" pitchFamily="18" charset="0"/>
                <a:cs typeface="Times New Roman" panose="02020603050405020304" pitchFamily="18" charset="0"/>
              </a:rPr>
              <a:t>This project can be further developed. Further enhancement can be </a:t>
            </a:r>
            <a:r>
              <a:rPr lang="en-US" altLang="en-US" sz="2400" dirty="0">
                <a:solidFill>
                  <a:schemeClr val="accent2">
                    <a:lumMod val="20000"/>
                    <a:lumOff val="80000"/>
                  </a:schemeClr>
                </a:solidFill>
                <a:latin typeface="Times New Roman" panose="02020603050405020304" pitchFamily="18" charset="0"/>
                <a:cs typeface="Times New Roman" panose="02020603050405020304" pitchFamily="18" charset="0"/>
              </a:rPr>
              <a:t>delivered by drones and handled by artificial </a:t>
            </a:r>
            <a:r>
              <a:rPr lang="en-US" altLang="en-US" sz="2400" dirty="0" err="1">
                <a:solidFill>
                  <a:schemeClr val="accent2">
                    <a:lumMod val="20000"/>
                    <a:lumOff val="80000"/>
                  </a:schemeClr>
                </a:solidFill>
                <a:latin typeface="Times New Roman" panose="02020603050405020304" pitchFamily="18" charset="0"/>
                <a:cs typeface="Times New Roman" panose="02020603050405020304" pitchFamily="18" charset="0"/>
              </a:rPr>
              <a:t>intellengence</a:t>
            </a:r>
            <a:r>
              <a:rPr lang="en-US" altLang="en-US" sz="2400" dirty="0">
                <a:solidFill>
                  <a:schemeClr val="accent2">
                    <a:lumMod val="20000"/>
                    <a:lumOff val="80000"/>
                  </a:schemeClr>
                </a:solidFill>
                <a:latin typeface="Times New Roman" panose="02020603050405020304" pitchFamily="18" charset="0"/>
                <a:cs typeface="Times New Roman" panose="02020603050405020304" pitchFamily="18" charset="0"/>
              </a:rPr>
              <a:t>.</a:t>
            </a:r>
          </a:p>
          <a:p>
            <a:pPr marL="457200" indent="-457200">
              <a:buFont typeface="Wingdings" panose="05000000000000000000" pitchFamily="2" charset="2"/>
              <a:buChar char="Ø"/>
            </a:pPr>
            <a:r>
              <a:rPr lang="en-US" altLang="en-US" sz="2400" i="0" dirty="0">
                <a:solidFill>
                  <a:schemeClr val="accent2">
                    <a:lumMod val="20000"/>
                    <a:lumOff val="80000"/>
                  </a:schemeClr>
                </a:solidFill>
                <a:latin typeface="Times New Roman" panose="02020603050405020304" pitchFamily="18" charset="0"/>
                <a:cs typeface="Times New Roman" panose="02020603050405020304" pitchFamily="18" charset="0"/>
              </a:rPr>
              <a:t>In future we can fix the bugs and issues.</a:t>
            </a:r>
            <a:endParaRPr lang="en-IN" sz="2400" dirty="0">
              <a:solidFill>
                <a:schemeClr val="accent2">
                  <a:lumMod val="20000"/>
                  <a:lumOff val="8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0654426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4210" y="180091"/>
            <a:ext cx="8259098" cy="763526"/>
          </a:xfrm>
        </p:spPr>
        <p:txBody>
          <a:bodyPr>
            <a:normAutofit/>
          </a:bodyPr>
          <a:lstStyle/>
          <a:p>
            <a:r>
              <a:rPr lang="en-US" sz="3200" dirty="0" err="1">
                <a:latin typeface="Algerian" panose="04020705040A02060702" pitchFamily="82" charset="0"/>
              </a:rPr>
              <a:t>referance</a:t>
            </a:r>
            <a:endParaRPr lang="en-US" sz="3200" dirty="0">
              <a:latin typeface="Algerian" panose="04020705040A02060702" pitchFamily="82" charset="0"/>
            </a:endParaRPr>
          </a:p>
        </p:txBody>
      </p:sp>
      <p:sp>
        <p:nvSpPr>
          <p:cNvPr id="4" name="TextBox 3">
            <a:extLst>
              <a:ext uri="{FF2B5EF4-FFF2-40B4-BE49-F238E27FC236}">
                <a16:creationId xmlns:a16="http://schemas.microsoft.com/office/drawing/2014/main" id="{FBB87884-8219-8C5B-9057-1D18CC030042}"/>
              </a:ext>
            </a:extLst>
          </p:cNvPr>
          <p:cNvSpPr txBox="1"/>
          <p:nvPr/>
        </p:nvSpPr>
        <p:spPr>
          <a:xfrm>
            <a:off x="377952" y="1556087"/>
            <a:ext cx="9144000" cy="2000548"/>
          </a:xfrm>
          <a:prstGeom prst="rect">
            <a:avLst/>
          </a:prstGeom>
          <a:noFill/>
        </p:spPr>
        <p:txBody>
          <a:bodyPr wrap="square" rtlCol="0">
            <a:spAutoFit/>
          </a:bodyPr>
          <a:lstStyle/>
          <a:p>
            <a:r>
              <a:rPr lang="en-IN" altLang="en-US" sz="2800" i="0" dirty="0">
                <a:solidFill>
                  <a:schemeClr val="accent2">
                    <a:lumMod val="20000"/>
                    <a:lumOff val="80000"/>
                  </a:schemeClr>
                </a:solidFill>
                <a:latin typeface="Arial" panose="020B060402020202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https://www.mageplaza.com/blog/ecommerce-project-management.html</a:t>
            </a:r>
            <a:endParaRPr lang="en-IN" altLang="en-US" sz="2800" i="0" dirty="0">
              <a:solidFill>
                <a:schemeClr val="accent2">
                  <a:lumMod val="20000"/>
                  <a:lumOff val="80000"/>
                </a:schemeClr>
              </a:solidFill>
              <a:latin typeface="Arial" panose="020B0604020202020204" pitchFamily="34" charset="0"/>
              <a:cs typeface="Arial" panose="020B0604020202020204" pitchFamily="34" charset="0"/>
            </a:endParaRPr>
          </a:p>
          <a:p>
            <a:r>
              <a:rPr lang="en-IN" sz="2800" dirty="0">
                <a:solidFill>
                  <a:schemeClr val="accent2">
                    <a:lumMod val="20000"/>
                    <a:lumOff val="80000"/>
                  </a:schemeClr>
                </a:solidFill>
                <a:hlinkClick r:id="rId3">
                  <a:extLst>
                    <a:ext uri="{A12FA001-AC4F-418D-AE19-62706E023703}">
                      <ahyp:hlinkClr xmlns:ahyp="http://schemas.microsoft.com/office/drawing/2018/hyperlinkcolor" val="tx"/>
                    </a:ext>
                  </a:extLst>
                </a:hlinkClick>
              </a:rPr>
              <a:t>https://www.projecttimes.com/articles/principles-of-ecommerce-project-management</a:t>
            </a:r>
            <a:r>
              <a:rPr lang="en-IN" sz="1200" dirty="0">
                <a:solidFill>
                  <a:schemeClr val="accent2">
                    <a:lumMod val="20000"/>
                    <a:lumOff val="80000"/>
                  </a:schemeClr>
                </a:solidFill>
                <a:hlinkClick r:id="rId3">
                  <a:extLst>
                    <a:ext uri="{A12FA001-AC4F-418D-AE19-62706E023703}">
                      <ahyp:hlinkClr xmlns:ahyp="http://schemas.microsoft.com/office/drawing/2018/hyperlinkcolor" val="tx"/>
                    </a:ext>
                  </a:extLst>
                </a:hlinkClick>
              </a:rPr>
              <a:t>/</a:t>
            </a:r>
            <a:endParaRPr lang="en-IN" sz="1200" dirty="0">
              <a:solidFill>
                <a:schemeClr val="accent2">
                  <a:lumMod val="20000"/>
                  <a:lumOff val="80000"/>
                </a:schemeClr>
              </a:solidFill>
              <a:latin typeface="Arial" panose="020B0604020202020204" pitchFamily="34" charset="0"/>
              <a:cs typeface="Arial" panose="020B0604020202020204" pitchFamily="34" charset="0"/>
            </a:endParaRPr>
          </a:p>
          <a:p>
            <a:endParaRPr lang="en-IN" sz="1200" dirty="0"/>
          </a:p>
        </p:txBody>
      </p:sp>
    </p:spTree>
    <p:extLst>
      <p:ext uri="{BB962C8B-B14F-4D97-AF65-F5344CB8AC3E}">
        <p14:creationId xmlns:p14="http://schemas.microsoft.com/office/powerpoint/2010/main" val="97604611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39000" b="-40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130102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3458" y="113035"/>
            <a:ext cx="8259098" cy="392933"/>
          </a:xfrm>
        </p:spPr>
        <p:txBody>
          <a:bodyPr>
            <a:normAutofit fontScale="90000"/>
          </a:bodyPr>
          <a:lstStyle/>
          <a:p>
            <a:r>
              <a:rPr lang="en-US" dirty="0" err="1">
                <a:latin typeface="Algerian" panose="04020705040A02060702" pitchFamily="82" charset="0"/>
              </a:rPr>
              <a:t>Usecase</a:t>
            </a:r>
            <a:r>
              <a:rPr lang="en-US" dirty="0">
                <a:latin typeface="Algerian" panose="04020705040A02060702" pitchFamily="82" charset="0"/>
              </a:rPr>
              <a:t> diagram</a:t>
            </a:r>
          </a:p>
        </p:txBody>
      </p:sp>
      <p:sp>
        <p:nvSpPr>
          <p:cNvPr id="9" name="TextBox 8">
            <a:extLst>
              <a:ext uri="{FF2B5EF4-FFF2-40B4-BE49-F238E27FC236}">
                <a16:creationId xmlns:a16="http://schemas.microsoft.com/office/drawing/2014/main" id="{D2A4FF70-7001-9726-A15D-0B2811F0CC8C}"/>
              </a:ext>
            </a:extLst>
          </p:cNvPr>
          <p:cNvSpPr txBox="1"/>
          <p:nvPr/>
        </p:nvSpPr>
        <p:spPr>
          <a:xfrm>
            <a:off x="0" y="825023"/>
            <a:ext cx="9144000" cy="4318477"/>
          </a:xfrm>
          <a:prstGeom prst="rect">
            <a:avLst/>
          </a:prstGeom>
          <a:solidFill>
            <a:srgbClr val="FFC000"/>
          </a:solidFill>
        </p:spPr>
        <p:txBody>
          <a:bodyPr wrap="square" rtlCol="0">
            <a:spAutoFit/>
          </a:bodyPr>
          <a:lstStyle/>
          <a:p>
            <a:endParaRPr lang="en-IN" dirty="0"/>
          </a:p>
        </p:txBody>
      </p:sp>
      <p:pic>
        <p:nvPicPr>
          <p:cNvPr id="1026" name="Picture 2" descr="Online shopping UML use case diagram example - top level use cases.">
            <a:extLst>
              <a:ext uri="{FF2B5EF4-FFF2-40B4-BE49-F238E27FC236}">
                <a16:creationId xmlns:a16="http://schemas.microsoft.com/office/drawing/2014/main" id="{EAA76E16-E753-AC89-DCFB-B36625696E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825023"/>
            <a:ext cx="9144000" cy="4318477"/>
          </a:xfrm>
          <a:prstGeom prst="rect">
            <a:avLst/>
          </a:prstGeom>
          <a:solidFill>
            <a:srgbClr val="00FFFF"/>
          </a:solidFill>
        </p:spPr>
      </p:pic>
    </p:spTree>
    <p:extLst>
      <p:ext uri="{BB962C8B-B14F-4D97-AF65-F5344CB8AC3E}">
        <p14:creationId xmlns:p14="http://schemas.microsoft.com/office/powerpoint/2010/main" val="15184758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3458" y="113035"/>
            <a:ext cx="8259098" cy="392933"/>
          </a:xfrm>
        </p:spPr>
        <p:txBody>
          <a:bodyPr>
            <a:normAutofit fontScale="90000"/>
          </a:bodyPr>
          <a:lstStyle/>
          <a:p>
            <a:r>
              <a:rPr lang="en-US" dirty="0">
                <a:latin typeface="Algerian" panose="04020705040A02060702" pitchFamily="82" charset="0"/>
              </a:rPr>
              <a:t>Class diagram</a:t>
            </a:r>
          </a:p>
        </p:txBody>
      </p:sp>
      <p:sp>
        <p:nvSpPr>
          <p:cNvPr id="9" name="TextBox 8">
            <a:extLst>
              <a:ext uri="{FF2B5EF4-FFF2-40B4-BE49-F238E27FC236}">
                <a16:creationId xmlns:a16="http://schemas.microsoft.com/office/drawing/2014/main" id="{D2A4FF70-7001-9726-A15D-0B2811F0CC8C}"/>
              </a:ext>
            </a:extLst>
          </p:cNvPr>
          <p:cNvSpPr txBox="1"/>
          <p:nvPr/>
        </p:nvSpPr>
        <p:spPr>
          <a:xfrm>
            <a:off x="0" y="825023"/>
            <a:ext cx="9144000" cy="4318477"/>
          </a:xfrm>
          <a:prstGeom prst="rect">
            <a:avLst/>
          </a:prstGeom>
          <a:solidFill>
            <a:srgbClr val="FFC000"/>
          </a:solidFill>
        </p:spPr>
        <p:txBody>
          <a:bodyPr wrap="square" rtlCol="0">
            <a:spAutoFit/>
          </a:bodyPr>
          <a:lstStyle/>
          <a:p>
            <a:endParaRPr lang="en-IN" dirty="0"/>
          </a:p>
        </p:txBody>
      </p:sp>
      <p:pic>
        <p:nvPicPr>
          <p:cNvPr id="4" name="Picture 3">
            <a:extLst>
              <a:ext uri="{FF2B5EF4-FFF2-40B4-BE49-F238E27FC236}">
                <a16:creationId xmlns:a16="http://schemas.microsoft.com/office/drawing/2014/main" id="{F81083A5-161D-E289-D8DE-33D0A201A7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76656"/>
            <a:ext cx="9144000" cy="4466844"/>
          </a:xfrm>
          <a:prstGeom prst="rect">
            <a:avLst/>
          </a:prstGeom>
          <a:solidFill>
            <a:srgbClr val="00FFFF"/>
          </a:solidFill>
        </p:spPr>
      </p:pic>
    </p:spTree>
    <p:extLst>
      <p:ext uri="{BB962C8B-B14F-4D97-AF65-F5344CB8AC3E}">
        <p14:creationId xmlns:p14="http://schemas.microsoft.com/office/powerpoint/2010/main" val="18082976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Algerian" panose="04020705040A02060702" pitchFamily="82" charset="0"/>
              </a:rPr>
              <a:t>Implementation</a:t>
            </a:r>
          </a:p>
        </p:txBody>
      </p:sp>
      <p:sp>
        <p:nvSpPr>
          <p:cNvPr id="3" name="Content Placeholder 2"/>
          <p:cNvSpPr>
            <a:spLocks noGrp="1"/>
          </p:cNvSpPr>
          <p:nvPr>
            <p:ph idx="1"/>
          </p:nvPr>
        </p:nvSpPr>
        <p:spPr>
          <a:xfrm>
            <a:off x="164592" y="1305232"/>
            <a:ext cx="8530444" cy="3557090"/>
          </a:xfrm>
        </p:spPr>
        <p:txBody>
          <a:bodyPr>
            <a:normAutofit fontScale="70000" lnSpcReduction="20000"/>
          </a:bodyPr>
          <a:lstStyle/>
          <a:p>
            <a:pPr>
              <a:buFont typeface="Wingdings" panose="05000000000000000000" pitchFamily="2" charset="2"/>
              <a:buChar char="Ø"/>
            </a:pPr>
            <a:r>
              <a:rPr lang="en-US" sz="3200" i="0" dirty="0">
                <a:solidFill>
                  <a:schemeClr val="accent2">
                    <a:lumMod val="20000"/>
                    <a:lumOff val="80000"/>
                  </a:schemeClr>
                </a:solidFill>
                <a:effectLst/>
                <a:latin typeface="Times New Roman" panose="02020603050405020304" pitchFamily="18" charset="0"/>
                <a:cs typeface="Times New Roman" panose="02020603050405020304" pitchFamily="18" charset="0"/>
              </a:rPr>
              <a:t>E-shopping implementation consists of all the steps related to the launch, update, and maintenance of an online store. E-shopping allows businesses to sell products from anywhere at any time, and it connects businesses to new customers who were previously unreachable due to distance and hours of operation</a:t>
            </a:r>
            <a:r>
              <a:rPr lang="en-US" sz="2800" i="0" dirty="0">
                <a:solidFill>
                  <a:schemeClr val="accent2">
                    <a:lumMod val="20000"/>
                    <a:lumOff val="80000"/>
                  </a:schemeClr>
                </a:solidFill>
                <a:effectLst/>
                <a:latin typeface="Times New Roman" panose="02020603050405020304" pitchFamily="18" charset="0"/>
                <a:cs typeface="Times New Roman" panose="02020603050405020304" pitchFamily="18" charset="0"/>
              </a:rPr>
              <a:t>.</a:t>
            </a:r>
          </a:p>
          <a:p>
            <a:pPr algn="l">
              <a:buFont typeface="Wingdings" panose="05000000000000000000" pitchFamily="2" charset="2"/>
              <a:buChar char="Ø"/>
            </a:pPr>
            <a:r>
              <a:rPr lang="en-US" sz="3200" i="0" dirty="0">
                <a:solidFill>
                  <a:schemeClr val="accent2">
                    <a:lumMod val="20000"/>
                    <a:lumOff val="80000"/>
                  </a:schemeClr>
                </a:solidFill>
                <a:latin typeface="Times New Roman" panose="02020603050405020304" pitchFamily="18" charset="0"/>
                <a:cs typeface="Times New Roman" panose="02020603050405020304" pitchFamily="18" charset="0"/>
              </a:rPr>
              <a:t>It involves careful planning, investigation of the current system and its constraints on implementation, design of methods to achieve the changeover, and an </a:t>
            </a:r>
            <a:r>
              <a:rPr lang="en-US" sz="3200" i="0" dirty="0" err="1">
                <a:solidFill>
                  <a:schemeClr val="accent2">
                    <a:lumMod val="20000"/>
                    <a:lumOff val="80000"/>
                  </a:schemeClr>
                </a:solidFill>
                <a:latin typeface="Times New Roman" panose="02020603050405020304" pitchFamily="18" charset="0"/>
                <a:cs typeface="Times New Roman" panose="02020603050405020304" pitchFamily="18" charset="0"/>
              </a:rPr>
              <a:t>evalua</a:t>
            </a:r>
            <a:r>
              <a:rPr lang="en-US" sz="3200" i="0" dirty="0">
                <a:solidFill>
                  <a:schemeClr val="accent2">
                    <a:lumMod val="20000"/>
                    <a:lumOff val="80000"/>
                  </a:schemeClr>
                </a:solidFill>
                <a:latin typeface="Times New Roman" panose="02020603050405020304" pitchFamily="18" charset="0"/>
                <a:cs typeface="Times New Roman" panose="02020603050405020304" pitchFamily="18" charset="0"/>
              </a:rPr>
              <a:t>, the notion of change over methods a part of planning. </a:t>
            </a:r>
          </a:p>
          <a:p>
            <a:pPr>
              <a:buFont typeface="Wingdings" panose="05000000000000000000" pitchFamily="2" charset="2"/>
              <a:buChar char="Ø"/>
            </a:pPr>
            <a:r>
              <a:rPr lang="en-US" sz="3200" i="0" dirty="0">
                <a:solidFill>
                  <a:schemeClr val="accent2">
                    <a:lumMod val="20000"/>
                    <a:lumOff val="80000"/>
                  </a:schemeClr>
                </a:solidFill>
                <a:latin typeface="Times New Roman" panose="02020603050405020304" pitchFamily="18" charset="0"/>
                <a:cs typeface="Times New Roman" panose="02020603050405020304" pitchFamily="18" charset="0"/>
              </a:rPr>
              <a:t>   Two major tasks of preparing the implementation are education and training of the users and testing of the system.</a:t>
            </a:r>
            <a:endParaRPr lang="en-IN" sz="3200" i="0" dirty="0">
              <a:solidFill>
                <a:schemeClr val="accent2">
                  <a:lumMod val="20000"/>
                  <a:lumOff val="80000"/>
                </a:schemeClr>
              </a:solidFill>
              <a:latin typeface="Times New Roman" panose="02020603050405020304" pitchFamily="18" charset="0"/>
              <a:cs typeface="Times New Roman" panose="02020603050405020304" pitchFamily="18" charset="0"/>
            </a:endParaRPr>
          </a:p>
          <a:p>
            <a:pPr marL="0" indent="0"/>
            <a:endParaRPr lang="en-US" sz="3200" i="0" dirty="0">
              <a:solidFill>
                <a:schemeClr val="accent2">
                  <a:lumMod val="20000"/>
                  <a:lumOff val="80000"/>
                </a:schemeClr>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354121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Algerian" panose="04020705040A02060702" pitchFamily="82" charset="0"/>
              </a:rPr>
              <a:t>Feasibility study</a:t>
            </a:r>
          </a:p>
        </p:txBody>
      </p:sp>
      <p:sp>
        <p:nvSpPr>
          <p:cNvPr id="3" name="Content Placeholder 2"/>
          <p:cNvSpPr>
            <a:spLocks noGrp="1"/>
          </p:cNvSpPr>
          <p:nvPr>
            <p:ph idx="1"/>
          </p:nvPr>
        </p:nvSpPr>
        <p:spPr>
          <a:xfrm>
            <a:off x="164592" y="1305232"/>
            <a:ext cx="8530444" cy="3557090"/>
          </a:xfrm>
        </p:spPr>
        <p:txBody>
          <a:bodyPr>
            <a:normAutofit/>
          </a:bodyPr>
          <a:lstStyle/>
          <a:p>
            <a:pPr algn="l">
              <a:buFont typeface="Wingdings" panose="05000000000000000000" pitchFamily="2" charset="2"/>
              <a:buChar char="Ø"/>
            </a:pPr>
            <a:r>
              <a:rPr lang="en-US" sz="1900" i="0" dirty="0">
                <a:solidFill>
                  <a:schemeClr val="accent2">
                    <a:lumMod val="20000"/>
                    <a:lumOff val="80000"/>
                  </a:schemeClr>
                </a:solidFill>
                <a:effectLst/>
                <a:latin typeface="Times New Roman" panose="02020603050405020304" pitchFamily="18" charset="0"/>
                <a:cs typeface="Times New Roman" panose="02020603050405020304" pitchFamily="18" charset="0"/>
              </a:rPr>
              <a:t>E-Shopping offers potential in the form of enhanced participation in the international value chain and public relations. • The feasibility can be improved by providing suitable ICT infrastructure and improving cross-country regulatory differences.</a:t>
            </a:r>
          </a:p>
          <a:p>
            <a:pPr>
              <a:buFont typeface="Wingdings" panose="05000000000000000000" pitchFamily="2" charset="2"/>
              <a:buChar char="Ø"/>
            </a:pPr>
            <a:r>
              <a:rPr lang="en-US" sz="2000" i="0" dirty="0">
                <a:solidFill>
                  <a:schemeClr val="accent2">
                    <a:lumMod val="20000"/>
                    <a:lumOff val="80000"/>
                  </a:schemeClr>
                </a:solidFill>
                <a:latin typeface="Times New Roman" panose="02020603050405020304" pitchFamily="18" charset="0"/>
                <a:cs typeface="Times New Roman" panose="02020603050405020304" pitchFamily="18" charset="0"/>
              </a:rPr>
              <a:t> All plans feasible – given limitless resources and immeasurable time. All the conceivable ways to deliver a solution to the given problem are found by the feasibility study. </a:t>
            </a:r>
          </a:p>
          <a:p>
            <a:pPr>
              <a:buFont typeface="Wingdings" panose="05000000000000000000" pitchFamily="2" charset="2"/>
              <a:buChar char="Ø"/>
            </a:pPr>
            <a:r>
              <a:rPr lang="en-US" sz="2000" i="0" dirty="0">
                <a:solidFill>
                  <a:schemeClr val="accent2">
                    <a:lumMod val="20000"/>
                    <a:lumOff val="80000"/>
                  </a:schemeClr>
                </a:solidFill>
                <a:latin typeface="Times New Roman" panose="02020603050405020304" pitchFamily="18" charset="0"/>
                <a:cs typeface="Times New Roman" panose="02020603050405020304" pitchFamily="18" charset="0"/>
              </a:rPr>
              <a:t>This planned answer would please all the workers need and must be flexible plenty so that future studies can be simply done founded on the future imminent supplies.</a:t>
            </a:r>
          </a:p>
        </p:txBody>
      </p:sp>
    </p:spTree>
    <p:extLst>
      <p:ext uri="{BB962C8B-B14F-4D97-AF65-F5344CB8AC3E}">
        <p14:creationId xmlns:p14="http://schemas.microsoft.com/office/powerpoint/2010/main" val="41431068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Algerian" panose="04020705040A02060702" pitchFamily="82" charset="0"/>
              </a:rPr>
              <a:t>Economic </a:t>
            </a:r>
            <a:r>
              <a:rPr lang="en-US" dirty="0" err="1">
                <a:latin typeface="Algerian" panose="04020705040A02060702" pitchFamily="82" charset="0"/>
              </a:rPr>
              <a:t>feasibilirty</a:t>
            </a:r>
            <a:endParaRPr lang="en-US" dirty="0">
              <a:latin typeface="Algerian" panose="04020705040A02060702" pitchFamily="82" charset="0"/>
            </a:endParaRPr>
          </a:p>
        </p:txBody>
      </p:sp>
      <p:sp>
        <p:nvSpPr>
          <p:cNvPr id="3" name="Content Placeholder 2"/>
          <p:cNvSpPr>
            <a:spLocks noGrp="1"/>
          </p:cNvSpPr>
          <p:nvPr>
            <p:ph idx="1"/>
          </p:nvPr>
        </p:nvSpPr>
        <p:spPr>
          <a:xfrm>
            <a:off x="164592" y="1305232"/>
            <a:ext cx="8530444" cy="3557090"/>
          </a:xfrm>
        </p:spPr>
        <p:txBody>
          <a:bodyPr>
            <a:normAutofit fontScale="92500" lnSpcReduction="20000"/>
          </a:bodyPr>
          <a:lstStyle/>
          <a:p>
            <a:pPr>
              <a:buFont typeface="Wingdings" panose="05000000000000000000" pitchFamily="2" charset="2"/>
              <a:buChar char="Ø"/>
            </a:pPr>
            <a:r>
              <a:rPr lang="en-US" sz="2400" i="0" dirty="0">
                <a:solidFill>
                  <a:schemeClr val="accent2">
                    <a:lumMod val="20000"/>
                    <a:lumOff val="80000"/>
                  </a:schemeClr>
                </a:solidFill>
                <a:latin typeface="Times New Roman" panose="02020603050405020304" pitchFamily="18" charset="0"/>
                <a:cs typeface="Times New Roman" panose="02020603050405020304" pitchFamily="18" charset="0"/>
              </a:rPr>
              <a:t>This is very important aspects to be considered while developing a project. </a:t>
            </a:r>
          </a:p>
          <a:p>
            <a:pPr>
              <a:buFont typeface="Wingdings" panose="05000000000000000000" pitchFamily="2" charset="2"/>
              <a:buChar char="Ø"/>
            </a:pPr>
            <a:endParaRPr lang="en-US" sz="2400" dirty="0">
              <a:solidFill>
                <a:schemeClr val="accent2">
                  <a:lumMod val="20000"/>
                  <a:lumOff val="80000"/>
                </a:schemeClr>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400" i="0" dirty="0">
                <a:solidFill>
                  <a:schemeClr val="accent2">
                    <a:lumMod val="20000"/>
                    <a:lumOff val="80000"/>
                  </a:schemeClr>
                </a:solidFill>
                <a:latin typeface="Times New Roman" panose="02020603050405020304" pitchFamily="18" charset="0"/>
                <a:cs typeface="Times New Roman" panose="02020603050405020304" pitchFamily="18" charset="0"/>
              </a:rPr>
              <a:t>We decided the technology for our project founded on smallest conceivable charge influence. </a:t>
            </a:r>
          </a:p>
          <a:p>
            <a:pPr>
              <a:buFont typeface="Wingdings" panose="05000000000000000000" pitchFamily="2" charset="2"/>
              <a:buChar char="Ø"/>
            </a:pPr>
            <a:endParaRPr lang="en-US" sz="2400" i="0" dirty="0">
              <a:solidFill>
                <a:schemeClr val="accent2">
                  <a:lumMod val="20000"/>
                  <a:lumOff val="80000"/>
                </a:schemeClr>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400" i="0" dirty="0">
                <a:solidFill>
                  <a:schemeClr val="accent2">
                    <a:lumMod val="20000"/>
                    <a:lumOff val="80000"/>
                  </a:schemeClr>
                </a:solidFill>
                <a:latin typeface="Times New Roman" panose="02020603050405020304" pitchFamily="18" charset="0"/>
                <a:cs typeface="Times New Roman" panose="02020603050405020304" pitchFamily="18" charset="0"/>
              </a:rPr>
              <a:t>Entirely tools and system fee obligates to be done by developer. </a:t>
            </a:r>
          </a:p>
          <a:p>
            <a:pPr>
              <a:buFont typeface="Wingdings" panose="05000000000000000000" pitchFamily="2" charset="2"/>
              <a:buChar char="Ø"/>
            </a:pPr>
            <a:endParaRPr lang="en-US" sz="2400" i="0" dirty="0">
              <a:solidFill>
                <a:schemeClr val="accent2">
                  <a:lumMod val="20000"/>
                  <a:lumOff val="80000"/>
                </a:schemeClr>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400" i="0" dirty="0">
                <a:solidFill>
                  <a:schemeClr val="accent2">
                    <a:lumMod val="20000"/>
                    <a:lumOff val="80000"/>
                  </a:schemeClr>
                </a:solidFill>
                <a:latin typeface="Times New Roman" panose="02020603050405020304" pitchFamily="18" charset="0"/>
                <a:cs typeface="Times New Roman" panose="02020603050405020304" pitchFamily="18" charset="0"/>
              </a:rPr>
              <a:t>Completely we have projected that the benefits the creator is going to receive from the planned    system will surely dazed the initial prices and the later on organizational cost for system. </a:t>
            </a:r>
          </a:p>
        </p:txBody>
      </p:sp>
    </p:spTree>
    <p:extLst>
      <p:ext uri="{BB962C8B-B14F-4D97-AF65-F5344CB8AC3E}">
        <p14:creationId xmlns:p14="http://schemas.microsoft.com/office/powerpoint/2010/main" val="17913436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2751</Words>
  <Application>Microsoft Office PowerPoint</Application>
  <PresentationFormat>On-screen Show (16:9)</PresentationFormat>
  <Paragraphs>175</Paragraphs>
  <Slides>49</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49</vt:i4>
      </vt:variant>
    </vt:vector>
  </HeadingPairs>
  <TitlesOfParts>
    <vt:vector size="55" baseType="lpstr">
      <vt:lpstr>Algerian</vt:lpstr>
      <vt:lpstr>Arial</vt:lpstr>
      <vt:lpstr>Calibri</vt:lpstr>
      <vt:lpstr>Times New Roman</vt:lpstr>
      <vt:lpstr>Wingdings</vt:lpstr>
      <vt:lpstr>Office Theme</vt:lpstr>
      <vt:lpstr>PowerPoint Presentation</vt:lpstr>
      <vt:lpstr>INTRODUCTION</vt:lpstr>
      <vt:lpstr>Analysis</vt:lpstr>
      <vt:lpstr>Er diagram</vt:lpstr>
      <vt:lpstr>Usecase diagram</vt:lpstr>
      <vt:lpstr>Class diagram</vt:lpstr>
      <vt:lpstr>Implementation</vt:lpstr>
      <vt:lpstr>Feasibility study</vt:lpstr>
      <vt:lpstr>Economic feasibilirty</vt:lpstr>
      <vt:lpstr>Technical feasibility</vt:lpstr>
      <vt:lpstr>modules</vt:lpstr>
      <vt:lpstr>modules</vt:lpstr>
      <vt:lpstr>PowerPoint Presentation</vt:lpstr>
      <vt:lpstr>JAVA</vt:lpstr>
      <vt:lpstr>Springboot</vt:lpstr>
      <vt:lpstr>Difference between spring and springboot</vt:lpstr>
      <vt:lpstr>Features of springboot</vt:lpstr>
      <vt:lpstr>Rest api</vt:lpstr>
      <vt:lpstr>Rest api</vt:lpstr>
      <vt:lpstr>Jpa(java persistence api)</vt:lpstr>
      <vt:lpstr>hibernate</vt:lpstr>
      <vt:lpstr>postman</vt:lpstr>
      <vt:lpstr>Mysql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Future scope</vt:lpstr>
      <vt:lpstr>enhancement</vt:lpstr>
      <vt:lpstr>referance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2017-08-01T15:40:51Z</dcterms:created>
  <dcterms:modified xsi:type="dcterms:W3CDTF">2022-12-20T17:34:16Z</dcterms:modified>
</cp:coreProperties>
</file>