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91" r:id="rId2"/>
    <p:sldId id="4359" r:id="rId3"/>
    <p:sldId id="4357" r:id="rId4"/>
    <p:sldId id="689" r:id="rId5"/>
    <p:sldId id="4358" r:id="rId6"/>
    <p:sldId id="257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72AD-0C6E-44AF-80AF-5A258207A8C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CC2E5-684B-48A9-85D9-E9A9E06D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08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CC2E5-684B-48A9-85D9-E9A9E06D58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9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CC2E5-684B-48A9-85D9-E9A9E06D58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8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4393-1F5F-40B5-AAA6-0E512E5B4DA7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883C-25BC-4910-8F46-F0F2B3080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83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4393-1F5F-40B5-AAA6-0E512E5B4DA7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883C-25BC-4910-8F46-F0F2B3080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87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4393-1F5F-40B5-AAA6-0E512E5B4DA7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883C-25BC-4910-8F46-F0F2B3080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2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4393-1F5F-40B5-AAA6-0E512E5B4DA7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883C-25BC-4910-8F46-F0F2B3080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98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42">
            <a:extLst>
              <a:ext uri="{FF2B5EF4-FFF2-40B4-BE49-F238E27FC236}">
                <a16:creationId xmlns:a16="http://schemas.microsoft.com/office/drawing/2014/main" id="{29F2AB73-29F2-46B0-98A4-1BB8D4228A9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00759" y="6340177"/>
            <a:ext cx="468287" cy="37253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08C44275-50A5-4320-BA03-1742FB6B3CC3}"/>
              </a:ext>
            </a:extLst>
          </p:cNvPr>
          <p:cNvSpPr/>
          <p:nvPr userDrawn="1"/>
        </p:nvSpPr>
        <p:spPr>
          <a:xfrm>
            <a:off x="9048708" y="2832016"/>
            <a:ext cx="104201" cy="1153909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E3D4DBD9-FFE5-4C93-8123-4F83842CB3AF}"/>
              </a:ext>
            </a:extLst>
          </p:cNvPr>
          <p:cNvSpPr/>
          <p:nvPr userDrawn="1"/>
        </p:nvSpPr>
        <p:spPr>
          <a:xfrm>
            <a:off x="-8920" y="2832016"/>
            <a:ext cx="104201" cy="1153909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2" name="Shape 40"/>
          <p:cNvSpPr>
            <a:spLocks noGrp="1"/>
          </p:cNvSpPr>
          <p:nvPr>
            <p:ph type="title" hasCustomPrompt="1"/>
          </p:nvPr>
        </p:nvSpPr>
        <p:spPr>
          <a:xfrm>
            <a:off x="196010" y="200352"/>
            <a:ext cx="8723050" cy="60398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0">
                <a:solidFill>
                  <a:schemeClr val="tx1"/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en-US"/>
              <a:t>Title text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480467" y="-15285"/>
            <a:ext cx="375692" cy="2422471"/>
            <a:chOff x="-480467" y="-11464"/>
            <a:chExt cx="375692" cy="181685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466725" y="-11464"/>
              <a:ext cx="361950" cy="323850"/>
            </a:xfrm>
            <a:prstGeom prst="rect">
              <a:avLst/>
            </a:prstGeom>
            <a:solidFill>
              <a:srgbClr val="0BC4E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466725" y="358199"/>
              <a:ext cx="361950" cy="323850"/>
            </a:xfrm>
            <a:prstGeom prst="rect">
              <a:avLst/>
            </a:prstGeom>
            <a:solidFill>
              <a:srgbClr val="21355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-480467" y="742213"/>
              <a:ext cx="361950" cy="323850"/>
            </a:xfrm>
            <a:prstGeom prst="rect">
              <a:avLst/>
            </a:prstGeom>
            <a:solidFill>
              <a:srgbClr val="007CC3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-480467" y="1111876"/>
              <a:ext cx="361950" cy="323850"/>
            </a:xfrm>
            <a:prstGeom prst="rect">
              <a:avLst/>
            </a:prstGeom>
            <a:solidFill>
              <a:srgbClr val="6D6E71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-480467" y="1481539"/>
              <a:ext cx="361950" cy="323850"/>
            </a:xfrm>
            <a:prstGeom prst="rect">
              <a:avLst/>
            </a:prstGeom>
            <a:solidFill>
              <a:srgbClr val="B74326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78209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layout111111111111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0"/>
          <p:cNvSpPr>
            <a:spLocks noGrp="1"/>
          </p:cNvSpPr>
          <p:nvPr>
            <p:ph type="title" hasCustomPrompt="1"/>
          </p:nvPr>
        </p:nvSpPr>
        <p:spPr>
          <a:xfrm>
            <a:off x="196011" y="200353"/>
            <a:ext cx="8723050" cy="60398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8" name="Shape 42"/>
          <p:cNvSpPr>
            <a:spLocks noGrp="1"/>
          </p:cNvSpPr>
          <p:nvPr>
            <p:ph type="sldNum" sz="quarter" idx="2"/>
          </p:nvPr>
        </p:nvSpPr>
        <p:spPr>
          <a:xfrm>
            <a:off x="231389" y="6340178"/>
            <a:ext cx="468287" cy="37253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object 20"/>
          <p:cNvSpPr/>
          <p:nvPr userDrawn="1"/>
        </p:nvSpPr>
        <p:spPr>
          <a:xfrm>
            <a:off x="9048708" y="2832017"/>
            <a:ext cx="104201" cy="1153909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 sz="1800" dirty="0">
              <a:latin typeface="Franklin Gothic Book" panose="020B0503020102020204" pitchFamily="34" charset="0"/>
            </a:endParaRPr>
          </a:p>
        </p:txBody>
      </p:sp>
      <p:sp>
        <p:nvSpPr>
          <p:cNvPr id="20" name="object 9"/>
          <p:cNvSpPr/>
          <p:nvPr userDrawn="1"/>
        </p:nvSpPr>
        <p:spPr>
          <a:xfrm>
            <a:off x="-8919" y="2832017"/>
            <a:ext cx="104201" cy="1153909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 sz="1800" dirty="0">
              <a:latin typeface="Franklin Gothic Book" panose="020B05030201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7159" y="6340176"/>
            <a:ext cx="581549" cy="39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638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74393-1F5F-40B5-AAA6-0E512E5B4DA7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883C-25BC-4910-8F46-F0F2B3080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4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  <p:sldLayoutId id="2147483661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microsoft.com/office/2007/relationships/hdphoto" Target="../media/hdphoto2.wdp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21.png"/><Relationship Id="rId17" Type="http://schemas.openxmlformats.org/officeDocument/2006/relationships/image" Target="../media/image24.png"/><Relationship Id="rId2" Type="http://schemas.openxmlformats.org/officeDocument/2006/relationships/tags" Target="../tags/tag4.xml"/><Relationship Id="rId16" Type="http://schemas.microsoft.com/office/2007/relationships/hdphoto" Target="../media/hdphoto3.wdp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20.png"/><Relationship Id="rId5" Type="http://schemas.openxmlformats.org/officeDocument/2006/relationships/tags" Target="../tags/tag7.xml"/><Relationship Id="rId15" Type="http://schemas.openxmlformats.org/officeDocument/2006/relationships/image" Target="../media/image23.png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5.png"/><Relationship Id="rId3" Type="http://schemas.openxmlformats.org/officeDocument/2006/relationships/image" Target="../media/image26.png"/><Relationship Id="rId21" Type="http://schemas.openxmlformats.org/officeDocument/2006/relationships/image" Target="../media/image41.svg"/><Relationship Id="rId34" Type="http://schemas.openxmlformats.org/officeDocument/2006/relationships/image" Target="../media/image53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4.png"/><Relationship Id="rId33" Type="http://schemas.openxmlformats.org/officeDocument/2006/relationships/image" Target="../media/image52.pn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20" Type="http://schemas.openxmlformats.org/officeDocument/2006/relationships/image" Target="../media/image40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24" Type="http://schemas.openxmlformats.org/officeDocument/2006/relationships/image" Target="../media/image43.jpeg"/><Relationship Id="rId32" Type="http://schemas.openxmlformats.org/officeDocument/2006/relationships/image" Target="../media/image51.sv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23" Type="http://schemas.microsoft.com/office/2007/relationships/hdphoto" Target="../media/hdphoto7.wdp"/><Relationship Id="rId28" Type="http://schemas.openxmlformats.org/officeDocument/2006/relationships/image" Target="../media/image47.svg"/><Relationship Id="rId10" Type="http://schemas.openxmlformats.org/officeDocument/2006/relationships/image" Target="../media/image31.png"/><Relationship Id="rId19" Type="http://schemas.microsoft.com/office/2007/relationships/hdphoto" Target="../media/hdphoto6.wdp"/><Relationship Id="rId31" Type="http://schemas.openxmlformats.org/officeDocument/2006/relationships/image" Target="../media/image50.png"/><Relationship Id="rId4" Type="http://schemas.microsoft.com/office/2007/relationships/hdphoto" Target="../media/hdphoto4.wdp"/><Relationship Id="rId9" Type="http://schemas.microsoft.com/office/2007/relationships/hdphoto" Target="../media/hdphoto5.wdp"/><Relationship Id="rId14" Type="http://schemas.openxmlformats.org/officeDocument/2006/relationships/image" Target="../media/image35.png"/><Relationship Id="rId22" Type="http://schemas.openxmlformats.org/officeDocument/2006/relationships/image" Target="../media/image42.png"/><Relationship Id="rId27" Type="http://schemas.openxmlformats.org/officeDocument/2006/relationships/image" Target="../media/image46.png"/><Relationship Id="rId30" Type="http://schemas.openxmlformats.org/officeDocument/2006/relationships/image" Target="../media/image49.svg"/><Relationship Id="rId35" Type="http://schemas.openxmlformats.org/officeDocument/2006/relationships/image" Target="../media/image54.svg"/><Relationship Id="rId8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1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3" Type="http://schemas.openxmlformats.org/officeDocument/2006/relationships/image" Target="../media/image60.png"/><Relationship Id="rId21" Type="http://schemas.openxmlformats.org/officeDocument/2006/relationships/image" Target="../media/image76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image" Target="../media/image59.png"/><Relationship Id="rId16" Type="http://schemas.openxmlformats.org/officeDocument/2006/relationships/image" Target="../media/image18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5" Type="http://schemas.openxmlformats.org/officeDocument/2006/relationships/image" Target="../media/image62.png"/><Relationship Id="rId15" Type="http://schemas.openxmlformats.org/officeDocument/2006/relationships/image" Target="../media/image71.png"/><Relationship Id="rId23" Type="http://schemas.openxmlformats.org/officeDocument/2006/relationships/image" Target="../media/image78.png"/><Relationship Id="rId10" Type="http://schemas.openxmlformats.org/officeDocument/2006/relationships/hyperlink" Target="http://www.sonarsource.org/" TargetMode="External"/><Relationship Id="rId19" Type="http://schemas.openxmlformats.org/officeDocument/2006/relationships/image" Target="../media/image74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7EB81-39CF-438F-8E2F-E87BBEB2D31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72092-6AB3-4FC9-9D93-E589C575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03"/>
            <a:ext cx="8723050" cy="603981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Conceptual Architecture</a:t>
            </a:r>
            <a:endParaRPr lang="en-US" sz="1000" dirty="0"/>
          </a:p>
        </p:txBody>
      </p:sp>
      <p:sp>
        <p:nvSpPr>
          <p:cNvPr id="64" name="Rounded Rectangle 14">
            <a:extLst>
              <a:ext uri="{FF2B5EF4-FFF2-40B4-BE49-F238E27FC236}">
                <a16:creationId xmlns:a16="http://schemas.microsoft.com/office/drawing/2014/main" id="{D5718C3A-3554-4B2B-9645-746E88CFE282}"/>
              </a:ext>
            </a:extLst>
          </p:cNvPr>
          <p:cNvSpPr/>
          <p:nvPr/>
        </p:nvSpPr>
        <p:spPr>
          <a:xfrm>
            <a:off x="6551827" y="901555"/>
            <a:ext cx="2350042" cy="5239121"/>
          </a:xfrm>
          <a:prstGeom prst="roundRect">
            <a:avLst>
              <a:gd name="adj" fmla="val 11769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174C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The proposed architecture has the following main blocks:</a:t>
            </a:r>
          </a:p>
          <a:p>
            <a:endParaRPr lang="en-IN" sz="1400" dirty="0">
              <a:solidFill>
                <a:srgbClr val="002060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Channels</a:t>
            </a:r>
            <a:r>
              <a:rPr lang="en-IN" sz="120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– Different channels via which the end users will interface with the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Integration</a:t>
            </a:r>
            <a:r>
              <a:rPr lang="en-IN" sz="120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– Covers integration mechanism with different components of the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Application modules </a:t>
            </a:r>
            <a:r>
              <a:rPr lang="en-IN" sz="120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–High level Application level modules, these will be further split into sub modules as needed.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Shared components </a:t>
            </a:r>
            <a:r>
              <a:rPr lang="en-IN" sz="120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– Cross cutting components to be shared across all other system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Predictive Analysis </a:t>
            </a:r>
            <a:r>
              <a:rPr lang="en-IN" sz="120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– Performs various predictive suggestions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External Service</a:t>
            </a:r>
            <a:r>
              <a:rPr lang="en-IN" sz="120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– Interaction with the external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2060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0F1BDF-D96F-45C1-95B2-D0162A817F11}"/>
              </a:ext>
            </a:extLst>
          </p:cNvPr>
          <p:cNvGrpSpPr/>
          <p:nvPr/>
        </p:nvGrpSpPr>
        <p:grpSpPr>
          <a:xfrm>
            <a:off x="100758" y="548680"/>
            <a:ext cx="6348153" cy="5807670"/>
            <a:chOff x="641087" y="1361545"/>
            <a:chExt cx="5817700" cy="4560734"/>
          </a:xfrm>
        </p:grpSpPr>
        <p:sp>
          <p:nvSpPr>
            <p:cNvPr id="56" name="Rectangle: Rounded Corners 55"/>
            <p:cNvSpPr/>
            <p:nvPr>
              <p:custDataLst>
                <p:tags r:id="rId1"/>
              </p:custDataLst>
            </p:nvPr>
          </p:nvSpPr>
          <p:spPr>
            <a:xfrm>
              <a:off x="684686" y="1638657"/>
              <a:ext cx="5684217" cy="629326"/>
            </a:xfrm>
            <a:prstGeom prst="roundRect">
              <a:avLst/>
            </a:prstGeom>
            <a:solidFill>
              <a:srgbClr val="EFECE5"/>
            </a:solidFill>
            <a:ln w="3175">
              <a:solidFill>
                <a:srgbClr val="174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4686" y="2663922"/>
              <a:ext cx="2482191" cy="2006060"/>
            </a:xfrm>
            <a:prstGeom prst="roundRect">
              <a:avLst>
                <a:gd name="adj" fmla="val 8345"/>
              </a:avLst>
            </a:prstGeom>
            <a:solidFill>
              <a:srgbClr val="EFECE5"/>
            </a:solidFill>
            <a:ln w="3175">
              <a:solidFill>
                <a:srgbClr val="174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943955" y="2663922"/>
              <a:ext cx="262591" cy="2006059"/>
            </a:xfrm>
            <a:prstGeom prst="roundRect">
              <a:avLst/>
            </a:prstGeom>
            <a:solidFill>
              <a:srgbClr val="FFC000"/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endParaRPr lang="en-IN" sz="12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0391" y="2442756"/>
              <a:ext cx="1664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2060"/>
                  </a:solidFill>
                  <a:latin typeface="Franklin Gothic Demi Cond" panose="020B0706030402020204" pitchFamily="34" charset="0"/>
                  <a:cs typeface="Arial" panose="020B0604020202020204" pitchFamily="34" charset="0"/>
                </a:rPr>
                <a:t>NGO Application Modules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469369" y="2802604"/>
              <a:ext cx="610231" cy="37818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IN" sz="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Notification</a:t>
              </a:r>
            </a:p>
            <a:p>
              <a:pPr algn="ctr">
                <a:defRPr/>
              </a:pPr>
              <a:r>
                <a:rPr lang="en-IN" sz="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Service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207997" y="2802604"/>
              <a:ext cx="610231" cy="37818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IN" sz="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Event Organizer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29476" y="4125452"/>
              <a:ext cx="610231" cy="37510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IN" sz="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Card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208118" y="4153098"/>
              <a:ext cx="610231" cy="37510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IN" sz="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Risk Ratings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555026" y="3341798"/>
              <a:ext cx="802107" cy="681637"/>
            </a:xfrm>
            <a:prstGeom prst="roundRect">
              <a:avLst/>
            </a:prstGeom>
            <a:noFill/>
            <a:ln w="3175">
              <a:solidFill>
                <a:srgbClr val="174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80939" y="3477021"/>
              <a:ext cx="9863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latin typeface="Franklin Gothic Demi Cond" panose="020B0706030402020204" pitchFamily="34" charset="0"/>
                  <a:cs typeface="Arial" panose="020B0604020202020204" pitchFamily="34" charset="0"/>
                </a:rPr>
                <a:t>System/Process API</a:t>
              </a:r>
            </a:p>
            <a:p>
              <a:pPr algn="ctr"/>
              <a:endParaRPr lang="en-US" sz="1000" dirty="0">
                <a:solidFill>
                  <a:srgbClr val="002060"/>
                </a:solidFill>
                <a:latin typeface="Franklin Gothic Book" panose="020B0503020102020204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2141636" y="3500623"/>
              <a:ext cx="1839206" cy="22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  <a:latin typeface="Franklin Gothic Medium Cond" panose="020B0606030402020204" pitchFamily="34" charset="0"/>
                  <a:cs typeface="Arial" pitchFamily="34" charset="0"/>
                </a:rPr>
                <a:t>Custom Components</a:t>
              </a:r>
            </a:p>
          </p:txBody>
        </p: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3166876" y="3636375"/>
              <a:ext cx="2440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3487904" y="2843174"/>
              <a:ext cx="918881" cy="264753"/>
            </a:xfrm>
            <a:prstGeom prst="roundRect">
              <a:avLst/>
            </a:prstGeom>
            <a:noFill/>
            <a:ln w="3175">
              <a:solidFill>
                <a:srgbClr val="174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rgbClr val="002060"/>
                  </a:solidFill>
                  <a:latin typeface="Franklin Gothic Demi Cond" panose="020B0706030402020204" pitchFamily="34" charset="0"/>
                  <a:cs typeface="Arial" panose="020B0604020202020204" pitchFamily="34" charset="0"/>
                </a:rPr>
                <a:t>Experience API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05172" y="1406240"/>
              <a:ext cx="6537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>
                  <a:solidFill>
                    <a:srgbClr val="002060"/>
                  </a:solidFill>
                  <a:latin typeface="Franklin Gothic Demi Cond" panose="020B0706030402020204" pitchFamily="34" charset="0"/>
                  <a:cs typeface="Arial" panose="020B0604020202020204" pitchFamily="34" charset="0"/>
                </a:rPr>
                <a:t>Channels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711348" y="2659932"/>
              <a:ext cx="1654597" cy="2010049"/>
            </a:xfrm>
            <a:prstGeom prst="roundRect">
              <a:avLst>
                <a:gd name="adj" fmla="val 1176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174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817526" y="3081025"/>
              <a:ext cx="675323" cy="3745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IN" sz="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Monitoring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817526" y="3562195"/>
              <a:ext cx="675323" cy="3745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IN" sz="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Configuration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26653" y="2449524"/>
              <a:ext cx="14375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000" b="1" kern="120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defRPr>
              </a:lvl1pPr>
            </a:lstStyle>
            <a:p>
              <a:r>
                <a:rPr lang="en-US" b="0" dirty="0">
                  <a:solidFill>
                    <a:srgbClr val="002060"/>
                  </a:solidFill>
                  <a:latin typeface="Franklin Gothic Demi Cond" panose="020B0706030402020204" pitchFamily="34" charset="0"/>
                </a:rPr>
                <a:t>Shared Components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601C4C3-AF5A-49FD-82A8-DF01FD82FCC4}"/>
                </a:ext>
              </a:extLst>
            </p:cNvPr>
            <p:cNvCxnSpPr>
              <a:cxnSpLocks/>
              <a:endCxn id="107" idx="0"/>
            </p:cNvCxnSpPr>
            <p:nvPr/>
          </p:nvCxnSpPr>
          <p:spPr>
            <a:xfrm flipH="1">
              <a:off x="3947929" y="2262041"/>
              <a:ext cx="1" cy="40792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2085">
              <a:extLst>
                <a:ext uri="{FF2B5EF4-FFF2-40B4-BE49-F238E27FC236}">
                  <a16:creationId xmlns:a16="http://schemas.microsoft.com/office/drawing/2014/main" id="{5F83F2DB-3DE3-47CA-9D40-E7192281D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316" y="1878723"/>
              <a:ext cx="1179799" cy="2468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6858" tIns="0" rIns="6858" bIns="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Web</a:t>
              </a:r>
            </a:p>
          </p:txBody>
        </p:sp>
        <p:sp>
          <p:nvSpPr>
            <p:cNvPr id="96" name="Rectangle 2186">
              <a:extLst>
                <a:ext uri="{FF2B5EF4-FFF2-40B4-BE49-F238E27FC236}">
                  <a16:creationId xmlns:a16="http://schemas.microsoft.com/office/drawing/2014/main" id="{16AB56BF-A107-46DD-AB86-AB0DFA214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922" y="1879921"/>
              <a:ext cx="1336181" cy="2468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6858" tIns="0" rIns="6858" bIns="0" numCol="1" anchor="ctr" anchorCtr="0" compatLnSpc="1">
              <a:prstTxWarp prst="textNoShape">
                <a:avLst/>
              </a:prstTxWarp>
              <a:no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Reports/ Dashboard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31FE73C5-C134-46C6-BC06-DC4D4E3CA5A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345" y="3093480"/>
              <a:ext cx="0" cy="2483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2085">
              <a:extLst>
                <a:ext uri="{FF2B5EF4-FFF2-40B4-BE49-F238E27FC236}">
                  <a16:creationId xmlns:a16="http://schemas.microsoft.com/office/drawing/2014/main" id="{5D046E14-65AF-41BF-B1CF-D02524CE4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735" y="1878035"/>
              <a:ext cx="1278291" cy="2468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6858" tIns="0" rIns="6858" bIns="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Mobile</a:t>
              </a:r>
            </a:p>
          </p:txBody>
        </p:sp>
        <p:sp>
          <p:nvSpPr>
            <p:cNvPr id="101" name="Rounded Rectangle 18">
              <a:extLst>
                <a:ext uri="{FF2B5EF4-FFF2-40B4-BE49-F238E27FC236}">
                  <a16:creationId xmlns:a16="http://schemas.microsoft.com/office/drawing/2014/main" id="{6F6F4D9E-4115-411E-9864-D351151BA0D1}"/>
                </a:ext>
              </a:extLst>
            </p:cNvPr>
            <p:cNvSpPr/>
            <p:nvPr/>
          </p:nvSpPr>
          <p:spPr>
            <a:xfrm>
              <a:off x="1445884" y="4123082"/>
              <a:ext cx="610231" cy="37510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IN" sz="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Donation Hub </a:t>
              </a:r>
            </a:p>
          </p:txBody>
        </p:sp>
        <p:sp>
          <p:nvSpPr>
            <p:cNvPr id="109" name="Rounded Rectangle 21">
              <a:extLst>
                <a:ext uri="{FF2B5EF4-FFF2-40B4-BE49-F238E27FC236}">
                  <a16:creationId xmlns:a16="http://schemas.microsoft.com/office/drawing/2014/main" id="{3ACDDEB4-A97B-4BE1-AF53-396B39DB7F1F}"/>
                </a:ext>
              </a:extLst>
            </p:cNvPr>
            <p:cNvSpPr/>
            <p:nvPr/>
          </p:nvSpPr>
          <p:spPr>
            <a:xfrm>
              <a:off x="5599960" y="3081025"/>
              <a:ext cx="675323" cy="3745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IN" sz="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Logging</a:t>
              </a:r>
            </a:p>
          </p:txBody>
        </p:sp>
        <p:sp>
          <p:nvSpPr>
            <p:cNvPr id="111" name="Rounded Rectangle 21">
              <a:extLst>
                <a:ext uri="{FF2B5EF4-FFF2-40B4-BE49-F238E27FC236}">
                  <a16:creationId xmlns:a16="http://schemas.microsoft.com/office/drawing/2014/main" id="{18F4C60A-88C9-4E7D-A4C6-3D561D15F0F2}"/>
                </a:ext>
              </a:extLst>
            </p:cNvPr>
            <p:cNvSpPr/>
            <p:nvPr/>
          </p:nvSpPr>
          <p:spPr>
            <a:xfrm>
              <a:off x="5602235" y="3562195"/>
              <a:ext cx="675323" cy="3745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IN" sz="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Auditing </a:t>
              </a:r>
            </a:p>
          </p:txBody>
        </p:sp>
        <p:sp>
          <p:nvSpPr>
            <p:cNvPr id="107" name="Rounded Rectangle 23">
              <a:extLst>
                <a:ext uri="{FF2B5EF4-FFF2-40B4-BE49-F238E27FC236}">
                  <a16:creationId xmlns:a16="http://schemas.microsoft.com/office/drawing/2014/main" id="{2575771C-73A4-454C-A3DC-E17FEE7BA492}"/>
                </a:ext>
              </a:extLst>
            </p:cNvPr>
            <p:cNvSpPr/>
            <p:nvPr/>
          </p:nvSpPr>
          <p:spPr>
            <a:xfrm>
              <a:off x="3416312" y="2669962"/>
              <a:ext cx="1063233" cy="2000019"/>
            </a:xfrm>
            <a:prstGeom prst="roundRect">
              <a:avLst/>
            </a:prstGeom>
            <a:noFill/>
            <a:ln w="3175">
              <a:solidFill>
                <a:srgbClr val="174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ounded Rectangle 47">
              <a:extLst>
                <a:ext uri="{FF2B5EF4-FFF2-40B4-BE49-F238E27FC236}">
                  <a16:creationId xmlns:a16="http://schemas.microsoft.com/office/drawing/2014/main" id="{AAA71623-2B7F-401B-BA6A-0F923DD54997}"/>
                </a:ext>
              </a:extLst>
            </p:cNvPr>
            <p:cNvSpPr/>
            <p:nvPr/>
          </p:nvSpPr>
          <p:spPr>
            <a:xfrm>
              <a:off x="3525273" y="4270005"/>
              <a:ext cx="918881" cy="264753"/>
            </a:xfrm>
            <a:prstGeom prst="roundRect">
              <a:avLst/>
            </a:prstGeom>
            <a:noFill/>
            <a:ln w="3175">
              <a:solidFill>
                <a:srgbClr val="174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rgbClr val="002060"/>
                  </a:solidFill>
                  <a:latin typeface="Franklin Gothic Demi Cond" panose="020B0706030402020204" pitchFamily="34" charset="0"/>
                  <a:cs typeface="Arial" panose="020B0604020202020204" pitchFamily="34" charset="0"/>
                </a:rPr>
                <a:t>Messaging Queues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A4A7215-EA93-4969-9F8C-4510D934886C}"/>
                </a:ext>
              </a:extLst>
            </p:cNvPr>
            <p:cNvSpPr txBox="1"/>
            <p:nvPr/>
          </p:nvSpPr>
          <p:spPr>
            <a:xfrm>
              <a:off x="3223343" y="2334093"/>
              <a:ext cx="10066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000" b="1" kern="120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defRPr>
              </a:lvl1pPr>
            </a:lstStyle>
            <a:p>
              <a:pPr algn="r"/>
              <a:r>
                <a:rPr lang="en-US" b="0" dirty="0">
                  <a:solidFill>
                    <a:srgbClr val="002060"/>
                  </a:solidFill>
                  <a:latin typeface="Franklin Gothic Demi Cond" panose="020B0706030402020204" pitchFamily="34" charset="0"/>
                </a:rPr>
                <a:t>Integration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D2A09733-FC19-4514-9416-1E9608DDA88F}"/>
                </a:ext>
              </a:extLst>
            </p:cNvPr>
            <p:cNvCxnSpPr>
              <a:cxnSpLocks/>
            </p:cNvCxnSpPr>
            <p:nvPr/>
          </p:nvCxnSpPr>
          <p:spPr>
            <a:xfrm>
              <a:off x="4467256" y="3612253"/>
              <a:ext cx="24409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4EEEF5B-FD5E-45D9-9EE6-BD01C6E6136F}"/>
                </a:ext>
              </a:extLst>
            </p:cNvPr>
            <p:cNvCxnSpPr>
              <a:cxnSpLocks/>
            </p:cNvCxnSpPr>
            <p:nvPr/>
          </p:nvCxnSpPr>
          <p:spPr>
            <a:xfrm>
              <a:off x="3977587" y="4023333"/>
              <a:ext cx="0" cy="24689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ounded Rectangle 16">
              <a:extLst>
                <a:ext uri="{FF2B5EF4-FFF2-40B4-BE49-F238E27FC236}">
                  <a16:creationId xmlns:a16="http://schemas.microsoft.com/office/drawing/2014/main" id="{542582E4-8304-4E4F-ABED-51145861B806}"/>
                </a:ext>
              </a:extLst>
            </p:cNvPr>
            <p:cNvSpPr/>
            <p:nvPr/>
          </p:nvSpPr>
          <p:spPr>
            <a:xfrm>
              <a:off x="734549" y="3471456"/>
              <a:ext cx="610231" cy="37818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IN" sz="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Feedback Management</a:t>
              </a:r>
            </a:p>
          </p:txBody>
        </p:sp>
        <p:sp>
          <p:nvSpPr>
            <p:cNvPr id="121" name="Rounded Rectangle 17">
              <a:extLst>
                <a:ext uri="{FF2B5EF4-FFF2-40B4-BE49-F238E27FC236}">
                  <a16:creationId xmlns:a16="http://schemas.microsoft.com/office/drawing/2014/main" id="{ED784337-C35F-48AC-B4E6-65576B1DE0C5}"/>
                </a:ext>
              </a:extLst>
            </p:cNvPr>
            <p:cNvSpPr/>
            <p:nvPr/>
          </p:nvSpPr>
          <p:spPr>
            <a:xfrm>
              <a:off x="1468605" y="3469087"/>
              <a:ext cx="610231" cy="37818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IN" sz="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Group Advisor</a:t>
              </a:r>
            </a:p>
          </p:txBody>
        </p:sp>
        <p:sp>
          <p:nvSpPr>
            <p:cNvPr id="124" name="Rounded Rectangle 16">
              <a:extLst>
                <a:ext uri="{FF2B5EF4-FFF2-40B4-BE49-F238E27FC236}">
                  <a16:creationId xmlns:a16="http://schemas.microsoft.com/office/drawing/2014/main" id="{5CAAE805-181A-4161-81E6-37A402C83934}"/>
                </a:ext>
              </a:extLst>
            </p:cNvPr>
            <p:cNvSpPr/>
            <p:nvPr/>
          </p:nvSpPr>
          <p:spPr>
            <a:xfrm>
              <a:off x="738150" y="2806819"/>
              <a:ext cx="610231" cy="37818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IN" sz="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User Management</a:t>
              </a:r>
            </a:p>
          </p:txBody>
        </p:sp>
        <p:sp>
          <p:nvSpPr>
            <p:cNvPr id="128" name="Rounded Rectangle 21">
              <a:extLst>
                <a:ext uri="{FF2B5EF4-FFF2-40B4-BE49-F238E27FC236}">
                  <a16:creationId xmlns:a16="http://schemas.microsoft.com/office/drawing/2014/main" id="{C4DC5D60-D211-4B9A-A493-99A0C45DB84A}"/>
                </a:ext>
              </a:extLst>
            </p:cNvPr>
            <p:cNvSpPr/>
            <p:nvPr/>
          </p:nvSpPr>
          <p:spPr>
            <a:xfrm>
              <a:off x="4817526" y="4063015"/>
              <a:ext cx="675323" cy="3745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IN" sz="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Security</a:t>
              </a:r>
            </a:p>
          </p:txBody>
        </p:sp>
        <p:sp>
          <p:nvSpPr>
            <p:cNvPr id="129" name="Rounded Rectangle 21">
              <a:extLst>
                <a:ext uri="{FF2B5EF4-FFF2-40B4-BE49-F238E27FC236}">
                  <a16:creationId xmlns:a16="http://schemas.microsoft.com/office/drawing/2014/main" id="{0F3D92D8-08B1-46B7-95CB-1E471AFE802E}"/>
                </a:ext>
              </a:extLst>
            </p:cNvPr>
            <p:cNvSpPr/>
            <p:nvPr/>
          </p:nvSpPr>
          <p:spPr>
            <a:xfrm>
              <a:off x="5620234" y="4063015"/>
              <a:ext cx="675323" cy="3745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IN" sz="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Management</a:t>
              </a:r>
            </a:p>
          </p:txBody>
        </p:sp>
        <p:pic>
          <p:nvPicPr>
            <p:cNvPr id="58" name="Picture 57" descr="Screen Clipping">
              <a:extLst>
                <a:ext uri="{FF2B5EF4-FFF2-40B4-BE49-F238E27FC236}">
                  <a16:creationId xmlns:a16="http://schemas.microsoft.com/office/drawing/2014/main" id="{FE6FCC54-1425-425F-8624-A28BA2DF5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257" y="1779617"/>
              <a:ext cx="202665" cy="274320"/>
            </a:xfrm>
            <a:prstGeom prst="rect">
              <a:avLst/>
            </a:prstGeom>
          </p:spPr>
        </p:pic>
        <p:pic>
          <p:nvPicPr>
            <p:cNvPr id="59" name="Picture 58" descr="Screen Clipping">
              <a:extLst>
                <a:ext uri="{FF2B5EF4-FFF2-40B4-BE49-F238E27FC236}">
                  <a16:creationId xmlns:a16="http://schemas.microsoft.com/office/drawing/2014/main" id="{DA3F7CC7-42D4-41A5-9E56-679ADD42F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527" y="1779617"/>
              <a:ext cx="438177" cy="274320"/>
            </a:xfrm>
            <a:prstGeom prst="rect">
              <a:avLst/>
            </a:prstGeom>
          </p:spPr>
        </p:pic>
        <p:pic>
          <p:nvPicPr>
            <p:cNvPr id="60" name="Picture 59" descr="Screen Clipping">
              <a:extLst>
                <a:ext uri="{FF2B5EF4-FFF2-40B4-BE49-F238E27FC236}">
                  <a16:creationId xmlns:a16="http://schemas.microsoft.com/office/drawing/2014/main" id="{8B572FE2-F3A9-4822-85A5-884C01CC6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0126" y="1779617"/>
              <a:ext cx="438177" cy="274320"/>
            </a:xfrm>
            <a:prstGeom prst="rect">
              <a:avLst/>
            </a:prstGeom>
          </p:spPr>
        </p:pic>
        <p:sp>
          <p:nvSpPr>
            <p:cNvPr id="82" name="Rounded Rectangle 30">
              <a:extLst>
                <a:ext uri="{FF2B5EF4-FFF2-40B4-BE49-F238E27FC236}">
                  <a16:creationId xmlns:a16="http://schemas.microsoft.com/office/drawing/2014/main" id="{204DF176-4FEE-4281-9143-C739EF707843}"/>
                </a:ext>
              </a:extLst>
            </p:cNvPr>
            <p:cNvSpPr/>
            <p:nvPr/>
          </p:nvSpPr>
          <p:spPr>
            <a:xfrm>
              <a:off x="684686" y="5025357"/>
              <a:ext cx="3528846" cy="896922"/>
            </a:xfrm>
            <a:prstGeom prst="roundRect">
              <a:avLst>
                <a:gd name="adj" fmla="val 14077"/>
              </a:avLst>
            </a:prstGeom>
            <a:solidFill>
              <a:srgbClr val="EFECE5"/>
            </a:solidFill>
            <a:ln w="3175">
              <a:solidFill>
                <a:srgbClr val="174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CE17425-261D-409F-8DA5-3012982F7AB2}"/>
                </a:ext>
              </a:extLst>
            </p:cNvPr>
            <p:cNvSpPr txBox="1"/>
            <p:nvPr/>
          </p:nvSpPr>
          <p:spPr>
            <a:xfrm>
              <a:off x="884916" y="4782458"/>
              <a:ext cx="2058090" cy="19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000" b="1" kern="120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defRPr>
              </a:lvl1pPr>
            </a:lstStyle>
            <a:p>
              <a:r>
                <a:rPr lang="en-US" b="0" dirty="0">
                  <a:solidFill>
                    <a:srgbClr val="002060"/>
                  </a:solidFill>
                  <a:latin typeface="Franklin Gothic Demi Cond" panose="020B0706030402020204" pitchFamily="34" charset="0"/>
                </a:rPr>
                <a:t>AI/ML Predictive Analytics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8B08894-2485-49A6-800D-E3C42539898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953575" y="5374316"/>
              <a:ext cx="1500968" cy="37859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333" dirty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34F96C7-3F76-4631-8C67-ECAC78FEF089}"/>
                </a:ext>
              </a:extLst>
            </p:cNvPr>
            <p:cNvSpPr>
              <a:spLocks/>
            </p:cNvSpPr>
            <p:nvPr/>
          </p:nvSpPr>
          <p:spPr>
            <a:xfrm>
              <a:off x="641087" y="1361545"/>
              <a:ext cx="162728" cy="225027"/>
            </a:xfrm>
            <a:prstGeom prst="ellipse">
              <a:avLst/>
            </a:prstGeom>
            <a:solidFill>
              <a:srgbClr val="019286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67" dirty="0">
                  <a:solidFill>
                    <a:schemeClr val="bg1">
                      <a:lumMod val="95000"/>
                    </a:schemeClr>
                  </a:solidFill>
                  <a:latin typeface="Franklin Gothic Demi Cond" panose="020B0706030402020204" pitchFamily="34" charset="0"/>
                </a:rPr>
                <a:t>1</a:t>
              </a:r>
            </a:p>
          </p:txBody>
        </p:sp>
        <p:sp>
          <p:nvSpPr>
            <p:cNvPr id="112" name="Rounded Rectangle 17">
              <a:extLst>
                <a:ext uri="{FF2B5EF4-FFF2-40B4-BE49-F238E27FC236}">
                  <a16:creationId xmlns:a16="http://schemas.microsoft.com/office/drawing/2014/main" id="{848DC421-32E5-44A3-A315-5C1A737C1D63}"/>
                </a:ext>
              </a:extLst>
            </p:cNvPr>
            <p:cNvSpPr/>
            <p:nvPr/>
          </p:nvSpPr>
          <p:spPr>
            <a:xfrm>
              <a:off x="2218741" y="3469087"/>
              <a:ext cx="610231" cy="37818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IN" sz="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Accounting</a:t>
              </a:r>
            </a:p>
          </p:txBody>
        </p:sp>
        <p:sp>
          <p:nvSpPr>
            <p:cNvPr id="114" name="Rounded Rectangle 21">
              <a:extLst>
                <a:ext uri="{FF2B5EF4-FFF2-40B4-BE49-F238E27FC236}">
                  <a16:creationId xmlns:a16="http://schemas.microsoft.com/office/drawing/2014/main" id="{B4A531AC-C707-4FCE-BED9-CDDAAB203811}"/>
                </a:ext>
              </a:extLst>
            </p:cNvPr>
            <p:cNvSpPr/>
            <p:nvPr/>
          </p:nvSpPr>
          <p:spPr>
            <a:xfrm>
              <a:off x="859615" y="5303013"/>
              <a:ext cx="805303" cy="42192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IN" sz="1067" kern="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Chatbots</a:t>
              </a:r>
            </a:p>
          </p:txBody>
        </p:sp>
        <p:sp>
          <p:nvSpPr>
            <p:cNvPr id="116" name="Rounded Rectangle 21">
              <a:extLst>
                <a:ext uri="{FF2B5EF4-FFF2-40B4-BE49-F238E27FC236}">
                  <a16:creationId xmlns:a16="http://schemas.microsoft.com/office/drawing/2014/main" id="{EDDD277A-579D-4E7D-BB52-B9CDFFB26868}"/>
                </a:ext>
              </a:extLst>
            </p:cNvPr>
            <p:cNvSpPr/>
            <p:nvPr/>
          </p:nvSpPr>
          <p:spPr>
            <a:xfrm>
              <a:off x="1769370" y="5303013"/>
              <a:ext cx="1129123" cy="42192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IN" sz="1067" kern="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Event Recommendations</a:t>
              </a:r>
            </a:p>
          </p:txBody>
        </p:sp>
        <p:sp>
          <p:nvSpPr>
            <p:cNvPr id="117" name="Rounded Rectangle 21">
              <a:extLst>
                <a:ext uri="{FF2B5EF4-FFF2-40B4-BE49-F238E27FC236}">
                  <a16:creationId xmlns:a16="http://schemas.microsoft.com/office/drawing/2014/main" id="{D9A230CF-D374-44A9-9349-542EB3D0D646}"/>
                </a:ext>
              </a:extLst>
            </p:cNvPr>
            <p:cNvSpPr/>
            <p:nvPr/>
          </p:nvSpPr>
          <p:spPr>
            <a:xfrm>
              <a:off x="3002946" y="5322038"/>
              <a:ext cx="1129124" cy="42192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IN" sz="1067" kern="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Fraudulent Prediction </a:t>
              </a:r>
            </a:p>
          </p:txBody>
        </p:sp>
        <p:sp>
          <p:nvSpPr>
            <p:cNvPr id="122" name="Rectangle 2085">
              <a:extLst>
                <a:ext uri="{FF2B5EF4-FFF2-40B4-BE49-F238E27FC236}">
                  <a16:creationId xmlns:a16="http://schemas.microsoft.com/office/drawing/2014/main" id="{265E354B-947D-4BC2-8467-835B3ECAC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776" y="1878723"/>
              <a:ext cx="986507" cy="2468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6858" tIns="0" rIns="6858" bIns="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TPP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D23FCA-98C9-4449-896D-5EBBE962D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130777" y="1779617"/>
              <a:ext cx="179253" cy="274320"/>
            </a:xfrm>
            <a:prstGeom prst="rect">
              <a:avLst/>
            </a:prstGeom>
          </p:spPr>
        </p:pic>
        <p:sp>
          <p:nvSpPr>
            <p:cNvPr id="130" name="Rounded Rectangle 30">
              <a:extLst>
                <a:ext uri="{FF2B5EF4-FFF2-40B4-BE49-F238E27FC236}">
                  <a16:creationId xmlns:a16="http://schemas.microsoft.com/office/drawing/2014/main" id="{A427D666-B48F-4BB6-ABBC-081F3EC993E3}"/>
                </a:ext>
              </a:extLst>
            </p:cNvPr>
            <p:cNvSpPr/>
            <p:nvPr/>
          </p:nvSpPr>
          <p:spPr>
            <a:xfrm>
              <a:off x="4317984" y="5025357"/>
              <a:ext cx="2047961" cy="896922"/>
            </a:xfrm>
            <a:prstGeom prst="roundRect">
              <a:avLst>
                <a:gd name="adj" fmla="val 14077"/>
              </a:avLst>
            </a:prstGeom>
            <a:solidFill>
              <a:srgbClr val="EFECE5"/>
            </a:solidFill>
            <a:ln w="3175">
              <a:solidFill>
                <a:srgbClr val="174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2595D27-6072-4493-9E3F-CF601F7DE973}"/>
                </a:ext>
              </a:extLst>
            </p:cNvPr>
            <p:cNvSpPr txBox="1"/>
            <p:nvPr/>
          </p:nvSpPr>
          <p:spPr>
            <a:xfrm>
              <a:off x="4400697" y="4778999"/>
              <a:ext cx="2058090" cy="19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000" b="1" kern="120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defRPr>
              </a:lvl1pPr>
            </a:lstStyle>
            <a:p>
              <a:r>
                <a:rPr lang="en-US" b="0" dirty="0">
                  <a:solidFill>
                    <a:srgbClr val="002060"/>
                  </a:solidFill>
                  <a:latin typeface="Franklin Gothic Demi Cond" panose="020B0706030402020204" pitchFamily="34" charset="0"/>
                </a:rPr>
                <a:t>External Service</a:t>
              </a:r>
            </a:p>
          </p:txBody>
        </p:sp>
        <p:sp>
          <p:nvSpPr>
            <p:cNvPr id="135" name="Rounded Rectangle 21">
              <a:extLst>
                <a:ext uri="{FF2B5EF4-FFF2-40B4-BE49-F238E27FC236}">
                  <a16:creationId xmlns:a16="http://schemas.microsoft.com/office/drawing/2014/main" id="{99E82CB8-BF4A-48FD-8D01-1F4457D1ECDB}"/>
                </a:ext>
              </a:extLst>
            </p:cNvPr>
            <p:cNvSpPr/>
            <p:nvPr/>
          </p:nvSpPr>
          <p:spPr>
            <a:xfrm>
              <a:off x="4459462" y="5303013"/>
              <a:ext cx="805303" cy="42192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IN" sz="1067" kern="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Payment gateway</a:t>
              </a:r>
            </a:p>
          </p:txBody>
        </p:sp>
        <p:sp>
          <p:nvSpPr>
            <p:cNvPr id="136" name="Rounded Rectangle 21">
              <a:extLst>
                <a:ext uri="{FF2B5EF4-FFF2-40B4-BE49-F238E27FC236}">
                  <a16:creationId xmlns:a16="http://schemas.microsoft.com/office/drawing/2014/main" id="{CAF3261E-D7E3-453E-BE24-5A0DE318C211}"/>
                </a:ext>
              </a:extLst>
            </p:cNvPr>
            <p:cNvSpPr/>
            <p:nvPr/>
          </p:nvSpPr>
          <p:spPr>
            <a:xfrm>
              <a:off x="5362048" y="5303013"/>
              <a:ext cx="805303" cy="42192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IN" sz="1067" kern="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Google Pay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313A4AE-9087-4515-84FD-EE0F358BAD2D}"/>
                </a:ext>
              </a:extLst>
            </p:cNvPr>
            <p:cNvSpPr>
              <a:spLocks/>
            </p:cNvSpPr>
            <p:nvPr/>
          </p:nvSpPr>
          <p:spPr>
            <a:xfrm>
              <a:off x="3408268" y="2335917"/>
              <a:ext cx="162728" cy="225027"/>
            </a:xfrm>
            <a:prstGeom prst="ellipse">
              <a:avLst/>
            </a:prstGeom>
            <a:solidFill>
              <a:srgbClr val="019286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67" dirty="0">
                  <a:solidFill>
                    <a:schemeClr val="bg1">
                      <a:lumMod val="95000"/>
                    </a:schemeClr>
                  </a:solidFill>
                  <a:latin typeface="Franklin Gothic Demi Cond" panose="020B0706030402020204" pitchFamily="34" charset="0"/>
                </a:rPr>
                <a:t>2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4DFAD97-BC1C-4645-9861-DA1C0709CDD6}"/>
                </a:ext>
              </a:extLst>
            </p:cNvPr>
            <p:cNvSpPr>
              <a:spLocks/>
            </p:cNvSpPr>
            <p:nvPr/>
          </p:nvSpPr>
          <p:spPr>
            <a:xfrm>
              <a:off x="699350" y="2417410"/>
              <a:ext cx="162728" cy="225027"/>
            </a:xfrm>
            <a:prstGeom prst="ellipse">
              <a:avLst/>
            </a:prstGeom>
            <a:solidFill>
              <a:srgbClr val="019286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67" dirty="0">
                  <a:solidFill>
                    <a:schemeClr val="bg1">
                      <a:lumMod val="95000"/>
                    </a:schemeClr>
                  </a:solidFill>
                  <a:latin typeface="Franklin Gothic Demi Cond" panose="020B0706030402020204" pitchFamily="34" charset="0"/>
                </a:rPr>
                <a:t>3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655A034-1D4A-4632-9188-459143F3CB42}"/>
                </a:ext>
              </a:extLst>
            </p:cNvPr>
            <p:cNvSpPr>
              <a:spLocks/>
            </p:cNvSpPr>
            <p:nvPr/>
          </p:nvSpPr>
          <p:spPr>
            <a:xfrm>
              <a:off x="4702382" y="2417410"/>
              <a:ext cx="162728" cy="225027"/>
            </a:xfrm>
            <a:prstGeom prst="ellipse">
              <a:avLst/>
            </a:prstGeom>
            <a:solidFill>
              <a:srgbClr val="019286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67" dirty="0">
                  <a:solidFill>
                    <a:schemeClr val="bg1">
                      <a:lumMod val="95000"/>
                    </a:schemeClr>
                  </a:solidFill>
                  <a:latin typeface="Franklin Gothic Demi Cond" panose="020B0706030402020204" pitchFamily="34" charset="0"/>
                </a:rPr>
                <a:t>4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447753B-C276-478E-9FDD-FACCBF77E913}"/>
                </a:ext>
              </a:extLst>
            </p:cNvPr>
            <p:cNvSpPr>
              <a:spLocks/>
            </p:cNvSpPr>
            <p:nvPr/>
          </p:nvSpPr>
          <p:spPr>
            <a:xfrm>
              <a:off x="708194" y="4782835"/>
              <a:ext cx="162728" cy="225027"/>
            </a:xfrm>
            <a:prstGeom prst="ellipse">
              <a:avLst/>
            </a:prstGeom>
            <a:solidFill>
              <a:srgbClr val="019286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67" dirty="0">
                  <a:solidFill>
                    <a:schemeClr val="bg1">
                      <a:lumMod val="95000"/>
                    </a:schemeClr>
                  </a:solidFill>
                  <a:latin typeface="Franklin Gothic Demi Cond" panose="020B0706030402020204" pitchFamily="34" charset="0"/>
                </a:rPr>
                <a:t>5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3E740C8-D05F-4D37-A401-70E7EFED6BE1}"/>
                </a:ext>
              </a:extLst>
            </p:cNvPr>
            <p:cNvSpPr>
              <a:spLocks/>
            </p:cNvSpPr>
            <p:nvPr/>
          </p:nvSpPr>
          <p:spPr>
            <a:xfrm>
              <a:off x="4253724" y="4782835"/>
              <a:ext cx="162728" cy="225027"/>
            </a:xfrm>
            <a:prstGeom prst="ellipse">
              <a:avLst/>
            </a:prstGeom>
            <a:solidFill>
              <a:srgbClr val="019286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67" dirty="0">
                  <a:solidFill>
                    <a:schemeClr val="bg1">
                      <a:lumMod val="95000"/>
                    </a:schemeClr>
                  </a:solidFill>
                  <a:latin typeface="Franklin Gothic Demi Cond" panose="020B0706030402020204" pitchFamily="34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3620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4A8E-117B-4562-B59C-3D9FA580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96" y="-763"/>
            <a:ext cx="8723050" cy="603981"/>
          </a:xfrm>
        </p:spPr>
        <p:txBody>
          <a:bodyPr/>
          <a:lstStyle/>
          <a:p>
            <a:pPr algn="l"/>
            <a:r>
              <a:rPr lang="en-US" dirty="0"/>
              <a:t>Technical View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E06F46-BF1E-4659-928F-58E4E8CE3FE3}"/>
              </a:ext>
            </a:extLst>
          </p:cNvPr>
          <p:cNvGrpSpPr/>
          <p:nvPr/>
        </p:nvGrpSpPr>
        <p:grpSpPr>
          <a:xfrm>
            <a:off x="-125737" y="1759039"/>
            <a:ext cx="1525146" cy="3511586"/>
            <a:chOff x="-141435" y="1759039"/>
            <a:chExt cx="3283499" cy="3511586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7095" y="1759039"/>
              <a:ext cx="779422" cy="461432"/>
            </a:xfrm>
            <a:prstGeom prst="rect">
              <a:avLst/>
            </a:prstGeom>
          </p:spPr>
        </p:pic>
        <p:cxnSp>
          <p:nvCxnSpPr>
            <p:cNvPr id="64" name="Straight Connector 63"/>
            <p:cNvCxnSpPr>
              <a:cxnSpLocks/>
            </p:cNvCxnSpPr>
            <p:nvPr/>
          </p:nvCxnSpPr>
          <p:spPr>
            <a:xfrm>
              <a:off x="257928" y="3702406"/>
              <a:ext cx="2500095" cy="155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-112121" y="2513362"/>
              <a:ext cx="23478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GB" dirty="0"/>
                <a:t>Normal User</a:t>
              </a:r>
            </a:p>
          </p:txBody>
        </p:sp>
        <p:pic>
          <p:nvPicPr>
            <p:cNvPr id="66" name="Picture 65" descr="Screen Clippi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2654" y="4221114"/>
              <a:ext cx="1499410" cy="430887"/>
            </a:xfrm>
            <a:prstGeom prst="rect">
              <a:avLst/>
            </a:prstGeom>
          </p:spPr>
        </p:pic>
        <p:pic>
          <p:nvPicPr>
            <p:cNvPr id="40" name="Picture 4" descr="Image result for user icon">
              <a:extLst>
                <a:ext uri="{FF2B5EF4-FFF2-40B4-BE49-F238E27FC236}">
                  <a16:creationId xmlns:a16="http://schemas.microsoft.com/office/drawing/2014/main" id="{CF54AF4E-D4CA-4D97-AB58-CE9B46296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285" y="1792044"/>
              <a:ext cx="643758" cy="643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8C3212E-CEAF-4D39-9092-2E73D3C6F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49" y="4065441"/>
              <a:ext cx="654872" cy="654871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28BBEB-8A89-4CAA-B089-87BA3EB31279}"/>
                </a:ext>
              </a:extLst>
            </p:cNvPr>
            <p:cNvSpPr txBox="1"/>
            <p:nvPr/>
          </p:nvSpPr>
          <p:spPr>
            <a:xfrm>
              <a:off x="-141435" y="4839738"/>
              <a:ext cx="24953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itchFamily="34" charset="0"/>
                  <a:cs typeface="Arial" pitchFamily="34" charset="0"/>
                </a:rPr>
                <a:t>Front Office Call Center</a:t>
              </a:r>
            </a:p>
          </p:txBody>
        </p:sp>
        <p:pic>
          <p:nvPicPr>
            <p:cNvPr id="267" name="Picture 266" descr="Screen Clipping">
              <a:extLst>
                <a:ext uri="{FF2B5EF4-FFF2-40B4-BE49-F238E27FC236}">
                  <a16:creationId xmlns:a16="http://schemas.microsoft.com/office/drawing/2014/main" id="{D7CF98C1-6DD5-4738-AD04-4AE86A033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2654" y="2710604"/>
              <a:ext cx="1499410" cy="430887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4CE18B4-EE3E-4B44-826E-E61CC1DD6FE9}"/>
              </a:ext>
            </a:extLst>
          </p:cNvPr>
          <p:cNvSpPr txBox="1"/>
          <p:nvPr/>
        </p:nvSpPr>
        <p:spPr>
          <a:xfrm>
            <a:off x="110604" y="520243"/>
            <a:ext cx="105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Channels 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E1F3DEB-8AD1-449B-B871-DF667AFE5C1A}"/>
              </a:ext>
            </a:extLst>
          </p:cNvPr>
          <p:cNvCxnSpPr>
            <a:cxnSpLocks/>
          </p:cNvCxnSpPr>
          <p:nvPr/>
        </p:nvCxnSpPr>
        <p:spPr>
          <a:xfrm flipH="1">
            <a:off x="4107537" y="589494"/>
            <a:ext cx="5481" cy="570674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6C4E6E4-11D0-4EC0-9407-A36D6ED7EC20}"/>
              </a:ext>
            </a:extLst>
          </p:cNvPr>
          <p:cNvGrpSpPr/>
          <p:nvPr/>
        </p:nvGrpSpPr>
        <p:grpSpPr>
          <a:xfrm>
            <a:off x="4890781" y="1330974"/>
            <a:ext cx="2704917" cy="4536495"/>
            <a:chOff x="5405075" y="1215362"/>
            <a:chExt cx="5103491" cy="4839755"/>
          </a:xfrm>
        </p:grpSpPr>
        <p:sp>
          <p:nvSpPr>
            <p:cNvPr id="248" name="Flowchart: Process 247">
              <a:extLst>
                <a:ext uri="{FF2B5EF4-FFF2-40B4-BE49-F238E27FC236}">
                  <a16:creationId xmlns:a16="http://schemas.microsoft.com/office/drawing/2014/main" id="{C59EAA92-5F59-4EE4-A73A-D18BEEC23855}"/>
                </a:ext>
              </a:extLst>
            </p:cNvPr>
            <p:cNvSpPr/>
            <p:nvPr/>
          </p:nvSpPr>
          <p:spPr>
            <a:xfrm rot="16200000">
              <a:off x="5536943" y="1083494"/>
              <a:ext cx="4839755" cy="5103491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defTabSz="911888"/>
              <a:endParaRPr lang="en-US" sz="1064" kern="0" dirty="0">
                <a:solidFill>
                  <a:srgbClr val="4F81B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9" name="Rounded Rectangle 191">
              <a:extLst>
                <a:ext uri="{FF2B5EF4-FFF2-40B4-BE49-F238E27FC236}">
                  <a16:creationId xmlns:a16="http://schemas.microsoft.com/office/drawing/2014/main" id="{024D3C43-38C9-47A7-8580-C79F14BB6B6D}"/>
                </a:ext>
              </a:extLst>
            </p:cNvPr>
            <p:cNvSpPr/>
            <p:nvPr/>
          </p:nvSpPr>
          <p:spPr>
            <a:xfrm>
              <a:off x="6441746" y="5395734"/>
              <a:ext cx="2235837" cy="236106"/>
            </a:xfrm>
            <a:prstGeom prst="roundRect">
              <a:avLst/>
            </a:prstGeom>
            <a:solidFill>
              <a:srgbClr val="FFF8E5"/>
            </a:solidFill>
            <a:ln w="3175" cap="rnd">
              <a:solidFill>
                <a:srgbClr val="E5B9B5"/>
              </a:solidFill>
              <a:round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cs typeface="Segoe UI" panose="020B0502040204020203" pitchFamily="34" charset="0"/>
                </a:rPr>
                <a:t>Authentication</a:t>
              </a:r>
            </a:p>
          </p:txBody>
        </p:sp>
        <p:sp>
          <p:nvSpPr>
            <p:cNvPr id="250" name="Rounded Rectangle 192">
              <a:extLst>
                <a:ext uri="{FF2B5EF4-FFF2-40B4-BE49-F238E27FC236}">
                  <a16:creationId xmlns:a16="http://schemas.microsoft.com/office/drawing/2014/main" id="{971887DA-BEAD-4AC5-B0FA-06FFA23E71FC}"/>
                </a:ext>
              </a:extLst>
            </p:cNvPr>
            <p:cNvSpPr/>
            <p:nvPr/>
          </p:nvSpPr>
          <p:spPr>
            <a:xfrm>
              <a:off x="6441746" y="5691916"/>
              <a:ext cx="2244777" cy="313519"/>
            </a:xfrm>
            <a:prstGeom prst="roundRect">
              <a:avLst/>
            </a:prstGeom>
            <a:solidFill>
              <a:srgbClr val="FFF8E5"/>
            </a:solidFill>
            <a:ln w="3175" cap="rnd">
              <a:solidFill>
                <a:srgbClr val="E5B9B5"/>
              </a:solidFill>
              <a:round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cs typeface="Segoe UI" panose="020B0502040204020203" pitchFamily="34" charset="0"/>
                </a:rPr>
                <a:t>Authorization</a:t>
              </a:r>
            </a:p>
          </p:txBody>
        </p:sp>
        <p:sp>
          <p:nvSpPr>
            <p:cNvPr id="251" name="Rounded Rectangle 193">
              <a:extLst>
                <a:ext uri="{FF2B5EF4-FFF2-40B4-BE49-F238E27FC236}">
                  <a16:creationId xmlns:a16="http://schemas.microsoft.com/office/drawing/2014/main" id="{9F83A783-5A69-4A5D-89FB-287AC45B9C3F}"/>
                </a:ext>
              </a:extLst>
            </p:cNvPr>
            <p:cNvSpPr/>
            <p:nvPr/>
          </p:nvSpPr>
          <p:spPr>
            <a:xfrm>
              <a:off x="8877474" y="5395735"/>
              <a:ext cx="1408411" cy="602775"/>
            </a:xfrm>
            <a:prstGeom prst="roundRect">
              <a:avLst/>
            </a:prstGeom>
            <a:solidFill>
              <a:srgbClr val="FFF8E5"/>
            </a:solidFill>
            <a:ln w="3175" cap="rnd">
              <a:solidFill>
                <a:srgbClr val="E5B9B5"/>
              </a:solidFill>
              <a:round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cs typeface="Segoe UI" panose="020B0502040204020203" pitchFamily="34" charset="0"/>
                </a:rPr>
                <a:t>SSO</a:t>
              </a:r>
            </a:p>
          </p:txBody>
        </p:sp>
        <p:sp>
          <p:nvSpPr>
            <p:cNvPr id="252" name="Rounded Rectangle 177">
              <a:extLst>
                <a:ext uri="{FF2B5EF4-FFF2-40B4-BE49-F238E27FC236}">
                  <a16:creationId xmlns:a16="http://schemas.microsoft.com/office/drawing/2014/main" id="{09F11E54-2C19-4A8D-975B-D60C82752A3A}"/>
                </a:ext>
              </a:extLst>
            </p:cNvPr>
            <p:cNvSpPr/>
            <p:nvPr/>
          </p:nvSpPr>
          <p:spPr>
            <a:xfrm>
              <a:off x="9051930" y="1513587"/>
              <a:ext cx="1379960" cy="540792"/>
            </a:xfrm>
            <a:prstGeom prst="roundRect">
              <a:avLst/>
            </a:prstGeom>
            <a:solidFill>
              <a:srgbClr val="FFF8E5"/>
            </a:solidFill>
            <a:ln w="3175" cap="rnd">
              <a:solidFill>
                <a:srgbClr val="E5B9B5"/>
              </a:solidFill>
              <a:round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cs typeface="Segoe UI" panose="020B0502040204020203" pitchFamily="34" charset="0"/>
                </a:rPr>
                <a:t>Logging</a:t>
              </a:r>
            </a:p>
          </p:txBody>
        </p:sp>
        <p:sp>
          <p:nvSpPr>
            <p:cNvPr id="253" name="Rounded Rectangle 178">
              <a:extLst>
                <a:ext uri="{FF2B5EF4-FFF2-40B4-BE49-F238E27FC236}">
                  <a16:creationId xmlns:a16="http://schemas.microsoft.com/office/drawing/2014/main" id="{17CD20D9-AFA4-4A25-BB9D-A49E7B9AF2A5}"/>
                </a:ext>
              </a:extLst>
            </p:cNvPr>
            <p:cNvSpPr/>
            <p:nvPr/>
          </p:nvSpPr>
          <p:spPr>
            <a:xfrm>
              <a:off x="5504942" y="1811105"/>
              <a:ext cx="1874261" cy="203158"/>
            </a:xfrm>
            <a:prstGeom prst="roundRect">
              <a:avLst/>
            </a:prstGeom>
            <a:solidFill>
              <a:srgbClr val="FFF8E5"/>
            </a:solidFill>
            <a:ln w="3175" cap="rnd">
              <a:solidFill>
                <a:srgbClr val="E5B9B5"/>
              </a:solidFill>
              <a:round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cs typeface="Segoe UI" panose="020B0502040204020203" pitchFamily="34" charset="0"/>
                </a:rPr>
                <a:t>Configuration</a:t>
              </a:r>
            </a:p>
          </p:txBody>
        </p:sp>
        <p:sp>
          <p:nvSpPr>
            <p:cNvPr id="254" name="Rounded Rectangle 183">
              <a:extLst>
                <a:ext uri="{FF2B5EF4-FFF2-40B4-BE49-F238E27FC236}">
                  <a16:creationId xmlns:a16="http://schemas.microsoft.com/office/drawing/2014/main" id="{0D394726-2E6B-46F8-A5CE-081602A4A5C2}"/>
                </a:ext>
              </a:extLst>
            </p:cNvPr>
            <p:cNvSpPr/>
            <p:nvPr/>
          </p:nvSpPr>
          <p:spPr>
            <a:xfrm>
              <a:off x="7375047" y="1584696"/>
              <a:ext cx="1645114" cy="174756"/>
            </a:xfrm>
            <a:prstGeom prst="roundRect">
              <a:avLst/>
            </a:prstGeom>
            <a:solidFill>
              <a:srgbClr val="FFF8E5"/>
            </a:solidFill>
            <a:ln w="3175" cap="rnd">
              <a:solidFill>
                <a:srgbClr val="E5B9B5"/>
              </a:solidFill>
              <a:round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cs typeface="Segoe UI" panose="020B0502040204020203" pitchFamily="34" charset="0"/>
                </a:rPr>
                <a:t>Exception</a:t>
              </a:r>
            </a:p>
          </p:txBody>
        </p:sp>
        <p:sp>
          <p:nvSpPr>
            <p:cNvPr id="255" name="Rounded Rectangle 184">
              <a:extLst>
                <a:ext uri="{FF2B5EF4-FFF2-40B4-BE49-F238E27FC236}">
                  <a16:creationId xmlns:a16="http://schemas.microsoft.com/office/drawing/2014/main" id="{B3D2731F-70C6-4765-93C8-0DCFAC729B6D}"/>
                </a:ext>
              </a:extLst>
            </p:cNvPr>
            <p:cNvSpPr/>
            <p:nvPr/>
          </p:nvSpPr>
          <p:spPr>
            <a:xfrm>
              <a:off x="7479071" y="1824219"/>
              <a:ext cx="1540426" cy="174753"/>
            </a:xfrm>
            <a:prstGeom prst="roundRect">
              <a:avLst/>
            </a:prstGeom>
            <a:solidFill>
              <a:srgbClr val="FFF8E5"/>
            </a:solidFill>
            <a:ln w="3175" cap="rnd">
              <a:solidFill>
                <a:srgbClr val="E5B9B5"/>
              </a:solidFill>
              <a:round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cs typeface="Segoe UI" panose="020B0502040204020203" pitchFamily="34" charset="0"/>
                </a:rPr>
                <a:t>Caching</a:t>
              </a:r>
            </a:p>
          </p:txBody>
        </p:sp>
        <p:sp>
          <p:nvSpPr>
            <p:cNvPr id="256" name="Rounded Rectangle 176">
              <a:extLst>
                <a:ext uri="{FF2B5EF4-FFF2-40B4-BE49-F238E27FC236}">
                  <a16:creationId xmlns:a16="http://schemas.microsoft.com/office/drawing/2014/main" id="{FA9E9BAE-F5BA-4CC2-AC33-95C7E2D2E491}"/>
                </a:ext>
              </a:extLst>
            </p:cNvPr>
            <p:cNvSpPr/>
            <p:nvPr/>
          </p:nvSpPr>
          <p:spPr>
            <a:xfrm>
              <a:off x="5514431" y="1597003"/>
              <a:ext cx="1780911" cy="162449"/>
            </a:xfrm>
            <a:prstGeom prst="roundRect">
              <a:avLst/>
            </a:prstGeom>
            <a:solidFill>
              <a:srgbClr val="FFF8E5"/>
            </a:solidFill>
            <a:ln w="3175" cap="rnd">
              <a:solidFill>
                <a:srgbClr val="E5B9B5"/>
              </a:solidFill>
              <a:round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cs typeface="Segoe UI" panose="020B0502040204020203" pitchFamily="34" charset="0"/>
                </a:rPr>
                <a:t>Auditing</a:t>
              </a:r>
              <a:endParaRPr lang="en-US" sz="1000" dirty="0">
                <a:solidFill>
                  <a:srgbClr val="00206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8000EBA-7E69-4D2F-93C9-F490DA5B0584}"/>
                </a:ext>
              </a:extLst>
            </p:cNvPr>
            <p:cNvCxnSpPr/>
            <p:nvPr/>
          </p:nvCxnSpPr>
          <p:spPr>
            <a:xfrm>
              <a:off x="5405075" y="2109786"/>
              <a:ext cx="5103491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B11ECC4E-56BF-4BD0-9414-79826600F299}"/>
                </a:ext>
              </a:extLst>
            </p:cNvPr>
            <p:cNvSpPr txBox="1"/>
            <p:nvPr/>
          </p:nvSpPr>
          <p:spPr>
            <a:xfrm>
              <a:off x="5447197" y="1257469"/>
              <a:ext cx="2793182" cy="32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Shared Services </a:t>
              </a:r>
            </a:p>
          </p:txBody>
        </p: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A128702A-58DC-4044-8B30-AB42C9C967AB}"/>
                </a:ext>
              </a:extLst>
            </p:cNvPr>
            <p:cNvCxnSpPr/>
            <p:nvPr/>
          </p:nvCxnSpPr>
          <p:spPr>
            <a:xfrm>
              <a:off x="5405075" y="5222103"/>
              <a:ext cx="5103491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F7D3C448-FA1F-4B0E-BACC-9B89E57EDEBA}"/>
                </a:ext>
              </a:extLst>
            </p:cNvPr>
            <p:cNvSpPr txBox="1"/>
            <p:nvPr/>
          </p:nvSpPr>
          <p:spPr>
            <a:xfrm>
              <a:off x="5431984" y="5419609"/>
              <a:ext cx="1472218" cy="27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002060"/>
                  </a:solidFill>
                </a:rPr>
                <a:t>Security</a:t>
              </a:r>
            </a:p>
          </p:txBody>
        </p:sp>
        <p:sp>
          <p:nvSpPr>
            <p:cNvPr id="261" name="Rounded Rectangle 59">
              <a:extLst>
                <a:ext uri="{FF2B5EF4-FFF2-40B4-BE49-F238E27FC236}">
                  <a16:creationId xmlns:a16="http://schemas.microsoft.com/office/drawing/2014/main" id="{405746B4-079F-489B-9F21-82F304BCED06}"/>
                </a:ext>
              </a:extLst>
            </p:cNvPr>
            <p:cNvSpPr/>
            <p:nvPr/>
          </p:nvSpPr>
          <p:spPr>
            <a:xfrm rot="5400000">
              <a:off x="7709581" y="973320"/>
              <a:ext cx="403874" cy="332724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Business Layer</a:t>
              </a:r>
            </a:p>
          </p:txBody>
        </p:sp>
        <p:sp>
          <p:nvSpPr>
            <p:cNvPr id="262" name="Rounded Rectangle 60">
              <a:extLst>
                <a:ext uri="{FF2B5EF4-FFF2-40B4-BE49-F238E27FC236}">
                  <a16:creationId xmlns:a16="http://schemas.microsoft.com/office/drawing/2014/main" id="{98D1C155-194B-473A-8B4D-01B77BDE5597}"/>
                </a:ext>
              </a:extLst>
            </p:cNvPr>
            <p:cNvSpPr/>
            <p:nvPr/>
          </p:nvSpPr>
          <p:spPr>
            <a:xfrm rot="5400000">
              <a:off x="7709581" y="2174606"/>
              <a:ext cx="403874" cy="332724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Repository</a:t>
              </a:r>
            </a:p>
          </p:txBody>
        </p:sp>
        <p:sp>
          <p:nvSpPr>
            <p:cNvPr id="263" name="Rounded Rectangle 59">
              <a:extLst>
                <a:ext uri="{FF2B5EF4-FFF2-40B4-BE49-F238E27FC236}">
                  <a16:creationId xmlns:a16="http://schemas.microsoft.com/office/drawing/2014/main" id="{B33DE83D-A5FC-4D17-B428-408107BD7E1A}"/>
                </a:ext>
              </a:extLst>
            </p:cNvPr>
            <p:cNvSpPr/>
            <p:nvPr/>
          </p:nvSpPr>
          <p:spPr>
            <a:xfrm rot="10800000" flipV="1">
              <a:off x="5600358" y="2243963"/>
              <a:ext cx="498731" cy="269441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API Layer</a:t>
              </a:r>
            </a:p>
          </p:txBody>
        </p:sp>
        <p:sp>
          <p:nvSpPr>
            <p:cNvPr id="264" name="Rounded Rectangle 60">
              <a:extLst>
                <a:ext uri="{FF2B5EF4-FFF2-40B4-BE49-F238E27FC236}">
                  <a16:creationId xmlns:a16="http://schemas.microsoft.com/office/drawing/2014/main" id="{D588E13C-6C38-44C0-A946-0DDF5DA71614}"/>
                </a:ext>
              </a:extLst>
            </p:cNvPr>
            <p:cNvSpPr/>
            <p:nvPr/>
          </p:nvSpPr>
          <p:spPr>
            <a:xfrm>
              <a:off x="9812720" y="2187909"/>
              <a:ext cx="498731" cy="283668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System Integration</a:t>
              </a:r>
            </a:p>
          </p:txBody>
        </p:sp>
        <p:sp>
          <p:nvSpPr>
            <p:cNvPr id="265" name="Rounded Rectangle 59">
              <a:extLst>
                <a:ext uri="{FF2B5EF4-FFF2-40B4-BE49-F238E27FC236}">
                  <a16:creationId xmlns:a16="http://schemas.microsoft.com/office/drawing/2014/main" id="{6DEC2F69-A9B6-44B2-954D-1627F33AADCA}"/>
                </a:ext>
              </a:extLst>
            </p:cNvPr>
            <p:cNvSpPr/>
            <p:nvPr/>
          </p:nvSpPr>
          <p:spPr>
            <a:xfrm rot="5400000">
              <a:off x="7709581" y="1574700"/>
              <a:ext cx="403874" cy="332724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View Model</a:t>
              </a:r>
            </a:p>
          </p:txBody>
        </p:sp>
        <p:sp>
          <p:nvSpPr>
            <p:cNvPr id="266" name="Rounded Rectangle 60">
              <a:extLst>
                <a:ext uri="{FF2B5EF4-FFF2-40B4-BE49-F238E27FC236}">
                  <a16:creationId xmlns:a16="http://schemas.microsoft.com/office/drawing/2014/main" id="{F158D490-63A7-4187-A41E-150E9BED5C7E}"/>
                </a:ext>
              </a:extLst>
            </p:cNvPr>
            <p:cNvSpPr/>
            <p:nvPr/>
          </p:nvSpPr>
          <p:spPr>
            <a:xfrm rot="5400000">
              <a:off x="7709581" y="2842883"/>
              <a:ext cx="403874" cy="332724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ORM</a:t>
              </a:r>
            </a:p>
          </p:txBody>
        </p:sp>
      </p:grpSp>
      <p:sp>
        <p:nvSpPr>
          <p:cNvPr id="167" name="Arrow: Left-Right 166">
            <a:extLst>
              <a:ext uri="{FF2B5EF4-FFF2-40B4-BE49-F238E27FC236}">
                <a16:creationId xmlns:a16="http://schemas.microsoft.com/office/drawing/2014/main" id="{91AA588E-6681-4B0A-B23E-E58EFE12B00E}"/>
              </a:ext>
            </a:extLst>
          </p:cNvPr>
          <p:cNvSpPr/>
          <p:nvPr/>
        </p:nvSpPr>
        <p:spPr>
          <a:xfrm>
            <a:off x="3834100" y="3396656"/>
            <a:ext cx="423982" cy="2838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B9EEB8B-6861-4E73-8E4A-7CD1983299B5}"/>
              </a:ext>
            </a:extLst>
          </p:cNvPr>
          <p:cNvGrpSpPr/>
          <p:nvPr/>
        </p:nvGrpSpPr>
        <p:grpSpPr>
          <a:xfrm>
            <a:off x="1570396" y="1037014"/>
            <a:ext cx="2275416" cy="4851199"/>
            <a:chOff x="147043" y="901752"/>
            <a:chExt cx="4228009" cy="5175496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625FB507-B81A-429F-AB7B-152DE3FB0243}"/>
                </a:ext>
              </a:extLst>
            </p:cNvPr>
            <p:cNvSpPr/>
            <p:nvPr/>
          </p:nvSpPr>
          <p:spPr>
            <a:xfrm>
              <a:off x="410911" y="3075974"/>
              <a:ext cx="3772599" cy="146512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9FB03B2E-A05F-4670-B9D1-CE04BD41517E}"/>
                </a:ext>
              </a:extLst>
            </p:cNvPr>
            <p:cNvSpPr/>
            <p:nvPr/>
          </p:nvSpPr>
          <p:spPr>
            <a:xfrm>
              <a:off x="147043" y="1194450"/>
              <a:ext cx="4228009" cy="42012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defTabSz="911888"/>
              <a:endParaRPr lang="en-US" sz="1064" kern="0">
                <a:solidFill>
                  <a:srgbClr val="4F81B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DB44F799-38B8-4AE3-8E8D-93E698AD362D}"/>
                </a:ext>
              </a:extLst>
            </p:cNvPr>
            <p:cNvSpPr/>
            <p:nvPr/>
          </p:nvSpPr>
          <p:spPr>
            <a:xfrm>
              <a:off x="403131" y="4614458"/>
              <a:ext cx="3780380" cy="6220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ysClr val="window" lastClr="FFFFFF"/>
              </a:solidFill>
              <a:prstDash val="sysDash"/>
              <a:miter lim="800000"/>
            </a:ln>
            <a:effectLst/>
          </p:spPr>
          <p:txBody>
            <a:bodyPr lIns="60789" tIns="0" rIns="0" bIns="0" rtlCol="0" anchor="ctr"/>
            <a:lstStyle/>
            <a:p>
              <a:pPr algn="ctr" defTabSz="607924">
                <a:lnSpc>
                  <a:spcPct val="90000"/>
                </a:lnSpc>
              </a:pPr>
              <a:r>
                <a:rPr lang="en-US" sz="1600" kern="0" dirty="0">
                  <a:solidFill>
                    <a:schemeClr val="accent1">
                      <a:lumMod val="75000"/>
                    </a:schemeClr>
                  </a:solidFill>
                  <a:cs typeface="Arial" panose="020B0604020202020204" pitchFamily="34" charset="0"/>
                </a:rPr>
                <a:t>JavaScript compiler</a:t>
              </a:r>
            </a:p>
          </p:txBody>
        </p:sp>
        <p:sp>
          <p:nvSpPr>
            <p:cNvPr id="228" name="Rounded Rectangle 11">
              <a:extLst>
                <a:ext uri="{FF2B5EF4-FFF2-40B4-BE49-F238E27FC236}">
                  <a16:creationId xmlns:a16="http://schemas.microsoft.com/office/drawing/2014/main" id="{7155E39C-2FBA-4802-9173-A425D105BCD6}"/>
                </a:ext>
              </a:extLst>
            </p:cNvPr>
            <p:cNvSpPr/>
            <p:nvPr/>
          </p:nvSpPr>
          <p:spPr>
            <a:xfrm>
              <a:off x="418692" y="1343193"/>
              <a:ext cx="3772599" cy="1643787"/>
            </a:xfrm>
            <a:prstGeom prst="rect">
              <a:avLst/>
            </a:prstGeom>
            <a:solidFill>
              <a:srgbClr val="D4F5F7"/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en-US" sz="1067" kern="0"/>
            </a:p>
          </p:txBody>
        </p:sp>
        <p:sp>
          <p:nvSpPr>
            <p:cNvPr id="229" name="Rounded Rectangle 12">
              <a:extLst>
                <a:ext uri="{FF2B5EF4-FFF2-40B4-BE49-F238E27FC236}">
                  <a16:creationId xmlns:a16="http://schemas.microsoft.com/office/drawing/2014/main" id="{9AD72017-07E1-4D55-8CFE-45C9F96D216A}"/>
                </a:ext>
              </a:extLst>
            </p:cNvPr>
            <p:cNvSpPr/>
            <p:nvPr/>
          </p:nvSpPr>
          <p:spPr>
            <a:xfrm>
              <a:off x="2461380" y="1453190"/>
              <a:ext cx="1493724" cy="4859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ysClr val="window" lastClr="FFFFFF"/>
              </a:solidFill>
              <a:prstDash val="sysDash"/>
              <a:miter lim="800000"/>
            </a:ln>
            <a:effectLst/>
          </p:spPr>
          <p:txBody>
            <a:bodyPr lIns="60789" tIns="0" rIns="0" bIns="0" rtlCol="0" anchor="ctr"/>
            <a:lstStyle/>
            <a:p>
              <a:pPr algn="ctr" defTabSz="607924">
                <a:lnSpc>
                  <a:spcPct val="90000"/>
                </a:lnSpc>
              </a:pPr>
              <a:r>
                <a:rPr lang="en-US" sz="1200" kern="0" dirty="0">
                  <a:solidFill>
                    <a:schemeClr val="accent1">
                      <a:lumMod val="75000"/>
                    </a:schemeClr>
                  </a:solidFill>
                  <a:cs typeface="Arial" panose="020B0604020202020204" pitchFamily="34" charset="0"/>
                </a:rPr>
                <a:t>Controller / Presenter</a:t>
              </a:r>
            </a:p>
          </p:txBody>
        </p:sp>
        <p:sp>
          <p:nvSpPr>
            <p:cNvPr id="230" name="Rounded Rectangle 13">
              <a:extLst>
                <a:ext uri="{FF2B5EF4-FFF2-40B4-BE49-F238E27FC236}">
                  <a16:creationId xmlns:a16="http://schemas.microsoft.com/office/drawing/2014/main" id="{6136BF17-5B53-4FE3-B7C3-F9F3D1018669}"/>
                </a:ext>
              </a:extLst>
            </p:cNvPr>
            <p:cNvSpPr/>
            <p:nvPr/>
          </p:nvSpPr>
          <p:spPr>
            <a:xfrm>
              <a:off x="656754" y="1453190"/>
              <a:ext cx="1493724" cy="4859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ysClr val="window" lastClr="FFFFFF"/>
              </a:solidFill>
              <a:prstDash val="sysDash"/>
              <a:miter lim="800000"/>
            </a:ln>
            <a:effectLst/>
          </p:spPr>
          <p:txBody>
            <a:bodyPr lIns="60789" tIns="0" rIns="0" bIns="0" rtlCol="0" anchor="ctr"/>
            <a:lstStyle/>
            <a:p>
              <a:pPr algn="ctr" defTabSz="607924">
                <a:lnSpc>
                  <a:spcPct val="90000"/>
                </a:lnSpc>
              </a:pPr>
              <a:r>
                <a:rPr lang="en-US" sz="1050" kern="0" dirty="0">
                  <a:solidFill>
                    <a:schemeClr val="accent1">
                      <a:lumMod val="75000"/>
                    </a:schemeClr>
                  </a:solidFill>
                  <a:cs typeface="Arial" panose="020B0604020202020204" pitchFamily="34" charset="0"/>
                </a:rPr>
                <a:t>View / Presentation</a:t>
              </a:r>
            </a:p>
          </p:txBody>
        </p:sp>
        <p:sp>
          <p:nvSpPr>
            <p:cNvPr id="231" name="Rounded Rectangle 14">
              <a:extLst>
                <a:ext uri="{FF2B5EF4-FFF2-40B4-BE49-F238E27FC236}">
                  <a16:creationId xmlns:a16="http://schemas.microsoft.com/office/drawing/2014/main" id="{A504304F-FED9-4218-989C-7D9E649152D2}"/>
                </a:ext>
              </a:extLst>
            </p:cNvPr>
            <p:cNvSpPr/>
            <p:nvPr/>
          </p:nvSpPr>
          <p:spPr>
            <a:xfrm>
              <a:off x="656754" y="2407759"/>
              <a:ext cx="1493724" cy="4859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ysClr val="window" lastClr="FFFFFF"/>
              </a:solidFill>
              <a:prstDash val="sysDash"/>
              <a:miter lim="800000"/>
            </a:ln>
            <a:effectLst/>
          </p:spPr>
          <p:txBody>
            <a:bodyPr lIns="60789" tIns="0" rIns="0" bIns="0" rtlCol="0" anchor="ctr"/>
            <a:lstStyle/>
            <a:p>
              <a:pPr algn="ctr" defTabSz="607924">
                <a:lnSpc>
                  <a:spcPct val="90000"/>
                </a:lnSpc>
              </a:pPr>
              <a:r>
                <a:rPr lang="en-US" sz="1400" kern="0" dirty="0">
                  <a:solidFill>
                    <a:schemeClr val="accent1">
                      <a:lumMod val="75000"/>
                    </a:schemeClr>
                  </a:solidFill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C7843271-418C-473C-82EB-1AD316A52AA3}"/>
                </a:ext>
              </a:extLst>
            </p:cNvPr>
            <p:cNvSpPr/>
            <p:nvPr/>
          </p:nvSpPr>
          <p:spPr>
            <a:xfrm>
              <a:off x="249045" y="5544475"/>
              <a:ext cx="4126007" cy="5327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rgbClr val="C00000"/>
              </a:solidFill>
              <a:prstDash val="dash"/>
              <a:miter lim="800000"/>
            </a:ln>
            <a:effectLst/>
          </p:spPr>
          <p:txBody>
            <a:bodyPr lIns="60789" tIns="0" rIns="0" bIns="0" rtlCol="0" anchor="ctr"/>
            <a:lstStyle/>
            <a:p>
              <a:pPr algn="ctr" defTabSz="607924">
                <a:lnSpc>
                  <a:spcPct val="90000"/>
                </a:lnSpc>
              </a:pPr>
              <a:r>
                <a:rPr lang="en-US" sz="1600" b="1" kern="0" dirty="0">
                  <a:solidFill>
                    <a:schemeClr val="accent1">
                      <a:lumMod val="75000"/>
                    </a:schemeClr>
                  </a:solidFill>
                  <a:cs typeface="Arial" panose="020B0604020202020204" pitchFamily="34" charset="0"/>
                </a:rPr>
                <a:t>OS [Windows/ Linux]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9A3CCE4-442D-4765-BB00-9D15CF9AC722}"/>
                </a:ext>
              </a:extLst>
            </p:cNvPr>
            <p:cNvSpPr/>
            <p:nvPr/>
          </p:nvSpPr>
          <p:spPr>
            <a:xfrm>
              <a:off x="410911" y="3105226"/>
              <a:ext cx="3772599" cy="1376725"/>
            </a:xfrm>
            <a:prstGeom prst="rect">
              <a:avLst/>
            </a:prstGeom>
            <a:solidFill>
              <a:srgbClr val="D4F5F7"/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en-US" sz="1067" kern="0"/>
            </a:p>
          </p:txBody>
        </p:sp>
        <p:sp>
          <p:nvSpPr>
            <p:cNvPr id="234" name="Rounded Rectangle 28">
              <a:extLst>
                <a:ext uri="{FF2B5EF4-FFF2-40B4-BE49-F238E27FC236}">
                  <a16:creationId xmlns:a16="http://schemas.microsoft.com/office/drawing/2014/main" id="{71A7B5B0-D436-4204-A774-B87105BA7ABB}"/>
                </a:ext>
              </a:extLst>
            </p:cNvPr>
            <p:cNvSpPr/>
            <p:nvPr/>
          </p:nvSpPr>
          <p:spPr>
            <a:xfrm>
              <a:off x="656755" y="4040166"/>
              <a:ext cx="1493723" cy="3303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ysClr val="window" lastClr="FFFFFF"/>
              </a:solidFill>
              <a:prstDash val="sysDash"/>
              <a:miter lim="800000"/>
            </a:ln>
            <a:effectLst/>
          </p:spPr>
          <p:txBody>
            <a:bodyPr lIns="60789" tIns="0" rIns="0" bIns="0" rtlCol="0" anchor="ctr"/>
            <a:lstStyle/>
            <a:p>
              <a:pPr algn="ctr" defTabSz="607924">
                <a:lnSpc>
                  <a:spcPct val="90000"/>
                </a:lnSpc>
              </a:pPr>
              <a:r>
                <a:rPr lang="en-US" sz="1100" kern="0" dirty="0">
                  <a:solidFill>
                    <a:schemeClr val="accent1">
                      <a:lumMod val="75000"/>
                    </a:schemeClr>
                  </a:solidFill>
                  <a:cs typeface="Arial" panose="020B0604020202020204" pitchFamily="34" charset="0"/>
                </a:rPr>
                <a:t>JS Binding Framework</a:t>
              </a:r>
            </a:p>
          </p:txBody>
        </p:sp>
        <p:sp>
          <p:nvSpPr>
            <p:cNvPr id="235" name="Rounded Rectangle 29">
              <a:extLst>
                <a:ext uri="{FF2B5EF4-FFF2-40B4-BE49-F238E27FC236}">
                  <a16:creationId xmlns:a16="http://schemas.microsoft.com/office/drawing/2014/main" id="{35A3A04C-C0B6-4445-BA59-4BB9A54BFDE0}"/>
                </a:ext>
              </a:extLst>
            </p:cNvPr>
            <p:cNvSpPr/>
            <p:nvPr/>
          </p:nvSpPr>
          <p:spPr>
            <a:xfrm>
              <a:off x="2461379" y="4054376"/>
              <a:ext cx="1493723" cy="33030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ysClr val="window" lastClr="FFFFFF"/>
              </a:solidFill>
              <a:prstDash val="sysDash"/>
              <a:miter lim="800000"/>
            </a:ln>
            <a:effectLst/>
          </p:spPr>
          <p:txBody>
            <a:bodyPr lIns="60789" tIns="0" rIns="0" bIns="0" rtlCol="0" anchor="ctr"/>
            <a:lstStyle/>
            <a:p>
              <a:pPr algn="ctr" defTabSz="607924">
                <a:lnSpc>
                  <a:spcPct val="90000"/>
                </a:lnSpc>
              </a:pPr>
              <a:r>
                <a:rPr lang="en-US" sz="1200" kern="0" dirty="0">
                  <a:solidFill>
                    <a:schemeClr val="accent1">
                      <a:lumMod val="75000"/>
                    </a:schemeClr>
                  </a:solidFill>
                  <a:cs typeface="Arial" panose="020B0604020202020204" pitchFamily="34" charset="0"/>
                </a:rPr>
                <a:t>Bootstrap</a:t>
              </a:r>
            </a:p>
          </p:txBody>
        </p:sp>
        <p:sp>
          <p:nvSpPr>
            <p:cNvPr id="236" name="Rounded Rectangle 30">
              <a:extLst>
                <a:ext uri="{FF2B5EF4-FFF2-40B4-BE49-F238E27FC236}">
                  <a16:creationId xmlns:a16="http://schemas.microsoft.com/office/drawing/2014/main" id="{DE44811C-0011-42C4-9854-0FD4E5BEB7B9}"/>
                </a:ext>
              </a:extLst>
            </p:cNvPr>
            <p:cNvSpPr/>
            <p:nvPr/>
          </p:nvSpPr>
          <p:spPr>
            <a:xfrm>
              <a:off x="656754" y="3228112"/>
              <a:ext cx="1493724" cy="4859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ysClr val="window" lastClr="FFFFFF"/>
              </a:solidFill>
              <a:prstDash val="sysDash"/>
              <a:miter lim="800000"/>
            </a:ln>
            <a:effectLst/>
          </p:spPr>
          <p:txBody>
            <a:bodyPr lIns="60789" tIns="0" rIns="0" bIns="0" rtlCol="0" anchor="ctr"/>
            <a:lstStyle/>
            <a:p>
              <a:pPr algn="ctr" defTabSz="607924">
                <a:lnSpc>
                  <a:spcPct val="90000"/>
                </a:lnSpc>
              </a:pPr>
              <a:r>
                <a:rPr lang="en-US" sz="1200" kern="0" dirty="0">
                  <a:solidFill>
                    <a:schemeClr val="accent1">
                      <a:lumMod val="75000"/>
                    </a:schemeClr>
                  </a:solidFill>
                  <a:cs typeface="Arial" panose="020B0604020202020204" pitchFamily="34" charset="0"/>
                </a:rPr>
                <a:t>Local Storage</a:t>
              </a:r>
            </a:p>
          </p:txBody>
        </p:sp>
        <p:sp>
          <p:nvSpPr>
            <p:cNvPr id="237" name="Rounded Rectangle 31">
              <a:extLst>
                <a:ext uri="{FF2B5EF4-FFF2-40B4-BE49-F238E27FC236}">
                  <a16:creationId xmlns:a16="http://schemas.microsoft.com/office/drawing/2014/main" id="{372B997A-4E8F-4E84-8315-2C084F304BEC}"/>
                </a:ext>
              </a:extLst>
            </p:cNvPr>
            <p:cNvSpPr/>
            <p:nvPr/>
          </p:nvSpPr>
          <p:spPr>
            <a:xfrm>
              <a:off x="2461380" y="3244591"/>
              <a:ext cx="1493724" cy="4859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ysClr val="window" lastClr="FFFFFF"/>
              </a:solidFill>
              <a:prstDash val="sysDash"/>
              <a:miter lim="800000"/>
            </a:ln>
            <a:effectLst/>
          </p:spPr>
          <p:txBody>
            <a:bodyPr lIns="60789" tIns="0" rIns="0" bIns="0" rtlCol="0" anchor="ctr"/>
            <a:lstStyle/>
            <a:p>
              <a:pPr algn="ctr" defTabSz="607924">
                <a:lnSpc>
                  <a:spcPct val="90000"/>
                </a:lnSpc>
              </a:pPr>
              <a:r>
                <a:rPr lang="en-US" sz="1400" kern="0" dirty="0">
                  <a:solidFill>
                    <a:schemeClr val="accent1">
                      <a:lumMod val="75000"/>
                    </a:schemeClr>
                  </a:solidFill>
                  <a:cs typeface="Arial" panose="020B0604020202020204" pitchFamily="34" charset="0"/>
                </a:rPr>
                <a:t>Routing</a:t>
              </a:r>
            </a:p>
          </p:txBody>
        </p:sp>
        <p:sp>
          <p:nvSpPr>
            <p:cNvPr id="238" name="Rounded Rectangle 32">
              <a:extLst>
                <a:ext uri="{FF2B5EF4-FFF2-40B4-BE49-F238E27FC236}">
                  <a16:creationId xmlns:a16="http://schemas.microsoft.com/office/drawing/2014/main" id="{43200ABE-40A2-42B9-8223-487F59F9B951}"/>
                </a:ext>
              </a:extLst>
            </p:cNvPr>
            <p:cNvSpPr/>
            <p:nvPr/>
          </p:nvSpPr>
          <p:spPr>
            <a:xfrm>
              <a:off x="2461380" y="2389539"/>
              <a:ext cx="1493724" cy="4859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ysClr val="window" lastClr="FFFFFF"/>
              </a:solidFill>
              <a:prstDash val="sysDash"/>
              <a:miter lim="800000"/>
            </a:ln>
            <a:effectLst/>
          </p:spPr>
          <p:txBody>
            <a:bodyPr lIns="60789" tIns="0" rIns="0" bIns="0" rtlCol="0" anchor="ctr"/>
            <a:lstStyle/>
            <a:p>
              <a:pPr algn="ctr" defTabSz="607924">
                <a:lnSpc>
                  <a:spcPct val="90000"/>
                </a:lnSpc>
              </a:pPr>
              <a:r>
                <a:rPr lang="en-US" sz="1400" kern="0" dirty="0">
                  <a:solidFill>
                    <a:schemeClr val="accent1">
                      <a:lumMod val="75000"/>
                    </a:schemeClr>
                  </a:solidFill>
                  <a:cs typeface="Arial" panose="020B0604020202020204" pitchFamily="34" charset="0"/>
                </a:rPr>
                <a:t>Service/ Factory</a:t>
              </a:r>
            </a:p>
          </p:txBody>
        </p:sp>
        <p:pic>
          <p:nvPicPr>
            <p:cNvPr id="243" name="Picture 242">
              <a:extLst>
                <a:ext uri="{FF2B5EF4-FFF2-40B4-BE49-F238E27FC236}">
                  <a16:creationId xmlns:a16="http://schemas.microsoft.com/office/drawing/2014/main" id="{C1FFCA48-41F4-4BB4-A9A5-719AD6D6C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09003" y="901752"/>
              <a:ext cx="708117" cy="3902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bg1"/>
              </a:solidFill>
              <a:prstDash val="solid"/>
            </a:ln>
            <a:effectLst/>
          </p:spPr>
        </p:pic>
        <p:pic>
          <p:nvPicPr>
            <p:cNvPr id="244" name="Picture 243">
              <a:extLst>
                <a:ext uri="{FF2B5EF4-FFF2-40B4-BE49-F238E27FC236}">
                  <a16:creationId xmlns:a16="http://schemas.microsoft.com/office/drawing/2014/main" id="{38A5C06A-0B30-4936-9343-5B7429028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01742" y="901752"/>
              <a:ext cx="680461" cy="3902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bg1"/>
              </a:solidFill>
              <a:prstDash val="solid"/>
            </a:ln>
            <a:effectLst/>
          </p:spPr>
        </p:pic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B23423C2-3416-40B9-B0A2-799034AC3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3161" y="901752"/>
              <a:ext cx="978875" cy="3902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bg1"/>
              </a:solidFill>
              <a:prstDash val="solid"/>
            </a:ln>
            <a:effectLst/>
          </p:spPr>
        </p:pic>
        <p:pic>
          <p:nvPicPr>
            <p:cNvPr id="246" name="Picture 245">
              <a:extLst>
                <a:ext uri="{FF2B5EF4-FFF2-40B4-BE49-F238E27FC236}">
                  <a16:creationId xmlns:a16="http://schemas.microsoft.com/office/drawing/2014/main" id="{4BA57209-57BB-4B85-A002-0E0E063CB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0052" y="3707755"/>
              <a:ext cx="785385" cy="338681"/>
            </a:xfrm>
            <a:prstGeom prst="rect">
              <a:avLst/>
            </a:prstGeom>
          </p:spPr>
        </p:pic>
        <p:pic>
          <p:nvPicPr>
            <p:cNvPr id="247" name="Picture 246">
              <a:extLst>
                <a:ext uri="{FF2B5EF4-FFF2-40B4-BE49-F238E27FC236}">
                  <a16:creationId xmlns:a16="http://schemas.microsoft.com/office/drawing/2014/main" id="{16E80947-19FF-4E66-8B1A-CA12E9E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29" y="1939270"/>
              <a:ext cx="829908" cy="383220"/>
            </a:xfrm>
            <a:prstGeom prst="rect">
              <a:avLst/>
            </a:prstGeom>
          </p:spPr>
        </p:pic>
      </p:grp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0AE56F0-F9F5-4E95-9410-6532AD98C35F}"/>
              </a:ext>
            </a:extLst>
          </p:cNvPr>
          <p:cNvSpPr/>
          <p:nvPr/>
        </p:nvSpPr>
        <p:spPr>
          <a:xfrm>
            <a:off x="4245573" y="1281242"/>
            <a:ext cx="265470" cy="4576835"/>
          </a:xfrm>
          <a:prstGeom prst="rect">
            <a:avLst/>
          </a:prstGeom>
          <a:solidFill>
            <a:srgbClr val="D4F5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API Gateway / Management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C144D1F7-4BE6-45D6-A322-3802200A6639}"/>
              </a:ext>
            </a:extLst>
          </p:cNvPr>
          <p:cNvCxnSpPr>
            <a:cxnSpLocks/>
          </p:cNvCxnSpPr>
          <p:nvPr/>
        </p:nvCxnSpPr>
        <p:spPr>
          <a:xfrm flipH="1">
            <a:off x="4704972" y="642978"/>
            <a:ext cx="5481" cy="570674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B31B558-8DC1-4A78-8B11-98DBD3609470}"/>
              </a:ext>
            </a:extLst>
          </p:cNvPr>
          <p:cNvGrpSpPr/>
          <p:nvPr/>
        </p:nvGrpSpPr>
        <p:grpSpPr>
          <a:xfrm>
            <a:off x="4477747" y="2455050"/>
            <a:ext cx="575917" cy="480432"/>
            <a:chOff x="1965594" y="2828100"/>
            <a:chExt cx="934815" cy="512546"/>
          </a:xfrm>
        </p:grpSpPr>
        <p:pic>
          <p:nvPicPr>
            <p:cNvPr id="220" name="Picture 219" descr="http://cdn.mysitemyway.com/etc-mysitemyway/icons/legacy-previews/icons-256/3d-transparent-glass-icons-business/076036-3d-transparent-glass-icon-business-gear3.png">
              <a:extLst>
                <a:ext uri="{FF2B5EF4-FFF2-40B4-BE49-F238E27FC236}">
                  <a16:creationId xmlns:a16="http://schemas.microsoft.com/office/drawing/2014/main" id="{D39E74BD-317B-4DD0-AC41-76823AE50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863" y="2828100"/>
              <a:ext cx="512546" cy="51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46F7F683-36E0-49A3-BF48-A5B9452DA114}"/>
                </a:ext>
              </a:extLst>
            </p:cNvPr>
            <p:cNvGrpSpPr/>
            <p:nvPr/>
          </p:nvGrpSpPr>
          <p:grpSpPr>
            <a:xfrm rot="16200000" flipH="1">
              <a:off x="2243546" y="2706793"/>
              <a:ext cx="204627" cy="760532"/>
              <a:chOff x="4623084" y="1084526"/>
              <a:chExt cx="219944" cy="1159543"/>
            </a:xfrm>
          </p:grpSpPr>
          <p:sp>
            <p:nvSpPr>
              <p:cNvPr id="222" name="Frame 221">
                <a:extLst>
                  <a:ext uri="{FF2B5EF4-FFF2-40B4-BE49-F238E27FC236}">
                    <a16:creationId xmlns:a16="http://schemas.microsoft.com/office/drawing/2014/main" id="{126BA3FA-6A79-4491-86D8-505DD792858B}"/>
                  </a:ext>
                </a:extLst>
              </p:cNvPr>
              <p:cNvSpPr/>
              <p:nvPr/>
            </p:nvSpPr>
            <p:spPr>
              <a:xfrm>
                <a:off x="4623084" y="2024125"/>
                <a:ext cx="219944" cy="219944"/>
              </a:xfrm>
              <a:prstGeom prst="frame">
                <a:avLst>
                  <a:gd name="adj1" fmla="val 9221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80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474E48C0-980E-4944-B5F5-C63B31BC580F}"/>
                  </a:ext>
                </a:extLst>
              </p:cNvPr>
              <p:cNvSpPr/>
              <p:nvPr/>
            </p:nvSpPr>
            <p:spPr>
              <a:xfrm>
                <a:off x="4634294" y="1084526"/>
                <a:ext cx="204406" cy="20440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801" dirty="0">
                  <a:cs typeface="Arial" panose="020B0604020202020204" pitchFamily="34" charset="0"/>
                </a:endParaRPr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D295C9FC-5C52-4B1C-82D1-75D54F1514ED}"/>
                  </a:ext>
                </a:extLst>
              </p:cNvPr>
              <p:cNvCxnSpPr>
                <a:endCxn id="222" idx="0"/>
              </p:cNvCxnSpPr>
              <p:nvPr/>
            </p:nvCxnSpPr>
            <p:spPr>
              <a:xfrm>
                <a:off x="4733056" y="1288932"/>
                <a:ext cx="0" cy="735193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648F377-882C-438D-BF1A-A9A2A988E0EC}"/>
              </a:ext>
            </a:extLst>
          </p:cNvPr>
          <p:cNvGrpSpPr/>
          <p:nvPr/>
        </p:nvGrpSpPr>
        <p:grpSpPr>
          <a:xfrm>
            <a:off x="4477747" y="2991558"/>
            <a:ext cx="575917" cy="480432"/>
            <a:chOff x="1965594" y="2828100"/>
            <a:chExt cx="934815" cy="512546"/>
          </a:xfrm>
        </p:grpSpPr>
        <p:pic>
          <p:nvPicPr>
            <p:cNvPr id="215" name="Picture 214" descr="http://cdn.mysitemyway.com/etc-mysitemyway/icons/legacy-previews/icons-256/3d-transparent-glass-icons-business/076036-3d-transparent-glass-icon-business-gear3.png">
              <a:extLst>
                <a:ext uri="{FF2B5EF4-FFF2-40B4-BE49-F238E27FC236}">
                  <a16:creationId xmlns:a16="http://schemas.microsoft.com/office/drawing/2014/main" id="{64737E1B-0239-47F5-A38F-5F37BD73B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863" y="2828100"/>
              <a:ext cx="512546" cy="51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760A2F4F-2B1F-4689-84E5-11B302988985}"/>
                </a:ext>
              </a:extLst>
            </p:cNvPr>
            <p:cNvGrpSpPr/>
            <p:nvPr/>
          </p:nvGrpSpPr>
          <p:grpSpPr>
            <a:xfrm rot="16200000" flipH="1">
              <a:off x="2243546" y="2706793"/>
              <a:ext cx="204627" cy="760532"/>
              <a:chOff x="4623084" y="1084526"/>
              <a:chExt cx="219944" cy="1159543"/>
            </a:xfrm>
          </p:grpSpPr>
          <p:sp>
            <p:nvSpPr>
              <p:cNvPr id="217" name="Frame 216">
                <a:extLst>
                  <a:ext uri="{FF2B5EF4-FFF2-40B4-BE49-F238E27FC236}">
                    <a16:creationId xmlns:a16="http://schemas.microsoft.com/office/drawing/2014/main" id="{0AA93C8F-AAB1-42D8-A975-D15F21937B73}"/>
                  </a:ext>
                </a:extLst>
              </p:cNvPr>
              <p:cNvSpPr/>
              <p:nvPr/>
            </p:nvSpPr>
            <p:spPr>
              <a:xfrm>
                <a:off x="4623084" y="2024125"/>
                <a:ext cx="219944" cy="219944"/>
              </a:xfrm>
              <a:prstGeom prst="frame">
                <a:avLst>
                  <a:gd name="adj1" fmla="val 9221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80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F8C13689-BF01-4F8F-9414-4CEEA2EFC143}"/>
                  </a:ext>
                </a:extLst>
              </p:cNvPr>
              <p:cNvSpPr/>
              <p:nvPr/>
            </p:nvSpPr>
            <p:spPr>
              <a:xfrm>
                <a:off x="4634294" y="1084526"/>
                <a:ext cx="204406" cy="20440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801" dirty="0">
                  <a:cs typeface="Arial" panose="020B0604020202020204" pitchFamily="34" charset="0"/>
                </a:endParaRPr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58528954-E214-4BF1-8C3B-C3B525F2F34C}"/>
                  </a:ext>
                </a:extLst>
              </p:cNvPr>
              <p:cNvCxnSpPr>
                <a:endCxn id="217" idx="0"/>
              </p:cNvCxnSpPr>
              <p:nvPr/>
            </p:nvCxnSpPr>
            <p:spPr>
              <a:xfrm>
                <a:off x="4733056" y="1288932"/>
                <a:ext cx="0" cy="735193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876D127-EF7E-491D-8324-23CF1DD32993}"/>
              </a:ext>
            </a:extLst>
          </p:cNvPr>
          <p:cNvGrpSpPr/>
          <p:nvPr/>
        </p:nvGrpSpPr>
        <p:grpSpPr>
          <a:xfrm>
            <a:off x="4477747" y="3561528"/>
            <a:ext cx="575917" cy="480432"/>
            <a:chOff x="1965594" y="2828100"/>
            <a:chExt cx="934815" cy="512546"/>
          </a:xfrm>
        </p:grpSpPr>
        <p:pic>
          <p:nvPicPr>
            <p:cNvPr id="210" name="Picture 209" descr="http://cdn.mysitemyway.com/etc-mysitemyway/icons/legacy-previews/icons-256/3d-transparent-glass-icons-business/076036-3d-transparent-glass-icon-business-gear3.png">
              <a:extLst>
                <a:ext uri="{FF2B5EF4-FFF2-40B4-BE49-F238E27FC236}">
                  <a16:creationId xmlns:a16="http://schemas.microsoft.com/office/drawing/2014/main" id="{1E7D1121-77B9-4C7B-AE2A-EA27B9A732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863" y="2828100"/>
              <a:ext cx="512546" cy="51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9E3A115A-4FB9-46A2-868A-0A059225859C}"/>
                </a:ext>
              </a:extLst>
            </p:cNvPr>
            <p:cNvGrpSpPr/>
            <p:nvPr/>
          </p:nvGrpSpPr>
          <p:grpSpPr>
            <a:xfrm rot="16200000" flipH="1">
              <a:off x="2243546" y="2706793"/>
              <a:ext cx="204627" cy="760532"/>
              <a:chOff x="4623084" y="1084526"/>
              <a:chExt cx="219944" cy="1159543"/>
            </a:xfrm>
          </p:grpSpPr>
          <p:sp>
            <p:nvSpPr>
              <p:cNvPr id="212" name="Frame 211">
                <a:extLst>
                  <a:ext uri="{FF2B5EF4-FFF2-40B4-BE49-F238E27FC236}">
                    <a16:creationId xmlns:a16="http://schemas.microsoft.com/office/drawing/2014/main" id="{AC421111-C644-4847-ADCD-C7646CB4CB09}"/>
                  </a:ext>
                </a:extLst>
              </p:cNvPr>
              <p:cNvSpPr/>
              <p:nvPr/>
            </p:nvSpPr>
            <p:spPr>
              <a:xfrm>
                <a:off x="4623084" y="2024125"/>
                <a:ext cx="219944" cy="219944"/>
              </a:xfrm>
              <a:prstGeom prst="frame">
                <a:avLst>
                  <a:gd name="adj1" fmla="val 9221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80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AA989A57-8051-4B31-B51A-4EADDD66F766}"/>
                  </a:ext>
                </a:extLst>
              </p:cNvPr>
              <p:cNvSpPr/>
              <p:nvPr/>
            </p:nvSpPr>
            <p:spPr>
              <a:xfrm>
                <a:off x="4634294" y="1084526"/>
                <a:ext cx="204406" cy="20440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801" dirty="0">
                  <a:cs typeface="Arial" panose="020B0604020202020204" pitchFamily="34" charset="0"/>
                </a:endParaRPr>
              </a:p>
            </p:txBody>
          </p: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E11F7B3-9524-48F4-B0C0-09EB275004E6}"/>
                  </a:ext>
                </a:extLst>
              </p:cNvPr>
              <p:cNvCxnSpPr>
                <a:endCxn id="212" idx="0"/>
              </p:cNvCxnSpPr>
              <p:nvPr/>
            </p:nvCxnSpPr>
            <p:spPr>
              <a:xfrm>
                <a:off x="4733056" y="1288932"/>
                <a:ext cx="0" cy="735193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A3AD02B-AB23-48B4-96CA-8D386E208C7E}"/>
              </a:ext>
            </a:extLst>
          </p:cNvPr>
          <p:cNvGrpSpPr/>
          <p:nvPr/>
        </p:nvGrpSpPr>
        <p:grpSpPr>
          <a:xfrm>
            <a:off x="4477747" y="4045758"/>
            <a:ext cx="575917" cy="480432"/>
            <a:chOff x="1965594" y="2828100"/>
            <a:chExt cx="934815" cy="512546"/>
          </a:xfrm>
        </p:grpSpPr>
        <p:pic>
          <p:nvPicPr>
            <p:cNvPr id="205" name="Picture 204" descr="http://cdn.mysitemyway.com/etc-mysitemyway/icons/legacy-previews/icons-256/3d-transparent-glass-icons-business/076036-3d-transparent-glass-icon-business-gear3.png">
              <a:extLst>
                <a:ext uri="{FF2B5EF4-FFF2-40B4-BE49-F238E27FC236}">
                  <a16:creationId xmlns:a16="http://schemas.microsoft.com/office/drawing/2014/main" id="{75A111FD-BC77-49B4-B478-8E1043B59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863" y="2828100"/>
              <a:ext cx="512546" cy="51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527700AD-5078-46BF-8D36-8B56670FBF58}"/>
                </a:ext>
              </a:extLst>
            </p:cNvPr>
            <p:cNvGrpSpPr/>
            <p:nvPr/>
          </p:nvGrpSpPr>
          <p:grpSpPr>
            <a:xfrm rot="16200000" flipH="1">
              <a:off x="2243546" y="2706793"/>
              <a:ext cx="204627" cy="760532"/>
              <a:chOff x="4623084" y="1084526"/>
              <a:chExt cx="219944" cy="1159543"/>
            </a:xfrm>
          </p:grpSpPr>
          <p:sp>
            <p:nvSpPr>
              <p:cNvPr id="207" name="Frame 206">
                <a:extLst>
                  <a:ext uri="{FF2B5EF4-FFF2-40B4-BE49-F238E27FC236}">
                    <a16:creationId xmlns:a16="http://schemas.microsoft.com/office/drawing/2014/main" id="{F1CF4A2C-614B-4987-BFB8-73305181A65E}"/>
                  </a:ext>
                </a:extLst>
              </p:cNvPr>
              <p:cNvSpPr/>
              <p:nvPr/>
            </p:nvSpPr>
            <p:spPr>
              <a:xfrm>
                <a:off x="4623084" y="2024125"/>
                <a:ext cx="219944" cy="219944"/>
              </a:xfrm>
              <a:prstGeom prst="frame">
                <a:avLst>
                  <a:gd name="adj1" fmla="val 9221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80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F0133A37-9F59-4558-9965-846FCD4F1AC4}"/>
                  </a:ext>
                </a:extLst>
              </p:cNvPr>
              <p:cNvSpPr/>
              <p:nvPr/>
            </p:nvSpPr>
            <p:spPr>
              <a:xfrm>
                <a:off x="4634294" y="1084526"/>
                <a:ext cx="204406" cy="20440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801" dirty="0">
                  <a:cs typeface="Arial" panose="020B0604020202020204" pitchFamily="34" charset="0"/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70F45A0-7C28-4447-995B-B7F2A032DE3D}"/>
                  </a:ext>
                </a:extLst>
              </p:cNvPr>
              <p:cNvCxnSpPr>
                <a:endCxn id="207" idx="0"/>
              </p:cNvCxnSpPr>
              <p:nvPr/>
            </p:nvCxnSpPr>
            <p:spPr>
              <a:xfrm>
                <a:off x="4733056" y="1288932"/>
                <a:ext cx="0" cy="735193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B5534CBA-0C20-45F8-BE34-69A40DCB64E2}"/>
              </a:ext>
            </a:extLst>
          </p:cNvPr>
          <p:cNvSpPr txBox="1"/>
          <p:nvPr/>
        </p:nvSpPr>
        <p:spPr>
          <a:xfrm>
            <a:off x="2031490" y="520243"/>
            <a:ext cx="150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 Layer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C38CAB-5CD6-4C51-AC4C-76EEE31B1D3E}"/>
              </a:ext>
            </a:extLst>
          </p:cNvPr>
          <p:cNvCxnSpPr>
            <a:cxnSpLocks/>
          </p:cNvCxnSpPr>
          <p:nvPr/>
        </p:nvCxnSpPr>
        <p:spPr>
          <a:xfrm flipH="1">
            <a:off x="7671113" y="656048"/>
            <a:ext cx="5481" cy="570674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lowchart: Magnetic Disk 176">
            <a:extLst>
              <a:ext uri="{FF2B5EF4-FFF2-40B4-BE49-F238E27FC236}">
                <a16:creationId xmlns:a16="http://schemas.microsoft.com/office/drawing/2014/main" id="{F2A70382-BAB8-40AA-80B2-A9A3B11E832B}"/>
              </a:ext>
            </a:extLst>
          </p:cNvPr>
          <p:cNvSpPr/>
          <p:nvPr/>
        </p:nvSpPr>
        <p:spPr>
          <a:xfrm>
            <a:off x="7784378" y="2211185"/>
            <a:ext cx="945740" cy="683338"/>
          </a:xfrm>
          <a:prstGeom prst="flowChartMagneticDisk">
            <a:avLst/>
          </a:prstGeom>
          <a:solidFill>
            <a:srgbClr val="99FF66">
              <a:alpha val="91000"/>
            </a:srgb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DB</a:t>
            </a:r>
          </a:p>
        </p:txBody>
      </p:sp>
      <p:sp>
        <p:nvSpPr>
          <p:cNvPr id="178" name="Rounded Rectangle 179">
            <a:extLst>
              <a:ext uri="{FF2B5EF4-FFF2-40B4-BE49-F238E27FC236}">
                <a16:creationId xmlns:a16="http://schemas.microsoft.com/office/drawing/2014/main" id="{8E45DF70-AF5B-498D-BE22-5F7C594464A0}"/>
              </a:ext>
            </a:extLst>
          </p:cNvPr>
          <p:cNvSpPr/>
          <p:nvPr/>
        </p:nvSpPr>
        <p:spPr>
          <a:xfrm>
            <a:off x="7784379" y="3169652"/>
            <a:ext cx="938076" cy="410514"/>
          </a:xfrm>
          <a:prstGeom prst="roundRect">
            <a:avLst/>
          </a:prstGeom>
          <a:solidFill>
            <a:srgbClr val="99FF66">
              <a:alpha val="91000"/>
            </a:srgbClr>
          </a:solidFill>
          <a:ln w="31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Payment GW</a:t>
            </a:r>
          </a:p>
        </p:txBody>
      </p:sp>
      <p:sp>
        <p:nvSpPr>
          <p:cNvPr id="179" name="Rounded Rectangle 185">
            <a:extLst>
              <a:ext uri="{FF2B5EF4-FFF2-40B4-BE49-F238E27FC236}">
                <a16:creationId xmlns:a16="http://schemas.microsoft.com/office/drawing/2014/main" id="{4DBD5462-F83F-4B79-8C1A-2C2A97B702AB}"/>
              </a:ext>
            </a:extLst>
          </p:cNvPr>
          <p:cNvSpPr/>
          <p:nvPr/>
        </p:nvSpPr>
        <p:spPr>
          <a:xfrm>
            <a:off x="7775273" y="3751787"/>
            <a:ext cx="954845" cy="410513"/>
          </a:xfrm>
          <a:prstGeom prst="roundRect">
            <a:avLst/>
          </a:prstGeom>
          <a:solidFill>
            <a:srgbClr val="99FF66">
              <a:alpha val="91000"/>
            </a:srgbClr>
          </a:solidFill>
          <a:ln w="31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Google Pay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7CE94CDA-BD1A-4783-AFBD-850789C419E0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55366" y="4543070"/>
            <a:ext cx="228220" cy="322527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36DFDE45-22ED-4154-9004-4AC91F004E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75" y="1141768"/>
            <a:ext cx="898158" cy="274320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02985477-7044-495F-A307-D4443EA0B149}"/>
              </a:ext>
            </a:extLst>
          </p:cNvPr>
          <p:cNvSpPr txBox="1"/>
          <p:nvPr/>
        </p:nvSpPr>
        <p:spPr>
          <a:xfrm>
            <a:off x="4069455" y="498949"/>
            <a:ext cx="1133277" cy="346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Broker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0F43BDB-2921-45A8-A5DF-DF49F4391135}"/>
              </a:ext>
            </a:extLst>
          </p:cNvPr>
          <p:cNvSpPr txBox="1"/>
          <p:nvPr/>
        </p:nvSpPr>
        <p:spPr>
          <a:xfrm>
            <a:off x="5074546" y="520243"/>
            <a:ext cx="202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Microservice Layer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B6E3827-459D-472F-AC6B-ABC5D463D450}"/>
              </a:ext>
            </a:extLst>
          </p:cNvPr>
          <p:cNvSpPr txBox="1"/>
          <p:nvPr/>
        </p:nvSpPr>
        <p:spPr>
          <a:xfrm>
            <a:off x="7671113" y="528007"/>
            <a:ext cx="194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Integration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57736ED-305E-4F04-AA3D-5530E586D8FF}"/>
              </a:ext>
            </a:extLst>
          </p:cNvPr>
          <p:cNvGrpSpPr/>
          <p:nvPr/>
        </p:nvGrpSpPr>
        <p:grpSpPr>
          <a:xfrm flipH="1">
            <a:off x="7406465" y="2382035"/>
            <a:ext cx="409665" cy="480432"/>
            <a:chOff x="1965594" y="2828100"/>
            <a:chExt cx="934815" cy="512546"/>
          </a:xfrm>
        </p:grpSpPr>
        <p:pic>
          <p:nvPicPr>
            <p:cNvPr id="200" name="Picture 199" descr="http://cdn.mysitemyway.com/etc-mysitemyway/icons/legacy-previews/icons-256/3d-transparent-glass-icons-business/076036-3d-transparent-glass-icon-business-gear3.png">
              <a:extLst>
                <a:ext uri="{FF2B5EF4-FFF2-40B4-BE49-F238E27FC236}">
                  <a16:creationId xmlns:a16="http://schemas.microsoft.com/office/drawing/2014/main" id="{39A6BB2E-B844-40FA-AE8B-01FB6B3E89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863" y="2828100"/>
              <a:ext cx="512546" cy="51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C96F45EA-B438-41C8-81DB-0C09005AB904}"/>
                </a:ext>
              </a:extLst>
            </p:cNvPr>
            <p:cNvGrpSpPr/>
            <p:nvPr/>
          </p:nvGrpSpPr>
          <p:grpSpPr>
            <a:xfrm rot="16200000" flipH="1">
              <a:off x="2243546" y="2706793"/>
              <a:ext cx="204627" cy="760532"/>
              <a:chOff x="4623084" y="1084526"/>
              <a:chExt cx="219944" cy="1159543"/>
            </a:xfrm>
          </p:grpSpPr>
          <p:sp>
            <p:nvSpPr>
              <p:cNvPr id="202" name="Frame 201">
                <a:extLst>
                  <a:ext uri="{FF2B5EF4-FFF2-40B4-BE49-F238E27FC236}">
                    <a16:creationId xmlns:a16="http://schemas.microsoft.com/office/drawing/2014/main" id="{C822EFB0-94CA-4542-9604-5D411B90B4D7}"/>
                  </a:ext>
                </a:extLst>
              </p:cNvPr>
              <p:cNvSpPr/>
              <p:nvPr/>
            </p:nvSpPr>
            <p:spPr>
              <a:xfrm>
                <a:off x="4623084" y="2024125"/>
                <a:ext cx="219944" cy="219944"/>
              </a:xfrm>
              <a:prstGeom prst="frame">
                <a:avLst>
                  <a:gd name="adj1" fmla="val 9221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80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823DB1A8-915D-4A2B-BFD0-E7BAB9CFA71A}"/>
                  </a:ext>
                </a:extLst>
              </p:cNvPr>
              <p:cNvSpPr/>
              <p:nvPr/>
            </p:nvSpPr>
            <p:spPr>
              <a:xfrm>
                <a:off x="4634294" y="1084526"/>
                <a:ext cx="204406" cy="20440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801" dirty="0">
                  <a:cs typeface="Arial" panose="020B0604020202020204" pitchFamily="34" charset="0"/>
                </a:endParaRPr>
              </a:p>
            </p:txBody>
          </p: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22471C1-D548-438E-9786-6CAEB1CB32BF}"/>
                  </a:ext>
                </a:extLst>
              </p:cNvPr>
              <p:cNvCxnSpPr>
                <a:endCxn id="202" idx="0"/>
              </p:cNvCxnSpPr>
              <p:nvPr/>
            </p:nvCxnSpPr>
            <p:spPr>
              <a:xfrm>
                <a:off x="4733056" y="1288932"/>
                <a:ext cx="0" cy="735193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ED31B7C-A89C-40C1-9D60-B1D80EBFBDB4}"/>
              </a:ext>
            </a:extLst>
          </p:cNvPr>
          <p:cNvGrpSpPr/>
          <p:nvPr/>
        </p:nvGrpSpPr>
        <p:grpSpPr>
          <a:xfrm flipH="1">
            <a:off x="7406465" y="3160473"/>
            <a:ext cx="409665" cy="480432"/>
            <a:chOff x="1965594" y="2828100"/>
            <a:chExt cx="934815" cy="512546"/>
          </a:xfrm>
        </p:grpSpPr>
        <p:pic>
          <p:nvPicPr>
            <p:cNvPr id="195" name="Picture 194" descr="http://cdn.mysitemyway.com/etc-mysitemyway/icons/legacy-previews/icons-256/3d-transparent-glass-icons-business/076036-3d-transparent-glass-icon-business-gear3.png">
              <a:extLst>
                <a:ext uri="{FF2B5EF4-FFF2-40B4-BE49-F238E27FC236}">
                  <a16:creationId xmlns:a16="http://schemas.microsoft.com/office/drawing/2014/main" id="{28651B3E-9907-4664-8EFC-C580E68249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863" y="2828100"/>
              <a:ext cx="512546" cy="51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BF403FE-78E4-46CC-A4DE-96F8B29DD09D}"/>
                </a:ext>
              </a:extLst>
            </p:cNvPr>
            <p:cNvGrpSpPr/>
            <p:nvPr/>
          </p:nvGrpSpPr>
          <p:grpSpPr>
            <a:xfrm rot="16200000" flipH="1">
              <a:off x="2243546" y="2706793"/>
              <a:ext cx="204627" cy="760532"/>
              <a:chOff x="4623084" y="1084526"/>
              <a:chExt cx="219944" cy="1159543"/>
            </a:xfrm>
          </p:grpSpPr>
          <p:sp>
            <p:nvSpPr>
              <p:cNvPr id="197" name="Frame 196">
                <a:extLst>
                  <a:ext uri="{FF2B5EF4-FFF2-40B4-BE49-F238E27FC236}">
                    <a16:creationId xmlns:a16="http://schemas.microsoft.com/office/drawing/2014/main" id="{242E8ADF-FFE1-4DB4-99B6-4988CC2F517A}"/>
                  </a:ext>
                </a:extLst>
              </p:cNvPr>
              <p:cNvSpPr/>
              <p:nvPr/>
            </p:nvSpPr>
            <p:spPr>
              <a:xfrm>
                <a:off x="4623084" y="2024125"/>
                <a:ext cx="219944" cy="219944"/>
              </a:xfrm>
              <a:prstGeom prst="frame">
                <a:avLst>
                  <a:gd name="adj1" fmla="val 9221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80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1276C5C3-9815-4010-9E8E-EE6AC3A562A2}"/>
                  </a:ext>
                </a:extLst>
              </p:cNvPr>
              <p:cNvSpPr/>
              <p:nvPr/>
            </p:nvSpPr>
            <p:spPr>
              <a:xfrm>
                <a:off x="4634294" y="1084526"/>
                <a:ext cx="204406" cy="20440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801" dirty="0">
                  <a:cs typeface="Arial" panose="020B0604020202020204" pitchFamily="34" charset="0"/>
                </a:endParaRPr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A3BFF1AC-BF72-4895-90A8-7B670C326138}"/>
                  </a:ext>
                </a:extLst>
              </p:cNvPr>
              <p:cNvCxnSpPr>
                <a:endCxn id="197" idx="0"/>
              </p:cNvCxnSpPr>
              <p:nvPr/>
            </p:nvCxnSpPr>
            <p:spPr>
              <a:xfrm>
                <a:off x="4733056" y="1288932"/>
                <a:ext cx="0" cy="735193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0C01A8C-3FC0-4147-9F58-D6BF1296A8DF}"/>
              </a:ext>
            </a:extLst>
          </p:cNvPr>
          <p:cNvGrpSpPr/>
          <p:nvPr/>
        </p:nvGrpSpPr>
        <p:grpSpPr>
          <a:xfrm flipH="1">
            <a:off x="7406465" y="3740682"/>
            <a:ext cx="409665" cy="480432"/>
            <a:chOff x="1965594" y="2828100"/>
            <a:chExt cx="934815" cy="512546"/>
          </a:xfrm>
        </p:grpSpPr>
        <p:pic>
          <p:nvPicPr>
            <p:cNvPr id="190" name="Picture 189" descr="http://cdn.mysitemyway.com/etc-mysitemyway/icons/legacy-previews/icons-256/3d-transparent-glass-icons-business/076036-3d-transparent-glass-icon-business-gear3.png">
              <a:extLst>
                <a:ext uri="{FF2B5EF4-FFF2-40B4-BE49-F238E27FC236}">
                  <a16:creationId xmlns:a16="http://schemas.microsoft.com/office/drawing/2014/main" id="{1EC4C69C-A121-48EE-823D-18711081F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863" y="2828100"/>
              <a:ext cx="512546" cy="51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3B5A0662-02C9-452B-A541-797E223CB1D2}"/>
                </a:ext>
              </a:extLst>
            </p:cNvPr>
            <p:cNvGrpSpPr/>
            <p:nvPr/>
          </p:nvGrpSpPr>
          <p:grpSpPr>
            <a:xfrm rot="16200000" flipH="1">
              <a:off x="2243546" y="2706793"/>
              <a:ext cx="204627" cy="760532"/>
              <a:chOff x="4623084" y="1084526"/>
              <a:chExt cx="219944" cy="1159543"/>
            </a:xfrm>
          </p:grpSpPr>
          <p:sp>
            <p:nvSpPr>
              <p:cNvPr id="192" name="Frame 191">
                <a:extLst>
                  <a:ext uri="{FF2B5EF4-FFF2-40B4-BE49-F238E27FC236}">
                    <a16:creationId xmlns:a16="http://schemas.microsoft.com/office/drawing/2014/main" id="{39E6586A-8A16-4B35-9003-731ED46163E5}"/>
                  </a:ext>
                </a:extLst>
              </p:cNvPr>
              <p:cNvSpPr/>
              <p:nvPr/>
            </p:nvSpPr>
            <p:spPr>
              <a:xfrm>
                <a:off x="4623084" y="2024125"/>
                <a:ext cx="219944" cy="219944"/>
              </a:xfrm>
              <a:prstGeom prst="frame">
                <a:avLst>
                  <a:gd name="adj1" fmla="val 9221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80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1E2A2519-21B2-4F64-B0B6-DD295B00CD07}"/>
                  </a:ext>
                </a:extLst>
              </p:cNvPr>
              <p:cNvSpPr/>
              <p:nvPr/>
            </p:nvSpPr>
            <p:spPr>
              <a:xfrm>
                <a:off x="4634294" y="1084526"/>
                <a:ext cx="204406" cy="20440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801" dirty="0">
                  <a:cs typeface="Arial" panose="020B0604020202020204" pitchFamily="34" charset="0"/>
                </a:endParaRPr>
              </a:p>
            </p:txBody>
          </p: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5174E60E-D769-4104-81A7-E9E113F12BB4}"/>
                  </a:ext>
                </a:extLst>
              </p:cNvPr>
              <p:cNvCxnSpPr>
                <a:endCxn id="192" idx="0"/>
              </p:cNvCxnSpPr>
              <p:nvPr/>
            </p:nvCxnSpPr>
            <p:spPr>
              <a:xfrm>
                <a:off x="4733056" y="1288932"/>
                <a:ext cx="0" cy="735193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E8F119E-A227-49DF-AB81-3862D0E5071F}"/>
              </a:ext>
            </a:extLst>
          </p:cNvPr>
          <p:cNvCxnSpPr>
            <a:cxnSpLocks/>
          </p:cNvCxnSpPr>
          <p:nvPr/>
        </p:nvCxnSpPr>
        <p:spPr>
          <a:xfrm flipH="1">
            <a:off x="1455442" y="589494"/>
            <a:ext cx="5481" cy="570674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8" name="Picture 267">
            <a:extLst>
              <a:ext uri="{FF2B5EF4-FFF2-40B4-BE49-F238E27FC236}">
                <a16:creationId xmlns:a16="http://schemas.microsoft.com/office/drawing/2014/main" id="{10544D95-9A11-424F-B303-50D5E4A1539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141768"/>
            <a:ext cx="417336" cy="274320"/>
          </a:xfrm>
          <a:prstGeom prst="rect">
            <a:avLst/>
          </a:prstGeom>
        </p:spPr>
      </p:pic>
      <p:pic>
        <p:nvPicPr>
          <p:cNvPr id="269" name="Picture 268">
            <a:extLst>
              <a:ext uri="{FF2B5EF4-FFF2-40B4-BE49-F238E27FC236}">
                <a16:creationId xmlns:a16="http://schemas.microsoft.com/office/drawing/2014/main" id="{F8519272-5910-4832-B08F-41F65912873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141768"/>
            <a:ext cx="581946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892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Logical Architecture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9154" y="2070808"/>
            <a:ext cx="6759110" cy="3878472"/>
          </a:xfrm>
          <a:prstGeom prst="rect">
            <a:avLst/>
          </a:prstGeom>
          <a:noFill/>
          <a:ln w="6350" cap="flat">
            <a:solidFill>
              <a:srgbClr val="002060"/>
            </a:solidFill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592" tIns="45592" rIns="45592" bIns="45592" numCol="1" spcCol="38100" rtlCol="0" anchor="ctr">
            <a:noAutofit/>
          </a:bodyPr>
          <a:lstStyle/>
          <a:p>
            <a:pPr defTabSz="455943">
              <a:defRPr/>
            </a:pPr>
            <a:endParaRPr lang="en-US" sz="798" dirty="0">
              <a:solidFill>
                <a:srgbClr val="002060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9154" y="1383508"/>
            <a:ext cx="6759109" cy="433835"/>
          </a:xfrm>
          <a:prstGeom prst="rect">
            <a:avLst/>
          </a:prstGeom>
          <a:noFill/>
          <a:ln w="6350" cap="flat">
            <a:solidFill>
              <a:srgbClr val="002060"/>
            </a:solidFill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592" tIns="45592" rIns="45592" bIns="45592" numCol="1" spcCol="38100" rtlCol="0" anchor="ctr">
            <a:noAutofit/>
          </a:bodyPr>
          <a:lstStyle/>
          <a:p>
            <a:pPr defTabSz="455943">
              <a:defRPr/>
            </a:pPr>
            <a:endParaRPr lang="en-US" sz="798" dirty="0">
              <a:solidFill>
                <a:srgbClr val="002060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9664" y="2313560"/>
            <a:ext cx="607487" cy="3169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455943">
              <a:spcBef>
                <a:spcPts val="698"/>
              </a:spcBef>
              <a:defRPr/>
            </a:pPr>
            <a:r>
              <a:rPr lang="en-US" sz="798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Security Platform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4459185" y="1485060"/>
            <a:ext cx="835891" cy="266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OAuth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49712" y="1493454"/>
            <a:ext cx="3067442" cy="25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API Management Layer (External Facing APIs)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9154" y="692696"/>
            <a:ext cx="6759109" cy="434318"/>
          </a:xfrm>
          <a:prstGeom prst="rect">
            <a:avLst/>
          </a:prstGeom>
          <a:noFill/>
          <a:ln w="6350" cap="flat">
            <a:solidFill>
              <a:srgbClr val="002060"/>
            </a:solidFill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592" tIns="45592" rIns="45592" bIns="45592" numCol="1" spcCol="38100" rtlCol="0" anchor="ctr">
            <a:noAutofit/>
          </a:bodyPr>
          <a:lstStyle/>
          <a:p>
            <a:pPr defTabSz="455943">
              <a:defRPr/>
            </a:pPr>
            <a:endParaRPr lang="en-US" sz="798" dirty="0">
              <a:solidFill>
                <a:srgbClr val="002060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853" y="2091157"/>
            <a:ext cx="1262189" cy="158489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defTabSz="455943">
              <a:spcBef>
                <a:spcPts val="698"/>
              </a:spcBef>
              <a:defRPr/>
            </a:pPr>
            <a:r>
              <a:rPr lang="en-US" sz="798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Internal Facing Architecture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8853" y="1429094"/>
            <a:ext cx="1121536" cy="316975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defTabSz="455943">
              <a:spcBef>
                <a:spcPts val="698"/>
              </a:spcBef>
              <a:defRPr/>
            </a:pPr>
            <a:r>
              <a:rPr lang="en-US" sz="798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External Facing Architecture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9583" y="727589"/>
            <a:ext cx="1121536" cy="158489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defTabSz="455943">
              <a:spcBef>
                <a:spcPts val="698"/>
              </a:spcBef>
              <a:defRPr/>
            </a:pPr>
            <a:r>
              <a:rPr lang="en-US" sz="798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Channels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6102452" y="1493454"/>
            <a:ext cx="758164" cy="2601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LDAP</a:t>
            </a:r>
          </a:p>
        </p:txBody>
      </p:sp>
      <p:sp>
        <p:nvSpPr>
          <p:cNvPr id="49" name="Rectangle: Rounded Corners 48"/>
          <p:cNvSpPr/>
          <p:nvPr/>
        </p:nvSpPr>
        <p:spPr>
          <a:xfrm>
            <a:off x="252929" y="2292738"/>
            <a:ext cx="811579" cy="2908612"/>
          </a:xfrm>
          <a:prstGeom prst="roundRect">
            <a:avLst/>
          </a:prstGeom>
          <a:solidFill>
            <a:srgbClr val="EFECE5"/>
          </a:solidFill>
          <a:ln w="3175">
            <a:solidFill>
              <a:srgbClr val="174C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3362" y="2299805"/>
            <a:ext cx="671743" cy="16386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455943">
              <a:spcBef>
                <a:spcPts val="698"/>
              </a:spcBef>
              <a:defRPr/>
            </a:pPr>
            <a:r>
              <a:rPr lang="en-US" sz="825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Cross Cutting</a:t>
            </a:r>
          </a:p>
        </p:txBody>
      </p:sp>
      <p:sp>
        <p:nvSpPr>
          <p:cNvPr id="51" name="Rectangle: Rounded Corners 50"/>
          <p:cNvSpPr/>
          <p:nvPr/>
        </p:nvSpPr>
        <p:spPr>
          <a:xfrm>
            <a:off x="316662" y="2983614"/>
            <a:ext cx="651195" cy="3468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Management</a:t>
            </a:r>
          </a:p>
        </p:txBody>
      </p:sp>
      <p:sp>
        <p:nvSpPr>
          <p:cNvPr id="52" name="Rectangle: Rounded Corners 51"/>
          <p:cNvSpPr/>
          <p:nvPr/>
        </p:nvSpPr>
        <p:spPr>
          <a:xfrm>
            <a:off x="316662" y="3423500"/>
            <a:ext cx="651195" cy="3468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Monitoring</a:t>
            </a:r>
          </a:p>
        </p:txBody>
      </p:sp>
      <p:sp>
        <p:nvSpPr>
          <p:cNvPr id="53" name="Rectangle: Rounded Corners 52"/>
          <p:cNvSpPr/>
          <p:nvPr/>
        </p:nvSpPr>
        <p:spPr>
          <a:xfrm>
            <a:off x="323034" y="3863386"/>
            <a:ext cx="651195" cy="3468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Logging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83419" y="1891192"/>
            <a:ext cx="755276" cy="138626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algn="ctr" defTabSz="455943"/>
            <a:r>
              <a:rPr lang="en-US" sz="698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JSON (HTTPS)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853071" y="1809968"/>
            <a:ext cx="0" cy="27543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069614" y="2534219"/>
            <a:ext cx="256140" cy="1348"/>
          </a:xfrm>
          <a:prstGeom prst="straightConnector1">
            <a:avLst/>
          </a:prstGeom>
          <a:noFill/>
          <a:ln w="6350" cap="flat" cmpd="sng" algn="ctr">
            <a:solidFill>
              <a:srgbClr val="565656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6" name="Straight Arrow Connector 55"/>
          <p:cNvCxnSpPr/>
          <p:nvPr/>
        </p:nvCxnSpPr>
        <p:spPr>
          <a:xfrm flipH="1" flipV="1">
            <a:off x="1077398" y="3586425"/>
            <a:ext cx="281754" cy="1348"/>
          </a:xfrm>
          <a:prstGeom prst="straightConnector1">
            <a:avLst/>
          </a:prstGeom>
          <a:noFill/>
          <a:ln w="6350" cap="flat" cmpd="sng" algn="ctr">
            <a:solidFill>
              <a:srgbClr val="565656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>
          <a:xfrm flipH="1" flipV="1">
            <a:off x="1060896" y="4515336"/>
            <a:ext cx="281754" cy="1348"/>
          </a:xfrm>
          <a:prstGeom prst="straightConnector1">
            <a:avLst/>
          </a:prstGeom>
          <a:noFill/>
          <a:ln w="6350" cap="flat" cmpd="sng" algn="ctr">
            <a:solidFill>
              <a:srgbClr val="565656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D3A441E9-37EC-483B-A149-B81C60C1C055}"/>
              </a:ext>
            </a:extLst>
          </p:cNvPr>
          <p:cNvSpPr/>
          <p:nvPr/>
        </p:nvSpPr>
        <p:spPr>
          <a:xfrm>
            <a:off x="322743" y="4303275"/>
            <a:ext cx="651195" cy="3468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Auditing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308C41A4-0373-47CE-8D1D-92F75EDF76C7}"/>
              </a:ext>
            </a:extLst>
          </p:cNvPr>
          <p:cNvSpPr/>
          <p:nvPr/>
        </p:nvSpPr>
        <p:spPr>
          <a:xfrm>
            <a:off x="318579" y="4743159"/>
            <a:ext cx="651195" cy="3468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Configuration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7D29A45D-7114-429E-8517-0EE2E7CB4905}"/>
              </a:ext>
            </a:extLst>
          </p:cNvPr>
          <p:cNvSpPr/>
          <p:nvPr/>
        </p:nvSpPr>
        <p:spPr>
          <a:xfrm>
            <a:off x="322074" y="2543727"/>
            <a:ext cx="651195" cy="3468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Security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BE8A02E8-512E-475A-A43B-7D697CC56C05}"/>
              </a:ext>
            </a:extLst>
          </p:cNvPr>
          <p:cNvSpPr/>
          <p:nvPr/>
        </p:nvSpPr>
        <p:spPr>
          <a:xfrm>
            <a:off x="5344288" y="1493454"/>
            <a:ext cx="708637" cy="2601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SSO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78DF412-8F86-4C66-8867-EF9B9BED8FFD}"/>
              </a:ext>
            </a:extLst>
          </p:cNvPr>
          <p:cNvCxnSpPr/>
          <p:nvPr/>
        </p:nvCxnSpPr>
        <p:spPr>
          <a:xfrm>
            <a:off x="3659627" y="1124619"/>
            <a:ext cx="0" cy="27543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3778929" y="1193578"/>
            <a:ext cx="679789" cy="138626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algn="ctr" defTabSz="455943">
              <a:defRPr/>
            </a:pPr>
            <a:r>
              <a:rPr lang="en-US" sz="698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JSON (HTTPS)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A3A6E31-2627-4EB9-A00E-E59007308801}"/>
              </a:ext>
            </a:extLst>
          </p:cNvPr>
          <p:cNvSpPr/>
          <p:nvPr/>
        </p:nvSpPr>
        <p:spPr>
          <a:xfrm>
            <a:off x="1439072" y="813425"/>
            <a:ext cx="1201252" cy="279038"/>
          </a:xfrm>
          <a:prstGeom prst="rect">
            <a:avLst/>
          </a:prstGeom>
          <a:noFill/>
          <a:ln w="3175" cap="flat" cmpd="sng" algn="ctr">
            <a:solidFill>
              <a:srgbClr val="253166"/>
            </a:solidFill>
            <a:prstDash val="dash"/>
          </a:ln>
          <a:effectLst/>
        </p:spPr>
        <p:txBody>
          <a:bodyPr rtlCol="0" anchor="ctr"/>
          <a:lstStyle/>
          <a:p>
            <a:pPr algn="ctr" defTabSz="455943">
              <a:defRPr/>
            </a:pPr>
            <a:r>
              <a:rPr lang="en-US" sz="798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Web/Mobile Browsers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3E7FEB2-6259-4005-B3F8-4D76A27716D5}"/>
              </a:ext>
            </a:extLst>
          </p:cNvPr>
          <p:cNvSpPr/>
          <p:nvPr/>
        </p:nvSpPr>
        <p:spPr>
          <a:xfrm>
            <a:off x="4623602" y="813425"/>
            <a:ext cx="728706" cy="243898"/>
          </a:xfrm>
          <a:prstGeom prst="rect">
            <a:avLst/>
          </a:prstGeom>
          <a:noFill/>
          <a:ln w="3175" cap="flat" cmpd="sng" algn="ctr">
            <a:solidFill>
              <a:srgbClr val="253166"/>
            </a:solidFill>
            <a:prstDash val="dash"/>
          </a:ln>
          <a:effectLst/>
        </p:spPr>
        <p:txBody>
          <a:bodyPr rtlCol="0" anchor="ctr"/>
          <a:lstStyle/>
          <a:p>
            <a:pPr algn="ctr" defTabSz="455943">
              <a:defRPr/>
            </a:pPr>
            <a:r>
              <a:rPr lang="en-US" sz="798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Reports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6784AB1-351F-469A-B4D3-EBCDDFCFEF9C}"/>
              </a:ext>
            </a:extLst>
          </p:cNvPr>
          <p:cNvSpPr/>
          <p:nvPr/>
        </p:nvSpPr>
        <p:spPr>
          <a:xfrm>
            <a:off x="3267610" y="813425"/>
            <a:ext cx="728706" cy="243898"/>
          </a:xfrm>
          <a:prstGeom prst="rect">
            <a:avLst/>
          </a:prstGeom>
          <a:noFill/>
          <a:ln w="3175" cap="flat" cmpd="sng" algn="ctr">
            <a:solidFill>
              <a:srgbClr val="253166"/>
            </a:solidFill>
            <a:prstDash val="dash"/>
          </a:ln>
          <a:effectLst/>
        </p:spPr>
        <p:txBody>
          <a:bodyPr rtlCol="0" anchor="ctr"/>
          <a:lstStyle/>
          <a:p>
            <a:pPr algn="ctr" defTabSz="455943">
              <a:defRPr/>
            </a:pPr>
            <a:r>
              <a:rPr lang="en-US" sz="798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Mobile App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D25BDC-96EF-4C03-BE32-EF238F09598B}"/>
              </a:ext>
            </a:extLst>
          </p:cNvPr>
          <p:cNvGrpSpPr/>
          <p:nvPr/>
        </p:nvGrpSpPr>
        <p:grpSpPr>
          <a:xfrm>
            <a:off x="1206088" y="2139619"/>
            <a:ext cx="5525665" cy="3714427"/>
            <a:chOff x="1757448" y="1749770"/>
            <a:chExt cx="6179295" cy="2937416"/>
          </a:xfrm>
        </p:grpSpPr>
        <p:sp>
          <p:nvSpPr>
            <p:cNvPr id="27" name="Rectangle 26"/>
            <p:cNvSpPr/>
            <p:nvPr/>
          </p:nvSpPr>
          <p:spPr>
            <a:xfrm>
              <a:off x="1757448" y="3578474"/>
              <a:ext cx="646324" cy="250668"/>
            </a:xfrm>
            <a:prstGeom prst="rect">
              <a:avLst/>
            </a:prstGeom>
            <a:effectLst/>
          </p:spPr>
          <p:txBody>
            <a:bodyPr wrap="square" lIns="0" tIns="0" rIns="0" bIns="0">
              <a:spAutoFit/>
            </a:bodyPr>
            <a:lstStyle/>
            <a:p>
              <a:pPr algn="ctr" defTabSz="455943">
                <a:defRPr/>
              </a:pPr>
              <a:r>
                <a:rPr lang="en-US" sz="798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System</a:t>
              </a:r>
            </a:p>
            <a:p>
              <a:pPr algn="ctr" defTabSz="455943">
                <a:defRPr/>
              </a:pPr>
              <a:r>
                <a:rPr lang="en-US" sz="798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Layer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83205" y="2064474"/>
              <a:ext cx="691929" cy="128953"/>
            </a:xfrm>
            <a:prstGeom prst="rect">
              <a:avLst/>
            </a:prstGeom>
            <a:noFill/>
            <a:ln w="6350" cap="flat" cmpd="sng" algn="ctr">
              <a:solidFill>
                <a:srgbClr val="FFFFFF"/>
              </a:solidFill>
              <a:prstDash val="sysDash"/>
            </a:ln>
            <a:effectLst/>
          </p:spPr>
          <p:txBody>
            <a:bodyPr lIns="45592" tIns="0" rIns="0" bIns="0" rtlCol="0" anchor="ctr"/>
            <a:lstStyle/>
            <a:p>
              <a:pPr algn="ctr" defTabSz="455943">
                <a:lnSpc>
                  <a:spcPct val="90000"/>
                </a:lnSpc>
                <a:defRPr/>
              </a:pPr>
              <a:r>
                <a:rPr lang="en-US" sz="798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Analytics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01877" y="2064474"/>
              <a:ext cx="837235" cy="128953"/>
            </a:xfrm>
            <a:prstGeom prst="rect">
              <a:avLst/>
            </a:prstGeom>
            <a:noFill/>
            <a:ln w="6350" cap="flat" cmpd="sng" algn="ctr">
              <a:solidFill>
                <a:srgbClr val="FFFFFF"/>
              </a:solidFill>
              <a:prstDash val="sysDash"/>
            </a:ln>
            <a:effectLst/>
          </p:spPr>
          <p:txBody>
            <a:bodyPr lIns="45592" tIns="0" rIns="0" bIns="0" rtlCol="0" anchor="ctr"/>
            <a:lstStyle/>
            <a:p>
              <a:pPr algn="ctr" defTabSz="455943">
                <a:lnSpc>
                  <a:spcPct val="90000"/>
                </a:lnSpc>
                <a:defRPr/>
              </a:pPr>
              <a:r>
                <a:rPr lang="en-US" sz="798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Monetization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41897" y="2064474"/>
              <a:ext cx="1225795" cy="128953"/>
            </a:xfrm>
            <a:prstGeom prst="rect">
              <a:avLst/>
            </a:prstGeom>
            <a:noFill/>
            <a:ln w="6350" cap="flat" cmpd="sng" algn="ctr">
              <a:solidFill>
                <a:srgbClr val="FFFFFF"/>
              </a:solidFill>
              <a:prstDash val="sysDash"/>
            </a:ln>
            <a:effectLst/>
          </p:spPr>
          <p:txBody>
            <a:bodyPr lIns="45592" tIns="0" rIns="0" bIns="0" rtlCol="0" anchor="ctr"/>
            <a:lstStyle/>
            <a:p>
              <a:pPr algn="ctr" defTabSz="455943">
                <a:lnSpc>
                  <a:spcPct val="90000"/>
                </a:lnSpc>
                <a:defRPr/>
              </a:pPr>
              <a:r>
                <a:rPr lang="en-US" sz="798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Lifecycle Management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10024" y="2064474"/>
              <a:ext cx="761123" cy="128953"/>
            </a:xfrm>
            <a:prstGeom prst="rect">
              <a:avLst/>
            </a:prstGeom>
            <a:noFill/>
            <a:ln w="6350" cap="flat" cmpd="sng" algn="ctr">
              <a:solidFill>
                <a:srgbClr val="FFFFFF"/>
              </a:solidFill>
              <a:prstDash val="sysDash"/>
            </a:ln>
            <a:effectLst/>
          </p:spPr>
          <p:txBody>
            <a:bodyPr lIns="45592" tIns="0" rIns="0" bIns="0" rtlCol="0" anchor="ctr"/>
            <a:lstStyle/>
            <a:p>
              <a:pPr algn="ctr" defTabSz="455943">
                <a:lnSpc>
                  <a:spcPct val="90000"/>
                </a:lnSpc>
                <a:defRPr/>
              </a:pPr>
              <a:r>
                <a:rPr lang="en-US" sz="798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Security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9FF7A5-DF40-4842-B6DC-612D296DC0C9}"/>
                </a:ext>
              </a:extLst>
            </p:cNvPr>
            <p:cNvGrpSpPr/>
            <p:nvPr/>
          </p:nvGrpSpPr>
          <p:grpSpPr>
            <a:xfrm>
              <a:off x="1945295" y="1836014"/>
              <a:ext cx="5913445" cy="464833"/>
              <a:chOff x="2560082" y="2567707"/>
              <a:chExt cx="7884594" cy="619777"/>
            </a:xfrm>
          </p:grpSpPr>
          <p:sp>
            <p:nvSpPr>
              <p:cNvPr id="77" name="Rectangle: Rounded Corners 76"/>
              <p:cNvSpPr/>
              <p:nvPr/>
            </p:nvSpPr>
            <p:spPr>
              <a:xfrm>
                <a:off x="2560082" y="2567707"/>
                <a:ext cx="7884594" cy="619777"/>
              </a:xfrm>
              <a:prstGeom prst="roundRect">
                <a:avLst/>
              </a:prstGeom>
              <a:solidFill>
                <a:srgbClr val="EFECE5"/>
              </a:solidFill>
              <a:ln w="3175">
                <a:solidFill>
                  <a:srgbClr val="174C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227099" y="2922067"/>
                <a:ext cx="1242414" cy="199332"/>
              </a:xfrm>
              <a:prstGeom prst="rect">
                <a:avLst/>
              </a:prstGeom>
              <a:noFill/>
              <a:ln w="6350" cap="flat" cmpd="sng" algn="ctr">
                <a:solidFill>
                  <a:schemeClr val="accent1">
                    <a:lumMod val="75000"/>
                  </a:schemeClr>
                </a:solidFill>
                <a:prstDash val="sysDash"/>
              </a:ln>
              <a:effectLst/>
            </p:spPr>
            <p:txBody>
              <a:bodyPr lIns="45592" tIns="0" rIns="0" bIns="0" rtlCol="0" anchor="ctr"/>
              <a:lstStyle/>
              <a:p>
                <a:pPr algn="ctr" defTabSz="455943">
                  <a:lnSpc>
                    <a:spcPct val="90000"/>
                  </a:lnSpc>
                  <a:defRPr/>
                </a:pPr>
                <a:r>
                  <a:rPr lang="en-US" sz="798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Arial" panose="020B0604020202020204" pitchFamily="34" charset="0"/>
                  </a:rPr>
                  <a:t>Aggregation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218620" y="2680035"/>
                <a:ext cx="1242414" cy="199332"/>
              </a:xfrm>
              <a:prstGeom prst="rect">
                <a:avLst/>
              </a:prstGeom>
              <a:noFill/>
              <a:ln w="6350" cap="flat" cmpd="sng" algn="ctr">
                <a:solidFill>
                  <a:schemeClr val="accent1">
                    <a:lumMod val="75000"/>
                  </a:schemeClr>
                </a:solidFill>
                <a:prstDash val="sysDash"/>
              </a:ln>
              <a:effectLst/>
            </p:spPr>
            <p:txBody>
              <a:bodyPr lIns="45592" tIns="0" rIns="0" bIns="0" rtlCol="0" anchor="ctr"/>
              <a:lstStyle/>
              <a:p>
                <a:pPr algn="ctr" defTabSz="455943">
                  <a:lnSpc>
                    <a:spcPct val="90000"/>
                  </a:lnSpc>
                  <a:defRPr/>
                </a:pPr>
                <a:r>
                  <a:rPr lang="en-US" sz="798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Arial" panose="020B0604020202020204" pitchFamily="34" charset="0"/>
                  </a:rPr>
                  <a:t>Filtration</a:t>
                </a:r>
              </a:p>
            </p:txBody>
          </p:sp>
          <p:sp>
            <p:nvSpPr>
              <p:cNvPr id="84" name="Rectangle: Rounded Corners 83"/>
              <p:cNvSpPr/>
              <p:nvPr/>
            </p:nvSpPr>
            <p:spPr>
              <a:xfrm>
                <a:off x="4533174" y="2667354"/>
                <a:ext cx="1026789" cy="360882"/>
              </a:xfrm>
              <a:prstGeom prst="round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accent4">
                    <a:lumMod val="75000"/>
                  </a:schemeClr>
                </a:solidFill>
                <a:prstDash val="solid"/>
              </a:ln>
              <a:effectLst/>
            </p:spPr>
            <p:txBody>
              <a:bodyPr lIns="45592" tIns="0" rIns="0" bIns="0" rtlCol="0" anchor="ctr"/>
              <a:lstStyle/>
              <a:p>
                <a:pPr algn="ctr" defTabSz="455943">
                  <a:lnSpc>
                    <a:spcPct val="90000"/>
                  </a:lnSpc>
                  <a:defRPr/>
                </a:pPr>
                <a:r>
                  <a:rPr lang="en-US" sz="600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Arial" panose="020B0604020202020204" pitchFamily="34" charset="0"/>
                  </a:rPr>
                  <a:t>Experience API</a:t>
                </a:r>
              </a:p>
              <a:p>
                <a:pPr algn="ctr" defTabSz="455943">
                  <a:lnSpc>
                    <a:spcPct val="90000"/>
                  </a:lnSpc>
                  <a:defRPr/>
                </a:pPr>
                <a:r>
                  <a:rPr lang="en-US" sz="600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Arial" panose="020B0604020202020204" pitchFamily="34" charset="0"/>
                  </a:rPr>
                  <a:t>(Business unit 1)</a:t>
                </a:r>
              </a:p>
            </p:txBody>
          </p:sp>
          <p:sp>
            <p:nvSpPr>
              <p:cNvPr id="85" name="Rectangle: Rounded Corners 84"/>
              <p:cNvSpPr/>
              <p:nvPr/>
            </p:nvSpPr>
            <p:spPr>
              <a:xfrm>
                <a:off x="6025864" y="2697043"/>
                <a:ext cx="1026789" cy="331193"/>
              </a:xfrm>
              <a:prstGeom prst="round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accent4">
                    <a:lumMod val="75000"/>
                  </a:schemeClr>
                </a:solidFill>
                <a:prstDash val="solid"/>
              </a:ln>
              <a:effectLst/>
            </p:spPr>
            <p:txBody>
              <a:bodyPr lIns="45592" tIns="0" rIns="0" bIns="0" rtlCol="0" anchor="ctr"/>
              <a:lstStyle/>
              <a:p>
                <a:pPr algn="ctr" defTabSz="455943">
                  <a:lnSpc>
                    <a:spcPct val="90000"/>
                  </a:lnSpc>
                  <a:defRPr/>
                </a:pPr>
                <a:r>
                  <a:rPr lang="en-US" sz="600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Arial" panose="020B0604020202020204" pitchFamily="34" charset="0"/>
                  </a:rPr>
                  <a:t>Experience API</a:t>
                </a:r>
              </a:p>
              <a:p>
                <a:pPr algn="ctr" defTabSz="455943">
                  <a:lnSpc>
                    <a:spcPct val="90000"/>
                  </a:lnSpc>
                  <a:defRPr/>
                </a:pPr>
                <a:r>
                  <a:rPr lang="en-US" sz="600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Arial" panose="020B0604020202020204" pitchFamily="34" charset="0"/>
                  </a:rPr>
                  <a:t>(Business unit 2 )</a:t>
                </a:r>
              </a:p>
            </p:txBody>
          </p:sp>
          <p:sp>
            <p:nvSpPr>
              <p:cNvPr id="86" name="Rectangle: Rounded Corners 85"/>
              <p:cNvSpPr/>
              <p:nvPr/>
            </p:nvSpPr>
            <p:spPr>
              <a:xfrm>
                <a:off x="7427841" y="2697043"/>
                <a:ext cx="1026789" cy="331193"/>
              </a:xfrm>
              <a:prstGeom prst="round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accent4">
                    <a:lumMod val="75000"/>
                  </a:schemeClr>
                </a:solidFill>
                <a:prstDash val="solid"/>
              </a:ln>
              <a:effectLst/>
            </p:spPr>
            <p:txBody>
              <a:bodyPr lIns="45592" tIns="0" rIns="0" bIns="0" rtlCol="0" anchor="ctr"/>
              <a:lstStyle/>
              <a:p>
                <a:pPr algn="ctr" defTabSz="455943">
                  <a:lnSpc>
                    <a:spcPct val="90000"/>
                  </a:lnSpc>
                  <a:defRPr/>
                </a:pPr>
                <a:r>
                  <a:rPr lang="en-US" sz="600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Arial" panose="020B0604020202020204" pitchFamily="34" charset="0"/>
                  </a:rPr>
                  <a:t>Experience API</a:t>
                </a:r>
              </a:p>
              <a:p>
                <a:pPr algn="ctr" defTabSz="455943">
                  <a:lnSpc>
                    <a:spcPct val="90000"/>
                  </a:lnSpc>
                  <a:defRPr/>
                </a:pPr>
                <a:r>
                  <a:rPr lang="en-US" sz="600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Arial" panose="020B0604020202020204" pitchFamily="34" charset="0"/>
                  </a:rPr>
                  <a:t>(Business unit n)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2604192" y="2746052"/>
                <a:ext cx="861765" cy="227167"/>
              </a:xfrm>
              <a:prstGeom prst="rect">
                <a:avLst/>
              </a:prstGeom>
              <a:effectLst/>
            </p:spPr>
            <p:txBody>
              <a:bodyPr wrap="square" lIns="0" tIns="0" rIns="0" bIns="0">
                <a:spAutoFit/>
              </a:bodyPr>
              <a:lstStyle/>
              <a:p>
                <a:pPr defTabSz="455943">
                  <a:defRPr/>
                </a:pPr>
                <a:r>
                  <a:rPr lang="en-US" sz="700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Arial" panose="020B0604020202020204" pitchFamily="34" charset="0"/>
                  </a:rPr>
                  <a:t>Experience Layer</a:t>
                </a:r>
              </a:p>
            </p:txBody>
          </p:sp>
        </p:grpSp>
        <p:cxnSp>
          <p:nvCxnSpPr>
            <p:cNvPr id="115" name="Straight Arrow Connector 114"/>
            <p:cNvCxnSpPr/>
            <p:nvPr/>
          </p:nvCxnSpPr>
          <p:spPr>
            <a:xfrm flipH="1">
              <a:off x="2582524" y="3215495"/>
              <a:ext cx="460" cy="218174"/>
            </a:xfrm>
            <a:prstGeom prst="straightConnector1">
              <a:avLst/>
            </a:prstGeom>
            <a:noFill/>
            <a:ln w="28575" cap="flat" cmpd="sng" algn="ctr">
              <a:solidFill>
                <a:srgbClr val="565656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16" name="Straight Arrow Connector 115"/>
            <p:cNvCxnSpPr/>
            <p:nvPr/>
          </p:nvCxnSpPr>
          <p:spPr>
            <a:xfrm>
              <a:off x="2578460" y="2274566"/>
              <a:ext cx="4524" cy="25785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4954328" y="2274566"/>
              <a:ext cx="4524" cy="257853"/>
            </a:xfrm>
            <a:prstGeom prst="straightConnector1">
              <a:avLst/>
            </a:prstGeom>
            <a:noFill/>
            <a:ln w="28575" cap="flat" cmpd="sng" algn="ctr">
              <a:solidFill>
                <a:srgbClr val="565656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18" name="Straight Arrow Connector 117"/>
            <p:cNvCxnSpPr/>
            <p:nvPr/>
          </p:nvCxnSpPr>
          <p:spPr>
            <a:xfrm>
              <a:off x="5958860" y="2274566"/>
              <a:ext cx="4524" cy="257853"/>
            </a:xfrm>
            <a:prstGeom prst="straightConnector1">
              <a:avLst/>
            </a:prstGeom>
            <a:noFill/>
            <a:ln w="28575" cap="flat" cmpd="sng" algn="ctr">
              <a:solidFill>
                <a:srgbClr val="565656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19" name="Straight Arrow Connector 118"/>
            <p:cNvCxnSpPr/>
            <p:nvPr/>
          </p:nvCxnSpPr>
          <p:spPr>
            <a:xfrm>
              <a:off x="7037730" y="2274566"/>
              <a:ext cx="4524" cy="257853"/>
            </a:xfrm>
            <a:prstGeom prst="straightConnector1">
              <a:avLst/>
            </a:prstGeom>
            <a:noFill/>
            <a:ln w="28575" cap="flat" cmpd="sng" algn="ctr">
              <a:solidFill>
                <a:srgbClr val="565656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4958393" y="3215495"/>
              <a:ext cx="460" cy="218174"/>
            </a:xfrm>
            <a:prstGeom prst="straightConnector1">
              <a:avLst/>
            </a:prstGeom>
            <a:noFill/>
            <a:ln w="6350" cap="flat" cmpd="sng" algn="ctr">
              <a:solidFill>
                <a:srgbClr val="565656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5958860" y="3233107"/>
              <a:ext cx="460" cy="218174"/>
            </a:xfrm>
            <a:prstGeom prst="straightConnector1">
              <a:avLst/>
            </a:prstGeom>
            <a:noFill/>
            <a:ln w="28575" cap="flat" cmpd="sng" algn="ctr">
              <a:solidFill>
                <a:srgbClr val="565656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930453D-A248-4980-BBC7-681A20FDD123}"/>
                </a:ext>
              </a:extLst>
            </p:cNvPr>
            <p:cNvGrpSpPr/>
            <p:nvPr/>
          </p:nvGrpSpPr>
          <p:grpSpPr>
            <a:xfrm>
              <a:off x="1763907" y="2529307"/>
              <a:ext cx="6069599" cy="669232"/>
              <a:chOff x="2351875" y="3361160"/>
              <a:chExt cx="8092799" cy="102340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351875" y="3880364"/>
                <a:ext cx="861765" cy="383327"/>
              </a:xfrm>
              <a:prstGeom prst="rect">
                <a:avLst/>
              </a:prstGeom>
              <a:effectLst/>
            </p:spPr>
            <p:txBody>
              <a:bodyPr wrap="square" lIns="0" tIns="0" rIns="0" bIns="0">
                <a:spAutoFit/>
              </a:bodyPr>
              <a:lstStyle/>
              <a:p>
                <a:pPr algn="ctr" defTabSz="455943">
                  <a:defRPr/>
                </a:pPr>
                <a:r>
                  <a:rPr lang="en-US" sz="798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Arial" panose="020B0604020202020204" pitchFamily="34" charset="0"/>
                  </a:rPr>
                  <a:t>Process</a:t>
                </a:r>
              </a:p>
              <a:p>
                <a:pPr algn="ctr" defTabSz="455943">
                  <a:defRPr/>
                </a:pPr>
                <a:r>
                  <a:rPr lang="en-US" sz="798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Arial" panose="020B0604020202020204" pitchFamily="34" charset="0"/>
                  </a:rPr>
                  <a:t>Layer</a:t>
                </a:r>
              </a:p>
            </p:txBody>
          </p:sp>
          <p:sp>
            <p:nvSpPr>
              <p:cNvPr id="76" name="Rectangle: Rounded Corners 75"/>
              <p:cNvSpPr/>
              <p:nvPr/>
            </p:nvSpPr>
            <p:spPr>
              <a:xfrm>
                <a:off x="2560082" y="3361160"/>
                <a:ext cx="7884592" cy="1023406"/>
              </a:xfrm>
              <a:prstGeom prst="roundRect">
                <a:avLst/>
              </a:prstGeom>
              <a:solidFill>
                <a:srgbClr val="EFECE5"/>
              </a:solidFill>
              <a:ln w="3175">
                <a:solidFill>
                  <a:srgbClr val="174C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224577" y="3428632"/>
                <a:ext cx="1242414" cy="265311"/>
              </a:xfrm>
              <a:prstGeom prst="rect">
                <a:avLst/>
              </a:prstGeom>
              <a:noFill/>
              <a:ln w="6350" cap="flat" cmpd="sng" algn="ctr">
                <a:solidFill>
                  <a:schemeClr val="accent1">
                    <a:lumMod val="75000"/>
                  </a:schemeClr>
                </a:solidFill>
                <a:prstDash val="sysDash"/>
              </a:ln>
              <a:effectLst/>
            </p:spPr>
            <p:txBody>
              <a:bodyPr lIns="0" tIns="0" rIns="0" bIns="0" rtlCol="0" anchor="ctr"/>
              <a:lstStyle/>
              <a:p>
                <a:pPr algn="ctr" defTabSz="455943">
                  <a:lnSpc>
                    <a:spcPct val="90000"/>
                  </a:lnSpc>
                  <a:defRPr/>
                </a:pPr>
                <a:r>
                  <a:rPr lang="en-US" sz="747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Arial" panose="020B0604020202020204" pitchFamily="34" charset="0"/>
                  </a:rPr>
                  <a:t>Process Orchestration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220882" y="3763027"/>
                <a:ext cx="1242414" cy="265311"/>
              </a:xfrm>
              <a:prstGeom prst="rect">
                <a:avLst/>
              </a:prstGeom>
              <a:noFill/>
              <a:ln w="6350" cap="flat" cmpd="sng" algn="ctr">
                <a:solidFill>
                  <a:schemeClr val="accent1">
                    <a:lumMod val="75000"/>
                  </a:schemeClr>
                </a:solidFill>
                <a:prstDash val="sysDash"/>
              </a:ln>
              <a:effectLst/>
            </p:spPr>
            <p:txBody>
              <a:bodyPr lIns="45592" tIns="0" rIns="0" bIns="0" rtlCol="0" anchor="ctr"/>
              <a:lstStyle/>
              <a:p>
                <a:pPr algn="ctr" defTabSz="455943">
                  <a:lnSpc>
                    <a:spcPct val="90000"/>
                  </a:lnSpc>
                  <a:defRPr/>
                </a:pPr>
                <a:r>
                  <a:rPr lang="en-US" sz="747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Arial" panose="020B0604020202020204" pitchFamily="34" charset="0"/>
                  </a:rPr>
                  <a:t>Service Orchestration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009001" y="3504827"/>
                <a:ext cx="1026789" cy="333691"/>
              </a:xfrm>
              <a:prstGeom prst="rect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FFFF"/>
                </a:solidFill>
                <a:prstDash val="sysDash"/>
              </a:ln>
              <a:effectLst/>
            </p:spPr>
            <p:txBody>
              <a:bodyPr lIns="45592" tIns="0" rIns="0" bIns="0" rtlCol="0" anchor="t"/>
              <a:lstStyle/>
              <a:p>
                <a:pPr defTabSz="455943">
                  <a:lnSpc>
                    <a:spcPct val="90000"/>
                  </a:lnSpc>
                  <a:defRPr/>
                </a:pPr>
                <a:r>
                  <a:rPr lang="en-US" sz="698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Arial" panose="020B0604020202020204" pitchFamily="34" charset="0"/>
                  </a:rPr>
                  <a:t>Microservice</a:t>
                </a:r>
              </a:p>
            </p:txBody>
          </p:sp>
          <p:sp>
            <p:nvSpPr>
              <p:cNvPr id="89" name="Flowchart: Magnetic Disk 88"/>
              <p:cNvSpPr/>
              <p:nvPr/>
            </p:nvSpPr>
            <p:spPr>
              <a:xfrm>
                <a:off x="5722600" y="3661899"/>
                <a:ext cx="242373" cy="145383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310791">
                  <a:defRPr/>
                </a:pPr>
                <a:endParaRPr lang="en-US" sz="798" dirty="0">
                  <a:solidFill>
                    <a:srgbClr val="002060"/>
                  </a:solidFill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4747355" y="3573378"/>
                <a:ext cx="333691" cy="196590"/>
              </a:xfrm>
              <a:prstGeom prst="rect">
                <a:avLst/>
              </a:prstGeom>
              <a:solidFill>
                <a:srgbClr val="FED206"/>
              </a:solidFill>
              <a:ln w="6350" cap="flat" cmpd="sng" algn="ctr">
                <a:solidFill>
                  <a:srgbClr val="FFFFFF"/>
                </a:solidFill>
                <a:prstDash val="sysDash"/>
              </a:ln>
              <a:effectLst/>
            </p:spPr>
            <p:txBody>
              <a:bodyPr lIns="0" tIns="0" rIns="0" bIns="0" rtlCol="0" anchor="ctr"/>
              <a:lstStyle/>
              <a:p>
                <a:pPr algn="ctr" defTabSz="455943">
                  <a:lnSpc>
                    <a:spcPct val="90000"/>
                  </a:lnSpc>
                  <a:defRPr/>
                </a:pPr>
                <a:endParaRPr lang="en-US" sz="499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4925134" y="3137043"/>
                <a:ext cx="850209" cy="1479078"/>
              </a:xfrm>
              <a:prstGeom prst="rect">
                <a:avLst/>
              </a:prstGeom>
              <a:noFill/>
              <a:ln w="3175" cap="flat" cmpd="sng" algn="ctr">
                <a:solidFill>
                  <a:srgbClr val="253166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algn="ctr" defTabSz="310791">
                  <a:defRPr/>
                </a:pPr>
                <a:r>
                  <a:rPr lang="en-US" sz="798" dirty="0">
                    <a:solidFill>
                      <a:srgbClr val="002060"/>
                    </a:solidFill>
                    <a:latin typeface="Franklin Gothic Book" panose="020B0503020102020204" pitchFamily="34" charset="0"/>
                  </a:rPr>
                  <a:t>Domain A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014877" y="3908409"/>
                <a:ext cx="1026789" cy="333691"/>
              </a:xfrm>
              <a:prstGeom prst="rect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FFFF"/>
                </a:solidFill>
                <a:prstDash val="sysDash"/>
              </a:ln>
              <a:effectLst/>
            </p:spPr>
            <p:txBody>
              <a:bodyPr lIns="45592" tIns="0" rIns="0" bIns="0" rtlCol="0" anchor="t"/>
              <a:lstStyle/>
              <a:p>
                <a:pPr defTabSz="455943">
                  <a:lnSpc>
                    <a:spcPct val="90000"/>
                  </a:lnSpc>
                  <a:defRPr/>
                </a:pPr>
                <a:r>
                  <a:rPr lang="en-US" sz="698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Arial" panose="020B0604020202020204" pitchFamily="34" charset="0"/>
                  </a:rPr>
                  <a:t>Microservice</a:t>
                </a:r>
              </a:p>
            </p:txBody>
          </p:sp>
          <p:sp>
            <p:nvSpPr>
              <p:cNvPr id="93" name="Flowchart: Magnetic Disk 92"/>
              <p:cNvSpPr/>
              <p:nvPr/>
            </p:nvSpPr>
            <p:spPr>
              <a:xfrm>
                <a:off x="5728477" y="4065480"/>
                <a:ext cx="242373" cy="145383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310791">
                  <a:defRPr/>
                </a:pPr>
                <a:endParaRPr lang="en-US" sz="798" dirty="0">
                  <a:solidFill>
                    <a:srgbClr val="002060"/>
                  </a:solidFill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 rot="16200000">
                <a:off x="4753233" y="3976961"/>
                <a:ext cx="333691" cy="196590"/>
              </a:xfrm>
              <a:prstGeom prst="rect">
                <a:avLst/>
              </a:prstGeom>
              <a:solidFill>
                <a:srgbClr val="FED206"/>
              </a:solidFill>
              <a:ln w="6350" cap="flat" cmpd="sng" algn="ctr">
                <a:solidFill>
                  <a:srgbClr val="FFFFFF"/>
                </a:solidFill>
                <a:prstDash val="sysDash"/>
              </a:ln>
              <a:effectLst/>
            </p:spPr>
            <p:txBody>
              <a:bodyPr lIns="0" tIns="0" rIns="0" bIns="0" rtlCol="0" anchor="ctr"/>
              <a:lstStyle/>
              <a:p>
                <a:pPr algn="ctr" defTabSz="455943">
                  <a:lnSpc>
                    <a:spcPct val="90000"/>
                  </a:lnSpc>
                  <a:defRPr/>
                </a:pPr>
                <a:endParaRPr lang="en-US" sz="900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997405" y="3496046"/>
                <a:ext cx="1026789" cy="333691"/>
              </a:xfrm>
              <a:prstGeom prst="rect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FFFF"/>
                </a:solidFill>
                <a:prstDash val="sysDash"/>
              </a:ln>
              <a:effectLst/>
            </p:spPr>
            <p:txBody>
              <a:bodyPr lIns="45592" tIns="0" rIns="0" bIns="0" rtlCol="0" anchor="t"/>
              <a:lstStyle/>
              <a:p>
                <a:pPr defTabSz="455943">
                  <a:lnSpc>
                    <a:spcPct val="90000"/>
                  </a:lnSpc>
                  <a:defRPr/>
                </a:pPr>
                <a:r>
                  <a:rPr lang="en-US" sz="698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Arial" panose="020B0604020202020204" pitchFamily="34" charset="0"/>
                  </a:rPr>
                  <a:t>Microservice</a:t>
                </a:r>
              </a:p>
            </p:txBody>
          </p:sp>
          <p:sp>
            <p:nvSpPr>
              <p:cNvPr id="96" name="Flowchart: Magnetic Disk 95"/>
              <p:cNvSpPr/>
              <p:nvPr/>
            </p:nvSpPr>
            <p:spPr>
              <a:xfrm>
                <a:off x="7711005" y="3653118"/>
                <a:ext cx="242373" cy="145383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310791">
                  <a:defRPr/>
                </a:pPr>
                <a:endParaRPr lang="en-US" sz="798" dirty="0">
                  <a:solidFill>
                    <a:srgbClr val="002060"/>
                  </a:solidFill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16200000">
                <a:off x="6735761" y="3564597"/>
                <a:ext cx="333691" cy="196590"/>
              </a:xfrm>
              <a:prstGeom prst="rect">
                <a:avLst/>
              </a:prstGeom>
              <a:solidFill>
                <a:srgbClr val="FED206"/>
              </a:solidFill>
              <a:ln w="6350" cap="flat" cmpd="sng" algn="ctr">
                <a:solidFill>
                  <a:srgbClr val="FFFFFF"/>
                </a:solidFill>
                <a:prstDash val="sysDash"/>
              </a:ln>
              <a:effectLst/>
            </p:spPr>
            <p:txBody>
              <a:bodyPr lIns="0" tIns="0" rIns="0" bIns="0" rtlCol="0" anchor="ctr"/>
              <a:lstStyle/>
              <a:p>
                <a:pPr algn="ctr" defTabSz="455943">
                  <a:lnSpc>
                    <a:spcPct val="90000"/>
                  </a:lnSpc>
                  <a:defRPr/>
                </a:pPr>
                <a:endParaRPr lang="en-US" sz="499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 rot="16200000">
                <a:off x="6913537" y="3128261"/>
                <a:ext cx="850209" cy="1479078"/>
              </a:xfrm>
              <a:prstGeom prst="rect">
                <a:avLst/>
              </a:prstGeom>
              <a:noFill/>
              <a:ln w="3175" cap="flat" cmpd="sng" algn="ctr">
                <a:solidFill>
                  <a:srgbClr val="253166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algn="ctr" defTabSz="310791">
                  <a:defRPr/>
                </a:pPr>
                <a:r>
                  <a:rPr lang="en-US" sz="798" dirty="0">
                    <a:solidFill>
                      <a:srgbClr val="002060"/>
                    </a:solidFill>
                    <a:latin typeface="Franklin Gothic Book" panose="020B0503020102020204" pitchFamily="34" charset="0"/>
                  </a:rPr>
                  <a:t>Domain B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003283" y="3899628"/>
                <a:ext cx="1026789" cy="333691"/>
              </a:xfrm>
              <a:prstGeom prst="rect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FFFF"/>
                </a:solidFill>
                <a:prstDash val="sysDash"/>
              </a:ln>
              <a:effectLst/>
            </p:spPr>
            <p:txBody>
              <a:bodyPr lIns="45592" tIns="0" rIns="0" bIns="0" rtlCol="0" anchor="t"/>
              <a:lstStyle/>
              <a:p>
                <a:pPr defTabSz="455943">
                  <a:lnSpc>
                    <a:spcPct val="90000"/>
                  </a:lnSpc>
                  <a:defRPr/>
                </a:pPr>
                <a:r>
                  <a:rPr lang="en-US" sz="698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Arial" panose="020B0604020202020204" pitchFamily="34" charset="0"/>
                  </a:rPr>
                  <a:t>Microservice</a:t>
                </a:r>
              </a:p>
            </p:txBody>
          </p:sp>
          <p:sp>
            <p:nvSpPr>
              <p:cNvPr id="100" name="Flowchart: Magnetic Disk 99"/>
              <p:cNvSpPr/>
              <p:nvPr/>
            </p:nvSpPr>
            <p:spPr>
              <a:xfrm>
                <a:off x="7716882" y="4056698"/>
                <a:ext cx="242373" cy="145383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310791">
                  <a:defRPr/>
                </a:pPr>
                <a:endParaRPr lang="en-US" sz="798" dirty="0">
                  <a:solidFill>
                    <a:srgbClr val="002060"/>
                  </a:solidFill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6741636" y="3968180"/>
                <a:ext cx="333691" cy="196590"/>
              </a:xfrm>
              <a:prstGeom prst="rect">
                <a:avLst/>
              </a:prstGeom>
              <a:solidFill>
                <a:srgbClr val="FED206"/>
              </a:solidFill>
              <a:ln w="6350" cap="flat" cmpd="sng" algn="ctr">
                <a:solidFill>
                  <a:srgbClr val="FFFFFF"/>
                </a:solidFill>
                <a:prstDash val="sysDash"/>
              </a:ln>
              <a:effectLst/>
            </p:spPr>
            <p:txBody>
              <a:bodyPr lIns="0" tIns="0" rIns="0" bIns="0" rtlCol="0" anchor="ctr"/>
              <a:lstStyle/>
              <a:p>
                <a:pPr algn="ctr" defTabSz="455943">
                  <a:lnSpc>
                    <a:spcPct val="90000"/>
                  </a:lnSpc>
                  <a:defRPr/>
                </a:pPr>
                <a:endParaRPr lang="en-US" sz="499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8975640" y="3503735"/>
                <a:ext cx="1026789" cy="333691"/>
              </a:xfrm>
              <a:prstGeom prst="rect">
                <a:avLst/>
              </a:prstGeom>
              <a:solidFill>
                <a:srgbClr val="92D050"/>
              </a:solidFill>
              <a:ln w="6350" cap="flat" cmpd="sng" algn="ctr">
                <a:solidFill>
                  <a:srgbClr val="FFFFFF"/>
                </a:solidFill>
                <a:prstDash val="sysDash"/>
              </a:ln>
              <a:effectLst/>
            </p:spPr>
            <p:txBody>
              <a:bodyPr lIns="45592" tIns="0" rIns="0" bIns="0" rtlCol="0" anchor="t"/>
              <a:lstStyle/>
              <a:p>
                <a:pPr defTabSz="455943">
                  <a:lnSpc>
                    <a:spcPct val="90000"/>
                  </a:lnSpc>
                  <a:defRPr/>
                </a:pPr>
                <a:r>
                  <a:rPr lang="en-US" sz="698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Arial" panose="020B0604020202020204" pitchFamily="34" charset="0"/>
                  </a:rPr>
                  <a:t>Microservice</a:t>
                </a:r>
              </a:p>
            </p:txBody>
          </p:sp>
          <p:sp>
            <p:nvSpPr>
              <p:cNvPr id="103" name="Flowchart: Magnetic Disk 102"/>
              <p:cNvSpPr/>
              <p:nvPr/>
            </p:nvSpPr>
            <p:spPr>
              <a:xfrm>
                <a:off x="9689240" y="3660804"/>
                <a:ext cx="242373" cy="145383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310791">
                  <a:defRPr/>
                </a:pPr>
                <a:endParaRPr lang="en-US" sz="798" dirty="0">
                  <a:solidFill>
                    <a:srgbClr val="002060"/>
                  </a:solidFill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 rot="16200000">
                <a:off x="8713994" y="3572286"/>
                <a:ext cx="333691" cy="196590"/>
              </a:xfrm>
              <a:prstGeom prst="rect">
                <a:avLst/>
              </a:prstGeom>
              <a:solidFill>
                <a:srgbClr val="92D050"/>
              </a:solidFill>
              <a:ln w="6350" cap="flat" cmpd="sng" algn="ctr">
                <a:solidFill>
                  <a:srgbClr val="FFFFFF"/>
                </a:solidFill>
                <a:prstDash val="sysDash"/>
              </a:ln>
              <a:effectLst/>
            </p:spPr>
            <p:txBody>
              <a:bodyPr lIns="0" tIns="0" rIns="0" bIns="0" rtlCol="0" anchor="ctr"/>
              <a:lstStyle/>
              <a:p>
                <a:pPr algn="ctr" defTabSz="455943">
                  <a:lnSpc>
                    <a:spcPct val="90000"/>
                  </a:lnSpc>
                  <a:defRPr/>
                </a:pPr>
                <a:endParaRPr lang="en-US" sz="499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 rot="16200000">
                <a:off x="8891773" y="3135948"/>
                <a:ext cx="850209" cy="1479078"/>
              </a:xfrm>
              <a:prstGeom prst="rect">
                <a:avLst/>
              </a:prstGeom>
              <a:noFill/>
              <a:ln w="3175" cap="flat" cmpd="sng" algn="ctr">
                <a:solidFill>
                  <a:srgbClr val="253166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algn="ctr" defTabSz="310791">
                  <a:defRPr/>
                </a:pPr>
                <a:r>
                  <a:rPr lang="en-US" sz="798" dirty="0">
                    <a:solidFill>
                      <a:srgbClr val="002060"/>
                    </a:solidFill>
                    <a:latin typeface="Franklin Gothic Book" panose="020B0503020102020204" pitchFamily="34" charset="0"/>
                  </a:rPr>
                  <a:t>Reusable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8981517" y="3907316"/>
                <a:ext cx="1026789" cy="333691"/>
              </a:xfrm>
              <a:prstGeom prst="rect">
                <a:avLst/>
              </a:prstGeom>
              <a:solidFill>
                <a:srgbClr val="92D050"/>
              </a:solidFill>
              <a:ln w="6350" cap="flat" cmpd="sng" algn="ctr">
                <a:solidFill>
                  <a:srgbClr val="FFFFFF"/>
                </a:solidFill>
                <a:prstDash val="sysDash"/>
              </a:ln>
              <a:effectLst/>
            </p:spPr>
            <p:txBody>
              <a:bodyPr lIns="45592" tIns="0" rIns="0" bIns="0" rtlCol="0" anchor="t"/>
              <a:lstStyle/>
              <a:p>
                <a:pPr defTabSz="455943">
                  <a:lnSpc>
                    <a:spcPct val="90000"/>
                  </a:lnSpc>
                  <a:defRPr/>
                </a:pPr>
                <a:r>
                  <a:rPr lang="en-US" sz="698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Arial" panose="020B0604020202020204" pitchFamily="34" charset="0"/>
                  </a:rPr>
                  <a:t>Microservice</a:t>
                </a:r>
              </a:p>
            </p:txBody>
          </p:sp>
          <p:sp>
            <p:nvSpPr>
              <p:cNvPr id="107" name="Flowchart: Magnetic Disk 106"/>
              <p:cNvSpPr/>
              <p:nvPr/>
            </p:nvSpPr>
            <p:spPr>
              <a:xfrm>
                <a:off x="9695116" y="4064385"/>
                <a:ext cx="242373" cy="145383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310791">
                  <a:defRPr/>
                </a:pPr>
                <a:endParaRPr lang="en-US" sz="798" dirty="0">
                  <a:solidFill>
                    <a:srgbClr val="002060"/>
                  </a:solidFill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 rot="16200000">
                <a:off x="8719872" y="3975867"/>
                <a:ext cx="333691" cy="196590"/>
              </a:xfrm>
              <a:prstGeom prst="rect">
                <a:avLst/>
              </a:prstGeom>
              <a:solidFill>
                <a:srgbClr val="92D050"/>
              </a:solidFill>
              <a:ln w="6350" cap="flat" cmpd="sng" algn="ctr">
                <a:solidFill>
                  <a:srgbClr val="FFFFFF"/>
                </a:solidFill>
                <a:prstDash val="sysDash"/>
              </a:ln>
              <a:effectLst/>
            </p:spPr>
            <p:txBody>
              <a:bodyPr lIns="0" tIns="0" rIns="0" bIns="0" rtlCol="0" anchor="ctr"/>
              <a:lstStyle/>
              <a:p>
                <a:pPr algn="ctr" defTabSz="455943">
                  <a:lnSpc>
                    <a:spcPct val="90000"/>
                  </a:lnSpc>
                  <a:defRPr/>
                </a:pPr>
                <a:endParaRPr lang="en-US" sz="499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222657" y="4076524"/>
                <a:ext cx="1242414" cy="265311"/>
              </a:xfrm>
              <a:prstGeom prst="rect">
                <a:avLst/>
              </a:prstGeom>
              <a:noFill/>
              <a:ln w="6350" cap="flat" cmpd="sng" algn="ctr">
                <a:solidFill>
                  <a:schemeClr val="accent1">
                    <a:lumMod val="75000"/>
                  </a:schemeClr>
                </a:solidFill>
                <a:prstDash val="sysDash"/>
              </a:ln>
              <a:effectLst/>
            </p:spPr>
            <p:txBody>
              <a:bodyPr lIns="45592" tIns="0" rIns="0" bIns="0" rtlCol="0" anchor="ctr"/>
              <a:lstStyle/>
              <a:p>
                <a:pPr algn="ctr" defTabSz="455943">
                  <a:lnSpc>
                    <a:spcPct val="90000"/>
                  </a:lnSpc>
                  <a:defRPr/>
                </a:pPr>
                <a:r>
                  <a:rPr lang="en-US" sz="749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Arial" panose="020B0604020202020204" pitchFamily="34" charset="0"/>
                  </a:rPr>
                  <a:t>Business Rules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637835" y="3713606"/>
                <a:ext cx="861765" cy="296987"/>
              </a:xfrm>
              <a:prstGeom prst="rect">
                <a:avLst/>
              </a:prstGeom>
              <a:effectLst/>
            </p:spPr>
            <p:txBody>
              <a:bodyPr wrap="square" lIns="0" tIns="0" rIns="0" bIns="0">
                <a:spAutoFit/>
              </a:bodyPr>
              <a:lstStyle/>
              <a:p>
                <a:pPr defTabSz="455943">
                  <a:defRPr/>
                </a:pPr>
                <a:r>
                  <a:rPr lang="en-US" sz="798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Arial" panose="020B0604020202020204" pitchFamily="34" charset="0"/>
                  </a:rPr>
                  <a:t>Process</a:t>
                </a:r>
              </a:p>
              <a:p>
                <a:pPr defTabSz="455943">
                  <a:defRPr/>
                </a:pPr>
                <a:r>
                  <a:rPr lang="en-US" sz="798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Arial" panose="020B0604020202020204" pitchFamily="34" charset="0"/>
                  </a:rPr>
                  <a:t>Layer</a:t>
                </a:r>
              </a:p>
            </p:txBody>
          </p:sp>
        </p:grpSp>
        <p:sp>
          <p:nvSpPr>
            <p:cNvPr id="75" name="Rectangle: Rounded Corners 74"/>
            <p:cNvSpPr/>
            <p:nvPr/>
          </p:nvSpPr>
          <p:spPr>
            <a:xfrm>
              <a:off x="1920062" y="3435862"/>
              <a:ext cx="5913444" cy="376598"/>
            </a:xfrm>
            <a:prstGeom prst="roundRect">
              <a:avLst/>
            </a:prstGeom>
            <a:solidFill>
              <a:srgbClr val="EFECE5"/>
            </a:solidFill>
            <a:ln w="3175">
              <a:solidFill>
                <a:srgbClr val="174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30298" y="3451222"/>
              <a:ext cx="931811" cy="149499"/>
            </a:xfrm>
            <a:prstGeom prst="rect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ysDash"/>
            </a:ln>
            <a:effectLst/>
          </p:spPr>
          <p:txBody>
            <a:bodyPr lIns="45592" tIns="0" rIns="0" bIns="0" rtlCol="0" anchor="ctr"/>
            <a:lstStyle/>
            <a:p>
              <a:pPr algn="ctr" defTabSz="455943">
                <a:lnSpc>
                  <a:spcPct val="90000"/>
                </a:lnSpc>
                <a:defRPr/>
              </a:pPr>
              <a:r>
                <a:rPr lang="en-US" sz="798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Stateless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429528" y="3632527"/>
              <a:ext cx="931811" cy="149499"/>
            </a:xfrm>
            <a:prstGeom prst="rect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ysDash"/>
            </a:ln>
            <a:effectLst/>
          </p:spPr>
          <p:txBody>
            <a:bodyPr lIns="45592" tIns="0" rIns="0" bIns="0" rtlCol="0" anchor="ctr"/>
            <a:lstStyle/>
            <a:p>
              <a:pPr algn="ctr" defTabSz="455943">
                <a:lnSpc>
                  <a:spcPct val="90000"/>
                </a:lnSpc>
                <a:defRPr/>
              </a:pPr>
              <a:r>
                <a:rPr lang="en-US" sz="798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  <p:sp>
          <p:nvSpPr>
            <p:cNvPr id="112" name="Rectangle: Rounded Corners 111"/>
            <p:cNvSpPr/>
            <p:nvPr/>
          </p:nvSpPr>
          <p:spPr>
            <a:xfrm>
              <a:off x="3425114" y="3506009"/>
              <a:ext cx="4375400" cy="240773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4">
                  <a:lumMod val="75000"/>
                </a:schemeClr>
              </a:solidFill>
              <a:prstDash val="solid"/>
            </a:ln>
            <a:effectLst/>
          </p:spPr>
          <p:txBody>
            <a:bodyPr lIns="45592" tIns="0" rIns="0" bIns="0" rtlCol="0" anchor="ctr"/>
            <a:lstStyle/>
            <a:p>
              <a:pPr algn="ctr" defTabSz="455943">
                <a:lnSpc>
                  <a:spcPct val="90000"/>
                </a:lnSpc>
                <a:defRPr/>
              </a:pPr>
              <a:r>
                <a:rPr lang="en-US" sz="698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System APIs 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78377" y="3511049"/>
              <a:ext cx="646325" cy="194208"/>
            </a:xfrm>
            <a:prstGeom prst="rect">
              <a:avLst/>
            </a:prstGeom>
            <a:effectLst/>
          </p:spPr>
          <p:txBody>
            <a:bodyPr wrap="square" lIns="0" tIns="0" rIns="0" bIns="0">
              <a:spAutoFit/>
            </a:bodyPr>
            <a:lstStyle/>
            <a:p>
              <a:pPr defTabSz="455943">
                <a:defRPr/>
              </a:pPr>
              <a:r>
                <a:rPr lang="en-US" sz="798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System</a:t>
              </a:r>
            </a:p>
            <a:p>
              <a:pPr defTabSz="455943">
                <a:defRPr/>
              </a:pPr>
              <a:r>
                <a:rPr lang="en-US" sz="798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Layer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799032" y="1749770"/>
              <a:ext cx="6137711" cy="2117327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defTabSz="683916">
                <a:defRPr/>
              </a:pPr>
              <a:endParaRPr lang="en-US" sz="798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9E0270-CAFF-4F56-A8B2-6EBF51E70A81}"/>
                </a:ext>
              </a:extLst>
            </p:cNvPr>
            <p:cNvGrpSpPr/>
            <p:nvPr/>
          </p:nvGrpSpPr>
          <p:grpSpPr>
            <a:xfrm>
              <a:off x="1918153" y="4020823"/>
              <a:ext cx="5904528" cy="269255"/>
              <a:chOff x="2570489" y="5202363"/>
              <a:chExt cx="7872704" cy="359006"/>
            </a:xfrm>
          </p:grpSpPr>
          <p:sp>
            <p:nvSpPr>
              <p:cNvPr id="64" name="Rectangle: Rounded Corners 63"/>
              <p:cNvSpPr/>
              <p:nvPr/>
            </p:nvSpPr>
            <p:spPr>
              <a:xfrm>
                <a:off x="2570489" y="5202363"/>
                <a:ext cx="7872704" cy="359006"/>
              </a:xfrm>
              <a:prstGeom prst="roundRect">
                <a:avLst/>
              </a:prstGeom>
              <a:solidFill>
                <a:srgbClr val="EFECE5"/>
              </a:solidFill>
              <a:ln w="3175">
                <a:solidFill>
                  <a:srgbClr val="174C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650788" y="5241322"/>
                <a:ext cx="713628" cy="242447"/>
              </a:xfrm>
              <a:prstGeom prst="rect">
                <a:avLst/>
              </a:prstGeom>
              <a:effectLst/>
            </p:spPr>
            <p:txBody>
              <a:bodyPr wrap="square" lIns="0" tIns="0" rIns="0" bIns="0">
                <a:spAutoFit/>
              </a:bodyPr>
              <a:lstStyle/>
              <a:p>
                <a:pPr defTabSz="455943">
                  <a:defRPr/>
                </a:pPr>
                <a:r>
                  <a:rPr lang="en-US" sz="747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Arial" panose="020B0604020202020204" pitchFamily="34" charset="0"/>
                  </a:rPr>
                  <a:t> Integration Layer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421080" y="5282752"/>
                <a:ext cx="1207115" cy="198886"/>
              </a:xfrm>
              <a:prstGeom prst="rect">
                <a:avLst/>
              </a:prstGeom>
              <a:noFill/>
              <a:ln w="6350" cap="flat" cmpd="sng" algn="ctr">
                <a:solidFill>
                  <a:schemeClr val="accent1">
                    <a:lumMod val="75000"/>
                  </a:schemeClr>
                </a:solidFill>
                <a:prstDash val="sysDash"/>
              </a:ln>
              <a:effectLst/>
            </p:spPr>
            <p:txBody>
              <a:bodyPr lIns="45592" tIns="0" rIns="0" bIns="0" rtlCol="0" anchor="ctr"/>
              <a:lstStyle/>
              <a:p>
                <a:pPr algn="ctr" defTabSz="455943">
                  <a:lnSpc>
                    <a:spcPct val="90000"/>
                  </a:lnSpc>
                  <a:defRPr/>
                </a:pPr>
                <a:r>
                  <a:rPr lang="en-US" sz="747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Arial" panose="020B0604020202020204" pitchFamily="34" charset="0"/>
                  </a:rPr>
                  <a:t>Messaging</a:t>
                </a: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4068636" y="3296677"/>
              <a:ext cx="826177" cy="109627"/>
            </a:xfrm>
            <a:prstGeom prst="rect">
              <a:avLst/>
            </a:prstGeom>
            <a:ln w="28575">
              <a:solidFill>
                <a:schemeClr val="bg1"/>
              </a:solidFill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 defTabSz="455943">
                <a:defRPr/>
              </a:pPr>
              <a:r>
                <a:rPr lang="en-US" sz="698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JSON (HTTPS)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082732" y="2327478"/>
              <a:ext cx="826177" cy="109627"/>
            </a:xfrm>
            <a:prstGeom prst="rect">
              <a:avLst/>
            </a:prstGeom>
            <a:effectLst/>
          </p:spPr>
          <p:txBody>
            <a:bodyPr wrap="square" lIns="0" tIns="0" rIns="0" bIns="0">
              <a:spAutoFit/>
            </a:bodyPr>
            <a:lstStyle/>
            <a:p>
              <a:pPr algn="ctr" defTabSz="455943">
                <a:defRPr/>
              </a:pPr>
              <a:r>
                <a:rPr lang="en-US" sz="698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JSON (HTTPS)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460669" y="3899376"/>
              <a:ext cx="826177" cy="117350"/>
            </a:xfrm>
            <a:prstGeom prst="rect">
              <a:avLst/>
            </a:prstGeom>
            <a:effectLst/>
          </p:spPr>
          <p:txBody>
            <a:bodyPr wrap="square" lIns="0" tIns="0" rIns="0" bIns="0">
              <a:spAutoFit/>
            </a:bodyPr>
            <a:lstStyle/>
            <a:p>
              <a:pPr algn="ctr" defTabSz="455943">
                <a:defRPr/>
              </a:pPr>
              <a:r>
                <a:rPr lang="en-US" sz="747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JSON</a:t>
              </a:r>
              <a:r>
                <a:rPr lang="en-US" sz="698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 (</a:t>
              </a:r>
              <a:r>
                <a:rPr lang="en-US" sz="747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HTTPS</a:t>
              </a:r>
              <a:r>
                <a:rPr lang="en-US" sz="698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BC985CC0-81DE-48A2-B67E-CE191BB6BB65}"/>
                </a:ext>
              </a:extLst>
            </p:cNvPr>
            <p:cNvSpPr/>
            <p:nvPr/>
          </p:nvSpPr>
          <p:spPr>
            <a:xfrm>
              <a:off x="6201779" y="1892503"/>
              <a:ext cx="1379436" cy="125335"/>
            </a:xfrm>
            <a:prstGeom prst="rect">
              <a:avLst/>
            </a:prstGeom>
            <a:effectLst/>
          </p:spPr>
          <p:txBody>
            <a:bodyPr wrap="square" lIns="0" tIns="0" rIns="0" bIns="0">
              <a:spAutoFit/>
            </a:bodyPr>
            <a:lstStyle/>
            <a:p>
              <a:pPr algn="ctr" defTabSz="455943">
                <a:defRPr/>
              </a:pPr>
              <a:endParaRPr lang="en-US" sz="798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DC4E43-E8A2-487D-9466-94411592107B}"/>
                </a:ext>
              </a:extLst>
            </p:cNvPr>
            <p:cNvSpPr txBox="1"/>
            <p:nvPr/>
          </p:nvSpPr>
          <p:spPr>
            <a:xfrm>
              <a:off x="6716288" y="3983994"/>
              <a:ext cx="506230" cy="306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350" dirty="0">
                <a:solidFill>
                  <a:srgbClr val="002060"/>
                </a:solidFill>
              </a:endParaRPr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BCBB9417-A793-4171-9018-6B99FCAAA08B}"/>
                </a:ext>
              </a:extLst>
            </p:cNvPr>
            <p:cNvCxnSpPr/>
            <p:nvPr/>
          </p:nvCxnSpPr>
          <p:spPr>
            <a:xfrm flipH="1">
              <a:off x="7037730" y="3233107"/>
              <a:ext cx="460" cy="218174"/>
            </a:xfrm>
            <a:prstGeom prst="straightConnector1">
              <a:avLst/>
            </a:prstGeom>
            <a:noFill/>
            <a:ln w="28575" cap="flat" cmpd="sng" algn="ctr">
              <a:solidFill>
                <a:srgbClr val="565656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A35CDD2-67DF-467F-930D-B77768D22083}"/>
                </a:ext>
              </a:extLst>
            </p:cNvPr>
            <p:cNvCxnSpPr/>
            <p:nvPr/>
          </p:nvCxnSpPr>
          <p:spPr>
            <a:xfrm flipH="1">
              <a:off x="3646571" y="3215495"/>
              <a:ext cx="460" cy="218174"/>
            </a:xfrm>
            <a:prstGeom prst="straightConnector1">
              <a:avLst/>
            </a:prstGeom>
            <a:noFill/>
            <a:ln w="28575" cap="flat" cmpd="sng" algn="ctr">
              <a:solidFill>
                <a:srgbClr val="565656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6565296E-43D1-4291-BF86-8FC02892F08C}"/>
                </a:ext>
              </a:extLst>
            </p:cNvPr>
            <p:cNvCxnSpPr/>
            <p:nvPr/>
          </p:nvCxnSpPr>
          <p:spPr>
            <a:xfrm>
              <a:off x="3642506" y="2274566"/>
              <a:ext cx="4524" cy="257853"/>
            </a:xfrm>
            <a:prstGeom prst="straightConnector1">
              <a:avLst/>
            </a:prstGeom>
            <a:noFill/>
            <a:ln w="28575" cap="flat" cmpd="sng" algn="ctr">
              <a:solidFill>
                <a:srgbClr val="565656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CC3BBA88-3C04-494A-A287-9B692C11F095}"/>
                </a:ext>
              </a:extLst>
            </p:cNvPr>
            <p:cNvCxnSpPr/>
            <p:nvPr/>
          </p:nvCxnSpPr>
          <p:spPr>
            <a:xfrm>
              <a:off x="4146071" y="3732132"/>
              <a:ext cx="0" cy="685800"/>
            </a:xfrm>
            <a:prstGeom prst="straightConnector1">
              <a:avLst/>
            </a:prstGeom>
            <a:noFill/>
            <a:ln w="28575" cap="flat" cmpd="sng" algn="ctr">
              <a:solidFill>
                <a:srgbClr val="565656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152F7BEE-1E99-4770-8F70-B4586E1B4473}"/>
                </a:ext>
              </a:extLst>
            </p:cNvPr>
            <p:cNvCxnSpPr/>
            <p:nvPr/>
          </p:nvCxnSpPr>
          <p:spPr>
            <a:xfrm>
              <a:off x="5394847" y="3732132"/>
              <a:ext cx="0" cy="685800"/>
            </a:xfrm>
            <a:prstGeom prst="straightConnector1">
              <a:avLst/>
            </a:prstGeom>
            <a:noFill/>
            <a:ln w="28575" cap="flat" cmpd="sng" algn="ctr">
              <a:solidFill>
                <a:srgbClr val="565656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CDBF2CC-E405-41BB-9A33-5B33FB26DF17}"/>
                </a:ext>
              </a:extLst>
            </p:cNvPr>
            <p:cNvCxnSpPr/>
            <p:nvPr/>
          </p:nvCxnSpPr>
          <p:spPr>
            <a:xfrm>
              <a:off x="6593577" y="3732131"/>
              <a:ext cx="0" cy="685800"/>
            </a:xfrm>
            <a:prstGeom prst="straightConnector1">
              <a:avLst/>
            </a:prstGeom>
            <a:noFill/>
            <a:ln w="28575" cap="flat" cmpd="sng" algn="ctr">
              <a:solidFill>
                <a:srgbClr val="565656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7A34970-2BF4-4A42-8FEF-01A9380F64C5}"/>
                </a:ext>
              </a:extLst>
            </p:cNvPr>
            <p:cNvSpPr/>
            <p:nvPr/>
          </p:nvSpPr>
          <p:spPr>
            <a:xfrm>
              <a:off x="3501878" y="4441911"/>
              <a:ext cx="1249595" cy="202144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4">
                  <a:lumMod val="75000"/>
                </a:schemeClr>
              </a:solidFill>
              <a:prstDash val="solid"/>
            </a:ln>
            <a:effectLst/>
          </p:spPr>
          <p:txBody>
            <a:bodyPr lIns="45592" tIns="0" rIns="0" bIns="0" rtlCol="0" anchor="ctr"/>
            <a:lstStyle/>
            <a:p>
              <a:pPr algn="ctr" defTabSz="455943">
                <a:lnSpc>
                  <a:spcPct val="90000"/>
                </a:lnSpc>
                <a:defRPr/>
              </a:pPr>
              <a:r>
                <a:rPr lang="en-US" sz="698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Google Pay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105BAB53-3D92-4C58-B66C-DAF27D87C757}"/>
                </a:ext>
              </a:extLst>
            </p:cNvPr>
            <p:cNvSpPr/>
            <p:nvPr/>
          </p:nvSpPr>
          <p:spPr>
            <a:xfrm>
              <a:off x="4929675" y="4417931"/>
              <a:ext cx="958686" cy="269255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4">
                  <a:lumMod val="75000"/>
                </a:schemeClr>
              </a:solidFill>
              <a:prstDash val="solid"/>
            </a:ln>
            <a:effectLst/>
          </p:spPr>
          <p:txBody>
            <a:bodyPr lIns="45592" tIns="0" rIns="0" bIns="0" rtlCol="0" anchor="ctr"/>
            <a:lstStyle/>
            <a:p>
              <a:pPr algn="ctr" defTabSz="455943">
                <a:lnSpc>
                  <a:spcPct val="90000"/>
                </a:lnSpc>
                <a:defRPr/>
              </a:pPr>
              <a:r>
                <a:rPr lang="en-US" sz="698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Payment GW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97588B22-B763-4157-98BD-7037CC7311AF}"/>
                </a:ext>
              </a:extLst>
            </p:cNvPr>
            <p:cNvSpPr/>
            <p:nvPr/>
          </p:nvSpPr>
          <p:spPr>
            <a:xfrm>
              <a:off x="6147524" y="4407347"/>
              <a:ext cx="989609" cy="269255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4">
                  <a:lumMod val="75000"/>
                </a:schemeClr>
              </a:solidFill>
              <a:prstDash val="solid"/>
            </a:ln>
            <a:effectLst/>
          </p:spPr>
          <p:txBody>
            <a:bodyPr lIns="45592" tIns="0" rIns="0" bIns="0" rtlCol="0" anchor="ctr"/>
            <a:lstStyle/>
            <a:p>
              <a:pPr algn="ctr" defTabSz="455943">
                <a:lnSpc>
                  <a:spcPct val="90000"/>
                </a:lnSpc>
                <a:defRPr/>
              </a:pPr>
              <a:r>
                <a:rPr lang="en-US" sz="698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Chat Bot</a:t>
              </a: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1F2D950-D417-4B63-B18E-BCE1955EF01B}"/>
              </a:ext>
            </a:extLst>
          </p:cNvPr>
          <p:cNvSpPr/>
          <p:nvPr/>
        </p:nvSpPr>
        <p:spPr>
          <a:xfrm>
            <a:off x="5979593" y="813425"/>
            <a:ext cx="712504" cy="276052"/>
          </a:xfrm>
          <a:prstGeom prst="rect">
            <a:avLst/>
          </a:prstGeom>
          <a:noFill/>
          <a:ln w="3175" cap="flat" cmpd="sng" algn="ctr">
            <a:solidFill>
              <a:srgbClr val="253166"/>
            </a:solidFill>
            <a:prstDash val="dash"/>
          </a:ln>
          <a:effectLst/>
        </p:spPr>
        <p:txBody>
          <a:bodyPr rtlCol="0" anchor="ctr"/>
          <a:lstStyle/>
          <a:p>
            <a:pPr algn="ctr" defTabSz="455943">
              <a:defRPr/>
            </a:pPr>
            <a:r>
              <a:rPr lang="en-US" sz="798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Dashboard</a:t>
            </a:r>
          </a:p>
        </p:txBody>
      </p:sp>
      <p:sp>
        <p:nvSpPr>
          <p:cNvPr id="125" name="Rounded Rectangle 14">
            <a:extLst>
              <a:ext uri="{FF2B5EF4-FFF2-40B4-BE49-F238E27FC236}">
                <a16:creationId xmlns:a16="http://schemas.microsoft.com/office/drawing/2014/main" id="{FA2229A0-81E1-45A5-A7DD-623775BF9B2F}"/>
              </a:ext>
            </a:extLst>
          </p:cNvPr>
          <p:cNvSpPr/>
          <p:nvPr/>
        </p:nvSpPr>
        <p:spPr>
          <a:xfrm>
            <a:off x="7164016" y="606050"/>
            <a:ext cx="1835859" cy="5343230"/>
          </a:xfrm>
          <a:prstGeom prst="roundRect">
            <a:avLst>
              <a:gd name="adj" fmla="val 11769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174C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20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The proposed architecture has the following main blocks: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b="1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Channels</a:t>
            </a:r>
            <a:r>
              <a:rPr lang="en-IN" sz="105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– Different channels via which the end users will interface with the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b="1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External Facing Architecture</a:t>
            </a:r>
            <a:r>
              <a:rPr lang="en-IN" sz="105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–External facing APIs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b="1" u="sng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Internal Facing Architecture</a:t>
            </a:r>
            <a:r>
              <a:rPr lang="en-IN" sz="1050" u="sng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 </a:t>
            </a:r>
          </a:p>
          <a:p>
            <a:pPr marL="228600" lvl="8" indent="-228600">
              <a:buFont typeface="Wingdings" panose="05000000000000000000" pitchFamily="2" charset="2"/>
              <a:buChar char="Ø"/>
            </a:pPr>
            <a:r>
              <a:rPr lang="en-IN" sz="105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Cross cutting – </a:t>
            </a:r>
            <a:r>
              <a:rPr lang="en-US" sz="90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cross-cutting component are centric focus by nature. It prevents the code redundancy and provides high maintainability</a:t>
            </a:r>
            <a:endParaRPr lang="en-IN" sz="900" dirty="0">
              <a:solidFill>
                <a:srgbClr val="002060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228600" lvl="8" indent="-228600">
              <a:buFont typeface="Wingdings" panose="05000000000000000000" pitchFamily="2" charset="2"/>
              <a:buChar char="Ø"/>
            </a:pPr>
            <a:r>
              <a:rPr lang="en-IN" sz="105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Experience Layer – </a:t>
            </a:r>
            <a:r>
              <a:rPr lang="en-IN" sz="90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Purposeful APIs for Apps and Web </a:t>
            </a:r>
          </a:p>
          <a:p>
            <a:pPr marL="228600" lvl="8" indent="-228600">
              <a:buFont typeface="Wingdings" panose="05000000000000000000" pitchFamily="2" charset="2"/>
              <a:buChar char="Ø"/>
            </a:pPr>
            <a:r>
              <a:rPr lang="en-IN" sz="105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Process Layer – </a:t>
            </a:r>
            <a:r>
              <a:rPr lang="en-IN" sz="90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Orchestration, Composable APIs, Microservices</a:t>
            </a:r>
          </a:p>
          <a:p>
            <a:pPr marL="228600" lvl="8" indent="-228600">
              <a:buFont typeface="Wingdings" panose="05000000000000000000" pitchFamily="2" charset="2"/>
              <a:buChar char="Ø"/>
            </a:pPr>
            <a:r>
              <a:rPr lang="en-IN" sz="105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System Layer – </a:t>
            </a:r>
            <a:r>
              <a:rPr lang="en-IN" sz="90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Abstraction layer to hide underlying systems of record.</a:t>
            </a:r>
          </a:p>
          <a:p>
            <a:pPr marL="228600" lvl="8" indent="-228600">
              <a:buFont typeface="Wingdings" panose="05000000000000000000" pitchFamily="2" charset="2"/>
              <a:buChar char="Ø"/>
            </a:pPr>
            <a:r>
              <a:rPr lang="en-IN" sz="105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Integration Layer – </a:t>
            </a:r>
            <a:r>
              <a:rPr lang="en-IN" sz="90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Seamless integration between platform systems and external systems (Cloud vs On-Premises)</a:t>
            </a:r>
          </a:p>
        </p:txBody>
      </p:sp>
    </p:spTree>
    <p:extLst>
      <p:ext uri="{BB962C8B-B14F-4D97-AF65-F5344CB8AC3E}">
        <p14:creationId xmlns:p14="http://schemas.microsoft.com/office/powerpoint/2010/main" val="5691564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>
            <a:extLst>
              <a:ext uri="{FF2B5EF4-FFF2-40B4-BE49-F238E27FC236}">
                <a16:creationId xmlns:a16="http://schemas.microsoft.com/office/drawing/2014/main" id="{AA3AA336-796A-4CF8-8A3C-43B61223272F}"/>
              </a:ext>
            </a:extLst>
          </p:cNvPr>
          <p:cNvGrpSpPr/>
          <p:nvPr/>
        </p:nvGrpSpPr>
        <p:grpSpPr>
          <a:xfrm>
            <a:off x="611560" y="980728"/>
            <a:ext cx="8307500" cy="4968552"/>
            <a:chOff x="1159996" y="593993"/>
            <a:chExt cx="9865311" cy="5658457"/>
          </a:xfrm>
        </p:grpSpPr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EBE6E988-5D67-40D9-BAD5-6E82A9BE38B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8588490" y="4073387"/>
              <a:ext cx="2214076" cy="45467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68000"/>
              </a:schemeClr>
            </a:solidFill>
            <a:ln w="3175">
              <a:solidFill>
                <a:srgbClr val="174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ounded Rectangle 12">
              <a:extLst>
                <a:ext uri="{FF2B5EF4-FFF2-40B4-BE49-F238E27FC236}">
                  <a16:creationId xmlns:a16="http://schemas.microsoft.com/office/drawing/2014/main" id="{62D2CD05-CBBA-4F42-81E2-B9B43C725269}"/>
                </a:ext>
              </a:extLst>
            </p:cNvPr>
            <p:cNvSpPr/>
            <p:nvPr/>
          </p:nvSpPr>
          <p:spPr>
            <a:xfrm>
              <a:off x="1166693" y="1276106"/>
              <a:ext cx="2782564" cy="4175271"/>
            </a:xfrm>
            <a:prstGeom prst="rect">
              <a:avLst/>
            </a:prstGeom>
            <a:solidFill>
              <a:srgbClr val="EFECE5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A7F4388-6DDA-4DDA-80D0-0E956CF4EE98}"/>
                </a:ext>
              </a:extLst>
            </p:cNvPr>
            <p:cNvCxnSpPr>
              <a:cxnSpLocks/>
            </p:cNvCxnSpPr>
            <p:nvPr/>
          </p:nvCxnSpPr>
          <p:spPr>
            <a:xfrm>
              <a:off x="1166693" y="1612964"/>
              <a:ext cx="2785402" cy="0"/>
            </a:xfrm>
            <a:prstGeom prst="line">
              <a:avLst/>
            </a:prstGeom>
            <a:ln w="571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3926A08-D80F-4BC2-97D9-8251376EC40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166693" y="593993"/>
              <a:ext cx="9858614" cy="57124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6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54762A-921E-4EF6-92F0-500785EF5A94}"/>
                </a:ext>
              </a:extLst>
            </p:cNvPr>
            <p:cNvSpPr txBox="1"/>
            <p:nvPr/>
          </p:nvSpPr>
          <p:spPr>
            <a:xfrm>
              <a:off x="5085929" y="652926"/>
              <a:ext cx="2743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kern="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Customer</a:t>
              </a:r>
              <a:r>
                <a:rPr lang="en-US" sz="1500" b="1" dirty="0">
                  <a:latin typeface="Franklin Gothic Book" panose="020B0503020102020204" pitchFamily="34" charset="0"/>
                </a:rPr>
                <a:t> </a:t>
              </a:r>
              <a:r>
                <a:rPr lang="en-US" sz="1500" b="1" kern="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Channels</a:t>
              </a:r>
            </a:p>
          </p:txBody>
        </p:sp>
        <p:pic>
          <p:nvPicPr>
            <p:cNvPr id="135" name="Picture 8" descr="Related image">
              <a:extLst>
                <a:ext uri="{FF2B5EF4-FFF2-40B4-BE49-F238E27FC236}">
                  <a16:creationId xmlns:a16="http://schemas.microsoft.com/office/drawing/2014/main" id="{29BE0DFA-EBA8-4661-945C-89389BE452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38789" y="691461"/>
              <a:ext cx="365760" cy="309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6E095802-9025-4832-AF26-49F27F2A1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1574" y="691461"/>
              <a:ext cx="365760" cy="309614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6025DF6F-2636-47B6-AC4E-ABEC3362A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4359" y="691461"/>
              <a:ext cx="345848" cy="309614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AAA4C5E-5E7C-4670-BFDF-F69642F84161}"/>
                </a:ext>
              </a:extLst>
            </p:cNvPr>
            <p:cNvSpPr txBox="1"/>
            <p:nvPr/>
          </p:nvSpPr>
          <p:spPr>
            <a:xfrm>
              <a:off x="1680773" y="1186822"/>
              <a:ext cx="20820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 kern="0">
                  <a:solidFill>
                    <a:srgbClr val="002060"/>
                  </a:solidFill>
                  <a:latin typeface="Franklin Gothic Book" panose="020B0503020102020204" pitchFamily="34" charset="0"/>
                </a:defRPr>
              </a:lvl1pPr>
            </a:lstStyle>
            <a:p>
              <a:r>
                <a:rPr lang="en-US" sz="1500" dirty="0"/>
                <a:t>Third Parties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A8172EB-18AD-4838-810F-489F450CAFD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297498" y="1929902"/>
              <a:ext cx="2532184" cy="31263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 w="3175">
              <a:solidFill>
                <a:srgbClr val="174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Google Pay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4DBCA3D1-8AC5-4C3D-A1D2-805AF85ED44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297498" y="2392714"/>
              <a:ext cx="2532184" cy="31263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 w="3175">
              <a:solidFill>
                <a:srgbClr val="174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Payment Gateways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CE9D917E-8479-46E3-ADAF-1C13B79F7D7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297498" y="2839162"/>
              <a:ext cx="2532184" cy="31263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 w="3175">
              <a:solidFill>
                <a:srgbClr val="174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Chatbot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0C378D4-F105-46FB-9B6A-EA1D5E67F12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97498" y="3285610"/>
              <a:ext cx="2532184" cy="31263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 w="3175">
              <a:solidFill>
                <a:srgbClr val="174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Predictor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9FC1F785-0A15-45DF-BC2C-3FCACDB8844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297498" y="3790928"/>
              <a:ext cx="2532184" cy="31263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 w="3175">
              <a:solidFill>
                <a:srgbClr val="174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Accounts</a:t>
              </a:r>
            </a:p>
          </p:txBody>
        </p:sp>
        <p:sp>
          <p:nvSpPr>
            <p:cNvPr id="144" name="Rounded Rectangle 23">
              <a:extLst>
                <a:ext uri="{FF2B5EF4-FFF2-40B4-BE49-F238E27FC236}">
                  <a16:creationId xmlns:a16="http://schemas.microsoft.com/office/drawing/2014/main" id="{C5AD372E-1C43-4ECF-8EE6-4E771A23B2CD}"/>
                </a:ext>
              </a:extLst>
            </p:cNvPr>
            <p:cNvSpPr/>
            <p:nvPr/>
          </p:nvSpPr>
          <p:spPr>
            <a:xfrm>
              <a:off x="4835521" y="1566084"/>
              <a:ext cx="6189785" cy="3885296"/>
            </a:xfrm>
            <a:prstGeom prst="rect">
              <a:avLst/>
            </a:prstGeom>
            <a:noFill/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DDDCA51-22BA-4EBB-88C6-DC99F6152D04}"/>
                </a:ext>
              </a:extLst>
            </p:cNvPr>
            <p:cNvSpPr txBox="1"/>
            <p:nvPr/>
          </p:nvSpPr>
          <p:spPr>
            <a:xfrm>
              <a:off x="1614020" y="1575596"/>
              <a:ext cx="2082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Realtime Modules</a:t>
              </a: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FB09424-068D-489E-AA4C-06B3A7DB4359}"/>
                </a:ext>
              </a:extLst>
            </p:cNvPr>
            <p:cNvCxnSpPr>
              <a:cxnSpLocks/>
            </p:cNvCxnSpPr>
            <p:nvPr/>
          </p:nvCxnSpPr>
          <p:spPr>
            <a:xfrm>
              <a:off x="1166693" y="4346890"/>
              <a:ext cx="2785402" cy="0"/>
            </a:xfrm>
            <a:prstGeom prst="line">
              <a:avLst/>
            </a:prstGeom>
            <a:ln w="571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11DA1B8-AEC8-4D7C-96AB-E191B3AA9E64}"/>
                </a:ext>
              </a:extLst>
            </p:cNvPr>
            <p:cNvSpPr txBox="1"/>
            <p:nvPr/>
          </p:nvSpPr>
          <p:spPr>
            <a:xfrm>
              <a:off x="1710849" y="4379856"/>
              <a:ext cx="2082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Batch Modules</a:t>
              </a:r>
            </a:p>
          </p:txBody>
        </p:sp>
        <p:sp>
          <p:nvSpPr>
            <p:cNvPr id="152" name="Rounded Rectangle 23">
              <a:extLst>
                <a:ext uri="{FF2B5EF4-FFF2-40B4-BE49-F238E27FC236}">
                  <a16:creationId xmlns:a16="http://schemas.microsoft.com/office/drawing/2014/main" id="{BFB2F9F7-6AB6-4AD8-BD29-C363ECAFA937}"/>
                </a:ext>
              </a:extLst>
            </p:cNvPr>
            <p:cNvSpPr/>
            <p:nvPr/>
          </p:nvSpPr>
          <p:spPr>
            <a:xfrm>
              <a:off x="9932433" y="1877501"/>
              <a:ext cx="1013274" cy="730079"/>
            </a:xfrm>
            <a:prstGeom prst="roundRect">
              <a:avLst/>
            </a:prstGeom>
            <a:noFill/>
            <a:ln w="3175">
              <a:solidFill>
                <a:srgbClr val="174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500">
                  <a:solidFill>
                    <a:srgbClr val="002060"/>
                  </a:solidFill>
                  <a:latin typeface="Franklin Gothic Demi Cond" panose="020B0706030402020204" pitchFamily="34" charset="0"/>
                  <a:cs typeface="Arial" panose="020B0604020202020204" pitchFamily="34" charset="0"/>
                </a:rPr>
                <a:t>IAM</a:t>
              </a:r>
              <a:endParaRPr lang="en-IN" sz="1500" dirty="0">
                <a:solidFill>
                  <a:srgbClr val="002060"/>
                </a:solidFill>
                <a:latin typeface="Franklin Gothic Demi Cond" panose="020B07060304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Rounded Rectangle 47">
              <a:extLst>
                <a:ext uri="{FF2B5EF4-FFF2-40B4-BE49-F238E27FC236}">
                  <a16:creationId xmlns:a16="http://schemas.microsoft.com/office/drawing/2014/main" id="{2DBD32D0-3389-4295-AD16-EB3F7C297A54}"/>
                </a:ext>
              </a:extLst>
            </p:cNvPr>
            <p:cNvSpPr/>
            <p:nvPr/>
          </p:nvSpPr>
          <p:spPr>
            <a:xfrm>
              <a:off x="5120895" y="1881473"/>
              <a:ext cx="1866983" cy="678233"/>
            </a:xfrm>
            <a:prstGeom prst="roundRect">
              <a:avLst/>
            </a:prstGeom>
            <a:noFill/>
            <a:ln w="3175">
              <a:solidFill>
                <a:srgbClr val="174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500" dirty="0">
                  <a:solidFill>
                    <a:srgbClr val="002060"/>
                  </a:solidFill>
                  <a:latin typeface="Franklin Gothic Demi Cond" panose="020B0706030402020204" pitchFamily="34" charset="0"/>
                  <a:cs typeface="Arial" panose="020B0604020202020204" pitchFamily="34" charset="0"/>
                </a:rPr>
                <a:t>API Gateway</a:t>
              </a:r>
            </a:p>
            <a:p>
              <a:pPr algn="ctr"/>
              <a:r>
                <a:rPr lang="en-IN" sz="788" i="1" dirty="0">
                  <a:solidFill>
                    <a:srgbClr val="002060"/>
                  </a:solidFill>
                  <a:latin typeface="Franklin Gothic Demi Cond" panose="020B0706030402020204" pitchFamily="34" charset="0"/>
                  <a:cs typeface="Arial" panose="020B0604020202020204" pitchFamily="34" charset="0"/>
                </a:rPr>
                <a:t>(internal API)</a:t>
              </a:r>
            </a:p>
          </p:txBody>
        </p:sp>
        <p:sp>
          <p:nvSpPr>
            <p:cNvPr id="154" name="Rounded Rectangle 47">
              <a:extLst>
                <a:ext uri="{FF2B5EF4-FFF2-40B4-BE49-F238E27FC236}">
                  <a16:creationId xmlns:a16="http://schemas.microsoft.com/office/drawing/2014/main" id="{E0497C6A-D0B8-493C-A238-5F6140CEF2E2}"/>
                </a:ext>
              </a:extLst>
            </p:cNvPr>
            <p:cNvSpPr/>
            <p:nvPr/>
          </p:nvSpPr>
          <p:spPr>
            <a:xfrm>
              <a:off x="5129119" y="3696710"/>
              <a:ext cx="2949992" cy="454672"/>
            </a:xfrm>
            <a:prstGeom prst="roundRect">
              <a:avLst/>
            </a:prstGeom>
            <a:noFill/>
            <a:ln w="3175">
              <a:solidFill>
                <a:srgbClr val="174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500" dirty="0">
                  <a:solidFill>
                    <a:srgbClr val="002060"/>
                  </a:solidFill>
                  <a:latin typeface="Franklin Gothic Demi Cond" panose="020B0706030402020204" pitchFamily="34" charset="0"/>
                  <a:cs typeface="Arial" panose="020B0604020202020204" pitchFamily="34" charset="0"/>
                </a:rPr>
                <a:t>ESB</a:t>
              </a:r>
            </a:p>
          </p:txBody>
        </p:sp>
        <p:sp>
          <p:nvSpPr>
            <p:cNvPr id="155" name="Rounded Rectangle 47">
              <a:extLst>
                <a:ext uri="{FF2B5EF4-FFF2-40B4-BE49-F238E27FC236}">
                  <a16:creationId xmlns:a16="http://schemas.microsoft.com/office/drawing/2014/main" id="{E034BC8C-8D97-485E-9735-FC42BC8A6A09}"/>
                </a:ext>
              </a:extLst>
            </p:cNvPr>
            <p:cNvSpPr/>
            <p:nvPr/>
          </p:nvSpPr>
          <p:spPr>
            <a:xfrm>
              <a:off x="7211154" y="1881473"/>
              <a:ext cx="2033374" cy="678233"/>
            </a:xfrm>
            <a:prstGeom prst="roundRect">
              <a:avLst/>
            </a:prstGeom>
            <a:noFill/>
            <a:ln w="3175">
              <a:solidFill>
                <a:srgbClr val="174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500" dirty="0">
                  <a:solidFill>
                    <a:srgbClr val="002060"/>
                  </a:solidFill>
                  <a:latin typeface="Franklin Gothic Demi Cond" panose="020B0706030402020204" pitchFamily="34" charset="0"/>
                  <a:cs typeface="Arial" panose="020B0604020202020204" pitchFamily="34" charset="0"/>
                </a:rPr>
                <a:t>UI</a:t>
              </a:r>
            </a:p>
            <a:p>
              <a:pPr algn="ctr"/>
              <a:r>
                <a:rPr lang="en-IN" sz="788" i="1" dirty="0">
                  <a:solidFill>
                    <a:srgbClr val="002060"/>
                  </a:solidFill>
                  <a:latin typeface="Franklin Gothic Demi Cond" panose="020B0706030402020204" pitchFamily="34" charset="0"/>
                  <a:cs typeface="Arial" panose="020B0604020202020204" pitchFamily="34" charset="0"/>
                </a:rPr>
                <a:t>(Web, Reports, BPM)</a:t>
              </a:r>
            </a:p>
          </p:txBody>
        </p:sp>
        <p:sp>
          <p:nvSpPr>
            <p:cNvPr id="156" name="Rounded Rectangle 47">
              <a:extLst>
                <a:ext uri="{FF2B5EF4-FFF2-40B4-BE49-F238E27FC236}">
                  <a16:creationId xmlns:a16="http://schemas.microsoft.com/office/drawing/2014/main" id="{D173183D-1EF4-469C-8F29-7C3DE70FD591}"/>
                </a:ext>
              </a:extLst>
            </p:cNvPr>
            <p:cNvSpPr/>
            <p:nvPr/>
          </p:nvSpPr>
          <p:spPr>
            <a:xfrm>
              <a:off x="5120895" y="2930673"/>
              <a:ext cx="3954541" cy="444536"/>
            </a:xfrm>
            <a:prstGeom prst="roundRect">
              <a:avLst/>
            </a:prstGeom>
            <a:noFill/>
            <a:ln w="3175">
              <a:solidFill>
                <a:srgbClr val="174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500" dirty="0">
                  <a:solidFill>
                    <a:srgbClr val="002060"/>
                  </a:solidFill>
                  <a:latin typeface="Franklin Gothic Demi Cond" panose="020B0706030402020204" pitchFamily="34" charset="0"/>
                  <a:cs typeface="Arial" panose="020B0604020202020204" pitchFamily="34" charset="0"/>
                </a:rPr>
                <a:t>Transition Service</a:t>
              </a:r>
            </a:p>
            <a:p>
              <a:pPr algn="ctr"/>
              <a:r>
                <a:rPr lang="en-IN" sz="788" i="1" dirty="0">
                  <a:solidFill>
                    <a:srgbClr val="002060"/>
                  </a:solidFill>
                  <a:latin typeface="Franklin Gothic Demi Cond" panose="020B0706030402020204" pitchFamily="34" charset="0"/>
                  <a:cs typeface="Arial" panose="020B0604020202020204" pitchFamily="34" charset="0"/>
                </a:rPr>
                <a:t>(Filtering, Aggregation, Transform)</a:t>
              </a:r>
            </a:p>
          </p:txBody>
        </p:sp>
        <p:sp>
          <p:nvSpPr>
            <p:cNvPr id="157" name="Flowchart: Magnetic Disk 156">
              <a:extLst>
                <a:ext uri="{FF2B5EF4-FFF2-40B4-BE49-F238E27FC236}">
                  <a16:creationId xmlns:a16="http://schemas.microsoft.com/office/drawing/2014/main" id="{02E4161A-E613-464C-9B0B-EAD8203CE068}"/>
                </a:ext>
              </a:extLst>
            </p:cNvPr>
            <p:cNvSpPr/>
            <p:nvPr/>
          </p:nvSpPr>
          <p:spPr>
            <a:xfrm>
              <a:off x="9099039" y="3258231"/>
              <a:ext cx="951332" cy="667789"/>
            </a:xfrm>
            <a:prstGeom prst="flowChartMagneticDisk">
              <a:avLst/>
            </a:prstGeom>
            <a:noFill/>
            <a:ln w="3175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10791">
                <a:defRPr/>
              </a:pPr>
              <a:r>
                <a:rPr lang="en-US" sz="798" dirty="0">
                  <a:solidFill>
                    <a:srgbClr val="002060"/>
                  </a:solidFill>
                  <a:latin typeface="Franklin Gothic Book" panose="020B0503020102020204" pitchFamily="34" charset="0"/>
                  <a:sym typeface="Calibri"/>
                </a:rPr>
                <a:t>Transaction Data Storage</a:t>
              </a:r>
            </a:p>
          </p:txBody>
        </p:sp>
        <p:sp>
          <p:nvSpPr>
            <p:cNvPr id="158" name="Flowchart: Magnetic Disk 157">
              <a:extLst>
                <a:ext uri="{FF2B5EF4-FFF2-40B4-BE49-F238E27FC236}">
                  <a16:creationId xmlns:a16="http://schemas.microsoft.com/office/drawing/2014/main" id="{553F5EBB-76AD-4757-9B79-443D427A4C25}"/>
                </a:ext>
              </a:extLst>
            </p:cNvPr>
            <p:cNvSpPr/>
            <p:nvPr/>
          </p:nvSpPr>
          <p:spPr>
            <a:xfrm>
              <a:off x="8739586" y="4191692"/>
              <a:ext cx="510361" cy="249568"/>
            </a:xfrm>
            <a:prstGeom prst="flowChartMagneticDisk">
              <a:avLst/>
            </a:prstGeom>
            <a:noFill/>
            <a:ln w="3175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10791">
                <a:defRPr/>
              </a:pPr>
              <a:r>
                <a:rPr lang="en-US" sz="798" dirty="0">
                  <a:solidFill>
                    <a:srgbClr val="002060"/>
                  </a:solidFill>
                  <a:latin typeface="Franklin Gothic Book" panose="020B0503020102020204" pitchFamily="34" charset="0"/>
                  <a:sym typeface="Calibri"/>
                </a:rPr>
                <a:t>OLAS</a:t>
              </a:r>
            </a:p>
          </p:txBody>
        </p:sp>
        <p:sp>
          <p:nvSpPr>
            <p:cNvPr id="161" name="Flowchart: Magnetic Disk 160">
              <a:extLst>
                <a:ext uri="{FF2B5EF4-FFF2-40B4-BE49-F238E27FC236}">
                  <a16:creationId xmlns:a16="http://schemas.microsoft.com/office/drawing/2014/main" id="{6D291D98-A334-41D8-938E-8EF547C0C104}"/>
                </a:ext>
              </a:extLst>
            </p:cNvPr>
            <p:cNvSpPr/>
            <p:nvPr/>
          </p:nvSpPr>
          <p:spPr>
            <a:xfrm>
              <a:off x="9384440" y="4191692"/>
              <a:ext cx="510361" cy="249568"/>
            </a:xfrm>
            <a:prstGeom prst="flowChartMagneticDisk">
              <a:avLst/>
            </a:prstGeom>
            <a:noFill/>
            <a:ln w="3175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10791">
                <a:defRPr/>
              </a:pPr>
              <a:r>
                <a:rPr lang="en-US" sz="798" dirty="0">
                  <a:solidFill>
                    <a:srgbClr val="002060"/>
                  </a:solidFill>
                  <a:latin typeface="Franklin Gothic Book" panose="020B0503020102020204" pitchFamily="34" charset="0"/>
                  <a:sym typeface="Calibri"/>
                </a:rPr>
                <a:t>OLAS</a:t>
              </a:r>
            </a:p>
          </p:txBody>
        </p:sp>
        <p:sp>
          <p:nvSpPr>
            <p:cNvPr id="162" name="Flowchart: Magnetic Disk 161">
              <a:extLst>
                <a:ext uri="{FF2B5EF4-FFF2-40B4-BE49-F238E27FC236}">
                  <a16:creationId xmlns:a16="http://schemas.microsoft.com/office/drawing/2014/main" id="{D0430762-5C55-42B3-8B27-2837173CA9B3}"/>
                </a:ext>
              </a:extLst>
            </p:cNvPr>
            <p:cNvSpPr/>
            <p:nvPr/>
          </p:nvSpPr>
          <p:spPr>
            <a:xfrm>
              <a:off x="10140881" y="4191692"/>
              <a:ext cx="510361" cy="249568"/>
            </a:xfrm>
            <a:prstGeom prst="flowChartMagneticDisk">
              <a:avLst/>
            </a:prstGeom>
            <a:noFill/>
            <a:ln w="3175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10791">
                <a:defRPr/>
              </a:pPr>
              <a:r>
                <a:rPr lang="en-US" sz="798" dirty="0">
                  <a:solidFill>
                    <a:srgbClr val="002060"/>
                  </a:solidFill>
                  <a:latin typeface="Franklin Gothic Book" panose="020B0503020102020204" pitchFamily="34" charset="0"/>
                  <a:sym typeface="Calibri"/>
                </a:rPr>
                <a:t>OLAS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1BE655F-5412-4387-B655-06B67C2FA5AE}"/>
                </a:ext>
              </a:extLst>
            </p:cNvPr>
            <p:cNvSpPr/>
            <p:nvPr/>
          </p:nvSpPr>
          <p:spPr>
            <a:xfrm>
              <a:off x="8739586" y="4923150"/>
              <a:ext cx="1911656" cy="4049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r"/>
              <a:endParaRPr lang="en-US" sz="900" b="1" kern="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900" b="1" kern="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        </a:t>
              </a:r>
              <a:r>
                <a:rPr lang="en-US" sz="900" b="1" kern="0" dirty="0" err="1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RealTime</a:t>
              </a:r>
              <a:r>
                <a:rPr lang="en-US" sz="900" b="1" kern="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 Event</a:t>
              </a:r>
            </a:p>
            <a:p>
              <a:pPr algn="r"/>
              <a:endParaRPr lang="en-US" sz="900" b="1" kern="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94D9BA21-4F5D-41FA-A6D1-C3DD882FCF43}"/>
                </a:ext>
              </a:extLst>
            </p:cNvPr>
            <p:cNvPicPr/>
            <p:nvPr/>
          </p:nvPicPr>
          <p:blipFill rotWithShape="1">
            <a:blip r:embed="rId1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" t="-1" b="-1"/>
            <a:stretch/>
          </p:blipFill>
          <p:spPr bwMode="auto">
            <a:xfrm>
              <a:off x="8804396" y="4971013"/>
              <a:ext cx="440018" cy="283126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65" name="Arrow: Up-Down 164">
              <a:extLst>
                <a:ext uri="{FF2B5EF4-FFF2-40B4-BE49-F238E27FC236}">
                  <a16:creationId xmlns:a16="http://schemas.microsoft.com/office/drawing/2014/main" id="{DB872FBF-2FDC-448F-9315-13F9A5144D6C}"/>
                </a:ext>
              </a:extLst>
            </p:cNvPr>
            <p:cNvSpPr/>
            <p:nvPr/>
          </p:nvSpPr>
          <p:spPr>
            <a:xfrm>
              <a:off x="5906424" y="1168412"/>
              <a:ext cx="211015" cy="693117"/>
            </a:xfrm>
            <a:prstGeom prst="up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66" name="Arrow: Up-Down 165">
              <a:extLst>
                <a:ext uri="{FF2B5EF4-FFF2-40B4-BE49-F238E27FC236}">
                  <a16:creationId xmlns:a16="http://schemas.microsoft.com/office/drawing/2014/main" id="{CFCF0CB8-7D29-47B0-800F-7FF57AE89B99}"/>
                </a:ext>
              </a:extLst>
            </p:cNvPr>
            <p:cNvSpPr/>
            <p:nvPr/>
          </p:nvSpPr>
          <p:spPr>
            <a:xfrm>
              <a:off x="7935907" y="1168412"/>
              <a:ext cx="211015" cy="69311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7" name="Arrow: Up-Down 166">
              <a:extLst>
                <a:ext uri="{FF2B5EF4-FFF2-40B4-BE49-F238E27FC236}">
                  <a16:creationId xmlns:a16="http://schemas.microsoft.com/office/drawing/2014/main" id="{0BE4A38D-EAF0-4783-950F-006F9BA5794D}"/>
                </a:ext>
              </a:extLst>
            </p:cNvPr>
            <p:cNvSpPr/>
            <p:nvPr/>
          </p:nvSpPr>
          <p:spPr>
            <a:xfrm>
              <a:off x="10290553" y="1168412"/>
              <a:ext cx="211015" cy="69311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8" name="Arrow: Up-Down 167">
              <a:extLst>
                <a:ext uri="{FF2B5EF4-FFF2-40B4-BE49-F238E27FC236}">
                  <a16:creationId xmlns:a16="http://schemas.microsoft.com/office/drawing/2014/main" id="{DEB122E5-391F-4750-8732-E9FCC36C54F0}"/>
                </a:ext>
              </a:extLst>
            </p:cNvPr>
            <p:cNvSpPr/>
            <p:nvPr/>
          </p:nvSpPr>
          <p:spPr>
            <a:xfrm rot="16200000">
              <a:off x="4422447" y="3329688"/>
              <a:ext cx="232211" cy="1188720"/>
            </a:xfrm>
            <a:prstGeom prst="up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71" name="Arrow: Up-Down 170">
              <a:extLst>
                <a:ext uri="{FF2B5EF4-FFF2-40B4-BE49-F238E27FC236}">
                  <a16:creationId xmlns:a16="http://schemas.microsoft.com/office/drawing/2014/main" id="{0DC54A8C-C148-48C2-A5B6-8C11B5785D8C}"/>
                </a:ext>
              </a:extLst>
            </p:cNvPr>
            <p:cNvSpPr/>
            <p:nvPr/>
          </p:nvSpPr>
          <p:spPr>
            <a:xfrm>
              <a:off x="8089644" y="2528536"/>
              <a:ext cx="219508" cy="402138"/>
            </a:xfrm>
            <a:prstGeom prst="up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2" name="Arrow: Left-Up 171">
              <a:extLst>
                <a:ext uri="{FF2B5EF4-FFF2-40B4-BE49-F238E27FC236}">
                  <a16:creationId xmlns:a16="http://schemas.microsoft.com/office/drawing/2014/main" id="{8FAFFE4D-78D2-4590-BC4B-F75AE0D75E92}"/>
                </a:ext>
              </a:extLst>
            </p:cNvPr>
            <p:cNvSpPr/>
            <p:nvPr/>
          </p:nvSpPr>
          <p:spPr>
            <a:xfrm rot="16200000">
              <a:off x="8940712" y="2402994"/>
              <a:ext cx="1104982" cy="557168"/>
            </a:xfrm>
            <a:prstGeom prst="leftUpArrow">
              <a:avLst>
                <a:gd name="adj1" fmla="val 25000"/>
                <a:gd name="adj2" fmla="val 25000"/>
                <a:gd name="adj3" fmla="val 2831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3" name="Arrow: Left-Up 172">
              <a:extLst>
                <a:ext uri="{FF2B5EF4-FFF2-40B4-BE49-F238E27FC236}">
                  <a16:creationId xmlns:a16="http://schemas.microsoft.com/office/drawing/2014/main" id="{9B055BEE-ACC2-411F-96CD-F7D828D47CF9}"/>
                </a:ext>
              </a:extLst>
            </p:cNvPr>
            <p:cNvSpPr/>
            <p:nvPr/>
          </p:nvSpPr>
          <p:spPr>
            <a:xfrm rot="16200000">
              <a:off x="10017807" y="3439953"/>
              <a:ext cx="658102" cy="608766"/>
            </a:xfrm>
            <a:prstGeom prst="leftUpArrow">
              <a:avLst>
                <a:gd name="adj1" fmla="val 25000"/>
                <a:gd name="adj2" fmla="val 25000"/>
                <a:gd name="adj3" fmla="val 28314"/>
              </a:avLst>
            </a:prstGeom>
            <a:solidFill>
              <a:srgbClr val="F69EE5"/>
            </a:solidFill>
            <a:ln>
              <a:solidFill>
                <a:srgbClr val="B206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4" name="Arrow: Up-Down 173">
              <a:extLst>
                <a:ext uri="{FF2B5EF4-FFF2-40B4-BE49-F238E27FC236}">
                  <a16:creationId xmlns:a16="http://schemas.microsoft.com/office/drawing/2014/main" id="{76AAB199-6B6A-4650-8E91-728AAFE8A639}"/>
                </a:ext>
              </a:extLst>
            </p:cNvPr>
            <p:cNvSpPr/>
            <p:nvPr/>
          </p:nvSpPr>
          <p:spPr>
            <a:xfrm>
              <a:off x="6639572" y="3373858"/>
              <a:ext cx="219508" cy="309614"/>
            </a:xfrm>
            <a:prstGeom prst="up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CBEEA7E0-887B-4C74-8289-EE534031A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7232" y="691461"/>
              <a:ext cx="425228" cy="309614"/>
            </a:xfrm>
            <a:prstGeom prst="rect">
              <a:avLst/>
            </a:prstGeom>
          </p:spPr>
        </p:pic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111CB03E-35A2-4C51-AEB6-CBB824C9080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297497" y="4853504"/>
              <a:ext cx="2398542" cy="463681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 w="3175">
              <a:solidFill>
                <a:srgbClr val="174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rgbClr val="00206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Data Sync</a:t>
              </a:r>
            </a:p>
          </p:txBody>
        </p:sp>
        <p:sp>
          <p:nvSpPr>
            <p:cNvPr id="177" name="Rounded Rectangle 47">
              <a:extLst>
                <a:ext uri="{FF2B5EF4-FFF2-40B4-BE49-F238E27FC236}">
                  <a16:creationId xmlns:a16="http://schemas.microsoft.com/office/drawing/2014/main" id="{B53124B8-59D7-4EFA-81EB-23DA6913A72D}"/>
                </a:ext>
              </a:extLst>
            </p:cNvPr>
            <p:cNvSpPr/>
            <p:nvPr/>
          </p:nvSpPr>
          <p:spPr>
            <a:xfrm>
              <a:off x="5134619" y="4346890"/>
              <a:ext cx="2291690" cy="778724"/>
            </a:xfrm>
            <a:prstGeom prst="roundRect">
              <a:avLst/>
            </a:prstGeom>
            <a:noFill/>
            <a:ln w="3175">
              <a:solidFill>
                <a:srgbClr val="174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500">
                  <a:solidFill>
                    <a:srgbClr val="002060"/>
                  </a:solidFill>
                  <a:latin typeface="Franklin Gothic Demi Cond" panose="020B0706030402020204" pitchFamily="34" charset="0"/>
                  <a:cs typeface="Arial" panose="020B0604020202020204" pitchFamily="34" charset="0"/>
                </a:rPr>
                <a:t>Batch Framework</a:t>
              </a:r>
              <a:endParaRPr lang="en-IN" sz="1500" dirty="0">
                <a:solidFill>
                  <a:srgbClr val="002060"/>
                </a:solidFill>
                <a:latin typeface="Franklin Gothic Demi Cond" panose="020B07060304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Arrow: Up-Down 177">
              <a:extLst>
                <a:ext uri="{FF2B5EF4-FFF2-40B4-BE49-F238E27FC236}">
                  <a16:creationId xmlns:a16="http://schemas.microsoft.com/office/drawing/2014/main" id="{D76BAB55-9983-4807-B93D-8E4B899DA7AC}"/>
                </a:ext>
              </a:extLst>
            </p:cNvPr>
            <p:cNvSpPr/>
            <p:nvPr/>
          </p:nvSpPr>
          <p:spPr>
            <a:xfrm rot="16200000">
              <a:off x="4422447" y="4146083"/>
              <a:ext cx="232211" cy="1188720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80" name="Arrow: Up-Down 179">
              <a:extLst>
                <a:ext uri="{FF2B5EF4-FFF2-40B4-BE49-F238E27FC236}">
                  <a16:creationId xmlns:a16="http://schemas.microsoft.com/office/drawing/2014/main" id="{B66CA46B-8505-4383-86E1-EE2D85779C16}"/>
                </a:ext>
              </a:extLst>
            </p:cNvPr>
            <p:cNvSpPr/>
            <p:nvPr/>
          </p:nvSpPr>
          <p:spPr>
            <a:xfrm>
              <a:off x="9479703" y="4528059"/>
              <a:ext cx="219508" cy="387018"/>
            </a:xfrm>
            <a:prstGeom prst="upDownArrow">
              <a:avLst/>
            </a:prstGeom>
            <a:solidFill>
              <a:srgbClr val="ED7A2B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245D5E59-3446-408E-AB3F-161693B8256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59996" y="5564133"/>
              <a:ext cx="9858614" cy="62798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6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rgbClr val="002060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30E07BA7-9283-40D9-A5DF-36630A2AB500}"/>
                </a:ext>
              </a:extLst>
            </p:cNvPr>
            <p:cNvGrpSpPr/>
            <p:nvPr/>
          </p:nvGrpSpPr>
          <p:grpSpPr>
            <a:xfrm>
              <a:off x="1216268" y="5760013"/>
              <a:ext cx="2183909" cy="307777"/>
              <a:chOff x="1297497" y="5745630"/>
              <a:chExt cx="2183909" cy="307777"/>
            </a:xfrm>
          </p:grpSpPr>
          <p:sp>
            <p:nvSpPr>
              <p:cNvPr id="183" name="Arrow: Up-Down 182">
                <a:extLst>
                  <a:ext uri="{FF2B5EF4-FFF2-40B4-BE49-F238E27FC236}">
                    <a16:creationId xmlns:a16="http://schemas.microsoft.com/office/drawing/2014/main" id="{6E16ED65-5207-483F-9E8B-400FEBFD8EC3}"/>
                  </a:ext>
                </a:extLst>
              </p:cNvPr>
              <p:cNvSpPr/>
              <p:nvPr/>
            </p:nvSpPr>
            <p:spPr>
              <a:xfrm rot="5400000">
                <a:off x="1515572" y="5560547"/>
                <a:ext cx="211014" cy="647164"/>
              </a:xfrm>
              <a:prstGeom prst="upDown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0E58010-A06B-43C1-BAD9-2A7D6AF8FE81}"/>
                  </a:ext>
                </a:extLst>
              </p:cNvPr>
              <p:cNvSpPr txBox="1"/>
              <p:nvPr/>
            </p:nvSpPr>
            <p:spPr>
              <a:xfrm>
                <a:off x="1990614" y="5745630"/>
                <a:ext cx="14907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HTTPS / REST/ JSON</a:t>
                </a:r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250A9312-DD3C-4FAF-993F-CB038C08008A}"/>
                </a:ext>
              </a:extLst>
            </p:cNvPr>
            <p:cNvGrpSpPr/>
            <p:nvPr/>
          </p:nvGrpSpPr>
          <p:grpSpPr>
            <a:xfrm>
              <a:off x="3290986" y="5760013"/>
              <a:ext cx="1330191" cy="307776"/>
              <a:chOff x="3344079" y="5745631"/>
              <a:chExt cx="1330191" cy="307776"/>
            </a:xfrm>
          </p:grpSpPr>
          <p:sp>
            <p:nvSpPr>
              <p:cNvPr id="185" name="Arrow: Up-Down 184">
                <a:extLst>
                  <a:ext uri="{FF2B5EF4-FFF2-40B4-BE49-F238E27FC236}">
                    <a16:creationId xmlns:a16="http://schemas.microsoft.com/office/drawing/2014/main" id="{FE796DB6-4793-436B-AB76-4AD0C47B2039}"/>
                  </a:ext>
                </a:extLst>
              </p:cNvPr>
              <p:cNvSpPr/>
              <p:nvPr/>
            </p:nvSpPr>
            <p:spPr>
              <a:xfrm rot="5400000">
                <a:off x="3594260" y="5528441"/>
                <a:ext cx="177604" cy="677965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D00DA2FC-410E-4BF1-9417-07F88DF42071}"/>
                  </a:ext>
                </a:extLst>
              </p:cNvPr>
              <p:cNvSpPr txBox="1"/>
              <p:nvPr/>
            </p:nvSpPr>
            <p:spPr>
              <a:xfrm>
                <a:off x="4037198" y="5745631"/>
                <a:ext cx="637072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HTTPS </a:t>
                </a: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B659C106-1FA7-4C75-9E24-38FEBFE66805}"/>
                </a:ext>
              </a:extLst>
            </p:cNvPr>
            <p:cNvGrpSpPr/>
            <p:nvPr/>
          </p:nvGrpSpPr>
          <p:grpSpPr>
            <a:xfrm>
              <a:off x="4596240" y="5760013"/>
              <a:ext cx="1378175" cy="307776"/>
              <a:chOff x="4705605" y="5745629"/>
              <a:chExt cx="1378175" cy="307776"/>
            </a:xfrm>
          </p:grpSpPr>
          <p:sp>
            <p:nvSpPr>
              <p:cNvPr id="187" name="Arrow: Up-Down 186">
                <a:extLst>
                  <a:ext uri="{FF2B5EF4-FFF2-40B4-BE49-F238E27FC236}">
                    <a16:creationId xmlns:a16="http://schemas.microsoft.com/office/drawing/2014/main" id="{5D3CE142-C760-4AA2-8C01-1DA896EB462C}"/>
                  </a:ext>
                </a:extLst>
              </p:cNvPr>
              <p:cNvSpPr/>
              <p:nvPr/>
            </p:nvSpPr>
            <p:spPr>
              <a:xfrm rot="5400000">
                <a:off x="4946656" y="5537570"/>
                <a:ext cx="211015" cy="693117"/>
              </a:xfrm>
              <a:prstGeom prst="upDown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F37F36B4-0A8A-4D48-873F-706B72E251E2}"/>
                  </a:ext>
                </a:extLst>
              </p:cNvPr>
              <p:cNvSpPr txBox="1"/>
              <p:nvPr/>
            </p:nvSpPr>
            <p:spPr>
              <a:xfrm>
                <a:off x="5398723" y="5745629"/>
                <a:ext cx="685057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ODBC </a:t>
                </a:r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0EBE024C-C2C8-4EFF-A02F-A6338564701C}"/>
                </a:ext>
              </a:extLst>
            </p:cNvPr>
            <p:cNvGrpSpPr/>
            <p:nvPr/>
          </p:nvGrpSpPr>
          <p:grpSpPr>
            <a:xfrm>
              <a:off x="5837090" y="5760013"/>
              <a:ext cx="1573019" cy="307776"/>
              <a:chOff x="5946455" y="5745629"/>
              <a:chExt cx="1573019" cy="307776"/>
            </a:xfrm>
          </p:grpSpPr>
          <p:sp>
            <p:nvSpPr>
              <p:cNvPr id="189" name="Arrow: Up-Down 188">
                <a:extLst>
                  <a:ext uri="{FF2B5EF4-FFF2-40B4-BE49-F238E27FC236}">
                    <a16:creationId xmlns:a16="http://schemas.microsoft.com/office/drawing/2014/main" id="{408CA4BF-D25E-4A58-8DB0-36F36E5E4ECA}"/>
                  </a:ext>
                </a:extLst>
              </p:cNvPr>
              <p:cNvSpPr/>
              <p:nvPr/>
            </p:nvSpPr>
            <p:spPr>
              <a:xfrm rot="5400000">
                <a:off x="6187506" y="5537570"/>
                <a:ext cx="211015" cy="693117"/>
              </a:xfrm>
              <a:prstGeom prst="upDownArrow">
                <a:avLst/>
              </a:prstGeom>
              <a:solidFill>
                <a:srgbClr val="F69EE5"/>
              </a:solidFill>
              <a:ln>
                <a:solidFill>
                  <a:srgbClr val="B206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E272F253-093A-488A-9165-0068F4BE92DD}"/>
                  </a:ext>
                </a:extLst>
              </p:cNvPr>
              <p:cNvSpPr txBox="1"/>
              <p:nvPr/>
            </p:nvSpPr>
            <p:spPr>
              <a:xfrm>
                <a:off x="6639572" y="5745629"/>
                <a:ext cx="879902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Data Sync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7AC12C6B-BC54-4959-BAFA-6FF86C155314}"/>
                </a:ext>
              </a:extLst>
            </p:cNvPr>
            <p:cNvGrpSpPr/>
            <p:nvPr/>
          </p:nvGrpSpPr>
          <p:grpSpPr>
            <a:xfrm>
              <a:off x="7410111" y="5760013"/>
              <a:ext cx="2289765" cy="307776"/>
              <a:chOff x="7364025" y="5745629"/>
              <a:chExt cx="2289765" cy="307776"/>
            </a:xfrm>
          </p:grpSpPr>
          <p:sp>
            <p:nvSpPr>
              <p:cNvPr id="191" name="Arrow: Up-Down 190">
                <a:extLst>
                  <a:ext uri="{FF2B5EF4-FFF2-40B4-BE49-F238E27FC236}">
                    <a16:creationId xmlns:a16="http://schemas.microsoft.com/office/drawing/2014/main" id="{08609E60-C205-4706-9FF2-C73C756369F0}"/>
                  </a:ext>
                </a:extLst>
              </p:cNvPr>
              <p:cNvSpPr/>
              <p:nvPr/>
            </p:nvSpPr>
            <p:spPr>
              <a:xfrm rot="5400000">
                <a:off x="7605076" y="5537570"/>
                <a:ext cx="211015" cy="693117"/>
              </a:xfrm>
              <a:prstGeom prst="upDownArrow">
                <a:avLst/>
              </a:prstGeom>
              <a:solidFill>
                <a:srgbClr val="ED7A2B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BC45F14-4537-428A-8DFA-B4E53BDB4027}"/>
                  </a:ext>
                </a:extLst>
              </p:cNvPr>
              <p:cNvSpPr txBox="1"/>
              <p:nvPr/>
            </p:nvSpPr>
            <p:spPr>
              <a:xfrm>
                <a:off x="8057142" y="5745629"/>
                <a:ext cx="1596648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/>
                  <a:t>Websocket</a:t>
                </a:r>
                <a:r>
                  <a:rPr lang="en-US" sz="900" dirty="0"/>
                  <a:t>/ XMPP </a:t>
                </a:r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3E2E6242-EB28-4D08-9135-B2CC8ACB2FC3}"/>
                </a:ext>
              </a:extLst>
            </p:cNvPr>
            <p:cNvGrpSpPr/>
            <p:nvPr/>
          </p:nvGrpSpPr>
          <p:grpSpPr>
            <a:xfrm>
              <a:off x="9655497" y="5760007"/>
              <a:ext cx="1238075" cy="492443"/>
              <a:chOff x="9326159" y="5745629"/>
              <a:chExt cx="1171270" cy="394600"/>
            </a:xfrm>
          </p:grpSpPr>
          <p:sp>
            <p:nvSpPr>
              <p:cNvPr id="193" name="Arrow: Up-Down 192">
                <a:extLst>
                  <a:ext uri="{FF2B5EF4-FFF2-40B4-BE49-F238E27FC236}">
                    <a16:creationId xmlns:a16="http://schemas.microsoft.com/office/drawing/2014/main" id="{9B3D8705-89B9-43E0-BFFA-AE1E9DE8F1C1}"/>
                  </a:ext>
                </a:extLst>
              </p:cNvPr>
              <p:cNvSpPr/>
              <p:nvPr/>
            </p:nvSpPr>
            <p:spPr>
              <a:xfrm rot="5400000">
                <a:off x="9567210" y="5537570"/>
                <a:ext cx="211015" cy="693117"/>
              </a:xfrm>
              <a:prstGeom prst="upDownArrow">
                <a:avLst/>
              </a:prstGeom>
              <a:solidFill>
                <a:srgbClr val="FFFF00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A82BE93-60E1-4E4C-BA93-5B8C5D981779}"/>
                  </a:ext>
                </a:extLst>
              </p:cNvPr>
              <p:cNvSpPr txBox="1"/>
              <p:nvPr/>
            </p:nvSpPr>
            <p:spPr>
              <a:xfrm>
                <a:off x="10019277" y="5745629"/>
                <a:ext cx="478152" cy="39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SFTS</a:t>
                </a:r>
              </a:p>
            </p:txBody>
          </p:sp>
        </p:grp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6BFD1581-4F3E-4562-A209-A0A9EC1B1EC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93231" y="5910208"/>
              <a:ext cx="645624" cy="0"/>
            </a:xfrm>
            <a:prstGeom prst="line">
              <a:avLst/>
            </a:prstGeom>
            <a:ln w="571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E9F9DD8-9BD6-4025-8AF7-4B4AF8F03B0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94132" y="5910208"/>
              <a:ext cx="645624" cy="0"/>
            </a:xfrm>
            <a:prstGeom prst="line">
              <a:avLst/>
            </a:prstGeom>
            <a:ln w="571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AA6E271-840F-4C15-9AE2-814C1BA761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74247" y="5910208"/>
              <a:ext cx="645624" cy="0"/>
            </a:xfrm>
            <a:prstGeom prst="line">
              <a:avLst/>
            </a:prstGeom>
            <a:ln w="571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70B3DC43-F8A1-4D66-A8F3-BB1D998DD6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11950" y="5910208"/>
              <a:ext cx="645624" cy="0"/>
            </a:xfrm>
            <a:prstGeom prst="line">
              <a:avLst/>
            </a:prstGeom>
            <a:ln w="571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F2008A7-4D25-418B-ADD7-DF0DE0118F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40038" y="5910208"/>
              <a:ext cx="645624" cy="0"/>
            </a:xfrm>
            <a:prstGeom prst="line">
              <a:avLst/>
            </a:prstGeom>
            <a:ln w="571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031104-D241-4B95-BCAE-7E4E24E6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Integration View</a:t>
            </a:r>
          </a:p>
        </p:txBody>
      </p:sp>
    </p:spTree>
    <p:extLst>
      <p:ext uri="{BB962C8B-B14F-4D97-AF65-F5344CB8AC3E}">
        <p14:creationId xmlns:p14="http://schemas.microsoft.com/office/powerpoint/2010/main" val="3373512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6C5074-5D96-4FC2-A164-A7858B5E3640}"/>
              </a:ext>
            </a:extLst>
          </p:cNvPr>
          <p:cNvCxnSpPr>
            <a:cxnSpLocks/>
          </p:cNvCxnSpPr>
          <p:nvPr/>
        </p:nvCxnSpPr>
        <p:spPr>
          <a:xfrm flipV="1">
            <a:off x="468343" y="1812342"/>
            <a:ext cx="536725" cy="1"/>
          </a:xfrm>
          <a:prstGeom prst="straightConnector1">
            <a:avLst/>
          </a:prstGeom>
          <a:ln w="28575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E0784CA-8CCD-4610-8632-A94DFF5E9865}"/>
              </a:ext>
            </a:extLst>
          </p:cNvPr>
          <p:cNvSpPr/>
          <p:nvPr/>
        </p:nvSpPr>
        <p:spPr>
          <a:xfrm>
            <a:off x="1623330" y="484237"/>
            <a:ext cx="7239796" cy="4410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00206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83FC93-9920-4C98-9A5E-E62237F3DDAA}"/>
              </a:ext>
            </a:extLst>
          </p:cNvPr>
          <p:cNvSpPr/>
          <p:nvPr/>
        </p:nvSpPr>
        <p:spPr>
          <a:xfrm>
            <a:off x="2249222" y="552430"/>
            <a:ext cx="2371327" cy="2612324"/>
          </a:xfrm>
          <a:prstGeom prst="rect">
            <a:avLst/>
          </a:prstGeom>
          <a:solidFill>
            <a:schemeClr val="accent6">
              <a:lumMod val="20000"/>
              <a:lumOff val="80000"/>
              <a:alpha val="82000"/>
            </a:schemeClr>
          </a:solidFill>
          <a:ln w="3175">
            <a:solidFill>
              <a:srgbClr val="174C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7AD11E4-8B92-4193-8C42-CBECC5BF58C5}"/>
              </a:ext>
            </a:extLst>
          </p:cNvPr>
          <p:cNvSpPr txBox="1">
            <a:spLocks/>
          </p:cNvSpPr>
          <p:nvPr/>
        </p:nvSpPr>
        <p:spPr>
          <a:xfrm>
            <a:off x="4475593" y="5626059"/>
            <a:ext cx="208196" cy="18660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350">
                <a:solidFill>
                  <a:srgbClr val="002060"/>
                </a:solidFill>
                <a:latin typeface="Franklin Gothic Book" panose="020B0503020102020204" pitchFamily="34" charset="0"/>
              </a:rPr>
              <a:pPr/>
              <a:t>5</a:t>
            </a:fld>
            <a:endParaRPr lang="en-US" sz="1350" dirty="0">
              <a:solidFill>
                <a:srgbClr val="002060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" name="Picture 2" descr="Azure Logo Icon of Flat style - Available in SVG, PNG, EPS, AI ...">
            <a:extLst>
              <a:ext uri="{FF2B5EF4-FFF2-40B4-BE49-F238E27FC236}">
                <a16:creationId xmlns:a16="http://schemas.microsoft.com/office/drawing/2014/main" id="{94A552D5-314A-4F88-AC1C-C1F8D9E1F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766" y="306307"/>
            <a:ext cx="272578" cy="28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F2BB14-4A0B-4BB9-A197-EA36ACF1E619}"/>
              </a:ext>
            </a:extLst>
          </p:cNvPr>
          <p:cNvSpPr/>
          <p:nvPr/>
        </p:nvSpPr>
        <p:spPr>
          <a:xfrm>
            <a:off x="4703998" y="573737"/>
            <a:ext cx="4120003" cy="4007391"/>
          </a:xfrm>
          <a:prstGeom prst="rect">
            <a:avLst/>
          </a:prstGeom>
          <a:solidFill>
            <a:srgbClr val="EFECE5">
              <a:alpha val="88000"/>
            </a:srgbClr>
          </a:solidFill>
          <a:ln w="3175">
            <a:solidFill>
              <a:srgbClr val="174C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6" descr="Png Internet Cloud Transparent Internet Cloud - Internet Cloud ...">
            <a:extLst>
              <a:ext uri="{FF2B5EF4-FFF2-40B4-BE49-F238E27FC236}">
                <a16:creationId xmlns:a16="http://schemas.microsoft.com/office/drawing/2014/main" id="{B1F355E5-E87C-48D8-8454-0BE5CDE3B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60" y="1509365"/>
            <a:ext cx="854512" cy="61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D45B12-544E-4680-A5B0-15E990B51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277" y="4516833"/>
            <a:ext cx="355843" cy="17534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E5EDA90-7393-4FBE-92BB-C2193DAB2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38" y="1426197"/>
            <a:ext cx="493970" cy="61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14">
            <a:extLst>
              <a:ext uri="{FF2B5EF4-FFF2-40B4-BE49-F238E27FC236}">
                <a16:creationId xmlns:a16="http://schemas.microsoft.com/office/drawing/2014/main" id="{9476D4B7-965B-4B7D-B2CA-91398FB7CAB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853639" y="1662896"/>
            <a:ext cx="626462" cy="54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00206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BFE99EB3-31E9-4847-BE51-3167A894F7E1}"/>
              </a:ext>
            </a:extLst>
          </p:cNvPr>
          <p:cNvSpPr>
            <a:spLocks/>
          </p:cNvSpPr>
          <p:nvPr/>
        </p:nvSpPr>
        <p:spPr bwMode="auto">
          <a:xfrm>
            <a:off x="3064338" y="1687898"/>
            <a:ext cx="214079" cy="184547"/>
          </a:xfrm>
          <a:custGeom>
            <a:avLst/>
            <a:gdLst>
              <a:gd name="T0" fmla="*/ 190 w 190"/>
              <a:gd name="T1" fmla="*/ 110 h 155"/>
              <a:gd name="T2" fmla="*/ 190 w 190"/>
              <a:gd name="T3" fmla="*/ 46 h 155"/>
              <a:gd name="T4" fmla="*/ 134 w 190"/>
              <a:gd name="T5" fmla="*/ 0 h 155"/>
              <a:gd name="T6" fmla="*/ 56 w 190"/>
              <a:gd name="T7" fmla="*/ 0 h 155"/>
              <a:gd name="T8" fmla="*/ 0 w 190"/>
              <a:gd name="T9" fmla="*/ 47 h 155"/>
              <a:gd name="T10" fmla="*/ 0 w 190"/>
              <a:gd name="T11" fmla="*/ 110 h 155"/>
              <a:gd name="T12" fmla="*/ 56 w 190"/>
              <a:gd name="T13" fmla="*/ 155 h 155"/>
              <a:gd name="T14" fmla="*/ 125 w 190"/>
              <a:gd name="T15" fmla="*/ 155 h 155"/>
              <a:gd name="T16" fmla="*/ 140 w 190"/>
              <a:gd name="T17" fmla="*/ 151 h 155"/>
              <a:gd name="T18" fmla="*/ 190 w 190"/>
              <a:gd name="T19" fmla="*/ 11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0" h="155">
                <a:moveTo>
                  <a:pt x="190" y="110"/>
                </a:moveTo>
                <a:lnTo>
                  <a:pt x="190" y="46"/>
                </a:lnTo>
                <a:lnTo>
                  <a:pt x="134" y="0"/>
                </a:lnTo>
                <a:lnTo>
                  <a:pt x="56" y="0"/>
                </a:lnTo>
                <a:lnTo>
                  <a:pt x="0" y="47"/>
                </a:lnTo>
                <a:lnTo>
                  <a:pt x="0" y="110"/>
                </a:lnTo>
                <a:lnTo>
                  <a:pt x="56" y="155"/>
                </a:lnTo>
                <a:lnTo>
                  <a:pt x="125" y="155"/>
                </a:lnTo>
                <a:lnTo>
                  <a:pt x="140" y="151"/>
                </a:lnTo>
                <a:lnTo>
                  <a:pt x="190" y="1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00206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5686E41D-646A-4384-81B9-67CEE0012729}"/>
              </a:ext>
            </a:extLst>
          </p:cNvPr>
          <p:cNvSpPr>
            <a:spLocks/>
          </p:cNvSpPr>
          <p:nvPr/>
        </p:nvSpPr>
        <p:spPr bwMode="auto">
          <a:xfrm>
            <a:off x="3064338" y="1687898"/>
            <a:ext cx="214079" cy="184547"/>
          </a:xfrm>
          <a:custGeom>
            <a:avLst/>
            <a:gdLst>
              <a:gd name="T0" fmla="*/ 190 w 190"/>
              <a:gd name="T1" fmla="*/ 110 h 155"/>
              <a:gd name="T2" fmla="*/ 190 w 190"/>
              <a:gd name="T3" fmla="*/ 46 h 155"/>
              <a:gd name="T4" fmla="*/ 134 w 190"/>
              <a:gd name="T5" fmla="*/ 0 h 155"/>
              <a:gd name="T6" fmla="*/ 56 w 190"/>
              <a:gd name="T7" fmla="*/ 0 h 155"/>
              <a:gd name="T8" fmla="*/ 0 w 190"/>
              <a:gd name="T9" fmla="*/ 47 h 155"/>
              <a:gd name="T10" fmla="*/ 0 w 190"/>
              <a:gd name="T11" fmla="*/ 110 h 155"/>
              <a:gd name="T12" fmla="*/ 56 w 190"/>
              <a:gd name="T13" fmla="*/ 155 h 155"/>
              <a:gd name="T14" fmla="*/ 125 w 190"/>
              <a:gd name="T15" fmla="*/ 155 h 155"/>
              <a:gd name="T16" fmla="*/ 140 w 190"/>
              <a:gd name="T17" fmla="*/ 151 h 155"/>
              <a:gd name="T18" fmla="*/ 190 w 190"/>
              <a:gd name="T19" fmla="*/ 11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0" h="155">
                <a:moveTo>
                  <a:pt x="190" y="110"/>
                </a:moveTo>
                <a:lnTo>
                  <a:pt x="190" y="46"/>
                </a:lnTo>
                <a:lnTo>
                  <a:pt x="134" y="0"/>
                </a:lnTo>
                <a:lnTo>
                  <a:pt x="56" y="0"/>
                </a:lnTo>
                <a:lnTo>
                  <a:pt x="0" y="47"/>
                </a:lnTo>
                <a:lnTo>
                  <a:pt x="0" y="110"/>
                </a:lnTo>
                <a:lnTo>
                  <a:pt x="56" y="155"/>
                </a:lnTo>
                <a:lnTo>
                  <a:pt x="125" y="155"/>
                </a:lnTo>
                <a:lnTo>
                  <a:pt x="140" y="151"/>
                </a:lnTo>
                <a:lnTo>
                  <a:pt x="190" y="110"/>
                </a:lnTo>
                <a:close/>
              </a:path>
            </a:pathLst>
          </a:custGeom>
          <a:noFill/>
          <a:ln w="428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00206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69AEE8F9-C92A-42FE-AF49-10663B684F50}"/>
              </a:ext>
            </a:extLst>
          </p:cNvPr>
          <p:cNvSpPr>
            <a:spLocks/>
          </p:cNvSpPr>
          <p:nvPr/>
        </p:nvSpPr>
        <p:spPr bwMode="auto">
          <a:xfrm>
            <a:off x="3064338" y="1687898"/>
            <a:ext cx="214079" cy="184547"/>
          </a:xfrm>
          <a:custGeom>
            <a:avLst/>
            <a:gdLst>
              <a:gd name="T0" fmla="*/ 138 w 190"/>
              <a:gd name="T1" fmla="*/ 90 h 155"/>
              <a:gd name="T2" fmla="*/ 123 w 190"/>
              <a:gd name="T3" fmla="*/ 102 h 155"/>
              <a:gd name="T4" fmla="*/ 123 w 190"/>
              <a:gd name="T5" fmla="*/ 69 h 155"/>
              <a:gd name="T6" fmla="*/ 167 w 190"/>
              <a:gd name="T7" fmla="*/ 69 h 155"/>
              <a:gd name="T8" fmla="*/ 151 w 190"/>
              <a:gd name="T9" fmla="*/ 80 h 155"/>
              <a:gd name="T10" fmla="*/ 190 w 190"/>
              <a:gd name="T11" fmla="*/ 110 h 155"/>
              <a:gd name="T12" fmla="*/ 190 w 190"/>
              <a:gd name="T13" fmla="*/ 46 h 155"/>
              <a:gd name="T14" fmla="*/ 134 w 190"/>
              <a:gd name="T15" fmla="*/ 0 h 155"/>
              <a:gd name="T16" fmla="*/ 56 w 190"/>
              <a:gd name="T17" fmla="*/ 0 h 155"/>
              <a:gd name="T18" fmla="*/ 41 w 190"/>
              <a:gd name="T19" fmla="*/ 12 h 155"/>
              <a:gd name="T20" fmla="*/ 86 w 190"/>
              <a:gd name="T21" fmla="*/ 49 h 155"/>
              <a:gd name="T22" fmla="*/ 106 w 190"/>
              <a:gd name="T23" fmla="*/ 33 h 155"/>
              <a:gd name="T24" fmla="*/ 106 w 190"/>
              <a:gd name="T25" fmla="*/ 82 h 155"/>
              <a:gd name="T26" fmla="*/ 45 w 190"/>
              <a:gd name="T27" fmla="*/ 82 h 155"/>
              <a:gd name="T28" fmla="*/ 64 w 190"/>
              <a:gd name="T29" fmla="*/ 66 h 155"/>
              <a:gd name="T30" fmla="*/ 20 w 190"/>
              <a:gd name="T31" fmla="*/ 31 h 155"/>
              <a:gd name="T32" fmla="*/ 0 w 190"/>
              <a:gd name="T33" fmla="*/ 47 h 155"/>
              <a:gd name="T34" fmla="*/ 0 w 190"/>
              <a:gd name="T35" fmla="*/ 110 h 155"/>
              <a:gd name="T36" fmla="*/ 56 w 190"/>
              <a:gd name="T37" fmla="*/ 155 h 155"/>
              <a:gd name="T38" fmla="*/ 125 w 190"/>
              <a:gd name="T39" fmla="*/ 155 h 155"/>
              <a:gd name="T40" fmla="*/ 72 w 190"/>
              <a:gd name="T41" fmla="*/ 113 h 155"/>
              <a:gd name="T42" fmla="*/ 61 w 190"/>
              <a:gd name="T43" fmla="*/ 122 h 155"/>
              <a:gd name="T44" fmla="*/ 61 w 190"/>
              <a:gd name="T45" fmla="*/ 96 h 155"/>
              <a:gd name="T46" fmla="*/ 93 w 190"/>
              <a:gd name="T47" fmla="*/ 96 h 155"/>
              <a:gd name="T48" fmla="*/ 84 w 190"/>
              <a:gd name="T49" fmla="*/ 104 h 155"/>
              <a:gd name="T50" fmla="*/ 140 w 190"/>
              <a:gd name="T51" fmla="*/ 151 h 155"/>
              <a:gd name="T52" fmla="*/ 176 w 190"/>
              <a:gd name="T53" fmla="*/ 123 h 155"/>
              <a:gd name="T54" fmla="*/ 138 w 190"/>
              <a:gd name="T55" fmla="*/ 9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0" h="155">
                <a:moveTo>
                  <a:pt x="138" y="90"/>
                </a:moveTo>
                <a:lnTo>
                  <a:pt x="123" y="102"/>
                </a:lnTo>
                <a:lnTo>
                  <a:pt x="123" y="69"/>
                </a:lnTo>
                <a:lnTo>
                  <a:pt x="167" y="69"/>
                </a:lnTo>
                <a:lnTo>
                  <a:pt x="151" y="80"/>
                </a:lnTo>
                <a:lnTo>
                  <a:pt x="190" y="110"/>
                </a:lnTo>
                <a:lnTo>
                  <a:pt x="190" y="46"/>
                </a:lnTo>
                <a:lnTo>
                  <a:pt x="134" y="0"/>
                </a:lnTo>
                <a:lnTo>
                  <a:pt x="56" y="0"/>
                </a:lnTo>
                <a:lnTo>
                  <a:pt x="41" y="12"/>
                </a:lnTo>
                <a:lnTo>
                  <a:pt x="86" y="49"/>
                </a:lnTo>
                <a:lnTo>
                  <a:pt x="106" y="33"/>
                </a:lnTo>
                <a:lnTo>
                  <a:pt x="106" y="82"/>
                </a:lnTo>
                <a:lnTo>
                  <a:pt x="45" y="82"/>
                </a:lnTo>
                <a:lnTo>
                  <a:pt x="64" y="66"/>
                </a:lnTo>
                <a:lnTo>
                  <a:pt x="20" y="31"/>
                </a:lnTo>
                <a:lnTo>
                  <a:pt x="0" y="47"/>
                </a:lnTo>
                <a:lnTo>
                  <a:pt x="0" y="110"/>
                </a:lnTo>
                <a:lnTo>
                  <a:pt x="56" y="155"/>
                </a:lnTo>
                <a:lnTo>
                  <a:pt x="125" y="155"/>
                </a:lnTo>
                <a:lnTo>
                  <a:pt x="72" y="113"/>
                </a:lnTo>
                <a:lnTo>
                  <a:pt x="61" y="122"/>
                </a:lnTo>
                <a:lnTo>
                  <a:pt x="61" y="96"/>
                </a:lnTo>
                <a:lnTo>
                  <a:pt x="93" y="96"/>
                </a:lnTo>
                <a:lnTo>
                  <a:pt x="84" y="104"/>
                </a:lnTo>
                <a:lnTo>
                  <a:pt x="140" y="151"/>
                </a:lnTo>
                <a:lnTo>
                  <a:pt x="176" y="123"/>
                </a:lnTo>
                <a:lnTo>
                  <a:pt x="138" y="90"/>
                </a:lnTo>
                <a:close/>
              </a:path>
            </a:pathLst>
          </a:custGeom>
          <a:solidFill>
            <a:srgbClr val="0078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00206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BB3783F7-4646-4836-B346-39B605D1E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09" y="1892686"/>
            <a:ext cx="467593" cy="12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sz="825" dirty="0">
                <a:solidFill>
                  <a:srgbClr val="002060"/>
                </a:solidFill>
                <a:latin typeface="Franklin Gothic Book" panose="020B0503020102020204" pitchFamily="34" charset="0"/>
              </a:rPr>
              <a:t>Traffic</a:t>
            </a:r>
            <a:endParaRPr lang="en-US" altLang="en-US" sz="1350" dirty="0">
              <a:solidFill>
                <a:srgbClr val="00206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81EB4-98B8-48BA-9F2F-8471B2F52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144" y="2012939"/>
            <a:ext cx="374694" cy="12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sz="825" dirty="0">
                <a:solidFill>
                  <a:srgbClr val="002060"/>
                </a:solidFill>
                <a:latin typeface="Franklin Gothic Book" panose="020B0503020102020204" pitchFamily="34" charset="0"/>
              </a:rPr>
              <a:t>Manager</a:t>
            </a:r>
            <a:endParaRPr lang="en-US" altLang="en-US" sz="1350" dirty="0">
              <a:solidFill>
                <a:srgbClr val="00206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B06C98-8BD9-47E7-815F-5FF2F8B59E41}"/>
              </a:ext>
            </a:extLst>
          </p:cNvPr>
          <p:cNvSpPr/>
          <p:nvPr/>
        </p:nvSpPr>
        <p:spPr>
          <a:xfrm>
            <a:off x="4047554" y="1002672"/>
            <a:ext cx="481764" cy="15831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00206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119F7F-0BFD-4C5F-977B-ABE4368365AF}"/>
              </a:ext>
            </a:extLst>
          </p:cNvPr>
          <p:cNvSpPr txBox="1"/>
          <p:nvPr/>
        </p:nvSpPr>
        <p:spPr>
          <a:xfrm>
            <a:off x="3977223" y="612186"/>
            <a:ext cx="1101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APIGEE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16CA22-CEA5-44AC-B825-4920ACB3E250}"/>
              </a:ext>
            </a:extLst>
          </p:cNvPr>
          <p:cNvSpPr txBox="1"/>
          <p:nvPr/>
        </p:nvSpPr>
        <p:spPr>
          <a:xfrm>
            <a:off x="4093691" y="1379901"/>
            <a:ext cx="55528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2060"/>
                </a:solidFill>
                <a:latin typeface="Franklin Gothic Book" panose="020B0503020102020204" pitchFamily="34" charset="0"/>
              </a:rPr>
              <a:t>Mobile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61F8D7F-5A95-45B1-A8AF-CD520FB058A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31334" y="1588409"/>
            <a:ext cx="297457" cy="2500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5B25B02-B44D-4C91-A5F1-D111CFDE13FB}"/>
              </a:ext>
            </a:extLst>
          </p:cNvPr>
          <p:cNvSpPr txBox="1"/>
          <p:nvPr/>
        </p:nvSpPr>
        <p:spPr>
          <a:xfrm>
            <a:off x="4093691" y="1803412"/>
            <a:ext cx="55528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2060"/>
                </a:solidFill>
                <a:latin typeface="Franklin Gothic Book" panose="020B0503020102020204" pitchFamily="34" charset="0"/>
              </a:rPr>
              <a:t>Web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36AD85-FFEE-4595-A16A-AD561BB2F0DA}"/>
              </a:ext>
            </a:extLst>
          </p:cNvPr>
          <p:cNvSpPr txBox="1"/>
          <p:nvPr/>
        </p:nvSpPr>
        <p:spPr>
          <a:xfrm>
            <a:off x="4074929" y="2248522"/>
            <a:ext cx="55528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2060"/>
                </a:solidFill>
                <a:latin typeface="Franklin Gothic Book" panose="020B0503020102020204" pitchFamily="34" charset="0"/>
              </a:rPr>
              <a:t>Tablet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C2A0757-3169-4EFD-8877-363A0CED3F5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6620" y="3093027"/>
            <a:ext cx="277487" cy="916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C3721EC-2E00-4AFD-978A-9D79DAB333AA}"/>
              </a:ext>
            </a:extLst>
          </p:cNvPr>
          <p:cNvSpPr txBox="1"/>
          <p:nvPr/>
        </p:nvSpPr>
        <p:spPr>
          <a:xfrm>
            <a:off x="7550901" y="4399392"/>
            <a:ext cx="933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Virtual Network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0A9212-1654-4C0B-9F9F-C0BD20F05662}"/>
              </a:ext>
            </a:extLst>
          </p:cNvPr>
          <p:cNvSpPr txBox="1"/>
          <p:nvPr/>
        </p:nvSpPr>
        <p:spPr>
          <a:xfrm>
            <a:off x="2795240" y="2970696"/>
            <a:ext cx="777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DMZ Virtual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F6BD03-9D64-4D20-96CD-822AC3F121E0}"/>
              </a:ext>
            </a:extLst>
          </p:cNvPr>
          <p:cNvSpPr txBox="1"/>
          <p:nvPr/>
        </p:nvSpPr>
        <p:spPr>
          <a:xfrm>
            <a:off x="6417143" y="2589176"/>
            <a:ext cx="918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Private subnet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9755F7-7743-4D91-BE26-E8046E198795}"/>
              </a:ext>
            </a:extLst>
          </p:cNvPr>
          <p:cNvGrpSpPr/>
          <p:nvPr/>
        </p:nvGrpSpPr>
        <p:grpSpPr>
          <a:xfrm>
            <a:off x="4761846" y="995679"/>
            <a:ext cx="2308125" cy="1568916"/>
            <a:chOff x="6860645" y="1843314"/>
            <a:chExt cx="3304376" cy="209188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35C0BAF-3F96-4A4B-8FBD-914D823DCA2E}"/>
                </a:ext>
              </a:extLst>
            </p:cNvPr>
            <p:cNvSpPr/>
            <p:nvPr/>
          </p:nvSpPr>
          <p:spPr>
            <a:xfrm>
              <a:off x="6860645" y="1843314"/>
              <a:ext cx="3198749" cy="2091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469015A-7656-44ED-8920-BE0BF58768D8}"/>
                </a:ext>
              </a:extLst>
            </p:cNvPr>
            <p:cNvSpPr/>
            <p:nvPr/>
          </p:nvSpPr>
          <p:spPr>
            <a:xfrm>
              <a:off x="6997417" y="1959765"/>
              <a:ext cx="827358" cy="8972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74F139-69B8-4EB4-9904-2FCB4AA83A87}"/>
                </a:ext>
              </a:extLst>
            </p:cNvPr>
            <p:cNvSpPr txBox="1"/>
            <p:nvPr/>
          </p:nvSpPr>
          <p:spPr>
            <a:xfrm>
              <a:off x="7141563" y="2455001"/>
              <a:ext cx="7823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NGINX Ingress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89D964A-6008-4B90-8F6A-4034CF47D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09233" y="2020845"/>
              <a:ext cx="484626" cy="404091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A9E0C99-C886-4018-84B1-4B6F7ABB05FB}"/>
                </a:ext>
              </a:extLst>
            </p:cNvPr>
            <p:cNvSpPr/>
            <p:nvPr/>
          </p:nvSpPr>
          <p:spPr>
            <a:xfrm>
              <a:off x="8139663" y="2019454"/>
              <a:ext cx="1761374" cy="897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4FB474D-A039-4A81-AE18-79C84079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22172" y="2490008"/>
              <a:ext cx="409575" cy="40971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7B8B117-B398-441D-9927-A1275D18E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687290" y="2101710"/>
              <a:ext cx="409575" cy="4097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6713E3F-A668-4257-8241-059249F58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76574" y="2101710"/>
              <a:ext cx="409575" cy="40971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73B744E-F1AC-47D9-B70B-B82B165BF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179612" y="2102499"/>
              <a:ext cx="409575" cy="40971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388846-70C5-4C15-9D3B-45E6E2DF88DE}"/>
                </a:ext>
              </a:extLst>
            </p:cNvPr>
            <p:cNvSpPr txBox="1"/>
            <p:nvPr/>
          </p:nvSpPr>
          <p:spPr>
            <a:xfrm>
              <a:off x="8967489" y="2509941"/>
              <a:ext cx="11975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PODs</a:t>
              </a:r>
            </a:p>
            <a:p>
              <a:r>
                <a:rPr lang="en-US" sz="75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Orchestration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46DB676-5302-42AE-8928-B625F213D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145477" y="3203297"/>
              <a:ext cx="629136" cy="407995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8B7150-BBFF-4430-8151-E464D774EBF4}"/>
                </a:ext>
              </a:extLst>
            </p:cNvPr>
            <p:cNvSpPr txBox="1"/>
            <p:nvPr/>
          </p:nvSpPr>
          <p:spPr>
            <a:xfrm>
              <a:off x="6876046" y="3562949"/>
              <a:ext cx="184807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Kubernetes Cluster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0843AD-41DA-43E6-AB41-C4982F3B8F23}"/>
                </a:ext>
              </a:extLst>
            </p:cNvPr>
            <p:cNvSpPr/>
            <p:nvPr/>
          </p:nvSpPr>
          <p:spPr>
            <a:xfrm>
              <a:off x="8160625" y="3068995"/>
              <a:ext cx="1720361" cy="4555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0513E13-1338-458C-8948-8EBF58D68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2678" y="3151331"/>
              <a:ext cx="259144" cy="327585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0AF8E0-7D82-47CB-8F1D-F2C2FC753696}"/>
                </a:ext>
              </a:extLst>
            </p:cNvPr>
            <p:cNvSpPr txBox="1"/>
            <p:nvPr/>
          </p:nvSpPr>
          <p:spPr>
            <a:xfrm>
              <a:off x="8567620" y="3118035"/>
              <a:ext cx="143978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Istio Service Mesh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1640B6F3-54F8-43BE-9106-EFD91BA63F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59312" y="2305280"/>
            <a:ext cx="186292" cy="21431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77B8359-5534-4CEE-8B7E-6950C99C8D4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25436" y="2472592"/>
            <a:ext cx="350204" cy="15111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EF78F4B-92FE-4F5F-A4C4-494E855993B5}"/>
              </a:ext>
            </a:extLst>
          </p:cNvPr>
          <p:cNvSpPr txBox="1"/>
          <p:nvPr/>
        </p:nvSpPr>
        <p:spPr>
          <a:xfrm>
            <a:off x="8081955" y="267833"/>
            <a:ext cx="527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Azure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8C3873-4108-44B1-81B7-949E4A428B9C}"/>
              </a:ext>
            </a:extLst>
          </p:cNvPr>
          <p:cNvSpPr/>
          <p:nvPr/>
        </p:nvSpPr>
        <p:spPr>
          <a:xfrm>
            <a:off x="7222280" y="1397456"/>
            <a:ext cx="1167233" cy="154966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002060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2A17B45-E667-41DF-AE1E-8D8B0625D85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64727" y="2734791"/>
            <a:ext cx="194604" cy="17513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0FC170A-3B10-46C6-8D20-427D2B74142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00955" y="2870384"/>
            <a:ext cx="365832" cy="123492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6D0A06B-B80B-455F-8AF4-084A218B04E2}"/>
              </a:ext>
            </a:extLst>
          </p:cNvPr>
          <p:cNvSpPr/>
          <p:nvPr/>
        </p:nvSpPr>
        <p:spPr>
          <a:xfrm>
            <a:off x="7333481" y="1490861"/>
            <a:ext cx="925850" cy="44978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00206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92436E-A6B6-4319-B5E1-4F1FB2517CF1}"/>
              </a:ext>
            </a:extLst>
          </p:cNvPr>
          <p:cNvSpPr/>
          <p:nvPr/>
        </p:nvSpPr>
        <p:spPr>
          <a:xfrm>
            <a:off x="7342970" y="2194481"/>
            <a:ext cx="925850" cy="44978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00206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6" name="Flowchart: Magnetic Disk 55">
            <a:extLst>
              <a:ext uri="{FF2B5EF4-FFF2-40B4-BE49-F238E27FC236}">
                <a16:creationId xmlns:a16="http://schemas.microsoft.com/office/drawing/2014/main" id="{DF16B5CF-2FA3-4892-B114-036418027AC2}"/>
              </a:ext>
            </a:extLst>
          </p:cNvPr>
          <p:cNvSpPr/>
          <p:nvPr/>
        </p:nvSpPr>
        <p:spPr>
          <a:xfrm>
            <a:off x="7459425" y="1521727"/>
            <a:ext cx="297566" cy="2209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00206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FB04B2-D24D-4CC8-BA23-572C2E948301}"/>
              </a:ext>
            </a:extLst>
          </p:cNvPr>
          <p:cNvSpPr txBox="1"/>
          <p:nvPr/>
        </p:nvSpPr>
        <p:spPr>
          <a:xfrm>
            <a:off x="7716530" y="1570823"/>
            <a:ext cx="6135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2060"/>
                </a:solidFill>
                <a:latin typeface="Franklin Gothic Book" panose="020B0503020102020204" pitchFamily="34" charset="0"/>
              </a:rPr>
              <a:t>Hbase / SQL</a:t>
            </a:r>
          </a:p>
        </p:txBody>
      </p:sp>
      <p:sp>
        <p:nvSpPr>
          <p:cNvPr id="58" name="Flowchart: Magnetic Disk 57">
            <a:extLst>
              <a:ext uri="{FF2B5EF4-FFF2-40B4-BE49-F238E27FC236}">
                <a16:creationId xmlns:a16="http://schemas.microsoft.com/office/drawing/2014/main" id="{DA45D243-3156-4715-901E-99A3C96E3D79}"/>
              </a:ext>
            </a:extLst>
          </p:cNvPr>
          <p:cNvSpPr/>
          <p:nvPr/>
        </p:nvSpPr>
        <p:spPr>
          <a:xfrm>
            <a:off x="7459425" y="2234966"/>
            <a:ext cx="297566" cy="2590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00206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6ACA08-897B-4403-9C57-44CB524F566A}"/>
              </a:ext>
            </a:extLst>
          </p:cNvPr>
          <p:cNvSpPr txBox="1"/>
          <p:nvPr/>
        </p:nvSpPr>
        <p:spPr>
          <a:xfrm>
            <a:off x="7717493" y="2274004"/>
            <a:ext cx="6182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>
                <a:solidFill>
                  <a:srgbClr val="002060"/>
                </a:solidFill>
                <a:latin typeface="Franklin Gothic Book" panose="020B0503020102020204" pitchFamily="34" charset="0"/>
              </a:rPr>
              <a:t>Hbase</a:t>
            </a:r>
            <a:r>
              <a:rPr lang="en-US" sz="750" dirty="0">
                <a:solidFill>
                  <a:srgbClr val="002060"/>
                </a:solidFill>
                <a:latin typeface="Franklin Gothic Book" panose="020B0503020102020204" pitchFamily="34" charset="0"/>
              </a:rPr>
              <a:t> / SQL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3CE3C7-E51A-4904-8BB2-D542638B1573}"/>
              </a:ext>
            </a:extLst>
          </p:cNvPr>
          <p:cNvSpPr txBox="1"/>
          <p:nvPr/>
        </p:nvSpPr>
        <p:spPr>
          <a:xfrm>
            <a:off x="7343911" y="1774508"/>
            <a:ext cx="97114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2060"/>
                </a:solidFill>
                <a:latin typeface="Franklin Gothic Book" panose="020B0503020102020204" pitchFamily="34" charset="0"/>
              </a:rPr>
              <a:t>Availability Zone -1</a:t>
            </a:r>
          </a:p>
        </p:txBody>
      </p:sp>
      <p:sp>
        <p:nvSpPr>
          <p:cNvPr id="61" name="Arrow: Up-Down 60">
            <a:extLst>
              <a:ext uri="{FF2B5EF4-FFF2-40B4-BE49-F238E27FC236}">
                <a16:creationId xmlns:a16="http://schemas.microsoft.com/office/drawing/2014/main" id="{873EF7E2-1B48-42C6-9B07-00B78AC1D76C}"/>
              </a:ext>
            </a:extLst>
          </p:cNvPr>
          <p:cNvSpPr/>
          <p:nvPr/>
        </p:nvSpPr>
        <p:spPr>
          <a:xfrm>
            <a:off x="7673934" y="1940642"/>
            <a:ext cx="179887" cy="2518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206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FE913A-A202-4DAA-B1A0-AD17958EA987}"/>
              </a:ext>
            </a:extLst>
          </p:cNvPr>
          <p:cNvSpPr txBox="1"/>
          <p:nvPr/>
        </p:nvSpPr>
        <p:spPr>
          <a:xfrm>
            <a:off x="7861407" y="1967347"/>
            <a:ext cx="5708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2060"/>
                </a:solidFill>
                <a:latin typeface="Franklin Gothic Book" panose="020B0503020102020204" pitchFamily="34" charset="0"/>
              </a:rPr>
              <a:t>Replication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330EB2-1472-4730-92EF-B6C06C426E5C}"/>
              </a:ext>
            </a:extLst>
          </p:cNvPr>
          <p:cNvSpPr txBox="1"/>
          <p:nvPr/>
        </p:nvSpPr>
        <p:spPr>
          <a:xfrm>
            <a:off x="7774870" y="2942120"/>
            <a:ext cx="78375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2060"/>
                </a:solidFill>
                <a:latin typeface="Franklin Gothic Book" panose="020B0503020102020204" pitchFamily="34" charset="0"/>
              </a:rPr>
              <a:t>Private Subnet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C52BB0-D16E-4D15-A7A4-374CC01F0A79}"/>
              </a:ext>
            </a:extLst>
          </p:cNvPr>
          <p:cNvSpPr txBox="1"/>
          <p:nvPr/>
        </p:nvSpPr>
        <p:spPr>
          <a:xfrm>
            <a:off x="7299199" y="2474044"/>
            <a:ext cx="10158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2060"/>
                </a:solidFill>
                <a:latin typeface="Franklin Gothic Book" panose="020B0503020102020204" pitchFamily="34" charset="0"/>
              </a:rPr>
              <a:t>Availability Zone -2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9C83325-5CCD-40CE-812E-B1A5AB957FCA}"/>
              </a:ext>
            </a:extLst>
          </p:cNvPr>
          <p:cNvSpPr/>
          <p:nvPr/>
        </p:nvSpPr>
        <p:spPr>
          <a:xfrm>
            <a:off x="2649384" y="3256690"/>
            <a:ext cx="1930669" cy="51242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2060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176C8473-3010-4BB7-8C15-6389784A676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99200" y="3265173"/>
            <a:ext cx="229853" cy="242888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21ACB1F-7BFA-49B7-8633-79ACEACA3EA3}"/>
              </a:ext>
            </a:extLst>
          </p:cNvPr>
          <p:cNvSpPr txBox="1"/>
          <p:nvPr/>
        </p:nvSpPr>
        <p:spPr>
          <a:xfrm>
            <a:off x="3234837" y="3764696"/>
            <a:ext cx="80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Private Subnet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9A2292E-30BA-4BEE-9E0B-453B644D570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65806" y="3714409"/>
            <a:ext cx="355843" cy="14382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58FE4BD-F210-479D-AB06-A10A2A35E50E}"/>
              </a:ext>
            </a:extLst>
          </p:cNvPr>
          <p:cNvSpPr txBox="1"/>
          <p:nvPr/>
        </p:nvSpPr>
        <p:spPr>
          <a:xfrm>
            <a:off x="3468398" y="3487038"/>
            <a:ext cx="1313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ExpressRoute Gateway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034FCFE-19F9-4A8A-A0E4-0BC407FB1BD4}"/>
              </a:ext>
            </a:extLst>
          </p:cNvPr>
          <p:cNvSpPr/>
          <p:nvPr/>
        </p:nvSpPr>
        <p:spPr>
          <a:xfrm>
            <a:off x="352994" y="5311915"/>
            <a:ext cx="1471196" cy="53650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2060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B964876-2DDB-44DE-A7DE-DC9CB0EE91D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2803" y="5454805"/>
            <a:ext cx="384979" cy="188613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438478B-F72C-46D4-BB82-B5CBE8D468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08962" y="5201253"/>
            <a:ext cx="686047" cy="60071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B94A3E89-6FE0-43F9-8557-597FD67DAEB5}"/>
              </a:ext>
            </a:extLst>
          </p:cNvPr>
          <p:cNvSpPr txBox="1"/>
          <p:nvPr/>
        </p:nvSpPr>
        <p:spPr>
          <a:xfrm>
            <a:off x="2390593" y="5728163"/>
            <a:ext cx="109379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2060"/>
                </a:solidFill>
                <a:latin typeface="Franklin Gothic Book" panose="020B0503020102020204" pitchFamily="34" charset="0"/>
              </a:rPr>
              <a:t>Local  edge Routers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5666128-571B-4782-A71C-45E5FF65C439}"/>
              </a:ext>
            </a:extLst>
          </p:cNvPr>
          <p:cNvSpPr txBox="1"/>
          <p:nvPr/>
        </p:nvSpPr>
        <p:spPr>
          <a:xfrm>
            <a:off x="3894977" y="5735859"/>
            <a:ext cx="117380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2060"/>
                </a:solidFill>
                <a:latin typeface="Franklin Gothic Book" panose="020B0503020102020204" pitchFamily="34" charset="0"/>
              </a:rPr>
              <a:t>Microsoft edge Routers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9B2DAE7-8AF7-406D-9EEF-D10C665F625E}"/>
              </a:ext>
            </a:extLst>
          </p:cNvPr>
          <p:cNvCxnSpPr/>
          <p:nvPr/>
        </p:nvCxnSpPr>
        <p:spPr>
          <a:xfrm flipV="1">
            <a:off x="3223991" y="5544031"/>
            <a:ext cx="728272" cy="210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BB85E8DD-89CE-4F99-89B1-67D22D085E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56532" y="5357015"/>
            <a:ext cx="498209" cy="144234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8F6BDCD-5E04-4869-921D-22FF5F080D17}"/>
              </a:ext>
            </a:extLst>
          </p:cNvPr>
          <p:cNvSpPr txBox="1"/>
          <p:nvPr/>
        </p:nvSpPr>
        <p:spPr>
          <a:xfrm>
            <a:off x="3251634" y="5235841"/>
            <a:ext cx="135915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2060"/>
                </a:solidFill>
                <a:latin typeface="Franklin Gothic Book" panose="020B0503020102020204" pitchFamily="34" charset="0"/>
              </a:rPr>
              <a:t>ExpressRoute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92CFE64-24D2-47D1-A100-28CB33118BF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23552" y="5201253"/>
            <a:ext cx="686047" cy="60071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B5F5D66-F1B4-4165-8A59-B5DAB1653BAC}"/>
              </a:ext>
            </a:extLst>
          </p:cNvPr>
          <p:cNvSpPr txBox="1"/>
          <p:nvPr/>
        </p:nvSpPr>
        <p:spPr>
          <a:xfrm>
            <a:off x="1002307" y="5669793"/>
            <a:ext cx="61111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2060"/>
                </a:solidFill>
                <a:latin typeface="Franklin Gothic Book" panose="020B0503020102020204" pitchFamily="34" charset="0"/>
              </a:rPr>
              <a:t>Gateway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55F40FB-BF87-4755-8AE5-83B4C81C63BA}"/>
              </a:ext>
            </a:extLst>
          </p:cNvPr>
          <p:cNvSpPr txBox="1"/>
          <p:nvPr/>
        </p:nvSpPr>
        <p:spPr>
          <a:xfrm>
            <a:off x="331736" y="5098055"/>
            <a:ext cx="1407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On-premise Network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0B4582B2-9E5D-427D-8B44-EF42366B03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55884" y="3277138"/>
            <a:ext cx="229853" cy="24288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F48F5C19-1F5B-4647-8DF3-8B4423CA6CAF}"/>
              </a:ext>
            </a:extLst>
          </p:cNvPr>
          <p:cNvSpPr txBox="1"/>
          <p:nvPr/>
        </p:nvSpPr>
        <p:spPr>
          <a:xfrm>
            <a:off x="2731415" y="3485235"/>
            <a:ext cx="1151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VPN Gateway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BB34FFA-5C8A-431E-AC59-763B1A42273B}"/>
              </a:ext>
            </a:extLst>
          </p:cNvPr>
          <p:cNvCxnSpPr>
            <a:cxnSpLocks/>
          </p:cNvCxnSpPr>
          <p:nvPr/>
        </p:nvCxnSpPr>
        <p:spPr>
          <a:xfrm>
            <a:off x="1432267" y="1801406"/>
            <a:ext cx="454297" cy="11037"/>
          </a:xfrm>
          <a:prstGeom prst="straightConnector1">
            <a:avLst/>
          </a:prstGeom>
          <a:ln w="28575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AC1E7C7-F7CB-40AA-BDF3-4B5105C07427}"/>
              </a:ext>
            </a:extLst>
          </p:cNvPr>
          <p:cNvCxnSpPr>
            <a:cxnSpLocks/>
          </p:cNvCxnSpPr>
          <p:nvPr/>
        </p:nvCxnSpPr>
        <p:spPr>
          <a:xfrm flipV="1">
            <a:off x="3264909" y="1799107"/>
            <a:ext cx="275863" cy="12257"/>
          </a:xfrm>
          <a:prstGeom prst="straightConnector1">
            <a:avLst/>
          </a:prstGeom>
          <a:ln w="28575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D192FA32-9265-4CD5-A4AC-DD31B1600B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2730" y="5496937"/>
            <a:ext cx="346369" cy="309523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9AB0F42A-075D-4687-A207-168EC10D6E6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2730" y="5222850"/>
            <a:ext cx="346369" cy="30952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F902DA85-04C5-45FC-A3AB-62B1EA4DF0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2730" y="5350640"/>
            <a:ext cx="346369" cy="309523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5449211-05F0-4D5A-9361-001B3D0CE0D5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1824190" y="5580170"/>
            <a:ext cx="73016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D598FBB-D912-49C4-8205-EE6671C45D57}"/>
              </a:ext>
            </a:extLst>
          </p:cNvPr>
          <p:cNvCxnSpPr>
            <a:cxnSpLocks/>
          </p:cNvCxnSpPr>
          <p:nvPr/>
        </p:nvCxnSpPr>
        <p:spPr>
          <a:xfrm>
            <a:off x="989526" y="3337243"/>
            <a:ext cx="2046135" cy="2829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6C66B0C-3622-42D0-9E91-FF8925BCDDBA}"/>
              </a:ext>
            </a:extLst>
          </p:cNvPr>
          <p:cNvCxnSpPr>
            <a:cxnSpLocks/>
          </p:cNvCxnSpPr>
          <p:nvPr/>
        </p:nvCxnSpPr>
        <p:spPr>
          <a:xfrm flipV="1">
            <a:off x="989524" y="3306469"/>
            <a:ext cx="2760" cy="196091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6AFD895-6169-47F1-A0FA-4907BC1C491F}"/>
              </a:ext>
            </a:extLst>
          </p:cNvPr>
          <p:cNvCxnSpPr>
            <a:cxnSpLocks/>
          </p:cNvCxnSpPr>
          <p:nvPr/>
        </p:nvCxnSpPr>
        <p:spPr>
          <a:xfrm>
            <a:off x="4531914" y="1473817"/>
            <a:ext cx="324498" cy="1278"/>
          </a:xfrm>
          <a:prstGeom prst="straightConnector1">
            <a:avLst/>
          </a:prstGeom>
          <a:ln w="28575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66FF254-1E33-416F-9C91-225D5A8917C0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6996190" y="1780137"/>
            <a:ext cx="248489" cy="0"/>
          </a:xfrm>
          <a:prstGeom prst="straightConnector1">
            <a:avLst/>
          </a:prstGeom>
          <a:ln w="28575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C69F19F-2698-42CB-AEE8-FF3D19ABFE17}"/>
              </a:ext>
            </a:extLst>
          </p:cNvPr>
          <p:cNvCxnSpPr>
            <a:cxnSpLocks/>
          </p:cNvCxnSpPr>
          <p:nvPr/>
        </p:nvCxnSpPr>
        <p:spPr>
          <a:xfrm>
            <a:off x="6990725" y="1152717"/>
            <a:ext cx="526006" cy="8081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phic 94">
            <a:extLst>
              <a:ext uri="{FF2B5EF4-FFF2-40B4-BE49-F238E27FC236}">
                <a16:creationId xmlns:a16="http://schemas.microsoft.com/office/drawing/2014/main" id="{7E0133E3-AC9A-4543-BDE4-397001605CF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05146" y="1565433"/>
            <a:ext cx="348018" cy="442084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09B1EABD-9DA1-4D6F-936D-3A70AB709440}"/>
              </a:ext>
            </a:extLst>
          </p:cNvPr>
          <p:cNvSpPr txBox="1"/>
          <p:nvPr/>
        </p:nvSpPr>
        <p:spPr>
          <a:xfrm>
            <a:off x="3312642" y="2052035"/>
            <a:ext cx="7533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>
                <a:solidFill>
                  <a:srgbClr val="002060"/>
                </a:solidFill>
                <a:latin typeface="Franklin Gothic Book" panose="020B0503020102020204" pitchFamily="34" charset="0"/>
              </a:rPr>
              <a:t>Application Gateway</a:t>
            </a:r>
          </a:p>
          <a:p>
            <a:r>
              <a:rPr lang="en-US" sz="9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 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19CE6B5-0C4D-45D8-87D0-49FE77F5A5D6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3853164" y="1786475"/>
            <a:ext cx="180963" cy="0"/>
          </a:xfrm>
          <a:prstGeom prst="straightConnector1">
            <a:avLst/>
          </a:prstGeom>
          <a:ln w="28575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2" descr="Mobile Phone Images, Stock Photos &amp; Vectors | Shutterstock">
            <a:extLst>
              <a:ext uri="{FF2B5EF4-FFF2-40B4-BE49-F238E27FC236}">
                <a16:creationId xmlns:a16="http://schemas.microsoft.com/office/drawing/2014/main" id="{994D83E6-FC21-4C24-A213-88972047A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074" y="1135747"/>
            <a:ext cx="296886" cy="30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6" descr="Free white background landscape Images, Pictures, and Royalty-Free ...">
            <a:extLst>
              <a:ext uri="{FF2B5EF4-FFF2-40B4-BE49-F238E27FC236}">
                <a16:creationId xmlns:a16="http://schemas.microsoft.com/office/drawing/2014/main" id="{AE18FC52-A789-44DF-A8C8-C5E5559AF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904" y="1923773"/>
            <a:ext cx="436706" cy="36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4487165C-9CD9-4EA9-B49C-172B23CDE47D}"/>
              </a:ext>
            </a:extLst>
          </p:cNvPr>
          <p:cNvSpPr txBox="1"/>
          <p:nvPr/>
        </p:nvSpPr>
        <p:spPr>
          <a:xfrm>
            <a:off x="843600" y="2002955"/>
            <a:ext cx="98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Web/Mobile Browser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2516A5F9-352A-4314-BEE1-CC4C818A610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101425" y="839204"/>
            <a:ext cx="335100" cy="281279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55AD01ED-3CE9-4362-A235-D8E7A66E2FE3}"/>
              </a:ext>
            </a:extLst>
          </p:cNvPr>
          <p:cNvSpPr/>
          <p:nvPr/>
        </p:nvSpPr>
        <p:spPr>
          <a:xfrm>
            <a:off x="4757095" y="2830468"/>
            <a:ext cx="1284348" cy="30338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2060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20661055-EAB4-4019-BAB8-D96EEDEE013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09957" y="2849442"/>
            <a:ext cx="236701" cy="235744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E23EE697-CC9B-4D3E-BD4E-A0D2CCE0F806}"/>
              </a:ext>
            </a:extLst>
          </p:cNvPr>
          <p:cNvSpPr txBox="1"/>
          <p:nvPr/>
        </p:nvSpPr>
        <p:spPr>
          <a:xfrm>
            <a:off x="5021336" y="2856809"/>
            <a:ext cx="9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Functions (FAAS)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B514F68-05D1-43B7-98EC-787DFC8AC7AD}"/>
              </a:ext>
            </a:extLst>
          </p:cNvPr>
          <p:cNvCxnSpPr>
            <a:cxnSpLocks/>
          </p:cNvCxnSpPr>
          <p:nvPr/>
        </p:nvCxnSpPr>
        <p:spPr>
          <a:xfrm>
            <a:off x="5079214" y="2556219"/>
            <a:ext cx="0" cy="273665"/>
          </a:xfrm>
          <a:prstGeom prst="straightConnector1">
            <a:avLst/>
          </a:prstGeom>
          <a:ln w="28575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AB1BC05-08BF-4C68-831A-7DCD744C5233}"/>
              </a:ext>
            </a:extLst>
          </p:cNvPr>
          <p:cNvCxnSpPr>
            <a:cxnSpLocks/>
          </p:cNvCxnSpPr>
          <p:nvPr/>
        </p:nvCxnSpPr>
        <p:spPr>
          <a:xfrm flipV="1">
            <a:off x="4211960" y="3762659"/>
            <a:ext cx="0" cy="15472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ED42C23-1162-4579-8076-464FEE3C8569}"/>
              </a:ext>
            </a:extLst>
          </p:cNvPr>
          <p:cNvSpPr/>
          <p:nvPr/>
        </p:nvSpPr>
        <p:spPr>
          <a:xfrm>
            <a:off x="6942791" y="3264407"/>
            <a:ext cx="1789646" cy="108588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002060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C51A6C12-2024-427C-93E9-33246B52E36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173488" y="3601566"/>
            <a:ext cx="338019" cy="357188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38160E0B-CE93-4598-9005-7258520EFE40}"/>
              </a:ext>
            </a:extLst>
          </p:cNvPr>
          <p:cNvSpPr txBox="1"/>
          <p:nvPr/>
        </p:nvSpPr>
        <p:spPr>
          <a:xfrm>
            <a:off x="5993242" y="3949362"/>
            <a:ext cx="80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Service Bus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DD4A2F0-CE57-46DB-BA1B-B03FF453D8B5}"/>
              </a:ext>
            </a:extLst>
          </p:cNvPr>
          <p:cNvCxnSpPr>
            <a:cxnSpLocks/>
          </p:cNvCxnSpPr>
          <p:nvPr/>
        </p:nvCxnSpPr>
        <p:spPr>
          <a:xfrm>
            <a:off x="6340782" y="2569126"/>
            <a:ext cx="1715" cy="1031525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448CE6D-ACE9-4162-8DA6-99C5C101F64B}"/>
              </a:ext>
            </a:extLst>
          </p:cNvPr>
          <p:cNvSpPr txBox="1"/>
          <p:nvPr/>
        </p:nvSpPr>
        <p:spPr>
          <a:xfrm>
            <a:off x="6909896" y="2952486"/>
            <a:ext cx="10990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Data Analysis </a:t>
            </a: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E477631B-5685-4E91-AC6D-F0338DE7B29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274467" y="3520026"/>
            <a:ext cx="259030" cy="408479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22E95794-3893-490D-A58C-8E6346CE5DF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771958" y="3509568"/>
            <a:ext cx="338019" cy="357188"/>
          </a:xfrm>
          <a:prstGeom prst="rect">
            <a:avLst/>
          </a:prstGeom>
        </p:spPr>
      </p:pic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0A279D4-D2D0-4569-B787-75E22D8AB34B}"/>
              </a:ext>
            </a:extLst>
          </p:cNvPr>
          <p:cNvCxnSpPr>
            <a:cxnSpLocks/>
          </p:cNvCxnSpPr>
          <p:nvPr/>
        </p:nvCxnSpPr>
        <p:spPr>
          <a:xfrm>
            <a:off x="7524328" y="3756491"/>
            <a:ext cx="233575" cy="7649"/>
          </a:xfrm>
          <a:prstGeom prst="straightConnector1">
            <a:avLst/>
          </a:prstGeom>
          <a:ln w="28575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2" descr="Data Integration for Azure Synapse">
            <a:extLst>
              <a:ext uri="{FF2B5EF4-FFF2-40B4-BE49-F238E27FC236}">
                <a16:creationId xmlns:a16="http://schemas.microsoft.com/office/drawing/2014/main" id="{466240C4-72A9-41EB-A835-119E87BB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987" y="3593743"/>
            <a:ext cx="338019" cy="3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2464EEF-F4E4-4A93-AA39-A4A635AB56D5}"/>
              </a:ext>
            </a:extLst>
          </p:cNvPr>
          <p:cNvCxnSpPr>
            <a:cxnSpLocks/>
          </p:cNvCxnSpPr>
          <p:nvPr/>
        </p:nvCxnSpPr>
        <p:spPr>
          <a:xfrm flipV="1">
            <a:off x="7989059" y="3764139"/>
            <a:ext cx="389398" cy="1"/>
          </a:xfrm>
          <a:prstGeom prst="straightConnector1">
            <a:avLst/>
          </a:prstGeom>
          <a:ln w="28575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F35F6B-3D00-4A01-9135-5A46A13F763D}"/>
              </a:ext>
            </a:extLst>
          </p:cNvPr>
          <p:cNvCxnSpPr>
            <a:cxnSpLocks/>
          </p:cNvCxnSpPr>
          <p:nvPr/>
        </p:nvCxnSpPr>
        <p:spPr>
          <a:xfrm flipV="1">
            <a:off x="6521748" y="3767849"/>
            <a:ext cx="713896" cy="1"/>
          </a:xfrm>
          <a:prstGeom prst="straightConnector1">
            <a:avLst/>
          </a:prstGeom>
          <a:ln w="28575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3FF2436-8E40-4430-8176-9489A31BDB0B}"/>
              </a:ext>
            </a:extLst>
          </p:cNvPr>
          <p:cNvSpPr txBox="1"/>
          <p:nvPr/>
        </p:nvSpPr>
        <p:spPr>
          <a:xfrm>
            <a:off x="7080989" y="4001313"/>
            <a:ext cx="61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Event Hub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A5D9374-3382-499F-8B5A-08D66B5B9A27}"/>
              </a:ext>
            </a:extLst>
          </p:cNvPr>
          <p:cNvSpPr txBox="1"/>
          <p:nvPr/>
        </p:nvSpPr>
        <p:spPr>
          <a:xfrm>
            <a:off x="7583871" y="3987324"/>
            <a:ext cx="74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Data Factory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6773AA8-DC59-459C-934A-5D2DD9A24938}"/>
              </a:ext>
            </a:extLst>
          </p:cNvPr>
          <p:cNvSpPr txBox="1"/>
          <p:nvPr/>
        </p:nvSpPr>
        <p:spPr>
          <a:xfrm>
            <a:off x="8194947" y="3975537"/>
            <a:ext cx="68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Analysis Service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3E2E6CFF-7137-48E9-9772-8C7885F3E27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860859" y="1596444"/>
            <a:ext cx="338019" cy="357188"/>
          </a:xfrm>
          <a:prstGeom prst="rect">
            <a:avLst/>
          </a:prstGeom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14E014D-A2AB-416C-A49D-2AEC40520013}"/>
              </a:ext>
            </a:extLst>
          </p:cNvPr>
          <p:cNvCxnSpPr>
            <a:cxnSpLocks/>
          </p:cNvCxnSpPr>
          <p:nvPr/>
        </p:nvCxnSpPr>
        <p:spPr>
          <a:xfrm>
            <a:off x="2208839" y="1801406"/>
            <a:ext cx="826822" cy="0"/>
          </a:xfrm>
          <a:prstGeom prst="straightConnector1">
            <a:avLst/>
          </a:prstGeom>
          <a:ln w="28575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6001542-5B16-493C-94A3-82D47938E774}"/>
              </a:ext>
            </a:extLst>
          </p:cNvPr>
          <p:cNvSpPr txBox="1"/>
          <p:nvPr/>
        </p:nvSpPr>
        <p:spPr>
          <a:xfrm>
            <a:off x="1628730" y="1964317"/>
            <a:ext cx="9549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Franklin Gothic Book" panose="020B0503020102020204" pitchFamily="34" charset="0"/>
              </a:rPr>
              <a:t>Front Door</a:t>
            </a:r>
          </a:p>
        </p:txBody>
      </p:sp>
      <p:sp>
        <p:nvSpPr>
          <p:cNvPr id="126" name="AutoShape 3">
            <a:extLst>
              <a:ext uri="{FF2B5EF4-FFF2-40B4-BE49-F238E27FC236}">
                <a16:creationId xmlns:a16="http://schemas.microsoft.com/office/drawing/2014/main" id="{E320E020-94A9-4018-9841-7156D7FA34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447982" y="951382"/>
            <a:ext cx="450692" cy="41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30" name="Freeform 5">
            <a:extLst>
              <a:ext uri="{FF2B5EF4-FFF2-40B4-BE49-F238E27FC236}">
                <a16:creationId xmlns:a16="http://schemas.microsoft.com/office/drawing/2014/main" id="{E81545F0-A901-4A22-B1B9-15CFF573D74D}"/>
              </a:ext>
            </a:extLst>
          </p:cNvPr>
          <p:cNvSpPr>
            <a:spLocks noEditPoints="1"/>
          </p:cNvSpPr>
          <p:nvPr/>
        </p:nvSpPr>
        <p:spPr bwMode="auto">
          <a:xfrm>
            <a:off x="7568542" y="957335"/>
            <a:ext cx="175770" cy="252413"/>
          </a:xfrm>
          <a:custGeom>
            <a:avLst/>
            <a:gdLst>
              <a:gd name="T0" fmla="*/ 78 w 479"/>
              <a:gd name="T1" fmla="*/ 76 h 650"/>
              <a:gd name="T2" fmla="*/ 240 w 479"/>
              <a:gd name="T3" fmla="*/ 35 h 650"/>
              <a:gd name="T4" fmla="*/ 401 w 479"/>
              <a:gd name="T5" fmla="*/ 76 h 650"/>
              <a:gd name="T6" fmla="*/ 240 w 479"/>
              <a:gd name="T7" fmla="*/ 117 h 650"/>
              <a:gd name="T8" fmla="*/ 78 w 479"/>
              <a:gd name="T9" fmla="*/ 76 h 650"/>
              <a:gd name="T10" fmla="*/ 221 w 479"/>
              <a:gd name="T11" fmla="*/ 616 h 650"/>
              <a:gd name="T12" fmla="*/ 221 w 479"/>
              <a:gd name="T13" fmla="*/ 228 h 650"/>
              <a:gd name="T14" fmla="*/ 408 w 479"/>
              <a:gd name="T15" fmla="*/ 157 h 650"/>
              <a:gd name="T16" fmla="*/ 479 w 479"/>
              <a:gd name="T17" fmla="*/ 162 h 650"/>
              <a:gd name="T18" fmla="*/ 479 w 479"/>
              <a:gd name="T19" fmla="*/ 76 h 650"/>
              <a:gd name="T20" fmla="*/ 240 w 479"/>
              <a:gd name="T21" fmla="*/ 0 h 650"/>
              <a:gd name="T22" fmla="*/ 0 w 479"/>
              <a:gd name="T23" fmla="*/ 76 h 650"/>
              <a:gd name="T24" fmla="*/ 0 w 479"/>
              <a:gd name="T25" fmla="*/ 574 h 650"/>
              <a:gd name="T26" fmla="*/ 240 w 479"/>
              <a:gd name="T27" fmla="*/ 650 h 650"/>
              <a:gd name="T28" fmla="*/ 256 w 479"/>
              <a:gd name="T29" fmla="*/ 649 h 650"/>
              <a:gd name="T30" fmla="*/ 221 w 479"/>
              <a:gd name="T31" fmla="*/ 616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9" h="650">
                <a:moveTo>
                  <a:pt x="78" y="76"/>
                </a:moveTo>
                <a:cubicBezTo>
                  <a:pt x="78" y="54"/>
                  <a:pt x="150" y="35"/>
                  <a:pt x="240" y="35"/>
                </a:cubicBezTo>
                <a:cubicBezTo>
                  <a:pt x="329" y="35"/>
                  <a:pt x="401" y="54"/>
                  <a:pt x="401" y="76"/>
                </a:cubicBezTo>
                <a:cubicBezTo>
                  <a:pt x="401" y="98"/>
                  <a:pt x="329" y="117"/>
                  <a:pt x="240" y="117"/>
                </a:cubicBezTo>
                <a:cubicBezTo>
                  <a:pt x="150" y="117"/>
                  <a:pt x="78" y="98"/>
                  <a:pt x="78" y="76"/>
                </a:cubicBezTo>
                <a:close/>
                <a:moveTo>
                  <a:pt x="221" y="616"/>
                </a:moveTo>
                <a:lnTo>
                  <a:pt x="221" y="228"/>
                </a:lnTo>
                <a:cubicBezTo>
                  <a:pt x="221" y="180"/>
                  <a:pt x="297" y="157"/>
                  <a:pt x="408" y="157"/>
                </a:cubicBezTo>
                <a:cubicBezTo>
                  <a:pt x="433" y="157"/>
                  <a:pt x="457" y="159"/>
                  <a:pt x="479" y="162"/>
                </a:cubicBezTo>
                <a:lnTo>
                  <a:pt x="479" y="76"/>
                </a:lnTo>
                <a:cubicBezTo>
                  <a:pt x="479" y="34"/>
                  <a:pt x="372" y="0"/>
                  <a:pt x="240" y="0"/>
                </a:cubicBezTo>
                <a:cubicBezTo>
                  <a:pt x="107" y="0"/>
                  <a:pt x="0" y="34"/>
                  <a:pt x="0" y="76"/>
                </a:cubicBezTo>
                <a:lnTo>
                  <a:pt x="0" y="574"/>
                </a:lnTo>
                <a:cubicBezTo>
                  <a:pt x="0" y="616"/>
                  <a:pt x="107" y="650"/>
                  <a:pt x="240" y="650"/>
                </a:cubicBezTo>
                <a:lnTo>
                  <a:pt x="256" y="649"/>
                </a:lnTo>
                <a:cubicBezTo>
                  <a:pt x="234" y="640"/>
                  <a:pt x="221" y="628"/>
                  <a:pt x="221" y="616"/>
                </a:cubicBezTo>
                <a:close/>
              </a:path>
            </a:pathLst>
          </a:custGeom>
          <a:solidFill>
            <a:srgbClr val="0078D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31" name="Freeform 6">
            <a:extLst>
              <a:ext uri="{FF2B5EF4-FFF2-40B4-BE49-F238E27FC236}">
                <a16:creationId xmlns:a16="http://schemas.microsoft.com/office/drawing/2014/main" id="{7EC7245A-7E35-4258-849B-C9BA49DE8C73}"/>
              </a:ext>
            </a:extLst>
          </p:cNvPr>
          <p:cNvSpPr>
            <a:spLocks noEditPoints="1"/>
          </p:cNvSpPr>
          <p:nvPr/>
        </p:nvSpPr>
        <p:spPr bwMode="auto">
          <a:xfrm>
            <a:off x="7659808" y="1031154"/>
            <a:ext cx="123940" cy="180975"/>
          </a:xfrm>
          <a:custGeom>
            <a:avLst/>
            <a:gdLst>
              <a:gd name="T0" fmla="*/ 166 w 338"/>
              <a:gd name="T1" fmla="*/ 93 h 468"/>
              <a:gd name="T2" fmla="*/ 49 w 338"/>
              <a:gd name="T3" fmla="*/ 63 h 468"/>
              <a:gd name="T4" fmla="*/ 166 w 338"/>
              <a:gd name="T5" fmla="*/ 34 h 468"/>
              <a:gd name="T6" fmla="*/ 282 w 338"/>
              <a:gd name="T7" fmla="*/ 63 h 468"/>
              <a:gd name="T8" fmla="*/ 166 w 338"/>
              <a:gd name="T9" fmla="*/ 93 h 468"/>
              <a:gd name="T10" fmla="*/ 266 w 338"/>
              <a:gd name="T11" fmla="*/ 255 h 468"/>
              <a:gd name="T12" fmla="*/ 54 w 338"/>
              <a:gd name="T13" fmla="*/ 431 h 468"/>
              <a:gd name="T14" fmla="*/ 136 w 338"/>
              <a:gd name="T15" fmla="*/ 295 h 468"/>
              <a:gd name="T16" fmla="*/ 65 w 338"/>
              <a:gd name="T17" fmla="*/ 295 h 468"/>
              <a:gd name="T18" fmla="*/ 277 w 338"/>
              <a:gd name="T19" fmla="*/ 119 h 468"/>
              <a:gd name="T20" fmla="*/ 195 w 338"/>
              <a:gd name="T21" fmla="*/ 255 h 468"/>
              <a:gd name="T22" fmla="*/ 266 w 338"/>
              <a:gd name="T23" fmla="*/ 255 h 468"/>
              <a:gd name="T24" fmla="*/ 166 w 338"/>
              <a:gd name="T25" fmla="*/ 0 h 468"/>
              <a:gd name="T26" fmla="*/ 0 w 338"/>
              <a:gd name="T27" fmla="*/ 53 h 468"/>
              <a:gd name="T28" fmla="*/ 0 w 338"/>
              <a:gd name="T29" fmla="*/ 412 h 468"/>
              <a:gd name="T30" fmla="*/ 166 w 338"/>
              <a:gd name="T31" fmla="*/ 468 h 468"/>
              <a:gd name="T32" fmla="*/ 338 w 338"/>
              <a:gd name="T33" fmla="*/ 413 h 468"/>
              <a:gd name="T34" fmla="*/ 338 w 338"/>
              <a:gd name="T35" fmla="*/ 54 h 468"/>
              <a:gd name="T36" fmla="*/ 166 w 338"/>
              <a:gd name="T37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8" h="468">
                <a:moveTo>
                  <a:pt x="166" y="93"/>
                </a:moveTo>
                <a:cubicBezTo>
                  <a:pt x="101" y="93"/>
                  <a:pt x="49" y="80"/>
                  <a:pt x="49" y="63"/>
                </a:cubicBezTo>
                <a:cubicBezTo>
                  <a:pt x="49" y="47"/>
                  <a:pt x="101" y="34"/>
                  <a:pt x="166" y="34"/>
                </a:cubicBezTo>
                <a:cubicBezTo>
                  <a:pt x="230" y="34"/>
                  <a:pt x="282" y="47"/>
                  <a:pt x="282" y="63"/>
                </a:cubicBezTo>
                <a:cubicBezTo>
                  <a:pt x="282" y="80"/>
                  <a:pt x="230" y="93"/>
                  <a:pt x="166" y="93"/>
                </a:cubicBezTo>
                <a:close/>
                <a:moveTo>
                  <a:pt x="266" y="255"/>
                </a:moveTo>
                <a:lnTo>
                  <a:pt x="54" y="431"/>
                </a:lnTo>
                <a:lnTo>
                  <a:pt x="136" y="295"/>
                </a:lnTo>
                <a:lnTo>
                  <a:pt x="65" y="295"/>
                </a:lnTo>
                <a:lnTo>
                  <a:pt x="277" y="119"/>
                </a:lnTo>
                <a:lnTo>
                  <a:pt x="195" y="255"/>
                </a:lnTo>
                <a:lnTo>
                  <a:pt x="266" y="255"/>
                </a:lnTo>
                <a:close/>
                <a:moveTo>
                  <a:pt x="166" y="0"/>
                </a:moveTo>
                <a:cubicBezTo>
                  <a:pt x="70" y="0"/>
                  <a:pt x="0" y="23"/>
                  <a:pt x="0" y="53"/>
                </a:cubicBezTo>
                <a:lnTo>
                  <a:pt x="0" y="412"/>
                </a:lnTo>
                <a:cubicBezTo>
                  <a:pt x="0" y="442"/>
                  <a:pt x="70" y="468"/>
                  <a:pt x="166" y="468"/>
                </a:cubicBezTo>
                <a:cubicBezTo>
                  <a:pt x="261" y="468"/>
                  <a:pt x="338" y="443"/>
                  <a:pt x="338" y="413"/>
                </a:cubicBezTo>
                <a:lnTo>
                  <a:pt x="338" y="54"/>
                </a:lnTo>
                <a:cubicBezTo>
                  <a:pt x="338" y="24"/>
                  <a:pt x="261" y="0"/>
                  <a:pt x="166" y="0"/>
                </a:cubicBezTo>
                <a:close/>
              </a:path>
            </a:pathLst>
          </a:custGeom>
          <a:solidFill>
            <a:srgbClr val="0078D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32" name="Rectangle 7">
            <a:extLst>
              <a:ext uri="{FF2B5EF4-FFF2-40B4-BE49-F238E27FC236}">
                <a16:creationId xmlns:a16="http://schemas.microsoft.com/office/drawing/2014/main" id="{DF92544F-E660-4655-ACAD-E32D84C0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925" y="1229989"/>
            <a:ext cx="420203" cy="1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sz="675" dirty="0">
                <a:solidFill>
                  <a:srgbClr val="002060"/>
                </a:solidFill>
                <a:latin typeface="Franklin Gothic Book" panose="020B0503020102020204" pitchFamily="34" charset="0"/>
              </a:rPr>
              <a:t>Azure cache</a:t>
            </a:r>
            <a:endParaRPr lang="en-US" altLang="en-US" sz="1500" dirty="0">
              <a:solidFill>
                <a:srgbClr val="00206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8" name="Title 127">
            <a:extLst>
              <a:ext uri="{FF2B5EF4-FFF2-40B4-BE49-F238E27FC236}">
                <a16:creationId xmlns:a16="http://schemas.microsoft.com/office/drawing/2014/main" id="{728B5452-D3D8-4EE9-88DC-63EB9C05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8" y="-34157"/>
            <a:ext cx="8723050" cy="603981"/>
          </a:xfrm>
        </p:spPr>
        <p:txBody>
          <a:bodyPr/>
          <a:lstStyle/>
          <a:p>
            <a:pPr algn="l"/>
            <a:r>
              <a:rPr lang="en-US" dirty="0"/>
              <a:t>Deployment View</a:t>
            </a:r>
          </a:p>
        </p:txBody>
      </p:sp>
    </p:spTree>
    <p:extLst>
      <p:ext uri="{BB962C8B-B14F-4D97-AF65-F5344CB8AC3E}">
        <p14:creationId xmlns:p14="http://schemas.microsoft.com/office/powerpoint/2010/main" val="24259234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1E9C65-6B93-4D14-87B6-08036212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61"/>
            <a:ext cx="8723050" cy="603981"/>
          </a:xfrm>
        </p:spPr>
        <p:txBody>
          <a:bodyPr/>
          <a:lstStyle/>
          <a:p>
            <a:pPr algn="l"/>
            <a:r>
              <a:rPr lang="en-US" dirty="0"/>
              <a:t>Logical Data View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D3FE07-BA11-4D4D-92E6-9D59A2692415}"/>
              </a:ext>
            </a:extLst>
          </p:cNvPr>
          <p:cNvSpPr/>
          <p:nvPr/>
        </p:nvSpPr>
        <p:spPr>
          <a:xfrm>
            <a:off x="568214" y="1433857"/>
            <a:ext cx="1302669" cy="2671031"/>
          </a:xfrm>
          <a:prstGeom prst="rect">
            <a:avLst/>
          </a:prstGeom>
          <a:solidFill>
            <a:srgbClr val="ECF4FA">
              <a:alpha val="64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Gill Sans MT" panose="020B0502020104020203" pitchFamily="34" charset="0"/>
              </a:rPr>
              <a:t>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E6AAF5F-AA2B-4907-BDE3-B9637B1E3801}"/>
              </a:ext>
            </a:extLst>
          </p:cNvPr>
          <p:cNvSpPr/>
          <p:nvPr/>
        </p:nvSpPr>
        <p:spPr>
          <a:xfrm>
            <a:off x="2717356" y="1433857"/>
            <a:ext cx="1335858" cy="1060795"/>
          </a:xfrm>
          <a:prstGeom prst="rect">
            <a:avLst/>
          </a:prstGeom>
          <a:solidFill>
            <a:srgbClr val="8A8A8A">
              <a:alpha val="42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Web Server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176E74F-6214-42A3-BFF0-4025F0A7C84B}"/>
              </a:ext>
            </a:extLst>
          </p:cNvPr>
          <p:cNvSpPr/>
          <p:nvPr/>
        </p:nvSpPr>
        <p:spPr>
          <a:xfrm>
            <a:off x="2692465" y="2983098"/>
            <a:ext cx="1385641" cy="1125104"/>
          </a:xfrm>
          <a:prstGeom prst="rect">
            <a:avLst/>
          </a:prstGeom>
          <a:solidFill>
            <a:schemeClr val="accent4">
              <a:lumMod val="40000"/>
              <a:lumOff val="60000"/>
              <a:alpha val="76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App Server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7FFA657-3918-4A84-BFF2-6BC93DC5D9D6}"/>
              </a:ext>
            </a:extLst>
          </p:cNvPr>
          <p:cNvSpPr/>
          <p:nvPr/>
        </p:nvSpPr>
        <p:spPr>
          <a:xfrm>
            <a:off x="4949472" y="2695776"/>
            <a:ext cx="1335858" cy="1412425"/>
          </a:xfrm>
          <a:prstGeom prst="rect">
            <a:avLst/>
          </a:prstGeom>
          <a:solidFill>
            <a:srgbClr val="E2D65F">
              <a:alpha val="65000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OLTP</a:t>
            </a:r>
          </a:p>
        </p:txBody>
      </p:sp>
      <p:sp>
        <p:nvSpPr>
          <p:cNvPr id="62" name="Rounded Rectangle 16">
            <a:extLst>
              <a:ext uri="{FF2B5EF4-FFF2-40B4-BE49-F238E27FC236}">
                <a16:creationId xmlns:a16="http://schemas.microsoft.com/office/drawing/2014/main" id="{D3C2A52C-69CB-492C-A310-AAD798FDA71F}"/>
              </a:ext>
            </a:extLst>
          </p:cNvPr>
          <p:cNvSpPr/>
          <p:nvPr/>
        </p:nvSpPr>
        <p:spPr>
          <a:xfrm>
            <a:off x="3003611" y="2120113"/>
            <a:ext cx="896104" cy="238701"/>
          </a:xfrm>
          <a:prstGeom prst="roundRect">
            <a:avLst/>
          </a:prstGeom>
          <a:solidFill>
            <a:schemeClr val="tx2">
              <a:lumMod val="60000"/>
              <a:lumOff val="40000"/>
              <a:alpha val="82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BL</a:t>
            </a:r>
          </a:p>
        </p:txBody>
      </p:sp>
      <p:pic>
        <p:nvPicPr>
          <p:cNvPr id="63" name="Picture 14" descr="Related image">
            <a:extLst>
              <a:ext uri="{FF2B5EF4-FFF2-40B4-BE49-F238E27FC236}">
                <a16:creationId xmlns:a16="http://schemas.microsoft.com/office/drawing/2014/main" id="{4881C4B6-ED62-41D2-84FD-B3C2A1662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63" y="1081879"/>
            <a:ext cx="539322" cy="80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Image result for app server png">
            <a:extLst>
              <a:ext uri="{FF2B5EF4-FFF2-40B4-BE49-F238E27FC236}">
                <a16:creationId xmlns:a16="http://schemas.microsoft.com/office/drawing/2014/main" id="{3DC6A68C-9C89-4646-8599-816578FD3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66622" y="2631119"/>
            <a:ext cx="539322" cy="80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0" descr="Related image">
            <a:extLst>
              <a:ext uri="{FF2B5EF4-FFF2-40B4-BE49-F238E27FC236}">
                <a16:creationId xmlns:a16="http://schemas.microsoft.com/office/drawing/2014/main" id="{5B586CB9-B90E-45C9-95D4-0D334CA4C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628" y="2343799"/>
            <a:ext cx="539322" cy="76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E743F3B7-A09C-4EAD-AF1F-B5C7121DBC05}"/>
              </a:ext>
            </a:extLst>
          </p:cNvPr>
          <p:cNvGrpSpPr/>
          <p:nvPr/>
        </p:nvGrpSpPr>
        <p:grpSpPr>
          <a:xfrm>
            <a:off x="258798" y="2646757"/>
            <a:ext cx="456924" cy="704061"/>
            <a:chOff x="76552" y="2410805"/>
            <a:chExt cx="774699" cy="96913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460FB37-9A44-41F2-A94B-3471D6C3FB08}"/>
                </a:ext>
              </a:extLst>
            </p:cNvPr>
            <p:cNvGrpSpPr/>
            <p:nvPr/>
          </p:nvGrpSpPr>
          <p:grpSpPr>
            <a:xfrm>
              <a:off x="76552" y="2410805"/>
              <a:ext cx="774699" cy="969132"/>
              <a:chOff x="241538" y="2687898"/>
              <a:chExt cx="774699" cy="679450"/>
            </a:xfrm>
          </p:grpSpPr>
          <p:sp>
            <p:nvSpPr>
              <p:cNvPr id="75" name="Freeform 33">
                <a:extLst>
                  <a:ext uri="{FF2B5EF4-FFF2-40B4-BE49-F238E27FC236}">
                    <a16:creationId xmlns:a16="http://schemas.microsoft.com/office/drawing/2014/main" id="{74F7222C-4432-4B12-89F4-FD0C2E420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75" y="3187961"/>
                <a:ext cx="722312" cy="179387"/>
              </a:xfrm>
              <a:custGeom>
                <a:avLst/>
                <a:gdLst>
                  <a:gd name="T0" fmla="*/ 439 w 662"/>
                  <a:gd name="T1" fmla="*/ 162 h 164"/>
                  <a:gd name="T2" fmla="*/ 476 w 662"/>
                  <a:gd name="T3" fmla="*/ 158 h 164"/>
                  <a:gd name="T4" fmla="*/ 565 w 662"/>
                  <a:gd name="T5" fmla="*/ 101 h 164"/>
                  <a:gd name="T6" fmla="*/ 623 w 662"/>
                  <a:gd name="T7" fmla="*/ 62 h 164"/>
                  <a:gd name="T8" fmla="*/ 657 w 662"/>
                  <a:gd name="T9" fmla="*/ 35 h 164"/>
                  <a:gd name="T10" fmla="*/ 662 w 662"/>
                  <a:gd name="T11" fmla="*/ 0 h 164"/>
                  <a:gd name="T12" fmla="*/ 624 w 662"/>
                  <a:gd name="T13" fmla="*/ 25 h 164"/>
                  <a:gd name="T14" fmla="*/ 562 w 662"/>
                  <a:gd name="T15" fmla="*/ 57 h 164"/>
                  <a:gd name="T16" fmla="*/ 530 w 662"/>
                  <a:gd name="T17" fmla="*/ 73 h 164"/>
                  <a:gd name="T18" fmla="*/ 502 w 662"/>
                  <a:gd name="T19" fmla="*/ 86 h 164"/>
                  <a:gd name="T20" fmla="*/ 471 w 662"/>
                  <a:gd name="T21" fmla="*/ 101 h 164"/>
                  <a:gd name="T22" fmla="*/ 453 w 662"/>
                  <a:gd name="T23" fmla="*/ 104 h 164"/>
                  <a:gd name="T24" fmla="*/ 399 w 662"/>
                  <a:gd name="T25" fmla="*/ 96 h 164"/>
                  <a:gd name="T26" fmla="*/ 343 w 662"/>
                  <a:gd name="T27" fmla="*/ 86 h 164"/>
                  <a:gd name="T28" fmla="*/ 275 w 662"/>
                  <a:gd name="T29" fmla="*/ 75 h 164"/>
                  <a:gd name="T30" fmla="*/ 201 w 662"/>
                  <a:gd name="T31" fmla="*/ 61 h 164"/>
                  <a:gd name="T32" fmla="*/ 126 w 662"/>
                  <a:gd name="T33" fmla="*/ 47 h 164"/>
                  <a:gd name="T34" fmla="*/ 0 w 662"/>
                  <a:gd name="T35" fmla="*/ 19 h 164"/>
                  <a:gd name="T36" fmla="*/ 0 w 662"/>
                  <a:gd name="T37" fmla="*/ 40 h 164"/>
                  <a:gd name="T38" fmla="*/ 1 w 662"/>
                  <a:gd name="T39" fmla="*/ 48 h 164"/>
                  <a:gd name="T40" fmla="*/ 6 w 662"/>
                  <a:gd name="T41" fmla="*/ 53 h 164"/>
                  <a:gd name="T42" fmla="*/ 439 w 662"/>
                  <a:gd name="T43" fmla="*/ 162 h 164"/>
                  <a:gd name="T44" fmla="*/ 439 w 662"/>
                  <a:gd name="T45" fmla="*/ 162 h 164"/>
                  <a:gd name="T46" fmla="*/ 439 w 662"/>
                  <a:gd name="T47" fmla="*/ 162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62" h="164">
                    <a:moveTo>
                      <a:pt x="439" y="162"/>
                    </a:moveTo>
                    <a:cubicBezTo>
                      <a:pt x="455" y="164"/>
                      <a:pt x="467" y="163"/>
                      <a:pt x="476" y="158"/>
                    </a:cubicBezTo>
                    <a:cubicBezTo>
                      <a:pt x="492" y="148"/>
                      <a:pt x="522" y="129"/>
                      <a:pt x="565" y="101"/>
                    </a:cubicBezTo>
                    <a:cubicBezTo>
                      <a:pt x="588" y="85"/>
                      <a:pt x="608" y="72"/>
                      <a:pt x="623" y="62"/>
                    </a:cubicBezTo>
                    <a:cubicBezTo>
                      <a:pt x="641" y="49"/>
                      <a:pt x="653" y="40"/>
                      <a:pt x="657" y="35"/>
                    </a:cubicBezTo>
                    <a:lnTo>
                      <a:pt x="662" y="0"/>
                    </a:lnTo>
                    <a:cubicBezTo>
                      <a:pt x="656" y="5"/>
                      <a:pt x="644" y="14"/>
                      <a:pt x="624" y="25"/>
                    </a:cubicBezTo>
                    <a:cubicBezTo>
                      <a:pt x="608" y="34"/>
                      <a:pt x="587" y="45"/>
                      <a:pt x="562" y="57"/>
                    </a:cubicBezTo>
                    <a:cubicBezTo>
                      <a:pt x="552" y="62"/>
                      <a:pt x="541" y="67"/>
                      <a:pt x="530" y="73"/>
                    </a:cubicBezTo>
                    <a:cubicBezTo>
                      <a:pt x="523" y="76"/>
                      <a:pt x="513" y="81"/>
                      <a:pt x="502" y="86"/>
                    </a:cubicBezTo>
                    <a:cubicBezTo>
                      <a:pt x="483" y="95"/>
                      <a:pt x="473" y="100"/>
                      <a:pt x="471" y="101"/>
                    </a:cubicBezTo>
                    <a:cubicBezTo>
                      <a:pt x="465" y="104"/>
                      <a:pt x="459" y="106"/>
                      <a:pt x="453" y="104"/>
                    </a:cubicBezTo>
                    <a:cubicBezTo>
                      <a:pt x="454" y="105"/>
                      <a:pt x="437" y="102"/>
                      <a:pt x="399" y="96"/>
                    </a:cubicBezTo>
                    <a:cubicBezTo>
                      <a:pt x="380" y="93"/>
                      <a:pt x="361" y="89"/>
                      <a:pt x="343" y="86"/>
                    </a:cubicBezTo>
                    <a:cubicBezTo>
                      <a:pt x="319" y="82"/>
                      <a:pt x="297" y="79"/>
                      <a:pt x="275" y="75"/>
                    </a:cubicBezTo>
                    <a:cubicBezTo>
                      <a:pt x="249" y="70"/>
                      <a:pt x="224" y="66"/>
                      <a:pt x="201" y="61"/>
                    </a:cubicBezTo>
                    <a:cubicBezTo>
                      <a:pt x="174" y="57"/>
                      <a:pt x="149" y="52"/>
                      <a:pt x="126" y="47"/>
                    </a:cubicBezTo>
                    <a:cubicBezTo>
                      <a:pt x="73" y="37"/>
                      <a:pt x="30" y="27"/>
                      <a:pt x="0" y="19"/>
                    </a:cubicBezTo>
                    <a:lnTo>
                      <a:pt x="0" y="40"/>
                    </a:lnTo>
                    <a:lnTo>
                      <a:pt x="1" y="48"/>
                    </a:lnTo>
                    <a:lnTo>
                      <a:pt x="6" y="53"/>
                    </a:lnTo>
                    <a:lnTo>
                      <a:pt x="439" y="162"/>
                    </a:lnTo>
                    <a:lnTo>
                      <a:pt x="439" y="162"/>
                    </a:lnTo>
                    <a:lnTo>
                      <a:pt x="439" y="16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8B8B8"/>
                  </a:gs>
                  <a:gs pos="100000">
                    <a:srgbClr val="B4B4B4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873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34">
                <a:extLst>
                  <a:ext uri="{FF2B5EF4-FFF2-40B4-BE49-F238E27FC236}">
                    <a16:creationId xmlns:a16="http://schemas.microsoft.com/office/drawing/2014/main" id="{6D0B1F8A-65FC-4BC4-AED0-AFC969013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88" y="3195898"/>
                <a:ext cx="701675" cy="131763"/>
              </a:xfrm>
              <a:custGeom>
                <a:avLst/>
                <a:gdLst>
                  <a:gd name="T0" fmla="*/ 2 w 646"/>
                  <a:gd name="T1" fmla="*/ 18 h 121"/>
                  <a:gd name="T2" fmla="*/ 21 w 646"/>
                  <a:gd name="T3" fmla="*/ 23 h 121"/>
                  <a:gd name="T4" fmla="*/ 71 w 646"/>
                  <a:gd name="T5" fmla="*/ 34 h 121"/>
                  <a:gd name="T6" fmla="*/ 142 w 646"/>
                  <a:gd name="T7" fmla="*/ 51 h 121"/>
                  <a:gd name="T8" fmla="*/ 224 w 646"/>
                  <a:gd name="T9" fmla="*/ 70 h 121"/>
                  <a:gd name="T10" fmla="*/ 306 w 646"/>
                  <a:gd name="T11" fmla="*/ 88 h 121"/>
                  <a:gd name="T12" fmla="*/ 378 w 646"/>
                  <a:gd name="T13" fmla="*/ 105 h 121"/>
                  <a:gd name="T14" fmla="*/ 449 w 646"/>
                  <a:gd name="T15" fmla="*/ 121 h 121"/>
                  <a:gd name="T16" fmla="*/ 459 w 646"/>
                  <a:gd name="T17" fmla="*/ 117 h 121"/>
                  <a:gd name="T18" fmla="*/ 465 w 646"/>
                  <a:gd name="T19" fmla="*/ 112 h 121"/>
                  <a:gd name="T20" fmla="*/ 473 w 646"/>
                  <a:gd name="T21" fmla="*/ 107 h 121"/>
                  <a:gd name="T22" fmla="*/ 494 w 646"/>
                  <a:gd name="T23" fmla="*/ 94 h 121"/>
                  <a:gd name="T24" fmla="*/ 524 w 646"/>
                  <a:gd name="T25" fmla="*/ 76 h 121"/>
                  <a:gd name="T26" fmla="*/ 558 w 646"/>
                  <a:gd name="T27" fmla="*/ 55 h 121"/>
                  <a:gd name="T28" fmla="*/ 620 w 646"/>
                  <a:gd name="T29" fmla="*/ 16 h 121"/>
                  <a:gd name="T30" fmla="*/ 644 w 646"/>
                  <a:gd name="T31" fmla="*/ 0 h 121"/>
                  <a:gd name="T32" fmla="*/ 610 w 646"/>
                  <a:gd name="T33" fmla="*/ 19 h 121"/>
                  <a:gd name="T34" fmla="*/ 596 w 646"/>
                  <a:gd name="T35" fmla="*/ 27 h 121"/>
                  <a:gd name="T36" fmla="*/ 580 w 646"/>
                  <a:gd name="T37" fmla="*/ 37 h 121"/>
                  <a:gd name="T38" fmla="*/ 545 w 646"/>
                  <a:gd name="T39" fmla="*/ 56 h 121"/>
                  <a:gd name="T40" fmla="*/ 479 w 646"/>
                  <a:gd name="T41" fmla="*/ 92 h 121"/>
                  <a:gd name="T42" fmla="*/ 445 w 646"/>
                  <a:gd name="T43" fmla="*/ 108 h 121"/>
                  <a:gd name="T44" fmla="*/ 369 w 646"/>
                  <a:gd name="T45" fmla="*/ 93 h 121"/>
                  <a:gd name="T46" fmla="*/ 296 w 646"/>
                  <a:gd name="T47" fmla="*/ 78 h 121"/>
                  <a:gd name="T48" fmla="*/ 214 w 646"/>
                  <a:gd name="T49" fmla="*/ 61 h 121"/>
                  <a:gd name="T50" fmla="*/ 173 w 646"/>
                  <a:gd name="T51" fmla="*/ 53 h 121"/>
                  <a:gd name="T52" fmla="*/ 133 w 646"/>
                  <a:gd name="T53" fmla="*/ 45 h 121"/>
                  <a:gd name="T54" fmla="*/ 115 w 646"/>
                  <a:gd name="T55" fmla="*/ 41 h 121"/>
                  <a:gd name="T56" fmla="*/ 97 w 646"/>
                  <a:gd name="T57" fmla="*/ 37 h 121"/>
                  <a:gd name="T58" fmla="*/ 64 w 646"/>
                  <a:gd name="T59" fmla="*/ 31 h 121"/>
                  <a:gd name="T60" fmla="*/ 2 w 646"/>
                  <a:gd name="T61" fmla="*/ 18 h 121"/>
                  <a:gd name="T62" fmla="*/ 2 w 646"/>
                  <a:gd name="T63" fmla="*/ 18 h 121"/>
                  <a:gd name="T64" fmla="*/ 2 w 646"/>
                  <a:gd name="T65" fmla="*/ 1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6" h="121">
                    <a:moveTo>
                      <a:pt x="2" y="18"/>
                    </a:moveTo>
                    <a:cubicBezTo>
                      <a:pt x="7" y="19"/>
                      <a:pt x="13" y="21"/>
                      <a:pt x="21" y="23"/>
                    </a:cubicBezTo>
                    <a:cubicBezTo>
                      <a:pt x="37" y="26"/>
                      <a:pt x="54" y="30"/>
                      <a:pt x="71" y="34"/>
                    </a:cubicBezTo>
                    <a:cubicBezTo>
                      <a:pt x="96" y="40"/>
                      <a:pt x="119" y="45"/>
                      <a:pt x="142" y="51"/>
                    </a:cubicBezTo>
                    <a:cubicBezTo>
                      <a:pt x="171" y="57"/>
                      <a:pt x="199" y="64"/>
                      <a:pt x="224" y="70"/>
                    </a:cubicBezTo>
                    <a:cubicBezTo>
                      <a:pt x="254" y="77"/>
                      <a:pt x="281" y="83"/>
                      <a:pt x="306" y="88"/>
                    </a:cubicBezTo>
                    <a:cubicBezTo>
                      <a:pt x="334" y="95"/>
                      <a:pt x="358" y="100"/>
                      <a:pt x="378" y="105"/>
                    </a:cubicBezTo>
                    <a:cubicBezTo>
                      <a:pt x="424" y="116"/>
                      <a:pt x="448" y="121"/>
                      <a:pt x="449" y="121"/>
                    </a:cubicBezTo>
                    <a:cubicBezTo>
                      <a:pt x="451" y="121"/>
                      <a:pt x="454" y="119"/>
                      <a:pt x="459" y="117"/>
                    </a:cubicBezTo>
                    <a:cubicBezTo>
                      <a:pt x="461" y="115"/>
                      <a:pt x="463" y="114"/>
                      <a:pt x="465" y="112"/>
                    </a:cubicBezTo>
                    <a:cubicBezTo>
                      <a:pt x="467" y="111"/>
                      <a:pt x="470" y="109"/>
                      <a:pt x="473" y="107"/>
                    </a:cubicBezTo>
                    <a:cubicBezTo>
                      <a:pt x="480" y="103"/>
                      <a:pt x="487" y="99"/>
                      <a:pt x="494" y="94"/>
                    </a:cubicBezTo>
                    <a:cubicBezTo>
                      <a:pt x="504" y="88"/>
                      <a:pt x="514" y="82"/>
                      <a:pt x="524" y="76"/>
                    </a:cubicBezTo>
                    <a:cubicBezTo>
                      <a:pt x="536" y="68"/>
                      <a:pt x="547" y="61"/>
                      <a:pt x="558" y="55"/>
                    </a:cubicBezTo>
                    <a:cubicBezTo>
                      <a:pt x="584" y="38"/>
                      <a:pt x="605" y="25"/>
                      <a:pt x="620" y="16"/>
                    </a:cubicBezTo>
                    <a:cubicBezTo>
                      <a:pt x="638" y="5"/>
                      <a:pt x="646" y="0"/>
                      <a:pt x="644" y="0"/>
                    </a:cubicBezTo>
                    <a:cubicBezTo>
                      <a:pt x="642" y="1"/>
                      <a:pt x="631" y="7"/>
                      <a:pt x="610" y="19"/>
                    </a:cubicBezTo>
                    <a:cubicBezTo>
                      <a:pt x="609" y="20"/>
                      <a:pt x="604" y="23"/>
                      <a:pt x="596" y="27"/>
                    </a:cubicBezTo>
                    <a:cubicBezTo>
                      <a:pt x="589" y="31"/>
                      <a:pt x="584" y="34"/>
                      <a:pt x="580" y="37"/>
                    </a:cubicBezTo>
                    <a:cubicBezTo>
                      <a:pt x="567" y="44"/>
                      <a:pt x="555" y="51"/>
                      <a:pt x="545" y="56"/>
                    </a:cubicBezTo>
                    <a:cubicBezTo>
                      <a:pt x="517" y="72"/>
                      <a:pt x="495" y="84"/>
                      <a:pt x="479" y="92"/>
                    </a:cubicBezTo>
                    <a:cubicBezTo>
                      <a:pt x="459" y="103"/>
                      <a:pt x="448" y="108"/>
                      <a:pt x="445" y="108"/>
                    </a:cubicBezTo>
                    <a:cubicBezTo>
                      <a:pt x="442" y="107"/>
                      <a:pt x="417" y="102"/>
                      <a:pt x="369" y="93"/>
                    </a:cubicBezTo>
                    <a:cubicBezTo>
                      <a:pt x="349" y="89"/>
                      <a:pt x="325" y="84"/>
                      <a:pt x="296" y="78"/>
                    </a:cubicBezTo>
                    <a:cubicBezTo>
                      <a:pt x="273" y="73"/>
                      <a:pt x="245" y="68"/>
                      <a:pt x="214" y="61"/>
                    </a:cubicBezTo>
                    <a:cubicBezTo>
                      <a:pt x="202" y="59"/>
                      <a:pt x="188" y="56"/>
                      <a:pt x="173" y="53"/>
                    </a:cubicBezTo>
                    <a:cubicBezTo>
                      <a:pt x="162" y="51"/>
                      <a:pt x="148" y="48"/>
                      <a:pt x="133" y="45"/>
                    </a:cubicBezTo>
                    <a:cubicBezTo>
                      <a:pt x="128" y="44"/>
                      <a:pt x="122" y="43"/>
                      <a:pt x="115" y="41"/>
                    </a:cubicBezTo>
                    <a:cubicBezTo>
                      <a:pt x="106" y="39"/>
                      <a:pt x="100" y="38"/>
                      <a:pt x="97" y="37"/>
                    </a:cubicBezTo>
                    <a:cubicBezTo>
                      <a:pt x="83" y="35"/>
                      <a:pt x="72" y="32"/>
                      <a:pt x="64" y="31"/>
                    </a:cubicBezTo>
                    <a:cubicBezTo>
                      <a:pt x="20" y="22"/>
                      <a:pt x="0" y="18"/>
                      <a:pt x="2" y="18"/>
                    </a:cubicBez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873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35">
                <a:extLst>
                  <a:ext uri="{FF2B5EF4-FFF2-40B4-BE49-F238E27FC236}">
                    <a16:creationId xmlns:a16="http://schemas.microsoft.com/office/drawing/2014/main" id="{A5E0E0CA-F7E2-4241-96B7-DB85A248A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476" y="3189548"/>
                <a:ext cx="720725" cy="176213"/>
              </a:xfrm>
              <a:custGeom>
                <a:avLst/>
                <a:gdLst>
                  <a:gd name="T0" fmla="*/ 661 w 661"/>
                  <a:gd name="T1" fmla="*/ 0 h 163"/>
                  <a:gd name="T2" fmla="*/ 0 w 661"/>
                  <a:gd name="T3" fmla="*/ 14 h 163"/>
                  <a:gd name="T4" fmla="*/ 0 w 661"/>
                  <a:gd name="T5" fmla="*/ 40 h 163"/>
                  <a:gd name="T6" fmla="*/ 6 w 661"/>
                  <a:gd name="T7" fmla="*/ 51 h 163"/>
                  <a:gd name="T8" fmla="*/ 102 w 661"/>
                  <a:gd name="T9" fmla="*/ 76 h 163"/>
                  <a:gd name="T10" fmla="*/ 172 w 661"/>
                  <a:gd name="T11" fmla="*/ 93 h 163"/>
                  <a:gd name="T12" fmla="*/ 246 w 661"/>
                  <a:gd name="T13" fmla="*/ 112 h 163"/>
                  <a:gd name="T14" fmla="*/ 317 w 661"/>
                  <a:gd name="T15" fmla="*/ 129 h 163"/>
                  <a:gd name="T16" fmla="*/ 349 w 661"/>
                  <a:gd name="T17" fmla="*/ 137 h 163"/>
                  <a:gd name="T18" fmla="*/ 364 w 661"/>
                  <a:gd name="T19" fmla="*/ 141 h 163"/>
                  <a:gd name="T20" fmla="*/ 378 w 661"/>
                  <a:gd name="T21" fmla="*/ 144 h 163"/>
                  <a:gd name="T22" fmla="*/ 439 w 661"/>
                  <a:gd name="T23" fmla="*/ 160 h 163"/>
                  <a:gd name="T24" fmla="*/ 476 w 661"/>
                  <a:gd name="T25" fmla="*/ 156 h 163"/>
                  <a:gd name="T26" fmla="*/ 551 w 661"/>
                  <a:gd name="T27" fmla="*/ 107 h 163"/>
                  <a:gd name="T28" fmla="*/ 608 w 661"/>
                  <a:gd name="T29" fmla="*/ 69 h 163"/>
                  <a:gd name="T30" fmla="*/ 650 w 661"/>
                  <a:gd name="T31" fmla="*/ 41 h 163"/>
                  <a:gd name="T32" fmla="*/ 660 w 661"/>
                  <a:gd name="T33" fmla="*/ 24 h 163"/>
                  <a:gd name="T34" fmla="*/ 661 w 661"/>
                  <a:gd name="T35" fmla="*/ 0 h 163"/>
                  <a:gd name="T36" fmla="*/ 661 w 661"/>
                  <a:gd name="T37" fmla="*/ 0 h 163"/>
                  <a:gd name="T38" fmla="*/ 661 w 661"/>
                  <a:gd name="T3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61" h="163">
                    <a:moveTo>
                      <a:pt x="661" y="0"/>
                    </a:moveTo>
                    <a:lnTo>
                      <a:pt x="0" y="14"/>
                    </a:lnTo>
                    <a:lnTo>
                      <a:pt x="0" y="40"/>
                    </a:lnTo>
                    <a:cubicBezTo>
                      <a:pt x="0" y="46"/>
                      <a:pt x="2" y="50"/>
                      <a:pt x="6" y="51"/>
                    </a:cubicBezTo>
                    <a:cubicBezTo>
                      <a:pt x="22" y="56"/>
                      <a:pt x="54" y="64"/>
                      <a:pt x="102" y="76"/>
                    </a:cubicBezTo>
                    <a:cubicBezTo>
                      <a:pt x="123" y="81"/>
                      <a:pt x="146" y="87"/>
                      <a:pt x="172" y="93"/>
                    </a:cubicBezTo>
                    <a:cubicBezTo>
                      <a:pt x="194" y="99"/>
                      <a:pt x="219" y="105"/>
                      <a:pt x="246" y="112"/>
                    </a:cubicBezTo>
                    <a:cubicBezTo>
                      <a:pt x="267" y="117"/>
                      <a:pt x="291" y="123"/>
                      <a:pt x="317" y="129"/>
                    </a:cubicBezTo>
                    <a:cubicBezTo>
                      <a:pt x="326" y="132"/>
                      <a:pt x="337" y="134"/>
                      <a:pt x="349" y="137"/>
                    </a:cubicBezTo>
                    <a:cubicBezTo>
                      <a:pt x="352" y="138"/>
                      <a:pt x="357" y="139"/>
                      <a:pt x="364" y="141"/>
                    </a:cubicBezTo>
                    <a:cubicBezTo>
                      <a:pt x="370" y="143"/>
                      <a:pt x="375" y="144"/>
                      <a:pt x="378" y="144"/>
                    </a:cubicBezTo>
                    <a:cubicBezTo>
                      <a:pt x="417" y="154"/>
                      <a:pt x="437" y="159"/>
                      <a:pt x="439" y="160"/>
                    </a:cubicBezTo>
                    <a:cubicBezTo>
                      <a:pt x="451" y="163"/>
                      <a:pt x="463" y="162"/>
                      <a:pt x="476" y="156"/>
                    </a:cubicBezTo>
                    <a:cubicBezTo>
                      <a:pt x="478" y="155"/>
                      <a:pt x="504" y="138"/>
                      <a:pt x="551" y="107"/>
                    </a:cubicBezTo>
                    <a:cubicBezTo>
                      <a:pt x="573" y="93"/>
                      <a:pt x="592" y="80"/>
                      <a:pt x="608" y="69"/>
                    </a:cubicBezTo>
                    <a:cubicBezTo>
                      <a:pt x="628" y="56"/>
                      <a:pt x="642" y="47"/>
                      <a:pt x="650" y="41"/>
                    </a:cubicBezTo>
                    <a:cubicBezTo>
                      <a:pt x="657" y="36"/>
                      <a:pt x="660" y="30"/>
                      <a:pt x="660" y="24"/>
                    </a:cubicBezTo>
                    <a:lnTo>
                      <a:pt x="661" y="0"/>
                    </a:lnTo>
                    <a:lnTo>
                      <a:pt x="661" y="0"/>
                    </a:lnTo>
                    <a:lnTo>
                      <a:pt x="661" y="0"/>
                    </a:lnTo>
                    <a:close/>
                  </a:path>
                </a:pathLst>
              </a:custGeom>
              <a:noFill/>
              <a:ln w="8733">
                <a:solidFill>
                  <a:srgbClr val="AAAAA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36">
                <a:extLst>
                  <a:ext uri="{FF2B5EF4-FFF2-40B4-BE49-F238E27FC236}">
                    <a16:creationId xmlns:a16="http://schemas.microsoft.com/office/drawing/2014/main" id="{D992FA2E-AB5E-45C9-AF3D-A10937BA4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538" y="3081598"/>
                <a:ext cx="727075" cy="246063"/>
              </a:xfrm>
              <a:custGeom>
                <a:avLst/>
                <a:gdLst>
                  <a:gd name="T0" fmla="*/ 13 w 670"/>
                  <a:gd name="T1" fmla="*/ 122 h 227"/>
                  <a:gd name="T2" fmla="*/ 450 w 670"/>
                  <a:gd name="T3" fmla="*/ 225 h 227"/>
                  <a:gd name="T4" fmla="*/ 478 w 670"/>
                  <a:gd name="T5" fmla="*/ 221 h 227"/>
                  <a:gd name="T6" fmla="*/ 488 w 670"/>
                  <a:gd name="T7" fmla="*/ 215 h 227"/>
                  <a:gd name="T8" fmla="*/ 506 w 670"/>
                  <a:gd name="T9" fmla="*/ 204 h 227"/>
                  <a:gd name="T10" fmla="*/ 560 w 670"/>
                  <a:gd name="T11" fmla="*/ 171 h 227"/>
                  <a:gd name="T12" fmla="*/ 618 w 670"/>
                  <a:gd name="T13" fmla="*/ 134 h 227"/>
                  <a:gd name="T14" fmla="*/ 661 w 670"/>
                  <a:gd name="T15" fmla="*/ 105 h 227"/>
                  <a:gd name="T16" fmla="*/ 661 w 670"/>
                  <a:gd name="T17" fmla="*/ 92 h 227"/>
                  <a:gd name="T18" fmla="*/ 597 w 670"/>
                  <a:gd name="T19" fmla="*/ 78 h 227"/>
                  <a:gd name="T20" fmla="*/ 457 w 670"/>
                  <a:gd name="T21" fmla="*/ 50 h 227"/>
                  <a:gd name="T22" fmla="*/ 211 w 670"/>
                  <a:gd name="T23" fmla="*/ 0 h 227"/>
                  <a:gd name="T24" fmla="*/ 199 w 670"/>
                  <a:gd name="T25" fmla="*/ 2 h 227"/>
                  <a:gd name="T26" fmla="*/ 191 w 670"/>
                  <a:gd name="T27" fmla="*/ 6 h 227"/>
                  <a:gd name="T28" fmla="*/ 171 w 670"/>
                  <a:gd name="T29" fmla="*/ 18 h 227"/>
                  <a:gd name="T30" fmla="*/ 142 w 670"/>
                  <a:gd name="T31" fmla="*/ 34 h 227"/>
                  <a:gd name="T32" fmla="*/ 109 w 670"/>
                  <a:gd name="T33" fmla="*/ 53 h 227"/>
                  <a:gd name="T34" fmla="*/ 45 w 670"/>
                  <a:gd name="T35" fmla="*/ 89 h 227"/>
                  <a:gd name="T36" fmla="*/ 11 w 670"/>
                  <a:gd name="T37" fmla="*/ 108 h 227"/>
                  <a:gd name="T38" fmla="*/ 13 w 670"/>
                  <a:gd name="T39" fmla="*/ 122 h 227"/>
                  <a:gd name="T40" fmla="*/ 13 w 670"/>
                  <a:gd name="T41" fmla="*/ 122 h 227"/>
                  <a:gd name="T42" fmla="*/ 13 w 670"/>
                  <a:gd name="T43" fmla="*/ 122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0" h="227">
                    <a:moveTo>
                      <a:pt x="13" y="122"/>
                    </a:moveTo>
                    <a:cubicBezTo>
                      <a:pt x="198" y="169"/>
                      <a:pt x="344" y="204"/>
                      <a:pt x="450" y="225"/>
                    </a:cubicBezTo>
                    <a:cubicBezTo>
                      <a:pt x="461" y="227"/>
                      <a:pt x="470" y="226"/>
                      <a:pt x="478" y="221"/>
                    </a:cubicBezTo>
                    <a:cubicBezTo>
                      <a:pt x="479" y="220"/>
                      <a:pt x="482" y="218"/>
                      <a:pt x="488" y="215"/>
                    </a:cubicBezTo>
                    <a:cubicBezTo>
                      <a:pt x="495" y="211"/>
                      <a:pt x="501" y="207"/>
                      <a:pt x="506" y="204"/>
                    </a:cubicBezTo>
                    <a:cubicBezTo>
                      <a:pt x="526" y="192"/>
                      <a:pt x="544" y="181"/>
                      <a:pt x="560" y="171"/>
                    </a:cubicBezTo>
                    <a:cubicBezTo>
                      <a:pt x="583" y="157"/>
                      <a:pt x="602" y="145"/>
                      <a:pt x="618" y="134"/>
                    </a:cubicBezTo>
                    <a:cubicBezTo>
                      <a:pt x="638" y="121"/>
                      <a:pt x="652" y="112"/>
                      <a:pt x="661" y="105"/>
                    </a:cubicBezTo>
                    <a:cubicBezTo>
                      <a:pt x="670" y="99"/>
                      <a:pt x="670" y="94"/>
                      <a:pt x="661" y="92"/>
                    </a:cubicBezTo>
                    <a:cubicBezTo>
                      <a:pt x="660" y="91"/>
                      <a:pt x="638" y="87"/>
                      <a:pt x="597" y="78"/>
                    </a:cubicBezTo>
                    <a:cubicBezTo>
                      <a:pt x="562" y="71"/>
                      <a:pt x="515" y="61"/>
                      <a:pt x="457" y="50"/>
                    </a:cubicBezTo>
                    <a:cubicBezTo>
                      <a:pt x="335" y="25"/>
                      <a:pt x="253" y="9"/>
                      <a:pt x="211" y="0"/>
                    </a:cubicBezTo>
                    <a:cubicBezTo>
                      <a:pt x="207" y="0"/>
                      <a:pt x="203" y="0"/>
                      <a:pt x="199" y="2"/>
                    </a:cubicBezTo>
                    <a:cubicBezTo>
                      <a:pt x="197" y="3"/>
                      <a:pt x="194" y="5"/>
                      <a:pt x="191" y="6"/>
                    </a:cubicBezTo>
                    <a:cubicBezTo>
                      <a:pt x="185" y="10"/>
                      <a:pt x="178" y="14"/>
                      <a:pt x="171" y="18"/>
                    </a:cubicBezTo>
                    <a:cubicBezTo>
                      <a:pt x="161" y="23"/>
                      <a:pt x="152" y="29"/>
                      <a:pt x="142" y="34"/>
                    </a:cubicBezTo>
                    <a:cubicBezTo>
                      <a:pt x="130" y="41"/>
                      <a:pt x="119" y="47"/>
                      <a:pt x="109" y="53"/>
                    </a:cubicBezTo>
                    <a:cubicBezTo>
                      <a:pt x="82" y="68"/>
                      <a:pt x="61" y="80"/>
                      <a:pt x="45" y="89"/>
                    </a:cubicBezTo>
                    <a:cubicBezTo>
                      <a:pt x="25" y="100"/>
                      <a:pt x="13" y="107"/>
                      <a:pt x="11" y="108"/>
                    </a:cubicBezTo>
                    <a:cubicBezTo>
                      <a:pt x="0" y="114"/>
                      <a:pt x="0" y="119"/>
                      <a:pt x="13" y="122"/>
                    </a:cubicBezTo>
                    <a:lnTo>
                      <a:pt x="13" y="122"/>
                    </a:lnTo>
                    <a:lnTo>
                      <a:pt x="13" y="12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8B8B8"/>
                  </a:gs>
                  <a:gs pos="100000">
                    <a:srgbClr val="E6E7ED"/>
                  </a:gs>
                </a:gsLst>
                <a:lin ang="5400000"/>
              </a:gradFill>
              <a:ln w="8733">
                <a:solidFill>
                  <a:srgbClr val="AAAAA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7">
                <a:extLst>
                  <a:ext uri="{FF2B5EF4-FFF2-40B4-BE49-F238E27FC236}">
                    <a16:creationId xmlns:a16="http://schemas.microsoft.com/office/drawing/2014/main" id="{CCBEAC02-7288-41DE-A87D-532EF2775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363" y="3160972"/>
                <a:ext cx="523875" cy="95250"/>
              </a:xfrm>
              <a:custGeom>
                <a:avLst/>
                <a:gdLst>
                  <a:gd name="T0" fmla="*/ 480 w 480"/>
                  <a:gd name="T1" fmla="*/ 24 h 87"/>
                  <a:gd name="T2" fmla="*/ 378 w 480"/>
                  <a:gd name="T3" fmla="*/ 81 h 87"/>
                  <a:gd name="T4" fmla="*/ 0 w 480"/>
                  <a:gd name="T5" fmla="*/ 0 h 87"/>
                  <a:gd name="T6" fmla="*/ 377 w 480"/>
                  <a:gd name="T7" fmla="*/ 87 h 87"/>
                  <a:gd name="T8" fmla="*/ 479 w 480"/>
                  <a:gd name="T9" fmla="*/ 27 h 87"/>
                  <a:gd name="T10" fmla="*/ 480 w 480"/>
                  <a:gd name="T11" fmla="*/ 24 h 87"/>
                  <a:gd name="T12" fmla="*/ 480 w 480"/>
                  <a:gd name="T13" fmla="*/ 2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87">
                    <a:moveTo>
                      <a:pt x="480" y="24"/>
                    </a:moveTo>
                    <a:lnTo>
                      <a:pt x="378" y="81"/>
                    </a:lnTo>
                    <a:lnTo>
                      <a:pt x="0" y="0"/>
                    </a:lnTo>
                    <a:lnTo>
                      <a:pt x="377" y="87"/>
                    </a:lnTo>
                    <a:lnTo>
                      <a:pt x="479" y="27"/>
                    </a:lnTo>
                    <a:lnTo>
                      <a:pt x="480" y="24"/>
                    </a:lnTo>
                    <a:lnTo>
                      <a:pt x="480" y="24"/>
                    </a:lnTo>
                    <a:close/>
                  </a:path>
                </a:pathLst>
              </a:custGeom>
              <a:solidFill>
                <a:srgbClr val="969696"/>
              </a:solidFill>
              <a:ln w="8733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38">
                <a:extLst>
                  <a:ext uri="{FF2B5EF4-FFF2-40B4-BE49-F238E27FC236}">
                    <a16:creationId xmlns:a16="http://schemas.microsoft.com/office/drawing/2014/main" id="{1C4BEE54-B407-41F3-960D-BAAAAB7EA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951" y="3100648"/>
                <a:ext cx="522287" cy="150813"/>
              </a:xfrm>
              <a:custGeom>
                <a:avLst/>
                <a:gdLst>
                  <a:gd name="T0" fmla="*/ 96 w 478"/>
                  <a:gd name="T1" fmla="*/ 0 h 138"/>
                  <a:gd name="T2" fmla="*/ 0 w 478"/>
                  <a:gd name="T3" fmla="*/ 54 h 138"/>
                  <a:gd name="T4" fmla="*/ 377 w 478"/>
                  <a:gd name="T5" fmla="*/ 138 h 138"/>
                  <a:gd name="T6" fmla="*/ 478 w 478"/>
                  <a:gd name="T7" fmla="*/ 79 h 138"/>
                  <a:gd name="T8" fmla="*/ 96 w 478"/>
                  <a:gd name="T9" fmla="*/ 0 h 138"/>
                  <a:gd name="T10" fmla="*/ 96 w 478"/>
                  <a:gd name="T11" fmla="*/ 0 h 138"/>
                  <a:gd name="T12" fmla="*/ 96 w 478"/>
                  <a:gd name="T13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138">
                    <a:moveTo>
                      <a:pt x="96" y="0"/>
                    </a:moveTo>
                    <a:lnTo>
                      <a:pt x="0" y="54"/>
                    </a:lnTo>
                    <a:lnTo>
                      <a:pt x="377" y="138"/>
                    </a:lnTo>
                    <a:lnTo>
                      <a:pt x="478" y="79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B7B7B7"/>
              </a:solidFill>
              <a:ln w="8733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9">
                <a:extLst>
                  <a:ext uri="{FF2B5EF4-FFF2-40B4-BE49-F238E27FC236}">
                    <a16:creationId xmlns:a16="http://schemas.microsoft.com/office/drawing/2014/main" id="{C3378990-B33B-4B5B-8443-A1732BEE3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25" y="3207011"/>
                <a:ext cx="176212" cy="60325"/>
              </a:xfrm>
              <a:custGeom>
                <a:avLst/>
                <a:gdLst>
                  <a:gd name="T0" fmla="*/ 54 w 162"/>
                  <a:gd name="T1" fmla="*/ 0 h 55"/>
                  <a:gd name="T2" fmla="*/ 0 w 162"/>
                  <a:gd name="T3" fmla="*/ 31 h 55"/>
                  <a:gd name="T4" fmla="*/ 107 w 162"/>
                  <a:gd name="T5" fmla="*/ 55 h 55"/>
                  <a:gd name="T6" fmla="*/ 162 w 162"/>
                  <a:gd name="T7" fmla="*/ 24 h 55"/>
                  <a:gd name="T8" fmla="*/ 54 w 162"/>
                  <a:gd name="T9" fmla="*/ 0 h 55"/>
                  <a:gd name="T10" fmla="*/ 54 w 162"/>
                  <a:gd name="T11" fmla="*/ 0 h 55"/>
                  <a:gd name="T12" fmla="*/ 54 w 162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55">
                    <a:moveTo>
                      <a:pt x="54" y="0"/>
                    </a:moveTo>
                    <a:lnTo>
                      <a:pt x="0" y="31"/>
                    </a:lnTo>
                    <a:lnTo>
                      <a:pt x="107" y="55"/>
                    </a:lnTo>
                    <a:lnTo>
                      <a:pt x="162" y="24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8B8B8"/>
                  </a:gs>
                  <a:gs pos="100000">
                    <a:srgbClr val="E6E7ED"/>
                  </a:gs>
                </a:gsLst>
                <a:lin ang="5400000"/>
              </a:gradFill>
              <a:ln w="8733">
                <a:solidFill>
                  <a:srgbClr val="AAAAA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40">
                <a:extLst>
                  <a:ext uri="{FF2B5EF4-FFF2-40B4-BE49-F238E27FC236}">
                    <a16:creationId xmlns:a16="http://schemas.microsoft.com/office/drawing/2014/main" id="{358C733C-B0CC-4CA1-8B4C-8566A49B2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26" y="3230823"/>
                <a:ext cx="134937" cy="36513"/>
              </a:xfrm>
              <a:custGeom>
                <a:avLst/>
                <a:gdLst>
                  <a:gd name="T0" fmla="*/ 16 w 124"/>
                  <a:gd name="T1" fmla="*/ 0 h 34"/>
                  <a:gd name="T2" fmla="*/ 0 w 124"/>
                  <a:gd name="T3" fmla="*/ 9 h 34"/>
                  <a:gd name="T4" fmla="*/ 107 w 124"/>
                  <a:gd name="T5" fmla="*/ 34 h 34"/>
                  <a:gd name="T6" fmla="*/ 124 w 124"/>
                  <a:gd name="T7" fmla="*/ 24 h 34"/>
                  <a:gd name="T8" fmla="*/ 16 w 124"/>
                  <a:gd name="T9" fmla="*/ 0 h 34"/>
                  <a:gd name="T10" fmla="*/ 16 w 124"/>
                  <a:gd name="T11" fmla="*/ 0 h 34"/>
                  <a:gd name="T12" fmla="*/ 16 w 124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4" h="34">
                    <a:moveTo>
                      <a:pt x="16" y="0"/>
                    </a:moveTo>
                    <a:lnTo>
                      <a:pt x="0" y="9"/>
                    </a:lnTo>
                    <a:lnTo>
                      <a:pt x="107" y="34"/>
                    </a:lnTo>
                    <a:lnTo>
                      <a:pt x="124" y="2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DBDBDB"/>
              </a:solidFill>
              <a:ln w="8733">
                <a:solidFill>
                  <a:srgbClr val="AAAAA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41">
                <a:extLst>
                  <a:ext uri="{FF2B5EF4-FFF2-40B4-BE49-F238E27FC236}">
                    <a16:creationId xmlns:a16="http://schemas.microsoft.com/office/drawing/2014/main" id="{CAF9A486-30EC-4F35-9156-9ADCDBA39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425" y="2719648"/>
                <a:ext cx="495300" cy="422275"/>
              </a:xfrm>
              <a:custGeom>
                <a:avLst/>
                <a:gdLst>
                  <a:gd name="T0" fmla="*/ 0 w 454"/>
                  <a:gd name="T1" fmla="*/ 303 h 387"/>
                  <a:gd name="T2" fmla="*/ 15 w 454"/>
                  <a:gd name="T3" fmla="*/ 0 h 387"/>
                  <a:gd name="T4" fmla="*/ 454 w 454"/>
                  <a:gd name="T5" fmla="*/ 64 h 387"/>
                  <a:gd name="T6" fmla="*/ 430 w 454"/>
                  <a:gd name="T7" fmla="*/ 387 h 387"/>
                  <a:gd name="T8" fmla="*/ 0 w 454"/>
                  <a:gd name="T9" fmla="*/ 303 h 387"/>
                  <a:gd name="T10" fmla="*/ 0 w 454"/>
                  <a:gd name="T11" fmla="*/ 303 h 387"/>
                  <a:gd name="T12" fmla="*/ 0 w 454"/>
                  <a:gd name="T13" fmla="*/ 303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4" h="387">
                    <a:moveTo>
                      <a:pt x="0" y="303"/>
                    </a:moveTo>
                    <a:lnTo>
                      <a:pt x="15" y="0"/>
                    </a:lnTo>
                    <a:lnTo>
                      <a:pt x="454" y="64"/>
                    </a:lnTo>
                    <a:lnTo>
                      <a:pt x="430" y="387"/>
                    </a:lnTo>
                    <a:lnTo>
                      <a:pt x="0" y="303"/>
                    </a:lnTo>
                    <a:lnTo>
                      <a:pt x="0" y="303"/>
                    </a:lnTo>
                    <a:lnTo>
                      <a:pt x="0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9B8FF"/>
                  </a:gs>
                  <a:gs pos="100000">
                    <a:srgbClr val="C7E1FF"/>
                  </a:gs>
                </a:gsLst>
                <a:lin ang="540000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873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42">
                <a:extLst>
                  <a:ext uri="{FF2B5EF4-FFF2-40B4-BE49-F238E27FC236}">
                    <a16:creationId xmlns:a16="http://schemas.microsoft.com/office/drawing/2014/main" id="{3E98C684-C24B-438F-A006-DE13B64A2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25" y="2687898"/>
                <a:ext cx="557212" cy="485775"/>
              </a:xfrm>
              <a:custGeom>
                <a:avLst/>
                <a:gdLst>
                  <a:gd name="T0" fmla="*/ 500 w 511"/>
                  <a:gd name="T1" fmla="*/ 69 h 447"/>
                  <a:gd name="T2" fmla="*/ 39 w 511"/>
                  <a:gd name="T3" fmla="*/ 1 h 447"/>
                  <a:gd name="T4" fmla="*/ 21 w 511"/>
                  <a:gd name="T5" fmla="*/ 7 h 447"/>
                  <a:gd name="T6" fmla="*/ 18 w 511"/>
                  <a:gd name="T7" fmla="*/ 13 h 447"/>
                  <a:gd name="T8" fmla="*/ 0 w 511"/>
                  <a:gd name="T9" fmla="*/ 340 h 447"/>
                  <a:gd name="T10" fmla="*/ 10 w 511"/>
                  <a:gd name="T11" fmla="*/ 353 h 447"/>
                  <a:gd name="T12" fmla="*/ 467 w 511"/>
                  <a:gd name="T13" fmla="*/ 446 h 447"/>
                  <a:gd name="T14" fmla="*/ 469 w 511"/>
                  <a:gd name="T15" fmla="*/ 446 h 447"/>
                  <a:gd name="T16" fmla="*/ 487 w 511"/>
                  <a:gd name="T17" fmla="*/ 434 h 447"/>
                  <a:gd name="T18" fmla="*/ 510 w 511"/>
                  <a:gd name="T19" fmla="*/ 83 h 447"/>
                  <a:gd name="T20" fmla="*/ 500 w 511"/>
                  <a:gd name="T21" fmla="*/ 69 h 447"/>
                  <a:gd name="T22" fmla="*/ 500 w 511"/>
                  <a:gd name="T23" fmla="*/ 69 h 447"/>
                  <a:gd name="T24" fmla="*/ 500 w 511"/>
                  <a:gd name="T25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1" h="447">
                    <a:moveTo>
                      <a:pt x="500" y="69"/>
                    </a:moveTo>
                    <a:lnTo>
                      <a:pt x="39" y="1"/>
                    </a:lnTo>
                    <a:cubicBezTo>
                      <a:pt x="30" y="0"/>
                      <a:pt x="24" y="1"/>
                      <a:pt x="21" y="7"/>
                    </a:cubicBezTo>
                    <a:cubicBezTo>
                      <a:pt x="19" y="9"/>
                      <a:pt x="18" y="11"/>
                      <a:pt x="18" y="13"/>
                    </a:cubicBezTo>
                    <a:lnTo>
                      <a:pt x="0" y="340"/>
                    </a:lnTo>
                    <a:cubicBezTo>
                      <a:pt x="0" y="347"/>
                      <a:pt x="3" y="352"/>
                      <a:pt x="10" y="353"/>
                    </a:cubicBezTo>
                    <a:lnTo>
                      <a:pt x="467" y="446"/>
                    </a:lnTo>
                    <a:cubicBezTo>
                      <a:pt x="468" y="446"/>
                      <a:pt x="468" y="446"/>
                      <a:pt x="469" y="446"/>
                    </a:cubicBezTo>
                    <a:cubicBezTo>
                      <a:pt x="481" y="447"/>
                      <a:pt x="487" y="443"/>
                      <a:pt x="487" y="434"/>
                    </a:cubicBezTo>
                    <a:lnTo>
                      <a:pt x="510" y="83"/>
                    </a:lnTo>
                    <a:cubicBezTo>
                      <a:pt x="511" y="76"/>
                      <a:pt x="507" y="71"/>
                      <a:pt x="500" y="69"/>
                    </a:cubicBezTo>
                    <a:lnTo>
                      <a:pt x="500" y="69"/>
                    </a:lnTo>
                    <a:lnTo>
                      <a:pt x="500" y="6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6E7ED"/>
                  </a:gs>
                  <a:gs pos="100000">
                    <a:srgbClr val="B8B8B8"/>
                  </a:gs>
                </a:gsLst>
                <a:lin ang="540000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873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43">
                <a:extLst>
                  <a:ext uri="{FF2B5EF4-FFF2-40B4-BE49-F238E27FC236}">
                    <a16:creationId xmlns:a16="http://schemas.microsoft.com/office/drawing/2014/main" id="{03ED78D5-335B-459C-B11F-636552327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075" y="2689486"/>
                <a:ext cx="538162" cy="485775"/>
              </a:xfrm>
              <a:custGeom>
                <a:avLst/>
                <a:gdLst>
                  <a:gd name="T0" fmla="*/ 6 w 492"/>
                  <a:gd name="T1" fmla="*/ 6 h 445"/>
                  <a:gd name="T2" fmla="*/ 473 w 492"/>
                  <a:gd name="T3" fmla="*/ 78 h 445"/>
                  <a:gd name="T4" fmla="*/ 477 w 492"/>
                  <a:gd name="T5" fmla="*/ 89 h 445"/>
                  <a:gd name="T6" fmla="*/ 476 w 492"/>
                  <a:gd name="T7" fmla="*/ 104 h 445"/>
                  <a:gd name="T8" fmla="*/ 473 w 492"/>
                  <a:gd name="T9" fmla="*/ 143 h 445"/>
                  <a:gd name="T10" fmla="*/ 470 w 492"/>
                  <a:gd name="T11" fmla="*/ 197 h 445"/>
                  <a:gd name="T12" fmla="*/ 466 w 492"/>
                  <a:gd name="T13" fmla="*/ 260 h 445"/>
                  <a:gd name="T14" fmla="*/ 462 w 492"/>
                  <a:gd name="T15" fmla="*/ 323 h 445"/>
                  <a:gd name="T16" fmla="*/ 458 w 492"/>
                  <a:gd name="T17" fmla="*/ 379 h 445"/>
                  <a:gd name="T18" fmla="*/ 455 w 492"/>
                  <a:gd name="T19" fmla="*/ 436 h 445"/>
                  <a:gd name="T20" fmla="*/ 448 w 492"/>
                  <a:gd name="T21" fmla="*/ 444 h 445"/>
                  <a:gd name="T22" fmla="*/ 457 w 492"/>
                  <a:gd name="T23" fmla="*/ 445 h 445"/>
                  <a:gd name="T24" fmla="*/ 466 w 492"/>
                  <a:gd name="T25" fmla="*/ 437 h 445"/>
                  <a:gd name="T26" fmla="*/ 468 w 492"/>
                  <a:gd name="T27" fmla="*/ 432 h 445"/>
                  <a:gd name="T28" fmla="*/ 492 w 492"/>
                  <a:gd name="T29" fmla="*/ 81 h 445"/>
                  <a:gd name="T30" fmla="*/ 488 w 492"/>
                  <a:gd name="T31" fmla="*/ 73 h 445"/>
                  <a:gd name="T32" fmla="*/ 481 w 492"/>
                  <a:gd name="T33" fmla="*/ 68 h 445"/>
                  <a:gd name="T34" fmla="*/ 30 w 492"/>
                  <a:gd name="T35" fmla="*/ 1 h 445"/>
                  <a:gd name="T36" fmla="*/ 20 w 492"/>
                  <a:gd name="T37" fmla="*/ 0 h 445"/>
                  <a:gd name="T38" fmla="*/ 7 w 492"/>
                  <a:gd name="T39" fmla="*/ 1 h 445"/>
                  <a:gd name="T40" fmla="*/ 0 w 492"/>
                  <a:gd name="T41" fmla="*/ 12 h 445"/>
                  <a:gd name="T42" fmla="*/ 6 w 492"/>
                  <a:gd name="T43" fmla="*/ 6 h 445"/>
                  <a:gd name="T44" fmla="*/ 6 w 492"/>
                  <a:gd name="T45" fmla="*/ 6 h 445"/>
                  <a:gd name="T46" fmla="*/ 6 w 492"/>
                  <a:gd name="T47" fmla="*/ 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2" h="445">
                    <a:moveTo>
                      <a:pt x="6" y="6"/>
                    </a:moveTo>
                    <a:lnTo>
                      <a:pt x="473" y="78"/>
                    </a:lnTo>
                    <a:lnTo>
                      <a:pt x="477" y="89"/>
                    </a:lnTo>
                    <a:cubicBezTo>
                      <a:pt x="476" y="93"/>
                      <a:pt x="476" y="98"/>
                      <a:pt x="476" y="104"/>
                    </a:cubicBezTo>
                    <a:cubicBezTo>
                      <a:pt x="475" y="116"/>
                      <a:pt x="474" y="129"/>
                      <a:pt x="473" y="143"/>
                    </a:cubicBezTo>
                    <a:cubicBezTo>
                      <a:pt x="472" y="161"/>
                      <a:pt x="471" y="179"/>
                      <a:pt x="470" y="197"/>
                    </a:cubicBezTo>
                    <a:cubicBezTo>
                      <a:pt x="468" y="219"/>
                      <a:pt x="467" y="240"/>
                      <a:pt x="466" y="260"/>
                    </a:cubicBezTo>
                    <a:cubicBezTo>
                      <a:pt x="464" y="283"/>
                      <a:pt x="463" y="304"/>
                      <a:pt x="462" y="323"/>
                    </a:cubicBezTo>
                    <a:cubicBezTo>
                      <a:pt x="460" y="344"/>
                      <a:pt x="459" y="363"/>
                      <a:pt x="458" y="379"/>
                    </a:cubicBezTo>
                    <a:cubicBezTo>
                      <a:pt x="456" y="415"/>
                      <a:pt x="455" y="434"/>
                      <a:pt x="455" y="436"/>
                    </a:cubicBezTo>
                    <a:cubicBezTo>
                      <a:pt x="455" y="441"/>
                      <a:pt x="453" y="443"/>
                      <a:pt x="448" y="444"/>
                    </a:cubicBezTo>
                    <a:lnTo>
                      <a:pt x="457" y="445"/>
                    </a:lnTo>
                    <a:lnTo>
                      <a:pt x="466" y="437"/>
                    </a:lnTo>
                    <a:lnTo>
                      <a:pt x="468" y="432"/>
                    </a:lnTo>
                    <a:lnTo>
                      <a:pt x="492" y="81"/>
                    </a:lnTo>
                    <a:lnTo>
                      <a:pt x="488" y="73"/>
                    </a:lnTo>
                    <a:lnTo>
                      <a:pt x="481" y="68"/>
                    </a:lnTo>
                    <a:lnTo>
                      <a:pt x="30" y="1"/>
                    </a:lnTo>
                    <a:cubicBezTo>
                      <a:pt x="27" y="0"/>
                      <a:pt x="23" y="0"/>
                      <a:pt x="20" y="0"/>
                    </a:cubicBezTo>
                    <a:cubicBezTo>
                      <a:pt x="13" y="0"/>
                      <a:pt x="9" y="0"/>
                      <a:pt x="7" y="1"/>
                    </a:cubicBezTo>
                    <a:cubicBezTo>
                      <a:pt x="4" y="2"/>
                      <a:pt x="2" y="6"/>
                      <a:pt x="0" y="12"/>
                    </a:cubicBezTo>
                    <a:cubicBezTo>
                      <a:pt x="0" y="9"/>
                      <a:pt x="2" y="7"/>
                      <a:pt x="6" y="6"/>
                    </a:cubicBez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6E7ED"/>
                  </a:gs>
                  <a:gs pos="100000">
                    <a:srgbClr val="B8B8B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873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44">
                <a:extLst>
                  <a:ext uri="{FF2B5EF4-FFF2-40B4-BE49-F238E27FC236}">
                    <a16:creationId xmlns:a16="http://schemas.microsoft.com/office/drawing/2014/main" id="{1B7103DC-235F-424B-A20E-DB9ACDD9C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425" y="2719648"/>
                <a:ext cx="495300" cy="422275"/>
              </a:xfrm>
              <a:custGeom>
                <a:avLst/>
                <a:gdLst>
                  <a:gd name="T0" fmla="*/ 0 w 454"/>
                  <a:gd name="T1" fmla="*/ 303 h 387"/>
                  <a:gd name="T2" fmla="*/ 15 w 454"/>
                  <a:gd name="T3" fmla="*/ 0 h 387"/>
                  <a:gd name="T4" fmla="*/ 454 w 454"/>
                  <a:gd name="T5" fmla="*/ 64 h 387"/>
                  <a:gd name="T6" fmla="*/ 430 w 454"/>
                  <a:gd name="T7" fmla="*/ 387 h 387"/>
                  <a:gd name="T8" fmla="*/ 0 w 454"/>
                  <a:gd name="T9" fmla="*/ 303 h 387"/>
                  <a:gd name="T10" fmla="*/ 0 w 454"/>
                  <a:gd name="T11" fmla="*/ 303 h 387"/>
                  <a:gd name="T12" fmla="*/ 0 w 454"/>
                  <a:gd name="T13" fmla="*/ 303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4" h="387">
                    <a:moveTo>
                      <a:pt x="0" y="303"/>
                    </a:moveTo>
                    <a:lnTo>
                      <a:pt x="15" y="0"/>
                    </a:lnTo>
                    <a:lnTo>
                      <a:pt x="454" y="64"/>
                    </a:lnTo>
                    <a:lnTo>
                      <a:pt x="430" y="387"/>
                    </a:lnTo>
                    <a:lnTo>
                      <a:pt x="0" y="303"/>
                    </a:lnTo>
                    <a:lnTo>
                      <a:pt x="0" y="303"/>
                    </a:lnTo>
                    <a:lnTo>
                      <a:pt x="0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9B8FF"/>
                  </a:gs>
                  <a:gs pos="100000">
                    <a:srgbClr val="C7E1FF"/>
                  </a:gs>
                </a:gsLst>
                <a:lin ang="540000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873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45">
                <a:extLst>
                  <a:ext uri="{FF2B5EF4-FFF2-40B4-BE49-F238E27FC236}">
                    <a16:creationId xmlns:a16="http://schemas.microsoft.com/office/drawing/2014/main" id="{1EE2B4ED-A2E6-4B3F-8DB5-1B78DE9D8B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425" y="2719648"/>
                <a:ext cx="495300" cy="422275"/>
              </a:xfrm>
              <a:custGeom>
                <a:avLst/>
                <a:gdLst>
                  <a:gd name="T0" fmla="*/ 0 w 454"/>
                  <a:gd name="T1" fmla="*/ 303 h 387"/>
                  <a:gd name="T2" fmla="*/ 15 w 454"/>
                  <a:gd name="T3" fmla="*/ 0 h 387"/>
                  <a:gd name="T4" fmla="*/ 454 w 454"/>
                  <a:gd name="T5" fmla="*/ 64 h 387"/>
                  <a:gd name="T6" fmla="*/ 430 w 454"/>
                  <a:gd name="T7" fmla="*/ 387 h 387"/>
                  <a:gd name="T8" fmla="*/ 0 w 454"/>
                  <a:gd name="T9" fmla="*/ 303 h 387"/>
                  <a:gd name="T10" fmla="*/ 0 w 454"/>
                  <a:gd name="T11" fmla="*/ 303 h 387"/>
                  <a:gd name="T12" fmla="*/ 0 w 454"/>
                  <a:gd name="T13" fmla="*/ 303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4" h="387">
                    <a:moveTo>
                      <a:pt x="0" y="303"/>
                    </a:moveTo>
                    <a:lnTo>
                      <a:pt x="15" y="0"/>
                    </a:lnTo>
                    <a:lnTo>
                      <a:pt x="454" y="64"/>
                    </a:lnTo>
                    <a:lnTo>
                      <a:pt x="430" y="387"/>
                    </a:lnTo>
                    <a:lnTo>
                      <a:pt x="0" y="303"/>
                    </a:lnTo>
                    <a:lnTo>
                      <a:pt x="0" y="303"/>
                    </a:lnTo>
                    <a:lnTo>
                      <a:pt x="0" y="303"/>
                    </a:lnTo>
                    <a:close/>
                  </a:path>
                </a:pathLst>
              </a:custGeom>
              <a:noFill/>
              <a:ln w="8733">
                <a:solidFill>
                  <a:srgbClr val="AAAAA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46">
                <a:extLst>
                  <a:ext uri="{FF2B5EF4-FFF2-40B4-BE49-F238E27FC236}">
                    <a16:creationId xmlns:a16="http://schemas.microsoft.com/office/drawing/2014/main" id="{2C1C679C-CC4B-493C-98AE-DA7940005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075" y="2846647"/>
                <a:ext cx="495300" cy="306388"/>
              </a:xfrm>
              <a:custGeom>
                <a:avLst/>
                <a:gdLst>
                  <a:gd name="T0" fmla="*/ 453 w 453"/>
                  <a:gd name="T1" fmla="*/ 94 h 280"/>
                  <a:gd name="T2" fmla="*/ 216 w 453"/>
                  <a:gd name="T3" fmla="*/ 0 h 280"/>
                  <a:gd name="T4" fmla="*/ 0 w 453"/>
                  <a:gd name="T5" fmla="*/ 82 h 280"/>
                  <a:gd name="T6" fmla="*/ 0 w 453"/>
                  <a:gd name="T7" fmla="*/ 191 h 280"/>
                  <a:gd name="T8" fmla="*/ 437 w 453"/>
                  <a:gd name="T9" fmla="*/ 280 h 280"/>
                  <a:gd name="T10" fmla="*/ 453 w 453"/>
                  <a:gd name="T11" fmla="*/ 94 h 280"/>
                  <a:gd name="T12" fmla="*/ 453 w 453"/>
                  <a:gd name="T13" fmla="*/ 94 h 280"/>
                  <a:gd name="T14" fmla="*/ 453 w 453"/>
                  <a:gd name="T15" fmla="*/ 94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3" h="280">
                    <a:moveTo>
                      <a:pt x="453" y="94"/>
                    </a:moveTo>
                    <a:cubicBezTo>
                      <a:pt x="382" y="31"/>
                      <a:pt x="303" y="0"/>
                      <a:pt x="216" y="0"/>
                    </a:cubicBezTo>
                    <a:cubicBezTo>
                      <a:pt x="129" y="0"/>
                      <a:pt x="57" y="27"/>
                      <a:pt x="0" y="82"/>
                    </a:cubicBezTo>
                    <a:lnTo>
                      <a:pt x="0" y="191"/>
                    </a:lnTo>
                    <a:lnTo>
                      <a:pt x="437" y="280"/>
                    </a:lnTo>
                    <a:lnTo>
                      <a:pt x="453" y="94"/>
                    </a:lnTo>
                    <a:lnTo>
                      <a:pt x="453" y="94"/>
                    </a:lnTo>
                    <a:lnTo>
                      <a:pt x="453" y="9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7E1FF"/>
                  </a:gs>
                  <a:gs pos="100000">
                    <a:srgbClr val="79B8FF"/>
                  </a:gs>
                </a:gsLst>
                <a:lin ang="540000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873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47">
                <a:extLst>
                  <a:ext uri="{FF2B5EF4-FFF2-40B4-BE49-F238E27FC236}">
                    <a16:creationId xmlns:a16="http://schemas.microsoft.com/office/drawing/2014/main" id="{E625AD82-C264-4CC6-8439-5E2AE6256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90" y="2719130"/>
                <a:ext cx="495300" cy="422275"/>
              </a:xfrm>
              <a:custGeom>
                <a:avLst/>
                <a:gdLst>
                  <a:gd name="T0" fmla="*/ 0 w 454"/>
                  <a:gd name="T1" fmla="*/ 303 h 387"/>
                  <a:gd name="T2" fmla="*/ 15 w 454"/>
                  <a:gd name="T3" fmla="*/ 0 h 387"/>
                  <a:gd name="T4" fmla="*/ 454 w 454"/>
                  <a:gd name="T5" fmla="*/ 64 h 387"/>
                  <a:gd name="T6" fmla="*/ 430 w 454"/>
                  <a:gd name="T7" fmla="*/ 387 h 387"/>
                  <a:gd name="T8" fmla="*/ 0 w 454"/>
                  <a:gd name="T9" fmla="*/ 303 h 387"/>
                  <a:gd name="T10" fmla="*/ 0 w 454"/>
                  <a:gd name="T11" fmla="*/ 303 h 387"/>
                  <a:gd name="T12" fmla="*/ 0 w 454"/>
                  <a:gd name="T13" fmla="*/ 303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4" h="387">
                    <a:moveTo>
                      <a:pt x="0" y="303"/>
                    </a:moveTo>
                    <a:lnTo>
                      <a:pt x="15" y="0"/>
                    </a:lnTo>
                    <a:lnTo>
                      <a:pt x="454" y="64"/>
                    </a:lnTo>
                    <a:lnTo>
                      <a:pt x="430" y="387"/>
                    </a:lnTo>
                    <a:lnTo>
                      <a:pt x="0" y="303"/>
                    </a:lnTo>
                    <a:lnTo>
                      <a:pt x="0" y="303"/>
                    </a:lnTo>
                    <a:lnTo>
                      <a:pt x="0" y="303"/>
                    </a:lnTo>
                    <a:close/>
                  </a:path>
                </a:pathLst>
              </a:custGeom>
              <a:noFill/>
              <a:ln w="8733">
                <a:solidFill>
                  <a:srgbClr val="878DA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48">
                <a:extLst>
                  <a:ext uri="{FF2B5EF4-FFF2-40B4-BE49-F238E27FC236}">
                    <a16:creationId xmlns:a16="http://schemas.microsoft.com/office/drawing/2014/main" id="{FF91E8E4-04B1-43E8-909A-9677E3E8F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000" y="2721235"/>
                <a:ext cx="361950" cy="196850"/>
              </a:xfrm>
              <a:custGeom>
                <a:avLst/>
                <a:gdLst>
                  <a:gd name="T0" fmla="*/ 0 w 332"/>
                  <a:gd name="T1" fmla="*/ 0 h 180"/>
                  <a:gd name="T2" fmla="*/ 13 w 332"/>
                  <a:gd name="T3" fmla="*/ 1 h 180"/>
                  <a:gd name="T4" fmla="*/ 48 w 332"/>
                  <a:gd name="T5" fmla="*/ 7 h 180"/>
                  <a:gd name="T6" fmla="*/ 98 w 332"/>
                  <a:gd name="T7" fmla="*/ 14 h 180"/>
                  <a:gd name="T8" fmla="*/ 156 w 332"/>
                  <a:gd name="T9" fmla="*/ 22 h 180"/>
                  <a:gd name="T10" fmla="*/ 266 w 332"/>
                  <a:gd name="T11" fmla="*/ 38 h 180"/>
                  <a:gd name="T12" fmla="*/ 321 w 332"/>
                  <a:gd name="T13" fmla="*/ 46 h 180"/>
                  <a:gd name="T14" fmla="*/ 332 w 332"/>
                  <a:gd name="T15" fmla="*/ 58 h 180"/>
                  <a:gd name="T16" fmla="*/ 327 w 332"/>
                  <a:gd name="T17" fmla="*/ 113 h 180"/>
                  <a:gd name="T18" fmla="*/ 324 w 332"/>
                  <a:gd name="T19" fmla="*/ 147 h 180"/>
                  <a:gd name="T20" fmla="*/ 323 w 332"/>
                  <a:gd name="T21" fmla="*/ 162 h 180"/>
                  <a:gd name="T22" fmla="*/ 321 w 332"/>
                  <a:gd name="T23" fmla="*/ 180 h 180"/>
                  <a:gd name="T24" fmla="*/ 321 w 332"/>
                  <a:gd name="T25" fmla="*/ 167 h 180"/>
                  <a:gd name="T26" fmla="*/ 322 w 332"/>
                  <a:gd name="T27" fmla="*/ 135 h 180"/>
                  <a:gd name="T28" fmla="*/ 323 w 332"/>
                  <a:gd name="T29" fmla="*/ 97 h 180"/>
                  <a:gd name="T30" fmla="*/ 324 w 332"/>
                  <a:gd name="T31" fmla="*/ 65 h 180"/>
                  <a:gd name="T32" fmla="*/ 315 w 332"/>
                  <a:gd name="T33" fmla="*/ 53 h 180"/>
                  <a:gd name="T34" fmla="*/ 261 w 332"/>
                  <a:gd name="T35" fmla="*/ 43 h 180"/>
                  <a:gd name="T36" fmla="*/ 153 w 332"/>
                  <a:gd name="T37" fmla="*/ 25 h 180"/>
                  <a:gd name="T38" fmla="*/ 96 w 332"/>
                  <a:gd name="T39" fmla="*/ 16 h 180"/>
                  <a:gd name="T40" fmla="*/ 47 w 332"/>
                  <a:gd name="T41" fmla="*/ 7 h 180"/>
                  <a:gd name="T42" fmla="*/ 13 w 332"/>
                  <a:gd name="T43" fmla="*/ 2 h 180"/>
                  <a:gd name="T44" fmla="*/ 0 w 332"/>
                  <a:gd name="T45" fmla="*/ 0 h 180"/>
                  <a:gd name="T46" fmla="*/ 0 w 332"/>
                  <a:gd name="T47" fmla="*/ 0 h 180"/>
                  <a:gd name="T48" fmla="*/ 0 w 332"/>
                  <a:gd name="T49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2" h="180">
                    <a:moveTo>
                      <a:pt x="0" y="0"/>
                    </a:moveTo>
                    <a:cubicBezTo>
                      <a:pt x="3" y="0"/>
                      <a:pt x="7" y="1"/>
                      <a:pt x="13" y="1"/>
                    </a:cubicBezTo>
                    <a:cubicBezTo>
                      <a:pt x="24" y="3"/>
                      <a:pt x="36" y="5"/>
                      <a:pt x="48" y="7"/>
                    </a:cubicBezTo>
                    <a:cubicBezTo>
                      <a:pt x="65" y="9"/>
                      <a:pt x="82" y="11"/>
                      <a:pt x="98" y="14"/>
                    </a:cubicBezTo>
                    <a:cubicBezTo>
                      <a:pt x="119" y="17"/>
                      <a:pt x="138" y="20"/>
                      <a:pt x="156" y="22"/>
                    </a:cubicBezTo>
                    <a:cubicBezTo>
                      <a:pt x="202" y="29"/>
                      <a:pt x="239" y="34"/>
                      <a:pt x="266" y="38"/>
                    </a:cubicBezTo>
                    <a:cubicBezTo>
                      <a:pt x="300" y="43"/>
                      <a:pt x="318" y="46"/>
                      <a:pt x="321" y="46"/>
                    </a:cubicBezTo>
                    <a:cubicBezTo>
                      <a:pt x="328" y="48"/>
                      <a:pt x="332" y="52"/>
                      <a:pt x="332" y="58"/>
                    </a:cubicBezTo>
                    <a:cubicBezTo>
                      <a:pt x="332" y="61"/>
                      <a:pt x="330" y="80"/>
                      <a:pt x="327" y="113"/>
                    </a:cubicBezTo>
                    <a:cubicBezTo>
                      <a:pt x="326" y="124"/>
                      <a:pt x="325" y="135"/>
                      <a:pt x="324" y="147"/>
                    </a:cubicBezTo>
                    <a:cubicBezTo>
                      <a:pt x="323" y="153"/>
                      <a:pt x="323" y="158"/>
                      <a:pt x="323" y="162"/>
                    </a:cubicBezTo>
                    <a:lnTo>
                      <a:pt x="321" y="180"/>
                    </a:lnTo>
                    <a:cubicBezTo>
                      <a:pt x="321" y="177"/>
                      <a:pt x="321" y="172"/>
                      <a:pt x="321" y="167"/>
                    </a:cubicBezTo>
                    <a:cubicBezTo>
                      <a:pt x="322" y="156"/>
                      <a:pt x="322" y="145"/>
                      <a:pt x="322" y="135"/>
                    </a:cubicBezTo>
                    <a:cubicBezTo>
                      <a:pt x="323" y="121"/>
                      <a:pt x="323" y="108"/>
                      <a:pt x="323" y="97"/>
                    </a:cubicBezTo>
                    <a:cubicBezTo>
                      <a:pt x="324" y="83"/>
                      <a:pt x="324" y="73"/>
                      <a:pt x="324" y="65"/>
                    </a:cubicBezTo>
                    <a:cubicBezTo>
                      <a:pt x="324" y="58"/>
                      <a:pt x="321" y="54"/>
                      <a:pt x="315" y="53"/>
                    </a:cubicBezTo>
                    <a:cubicBezTo>
                      <a:pt x="313" y="52"/>
                      <a:pt x="295" y="49"/>
                      <a:pt x="261" y="43"/>
                    </a:cubicBezTo>
                    <a:cubicBezTo>
                      <a:pt x="234" y="39"/>
                      <a:pt x="198" y="33"/>
                      <a:pt x="153" y="25"/>
                    </a:cubicBezTo>
                    <a:cubicBezTo>
                      <a:pt x="135" y="22"/>
                      <a:pt x="116" y="19"/>
                      <a:pt x="96" y="16"/>
                    </a:cubicBezTo>
                    <a:cubicBezTo>
                      <a:pt x="80" y="13"/>
                      <a:pt x="64" y="10"/>
                      <a:pt x="47" y="7"/>
                    </a:cubicBezTo>
                    <a:cubicBezTo>
                      <a:pt x="35" y="5"/>
                      <a:pt x="24" y="4"/>
                      <a:pt x="13" y="2"/>
                    </a:cubicBezTo>
                    <a:cubicBezTo>
                      <a:pt x="7" y="1"/>
                      <a:pt x="3" y="0"/>
                      <a:pt x="0" y="0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873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49">
                <a:extLst>
                  <a:ext uri="{FF2B5EF4-FFF2-40B4-BE49-F238E27FC236}">
                    <a16:creationId xmlns:a16="http://schemas.microsoft.com/office/drawing/2014/main" id="{7DBE5D5C-8F19-4675-B881-AE5D9C2649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025" y="2687898"/>
                <a:ext cx="557212" cy="485775"/>
              </a:xfrm>
              <a:custGeom>
                <a:avLst/>
                <a:gdLst>
                  <a:gd name="T0" fmla="*/ 500 w 511"/>
                  <a:gd name="T1" fmla="*/ 69 h 447"/>
                  <a:gd name="T2" fmla="*/ 39 w 511"/>
                  <a:gd name="T3" fmla="*/ 1 h 447"/>
                  <a:gd name="T4" fmla="*/ 21 w 511"/>
                  <a:gd name="T5" fmla="*/ 7 h 447"/>
                  <a:gd name="T6" fmla="*/ 18 w 511"/>
                  <a:gd name="T7" fmla="*/ 13 h 447"/>
                  <a:gd name="T8" fmla="*/ 0 w 511"/>
                  <a:gd name="T9" fmla="*/ 340 h 447"/>
                  <a:gd name="T10" fmla="*/ 10 w 511"/>
                  <a:gd name="T11" fmla="*/ 353 h 447"/>
                  <a:gd name="T12" fmla="*/ 467 w 511"/>
                  <a:gd name="T13" fmla="*/ 446 h 447"/>
                  <a:gd name="T14" fmla="*/ 469 w 511"/>
                  <a:gd name="T15" fmla="*/ 446 h 447"/>
                  <a:gd name="T16" fmla="*/ 487 w 511"/>
                  <a:gd name="T17" fmla="*/ 434 h 447"/>
                  <a:gd name="T18" fmla="*/ 510 w 511"/>
                  <a:gd name="T19" fmla="*/ 83 h 447"/>
                  <a:gd name="T20" fmla="*/ 500 w 511"/>
                  <a:gd name="T21" fmla="*/ 69 h 447"/>
                  <a:gd name="T22" fmla="*/ 500 w 511"/>
                  <a:gd name="T23" fmla="*/ 69 h 447"/>
                  <a:gd name="T24" fmla="*/ 500 w 511"/>
                  <a:gd name="T25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1" h="447">
                    <a:moveTo>
                      <a:pt x="500" y="69"/>
                    </a:moveTo>
                    <a:lnTo>
                      <a:pt x="39" y="1"/>
                    </a:lnTo>
                    <a:cubicBezTo>
                      <a:pt x="30" y="0"/>
                      <a:pt x="24" y="1"/>
                      <a:pt x="21" y="7"/>
                    </a:cubicBezTo>
                    <a:cubicBezTo>
                      <a:pt x="19" y="9"/>
                      <a:pt x="18" y="11"/>
                      <a:pt x="18" y="13"/>
                    </a:cubicBezTo>
                    <a:lnTo>
                      <a:pt x="0" y="340"/>
                    </a:lnTo>
                    <a:cubicBezTo>
                      <a:pt x="0" y="347"/>
                      <a:pt x="3" y="352"/>
                      <a:pt x="10" y="353"/>
                    </a:cubicBezTo>
                    <a:lnTo>
                      <a:pt x="467" y="446"/>
                    </a:lnTo>
                    <a:cubicBezTo>
                      <a:pt x="468" y="446"/>
                      <a:pt x="468" y="446"/>
                      <a:pt x="469" y="446"/>
                    </a:cubicBezTo>
                    <a:cubicBezTo>
                      <a:pt x="481" y="447"/>
                      <a:pt x="487" y="443"/>
                      <a:pt x="487" y="434"/>
                    </a:cubicBezTo>
                    <a:lnTo>
                      <a:pt x="510" y="83"/>
                    </a:lnTo>
                    <a:cubicBezTo>
                      <a:pt x="511" y="76"/>
                      <a:pt x="507" y="71"/>
                      <a:pt x="500" y="69"/>
                    </a:cubicBezTo>
                    <a:lnTo>
                      <a:pt x="500" y="69"/>
                    </a:lnTo>
                    <a:lnTo>
                      <a:pt x="500" y="69"/>
                    </a:lnTo>
                    <a:close/>
                  </a:path>
                </a:pathLst>
              </a:custGeom>
              <a:noFill/>
              <a:ln w="8733">
                <a:solidFill>
                  <a:srgbClr val="AAAAA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50">
                <a:extLst>
                  <a:ext uri="{FF2B5EF4-FFF2-40B4-BE49-F238E27FC236}">
                    <a16:creationId xmlns:a16="http://schemas.microsoft.com/office/drawing/2014/main" id="{353385F7-FEC7-41F3-B284-DC17191D5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912" y="3135572"/>
                <a:ext cx="96838" cy="39688"/>
              </a:xfrm>
              <a:custGeom>
                <a:avLst/>
                <a:gdLst>
                  <a:gd name="T0" fmla="*/ 2 w 89"/>
                  <a:gd name="T1" fmla="*/ 6 h 37"/>
                  <a:gd name="T2" fmla="*/ 2 w 89"/>
                  <a:gd name="T3" fmla="*/ 19 h 37"/>
                  <a:gd name="T4" fmla="*/ 82 w 89"/>
                  <a:gd name="T5" fmla="*/ 37 h 37"/>
                  <a:gd name="T6" fmla="*/ 82 w 89"/>
                  <a:gd name="T7" fmla="*/ 23 h 37"/>
                  <a:gd name="T8" fmla="*/ 89 w 89"/>
                  <a:gd name="T9" fmla="*/ 15 h 37"/>
                  <a:gd name="T10" fmla="*/ 9 w 89"/>
                  <a:gd name="T11" fmla="*/ 0 h 37"/>
                  <a:gd name="T12" fmla="*/ 2 w 89"/>
                  <a:gd name="T13" fmla="*/ 6 h 37"/>
                  <a:gd name="T14" fmla="*/ 2 w 89"/>
                  <a:gd name="T15" fmla="*/ 6 h 37"/>
                  <a:gd name="T16" fmla="*/ 2 w 89"/>
                  <a:gd name="T17" fmla="*/ 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37">
                    <a:moveTo>
                      <a:pt x="2" y="6"/>
                    </a:moveTo>
                    <a:cubicBezTo>
                      <a:pt x="0" y="11"/>
                      <a:pt x="0" y="16"/>
                      <a:pt x="2" y="19"/>
                    </a:cubicBezTo>
                    <a:lnTo>
                      <a:pt x="82" y="37"/>
                    </a:lnTo>
                    <a:cubicBezTo>
                      <a:pt x="81" y="31"/>
                      <a:pt x="81" y="27"/>
                      <a:pt x="82" y="23"/>
                    </a:cubicBezTo>
                    <a:cubicBezTo>
                      <a:pt x="82" y="20"/>
                      <a:pt x="85" y="17"/>
                      <a:pt x="89" y="15"/>
                    </a:cubicBezTo>
                    <a:lnTo>
                      <a:pt x="9" y="0"/>
                    </a:lnTo>
                    <a:cubicBezTo>
                      <a:pt x="6" y="0"/>
                      <a:pt x="4" y="2"/>
                      <a:pt x="2" y="6"/>
                    </a:cubicBez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6E7ED"/>
                  </a:gs>
                  <a:gs pos="100000">
                    <a:srgbClr val="B8B8B8"/>
                  </a:gs>
                </a:gsLst>
                <a:lin ang="540000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873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BB38BD7C-46D9-4355-B721-64D181641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087" y="3138748"/>
                <a:ext cx="90488" cy="23813"/>
              </a:xfrm>
              <a:custGeom>
                <a:avLst/>
                <a:gdLst>
                  <a:gd name="T0" fmla="*/ 82 w 82"/>
                  <a:gd name="T1" fmla="*/ 15 h 20"/>
                  <a:gd name="T2" fmla="*/ 2 w 82"/>
                  <a:gd name="T3" fmla="*/ 0 h 20"/>
                  <a:gd name="T4" fmla="*/ 0 w 82"/>
                  <a:gd name="T5" fmla="*/ 4 h 20"/>
                  <a:gd name="T6" fmla="*/ 78 w 82"/>
                  <a:gd name="T7" fmla="*/ 20 h 20"/>
                  <a:gd name="T8" fmla="*/ 82 w 82"/>
                  <a:gd name="T9" fmla="*/ 15 h 20"/>
                  <a:gd name="T10" fmla="*/ 82 w 82"/>
                  <a:gd name="T11" fmla="*/ 15 h 20"/>
                  <a:gd name="T12" fmla="*/ 82 w 82"/>
                  <a:gd name="T13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20">
                    <a:moveTo>
                      <a:pt x="82" y="15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78" y="20"/>
                    </a:lnTo>
                    <a:lnTo>
                      <a:pt x="82" y="15"/>
                    </a:lnTo>
                    <a:lnTo>
                      <a:pt x="82" y="15"/>
                    </a:lnTo>
                    <a:lnTo>
                      <a:pt x="82" y="15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873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52">
                <a:extLst>
                  <a:ext uri="{FF2B5EF4-FFF2-40B4-BE49-F238E27FC236}">
                    <a16:creationId xmlns:a16="http://schemas.microsoft.com/office/drawing/2014/main" id="{971019E4-E38D-4C95-9C92-FD92B6A2E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225" y="3151448"/>
                <a:ext cx="11112" cy="23813"/>
              </a:xfrm>
              <a:custGeom>
                <a:avLst/>
                <a:gdLst>
                  <a:gd name="T0" fmla="*/ 11 w 11"/>
                  <a:gd name="T1" fmla="*/ 13 h 21"/>
                  <a:gd name="T2" fmla="*/ 6 w 11"/>
                  <a:gd name="T3" fmla="*/ 18 h 21"/>
                  <a:gd name="T4" fmla="*/ 3 w 11"/>
                  <a:gd name="T5" fmla="*/ 21 h 21"/>
                  <a:gd name="T6" fmla="*/ 1 w 11"/>
                  <a:gd name="T7" fmla="*/ 8 h 21"/>
                  <a:gd name="T8" fmla="*/ 11 w 11"/>
                  <a:gd name="T9" fmla="*/ 0 h 21"/>
                  <a:gd name="T10" fmla="*/ 11 w 11"/>
                  <a:gd name="T11" fmla="*/ 13 h 21"/>
                  <a:gd name="T12" fmla="*/ 11 w 11"/>
                  <a:gd name="T13" fmla="*/ 13 h 21"/>
                  <a:gd name="T14" fmla="*/ 11 w 11"/>
                  <a:gd name="T15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1">
                    <a:moveTo>
                      <a:pt x="11" y="13"/>
                    </a:moveTo>
                    <a:lnTo>
                      <a:pt x="6" y="18"/>
                    </a:lnTo>
                    <a:lnTo>
                      <a:pt x="3" y="21"/>
                    </a:lnTo>
                    <a:cubicBezTo>
                      <a:pt x="0" y="19"/>
                      <a:pt x="0" y="14"/>
                      <a:pt x="1" y="8"/>
                    </a:cubicBezTo>
                    <a:cubicBezTo>
                      <a:pt x="3" y="2"/>
                      <a:pt x="6" y="0"/>
                      <a:pt x="11" y="0"/>
                    </a:cubicBezTo>
                    <a:lnTo>
                      <a:pt x="11" y="13"/>
                    </a:lnTo>
                    <a:lnTo>
                      <a:pt x="11" y="13"/>
                    </a:lnTo>
                    <a:lnTo>
                      <a:pt x="11" y="1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6E7ED"/>
                  </a:gs>
                  <a:gs pos="100000">
                    <a:srgbClr val="B8B8B8"/>
                  </a:gs>
                </a:gsLst>
                <a:lin ang="5400000"/>
              </a:gradFill>
              <a:ln w="8733">
                <a:solidFill>
                  <a:srgbClr val="AAAAA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53">
                <a:extLst>
                  <a:ext uri="{FF2B5EF4-FFF2-40B4-BE49-F238E27FC236}">
                    <a16:creationId xmlns:a16="http://schemas.microsoft.com/office/drawing/2014/main" id="{73D6889A-AFE9-4CCB-A5B5-9F5C967F2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901" y="3064136"/>
                <a:ext cx="98425" cy="39687"/>
              </a:xfrm>
              <a:custGeom>
                <a:avLst/>
                <a:gdLst>
                  <a:gd name="T0" fmla="*/ 2 w 89"/>
                  <a:gd name="T1" fmla="*/ 6 h 36"/>
                  <a:gd name="T2" fmla="*/ 2 w 89"/>
                  <a:gd name="T3" fmla="*/ 19 h 36"/>
                  <a:gd name="T4" fmla="*/ 81 w 89"/>
                  <a:gd name="T5" fmla="*/ 36 h 36"/>
                  <a:gd name="T6" fmla="*/ 82 w 89"/>
                  <a:gd name="T7" fmla="*/ 23 h 36"/>
                  <a:gd name="T8" fmla="*/ 89 w 89"/>
                  <a:gd name="T9" fmla="*/ 15 h 36"/>
                  <a:gd name="T10" fmla="*/ 9 w 89"/>
                  <a:gd name="T11" fmla="*/ 0 h 36"/>
                  <a:gd name="T12" fmla="*/ 2 w 89"/>
                  <a:gd name="T13" fmla="*/ 6 h 36"/>
                  <a:gd name="T14" fmla="*/ 2 w 89"/>
                  <a:gd name="T15" fmla="*/ 6 h 36"/>
                  <a:gd name="T16" fmla="*/ 2 w 89"/>
                  <a:gd name="T17" fmla="*/ 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36">
                    <a:moveTo>
                      <a:pt x="2" y="6"/>
                    </a:moveTo>
                    <a:cubicBezTo>
                      <a:pt x="0" y="11"/>
                      <a:pt x="0" y="16"/>
                      <a:pt x="2" y="19"/>
                    </a:cubicBezTo>
                    <a:lnTo>
                      <a:pt x="81" y="36"/>
                    </a:lnTo>
                    <a:cubicBezTo>
                      <a:pt x="80" y="31"/>
                      <a:pt x="81" y="27"/>
                      <a:pt x="82" y="23"/>
                    </a:cubicBezTo>
                    <a:cubicBezTo>
                      <a:pt x="82" y="20"/>
                      <a:pt x="85" y="17"/>
                      <a:pt x="89" y="15"/>
                    </a:cubicBezTo>
                    <a:lnTo>
                      <a:pt x="9" y="0"/>
                    </a:lnTo>
                    <a:cubicBezTo>
                      <a:pt x="6" y="0"/>
                      <a:pt x="4" y="2"/>
                      <a:pt x="2" y="6"/>
                    </a:cubicBez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6E7ED"/>
                  </a:gs>
                  <a:gs pos="100000">
                    <a:srgbClr val="B8B8B8"/>
                  </a:gs>
                </a:gsLst>
                <a:lin ang="540000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873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54">
                <a:extLst>
                  <a:ext uri="{FF2B5EF4-FFF2-40B4-BE49-F238E27FC236}">
                    <a16:creationId xmlns:a16="http://schemas.microsoft.com/office/drawing/2014/main" id="{0D338813-F464-408E-8D7F-BFD59E217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488" y="3067310"/>
                <a:ext cx="92075" cy="23812"/>
              </a:xfrm>
              <a:custGeom>
                <a:avLst/>
                <a:gdLst>
                  <a:gd name="T0" fmla="*/ 84 w 84"/>
                  <a:gd name="T1" fmla="*/ 15 h 20"/>
                  <a:gd name="T2" fmla="*/ 5 w 84"/>
                  <a:gd name="T3" fmla="*/ 0 h 20"/>
                  <a:gd name="T4" fmla="*/ 0 w 84"/>
                  <a:gd name="T5" fmla="*/ 4 h 20"/>
                  <a:gd name="T6" fmla="*/ 80 w 84"/>
                  <a:gd name="T7" fmla="*/ 20 h 20"/>
                  <a:gd name="T8" fmla="*/ 84 w 84"/>
                  <a:gd name="T9" fmla="*/ 15 h 20"/>
                  <a:gd name="T10" fmla="*/ 84 w 84"/>
                  <a:gd name="T11" fmla="*/ 15 h 20"/>
                  <a:gd name="T12" fmla="*/ 84 w 84"/>
                  <a:gd name="T13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20">
                    <a:moveTo>
                      <a:pt x="84" y="15"/>
                    </a:moveTo>
                    <a:lnTo>
                      <a:pt x="5" y="0"/>
                    </a:lnTo>
                    <a:lnTo>
                      <a:pt x="0" y="4"/>
                    </a:lnTo>
                    <a:lnTo>
                      <a:pt x="80" y="20"/>
                    </a:lnTo>
                    <a:lnTo>
                      <a:pt x="84" y="15"/>
                    </a:lnTo>
                    <a:lnTo>
                      <a:pt x="84" y="15"/>
                    </a:lnTo>
                    <a:lnTo>
                      <a:pt x="84" y="15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873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55">
                <a:extLst>
                  <a:ext uri="{FF2B5EF4-FFF2-40B4-BE49-F238E27FC236}">
                    <a16:creationId xmlns:a16="http://schemas.microsoft.com/office/drawing/2014/main" id="{C2F82221-8A9D-42CD-A537-58EF64F692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912" y="3135572"/>
                <a:ext cx="96838" cy="39688"/>
              </a:xfrm>
              <a:custGeom>
                <a:avLst/>
                <a:gdLst>
                  <a:gd name="T0" fmla="*/ 2 w 89"/>
                  <a:gd name="T1" fmla="*/ 6 h 37"/>
                  <a:gd name="T2" fmla="*/ 2 w 89"/>
                  <a:gd name="T3" fmla="*/ 19 h 37"/>
                  <a:gd name="T4" fmla="*/ 82 w 89"/>
                  <a:gd name="T5" fmla="*/ 37 h 37"/>
                  <a:gd name="T6" fmla="*/ 82 w 89"/>
                  <a:gd name="T7" fmla="*/ 23 h 37"/>
                  <a:gd name="T8" fmla="*/ 89 w 89"/>
                  <a:gd name="T9" fmla="*/ 15 h 37"/>
                  <a:gd name="T10" fmla="*/ 9 w 89"/>
                  <a:gd name="T11" fmla="*/ 0 h 37"/>
                  <a:gd name="T12" fmla="*/ 2 w 89"/>
                  <a:gd name="T13" fmla="*/ 6 h 37"/>
                  <a:gd name="T14" fmla="*/ 2 w 89"/>
                  <a:gd name="T15" fmla="*/ 6 h 37"/>
                  <a:gd name="T16" fmla="*/ 2 w 89"/>
                  <a:gd name="T17" fmla="*/ 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37">
                    <a:moveTo>
                      <a:pt x="2" y="6"/>
                    </a:moveTo>
                    <a:cubicBezTo>
                      <a:pt x="0" y="11"/>
                      <a:pt x="0" y="16"/>
                      <a:pt x="2" y="19"/>
                    </a:cubicBezTo>
                    <a:lnTo>
                      <a:pt x="82" y="37"/>
                    </a:lnTo>
                    <a:cubicBezTo>
                      <a:pt x="81" y="31"/>
                      <a:pt x="81" y="27"/>
                      <a:pt x="82" y="23"/>
                    </a:cubicBezTo>
                    <a:cubicBezTo>
                      <a:pt x="82" y="20"/>
                      <a:pt x="85" y="17"/>
                      <a:pt x="89" y="15"/>
                    </a:cubicBezTo>
                    <a:lnTo>
                      <a:pt x="9" y="0"/>
                    </a:lnTo>
                    <a:cubicBezTo>
                      <a:pt x="6" y="0"/>
                      <a:pt x="4" y="2"/>
                      <a:pt x="2" y="6"/>
                    </a:cubicBez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noFill/>
              <a:ln w="8733">
                <a:solidFill>
                  <a:srgbClr val="AAAAA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56">
                <a:extLst>
                  <a:ext uri="{FF2B5EF4-FFF2-40B4-BE49-F238E27FC236}">
                    <a16:creationId xmlns:a16="http://schemas.microsoft.com/office/drawing/2014/main" id="{E5E1F705-EC9E-461D-823F-ED49130FD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901" y="3064136"/>
                <a:ext cx="98425" cy="39687"/>
              </a:xfrm>
              <a:custGeom>
                <a:avLst/>
                <a:gdLst>
                  <a:gd name="T0" fmla="*/ 2 w 89"/>
                  <a:gd name="T1" fmla="*/ 6 h 36"/>
                  <a:gd name="T2" fmla="*/ 2 w 89"/>
                  <a:gd name="T3" fmla="*/ 19 h 36"/>
                  <a:gd name="T4" fmla="*/ 81 w 89"/>
                  <a:gd name="T5" fmla="*/ 36 h 36"/>
                  <a:gd name="T6" fmla="*/ 82 w 89"/>
                  <a:gd name="T7" fmla="*/ 23 h 36"/>
                  <a:gd name="T8" fmla="*/ 89 w 89"/>
                  <a:gd name="T9" fmla="*/ 15 h 36"/>
                  <a:gd name="T10" fmla="*/ 9 w 89"/>
                  <a:gd name="T11" fmla="*/ 0 h 36"/>
                  <a:gd name="T12" fmla="*/ 2 w 89"/>
                  <a:gd name="T13" fmla="*/ 6 h 36"/>
                  <a:gd name="T14" fmla="*/ 2 w 89"/>
                  <a:gd name="T15" fmla="*/ 6 h 36"/>
                  <a:gd name="T16" fmla="*/ 2 w 89"/>
                  <a:gd name="T17" fmla="*/ 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36">
                    <a:moveTo>
                      <a:pt x="2" y="6"/>
                    </a:moveTo>
                    <a:cubicBezTo>
                      <a:pt x="0" y="11"/>
                      <a:pt x="0" y="16"/>
                      <a:pt x="2" y="19"/>
                    </a:cubicBezTo>
                    <a:lnTo>
                      <a:pt x="81" y="36"/>
                    </a:lnTo>
                    <a:cubicBezTo>
                      <a:pt x="80" y="31"/>
                      <a:pt x="81" y="27"/>
                      <a:pt x="82" y="23"/>
                    </a:cubicBezTo>
                    <a:cubicBezTo>
                      <a:pt x="82" y="20"/>
                      <a:pt x="85" y="17"/>
                      <a:pt x="89" y="15"/>
                    </a:cubicBezTo>
                    <a:lnTo>
                      <a:pt x="9" y="0"/>
                    </a:lnTo>
                    <a:cubicBezTo>
                      <a:pt x="6" y="0"/>
                      <a:pt x="4" y="2"/>
                      <a:pt x="2" y="6"/>
                    </a:cubicBez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noFill/>
              <a:ln w="8733">
                <a:solidFill>
                  <a:srgbClr val="AAAAA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57">
                <a:extLst>
                  <a:ext uri="{FF2B5EF4-FFF2-40B4-BE49-F238E27FC236}">
                    <a16:creationId xmlns:a16="http://schemas.microsoft.com/office/drawing/2014/main" id="{0A8A3F5A-E80A-44F5-810A-954EF52E0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213" y="3081598"/>
                <a:ext cx="15875" cy="22225"/>
              </a:xfrm>
              <a:custGeom>
                <a:avLst/>
                <a:gdLst>
                  <a:gd name="T0" fmla="*/ 10 w 15"/>
                  <a:gd name="T1" fmla="*/ 12 h 21"/>
                  <a:gd name="T2" fmla="*/ 15 w 15"/>
                  <a:gd name="T3" fmla="*/ 14 h 21"/>
                  <a:gd name="T4" fmla="*/ 13 w 15"/>
                  <a:gd name="T5" fmla="*/ 19 h 21"/>
                  <a:gd name="T6" fmla="*/ 3 w 15"/>
                  <a:gd name="T7" fmla="*/ 21 h 21"/>
                  <a:gd name="T8" fmla="*/ 1 w 15"/>
                  <a:gd name="T9" fmla="*/ 8 h 21"/>
                  <a:gd name="T10" fmla="*/ 11 w 15"/>
                  <a:gd name="T11" fmla="*/ 0 h 21"/>
                  <a:gd name="T12" fmla="*/ 10 w 15"/>
                  <a:gd name="T13" fmla="*/ 12 h 21"/>
                  <a:gd name="T14" fmla="*/ 10 w 15"/>
                  <a:gd name="T15" fmla="*/ 12 h 21"/>
                  <a:gd name="T16" fmla="*/ 10 w 15"/>
                  <a:gd name="T17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21">
                    <a:moveTo>
                      <a:pt x="10" y="12"/>
                    </a:moveTo>
                    <a:lnTo>
                      <a:pt x="15" y="14"/>
                    </a:lnTo>
                    <a:lnTo>
                      <a:pt x="13" y="19"/>
                    </a:lnTo>
                    <a:lnTo>
                      <a:pt x="3" y="21"/>
                    </a:lnTo>
                    <a:cubicBezTo>
                      <a:pt x="0" y="19"/>
                      <a:pt x="0" y="14"/>
                      <a:pt x="1" y="8"/>
                    </a:cubicBezTo>
                    <a:cubicBezTo>
                      <a:pt x="3" y="2"/>
                      <a:pt x="6" y="0"/>
                      <a:pt x="11" y="0"/>
                    </a:cubicBezTo>
                    <a:lnTo>
                      <a:pt x="10" y="12"/>
                    </a:lnTo>
                    <a:lnTo>
                      <a:pt x="10" y="12"/>
                    </a:lnTo>
                    <a:lnTo>
                      <a:pt x="10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6E7ED"/>
                  </a:gs>
                  <a:gs pos="100000">
                    <a:srgbClr val="B8B8B8"/>
                  </a:gs>
                </a:gsLst>
                <a:lin ang="5400000"/>
              </a:gradFill>
              <a:ln w="8733">
                <a:solidFill>
                  <a:srgbClr val="AAAAA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24DC1C7D-9EBE-48F4-9BE4-286E4FF43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401822">
              <a:off x="360275" y="2518293"/>
              <a:ext cx="444971" cy="406648"/>
            </a:xfrm>
            <a:prstGeom prst="rect">
              <a:avLst/>
            </a:prstGeom>
          </p:spPr>
        </p:pic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587E1F1-8363-4010-9C3B-102BE83969A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3385285" y="2494652"/>
            <a:ext cx="1" cy="4884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7AAD954-6136-40F4-BA55-567564DF159A}"/>
              </a:ext>
            </a:extLst>
          </p:cNvPr>
          <p:cNvSpPr/>
          <p:nvPr/>
        </p:nvSpPr>
        <p:spPr>
          <a:xfrm>
            <a:off x="4949473" y="846839"/>
            <a:ext cx="1465888" cy="1125104"/>
          </a:xfrm>
          <a:prstGeom prst="rect">
            <a:avLst/>
          </a:prstGeom>
          <a:solidFill>
            <a:srgbClr val="E2D65F">
              <a:alpha val="65000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OLAS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04C5C857-2607-42C0-8611-F00DFE36ED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0461" y="620821"/>
            <a:ext cx="280897" cy="345989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E8AC2660-7D69-4169-81BA-E76C28935404}"/>
              </a:ext>
            </a:extLst>
          </p:cNvPr>
          <p:cNvSpPr/>
          <p:nvPr/>
        </p:nvSpPr>
        <p:spPr>
          <a:xfrm>
            <a:off x="7244034" y="853810"/>
            <a:ext cx="1465888" cy="1125104"/>
          </a:xfrm>
          <a:prstGeom prst="rect">
            <a:avLst/>
          </a:prstGeom>
          <a:solidFill>
            <a:srgbClr val="E2D65F">
              <a:alpha val="65000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Reporting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D3F6E92-F086-4A42-A035-4A95BFFE5B10}"/>
              </a:ext>
            </a:extLst>
          </p:cNvPr>
          <p:cNvCxnSpPr>
            <a:cxnSpLocks/>
          </p:cNvCxnSpPr>
          <p:nvPr/>
        </p:nvCxnSpPr>
        <p:spPr>
          <a:xfrm flipH="1">
            <a:off x="1870883" y="2120113"/>
            <a:ext cx="846473" cy="0"/>
          </a:xfrm>
          <a:prstGeom prst="straightConnector1">
            <a:avLst/>
          </a:prstGeom>
          <a:ln w="38100">
            <a:solidFill>
              <a:srgbClr val="007CC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85CCA96-3B2D-4FD2-85B0-34F22927E3E1}"/>
              </a:ext>
            </a:extLst>
          </p:cNvPr>
          <p:cNvCxnSpPr>
            <a:cxnSpLocks/>
          </p:cNvCxnSpPr>
          <p:nvPr/>
        </p:nvCxnSpPr>
        <p:spPr>
          <a:xfrm flipH="1">
            <a:off x="1870883" y="3645157"/>
            <a:ext cx="846473" cy="0"/>
          </a:xfrm>
          <a:prstGeom prst="straightConnector1">
            <a:avLst/>
          </a:prstGeom>
          <a:ln w="38100">
            <a:solidFill>
              <a:srgbClr val="007CC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AA0B01E-B2AF-4C48-A126-C910C69112DF}"/>
              </a:ext>
            </a:extLst>
          </p:cNvPr>
          <p:cNvCxnSpPr>
            <a:cxnSpLocks/>
          </p:cNvCxnSpPr>
          <p:nvPr/>
        </p:nvCxnSpPr>
        <p:spPr>
          <a:xfrm flipH="1">
            <a:off x="4053215" y="3423636"/>
            <a:ext cx="896257" cy="0"/>
          </a:xfrm>
          <a:prstGeom prst="straightConnector1">
            <a:avLst/>
          </a:prstGeom>
          <a:ln w="38100">
            <a:solidFill>
              <a:srgbClr val="007CC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3731A74-EE4B-45C4-BCBC-D4057C8B3BD8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5614831" y="1978914"/>
            <a:ext cx="2570" cy="716862"/>
          </a:xfrm>
          <a:prstGeom prst="straightConnector1">
            <a:avLst/>
          </a:prstGeom>
          <a:ln w="38100">
            <a:solidFill>
              <a:srgbClr val="007CC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1C33DB3-BE28-4BED-A7F9-8A329913ECEE}"/>
              </a:ext>
            </a:extLst>
          </p:cNvPr>
          <p:cNvCxnSpPr>
            <a:cxnSpLocks/>
          </p:cNvCxnSpPr>
          <p:nvPr/>
        </p:nvCxnSpPr>
        <p:spPr>
          <a:xfrm flipH="1">
            <a:off x="6415361" y="1416362"/>
            <a:ext cx="896257" cy="0"/>
          </a:xfrm>
          <a:prstGeom prst="straightConnector1">
            <a:avLst/>
          </a:prstGeom>
          <a:ln w="38100">
            <a:solidFill>
              <a:srgbClr val="007CC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752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95CDF1E-4FEF-4D7A-A875-3637215B625B}"/>
              </a:ext>
            </a:extLst>
          </p:cNvPr>
          <p:cNvGrpSpPr/>
          <p:nvPr/>
        </p:nvGrpSpPr>
        <p:grpSpPr>
          <a:xfrm>
            <a:off x="74991" y="804334"/>
            <a:ext cx="8844070" cy="5853314"/>
            <a:chOff x="74990" y="1367234"/>
            <a:chExt cx="8994019" cy="449852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0FFA145-8AFF-43DC-8B93-AAA939100B58}"/>
                </a:ext>
              </a:extLst>
            </p:cNvPr>
            <p:cNvSpPr/>
            <p:nvPr/>
          </p:nvSpPr>
          <p:spPr>
            <a:xfrm>
              <a:off x="158196" y="1486363"/>
              <a:ext cx="6298610" cy="4194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244944F-EE0E-4F1D-9414-6A7312BAFE29}"/>
                </a:ext>
              </a:extLst>
            </p:cNvPr>
            <p:cNvSpPr/>
            <p:nvPr/>
          </p:nvSpPr>
          <p:spPr>
            <a:xfrm>
              <a:off x="4522618" y="3047238"/>
              <a:ext cx="1849597" cy="2402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8C8A5B-144A-4C08-9C18-EFEC87712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635" y="5028277"/>
              <a:ext cx="411480" cy="35393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45F6EC-0E16-457D-997D-D030B7E13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635" y="4198141"/>
              <a:ext cx="411480" cy="3539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7848355-F792-4AB6-906C-B54E6360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635" y="2533202"/>
              <a:ext cx="411480" cy="35393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55FE2D-8C06-492D-8960-794E78919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3119" y="2522334"/>
              <a:ext cx="411480" cy="35393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2D8E3F-E059-48DE-AB38-9772846A6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648" y="2548665"/>
              <a:ext cx="411480" cy="353936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1E21AB2-DB7E-40D2-86DA-0E2D5D939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1984" y="2693543"/>
              <a:ext cx="1558838" cy="1135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A9B725-74A9-4145-8C36-95DB06BF97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0070" y="2698407"/>
              <a:ext cx="1514685" cy="1590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0C7ACB-99D1-4028-AA1E-1F543841AC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8375" y="3016832"/>
              <a:ext cx="0" cy="33329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6496740-6E54-45AD-BA78-B315E1B4F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7270" y="3956173"/>
              <a:ext cx="0" cy="2055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35C3F-B019-4789-9A05-DF5F3799D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6943" y="4660979"/>
              <a:ext cx="0" cy="33329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A2E468-EFCA-4092-A4FB-541141A4E2F0}"/>
                </a:ext>
              </a:extLst>
            </p:cNvPr>
            <p:cNvSpPr txBox="1"/>
            <p:nvPr/>
          </p:nvSpPr>
          <p:spPr>
            <a:xfrm>
              <a:off x="777277" y="5376473"/>
              <a:ext cx="759333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25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Azure Boards</a:t>
              </a:r>
              <a:endParaRPr lang="en-US" sz="135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0E75A0F-E325-495E-B97D-DAE85323633B}"/>
                </a:ext>
              </a:extLst>
            </p:cNvPr>
            <p:cNvSpPr txBox="1"/>
            <p:nvPr/>
          </p:nvSpPr>
          <p:spPr>
            <a:xfrm>
              <a:off x="889270" y="4530888"/>
              <a:ext cx="759333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25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Developer</a:t>
              </a:r>
              <a:endParaRPr lang="en-US" sz="135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8784FD-65E9-4E2C-AE6F-8238B5EF6ECB}"/>
                </a:ext>
              </a:extLst>
            </p:cNvPr>
            <p:cNvSpPr txBox="1"/>
            <p:nvPr/>
          </p:nvSpPr>
          <p:spPr>
            <a:xfrm>
              <a:off x="541368" y="3704446"/>
              <a:ext cx="1182230" cy="266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25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Visual Studio/</a:t>
              </a:r>
            </a:p>
            <a:p>
              <a:pPr algn="ctr"/>
              <a:r>
                <a:rPr lang="en-GB" sz="825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Visual Studio Code</a:t>
              </a:r>
              <a:endParaRPr lang="en-US" sz="135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2CD83F-D6D8-4A4A-A4FC-58AC73768197}"/>
                </a:ext>
              </a:extLst>
            </p:cNvPr>
            <p:cNvSpPr txBox="1"/>
            <p:nvPr/>
          </p:nvSpPr>
          <p:spPr>
            <a:xfrm>
              <a:off x="684554" y="2849287"/>
              <a:ext cx="1012709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25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Azure Repos(Git)</a:t>
              </a:r>
              <a:endParaRPr lang="en-US" sz="135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93FA96-8409-4112-B8EF-75BFEEDF10E1}"/>
                </a:ext>
              </a:extLst>
            </p:cNvPr>
            <p:cNvSpPr txBox="1"/>
            <p:nvPr/>
          </p:nvSpPr>
          <p:spPr>
            <a:xfrm>
              <a:off x="2567687" y="2888409"/>
              <a:ext cx="1386315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25" b="1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Azure Build Pipeline(CI)</a:t>
              </a:r>
              <a:endParaRPr lang="en-US" sz="1350" b="1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AA02C9F-1119-4B2B-9824-7AAA540C6B6E}"/>
                </a:ext>
              </a:extLst>
            </p:cNvPr>
            <p:cNvSpPr txBox="1"/>
            <p:nvPr/>
          </p:nvSpPr>
          <p:spPr>
            <a:xfrm>
              <a:off x="4565947" y="2902600"/>
              <a:ext cx="152802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25" b="1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Azure Release Pipeline(CD)</a:t>
              </a:r>
              <a:endParaRPr lang="en-US" sz="1350" b="1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817BB6-B9B2-426E-96D3-E227CFE8FF21}"/>
                </a:ext>
              </a:extLst>
            </p:cNvPr>
            <p:cNvSpPr/>
            <p:nvPr/>
          </p:nvSpPr>
          <p:spPr>
            <a:xfrm>
              <a:off x="2450150" y="3052341"/>
              <a:ext cx="1519295" cy="25627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75A70DA-4C30-4AE6-9AD0-31CDE756CB09}"/>
                </a:ext>
              </a:extLst>
            </p:cNvPr>
            <p:cNvSpPr txBox="1"/>
            <p:nvPr/>
          </p:nvSpPr>
          <p:spPr>
            <a:xfrm>
              <a:off x="1654681" y="2520678"/>
              <a:ext cx="1012709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25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Trigger Build</a:t>
              </a:r>
              <a:endParaRPr lang="en-US" sz="135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4C6C540-74C4-472E-8D5B-76121702EC96}"/>
                </a:ext>
              </a:extLst>
            </p:cNvPr>
            <p:cNvSpPr txBox="1"/>
            <p:nvPr/>
          </p:nvSpPr>
          <p:spPr>
            <a:xfrm>
              <a:off x="3742642" y="2529637"/>
              <a:ext cx="1012709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25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Trigger Release</a:t>
              </a:r>
              <a:endParaRPr lang="en-US" sz="135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5DFACD-E7E6-4F15-9309-823C355BB047}"/>
                </a:ext>
              </a:extLst>
            </p:cNvPr>
            <p:cNvSpPr txBox="1"/>
            <p:nvPr/>
          </p:nvSpPr>
          <p:spPr>
            <a:xfrm>
              <a:off x="495983" y="3124848"/>
              <a:ext cx="63589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25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Code Push</a:t>
              </a:r>
              <a:endParaRPr lang="en-US" sz="135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1627BFC-1626-497D-9CDE-BB24E4987E34}"/>
                </a:ext>
              </a:extLst>
            </p:cNvPr>
            <p:cNvSpPr txBox="1"/>
            <p:nvPr/>
          </p:nvSpPr>
          <p:spPr>
            <a:xfrm>
              <a:off x="253158" y="4688640"/>
              <a:ext cx="759332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25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Sprint Backlog &amp; Work Items</a:t>
              </a:r>
              <a:endParaRPr lang="en-US" sz="135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AEF221DF-5F7D-4254-A1D3-ED88560D68F9}"/>
                </a:ext>
              </a:extLst>
            </p:cNvPr>
            <p:cNvSpPr/>
            <p:nvPr/>
          </p:nvSpPr>
          <p:spPr>
            <a:xfrm>
              <a:off x="2630867" y="3252042"/>
              <a:ext cx="1223908" cy="138928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Get Sources</a:t>
              </a:r>
              <a:endParaRPr lang="en-US" sz="9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96C6A6B-5671-4DD4-8446-3EE4FAEB7445}"/>
                </a:ext>
              </a:extLst>
            </p:cNvPr>
            <p:cNvSpPr/>
            <p:nvPr/>
          </p:nvSpPr>
          <p:spPr>
            <a:xfrm>
              <a:off x="2636905" y="3543892"/>
              <a:ext cx="1223908" cy="154382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25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Install Tools/Packages</a:t>
              </a:r>
              <a:endParaRPr lang="en-US" sz="825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FA23186-21C3-4FCD-B6B9-C78FECD818A0}"/>
                </a:ext>
              </a:extLst>
            </p:cNvPr>
            <p:cNvSpPr/>
            <p:nvPr/>
          </p:nvSpPr>
          <p:spPr>
            <a:xfrm>
              <a:off x="2641497" y="3813562"/>
              <a:ext cx="1223908" cy="154382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Build Solution</a:t>
              </a:r>
              <a:endParaRPr lang="en-US" sz="9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A71D56C-B6B6-4F92-8EC2-3D87620B4FDD}"/>
                </a:ext>
              </a:extLst>
            </p:cNvPr>
            <p:cNvSpPr/>
            <p:nvPr/>
          </p:nvSpPr>
          <p:spPr>
            <a:xfrm>
              <a:off x="2621483" y="4526767"/>
              <a:ext cx="1223908" cy="154382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Run Tests</a:t>
              </a:r>
              <a:endParaRPr lang="en-US" sz="9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B2B6475E-A7CB-43AE-A24C-84F1173EA51F}"/>
                </a:ext>
              </a:extLst>
            </p:cNvPr>
            <p:cNvSpPr/>
            <p:nvPr/>
          </p:nvSpPr>
          <p:spPr>
            <a:xfrm>
              <a:off x="2598769" y="4096947"/>
              <a:ext cx="1223907" cy="264629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Code Quality Check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27A139F-E7D5-4A89-9483-2456FBAC21EF}"/>
                </a:ext>
              </a:extLst>
            </p:cNvPr>
            <p:cNvSpPr/>
            <p:nvPr/>
          </p:nvSpPr>
          <p:spPr>
            <a:xfrm>
              <a:off x="2643222" y="4825491"/>
              <a:ext cx="1223908" cy="215756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25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Security Scan</a:t>
              </a:r>
            </a:p>
            <a:p>
              <a:pPr algn="ctr"/>
              <a:r>
                <a:rPr lang="en-GB" sz="75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(Nexus IQ/ Fortify</a:t>
              </a:r>
              <a:r>
                <a:rPr lang="en-GB" sz="788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)</a:t>
              </a:r>
              <a:endParaRPr lang="en-US" sz="788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9CE1563-3704-4989-A632-C12B372A099C}"/>
                </a:ext>
              </a:extLst>
            </p:cNvPr>
            <p:cNvSpPr/>
            <p:nvPr/>
          </p:nvSpPr>
          <p:spPr>
            <a:xfrm>
              <a:off x="2630867" y="5189817"/>
              <a:ext cx="1223908" cy="149024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25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Create Image</a:t>
              </a:r>
              <a:endParaRPr lang="en-US" sz="825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69A928F-FB3F-4A99-9755-2EF68698EB2C}"/>
                </a:ext>
              </a:extLst>
            </p:cNvPr>
            <p:cNvSpPr txBox="1"/>
            <p:nvPr/>
          </p:nvSpPr>
          <p:spPr>
            <a:xfrm>
              <a:off x="2407228" y="3061436"/>
              <a:ext cx="635891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25" b="1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Build Job</a:t>
              </a:r>
              <a:endParaRPr lang="en-US" sz="1350" b="1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5D801B9-97C8-4006-BC55-A7030F18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90" y="1397586"/>
              <a:ext cx="557834" cy="470289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604FF1F-D08B-4E14-9982-50E57AFA025E}"/>
                </a:ext>
              </a:extLst>
            </p:cNvPr>
            <p:cNvSpPr/>
            <p:nvPr/>
          </p:nvSpPr>
          <p:spPr>
            <a:xfrm>
              <a:off x="4654123" y="3923034"/>
              <a:ext cx="1600490" cy="526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F17A043-24FF-4F8E-BBC0-0DA5A258D531}"/>
                </a:ext>
              </a:extLst>
            </p:cNvPr>
            <p:cNvSpPr/>
            <p:nvPr/>
          </p:nvSpPr>
          <p:spPr>
            <a:xfrm>
              <a:off x="4842414" y="4119242"/>
              <a:ext cx="1223908" cy="272172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Deploy To QA</a:t>
              </a:r>
              <a:endParaRPr lang="en-US" sz="9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2AC07A4-F6A6-4AF0-A45B-C9109FE948B5}"/>
                </a:ext>
              </a:extLst>
            </p:cNvPr>
            <p:cNvSpPr txBox="1"/>
            <p:nvPr/>
          </p:nvSpPr>
          <p:spPr>
            <a:xfrm>
              <a:off x="4612126" y="3893443"/>
              <a:ext cx="635891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25" b="1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QA Stage</a:t>
              </a:r>
              <a:endParaRPr lang="en-US" sz="1350" b="1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C5FBAAC-29FD-4157-AF71-E24DB4B81E80}"/>
                </a:ext>
              </a:extLst>
            </p:cNvPr>
            <p:cNvSpPr/>
            <p:nvPr/>
          </p:nvSpPr>
          <p:spPr>
            <a:xfrm>
              <a:off x="4639793" y="4738376"/>
              <a:ext cx="1631188" cy="50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DC0D550-4EF9-48A2-9063-7506835DE1F7}"/>
                </a:ext>
              </a:extLst>
            </p:cNvPr>
            <p:cNvSpPr txBox="1"/>
            <p:nvPr/>
          </p:nvSpPr>
          <p:spPr>
            <a:xfrm>
              <a:off x="4612126" y="4702300"/>
              <a:ext cx="63589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25" b="1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Prod Stage</a:t>
              </a:r>
              <a:endParaRPr lang="en-US" sz="1350" b="1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A76B961-0BC8-47B3-932B-9CF72162135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366" y="3390969"/>
              <a:ext cx="0" cy="1529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58ABE94-0E89-45D1-A6D7-C6F64DF1B93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366" y="3696086"/>
              <a:ext cx="0" cy="1529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641C3B1-8154-4602-B8D9-1F4B865677ED}"/>
                </a:ext>
              </a:extLst>
            </p:cNvPr>
            <p:cNvCxnSpPr>
              <a:cxnSpLocks/>
            </p:cNvCxnSpPr>
            <p:nvPr/>
          </p:nvCxnSpPr>
          <p:spPr>
            <a:xfrm>
              <a:off x="3222336" y="3956173"/>
              <a:ext cx="0" cy="1529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944EBE2-7B46-4240-9E05-F78B34DB2E5A}"/>
                </a:ext>
              </a:extLst>
            </p:cNvPr>
            <p:cNvCxnSpPr>
              <a:cxnSpLocks/>
            </p:cNvCxnSpPr>
            <p:nvPr/>
          </p:nvCxnSpPr>
          <p:spPr>
            <a:xfrm>
              <a:off x="3222336" y="4379656"/>
              <a:ext cx="0" cy="1529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1B764817-81C8-4AA8-ABE4-21B46A3A3517}"/>
                </a:ext>
              </a:extLst>
            </p:cNvPr>
            <p:cNvCxnSpPr>
              <a:cxnSpLocks/>
            </p:cNvCxnSpPr>
            <p:nvPr/>
          </p:nvCxnSpPr>
          <p:spPr>
            <a:xfrm>
              <a:off x="3238307" y="4661877"/>
              <a:ext cx="0" cy="1529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813C46E-8C6E-47F2-AEAC-BF0AF5DDAC8C}"/>
                </a:ext>
              </a:extLst>
            </p:cNvPr>
            <p:cNvCxnSpPr>
              <a:cxnSpLocks/>
            </p:cNvCxnSpPr>
            <p:nvPr/>
          </p:nvCxnSpPr>
          <p:spPr>
            <a:xfrm>
              <a:off x="3238307" y="5088034"/>
              <a:ext cx="0" cy="1529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61BD3C4-67D4-4F46-A7EF-CC0EEE75064C}"/>
                </a:ext>
              </a:extLst>
            </p:cNvPr>
            <p:cNvCxnSpPr>
              <a:cxnSpLocks/>
            </p:cNvCxnSpPr>
            <p:nvPr/>
          </p:nvCxnSpPr>
          <p:spPr>
            <a:xfrm>
              <a:off x="5454367" y="3653341"/>
              <a:ext cx="0" cy="2600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D6D9874-58FC-43F2-9E7A-8B3AF47BD486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5454367" y="4468158"/>
              <a:ext cx="1020" cy="2702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69BDF88-47E8-44EC-A872-6ED55D5E9C49}"/>
                </a:ext>
              </a:extLst>
            </p:cNvPr>
            <p:cNvSpPr txBox="1"/>
            <p:nvPr/>
          </p:nvSpPr>
          <p:spPr>
            <a:xfrm>
              <a:off x="585388" y="1510483"/>
              <a:ext cx="12926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50" b="1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Azure DevOps</a:t>
              </a:r>
              <a:endParaRPr lang="en-US" sz="1350" b="1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FC2E859-D488-4E4B-8A92-F8592A448032}"/>
                </a:ext>
              </a:extLst>
            </p:cNvPr>
            <p:cNvSpPr/>
            <p:nvPr/>
          </p:nvSpPr>
          <p:spPr>
            <a:xfrm>
              <a:off x="4639793" y="3203208"/>
              <a:ext cx="1600490" cy="50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E3D8388C-00A5-4A0D-A343-6132AA83FBE3}"/>
                </a:ext>
              </a:extLst>
            </p:cNvPr>
            <p:cNvSpPr/>
            <p:nvPr/>
          </p:nvSpPr>
          <p:spPr>
            <a:xfrm>
              <a:off x="4828083" y="3399058"/>
              <a:ext cx="1223908" cy="272172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Deploy To Development</a:t>
              </a:r>
              <a:endParaRPr lang="en-US" sz="9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05A3B1-20CE-4212-9BA4-0E9037E99D0A}"/>
                </a:ext>
              </a:extLst>
            </p:cNvPr>
            <p:cNvSpPr txBox="1"/>
            <p:nvPr/>
          </p:nvSpPr>
          <p:spPr>
            <a:xfrm>
              <a:off x="4612126" y="3173259"/>
              <a:ext cx="635891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25" b="1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Dev Stage</a:t>
              </a:r>
              <a:endParaRPr lang="en-US" sz="1350" b="1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8F6D21D-75D9-4F2C-9A14-D77AF528BAE2}"/>
                </a:ext>
              </a:extLst>
            </p:cNvPr>
            <p:cNvSpPr txBox="1"/>
            <p:nvPr/>
          </p:nvSpPr>
          <p:spPr>
            <a:xfrm>
              <a:off x="4461757" y="3040345"/>
              <a:ext cx="870881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25" b="1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Release Job</a:t>
              </a:r>
              <a:endParaRPr lang="en-US" sz="1350" b="1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EA372DA-2501-4EDC-BB0C-37F860C23538}"/>
                </a:ext>
              </a:extLst>
            </p:cNvPr>
            <p:cNvSpPr txBox="1"/>
            <p:nvPr/>
          </p:nvSpPr>
          <p:spPr>
            <a:xfrm>
              <a:off x="5516248" y="3771507"/>
              <a:ext cx="73496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Approval Gate</a:t>
              </a:r>
              <a:endParaRPr lang="en-US" sz="105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20DA678-E0A1-4E4C-B11F-6459F05A7025}"/>
                </a:ext>
              </a:extLst>
            </p:cNvPr>
            <p:cNvSpPr txBox="1"/>
            <p:nvPr/>
          </p:nvSpPr>
          <p:spPr>
            <a:xfrm>
              <a:off x="5516248" y="4572776"/>
              <a:ext cx="73496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Approval Gate</a:t>
              </a:r>
              <a:endParaRPr lang="en-US" sz="105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FBA92F8-4473-4CF3-8F54-0D43E96213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4115" y="4447765"/>
              <a:ext cx="10860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79AAE8C-8635-46EA-9FEE-E4BF03A11A35}"/>
                </a:ext>
              </a:extLst>
            </p:cNvPr>
            <p:cNvSpPr txBox="1"/>
            <p:nvPr/>
          </p:nvSpPr>
          <p:spPr>
            <a:xfrm>
              <a:off x="1359537" y="4137637"/>
              <a:ext cx="8727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Build/Deployment Feedback</a:t>
              </a:r>
              <a:endParaRPr lang="en-US" sz="105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158" name="Picture 21">
              <a:extLst>
                <a:ext uri="{FF2B5EF4-FFF2-40B4-BE49-F238E27FC236}">
                  <a16:creationId xmlns:a16="http://schemas.microsoft.com/office/drawing/2014/main" id="{B8501179-A8EB-4AE9-839E-CB00176DF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734" y="4520024"/>
              <a:ext cx="514776" cy="1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D32340-F65E-47D8-A067-990B63C66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2036" y="3382868"/>
              <a:ext cx="411480" cy="371811"/>
            </a:xfrm>
            <a:prstGeom prst="rect">
              <a:avLst/>
            </a:prstGeom>
          </p:spPr>
        </p:pic>
        <p:pic>
          <p:nvPicPr>
            <p:cNvPr id="161" name="Picture 14">
              <a:extLst>
                <a:ext uri="{FF2B5EF4-FFF2-40B4-BE49-F238E27FC236}">
                  <a16:creationId xmlns:a16="http://schemas.microsoft.com/office/drawing/2014/main" id="{DEEC3EB5-9C52-4257-BD94-E6A8FFB21E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358" y="3831174"/>
              <a:ext cx="644822" cy="18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2" name="Picture 11" descr="http://www.sonarqube.org/wp-content/themes/sonarsource.org/images/sonar.png">
              <a:hlinkClick r:id="rId10"/>
              <a:extLst>
                <a:ext uri="{FF2B5EF4-FFF2-40B4-BE49-F238E27FC236}">
                  <a16:creationId xmlns:a16="http://schemas.microsoft.com/office/drawing/2014/main" id="{15887724-B3BA-4121-A769-7C30E63AC9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96" y="4065577"/>
              <a:ext cx="592401" cy="321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E18C5CF7-B9B9-426B-8107-DCAFA188E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93214" y="3572757"/>
              <a:ext cx="300154" cy="108510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F29D07E-B6AA-4B6E-896F-DDA8E7B2A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51980" y="4927355"/>
              <a:ext cx="499762" cy="18141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96FD470-A393-4A7A-B732-AE3886904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27025" y="4224565"/>
              <a:ext cx="217223" cy="163848"/>
            </a:xfrm>
            <a:prstGeom prst="rect">
              <a:avLst/>
            </a:prstGeom>
          </p:spPr>
        </p:pic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30F6CBA-7D2F-4253-8988-68E460C68D6B}"/>
                </a:ext>
              </a:extLst>
            </p:cNvPr>
            <p:cNvSpPr/>
            <p:nvPr/>
          </p:nvSpPr>
          <p:spPr>
            <a:xfrm>
              <a:off x="6771982" y="1493349"/>
              <a:ext cx="2297027" cy="41873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901F799-C83B-4053-A850-39FD22B50A91}"/>
                </a:ext>
              </a:extLst>
            </p:cNvPr>
            <p:cNvSpPr/>
            <p:nvPr/>
          </p:nvSpPr>
          <p:spPr>
            <a:xfrm>
              <a:off x="6822927" y="2887137"/>
              <a:ext cx="1122225" cy="2535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881DC5B3-BDC7-4658-9BA2-6E5FC2971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609" y="1367234"/>
              <a:ext cx="347237" cy="238261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425A6A96-B41F-4B3A-80BC-12B891B74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7783" y="2642909"/>
              <a:ext cx="507880" cy="436855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E94FCB4-B8D0-4B31-B7AF-CDF6C11F7BC9}"/>
                </a:ext>
              </a:extLst>
            </p:cNvPr>
            <p:cNvSpPr/>
            <p:nvPr/>
          </p:nvSpPr>
          <p:spPr>
            <a:xfrm>
              <a:off x="6959051" y="3229233"/>
              <a:ext cx="819767" cy="452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EC85E86-2545-4D39-8307-4D33F146E27B}"/>
                </a:ext>
              </a:extLst>
            </p:cNvPr>
            <p:cNvSpPr txBox="1"/>
            <p:nvPr/>
          </p:nvSpPr>
          <p:spPr>
            <a:xfrm>
              <a:off x="6869277" y="3215953"/>
              <a:ext cx="412480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25" b="1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Dev</a:t>
              </a:r>
              <a:endParaRPr lang="en-US" sz="1350" b="1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2C434D42-75D2-44A6-991A-9F21723D3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2308" y="3319496"/>
              <a:ext cx="328155" cy="287895"/>
            </a:xfrm>
            <a:prstGeom prst="rect">
              <a:avLst/>
            </a:prstGeom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411B6355-2D06-4868-8855-62A8ACEB9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3270" y="3789400"/>
              <a:ext cx="441389" cy="379663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214D933-40E8-4475-818A-CDC4730CAEDF}"/>
                </a:ext>
              </a:extLst>
            </p:cNvPr>
            <p:cNvSpPr txBox="1"/>
            <p:nvPr/>
          </p:nvSpPr>
          <p:spPr>
            <a:xfrm>
              <a:off x="8356619" y="4154422"/>
              <a:ext cx="629186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b="1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Azure </a:t>
              </a:r>
            </a:p>
            <a:p>
              <a:pPr algn="ctr"/>
              <a:r>
                <a:rPr lang="en-GB" sz="750" b="1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Application Insights</a:t>
              </a:r>
              <a:endParaRPr lang="en-US" sz="1050" b="1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93AEA6D3-F424-4FB6-8FCD-468DEFBBAAB5}"/>
                </a:ext>
              </a:extLst>
            </p:cNvPr>
            <p:cNvCxnSpPr>
              <a:cxnSpLocks/>
            </p:cNvCxnSpPr>
            <p:nvPr/>
          </p:nvCxnSpPr>
          <p:spPr>
            <a:xfrm>
              <a:off x="7941138" y="4088338"/>
              <a:ext cx="5156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885465B-3D1B-4636-8FAF-F313A6A695CA}"/>
                </a:ext>
              </a:extLst>
            </p:cNvPr>
            <p:cNvSpPr/>
            <p:nvPr/>
          </p:nvSpPr>
          <p:spPr>
            <a:xfrm>
              <a:off x="6961276" y="3992287"/>
              <a:ext cx="836123" cy="452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022F543-EA31-430E-B045-E627B63D723E}"/>
                </a:ext>
              </a:extLst>
            </p:cNvPr>
            <p:cNvSpPr txBox="1"/>
            <p:nvPr/>
          </p:nvSpPr>
          <p:spPr>
            <a:xfrm>
              <a:off x="6871501" y="3979007"/>
              <a:ext cx="420710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25" b="1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QA</a:t>
              </a:r>
              <a:endParaRPr lang="en-US" sz="1350" b="1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8DE82A8E-54FC-4549-BD40-85360B13C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4533" y="4082549"/>
              <a:ext cx="334702" cy="287895"/>
            </a:xfrm>
            <a:prstGeom prst="rect">
              <a:avLst/>
            </a:prstGeom>
          </p:spPr>
        </p:pic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2EDECF8-4FD7-4785-9CDC-F69D6949668A}"/>
                </a:ext>
              </a:extLst>
            </p:cNvPr>
            <p:cNvSpPr/>
            <p:nvPr/>
          </p:nvSpPr>
          <p:spPr>
            <a:xfrm>
              <a:off x="6984563" y="4786339"/>
              <a:ext cx="819767" cy="452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DEFC365-7619-4970-99DD-6E5FAD3EA380}"/>
                </a:ext>
              </a:extLst>
            </p:cNvPr>
            <p:cNvSpPr txBox="1"/>
            <p:nvPr/>
          </p:nvSpPr>
          <p:spPr>
            <a:xfrm>
              <a:off x="6963387" y="4781695"/>
              <a:ext cx="41248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25" b="1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PROD</a:t>
              </a:r>
              <a:endParaRPr lang="en-US" sz="1350" b="1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578F5818-BE5A-440A-B23E-4F0CC895B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7820" y="4876601"/>
              <a:ext cx="328155" cy="287895"/>
            </a:xfrm>
            <a:prstGeom prst="rect">
              <a:avLst/>
            </a:prstGeom>
          </p:spPr>
        </p:pic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A5DC9E2-C1A9-4908-BDCB-6F52D3A2CEEC}"/>
                </a:ext>
              </a:extLst>
            </p:cNvPr>
            <p:cNvSpPr txBox="1"/>
            <p:nvPr/>
          </p:nvSpPr>
          <p:spPr>
            <a:xfrm>
              <a:off x="7338264" y="3002634"/>
              <a:ext cx="125260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25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Azure Kubernetes Service</a:t>
              </a:r>
              <a:endParaRPr lang="en-US" sz="135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780C6998-4CE7-4FD4-AB9A-D5AF833A1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100" y="1589017"/>
              <a:ext cx="585218" cy="503377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DA4AD59-43E6-422F-833E-8FF21E45DB53}"/>
                </a:ext>
              </a:extLst>
            </p:cNvPr>
            <p:cNvSpPr txBox="1"/>
            <p:nvPr/>
          </p:nvSpPr>
          <p:spPr>
            <a:xfrm>
              <a:off x="6760993" y="2030641"/>
              <a:ext cx="152802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25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Azure Container Registry</a:t>
              </a:r>
              <a:endParaRPr lang="en-US" sz="135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B8F4126-319E-4037-B7C3-12296AEE5CA3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5400000" flipH="1" flipV="1">
              <a:off x="4874185" y="288886"/>
              <a:ext cx="608123" cy="385877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0CF8ADED-8AA0-407F-9017-A59888F63B87}"/>
                </a:ext>
              </a:extLst>
            </p:cNvPr>
            <p:cNvCxnSpPr>
              <a:cxnSpLocks/>
              <a:endCxn id="157" idx="2"/>
            </p:cNvCxnSpPr>
            <p:nvPr/>
          </p:nvCxnSpPr>
          <p:spPr>
            <a:xfrm flipV="1">
              <a:off x="7517331" y="2249932"/>
              <a:ext cx="7673" cy="6372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B8C1AEF-09E5-4FDD-A364-FB0FDA7F2893}"/>
                </a:ext>
              </a:extLst>
            </p:cNvPr>
            <p:cNvSpPr txBox="1"/>
            <p:nvPr/>
          </p:nvSpPr>
          <p:spPr>
            <a:xfrm>
              <a:off x="7480308" y="2334067"/>
              <a:ext cx="356677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25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Pull</a:t>
              </a:r>
              <a:endParaRPr lang="en-US" sz="135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E5719C6-728A-42CD-9198-60E8AF523456}"/>
                </a:ext>
              </a:extLst>
            </p:cNvPr>
            <p:cNvCxnSpPr>
              <a:cxnSpLocks/>
            </p:cNvCxnSpPr>
            <p:nvPr/>
          </p:nvCxnSpPr>
          <p:spPr>
            <a:xfrm>
              <a:off x="6261042" y="3455251"/>
              <a:ext cx="6880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6A0FE14-E5BB-43B3-94C5-6DD94A21DA1E}"/>
                </a:ext>
              </a:extLst>
            </p:cNvPr>
            <p:cNvCxnSpPr>
              <a:cxnSpLocks/>
            </p:cNvCxnSpPr>
            <p:nvPr/>
          </p:nvCxnSpPr>
          <p:spPr>
            <a:xfrm>
              <a:off x="6273206" y="4246637"/>
              <a:ext cx="6880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DD376C2-C5C2-42DE-BF5D-9EEE91DC0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8750" y="1538933"/>
              <a:ext cx="415783" cy="256475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B3A42F8-4AD3-49D8-9019-EA47AB591384}"/>
                </a:ext>
              </a:extLst>
            </p:cNvPr>
            <p:cNvSpPr txBox="1"/>
            <p:nvPr/>
          </p:nvSpPr>
          <p:spPr>
            <a:xfrm>
              <a:off x="4227309" y="1737289"/>
              <a:ext cx="1056083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25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Docker container</a:t>
              </a:r>
              <a:endParaRPr lang="en-US" sz="135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191AABA2-B643-4E80-961D-F488350BC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1969" y="3285591"/>
              <a:ext cx="257553" cy="158871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B266E35C-9645-45B9-B005-40F65E8CF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946" y="4059434"/>
              <a:ext cx="257553" cy="158871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5FFEDB11-6C6A-4E67-8D6F-3E49E466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4357" y="5172430"/>
              <a:ext cx="291534" cy="179832"/>
            </a:xfrm>
            <a:prstGeom prst="rect">
              <a:avLst/>
            </a:prstGeom>
          </p:spPr>
        </p:pic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C0F39065-00BB-48F3-9F20-5D8EE52C35B9}"/>
                </a:ext>
              </a:extLst>
            </p:cNvPr>
            <p:cNvSpPr/>
            <p:nvPr/>
          </p:nvSpPr>
          <p:spPr>
            <a:xfrm>
              <a:off x="4837293" y="4935484"/>
              <a:ext cx="1223908" cy="272172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Deploy To QA</a:t>
              </a:r>
              <a:endParaRPr lang="en-US" sz="9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126383ED-AD42-456E-88F3-6CD6589AEA85}"/>
                </a:ext>
              </a:extLst>
            </p:cNvPr>
            <p:cNvCxnSpPr>
              <a:cxnSpLocks/>
            </p:cNvCxnSpPr>
            <p:nvPr/>
          </p:nvCxnSpPr>
          <p:spPr>
            <a:xfrm>
              <a:off x="6278884" y="5020883"/>
              <a:ext cx="6880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7BFEEABD-FA78-4A9A-B8C6-4AEAD268B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2623" y="4833678"/>
              <a:ext cx="257553" cy="158871"/>
            </a:xfrm>
            <a:prstGeom prst="rect">
              <a:avLst/>
            </a:prstGeom>
          </p:spPr>
        </p:pic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8484F843-CFC2-472B-A34A-EC48267BF2C3}"/>
                </a:ext>
              </a:extLst>
            </p:cNvPr>
            <p:cNvSpPr/>
            <p:nvPr/>
          </p:nvSpPr>
          <p:spPr>
            <a:xfrm>
              <a:off x="2610382" y="5467678"/>
              <a:ext cx="1223908" cy="111308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25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Scan Image &amp; Publish</a:t>
              </a:r>
              <a:endParaRPr lang="en-US" sz="825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EEA9A28-0A62-4A05-B74F-28F69D433E94}"/>
                </a:ext>
              </a:extLst>
            </p:cNvPr>
            <p:cNvCxnSpPr>
              <a:cxnSpLocks/>
            </p:cNvCxnSpPr>
            <p:nvPr/>
          </p:nvCxnSpPr>
          <p:spPr>
            <a:xfrm>
              <a:off x="3248858" y="5331287"/>
              <a:ext cx="0" cy="1529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08E6D54-A07D-42FD-BE7F-B16DF3B88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755332" y="5431351"/>
              <a:ext cx="257034" cy="155582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274499A-8658-45F0-9EBB-F600316867F5}"/>
                </a:ext>
              </a:extLst>
            </p:cNvPr>
            <p:cNvGrpSpPr/>
            <p:nvPr/>
          </p:nvGrpSpPr>
          <p:grpSpPr>
            <a:xfrm>
              <a:off x="2204701" y="4444198"/>
              <a:ext cx="3312953" cy="1421561"/>
              <a:chOff x="2855218" y="4798491"/>
              <a:chExt cx="4417271" cy="1895415"/>
            </a:xfrm>
          </p:grpSpPr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88B47067-08DB-432E-876C-54F9618AA6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55219" y="6683652"/>
                <a:ext cx="4417270" cy="102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CB86022-B3A7-4E47-BA0D-E5E43F6E22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5218" y="4798491"/>
                <a:ext cx="0" cy="1877694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225D302-592E-4FBD-AC62-8D7057B1D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3221" y="6142930"/>
                <a:ext cx="1" cy="54864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907FFBCA-5664-4DEC-B130-FB803332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 VOPS</a:t>
            </a:r>
          </a:p>
        </p:txBody>
      </p:sp>
    </p:spTree>
    <p:extLst>
      <p:ext uri="{BB962C8B-B14F-4D97-AF65-F5344CB8AC3E}">
        <p14:creationId xmlns:p14="http://schemas.microsoft.com/office/powerpoint/2010/main" val="154457104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724</Words>
  <Application>Microsoft Office PowerPoint</Application>
  <PresentationFormat>On-screen Show (4:3)</PresentationFormat>
  <Paragraphs>290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Franklin Gothic Book</vt:lpstr>
      <vt:lpstr>Franklin Gothic Demi Cond</vt:lpstr>
      <vt:lpstr>Franklin Gothic Medium Cond</vt:lpstr>
      <vt:lpstr>Gill Sans MT</vt:lpstr>
      <vt:lpstr>Wingdings</vt:lpstr>
      <vt:lpstr>Office Theme</vt:lpstr>
      <vt:lpstr>Conceptual Architecture</vt:lpstr>
      <vt:lpstr>Technical View</vt:lpstr>
      <vt:lpstr>Logical Architecture</vt:lpstr>
      <vt:lpstr>Integration View</vt:lpstr>
      <vt:lpstr>Deployment View</vt:lpstr>
      <vt:lpstr>Logical Data View</vt:lpstr>
      <vt:lpstr>DE VOPS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Loyola</dc:creator>
  <cp:lastModifiedBy>Loyola Stalin Soosai</cp:lastModifiedBy>
  <cp:revision>24</cp:revision>
  <dcterms:created xsi:type="dcterms:W3CDTF">2015-05-05T19:54:30Z</dcterms:created>
  <dcterms:modified xsi:type="dcterms:W3CDTF">2020-09-10T17:34:50Z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Loyola_Soosai@ad.infosys.com</vt:lpwstr>
  </property>
  <property fmtid="{D5CDD505-2E9C-101B-9397-08002B2CF9AE}" pid="5" name="MSIP_Label_be4b3411-284d-4d31-bd4f-bc13ef7f1fd6_SetDate">
    <vt:lpwstr>2020-09-10T15:57:45.8019396Z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20e9cdb8-d2e6-478c-86fe-db635d9c9dea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Loyola_Soosai@ad.infosys.com</vt:lpwstr>
  </property>
  <property fmtid="{D5CDD505-2E9C-101B-9397-08002B2CF9AE}" pid="13" name="MSIP_Label_a0819fa7-4367-4500-ba88-dd630d977609_SetDate">
    <vt:lpwstr>2020-09-10T15:57:45.8019396Z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20e9cdb8-d2e6-478c-86fe-db635d9c9dea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