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508" r:id="rId2"/>
    <p:sldId id="546" r:id="rId3"/>
    <p:sldId id="318" r:id="rId4"/>
    <p:sldId id="552" r:id="rId5"/>
    <p:sldId id="555" r:id="rId6"/>
    <p:sldId id="550" r:id="rId7"/>
    <p:sldId id="554" r:id="rId8"/>
    <p:sldId id="5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009999"/>
    <a:srgbClr val="C4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84"/>
      </p:cViewPr>
      <p:guideLst>
        <p:guide pos="3840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8861-EC7F-41A1-B8C3-7173601705B2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16C0-529C-49DA-BB06-79C97B774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556-049D-4173-9FD0-7067C2C5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16237-A6B7-4FF7-9BF3-94BB1822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7D0-957D-4A8A-9C1E-7BBF649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79E0-1C7C-4AEC-87F7-7F7CD127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E8B2-8BA6-4460-B08F-065B6E09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083-CB90-42C6-9541-E62E9DC4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E160-4A4C-4000-B5FD-FFDAF92B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E141-2430-4B1A-BE60-58C9E826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3AD2-F17F-4799-B562-775292BC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5520-E78B-49B3-BBE4-D50E5B73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DD1E6-DB04-476D-9834-AF3B5361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157A-3386-4811-BCE5-224366FA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927C-8D05-4C25-AE3C-E437E41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D12B-5212-4945-BD0B-7E5C107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01D-DE13-430A-AD3D-4A675D90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177" y="6105378"/>
            <a:ext cx="12188825" cy="75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337161" y="61742"/>
            <a:ext cx="10789920" cy="25634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9000">
                <a:srgbClr val="A9BBED"/>
              </a:gs>
              <a:gs pos="1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396513"/>
            <a:ext cx="12252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53"/>
            <a:ext cx="10515600" cy="367565"/>
          </a:xfrm>
          <a:prstGeom prst="rect">
            <a:avLst/>
          </a:prstGeom>
        </p:spPr>
        <p:txBody>
          <a:bodyPr/>
          <a:lstStyle>
            <a:lvl1pPr>
              <a:defRPr lang="en-US" sz="2000" b="1" kern="1200" smtClean="0">
                <a:solidFill>
                  <a:srgbClr val="00206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6"/>
          <p:cNvSpPr>
            <a:spLocks noGrp="1"/>
          </p:cNvSpPr>
          <p:nvPr>
            <p:ph type="dt" sz="half" idx="10"/>
          </p:nvPr>
        </p:nvSpPr>
        <p:spPr>
          <a:xfrm>
            <a:off x="2166426" y="6400801"/>
            <a:ext cx="2472271" cy="365125"/>
          </a:xfrm>
          <a:ln>
            <a:noFill/>
          </a:ln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EF23D95C-DD00-44AC-AD08-D283375CFD64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37587" y="6400802"/>
            <a:ext cx="1312025" cy="3651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fld id="{0D70582A-2D1C-4203-A098-E95670DA5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E20E-37D8-4D5A-B972-800C952F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2A3E-9DCD-451B-82E5-EB7018DE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8A28-763C-42C7-9832-F29D47AA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61D1-FD0F-4C52-A598-69C336F1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A61-EF11-452B-8A69-558B18C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C8B-9339-4380-B2E3-6C793F29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703A-4333-4349-B704-F1C9D60E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0F7E-1C24-4BB3-AEA1-77FF341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1233-FA72-4C06-AB9B-4CE8762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BE3B-F22B-4445-A60E-769E4A77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AD6-0C2B-4931-8422-351FF67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2D1E-E23F-4E67-9102-C6A6B542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7996-206F-4233-8244-80D66C60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2F9B-9F7D-41D1-BDA6-8C2CD43F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B9AC-9D03-4BF7-BD2C-64C07B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B5CD-85FF-419F-9AA1-27F51C9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6F2-5E3B-4709-8ED9-07993EB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2689-61B7-412D-863A-D5EE50A3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D99C-01F9-4CCF-AF14-BD30BD36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C064-62D4-4D81-A084-0155CF4DD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BFAE3-4A41-48E8-9ACD-B4C83D9E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A5CFB-5ABF-4EF9-A344-F733357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57859-BAA6-4F5C-86A4-C8C629EA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D517-91AD-4EF6-ACE0-25176E2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548C-05F3-4E00-BE00-8BE98B0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C3A0-B19D-4F0A-B1F9-BF392089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634F7-D52B-4391-9207-460037C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050E-ECAA-4E4D-8F57-FCEA8EEA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BA0DE-3A87-457E-AAEC-D70C1C8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99E5-C329-4275-BF4B-33E5B732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D555-8C43-4D5D-A057-3F1E3AD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E59-E0AC-4F48-81CD-818B234A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42F-5807-41CC-90CA-E470AB4D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1DAD-9550-48AA-AF58-485FCE4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F1F2-6BA7-4977-8015-192E7D2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E969-8E43-4FB4-A765-4997172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7419-9412-41FA-9818-E0CF7A8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4769-AA19-486F-BE5D-7C172B5A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4993-E9F4-46BC-8DBD-725110A5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6889F-C46A-49BF-A780-6D7433A0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0589-A071-44B5-9D6F-C518A497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B703-D3C7-42A7-A01D-4EAD29B8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56A76-A4D8-4727-9C53-B9C0C0AC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4C6C-87D6-4A32-A28F-2348A00A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0D2D5-D1E5-4269-897B-C5D27AF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CE67-62FB-4191-AA5F-962FD3DB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6D4-0000-4FC5-9FA9-8E139D08E36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1C8E-F864-40E8-9A9F-A345301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4C92-9E5A-4068-AE15-E32CC2F2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  <a:endParaRPr lang="en-GB" sz="1867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309489" y="1614952"/>
            <a:ext cx="11317288" cy="2755900"/>
          </a:xfr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>
            <a:normAutofit/>
          </a:bodyPr>
          <a:lstStyle/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APIGEE server solution</a:t>
            </a: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Deployment solution</a:t>
            </a: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Securing solution</a:t>
            </a:r>
          </a:p>
          <a:p>
            <a:pPr marL="914400" lvl="2"/>
            <a:r>
              <a:rPr lang="en-US" sz="2400" dirty="0">
                <a:solidFill>
                  <a:srgbClr val="002060"/>
                </a:solidFill>
              </a:rPr>
              <a:t>Grant Type</a:t>
            </a:r>
          </a:p>
          <a:p>
            <a:pPr marL="914400" lvl="2"/>
            <a:r>
              <a:rPr lang="en-US" sz="2400" dirty="0">
                <a:solidFill>
                  <a:srgbClr val="002060"/>
                </a:solidFill>
              </a:rPr>
              <a:t>MTLS Certification configuration </a:t>
            </a: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029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角丸四角形 59">
            <a:extLst>
              <a:ext uri="{FF2B5EF4-FFF2-40B4-BE49-F238E27FC236}">
                <a16:creationId xmlns:a16="http://schemas.microsoft.com/office/drawing/2014/main" id="{5BBA5CC7-BC22-4FBA-8A4C-F92F08D87EE8}"/>
              </a:ext>
            </a:extLst>
          </p:cNvPr>
          <p:cNvSpPr/>
          <p:nvPr/>
        </p:nvSpPr>
        <p:spPr>
          <a:xfrm>
            <a:off x="2187842" y="564777"/>
            <a:ext cx="6795291" cy="4345275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" y="-397379"/>
            <a:ext cx="12584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APIGEE Server Solution</a:t>
            </a:r>
            <a:endParaRPr lang="en-GB" sz="1600" dirty="0">
              <a:latin typeface="+mn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55F700-333D-40E4-8C84-230A37C3F9ED}"/>
              </a:ext>
            </a:extLst>
          </p:cNvPr>
          <p:cNvSpPr/>
          <p:nvPr/>
        </p:nvSpPr>
        <p:spPr>
          <a:xfrm>
            <a:off x="2480939" y="1201058"/>
            <a:ext cx="6310886" cy="2700451"/>
          </a:xfrm>
          <a:prstGeom prst="rect">
            <a:avLst/>
          </a:prstGeom>
          <a:solidFill>
            <a:schemeClr val="bg1"/>
          </a:solidFill>
          <a:ln w="285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23C9FA4-FC56-4B0B-8307-4E927745E243}"/>
              </a:ext>
            </a:extLst>
          </p:cNvPr>
          <p:cNvSpPr txBox="1"/>
          <p:nvPr/>
        </p:nvSpPr>
        <p:spPr>
          <a:xfrm>
            <a:off x="2563308" y="1413408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Generate Token</a:t>
            </a:r>
            <a:endParaRPr dirty="0"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DB32371C-BFB8-468B-A56F-50A038424FE3}"/>
              </a:ext>
            </a:extLst>
          </p:cNvPr>
          <p:cNvSpPr txBox="1"/>
          <p:nvPr/>
        </p:nvSpPr>
        <p:spPr>
          <a:xfrm>
            <a:off x="4647285" y="559221"/>
            <a:ext cx="289743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002060"/>
                </a:solidFill>
                <a:cs typeface="Carlito"/>
              </a:rPr>
              <a:t>APIGEE Server</a:t>
            </a:r>
            <a:endParaRPr sz="2000" dirty="0">
              <a:solidFill>
                <a:srgbClr val="002060"/>
              </a:solidFill>
              <a:cs typeface="Carlito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E86970DE-5F0B-4713-9C3C-7D7B4A04066A}"/>
              </a:ext>
            </a:extLst>
          </p:cNvPr>
          <p:cNvSpPr txBox="1"/>
          <p:nvPr/>
        </p:nvSpPr>
        <p:spPr>
          <a:xfrm>
            <a:off x="360823" y="1683437"/>
            <a:ext cx="2557084" cy="2645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2060"/>
                </a:solidFill>
                <a:cs typeface="Carlito"/>
              </a:rPr>
              <a:t>Cl</a:t>
            </a:r>
            <a:r>
              <a:rPr sz="1600" spc="-15" dirty="0">
                <a:solidFill>
                  <a:srgbClr val="002060"/>
                </a:solidFill>
                <a:cs typeface="Carlito"/>
              </a:rPr>
              <a:t>i</a:t>
            </a:r>
            <a:r>
              <a:rPr sz="1600" dirty="0">
                <a:solidFill>
                  <a:srgbClr val="002060"/>
                </a:solidFill>
                <a:cs typeface="Carlito"/>
              </a:rPr>
              <a:t>e</a:t>
            </a:r>
            <a:r>
              <a:rPr sz="1600" spc="-25" dirty="0">
                <a:solidFill>
                  <a:srgbClr val="002060"/>
                </a:solidFill>
                <a:cs typeface="Carlito"/>
              </a:rPr>
              <a:t>n</a:t>
            </a:r>
            <a:r>
              <a:rPr sz="1600" dirty="0">
                <a:solidFill>
                  <a:srgbClr val="002060"/>
                </a:solidFill>
                <a:cs typeface="Carlito"/>
              </a:rPr>
              <a:t>t</a:t>
            </a:r>
            <a:r>
              <a:rPr lang="en-US" sz="1600" dirty="0">
                <a:solidFill>
                  <a:srgbClr val="002060"/>
                </a:solidFill>
                <a:cs typeface="Carlito"/>
              </a:rPr>
              <a:t>/ Upstream system</a:t>
            </a:r>
            <a:endParaRPr sz="2000" dirty="0">
              <a:solidFill>
                <a:srgbClr val="002060"/>
              </a:solidFill>
              <a:cs typeface="Carlito"/>
            </a:endParaRPr>
          </a:p>
        </p:txBody>
      </p:sp>
      <p:sp>
        <p:nvSpPr>
          <p:cNvPr id="59" name="object 9">
            <a:extLst>
              <a:ext uri="{FF2B5EF4-FFF2-40B4-BE49-F238E27FC236}">
                <a16:creationId xmlns:a16="http://schemas.microsoft.com/office/drawing/2014/main" id="{B1DFCE11-7709-4469-B1F3-EFC49C7A4DA1}"/>
              </a:ext>
            </a:extLst>
          </p:cNvPr>
          <p:cNvSpPr txBox="1"/>
          <p:nvPr/>
        </p:nvSpPr>
        <p:spPr>
          <a:xfrm>
            <a:off x="2563308" y="1742403"/>
            <a:ext cx="1352999" cy="254609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Verify Token</a:t>
            </a:r>
            <a:endParaRPr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804EBF-235D-4051-8ED7-E1B600FD92BF}"/>
              </a:ext>
            </a:extLst>
          </p:cNvPr>
          <p:cNvGrpSpPr/>
          <p:nvPr/>
        </p:nvGrpSpPr>
        <p:grpSpPr>
          <a:xfrm>
            <a:off x="4128157" y="5687590"/>
            <a:ext cx="2941890" cy="848308"/>
            <a:chOff x="6381029" y="5049524"/>
            <a:chExt cx="2249291" cy="1397635"/>
          </a:xfrm>
        </p:grpSpPr>
        <p:grpSp>
          <p:nvGrpSpPr>
            <p:cNvPr id="16" name="object 14">
              <a:extLst>
                <a:ext uri="{FF2B5EF4-FFF2-40B4-BE49-F238E27FC236}">
                  <a16:creationId xmlns:a16="http://schemas.microsoft.com/office/drawing/2014/main" id="{4C9CAD32-BBFB-4CD9-B3BF-EC4DA1FC0EC2}"/>
                </a:ext>
              </a:extLst>
            </p:cNvPr>
            <p:cNvGrpSpPr/>
            <p:nvPr/>
          </p:nvGrpSpPr>
          <p:grpSpPr>
            <a:xfrm>
              <a:off x="6381029" y="5049524"/>
              <a:ext cx="2249291" cy="1397635"/>
              <a:chOff x="8442896" y="4890452"/>
              <a:chExt cx="2693035" cy="1397635"/>
            </a:xfrm>
          </p:grpSpPr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A198282-9FC6-4CEB-A2E5-5A4868C2BDE7}"/>
                  </a:ext>
                </a:extLst>
              </p:cNvPr>
              <p:cNvSpPr/>
              <p:nvPr/>
            </p:nvSpPr>
            <p:spPr>
              <a:xfrm>
                <a:off x="8455913" y="4903470"/>
                <a:ext cx="2667000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1371600">
                    <a:moveTo>
                      <a:pt x="2667000" y="0"/>
                    </a:moveTo>
                    <a:lnTo>
                      <a:pt x="0" y="0"/>
                    </a:lnTo>
                    <a:lnTo>
                      <a:pt x="0" y="1371599"/>
                    </a:lnTo>
                    <a:lnTo>
                      <a:pt x="2667000" y="1371599"/>
                    </a:lnTo>
                    <a:lnTo>
                      <a:pt x="26670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49967817-07B7-47C2-BA9B-ACDE212CA05D}"/>
                  </a:ext>
                </a:extLst>
              </p:cNvPr>
              <p:cNvSpPr/>
              <p:nvPr/>
            </p:nvSpPr>
            <p:spPr>
              <a:xfrm>
                <a:off x="8455913" y="4903470"/>
                <a:ext cx="2667000" cy="137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1371600">
                    <a:moveTo>
                      <a:pt x="0" y="1371599"/>
                    </a:moveTo>
                    <a:lnTo>
                      <a:pt x="2667000" y="1371599"/>
                    </a:lnTo>
                    <a:lnTo>
                      <a:pt x="2667000" y="0"/>
                    </a:lnTo>
                    <a:lnTo>
                      <a:pt x="0" y="0"/>
                    </a:lnTo>
                    <a:lnTo>
                      <a:pt x="0" y="1371599"/>
                    </a:lnTo>
                    <a:close/>
                  </a:path>
                </a:pathLst>
              </a:custGeom>
              <a:ln w="25908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8A14EABF-9B94-4F3A-AFA9-DD1C2EA544D5}"/>
                </a:ext>
              </a:extLst>
            </p:cNvPr>
            <p:cNvSpPr txBox="1"/>
            <p:nvPr/>
          </p:nvSpPr>
          <p:spPr>
            <a:xfrm>
              <a:off x="6529029" y="5513519"/>
              <a:ext cx="1928418" cy="7745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98145" marR="5080" indent="-38608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-5" dirty="0">
                  <a:cs typeface="Carlito"/>
                </a:rPr>
                <a:t>Resources1.html</a:t>
              </a:r>
              <a:endParaRPr sz="1400" dirty="0">
                <a:cs typeface="Carlito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150" dirty="0">
                <a:cs typeface="Carlito"/>
              </a:endParaRPr>
            </a:p>
            <a:p>
              <a:pPr marL="1293495">
                <a:lnSpc>
                  <a:spcPct val="100000"/>
                </a:lnSpc>
                <a:tabLst>
                  <a:tab pos="1893570" algn="l"/>
                </a:tabLst>
              </a:pPr>
              <a:r>
                <a:rPr sz="1200" dirty="0">
                  <a:cs typeface="Carlito"/>
                </a:rPr>
                <a:t>	</a:t>
              </a:r>
              <a:r>
                <a:rPr sz="1200" spc="-30" dirty="0">
                  <a:solidFill>
                    <a:srgbClr val="FFFFFF"/>
                  </a:solidFill>
                  <a:cs typeface="Carlito"/>
                </a:rPr>
                <a:t>Yes</a:t>
              </a:r>
              <a:endParaRPr sz="1200" dirty="0">
                <a:cs typeface="Carlito"/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34788B-D90B-4287-ABF5-CE1EF91AF316}"/>
              </a:ext>
            </a:extLst>
          </p:cNvPr>
          <p:cNvCxnSpPr>
            <a:cxnSpLocks/>
          </p:cNvCxnSpPr>
          <p:nvPr/>
        </p:nvCxnSpPr>
        <p:spPr>
          <a:xfrm>
            <a:off x="1857444" y="2625679"/>
            <a:ext cx="616190" cy="0"/>
          </a:xfrm>
          <a:prstGeom prst="straightConnector1">
            <a:avLst/>
          </a:prstGeom>
          <a:ln w="38100">
            <a:solidFill>
              <a:srgbClr val="0099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B42921-602B-4C39-B5EF-01E306FD1136}"/>
              </a:ext>
            </a:extLst>
          </p:cNvPr>
          <p:cNvCxnSpPr/>
          <p:nvPr/>
        </p:nvCxnSpPr>
        <p:spPr>
          <a:xfrm>
            <a:off x="3998678" y="1619243"/>
            <a:ext cx="0" cy="207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CAB31F-514D-4A34-A90E-D9C7D02F9613}"/>
              </a:ext>
            </a:extLst>
          </p:cNvPr>
          <p:cNvSpPr txBox="1"/>
          <p:nvPr/>
        </p:nvSpPr>
        <p:spPr>
          <a:xfrm>
            <a:off x="4091710" y="3420773"/>
            <a:ext cx="198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Security</a:t>
            </a:r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CF418F31-0699-4E32-A7B6-3F30E76E1E07}"/>
              </a:ext>
            </a:extLst>
          </p:cNvPr>
          <p:cNvSpPr txBox="1"/>
          <p:nvPr/>
        </p:nvSpPr>
        <p:spPr>
          <a:xfrm>
            <a:off x="2563308" y="2068330"/>
            <a:ext cx="1352999" cy="254609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Scope</a:t>
            </a:r>
            <a:endParaRPr dirty="0"/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FD97D38F-4750-43B3-A85A-17FBB84A24D9}"/>
              </a:ext>
            </a:extLst>
          </p:cNvPr>
          <p:cNvSpPr txBox="1"/>
          <p:nvPr/>
        </p:nvSpPr>
        <p:spPr>
          <a:xfrm>
            <a:off x="2563308" y="2394257"/>
            <a:ext cx="1352999" cy="254609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Set Expiry Time</a:t>
            </a:r>
            <a:endParaRPr dirty="0"/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43568850-8D4F-434E-8F4F-73B754A0B6C8}"/>
              </a:ext>
            </a:extLst>
          </p:cNvPr>
          <p:cNvSpPr txBox="1"/>
          <p:nvPr/>
        </p:nvSpPr>
        <p:spPr>
          <a:xfrm>
            <a:off x="2563308" y="2720184"/>
            <a:ext cx="1352999" cy="254609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Refresh Token</a:t>
            </a:r>
            <a:endParaRPr dirty="0"/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59A50B62-48F8-4BF5-83EF-7552468B5320}"/>
              </a:ext>
            </a:extLst>
          </p:cNvPr>
          <p:cNvSpPr txBox="1"/>
          <p:nvPr/>
        </p:nvSpPr>
        <p:spPr>
          <a:xfrm>
            <a:off x="2563308" y="3046110"/>
            <a:ext cx="1352999" cy="254609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Revoke Access</a:t>
            </a:r>
            <a:endParaRPr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7C2C72-7D71-4DAB-83ED-A93FF33CDB23}"/>
              </a:ext>
            </a:extLst>
          </p:cNvPr>
          <p:cNvCxnSpPr/>
          <p:nvPr/>
        </p:nvCxnSpPr>
        <p:spPr>
          <a:xfrm>
            <a:off x="5599102" y="1700478"/>
            <a:ext cx="0" cy="207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10">
            <a:extLst>
              <a:ext uri="{FF2B5EF4-FFF2-40B4-BE49-F238E27FC236}">
                <a16:creationId xmlns:a16="http://schemas.microsoft.com/office/drawing/2014/main" id="{8A8896C0-5344-4509-B285-1590EFCC2C54}"/>
              </a:ext>
            </a:extLst>
          </p:cNvPr>
          <p:cNvSpPr txBox="1"/>
          <p:nvPr/>
        </p:nvSpPr>
        <p:spPr>
          <a:xfrm>
            <a:off x="4163416" y="1820598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SQL Injection</a:t>
            </a:r>
            <a:endParaRPr dirty="0"/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03C349B9-E2AF-4D1F-A47B-CF0AFCDE5008}"/>
              </a:ext>
            </a:extLst>
          </p:cNvPr>
          <p:cNvSpPr txBox="1"/>
          <p:nvPr/>
        </p:nvSpPr>
        <p:spPr>
          <a:xfrm>
            <a:off x="4163416" y="2184884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JSON Threat</a:t>
            </a:r>
            <a:endParaRPr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661463-9D40-427E-A584-5FB74270E8A2}"/>
              </a:ext>
            </a:extLst>
          </p:cNvPr>
          <p:cNvSpPr txBox="1"/>
          <p:nvPr/>
        </p:nvSpPr>
        <p:spPr>
          <a:xfrm>
            <a:off x="7386558" y="3354647"/>
            <a:ext cx="198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Routing/ </a:t>
            </a:r>
          </a:p>
          <a:p>
            <a:r>
              <a:rPr lang="en-US" sz="1400" dirty="0"/>
              <a:t>Endpoint</a:t>
            </a: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4823CFAD-3C67-4466-8B8A-C62A53D77463}"/>
              </a:ext>
            </a:extLst>
          </p:cNvPr>
          <p:cNvSpPr txBox="1"/>
          <p:nvPr/>
        </p:nvSpPr>
        <p:spPr>
          <a:xfrm>
            <a:off x="7219828" y="2368002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Route</a:t>
            </a:r>
            <a:endParaRPr dirty="0"/>
          </a:p>
        </p:txBody>
      </p:sp>
      <p:sp>
        <p:nvSpPr>
          <p:cNvPr id="74" name="object 8">
            <a:extLst>
              <a:ext uri="{FF2B5EF4-FFF2-40B4-BE49-F238E27FC236}">
                <a16:creationId xmlns:a16="http://schemas.microsoft.com/office/drawing/2014/main" id="{0B56B481-87E4-406A-8DB8-CDDA88447DB2}"/>
              </a:ext>
            </a:extLst>
          </p:cNvPr>
          <p:cNvSpPr txBox="1"/>
          <p:nvPr/>
        </p:nvSpPr>
        <p:spPr>
          <a:xfrm>
            <a:off x="2480939" y="3894216"/>
            <a:ext cx="6310881" cy="848308"/>
          </a:xfrm>
          <a:prstGeom prst="rect">
            <a:avLst/>
          </a:prstGeom>
          <a:solidFill>
            <a:srgbClr val="FFFFFF"/>
          </a:solidFill>
          <a:ln w="25907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2280" algn="ctr">
              <a:lnSpc>
                <a:spcPct val="100000"/>
              </a:lnSpc>
              <a:spcBef>
                <a:spcPts val="254"/>
              </a:spcBef>
            </a:pPr>
            <a:endParaRPr lang="en-US" sz="1600" b="1" spc="-10" dirty="0">
              <a:cs typeface="Carlito"/>
            </a:endParaRPr>
          </a:p>
          <a:p>
            <a:pPr marL="462280" algn="ctr">
              <a:lnSpc>
                <a:spcPct val="100000"/>
              </a:lnSpc>
              <a:spcBef>
                <a:spcPts val="254"/>
              </a:spcBef>
            </a:pPr>
            <a:endParaRPr lang="en-US" sz="1600" b="1" spc="-10" dirty="0">
              <a:cs typeface="Carlito"/>
            </a:endParaRPr>
          </a:p>
          <a:p>
            <a:pPr marL="462280" algn="ctr">
              <a:lnSpc>
                <a:spcPct val="100000"/>
              </a:lnSpc>
              <a:spcBef>
                <a:spcPts val="254"/>
              </a:spcBef>
            </a:pPr>
            <a:endParaRPr lang="en-US" sz="1600" b="1" spc="-10" dirty="0">
              <a:cs typeface="Carlito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105049-9E35-443A-854C-225B80C52C56}"/>
              </a:ext>
            </a:extLst>
          </p:cNvPr>
          <p:cNvSpPr/>
          <p:nvPr/>
        </p:nvSpPr>
        <p:spPr>
          <a:xfrm>
            <a:off x="2552273" y="4034901"/>
            <a:ext cx="938191" cy="362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Auditing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55DEE7-7279-443F-BD5A-BC06C8B2FC20}"/>
              </a:ext>
            </a:extLst>
          </p:cNvPr>
          <p:cNvSpPr/>
          <p:nvPr/>
        </p:nvSpPr>
        <p:spPr>
          <a:xfrm>
            <a:off x="3540024" y="4034901"/>
            <a:ext cx="916616" cy="362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Fault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0E815F-5A9F-4C87-9142-6DC1A4A687B9}"/>
              </a:ext>
            </a:extLst>
          </p:cNvPr>
          <p:cNvSpPr/>
          <p:nvPr/>
        </p:nvSpPr>
        <p:spPr>
          <a:xfrm>
            <a:off x="4499358" y="4034901"/>
            <a:ext cx="967630" cy="362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8FD9733-14D9-4BAB-862A-62CD81EC7FBF}"/>
              </a:ext>
            </a:extLst>
          </p:cNvPr>
          <p:cNvSpPr/>
          <p:nvPr/>
        </p:nvSpPr>
        <p:spPr>
          <a:xfrm>
            <a:off x="6846744" y="4061661"/>
            <a:ext cx="1910321" cy="362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IP Whitelisting,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7ECEDC-4397-4AC9-93E4-5CBAC398158D}"/>
              </a:ext>
            </a:extLst>
          </p:cNvPr>
          <p:cNvCxnSpPr/>
          <p:nvPr/>
        </p:nvCxnSpPr>
        <p:spPr>
          <a:xfrm>
            <a:off x="7147771" y="1746547"/>
            <a:ext cx="0" cy="207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bject 10">
            <a:extLst>
              <a:ext uri="{FF2B5EF4-FFF2-40B4-BE49-F238E27FC236}">
                <a16:creationId xmlns:a16="http://schemas.microsoft.com/office/drawing/2014/main" id="{F0157668-AB1A-4E27-911A-35EC48A977D2}"/>
              </a:ext>
            </a:extLst>
          </p:cNvPr>
          <p:cNvSpPr txBox="1"/>
          <p:nvPr/>
        </p:nvSpPr>
        <p:spPr>
          <a:xfrm>
            <a:off x="5697093" y="2368002"/>
            <a:ext cx="1353002" cy="2576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XML/ JSON</a:t>
            </a:r>
            <a:endParaRPr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6AA5E1-57C6-431E-B6BA-5844874AB2C4}"/>
              </a:ext>
            </a:extLst>
          </p:cNvPr>
          <p:cNvSpPr txBox="1"/>
          <p:nvPr/>
        </p:nvSpPr>
        <p:spPr>
          <a:xfrm>
            <a:off x="5645957" y="3420773"/>
            <a:ext cx="198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Ingress/ Egress </a:t>
            </a:r>
          </a:p>
          <a:p>
            <a:r>
              <a:rPr lang="en-US" sz="1400" dirty="0"/>
              <a:t>Payload Convertor</a:t>
            </a:r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BB8BEFE9-41B9-4627-8861-36CC8DC5D55F}"/>
              </a:ext>
            </a:extLst>
          </p:cNvPr>
          <p:cNvSpPr txBox="1"/>
          <p:nvPr/>
        </p:nvSpPr>
        <p:spPr>
          <a:xfrm>
            <a:off x="5697093" y="2914769"/>
            <a:ext cx="1353002" cy="2576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JSON / XML</a:t>
            </a:r>
            <a:endParaRPr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A473D5-C6BE-4E9F-9641-4C9D5B16E4E3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636379" y="4742524"/>
            <a:ext cx="1" cy="601637"/>
          </a:xfrm>
          <a:prstGeom prst="straightConnector1">
            <a:avLst/>
          </a:prstGeom>
          <a:ln w="38100">
            <a:solidFill>
              <a:srgbClr val="0099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90C834-2C4A-4141-8B09-FAD04B958733}"/>
              </a:ext>
            </a:extLst>
          </p:cNvPr>
          <p:cNvSpPr txBox="1"/>
          <p:nvPr/>
        </p:nvSpPr>
        <p:spPr>
          <a:xfrm>
            <a:off x="4742020" y="4433701"/>
            <a:ext cx="2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Monitoring &amp; Defensive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DC521E3-AC30-497D-ACAC-7EF9D8D46DC7}"/>
              </a:ext>
            </a:extLst>
          </p:cNvPr>
          <p:cNvSpPr/>
          <p:nvPr/>
        </p:nvSpPr>
        <p:spPr>
          <a:xfrm>
            <a:off x="5549345" y="4061662"/>
            <a:ext cx="1241869" cy="362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Quota</a:t>
            </a: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8AE5E2DC-EBC7-4674-8EE4-D72A0683F212}"/>
              </a:ext>
            </a:extLst>
          </p:cNvPr>
          <p:cNvSpPr txBox="1"/>
          <p:nvPr/>
        </p:nvSpPr>
        <p:spPr>
          <a:xfrm>
            <a:off x="5814509" y="5077290"/>
            <a:ext cx="266652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2060"/>
                </a:solidFill>
                <a:cs typeface="Carlito"/>
              </a:rPr>
              <a:t>Cl</a:t>
            </a:r>
            <a:r>
              <a:rPr sz="1600" spc="-15" dirty="0">
                <a:solidFill>
                  <a:srgbClr val="002060"/>
                </a:solidFill>
                <a:cs typeface="Carlito"/>
              </a:rPr>
              <a:t>i</a:t>
            </a:r>
            <a:r>
              <a:rPr sz="1600" dirty="0">
                <a:solidFill>
                  <a:srgbClr val="002060"/>
                </a:solidFill>
                <a:cs typeface="Carlito"/>
              </a:rPr>
              <a:t>e</a:t>
            </a:r>
            <a:r>
              <a:rPr sz="1600" spc="-25" dirty="0">
                <a:solidFill>
                  <a:srgbClr val="002060"/>
                </a:solidFill>
                <a:cs typeface="Carlito"/>
              </a:rPr>
              <a:t>n</a:t>
            </a:r>
            <a:r>
              <a:rPr sz="1600" dirty="0">
                <a:solidFill>
                  <a:srgbClr val="002060"/>
                </a:solidFill>
                <a:cs typeface="Carlito"/>
              </a:rPr>
              <a:t>t</a:t>
            </a:r>
            <a:r>
              <a:rPr lang="en-US" sz="1600" dirty="0">
                <a:solidFill>
                  <a:srgbClr val="002060"/>
                </a:solidFill>
                <a:cs typeface="Carlito"/>
              </a:rPr>
              <a:t>/ downstream system</a:t>
            </a:r>
            <a:endParaRPr sz="2000" dirty="0">
              <a:solidFill>
                <a:srgbClr val="002060"/>
              </a:solidFill>
              <a:cs typeface="Carlito"/>
            </a:endParaRPr>
          </a:p>
        </p:txBody>
      </p:sp>
      <p:sp>
        <p:nvSpPr>
          <p:cNvPr id="106" name="object 8">
            <a:extLst>
              <a:ext uri="{FF2B5EF4-FFF2-40B4-BE49-F238E27FC236}">
                <a16:creationId xmlns:a16="http://schemas.microsoft.com/office/drawing/2014/main" id="{51DFF0AD-18E6-4329-8471-69D655BFF137}"/>
              </a:ext>
            </a:extLst>
          </p:cNvPr>
          <p:cNvSpPr txBox="1"/>
          <p:nvPr/>
        </p:nvSpPr>
        <p:spPr>
          <a:xfrm>
            <a:off x="4142377" y="5401366"/>
            <a:ext cx="2907716" cy="278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907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2280" algn="ctr">
              <a:lnSpc>
                <a:spcPct val="100000"/>
              </a:lnSpc>
              <a:spcBef>
                <a:spcPts val="254"/>
              </a:spcBef>
            </a:pPr>
            <a:r>
              <a:rPr lang="en-US" sz="1600" b="1" spc="-10" dirty="0">
                <a:cs typeface="Carlito"/>
              </a:rPr>
              <a:t>Downstream</a:t>
            </a:r>
            <a:r>
              <a:rPr sz="1600" b="1" spc="-10" dirty="0">
                <a:cs typeface="Carlito"/>
              </a:rPr>
              <a:t>.com</a:t>
            </a:r>
            <a:endParaRPr sz="1600" b="1" dirty="0">
              <a:cs typeface="Carlito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B7E2BAF6-8ADD-40F8-926D-DCA8E4B0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452" y="762357"/>
            <a:ext cx="2964088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The APIGEE Server encompasses Security, I/O Validation, I/O  Convertor, Monitoring shared services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Upstream system interaction/ communication  happens via MTLS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 err="1">
                <a:solidFill>
                  <a:srgbClr val="002060"/>
                </a:solidFill>
                <a:cs typeface="Calibri" panose="020F0502020204030204" pitchFamily="34" charset="0"/>
              </a:rPr>
              <a:t>Oauth</a:t>
            </a: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 Authentication and Authorization performed with the Upstream system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Ingress/egress validation performs the data validation ensures the quality of the data exchanged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Ingress/ egress converter is an optional stage to support heterogeneous data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Monitoring performs Auditing and Logging(Error, Waring, Info..)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Defensive – Quota, Whitelisting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87DA9A54-AFBE-4D66-9CFD-28AFE445862D}"/>
              </a:ext>
            </a:extLst>
          </p:cNvPr>
          <p:cNvSpPr txBox="1"/>
          <p:nvPr/>
        </p:nvSpPr>
        <p:spPr>
          <a:xfrm>
            <a:off x="4141175" y="1445869"/>
            <a:ext cx="1352999" cy="2546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CSRF</a:t>
            </a:r>
            <a:endParaRPr dirty="0"/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id="{4A1F654F-B5FB-4661-B930-82E6177E3315}"/>
              </a:ext>
            </a:extLst>
          </p:cNvPr>
          <p:cNvSpPr txBox="1"/>
          <p:nvPr/>
        </p:nvSpPr>
        <p:spPr>
          <a:xfrm>
            <a:off x="2480938" y="909065"/>
            <a:ext cx="6276115" cy="278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907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2280" algn="ctr">
              <a:lnSpc>
                <a:spcPct val="100000"/>
              </a:lnSpc>
              <a:spcBef>
                <a:spcPts val="254"/>
              </a:spcBef>
            </a:pPr>
            <a:r>
              <a:rPr lang="en-US" sz="1600" b="1" spc="-10" dirty="0">
                <a:cs typeface="Carlito"/>
              </a:rPr>
              <a:t>APIGEE</a:t>
            </a:r>
            <a:r>
              <a:rPr sz="1600" b="1" spc="-10" dirty="0">
                <a:cs typeface="Carlito"/>
              </a:rPr>
              <a:t>.com</a:t>
            </a:r>
            <a:endParaRPr sz="1600" b="1" dirty="0">
              <a:cs typeface="Carlito"/>
            </a:endParaRPr>
          </a:p>
        </p:txBody>
      </p:sp>
      <p:grpSp>
        <p:nvGrpSpPr>
          <p:cNvPr id="114" name="object 14">
            <a:extLst>
              <a:ext uri="{FF2B5EF4-FFF2-40B4-BE49-F238E27FC236}">
                <a16:creationId xmlns:a16="http://schemas.microsoft.com/office/drawing/2014/main" id="{0FB68756-E7A7-4196-A485-26E188F60556}"/>
              </a:ext>
            </a:extLst>
          </p:cNvPr>
          <p:cNvGrpSpPr/>
          <p:nvPr/>
        </p:nvGrpSpPr>
        <p:grpSpPr>
          <a:xfrm>
            <a:off x="353518" y="2314861"/>
            <a:ext cx="1511231" cy="848308"/>
            <a:chOff x="8442896" y="4890452"/>
            <a:chExt cx="2693035" cy="1397635"/>
          </a:xfrm>
        </p:grpSpPr>
        <p:sp>
          <p:nvSpPr>
            <p:cNvPr id="116" name="object 15">
              <a:extLst>
                <a:ext uri="{FF2B5EF4-FFF2-40B4-BE49-F238E27FC236}">
                  <a16:creationId xmlns:a16="http://schemas.microsoft.com/office/drawing/2014/main" id="{3839FAAF-56EE-45E8-9B7D-5C9C17F29E76}"/>
                </a:ext>
              </a:extLst>
            </p:cNvPr>
            <p:cNvSpPr/>
            <p:nvPr/>
          </p:nvSpPr>
          <p:spPr>
            <a:xfrm>
              <a:off x="8455913" y="490347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599"/>
                  </a:lnTo>
                  <a:lnTo>
                    <a:pt x="2667000" y="1371599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6">
              <a:extLst>
                <a:ext uri="{FF2B5EF4-FFF2-40B4-BE49-F238E27FC236}">
                  <a16:creationId xmlns:a16="http://schemas.microsoft.com/office/drawing/2014/main" id="{4EBAC038-DFE0-46FB-8711-651342707FD5}"/>
                </a:ext>
              </a:extLst>
            </p:cNvPr>
            <p:cNvSpPr/>
            <p:nvPr/>
          </p:nvSpPr>
          <p:spPr>
            <a:xfrm>
              <a:off x="8455913" y="490347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0" y="1371599"/>
                  </a:moveTo>
                  <a:lnTo>
                    <a:pt x="2667000" y="1371599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371599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8">
            <a:extLst>
              <a:ext uri="{FF2B5EF4-FFF2-40B4-BE49-F238E27FC236}">
                <a16:creationId xmlns:a16="http://schemas.microsoft.com/office/drawing/2014/main" id="{1FB1CE5E-A032-4C56-A875-EDE380CFA5DD}"/>
              </a:ext>
            </a:extLst>
          </p:cNvPr>
          <p:cNvSpPr txBox="1"/>
          <p:nvPr/>
        </p:nvSpPr>
        <p:spPr>
          <a:xfrm>
            <a:off x="360823" y="2028637"/>
            <a:ext cx="1500591" cy="278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907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2280" algn="ctr">
              <a:lnSpc>
                <a:spcPct val="100000"/>
              </a:lnSpc>
              <a:spcBef>
                <a:spcPts val="254"/>
              </a:spcBef>
            </a:pPr>
            <a:r>
              <a:rPr lang="en-US" sz="1600" b="1" spc="-10" dirty="0">
                <a:cs typeface="Carlito"/>
              </a:rPr>
              <a:t>TPP</a:t>
            </a:r>
            <a:r>
              <a:rPr sz="1600" b="1" spc="-10" dirty="0">
                <a:cs typeface="Carlito"/>
              </a:rPr>
              <a:t>.com</a:t>
            </a:r>
            <a:endParaRPr sz="1600" b="1" dirty="0">
              <a:cs typeface="Carlito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DCFBDD-31C5-4900-A159-4B4A8B65BA17}"/>
              </a:ext>
            </a:extLst>
          </p:cNvPr>
          <p:cNvSpPr txBox="1"/>
          <p:nvPr/>
        </p:nvSpPr>
        <p:spPr>
          <a:xfrm>
            <a:off x="4163416" y="2550444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XML Injection</a:t>
            </a:r>
            <a:endParaRPr dirty="0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03424D1-D3E2-42AE-9A37-CD88131F80A4}"/>
              </a:ext>
            </a:extLst>
          </p:cNvPr>
          <p:cNvSpPr txBox="1"/>
          <p:nvPr/>
        </p:nvSpPr>
        <p:spPr>
          <a:xfrm>
            <a:off x="4163416" y="2906538"/>
            <a:ext cx="1353002" cy="257677"/>
          </a:xfrm>
          <a:prstGeom prst="roundRect">
            <a:avLst/>
          </a:prstGeom>
          <a:solidFill>
            <a:srgbClr val="C45800"/>
          </a:solidFill>
          <a:ln w="25907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91440">
              <a:lnSpc>
                <a:spcPts val="1910"/>
              </a:lnSpc>
              <a:defRPr sz="1400" spc="-5">
                <a:solidFill>
                  <a:schemeClr val="bg1"/>
                </a:solidFill>
                <a:cs typeface="Carlito"/>
              </a:defRPr>
            </a:lvl1pPr>
          </a:lstStyle>
          <a:p>
            <a:pPr algn="ctr"/>
            <a:r>
              <a:rPr lang="en-US" dirty="0"/>
              <a:t>Spike Arrest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1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角丸四角形 59"/>
          <p:cNvSpPr/>
          <p:nvPr/>
        </p:nvSpPr>
        <p:spPr>
          <a:xfrm>
            <a:off x="193196" y="562722"/>
            <a:ext cx="9010532" cy="5391563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48659" y="3376801"/>
            <a:ext cx="4426039" cy="9209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5752634" y="779363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APIGEE Deployment Solution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21437" y="3091057"/>
            <a:ext cx="7726913" cy="1532580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38" y="762381"/>
            <a:ext cx="8143449" cy="7892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6738" y="1090506"/>
            <a:ext cx="8277579" cy="37963"/>
          </a:xfrm>
          <a:prstGeom prst="straightConnector1">
            <a:avLst/>
          </a:prstGeom>
          <a:ln w="66675">
            <a:solidFill>
              <a:srgbClr val="82B3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0389" y="1094938"/>
            <a:ext cx="1438992" cy="307777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400" dirty="0"/>
              <a:t>Master branch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53117" y="1669595"/>
            <a:ext cx="1467465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Create feature branch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1967018" y="960553"/>
            <a:ext cx="6574402" cy="1609565"/>
          </a:xfrm>
          <a:prstGeom prst="arc">
            <a:avLst>
              <a:gd name="adj1" fmla="val 10779842"/>
              <a:gd name="adj2" fmla="val 2157896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67102" y="216409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rgbClr val="82B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85972" y="2454597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44681" y="2427482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643615" y="238874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02323" y="2350010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21" y="2342643"/>
            <a:ext cx="335196" cy="356308"/>
          </a:xfrm>
          <a:prstGeom prst="rect">
            <a:avLst/>
          </a:prstGeom>
        </p:spPr>
      </p:pic>
      <p:sp>
        <p:nvSpPr>
          <p:cNvPr id="190" name="Rounded Rectangle 189"/>
          <p:cNvSpPr/>
          <p:nvPr/>
        </p:nvSpPr>
        <p:spPr>
          <a:xfrm>
            <a:off x="3442453" y="2762837"/>
            <a:ext cx="356616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Deployment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7087733" y="2762697"/>
            <a:ext cx="13716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LIVE Deployment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228955" y="4525190"/>
            <a:ext cx="1051704" cy="1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Publish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92815" y="2131962"/>
            <a:ext cx="1029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Bit Bucket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27" y="760979"/>
            <a:ext cx="185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Bitbucket  Repository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85322" y="1198579"/>
            <a:ext cx="231309" cy="457200"/>
          </a:xfrm>
          <a:prstGeom prst="downArrow">
            <a:avLst/>
          </a:prstGeom>
          <a:solidFill>
            <a:srgbClr val="F5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own Arrow 154"/>
          <p:cNvSpPr/>
          <p:nvPr/>
        </p:nvSpPr>
        <p:spPr>
          <a:xfrm flipH="1" flipV="1">
            <a:off x="8251734" y="1156956"/>
            <a:ext cx="231309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794448" y="1422940"/>
            <a:ext cx="617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Commit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911177" y="3013255"/>
            <a:ext cx="40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Orchestration Server(JENKIN)</a:t>
            </a:r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9261258" y="562722"/>
            <a:ext cx="2801336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The APIGEE CI/CD pipeline consists of following stage namely Code Preparation, Quality (Unit Test), Deploy, Integration Test(Post)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Code preparation stage, the code will be pulled from the Bitbucket repository and fetch the  configuration details(.xml) and dynamically build the name and versioning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Quality Gate verifies code quality before package and deploy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Package and Deployment will deploy the code in the defined environment specified int the config(.xml)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Validate the code using Integration testing</a:t>
            </a: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92679" y="3372609"/>
            <a:ext cx="503331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73568" y="3187825"/>
            <a:ext cx="1816697" cy="1337362"/>
          </a:xfrm>
          <a:prstGeom prst="rect">
            <a:avLst/>
          </a:prstGeom>
          <a:solidFill>
            <a:srgbClr val="F9DFAC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0117" y="3630734"/>
            <a:ext cx="485789" cy="2075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5670" y="3890344"/>
            <a:ext cx="6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 Build </a:t>
            </a:r>
            <a:endParaRPr lang="en-US" sz="7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20059" y="1169473"/>
            <a:ext cx="0" cy="2273502"/>
          </a:xfrm>
          <a:prstGeom prst="straightConnector1">
            <a:avLst/>
          </a:prstGeom>
          <a:ln w="66675">
            <a:solidFill>
              <a:srgbClr val="82B3D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79" y="3633624"/>
            <a:ext cx="276753" cy="365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5" name="TextBox 224"/>
          <p:cNvSpPr txBox="1"/>
          <p:nvPr/>
        </p:nvSpPr>
        <p:spPr>
          <a:xfrm>
            <a:off x="3415774" y="3996467"/>
            <a:ext cx="834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Unit Test</a:t>
            </a:r>
          </a:p>
        </p:txBody>
      </p:sp>
      <p:pic>
        <p:nvPicPr>
          <p:cNvPr id="1030" name="Picture 6" descr="Image result for test autom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3" y="3633624"/>
            <a:ext cx="2767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6963544" y="3996467"/>
            <a:ext cx="1403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Integration Testing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05629" y="2764661"/>
            <a:ext cx="27432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Integration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2698" y="3385307"/>
            <a:ext cx="196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dirty="0"/>
              <a:t>Quality and deployment Pipeline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62263" y="3163018"/>
            <a:ext cx="1609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 preparation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44061" y="1660116"/>
            <a:ext cx="520547" cy="520547"/>
            <a:chOff x="575775" y="5105983"/>
            <a:chExt cx="520547" cy="520547"/>
          </a:xfrm>
        </p:grpSpPr>
        <p:sp>
          <p:nvSpPr>
            <p:cNvPr id="12" name="Oval 11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rgbClr val="82B3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8125993" y="1631980"/>
            <a:ext cx="520547" cy="520547"/>
            <a:chOff x="575775" y="5105983"/>
            <a:chExt cx="520547" cy="520547"/>
          </a:xfrm>
        </p:grpSpPr>
        <p:sp>
          <p:nvSpPr>
            <p:cNvPr id="130" name="Oval 129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pic>
        <p:nvPicPr>
          <p:cNvPr id="110" name="Picture 4" descr="Image result for quality chec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37" y="363362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/>
          <p:cNvCxnSpPr>
            <a:cxnSpLocks/>
            <a:stCxn id="133" idx="3"/>
          </p:cNvCxnSpPr>
          <p:nvPr/>
        </p:nvCxnSpPr>
        <p:spPr>
          <a:xfrm>
            <a:off x="2590265" y="3856506"/>
            <a:ext cx="502414" cy="0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ocument, file, xml icon">
            <a:extLst>
              <a:ext uri="{FF2B5EF4-FFF2-40B4-BE49-F238E27FC236}">
                <a16:creationId xmlns:a16="http://schemas.microsoft.com/office/drawing/2014/main" id="{A0A2BD66-358E-4272-B78C-BB5529C4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23" y="4151210"/>
            <a:ext cx="471751" cy="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ipt Document Icon Icons PNG - Free PNG and Icons Downloads">
            <a:extLst>
              <a:ext uri="{FF2B5EF4-FFF2-40B4-BE49-F238E27FC236}">
                <a16:creationId xmlns:a16="http://schemas.microsoft.com/office/drawing/2014/main" id="{0F48D6B2-72C7-46A8-850C-60C3FEDF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6" y="3372609"/>
            <a:ext cx="631739" cy="4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6517F8D-5303-4C2F-B683-D6825AE3CDAA}"/>
              </a:ext>
            </a:extLst>
          </p:cNvPr>
          <p:cNvSpPr txBox="1"/>
          <p:nvPr/>
        </p:nvSpPr>
        <p:spPr>
          <a:xfrm>
            <a:off x="4640531" y="3996467"/>
            <a:ext cx="987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Quality Check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66EE9E-B066-4349-BDE8-B9A23AB8BEF4}"/>
              </a:ext>
            </a:extLst>
          </p:cNvPr>
          <p:cNvSpPr txBox="1"/>
          <p:nvPr/>
        </p:nvSpPr>
        <p:spPr>
          <a:xfrm>
            <a:off x="5746848" y="3996467"/>
            <a:ext cx="1385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Package and Deploy</a:t>
            </a:r>
          </a:p>
        </p:txBody>
      </p:sp>
      <p:pic>
        <p:nvPicPr>
          <p:cNvPr id="1026" name="Picture 2" descr="arrow, box, down, package, upload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76" y="3633624"/>
            <a:ext cx="4529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ounded Rectangle 116">
            <a:extLst>
              <a:ext uri="{FF2B5EF4-FFF2-40B4-BE49-F238E27FC236}">
                <a16:creationId xmlns:a16="http://schemas.microsoft.com/office/drawing/2014/main" id="{F039F20E-2582-418B-A38E-353777251126}"/>
              </a:ext>
            </a:extLst>
          </p:cNvPr>
          <p:cNvSpPr/>
          <p:nvPr/>
        </p:nvSpPr>
        <p:spPr>
          <a:xfrm>
            <a:off x="2970389" y="4871565"/>
            <a:ext cx="5067497" cy="753539"/>
          </a:xfrm>
          <a:prstGeom prst="roundRect">
            <a:avLst/>
          </a:prstGeom>
          <a:solidFill>
            <a:srgbClr val="F0F5FA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E07BB509-55F3-4452-89C8-A35522F35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66" y="4942999"/>
            <a:ext cx="336349" cy="434177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F1AABC04-D9E1-439D-A559-B69C5C21542C}"/>
              </a:ext>
            </a:extLst>
          </p:cNvPr>
          <p:cNvSpPr txBox="1"/>
          <p:nvPr/>
        </p:nvSpPr>
        <p:spPr>
          <a:xfrm>
            <a:off x="4068521" y="5416124"/>
            <a:ext cx="402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DC325A-C79C-46D9-99C1-FE13B588C50C}"/>
              </a:ext>
            </a:extLst>
          </p:cNvPr>
          <p:cNvSpPr txBox="1"/>
          <p:nvPr/>
        </p:nvSpPr>
        <p:spPr>
          <a:xfrm>
            <a:off x="4729077" y="5416124"/>
            <a:ext cx="79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Testing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CBAE4EA-FA26-447E-BE9C-5FA52B3BA390}"/>
              </a:ext>
            </a:extLst>
          </p:cNvPr>
          <p:cNvSpPr txBox="1"/>
          <p:nvPr/>
        </p:nvSpPr>
        <p:spPr>
          <a:xfrm>
            <a:off x="5803233" y="5416124"/>
            <a:ext cx="480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UAT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8D03587-B2A8-44EA-AB52-B19D949C0827}"/>
              </a:ext>
            </a:extLst>
          </p:cNvPr>
          <p:cNvSpPr txBox="1"/>
          <p:nvPr/>
        </p:nvSpPr>
        <p:spPr>
          <a:xfrm>
            <a:off x="6657328" y="5416124"/>
            <a:ext cx="746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Pre-PROD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538ACB4-4DD4-402B-9400-1B537D5D1E97}"/>
              </a:ext>
            </a:extLst>
          </p:cNvPr>
          <p:cNvSpPr txBox="1"/>
          <p:nvPr/>
        </p:nvSpPr>
        <p:spPr>
          <a:xfrm>
            <a:off x="7539637" y="5416124"/>
            <a:ext cx="632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PROD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F9B172E9-2C24-4F0E-8063-87972E01C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24" y="4942999"/>
            <a:ext cx="336349" cy="43417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9F2852A-8683-4401-98D1-3E64CCD35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82" y="4942999"/>
            <a:ext cx="336349" cy="43417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4AED7126-A0DD-4DF9-BF43-4311BFE7B05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40" y="4942999"/>
            <a:ext cx="336349" cy="434177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B934630E-B8DC-492D-87A5-82BDA444D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98" y="4942999"/>
            <a:ext cx="336349" cy="43417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AEE88D0D-B064-4FB4-BC59-00F25FDF6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54" y="4942999"/>
            <a:ext cx="336349" cy="434177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B22CE5B-22E1-4CBC-859A-5761BAFADD02}"/>
              </a:ext>
            </a:extLst>
          </p:cNvPr>
          <p:cNvSpPr txBox="1"/>
          <p:nvPr/>
        </p:nvSpPr>
        <p:spPr>
          <a:xfrm>
            <a:off x="3192441" y="5416124"/>
            <a:ext cx="402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77BD1C2-4DF0-474C-8AC6-2C1FA4709790}"/>
              </a:ext>
            </a:extLst>
          </p:cNvPr>
          <p:cNvCxnSpPr>
            <a:cxnSpLocks/>
          </p:cNvCxnSpPr>
          <p:nvPr/>
        </p:nvCxnSpPr>
        <p:spPr>
          <a:xfrm>
            <a:off x="6199907" y="4165301"/>
            <a:ext cx="0" cy="703798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8B27545F-D85E-4097-9FB1-718C94DB7C3B}"/>
              </a:ext>
            </a:extLst>
          </p:cNvPr>
          <p:cNvSpPr txBox="1"/>
          <p:nvPr/>
        </p:nvSpPr>
        <p:spPr>
          <a:xfrm>
            <a:off x="7554976" y="4525190"/>
            <a:ext cx="1051704" cy="2308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Execute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379FFAA-E453-4605-83A6-90E37FEDBB2C}"/>
              </a:ext>
            </a:extLst>
          </p:cNvPr>
          <p:cNvCxnSpPr>
            <a:cxnSpLocks/>
          </p:cNvCxnSpPr>
          <p:nvPr/>
        </p:nvCxnSpPr>
        <p:spPr>
          <a:xfrm>
            <a:off x="7525928" y="4165301"/>
            <a:ext cx="0" cy="703798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724544" y="4238243"/>
            <a:ext cx="9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APIGEE Code</a:t>
            </a:r>
          </a:p>
          <a:p>
            <a:endParaRPr lang="en-US" sz="9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6" y="3429000"/>
            <a:ext cx="573897" cy="780007"/>
          </a:xfrm>
          <a:prstGeom prst="rect">
            <a:avLst/>
          </a:prstGeom>
        </p:spPr>
      </p:pic>
      <p:cxnSp>
        <p:nvCxnSpPr>
          <p:cNvPr id="152" name="Straight Arrow Connector 151"/>
          <p:cNvCxnSpPr>
            <a:cxnSpLocks/>
          </p:cNvCxnSpPr>
          <p:nvPr/>
        </p:nvCxnSpPr>
        <p:spPr>
          <a:xfrm flipH="1">
            <a:off x="1346620" y="3693740"/>
            <a:ext cx="553494" cy="1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676BA57-BBE2-4C8A-A666-A756688FB29F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2118786" y="3845088"/>
            <a:ext cx="9113" cy="306122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0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OAuth </a:t>
            </a:r>
            <a:r>
              <a:rPr lang="en-US" dirty="0"/>
              <a:t>2.0 </a:t>
            </a:r>
            <a:r>
              <a:rPr lang="en-US" spc="-10" dirty="0"/>
              <a:t>- APIGEE</a:t>
            </a:r>
            <a:endParaRPr lang="en-GB" sz="18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4FB5-86C2-43D8-A99F-2FBFCC5961CE}"/>
              </a:ext>
            </a:extLst>
          </p:cNvPr>
          <p:cNvSpPr txBox="1"/>
          <p:nvPr/>
        </p:nvSpPr>
        <p:spPr>
          <a:xfrm>
            <a:off x="1071337" y="3543411"/>
            <a:ext cx="958009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OAuth Grant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Client Credentials (</a:t>
            </a:r>
            <a:r>
              <a:rPr lang="en-US" sz="2800" dirty="0">
                <a:solidFill>
                  <a:srgbClr val="00B050"/>
                </a:solidFill>
              </a:rPr>
              <a:t>B2B</a:t>
            </a:r>
            <a:r>
              <a:rPr lang="en-US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Password (</a:t>
            </a:r>
            <a:r>
              <a:rPr lang="en-US" sz="2800" dirty="0">
                <a:solidFill>
                  <a:srgbClr val="00B050"/>
                </a:solidFill>
              </a:rPr>
              <a:t>C2B</a:t>
            </a:r>
            <a:r>
              <a:rPr lang="en-US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Auth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C1BAD-CA93-454F-8ED1-219BD31F584D}"/>
              </a:ext>
            </a:extLst>
          </p:cNvPr>
          <p:cNvSpPr txBox="1"/>
          <p:nvPr/>
        </p:nvSpPr>
        <p:spPr>
          <a:xfrm>
            <a:off x="1071337" y="1238035"/>
            <a:ext cx="9169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Authentication Policy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API Key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OAuth 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Passthrough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8B1F-FC8E-47FF-89D3-A5A423F64132}"/>
              </a:ext>
            </a:extLst>
          </p:cNvPr>
          <p:cNvSpPr txBox="1"/>
          <p:nvPr/>
        </p:nvSpPr>
        <p:spPr>
          <a:xfrm>
            <a:off x="507049" y="5590815"/>
            <a:ext cx="11464557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My recommendation </a:t>
            </a:r>
          </a:p>
          <a:p>
            <a:pPr algn="ctr"/>
            <a:endParaRPr lang="en-US" sz="2400" dirty="0"/>
          </a:p>
        </p:txBody>
      </p:sp>
      <p:pic>
        <p:nvPicPr>
          <p:cNvPr id="6" name="Picture 4" descr="Green Check Mark Icon. Checkmark In Circle For Checklist. Tick ...">
            <a:extLst>
              <a:ext uri="{FF2B5EF4-FFF2-40B4-BE49-F238E27FC236}">
                <a16:creationId xmlns:a16="http://schemas.microsoft.com/office/drawing/2014/main" id="{18C19D0F-D66D-4547-A455-CBC9435B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0" y="5694021"/>
            <a:ext cx="116619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86A88-E8BD-4ED3-BF20-F915B97500F7}"/>
              </a:ext>
            </a:extLst>
          </p:cNvPr>
          <p:cNvSpPr txBox="1"/>
          <p:nvPr/>
        </p:nvSpPr>
        <p:spPr>
          <a:xfrm>
            <a:off x="8006709" y="5867813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B2B – </a:t>
            </a:r>
            <a:r>
              <a:rPr lang="en-US" b="1" i="1" dirty="0">
                <a:solidFill>
                  <a:srgbClr val="0070C0"/>
                </a:solidFill>
              </a:rPr>
              <a:t>Client Credentials</a:t>
            </a:r>
          </a:p>
          <a:p>
            <a:r>
              <a:rPr lang="en-US" dirty="0"/>
              <a:t>C2B - </a:t>
            </a:r>
            <a:r>
              <a:rPr lang="en-US" b="1" i="1" dirty="0">
                <a:solidFill>
                  <a:srgbClr val="0070C0"/>
                </a:solidFill>
              </a:rPr>
              <a:t>Password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5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6EDF-8812-49FF-A271-5B27B60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(</a:t>
            </a:r>
            <a:r>
              <a:rPr lang="en-US" dirty="0">
                <a:solidFill>
                  <a:srgbClr val="00B050"/>
                </a:solidFill>
              </a:rPr>
              <a:t>Grant-Type = Client </a:t>
            </a:r>
            <a:r>
              <a:rPr lang="en-US" dirty="0" err="1">
                <a:solidFill>
                  <a:srgbClr val="00B050"/>
                </a:solidFill>
              </a:rPr>
              <a:t>Crendetntial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083D-465A-4BBA-A252-7AC7789FD096}"/>
              </a:ext>
            </a:extLst>
          </p:cNvPr>
          <p:cNvSpPr txBox="1"/>
          <p:nvPr/>
        </p:nvSpPr>
        <p:spPr>
          <a:xfrm>
            <a:off x="1071337" y="603207"/>
            <a:ext cx="91699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Application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Client_ID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E4945-F106-4DF8-8F45-F7E8F6804782}"/>
              </a:ext>
            </a:extLst>
          </p:cNvPr>
          <p:cNvSpPr txBox="1"/>
          <p:nvPr/>
        </p:nvSpPr>
        <p:spPr>
          <a:xfrm>
            <a:off x="1071337" y="2923977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Token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Base64(</a:t>
            </a:r>
            <a:r>
              <a:rPr lang="en-US" sz="3200" dirty="0" err="1"/>
              <a:t>Client_ID</a:t>
            </a:r>
            <a:r>
              <a:rPr lang="en-US" sz="3200" dirty="0"/>
              <a:t>: Secret)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E1E32-6B50-49EF-BA49-7031EFAED9EC}"/>
              </a:ext>
            </a:extLst>
          </p:cNvPr>
          <p:cNvSpPr txBox="1"/>
          <p:nvPr/>
        </p:nvSpPr>
        <p:spPr>
          <a:xfrm>
            <a:off x="1071337" y="4752304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Token Passing to Server from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Authorization : Basic Token</a:t>
            </a:r>
          </a:p>
        </p:txBody>
      </p:sp>
    </p:spTree>
    <p:extLst>
      <p:ext uri="{BB962C8B-B14F-4D97-AF65-F5344CB8AC3E}">
        <p14:creationId xmlns:p14="http://schemas.microsoft.com/office/powerpoint/2010/main" val="17763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OAuth </a:t>
            </a:r>
            <a:r>
              <a:rPr lang="en-US" dirty="0"/>
              <a:t>2.0 </a:t>
            </a:r>
            <a:r>
              <a:rPr lang="en-US" spc="-10" dirty="0"/>
              <a:t>- APIGEE</a:t>
            </a:r>
            <a:endParaRPr lang="en-GB" sz="18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4FB5-86C2-43D8-A99F-2FBFCC5961CE}"/>
              </a:ext>
            </a:extLst>
          </p:cNvPr>
          <p:cNvSpPr txBox="1"/>
          <p:nvPr/>
        </p:nvSpPr>
        <p:spPr>
          <a:xfrm>
            <a:off x="1071337" y="3302418"/>
            <a:ext cx="95800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Public Key (Client)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key (.</a:t>
            </a:r>
            <a:r>
              <a:rPr lang="en-US" sz="2800" dirty="0" err="1"/>
              <a:t>pem</a:t>
            </a:r>
            <a:r>
              <a:rPr lang="en-US" sz="2800" dirty="0"/>
              <a:t>) -  root + intermediate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Stored in Trust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C1BAD-CA93-454F-8ED1-219BD31F584D}"/>
              </a:ext>
            </a:extLst>
          </p:cNvPr>
          <p:cNvSpPr txBox="1"/>
          <p:nvPr/>
        </p:nvSpPr>
        <p:spPr>
          <a:xfrm>
            <a:off x="1071337" y="890185"/>
            <a:ext cx="91699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Private Key (Server)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Private key(.</a:t>
            </a:r>
            <a:r>
              <a:rPr lang="en-US" sz="3200" dirty="0" err="1"/>
              <a:t>pem</a:t>
            </a:r>
            <a:r>
              <a:rPr lang="en-US" sz="3200" dirty="0"/>
              <a:t>) +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Stored in the key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68FFF-DD18-4ABA-B2F7-F8103871A24B}"/>
              </a:ext>
            </a:extLst>
          </p:cNvPr>
          <p:cNvSpPr txBox="1"/>
          <p:nvPr/>
        </p:nvSpPr>
        <p:spPr>
          <a:xfrm>
            <a:off x="507049" y="5590815"/>
            <a:ext cx="11464557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My recommendation </a:t>
            </a:r>
          </a:p>
          <a:p>
            <a:pPr algn="ctr"/>
            <a:endParaRPr lang="en-US" sz="2400" dirty="0"/>
          </a:p>
        </p:txBody>
      </p:sp>
      <p:pic>
        <p:nvPicPr>
          <p:cNvPr id="9" name="Picture 4" descr="Green Check Mark Icon. Checkmark In Circle For Checklist. Tick ...">
            <a:extLst>
              <a:ext uri="{FF2B5EF4-FFF2-40B4-BE49-F238E27FC236}">
                <a16:creationId xmlns:a16="http://schemas.microsoft.com/office/drawing/2014/main" id="{5A398216-3CEE-4D8F-84E1-1678FB28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0" y="5694021"/>
            <a:ext cx="116619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71D56-FD3F-4512-93E7-7ED696113D31}"/>
              </a:ext>
            </a:extLst>
          </p:cNvPr>
          <p:cNvSpPr txBox="1"/>
          <p:nvPr/>
        </p:nvSpPr>
        <p:spPr>
          <a:xfrm>
            <a:off x="8006708" y="5867813"/>
            <a:ext cx="345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Network - </a:t>
            </a:r>
            <a:r>
              <a:rPr lang="en-US" b="1" i="1" dirty="0">
                <a:solidFill>
                  <a:srgbClr val="0070C0"/>
                </a:solidFill>
              </a:rPr>
              <a:t>TLS</a:t>
            </a:r>
          </a:p>
          <a:p>
            <a:r>
              <a:rPr lang="en-US" dirty="0"/>
              <a:t>Cross Network - </a:t>
            </a:r>
            <a:r>
              <a:rPr lang="en-US" b="1" i="1" dirty="0">
                <a:solidFill>
                  <a:srgbClr val="0070C0"/>
                </a:solidFill>
              </a:rPr>
              <a:t>MTLS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7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59">
            <a:extLst>
              <a:ext uri="{FF2B5EF4-FFF2-40B4-BE49-F238E27FC236}">
                <a16:creationId xmlns:a16="http://schemas.microsoft.com/office/drawing/2014/main" id="{3D7C1010-B7A4-446D-87D1-ED0F2150F720}"/>
              </a:ext>
            </a:extLst>
          </p:cNvPr>
          <p:cNvSpPr/>
          <p:nvPr/>
        </p:nvSpPr>
        <p:spPr>
          <a:xfrm>
            <a:off x="193196" y="499969"/>
            <a:ext cx="8475957" cy="6013373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pc="-10" dirty="0">
                <a:latin typeface="+mn-lt"/>
              </a:rPr>
              <a:t>OAuth </a:t>
            </a:r>
            <a:r>
              <a:rPr lang="en-US" sz="3600" dirty="0">
                <a:latin typeface="+mn-lt"/>
              </a:rPr>
              <a:t>2.0 Authentication/ A</a:t>
            </a:r>
            <a:r>
              <a:rPr lang="en-US" sz="3600" spc="-10" dirty="0">
                <a:latin typeface="+mn-lt"/>
              </a:rPr>
              <a:t>uthorization code</a:t>
            </a:r>
            <a:r>
              <a:rPr lang="en-US" sz="3600" spc="-65" dirty="0">
                <a:latin typeface="+mn-lt"/>
              </a:rPr>
              <a:t> </a:t>
            </a:r>
            <a:r>
              <a:rPr lang="en-US" sz="3600" spc="-10" dirty="0">
                <a:latin typeface="+mn-lt"/>
              </a:rPr>
              <a:t>flow</a:t>
            </a:r>
            <a:endParaRPr lang="en-GB" sz="1600" dirty="0">
              <a:latin typeface="+mn-lt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DB32371C-BFB8-468B-A56F-50A038424FE3}"/>
              </a:ext>
            </a:extLst>
          </p:cNvPr>
          <p:cNvSpPr txBox="1"/>
          <p:nvPr/>
        </p:nvSpPr>
        <p:spPr>
          <a:xfrm>
            <a:off x="6052374" y="758613"/>
            <a:ext cx="312306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002060"/>
                </a:solidFill>
                <a:cs typeface="Carlito"/>
              </a:rPr>
              <a:t>APIGEE Reverse Proxy</a:t>
            </a:r>
            <a:endParaRPr sz="2000" dirty="0">
              <a:solidFill>
                <a:srgbClr val="002060"/>
              </a:solidFill>
              <a:cs typeface="Carli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BAF4E7-984C-4222-B41E-C051DAC4ABFE}"/>
              </a:ext>
            </a:extLst>
          </p:cNvPr>
          <p:cNvGrpSpPr/>
          <p:nvPr/>
        </p:nvGrpSpPr>
        <p:grpSpPr>
          <a:xfrm>
            <a:off x="362810" y="820953"/>
            <a:ext cx="8136728" cy="5519666"/>
            <a:chOff x="89371" y="999685"/>
            <a:chExt cx="8563613" cy="551966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55F700-333D-40E4-8C84-230A37C3F9ED}"/>
                </a:ext>
              </a:extLst>
            </p:cNvPr>
            <p:cNvSpPr/>
            <p:nvPr/>
          </p:nvSpPr>
          <p:spPr>
            <a:xfrm>
              <a:off x="6145030" y="1600192"/>
              <a:ext cx="2199816" cy="1612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E7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B09C16-A61A-4C4A-A194-D152D05B59ED}"/>
                </a:ext>
              </a:extLst>
            </p:cNvPr>
            <p:cNvGrpSpPr/>
            <p:nvPr/>
          </p:nvGrpSpPr>
          <p:grpSpPr>
            <a:xfrm>
              <a:off x="346979" y="1378524"/>
              <a:ext cx="2255084" cy="1551249"/>
              <a:chOff x="346979" y="1378524"/>
              <a:chExt cx="2255084" cy="155124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FFD408B-273A-4443-BA81-215C25E37CAE}"/>
                  </a:ext>
                </a:extLst>
              </p:cNvPr>
              <p:cNvSpPr/>
              <p:nvPr/>
            </p:nvSpPr>
            <p:spPr>
              <a:xfrm>
                <a:off x="379017" y="1657446"/>
                <a:ext cx="2209276" cy="12723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E7E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object 3">
                <a:extLst>
                  <a:ext uri="{FF2B5EF4-FFF2-40B4-BE49-F238E27FC236}">
                    <a16:creationId xmlns:a16="http://schemas.microsoft.com/office/drawing/2014/main" id="{9D079909-9AEB-4066-8E9A-16772EEF9C7E}"/>
                  </a:ext>
                </a:extLst>
              </p:cNvPr>
              <p:cNvGrpSpPr/>
              <p:nvPr/>
            </p:nvGrpSpPr>
            <p:grpSpPr>
              <a:xfrm>
                <a:off x="346979" y="1379033"/>
                <a:ext cx="2227546" cy="1397595"/>
                <a:chOff x="1218438" y="1219961"/>
                <a:chExt cx="2667000" cy="1397595"/>
              </a:xfrm>
            </p:grpSpPr>
            <p:sp>
              <p:nvSpPr>
                <p:cNvPr id="5" name="object 4">
                  <a:extLst>
                    <a:ext uri="{FF2B5EF4-FFF2-40B4-BE49-F238E27FC236}">
                      <a16:creationId xmlns:a16="http://schemas.microsoft.com/office/drawing/2014/main" id="{DD77CB3D-FCCC-4C7A-BE57-4D894A9EA6A4}"/>
                    </a:ext>
                  </a:extLst>
                </p:cNvPr>
                <p:cNvSpPr/>
                <p:nvPr/>
              </p:nvSpPr>
              <p:spPr>
                <a:xfrm>
                  <a:off x="1218438" y="1219961"/>
                  <a:ext cx="2667000" cy="278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1371600">
                      <a:moveTo>
                        <a:pt x="2667000" y="0"/>
                      </a:moveTo>
                      <a:lnTo>
                        <a:pt x="0" y="0"/>
                      </a:lnTo>
                      <a:lnTo>
                        <a:pt x="0" y="1371600"/>
                      </a:lnTo>
                      <a:lnTo>
                        <a:pt x="2667000" y="1371600"/>
                      </a:lnTo>
                      <a:lnTo>
                        <a:pt x="26670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" name="object 5">
                  <a:extLst>
                    <a:ext uri="{FF2B5EF4-FFF2-40B4-BE49-F238E27FC236}">
                      <a16:creationId xmlns:a16="http://schemas.microsoft.com/office/drawing/2014/main" id="{FC3DC7A8-49AE-4C20-AC9E-CABC987982DA}"/>
                    </a:ext>
                  </a:extLst>
                </p:cNvPr>
                <p:cNvSpPr/>
                <p:nvPr/>
              </p:nvSpPr>
              <p:spPr>
                <a:xfrm>
                  <a:off x="1606726" y="2236556"/>
                  <a:ext cx="1893685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200" h="381000">
                      <a:moveTo>
                        <a:pt x="1536700" y="0"/>
                      </a:moveTo>
                      <a:lnTo>
                        <a:pt x="63500" y="0"/>
                      </a:lnTo>
                      <a:lnTo>
                        <a:pt x="38790" y="4992"/>
                      </a:lnTo>
                      <a:lnTo>
                        <a:pt x="18605" y="18605"/>
                      </a:lnTo>
                      <a:lnTo>
                        <a:pt x="4992" y="38790"/>
                      </a:lnTo>
                      <a:lnTo>
                        <a:pt x="0" y="63500"/>
                      </a:lnTo>
                      <a:lnTo>
                        <a:pt x="0" y="317500"/>
                      </a:lnTo>
                      <a:lnTo>
                        <a:pt x="4992" y="342209"/>
                      </a:lnTo>
                      <a:lnTo>
                        <a:pt x="18605" y="362394"/>
                      </a:lnTo>
                      <a:lnTo>
                        <a:pt x="38790" y="376007"/>
                      </a:lnTo>
                      <a:lnTo>
                        <a:pt x="63500" y="381000"/>
                      </a:lnTo>
                      <a:lnTo>
                        <a:pt x="1536700" y="381000"/>
                      </a:lnTo>
                      <a:lnTo>
                        <a:pt x="1561409" y="376007"/>
                      </a:lnTo>
                      <a:lnTo>
                        <a:pt x="1581594" y="362394"/>
                      </a:lnTo>
                      <a:lnTo>
                        <a:pt x="1595207" y="342209"/>
                      </a:lnTo>
                      <a:lnTo>
                        <a:pt x="1600200" y="317500"/>
                      </a:lnTo>
                      <a:lnTo>
                        <a:pt x="1600200" y="63500"/>
                      </a:lnTo>
                      <a:lnTo>
                        <a:pt x="1595207" y="38790"/>
                      </a:lnTo>
                      <a:lnTo>
                        <a:pt x="1581594" y="18605"/>
                      </a:lnTo>
                      <a:lnTo>
                        <a:pt x="1561409" y="4992"/>
                      </a:lnTo>
                      <a:lnTo>
                        <a:pt x="1536700" y="0"/>
                      </a:lnTo>
                      <a:close/>
                    </a:path>
                  </a:pathLst>
                </a:custGeom>
                <a:solidFill>
                  <a:srgbClr val="C45800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endParaRPr lang="en-US" sz="1200" b="1" spc="-5" dirty="0">
                    <a:solidFill>
                      <a:schemeClr val="bg1"/>
                    </a:solidFill>
                    <a:cs typeface="Carlito"/>
                  </a:endParaRPr>
                </a:p>
                <a:p>
                  <a:pPr algn="ctr"/>
                  <a:r>
                    <a:rPr lang="en-US" sz="1200" b="1" spc="-5" dirty="0">
                      <a:solidFill>
                        <a:schemeClr val="bg1"/>
                      </a:solidFill>
                      <a:cs typeface="Carlito"/>
                    </a:rPr>
                    <a:t>Connect with OAuth</a:t>
                  </a:r>
                  <a:endParaRPr lang="en-US" sz="1200" b="1" dirty="0">
                    <a:solidFill>
                      <a:schemeClr val="bg1"/>
                    </a:solidFill>
                    <a:cs typeface="Carlito"/>
                  </a:endParaRPr>
                </a:p>
                <a:p>
                  <a:endParaRPr sz="1100" b="1" dirty="0"/>
                </a:p>
              </p:txBody>
            </p:sp>
            <p:sp>
              <p:nvSpPr>
                <p:cNvPr id="7" name="object 6">
                  <a:extLst>
                    <a:ext uri="{FF2B5EF4-FFF2-40B4-BE49-F238E27FC236}">
                      <a16:creationId xmlns:a16="http://schemas.microsoft.com/office/drawing/2014/main" id="{94EF1A7F-D404-4A3D-92A7-B6660D4195A0}"/>
                    </a:ext>
                  </a:extLst>
                </p:cNvPr>
                <p:cNvSpPr/>
                <p:nvPr/>
              </p:nvSpPr>
              <p:spPr>
                <a:xfrm>
                  <a:off x="1751838" y="1829561"/>
                  <a:ext cx="16002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200" h="381000">
                      <a:moveTo>
                        <a:pt x="0" y="63500"/>
                      </a:moveTo>
                      <a:lnTo>
                        <a:pt x="4992" y="38790"/>
                      </a:lnTo>
                      <a:lnTo>
                        <a:pt x="18605" y="18605"/>
                      </a:lnTo>
                      <a:lnTo>
                        <a:pt x="38790" y="4992"/>
                      </a:lnTo>
                      <a:lnTo>
                        <a:pt x="63500" y="0"/>
                      </a:lnTo>
                      <a:lnTo>
                        <a:pt x="1536700" y="0"/>
                      </a:lnTo>
                      <a:lnTo>
                        <a:pt x="1561409" y="4992"/>
                      </a:lnTo>
                      <a:lnTo>
                        <a:pt x="1581594" y="18605"/>
                      </a:lnTo>
                      <a:lnTo>
                        <a:pt x="1595207" y="38790"/>
                      </a:lnTo>
                      <a:lnTo>
                        <a:pt x="1600200" y="63500"/>
                      </a:lnTo>
                      <a:lnTo>
                        <a:pt x="1600200" y="317500"/>
                      </a:lnTo>
                      <a:lnTo>
                        <a:pt x="1595207" y="342209"/>
                      </a:lnTo>
                      <a:lnTo>
                        <a:pt x="1581594" y="362394"/>
                      </a:lnTo>
                      <a:lnTo>
                        <a:pt x="1561409" y="376007"/>
                      </a:lnTo>
                      <a:lnTo>
                        <a:pt x="1536700" y="381000"/>
                      </a:lnTo>
                      <a:lnTo>
                        <a:pt x="63500" y="381000"/>
                      </a:lnTo>
                      <a:lnTo>
                        <a:pt x="38790" y="376007"/>
                      </a:lnTo>
                      <a:lnTo>
                        <a:pt x="18605" y="362394"/>
                      </a:lnTo>
                      <a:lnTo>
                        <a:pt x="4992" y="342209"/>
                      </a:lnTo>
                      <a:lnTo>
                        <a:pt x="0" y="317500"/>
                      </a:lnTo>
                      <a:lnTo>
                        <a:pt x="0" y="63500"/>
                      </a:lnTo>
                      <a:close/>
                    </a:path>
                  </a:pathLst>
                </a:custGeom>
                <a:ln w="2590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C56554AB-DEDE-4AFE-B4F3-14A444B53096}"/>
                  </a:ext>
                </a:extLst>
              </p:cNvPr>
              <p:cNvSpPr txBox="1"/>
              <p:nvPr/>
            </p:nvSpPr>
            <p:spPr>
              <a:xfrm>
                <a:off x="374517" y="1378524"/>
                <a:ext cx="2227546" cy="278922"/>
              </a:xfrm>
              <a:prstGeom prst="rect">
                <a:avLst/>
              </a:prstGeom>
              <a:ln w="25907">
                <a:solidFill>
                  <a:srgbClr val="7E7E7E"/>
                </a:solidFill>
              </a:ln>
            </p:spPr>
            <p:txBody>
              <a:bodyPr vert="horz" wrap="square" lIns="0" tIns="32384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1600" b="1" spc="-10" dirty="0">
                    <a:cs typeface="Carlito"/>
                  </a:rPr>
                  <a:t>TPP </a:t>
                </a:r>
                <a:r>
                  <a:rPr sz="1600" b="1" spc="-10" dirty="0">
                    <a:cs typeface="Carlito"/>
                  </a:rPr>
                  <a:t>.com</a:t>
                </a:r>
                <a:endParaRPr sz="1600" b="1" dirty="0">
                  <a:cs typeface="Carlito"/>
                </a:endParaRPr>
              </a:p>
            </p:txBody>
          </p:sp>
        </p:grp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6719603-83B4-4767-913C-8D86BDC24BBA}"/>
                </a:ext>
              </a:extLst>
            </p:cNvPr>
            <p:cNvSpPr txBox="1"/>
            <p:nvPr/>
          </p:nvSpPr>
          <p:spPr>
            <a:xfrm>
              <a:off x="6135846" y="1359249"/>
              <a:ext cx="2197052" cy="217366"/>
            </a:xfrm>
            <a:prstGeom prst="rect">
              <a:avLst/>
            </a:prstGeom>
            <a:solidFill>
              <a:srgbClr val="FFFFFF"/>
            </a:solidFill>
            <a:ln w="25907">
              <a:solidFill>
                <a:srgbClr val="7E7E7E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462280">
                <a:lnSpc>
                  <a:spcPct val="100000"/>
                </a:lnSpc>
                <a:spcBef>
                  <a:spcPts val="254"/>
                </a:spcBef>
              </a:pPr>
              <a:r>
                <a:rPr lang="en-US" sz="1200" b="1" spc="-10" dirty="0">
                  <a:cs typeface="Carlito"/>
                </a:rPr>
                <a:t>APIGEE Rev Proxy</a:t>
              </a:r>
              <a:r>
                <a:rPr sz="1200" b="1" spc="-10" dirty="0">
                  <a:cs typeface="Carlito"/>
                </a:rPr>
                <a:t>.com</a:t>
              </a:r>
              <a:endParaRPr sz="1200" b="1" dirty="0">
                <a:cs typeface="Carlito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37F0AA43-D70A-44DB-9E39-62026782B327}"/>
                </a:ext>
              </a:extLst>
            </p:cNvPr>
            <p:cNvSpPr txBox="1"/>
            <p:nvPr/>
          </p:nvSpPr>
          <p:spPr>
            <a:xfrm>
              <a:off x="6427109" y="1737910"/>
              <a:ext cx="1722839" cy="254609"/>
            </a:xfrm>
            <a:prstGeom prst="roundRect">
              <a:avLst/>
            </a:prstGeom>
            <a:solidFill>
              <a:srgbClr val="C45800"/>
            </a:solidFill>
            <a:ln w="25907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91440" algn="ctr">
                <a:lnSpc>
                  <a:spcPts val="1910"/>
                </a:lnSpc>
              </a:pPr>
              <a:r>
                <a:rPr lang="en-US" sz="1400" spc="-5" dirty="0">
                  <a:solidFill>
                    <a:schemeClr val="bg1"/>
                  </a:solidFill>
                  <a:cs typeface="Carlito"/>
                </a:rPr>
                <a:t>Verify Credentials</a:t>
              </a:r>
              <a:endParaRPr sz="1400" dirty="0">
                <a:solidFill>
                  <a:schemeClr val="bg1"/>
                </a:solidFill>
                <a:cs typeface="Carlito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23C9FA4-FC56-4B0B-8307-4E927745E243}"/>
                </a:ext>
              </a:extLst>
            </p:cNvPr>
            <p:cNvSpPr txBox="1"/>
            <p:nvPr/>
          </p:nvSpPr>
          <p:spPr>
            <a:xfrm>
              <a:off x="6427109" y="2080809"/>
              <a:ext cx="1722839" cy="254609"/>
            </a:xfrm>
            <a:prstGeom prst="roundRect">
              <a:avLst/>
            </a:prstGeom>
            <a:solidFill>
              <a:srgbClr val="C45800"/>
            </a:solidFill>
            <a:ln w="25907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91440">
                <a:lnSpc>
                  <a:spcPts val="1910"/>
                </a:lnSpc>
                <a:defRPr sz="1400" spc="-5">
                  <a:solidFill>
                    <a:schemeClr val="bg1"/>
                  </a:solidFill>
                  <a:cs typeface="Carlito"/>
                </a:defRPr>
              </a:lvl1pPr>
            </a:lstStyle>
            <a:p>
              <a:pPr algn="ctr"/>
              <a:r>
                <a:rPr lang="en-US" dirty="0"/>
                <a:t>Generate Token</a:t>
              </a:r>
              <a:endParaRPr dirty="0"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661A4F3E-F502-4785-9E35-1B0D21BAD94E}"/>
                </a:ext>
              </a:extLst>
            </p:cNvPr>
            <p:cNvSpPr/>
            <p:nvPr/>
          </p:nvSpPr>
          <p:spPr>
            <a:xfrm>
              <a:off x="346979" y="5134296"/>
              <a:ext cx="2227546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67000" y="0"/>
                  </a:moveTo>
                  <a:lnTo>
                    <a:pt x="0" y="0"/>
                  </a:lnTo>
                  <a:lnTo>
                    <a:pt x="0" y="1371599"/>
                  </a:lnTo>
                  <a:lnTo>
                    <a:pt x="2667000" y="1371599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5974192B-A1E2-4247-8243-6B6F2993B5B8}"/>
                </a:ext>
              </a:extLst>
            </p:cNvPr>
            <p:cNvSpPr txBox="1"/>
            <p:nvPr/>
          </p:nvSpPr>
          <p:spPr>
            <a:xfrm>
              <a:off x="89371" y="5062542"/>
              <a:ext cx="2485156" cy="1456809"/>
            </a:xfrm>
            <a:prstGeom prst="rect">
              <a:avLst/>
            </a:prstGeom>
            <a:ln w="25907">
              <a:solidFill>
                <a:srgbClr val="7E7E7E"/>
              </a:solidFill>
            </a:ln>
          </p:spPr>
          <p:txBody>
            <a:bodyPr vert="horz" wrap="square" lIns="0" tIns="3302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60"/>
                </a:spcBef>
              </a:pPr>
              <a:r>
                <a:rPr lang="en-US" sz="1400" b="1" spc="-10" dirty="0">
                  <a:cs typeface="Carlito"/>
                </a:rPr>
                <a:t>TPP</a:t>
              </a:r>
              <a:r>
                <a:rPr sz="1400" b="1" spc="-10" dirty="0">
                  <a:cs typeface="Carlito"/>
                </a:rPr>
                <a:t>.com/callback</a:t>
              </a:r>
              <a:endParaRPr lang="en-US" sz="1400" b="1" spc="-10" dirty="0"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260"/>
                </a:spcBef>
              </a:pPr>
              <a:endParaRPr lang="en-US" sz="1600" spc="-10" dirty="0">
                <a:cs typeface="Carlito"/>
              </a:endParaRPr>
            </a:p>
            <a:p>
              <a:pPr algn="ctr">
                <a:lnSpc>
                  <a:spcPct val="100000"/>
                </a:lnSpc>
              </a:pPr>
              <a:endParaRPr lang="en-US" sz="1600" dirty="0">
                <a:cs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600" spc="-125" dirty="0"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sz="1400" spc="-125" dirty="0">
                  <a:cs typeface="Arial"/>
                </a:rPr>
                <a:t>Loading…</a:t>
              </a:r>
              <a:endParaRPr lang="en-US" sz="1400" spc="-125" dirty="0">
                <a:cs typeface="Arial"/>
              </a:endParaRPr>
            </a:p>
            <a:p>
              <a:pPr algn="ctr">
                <a:lnSpc>
                  <a:spcPct val="100000"/>
                </a:lnSpc>
              </a:pPr>
              <a:endParaRPr sz="1400" dirty="0">
                <a:cs typeface="Arial"/>
              </a:endParaRPr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67C616E8-9FD4-4765-92B3-DF2DB5E0B7A9}"/>
                </a:ext>
              </a:extLst>
            </p:cNvPr>
            <p:cNvSpPr/>
            <p:nvPr/>
          </p:nvSpPr>
          <p:spPr>
            <a:xfrm>
              <a:off x="2588295" y="2008212"/>
              <a:ext cx="4656568" cy="3054350"/>
            </a:xfrm>
            <a:custGeom>
              <a:avLst/>
              <a:gdLst/>
              <a:ahLst/>
              <a:cxnLst/>
              <a:rect l="l" t="t" r="r" b="b"/>
              <a:pathLst>
                <a:path w="5961380" h="3054350">
                  <a:moveTo>
                    <a:pt x="4572000" y="57150"/>
                  </a:moveTo>
                  <a:lnTo>
                    <a:pt x="4533900" y="38100"/>
                  </a:lnTo>
                  <a:lnTo>
                    <a:pt x="4457700" y="0"/>
                  </a:lnTo>
                  <a:lnTo>
                    <a:pt x="445770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57700" y="76200"/>
                  </a:lnTo>
                  <a:lnTo>
                    <a:pt x="4457700" y="114300"/>
                  </a:lnTo>
                  <a:lnTo>
                    <a:pt x="4533900" y="76200"/>
                  </a:lnTo>
                  <a:lnTo>
                    <a:pt x="4572000" y="57150"/>
                  </a:lnTo>
                  <a:close/>
                </a:path>
                <a:path w="5961380" h="3054350">
                  <a:moveTo>
                    <a:pt x="5961253" y="2940050"/>
                  </a:moveTo>
                  <a:lnTo>
                    <a:pt x="5923165" y="2940050"/>
                  </a:lnTo>
                  <a:lnTo>
                    <a:pt x="5924677" y="742950"/>
                  </a:lnTo>
                  <a:lnTo>
                    <a:pt x="5886577" y="742950"/>
                  </a:lnTo>
                  <a:lnTo>
                    <a:pt x="5885065" y="2940050"/>
                  </a:lnTo>
                  <a:lnTo>
                    <a:pt x="5846953" y="2940050"/>
                  </a:lnTo>
                  <a:lnTo>
                    <a:pt x="5903976" y="3054350"/>
                  </a:lnTo>
                  <a:lnTo>
                    <a:pt x="5951702" y="2959100"/>
                  </a:lnTo>
                  <a:lnTo>
                    <a:pt x="5961253" y="294005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066E9DAE-41DC-46B9-982F-93D167AE926F}"/>
                </a:ext>
              </a:extLst>
            </p:cNvPr>
            <p:cNvSpPr/>
            <p:nvPr/>
          </p:nvSpPr>
          <p:spPr>
            <a:xfrm>
              <a:off x="1057845" y="5589118"/>
              <a:ext cx="896676" cy="461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DF8C7F-1C16-4764-84B4-6A44DDF83323}"/>
                </a:ext>
              </a:extLst>
            </p:cNvPr>
            <p:cNvGrpSpPr/>
            <p:nvPr/>
          </p:nvGrpSpPr>
          <p:grpSpPr>
            <a:xfrm>
              <a:off x="118061" y="2884422"/>
              <a:ext cx="470847" cy="475572"/>
              <a:chOff x="857835" y="2421689"/>
              <a:chExt cx="389890" cy="415180"/>
            </a:xfrm>
          </p:grpSpPr>
          <p:sp>
            <p:nvSpPr>
              <p:cNvPr id="35" name="object 33">
                <a:extLst>
                  <a:ext uri="{FF2B5EF4-FFF2-40B4-BE49-F238E27FC236}">
                    <a16:creationId xmlns:a16="http://schemas.microsoft.com/office/drawing/2014/main" id="{6AD67278-5FE9-430C-BC76-4721B0EC92B1}"/>
                  </a:ext>
                </a:extLst>
              </p:cNvPr>
              <p:cNvSpPr/>
              <p:nvPr/>
            </p:nvSpPr>
            <p:spPr>
              <a:xfrm>
                <a:off x="955194" y="2421689"/>
                <a:ext cx="194718" cy="195199"/>
              </a:xfrm>
              <a:prstGeom prst="rect">
                <a:avLst/>
              </a:prstGeom>
              <a:blipFill>
                <a:blip r:embed="rId3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4">
                <a:extLst>
                  <a:ext uri="{FF2B5EF4-FFF2-40B4-BE49-F238E27FC236}">
                    <a16:creationId xmlns:a16="http://schemas.microsoft.com/office/drawing/2014/main" id="{B4D342B2-EF2C-4573-A03A-463B3873E657}"/>
                  </a:ext>
                </a:extLst>
              </p:cNvPr>
              <p:cNvSpPr/>
              <p:nvPr/>
            </p:nvSpPr>
            <p:spPr>
              <a:xfrm>
                <a:off x="857835" y="2641289"/>
                <a:ext cx="389890" cy="195580"/>
              </a:xfrm>
              <a:custGeom>
                <a:avLst/>
                <a:gdLst/>
                <a:ahLst/>
                <a:cxnLst/>
                <a:rect l="l" t="t" r="r" b="b"/>
                <a:pathLst>
                  <a:path w="389890" h="195580">
                    <a:moveTo>
                      <a:pt x="194718" y="0"/>
                    </a:moveTo>
                    <a:lnTo>
                      <a:pt x="154557" y="3354"/>
                    </a:lnTo>
                    <a:lnTo>
                      <a:pt x="114397" y="12199"/>
                    </a:lnTo>
                    <a:lnTo>
                      <a:pt x="64196" y="31719"/>
                    </a:lnTo>
                    <a:lnTo>
                      <a:pt x="19471" y="58559"/>
                    </a:lnTo>
                    <a:lnTo>
                      <a:pt x="0" y="97599"/>
                    </a:lnTo>
                    <a:lnTo>
                      <a:pt x="0" y="195199"/>
                    </a:lnTo>
                    <a:lnTo>
                      <a:pt x="389437" y="195199"/>
                    </a:lnTo>
                    <a:lnTo>
                      <a:pt x="389437" y="97599"/>
                    </a:lnTo>
                    <a:lnTo>
                      <a:pt x="369965" y="58559"/>
                    </a:lnTo>
                    <a:lnTo>
                      <a:pt x="325240" y="30804"/>
                    </a:lnTo>
                    <a:lnTo>
                      <a:pt x="275040" y="12199"/>
                    </a:lnTo>
                    <a:lnTo>
                      <a:pt x="236704" y="3354"/>
                    </a:lnTo>
                    <a:lnTo>
                      <a:pt x="194718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E86970DE-5F0B-4713-9C3C-7D7B4A04066A}"/>
                </a:ext>
              </a:extLst>
            </p:cNvPr>
            <p:cNvSpPr txBox="1"/>
            <p:nvPr/>
          </p:nvSpPr>
          <p:spPr>
            <a:xfrm>
              <a:off x="1060613" y="999685"/>
              <a:ext cx="922627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5" dirty="0">
                  <a:solidFill>
                    <a:srgbClr val="002060"/>
                  </a:solidFill>
                  <a:cs typeface="Carlito"/>
                </a:rPr>
                <a:t>Cl</a:t>
              </a:r>
              <a:r>
                <a:rPr sz="1600" spc="-15" dirty="0">
                  <a:solidFill>
                    <a:srgbClr val="002060"/>
                  </a:solidFill>
                  <a:cs typeface="Carlito"/>
                </a:rPr>
                <a:t>i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e</a:t>
              </a:r>
              <a:r>
                <a:rPr sz="1600" spc="-25" dirty="0">
                  <a:solidFill>
                    <a:srgbClr val="002060"/>
                  </a:solidFill>
                  <a:cs typeface="Carlito"/>
                </a:rPr>
                <a:t>n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t</a:t>
              </a:r>
              <a:endParaRPr sz="2000" dirty="0">
                <a:solidFill>
                  <a:srgbClr val="002060"/>
                </a:solidFill>
                <a:cs typeface="Carlito"/>
              </a:endParaRPr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2B74F30D-7590-40F7-877C-9572D4562056}"/>
                </a:ext>
              </a:extLst>
            </p:cNvPr>
            <p:cNvSpPr txBox="1"/>
            <p:nvPr/>
          </p:nvSpPr>
          <p:spPr>
            <a:xfrm>
              <a:off x="2687749" y="2085163"/>
              <a:ext cx="3595364" cy="72135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0" dirty="0">
                  <a:solidFill>
                    <a:srgbClr val="002060"/>
                  </a:solidFill>
                  <a:cs typeface="Carlito"/>
                </a:rPr>
                <a:t>Redirect 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URI:</a:t>
              </a:r>
              <a:r>
                <a:rPr sz="1600" spc="-10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lang="en-US" sz="1400" b="1" spc="-10" dirty="0">
                  <a:solidFill>
                    <a:srgbClr val="002060"/>
                  </a:solidFill>
                  <a:cs typeface="Courier New"/>
                </a:rPr>
                <a:t>rev proxy</a:t>
              </a:r>
              <a:r>
                <a:rPr sz="1400" b="1" spc="-10" dirty="0">
                  <a:solidFill>
                    <a:srgbClr val="002060"/>
                  </a:solidFill>
                  <a:cs typeface="Courier New"/>
                </a:rPr>
                <a:t>.com/callback</a:t>
              </a:r>
              <a:endParaRPr sz="1400" dirty="0">
                <a:solidFill>
                  <a:srgbClr val="002060"/>
                </a:solidFill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sz="1600" spc="-5" dirty="0">
                  <a:solidFill>
                    <a:srgbClr val="002060"/>
                  </a:solidFill>
                  <a:cs typeface="Carlito"/>
                </a:rPr>
                <a:t>Grant</a:t>
              </a:r>
              <a:r>
                <a:rPr sz="1600" spc="-5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type:</a:t>
              </a:r>
              <a:r>
                <a:rPr sz="1600" spc="-30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lang="en-US" sz="1400" b="1" spc="-5" dirty="0">
                  <a:solidFill>
                    <a:srgbClr val="002060"/>
                  </a:solidFill>
                  <a:cs typeface="Courier New"/>
                </a:rPr>
                <a:t>client credentials</a:t>
              </a:r>
            </a:p>
            <a:p>
              <a:pPr marL="12700">
                <a:lnSpc>
                  <a:spcPct val="100000"/>
                </a:lnSpc>
              </a:pPr>
              <a:r>
                <a:rPr lang="en-US" sz="1400" b="1" spc="-5" dirty="0">
                  <a:solidFill>
                    <a:srgbClr val="002060"/>
                  </a:solidFill>
                  <a:cs typeface="Courier New"/>
                </a:rPr>
                <a:t>Authorize : Base64(API Key : Secret)</a:t>
              </a:r>
              <a:endParaRPr sz="1400" dirty="0">
                <a:solidFill>
                  <a:srgbClr val="002060"/>
                </a:solidFill>
                <a:cs typeface="Courier New"/>
              </a:endParaRPr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F8A20437-8C46-4595-8335-70642132AC22}"/>
                </a:ext>
              </a:extLst>
            </p:cNvPr>
            <p:cNvSpPr/>
            <p:nvPr/>
          </p:nvSpPr>
          <p:spPr>
            <a:xfrm>
              <a:off x="2347763" y="2428495"/>
              <a:ext cx="4078777" cy="2590800"/>
            </a:xfrm>
            <a:custGeom>
              <a:avLst/>
              <a:gdLst/>
              <a:ahLst/>
              <a:cxnLst/>
              <a:rect l="l" t="t" r="r" b="b"/>
              <a:pathLst>
                <a:path w="5066030" h="2590800">
                  <a:moveTo>
                    <a:pt x="75691" y="2487930"/>
                  </a:moveTo>
                  <a:lnTo>
                    <a:pt x="0" y="2590800"/>
                  </a:lnTo>
                  <a:lnTo>
                    <a:pt x="127762" y="2589657"/>
                  </a:lnTo>
                  <a:lnTo>
                    <a:pt x="114825" y="2564384"/>
                  </a:lnTo>
                  <a:lnTo>
                    <a:pt x="93472" y="2564384"/>
                  </a:lnTo>
                  <a:lnTo>
                    <a:pt x="76073" y="2530475"/>
                  </a:lnTo>
                  <a:lnTo>
                    <a:pt x="93034" y="2521811"/>
                  </a:lnTo>
                  <a:lnTo>
                    <a:pt x="75691" y="2487930"/>
                  </a:lnTo>
                  <a:close/>
                </a:path>
                <a:path w="5066030" h="2590800">
                  <a:moveTo>
                    <a:pt x="93034" y="2521811"/>
                  </a:moveTo>
                  <a:lnTo>
                    <a:pt x="76073" y="2530475"/>
                  </a:lnTo>
                  <a:lnTo>
                    <a:pt x="93472" y="2564384"/>
                  </a:lnTo>
                  <a:lnTo>
                    <a:pt x="110396" y="2555731"/>
                  </a:lnTo>
                  <a:lnTo>
                    <a:pt x="93034" y="2521811"/>
                  </a:lnTo>
                  <a:close/>
                </a:path>
                <a:path w="5066030" h="2590800">
                  <a:moveTo>
                    <a:pt x="110396" y="2555731"/>
                  </a:moveTo>
                  <a:lnTo>
                    <a:pt x="93472" y="2564384"/>
                  </a:lnTo>
                  <a:lnTo>
                    <a:pt x="114825" y="2564384"/>
                  </a:lnTo>
                  <a:lnTo>
                    <a:pt x="110396" y="2555731"/>
                  </a:lnTo>
                  <a:close/>
                </a:path>
                <a:path w="5066030" h="2590800">
                  <a:moveTo>
                    <a:pt x="211836" y="2461133"/>
                  </a:moveTo>
                  <a:lnTo>
                    <a:pt x="93034" y="2521811"/>
                  </a:lnTo>
                  <a:lnTo>
                    <a:pt x="110396" y="2555731"/>
                  </a:lnTo>
                  <a:lnTo>
                    <a:pt x="229108" y="2495042"/>
                  </a:lnTo>
                  <a:lnTo>
                    <a:pt x="211836" y="2461133"/>
                  </a:lnTo>
                  <a:close/>
                </a:path>
                <a:path w="5066030" h="2590800">
                  <a:moveTo>
                    <a:pt x="449199" y="2339594"/>
                  </a:moveTo>
                  <a:lnTo>
                    <a:pt x="313563" y="2409063"/>
                  </a:lnTo>
                  <a:lnTo>
                    <a:pt x="330962" y="2442972"/>
                  </a:lnTo>
                  <a:lnTo>
                    <a:pt x="466598" y="2373503"/>
                  </a:lnTo>
                  <a:lnTo>
                    <a:pt x="449199" y="2339594"/>
                  </a:lnTo>
                  <a:close/>
                </a:path>
                <a:path w="5066030" h="2590800">
                  <a:moveTo>
                    <a:pt x="686688" y="2218182"/>
                  </a:moveTo>
                  <a:lnTo>
                    <a:pt x="551052" y="2287651"/>
                  </a:lnTo>
                  <a:lnTo>
                    <a:pt x="568325" y="2321560"/>
                  </a:lnTo>
                  <a:lnTo>
                    <a:pt x="704088" y="2252091"/>
                  </a:lnTo>
                  <a:lnTo>
                    <a:pt x="686688" y="2218182"/>
                  </a:lnTo>
                  <a:close/>
                </a:path>
                <a:path w="5066030" h="2590800">
                  <a:moveTo>
                    <a:pt x="924178" y="2096770"/>
                  </a:moveTo>
                  <a:lnTo>
                    <a:pt x="788415" y="2166112"/>
                  </a:lnTo>
                  <a:lnTo>
                    <a:pt x="805814" y="2200021"/>
                  </a:lnTo>
                  <a:lnTo>
                    <a:pt x="941451" y="2130679"/>
                  </a:lnTo>
                  <a:lnTo>
                    <a:pt x="924178" y="2096770"/>
                  </a:lnTo>
                  <a:close/>
                </a:path>
                <a:path w="5066030" h="2590800">
                  <a:moveTo>
                    <a:pt x="1161541" y="1975358"/>
                  </a:moveTo>
                  <a:lnTo>
                    <a:pt x="1025906" y="2044700"/>
                  </a:lnTo>
                  <a:lnTo>
                    <a:pt x="1043304" y="2078608"/>
                  </a:lnTo>
                  <a:lnTo>
                    <a:pt x="1178940" y="2009267"/>
                  </a:lnTo>
                  <a:lnTo>
                    <a:pt x="1161541" y="1975358"/>
                  </a:lnTo>
                  <a:close/>
                </a:path>
                <a:path w="5066030" h="2590800">
                  <a:moveTo>
                    <a:pt x="1399032" y="1853819"/>
                  </a:moveTo>
                  <a:lnTo>
                    <a:pt x="1263396" y="1923288"/>
                  </a:lnTo>
                  <a:lnTo>
                    <a:pt x="1280667" y="1957196"/>
                  </a:lnTo>
                  <a:lnTo>
                    <a:pt x="1416431" y="1887855"/>
                  </a:lnTo>
                  <a:lnTo>
                    <a:pt x="1399032" y="1853819"/>
                  </a:lnTo>
                  <a:close/>
                </a:path>
                <a:path w="5066030" h="2590800">
                  <a:moveTo>
                    <a:pt x="1636522" y="1732407"/>
                  </a:moveTo>
                  <a:lnTo>
                    <a:pt x="1500759" y="1801876"/>
                  </a:lnTo>
                  <a:lnTo>
                    <a:pt x="1518158" y="1835785"/>
                  </a:lnTo>
                  <a:lnTo>
                    <a:pt x="1653794" y="1766315"/>
                  </a:lnTo>
                  <a:lnTo>
                    <a:pt x="1636522" y="1732407"/>
                  </a:lnTo>
                  <a:close/>
                </a:path>
                <a:path w="5066030" h="2590800">
                  <a:moveTo>
                    <a:pt x="1873885" y="1610995"/>
                  </a:moveTo>
                  <a:lnTo>
                    <a:pt x="1738249" y="1680337"/>
                  </a:lnTo>
                  <a:lnTo>
                    <a:pt x="1755648" y="1714373"/>
                  </a:lnTo>
                  <a:lnTo>
                    <a:pt x="1891284" y="1644904"/>
                  </a:lnTo>
                  <a:lnTo>
                    <a:pt x="1873885" y="1610995"/>
                  </a:lnTo>
                  <a:close/>
                </a:path>
                <a:path w="5066030" h="2590800">
                  <a:moveTo>
                    <a:pt x="2111375" y="1489583"/>
                  </a:moveTo>
                  <a:lnTo>
                    <a:pt x="1975739" y="1558925"/>
                  </a:lnTo>
                  <a:lnTo>
                    <a:pt x="1993011" y="1592833"/>
                  </a:lnTo>
                  <a:lnTo>
                    <a:pt x="2128774" y="1523492"/>
                  </a:lnTo>
                  <a:lnTo>
                    <a:pt x="2111375" y="1489583"/>
                  </a:lnTo>
                  <a:close/>
                </a:path>
                <a:path w="5066030" h="2590800">
                  <a:moveTo>
                    <a:pt x="2348865" y="1368170"/>
                  </a:moveTo>
                  <a:lnTo>
                    <a:pt x="2213102" y="1437513"/>
                  </a:lnTo>
                  <a:lnTo>
                    <a:pt x="2230501" y="1471421"/>
                  </a:lnTo>
                  <a:lnTo>
                    <a:pt x="2366137" y="1402080"/>
                  </a:lnTo>
                  <a:lnTo>
                    <a:pt x="2348865" y="1368170"/>
                  </a:lnTo>
                  <a:close/>
                </a:path>
                <a:path w="5066030" h="2590800">
                  <a:moveTo>
                    <a:pt x="2586228" y="1246632"/>
                  </a:moveTo>
                  <a:lnTo>
                    <a:pt x="2450591" y="1316101"/>
                  </a:lnTo>
                  <a:lnTo>
                    <a:pt x="2467991" y="1350010"/>
                  </a:lnTo>
                  <a:lnTo>
                    <a:pt x="2603627" y="1280540"/>
                  </a:lnTo>
                  <a:lnTo>
                    <a:pt x="2586228" y="1246632"/>
                  </a:lnTo>
                  <a:close/>
                </a:path>
                <a:path w="5066030" h="2590800">
                  <a:moveTo>
                    <a:pt x="2823717" y="1125220"/>
                  </a:moveTo>
                  <a:lnTo>
                    <a:pt x="2688082" y="1194689"/>
                  </a:lnTo>
                  <a:lnTo>
                    <a:pt x="2705354" y="1228598"/>
                  </a:lnTo>
                  <a:lnTo>
                    <a:pt x="2841116" y="1159129"/>
                  </a:lnTo>
                  <a:lnTo>
                    <a:pt x="2823717" y="1125220"/>
                  </a:lnTo>
                  <a:close/>
                </a:path>
                <a:path w="5066030" h="2590800">
                  <a:moveTo>
                    <a:pt x="3061208" y="1003808"/>
                  </a:moveTo>
                  <a:lnTo>
                    <a:pt x="2925444" y="1073150"/>
                  </a:lnTo>
                  <a:lnTo>
                    <a:pt x="2942843" y="1107058"/>
                  </a:lnTo>
                  <a:lnTo>
                    <a:pt x="3078480" y="1037717"/>
                  </a:lnTo>
                  <a:lnTo>
                    <a:pt x="3061208" y="1003808"/>
                  </a:lnTo>
                  <a:close/>
                </a:path>
                <a:path w="5066030" h="2590800">
                  <a:moveTo>
                    <a:pt x="3298570" y="882396"/>
                  </a:moveTo>
                  <a:lnTo>
                    <a:pt x="3162935" y="951738"/>
                  </a:lnTo>
                  <a:lnTo>
                    <a:pt x="3180334" y="985647"/>
                  </a:lnTo>
                  <a:lnTo>
                    <a:pt x="3315969" y="916304"/>
                  </a:lnTo>
                  <a:lnTo>
                    <a:pt x="3298570" y="882396"/>
                  </a:lnTo>
                  <a:close/>
                </a:path>
                <a:path w="5066030" h="2590800">
                  <a:moveTo>
                    <a:pt x="3536061" y="760857"/>
                  </a:moveTo>
                  <a:lnTo>
                    <a:pt x="3400425" y="830326"/>
                  </a:lnTo>
                  <a:lnTo>
                    <a:pt x="3417696" y="864235"/>
                  </a:lnTo>
                  <a:lnTo>
                    <a:pt x="3553460" y="794892"/>
                  </a:lnTo>
                  <a:lnTo>
                    <a:pt x="3536061" y="760857"/>
                  </a:lnTo>
                  <a:close/>
                </a:path>
                <a:path w="5066030" h="2590800">
                  <a:moveTo>
                    <a:pt x="3773551" y="639445"/>
                  </a:moveTo>
                  <a:lnTo>
                    <a:pt x="3637788" y="708913"/>
                  </a:lnTo>
                  <a:lnTo>
                    <a:pt x="3655187" y="742823"/>
                  </a:lnTo>
                  <a:lnTo>
                    <a:pt x="3790822" y="673353"/>
                  </a:lnTo>
                  <a:lnTo>
                    <a:pt x="3773551" y="639445"/>
                  </a:lnTo>
                  <a:close/>
                </a:path>
                <a:path w="5066030" h="2590800">
                  <a:moveTo>
                    <a:pt x="4010914" y="518033"/>
                  </a:moveTo>
                  <a:lnTo>
                    <a:pt x="3875278" y="587375"/>
                  </a:lnTo>
                  <a:lnTo>
                    <a:pt x="3892677" y="621411"/>
                  </a:lnTo>
                  <a:lnTo>
                    <a:pt x="4028313" y="551941"/>
                  </a:lnTo>
                  <a:lnTo>
                    <a:pt x="4010914" y="518033"/>
                  </a:lnTo>
                  <a:close/>
                </a:path>
                <a:path w="5066030" h="2590800">
                  <a:moveTo>
                    <a:pt x="4248404" y="396621"/>
                  </a:moveTo>
                  <a:lnTo>
                    <a:pt x="4112767" y="465963"/>
                  </a:lnTo>
                  <a:lnTo>
                    <a:pt x="4130040" y="499872"/>
                  </a:lnTo>
                  <a:lnTo>
                    <a:pt x="4265803" y="430529"/>
                  </a:lnTo>
                  <a:lnTo>
                    <a:pt x="4248404" y="396621"/>
                  </a:lnTo>
                  <a:close/>
                </a:path>
                <a:path w="5066030" h="2590800">
                  <a:moveTo>
                    <a:pt x="4485894" y="275209"/>
                  </a:moveTo>
                  <a:lnTo>
                    <a:pt x="4350131" y="344550"/>
                  </a:lnTo>
                  <a:lnTo>
                    <a:pt x="4367530" y="378460"/>
                  </a:lnTo>
                  <a:lnTo>
                    <a:pt x="4503166" y="309117"/>
                  </a:lnTo>
                  <a:lnTo>
                    <a:pt x="4485894" y="275209"/>
                  </a:lnTo>
                  <a:close/>
                </a:path>
                <a:path w="5066030" h="2590800">
                  <a:moveTo>
                    <a:pt x="4723257" y="153670"/>
                  </a:moveTo>
                  <a:lnTo>
                    <a:pt x="4587620" y="223138"/>
                  </a:lnTo>
                  <a:lnTo>
                    <a:pt x="4605020" y="257048"/>
                  </a:lnTo>
                  <a:lnTo>
                    <a:pt x="4740656" y="187578"/>
                  </a:lnTo>
                  <a:lnTo>
                    <a:pt x="4723257" y="153670"/>
                  </a:lnTo>
                  <a:close/>
                </a:path>
                <a:path w="5066030" h="2590800">
                  <a:moveTo>
                    <a:pt x="4955253" y="35071"/>
                  </a:moveTo>
                  <a:lnTo>
                    <a:pt x="4825111" y="101726"/>
                  </a:lnTo>
                  <a:lnTo>
                    <a:pt x="4842383" y="135636"/>
                  </a:lnTo>
                  <a:lnTo>
                    <a:pt x="4972618" y="68995"/>
                  </a:lnTo>
                  <a:lnTo>
                    <a:pt x="4955253" y="35071"/>
                  </a:lnTo>
                  <a:close/>
                </a:path>
                <a:path w="5066030" h="2590800">
                  <a:moveTo>
                    <a:pt x="5041913" y="32258"/>
                  </a:moveTo>
                  <a:lnTo>
                    <a:pt x="4960746" y="32258"/>
                  </a:lnTo>
                  <a:lnTo>
                    <a:pt x="4978145" y="66166"/>
                  </a:lnTo>
                  <a:lnTo>
                    <a:pt x="4972618" y="68995"/>
                  </a:lnTo>
                  <a:lnTo>
                    <a:pt x="4989957" y="102870"/>
                  </a:lnTo>
                  <a:lnTo>
                    <a:pt x="5041913" y="32258"/>
                  </a:lnTo>
                  <a:close/>
                </a:path>
                <a:path w="5066030" h="2590800">
                  <a:moveTo>
                    <a:pt x="4960746" y="32258"/>
                  </a:moveTo>
                  <a:lnTo>
                    <a:pt x="4955253" y="35071"/>
                  </a:lnTo>
                  <a:lnTo>
                    <a:pt x="4972618" y="68995"/>
                  </a:lnTo>
                  <a:lnTo>
                    <a:pt x="4978145" y="66166"/>
                  </a:lnTo>
                  <a:lnTo>
                    <a:pt x="4960746" y="32258"/>
                  </a:lnTo>
                  <a:close/>
                </a:path>
                <a:path w="5066030" h="2590800">
                  <a:moveTo>
                    <a:pt x="5065648" y="0"/>
                  </a:moveTo>
                  <a:lnTo>
                    <a:pt x="4937887" y="1142"/>
                  </a:lnTo>
                  <a:lnTo>
                    <a:pt x="4955253" y="35071"/>
                  </a:lnTo>
                  <a:lnTo>
                    <a:pt x="4960746" y="32258"/>
                  </a:lnTo>
                  <a:lnTo>
                    <a:pt x="5041913" y="32258"/>
                  </a:lnTo>
                  <a:lnTo>
                    <a:pt x="506564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04F0027D-CF85-44FE-8DE7-4846FBD92A11}"/>
                </a:ext>
              </a:extLst>
            </p:cNvPr>
            <p:cNvSpPr txBox="1"/>
            <p:nvPr/>
          </p:nvSpPr>
          <p:spPr>
            <a:xfrm rot="19725455">
              <a:off x="2751555" y="3249328"/>
              <a:ext cx="3536867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2000" dirty="0">
                  <a:solidFill>
                    <a:srgbClr val="002060"/>
                  </a:solidFill>
                  <a:cs typeface="Carlito"/>
                </a:rPr>
                <a:t>Access Token(scope + time)</a:t>
              </a:r>
              <a:endParaRPr sz="2000" dirty="0">
                <a:solidFill>
                  <a:srgbClr val="002060"/>
                </a:solidFill>
                <a:cs typeface="Carlito"/>
              </a:endParaRPr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B1DFCE11-7709-4469-B1F3-EFC49C7A4DA1}"/>
                </a:ext>
              </a:extLst>
            </p:cNvPr>
            <p:cNvSpPr txBox="1"/>
            <p:nvPr/>
          </p:nvSpPr>
          <p:spPr>
            <a:xfrm>
              <a:off x="6426540" y="2516807"/>
              <a:ext cx="1687072" cy="254609"/>
            </a:xfrm>
            <a:prstGeom prst="roundRect">
              <a:avLst/>
            </a:prstGeom>
            <a:solidFill>
              <a:srgbClr val="C45800"/>
            </a:solidFill>
            <a:ln w="25907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91440">
                <a:lnSpc>
                  <a:spcPts val="1910"/>
                </a:lnSpc>
                <a:defRPr sz="1400" spc="-5">
                  <a:solidFill>
                    <a:schemeClr val="bg1"/>
                  </a:solidFill>
                  <a:cs typeface="Carlito"/>
                </a:defRPr>
              </a:lvl1pPr>
            </a:lstStyle>
            <a:p>
              <a:pPr algn="ctr"/>
              <a:r>
                <a:rPr lang="en-US" dirty="0"/>
                <a:t>Verify Token</a:t>
              </a:r>
              <a:endParaRPr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08ADBE-7B3F-4CD5-BE55-46616CD529FC}"/>
                </a:ext>
              </a:extLst>
            </p:cNvPr>
            <p:cNvSpPr/>
            <p:nvPr/>
          </p:nvSpPr>
          <p:spPr>
            <a:xfrm>
              <a:off x="2656221" y="1359249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101907-3550-4CE9-8A5E-179A85375FCE}"/>
                </a:ext>
              </a:extLst>
            </p:cNvPr>
            <p:cNvSpPr/>
            <p:nvPr/>
          </p:nvSpPr>
          <p:spPr>
            <a:xfrm>
              <a:off x="8336427" y="1754392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2B4E94-A1CA-4460-832E-31DC671039ED}"/>
                </a:ext>
              </a:extLst>
            </p:cNvPr>
            <p:cNvSpPr/>
            <p:nvPr/>
          </p:nvSpPr>
          <p:spPr>
            <a:xfrm>
              <a:off x="3298355" y="4391719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005E2F2-B6E3-4B1F-8343-D6FC8D953ABD}"/>
                </a:ext>
              </a:extLst>
            </p:cNvPr>
            <p:cNvSpPr/>
            <p:nvPr/>
          </p:nvSpPr>
          <p:spPr>
            <a:xfrm>
              <a:off x="6077432" y="3176734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CC62BD-C1B0-442A-B180-449CD046EF4D}"/>
                </a:ext>
              </a:extLst>
            </p:cNvPr>
            <p:cNvSpPr/>
            <p:nvPr/>
          </p:nvSpPr>
          <p:spPr>
            <a:xfrm>
              <a:off x="5772608" y="4098014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8" name="object 48">
              <a:extLst>
                <a:ext uri="{FF2B5EF4-FFF2-40B4-BE49-F238E27FC236}">
                  <a16:creationId xmlns:a16="http://schemas.microsoft.com/office/drawing/2014/main" id="{0FB950B5-746D-4DEF-B808-026E0C987C0F}"/>
                </a:ext>
              </a:extLst>
            </p:cNvPr>
            <p:cNvSpPr txBox="1"/>
            <p:nvPr/>
          </p:nvSpPr>
          <p:spPr>
            <a:xfrm rot="19615803">
              <a:off x="2939046" y="4109620"/>
              <a:ext cx="3595364" cy="50590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0" dirty="0">
                  <a:solidFill>
                    <a:srgbClr val="002060"/>
                  </a:solidFill>
                  <a:cs typeface="Carlito"/>
                </a:rPr>
                <a:t>Redirect 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URI:</a:t>
              </a:r>
              <a:r>
                <a:rPr sz="1600" spc="-10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lang="en-US" sz="1600" b="1" spc="-10" dirty="0">
                  <a:solidFill>
                    <a:srgbClr val="002060"/>
                  </a:solidFill>
                  <a:cs typeface="Carlito"/>
                </a:rPr>
                <a:t>rev</a:t>
              </a:r>
              <a:r>
                <a:rPr lang="en-US" sz="1600" spc="-10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lang="en-US" sz="1400" b="1" spc="-10" dirty="0">
                  <a:solidFill>
                    <a:srgbClr val="002060"/>
                  </a:solidFill>
                  <a:cs typeface="Courier New"/>
                </a:rPr>
                <a:t>proxy</a:t>
              </a:r>
              <a:r>
                <a:rPr sz="1400" b="1" spc="-10" dirty="0">
                  <a:solidFill>
                    <a:srgbClr val="002060"/>
                  </a:solidFill>
                  <a:cs typeface="Courier New"/>
                </a:rPr>
                <a:t>.com/callback</a:t>
              </a:r>
              <a:endParaRPr sz="1400" dirty="0">
                <a:solidFill>
                  <a:srgbClr val="002060"/>
                </a:solidFill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sz="1600" spc="-5" dirty="0">
                  <a:solidFill>
                    <a:srgbClr val="002060"/>
                  </a:solidFill>
                  <a:cs typeface="Carlito"/>
                </a:rPr>
                <a:t>Authorize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:</a:t>
              </a:r>
              <a:r>
                <a:rPr sz="1600" spc="-30" dirty="0">
                  <a:solidFill>
                    <a:srgbClr val="002060"/>
                  </a:solidFill>
                  <a:cs typeface="Carlito"/>
                </a:rPr>
                <a:t> </a:t>
              </a:r>
              <a:r>
                <a:rPr lang="en-US" sz="1400" b="1" spc="-5" dirty="0">
                  <a:solidFill>
                    <a:srgbClr val="002060"/>
                  </a:solidFill>
                  <a:cs typeface="Courier New"/>
                </a:rPr>
                <a:t>Bearer Access Token</a:t>
              </a:r>
              <a:endParaRPr sz="1400" dirty="0">
                <a:solidFill>
                  <a:srgbClr val="002060"/>
                </a:solidFill>
                <a:cs typeface="Courier New"/>
              </a:endParaRPr>
            </a:p>
          </p:txBody>
        </p:sp>
        <p:sp>
          <p:nvSpPr>
            <p:cNvPr id="79" name="object 52">
              <a:extLst>
                <a:ext uri="{FF2B5EF4-FFF2-40B4-BE49-F238E27FC236}">
                  <a16:creationId xmlns:a16="http://schemas.microsoft.com/office/drawing/2014/main" id="{93772940-65D2-4075-8EE0-24A46ADBCF24}"/>
                </a:ext>
              </a:extLst>
            </p:cNvPr>
            <p:cNvSpPr txBox="1"/>
            <p:nvPr/>
          </p:nvSpPr>
          <p:spPr>
            <a:xfrm rot="19452154">
              <a:off x="3531474" y="4632558"/>
              <a:ext cx="2970053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2000" dirty="0">
                  <a:solidFill>
                    <a:srgbClr val="002060"/>
                  </a:solidFill>
                  <a:cs typeface="Carlito"/>
                </a:rPr>
                <a:t>Response : Resource</a:t>
              </a:r>
              <a:endParaRPr sz="2000" dirty="0">
                <a:solidFill>
                  <a:srgbClr val="002060"/>
                </a:solidFill>
                <a:cs typeface="Carlito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27E9E9-7B6F-4F29-953A-C6027C3DE8BE}"/>
                </a:ext>
              </a:extLst>
            </p:cNvPr>
            <p:cNvCxnSpPr/>
            <p:nvPr/>
          </p:nvCxnSpPr>
          <p:spPr>
            <a:xfrm>
              <a:off x="6274191" y="2391507"/>
              <a:ext cx="1941341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804EBF-235D-4051-8ED7-E1B600FD92BF}"/>
                </a:ext>
              </a:extLst>
            </p:cNvPr>
            <p:cNvGrpSpPr/>
            <p:nvPr/>
          </p:nvGrpSpPr>
          <p:grpSpPr>
            <a:xfrm>
              <a:off x="6143716" y="5044914"/>
              <a:ext cx="2199816" cy="1397635"/>
              <a:chOff x="6381029" y="5049524"/>
              <a:chExt cx="2249291" cy="1397635"/>
            </a:xfrm>
          </p:grpSpPr>
          <p:grpSp>
            <p:nvGrpSpPr>
              <p:cNvPr id="16" name="object 14">
                <a:extLst>
                  <a:ext uri="{FF2B5EF4-FFF2-40B4-BE49-F238E27FC236}">
                    <a16:creationId xmlns:a16="http://schemas.microsoft.com/office/drawing/2014/main" id="{4C9CAD32-BBFB-4CD9-B3BF-EC4DA1FC0EC2}"/>
                  </a:ext>
                </a:extLst>
              </p:cNvPr>
              <p:cNvGrpSpPr/>
              <p:nvPr/>
            </p:nvGrpSpPr>
            <p:grpSpPr>
              <a:xfrm>
                <a:off x="6381029" y="5049524"/>
                <a:ext cx="2249291" cy="1397635"/>
                <a:chOff x="8442896" y="4890452"/>
                <a:chExt cx="2693035" cy="1397635"/>
              </a:xfrm>
            </p:grpSpPr>
            <p:sp>
              <p:nvSpPr>
                <p:cNvPr id="17" name="object 15">
                  <a:extLst>
                    <a:ext uri="{FF2B5EF4-FFF2-40B4-BE49-F238E27FC236}">
                      <a16:creationId xmlns:a16="http://schemas.microsoft.com/office/drawing/2014/main" id="{5A198282-9FC6-4CEB-A2E5-5A4868C2BDE7}"/>
                    </a:ext>
                  </a:extLst>
                </p:cNvPr>
                <p:cNvSpPr/>
                <p:nvPr/>
              </p:nvSpPr>
              <p:spPr>
                <a:xfrm>
                  <a:off x="8455913" y="4903470"/>
                  <a:ext cx="2667000" cy="137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1371600">
                      <a:moveTo>
                        <a:pt x="2667000" y="0"/>
                      </a:moveTo>
                      <a:lnTo>
                        <a:pt x="0" y="0"/>
                      </a:lnTo>
                      <a:lnTo>
                        <a:pt x="0" y="1371599"/>
                      </a:lnTo>
                      <a:lnTo>
                        <a:pt x="2667000" y="1371599"/>
                      </a:lnTo>
                      <a:lnTo>
                        <a:pt x="26670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" name="object 16">
                  <a:extLst>
                    <a:ext uri="{FF2B5EF4-FFF2-40B4-BE49-F238E27FC236}">
                      <a16:creationId xmlns:a16="http://schemas.microsoft.com/office/drawing/2014/main" id="{49967817-07B7-47C2-BA9B-ACDE212CA05D}"/>
                    </a:ext>
                  </a:extLst>
                </p:cNvPr>
                <p:cNvSpPr/>
                <p:nvPr/>
              </p:nvSpPr>
              <p:spPr>
                <a:xfrm>
                  <a:off x="8455913" y="4903470"/>
                  <a:ext cx="2667000" cy="137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1371600">
                      <a:moveTo>
                        <a:pt x="0" y="1371599"/>
                      </a:moveTo>
                      <a:lnTo>
                        <a:pt x="2667000" y="1371599"/>
                      </a:lnTo>
                      <a:lnTo>
                        <a:pt x="2667000" y="0"/>
                      </a:lnTo>
                      <a:lnTo>
                        <a:pt x="0" y="0"/>
                      </a:lnTo>
                      <a:lnTo>
                        <a:pt x="0" y="1371599"/>
                      </a:lnTo>
                      <a:close/>
                    </a:path>
                  </a:pathLst>
                </a:custGeom>
                <a:ln w="25908">
                  <a:solidFill>
                    <a:srgbClr val="7E7E7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81E28566-B242-4CF7-AA6D-9E6268EE3837}"/>
                  </a:ext>
                </a:extLst>
              </p:cNvPr>
              <p:cNvSpPr txBox="1"/>
              <p:nvPr/>
            </p:nvSpPr>
            <p:spPr>
              <a:xfrm>
                <a:off x="6556107" y="5096863"/>
                <a:ext cx="1827710" cy="25840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600" b="1" spc="-10" dirty="0">
                    <a:cs typeface="Carlito"/>
                  </a:rPr>
                  <a:t>Service</a:t>
                </a:r>
                <a:r>
                  <a:rPr sz="1600" b="1" spc="-10" dirty="0">
                    <a:cs typeface="Carlito"/>
                  </a:rPr>
                  <a:t>.com</a:t>
                </a:r>
                <a:endParaRPr sz="1600" b="1" dirty="0">
                  <a:cs typeface="Carlito"/>
                </a:endParaRPr>
              </a:p>
            </p:txBody>
          </p:sp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8A14EABF-9B94-4F3A-AFA9-DD1C2EA544D5}"/>
                  </a:ext>
                </a:extLst>
              </p:cNvPr>
              <p:cNvSpPr txBox="1"/>
              <p:nvPr/>
            </p:nvSpPr>
            <p:spPr>
              <a:xfrm>
                <a:off x="6529029" y="5513519"/>
                <a:ext cx="1928418" cy="7745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8145" marR="5080" indent="-386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cs typeface="Carlito"/>
                  </a:rPr>
                  <a:t>Resources1.html</a:t>
                </a:r>
                <a:endParaRPr sz="1400" dirty="0">
                  <a:cs typeface="Carlito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sz="1150" dirty="0">
                  <a:cs typeface="Carlito"/>
                </a:endParaRPr>
              </a:p>
              <a:p>
                <a:pPr marL="1293495">
                  <a:lnSpc>
                    <a:spcPct val="100000"/>
                  </a:lnSpc>
                  <a:tabLst>
                    <a:tab pos="1893570" algn="l"/>
                  </a:tabLst>
                </a:pPr>
                <a:r>
                  <a:rPr sz="1200" dirty="0">
                    <a:cs typeface="Carlito"/>
                  </a:rPr>
                  <a:t>	</a:t>
                </a:r>
                <a:r>
                  <a:rPr sz="1200" spc="-30" dirty="0">
                    <a:solidFill>
                      <a:srgbClr val="FFFFFF"/>
                    </a:solidFill>
                    <a:cs typeface="Carlito"/>
                  </a:rPr>
                  <a:t>Yes</a:t>
                </a:r>
                <a:endParaRPr sz="1200" dirty="0">
                  <a:cs typeface="Carlito"/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2ED63C1-61D7-496C-9EE4-E50F2BBCD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810" y="5378879"/>
                <a:ext cx="2231637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A11C047-4456-4BBC-BADA-15CABAB770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71" y="5407338"/>
              <a:ext cx="244433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8CCCB8-FD1D-4E62-B325-359A2B193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272" y="3244467"/>
              <a:ext cx="4219882" cy="2937705"/>
            </a:xfrm>
            <a:prstGeom prst="straightConnector1">
              <a:avLst/>
            </a:prstGeom>
            <a:ln w="38100">
              <a:solidFill>
                <a:srgbClr val="0099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3">
            <a:extLst>
              <a:ext uri="{FF2B5EF4-FFF2-40B4-BE49-F238E27FC236}">
                <a16:creationId xmlns:a16="http://schemas.microsoft.com/office/drawing/2014/main" id="{82DFAEE3-2EA7-4CB8-AF79-6A679973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87" y="562722"/>
            <a:ext cx="3257207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Consumer pass the Client Credential Grant type with Authorize token(base64(API KEY : Secret))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Proxy verifies the Authorizer header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Generates the Access key token + scope and sends to the consumer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Consumer uses the Access Key token for subsequent call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Verifies the Token and reply the resource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角丸四角形 59">
            <a:extLst>
              <a:ext uri="{FF2B5EF4-FFF2-40B4-BE49-F238E27FC236}">
                <a16:creationId xmlns:a16="http://schemas.microsoft.com/office/drawing/2014/main" id="{F1AD182C-A703-4C96-B915-CFCC322EBD6F}"/>
              </a:ext>
            </a:extLst>
          </p:cNvPr>
          <p:cNvSpPr/>
          <p:nvPr/>
        </p:nvSpPr>
        <p:spPr>
          <a:xfrm>
            <a:off x="193196" y="499969"/>
            <a:ext cx="8475957" cy="6013373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pc="-10" dirty="0">
                <a:latin typeface="+mn-lt"/>
              </a:rPr>
              <a:t>OAuth </a:t>
            </a:r>
            <a:r>
              <a:rPr lang="en-US" sz="3600" dirty="0">
                <a:latin typeface="+mn-lt"/>
              </a:rPr>
              <a:t>2.0 </a:t>
            </a:r>
            <a:r>
              <a:rPr lang="en-US" sz="3600" spc="-10" dirty="0">
                <a:latin typeface="+mn-lt"/>
              </a:rPr>
              <a:t>Certificates</a:t>
            </a:r>
            <a:r>
              <a:rPr lang="en-US" sz="3600" spc="-10" dirty="0"/>
              <a:t> configuration</a:t>
            </a:r>
            <a:endParaRPr lang="en-GB" sz="1600" dirty="0">
              <a:latin typeface="+mn-lt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DB32371C-BFB8-468B-A56F-50A038424FE3}"/>
              </a:ext>
            </a:extLst>
          </p:cNvPr>
          <p:cNvSpPr txBox="1"/>
          <p:nvPr/>
        </p:nvSpPr>
        <p:spPr>
          <a:xfrm>
            <a:off x="6060649" y="883095"/>
            <a:ext cx="312306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002060"/>
                </a:solidFill>
                <a:cs typeface="Carlito"/>
              </a:rPr>
              <a:t>APIGEE Reverse Proxy</a:t>
            </a:r>
            <a:endParaRPr sz="2000" dirty="0">
              <a:solidFill>
                <a:srgbClr val="002060"/>
              </a:solidFill>
              <a:cs typeface="Carli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870A-C4D9-4651-AE4E-D71E822875BA}"/>
              </a:ext>
            </a:extLst>
          </p:cNvPr>
          <p:cNvSpPr txBox="1"/>
          <p:nvPr/>
        </p:nvSpPr>
        <p:spPr>
          <a:xfrm>
            <a:off x="7737868" y="4067432"/>
            <a:ext cx="25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AA05E3-23C6-4685-9AD9-89BD2A07535D}"/>
              </a:ext>
            </a:extLst>
          </p:cNvPr>
          <p:cNvGrpSpPr/>
          <p:nvPr/>
        </p:nvGrpSpPr>
        <p:grpSpPr>
          <a:xfrm>
            <a:off x="253779" y="689318"/>
            <a:ext cx="8088364" cy="5683348"/>
            <a:chOff x="258736" y="473489"/>
            <a:chExt cx="8343985" cy="622273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BDDF7E0-32FE-46AF-9780-A14BBB1E010B}"/>
                </a:ext>
              </a:extLst>
            </p:cNvPr>
            <p:cNvSpPr/>
            <p:nvPr/>
          </p:nvSpPr>
          <p:spPr>
            <a:xfrm rot="16200000">
              <a:off x="4080906" y="2174405"/>
              <a:ext cx="6222731" cy="2820899"/>
            </a:xfrm>
            <a:prstGeom prst="roundRect">
              <a:avLst/>
            </a:prstGeom>
            <a:solidFill>
              <a:schemeClr val="bg1"/>
            </a:solidFill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55F700-333D-40E4-8C84-230A37C3F9ED}"/>
                </a:ext>
              </a:extLst>
            </p:cNvPr>
            <p:cNvSpPr/>
            <p:nvPr/>
          </p:nvSpPr>
          <p:spPr>
            <a:xfrm>
              <a:off x="6145030" y="1600191"/>
              <a:ext cx="2199816" cy="20795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E7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B09C16-A61A-4C4A-A194-D152D05B59ED}"/>
                </a:ext>
              </a:extLst>
            </p:cNvPr>
            <p:cNvGrpSpPr/>
            <p:nvPr/>
          </p:nvGrpSpPr>
          <p:grpSpPr>
            <a:xfrm>
              <a:off x="6281205" y="4823633"/>
              <a:ext cx="2255084" cy="1551249"/>
              <a:chOff x="346979" y="1378524"/>
              <a:chExt cx="2255084" cy="155124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FFD408B-273A-4443-BA81-215C25E37CAE}"/>
                  </a:ext>
                </a:extLst>
              </p:cNvPr>
              <p:cNvSpPr/>
              <p:nvPr/>
            </p:nvSpPr>
            <p:spPr>
              <a:xfrm>
                <a:off x="379017" y="1657446"/>
                <a:ext cx="2209276" cy="12723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E7E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object 3">
                <a:extLst>
                  <a:ext uri="{FF2B5EF4-FFF2-40B4-BE49-F238E27FC236}">
                    <a16:creationId xmlns:a16="http://schemas.microsoft.com/office/drawing/2014/main" id="{9D079909-9AEB-4066-8E9A-16772EEF9C7E}"/>
                  </a:ext>
                </a:extLst>
              </p:cNvPr>
              <p:cNvGrpSpPr/>
              <p:nvPr/>
            </p:nvGrpSpPr>
            <p:grpSpPr>
              <a:xfrm>
                <a:off x="346979" y="1379033"/>
                <a:ext cx="2227546" cy="1397595"/>
                <a:chOff x="1218438" y="1219961"/>
                <a:chExt cx="2667000" cy="1397595"/>
              </a:xfrm>
            </p:grpSpPr>
            <p:sp>
              <p:nvSpPr>
                <p:cNvPr id="5" name="object 4">
                  <a:extLst>
                    <a:ext uri="{FF2B5EF4-FFF2-40B4-BE49-F238E27FC236}">
                      <a16:creationId xmlns:a16="http://schemas.microsoft.com/office/drawing/2014/main" id="{DD77CB3D-FCCC-4C7A-BE57-4D894A9EA6A4}"/>
                    </a:ext>
                  </a:extLst>
                </p:cNvPr>
                <p:cNvSpPr/>
                <p:nvPr/>
              </p:nvSpPr>
              <p:spPr>
                <a:xfrm>
                  <a:off x="1218438" y="1219961"/>
                  <a:ext cx="2667000" cy="278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1371600">
                      <a:moveTo>
                        <a:pt x="2667000" y="0"/>
                      </a:moveTo>
                      <a:lnTo>
                        <a:pt x="0" y="0"/>
                      </a:lnTo>
                      <a:lnTo>
                        <a:pt x="0" y="1371600"/>
                      </a:lnTo>
                      <a:lnTo>
                        <a:pt x="2667000" y="1371600"/>
                      </a:lnTo>
                      <a:lnTo>
                        <a:pt x="26670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" name="object 5">
                  <a:extLst>
                    <a:ext uri="{FF2B5EF4-FFF2-40B4-BE49-F238E27FC236}">
                      <a16:creationId xmlns:a16="http://schemas.microsoft.com/office/drawing/2014/main" id="{FC3DC7A8-49AE-4C20-AC9E-CABC987982DA}"/>
                    </a:ext>
                  </a:extLst>
                </p:cNvPr>
                <p:cNvSpPr/>
                <p:nvPr/>
              </p:nvSpPr>
              <p:spPr>
                <a:xfrm>
                  <a:off x="1606726" y="2236556"/>
                  <a:ext cx="1893685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200" h="381000">
                      <a:moveTo>
                        <a:pt x="1536700" y="0"/>
                      </a:moveTo>
                      <a:lnTo>
                        <a:pt x="63500" y="0"/>
                      </a:lnTo>
                      <a:lnTo>
                        <a:pt x="38790" y="4992"/>
                      </a:lnTo>
                      <a:lnTo>
                        <a:pt x="18605" y="18605"/>
                      </a:lnTo>
                      <a:lnTo>
                        <a:pt x="4992" y="38790"/>
                      </a:lnTo>
                      <a:lnTo>
                        <a:pt x="0" y="63500"/>
                      </a:lnTo>
                      <a:lnTo>
                        <a:pt x="0" y="317500"/>
                      </a:lnTo>
                      <a:lnTo>
                        <a:pt x="4992" y="342209"/>
                      </a:lnTo>
                      <a:lnTo>
                        <a:pt x="18605" y="362394"/>
                      </a:lnTo>
                      <a:lnTo>
                        <a:pt x="38790" y="376007"/>
                      </a:lnTo>
                      <a:lnTo>
                        <a:pt x="63500" y="381000"/>
                      </a:lnTo>
                      <a:lnTo>
                        <a:pt x="1536700" y="381000"/>
                      </a:lnTo>
                      <a:lnTo>
                        <a:pt x="1561409" y="376007"/>
                      </a:lnTo>
                      <a:lnTo>
                        <a:pt x="1581594" y="362394"/>
                      </a:lnTo>
                      <a:lnTo>
                        <a:pt x="1595207" y="342209"/>
                      </a:lnTo>
                      <a:lnTo>
                        <a:pt x="1600200" y="317500"/>
                      </a:lnTo>
                      <a:lnTo>
                        <a:pt x="1600200" y="63500"/>
                      </a:lnTo>
                      <a:lnTo>
                        <a:pt x="1595207" y="38790"/>
                      </a:lnTo>
                      <a:lnTo>
                        <a:pt x="1581594" y="18605"/>
                      </a:lnTo>
                      <a:lnTo>
                        <a:pt x="1561409" y="4992"/>
                      </a:lnTo>
                      <a:lnTo>
                        <a:pt x="1536700" y="0"/>
                      </a:lnTo>
                      <a:close/>
                    </a:path>
                  </a:pathLst>
                </a:custGeom>
                <a:solidFill>
                  <a:srgbClr val="C45800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endParaRPr lang="en-US" sz="1200" b="1" spc="-5" dirty="0">
                    <a:solidFill>
                      <a:schemeClr val="bg1"/>
                    </a:solidFill>
                    <a:cs typeface="Carlito"/>
                  </a:endParaRPr>
                </a:p>
                <a:p>
                  <a:pPr algn="ctr"/>
                  <a:r>
                    <a:rPr lang="en-US" sz="1200" b="1" spc="-5" dirty="0">
                      <a:solidFill>
                        <a:schemeClr val="bg1"/>
                      </a:solidFill>
                      <a:cs typeface="Carlito"/>
                    </a:rPr>
                    <a:t>Connect with OAuth</a:t>
                  </a:r>
                  <a:endParaRPr lang="en-US" sz="1200" b="1" dirty="0">
                    <a:solidFill>
                      <a:schemeClr val="bg1"/>
                    </a:solidFill>
                    <a:cs typeface="Carlito"/>
                  </a:endParaRPr>
                </a:p>
                <a:p>
                  <a:endParaRPr sz="1100" b="1" dirty="0"/>
                </a:p>
              </p:txBody>
            </p:sp>
            <p:sp>
              <p:nvSpPr>
                <p:cNvPr id="7" name="object 6">
                  <a:extLst>
                    <a:ext uri="{FF2B5EF4-FFF2-40B4-BE49-F238E27FC236}">
                      <a16:creationId xmlns:a16="http://schemas.microsoft.com/office/drawing/2014/main" id="{94EF1A7F-D404-4A3D-92A7-B6660D4195A0}"/>
                    </a:ext>
                  </a:extLst>
                </p:cNvPr>
                <p:cNvSpPr/>
                <p:nvPr/>
              </p:nvSpPr>
              <p:spPr>
                <a:xfrm>
                  <a:off x="1751838" y="1829561"/>
                  <a:ext cx="16002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200" h="381000">
                      <a:moveTo>
                        <a:pt x="0" y="63500"/>
                      </a:moveTo>
                      <a:lnTo>
                        <a:pt x="4992" y="38790"/>
                      </a:lnTo>
                      <a:lnTo>
                        <a:pt x="18605" y="18605"/>
                      </a:lnTo>
                      <a:lnTo>
                        <a:pt x="38790" y="4992"/>
                      </a:lnTo>
                      <a:lnTo>
                        <a:pt x="63500" y="0"/>
                      </a:lnTo>
                      <a:lnTo>
                        <a:pt x="1536700" y="0"/>
                      </a:lnTo>
                      <a:lnTo>
                        <a:pt x="1561409" y="4992"/>
                      </a:lnTo>
                      <a:lnTo>
                        <a:pt x="1581594" y="18605"/>
                      </a:lnTo>
                      <a:lnTo>
                        <a:pt x="1595207" y="38790"/>
                      </a:lnTo>
                      <a:lnTo>
                        <a:pt x="1600200" y="63500"/>
                      </a:lnTo>
                      <a:lnTo>
                        <a:pt x="1600200" y="317500"/>
                      </a:lnTo>
                      <a:lnTo>
                        <a:pt x="1595207" y="342209"/>
                      </a:lnTo>
                      <a:lnTo>
                        <a:pt x="1581594" y="362394"/>
                      </a:lnTo>
                      <a:lnTo>
                        <a:pt x="1561409" y="376007"/>
                      </a:lnTo>
                      <a:lnTo>
                        <a:pt x="1536700" y="381000"/>
                      </a:lnTo>
                      <a:lnTo>
                        <a:pt x="63500" y="381000"/>
                      </a:lnTo>
                      <a:lnTo>
                        <a:pt x="38790" y="376007"/>
                      </a:lnTo>
                      <a:lnTo>
                        <a:pt x="18605" y="362394"/>
                      </a:lnTo>
                      <a:lnTo>
                        <a:pt x="4992" y="342209"/>
                      </a:lnTo>
                      <a:lnTo>
                        <a:pt x="0" y="317500"/>
                      </a:lnTo>
                      <a:lnTo>
                        <a:pt x="0" y="63500"/>
                      </a:lnTo>
                      <a:close/>
                    </a:path>
                  </a:pathLst>
                </a:custGeom>
                <a:ln w="25908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C56554AB-DEDE-4AFE-B4F3-14A444B53096}"/>
                  </a:ext>
                </a:extLst>
              </p:cNvPr>
              <p:cNvSpPr txBox="1"/>
              <p:nvPr/>
            </p:nvSpPr>
            <p:spPr>
              <a:xfrm>
                <a:off x="374517" y="1378524"/>
                <a:ext cx="2227546" cy="305393"/>
              </a:xfrm>
              <a:prstGeom prst="rect">
                <a:avLst/>
              </a:prstGeom>
              <a:ln w="25907">
                <a:solidFill>
                  <a:srgbClr val="7E7E7E"/>
                </a:solidFill>
              </a:ln>
            </p:spPr>
            <p:txBody>
              <a:bodyPr vert="horz" wrap="square" lIns="0" tIns="32384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1600" b="1" spc="-10" dirty="0">
                    <a:cs typeface="Carlito"/>
                  </a:rPr>
                  <a:t>service </a:t>
                </a:r>
                <a:r>
                  <a:rPr sz="1600" b="1" spc="-10" dirty="0">
                    <a:cs typeface="Carlito"/>
                  </a:rPr>
                  <a:t>.com</a:t>
                </a:r>
                <a:endParaRPr sz="1600" b="1" dirty="0">
                  <a:cs typeface="Carlito"/>
                </a:endParaRPr>
              </a:p>
            </p:txBody>
          </p:sp>
        </p:grp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6719603-83B4-4767-913C-8D86BDC24BBA}"/>
                </a:ext>
              </a:extLst>
            </p:cNvPr>
            <p:cNvSpPr txBox="1"/>
            <p:nvPr/>
          </p:nvSpPr>
          <p:spPr>
            <a:xfrm>
              <a:off x="6147794" y="1322023"/>
              <a:ext cx="2197052" cy="278922"/>
            </a:xfrm>
            <a:prstGeom prst="rect">
              <a:avLst/>
            </a:prstGeom>
            <a:solidFill>
              <a:srgbClr val="FFFFFF"/>
            </a:solidFill>
            <a:ln w="25907">
              <a:solidFill>
                <a:srgbClr val="7E7E7E"/>
              </a:solidFill>
            </a:ln>
          </p:spPr>
          <p:txBody>
            <a:bodyPr vert="horz" wrap="square" lIns="0" tIns="32384" rIns="0" bIns="0" rtlCol="0">
              <a:spAutoFit/>
            </a:bodyPr>
            <a:lstStyle/>
            <a:p>
              <a:pPr marL="462280">
                <a:lnSpc>
                  <a:spcPct val="100000"/>
                </a:lnSpc>
                <a:spcBef>
                  <a:spcPts val="254"/>
                </a:spcBef>
              </a:pPr>
              <a:r>
                <a:rPr lang="en-US" sz="1600" b="1" spc="-10" dirty="0">
                  <a:cs typeface="Carlito"/>
                </a:rPr>
                <a:t>Proxy</a:t>
              </a:r>
              <a:r>
                <a:rPr sz="1600" b="1" spc="-10" dirty="0">
                  <a:cs typeface="Carlito"/>
                </a:rPr>
                <a:t>.com</a:t>
              </a:r>
              <a:endParaRPr sz="1600" b="1" dirty="0">
                <a:cs typeface="Carlit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DF8C7F-1C16-4764-84B4-6A44DDF83323}"/>
                </a:ext>
              </a:extLst>
            </p:cNvPr>
            <p:cNvGrpSpPr/>
            <p:nvPr/>
          </p:nvGrpSpPr>
          <p:grpSpPr>
            <a:xfrm>
              <a:off x="258736" y="3045888"/>
              <a:ext cx="470847" cy="475578"/>
              <a:chOff x="991839" y="2633919"/>
              <a:chExt cx="389890" cy="415184"/>
            </a:xfrm>
          </p:grpSpPr>
          <p:sp>
            <p:nvSpPr>
              <p:cNvPr id="35" name="object 33">
                <a:extLst>
                  <a:ext uri="{FF2B5EF4-FFF2-40B4-BE49-F238E27FC236}">
                    <a16:creationId xmlns:a16="http://schemas.microsoft.com/office/drawing/2014/main" id="{6AD67278-5FE9-430C-BC76-4721B0EC92B1}"/>
                  </a:ext>
                </a:extLst>
              </p:cNvPr>
              <p:cNvSpPr/>
              <p:nvPr/>
            </p:nvSpPr>
            <p:spPr>
              <a:xfrm>
                <a:off x="1089199" y="2633919"/>
                <a:ext cx="194718" cy="195199"/>
              </a:xfrm>
              <a:prstGeom prst="rect">
                <a:avLst/>
              </a:prstGeom>
              <a:blipFill>
                <a:blip r:embed="rId2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4">
                <a:extLst>
                  <a:ext uri="{FF2B5EF4-FFF2-40B4-BE49-F238E27FC236}">
                    <a16:creationId xmlns:a16="http://schemas.microsoft.com/office/drawing/2014/main" id="{B4D342B2-EF2C-4573-A03A-463B3873E657}"/>
                  </a:ext>
                </a:extLst>
              </p:cNvPr>
              <p:cNvSpPr/>
              <p:nvPr/>
            </p:nvSpPr>
            <p:spPr>
              <a:xfrm>
                <a:off x="991839" y="2853523"/>
                <a:ext cx="389890" cy="195580"/>
              </a:xfrm>
              <a:custGeom>
                <a:avLst/>
                <a:gdLst/>
                <a:ahLst/>
                <a:cxnLst/>
                <a:rect l="l" t="t" r="r" b="b"/>
                <a:pathLst>
                  <a:path w="389890" h="195580">
                    <a:moveTo>
                      <a:pt x="194718" y="0"/>
                    </a:moveTo>
                    <a:lnTo>
                      <a:pt x="154557" y="3354"/>
                    </a:lnTo>
                    <a:lnTo>
                      <a:pt x="114397" y="12199"/>
                    </a:lnTo>
                    <a:lnTo>
                      <a:pt x="64196" y="31719"/>
                    </a:lnTo>
                    <a:lnTo>
                      <a:pt x="19471" y="58559"/>
                    </a:lnTo>
                    <a:lnTo>
                      <a:pt x="0" y="97599"/>
                    </a:lnTo>
                    <a:lnTo>
                      <a:pt x="0" y="195199"/>
                    </a:lnTo>
                    <a:lnTo>
                      <a:pt x="389437" y="195199"/>
                    </a:lnTo>
                    <a:lnTo>
                      <a:pt x="389437" y="97599"/>
                    </a:lnTo>
                    <a:lnTo>
                      <a:pt x="369965" y="58559"/>
                    </a:lnTo>
                    <a:lnTo>
                      <a:pt x="325240" y="30804"/>
                    </a:lnTo>
                    <a:lnTo>
                      <a:pt x="275040" y="12199"/>
                    </a:lnTo>
                    <a:lnTo>
                      <a:pt x="236704" y="3354"/>
                    </a:lnTo>
                    <a:lnTo>
                      <a:pt x="194718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E86970DE-5F0B-4713-9C3C-7D7B4A04066A}"/>
                </a:ext>
              </a:extLst>
            </p:cNvPr>
            <p:cNvSpPr txBox="1"/>
            <p:nvPr/>
          </p:nvSpPr>
          <p:spPr>
            <a:xfrm>
              <a:off x="738773" y="801273"/>
              <a:ext cx="1623758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600" spc="-5" dirty="0">
                  <a:solidFill>
                    <a:srgbClr val="002060"/>
                  </a:solidFill>
                  <a:cs typeface="Carlito"/>
                </a:rPr>
                <a:t>Cl</a:t>
              </a:r>
              <a:r>
                <a:rPr lang="en-US" sz="1600" spc="-15" dirty="0">
                  <a:solidFill>
                    <a:srgbClr val="002060"/>
                  </a:solidFill>
                  <a:cs typeface="Carlito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cs typeface="Carlito"/>
                </a:rPr>
                <a:t>e</a:t>
              </a:r>
              <a:r>
                <a:rPr lang="en-US" sz="1600" spc="-25" dirty="0">
                  <a:solidFill>
                    <a:srgbClr val="002060"/>
                  </a:solidFill>
                  <a:cs typeface="Carlito"/>
                </a:rPr>
                <a:t>n</a:t>
              </a:r>
              <a:r>
                <a:rPr lang="en-US" sz="1600" dirty="0">
                  <a:solidFill>
                    <a:srgbClr val="002060"/>
                  </a:solidFill>
                  <a:cs typeface="Carlito"/>
                </a:rPr>
                <a:t>t(Upstream)</a:t>
              </a:r>
              <a:endParaRPr sz="2000" dirty="0">
                <a:solidFill>
                  <a:srgbClr val="002060"/>
                </a:solidFill>
                <a:cs typeface="Carlito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08ADBE-7B3F-4CD5-BE55-46616CD529FC}"/>
                </a:ext>
              </a:extLst>
            </p:cNvPr>
            <p:cNvSpPr/>
            <p:nvPr/>
          </p:nvSpPr>
          <p:spPr>
            <a:xfrm>
              <a:off x="3474336" y="1823338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101907-3550-4CE9-8A5E-179A85375FCE}"/>
                </a:ext>
              </a:extLst>
            </p:cNvPr>
            <p:cNvSpPr/>
            <p:nvPr/>
          </p:nvSpPr>
          <p:spPr>
            <a:xfrm>
              <a:off x="7356388" y="4082082"/>
              <a:ext cx="316557" cy="330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27E9E9-7B6F-4F29-953A-C6027C3DE8BE}"/>
                </a:ext>
              </a:extLst>
            </p:cNvPr>
            <p:cNvCxnSpPr/>
            <p:nvPr/>
          </p:nvCxnSpPr>
          <p:spPr>
            <a:xfrm>
              <a:off x="6260789" y="2621883"/>
              <a:ext cx="1941341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1CA6067-97F4-416F-BE3A-10CF14976DD5}"/>
                </a:ext>
              </a:extLst>
            </p:cNvPr>
            <p:cNvGrpSpPr/>
            <p:nvPr/>
          </p:nvGrpSpPr>
          <p:grpSpPr>
            <a:xfrm>
              <a:off x="6260631" y="1933796"/>
              <a:ext cx="1091942" cy="553089"/>
              <a:chOff x="1452339" y="3208185"/>
              <a:chExt cx="1091942" cy="642174"/>
            </a:xfrm>
          </p:grpSpPr>
          <p:pic>
            <p:nvPicPr>
              <p:cNvPr id="1026" name="Picture 2" descr="Certificate Icons - Free Download, PNG and SVG">
                <a:extLst>
                  <a:ext uri="{FF2B5EF4-FFF2-40B4-BE49-F238E27FC236}">
                    <a16:creationId xmlns:a16="http://schemas.microsoft.com/office/drawing/2014/main" id="{72E2FD67-D465-4E8A-AC1B-FFB0ECB60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284" y="3208185"/>
                <a:ext cx="645114" cy="415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957EB5A-4A8A-43A8-BA7B-F8C177787D1E}"/>
                  </a:ext>
                </a:extLst>
              </p:cNvPr>
              <p:cNvSpPr txBox="1"/>
              <p:nvPr/>
            </p:nvSpPr>
            <p:spPr>
              <a:xfrm>
                <a:off x="1452339" y="3546612"/>
                <a:ext cx="1091942" cy="30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PL Ser </a:t>
                </a:r>
                <a:r>
                  <a:rPr lang="en-US" sz="1100" dirty="0" err="1"/>
                  <a:t>pvt.pem</a:t>
                </a:r>
                <a:endParaRPr lang="en-US" sz="1100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F9D8245-14B5-4A87-A7DF-1A6E2D0F4807}"/>
                </a:ext>
              </a:extLst>
            </p:cNvPr>
            <p:cNvGrpSpPr/>
            <p:nvPr/>
          </p:nvGrpSpPr>
          <p:grpSpPr>
            <a:xfrm>
              <a:off x="7186875" y="5288769"/>
              <a:ext cx="1206424" cy="534870"/>
              <a:chOff x="6967605" y="3188263"/>
              <a:chExt cx="2227578" cy="759685"/>
            </a:xfrm>
          </p:grpSpPr>
          <p:pic>
            <p:nvPicPr>
              <p:cNvPr id="1028" name="Picture 4" descr="Inspect - View TLS certificate - AppRecs">
                <a:extLst>
                  <a:ext uri="{FF2B5EF4-FFF2-40B4-BE49-F238E27FC236}">
                    <a16:creationId xmlns:a16="http://schemas.microsoft.com/office/drawing/2014/main" id="{C9A03E19-956B-46FB-B13F-293D7B075A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61" y="3188263"/>
                <a:ext cx="1131381" cy="509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2F60465-886F-43E7-9F44-9C5C6F3A8E3E}"/>
                  </a:ext>
                </a:extLst>
              </p:cNvPr>
              <p:cNvSpPr txBox="1"/>
              <p:nvPr/>
            </p:nvSpPr>
            <p:spPr>
              <a:xfrm>
                <a:off x="6967605" y="3576379"/>
                <a:ext cx="2227578" cy="37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PL Ser </a:t>
                </a:r>
                <a:r>
                  <a:rPr lang="en-US" sz="1100" dirty="0" err="1"/>
                  <a:t>pub.pem</a:t>
                </a:r>
                <a:endParaRPr lang="en-US" sz="1100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69219B-108B-44EE-B799-1D4752151745}"/>
                </a:ext>
              </a:extLst>
            </p:cNvPr>
            <p:cNvSpPr txBox="1"/>
            <p:nvPr/>
          </p:nvSpPr>
          <p:spPr>
            <a:xfrm>
              <a:off x="3795323" y="1655888"/>
              <a:ext cx="254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MTLS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1F904-9794-4E10-8A97-509A7678CCBD}"/>
                </a:ext>
              </a:extLst>
            </p:cNvPr>
            <p:cNvSpPr txBox="1"/>
            <p:nvPr/>
          </p:nvSpPr>
          <p:spPr>
            <a:xfrm>
              <a:off x="6597772" y="1600191"/>
              <a:ext cx="139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 Store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3988A8-F18B-4CCD-BA03-28E5358D41D3}"/>
                </a:ext>
              </a:extLst>
            </p:cNvPr>
            <p:cNvSpPr txBox="1"/>
            <p:nvPr/>
          </p:nvSpPr>
          <p:spPr>
            <a:xfrm>
              <a:off x="6635624" y="2618112"/>
              <a:ext cx="139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Trust Store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2909BC-F584-40EC-92D2-60189409A66E}"/>
                </a:ext>
              </a:extLst>
            </p:cNvPr>
            <p:cNvGrpSpPr/>
            <p:nvPr/>
          </p:nvGrpSpPr>
          <p:grpSpPr>
            <a:xfrm>
              <a:off x="7244938" y="1933796"/>
              <a:ext cx="1215510" cy="579333"/>
              <a:chOff x="1461475" y="3208185"/>
              <a:chExt cx="1215510" cy="672645"/>
            </a:xfrm>
          </p:grpSpPr>
          <p:pic>
            <p:nvPicPr>
              <p:cNvPr id="57" name="Picture 2" descr="Certificate Icons - Free Download, PNG and SVG">
                <a:extLst>
                  <a:ext uri="{FF2B5EF4-FFF2-40B4-BE49-F238E27FC236}">
                    <a16:creationId xmlns:a16="http://schemas.microsoft.com/office/drawing/2014/main" id="{DF2F2BCE-46EE-4280-876B-D10D74768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284" y="3208185"/>
                <a:ext cx="645114" cy="415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D5C223-46B8-45CF-8204-02302004642B}"/>
                  </a:ext>
                </a:extLst>
              </p:cNvPr>
              <p:cNvSpPr txBox="1"/>
              <p:nvPr/>
            </p:nvSpPr>
            <p:spPr>
              <a:xfrm>
                <a:off x="1461475" y="3548256"/>
                <a:ext cx="1215510" cy="332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TPP ser </a:t>
                </a:r>
                <a:r>
                  <a:rPr lang="en-US" sz="1100" dirty="0" err="1"/>
                  <a:t>pvt.pem</a:t>
                </a:r>
                <a:endParaRPr lang="en-US" sz="1100" dirty="0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2BC057-78F3-4841-8AF6-D7926094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773050" y="2238915"/>
              <a:ext cx="3402651" cy="1688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148F537-AA78-4F09-A032-65ADB8CF390C}"/>
                </a:ext>
              </a:extLst>
            </p:cNvPr>
            <p:cNvGrpSpPr/>
            <p:nvPr/>
          </p:nvGrpSpPr>
          <p:grpSpPr>
            <a:xfrm>
              <a:off x="6697363" y="2996220"/>
              <a:ext cx="1504767" cy="559697"/>
              <a:chOff x="6967603" y="3188263"/>
              <a:chExt cx="2778448" cy="794947"/>
            </a:xfrm>
          </p:grpSpPr>
          <p:pic>
            <p:nvPicPr>
              <p:cNvPr id="69" name="Picture 4" descr="Inspect - View TLS certificate - AppRecs">
                <a:extLst>
                  <a:ext uri="{FF2B5EF4-FFF2-40B4-BE49-F238E27FC236}">
                    <a16:creationId xmlns:a16="http://schemas.microsoft.com/office/drawing/2014/main" id="{E6777EAE-B358-4422-AD61-C83BB3EFB6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61" y="3188263"/>
                <a:ext cx="1131381" cy="509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9DB0DE-F07C-49DC-BACE-99FDD5518E17}"/>
                  </a:ext>
                </a:extLst>
              </p:cNvPr>
              <p:cNvSpPr txBox="1"/>
              <p:nvPr/>
            </p:nvSpPr>
            <p:spPr>
              <a:xfrm>
                <a:off x="6967603" y="3576377"/>
                <a:ext cx="2778448" cy="40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TPP client </a:t>
                </a:r>
                <a:r>
                  <a:rPr lang="en-US" sz="1100" dirty="0" err="1"/>
                  <a:t>pub.pem</a:t>
                </a:r>
                <a:endParaRPr lang="en-US" sz="1100" dirty="0"/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2FE0B9-45CB-4902-9E72-5264AAE6419F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3676763"/>
              <a:ext cx="12845" cy="11142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6E026C-E7E2-439D-BE42-7C724104C9FB}"/>
                </a:ext>
              </a:extLst>
            </p:cNvPr>
            <p:cNvGrpSpPr/>
            <p:nvPr/>
          </p:nvGrpSpPr>
          <p:grpSpPr>
            <a:xfrm>
              <a:off x="623555" y="1114403"/>
              <a:ext cx="2199816" cy="2079597"/>
              <a:chOff x="6143716" y="4744341"/>
              <a:chExt cx="2199816" cy="2079597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D804EBF-235D-4051-8ED7-E1B600FD92BF}"/>
                  </a:ext>
                </a:extLst>
              </p:cNvPr>
              <p:cNvGrpSpPr/>
              <p:nvPr/>
            </p:nvGrpSpPr>
            <p:grpSpPr>
              <a:xfrm>
                <a:off x="6143716" y="4744341"/>
                <a:ext cx="2199816" cy="2079597"/>
                <a:chOff x="6381029" y="5049524"/>
                <a:chExt cx="2249291" cy="1397635"/>
              </a:xfrm>
            </p:grpSpPr>
            <p:grpSp>
              <p:nvGrpSpPr>
                <p:cNvPr id="16" name="object 14">
                  <a:extLst>
                    <a:ext uri="{FF2B5EF4-FFF2-40B4-BE49-F238E27FC236}">
                      <a16:creationId xmlns:a16="http://schemas.microsoft.com/office/drawing/2014/main" id="{4C9CAD32-BBFB-4CD9-B3BF-EC4DA1FC0EC2}"/>
                    </a:ext>
                  </a:extLst>
                </p:cNvPr>
                <p:cNvGrpSpPr/>
                <p:nvPr/>
              </p:nvGrpSpPr>
              <p:grpSpPr>
                <a:xfrm>
                  <a:off x="6381029" y="5049524"/>
                  <a:ext cx="2249291" cy="1397635"/>
                  <a:chOff x="8442896" y="4890452"/>
                  <a:chExt cx="2693035" cy="1397635"/>
                </a:xfrm>
              </p:grpSpPr>
              <p:sp>
                <p:nvSpPr>
                  <p:cNvPr id="17" name="object 15">
                    <a:extLst>
                      <a:ext uri="{FF2B5EF4-FFF2-40B4-BE49-F238E27FC236}">
                        <a16:creationId xmlns:a16="http://schemas.microsoft.com/office/drawing/2014/main" id="{5A198282-9FC6-4CEB-A2E5-5A4868C2BDE7}"/>
                      </a:ext>
                    </a:extLst>
                  </p:cNvPr>
                  <p:cNvSpPr/>
                  <p:nvPr/>
                </p:nvSpPr>
                <p:spPr>
                  <a:xfrm>
                    <a:off x="8455913" y="4903470"/>
                    <a:ext cx="2667000" cy="137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00" h="1371600">
                        <a:moveTo>
                          <a:pt x="2667000" y="0"/>
                        </a:moveTo>
                        <a:lnTo>
                          <a:pt x="0" y="0"/>
                        </a:lnTo>
                        <a:lnTo>
                          <a:pt x="0" y="1371599"/>
                        </a:lnTo>
                        <a:lnTo>
                          <a:pt x="2667000" y="1371599"/>
                        </a:lnTo>
                        <a:lnTo>
                          <a:pt x="26670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8" name="object 16">
                    <a:extLst>
                      <a:ext uri="{FF2B5EF4-FFF2-40B4-BE49-F238E27FC236}">
                        <a16:creationId xmlns:a16="http://schemas.microsoft.com/office/drawing/2014/main" id="{49967817-07B7-47C2-BA9B-ACDE212CA05D}"/>
                      </a:ext>
                    </a:extLst>
                  </p:cNvPr>
                  <p:cNvSpPr/>
                  <p:nvPr/>
                </p:nvSpPr>
                <p:spPr>
                  <a:xfrm>
                    <a:off x="8455913" y="4903470"/>
                    <a:ext cx="2667000" cy="137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00" h="1371600">
                        <a:moveTo>
                          <a:pt x="0" y="1371599"/>
                        </a:moveTo>
                        <a:lnTo>
                          <a:pt x="2667000" y="1371599"/>
                        </a:lnTo>
                        <a:lnTo>
                          <a:pt x="2667000" y="0"/>
                        </a:lnTo>
                        <a:lnTo>
                          <a:pt x="0" y="0"/>
                        </a:lnTo>
                        <a:lnTo>
                          <a:pt x="0" y="1371599"/>
                        </a:lnTo>
                        <a:close/>
                      </a:path>
                    </a:pathLst>
                  </a:custGeom>
                  <a:ln w="25908">
                    <a:solidFill>
                      <a:srgbClr val="7E7E7E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19" name="object 17">
                  <a:extLst>
                    <a:ext uri="{FF2B5EF4-FFF2-40B4-BE49-F238E27FC236}">
                      <a16:creationId xmlns:a16="http://schemas.microsoft.com/office/drawing/2014/main" id="{81E28566-B242-4CF7-AA6D-9E6268EE3837}"/>
                    </a:ext>
                  </a:extLst>
                </p:cNvPr>
                <p:cNvSpPr txBox="1"/>
                <p:nvPr/>
              </p:nvSpPr>
              <p:spPr>
                <a:xfrm>
                  <a:off x="6787730" y="5091509"/>
                  <a:ext cx="1827710" cy="258404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95"/>
                    </a:spcBef>
                  </a:pPr>
                  <a:r>
                    <a:rPr lang="en-US" sz="1600" b="1" spc="-10" dirty="0">
                      <a:cs typeface="Carlito"/>
                    </a:rPr>
                    <a:t>TPP</a:t>
                  </a:r>
                  <a:r>
                    <a:rPr sz="1600" b="1" spc="-10" dirty="0">
                      <a:cs typeface="Carlito"/>
                    </a:rPr>
                    <a:t>.com</a:t>
                  </a:r>
                  <a:endParaRPr sz="1600" b="1" dirty="0">
                    <a:cs typeface="Carlito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2ED63C1-61D7-496C-9EE4-E50F2BBCD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4462" y="5310188"/>
                  <a:ext cx="22316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ED99C21-235F-444A-99D0-041D436CCBB5}"/>
                  </a:ext>
                </a:extLst>
              </p:cNvPr>
              <p:cNvCxnSpPr/>
              <p:nvPr/>
            </p:nvCxnSpPr>
            <p:spPr>
              <a:xfrm>
                <a:off x="6377560" y="5885736"/>
                <a:ext cx="1941341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572FF01-E0CD-486E-A4F5-661A249DCD6D}"/>
                  </a:ext>
                </a:extLst>
              </p:cNvPr>
              <p:cNvSpPr txBox="1"/>
              <p:nvPr/>
            </p:nvSpPr>
            <p:spPr>
              <a:xfrm>
                <a:off x="6656284" y="5061451"/>
                <a:ext cx="139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Key Store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3A70A5-C9C8-4B84-8B36-69EDA32E0E75}"/>
                  </a:ext>
                </a:extLst>
              </p:cNvPr>
              <p:cNvSpPr txBox="1"/>
              <p:nvPr/>
            </p:nvSpPr>
            <p:spPr>
              <a:xfrm>
                <a:off x="6647566" y="5915096"/>
                <a:ext cx="139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Trust Store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7A756A5-7747-4378-A7AE-88CA9E719E43}"/>
                  </a:ext>
                </a:extLst>
              </p:cNvPr>
              <p:cNvGrpSpPr/>
              <p:nvPr/>
            </p:nvGrpSpPr>
            <p:grpSpPr>
              <a:xfrm>
                <a:off x="6728761" y="6273017"/>
                <a:ext cx="1590139" cy="493471"/>
                <a:chOff x="6967603" y="3188263"/>
                <a:chExt cx="2936081" cy="826031"/>
              </a:xfrm>
            </p:grpSpPr>
            <p:pic>
              <p:nvPicPr>
                <p:cNvPr id="74" name="Picture 4" descr="Inspect - View TLS certificate - AppRecs">
                  <a:extLst>
                    <a:ext uri="{FF2B5EF4-FFF2-40B4-BE49-F238E27FC236}">
                      <a16:creationId xmlns:a16="http://schemas.microsoft.com/office/drawing/2014/main" id="{0D575724-4A7B-4D13-B1B3-0660EAEB34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5861" y="3188263"/>
                  <a:ext cx="1131381" cy="5096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2751A66-A1A7-4A61-B556-853FD8AECD19}"/>
                    </a:ext>
                  </a:extLst>
                </p:cNvPr>
                <p:cNvSpPr txBox="1"/>
                <p:nvPr/>
              </p:nvSpPr>
              <p:spPr>
                <a:xfrm>
                  <a:off x="6967603" y="3576380"/>
                  <a:ext cx="2936081" cy="437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TPP </a:t>
                  </a:r>
                  <a:r>
                    <a:rPr lang="en-US" sz="1100" dirty="0" err="1"/>
                    <a:t>sev</a:t>
                  </a:r>
                  <a:r>
                    <a:rPr lang="en-US" sz="1100" dirty="0"/>
                    <a:t> </a:t>
                  </a:r>
                  <a:r>
                    <a:rPr lang="en-US" sz="1100" dirty="0" err="1"/>
                    <a:t>pub.pem</a:t>
                  </a:r>
                  <a:endParaRPr lang="en-US" sz="1100" dirty="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6E92D04-A25E-481C-952E-8C6DE8852B29}"/>
                  </a:ext>
                </a:extLst>
              </p:cNvPr>
              <p:cNvGrpSpPr/>
              <p:nvPr/>
            </p:nvGrpSpPr>
            <p:grpSpPr>
              <a:xfrm>
                <a:off x="6728760" y="5394957"/>
                <a:ext cx="1427107" cy="532492"/>
                <a:chOff x="1405118" y="3208185"/>
                <a:chExt cx="1427107" cy="618259"/>
              </a:xfrm>
            </p:grpSpPr>
            <p:pic>
              <p:nvPicPr>
                <p:cNvPr id="81" name="Picture 2" descr="Certificate Icons - Free Download, PNG and SVG">
                  <a:extLst>
                    <a:ext uri="{FF2B5EF4-FFF2-40B4-BE49-F238E27FC236}">
                      <a16:creationId xmlns:a16="http://schemas.microsoft.com/office/drawing/2014/main" id="{1392D50B-5F00-44BB-87B3-A6A22D7EFC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5284" y="3208185"/>
                  <a:ext cx="645114" cy="365348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A58EB00-AAED-4A6E-8155-312966FB50FD}"/>
                    </a:ext>
                  </a:extLst>
                </p:cNvPr>
                <p:cNvSpPr txBox="1"/>
                <p:nvPr/>
              </p:nvSpPr>
              <p:spPr>
                <a:xfrm>
                  <a:off x="1405118" y="3493870"/>
                  <a:ext cx="1427107" cy="332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TPP client </a:t>
                  </a:r>
                  <a:r>
                    <a:rPr lang="en-US" sz="1100" dirty="0" err="1"/>
                    <a:t>pvt.pem</a:t>
                  </a:r>
                  <a:endParaRPr lang="en-US" sz="1100" dirty="0"/>
                </a:p>
              </p:txBody>
            </p:sp>
          </p:grpSp>
        </p:grpSp>
        <p:sp>
          <p:nvSpPr>
            <p:cNvPr id="84" name="object 46">
              <a:extLst>
                <a:ext uri="{FF2B5EF4-FFF2-40B4-BE49-F238E27FC236}">
                  <a16:creationId xmlns:a16="http://schemas.microsoft.com/office/drawing/2014/main" id="{1BC77992-9375-4223-ADDD-0EF530686189}"/>
                </a:ext>
              </a:extLst>
            </p:cNvPr>
            <p:cNvSpPr txBox="1"/>
            <p:nvPr/>
          </p:nvSpPr>
          <p:spPr>
            <a:xfrm>
              <a:off x="6029549" y="4477840"/>
              <a:ext cx="1896989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5" dirty="0">
                  <a:solidFill>
                    <a:srgbClr val="002060"/>
                  </a:solidFill>
                  <a:cs typeface="Carlito"/>
                </a:rPr>
                <a:t>Cl</a:t>
              </a:r>
              <a:r>
                <a:rPr sz="1600" spc="-15" dirty="0">
                  <a:solidFill>
                    <a:srgbClr val="002060"/>
                  </a:solidFill>
                  <a:cs typeface="Carlito"/>
                </a:rPr>
                <a:t>i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e</a:t>
              </a:r>
              <a:r>
                <a:rPr sz="1600" spc="-25" dirty="0">
                  <a:solidFill>
                    <a:srgbClr val="002060"/>
                  </a:solidFill>
                  <a:cs typeface="Carlito"/>
                </a:rPr>
                <a:t>n</a:t>
              </a:r>
              <a:r>
                <a:rPr sz="1600" dirty="0">
                  <a:solidFill>
                    <a:srgbClr val="002060"/>
                  </a:solidFill>
                  <a:cs typeface="Carlito"/>
                </a:rPr>
                <a:t>t</a:t>
              </a:r>
              <a:r>
                <a:rPr lang="en-US" sz="1600" dirty="0">
                  <a:solidFill>
                    <a:srgbClr val="002060"/>
                  </a:solidFill>
                  <a:cs typeface="Carlito"/>
                </a:rPr>
                <a:t>(Downstream)</a:t>
              </a:r>
              <a:endParaRPr sz="2000" dirty="0">
                <a:solidFill>
                  <a:srgbClr val="002060"/>
                </a:solidFill>
                <a:cs typeface="Carlito"/>
              </a:endParaRP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D5BABFB3-F368-45D5-9641-4ADED643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87" y="562722"/>
            <a:ext cx="3257207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TPP to APIGEE communication happens via MTLS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APIGEE to TPP communication happens TLS(single certificate)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Certificate handshake: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Send the Root and Intermediate Server public x 509 certificate to the TPP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Receive the Root and intermediate Client public X 509 certificate </a:t>
            </a: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Note: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Through Secure channel [</a:t>
            </a:r>
            <a:r>
              <a:rPr lang="en-US" sz="1600" dirty="0" err="1">
                <a:solidFill>
                  <a:srgbClr val="002060"/>
                </a:solidFill>
              </a:rPr>
              <a:t>Xtranet</a:t>
            </a:r>
            <a:r>
              <a:rPr lang="en-US" sz="1600" dirty="0">
                <a:solidFill>
                  <a:srgbClr val="002060"/>
                </a:solidFill>
              </a:rPr>
              <a:t>/ FTP] the certificate handshake happens </a:t>
            </a: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696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Scope</vt:lpstr>
      <vt:lpstr>APIGEE Server Solution</vt:lpstr>
      <vt:lpstr>APIGEE Deployment Solution</vt:lpstr>
      <vt:lpstr>OAuth 2.0 - APIGEE</vt:lpstr>
      <vt:lpstr>Client Credentials (Grant-Type = Client Crendetntial)</vt:lpstr>
      <vt:lpstr>OAuth 2.0 - APIGEE</vt:lpstr>
      <vt:lpstr>OAuth 2.0 Authentication/ Authorization code flow</vt:lpstr>
      <vt:lpstr>OAuth 2.0 Certificates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and Background</dc:title>
  <dc:creator>Loyola Stalin Soosai</dc:creator>
  <cp:lastModifiedBy>Loyola Stalin Soosai</cp:lastModifiedBy>
  <cp:revision>75</cp:revision>
  <dcterms:created xsi:type="dcterms:W3CDTF">2020-06-18T17:25:44Z</dcterms:created>
  <dcterms:modified xsi:type="dcterms:W3CDTF">2021-01-04T06:55:06Z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2021-01-04T06:45:28.4185605Z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c2377af6-d66c-4673-968e-9910835a755b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2021-01-04T06:45:28.4185605Z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c2377af6-d66c-4673-968e-9910835a755b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