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"/>
  </p:notesMasterIdLst>
  <p:sldIdLst>
    <p:sldId id="508" r:id="rId2"/>
    <p:sldId id="546" r:id="rId3"/>
    <p:sldId id="556" r:id="rId4"/>
    <p:sldId id="5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009999"/>
    <a:srgbClr val="C4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84"/>
      </p:cViewPr>
      <p:guideLst>
        <p:guide pos="3840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A8861-EC7F-41A1-B8C3-7173601705B2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16C0-529C-49DA-BB06-79C97B774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556-049D-4173-9FD0-7067C2C5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16237-A6B7-4FF7-9BF3-94BB1822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D7D0-957D-4A8A-9C1E-7BBF6493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79E0-1C7C-4AEC-87F7-7F7CD127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E8B2-8BA6-4460-B08F-065B6E09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B083-CB90-42C6-9541-E62E9DC4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E160-4A4C-4000-B5FD-FFDAF92B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E141-2430-4B1A-BE60-58C9E826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3AD2-F17F-4799-B562-775292BC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5520-E78B-49B3-BBE4-D50E5B73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2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DD1E6-DB04-476D-9834-AF3B5361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157A-3386-4811-BCE5-224366FA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927C-8D05-4C25-AE3C-E437E418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D12B-5212-4945-BD0B-7E5C107C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401D-DE13-430A-AD3D-4A675D90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177" y="6105378"/>
            <a:ext cx="12188825" cy="75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337161" y="61742"/>
            <a:ext cx="10789920" cy="25634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9000">
                <a:srgbClr val="A9BBED"/>
              </a:gs>
              <a:gs pos="10000">
                <a:schemeClr val="accent2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" y="396513"/>
            <a:ext cx="122529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53"/>
            <a:ext cx="10515600" cy="367565"/>
          </a:xfrm>
          <a:prstGeom prst="rect">
            <a:avLst/>
          </a:prstGeom>
        </p:spPr>
        <p:txBody>
          <a:bodyPr/>
          <a:lstStyle>
            <a:lvl1pPr>
              <a:defRPr lang="en-US" sz="2000" b="1" kern="1200" smtClean="0">
                <a:solidFill>
                  <a:srgbClr val="00206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6"/>
          <p:cNvSpPr>
            <a:spLocks noGrp="1"/>
          </p:cNvSpPr>
          <p:nvPr>
            <p:ph type="dt" sz="half" idx="10"/>
          </p:nvPr>
        </p:nvSpPr>
        <p:spPr>
          <a:xfrm>
            <a:off x="2166426" y="6400801"/>
            <a:ext cx="2472271" cy="365125"/>
          </a:xfrm>
          <a:ln>
            <a:noFill/>
          </a:ln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EF23D95C-DD00-44AC-AD08-D283375CFD6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37587" y="6400802"/>
            <a:ext cx="1312025" cy="365125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fld id="{0D70582A-2D1C-4203-A098-E95670DA5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E20E-37D8-4D5A-B972-800C952F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2A3E-9DCD-451B-82E5-EB7018DE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8A28-763C-42C7-9832-F29D47AA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61D1-FD0F-4C52-A598-69C336F1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0A61-EF11-452B-8A69-558B18C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6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C8B-9339-4380-B2E3-6C793F29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703A-4333-4349-B704-F1C9D60E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0F7E-1C24-4BB3-AEA1-77FF341A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1233-FA72-4C06-AB9B-4CE87628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BE3B-F22B-4445-A60E-769E4A77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AD6-0C2B-4931-8422-351FF67A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2D1E-E23F-4E67-9102-C6A6B5421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7996-206F-4233-8244-80D66C60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2F9B-9F7D-41D1-BDA6-8C2CD43F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B9AC-9D03-4BF7-BD2C-64C07B4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B5CD-85FF-419F-9AA1-27F51C9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6F2-5E3B-4709-8ED9-07993EB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2689-61B7-412D-863A-D5EE50A3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D99C-01F9-4CCF-AF14-BD30BD36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C064-62D4-4D81-A084-0155CF4DD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BFAE3-4A41-48E8-9ACD-B4C83D9E8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A5CFB-5ABF-4EF9-A344-F7333571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57859-BAA6-4F5C-86A4-C8C629EA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0D517-91AD-4EF6-ACE0-25176E2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4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548C-05F3-4E00-BE00-8BE98B0E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C3A0-B19D-4F0A-B1F9-BF392089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634F7-D52B-4391-9207-460037CF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050E-ECAA-4E4D-8F57-FCEA8EEA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BA0DE-3A87-457E-AAEC-D70C1C80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C99E5-C329-4275-BF4B-33E5B732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D555-8C43-4D5D-A057-3F1E3AD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FE59-E0AC-4F48-81CD-818B234A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742F-5807-41CC-90CA-E470AB4D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1DAD-9550-48AA-AF58-485FCE49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F1F2-6BA7-4977-8015-192E7D2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7E969-8E43-4FB4-A765-4997172D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7419-9412-41FA-9818-E0CF7A8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4769-AA19-486F-BE5D-7C172B5A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4993-E9F4-46BC-8DBD-725110A5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6889F-C46A-49BF-A780-6D7433A0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0589-A071-44B5-9D6F-C518A497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B703-D3C7-42A7-A01D-4EAD29B8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56A76-A4D8-4727-9C53-B9C0C0AC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74C6C-87D6-4A32-A28F-2348A00A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0D2D5-D1E5-4269-897B-C5D27AFB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CE67-62FB-4191-AA5F-962FD3DB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6D4-0000-4FC5-9FA9-8E139D08E369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1C8E-F864-40E8-9A9F-A3453016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4C92-9E5A-4068-AE15-E32CC2F2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2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Synchronization / Racing Condition</a:t>
            </a:r>
            <a:endParaRPr lang="en-GB" sz="1867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309489" y="1614952"/>
            <a:ext cx="11317288" cy="2755900"/>
          </a:xfr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>
            <a:normAutofit/>
          </a:bodyPr>
          <a:lstStyle/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Lock concept</a:t>
            </a:r>
          </a:p>
          <a:p>
            <a:pPr marL="742950" lvl="2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Lock</a:t>
            </a:r>
          </a:p>
          <a:p>
            <a:pPr marL="742950" lvl="2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Monitoring</a:t>
            </a:r>
          </a:p>
          <a:p>
            <a:pPr marL="742950" lvl="2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Mutex</a:t>
            </a:r>
          </a:p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Signal concept (Wait/Set/Reset/Signal) – Acquire and Release lock</a:t>
            </a:r>
          </a:p>
          <a:p>
            <a:pPr marL="742950" lvl="2" indent="-285750" algn="just"/>
            <a:r>
              <a:rPr lang="en-US" dirty="0" err="1">
                <a:solidFill>
                  <a:srgbClr val="002060"/>
                </a:solidFill>
                <a:cs typeface="Calibri" panose="020F0502020204030204" pitchFamily="34" charset="0"/>
              </a:rPr>
              <a:t>AutoResetEvent</a:t>
            </a:r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/ </a:t>
            </a:r>
            <a:r>
              <a:rPr lang="en-US" dirty="0" err="1">
                <a:solidFill>
                  <a:srgbClr val="002060"/>
                </a:solidFill>
                <a:cs typeface="Calibri" panose="020F0502020204030204" pitchFamily="34" charset="0"/>
              </a:rPr>
              <a:t>ManualReset</a:t>
            </a:r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742950" lvl="2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Semaphore</a:t>
            </a: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029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" y="-397379"/>
            <a:ext cx="12584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Locking</a:t>
            </a:r>
            <a:endParaRPr lang="en-GB" sz="16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2610A-57C2-454F-96B8-D91F8FE126FD}"/>
              </a:ext>
            </a:extLst>
          </p:cNvPr>
          <p:cNvSpPr/>
          <p:nvPr/>
        </p:nvSpPr>
        <p:spPr>
          <a:xfrm>
            <a:off x="201637" y="1807699"/>
            <a:ext cx="529883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F0041E-ED7E-42E5-81BE-C135199AD6FD}"/>
              </a:ext>
            </a:extLst>
          </p:cNvPr>
          <p:cNvSpPr/>
          <p:nvPr/>
        </p:nvSpPr>
        <p:spPr>
          <a:xfrm>
            <a:off x="1732802" y="3207717"/>
            <a:ext cx="2323383" cy="898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B9D4CC0-74EF-4DC2-B8E6-AD16E6567A41}"/>
              </a:ext>
            </a:extLst>
          </p:cNvPr>
          <p:cNvSpPr/>
          <p:nvPr/>
        </p:nvSpPr>
        <p:spPr>
          <a:xfrm>
            <a:off x="2199250" y="2131255"/>
            <a:ext cx="239150" cy="107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B4FDE-E4E9-4AB2-AF3D-6CFF2B0891F6}"/>
              </a:ext>
            </a:extLst>
          </p:cNvPr>
          <p:cNvSpPr txBox="1"/>
          <p:nvPr/>
        </p:nvSpPr>
        <p:spPr>
          <a:xfrm>
            <a:off x="1732802" y="2475914"/>
            <a:ext cx="4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65C1947D-C544-4160-A40C-78264740893D}"/>
              </a:ext>
            </a:extLst>
          </p:cNvPr>
          <p:cNvSpPr/>
          <p:nvPr/>
        </p:nvSpPr>
        <p:spPr>
          <a:xfrm>
            <a:off x="3148818" y="2131255"/>
            <a:ext cx="239150" cy="107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FD854-45CD-42D5-855B-F8B2667FF1A8}"/>
              </a:ext>
            </a:extLst>
          </p:cNvPr>
          <p:cNvSpPr txBox="1"/>
          <p:nvPr/>
        </p:nvSpPr>
        <p:spPr>
          <a:xfrm>
            <a:off x="3335216" y="2419643"/>
            <a:ext cx="35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</a:t>
            </a:r>
          </a:p>
        </p:txBody>
      </p:sp>
      <p:pic>
        <p:nvPicPr>
          <p:cNvPr id="1026" name="Picture 2" descr="Free Icon | Locked padlock">
            <a:extLst>
              <a:ext uri="{FF2B5EF4-FFF2-40B4-BE49-F238E27FC236}">
                <a16:creationId xmlns:a16="http://schemas.microsoft.com/office/drawing/2014/main" id="{9A0423B3-6ADE-402F-B458-73874222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10" y="3002818"/>
            <a:ext cx="436098" cy="4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EB94DC7-6387-4A27-8CD9-C3B44FE6D662}"/>
              </a:ext>
            </a:extLst>
          </p:cNvPr>
          <p:cNvSpPr/>
          <p:nvPr/>
        </p:nvSpPr>
        <p:spPr>
          <a:xfrm>
            <a:off x="5669280" y="1807699"/>
            <a:ext cx="451573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4B8203-7DAA-4B15-B767-13E4B6AC5CC3}"/>
              </a:ext>
            </a:extLst>
          </p:cNvPr>
          <p:cNvSpPr/>
          <p:nvPr/>
        </p:nvSpPr>
        <p:spPr>
          <a:xfrm>
            <a:off x="6417344" y="3207717"/>
            <a:ext cx="2323383" cy="898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69F861F-D4FC-40CD-8F27-84F5150BA929}"/>
              </a:ext>
            </a:extLst>
          </p:cNvPr>
          <p:cNvSpPr/>
          <p:nvPr/>
        </p:nvSpPr>
        <p:spPr>
          <a:xfrm>
            <a:off x="6883792" y="2131255"/>
            <a:ext cx="239150" cy="107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49DC85-2A1D-4381-909E-F63D22FB2CBC}"/>
              </a:ext>
            </a:extLst>
          </p:cNvPr>
          <p:cNvSpPr txBox="1"/>
          <p:nvPr/>
        </p:nvSpPr>
        <p:spPr>
          <a:xfrm>
            <a:off x="6417344" y="2475914"/>
            <a:ext cx="4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2320D741-89E7-4D4B-A8E8-5C579EFCD68A}"/>
              </a:ext>
            </a:extLst>
          </p:cNvPr>
          <p:cNvSpPr/>
          <p:nvPr/>
        </p:nvSpPr>
        <p:spPr>
          <a:xfrm>
            <a:off x="7833360" y="2131255"/>
            <a:ext cx="239150" cy="107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0BE66B-7A39-4E79-B821-D044BAEE893C}"/>
              </a:ext>
            </a:extLst>
          </p:cNvPr>
          <p:cNvSpPr txBox="1"/>
          <p:nvPr/>
        </p:nvSpPr>
        <p:spPr>
          <a:xfrm>
            <a:off x="8063133" y="2385324"/>
            <a:ext cx="35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</a:t>
            </a:r>
          </a:p>
        </p:txBody>
      </p:sp>
      <p:pic>
        <p:nvPicPr>
          <p:cNvPr id="71" name="Picture 2" descr="Free Icon | Locked padlock">
            <a:extLst>
              <a:ext uri="{FF2B5EF4-FFF2-40B4-BE49-F238E27FC236}">
                <a16:creationId xmlns:a16="http://schemas.microsoft.com/office/drawing/2014/main" id="{03F234A4-9985-45D8-8624-4C7B5ADED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94" y="3019819"/>
            <a:ext cx="436098" cy="4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4D4DE10-DF64-4F5D-BDA8-92CD6B8A77CF}"/>
              </a:ext>
            </a:extLst>
          </p:cNvPr>
          <p:cNvSpPr txBox="1"/>
          <p:nvPr/>
        </p:nvSpPr>
        <p:spPr>
          <a:xfrm>
            <a:off x="580334" y="4887430"/>
            <a:ext cx="11464557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Any point in time only one thread will successfully be allowed to access the resource </a:t>
            </a:r>
          </a:p>
          <a:p>
            <a:pPr algn="ctr"/>
            <a:endParaRPr lang="en-US" sz="2400" dirty="0"/>
          </a:p>
        </p:txBody>
      </p:sp>
      <p:pic>
        <p:nvPicPr>
          <p:cNvPr id="77" name="Picture 4" descr="Green Check Mark Icon. Checkmark In Circle For Checklist. Tick ...">
            <a:extLst>
              <a:ext uri="{FF2B5EF4-FFF2-40B4-BE49-F238E27FC236}">
                <a16:creationId xmlns:a16="http://schemas.microsoft.com/office/drawing/2014/main" id="{414B565D-C9EA-453A-94C2-C40D21C9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8" y="4963088"/>
            <a:ext cx="502878" cy="4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9E041D-F79E-4C7E-9BFD-12D551FC9CA5}"/>
              </a:ext>
            </a:extLst>
          </p:cNvPr>
          <p:cNvSpPr txBox="1"/>
          <p:nvPr/>
        </p:nvSpPr>
        <p:spPr>
          <a:xfrm>
            <a:off x="6323560" y="4137005"/>
            <a:ext cx="424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waits until lock release</a:t>
            </a:r>
          </a:p>
          <a:p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2EB4FA-01B4-4085-B6E6-ED28BADE259D}"/>
              </a:ext>
            </a:extLst>
          </p:cNvPr>
          <p:cNvSpPr txBox="1"/>
          <p:nvPr/>
        </p:nvSpPr>
        <p:spPr>
          <a:xfrm>
            <a:off x="1574342" y="4137005"/>
            <a:ext cx="424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waits until lock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02">
            <a:extLst>
              <a:ext uri="{FF2B5EF4-FFF2-40B4-BE49-F238E27FC236}">
                <a16:creationId xmlns:a16="http://schemas.microsoft.com/office/drawing/2014/main" id="{007E2654-EED1-4414-9C89-1222ABFA70FB}"/>
              </a:ext>
            </a:extLst>
          </p:cNvPr>
          <p:cNvSpPr/>
          <p:nvPr/>
        </p:nvSpPr>
        <p:spPr>
          <a:xfrm>
            <a:off x="5556756" y="1223889"/>
            <a:ext cx="5053220" cy="1916388"/>
          </a:xfrm>
          <a:prstGeom prst="roundRect">
            <a:avLst/>
          </a:prstGeom>
          <a:solidFill>
            <a:srgbClr val="E7F8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02">
            <a:extLst>
              <a:ext uri="{FF2B5EF4-FFF2-40B4-BE49-F238E27FC236}">
                <a16:creationId xmlns:a16="http://schemas.microsoft.com/office/drawing/2014/main" id="{B3A1C9AB-61C6-4083-9EC4-7A39FBB3B23C}"/>
              </a:ext>
            </a:extLst>
          </p:cNvPr>
          <p:cNvSpPr/>
          <p:nvPr/>
        </p:nvSpPr>
        <p:spPr>
          <a:xfrm>
            <a:off x="278436" y="1223889"/>
            <a:ext cx="5053220" cy="1916388"/>
          </a:xfrm>
          <a:prstGeom prst="roundRect">
            <a:avLst/>
          </a:prstGeom>
          <a:solidFill>
            <a:srgbClr val="E7F8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" y="-397379"/>
            <a:ext cx="12584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Mutex</a:t>
            </a:r>
            <a:endParaRPr lang="en-GB" sz="1600" dirty="0">
              <a:latin typeface="+mn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F0041E-ED7E-42E5-81BE-C135199AD6FD}"/>
              </a:ext>
            </a:extLst>
          </p:cNvPr>
          <p:cNvSpPr/>
          <p:nvPr/>
        </p:nvSpPr>
        <p:spPr>
          <a:xfrm>
            <a:off x="4507588" y="3988933"/>
            <a:ext cx="2323383" cy="898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B4FDE-E4E9-4AB2-AF3D-6CFF2B0891F6}"/>
              </a:ext>
            </a:extLst>
          </p:cNvPr>
          <p:cNvSpPr txBox="1"/>
          <p:nvPr/>
        </p:nvSpPr>
        <p:spPr>
          <a:xfrm>
            <a:off x="1732801" y="2475914"/>
            <a:ext cx="19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domain</a:t>
            </a:r>
          </a:p>
        </p:txBody>
      </p:sp>
      <p:pic>
        <p:nvPicPr>
          <p:cNvPr id="1026" name="Picture 2" descr="Free Icon | Locked padlock">
            <a:extLst>
              <a:ext uri="{FF2B5EF4-FFF2-40B4-BE49-F238E27FC236}">
                <a16:creationId xmlns:a16="http://schemas.microsoft.com/office/drawing/2014/main" id="{9A0423B3-6ADE-402F-B458-73874222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63" y="3617876"/>
            <a:ext cx="436098" cy="4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0BE66B-7A39-4E79-B821-D044BAEE893C}"/>
              </a:ext>
            </a:extLst>
          </p:cNvPr>
          <p:cNvSpPr txBox="1"/>
          <p:nvPr/>
        </p:nvSpPr>
        <p:spPr>
          <a:xfrm>
            <a:off x="8779294" y="3367522"/>
            <a:ext cx="35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wait until lock release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D4DE10-DF64-4F5D-BDA8-92CD6B8A77CF}"/>
              </a:ext>
            </a:extLst>
          </p:cNvPr>
          <p:cNvSpPr txBox="1"/>
          <p:nvPr/>
        </p:nvSpPr>
        <p:spPr>
          <a:xfrm>
            <a:off x="580334" y="4887430"/>
            <a:ext cx="11464557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Any point in time only one thread will successfully be allowed to access the resource across processes</a:t>
            </a:r>
          </a:p>
          <a:p>
            <a:pPr algn="ctr"/>
            <a:endParaRPr lang="en-US" sz="2400" dirty="0"/>
          </a:p>
        </p:txBody>
      </p:sp>
      <p:pic>
        <p:nvPicPr>
          <p:cNvPr id="77" name="Picture 4" descr="Green Check Mark Icon. Checkmark In Circle For Checklist. Tick ...">
            <a:extLst>
              <a:ext uri="{FF2B5EF4-FFF2-40B4-BE49-F238E27FC236}">
                <a16:creationId xmlns:a16="http://schemas.microsoft.com/office/drawing/2014/main" id="{414B565D-C9EA-453A-94C2-C40D21C9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4992302"/>
            <a:ext cx="492369" cy="41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63797-177E-47A5-8FCB-A76843A97165}"/>
              </a:ext>
            </a:extLst>
          </p:cNvPr>
          <p:cNvSpPr txBox="1"/>
          <p:nvPr/>
        </p:nvSpPr>
        <p:spPr>
          <a:xfrm>
            <a:off x="3962401" y="133112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FE5A2-CD28-4F0F-8052-5B53306183F2}"/>
              </a:ext>
            </a:extLst>
          </p:cNvPr>
          <p:cNvSpPr txBox="1"/>
          <p:nvPr/>
        </p:nvSpPr>
        <p:spPr>
          <a:xfrm>
            <a:off x="9695593" y="133112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2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7363F2D8-F447-49E5-961E-8FF131782114}"/>
              </a:ext>
            </a:extLst>
          </p:cNvPr>
          <p:cNvSpPr/>
          <p:nvPr/>
        </p:nvSpPr>
        <p:spPr>
          <a:xfrm rot="5400000">
            <a:off x="2730125" y="3008253"/>
            <a:ext cx="1679713" cy="1924321"/>
          </a:xfrm>
          <a:prstGeom prst="bentUpArrow">
            <a:avLst>
              <a:gd name="adj1" fmla="val 25000"/>
              <a:gd name="adj2" fmla="val 25000"/>
              <a:gd name="adj3" fmla="val 1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19F75640-F633-4668-BFE3-4B015943A6FC}"/>
              </a:ext>
            </a:extLst>
          </p:cNvPr>
          <p:cNvSpPr/>
          <p:nvPr/>
        </p:nvSpPr>
        <p:spPr>
          <a:xfrm rot="16200000" flipH="1">
            <a:off x="6891685" y="3017973"/>
            <a:ext cx="1679713" cy="1924321"/>
          </a:xfrm>
          <a:prstGeom prst="bentUpArrow">
            <a:avLst>
              <a:gd name="adj1" fmla="val 25000"/>
              <a:gd name="adj2" fmla="val 25000"/>
              <a:gd name="adj3" fmla="val 1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58BA2-AB86-4D3A-8231-C10B4F5B7C59}"/>
              </a:ext>
            </a:extLst>
          </p:cNvPr>
          <p:cNvSpPr txBox="1"/>
          <p:nvPr/>
        </p:nvSpPr>
        <p:spPr>
          <a:xfrm>
            <a:off x="6096000" y="2475914"/>
            <a:ext cx="19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domain</a:t>
            </a:r>
          </a:p>
        </p:txBody>
      </p:sp>
    </p:spTree>
    <p:extLst>
      <p:ext uri="{BB962C8B-B14F-4D97-AF65-F5344CB8AC3E}">
        <p14:creationId xmlns:p14="http://schemas.microsoft.com/office/powerpoint/2010/main" val="220693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02">
            <a:extLst>
              <a:ext uri="{FF2B5EF4-FFF2-40B4-BE49-F238E27FC236}">
                <a16:creationId xmlns:a16="http://schemas.microsoft.com/office/drawing/2014/main" id="{007E2654-EED1-4414-9C89-1222ABFA70FB}"/>
              </a:ext>
            </a:extLst>
          </p:cNvPr>
          <p:cNvSpPr/>
          <p:nvPr/>
        </p:nvSpPr>
        <p:spPr>
          <a:xfrm>
            <a:off x="5556756" y="1223889"/>
            <a:ext cx="5053220" cy="1916388"/>
          </a:xfrm>
          <a:prstGeom prst="roundRect">
            <a:avLst/>
          </a:prstGeom>
          <a:solidFill>
            <a:srgbClr val="E7F8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02">
            <a:extLst>
              <a:ext uri="{FF2B5EF4-FFF2-40B4-BE49-F238E27FC236}">
                <a16:creationId xmlns:a16="http://schemas.microsoft.com/office/drawing/2014/main" id="{B3A1C9AB-61C6-4083-9EC4-7A39FBB3B23C}"/>
              </a:ext>
            </a:extLst>
          </p:cNvPr>
          <p:cNvSpPr/>
          <p:nvPr/>
        </p:nvSpPr>
        <p:spPr>
          <a:xfrm>
            <a:off x="278436" y="1223889"/>
            <a:ext cx="5053220" cy="1916388"/>
          </a:xfrm>
          <a:prstGeom prst="roundRect">
            <a:avLst/>
          </a:prstGeom>
          <a:solidFill>
            <a:srgbClr val="E7F8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" y="-397379"/>
            <a:ext cx="12584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Mutex</a:t>
            </a:r>
            <a:endParaRPr lang="en-GB" sz="1600" dirty="0">
              <a:latin typeface="+mn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F0041E-ED7E-42E5-81BE-C135199AD6FD}"/>
              </a:ext>
            </a:extLst>
          </p:cNvPr>
          <p:cNvSpPr/>
          <p:nvPr/>
        </p:nvSpPr>
        <p:spPr>
          <a:xfrm>
            <a:off x="4507588" y="3988933"/>
            <a:ext cx="2323383" cy="898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B4FDE-E4E9-4AB2-AF3D-6CFF2B0891F6}"/>
              </a:ext>
            </a:extLst>
          </p:cNvPr>
          <p:cNvSpPr txBox="1"/>
          <p:nvPr/>
        </p:nvSpPr>
        <p:spPr>
          <a:xfrm>
            <a:off x="1732801" y="2475914"/>
            <a:ext cx="19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domain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0BE66B-7A39-4E79-B821-D044BAEE893C}"/>
              </a:ext>
            </a:extLst>
          </p:cNvPr>
          <p:cNvSpPr txBox="1"/>
          <p:nvPr/>
        </p:nvSpPr>
        <p:spPr>
          <a:xfrm>
            <a:off x="8779294" y="3367522"/>
            <a:ext cx="35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wait until lock release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D4DE10-DF64-4F5D-BDA8-92CD6B8A77CF}"/>
              </a:ext>
            </a:extLst>
          </p:cNvPr>
          <p:cNvSpPr txBox="1"/>
          <p:nvPr/>
        </p:nvSpPr>
        <p:spPr>
          <a:xfrm>
            <a:off x="580334" y="4887430"/>
            <a:ext cx="11464557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Any point in time only one thread will successfully be allowed to access the resource across processes with limited number of resources using signaling</a:t>
            </a:r>
          </a:p>
          <a:p>
            <a:pPr algn="ctr"/>
            <a:endParaRPr lang="en-US" sz="2400" dirty="0"/>
          </a:p>
        </p:txBody>
      </p:sp>
      <p:pic>
        <p:nvPicPr>
          <p:cNvPr id="77" name="Picture 4" descr="Green Check Mark Icon. Checkmark In Circle For Checklist. Tick ...">
            <a:extLst>
              <a:ext uri="{FF2B5EF4-FFF2-40B4-BE49-F238E27FC236}">
                <a16:creationId xmlns:a16="http://schemas.microsoft.com/office/drawing/2014/main" id="{414B565D-C9EA-453A-94C2-C40D21C9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8" y="4999972"/>
            <a:ext cx="488811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63797-177E-47A5-8FCB-A76843A97165}"/>
              </a:ext>
            </a:extLst>
          </p:cNvPr>
          <p:cNvSpPr txBox="1"/>
          <p:nvPr/>
        </p:nvSpPr>
        <p:spPr>
          <a:xfrm>
            <a:off x="3962401" y="133112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FE5A2-CD28-4F0F-8052-5B53306183F2}"/>
              </a:ext>
            </a:extLst>
          </p:cNvPr>
          <p:cNvSpPr txBox="1"/>
          <p:nvPr/>
        </p:nvSpPr>
        <p:spPr>
          <a:xfrm>
            <a:off x="9695593" y="133112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2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7363F2D8-F447-49E5-961E-8FF131782114}"/>
              </a:ext>
            </a:extLst>
          </p:cNvPr>
          <p:cNvSpPr/>
          <p:nvPr/>
        </p:nvSpPr>
        <p:spPr>
          <a:xfrm rot="5400000">
            <a:off x="2730125" y="3008253"/>
            <a:ext cx="1679713" cy="1924321"/>
          </a:xfrm>
          <a:prstGeom prst="bentUpArrow">
            <a:avLst>
              <a:gd name="adj1" fmla="val 25000"/>
              <a:gd name="adj2" fmla="val 25000"/>
              <a:gd name="adj3" fmla="val 1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19F75640-F633-4668-BFE3-4B015943A6FC}"/>
              </a:ext>
            </a:extLst>
          </p:cNvPr>
          <p:cNvSpPr/>
          <p:nvPr/>
        </p:nvSpPr>
        <p:spPr>
          <a:xfrm rot="16200000" flipH="1">
            <a:off x="6891685" y="3017973"/>
            <a:ext cx="1679713" cy="1924321"/>
          </a:xfrm>
          <a:prstGeom prst="bentUpArrow">
            <a:avLst>
              <a:gd name="adj1" fmla="val 25000"/>
              <a:gd name="adj2" fmla="val 25000"/>
              <a:gd name="adj3" fmla="val 1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58BA2-AB86-4D3A-8231-C10B4F5B7C59}"/>
              </a:ext>
            </a:extLst>
          </p:cNvPr>
          <p:cNvSpPr txBox="1"/>
          <p:nvPr/>
        </p:nvSpPr>
        <p:spPr>
          <a:xfrm>
            <a:off x="6096000" y="2475914"/>
            <a:ext cx="19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domain</a:t>
            </a:r>
          </a:p>
        </p:txBody>
      </p:sp>
    </p:spTree>
    <p:extLst>
      <p:ext uri="{BB962C8B-B14F-4D97-AF65-F5344CB8AC3E}">
        <p14:creationId xmlns:p14="http://schemas.microsoft.com/office/powerpoint/2010/main" val="4461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133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Process Synchronization / Racing Condition</vt:lpstr>
      <vt:lpstr>Locking</vt:lpstr>
      <vt:lpstr>Mutex</vt:lpstr>
      <vt:lpstr>Mutex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and Background</dc:title>
  <dc:creator>Loyola Stalin Soosai</dc:creator>
  <cp:lastModifiedBy>Loyola Stalin Soosai</cp:lastModifiedBy>
  <cp:revision>79</cp:revision>
  <dcterms:created xsi:type="dcterms:W3CDTF">2020-06-18T17:25:44Z</dcterms:created>
  <dcterms:modified xsi:type="dcterms:W3CDTF">2021-01-11T11:26:45Z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2021-01-04T06:45:28.4185605Z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c2377af6-d66c-4673-968e-9910835a755b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2021-01-04T06:45:28.4185605Z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c2377af6-d66c-4673-968e-9910835a755b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